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65" r:id="rId4"/>
    <p:sldId id="267" r:id="rId5"/>
    <p:sldId id="266" r:id="rId6"/>
    <p:sldId id="268" r:id="rId7"/>
    <p:sldId id="269" r:id="rId8"/>
    <p:sldId id="276" r:id="rId9"/>
    <p:sldId id="278" r:id="rId10"/>
    <p:sldId id="277" r:id="rId11"/>
    <p:sldId id="280" r:id="rId12"/>
    <p:sldId id="279" r:id="rId13"/>
    <p:sldId id="294" r:id="rId14"/>
    <p:sldId id="275" r:id="rId15"/>
    <p:sldId id="270" r:id="rId16"/>
    <p:sldId id="281" r:id="rId17"/>
    <p:sldId id="286" r:id="rId18"/>
    <p:sldId id="282" r:id="rId19"/>
    <p:sldId id="290" r:id="rId20"/>
    <p:sldId id="288" r:id="rId21"/>
    <p:sldId id="289" r:id="rId22"/>
    <p:sldId id="287" r:id="rId23"/>
    <p:sldId id="293" r:id="rId24"/>
    <p:sldId id="295" r:id="rId25"/>
    <p:sldId id="296" r:id="rId26"/>
    <p:sldId id="316" r:id="rId27"/>
    <p:sldId id="283" r:id="rId28"/>
    <p:sldId id="292" r:id="rId29"/>
    <p:sldId id="291" r:id="rId30"/>
    <p:sldId id="298" r:id="rId31"/>
    <p:sldId id="284" r:id="rId32"/>
    <p:sldId id="297" r:id="rId33"/>
    <p:sldId id="299" r:id="rId34"/>
    <p:sldId id="300" r:id="rId35"/>
    <p:sldId id="301" r:id="rId36"/>
    <p:sldId id="302" r:id="rId37"/>
    <p:sldId id="303" r:id="rId38"/>
    <p:sldId id="318" r:id="rId39"/>
    <p:sldId id="317" r:id="rId40"/>
    <p:sldId id="274" r:id="rId41"/>
    <p:sldId id="273" r:id="rId42"/>
    <p:sldId id="271" r:id="rId43"/>
    <p:sldId id="272"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9" r:id="rId57"/>
    <p:sldId id="320" r:id="rId58"/>
    <p:sldId id="321" r:id="rId59"/>
    <p:sldId id="322" r:id="rId60"/>
    <p:sldId id="323" r:id="rId61"/>
    <p:sldId id="324" r:id="rId62"/>
    <p:sldId id="325" r:id="rId63"/>
    <p:sldId id="327" r:id="rId64"/>
    <p:sldId id="328" r:id="rId6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1640"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09782D-E9C9-A245-95EF-DB393EE4478A}" type="datetimeFigureOut">
              <a:rPr lang="fr-FR" smtClean="0"/>
              <a:t>23/04/20</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10417-B6B5-B647-A29B-0A0CCE8A5513}" type="slidenum">
              <a:rPr lang="fr-FR" smtClean="0"/>
              <a:t>‹#›</a:t>
            </a:fld>
            <a:endParaRPr lang="fr-FR"/>
          </a:p>
        </p:txBody>
      </p:sp>
    </p:spTree>
    <p:extLst>
      <p:ext uri="{BB962C8B-B14F-4D97-AF65-F5344CB8AC3E}">
        <p14:creationId xmlns:p14="http://schemas.microsoft.com/office/powerpoint/2010/main" val="1603797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43</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52</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53</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54</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55</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56</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57</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58</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59</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60</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61</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44</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62</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63</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64</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45</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46</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47</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48</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49</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50</a:t>
            </a:fld>
            <a:endParaRPr lang="fr-FR"/>
          </a:p>
        </p:txBody>
      </p:sp>
    </p:spTree>
    <p:extLst>
      <p:ext uri="{BB962C8B-B14F-4D97-AF65-F5344CB8AC3E}">
        <p14:creationId xmlns:p14="http://schemas.microsoft.com/office/powerpoint/2010/main" val="3262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310417-B6B5-B647-A29B-0A0CCE8A5513}" type="slidenum">
              <a:rPr lang="fr-FR" smtClean="0"/>
              <a:t>51</a:t>
            </a:fld>
            <a:endParaRPr lang="fr-FR"/>
          </a:p>
        </p:txBody>
      </p:sp>
    </p:spTree>
    <p:extLst>
      <p:ext uri="{BB962C8B-B14F-4D97-AF65-F5344CB8AC3E}">
        <p14:creationId xmlns:p14="http://schemas.microsoft.com/office/powerpoint/2010/main" val="3262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57967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336566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80"/>
            <a:ext cx="2057400" cy="4388644"/>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05980"/>
            <a:ext cx="6019800" cy="4388644"/>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39995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39757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4014545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7B427949-0C44-7D43-9DC8-48D520679E47}" type="datetimeFigureOut">
              <a:rPr lang="fr-FR" smtClean="0"/>
              <a:t>23/04/20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125522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7B427949-0C44-7D43-9DC8-48D520679E47}" type="datetimeFigureOut">
              <a:rPr lang="fr-FR" smtClean="0"/>
              <a:t>23/04/20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388733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7B427949-0C44-7D43-9DC8-48D520679E47}" type="datetimeFigureOut">
              <a:rPr lang="fr-FR" smtClean="0"/>
              <a:t>23/04/20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127373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B427949-0C44-7D43-9DC8-48D520679E47}" type="datetimeFigureOut">
              <a:rPr lang="fr-FR" smtClean="0"/>
              <a:t>23/04/20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16529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7B427949-0C44-7D43-9DC8-48D520679E47}" type="datetimeFigureOut">
              <a:rPr lang="fr-FR" smtClean="0"/>
              <a:t>23/04/20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295341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7B427949-0C44-7D43-9DC8-48D520679E47}" type="datetimeFigureOut">
              <a:rPr lang="fr-FR" smtClean="0"/>
              <a:t>23/04/20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47538B-73B3-114A-B999-8D3F91A8EC5E}" type="slidenum">
              <a:rPr lang="fr-FR" smtClean="0"/>
              <a:t>‹#›</a:t>
            </a:fld>
            <a:endParaRPr lang="fr-FR"/>
          </a:p>
        </p:txBody>
      </p:sp>
    </p:spTree>
    <p:extLst>
      <p:ext uri="{BB962C8B-B14F-4D97-AF65-F5344CB8AC3E}">
        <p14:creationId xmlns:p14="http://schemas.microsoft.com/office/powerpoint/2010/main" val="4238937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427949-0C44-7D43-9DC8-48D520679E47}" type="datetimeFigureOut">
              <a:rPr lang="fr-FR" smtClean="0"/>
              <a:t>23/04/20</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47538B-73B3-114A-B999-8D3F91A8EC5E}" type="slidenum">
              <a:rPr lang="fr-FR" smtClean="0"/>
              <a:t>‹#›</a:t>
            </a:fld>
            <a:endParaRPr lang="fr-FR"/>
          </a:p>
        </p:txBody>
      </p:sp>
    </p:spTree>
    <p:extLst>
      <p:ext uri="{BB962C8B-B14F-4D97-AF65-F5344CB8AC3E}">
        <p14:creationId xmlns:p14="http://schemas.microsoft.com/office/powerpoint/2010/main" val="3260201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abandonware-magazines.org" TargetMode="External"/><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gillen.cream.org/wordpress_html/assorted-essays/the-new-games-journalism/" TargetMode="External"/><Relationship Id="rId5" Type="http://schemas.openxmlformats.org/officeDocument/2006/relationships/hyperlink" Target="http://www.digra.org/wp-content/uploads/digital-library/07312.08365.pdf" TargetMode="External"/><Relationship Id="rId6" Type="http://schemas.openxmlformats.org/officeDocument/2006/relationships/hyperlink" Target="mailto:boris.krywicki@uliege.be" TargetMode="External"/><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jpg"/><Relationship Id="rId9" Type="http://schemas.openxmlformats.org/officeDocument/2006/relationships/image" Target="../media/image64.png"/><Relationship Id="rId10"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hyperlink" Target="http://abandonware-magazines.or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2.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3.jpeg"/><Relationship Id="rId7"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jpg"/><Relationship Id="rId10" Type="http://schemas.openxmlformats.org/officeDocument/2006/relationships/image" Target="../media/image64.png"/><Relationship Id="rId11"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www.youtube.com/watch?v=FK_LjSXZ8WM"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alphaModFix amt="60000"/>
          </a:blip>
          <a:stretch>
            <a:fillRect/>
          </a:stretch>
        </p:blipFill>
        <p:spPr>
          <a:xfrm>
            <a:off x="-647415" y="0"/>
            <a:ext cx="3695416" cy="6858000"/>
          </a:xfrm>
          <a:prstGeom prst="rect">
            <a:avLst/>
          </a:prstGeom>
        </p:spPr>
      </p:pic>
      <p:pic>
        <p:nvPicPr>
          <p:cNvPr id="4" name="Espace réservé du contenu 3"/>
          <p:cNvPicPr>
            <a:picLocks noChangeAspect="1"/>
          </p:cNvPicPr>
          <p:nvPr/>
        </p:nvPicPr>
        <p:blipFill rotWithShape="1">
          <a:blip r:embed="rId3">
            <a:alphaModFix amt="48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4">
            <a:alphaModFix amt="54000"/>
          </a:blip>
          <a:stretch>
            <a:fillRect/>
          </a:stretch>
        </p:blipFill>
        <p:spPr>
          <a:xfrm>
            <a:off x="6434667" y="0"/>
            <a:ext cx="3803068" cy="5143500"/>
          </a:xfrm>
          <a:prstGeom prst="rect">
            <a:avLst/>
          </a:prstGeom>
        </p:spPr>
      </p:pic>
      <p:sp>
        <p:nvSpPr>
          <p:cNvPr id="8" name="Rectangle à coins arrondis 7"/>
          <p:cNvSpPr/>
          <p:nvPr/>
        </p:nvSpPr>
        <p:spPr>
          <a:xfrm>
            <a:off x="1876777" y="3172436"/>
            <a:ext cx="5334000" cy="185786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1371600" y="3235360"/>
            <a:ext cx="6400800" cy="1794938"/>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BE" sz="2400" i="1" dirty="0" smtClean="0">
                <a:solidFill>
                  <a:schemeClr val="tx1"/>
                </a:solidFill>
              </a:rPr>
              <a:t>Problématisation, histoire et enjeux</a:t>
            </a:r>
          </a:p>
          <a:p>
            <a:r>
              <a:rPr lang="fr-BE" sz="2400" i="1" dirty="0">
                <a:solidFill>
                  <a:schemeClr val="tx1"/>
                </a:solidFill>
              </a:rPr>
              <a:t>P</a:t>
            </a:r>
            <a:r>
              <a:rPr lang="fr-BE" sz="2400" i="1" dirty="0" smtClean="0">
                <a:solidFill>
                  <a:schemeClr val="tx1"/>
                </a:solidFill>
              </a:rPr>
              <a:t>ratiques d’enquête des journalistes</a:t>
            </a:r>
          </a:p>
          <a:p>
            <a:endParaRPr lang="fr-BE" sz="1500" b="1" dirty="0" smtClean="0">
              <a:solidFill>
                <a:schemeClr val="tx1"/>
              </a:solidFill>
              <a:latin typeface="Times New Roman"/>
              <a:cs typeface="Times New Roman"/>
            </a:endParaRPr>
          </a:p>
          <a:p>
            <a:r>
              <a:rPr lang="fr-BE" sz="1500" b="1" dirty="0" smtClean="0">
                <a:solidFill>
                  <a:schemeClr val="tx1"/>
                </a:solidFill>
                <a:latin typeface="Times New Roman"/>
                <a:cs typeface="Times New Roman"/>
              </a:rPr>
              <a:t>Boris Krywicki (Liège Game Lab, Université de Liège)</a:t>
            </a:r>
          </a:p>
          <a:p>
            <a:r>
              <a:rPr lang="fr-BE" sz="1500" dirty="0" smtClean="0">
                <a:solidFill>
                  <a:schemeClr val="tx1"/>
                </a:solidFill>
                <a:latin typeface="Times New Roman"/>
                <a:cs typeface="Times New Roman"/>
              </a:rPr>
              <a:t>Twitter : @Bkrywicki</a:t>
            </a:r>
          </a:p>
          <a:p>
            <a:r>
              <a:rPr lang="fr-BE" sz="1500" b="1" dirty="0" smtClean="0">
                <a:solidFill>
                  <a:schemeClr val="tx1"/>
                </a:solidFill>
                <a:latin typeface="Times New Roman"/>
                <a:cs typeface="Times New Roman"/>
              </a:rPr>
              <a:t>Histoire et analyse des pratiques du jeu vidéo</a:t>
            </a:r>
          </a:p>
          <a:p>
            <a:r>
              <a:rPr lang="fr-BE" sz="1500" dirty="0" smtClean="0">
                <a:solidFill>
                  <a:schemeClr val="tx1"/>
                </a:solidFill>
                <a:latin typeface="Times New Roman"/>
                <a:cs typeface="Times New Roman"/>
              </a:rPr>
              <a:t>23 avril 2020, Twitch.tv/liegegamelab</a:t>
            </a:r>
            <a:endParaRPr lang="fr-BE" sz="1500" dirty="0">
              <a:solidFill>
                <a:schemeClr val="tx1"/>
              </a:solidFill>
              <a:latin typeface="Times New Roman"/>
              <a:cs typeface="Times New Roman"/>
            </a:endParaRPr>
          </a:p>
        </p:txBody>
      </p:sp>
      <p:sp>
        <p:nvSpPr>
          <p:cNvPr id="6" name="Rectangle à coins arrondis 5"/>
          <p:cNvSpPr/>
          <p:nvPr/>
        </p:nvSpPr>
        <p:spPr>
          <a:xfrm>
            <a:off x="1766395" y="1599597"/>
            <a:ext cx="5444385" cy="1086331"/>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7" name="Titre 1"/>
          <p:cNvSpPr txBox="1">
            <a:spLocks/>
          </p:cNvSpPr>
          <p:nvPr/>
        </p:nvSpPr>
        <p:spPr>
          <a:xfrm>
            <a:off x="685800" y="1587502"/>
            <a:ext cx="7772400" cy="110251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BE" b="1" dirty="0" smtClean="0"/>
              <a:t>La presse spécialisée </a:t>
            </a:r>
          </a:p>
          <a:p>
            <a:r>
              <a:rPr lang="fr-BE" b="1" smtClean="0"/>
              <a:t>en jeu </a:t>
            </a:r>
            <a:r>
              <a:rPr lang="fr-BE" b="1" dirty="0" smtClean="0"/>
              <a:t>vidéo </a:t>
            </a:r>
            <a:endParaRPr lang="fr-BE" b="1" dirty="0"/>
          </a:p>
        </p:txBody>
      </p:sp>
    </p:spTree>
    <p:extLst>
      <p:ext uri="{BB962C8B-B14F-4D97-AF65-F5344CB8AC3E}">
        <p14:creationId xmlns:p14="http://schemas.microsoft.com/office/powerpoint/2010/main" val="35492244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254327"/>
            <a:ext cx="8583791" cy="34815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B</a:t>
            </a:r>
            <a:r>
              <a:rPr lang="fr-BE" sz="2500" b="1" u="sng" dirty="0" smtClean="0">
                <a:solidFill>
                  <a:schemeClr val="tx1"/>
                </a:solidFill>
                <a:latin typeface="Calibri"/>
                <a:cs typeface="Calibri"/>
              </a:rPr>
              <a:t>) Histoire économique</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Prédominance de la </a:t>
            </a:r>
            <a:r>
              <a:rPr lang="fr-BE" sz="1600" b="1" dirty="0" smtClean="0">
                <a:solidFill>
                  <a:schemeClr val="tx1"/>
                </a:solidFill>
                <a:cs typeface="Calibri"/>
              </a:rPr>
              <a:t>Culture du produit</a:t>
            </a:r>
            <a:r>
              <a:rPr lang="fr-BE" sz="1600" dirty="0" smtClean="0">
                <a:solidFill>
                  <a:schemeClr val="tx1"/>
                </a:solidFill>
                <a:cs typeface="Calibri"/>
              </a:rPr>
              <a:t>  =&gt; Relais ; Secret ; Tout-fait</a:t>
            </a:r>
          </a:p>
          <a:p>
            <a:pPr marL="285750" indent="-285750" algn="just">
              <a:lnSpc>
                <a:spcPct val="90000"/>
              </a:lnSpc>
              <a:buFont typeface="Arial"/>
              <a:buChar char="•"/>
            </a:pPr>
            <a:endParaRPr lang="fr-BE" sz="1600" dirty="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Une </a:t>
            </a:r>
            <a:r>
              <a:rPr lang="fr-BE" sz="1600" b="1" dirty="0" smtClean="0">
                <a:solidFill>
                  <a:schemeClr val="tx1"/>
                </a:solidFill>
                <a:cs typeface="Calibri"/>
              </a:rPr>
              <a:t>« censure invisible » </a:t>
            </a:r>
            <a:r>
              <a:rPr lang="fr-BE" sz="1600" dirty="0" smtClean="0">
                <a:solidFill>
                  <a:schemeClr val="tx1"/>
                </a:solidFill>
                <a:cs typeface="Calibri"/>
              </a:rPr>
              <a:t>(Durand, 2006) dans la presse de jeu vidéo ? L’accompagnement promotionnel y accompagnerait une telle place qu’il étoufferait la plupart des vélléités de traiter autrement le sujet </a:t>
            </a:r>
            <a:r>
              <a:rPr lang="mr-IN" sz="1600" dirty="0" smtClean="0">
                <a:solidFill>
                  <a:schemeClr val="tx1"/>
                </a:solidFill>
                <a:cs typeface="Calibri"/>
              </a:rPr>
              <a:t>–</a:t>
            </a:r>
            <a:r>
              <a:rPr lang="fr-BE" sz="1600" dirty="0" smtClean="0">
                <a:solidFill>
                  <a:schemeClr val="tx1"/>
                </a:solidFill>
                <a:cs typeface="Calibri"/>
              </a:rPr>
              <a:t> « un encouragement non senti à parler dans un certain sens » (Durand, 2006 : 16). </a:t>
            </a:r>
          </a:p>
          <a:p>
            <a:pPr algn="just">
              <a:lnSpc>
                <a:spcPct val="90000"/>
              </a:lnSpc>
            </a:pPr>
            <a:endParaRPr lang="fr-BE" sz="1600" dirty="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sp>
        <p:nvSpPr>
          <p:cNvPr id="13" name="ZoneTexte 12"/>
          <p:cNvSpPr txBox="1"/>
          <p:nvPr/>
        </p:nvSpPr>
        <p:spPr>
          <a:xfrm>
            <a:off x="335761" y="2352569"/>
            <a:ext cx="8475296" cy="1384995"/>
          </a:xfrm>
          <a:prstGeom prst="rect">
            <a:avLst/>
          </a:prstGeom>
          <a:noFill/>
        </p:spPr>
        <p:txBody>
          <a:bodyPr wrap="square" rtlCol="0">
            <a:spAutoFit/>
          </a:bodyPr>
          <a:lstStyle/>
          <a:p>
            <a:pPr algn="just"/>
            <a:r>
              <a:rPr lang="fr-BE" sz="1200" dirty="0"/>
              <a:t>« On est tellement élevés, dans la culture jeu vidéo, à penser que tout tourne autour du produit que, ce qui a longtemps servi de scoop et d’investigation dans la presse jeu vidéo, c’était d’obtenir des </a:t>
            </a:r>
            <a:r>
              <a:rPr lang="fr-BE" sz="1200" i="1" dirty="0"/>
              <a:t>leaks</a:t>
            </a:r>
            <a:r>
              <a:rPr lang="fr-BE" sz="1200" dirty="0"/>
              <a:t> ou des informations sur la sortie, sur le concept d’une console avant qu’elle soit annoncée. Et je pense que ça en dit très très long sur le malentendu de ce secteur […] On ne pense pas au fait que les éditeurs ont réussi à mettre en place une espèce de structure de pensée dans laquelle tout tourne autour de la question du produit</a:t>
            </a:r>
            <a:r>
              <a:rPr lang="fr-BE" sz="1200" dirty="0" smtClean="0"/>
              <a:t>. [</a:t>
            </a:r>
            <a:r>
              <a:rPr lang="mr-IN" sz="1200" dirty="0" smtClean="0"/>
              <a:t>…</a:t>
            </a:r>
            <a:r>
              <a:rPr lang="fr-BE" sz="1200" dirty="0" smtClean="0"/>
              <a:t>] </a:t>
            </a:r>
            <a:r>
              <a:rPr lang="fr-BE" sz="1200" dirty="0"/>
              <a:t>C’est-à-dire que quand on arrive dans [cette] presse on ne se pose même pas la question de ce dont on va parler. C’est une évidence, on va parler de produits commerciaux qui sont toujours déjà là </a:t>
            </a:r>
            <a:r>
              <a:rPr lang="fr-BE" sz="1200" dirty="0" smtClean="0"/>
              <a:t>».</a:t>
            </a:r>
            <a:endParaRPr lang="fr-BE" sz="1200" dirty="0">
              <a:solidFill>
                <a:srgbClr val="000000"/>
              </a:solidFill>
            </a:endParaRPr>
          </a:p>
          <a:p>
            <a:pPr algn="r"/>
            <a:r>
              <a:rPr lang="fr-BE" sz="1200" b="1" dirty="0" smtClean="0">
                <a:solidFill>
                  <a:srgbClr val="000000"/>
                </a:solidFill>
              </a:rPr>
              <a:t>Entretien avec William Audureau du 19 janvier 2018</a:t>
            </a:r>
            <a:endParaRPr lang="fr-BE" sz="1200" b="1" dirty="0">
              <a:solidFill>
                <a:srgbClr val="000000"/>
              </a:solidFill>
              <a:latin typeface="Times New Roman"/>
              <a:cs typeface="Times New Roman"/>
            </a:endParaRPr>
          </a:p>
        </p:txBody>
      </p:sp>
      <p:pic>
        <p:nvPicPr>
          <p:cNvPr id="3" name="Image 2" descr="qTr6hMFZ_400x4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1554" y="740777"/>
            <a:ext cx="1611792" cy="1611792"/>
          </a:xfrm>
          <a:prstGeom prst="rect">
            <a:avLst/>
          </a:prstGeom>
          <a:ln>
            <a:solidFill>
              <a:schemeClr val="tx1"/>
            </a:solidFill>
          </a:ln>
        </p:spPr>
      </p:pic>
    </p:spTree>
    <p:extLst>
      <p:ext uri="{BB962C8B-B14F-4D97-AF65-F5344CB8AC3E}">
        <p14:creationId xmlns:p14="http://schemas.microsoft.com/office/powerpoint/2010/main" val="5623446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254327"/>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B</a:t>
            </a:r>
            <a:r>
              <a:rPr lang="fr-BE" sz="2500" b="1" u="sng" dirty="0" smtClean="0">
                <a:solidFill>
                  <a:schemeClr val="tx1"/>
                </a:solidFill>
                <a:latin typeface="Calibri"/>
                <a:cs typeface="Calibri"/>
              </a:rPr>
              <a:t>) Histoire économique</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L’interchangeabilité construite par </a:t>
            </a:r>
            <a:r>
              <a:rPr lang="fr-BE" sz="1600" b="1" dirty="0" smtClean="0">
                <a:solidFill>
                  <a:schemeClr val="tx1"/>
                </a:solidFill>
                <a:cs typeface="Calibri"/>
              </a:rPr>
              <a:t>Future France.</a:t>
            </a:r>
            <a:endParaRPr lang="fr-BE" sz="1600" dirty="0" smtClean="0">
              <a:solidFill>
                <a:schemeClr val="tx1"/>
              </a:solidFill>
              <a:cs typeface="Calibri"/>
            </a:endParaRPr>
          </a:p>
          <a:p>
            <a:pPr>
              <a:lnSpc>
                <a:spcPct val="90000"/>
              </a:lnSpc>
            </a:pPr>
            <a:r>
              <a:rPr lang="fr-BE" sz="1600" b="1" dirty="0">
                <a:solidFill>
                  <a:schemeClr val="tx1"/>
                </a:solidFill>
                <a:cs typeface="Calibri"/>
              </a:rPr>
              <a:t/>
            </a:r>
            <a:br>
              <a:rPr lang="fr-BE" sz="1600" b="1" dirty="0">
                <a:solidFill>
                  <a:schemeClr val="tx1"/>
                </a:solidFill>
                <a:cs typeface="Calibri"/>
              </a:rPr>
            </a:br>
            <a:endParaRPr lang="fr-BE" sz="1600" dirty="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pic>
        <p:nvPicPr>
          <p:cNvPr id="3" name="Image 2" descr="Capture d’écran 2020-04-15 à 10.03.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669" y="2284866"/>
            <a:ext cx="5869139" cy="2997723"/>
          </a:xfrm>
          <a:prstGeom prst="rect">
            <a:avLst/>
          </a:prstGeom>
        </p:spPr>
      </p:pic>
      <p:pic>
        <p:nvPicPr>
          <p:cNvPr id="11" name="Image 10" descr="120px-Logo_Future_Franc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418" y="2308395"/>
            <a:ext cx="842885" cy="737524"/>
          </a:xfrm>
          <a:prstGeom prst="rect">
            <a:avLst/>
          </a:prstGeom>
        </p:spPr>
      </p:pic>
      <p:pic>
        <p:nvPicPr>
          <p:cNvPr id="12" name="Image 11"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418" y="3189429"/>
            <a:ext cx="843959" cy="836926"/>
          </a:xfrm>
          <a:prstGeom prst="rect">
            <a:avLst/>
          </a:prstGeom>
        </p:spPr>
      </p:pic>
      <p:pic>
        <p:nvPicPr>
          <p:cNvPr id="14" name="Image 13" descr="Capture d’écran 2020-04-15 à 10.10.49.png"/>
          <p:cNvPicPr>
            <a:picLocks noChangeAspect="1"/>
          </p:cNvPicPr>
          <p:nvPr/>
        </p:nvPicPr>
        <p:blipFill rotWithShape="1">
          <a:blip r:embed="rId8">
            <a:extLst>
              <a:ext uri="{28A0092B-C50C-407E-A947-70E740481C1C}">
                <a14:useLocalDpi xmlns:a14="http://schemas.microsoft.com/office/drawing/2010/main" val="0"/>
              </a:ext>
            </a:extLst>
          </a:blip>
          <a:srcRect l="14649" t="6167" r="5409" b="6994"/>
          <a:stretch/>
        </p:blipFill>
        <p:spPr>
          <a:xfrm rot="5400000">
            <a:off x="1297614" y="3830731"/>
            <a:ext cx="529099" cy="1281197"/>
          </a:xfrm>
          <a:prstGeom prst="rect">
            <a:avLst/>
          </a:prstGeom>
        </p:spPr>
      </p:pic>
    </p:spTree>
    <p:extLst>
      <p:ext uri="{BB962C8B-B14F-4D97-AF65-F5344CB8AC3E}">
        <p14:creationId xmlns:p14="http://schemas.microsoft.com/office/powerpoint/2010/main" val="13538669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68328" y="1366726"/>
            <a:ext cx="8583791" cy="3686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C</a:t>
            </a:r>
            <a:r>
              <a:rPr lang="fr-BE" sz="2500" b="1" u="sng" dirty="0" smtClean="0">
                <a:solidFill>
                  <a:schemeClr val="tx1"/>
                </a:solidFill>
                <a:latin typeface="Calibri"/>
                <a:cs typeface="Calibri"/>
              </a:rPr>
              <a:t>) Enjeux épistémologiques</a:t>
            </a:r>
          </a:p>
          <a:p>
            <a:pPr marL="285750" indent="-285750" algn="just">
              <a:lnSpc>
                <a:spcPct val="90000"/>
              </a:lnSpc>
              <a:buFont typeface="Arial"/>
              <a:buChar char="•"/>
            </a:pPr>
            <a:endParaRPr lang="fr-BE" sz="1600" dirty="0" smtClean="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Si l’on se contente de définir le journalisme vidéoludique par la négative, en se concentrant sur ses écarts avec la déontologie et sa proximité économique, on reproduit une </a:t>
            </a:r>
            <a:r>
              <a:rPr lang="fr-BE" sz="1600" b="1" dirty="0" smtClean="0">
                <a:solidFill>
                  <a:schemeClr val="tx1"/>
                </a:solidFill>
                <a:latin typeface="Calibri"/>
                <a:cs typeface="Calibri"/>
              </a:rPr>
              <a:t>violence symbolique</a:t>
            </a:r>
            <a:r>
              <a:rPr lang="fr-BE" sz="1600" dirty="0">
                <a:solidFill>
                  <a:schemeClr val="tx1"/>
                </a:solidFill>
                <a:latin typeface="Calibri"/>
                <a:cs typeface="Calibri"/>
              </a:rPr>
              <a:t> </a:t>
            </a:r>
            <a:r>
              <a:rPr lang="fr-BE" sz="1600" dirty="0" smtClean="0">
                <a:solidFill>
                  <a:schemeClr val="tx1"/>
                </a:solidFill>
                <a:latin typeface="Calibri"/>
                <a:cs typeface="Calibri"/>
              </a:rPr>
              <a:t>(Bourdieu et Passeron, 1970) déjà très prégnante.</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Plutôt que d’étudier un sous-champ à part comme une bête curieuse, on peut prendre le contrepied de la recherche, éviter d’ostraciser les pratiques professionnelles d’un domaine donné, chercher à les comprendre </a:t>
            </a:r>
            <a:r>
              <a:rPr lang="fr-BE" sz="1600" b="1" dirty="0" smtClean="0">
                <a:solidFill>
                  <a:schemeClr val="tx1"/>
                </a:solidFill>
                <a:latin typeface="Calibri"/>
                <a:cs typeface="Calibri"/>
              </a:rPr>
              <a:t>sans présuposé définitoire</a:t>
            </a:r>
            <a:r>
              <a:rPr lang="fr-BE" sz="1600" dirty="0" smtClean="0">
                <a:solidFill>
                  <a:schemeClr val="tx1"/>
                </a:solidFill>
                <a:latin typeface="Calibri"/>
                <a:cs typeface="Calibri"/>
              </a:rPr>
              <a:t>.  </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On peut également partir d’un constat sensible : </a:t>
            </a:r>
            <a:r>
              <a:rPr lang="fr-BE" sz="1600" b="1" dirty="0" smtClean="0">
                <a:solidFill>
                  <a:schemeClr val="tx1"/>
                </a:solidFill>
                <a:latin typeface="Calibri"/>
                <a:cs typeface="Calibri"/>
              </a:rPr>
              <a:t>il y a de l’enquête dans la presse jeu vidéo</a:t>
            </a:r>
            <a:r>
              <a:rPr lang="fr-BE" sz="1600" dirty="0" smtClean="0">
                <a:solidFill>
                  <a:schemeClr val="tx1"/>
                </a:solidFill>
                <a:latin typeface="Calibri"/>
                <a:cs typeface="Calibri"/>
              </a:rPr>
              <a:t>. Depuis quand ? Comment est apparue cette forme journalistique requérant l’indépendance dans une presse si proche de l’industrie qu’elle couvre ? Qu’est-ce qui la rend possible ? </a:t>
            </a:r>
            <a:r>
              <a:rPr lang="fr-BE" sz="1600" b="1" dirty="0" smtClean="0">
                <a:solidFill>
                  <a:schemeClr val="tx1"/>
                </a:solidFill>
                <a:latin typeface="Calibri"/>
                <a:cs typeface="Calibri"/>
              </a:rPr>
              <a:t>Ce n’est pas parce qu’une pratique semble minoritaire qu’elle s’avère insignifiante.</a:t>
            </a:r>
            <a:endParaRPr lang="fr-BE" sz="1600" b="1" dirty="0">
              <a:solidFill>
                <a:schemeClr val="tx1"/>
              </a:solidFill>
              <a:latin typeface="Calibri"/>
              <a:cs typeface="Calibri"/>
            </a:endParaRPr>
          </a:p>
        </p:txBody>
      </p:sp>
    </p:spTree>
    <p:extLst>
      <p:ext uri="{BB962C8B-B14F-4D97-AF65-F5344CB8AC3E}">
        <p14:creationId xmlns:p14="http://schemas.microsoft.com/office/powerpoint/2010/main" val="17501747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7 à 10.34.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011"/>
            <a:ext cx="5435600" cy="1058883"/>
          </a:xfrm>
          <a:prstGeom prst="rect">
            <a:avLst/>
          </a:prstGeom>
        </p:spPr>
      </p:pic>
      <p:sp>
        <p:nvSpPr>
          <p:cNvPr id="5" name="ZoneTexte 4"/>
          <p:cNvSpPr txBox="1"/>
          <p:nvPr/>
        </p:nvSpPr>
        <p:spPr>
          <a:xfrm>
            <a:off x="29539" y="1410460"/>
            <a:ext cx="6200199" cy="338554"/>
          </a:xfrm>
          <a:prstGeom prst="rect">
            <a:avLst/>
          </a:prstGeom>
          <a:noFill/>
        </p:spPr>
        <p:txBody>
          <a:bodyPr wrap="square" rtlCol="0">
            <a:spAutoFit/>
          </a:bodyPr>
          <a:lstStyle/>
          <a:p>
            <a:r>
              <a:rPr lang="fr-FR" sz="1600" dirty="0" smtClean="0"/>
              <a:t>LE BARON Julie, </a:t>
            </a:r>
            <a:r>
              <a:rPr lang="fr-FR" sz="1600" i="1" dirty="0" smtClean="0"/>
              <a:t>Canard PC </a:t>
            </a:r>
            <a:r>
              <a:rPr lang="fr-FR" sz="1600" dirty="0" smtClean="0"/>
              <a:t>n°402, janvier 2020</a:t>
            </a:r>
            <a:endParaRPr lang="fr-FR" sz="1600" dirty="0"/>
          </a:p>
        </p:txBody>
      </p:sp>
      <p:pic>
        <p:nvPicPr>
          <p:cNvPr id="8" name="Image 7" descr="Capture d’écran 2020-04-17 à 10.3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257" y="60848"/>
            <a:ext cx="3564743" cy="1688166"/>
          </a:xfrm>
          <a:prstGeom prst="rect">
            <a:avLst/>
          </a:prstGeom>
        </p:spPr>
      </p:pic>
      <p:sp>
        <p:nvSpPr>
          <p:cNvPr id="9" name="ZoneTexte 8"/>
          <p:cNvSpPr txBox="1"/>
          <p:nvPr/>
        </p:nvSpPr>
        <p:spPr>
          <a:xfrm>
            <a:off x="5186500" y="1749014"/>
            <a:ext cx="6200199" cy="338554"/>
          </a:xfrm>
          <a:prstGeom prst="rect">
            <a:avLst/>
          </a:prstGeom>
          <a:noFill/>
        </p:spPr>
        <p:txBody>
          <a:bodyPr wrap="square" rtlCol="0">
            <a:spAutoFit/>
          </a:bodyPr>
          <a:lstStyle/>
          <a:p>
            <a:r>
              <a:rPr lang="fr-FR" sz="1600" dirty="0" smtClean="0"/>
              <a:t>Corentin Lamy, </a:t>
            </a:r>
            <a:r>
              <a:rPr lang="fr-FR" sz="1600" i="1" dirty="0" smtClean="0"/>
              <a:t>Le Monde Pixels</a:t>
            </a:r>
            <a:r>
              <a:rPr lang="fr-FR" sz="1600" dirty="0" smtClean="0"/>
              <a:t>, 16 avril 2020</a:t>
            </a:r>
            <a:endParaRPr lang="fr-FR" sz="1600" dirty="0"/>
          </a:p>
        </p:txBody>
      </p:sp>
      <p:pic>
        <p:nvPicPr>
          <p:cNvPr id="10" name="Image 9" descr="Capture d’écran 2020-04-17 à 10.35.13.png"/>
          <p:cNvPicPr>
            <a:picLocks noChangeAspect="1"/>
          </p:cNvPicPr>
          <p:nvPr/>
        </p:nvPicPr>
        <p:blipFill rotWithShape="1">
          <a:blip r:embed="rId4">
            <a:extLst>
              <a:ext uri="{28A0092B-C50C-407E-A947-70E740481C1C}">
                <a14:useLocalDpi xmlns:a14="http://schemas.microsoft.com/office/drawing/2010/main" val="0"/>
              </a:ext>
            </a:extLst>
          </a:blip>
          <a:srcRect b="42016"/>
          <a:stretch/>
        </p:blipFill>
        <p:spPr>
          <a:xfrm>
            <a:off x="0" y="2136576"/>
            <a:ext cx="5039360" cy="819984"/>
          </a:xfrm>
          <a:prstGeom prst="rect">
            <a:avLst/>
          </a:prstGeom>
        </p:spPr>
      </p:pic>
      <p:sp>
        <p:nvSpPr>
          <p:cNvPr id="12" name="ZoneTexte 11"/>
          <p:cNvSpPr txBox="1"/>
          <p:nvPr/>
        </p:nvSpPr>
        <p:spPr>
          <a:xfrm>
            <a:off x="0" y="2868563"/>
            <a:ext cx="6200199" cy="338554"/>
          </a:xfrm>
          <a:prstGeom prst="rect">
            <a:avLst/>
          </a:prstGeom>
          <a:noFill/>
        </p:spPr>
        <p:txBody>
          <a:bodyPr wrap="square" rtlCol="0">
            <a:spAutoFit/>
          </a:bodyPr>
          <a:lstStyle/>
          <a:p>
            <a:r>
              <a:rPr lang="fr-FR" sz="1600" dirty="0" smtClean="0"/>
              <a:t>William </a:t>
            </a:r>
            <a:r>
              <a:rPr lang="fr-FR" sz="1600" dirty="0" err="1" smtClean="0"/>
              <a:t>Audureau</a:t>
            </a:r>
            <a:r>
              <a:rPr lang="fr-FR" sz="1600" dirty="0" smtClean="0"/>
              <a:t>, </a:t>
            </a:r>
            <a:r>
              <a:rPr lang="fr-FR" sz="1600" i="1" dirty="0" smtClean="0"/>
              <a:t>Le Monde Pixels</a:t>
            </a:r>
            <a:r>
              <a:rPr lang="fr-FR" sz="1600" dirty="0" smtClean="0"/>
              <a:t>, 14 janvier 2018</a:t>
            </a:r>
            <a:endParaRPr lang="fr-FR" sz="1600" dirty="0"/>
          </a:p>
        </p:txBody>
      </p:sp>
      <p:pic>
        <p:nvPicPr>
          <p:cNvPr id="14" name="Image 13" descr="Capture d’écran 2020-04-17 à 10.49.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9" y="3596471"/>
            <a:ext cx="6858000" cy="635000"/>
          </a:xfrm>
          <a:prstGeom prst="rect">
            <a:avLst/>
          </a:prstGeom>
        </p:spPr>
      </p:pic>
      <p:sp>
        <p:nvSpPr>
          <p:cNvPr id="15" name="ZoneTexte 14"/>
          <p:cNvSpPr txBox="1"/>
          <p:nvPr/>
        </p:nvSpPr>
        <p:spPr>
          <a:xfrm>
            <a:off x="29539" y="4231471"/>
            <a:ext cx="6200199" cy="338554"/>
          </a:xfrm>
          <a:prstGeom prst="rect">
            <a:avLst/>
          </a:prstGeom>
          <a:noFill/>
        </p:spPr>
        <p:txBody>
          <a:bodyPr wrap="square" rtlCol="0">
            <a:spAutoFit/>
          </a:bodyPr>
          <a:lstStyle/>
          <a:p>
            <a:r>
              <a:rPr lang="fr-FR" sz="1600" dirty="0" smtClean="0"/>
              <a:t>Loïc </a:t>
            </a:r>
            <a:r>
              <a:rPr lang="fr-FR" sz="1600" dirty="0" err="1" smtClean="0"/>
              <a:t>Ralet</a:t>
            </a:r>
            <a:r>
              <a:rPr lang="fr-FR" sz="1600" dirty="0" smtClean="0"/>
              <a:t>, </a:t>
            </a:r>
            <a:r>
              <a:rPr lang="fr-FR" sz="1600" i="1" dirty="0" err="1" smtClean="0"/>
              <a:t>Jeuxvideo.com</a:t>
            </a:r>
            <a:r>
              <a:rPr lang="fr-FR" sz="1600" dirty="0" smtClean="0"/>
              <a:t>, 11 janvier 2019</a:t>
            </a:r>
            <a:endParaRPr lang="fr-FR" sz="1600" dirty="0"/>
          </a:p>
        </p:txBody>
      </p:sp>
      <p:pic>
        <p:nvPicPr>
          <p:cNvPr id="17" name="Image 16" descr="Capture d’écran 2020-04-17 à 10.51.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240" y="2373441"/>
            <a:ext cx="4439920" cy="833676"/>
          </a:xfrm>
          <a:prstGeom prst="rect">
            <a:avLst/>
          </a:prstGeom>
        </p:spPr>
      </p:pic>
      <p:sp>
        <p:nvSpPr>
          <p:cNvPr id="18" name="ZoneTexte 17"/>
          <p:cNvSpPr txBox="1"/>
          <p:nvPr/>
        </p:nvSpPr>
        <p:spPr>
          <a:xfrm>
            <a:off x="4632019" y="3207117"/>
            <a:ext cx="6200199" cy="338554"/>
          </a:xfrm>
          <a:prstGeom prst="rect">
            <a:avLst/>
          </a:prstGeom>
          <a:noFill/>
        </p:spPr>
        <p:txBody>
          <a:bodyPr wrap="square" rtlCol="0">
            <a:spAutoFit/>
          </a:bodyPr>
          <a:lstStyle/>
          <a:p>
            <a:r>
              <a:rPr lang="fr-FR" sz="1600" dirty="0" smtClean="0"/>
              <a:t>FLÉCHON Cécile, </a:t>
            </a:r>
            <a:r>
              <a:rPr lang="fr-FR" sz="1600" i="1" dirty="0" err="1" smtClean="0"/>
              <a:t>Gamekult.com</a:t>
            </a:r>
            <a:r>
              <a:rPr lang="fr-FR" sz="1600" dirty="0" smtClean="0"/>
              <a:t>, 22 décembre 2018</a:t>
            </a:r>
            <a:endParaRPr lang="fr-FR" sz="1600" dirty="0"/>
          </a:p>
        </p:txBody>
      </p:sp>
      <p:pic>
        <p:nvPicPr>
          <p:cNvPr id="19" name="Image 18" descr="Capture d’écran 2020-04-17 à 10.53.4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400" y="4064132"/>
            <a:ext cx="4104640" cy="629655"/>
          </a:xfrm>
          <a:prstGeom prst="rect">
            <a:avLst/>
          </a:prstGeom>
        </p:spPr>
      </p:pic>
      <p:sp>
        <p:nvSpPr>
          <p:cNvPr id="20" name="ZoneTexte 19"/>
          <p:cNvSpPr txBox="1"/>
          <p:nvPr/>
        </p:nvSpPr>
        <p:spPr>
          <a:xfrm>
            <a:off x="4805680" y="4683494"/>
            <a:ext cx="6200199" cy="338554"/>
          </a:xfrm>
          <a:prstGeom prst="rect">
            <a:avLst/>
          </a:prstGeom>
          <a:noFill/>
        </p:spPr>
        <p:txBody>
          <a:bodyPr wrap="square" rtlCol="0">
            <a:spAutoFit/>
          </a:bodyPr>
          <a:lstStyle/>
          <a:p>
            <a:r>
              <a:rPr lang="fr-FR" sz="1600" dirty="0" smtClean="0"/>
              <a:t>DELAHAYE Sébastien, </a:t>
            </a:r>
            <a:r>
              <a:rPr lang="fr-FR" sz="1600" i="1" dirty="0" smtClean="0"/>
              <a:t>Canard PC </a:t>
            </a:r>
            <a:r>
              <a:rPr lang="fr-FR" sz="1600" dirty="0" smtClean="0"/>
              <a:t>n°357, avril 2017</a:t>
            </a:r>
            <a:endParaRPr lang="fr-FR" sz="1600" dirty="0"/>
          </a:p>
        </p:txBody>
      </p:sp>
    </p:spTree>
    <p:extLst>
      <p:ext uri="{BB962C8B-B14F-4D97-AF65-F5344CB8AC3E}">
        <p14:creationId xmlns:p14="http://schemas.microsoft.com/office/powerpoint/2010/main" val="3084171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584712425-3026-card.png"/>
          <p:cNvPicPr>
            <a:picLocks noGrp="1" noChangeAspect="1"/>
          </p:cNvPicPr>
          <p:nvPr>
            <p:ph idx="1"/>
          </p:nvPr>
        </p:nvPicPr>
        <p:blipFill>
          <a:blip r:embed="rId2">
            <a:alphaModFix amt="83000"/>
            <a:extLst>
              <a:ext uri="{28A0092B-C50C-407E-A947-70E740481C1C}">
                <a14:useLocalDpi xmlns:a14="http://schemas.microsoft.com/office/drawing/2010/main" val="0"/>
              </a:ext>
            </a:extLst>
          </a:blip>
          <a:srcRect t="13255" b="13255"/>
          <a:stretch>
            <a:fillRect/>
          </a:stretch>
        </p:blipFill>
        <p:spPr>
          <a:xfrm>
            <a:off x="-1244440" y="-1"/>
            <a:ext cx="12469966" cy="5228167"/>
          </a:xfrm>
        </p:spPr>
      </p:pic>
    </p:spTree>
    <p:extLst>
      <p:ext uri="{BB962C8B-B14F-4D97-AF65-F5344CB8AC3E}">
        <p14:creationId xmlns:p14="http://schemas.microsoft.com/office/powerpoint/2010/main" val="39118666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03202"/>
            <a:ext cx="8706978" cy="1030001"/>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2631"/>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Techniques d’enquête</a:t>
            </a: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5 à 11.56.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727" y="1600102"/>
            <a:ext cx="6883176" cy="3532157"/>
          </a:xfrm>
          <a:prstGeom prst="rect">
            <a:avLst/>
          </a:prstGeom>
        </p:spPr>
      </p:pic>
    </p:spTree>
    <p:extLst>
      <p:ext uri="{BB962C8B-B14F-4D97-AF65-F5344CB8AC3E}">
        <p14:creationId xmlns:p14="http://schemas.microsoft.com/office/powerpoint/2010/main" val="33132031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335762" y="903215"/>
            <a:ext cx="8706978" cy="1097425"/>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0634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endParaRPr lang="fr-BE" sz="300" dirty="0" smtClean="0">
              <a:solidFill>
                <a:schemeClr val="tx1"/>
              </a:solidFill>
              <a:cs typeface="Calibri"/>
            </a:endParaRPr>
          </a:p>
          <a:p>
            <a:pPr marL="285750" indent="-285750" algn="just">
              <a:lnSpc>
                <a:spcPct val="90000"/>
              </a:lnSpc>
              <a:buFont typeface="Arial"/>
              <a:buChar char="•"/>
            </a:pPr>
            <a:endParaRPr lang="fr-BE" sz="300" b="1"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Capital ludique </a:t>
            </a:r>
            <a:r>
              <a:rPr lang="fr-BE" sz="1600" dirty="0" smtClean="0">
                <a:solidFill>
                  <a:schemeClr val="tx1"/>
                </a:solidFill>
                <a:cs typeface="Calibri"/>
              </a:rPr>
              <a:t>(voir séance 4 du MOOC</a:t>
            </a:r>
            <a:r>
              <a:rPr lang="fr-BE" sz="1600" dirty="0">
                <a:solidFill>
                  <a:schemeClr val="tx1"/>
                </a:solidFill>
                <a:cs typeface="Calibri"/>
              </a:rPr>
              <a:t>)</a:t>
            </a:r>
            <a:endParaRPr lang="fr-BE" sz="1600" dirty="0" smtClean="0">
              <a:solidFill>
                <a:schemeClr val="tx1"/>
              </a:solidFill>
              <a:cs typeface="Calibri"/>
            </a:endParaRPr>
          </a:p>
          <a:p>
            <a:pPr algn="just">
              <a:lnSpc>
                <a:spcPct val="90000"/>
              </a:lnSpc>
            </a:pP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5 à 12.00.49.png"/>
          <p:cNvPicPr>
            <a:picLocks noChangeAspect="1"/>
          </p:cNvPicPr>
          <p:nvPr/>
        </p:nvPicPr>
        <p:blipFill rotWithShape="1">
          <a:blip r:embed="rId4">
            <a:extLst>
              <a:ext uri="{28A0092B-C50C-407E-A947-70E740481C1C}">
                <a14:useLocalDpi xmlns:a14="http://schemas.microsoft.com/office/drawing/2010/main" val="0"/>
              </a:ext>
            </a:extLst>
          </a:blip>
          <a:srcRect l="3047" r="2448"/>
          <a:stretch/>
        </p:blipFill>
        <p:spPr>
          <a:xfrm>
            <a:off x="1505969" y="1664416"/>
            <a:ext cx="6399062" cy="3602715"/>
          </a:xfrm>
          <a:prstGeom prst="rect">
            <a:avLst/>
          </a:prstGeom>
        </p:spPr>
      </p:pic>
    </p:spTree>
    <p:extLst>
      <p:ext uri="{BB962C8B-B14F-4D97-AF65-F5344CB8AC3E}">
        <p14:creationId xmlns:p14="http://schemas.microsoft.com/office/powerpoint/2010/main" val="31036144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335762" y="903215"/>
            <a:ext cx="8706978" cy="2075266"/>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0634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Capital journalistique</a:t>
            </a:r>
          </a:p>
          <a:p>
            <a:pPr algn="just">
              <a:lnSpc>
                <a:spcPct val="90000"/>
              </a:lnSpc>
            </a:pPr>
            <a:r>
              <a:rPr lang="fr-BE" sz="1600" dirty="0" smtClean="0">
                <a:solidFill>
                  <a:schemeClr val="tx1"/>
                </a:solidFill>
                <a:cs typeface="Calibri"/>
              </a:rPr>
              <a:t>L’ensemble </a:t>
            </a:r>
            <a:r>
              <a:rPr lang="fr-BE" sz="1600" dirty="0">
                <a:solidFill>
                  <a:schemeClr val="tx1"/>
                </a:solidFill>
                <a:cs typeface="Calibri"/>
              </a:rPr>
              <a:t>des normes déontologiques, des pratiques professionnelles qu’un acteur a </a:t>
            </a:r>
            <a:r>
              <a:rPr lang="fr-BE" sz="1600" dirty="0" smtClean="0">
                <a:solidFill>
                  <a:schemeClr val="tx1"/>
                </a:solidFill>
                <a:cs typeface="Calibri"/>
              </a:rPr>
              <a:t>intériorisées </a:t>
            </a:r>
            <a:r>
              <a:rPr lang="fr-BE" sz="1600" dirty="0">
                <a:solidFill>
                  <a:schemeClr val="tx1"/>
                </a:solidFill>
                <a:cs typeface="Calibri"/>
              </a:rPr>
              <a:t>pour se définir comme journaliste – par opposition à toute une série d’autres </a:t>
            </a:r>
            <a:r>
              <a:rPr lang="fr-BE" sz="1600" dirty="0" smtClean="0">
                <a:solidFill>
                  <a:schemeClr val="tx1"/>
                </a:solidFill>
                <a:cs typeface="Calibri"/>
              </a:rPr>
              <a:t>métiers </a:t>
            </a:r>
            <a:r>
              <a:rPr lang="fr-BE" sz="1600" dirty="0">
                <a:solidFill>
                  <a:schemeClr val="tx1"/>
                </a:solidFill>
                <a:cs typeface="Calibri"/>
              </a:rPr>
              <a:t>(publicitaire, communiquant, rédacteur…) – et des ressources (symboliques, sociales et </a:t>
            </a:r>
            <a:r>
              <a:rPr lang="fr-BE" sz="1600" dirty="0" smtClean="0">
                <a:solidFill>
                  <a:schemeClr val="tx1"/>
                </a:solidFill>
                <a:cs typeface="Calibri"/>
              </a:rPr>
              <a:t>	culturelles</a:t>
            </a:r>
            <a:r>
              <a:rPr lang="fr-BE" sz="1600" dirty="0">
                <a:solidFill>
                  <a:schemeClr val="tx1"/>
                </a:solidFill>
                <a:cs typeface="Calibri"/>
              </a:rPr>
              <a:t>) qu’il est en mesure de mobiliser pour se démarquer de ses pairs (en respectant les règles déontologiques, en publiant des informations exclusives…</a:t>
            </a:r>
            <a:r>
              <a:rPr lang="fr-BE" sz="1600" dirty="0" smtClean="0">
                <a:solidFill>
                  <a:schemeClr val="tx1"/>
                </a:solidFill>
                <a:cs typeface="Calibri"/>
              </a:rPr>
              <a:t>)</a:t>
            </a:r>
          </a:p>
          <a:p>
            <a:pPr algn="just">
              <a:lnSpc>
                <a:spcPct val="90000"/>
              </a:lnSpc>
            </a:pP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3" name="Image 2" descr="Capture d’écran 2020-04-15 à 11.56.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74" y="2895499"/>
            <a:ext cx="8130124" cy="2248002"/>
          </a:xfrm>
          <a:prstGeom prst="rect">
            <a:avLst/>
          </a:prstGeom>
        </p:spPr>
      </p:pic>
    </p:spTree>
    <p:extLst>
      <p:ext uri="{BB962C8B-B14F-4D97-AF65-F5344CB8AC3E}">
        <p14:creationId xmlns:p14="http://schemas.microsoft.com/office/powerpoint/2010/main" val="13143890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348305"/>
            <a:ext cx="8583791" cy="3481552"/>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Débordement du cycle</a:t>
            </a:r>
            <a:endParaRPr lang="fr-BE" sz="1600" dirty="0" smtClean="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Là </a:t>
            </a:r>
            <a:r>
              <a:rPr lang="fr-BE" sz="1600" dirty="0">
                <a:solidFill>
                  <a:schemeClr val="tx1"/>
                </a:solidFill>
                <a:cs typeface="Calibri"/>
              </a:rPr>
              <a:t>où le gatekeeping de la presse spécialisée s’avère la plupart du temps guidé par l’influence des acteurs de </a:t>
            </a:r>
            <a:r>
              <a:rPr lang="fr-BE" sz="1600" dirty="0" smtClean="0">
                <a:solidFill>
                  <a:schemeClr val="tx1"/>
                </a:solidFill>
                <a:cs typeface="Calibri"/>
              </a:rPr>
              <a:t>l’industrie, </a:t>
            </a:r>
            <a:r>
              <a:rPr lang="fr-BE" sz="1600" dirty="0">
                <a:solidFill>
                  <a:schemeClr val="tx1"/>
                </a:solidFill>
                <a:cs typeface="Calibri"/>
              </a:rPr>
              <a:t>les débordements </a:t>
            </a:r>
            <a:r>
              <a:rPr lang="fr-BE" sz="1600" b="1" dirty="0">
                <a:solidFill>
                  <a:schemeClr val="tx1"/>
                </a:solidFill>
                <a:cs typeface="Calibri"/>
              </a:rPr>
              <a:t>se passent de ces informations clé sur porte </a:t>
            </a:r>
            <a:r>
              <a:rPr lang="fr-BE" sz="1600" dirty="0">
                <a:solidFill>
                  <a:schemeClr val="tx1"/>
                </a:solidFill>
                <a:cs typeface="Calibri"/>
              </a:rPr>
              <a:t>pour </a:t>
            </a:r>
            <a:r>
              <a:rPr lang="fr-BE" sz="1600" b="1" dirty="0">
                <a:solidFill>
                  <a:schemeClr val="tx1"/>
                </a:solidFill>
                <a:cs typeface="Calibri"/>
              </a:rPr>
              <a:t>approfondir </a:t>
            </a:r>
            <a:r>
              <a:rPr lang="fr-BE" sz="1600" dirty="0">
                <a:solidFill>
                  <a:schemeClr val="tx1"/>
                </a:solidFill>
                <a:cs typeface="Calibri"/>
              </a:rPr>
              <a:t>un sujet que le journaliste estime digne d’intérêt, abordé avec un </a:t>
            </a:r>
            <a:r>
              <a:rPr lang="fr-BE" sz="1600" b="1" dirty="0">
                <a:solidFill>
                  <a:schemeClr val="tx1"/>
                </a:solidFill>
                <a:cs typeface="Calibri"/>
              </a:rPr>
              <a:t>angle ciselé</a:t>
            </a:r>
            <a:r>
              <a:rPr lang="fr-BE" sz="1600" dirty="0">
                <a:solidFill>
                  <a:schemeClr val="tx1"/>
                </a:solidFill>
                <a:cs typeface="Calibri"/>
              </a:rPr>
              <a:t>. </a:t>
            </a:r>
            <a:endParaRPr lang="fr-BE" sz="1600" dirty="0" smtClean="0">
              <a:solidFill>
                <a:schemeClr val="tx1"/>
              </a:solidFill>
              <a:cs typeface="Calibri"/>
            </a:endParaRPr>
          </a:p>
          <a:p>
            <a:pPr algn="just">
              <a:lnSpc>
                <a:spcPct val="90000"/>
              </a:lnSpc>
            </a:pPr>
            <a:endParaRPr lang="fr-BE" sz="1600" dirty="0">
              <a:solidFill>
                <a:schemeClr val="tx1"/>
              </a:solidFill>
              <a:cs typeface="Calibri"/>
            </a:endParaRPr>
          </a:p>
          <a:p>
            <a:pPr algn="just">
              <a:lnSpc>
                <a:spcPct val="90000"/>
              </a:lnSpc>
            </a:pPr>
            <a:r>
              <a:rPr lang="fr-BE" sz="1600" dirty="0" smtClean="0">
                <a:solidFill>
                  <a:schemeClr val="tx1"/>
                </a:solidFill>
                <a:cs typeface="Calibri"/>
              </a:rPr>
              <a:t>Le </a:t>
            </a:r>
            <a:r>
              <a:rPr lang="fr-BE" sz="1600" dirty="0">
                <a:solidFill>
                  <a:schemeClr val="tx1"/>
                </a:solidFill>
                <a:cs typeface="Calibri"/>
              </a:rPr>
              <a:t>« débordement » </a:t>
            </a:r>
            <a:r>
              <a:rPr lang="fr-BE" sz="1600" b="1" dirty="0" smtClean="0">
                <a:solidFill>
                  <a:schemeClr val="tx1"/>
                </a:solidFill>
                <a:cs typeface="Calibri"/>
              </a:rPr>
              <a:t>outrepasse </a:t>
            </a:r>
            <a:r>
              <a:rPr lang="fr-BE" sz="1600" b="1" dirty="0">
                <a:solidFill>
                  <a:schemeClr val="tx1"/>
                </a:solidFill>
                <a:cs typeface="Calibri"/>
              </a:rPr>
              <a:t>le </a:t>
            </a:r>
            <a:r>
              <a:rPr lang="fr-BE" sz="1600" b="1" dirty="0" smtClean="0">
                <a:solidFill>
                  <a:schemeClr val="tx1"/>
                </a:solidFill>
                <a:cs typeface="Calibri"/>
              </a:rPr>
              <a:t>cycle </a:t>
            </a:r>
            <a:r>
              <a:rPr lang="fr-BE" sz="1600" dirty="0">
                <a:solidFill>
                  <a:schemeClr val="tx1"/>
                </a:solidFill>
                <a:cs typeface="Calibri"/>
              </a:rPr>
              <a:t>et met en lien </a:t>
            </a:r>
            <a:r>
              <a:rPr lang="fr-BE" sz="1600" b="1" dirty="0">
                <a:solidFill>
                  <a:schemeClr val="tx1"/>
                </a:solidFill>
                <a:cs typeface="Calibri"/>
              </a:rPr>
              <a:t>capitaux ludique et journalistique</a:t>
            </a:r>
            <a:r>
              <a:rPr lang="fr-BE" sz="1600" dirty="0">
                <a:solidFill>
                  <a:schemeClr val="tx1"/>
                </a:solidFill>
                <a:cs typeface="Calibri"/>
              </a:rPr>
              <a:t>. Il provient davantage de l’« </a:t>
            </a:r>
            <a:r>
              <a:rPr lang="fr-BE" sz="1600" b="1" dirty="0">
                <a:solidFill>
                  <a:schemeClr val="tx1"/>
                </a:solidFill>
                <a:cs typeface="Calibri"/>
              </a:rPr>
              <a:t>information recherchée</a:t>
            </a:r>
            <a:r>
              <a:rPr lang="fr-BE" sz="1600" dirty="0">
                <a:solidFill>
                  <a:schemeClr val="tx1"/>
                </a:solidFill>
                <a:cs typeface="Calibri"/>
              </a:rPr>
              <a:t> » que celle qui est « reçue » (Agnès, 2008 : 69), refuse le relais quantitatif au profit de l’exploration </a:t>
            </a:r>
            <a:r>
              <a:rPr lang="fr-BE" sz="1600" dirty="0" smtClean="0">
                <a:solidFill>
                  <a:schemeClr val="tx1"/>
                </a:solidFill>
                <a:cs typeface="Calibri"/>
              </a:rPr>
              <a:t>qualitative. </a:t>
            </a:r>
          </a:p>
          <a:p>
            <a:pPr algn="just">
              <a:lnSpc>
                <a:spcPct val="90000"/>
              </a:lnSpc>
            </a:pP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Attitude </a:t>
            </a:r>
            <a:r>
              <a:rPr lang="fr-BE" sz="1600" dirty="0">
                <a:solidFill>
                  <a:schemeClr val="tx1"/>
                </a:solidFill>
                <a:cs typeface="Calibri"/>
              </a:rPr>
              <a:t>«</a:t>
            </a:r>
            <a:r>
              <a:rPr lang="fr-BE" sz="1600" b="1" dirty="0">
                <a:solidFill>
                  <a:schemeClr val="tx1"/>
                </a:solidFill>
                <a:cs typeface="Calibri"/>
              </a:rPr>
              <a:t> active</a:t>
            </a:r>
            <a:r>
              <a:rPr lang="fr-BE" sz="1600" dirty="0">
                <a:solidFill>
                  <a:schemeClr val="tx1"/>
                </a:solidFill>
                <a:cs typeface="Calibri"/>
              </a:rPr>
              <a:t> » et « </a:t>
            </a:r>
            <a:r>
              <a:rPr lang="fr-BE" sz="1600" b="1" dirty="0">
                <a:solidFill>
                  <a:schemeClr val="tx1"/>
                </a:solidFill>
                <a:cs typeface="Calibri"/>
              </a:rPr>
              <a:t>passive</a:t>
            </a:r>
            <a:r>
              <a:rPr lang="fr-BE" sz="1600" dirty="0">
                <a:solidFill>
                  <a:schemeClr val="tx1"/>
                </a:solidFill>
                <a:cs typeface="Calibri"/>
              </a:rPr>
              <a:t> » (</a:t>
            </a:r>
            <a:r>
              <a:rPr lang="fr-BE" sz="1600" dirty="0" smtClean="0">
                <a:solidFill>
                  <a:schemeClr val="tx1"/>
                </a:solidFill>
                <a:cs typeface="Calibri"/>
              </a:rPr>
              <a:t>Vanesse, 2019</a:t>
            </a:r>
            <a:r>
              <a:rPr lang="fr-BE" sz="1600" dirty="0">
                <a:solidFill>
                  <a:schemeClr val="tx1"/>
                </a:solidFill>
                <a:cs typeface="Calibri"/>
              </a:rPr>
              <a:t>), qui distingue ainsi les moments où le journaliste recueille des faits et données de sa propre initiative de ceux où les éléments lui arrivent directement, sans effort de sa part.</a:t>
            </a:r>
          </a:p>
          <a:p>
            <a:pPr marL="285750" indent="-285750" algn="just">
              <a:lnSpc>
                <a:spcPct val="90000"/>
              </a:lnSpc>
              <a:buFont typeface="Arial"/>
              <a:buChar char="•"/>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31036144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348304"/>
            <a:ext cx="8583791" cy="3650369"/>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Débordement du cycle</a:t>
            </a:r>
            <a:endParaRPr lang="fr-BE" sz="1600" dirty="0" smtClean="0">
              <a:solidFill>
                <a:schemeClr val="tx1"/>
              </a:solidFill>
              <a:cs typeface="Calibri"/>
            </a:endParaRPr>
          </a:p>
          <a:p>
            <a:pPr algn="just">
              <a:lnSpc>
                <a:spcPct val="90000"/>
              </a:lnSpc>
            </a:pPr>
            <a:endParaRPr lang="fr-BE" sz="1600" dirty="0" smtClean="0">
              <a:solidFill>
                <a:schemeClr val="tx1"/>
              </a:solidFill>
              <a:cs typeface="Calibri"/>
            </a:endParaRPr>
          </a:p>
          <a:p>
            <a:pPr algn="just"/>
            <a:r>
              <a:rPr lang="fr-BE" sz="1600" dirty="0">
                <a:solidFill>
                  <a:schemeClr val="tx1"/>
                </a:solidFill>
              </a:rPr>
              <a:t>« Il y a un cycle, dans le jeu vidéo, […] enfin, vous voyez le schéma, quoi, c’est “news, previews, test” et puis basta. Et le jeu n’existe plus après. Et moi, </a:t>
            </a:r>
            <a:r>
              <a:rPr lang="fr-BE" sz="1600" b="1" dirty="0">
                <a:solidFill>
                  <a:schemeClr val="tx1"/>
                </a:solidFill>
              </a:rPr>
              <a:t>ce qui m’intéresse, c’est d’en parler, du jeu vidéo</a:t>
            </a:r>
            <a:r>
              <a:rPr lang="fr-BE" sz="1600" dirty="0">
                <a:solidFill>
                  <a:schemeClr val="tx1"/>
                </a:solidFill>
              </a:rPr>
              <a:t>. Et c’est un des plus gros reproches, je trouve, qu’on pourrait faire à la presse [jeu vidéo] classique : dès que c’est sorti, les gens n’en parlent plus alors que ça continue pendant très longtemps, le jeu continue d’exister et, en plus, </a:t>
            </a:r>
            <a:r>
              <a:rPr lang="fr-BE" sz="1600" b="1" dirty="0">
                <a:solidFill>
                  <a:schemeClr val="tx1"/>
                </a:solidFill>
              </a:rPr>
              <a:t>il change en cours de route</a:t>
            </a:r>
            <a:r>
              <a:rPr lang="fr-BE" sz="1600" dirty="0">
                <a:solidFill>
                  <a:schemeClr val="tx1"/>
                </a:solidFill>
              </a:rPr>
              <a:t>, de plus en plus avec le temps, avec les fonctions en ligne, les mises à jour et surtout l’engouement du public, parfois, les choses changent. Du coup, je trouve que le schéma commercial du jeu vidéo, en tout cas pour la presse jeu vidéo, n’est… pas ennuyeux mais toujours très </a:t>
            </a:r>
            <a:r>
              <a:rPr lang="fr-BE" sz="1600" b="1" dirty="0">
                <a:solidFill>
                  <a:schemeClr val="tx1"/>
                </a:solidFill>
              </a:rPr>
              <a:t>linéaire</a:t>
            </a:r>
            <a:r>
              <a:rPr lang="fr-BE" sz="1600" dirty="0">
                <a:solidFill>
                  <a:schemeClr val="tx1"/>
                </a:solidFill>
              </a:rPr>
              <a:t>, quoi. Et moi, ce qui m’intéresse, c’est de parler des choses et quand je veux parler d’un truc un mois après on me dit “ah, c’est sorti de l’actu”. Alors que non, c’est pas comme le cinéma où le truc sort de salle</a:t>
            </a:r>
            <a:r>
              <a:rPr lang="fr-BE" sz="1600" b="1" dirty="0">
                <a:solidFill>
                  <a:schemeClr val="tx1"/>
                </a:solidFill>
              </a:rPr>
              <a:t>, il continue, en fait</a:t>
            </a:r>
            <a:r>
              <a:rPr lang="fr-BE" sz="1600" dirty="0">
                <a:solidFill>
                  <a:schemeClr val="tx1"/>
                </a:solidFill>
              </a:rPr>
              <a:t> » </a:t>
            </a:r>
          </a:p>
          <a:p>
            <a:r>
              <a:rPr lang="fr-BE" sz="1600" dirty="0" smtClean="0">
                <a:solidFill>
                  <a:schemeClr val="tx1"/>
                </a:solidFill>
                <a:latin typeface="Calibri"/>
                <a:cs typeface="Calibri"/>
              </a:rPr>
              <a:t>  							    	     </a:t>
            </a:r>
            <a:r>
              <a:rPr lang="fr-BE" sz="1400" b="1" dirty="0" smtClean="0">
                <a:solidFill>
                  <a:schemeClr val="tx1"/>
                </a:solidFill>
                <a:latin typeface="Calibri"/>
                <a:cs typeface="Calibri"/>
              </a:rPr>
              <a:t>Entretien avec Daniel Andreyev du 21 décembre 2017  </a:t>
            </a:r>
            <a:endParaRPr lang="fr-BE" sz="1400" dirty="0">
              <a:solidFill>
                <a:schemeClr val="tx1"/>
              </a:solidFill>
              <a:latin typeface="Calibri"/>
              <a:cs typeface="Calibri"/>
            </a:endParaRPr>
          </a:p>
        </p:txBody>
      </p:sp>
      <p:pic>
        <p:nvPicPr>
          <p:cNvPr id="2" name="Image 1"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7501" y="-9719"/>
            <a:ext cx="1926499" cy="2424447"/>
          </a:xfrm>
          <a:prstGeom prst="rect">
            <a:avLst/>
          </a:prstGeom>
        </p:spPr>
      </p:pic>
    </p:spTree>
    <p:extLst>
      <p:ext uri="{BB962C8B-B14F-4D97-AF65-F5344CB8AC3E}">
        <p14:creationId xmlns:p14="http://schemas.microsoft.com/office/powerpoint/2010/main" val="1144281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1"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058682" y="116249"/>
            <a:ext cx="5444385"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Titre 1"/>
          <p:cNvSpPr txBox="1">
            <a:spLocks/>
          </p:cNvSpPr>
          <p:nvPr/>
        </p:nvSpPr>
        <p:spPr>
          <a:xfrm>
            <a:off x="685800" y="1587502"/>
            <a:ext cx="7772400" cy="11025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BE" b="1" dirty="0" smtClean="0"/>
              <a:t> </a:t>
            </a:r>
            <a:endParaRPr lang="fr-BE" b="1" dirty="0"/>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456647"/>
            <a:ext cx="8583791" cy="3481552"/>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90000"/>
              </a:lnSpc>
            </a:pPr>
            <a:r>
              <a:rPr lang="fr-BE" sz="2500" dirty="0" smtClean="0">
                <a:solidFill>
                  <a:schemeClr val="tx1"/>
                </a:solidFill>
                <a:latin typeface="Calibri"/>
                <a:cs typeface="Calibri"/>
              </a:rPr>
              <a:t>0) 	Module 6 du MOOC « Introduction à la culture vidéoludique » </a:t>
            </a:r>
          </a:p>
          <a:p>
            <a:pPr algn="just">
              <a:lnSpc>
                <a:spcPct val="90000"/>
              </a:lnSpc>
            </a:pPr>
            <a:r>
              <a:rPr lang="fr-BE" sz="2500" dirty="0">
                <a:solidFill>
                  <a:schemeClr val="tx1"/>
                </a:solidFill>
                <a:latin typeface="Calibri"/>
                <a:cs typeface="Calibri"/>
              </a:rPr>
              <a:t>	</a:t>
            </a:r>
            <a:r>
              <a:rPr lang="fr-BE" sz="2500" dirty="0" smtClean="0">
                <a:solidFill>
                  <a:schemeClr val="tx1"/>
                </a:solidFill>
                <a:latin typeface="Calibri"/>
                <a:cs typeface="Calibri"/>
              </a:rPr>
              <a:t>(« La presse de jeu vidéo »)</a:t>
            </a:r>
          </a:p>
          <a:p>
            <a:pPr algn="just">
              <a:lnSpc>
                <a:spcPct val="90000"/>
              </a:lnSpc>
            </a:pPr>
            <a:endParaRPr lang="fr-BE" sz="2500" dirty="0" smtClean="0">
              <a:solidFill>
                <a:schemeClr val="tx1"/>
              </a:solidFill>
              <a:latin typeface="Calibri"/>
              <a:cs typeface="Calibri"/>
            </a:endParaRPr>
          </a:p>
          <a:p>
            <a:pPr algn="just">
              <a:lnSpc>
                <a:spcPct val="90000"/>
              </a:lnSpc>
            </a:pPr>
            <a:r>
              <a:rPr lang="fr-BE" sz="2500" b="1" dirty="0" smtClean="0">
                <a:solidFill>
                  <a:schemeClr val="tx1"/>
                </a:solidFill>
                <a:latin typeface="Calibri"/>
                <a:cs typeface="Calibri"/>
              </a:rPr>
              <a:t>1) Problématisation de l’objet : histoire économique </a:t>
            </a:r>
            <a:br>
              <a:rPr lang="fr-BE" sz="2500" b="1" dirty="0" smtClean="0">
                <a:solidFill>
                  <a:schemeClr val="tx1"/>
                </a:solidFill>
                <a:latin typeface="Calibri"/>
                <a:cs typeface="Calibri"/>
              </a:rPr>
            </a:br>
            <a:r>
              <a:rPr lang="fr-BE" sz="2500" b="1" dirty="0" smtClean="0">
                <a:solidFill>
                  <a:schemeClr val="tx1"/>
                </a:solidFill>
                <a:latin typeface="Calibri"/>
                <a:cs typeface="Calibri"/>
              </a:rPr>
              <a:t>     et enjeux épistémologiques</a:t>
            </a:r>
          </a:p>
          <a:p>
            <a:pPr>
              <a:lnSpc>
                <a:spcPct val="90000"/>
              </a:lnSpc>
            </a:pPr>
            <a:r>
              <a:rPr lang="fr-BE" sz="2500" i="1" dirty="0" smtClean="0">
                <a:solidFill>
                  <a:srgbClr val="FF0000"/>
                </a:solidFill>
                <a:latin typeface="Calibri"/>
                <a:cs typeface="Calibri"/>
              </a:rPr>
              <a:t>PAUSE</a:t>
            </a:r>
          </a:p>
          <a:p>
            <a:pPr marL="457200" indent="-457200" algn="just">
              <a:lnSpc>
                <a:spcPct val="90000"/>
              </a:lnSpc>
              <a:buAutoNum type="arabicParenR" startAt="2"/>
            </a:pPr>
            <a:r>
              <a:rPr lang="fr-BE" sz="2500" b="1" dirty="0" smtClean="0">
                <a:solidFill>
                  <a:schemeClr val="tx1"/>
                </a:solidFill>
                <a:latin typeface="Calibri"/>
                <a:cs typeface="Calibri"/>
              </a:rPr>
              <a:t>Étudier les pratiques d’enquête des journalistes spécialisés. </a:t>
            </a:r>
            <a:br>
              <a:rPr lang="fr-BE" sz="2500" b="1" dirty="0" smtClean="0">
                <a:solidFill>
                  <a:schemeClr val="tx1"/>
                </a:solidFill>
                <a:latin typeface="Calibri"/>
                <a:cs typeface="Calibri"/>
              </a:rPr>
            </a:br>
            <a:r>
              <a:rPr lang="fr-BE" sz="2500" b="1" dirty="0" smtClean="0">
                <a:solidFill>
                  <a:schemeClr val="tx1"/>
                </a:solidFill>
                <a:latin typeface="Calibri"/>
                <a:cs typeface="Calibri"/>
              </a:rPr>
              <a:t>Pourquoi ? Comment ? Premiers résultats </a:t>
            </a:r>
          </a:p>
          <a:p>
            <a:pPr>
              <a:lnSpc>
                <a:spcPct val="90000"/>
              </a:lnSpc>
            </a:pPr>
            <a:r>
              <a:rPr lang="fr-BE" sz="2500" i="1" dirty="0" smtClean="0">
                <a:solidFill>
                  <a:srgbClr val="FF0000"/>
                </a:solidFill>
                <a:latin typeface="Calibri"/>
                <a:cs typeface="Calibri"/>
              </a:rPr>
              <a:t>PAUSE</a:t>
            </a:r>
          </a:p>
          <a:p>
            <a:pPr algn="just">
              <a:lnSpc>
                <a:spcPct val="90000"/>
              </a:lnSpc>
            </a:pPr>
            <a:r>
              <a:rPr lang="fr-BE" sz="2500" b="1" dirty="0" smtClean="0">
                <a:solidFill>
                  <a:schemeClr val="tx1"/>
                </a:solidFill>
                <a:latin typeface="Calibri"/>
                <a:cs typeface="Calibri"/>
              </a:rPr>
              <a:t>3)	Chasse au trésor sur </a:t>
            </a:r>
            <a:r>
              <a:rPr lang="fr-BE" sz="2500" b="1" dirty="0" smtClean="0">
                <a:solidFill>
                  <a:schemeClr val="tx1"/>
                </a:solidFill>
                <a:latin typeface="Calibri"/>
                <a:cs typeface="Calibri"/>
                <a:hlinkClick r:id="rId4"/>
              </a:rPr>
              <a:t>http://abandonware-magazines.org</a:t>
            </a:r>
            <a:r>
              <a:rPr lang="fr-BE" sz="2500" b="1" dirty="0" smtClean="0">
                <a:solidFill>
                  <a:schemeClr val="tx1"/>
                </a:solidFill>
                <a:latin typeface="Calibri"/>
                <a:cs typeface="Calibri"/>
              </a:rPr>
              <a:t> 	</a:t>
            </a:r>
          </a:p>
          <a:p>
            <a:pPr algn="just">
              <a:lnSpc>
                <a:spcPct val="90000"/>
              </a:lnSpc>
            </a:pPr>
            <a:r>
              <a:rPr lang="fr-BE" sz="2500" b="1" dirty="0" smtClean="0">
                <a:solidFill>
                  <a:schemeClr val="tx1"/>
                </a:solidFill>
                <a:latin typeface="Calibri"/>
                <a:cs typeface="Calibri"/>
              </a:rPr>
              <a:t>	(avec des clés Steam à gagner !!!) </a:t>
            </a:r>
            <a:endParaRPr lang="fr-BE" sz="2500" b="1" dirty="0">
              <a:solidFill>
                <a:schemeClr val="tx1"/>
              </a:solidFill>
              <a:latin typeface="Calibri"/>
              <a:cs typeface="Calibri"/>
            </a:endParaRPr>
          </a:p>
        </p:txBody>
      </p:sp>
      <p:sp>
        <p:nvSpPr>
          <p:cNvPr id="10" name="Rectangle 9"/>
          <p:cNvSpPr/>
          <p:nvPr/>
        </p:nvSpPr>
        <p:spPr>
          <a:xfrm>
            <a:off x="2058678" y="216016"/>
            <a:ext cx="5444385" cy="477054"/>
          </a:xfrm>
          <a:prstGeom prst="rect">
            <a:avLst/>
          </a:prstGeom>
        </p:spPr>
        <p:txBody>
          <a:bodyPr wrap="square">
            <a:spAutoFit/>
          </a:bodyPr>
          <a:lstStyle/>
          <a:p>
            <a:pPr algn="ctr"/>
            <a:r>
              <a:rPr lang="fr-BE" sz="2500" b="1" dirty="0" smtClean="0"/>
              <a:t>Plan de la séance</a:t>
            </a:r>
            <a:endParaRPr lang="fr-FR" sz="2500" dirty="0"/>
          </a:p>
        </p:txBody>
      </p:sp>
    </p:spTree>
    <p:extLst>
      <p:ext uri="{BB962C8B-B14F-4D97-AF65-F5344CB8AC3E}">
        <p14:creationId xmlns:p14="http://schemas.microsoft.com/office/powerpoint/2010/main" val="26335327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6600"/>
            <a:ext cx="8706978" cy="175617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71133" y="966599"/>
            <a:ext cx="8583791" cy="16662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Débordement du cycle : </a:t>
            </a:r>
            <a:br>
              <a:rPr lang="fr-BE" sz="1600" b="1" dirty="0" smtClean="0">
                <a:solidFill>
                  <a:schemeClr val="tx1"/>
                </a:solidFill>
                <a:cs typeface="Calibri"/>
              </a:rPr>
            </a:br>
            <a:r>
              <a:rPr lang="fr-BE" sz="1600" dirty="0">
                <a:solidFill>
                  <a:schemeClr val="tx1"/>
                </a:solidFill>
                <a:cs typeface="Calibri"/>
              </a:rPr>
              <a:t>S</a:t>
            </a:r>
            <a:r>
              <a:rPr lang="fr-BE" sz="1600" dirty="0" smtClean="0">
                <a:solidFill>
                  <a:schemeClr val="tx1"/>
                </a:solidFill>
                <a:cs typeface="Calibri"/>
              </a:rPr>
              <a:t>’inscrire dans une rubrique classique et la </a:t>
            </a:r>
            <a:r>
              <a:rPr lang="fr-BE" sz="1600" b="1" dirty="0" smtClean="0">
                <a:solidFill>
                  <a:schemeClr val="tx1"/>
                </a:solidFill>
                <a:cs typeface="Calibri"/>
              </a:rPr>
              <a:t>dynamiter</a:t>
            </a:r>
            <a:r>
              <a:rPr lang="mr-IN" sz="1600" dirty="0" smtClean="0">
                <a:solidFill>
                  <a:schemeClr val="tx1"/>
                </a:solidFill>
                <a:cs typeface="Calibri"/>
              </a:rPr>
              <a:t>…</a:t>
            </a: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      </a:t>
            </a:r>
            <a:r>
              <a:rPr lang="fr-BE" sz="1200" b="1" dirty="0" smtClean="0">
                <a:solidFill>
                  <a:schemeClr val="tx1"/>
                </a:solidFill>
                <a:cs typeface="Calibri"/>
              </a:rPr>
              <a:t>Dr. Loser, « Dr. Loser teste Bioshock 2 », NoFrag [en ligne], 13 février 2010</a:t>
            </a:r>
            <a:br>
              <a:rPr lang="fr-BE" sz="1200" b="1" dirty="0" smtClean="0">
                <a:solidFill>
                  <a:schemeClr val="tx1"/>
                </a:solidFill>
                <a:cs typeface="Calibri"/>
              </a:rPr>
            </a:br>
            <a:r>
              <a:rPr lang="fr-BE" sz="1200" b="1" dirty="0" smtClean="0">
                <a:solidFill>
                  <a:schemeClr val="tx1"/>
                </a:solidFill>
                <a:cs typeface="Calibri"/>
              </a:rPr>
              <a:t>        Non signé, « L’œuf ou le pigeon », </a:t>
            </a:r>
            <a:r>
              <a:rPr lang="fr-BE" sz="1200" b="1" i="1" dirty="0" smtClean="0">
                <a:solidFill>
                  <a:schemeClr val="tx1"/>
                </a:solidFill>
                <a:cs typeface="Calibri"/>
              </a:rPr>
              <a:t>Canard PC</a:t>
            </a:r>
            <a:r>
              <a:rPr lang="fr-BE" sz="1200" b="1" dirty="0" smtClean="0">
                <a:solidFill>
                  <a:schemeClr val="tx1"/>
                </a:solidFill>
                <a:cs typeface="Calibri"/>
              </a:rPr>
              <a:t>, n°369, p.7, 30 octobre 2017</a:t>
            </a:r>
          </a:p>
          <a:p>
            <a:pPr algn="just">
              <a:lnSpc>
                <a:spcPct val="90000"/>
              </a:lnSpc>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pic>
        <p:nvPicPr>
          <p:cNvPr id="3" name="Image 2" descr="Capture d’écran 2020-04-16 à 11.54.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049" y="966600"/>
            <a:ext cx="3156028" cy="4176899"/>
          </a:xfrm>
          <a:prstGeom prst="rect">
            <a:avLst/>
          </a:prstGeom>
        </p:spPr>
      </p:pic>
      <p:pic>
        <p:nvPicPr>
          <p:cNvPr id="11" name="Image 10" descr="Bioshock 2, c'est comme le premier en moins réussi.png"/>
          <p:cNvPicPr>
            <a:picLocks noChangeAspect="1"/>
          </p:cNvPicPr>
          <p:nvPr/>
        </p:nvPicPr>
        <p:blipFill rotWithShape="1">
          <a:blip r:embed="rId5">
            <a:extLst>
              <a:ext uri="{28A0092B-C50C-407E-A947-70E740481C1C}">
                <a14:useLocalDpi xmlns:a14="http://schemas.microsoft.com/office/drawing/2010/main" val="0"/>
              </a:ext>
            </a:extLst>
          </a:blip>
          <a:srcRect t="20999"/>
          <a:stretch/>
        </p:blipFill>
        <p:spPr>
          <a:xfrm>
            <a:off x="687566" y="2632855"/>
            <a:ext cx="5089072" cy="2510644"/>
          </a:xfrm>
          <a:prstGeom prst="rect">
            <a:avLst/>
          </a:prstGeom>
          <a:ln>
            <a:solidFill>
              <a:srgbClr val="000000"/>
            </a:solidFill>
          </a:ln>
        </p:spPr>
      </p:pic>
    </p:spTree>
    <p:extLst>
      <p:ext uri="{BB962C8B-B14F-4D97-AF65-F5344CB8AC3E}">
        <p14:creationId xmlns:p14="http://schemas.microsoft.com/office/powerpoint/2010/main" val="21119307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6600"/>
            <a:ext cx="8706978" cy="166625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71133" y="966599"/>
            <a:ext cx="8583791" cy="16662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Débordement du cycle : </a:t>
            </a:r>
            <a:br>
              <a:rPr lang="fr-BE" sz="1600" b="1" dirty="0" smtClean="0">
                <a:solidFill>
                  <a:schemeClr val="tx1"/>
                </a:solidFill>
                <a:cs typeface="Calibri"/>
              </a:rPr>
            </a:br>
            <a:r>
              <a:rPr lang="mr-IN" sz="1600" dirty="0" smtClean="0">
                <a:solidFill>
                  <a:schemeClr val="tx1"/>
                </a:solidFill>
                <a:cs typeface="Calibri"/>
              </a:rPr>
              <a:t>…</a:t>
            </a:r>
            <a:r>
              <a:rPr lang="nl-BE" sz="1600" dirty="0" smtClean="0">
                <a:solidFill>
                  <a:schemeClr val="tx1"/>
                </a:solidFill>
                <a:cs typeface="Calibri"/>
              </a:rPr>
              <a:t> Ou proposer une forme d’article qui sort des sentiers battus de la communication (</a:t>
            </a:r>
            <a:r>
              <a:rPr lang="nl-BE" sz="1600" b="1" dirty="0" smtClean="0">
                <a:solidFill>
                  <a:schemeClr val="tx1"/>
                </a:solidFill>
                <a:cs typeface="Calibri"/>
              </a:rPr>
              <a:t>hors-cycle</a:t>
            </a:r>
            <a:r>
              <a:rPr lang="nl-BE" sz="1600" dirty="0" smtClean="0">
                <a:solidFill>
                  <a:schemeClr val="tx1"/>
                </a:solidFill>
                <a:cs typeface="Calibri"/>
              </a:rPr>
              <a:t>) :</a:t>
            </a: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      </a:t>
            </a:r>
            <a:r>
              <a:rPr lang="fr-BE" sz="1200" b="1" dirty="0">
                <a:solidFill>
                  <a:schemeClr val="tx1"/>
                </a:solidFill>
                <a:cs typeface="Calibri"/>
              </a:rPr>
              <a:t>TURCEV Nicolas, « Peut on copyrighter le gameplay ? »</a:t>
            </a:r>
            <a:r>
              <a:rPr lang="fr-BE" sz="1200" b="1" i="1" dirty="0">
                <a:solidFill>
                  <a:schemeClr val="tx1"/>
                </a:solidFill>
                <a:cs typeface="Calibri"/>
              </a:rPr>
              <a:t>, Gamekult.com</a:t>
            </a:r>
            <a:r>
              <a:rPr lang="fr-BE" sz="1200" b="1" dirty="0">
                <a:solidFill>
                  <a:schemeClr val="tx1"/>
                </a:solidFill>
                <a:cs typeface="Calibri"/>
              </a:rPr>
              <a:t>, [en ligne</a:t>
            </a:r>
            <a:r>
              <a:rPr lang="fr-BE" sz="1200" b="1" dirty="0" smtClean="0">
                <a:solidFill>
                  <a:schemeClr val="tx1"/>
                </a:solidFill>
                <a:cs typeface="Calibri"/>
              </a:rPr>
              <a:t>], 16 </a:t>
            </a:r>
            <a:r>
              <a:rPr lang="fr-BE" sz="1200" b="1" dirty="0">
                <a:solidFill>
                  <a:schemeClr val="tx1"/>
                </a:solidFill>
                <a:cs typeface="Calibri"/>
              </a:rPr>
              <a:t>juillet </a:t>
            </a:r>
            <a:r>
              <a:rPr lang="fr-BE" sz="1200" b="1" dirty="0" smtClean="0">
                <a:solidFill>
                  <a:schemeClr val="tx1"/>
                </a:solidFill>
                <a:cs typeface="Calibri"/>
              </a:rPr>
              <a:t>2018   </a:t>
            </a:r>
            <a:br>
              <a:rPr lang="fr-BE" sz="1200" b="1" dirty="0" smtClean="0">
                <a:solidFill>
                  <a:schemeClr val="tx1"/>
                </a:solidFill>
                <a:cs typeface="Calibri"/>
              </a:rPr>
            </a:br>
            <a:r>
              <a:rPr lang="fr-BE" sz="1200" b="1" dirty="0" smtClean="0">
                <a:solidFill>
                  <a:schemeClr val="tx1"/>
                </a:solidFill>
                <a:cs typeface="Calibri"/>
              </a:rPr>
              <a:t>        FRANCOIS Yann, « Bioshock Infinite </a:t>
            </a:r>
            <a:r>
              <a:rPr lang="mr-IN" sz="1200" b="1" dirty="0" smtClean="0">
                <a:solidFill>
                  <a:schemeClr val="tx1"/>
                </a:solidFill>
                <a:cs typeface="Calibri"/>
              </a:rPr>
              <a:t>–</a:t>
            </a:r>
            <a:r>
              <a:rPr lang="fr-BE" sz="1200" b="1" dirty="0" smtClean="0">
                <a:solidFill>
                  <a:schemeClr val="tx1"/>
                </a:solidFill>
                <a:cs typeface="Calibri"/>
              </a:rPr>
              <a:t> Rappel de phare », </a:t>
            </a:r>
            <a:r>
              <a:rPr lang="fr-BE" sz="1200" b="1" i="1" dirty="0" smtClean="0">
                <a:solidFill>
                  <a:schemeClr val="tx1"/>
                </a:solidFill>
                <a:cs typeface="Calibri"/>
              </a:rPr>
              <a:t>JV</a:t>
            </a:r>
            <a:r>
              <a:rPr lang="fr-BE" sz="1200" b="1" dirty="0" smtClean="0">
                <a:solidFill>
                  <a:schemeClr val="tx1"/>
                </a:solidFill>
                <a:cs typeface="Calibri"/>
              </a:rPr>
              <a:t>, n°1, novembre 2013</a:t>
            </a:r>
          </a:p>
          <a:p>
            <a:pPr algn="just">
              <a:lnSpc>
                <a:spcPct val="90000"/>
              </a:lnSpc>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pic>
        <p:nvPicPr>
          <p:cNvPr id="2" name="Image 1" descr="Capture d’écran 2020-04-16 à 12.07.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98648"/>
            <a:ext cx="5282139" cy="2035222"/>
          </a:xfrm>
          <a:prstGeom prst="rect">
            <a:avLst/>
          </a:prstGeom>
          <a:ln>
            <a:solidFill>
              <a:srgbClr val="000000"/>
            </a:solidFill>
          </a:ln>
        </p:spPr>
      </p:pic>
      <p:pic>
        <p:nvPicPr>
          <p:cNvPr id="4" name="Image 3" descr="Capture d’écran 2020-04-16 à 12.23.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138" y="2798648"/>
            <a:ext cx="3861861" cy="2035222"/>
          </a:xfrm>
          <a:prstGeom prst="rect">
            <a:avLst/>
          </a:prstGeom>
          <a:ln>
            <a:solidFill>
              <a:schemeClr val="tx1"/>
            </a:solidFill>
          </a:ln>
        </p:spPr>
      </p:pic>
    </p:spTree>
    <p:extLst>
      <p:ext uri="{BB962C8B-B14F-4D97-AF65-F5344CB8AC3E}">
        <p14:creationId xmlns:p14="http://schemas.microsoft.com/office/powerpoint/2010/main" val="17192081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48173"/>
            <a:ext cx="8706978" cy="111540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48174"/>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3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Tactiques et stratégies, « valeur ajoutée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5 à 12.25.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61" y="1726396"/>
            <a:ext cx="7328772" cy="3450512"/>
          </a:xfrm>
          <a:prstGeom prst="rect">
            <a:avLst/>
          </a:prstGeom>
        </p:spPr>
      </p:pic>
    </p:spTree>
    <p:extLst>
      <p:ext uri="{BB962C8B-B14F-4D97-AF65-F5344CB8AC3E}">
        <p14:creationId xmlns:p14="http://schemas.microsoft.com/office/powerpoint/2010/main" val="38565353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52393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1000320"/>
            <a:ext cx="8706978" cy="399835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56933" y="1022358"/>
            <a:ext cx="8583791" cy="397631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nSpc>
                <a:spcPct val="90000"/>
              </a:lnSpc>
              <a:buAutoNum type="alphaUcParenR"/>
            </a:pPr>
            <a:r>
              <a:rPr lang="fr-BE" sz="2500" b="1" u="sng" dirty="0" smtClean="0">
                <a:solidFill>
                  <a:schemeClr val="tx1"/>
                </a:solidFill>
                <a:latin typeface="Calibri"/>
                <a:cs typeface="Calibri"/>
              </a:rPr>
              <a:t>Outils théoriques</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Méthodologie</a:t>
            </a: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      Perspective généalogique (Serres, 1992 , Molinier et Di Crosta, 2017)</a:t>
            </a:r>
            <a:br>
              <a:rPr lang="fr-BE" sz="1600" dirty="0" smtClean="0">
                <a:solidFill>
                  <a:schemeClr val="tx1"/>
                </a:solidFill>
                <a:cs typeface="Calibri"/>
              </a:rPr>
            </a:br>
            <a:endParaRPr lang="fr-BE" sz="1600" dirty="0" smtClean="0">
              <a:solidFill>
                <a:schemeClr val="tx1"/>
              </a:solidFill>
              <a:cs typeface="Calibri"/>
            </a:endParaRPr>
          </a:p>
          <a:p>
            <a:pPr algn="just">
              <a:lnSpc>
                <a:spcPct val="90000"/>
              </a:lnSpc>
            </a:pPr>
            <a:r>
              <a:rPr lang="fr-BE" sz="1600" u="sng" dirty="0" smtClean="0">
                <a:solidFill>
                  <a:schemeClr val="tx1"/>
                </a:solidFill>
                <a:latin typeface="Calibri"/>
                <a:cs typeface="Calibri"/>
              </a:rPr>
              <a:t>Etudes de texte</a:t>
            </a:r>
            <a:r>
              <a:rPr lang="fr-BE" sz="1600" dirty="0" smtClean="0">
                <a:solidFill>
                  <a:schemeClr val="tx1"/>
                </a:solidFill>
                <a:latin typeface="Calibri"/>
                <a:cs typeface="Calibri"/>
              </a:rPr>
              <a:t> : Carottages (Kirkpatrick, 2015 ; Krichane, 2018) au sein d’une </a:t>
            </a:r>
            <a:r>
              <a:rPr lang="fr-BE" sz="1600" b="1" dirty="0" smtClean="0">
                <a:solidFill>
                  <a:schemeClr val="tx1"/>
                </a:solidFill>
                <a:latin typeface="Calibri"/>
                <a:cs typeface="Calibri"/>
              </a:rPr>
              <a:t>vingtaine de titres </a:t>
            </a:r>
            <a:r>
              <a:rPr lang="fr-BE" sz="1600" dirty="0" smtClean="0">
                <a:solidFill>
                  <a:schemeClr val="tx1"/>
                </a:solidFill>
                <a:latin typeface="Calibri"/>
                <a:cs typeface="Calibri"/>
              </a:rPr>
              <a:t>(</a:t>
            </a:r>
            <a:r>
              <a:rPr lang="fr-BE" sz="1600" i="1" dirty="0" smtClean="0">
                <a:solidFill>
                  <a:schemeClr val="tx1"/>
                </a:solidFill>
                <a:latin typeface="Calibri"/>
                <a:cs typeface="Calibri"/>
              </a:rPr>
              <a:t>Tilt</a:t>
            </a:r>
            <a:r>
              <a:rPr lang="fr-BE" sz="1600" dirty="0" smtClean="0">
                <a:solidFill>
                  <a:schemeClr val="tx1"/>
                </a:solidFill>
                <a:latin typeface="Calibri"/>
                <a:cs typeface="Calibri"/>
              </a:rPr>
              <a:t>, </a:t>
            </a:r>
            <a:r>
              <a:rPr lang="fr-BE" sz="1600" i="1" dirty="0" smtClean="0">
                <a:solidFill>
                  <a:schemeClr val="tx1"/>
                </a:solidFill>
                <a:latin typeface="Calibri"/>
                <a:cs typeface="Calibri"/>
              </a:rPr>
              <a:t>Joystick, Player One, PC Jeux, </a:t>
            </a:r>
            <a:r>
              <a:rPr lang="fr-BE" sz="1600" dirty="0" smtClean="0">
                <a:solidFill>
                  <a:schemeClr val="tx1"/>
                </a:solidFill>
                <a:latin typeface="Calibri"/>
                <a:cs typeface="Calibri"/>
              </a:rPr>
              <a:t>Magazines officiels, </a:t>
            </a:r>
            <a:r>
              <a:rPr lang="fr-BE" sz="1600" i="1" dirty="0" smtClean="0">
                <a:solidFill>
                  <a:schemeClr val="tx1"/>
                </a:solidFill>
                <a:latin typeface="Calibri"/>
                <a:cs typeface="Calibri"/>
              </a:rPr>
              <a:t>Jeuxvideo.com</a:t>
            </a:r>
            <a:r>
              <a:rPr lang="fr-BE" sz="1600" dirty="0" smtClean="0">
                <a:solidFill>
                  <a:schemeClr val="tx1"/>
                </a:solidFill>
                <a:latin typeface="Calibri"/>
                <a:cs typeface="Calibri"/>
              </a:rPr>
              <a:t>, </a:t>
            </a:r>
            <a:r>
              <a:rPr lang="fr-BE" sz="1600" i="1" dirty="0" smtClean="0">
                <a:solidFill>
                  <a:schemeClr val="tx1"/>
                </a:solidFill>
                <a:latin typeface="Calibri"/>
                <a:cs typeface="Calibri"/>
              </a:rPr>
              <a:t>JV</a:t>
            </a:r>
            <a:r>
              <a:rPr lang="fr-BE" sz="1600" dirty="0" smtClean="0">
                <a:solidFill>
                  <a:schemeClr val="tx1"/>
                </a:solidFill>
                <a:latin typeface="Calibri"/>
                <a:cs typeface="Calibri"/>
              </a:rPr>
              <a:t>, </a:t>
            </a:r>
            <a:r>
              <a:rPr lang="fr-BE" sz="1600" i="1" dirty="0" smtClean="0">
                <a:solidFill>
                  <a:schemeClr val="tx1"/>
                </a:solidFill>
                <a:latin typeface="Calibri"/>
                <a:cs typeface="Calibri"/>
              </a:rPr>
              <a:t>Le Monde Pixels</a:t>
            </a:r>
            <a:r>
              <a:rPr lang="mr-IN" sz="1600" dirty="0" smtClean="0">
                <a:solidFill>
                  <a:schemeClr val="tx1"/>
                </a:solidFill>
                <a:latin typeface="Calibri"/>
                <a:cs typeface="Calibri"/>
              </a:rPr>
              <a:t>…</a:t>
            </a:r>
            <a:r>
              <a:rPr lang="nl-BE" sz="1600" dirty="0" smtClean="0">
                <a:solidFill>
                  <a:schemeClr val="tx1"/>
                </a:solidFill>
                <a:latin typeface="Calibri"/>
                <a:cs typeface="Calibri"/>
              </a:rPr>
              <a:t>) répartis selon </a:t>
            </a:r>
            <a:r>
              <a:rPr lang="nl-BE" sz="1600" b="1" dirty="0" smtClean="0">
                <a:solidFill>
                  <a:schemeClr val="tx1"/>
                </a:solidFill>
                <a:latin typeface="Calibri"/>
                <a:cs typeface="Calibri"/>
              </a:rPr>
              <a:t>trois périodes différentes </a:t>
            </a:r>
            <a:r>
              <a:rPr lang="nl-BE" sz="1600" dirty="0" smtClean="0">
                <a:solidFill>
                  <a:schemeClr val="tx1"/>
                </a:solidFill>
                <a:latin typeface="Calibri"/>
                <a:cs typeface="Calibri"/>
              </a:rPr>
              <a:t>: </a:t>
            </a:r>
            <a:r>
              <a:rPr lang="nl-BE" sz="1600" b="1" dirty="0" smtClean="0">
                <a:solidFill>
                  <a:schemeClr val="tx1"/>
                </a:solidFill>
                <a:latin typeface="Calibri"/>
                <a:cs typeface="Calibri"/>
              </a:rPr>
              <a:t>avant</a:t>
            </a:r>
            <a:r>
              <a:rPr lang="nl-BE" sz="1600" dirty="0" smtClean="0">
                <a:solidFill>
                  <a:schemeClr val="tx1"/>
                </a:solidFill>
                <a:latin typeface="Calibri"/>
                <a:cs typeface="Calibri"/>
              </a:rPr>
              <a:t>, </a:t>
            </a:r>
            <a:r>
              <a:rPr lang="nl-BE" sz="1600" b="1" dirty="0" smtClean="0">
                <a:solidFill>
                  <a:schemeClr val="tx1"/>
                </a:solidFill>
                <a:latin typeface="Calibri"/>
                <a:cs typeface="Calibri"/>
              </a:rPr>
              <a:t>pendant et</a:t>
            </a:r>
            <a:r>
              <a:rPr lang="nl-BE" sz="1600" dirty="0" smtClean="0">
                <a:solidFill>
                  <a:schemeClr val="tx1"/>
                </a:solidFill>
                <a:latin typeface="Calibri"/>
                <a:cs typeface="Calibri"/>
              </a:rPr>
              <a:t> </a:t>
            </a:r>
            <a:r>
              <a:rPr lang="nl-BE" sz="1600" b="1" dirty="0" smtClean="0">
                <a:solidFill>
                  <a:schemeClr val="tx1"/>
                </a:solidFill>
                <a:latin typeface="Calibri"/>
                <a:cs typeface="Calibri"/>
              </a:rPr>
              <a:t>après Future France</a:t>
            </a:r>
            <a:r>
              <a:rPr lang="nl-BE" sz="1600" dirty="0" smtClean="0">
                <a:solidFill>
                  <a:schemeClr val="tx1"/>
                </a:solidFill>
                <a:latin typeface="Calibri"/>
                <a:cs typeface="Calibri"/>
              </a:rPr>
              <a:t>.</a:t>
            </a:r>
            <a:endParaRPr lang="fr-BE" sz="1600" dirty="0" smtClean="0">
              <a:solidFill>
                <a:schemeClr val="tx1"/>
              </a:solidFill>
              <a:latin typeface="Calibri"/>
              <a:cs typeface="Calibri"/>
            </a:endParaRPr>
          </a:p>
          <a:p>
            <a:pPr algn="just">
              <a:lnSpc>
                <a:spcPct val="90000"/>
              </a:lnSpc>
            </a:pPr>
            <a:r>
              <a:rPr lang="fr-BE" sz="1600" dirty="0" smtClean="0">
                <a:solidFill>
                  <a:schemeClr val="tx1"/>
                </a:solidFill>
                <a:latin typeface="Calibri"/>
                <a:cs typeface="Calibri"/>
              </a:rPr>
              <a:t>Analyses qui scrutent les sept techniques d’enquête (trois niveaux de satisfaction) à travers </a:t>
            </a:r>
            <a:r>
              <a:rPr lang="fr-BE" sz="1600" b="1" dirty="0" smtClean="0">
                <a:solidFill>
                  <a:schemeClr val="tx1"/>
                </a:solidFill>
                <a:latin typeface="Calibri"/>
                <a:cs typeface="Calibri"/>
              </a:rPr>
              <a:t>quatre éléments</a:t>
            </a:r>
            <a:r>
              <a:rPr lang="fr-BE" sz="1600" dirty="0" smtClean="0">
                <a:solidFill>
                  <a:schemeClr val="tx1"/>
                </a:solidFill>
                <a:latin typeface="Calibri"/>
                <a:cs typeface="Calibri"/>
              </a:rPr>
              <a:t> : </a:t>
            </a:r>
            <a:r>
              <a:rPr lang="fr-BE" sz="1600" b="1" dirty="0" smtClean="0">
                <a:solidFill>
                  <a:schemeClr val="tx1"/>
                </a:solidFill>
                <a:latin typeface="Calibri"/>
                <a:cs typeface="Calibri"/>
              </a:rPr>
              <a:t>Paratextes</a:t>
            </a:r>
            <a:r>
              <a:rPr lang="fr-BE" sz="1600" dirty="0" smtClean="0">
                <a:solidFill>
                  <a:schemeClr val="tx1"/>
                </a:solidFill>
                <a:latin typeface="Calibri"/>
                <a:cs typeface="Calibri"/>
              </a:rPr>
              <a:t> (Ringoot, 2014) ; </a:t>
            </a:r>
            <a:r>
              <a:rPr lang="fr-BE" sz="1600" b="1" dirty="0" smtClean="0">
                <a:solidFill>
                  <a:schemeClr val="tx1"/>
                </a:solidFill>
                <a:latin typeface="Calibri"/>
                <a:cs typeface="Calibri"/>
              </a:rPr>
              <a:t>Formes saillantes </a:t>
            </a:r>
            <a:r>
              <a:rPr lang="fr-BE" sz="1600" dirty="0" smtClean="0">
                <a:solidFill>
                  <a:schemeClr val="tx1"/>
                </a:solidFill>
                <a:latin typeface="Calibri"/>
                <a:cs typeface="Calibri"/>
              </a:rPr>
              <a:t>(Bonhomme, 2014) ; </a:t>
            </a:r>
            <a:r>
              <a:rPr lang="fr-BE" sz="1600" b="1" dirty="0" smtClean="0">
                <a:solidFill>
                  <a:schemeClr val="tx1"/>
                </a:solidFill>
                <a:latin typeface="Calibri"/>
                <a:cs typeface="Calibri"/>
              </a:rPr>
              <a:t>Lecteur Modèle </a:t>
            </a:r>
            <a:r>
              <a:rPr lang="fr-BE" sz="1600" dirty="0" smtClean="0">
                <a:solidFill>
                  <a:schemeClr val="tx1"/>
                </a:solidFill>
                <a:latin typeface="Calibri"/>
                <a:cs typeface="Calibri"/>
              </a:rPr>
              <a:t>(Eco, 1979) ; </a:t>
            </a:r>
            <a:r>
              <a:rPr lang="fr-BE" sz="1600" b="1" dirty="0" smtClean="0">
                <a:solidFill>
                  <a:schemeClr val="tx1"/>
                </a:solidFill>
                <a:latin typeface="Calibri"/>
                <a:cs typeface="Calibri"/>
              </a:rPr>
              <a:t>articulation des capitaux journalistiques et ludiques</a:t>
            </a:r>
            <a:r>
              <a:rPr lang="fr-BE" sz="1600" dirty="0" smtClean="0">
                <a:solidFill>
                  <a:schemeClr val="tx1"/>
                </a:solidFill>
                <a:latin typeface="Calibri"/>
                <a:cs typeface="Calibri"/>
              </a:rPr>
              <a:t>.</a:t>
            </a:r>
            <a:endParaRPr lang="fr-BE" sz="1600" dirty="0">
              <a:solidFill>
                <a:schemeClr val="tx1"/>
              </a:solidFill>
              <a:latin typeface="Calibri"/>
              <a:cs typeface="Calibri"/>
            </a:endParaRPr>
          </a:p>
          <a:p>
            <a:pPr algn="just">
              <a:lnSpc>
                <a:spcPct val="90000"/>
              </a:lnSpc>
            </a:pPr>
            <a:endParaRPr lang="fr-BE" sz="1600" u="sng" dirty="0" smtClean="0">
              <a:solidFill>
                <a:schemeClr val="tx1"/>
              </a:solidFill>
              <a:latin typeface="Calibri"/>
              <a:cs typeface="Calibri"/>
            </a:endParaRPr>
          </a:p>
          <a:p>
            <a:pPr algn="just">
              <a:lnSpc>
                <a:spcPct val="90000"/>
              </a:lnSpc>
            </a:pPr>
            <a:r>
              <a:rPr lang="fr-BE" sz="1600" u="sng" dirty="0" smtClean="0">
                <a:solidFill>
                  <a:schemeClr val="tx1"/>
                </a:solidFill>
                <a:latin typeface="Calibri"/>
                <a:cs typeface="Calibri"/>
              </a:rPr>
              <a:t>Etude des journalistes </a:t>
            </a:r>
            <a:r>
              <a:rPr lang="fr-BE" sz="1600" dirty="0" smtClean="0">
                <a:solidFill>
                  <a:schemeClr val="tx1"/>
                </a:solidFill>
                <a:latin typeface="Calibri"/>
                <a:cs typeface="Calibri"/>
              </a:rPr>
              <a:t>: Pas d’étude de terrain mais </a:t>
            </a:r>
            <a:r>
              <a:rPr lang="fr-BE" sz="1600" b="1" dirty="0" smtClean="0">
                <a:solidFill>
                  <a:schemeClr val="tx1"/>
                </a:solidFill>
                <a:latin typeface="Calibri"/>
                <a:cs typeface="Calibri"/>
              </a:rPr>
              <a:t>17 entretiens compréhensifs </a:t>
            </a:r>
            <a:r>
              <a:rPr lang="fr-BE" sz="1600" dirty="0" smtClean="0">
                <a:solidFill>
                  <a:schemeClr val="tx1"/>
                </a:solidFill>
                <a:latin typeface="Calibri"/>
                <a:cs typeface="Calibri"/>
              </a:rPr>
              <a:t>(Kaufmann, 1999) avec </a:t>
            </a:r>
            <a:r>
              <a:rPr lang="fr-BE" sz="1600" b="1" dirty="0" smtClean="0">
                <a:solidFill>
                  <a:schemeClr val="tx1"/>
                </a:solidFill>
                <a:latin typeface="Calibri"/>
                <a:cs typeface="Calibri"/>
              </a:rPr>
              <a:t>14 informateurs </a:t>
            </a:r>
            <a:r>
              <a:rPr lang="fr-BE" sz="1600" dirty="0" smtClean="0">
                <a:solidFill>
                  <a:schemeClr val="tx1"/>
                </a:solidFill>
                <a:latin typeface="Calibri"/>
                <a:cs typeface="Calibri"/>
              </a:rPr>
              <a:t>(11 hommes, 3 femmes) analysés en </a:t>
            </a:r>
            <a:r>
              <a:rPr lang="fr-BE" sz="1600" b="1" dirty="0" smtClean="0">
                <a:solidFill>
                  <a:schemeClr val="tx1"/>
                </a:solidFill>
                <a:latin typeface="Calibri"/>
                <a:cs typeface="Calibri"/>
              </a:rPr>
              <a:t>théorisation ancrée </a:t>
            </a:r>
            <a:r>
              <a:rPr lang="fr-BE" sz="1600" dirty="0" smtClean="0">
                <a:solidFill>
                  <a:schemeClr val="tx1"/>
                </a:solidFill>
                <a:latin typeface="Calibri"/>
                <a:cs typeface="Calibri"/>
              </a:rPr>
              <a:t>(Lejeune, 2014). Secondés par </a:t>
            </a:r>
            <a:r>
              <a:rPr lang="fr-BE" sz="1600" b="1" dirty="0" smtClean="0">
                <a:solidFill>
                  <a:schemeClr val="tx1"/>
                </a:solidFill>
                <a:latin typeface="Calibri"/>
                <a:cs typeface="Calibri"/>
              </a:rPr>
              <a:t>23 entretiens complémentaires</a:t>
            </a:r>
            <a:r>
              <a:rPr lang="fr-BE" sz="1600" dirty="0" smtClean="0">
                <a:solidFill>
                  <a:schemeClr val="tx1"/>
                </a:solidFill>
                <a:latin typeface="Calibri"/>
                <a:cs typeface="Calibri"/>
              </a:rPr>
              <a:t>. </a:t>
            </a:r>
            <a:r>
              <a:rPr lang="fr-BE" sz="1600" b="1" dirty="0" smtClean="0">
                <a:solidFill>
                  <a:schemeClr val="tx1"/>
                </a:solidFill>
                <a:latin typeface="Calibri"/>
                <a:cs typeface="Calibri"/>
              </a:rPr>
              <a:t>Observation participante </a:t>
            </a:r>
            <a:r>
              <a:rPr lang="fr-BE" sz="1600" dirty="0" smtClean="0">
                <a:solidFill>
                  <a:schemeClr val="tx1"/>
                </a:solidFill>
                <a:latin typeface="Calibri"/>
                <a:cs typeface="Calibri"/>
              </a:rPr>
              <a:t>sur Twitter.</a:t>
            </a:r>
            <a:endParaRPr lang="fr-BE" sz="1600" u="sng" dirty="0">
              <a:solidFill>
                <a:schemeClr val="tx1"/>
              </a:solidFill>
              <a:latin typeface="Calibri"/>
              <a:cs typeface="Calibri"/>
            </a:endParaRPr>
          </a:p>
        </p:txBody>
      </p:sp>
    </p:spTree>
    <p:extLst>
      <p:ext uri="{BB962C8B-B14F-4D97-AF65-F5344CB8AC3E}">
        <p14:creationId xmlns:p14="http://schemas.microsoft.com/office/powerpoint/2010/main" val="7814228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7 à 11.31.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532" y="147660"/>
            <a:ext cx="6744718" cy="4990918"/>
          </a:xfrm>
          <a:prstGeom prst="rect">
            <a:avLst/>
          </a:prstGeom>
        </p:spPr>
      </p:pic>
      <p:sp>
        <p:nvSpPr>
          <p:cNvPr id="6" name="Titre 1"/>
          <p:cNvSpPr>
            <a:spLocks noGrp="1"/>
          </p:cNvSpPr>
          <p:nvPr>
            <p:ph type="title"/>
          </p:nvPr>
        </p:nvSpPr>
        <p:spPr>
          <a:xfrm>
            <a:off x="723015" y="9099"/>
            <a:ext cx="7497957" cy="473258"/>
          </a:xfrm>
        </p:spPr>
        <p:txBody>
          <a:bodyPr>
            <a:normAutofit fontScale="90000"/>
          </a:bodyPr>
          <a:lstStyle/>
          <a:p>
            <a:r>
              <a:rPr lang="fr-FR" dirty="0" smtClean="0"/>
              <a:t>Processus d’entretien</a:t>
            </a:r>
            <a:endParaRPr lang="fr-FR" dirty="0"/>
          </a:p>
        </p:txBody>
      </p:sp>
    </p:spTree>
    <p:extLst>
      <p:ext uri="{BB962C8B-B14F-4D97-AF65-F5344CB8AC3E}">
        <p14:creationId xmlns:p14="http://schemas.microsoft.com/office/powerpoint/2010/main" val="23771520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3015" y="9099"/>
            <a:ext cx="7497957" cy="473258"/>
          </a:xfrm>
        </p:spPr>
        <p:txBody>
          <a:bodyPr>
            <a:normAutofit fontScale="90000"/>
          </a:bodyPr>
          <a:lstStyle/>
          <a:p>
            <a:r>
              <a:rPr lang="fr-FR" dirty="0" smtClean="0"/>
              <a:t>Théorisation ancrée</a:t>
            </a:r>
            <a:endParaRPr lang="fr-FR" dirty="0"/>
          </a:p>
        </p:txBody>
      </p:sp>
      <p:pic>
        <p:nvPicPr>
          <p:cNvPr id="5" name="Image 4" descr="Capture d’écran 2020-04-17 à 11.33.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37" y="746478"/>
            <a:ext cx="7797629" cy="2178056"/>
          </a:xfrm>
          <a:prstGeom prst="rect">
            <a:avLst/>
          </a:prstGeom>
        </p:spPr>
      </p:pic>
      <p:pic>
        <p:nvPicPr>
          <p:cNvPr id="6" name="Image 5" descr="Capture d’écran 2020-04-17 à 11.3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95" y="2924534"/>
            <a:ext cx="8021614" cy="2218966"/>
          </a:xfrm>
          <a:prstGeom prst="rect">
            <a:avLst/>
          </a:prstGeom>
          <a:ln>
            <a:solidFill>
              <a:schemeClr val="tx1"/>
            </a:solidFill>
          </a:ln>
        </p:spPr>
      </p:pic>
    </p:spTree>
    <p:extLst>
      <p:ext uri="{BB962C8B-B14F-4D97-AF65-F5344CB8AC3E}">
        <p14:creationId xmlns:p14="http://schemas.microsoft.com/office/powerpoint/2010/main" val="34306568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584712425-3026-card.png"/>
          <p:cNvPicPr>
            <a:picLocks noGrp="1" noChangeAspect="1"/>
          </p:cNvPicPr>
          <p:nvPr>
            <p:ph idx="1"/>
          </p:nvPr>
        </p:nvPicPr>
        <p:blipFill>
          <a:blip r:embed="rId2">
            <a:alphaModFix amt="83000"/>
            <a:extLst>
              <a:ext uri="{28A0092B-C50C-407E-A947-70E740481C1C}">
                <a14:useLocalDpi xmlns:a14="http://schemas.microsoft.com/office/drawing/2010/main" val="0"/>
              </a:ext>
            </a:extLst>
          </a:blip>
          <a:srcRect t="13255" b="13255"/>
          <a:stretch>
            <a:fillRect/>
          </a:stretch>
        </p:blipFill>
        <p:spPr>
          <a:xfrm>
            <a:off x="-1244440" y="-1"/>
            <a:ext cx="12469966" cy="5228167"/>
          </a:xfrm>
        </p:spPr>
      </p:pic>
    </p:spTree>
    <p:extLst>
      <p:ext uri="{BB962C8B-B14F-4D97-AF65-F5344CB8AC3E}">
        <p14:creationId xmlns:p14="http://schemas.microsoft.com/office/powerpoint/2010/main" val="18805882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456647"/>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B) </a:t>
            </a:r>
            <a:r>
              <a:rPr lang="fr-BE" sz="2500" b="1" u="sng" dirty="0" smtClean="0">
                <a:solidFill>
                  <a:schemeClr val="tx1"/>
                </a:solidFill>
                <a:latin typeface="Calibri"/>
                <a:cs typeface="Calibri"/>
              </a:rPr>
              <a:t>Hypothèses de travail</a:t>
            </a:r>
          </a:p>
          <a:p>
            <a:pPr algn="just">
              <a:lnSpc>
                <a:spcPct val="90000"/>
              </a:lnSpc>
            </a:pPr>
            <a:endParaRPr lang="fr-BE" sz="1600" dirty="0" smtClean="0">
              <a:solidFill>
                <a:schemeClr val="tx1"/>
              </a:solidFill>
              <a:cs typeface="Calibri"/>
            </a:endParaRPr>
          </a:p>
          <a:p>
            <a:pPr algn="just">
              <a:lnSpc>
                <a:spcPct val="90000"/>
              </a:lnSpc>
            </a:pPr>
            <a:r>
              <a:rPr lang="fr-BE" sz="1600" dirty="0" smtClean="0">
                <a:solidFill>
                  <a:schemeClr val="tx1"/>
                </a:solidFill>
                <a:cs typeface="Calibri"/>
              </a:rPr>
              <a:t>De </a:t>
            </a:r>
            <a:r>
              <a:rPr lang="fr-BE" sz="1600" dirty="0">
                <a:solidFill>
                  <a:schemeClr val="tx1"/>
                </a:solidFill>
                <a:cs typeface="Calibri"/>
              </a:rPr>
              <a:t>plus en plus d’acteurs de la presse vidéoludique pratiquant l’enquête </a:t>
            </a:r>
            <a:r>
              <a:rPr lang="fr-BE" sz="1600" b="1" dirty="0">
                <a:solidFill>
                  <a:schemeClr val="tx1"/>
                </a:solidFill>
                <a:cs typeface="Calibri"/>
              </a:rPr>
              <a:t>se définissent comme journalistes</a:t>
            </a:r>
            <a:r>
              <a:rPr lang="fr-BE" sz="1600" dirty="0">
                <a:solidFill>
                  <a:schemeClr val="tx1"/>
                </a:solidFill>
                <a:cs typeface="Calibri"/>
              </a:rPr>
              <a:t> et aspirent à être reconnus comme tels. Pour ce faire, </a:t>
            </a:r>
            <a:r>
              <a:rPr lang="fr-BE" sz="1600" b="1" dirty="0">
                <a:solidFill>
                  <a:schemeClr val="tx1"/>
                </a:solidFill>
                <a:cs typeface="Calibri"/>
              </a:rPr>
              <a:t>ils ne s’appuient plus uniquement sur leur capital ludique </a:t>
            </a:r>
            <a:r>
              <a:rPr lang="fr-BE" sz="1600" dirty="0">
                <a:solidFill>
                  <a:schemeClr val="tx1"/>
                </a:solidFill>
                <a:cs typeface="Calibri"/>
              </a:rPr>
              <a:t>(à l’instar des acteurs des magazines de l’âge d’or) </a:t>
            </a:r>
            <a:r>
              <a:rPr lang="fr-BE" sz="1600" b="1" dirty="0">
                <a:solidFill>
                  <a:schemeClr val="tx1"/>
                </a:solidFill>
                <a:cs typeface="Calibri"/>
              </a:rPr>
              <a:t>mais l’articulent avec leur capital journalistique</a:t>
            </a:r>
            <a:r>
              <a:rPr lang="fr-BE" sz="1600" dirty="0">
                <a:solidFill>
                  <a:schemeClr val="tx1"/>
                </a:solidFill>
                <a:cs typeface="Calibri"/>
              </a:rPr>
              <a:t>. Cette dynamique apparaît dans les textes, qui mobilisent des techniques d’enquête plus fréquemment qu’auparavant, et cherchent à proposer une </a:t>
            </a:r>
            <a:r>
              <a:rPr lang="fr-BE" sz="1600" b="1" dirty="0">
                <a:solidFill>
                  <a:schemeClr val="tx1"/>
                </a:solidFill>
                <a:cs typeface="Calibri"/>
              </a:rPr>
              <a:t>valeur ajoutée </a:t>
            </a:r>
            <a:r>
              <a:rPr lang="fr-BE" sz="1600" dirty="0">
                <a:solidFill>
                  <a:schemeClr val="tx1"/>
                </a:solidFill>
                <a:cs typeface="Calibri"/>
              </a:rPr>
              <a:t>qui découle moins de la posture de l’auteur passionné que de la fructification de ressources proprement journalistiques. </a:t>
            </a:r>
            <a:r>
              <a:rPr lang="fr-BE" sz="1600" b="1" dirty="0">
                <a:solidFill>
                  <a:schemeClr val="tx1"/>
                </a:solidFill>
                <a:cs typeface="Calibri"/>
              </a:rPr>
              <a:t>L’apparition de ce phénomène a été facilitée par la débâcle de l’éditeur Future France</a:t>
            </a:r>
            <a:r>
              <a:rPr lang="fr-BE" sz="1600" dirty="0">
                <a:solidFill>
                  <a:schemeClr val="tx1"/>
                </a:solidFill>
                <a:cs typeface="Calibri"/>
              </a:rPr>
              <a:t>, en ce que l’interchangeabilité des publications de l’éditeur a agi en tant que contre-exemple pour une série d’acteurs du milieu. </a:t>
            </a:r>
          </a:p>
          <a:p>
            <a:pPr algn="just">
              <a:lnSpc>
                <a:spcPct val="90000"/>
              </a:lnSpc>
            </a:pPr>
            <a:endParaRPr lang="fr-BE" sz="1600" dirty="0" smtClean="0">
              <a:solidFill>
                <a:schemeClr val="tx1"/>
              </a:solidFill>
              <a:cs typeface="Calibri"/>
            </a:endParaRPr>
          </a:p>
        </p:txBody>
      </p:sp>
    </p:spTree>
    <p:extLst>
      <p:ext uri="{BB962C8B-B14F-4D97-AF65-F5344CB8AC3E}">
        <p14:creationId xmlns:p14="http://schemas.microsoft.com/office/powerpoint/2010/main" val="12463900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456647"/>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B) </a:t>
            </a:r>
            <a:r>
              <a:rPr lang="fr-BE" sz="2500" b="1" u="sng" dirty="0" smtClean="0">
                <a:solidFill>
                  <a:schemeClr val="tx1"/>
                </a:solidFill>
                <a:latin typeface="Calibri"/>
                <a:cs typeface="Calibri"/>
              </a:rPr>
              <a:t>Hypothèses de travail</a:t>
            </a:r>
          </a:p>
          <a:p>
            <a:pPr algn="just">
              <a:lnSpc>
                <a:spcPct val="90000"/>
              </a:lnSpc>
            </a:pPr>
            <a:endParaRPr lang="fr-BE" sz="1600" dirty="0" smtClean="0">
              <a:solidFill>
                <a:schemeClr val="tx1"/>
              </a:solidFill>
              <a:cs typeface="Calibri"/>
            </a:endParaRPr>
          </a:p>
          <a:p>
            <a:pPr algn="just">
              <a:lnSpc>
                <a:spcPct val="90000"/>
              </a:lnSpc>
            </a:pPr>
            <a:r>
              <a:rPr lang="fr-BE" sz="1600" dirty="0">
                <a:solidFill>
                  <a:schemeClr val="tx1"/>
                </a:solidFill>
                <a:cs typeface="Calibri"/>
              </a:rPr>
              <a:t>L’expérience des journalistes spécialisés en jeux vidéo actuels pratiquant l’enquête est traversée de </a:t>
            </a:r>
            <a:r>
              <a:rPr lang="fr-BE" sz="1600" b="1" dirty="0">
                <a:solidFill>
                  <a:schemeClr val="tx1"/>
                </a:solidFill>
                <a:cs typeface="Calibri"/>
              </a:rPr>
              <a:t>moments de résistance et d’espaces de liberté </a:t>
            </a:r>
            <a:r>
              <a:rPr lang="fr-BE" sz="1600" dirty="0">
                <a:solidFill>
                  <a:schemeClr val="tx1"/>
                </a:solidFill>
                <a:cs typeface="Calibri"/>
              </a:rPr>
              <a:t>qui mettent en tension la carence en capital symbolique de leur sous-champ ainsi que le développement de leurs propres capitaux ludiques et journalistiques. Ce vécu s’opère dans une </a:t>
            </a:r>
            <a:r>
              <a:rPr lang="fr-BE" sz="1600" b="1" dirty="0">
                <a:solidFill>
                  <a:schemeClr val="tx1"/>
                </a:solidFill>
                <a:cs typeface="Calibri"/>
              </a:rPr>
              <a:t>dialectique entre la volonté de s’épanouir dans leur spécialité et le refus de s’enfermer à l’intérieur de cette dernière</a:t>
            </a:r>
            <a:r>
              <a:rPr lang="fr-BE" sz="1600" dirty="0">
                <a:solidFill>
                  <a:schemeClr val="tx1"/>
                </a:solidFill>
                <a:cs typeface="Calibri"/>
              </a:rPr>
              <a:t>, de manière difficilement réversible. Il découle d’une volonté de ces acteurs de </a:t>
            </a:r>
            <a:r>
              <a:rPr lang="fr-BE" sz="1600" b="1" dirty="0">
                <a:solidFill>
                  <a:schemeClr val="tx1"/>
                </a:solidFill>
                <a:cs typeface="Calibri"/>
              </a:rPr>
              <a:t>conserver leur goût pour leur travail</a:t>
            </a:r>
            <a:r>
              <a:rPr lang="fr-BE" sz="1600" dirty="0">
                <a:solidFill>
                  <a:schemeClr val="tx1"/>
                </a:solidFill>
                <a:cs typeface="Calibri"/>
              </a:rPr>
              <a:t>, notamment grâce à l’utilisation des </a:t>
            </a:r>
            <a:r>
              <a:rPr lang="fr-BE" sz="1600" b="1" dirty="0">
                <a:solidFill>
                  <a:schemeClr val="tx1"/>
                </a:solidFill>
                <a:cs typeface="Calibri"/>
              </a:rPr>
              <a:t>techniques d’enquête</a:t>
            </a:r>
            <a:r>
              <a:rPr lang="fr-BE" sz="1600" dirty="0">
                <a:solidFill>
                  <a:schemeClr val="tx1"/>
                </a:solidFill>
                <a:cs typeface="Calibri"/>
              </a:rPr>
              <a:t>, motivée par une quête de valeur ajoutée.   </a:t>
            </a:r>
          </a:p>
          <a:p>
            <a:pPr algn="just">
              <a:lnSpc>
                <a:spcPct val="90000"/>
              </a:lnSpc>
            </a:pPr>
            <a:endParaRPr lang="fr-BE" sz="1600" dirty="0" smtClean="0">
              <a:solidFill>
                <a:schemeClr val="tx1"/>
              </a:solidFill>
              <a:cs typeface="Calibri"/>
            </a:endParaRPr>
          </a:p>
        </p:txBody>
      </p:sp>
    </p:spTree>
    <p:extLst>
      <p:ext uri="{BB962C8B-B14F-4D97-AF65-F5344CB8AC3E}">
        <p14:creationId xmlns:p14="http://schemas.microsoft.com/office/powerpoint/2010/main" val="29191202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33840"/>
            <a:ext cx="8706978" cy="420965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76692" y="933573"/>
            <a:ext cx="8583791" cy="420992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B) </a:t>
            </a:r>
            <a:r>
              <a:rPr lang="fr-BE" sz="2500" b="1" u="sng" dirty="0" smtClean="0">
                <a:solidFill>
                  <a:schemeClr val="tx1"/>
                </a:solidFill>
                <a:latin typeface="Calibri"/>
                <a:cs typeface="Calibri"/>
              </a:rPr>
              <a:t>Hypothèses de travail</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latin typeface="Calibri"/>
                <a:cs typeface="Calibri"/>
              </a:rPr>
              <a:t>Rôle adaptatif</a:t>
            </a:r>
            <a:r>
              <a:rPr lang="fr-BE" sz="1600" dirty="0">
                <a:solidFill>
                  <a:schemeClr val="tx1"/>
                </a:solidFill>
                <a:latin typeface="Calibri"/>
                <a:cs typeface="Calibri"/>
              </a:rPr>
              <a:t> </a:t>
            </a:r>
            <a:r>
              <a:rPr lang="fr-BE" sz="1600" b="1" dirty="0" smtClean="0">
                <a:solidFill>
                  <a:schemeClr val="tx1"/>
                </a:solidFill>
                <a:latin typeface="Calibri"/>
                <a:cs typeface="Calibri"/>
              </a:rPr>
              <a:t>des journalistes : l’exemple des astuces </a:t>
            </a:r>
          </a:p>
          <a:p>
            <a:pPr algn="just">
              <a:lnSpc>
                <a:spcPct val="90000"/>
              </a:lnSpc>
            </a:pPr>
            <a:r>
              <a:rPr lang="fr-BE" sz="1600" dirty="0">
                <a:solidFill>
                  <a:schemeClr val="tx1"/>
                </a:solidFill>
                <a:latin typeface="Calibri"/>
                <a:cs typeface="Calibri"/>
              </a:rPr>
              <a:t> </a:t>
            </a:r>
            <a:r>
              <a:rPr lang="fr-BE" sz="1600" dirty="0" smtClean="0">
                <a:solidFill>
                  <a:schemeClr val="tx1"/>
                </a:solidFill>
                <a:latin typeface="Calibri"/>
                <a:cs typeface="Calibri"/>
              </a:rPr>
              <a:t>     Les sites spécialisés jettent l’éponge </a:t>
            </a:r>
          </a:p>
          <a:p>
            <a:pPr algn="just">
              <a:lnSpc>
                <a:spcPct val="90000"/>
              </a:lnSpc>
            </a:pPr>
            <a:endParaRPr lang="fr-BE" sz="1600" b="1" dirty="0">
              <a:solidFill>
                <a:schemeClr val="tx1"/>
              </a:solidFill>
              <a:latin typeface="Calibri"/>
              <a:cs typeface="Calibri"/>
            </a:endParaRPr>
          </a:p>
          <a:p>
            <a:pPr algn="just">
              <a:lnSpc>
                <a:spcPct val="90000"/>
              </a:lnSpc>
            </a:pPr>
            <a:endParaRPr lang="fr-BE" sz="1600" b="1" dirty="0" smtClean="0">
              <a:solidFill>
                <a:schemeClr val="tx1"/>
              </a:solidFill>
              <a:latin typeface="Calibri"/>
              <a:cs typeface="Calibri"/>
            </a:endParaRPr>
          </a:p>
          <a:p>
            <a:pPr algn="just">
              <a:lnSpc>
                <a:spcPct val="90000"/>
              </a:lnSpc>
            </a:pPr>
            <a:endParaRPr lang="fr-BE" sz="1600" b="1" dirty="0" smtClean="0">
              <a:solidFill>
                <a:schemeClr val="tx1"/>
              </a:solidFill>
              <a:latin typeface="Calibri"/>
              <a:cs typeface="Calibri"/>
            </a:endParaRPr>
          </a:p>
          <a:p>
            <a:pPr algn="just">
              <a:lnSpc>
                <a:spcPct val="90000"/>
              </a:lnSpc>
            </a:pPr>
            <a:endParaRPr lang="fr-BE" sz="1600" b="1" dirty="0" smtClean="0">
              <a:solidFill>
                <a:schemeClr val="tx1"/>
              </a:solidFill>
              <a:latin typeface="Calibri"/>
              <a:cs typeface="Calibri"/>
            </a:endParaRPr>
          </a:p>
          <a:p>
            <a:pPr algn="just">
              <a:lnSpc>
                <a:spcPct val="90000"/>
              </a:lnSpc>
            </a:pPr>
            <a:r>
              <a:rPr lang="fr-BE" sz="1600" dirty="0" smtClean="0">
                <a:solidFill>
                  <a:schemeClr val="tx1"/>
                </a:solidFill>
                <a:latin typeface="Calibri"/>
                <a:cs typeface="Calibri"/>
              </a:rPr>
              <a:t>« </a:t>
            </a:r>
            <a:r>
              <a:rPr lang="fr-BE" sz="1600" b="1" dirty="0" smtClean="0">
                <a:solidFill>
                  <a:schemeClr val="tx1"/>
                </a:solidFill>
                <a:latin typeface="Calibri"/>
                <a:cs typeface="Calibri"/>
              </a:rPr>
              <a:t>Degré zéro</a:t>
            </a:r>
            <a:r>
              <a:rPr lang="fr-BE" sz="1600" dirty="0" smtClean="0">
                <a:solidFill>
                  <a:schemeClr val="tx1"/>
                </a:solidFill>
                <a:latin typeface="Calibri"/>
                <a:cs typeface="Calibri"/>
              </a:rPr>
              <a:t> » de l’expression journalistique					</a:t>
            </a:r>
          </a:p>
          <a:p>
            <a:pPr algn="just">
              <a:lnSpc>
                <a:spcPct val="90000"/>
              </a:lnSpc>
            </a:pPr>
            <a:r>
              <a:rPr lang="fr-BE" sz="1600" b="1" dirty="0">
                <a:solidFill>
                  <a:schemeClr val="tx1"/>
                </a:solidFill>
                <a:latin typeface="Calibri"/>
                <a:cs typeface="Calibri"/>
              </a:rPr>
              <a:t>	</a:t>
            </a:r>
            <a:r>
              <a:rPr lang="fr-BE" sz="1600" b="1" dirty="0" smtClean="0">
                <a:solidFill>
                  <a:schemeClr val="tx1"/>
                </a:solidFill>
                <a:latin typeface="Calibri"/>
                <a:cs typeface="Calibri"/>
              </a:rPr>
              <a:t>											     Vidéastes jeux vidéo</a:t>
            </a:r>
          </a:p>
          <a:p>
            <a:pPr algn="just">
              <a:lnSpc>
                <a:spcPct val="90000"/>
              </a:lnSpc>
            </a:pPr>
            <a:r>
              <a:rPr lang="fr-BE" sz="1600" b="1" dirty="0" smtClean="0">
                <a:solidFill>
                  <a:schemeClr val="tx1"/>
                </a:solidFill>
                <a:latin typeface="Calibri"/>
                <a:cs typeface="Calibri"/>
              </a:rPr>
              <a:t>											</a:t>
            </a:r>
            <a:r>
              <a:rPr lang="fr-BE" sz="1600" b="1" dirty="0">
                <a:solidFill>
                  <a:schemeClr val="tx1"/>
                </a:solidFill>
                <a:latin typeface="Calibri"/>
                <a:cs typeface="Calibri"/>
              </a:rPr>
              <a:t> </a:t>
            </a:r>
            <a:r>
              <a:rPr lang="fr-BE" sz="1600" b="1" dirty="0" smtClean="0">
                <a:solidFill>
                  <a:schemeClr val="tx1"/>
                </a:solidFill>
                <a:latin typeface="Calibri"/>
                <a:cs typeface="Calibri"/>
              </a:rPr>
              <a:t>  </a:t>
            </a:r>
            <a:r>
              <a:rPr lang="fr-BE" sz="1600" i="1" dirty="0" smtClean="0">
                <a:solidFill>
                  <a:schemeClr val="tx1"/>
                </a:solidFill>
                <a:latin typeface="Calibri"/>
                <a:cs typeface="Calibri"/>
              </a:rPr>
              <a:t>Walkthrough</a:t>
            </a:r>
            <a:r>
              <a:rPr lang="fr-BE" sz="1600" dirty="0" smtClean="0">
                <a:solidFill>
                  <a:schemeClr val="tx1"/>
                </a:solidFill>
                <a:latin typeface="Calibri"/>
                <a:cs typeface="Calibri"/>
              </a:rPr>
              <a:t>, </a:t>
            </a:r>
            <a:r>
              <a:rPr lang="fr-BE" sz="1600" i="1" dirty="0" smtClean="0">
                <a:solidFill>
                  <a:schemeClr val="tx1"/>
                </a:solidFill>
                <a:latin typeface="Calibri"/>
                <a:cs typeface="Calibri"/>
              </a:rPr>
              <a:t>glitch</a:t>
            </a:r>
            <a:r>
              <a:rPr lang="fr-BE" sz="1600" dirty="0" smtClean="0">
                <a:solidFill>
                  <a:schemeClr val="tx1"/>
                </a:solidFill>
                <a:latin typeface="Calibri"/>
                <a:cs typeface="Calibri"/>
              </a:rPr>
              <a:t>, </a:t>
            </a:r>
            <a:r>
              <a:rPr lang="fr-BE" sz="1600" i="1" dirty="0" smtClean="0">
                <a:solidFill>
                  <a:schemeClr val="tx1"/>
                </a:solidFill>
                <a:latin typeface="Calibri"/>
                <a:cs typeface="Calibri"/>
              </a:rPr>
              <a:t>speedruns</a:t>
            </a:r>
            <a:r>
              <a:rPr lang="mr-IN" sz="1600" i="1" dirty="0" smtClean="0">
                <a:solidFill>
                  <a:schemeClr val="tx1"/>
                </a:solidFill>
                <a:latin typeface="Calibri"/>
                <a:cs typeface="Calibri"/>
              </a:rPr>
              <a:t>…</a:t>
            </a:r>
            <a:endParaRPr lang="fr-BE" sz="1600" b="1" dirty="0" smtClean="0">
              <a:solidFill>
                <a:schemeClr val="tx1"/>
              </a:solidFill>
              <a:latin typeface="Calibri"/>
              <a:cs typeface="Calibri"/>
            </a:endParaRPr>
          </a:p>
          <a:p>
            <a:pPr algn="just">
              <a:lnSpc>
                <a:spcPct val="90000"/>
              </a:lnSpc>
            </a:pPr>
            <a:endParaRPr lang="fr-BE" sz="1600" b="1" dirty="0">
              <a:solidFill>
                <a:schemeClr val="tx1"/>
              </a:solidFill>
              <a:latin typeface="Calibri"/>
              <a:cs typeface="Calibri"/>
            </a:endParaRPr>
          </a:p>
          <a:p>
            <a:pPr algn="just">
              <a:lnSpc>
                <a:spcPct val="90000"/>
              </a:lnSpc>
            </a:pPr>
            <a:r>
              <a:rPr lang="fr-BE" sz="1600" b="1" dirty="0" smtClean="0">
                <a:solidFill>
                  <a:schemeClr val="tx1"/>
                </a:solidFill>
                <a:latin typeface="Calibri"/>
                <a:cs typeface="Calibri"/>
              </a:rPr>
              <a:t>												Médias hyper-spécialisés</a:t>
            </a:r>
            <a:endParaRPr lang="fr-BE" sz="1600" b="1" dirty="0">
              <a:solidFill>
                <a:schemeClr val="tx1"/>
              </a:solidFill>
              <a:latin typeface="Calibri"/>
              <a:cs typeface="Calibri"/>
            </a:endParaRPr>
          </a:p>
          <a:p>
            <a:pPr algn="just">
              <a:lnSpc>
                <a:spcPct val="90000"/>
              </a:lnSpc>
            </a:pPr>
            <a:r>
              <a:rPr lang="fr-BE" sz="1600" b="1" dirty="0" smtClean="0">
                <a:solidFill>
                  <a:schemeClr val="tx1"/>
                </a:solidFill>
                <a:latin typeface="Calibri"/>
                <a:cs typeface="Calibri"/>
              </a:rPr>
              <a:t>											</a:t>
            </a:r>
            <a:r>
              <a:rPr lang="fr-BE" sz="1600" dirty="0" smtClean="0">
                <a:solidFill>
                  <a:schemeClr val="tx1"/>
                </a:solidFill>
                <a:latin typeface="Calibri"/>
                <a:cs typeface="Calibri"/>
              </a:rPr>
              <a:t>Stratégies, Metagame, Compétitions</a:t>
            </a:r>
            <a:r>
              <a:rPr lang="mr-IN" sz="1600" dirty="0" smtClean="0">
                <a:solidFill>
                  <a:schemeClr val="tx1"/>
                </a:solidFill>
                <a:latin typeface="Calibri"/>
                <a:cs typeface="Calibri"/>
              </a:rPr>
              <a:t>…</a:t>
            </a:r>
            <a:r>
              <a:rPr lang="fr-BE" sz="1600" dirty="0" smtClean="0">
                <a:solidFill>
                  <a:schemeClr val="tx1"/>
                </a:solidFill>
                <a:latin typeface="Calibri"/>
                <a:cs typeface="Calibri"/>
              </a:rPr>
              <a:t> </a:t>
            </a:r>
            <a:endParaRPr lang="fr-BE" sz="1600" b="1" dirty="0" smtClean="0">
              <a:solidFill>
                <a:schemeClr val="tx1"/>
              </a:solidFill>
              <a:latin typeface="Calibri"/>
              <a:cs typeface="Calibri"/>
            </a:endParaRPr>
          </a:p>
        </p:txBody>
      </p:sp>
      <p:pic>
        <p:nvPicPr>
          <p:cNvPr id="4" name="Image 3" descr="Capture d’écran 2020-04-17 à 12.15.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956" y="1545511"/>
            <a:ext cx="3937030" cy="1624263"/>
          </a:xfrm>
          <a:prstGeom prst="rect">
            <a:avLst/>
          </a:prstGeom>
        </p:spPr>
      </p:pic>
      <p:pic>
        <p:nvPicPr>
          <p:cNvPr id="5" name="Image 4" descr="Capture d’écran 2020-04-17 à 12.16.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2" y="2319672"/>
            <a:ext cx="5119655" cy="724770"/>
          </a:xfrm>
          <a:prstGeom prst="rect">
            <a:avLst/>
          </a:prstGeom>
        </p:spPr>
      </p:pic>
      <p:sp>
        <p:nvSpPr>
          <p:cNvPr id="10" name="ZoneTexte 9"/>
          <p:cNvSpPr txBox="1"/>
          <p:nvPr/>
        </p:nvSpPr>
        <p:spPr>
          <a:xfrm>
            <a:off x="256369" y="3504471"/>
            <a:ext cx="4971588" cy="1354217"/>
          </a:xfrm>
          <a:prstGeom prst="rect">
            <a:avLst/>
          </a:prstGeom>
          <a:noFill/>
        </p:spPr>
        <p:txBody>
          <a:bodyPr wrap="square" rtlCol="0">
            <a:spAutoFit/>
          </a:bodyPr>
          <a:lstStyle/>
          <a:p>
            <a:pPr algn="just"/>
            <a:r>
              <a:rPr lang="fr-BE" sz="1200" dirty="0"/>
              <a:t>« Je n’ai jamais aimé les soluces. J’ai fait celle de </a:t>
            </a:r>
            <a:r>
              <a:rPr lang="fr-BE" sz="1200" i="1" dirty="0"/>
              <a:t>Final Fantasy VIII</a:t>
            </a:r>
            <a:r>
              <a:rPr lang="fr-BE" sz="1200" dirty="0"/>
              <a:t>, au tout début de ma carrière j’ai clairement compris que c’est quelque chose qui ne m’intéressait pas, en fait</a:t>
            </a:r>
            <a:r>
              <a:rPr lang="fr-BE" sz="1200" dirty="0" smtClean="0"/>
              <a:t>. </a:t>
            </a:r>
            <a:r>
              <a:rPr lang="fr-BE" sz="1200" dirty="0"/>
              <a:t>En termes d’écriture, c’est… c’est… je ne sais pas comment dire ça poliment. C’est cristallin, on va dire, il n’y a pas de style, pas d’envie. Voilà, c’est comme un test de jeu vidéo qui vous parle des graphismes, de l’animation et du son quoi, ce n’est pas très intéressant » </a:t>
            </a:r>
            <a:endParaRPr lang="fr-BE" sz="1200" dirty="0" smtClean="0"/>
          </a:p>
          <a:p>
            <a:pPr algn="r"/>
            <a:r>
              <a:rPr lang="fr-BE" sz="1000" b="1" dirty="0" smtClean="0"/>
              <a:t>(</a:t>
            </a:r>
            <a:r>
              <a:rPr lang="fr-BE" sz="1000" b="1" dirty="0"/>
              <a:t>Entretien du 21 décembre 2017 avec Daniel </a:t>
            </a:r>
            <a:r>
              <a:rPr lang="fr-BE" sz="1000" b="1" dirty="0" smtClean="0"/>
              <a:t>Andreyev) </a:t>
            </a:r>
            <a:endParaRPr lang="fr-FR" sz="1000" b="1" dirty="0"/>
          </a:p>
        </p:txBody>
      </p:sp>
    </p:spTree>
    <p:extLst>
      <p:ext uri="{BB962C8B-B14F-4D97-AF65-F5344CB8AC3E}">
        <p14:creationId xmlns:p14="http://schemas.microsoft.com/office/powerpoint/2010/main" val="28643782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11" name="Rectangle à coins arrondis 10"/>
          <p:cNvSpPr/>
          <p:nvPr/>
        </p:nvSpPr>
        <p:spPr>
          <a:xfrm>
            <a:off x="2058682" y="116249"/>
            <a:ext cx="5444385"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12" name="Rectangle 11"/>
          <p:cNvSpPr/>
          <p:nvPr/>
        </p:nvSpPr>
        <p:spPr>
          <a:xfrm>
            <a:off x="2058678" y="216016"/>
            <a:ext cx="5444385" cy="477054"/>
          </a:xfrm>
          <a:prstGeom prst="rect">
            <a:avLst/>
          </a:prstGeom>
        </p:spPr>
        <p:txBody>
          <a:bodyPr wrap="square">
            <a:spAutoFit/>
          </a:bodyPr>
          <a:lstStyle/>
          <a:p>
            <a:pPr algn="ctr"/>
            <a:r>
              <a:rPr lang="fr-BE" sz="2500" b="1" dirty="0" smtClean="0"/>
              <a:t>0) Rappel : Module 6 du MOOC</a:t>
            </a:r>
            <a:endParaRPr lang="fr-FR" sz="2500" dirty="0"/>
          </a:p>
        </p:txBody>
      </p:sp>
      <p:pic>
        <p:nvPicPr>
          <p:cNvPr id="13" name="Image 12" descr="Capture d’écran 2020-04-09 à 13.50.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773" y="834735"/>
            <a:ext cx="5105088" cy="4127011"/>
          </a:xfrm>
          <a:prstGeom prst="rect">
            <a:avLst/>
          </a:prstGeom>
        </p:spPr>
      </p:pic>
    </p:spTree>
    <p:extLst>
      <p:ext uri="{BB962C8B-B14F-4D97-AF65-F5344CB8AC3E}">
        <p14:creationId xmlns:p14="http://schemas.microsoft.com/office/powerpoint/2010/main" val="17357087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41202"/>
            <a:ext cx="8706978" cy="1214638"/>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47157" y="94120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C) </a:t>
            </a:r>
            <a:r>
              <a:rPr lang="fr-BE" sz="2500" b="1" u="sng" dirty="0" smtClean="0">
                <a:solidFill>
                  <a:schemeClr val="tx1"/>
                </a:solidFill>
                <a:latin typeface="Calibri"/>
                <a:cs typeface="Calibri"/>
              </a:rPr>
              <a:t>En pratique</a:t>
            </a:r>
          </a:p>
          <a:p>
            <a:pPr algn="l">
              <a:lnSpc>
                <a:spcPct val="90000"/>
              </a:lnSpc>
            </a:pPr>
            <a:endParaRPr lang="fr-BE" sz="1600" dirty="0" smtClean="0">
              <a:solidFill>
                <a:schemeClr val="tx1"/>
              </a:solidFill>
              <a:cs typeface="Calibri"/>
            </a:endParaRPr>
          </a:p>
          <a:p>
            <a:pPr marL="285750" indent="-285750" algn="l">
              <a:lnSpc>
                <a:spcPct val="90000"/>
              </a:lnSpc>
              <a:buFont typeface="Arial"/>
              <a:buChar char="•"/>
            </a:pPr>
            <a:r>
              <a:rPr lang="fr-BE" sz="1600" b="1" dirty="0" smtClean="0">
                <a:solidFill>
                  <a:schemeClr val="tx1"/>
                </a:solidFill>
                <a:cs typeface="Calibri"/>
              </a:rPr>
              <a:t>Evaluer les techniques d’enquête</a:t>
            </a: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14" name="Image 13" descr="Macintosh HD:Users:boriskrywicki:Desktop:Capture d’écran 2020-03-04 à 10.13.09.png"/>
          <p:cNvPicPr/>
          <p:nvPr/>
        </p:nvPicPr>
        <p:blipFill rotWithShape="1">
          <a:blip r:embed="rId4">
            <a:extLst>
              <a:ext uri="{28A0092B-C50C-407E-A947-70E740481C1C}">
                <a14:useLocalDpi xmlns:a14="http://schemas.microsoft.com/office/drawing/2010/main" val="0"/>
              </a:ext>
            </a:extLst>
          </a:blip>
          <a:srcRect t="1470"/>
          <a:stretch/>
        </p:blipFill>
        <p:spPr bwMode="auto">
          <a:xfrm>
            <a:off x="0" y="2816382"/>
            <a:ext cx="9151607" cy="2016388"/>
          </a:xfrm>
          <a:prstGeom prst="rect">
            <a:avLst/>
          </a:prstGeom>
          <a:noFill/>
          <a:ln>
            <a:noFill/>
          </a:ln>
          <a:extLst>
            <a:ext uri="{53640926-AAD7-44d8-BBD7-CCE9431645EC}">
              <a14:shadowObscured xmlns:a14="http://schemas.microsoft.com/office/drawing/2010/main"/>
            </a:ext>
          </a:extLst>
        </p:spPr>
      </p:pic>
      <p:pic>
        <p:nvPicPr>
          <p:cNvPr id="2" name="Image 1" descr="Capture d’écran 2020-04-17 à 12.44.3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8724" y="882138"/>
            <a:ext cx="3552883" cy="1736371"/>
          </a:xfrm>
          <a:prstGeom prst="rect">
            <a:avLst/>
          </a:prstGeom>
        </p:spPr>
      </p:pic>
    </p:spTree>
    <p:extLst>
      <p:ext uri="{BB962C8B-B14F-4D97-AF65-F5344CB8AC3E}">
        <p14:creationId xmlns:p14="http://schemas.microsoft.com/office/powerpoint/2010/main" val="30917868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41202"/>
            <a:ext cx="8706978" cy="1214638"/>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4120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C) </a:t>
            </a:r>
            <a:r>
              <a:rPr lang="fr-BE" sz="2500" b="1" u="sng" dirty="0" smtClean="0">
                <a:solidFill>
                  <a:schemeClr val="tx1"/>
                </a:solidFill>
                <a:latin typeface="Calibri"/>
                <a:cs typeface="Calibri"/>
              </a:rPr>
              <a:t>En pratique</a:t>
            </a:r>
          </a:p>
          <a:p>
            <a:pPr algn="l">
              <a:lnSpc>
                <a:spcPct val="90000"/>
              </a:lnSpc>
            </a:pPr>
            <a:endParaRPr lang="fr-BE" sz="1600" dirty="0" smtClean="0">
              <a:solidFill>
                <a:schemeClr val="tx1"/>
              </a:solidFill>
              <a:cs typeface="Calibri"/>
            </a:endParaRPr>
          </a:p>
          <a:p>
            <a:pPr marL="285750" indent="-285750" algn="l">
              <a:lnSpc>
                <a:spcPct val="90000"/>
              </a:lnSpc>
              <a:buFont typeface="Arial"/>
              <a:buChar char="•"/>
            </a:pPr>
            <a:r>
              <a:rPr lang="fr-BE" sz="1600" b="1" dirty="0" smtClean="0">
                <a:solidFill>
                  <a:schemeClr val="tx1"/>
                </a:solidFill>
                <a:cs typeface="Calibri"/>
              </a:rPr>
              <a:t>Cartographier les traces de l’enquête</a:t>
            </a: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10" name="Google Shape;214;p13" descr="Capture d’écran 2020-02-25 à 09.09.24.png"/>
          <p:cNvPicPr preferRelativeResize="0"/>
          <p:nvPr/>
        </p:nvPicPr>
        <p:blipFill rotWithShape="1">
          <a:blip r:embed="rId4">
            <a:alphaModFix/>
          </a:blip>
          <a:srcRect r="3470"/>
          <a:stretch/>
        </p:blipFill>
        <p:spPr>
          <a:xfrm>
            <a:off x="4054266" y="1465923"/>
            <a:ext cx="5089734" cy="3677578"/>
          </a:xfrm>
          <a:prstGeom prst="rect">
            <a:avLst/>
          </a:prstGeom>
          <a:noFill/>
          <a:ln w="19050" cap="flat" cmpd="sng">
            <a:solidFill>
              <a:schemeClr val="dk1"/>
            </a:solidFill>
            <a:prstDash val="solid"/>
            <a:round/>
            <a:headEnd type="none" w="sm" len="sm"/>
            <a:tailEnd type="none" w="sm" len="sm"/>
          </a:ln>
        </p:spPr>
      </p:pic>
      <p:pic>
        <p:nvPicPr>
          <p:cNvPr id="11" name="Google Shape;215;p13" descr="Capture d’écran 2020-03-02 à 09.19.55.png"/>
          <p:cNvPicPr preferRelativeResize="0"/>
          <p:nvPr/>
        </p:nvPicPr>
        <p:blipFill rotWithShape="1">
          <a:blip r:embed="rId5">
            <a:alphaModFix/>
          </a:blip>
          <a:srcRect/>
          <a:stretch/>
        </p:blipFill>
        <p:spPr>
          <a:xfrm>
            <a:off x="625089" y="2019990"/>
            <a:ext cx="3155743" cy="2402764"/>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1418780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41202"/>
            <a:ext cx="8706978" cy="114573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4120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C) </a:t>
            </a:r>
            <a:r>
              <a:rPr lang="fr-BE" sz="2500" b="1" u="sng" dirty="0" smtClean="0">
                <a:solidFill>
                  <a:schemeClr val="tx1"/>
                </a:solidFill>
                <a:latin typeface="Calibri"/>
                <a:cs typeface="Calibri"/>
              </a:rPr>
              <a:t>En pratique</a:t>
            </a:r>
          </a:p>
          <a:p>
            <a:pPr algn="l">
              <a:lnSpc>
                <a:spcPct val="90000"/>
              </a:lnSpc>
            </a:pPr>
            <a:endParaRPr lang="fr-BE" sz="1600" dirty="0" smtClean="0">
              <a:solidFill>
                <a:schemeClr val="tx1"/>
              </a:solidFill>
              <a:cs typeface="Calibri"/>
            </a:endParaRPr>
          </a:p>
          <a:p>
            <a:pPr marL="285750" indent="-285750" algn="l">
              <a:lnSpc>
                <a:spcPct val="90000"/>
              </a:lnSpc>
              <a:buFont typeface="Arial"/>
              <a:buChar char="•"/>
            </a:pPr>
            <a:r>
              <a:rPr lang="fr-BE" sz="1600" b="1" dirty="0" smtClean="0">
                <a:solidFill>
                  <a:schemeClr val="tx1"/>
                </a:solidFill>
                <a:cs typeface="Calibri"/>
              </a:rPr>
              <a:t>Généalogie des techniques</a:t>
            </a:r>
            <a:endParaRPr lang="fr-BE" sz="1600" dirty="0" smtClean="0">
              <a:solidFill>
                <a:schemeClr val="tx1"/>
              </a:solidFill>
              <a:latin typeface="Calibri"/>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14" name="Google Shape;224;p14" descr="Capture d’écran 2020-03-02 à 09.21.08.png"/>
          <p:cNvPicPr preferRelativeResize="0"/>
          <p:nvPr/>
        </p:nvPicPr>
        <p:blipFill rotWithShape="1">
          <a:blip r:embed="rId4">
            <a:alphaModFix/>
          </a:blip>
          <a:srcRect/>
          <a:stretch/>
        </p:blipFill>
        <p:spPr>
          <a:xfrm>
            <a:off x="3071792" y="1595081"/>
            <a:ext cx="6182970" cy="3208799"/>
          </a:xfrm>
          <a:prstGeom prst="rect">
            <a:avLst/>
          </a:prstGeom>
          <a:noFill/>
          <a:ln w="19050" cap="flat" cmpd="sng">
            <a:solidFill>
              <a:schemeClr val="dk1"/>
            </a:solidFill>
            <a:prstDash val="solid"/>
            <a:round/>
            <a:headEnd type="none" w="sm" len="sm"/>
            <a:tailEnd type="none" w="sm" len="sm"/>
          </a:ln>
        </p:spPr>
      </p:pic>
      <p:pic>
        <p:nvPicPr>
          <p:cNvPr id="15" name="Google Shape;225;p14" descr="Capture d’écran 2020-03-02 à 09.21.39.png"/>
          <p:cNvPicPr preferRelativeResize="0"/>
          <p:nvPr/>
        </p:nvPicPr>
        <p:blipFill rotWithShape="1">
          <a:blip r:embed="rId5">
            <a:alphaModFix/>
          </a:blip>
          <a:srcRect l="2418" t="13789" r="37122"/>
          <a:stretch/>
        </p:blipFill>
        <p:spPr>
          <a:xfrm>
            <a:off x="0" y="2438651"/>
            <a:ext cx="2953646" cy="2365229"/>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7542141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4"/>
            <a:ext cx="8706978" cy="282041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i="1" dirty="0" smtClean="0">
                <a:solidFill>
                  <a:schemeClr val="tx1"/>
                </a:solidFill>
                <a:cs typeface="Calibri"/>
              </a:rPr>
              <a:t>Tilt </a:t>
            </a:r>
            <a:r>
              <a:rPr lang="fr-BE" sz="1600" b="1" dirty="0" smtClean="0">
                <a:solidFill>
                  <a:schemeClr val="tx1"/>
                </a:solidFill>
                <a:cs typeface="Calibri"/>
              </a:rPr>
              <a:t>et </a:t>
            </a:r>
            <a:r>
              <a:rPr lang="fr-BE" sz="1600" b="1" i="1" dirty="0" smtClean="0">
                <a:solidFill>
                  <a:schemeClr val="tx1"/>
                </a:solidFill>
                <a:cs typeface="Calibri"/>
              </a:rPr>
              <a:t>Joystick </a:t>
            </a:r>
            <a:r>
              <a:rPr lang="fr-BE" sz="1600" b="1" dirty="0" smtClean="0">
                <a:solidFill>
                  <a:schemeClr val="tx1"/>
                </a:solidFill>
                <a:cs typeface="Calibri"/>
              </a:rPr>
              <a:t>: deux manières opposées de concevoir le capital journalistique :</a:t>
            </a:r>
          </a:p>
          <a:p>
            <a:pPr marL="285750" indent="-285750" algn="just">
              <a:lnSpc>
                <a:spcPct val="90000"/>
              </a:lnSpc>
              <a:buFont typeface="Arial"/>
              <a:buChar char="•"/>
            </a:pPr>
            <a:endParaRPr lang="fr-BE" sz="1600" b="1" i="1" dirty="0">
              <a:solidFill>
                <a:schemeClr val="tx1"/>
              </a:solidFill>
              <a:cs typeface="Calibri"/>
            </a:endParaRPr>
          </a:p>
          <a:p>
            <a:pPr marL="285750" indent="-285750" algn="just">
              <a:lnSpc>
                <a:spcPct val="90000"/>
              </a:lnSpc>
              <a:buFont typeface="Arial"/>
              <a:buChar char="•"/>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marL="285750" indent="-285750" algn="just">
              <a:lnSpc>
                <a:spcPct val="90000"/>
              </a:lnSpc>
              <a:buFont typeface="Arial"/>
              <a:buChar char="•"/>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algn="just">
              <a:lnSpc>
                <a:spcPct val="90000"/>
              </a:lnSpc>
            </a:pPr>
            <a:r>
              <a:rPr lang="fr-BE" sz="1200" b="1" i="1" dirty="0">
                <a:solidFill>
                  <a:schemeClr val="tx1"/>
                </a:solidFill>
                <a:cs typeface="Calibri"/>
              </a:rPr>
              <a:t>CHAZOULE Olivier, « Apocalypse-vidéo », </a:t>
            </a:r>
            <a:r>
              <a:rPr lang="fr-BE" sz="1200" b="1" i="1" dirty="0" smtClean="0">
                <a:solidFill>
                  <a:schemeClr val="tx1"/>
                </a:solidFill>
                <a:cs typeface="Calibri"/>
              </a:rPr>
              <a:t/>
            </a:r>
            <a:br>
              <a:rPr lang="fr-BE" sz="1200" b="1" i="1" dirty="0" smtClean="0">
                <a:solidFill>
                  <a:schemeClr val="tx1"/>
                </a:solidFill>
                <a:cs typeface="Calibri"/>
              </a:rPr>
            </a:br>
            <a:r>
              <a:rPr lang="fr-BE" sz="1200" b="1" i="1" dirty="0" smtClean="0">
                <a:solidFill>
                  <a:schemeClr val="tx1"/>
                </a:solidFill>
                <a:cs typeface="Calibri"/>
              </a:rPr>
              <a:t>Tilt</a:t>
            </a:r>
            <a:r>
              <a:rPr lang="fr-BE" sz="1200" b="1" i="1" dirty="0">
                <a:solidFill>
                  <a:schemeClr val="tx1"/>
                </a:solidFill>
                <a:cs typeface="Calibri"/>
              </a:rPr>
              <a:t>, n°5, pp.28-30, 46, 48 et 82, mai 1983</a:t>
            </a:r>
            <a:r>
              <a:rPr lang="fr-BE" sz="1200" b="1" i="1" dirty="0" smtClean="0">
                <a:solidFill>
                  <a:schemeClr val="tx1"/>
                </a:solidFill>
                <a:cs typeface="Calibri"/>
              </a:rPr>
              <a:t>.</a:t>
            </a:r>
          </a:p>
          <a:p>
            <a:pPr algn="just">
              <a:lnSpc>
                <a:spcPct val="90000"/>
              </a:lnSpc>
            </a:pPr>
            <a:endParaRPr lang="fr-BE" sz="1200" b="1" i="1" dirty="0">
              <a:solidFill>
                <a:schemeClr val="tx1"/>
              </a:solidFill>
              <a:cs typeface="Calibri"/>
            </a:endParaRPr>
          </a:p>
          <a:p>
            <a:pPr algn="l">
              <a:lnSpc>
                <a:spcPct val="90000"/>
              </a:lnSpc>
            </a:pPr>
            <a:r>
              <a:rPr lang="fr-BE" sz="1200" b="1" i="1" dirty="0" smtClean="0">
                <a:solidFill>
                  <a:schemeClr val="tx1"/>
                </a:solidFill>
                <a:cs typeface="Calibri"/>
              </a:rPr>
              <a:t>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7 à 15.26.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39982"/>
            <a:ext cx="3288394" cy="1138290"/>
          </a:xfrm>
          <a:prstGeom prst="rect">
            <a:avLst/>
          </a:prstGeom>
        </p:spPr>
      </p:pic>
      <p:pic>
        <p:nvPicPr>
          <p:cNvPr id="3" name="Image 2" descr="Capture d’écran 2020-04-17 à 15.25.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595" y="2039981"/>
            <a:ext cx="5974405" cy="2958693"/>
          </a:xfrm>
          <a:prstGeom prst="rect">
            <a:avLst/>
          </a:prstGeom>
        </p:spPr>
      </p:pic>
    </p:spTree>
    <p:extLst>
      <p:ext uri="{BB962C8B-B14F-4D97-AF65-F5344CB8AC3E}">
        <p14:creationId xmlns:p14="http://schemas.microsoft.com/office/powerpoint/2010/main" val="9294766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4"/>
            <a:ext cx="8706978" cy="1270486"/>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L’investigation technique et le « Montrer »</a:t>
            </a:r>
            <a:endParaRPr lang="fr-BE" sz="1600" b="1" dirty="0">
              <a:solidFill>
                <a:schemeClr val="tx1"/>
              </a:solidFill>
              <a:cs typeface="Calibri"/>
            </a:endParaRPr>
          </a:p>
          <a:p>
            <a:pPr algn="just">
              <a:lnSpc>
                <a:spcPct val="90000"/>
              </a:lnSpc>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marL="285750" indent="-285750" algn="just">
              <a:lnSpc>
                <a:spcPct val="90000"/>
              </a:lnSpc>
              <a:buFont typeface="Arial"/>
              <a:buChar char="•"/>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algn="l">
              <a:lnSpc>
                <a:spcPct val="90000"/>
              </a:lnSpc>
            </a:pPr>
            <a:r>
              <a:rPr lang="fr-BE" sz="1200" b="1" i="1" dirty="0" smtClean="0">
                <a:solidFill>
                  <a:schemeClr val="tx1"/>
                </a:solidFill>
                <a:cs typeface="Calibri"/>
              </a:rPr>
              <a:t>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4" name="Image 3" descr="Capture d’écran 2020-04-17 à 15.34.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60" y="1957110"/>
            <a:ext cx="5334000" cy="2908943"/>
          </a:xfrm>
          <a:prstGeom prst="rect">
            <a:avLst/>
          </a:prstGeom>
        </p:spPr>
      </p:pic>
      <p:pic>
        <p:nvPicPr>
          <p:cNvPr id="5" name="Image 4" descr="Capture d’écran 2020-04-17 à 15.41.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360" y="1491983"/>
            <a:ext cx="3152214" cy="3374070"/>
          </a:xfrm>
          <a:prstGeom prst="rect">
            <a:avLst/>
          </a:prstGeom>
        </p:spPr>
      </p:pic>
    </p:spTree>
    <p:extLst>
      <p:ext uri="{BB962C8B-B14F-4D97-AF65-F5344CB8AC3E}">
        <p14:creationId xmlns:p14="http://schemas.microsoft.com/office/powerpoint/2010/main" val="33169649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2"/>
            <a:ext cx="8706978" cy="401636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Raconter et incarner le jeu vidéo, contre le fantasme trompeur</a:t>
            </a:r>
          </a:p>
          <a:p>
            <a:pPr algn="just">
              <a:lnSpc>
                <a:spcPct val="90000"/>
              </a:lnSpc>
            </a:pPr>
            <a:r>
              <a:rPr lang="fr-BE" sz="1200" b="1" dirty="0" smtClean="0">
                <a:solidFill>
                  <a:schemeClr val="tx1"/>
                </a:solidFill>
                <a:latin typeface="Calibri (Corps)"/>
                <a:cs typeface="Calibri (Corps)"/>
              </a:rPr>
              <a:t> </a:t>
            </a:r>
          </a:p>
          <a:p>
            <a:pPr algn="just">
              <a:lnSpc>
                <a:spcPct val="90000"/>
              </a:lnSpc>
            </a:pPr>
            <a:r>
              <a:rPr lang="fr-BE" sz="1200" b="1" dirty="0" smtClean="0">
                <a:solidFill>
                  <a:schemeClr val="tx1"/>
                </a:solidFill>
                <a:latin typeface="Calibri (Corps)"/>
                <a:cs typeface="Calibri (Corps)"/>
              </a:rPr>
              <a:t>«</a:t>
            </a:r>
            <a:r>
              <a:rPr lang="fr-BE" sz="1200" b="1" dirty="0">
                <a:solidFill>
                  <a:schemeClr val="tx1"/>
                </a:solidFill>
                <a:latin typeface="Calibri (Corps)"/>
                <a:cs typeface="Calibri (Corps)"/>
              </a:rPr>
              <a:t> Les métiers du jeu vidéo » </a:t>
            </a:r>
            <a:r>
              <a:rPr lang="fr-BE" sz="1200" b="1" dirty="0" smtClean="0">
                <a:solidFill>
                  <a:schemeClr val="tx1"/>
                </a:solidFill>
                <a:latin typeface="Calibri (Corps)"/>
                <a:cs typeface="Calibri (Corps)"/>
              </a:rPr>
              <a:t/>
            </a:r>
            <a:br>
              <a:rPr lang="fr-BE" sz="1200" b="1" dirty="0" smtClean="0">
                <a:solidFill>
                  <a:schemeClr val="tx1"/>
                </a:solidFill>
                <a:latin typeface="Calibri (Corps)"/>
                <a:cs typeface="Calibri (Corps)"/>
              </a:rPr>
            </a:br>
            <a:r>
              <a:rPr lang="fr-BE" sz="1200" b="1" dirty="0" smtClean="0">
                <a:solidFill>
                  <a:schemeClr val="tx1"/>
                </a:solidFill>
                <a:latin typeface="Calibri (Corps)"/>
                <a:cs typeface="Calibri (Corps)"/>
              </a:rPr>
              <a:t>(</a:t>
            </a:r>
            <a:r>
              <a:rPr lang="fr-BE" sz="1200" b="1" i="1" dirty="0">
                <a:solidFill>
                  <a:schemeClr val="tx1"/>
                </a:solidFill>
                <a:latin typeface="Calibri (Corps)"/>
                <a:cs typeface="Calibri (Corps)"/>
              </a:rPr>
              <a:t>Player one</a:t>
            </a:r>
            <a:r>
              <a:rPr lang="fr-BE" sz="1200" b="1" dirty="0">
                <a:solidFill>
                  <a:schemeClr val="tx1"/>
                </a:solidFill>
                <a:latin typeface="Calibri (Corps)"/>
                <a:cs typeface="Calibri (Corps)"/>
              </a:rPr>
              <a:t>, n°42, pp.40-49, avril 1994  </a:t>
            </a:r>
            <a:endParaRPr lang="fr-BE" sz="1200" b="1" dirty="0" smtClean="0">
              <a:solidFill>
                <a:schemeClr val="tx1"/>
              </a:solidFill>
              <a:latin typeface="Calibri (Corps)"/>
              <a:cs typeface="Calibri (Corps)"/>
            </a:endParaRPr>
          </a:p>
          <a:p>
            <a:pPr algn="just">
              <a:lnSpc>
                <a:spcPct val="90000"/>
              </a:lnSpc>
            </a:pPr>
            <a:endParaRPr lang="fr-BE" sz="1600" b="1" i="1" dirty="0">
              <a:solidFill>
                <a:schemeClr val="tx1"/>
              </a:solidFill>
              <a:cs typeface="Calibri"/>
            </a:endParaRPr>
          </a:p>
          <a:p>
            <a:pPr algn="just">
              <a:lnSpc>
                <a:spcPct val="90000"/>
              </a:lnSpc>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algn="l">
              <a:lnSpc>
                <a:spcPct val="90000"/>
              </a:lnSpc>
            </a:pPr>
            <a:r>
              <a:rPr lang="fr-BE" sz="1200" b="1" i="1" dirty="0" smtClean="0">
                <a:solidFill>
                  <a:schemeClr val="tx1"/>
                </a:solidFill>
                <a:cs typeface="Calibri"/>
              </a:rPr>
              <a:t>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7 à 15.52.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469" y="1908694"/>
            <a:ext cx="5256160" cy="3077301"/>
          </a:xfrm>
          <a:prstGeom prst="rect">
            <a:avLst/>
          </a:prstGeom>
        </p:spPr>
      </p:pic>
      <p:sp>
        <p:nvSpPr>
          <p:cNvPr id="14" name="Sous-titre 2"/>
          <p:cNvSpPr txBox="1">
            <a:spLocks/>
          </p:cNvSpPr>
          <p:nvPr/>
        </p:nvSpPr>
        <p:spPr>
          <a:xfrm>
            <a:off x="335762" y="2559446"/>
            <a:ext cx="3533516" cy="236748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90000"/>
              </a:lnSpc>
            </a:pPr>
            <a:r>
              <a:rPr lang="fr-BE" sz="1400" i="1" dirty="0" smtClean="0">
                <a:solidFill>
                  <a:schemeClr val="tx1"/>
                </a:solidFill>
                <a:cs typeface="Calibri"/>
              </a:rPr>
              <a:t>«</a:t>
            </a:r>
            <a:r>
              <a:rPr lang="fr-BE" sz="1400" i="1" dirty="0">
                <a:solidFill>
                  <a:schemeClr val="tx1"/>
                </a:solidFill>
                <a:cs typeface="Calibri"/>
              </a:rPr>
              <a:t> La création d’entreprise est un sport. Difficile et parfois dangereux. Surtout dans le secteur du logiciel où tout bouge à une vitesse effrayante. Conception, édition, distribution, choix d’un standard, la jungle du soft rend fou. Ceux qui s’en sortent sont les plus forts. Tilt les a rencontrés »</a:t>
            </a:r>
            <a:r>
              <a:rPr lang="fr-BE" sz="1400" i="1" dirty="0" smtClean="0">
                <a:solidFill>
                  <a:schemeClr val="tx1"/>
                </a:solidFill>
                <a:cs typeface="Calibri"/>
              </a:rPr>
              <a:t>.</a:t>
            </a:r>
          </a:p>
          <a:p>
            <a:pPr algn="just">
              <a:lnSpc>
                <a:spcPct val="90000"/>
              </a:lnSpc>
            </a:pPr>
            <a:endParaRPr lang="fr-BE" sz="1400" i="1" dirty="0">
              <a:solidFill>
                <a:schemeClr val="tx1"/>
              </a:solidFill>
              <a:cs typeface="Calibri"/>
            </a:endParaRPr>
          </a:p>
          <a:p>
            <a:pPr algn="just">
              <a:lnSpc>
                <a:spcPct val="90000"/>
              </a:lnSpc>
            </a:pPr>
            <a:r>
              <a:rPr lang="fr-BE" sz="1400" b="1" dirty="0" smtClean="0">
                <a:solidFill>
                  <a:schemeClr val="tx1"/>
                </a:solidFill>
                <a:latin typeface="Calibri"/>
                <a:cs typeface="Calibri"/>
              </a:rPr>
              <a:t>DESMEDT </a:t>
            </a:r>
            <a:r>
              <a:rPr lang="fr-BE" sz="1400" b="1" dirty="0">
                <a:solidFill>
                  <a:schemeClr val="tx1"/>
                </a:solidFill>
                <a:latin typeface="Calibri"/>
                <a:cs typeface="Calibri"/>
              </a:rPr>
              <a:t>Patrice, « J’ai même rencontré des </a:t>
            </a:r>
            <a:br>
              <a:rPr lang="fr-BE" sz="1400" b="1" dirty="0">
                <a:solidFill>
                  <a:schemeClr val="tx1"/>
                </a:solidFill>
                <a:latin typeface="Calibri"/>
                <a:cs typeface="Calibri"/>
              </a:rPr>
            </a:br>
            <a:r>
              <a:rPr lang="fr-BE" sz="1400" b="1" dirty="0">
                <a:solidFill>
                  <a:schemeClr val="tx1"/>
                </a:solidFill>
                <a:latin typeface="Calibri"/>
                <a:cs typeface="Calibri"/>
              </a:rPr>
              <a:t>soft-men heureux… », </a:t>
            </a:r>
            <a:r>
              <a:rPr lang="fr-BE" sz="1400" b="1" i="1" dirty="0">
                <a:solidFill>
                  <a:schemeClr val="tx1"/>
                </a:solidFill>
                <a:latin typeface="Calibri"/>
                <a:cs typeface="Calibri"/>
              </a:rPr>
              <a:t>Tilt</a:t>
            </a:r>
            <a:r>
              <a:rPr lang="fr-BE" sz="1400" b="1" dirty="0">
                <a:solidFill>
                  <a:schemeClr val="tx1"/>
                </a:solidFill>
                <a:latin typeface="Calibri"/>
                <a:cs typeface="Calibri"/>
              </a:rPr>
              <a:t>, n°22, p.25, juin 1985.</a:t>
            </a:r>
            <a:endParaRPr lang="fr-BE" sz="1400" i="1" dirty="0">
              <a:solidFill>
                <a:schemeClr val="tx1"/>
              </a:solidFill>
              <a:latin typeface="Calibri"/>
              <a:cs typeface="Calibri"/>
            </a:endParaRP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15809740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493323"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3"/>
            <a:ext cx="8706978" cy="1854867"/>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Le changement d’optique et l’apparition de connaissances extérieures</a:t>
            </a:r>
          </a:p>
          <a:p>
            <a:pPr algn="just">
              <a:lnSpc>
                <a:spcPct val="90000"/>
              </a:lnSpc>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marL="285750" indent="-285750" algn="just">
              <a:lnSpc>
                <a:spcPct val="90000"/>
              </a:lnSpc>
              <a:buFont typeface="Arial"/>
              <a:buChar char="•"/>
            </a:pPr>
            <a:endParaRPr lang="fr-BE" sz="1600" b="1" i="1" dirty="0" smtClean="0">
              <a:solidFill>
                <a:schemeClr val="tx1"/>
              </a:solidFill>
              <a:cs typeface="Calibri"/>
            </a:endParaRPr>
          </a:p>
          <a:p>
            <a:pPr marL="285750" indent="-285750" algn="just">
              <a:lnSpc>
                <a:spcPct val="90000"/>
              </a:lnSpc>
              <a:buFont typeface="Arial"/>
              <a:buChar char="•"/>
            </a:pPr>
            <a:endParaRPr lang="fr-BE" sz="1600" b="1" i="1" dirty="0">
              <a:solidFill>
                <a:schemeClr val="tx1"/>
              </a:solidFill>
              <a:cs typeface="Calibri"/>
            </a:endParaRPr>
          </a:p>
          <a:p>
            <a:pPr algn="l">
              <a:lnSpc>
                <a:spcPct val="90000"/>
              </a:lnSpc>
            </a:pPr>
            <a:r>
              <a:rPr lang="fr-BE" sz="1200" b="1" i="1" dirty="0" smtClean="0">
                <a:solidFill>
                  <a:schemeClr val="tx1"/>
                </a:solidFill>
                <a:cs typeface="Calibri"/>
              </a:rPr>
              <a:t>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pic>
        <p:nvPicPr>
          <p:cNvPr id="2" name="Image 1" descr="Capture d’écran 2020-04-17 à 16.0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98337"/>
            <a:ext cx="1279713" cy="3145164"/>
          </a:xfrm>
          <a:prstGeom prst="rect">
            <a:avLst/>
          </a:prstGeom>
        </p:spPr>
      </p:pic>
      <p:pic>
        <p:nvPicPr>
          <p:cNvPr id="3" name="Image 2" descr="Capture d’écran 2020-04-17 à 16.07.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713" y="3406030"/>
            <a:ext cx="1713031" cy="1697363"/>
          </a:xfrm>
          <a:prstGeom prst="rect">
            <a:avLst/>
          </a:prstGeom>
        </p:spPr>
      </p:pic>
      <p:pic>
        <p:nvPicPr>
          <p:cNvPr id="10" name="Image 9" descr="Capture d’écran 2020-04-17 à 16.08.2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875" y="2136152"/>
            <a:ext cx="1713125" cy="3007348"/>
          </a:xfrm>
          <a:prstGeom prst="rect">
            <a:avLst/>
          </a:prstGeom>
        </p:spPr>
      </p:pic>
      <p:pic>
        <p:nvPicPr>
          <p:cNvPr id="11" name="Image 10" descr="Capture d’écran 2020-04-17 à 16.08.4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855" y="2819580"/>
            <a:ext cx="2366020" cy="2323920"/>
          </a:xfrm>
          <a:prstGeom prst="rect">
            <a:avLst/>
          </a:prstGeom>
        </p:spPr>
      </p:pic>
      <p:pic>
        <p:nvPicPr>
          <p:cNvPr id="14" name="Image 13" descr="Capture d’écran 2020-04-17 à 16.08.5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0874" y="206806"/>
            <a:ext cx="1713125" cy="1929345"/>
          </a:xfrm>
          <a:prstGeom prst="rect">
            <a:avLst/>
          </a:prstGeom>
        </p:spPr>
      </p:pic>
      <p:sp>
        <p:nvSpPr>
          <p:cNvPr id="15" name="Sous-titre 2"/>
          <p:cNvSpPr txBox="1">
            <a:spLocks/>
          </p:cNvSpPr>
          <p:nvPr/>
        </p:nvSpPr>
        <p:spPr>
          <a:xfrm>
            <a:off x="1230488" y="1712863"/>
            <a:ext cx="3990323" cy="12994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90000"/>
              </a:lnSpc>
            </a:pPr>
            <a:endParaRPr lang="fr-BE" sz="1400" i="1" dirty="0">
              <a:solidFill>
                <a:schemeClr val="tx1"/>
              </a:solidFill>
              <a:cs typeface="Calibri"/>
            </a:endParaRPr>
          </a:p>
          <a:p>
            <a:pPr algn="l">
              <a:lnSpc>
                <a:spcPct val="90000"/>
              </a:lnSpc>
            </a:pPr>
            <a:r>
              <a:rPr lang="fr-BE" sz="1200" dirty="0" smtClean="0">
                <a:solidFill>
                  <a:schemeClr val="tx1"/>
                </a:solidFill>
                <a:cs typeface="Calibri"/>
              </a:rPr>
              <a:t>BARON Cyrille, </a:t>
            </a:r>
            <a:r>
              <a:rPr lang="fr-BE" sz="1200" dirty="0">
                <a:solidFill>
                  <a:schemeClr val="tx1"/>
                </a:solidFill>
                <a:cs typeface="Calibri"/>
              </a:rPr>
              <a:t>« Bureau 13, bizarre, vous avez dit </a:t>
            </a:r>
            <a:r>
              <a:rPr lang="fr-BE" sz="1200" dirty="0" smtClean="0">
                <a:solidFill>
                  <a:schemeClr val="tx1"/>
                </a:solidFill>
                <a:cs typeface="Calibri"/>
              </a:rPr>
              <a:t/>
            </a:r>
            <a:br>
              <a:rPr lang="fr-BE" sz="1200" dirty="0" smtClean="0">
                <a:solidFill>
                  <a:schemeClr val="tx1"/>
                </a:solidFill>
                <a:cs typeface="Calibri"/>
              </a:rPr>
            </a:br>
            <a:r>
              <a:rPr lang="fr-BE" sz="1200" dirty="0" smtClean="0">
                <a:solidFill>
                  <a:schemeClr val="tx1"/>
                </a:solidFill>
                <a:cs typeface="Calibri"/>
              </a:rPr>
              <a:t>“</a:t>
            </a:r>
            <a:r>
              <a:rPr lang="fr-BE" sz="1200" dirty="0">
                <a:solidFill>
                  <a:schemeClr val="tx1"/>
                </a:solidFill>
                <a:cs typeface="Calibri"/>
              </a:rPr>
              <a:t>bizarre” », Joystick, n°59, p.</a:t>
            </a:r>
            <a:r>
              <a:rPr lang="fr-BE" sz="1200" dirty="0" smtClean="0">
                <a:solidFill>
                  <a:schemeClr val="tx1"/>
                </a:solidFill>
                <a:cs typeface="Calibri"/>
              </a:rPr>
              <a:t>98-100, </a:t>
            </a:r>
            <a:r>
              <a:rPr lang="fr-BE" sz="1200" dirty="0">
                <a:solidFill>
                  <a:schemeClr val="tx1"/>
                </a:solidFill>
                <a:cs typeface="Calibri"/>
              </a:rPr>
              <a:t>avril 1995</a:t>
            </a:r>
            <a:r>
              <a:rPr lang="fr-BE" sz="1200" dirty="0" smtClean="0">
                <a:solidFill>
                  <a:schemeClr val="tx1"/>
                </a:solidFill>
                <a:cs typeface="Calibri"/>
              </a:rPr>
              <a:t>.</a:t>
            </a:r>
          </a:p>
          <a:p>
            <a:pPr algn="just">
              <a:lnSpc>
                <a:spcPct val="90000"/>
              </a:lnSpc>
            </a:pPr>
            <a:r>
              <a:rPr lang="fr-BE" sz="1200" b="1" dirty="0" smtClean="0">
                <a:solidFill>
                  <a:schemeClr val="tx1"/>
                </a:solidFill>
                <a:cs typeface="Calibri"/>
              </a:rPr>
              <a:t> </a:t>
            </a:r>
          </a:p>
        </p:txBody>
      </p:sp>
      <p:pic>
        <p:nvPicPr>
          <p:cNvPr id="16" name="Image 15" descr="Capture d’écran 2020-04-17 à 16.14.3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2744" y="3676743"/>
            <a:ext cx="1073236" cy="1466757"/>
          </a:xfrm>
          <a:prstGeom prst="rect">
            <a:avLst/>
          </a:prstGeom>
        </p:spPr>
      </p:pic>
      <p:sp>
        <p:nvSpPr>
          <p:cNvPr id="17" name="Sous-titre 2"/>
          <p:cNvSpPr txBox="1">
            <a:spLocks/>
          </p:cNvSpPr>
          <p:nvPr/>
        </p:nvSpPr>
        <p:spPr>
          <a:xfrm>
            <a:off x="4473530" y="2130500"/>
            <a:ext cx="3000397" cy="12994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ct val="90000"/>
              </a:lnSpc>
            </a:pPr>
            <a:r>
              <a:rPr lang="fr-BE" sz="1200" b="1" dirty="0" smtClean="0">
                <a:solidFill>
                  <a:schemeClr val="tx1"/>
                </a:solidFill>
                <a:cs typeface="Calibri"/>
              </a:rPr>
              <a:t> </a:t>
            </a:r>
          </a:p>
          <a:p>
            <a:pPr algn="r">
              <a:lnSpc>
                <a:spcPct val="90000"/>
              </a:lnSpc>
            </a:pPr>
            <a:r>
              <a:rPr lang="fr-BE" sz="1200" dirty="0">
                <a:solidFill>
                  <a:schemeClr val="tx1"/>
                </a:solidFill>
                <a:cs typeface="Calibri"/>
              </a:rPr>
              <a:t>BARON Cyrille, « OVNI soit qui mal y </a:t>
            </a:r>
            <a:r>
              <a:rPr lang="fr-BE" sz="1200" dirty="0" smtClean="0">
                <a:solidFill>
                  <a:schemeClr val="tx1"/>
                </a:solidFill>
                <a:cs typeface="Calibri"/>
              </a:rPr>
              <a:t>pense</a:t>
            </a:r>
            <a:r>
              <a:rPr lang="fr-BE" sz="1200" dirty="0">
                <a:solidFill>
                  <a:schemeClr val="tx1"/>
                </a:solidFill>
                <a:cs typeface="Calibri"/>
              </a:rPr>
              <a:t> », Joystick, </a:t>
            </a:r>
            <a:r>
              <a:rPr lang="fr-BE" sz="1200" dirty="0" smtClean="0">
                <a:solidFill>
                  <a:schemeClr val="tx1"/>
                </a:solidFill>
                <a:cs typeface="Calibri"/>
              </a:rPr>
              <a:t>n</a:t>
            </a:r>
            <a:r>
              <a:rPr lang="fr-BE" sz="1200" dirty="0">
                <a:solidFill>
                  <a:schemeClr val="tx1"/>
                </a:solidFill>
                <a:cs typeface="Calibri"/>
              </a:rPr>
              <a:t>°59, </a:t>
            </a:r>
            <a:r>
              <a:rPr lang="fr-BE" sz="1200" dirty="0" smtClean="0">
                <a:solidFill>
                  <a:schemeClr val="tx1"/>
                </a:solidFill>
                <a:cs typeface="Calibri"/>
              </a:rPr>
              <a:t>pp.101-102</a:t>
            </a:r>
            <a:r>
              <a:rPr lang="fr-BE" sz="1200" dirty="0">
                <a:solidFill>
                  <a:schemeClr val="tx1"/>
                </a:solidFill>
                <a:cs typeface="Calibri"/>
              </a:rPr>
              <a:t>, avril 1995. </a:t>
            </a:r>
            <a:endParaRPr lang="fr-BE" sz="1200" dirty="0">
              <a:solidFill>
                <a:schemeClr val="tx1"/>
              </a:solidFill>
              <a:latin typeface="Calibri"/>
              <a:cs typeface="Calibri"/>
            </a:endParaRPr>
          </a:p>
        </p:txBody>
      </p:sp>
    </p:spTree>
    <p:extLst>
      <p:ext uri="{BB962C8B-B14F-4D97-AF65-F5344CB8AC3E}">
        <p14:creationId xmlns:p14="http://schemas.microsoft.com/office/powerpoint/2010/main" val="39547303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4"/>
            <a:ext cx="8706978" cy="404589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4045892"/>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Piste actuelle : le rapport au cycle comme clé de lecture de l’enquête</a:t>
            </a:r>
          </a:p>
          <a:p>
            <a:pPr marL="285750" indent="-285750" algn="just">
              <a:lnSpc>
                <a:spcPct val="90000"/>
              </a:lnSpc>
              <a:buFont typeface="Arial"/>
              <a:buChar char="•"/>
            </a:pPr>
            <a:endParaRPr lang="fr-BE" sz="1600" b="1" dirty="0">
              <a:solidFill>
                <a:schemeClr val="tx1"/>
              </a:solidFill>
              <a:cs typeface="Calibri"/>
            </a:endParaRPr>
          </a:p>
          <a:p>
            <a:pPr algn="just">
              <a:lnSpc>
                <a:spcPct val="90000"/>
              </a:lnSpc>
            </a:pPr>
            <a:r>
              <a:rPr lang="fr-BE" sz="1600" b="1" dirty="0" smtClean="0">
                <a:solidFill>
                  <a:schemeClr val="tx1"/>
                </a:solidFill>
                <a:cs typeface="Calibri"/>
              </a:rPr>
              <a:t>Hors-cycle ne signifie pas toujours</a:t>
            </a:r>
            <a:r>
              <a:rPr lang="fr-BE" sz="1600" dirty="0" smtClean="0">
                <a:solidFill>
                  <a:schemeClr val="tx1"/>
                </a:solidFill>
                <a:cs typeface="Calibri"/>
              </a:rPr>
              <a:t> </a:t>
            </a:r>
            <a:r>
              <a:rPr lang="fr-BE" sz="1600" b="1" dirty="0" smtClean="0">
                <a:solidFill>
                  <a:schemeClr val="tx1"/>
                </a:solidFill>
                <a:cs typeface="Calibri"/>
              </a:rPr>
              <a:t>enquête ! </a:t>
            </a:r>
            <a:r>
              <a:rPr lang="fr-BE" sz="1600" dirty="0" smtClean="0">
                <a:solidFill>
                  <a:schemeClr val="tx1"/>
                </a:solidFill>
                <a:cs typeface="Calibri"/>
              </a:rPr>
              <a:t>Importance des </a:t>
            </a:r>
            <a:r>
              <a:rPr lang="fr-BE" sz="1600" b="1" dirty="0" smtClean="0">
                <a:solidFill>
                  <a:schemeClr val="tx1"/>
                </a:solidFill>
                <a:cs typeface="Calibri"/>
              </a:rPr>
              <a:t>enquêtes intra-cycles</a:t>
            </a:r>
            <a:r>
              <a:rPr lang="fr-BE" sz="1600" dirty="0">
                <a:solidFill>
                  <a:schemeClr val="tx1"/>
                </a:solidFill>
                <a:cs typeface="Calibri"/>
              </a:rPr>
              <a:t>. </a:t>
            </a:r>
            <a:endParaRPr lang="fr-BE" sz="1600" dirty="0" smtClean="0">
              <a:solidFill>
                <a:schemeClr val="tx1"/>
              </a:solidFill>
              <a:cs typeface="Calibri"/>
            </a:endParaRPr>
          </a:p>
          <a:p>
            <a:pPr algn="just">
              <a:lnSpc>
                <a:spcPct val="90000"/>
              </a:lnSpc>
            </a:pPr>
            <a:endParaRPr lang="fr-BE" sz="1600" b="1" i="1" dirty="0" smtClean="0">
              <a:solidFill>
                <a:schemeClr val="tx1"/>
              </a:solidFill>
              <a:cs typeface="Calibri"/>
            </a:endParaRPr>
          </a:p>
          <a:p>
            <a:pPr algn="just">
              <a:lnSpc>
                <a:spcPct val="90000"/>
              </a:lnSpc>
            </a:pPr>
            <a:r>
              <a:rPr lang="fr-BE" sz="1600" b="1" i="1" dirty="0" smtClean="0">
                <a:solidFill>
                  <a:schemeClr val="tx1"/>
                </a:solidFill>
                <a:cs typeface="Calibri"/>
              </a:rPr>
              <a:t>Se passer des éditeurs</a:t>
            </a:r>
            <a:endParaRPr lang="fr-BE" sz="1600" b="1" i="1" dirty="0">
              <a:solidFill>
                <a:schemeClr val="tx1"/>
              </a:solidFill>
              <a:cs typeface="Calibri"/>
            </a:endParaRPr>
          </a:p>
          <a:p>
            <a:pPr algn="just">
              <a:lnSpc>
                <a:spcPct val="90000"/>
              </a:lnSpc>
            </a:pPr>
            <a:r>
              <a:rPr lang="fr-BE" sz="1300" dirty="0" smtClean="0">
                <a:solidFill>
                  <a:schemeClr val="tx1"/>
                </a:solidFill>
                <a:cs typeface="Calibri"/>
              </a:rPr>
              <a:t>«</a:t>
            </a:r>
            <a:r>
              <a:rPr lang="fr-BE" sz="1300" dirty="0">
                <a:solidFill>
                  <a:schemeClr val="tx1"/>
                </a:solidFill>
                <a:cs typeface="Calibri"/>
              </a:rPr>
              <a:t> Avant tout, je tiens à préciser quelques points qui me tiennent particulièrement à cœur. Qu’il soit bien reconnu que ce dossier, comme le précédent, m’a demandé énormément de temps et de recherches (le mot n’est pas trop fort) en l’absence malheureuse d’interlocuteur et d’infos techniques fiables chez Atari France. J’ai donc été obligé de travailler avec les documents suivants : les plans du Mega STE et la doc anglaise du 21 avril 89 (non officielle !) sur le futur TT de l’époque ! </a:t>
            </a:r>
            <a:r>
              <a:rPr lang="fr-BE" sz="1300" dirty="0" smtClean="0">
                <a:solidFill>
                  <a:schemeClr val="tx1"/>
                </a:solidFill>
                <a:cs typeface="Calibri"/>
              </a:rPr>
              <a:t>»</a:t>
            </a:r>
          </a:p>
          <a:p>
            <a:pPr algn="r">
              <a:lnSpc>
                <a:spcPct val="90000"/>
              </a:lnSpc>
            </a:pPr>
            <a:r>
              <a:rPr lang="fr-BE" sz="1300" b="1" dirty="0">
                <a:solidFill>
                  <a:schemeClr val="tx1"/>
                </a:solidFill>
                <a:cs typeface="Calibri"/>
              </a:rPr>
              <a:t>CENTAUR HARDMASTTER, « Dossier : le hardware du Mega STE », ST Magazine, n°52, p.130, juin 1991.  </a:t>
            </a:r>
            <a:endParaRPr lang="fr-BE" sz="1300" b="1" i="1" dirty="0" smtClean="0">
              <a:solidFill>
                <a:schemeClr val="tx1"/>
              </a:solidFill>
              <a:cs typeface="Calibri"/>
            </a:endParaRPr>
          </a:p>
          <a:p>
            <a:pPr algn="just">
              <a:lnSpc>
                <a:spcPct val="90000"/>
              </a:lnSpc>
            </a:pPr>
            <a:endParaRPr lang="fr-BE" sz="1300" b="1" i="1" dirty="0" smtClean="0">
              <a:solidFill>
                <a:schemeClr val="tx1"/>
              </a:solidFill>
              <a:cs typeface="Calibri"/>
            </a:endParaRPr>
          </a:p>
          <a:p>
            <a:pPr algn="just">
              <a:lnSpc>
                <a:spcPct val="90000"/>
              </a:lnSpc>
            </a:pPr>
            <a:r>
              <a:rPr lang="fr-BE" sz="1600" b="1" i="1" dirty="0" smtClean="0">
                <a:solidFill>
                  <a:schemeClr val="tx1"/>
                </a:solidFill>
                <a:cs typeface="Calibri"/>
              </a:rPr>
              <a:t>Jouer le jeu sans se être dupe</a:t>
            </a:r>
            <a:endParaRPr lang="fr-BE" sz="1600" b="1" i="1" dirty="0">
              <a:solidFill>
                <a:schemeClr val="tx1"/>
              </a:solidFill>
              <a:cs typeface="Calibri"/>
            </a:endParaRPr>
          </a:p>
          <a:p>
            <a:pPr algn="just">
              <a:lnSpc>
                <a:spcPct val="90000"/>
              </a:lnSpc>
            </a:pPr>
            <a:r>
              <a:rPr lang="fr-BE" sz="1300" dirty="0">
                <a:solidFill>
                  <a:schemeClr val="tx1"/>
                </a:solidFill>
                <a:cs typeface="Calibri"/>
              </a:rPr>
              <a:t>« Ce que beaucoup présentent comme une simple tactique, visant à faire beaucoup parler [de l’éditeur Virgin], repose sur plusieurs considérations, différentes selon les membres de l’équipe. La première est essentiellement d’ordre temporel ! En effet, chaque journée et chaque heure passée à recevoir des visites non essentielles signifie une perte de temps cruciale. Sachant qu’ils n’ont pas pris de vacances depuis trois ans et qu’ils se font régulièrement des journées à rallonge, on peut aisément comprendre cette réaction » </a:t>
            </a:r>
            <a:endParaRPr lang="fr-BE" sz="1300" dirty="0" smtClean="0">
              <a:solidFill>
                <a:schemeClr val="tx1"/>
              </a:solidFill>
              <a:cs typeface="Calibri"/>
            </a:endParaRPr>
          </a:p>
          <a:p>
            <a:pPr algn="r">
              <a:lnSpc>
                <a:spcPct val="90000"/>
              </a:lnSpc>
            </a:pPr>
            <a:r>
              <a:rPr lang="fr-BE" sz="1300" b="1" dirty="0">
                <a:solidFill>
                  <a:schemeClr val="tx1"/>
                </a:solidFill>
                <a:cs typeface="Calibri"/>
              </a:rPr>
              <a:t>Non signé, « Reportage Heart of Darkness. Que la lumière soit ! », Génération 4, n°79, p.78, juillet-août 1995. </a:t>
            </a:r>
          </a:p>
          <a:p>
            <a:pPr algn="l">
              <a:lnSpc>
                <a:spcPct val="90000"/>
              </a:lnSpc>
            </a:pPr>
            <a:r>
              <a:rPr lang="fr-BE" sz="1200" b="1" i="1" dirty="0" smtClean="0">
                <a:solidFill>
                  <a:schemeClr val="tx1"/>
                </a:solidFill>
                <a:cs typeface="Calibri"/>
              </a:rPr>
              <a:t> </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2816410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20-04-20 à 11.30.53.png"/>
          <p:cNvPicPr>
            <a:picLocks noChangeAspect="1"/>
          </p:cNvPicPr>
          <p:nvPr/>
        </p:nvPicPr>
        <p:blipFill rotWithShape="1">
          <a:blip r:embed="rId2">
            <a:extLst>
              <a:ext uri="{28A0092B-C50C-407E-A947-70E740481C1C}">
                <a14:useLocalDpi xmlns:a14="http://schemas.microsoft.com/office/drawing/2010/main" val="0"/>
              </a:ext>
            </a:extLst>
          </a:blip>
          <a:srcRect l="3148" t="16140" r="2958" b="5263"/>
          <a:stretch/>
        </p:blipFill>
        <p:spPr>
          <a:xfrm>
            <a:off x="1300479" y="111760"/>
            <a:ext cx="6045201" cy="2607864"/>
          </a:xfrm>
          <a:prstGeom prst="rect">
            <a:avLst/>
          </a:prstGeom>
        </p:spPr>
      </p:pic>
      <p:pic>
        <p:nvPicPr>
          <p:cNvPr id="6" name="Image 5" descr="Capture d’écran 2020-04-20 à 11.31.26.png"/>
          <p:cNvPicPr>
            <a:picLocks noChangeAspect="1"/>
          </p:cNvPicPr>
          <p:nvPr/>
        </p:nvPicPr>
        <p:blipFill rotWithShape="1">
          <a:blip r:embed="rId3">
            <a:extLst>
              <a:ext uri="{28A0092B-C50C-407E-A947-70E740481C1C}">
                <a14:useLocalDpi xmlns:a14="http://schemas.microsoft.com/office/drawing/2010/main" val="0"/>
              </a:ext>
            </a:extLst>
          </a:blip>
          <a:srcRect t="12877" b="14962"/>
          <a:stretch/>
        </p:blipFill>
        <p:spPr>
          <a:xfrm>
            <a:off x="1320799" y="2719624"/>
            <a:ext cx="6136641" cy="2423876"/>
          </a:xfrm>
          <a:prstGeom prst="rect">
            <a:avLst/>
          </a:prstGeom>
          <a:ln>
            <a:noFill/>
          </a:ln>
        </p:spPr>
      </p:pic>
      <p:pic>
        <p:nvPicPr>
          <p:cNvPr id="7" name="Image 6" descr="Capture d’écran 2020-04-20 à 11.31.26.png"/>
          <p:cNvPicPr>
            <a:picLocks noChangeAspect="1"/>
          </p:cNvPicPr>
          <p:nvPr/>
        </p:nvPicPr>
        <p:blipFill rotWithShape="1">
          <a:blip r:embed="rId3">
            <a:extLst>
              <a:ext uri="{28A0092B-C50C-407E-A947-70E740481C1C}">
                <a14:useLocalDpi xmlns:a14="http://schemas.microsoft.com/office/drawing/2010/main" val="0"/>
              </a:ext>
            </a:extLst>
          </a:blip>
          <a:srcRect l="36777" t="86552" r="37223" b="4110"/>
          <a:stretch/>
        </p:blipFill>
        <p:spPr>
          <a:xfrm>
            <a:off x="7426960" y="4051581"/>
            <a:ext cx="1717040" cy="337538"/>
          </a:xfrm>
          <a:prstGeom prst="rect">
            <a:avLst/>
          </a:prstGeom>
        </p:spPr>
      </p:pic>
      <p:sp>
        <p:nvSpPr>
          <p:cNvPr id="10" name="Flèche vers le bas 9"/>
          <p:cNvSpPr/>
          <p:nvPr/>
        </p:nvSpPr>
        <p:spPr>
          <a:xfrm>
            <a:off x="5547360" y="2719624"/>
            <a:ext cx="223520" cy="3283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vers le bas 10"/>
          <p:cNvSpPr/>
          <p:nvPr/>
        </p:nvSpPr>
        <p:spPr>
          <a:xfrm>
            <a:off x="5527040" y="-10160"/>
            <a:ext cx="223520" cy="3283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64984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202961" y="187945"/>
            <a:ext cx="4856132"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just">
              <a:lnSpc>
                <a:spcPct val="90000"/>
              </a:lnSpc>
            </a:pPr>
            <a:r>
              <a:rPr lang="fr-BE" sz="2500" b="1" dirty="0"/>
              <a:t>2</a:t>
            </a:r>
            <a:r>
              <a:rPr lang="fr-BE" sz="2500" b="1" dirty="0" smtClean="0"/>
              <a:t>) </a:t>
            </a:r>
            <a:r>
              <a:rPr lang="fr-BE" sz="2500" b="1" dirty="0" smtClean="0">
                <a:cs typeface="Calibri"/>
              </a:rPr>
              <a:t>Etudier les techniques d’enquête</a:t>
            </a:r>
            <a:endParaRPr lang="fr-BE" sz="2500" b="1" dirty="0">
              <a:cs typeface="Calibri"/>
            </a:endParaRPr>
          </a:p>
        </p:txBody>
      </p:sp>
      <p:sp>
        <p:nvSpPr>
          <p:cNvPr id="8" name="Rectangle à coins arrondis 7"/>
          <p:cNvSpPr/>
          <p:nvPr/>
        </p:nvSpPr>
        <p:spPr>
          <a:xfrm>
            <a:off x="256368" y="964714"/>
            <a:ext cx="8706978" cy="404589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964714"/>
            <a:ext cx="8583791" cy="40458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dirty="0" smtClean="0">
                <a:solidFill>
                  <a:schemeClr val="tx1"/>
                </a:solidFill>
                <a:latin typeface="Calibri"/>
                <a:cs typeface="Calibri"/>
              </a:rPr>
              <a:t>D) </a:t>
            </a:r>
            <a:r>
              <a:rPr lang="fr-BE" sz="2500" b="1" u="sng" dirty="0" smtClean="0">
                <a:solidFill>
                  <a:schemeClr val="tx1"/>
                </a:solidFill>
                <a:latin typeface="Calibri"/>
                <a:cs typeface="Calibri"/>
              </a:rPr>
              <a:t>Premiers résultats et conclusion</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Piste actuelle : le rapport au cycle comme clé de lecture de l’enquête</a:t>
            </a:r>
          </a:p>
          <a:p>
            <a:pPr algn="just">
              <a:lnSpc>
                <a:spcPct val="90000"/>
              </a:lnSpc>
            </a:pPr>
            <a:endParaRPr lang="fr-BE" sz="1600" b="1" dirty="0" smtClean="0">
              <a:solidFill>
                <a:schemeClr val="tx1"/>
              </a:solidFill>
              <a:cs typeface="Calibri"/>
            </a:endParaRPr>
          </a:p>
          <a:p>
            <a:pPr algn="just">
              <a:lnSpc>
                <a:spcPct val="90000"/>
              </a:lnSpc>
            </a:pPr>
            <a:r>
              <a:rPr lang="fr-BE" sz="1600" dirty="0" smtClean="0">
                <a:solidFill>
                  <a:schemeClr val="tx1"/>
                </a:solidFill>
                <a:cs typeface="Calibri"/>
              </a:rPr>
              <a:t>L’enquête comme </a:t>
            </a:r>
            <a:r>
              <a:rPr lang="fr-BE" sz="1600" b="1" dirty="0" smtClean="0">
                <a:solidFill>
                  <a:schemeClr val="tx1"/>
                </a:solidFill>
                <a:cs typeface="Calibri"/>
              </a:rPr>
              <a:t>rapport de force </a:t>
            </a:r>
            <a:r>
              <a:rPr lang="fr-BE" sz="1600" dirty="0" smtClean="0">
                <a:solidFill>
                  <a:schemeClr val="tx1"/>
                </a:solidFill>
                <a:cs typeface="Calibri"/>
              </a:rPr>
              <a:t>:</a:t>
            </a:r>
          </a:p>
          <a:p>
            <a:pPr algn="just">
              <a:lnSpc>
                <a:spcPct val="90000"/>
              </a:lnSpc>
            </a:pPr>
            <a:r>
              <a:rPr lang="fr-FR" sz="1600" b="1" dirty="0">
                <a:solidFill>
                  <a:schemeClr val="tx1"/>
                </a:solidFill>
              </a:rPr>
              <a:t>C</a:t>
            </a:r>
            <a:r>
              <a:rPr lang="fr-FR" sz="1600" b="1" dirty="0" smtClean="0">
                <a:solidFill>
                  <a:schemeClr val="tx1"/>
                </a:solidFill>
              </a:rPr>
              <a:t>ombler</a:t>
            </a:r>
            <a:r>
              <a:rPr lang="fr-FR" sz="1600" dirty="0" smtClean="0">
                <a:solidFill>
                  <a:schemeClr val="tx1"/>
                </a:solidFill>
              </a:rPr>
              <a:t> </a:t>
            </a:r>
            <a:r>
              <a:rPr lang="fr-FR" sz="1600" dirty="0">
                <a:solidFill>
                  <a:schemeClr val="tx1"/>
                </a:solidFill>
              </a:rPr>
              <a:t>un vide informatif laissé par l’industrie et/ou les confrères et consœurs </a:t>
            </a:r>
            <a:r>
              <a:rPr lang="fr-FR" sz="1600" dirty="0" smtClean="0">
                <a:solidFill>
                  <a:schemeClr val="tx1"/>
                </a:solidFill>
              </a:rPr>
              <a:t>journalistes, </a:t>
            </a:r>
            <a:r>
              <a:rPr lang="fr-FR" sz="1600" b="1" dirty="0">
                <a:solidFill>
                  <a:schemeClr val="tx1"/>
                </a:solidFill>
              </a:rPr>
              <a:t>bousculer</a:t>
            </a:r>
            <a:r>
              <a:rPr lang="fr-FR" sz="1600" dirty="0">
                <a:solidFill>
                  <a:schemeClr val="tx1"/>
                </a:solidFill>
              </a:rPr>
              <a:t> les attentes habituelles d’un lecteur-consommateur, </a:t>
            </a:r>
            <a:r>
              <a:rPr lang="fr-FR" sz="1600" b="1" dirty="0">
                <a:solidFill>
                  <a:schemeClr val="tx1"/>
                </a:solidFill>
              </a:rPr>
              <a:t>secouer </a:t>
            </a:r>
            <a:r>
              <a:rPr lang="fr-FR" sz="1600" dirty="0">
                <a:solidFill>
                  <a:schemeClr val="tx1"/>
                </a:solidFill>
              </a:rPr>
              <a:t>la routine éditoriale d’une rédaction pour refuser le ronronnement de la zone de confort berçante. </a:t>
            </a:r>
            <a:r>
              <a:rPr lang="fr-BE" sz="1600" dirty="0" smtClean="0">
                <a:solidFill>
                  <a:schemeClr val="tx1"/>
                </a:solidFill>
              </a:rPr>
              <a:t> </a:t>
            </a:r>
            <a:endParaRPr lang="fr-BE" sz="1600" dirty="0" smtClean="0">
              <a:solidFill>
                <a:schemeClr val="tx1"/>
              </a:solidFill>
              <a:cs typeface="Calibri"/>
            </a:endParaRPr>
          </a:p>
          <a:p>
            <a:pPr algn="just">
              <a:lnSpc>
                <a:spcPct val="90000"/>
              </a:lnSpc>
            </a:pPr>
            <a:endParaRPr lang="fr-BE" sz="1600" b="1" dirty="0">
              <a:solidFill>
                <a:schemeClr val="tx1"/>
              </a:solidFill>
              <a:cs typeface="Calibri"/>
            </a:endParaRPr>
          </a:p>
          <a:p>
            <a:pPr algn="just">
              <a:lnSpc>
                <a:spcPct val="90000"/>
              </a:lnSpc>
            </a:pPr>
            <a:r>
              <a:rPr lang="fr-BE" sz="1600" b="1" dirty="0" smtClean="0">
                <a:solidFill>
                  <a:schemeClr val="tx1"/>
                </a:solidFill>
                <a:cs typeface="Calibri"/>
              </a:rPr>
              <a:t>Propriétés en lien avec ces observations </a:t>
            </a:r>
            <a:r>
              <a:rPr lang="fr-BE" sz="1600" dirty="0" smtClean="0">
                <a:solidFill>
                  <a:schemeClr val="tx1"/>
                </a:solidFill>
                <a:cs typeface="Calibri"/>
              </a:rPr>
              <a:t>: Prendre goût à son travail, Travailler beaucoup volontairement, S’intéresser à des domaines hors-jeu vidéo, Fournir une valeur ajoutée, Ne pas faire comme les autres, Se définir comme journaliste professionnel, Trouver de l’inédit, Se réclamer des préceptes de l’enquête</a:t>
            </a:r>
            <a:r>
              <a:rPr lang="mr-IN" sz="1600" dirty="0" smtClean="0">
                <a:solidFill>
                  <a:schemeClr val="tx1"/>
                </a:solidFill>
                <a:cs typeface="Calibri"/>
              </a:rPr>
              <a:t>…</a:t>
            </a:r>
            <a:endParaRPr lang="nl-BE" sz="1600" dirty="0" smtClean="0">
              <a:solidFill>
                <a:schemeClr val="tx1"/>
              </a:solidFill>
              <a:cs typeface="Calibri"/>
            </a:endParaRPr>
          </a:p>
          <a:p>
            <a:pPr algn="just">
              <a:lnSpc>
                <a:spcPct val="90000"/>
              </a:lnSpc>
            </a:pPr>
            <a:endParaRPr lang="nl-BE" sz="1600" dirty="0">
              <a:solidFill>
                <a:schemeClr val="tx1"/>
              </a:solidFill>
              <a:cs typeface="Calibri"/>
            </a:endParaRPr>
          </a:p>
        </p:txBody>
      </p:sp>
    </p:spTree>
    <p:extLst>
      <p:ext uri="{BB962C8B-B14F-4D97-AF65-F5344CB8AC3E}">
        <p14:creationId xmlns:p14="http://schemas.microsoft.com/office/powerpoint/2010/main" val="41426700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11" name="Rectangle à coins arrondis 10"/>
          <p:cNvSpPr/>
          <p:nvPr/>
        </p:nvSpPr>
        <p:spPr>
          <a:xfrm>
            <a:off x="2058682" y="116249"/>
            <a:ext cx="5444385"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12" name="Rectangle 11"/>
          <p:cNvSpPr/>
          <p:nvPr/>
        </p:nvSpPr>
        <p:spPr>
          <a:xfrm>
            <a:off x="2058678" y="216016"/>
            <a:ext cx="5444385" cy="477054"/>
          </a:xfrm>
          <a:prstGeom prst="rect">
            <a:avLst/>
          </a:prstGeom>
        </p:spPr>
        <p:txBody>
          <a:bodyPr wrap="square">
            <a:spAutoFit/>
          </a:bodyPr>
          <a:lstStyle/>
          <a:p>
            <a:pPr algn="ctr"/>
            <a:r>
              <a:rPr lang="fr-BE" sz="2500" b="1" dirty="0" smtClean="0"/>
              <a:t>0) Rappel : Module 6 du MOOC</a:t>
            </a:r>
            <a:endParaRPr lang="fr-FR" sz="2500" dirty="0"/>
          </a:p>
        </p:txBody>
      </p:sp>
      <p:pic>
        <p:nvPicPr>
          <p:cNvPr id="2" name="Image 1" descr="Capture d’écran 2020-04-09 à 13.51.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56" y="791682"/>
            <a:ext cx="4417152" cy="2466186"/>
          </a:xfrm>
          <a:prstGeom prst="rect">
            <a:avLst/>
          </a:prstGeom>
        </p:spPr>
      </p:pic>
      <p:pic>
        <p:nvPicPr>
          <p:cNvPr id="3" name="Image 2" descr="Capture d’écran 2020-04-09 à 13.51.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234" y="791682"/>
            <a:ext cx="4279371" cy="2466186"/>
          </a:xfrm>
          <a:prstGeom prst="rect">
            <a:avLst/>
          </a:prstGeom>
        </p:spPr>
      </p:pic>
      <p:pic>
        <p:nvPicPr>
          <p:cNvPr id="6" name="Image 5" descr="Capture d’écran 2020-04-09 à 13.51.3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907" y="3257868"/>
            <a:ext cx="5308733" cy="1924507"/>
          </a:xfrm>
          <a:prstGeom prst="rect">
            <a:avLst/>
          </a:prstGeom>
        </p:spPr>
      </p:pic>
    </p:spTree>
    <p:extLst>
      <p:ext uri="{BB962C8B-B14F-4D97-AF65-F5344CB8AC3E}">
        <p14:creationId xmlns:p14="http://schemas.microsoft.com/office/powerpoint/2010/main" val="33159162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alphaModFix amt="32000"/>
          </a:blip>
          <a:stretch>
            <a:fillRect/>
          </a:stretch>
        </p:blipFill>
        <p:spPr>
          <a:xfrm>
            <a:off x="4484551" y="-9718"/>
            <a:ext cx="5153219" cy="5153219"/>
          </a:xfrm>
          <a:prstGeom prst="rect">
            <a:avLst/>
          </a:prstGeom>
        </p:spPr>
      </p:pic>
      <p:pic>
        <p:nvPicPr>
          <p:cNvPr id="12" name="Espace réservé du contenu 3"/>
          <p:cNvPicPr>
            <a:picLocks noChangeAspect="1"/>
          </p:cNvPicPr>
          <p:nvPr/>
        </p:nvPicPr>
        <p:blipFill rotWithShape="1">
          <a:blip r:embed="rId3">
            <a:alphaModFix amt="29000"/>
          </a:blip>
          <a:srcRect l="-390" r="4"/>
          <a:stretch/>
        </p:blipFill>
        <p:spPr>
          <a:xfrm>
            <a:off x="-523245" y="0"/>
            <a:ext cx="5019892" cy="5143500"/>
          </a:xfrm>
          <a:prstGeom prst="rect">
            <a:avLst/>
          </a:prstGeom>
        </p:spPr>
      </p:pic>
      <p:sp>
        <p:nvSpPr>
          <p:cNvPr id="6" name="Rectangle à coins arrondis 5"/>
          <p:cNvSpPr/>
          <p:nvPr/>
        </p:nvSpPr>
        <p:spPr>
          <a:xfrm>
            <a:off x="2709333" y="85786"/>
            <a:ext cx="3884084"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108895"/>
            <a:ext cx="4856132" cy="444994"/>
          </a:xfrm>
          <a:prstGeom prst="rect">
            <a:avLst/>
          </a:prstGeom>
        </p:spPr>
        <p:txBody>
          <a:bodyPr wrap="square">
            <a:spAutoFit/>
          </a:bodyPr>
          <a:lstStyle/>
          <a:p>
            <a:pPr algn="ctr">
              <a:lnSpc>
                <a:spcPct val="90000"/>
              </a:lnSpc>
            </a:pPr>
            <a:r>
              <a:rPr lang="fr-BE" sz="2500" b="1" dirty="0" smtClean="0"/>
              <a:t>Bibliographie sélective</a:t>
            </a:r>
            <a:endParaRPr lang="fr-BE" sz="2500" b="1" dirty="0">
              <a:cs typeface="Calibri"/>
            </a:endParaRPr>
          </a:p>
        </p:txBody>
      </p:sp>
      <p:sp>
        <p:nvSpPr>
          <p:cNvPr id="8" name="Rectangle à coins arrondis 7"/>
          <p:cNvSpPr/>
          <p:nvPr/>
        </p:nvSpPr>
        <p:spPr>
          <a:xfrm>
            <a:off x="0" y="867833"/>
            <a:ext cx="8963346" cy="4130841"/>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177006" y="1015995"/>
            <a:ext cx="4469076" cy="40809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90000"/>
              </a:lnSpc>
              <a:buFont typeface="Arial"/>
              <a:buChar char="•"/>
            </a:pPr>
            <a:r>
              <a:rPr lang="fr-BE" sz="1300" smtClean="0">
                <a:solidFill>
                  <a:srgbClr val="000000"/>
                </a:solidFill>
                <a:cs typeface="Calibri"/>
              </a:rPr>
              <a:t>DOZO </a:t>
            </a:r>
            <a:r>
              <a:rPr lang="fr-BE" sz="1300" dirty="0">
                <a:solidFill>
                  <a:srgbClr val="000000"/>
                </a:solidFill>
                <a:cs typeface="Calibri"/>
              </a:rPr>
              <a:t>Björn-Olav, KRYWICKI Boris, « La presse vidéoludique », in BLANDIN Claire (dir.) Manuel d’analyse de la presse magazine, Armand Colin, pp.213-227, 2018. </a:t>
            </a:r>
            <a:endParaRPr lang="fr-BE" sz="1300" dirty="0" smtClean="0">
              <a:solidFill>
                <a:srgbClr val="000000"/>
              </a:solidFill>
              <a:latin typeface="Calibri"/>
              <a:cs typeface="Calibri"/>
            </a:endParaRPr>
          </a:p>
          <a:p>
            <a:pPr marL="171450" indent="-171450" algn="l">
              <a:lnSpc>
                <a:spcPct val="90000"/>
              </a:lnSpc>
              <a:buFont typeface="Arial"/>
              <a:buChar char="•"/>
            </a:pPr>
            <a:r>
              <a:rPr lang="fr-BE" sz="1300" dirty="0" smtClean="0">
                <a:solidFill>
                  <a:srgbClr val="000000"/>
                </a:solidFill>
                <a:latin typeface="Calibri"/>
                <a:cs typeface="Calibri"/>
              </a:rPr>
              <a:t>CONSALVO </a:t>
            </a:r>
            <a:r>
              <a:rPr lang="fr-BE" sz="1300" dirty="0">
                <a:solidFill>
                  <a:srgbClr val="000000"/>
                </a:solidFill>
                <a:latin typeface="Calibri"/>
                <a:cs typeface="Calibri"/>
              </a:rPr>
              <a:t>Mia, </a:t>
            </a:r>
            <a:r>
              <a:rPr lang="fr-BE" sz="1300" i="1" dirty="0">
                <a:solidFill>
                  <a:srgbClr val="000000"/>
                </a:solidFill>
                <a:latin typeface="Calibri"/>
                <a:cs typeface="Calibri"/>
              </a:rPr>
              <a:t>Cheating :Gaining Advantage in Videogames</a:t>
            </a:r>
            <a:r>
              <a:rPr lang="fr-BE" sz="1300" dirty="0">
                <a:solidFill>
                  <a:srgbClr val="000000"/>
                </a:solidFill>
                <a:latin typeface="Calibri"/>
                <a:cs typeface="Calibri"/>
              </a:rPr>
              <a:t>, Cambridge MIT Press, 2007. </a:t>
            </a:r>
          </a:p>
          <a:p>
            <a:pPr marL="171450" indent="-171450" algn="l">
              <a:lnSpc>
                <a:spcPct val="90000"/>
              </a:lnSpc>
              <a:buFont typeface="Arial"/>
              <a:buChar char="•"/>
            </a:pPr>
            <a:r>
              <a:rPr lang="fr-BE" sz="1300" dirty="0">
                <a:solidFill>
                  <a:srgbClr val="000000"/>
                </a:solidFill>
                <a:latin typeface="Calibri"/>
                <a:cs typeface="Calibri"/>
              </a:rPr>
              <a:t>COSTIKYAN Greg, « Game Criticism, Why we need it and Why reviews aren’t it », Playthisthing.com, [en ligne] https://bit.ly/2TPHRK6, snapshot du 15 décembre 2008. </a:t>
            </a:r>
          </a:p>
          <a:p>
            <a:pPr marL="171450" indent="-171450" algn="l">
              <a:buFont typeface="Arial"/>
              <a:buChar char="•"/>
            </a:pPr>
            <a:r>
              <a:rPr lang="fr-BE" sz="1300" dirty="0">
                <a:solidFill>
                  <a:srgbClr val="000000"/>
                </a:solidFill>
                <a:latin typeface="Calibri"/>
                <a:cs typeface="Calibri"/>
              </a:rPr>
              <a:t>GILLEN Kieron, « The new Game journalism », in </a:t>
            </a:r>
            <a:r>
              <a:rPr lang="fr-BE" sz="1300" i="1" dirty="0">
                <a:solidFill>
                  <a:srgbClr val="000000"/>
                </a:solidFill>
                <a:latin typeface="Calibri"/>
                <a:cs typeface="Calibri"/>
              </a:rPr>
              <a:t>Kieron Gillen’s Workblog</a:t>
            </a:r>
            <a:r>
              <a:rPr lang="fr-BE" sz="1300" dirty="0">
                <a:solidFill>
                  <a:srgbClr val="000000"/>
                </a:solidFill>
                <a:latin typeface="Calibri"/>
                <a:cs typeface="Calibri"/>
              </a:rPr>
              <a:t>, [en ligne] </a:t>
            </a:r>
            <a:r>
              <a:rPr lang="fr-BE" sz="1300" u="sng" dirty="0">
                <a:solidFill>
                  <a:srgbClr val="000000"/>
                </a:solidFill>
                <a:latin typeface="Calibri"/>
                <a:cs typeface="Calibri"/>
                <a:hlinkClick r:id="rId4"/>
              </a:rPr>
              <a:t>http://gillen.cream.org/wordpress_html/assorted-essays/the-new-games-journalism/</a:t>
            </a:r>
            <a:r>
              <a:rPr lang="fr-BE" sz="1300" dirty="0">
                <a:solidFill>
                  <a:srgbClr val="000000"/>
                </a:solidFill>
                <a:latin typeface="Calibri"/>
                <a:cs typeface="Calibri"/>
              </a:rPr>
              <a:t>, 2004.</a:t>
            </a:r>
          </a:p>
          <a:p>
            <a:pPr marL="171450" indent="-171450" algn="l">
              <a:buFont typeface="Arial"/>
              <a:buChar char="•"/>
            </a:pPr>
            <a:r>
              <a:rPr lang="fr-BE" sz="1300" dirty="0">
                <a:solidFill>
                  <a:srgbClr val="000000"/>
                </a:solidFill>
                <a:latin typeface="Calibri"/>
                <a:cs typeface="Calibri"/>
              </a:rPr>
              <a:t>GURSOY Ayse, « Game Worlds : A study of Video Game Criticism », Mémoire de Matser, Massachusetts Institute of Technology, 2013. </a:t>
            </a:r>
          </a:p>
          <a:p>
            <a:pPr marL="171450" indent="-171450" algn="l">
              <a:buFont typeface="Arial"/>
              <a:buChar char="•"/>
            </a:pPr>
            <a:r>
              <a:rPr lang="fr-BE" sz="1300" dirty="0">
                <a:solidFill>
                  <a:srgbClr val="000000"/>
                </a:solidFill>
                <a:latin typeface="Calibri"/>
                <a:cs typeface="Calibri"/>
              </a:rPr>
              <a:t>IVORY James, « Still a Man’s Game : Gener representation in Online reviews of Video games », in </a:t>
            </a:r>
            <a:r>
              <a:rPr lang="fr-BE" sz="1300" i="1" dirty="0">
                <a:solidFill>
                  <a:srgbClr val="000000"/>
                </a:solidFill>
                <a:latin typeface="Calibri"/>
                <a:cs typeface="Calibri"/>
              </a:rPr>
              <a:t>Mass Communication &amp; Society</a:t>
            </a:r>
            <a:r>
              <a:rPr lang="fr-BE" sz="1300" dirty="0">
                <a:solidFill>
                  <a:srgbClr val="000000"/>
                </a:solidFill>
                <a:latin typeface="Calibri"/>
                <a:cs typeface="Calibri"/>
              </a:rPr>
              <a:t>, vol.9 (1), pp.103-114, 2006</a:t>
            </a:r>
            <a:r>
              <a:rPr lang="fr-BE" sz="1300" dirty="0" smtClean="0">
                <a:solidFill>
                  <a:srgbClr val="000000"/>
                </a:solidFill>
                <a:latin typeface="Calibri"/>
                <a:cs typeface="Calibri"/>
              </a:rPr>
              <a:t>.</a:t>
            </a:r>
          </a:p>
          <a:p>
            <a:pPr marL="171450" indent="-171450" algn="l">
              <a:buFont typeface="Arial"/>
              <a:buChar char="•"/>
            </a:pPr>
            <a:r>
              <a:rPr lang="fr-FR" sz="1300" dirty="0" smtClean="0">
                <a:solidFill>
                  <a:srgbClr val="000000"/>
                </a:solidFill>
                <a:cs typeface="Calibri"/>
              </a:rPr>
              <a:t>JOECKEL </a:t>
            </a:r>
            <a:r>
              <a:rPr lang="fr-FR" sz="1300" dirty="0">
                <a:solidFill>
                  <a:srgbClr val="000000"/>
                </a:solidFill>
                <a:cs typeface="Calibri"/>
              </a:rPr>
              <a:t>Sven, « The impact of </a:t>
            </a:r>
            <a:r>
              <a:rPr lang="fr-FR" sz="1300" dirty="0" err="1">
                <a:solidFill>
                  <a:srgbClr val="000000"/>
                </a:solidFill>
                <a:cs typeface="Calibri"/>
              </a:rPr>
              <a:t>experience</a:t>
            </a:r>
            <a:r>
              <a:rPr lang="fr-FR" sz="1300" dirty="0">
                <a:solidFill>
                  <a:srgbClr val="000000"/>
                </a:solidFill>
                <a:cs typeface="Calibri"/>
              </a:rPr>
              <a:t> : the influences of user and online </a:t>
            </a:r>
            <a:r>
              <a:rPr lang="fr-FR" sz="1300" dirty="0" err="1">
                <a:solidFill>
                  <a:srgbClr val="000000"/>
                </a:solidFill>
                <a:cs typeface="Calibri"/>
              </a:rPr>
              <a:t>review</a:t>
            </a:r>
            <a:r>
              <a:rPr lang="fr-FR" sz="1300" dirty="0">
                <a:solidFill>
                  <a:srgbClr val="000000"/>
                </a:solidFill>
                <a:cs typeface="Calibri"/>
              </a:rPr>
              <a:t> ratings on the performance of </a:t>
            </a:r>
            <a:r>
              <a:rPr lang="fr-FR" sz="1300" dirty="0" err="1">
                <a:solidFill>
                  <a:srgbClr val="000000"/>
                </a:solidFill>
                <a:cs typeface="Calibri"/>
              </a:rPr>
              <a:t>video</a:t>
            </a:r>
            <a:r>
              <a:rPr lang="fr-FR" sz="1300" dirty="0">
                <a:solidFill>
                  <a:srgbClr val="000000"/>
                </a:solidFill>
                <a:cs typeface="Calibri"/>
              </a:rPr>
              <a:t> </a:t>
            </a:r>
            <a:r>
              <a:rPr lang="fr-FR" sz="1300" dirty="0" err="1">
                <a:solidFill>
                  <a:srgbClr val="000000"/>
                </a:solidFill>
                <a:cs typeface="Calibri"/>
              </a:rPr>
              <a:t>games</a:t>
            </a:r>
            <a:r>
              <a:rPr lang="fr-FR" sz="1300" dirty="0">
                <a:solidFill>
                  <a:srgbClr val="000000"/>
                </a:solidFill>
                <a:cs typeface="Calibri"/>
              </a:rPr>
              <a:t> in the US </a:t>
            </a:r>
            <a:r>
              <a:rPr lang="fr-FR" sz="1300" dirty="0" err="1">
                <a:solidFill>
                  <a:srgbClr val="000000"/>
                </a:solidFill>
                <a:cs typeface="Calibri"/>
              </a:rPr>
              <a:t>market</a:t>
            </a:r>
            <a:r>
              <a:rPr lang="fr-FR" sz="1300" dirty="0">
                <a:solidFill>
                  <a:srgbClr val="000000"/>
                </a:solidFill>
                <a:cs typeface="Calibri"/>
              </a:rPr>
              <a:t> », Colloque « </a:t>
            </a:r>
            <a:r>
              <a:rPr lang="fr-FR" sz="1300" dirty="0" err="1">
                <a:solidFill>
                  <a:srgbClr val="000000"/>
                </a:solidFill>
                <a:cs typeface="Calibri"/>
              </a:rPr>
              <a:t>Digra</a:t>
            </a:r>
            <a:r>
              <a:rPr lang="fr-FR" sz="1300" dirty="0">
                <a:solidFill>
                  <a:srgbClr val="000000"/>
                </a:solidFill>
                <a:cs typeface="Calibri"/>
              </a:rPr>
              <a:t> 2007 – </a:t>
            </a:r>
            <a:r>
              <a:rPr lang="fr-FR" sz="1300" dirty="0" err="1">
                <a:solidFill>
                  <a:srgbClr val="000000"/>
                </a:solidFill>
                <a:cs typeface="Calibri"/>
              </a:rPr>
              <a:t>Situated</a:t>
            </a:r>
            <a:r>
              <a:rPr lang="fr-FR" sz="1300" dirty="0">
                <a:solidFill>
                  <a:srgbClr val="000000"/>
                </a:solidFill>
                <a:cs typeface="Calibri"/>
              </a:rPr>
              <a:t> Play » (Tokyo), [en ligne]</a:t>
            </a:r>
            <a:r>
              <a:rPr lang="fr-BE" sz="1300" u="sng" dirty="0">
                <a:solidFill>
                  <a:srgbClr val="000000"/>
                </a:solidFill>
                <a:cs typeface="Calibri"/>
                <a:hlinkClick r:id="rId5"/>
              </a:rPr>
              <a:t>http://www.digra.org/wp-content/uploads/digital-library/07312.08365.pdf</a:t>
            </a:r>
            <a:r>
              <a:rPr lang="fr-BE" sz="1300" dirty="0">
                <a:solidFill>
                  <a:srgbClr val="000000"/>
                </a:solidFill>
                <a:cs typeface="Calibri"/>
              </a:rPr>
              <a:t>, 2007. </a:t>
            </a:r>
          </a:p>
          <a:p>
            <a:pPr algn="l">
              <a:lnSpc>
                <a:spcPct val="90000"/>
              </a:lnSpc>
            </a:pPr>
            <a:endParaRPr lang="fr-BE" sz="1200" dirty="0">
              <a:solidFill>
                <a:srgbClr val="000000"/>
              </a:solidFill>
              <a:latin typeface="Calibri"/>
              <a:cs typeface="Calibri"/>
            </a:endParaRPr>
          </a:p>
        </p:txBody>
      </p:sp>
      <p:sp>
        <p:nvSpPr>
          <p:cNvPr id="10" name="Sous-titre 2"/>
          <p:cNvSpPr txBox="1">
            <a:spLocks/>
          </p:cNvSpPr>
          <p:nvPr/>
        </p:nvSpPr>
        <p:spPr>
          <a:xfrm>
            <a:off x="4107660" y="1185335"/>
            <a:ext cx="4712488" cy="37105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fr-BE" sz="1200" dirty="0">
              <a:solidFill>
                <a:srgbClr val="000000"/>
              </a:solidFill>
              <a:latin typeface="Calibri"/>
              <a:cs typeface="Calibri"/>
            </a:endParaRPr>
          </a:p>
        </p:txBody>
      </p:sp>
      <p:sp>
        <p:nvSpPr>
          <p:cNvPr id="11" name="Sous-titre 2"/>
          <p:cNvSpPr txBox="1">
            <a:spLocks/>
          </p:cNvSpPr>
          <p:nvPr/>
        </p:nvSpPr>
        <p:spPr>
          <a:xfrm>
            <a:off x="4529669" y="984248"/>
            <a:ext cx="4412511" cy="39720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gn="l">
              <a:lnSpc>
                <a:spcPct val="90000"/>
              </a:lnSpc>
              <a:buFont typeface="Arial"/>
              <a:buChar char="•"/>
            </a:pPr>
            <a:r>
              <a:rPr lang="fr-BE" sz="1200" dirty="0" smtClean="0">
                <a:solidFill>
                  <a:srgbClr val="000000"/>
                </a:solidFill>
                <a:cs typeface="Calibri"/>
              </a:rPr>
              <a:t>KIRKPATRICK </a:t>
            </a:r>
            <a:r>
              <a:rPr lang="fr-BE" sz="1200" dirty="0">
                <a:solidFill>
                  <a:srgbClr val="000000"/>
                </a:solidFill>
                <a:cs typeface="Calibri"/>
              </a:rPr>
              <a:t>Graeme, </a:t>
            </a:r>
            <a:r>
              <a:rPr lang="fr-BE" sz="1200" i="1" dirty="0">
                <a:solidFill>
                  <a:srgbClr val="000000"/>
                </a:solidFill>
                <a:cs typeface="Calibri"/>
              </a:rPr>
              <a:t>The formation of gaming culture</a:t>
            </a:r>
            <a:r>
              <a:rPr lang="fr-BE" sz="1200" dirty="0">
                <a:solidFill>
                  <a:srgbClr val="000000"/>
                </a:solidFill>
                <a:cs typeface="Calibri"/>
              </a:rPr>
              <a:t>, </a:t>
            </a:r>
            <a:r>
              <a:rPr lang="fr-BE" sz="1200" dirty="0" smtClean="0">
                <a:solidFill>
                  <a:srgbClr val="000000"/>
                </a:solidFill>
                <a:cs typeface="Calibri"/>
              </a:rPr>
              <a:t/>
            </a:r>
            <a:br>
              <a:rPr lang="fr-BE" sz="1200" dirty="0" smtClean="0">
                <a:solidFill>
                  <a:srgbClr val="000000"/>
                </a:solidFill>
                <a:cs typeface="Calibri"/>
              </a:rPr>
            </a:br>
            <a:r>
              <a:rPr lang="fr-BE" sz="1200" dirty="0" smtClean="0">
                <a:solidFill>
                  <a:srgbClr val="000000"/>
                </a:solidFill>
                <a:cs typeface="Calibri"/>
              </a:rPr>
              <a:t>Palgrave </a:t>
            </a:r>
            <a:r>
              <a:rPr lang="fr-BE" sz="1200" dirty="0">
                <a:solidFill>
                  <a:srgbClr val="000000"/>
                </a:solidFill>
                <a:cs typeface="Calibri"/>
              </a:rPr>
              <a:t>MacMillan, 2015. </a:t>
            </a:r>
            <a:endParaRPr lang="fr-BE" sz="1200" dirty="0" smtClean="0">
              <a:solidFill>
                <a:srgbClr val="000000"/>
              </a:solidFill>
              <a:cs typeface="Calibri"/>
            </a:endParaRPr>
          </a:p>
          <a:p>
            <a:pPr marL="171450" indent="-171450" algn="l">
              <a:lnSpc>
                <a:spcPct val="90000"/>
              </a:lnSpc>
              <a:buFont typeface="Arial"/>
              <a:buChar char="•"/>
            </a:pPr>
            <a:r>
              <a:rPr lang="fr-BE" sz="1200" dirty="0">
                <a:solidFill>
                  <a:srgbClr val="000000"/>
                </a:solidFill>
                <a:cs typeface="Calibri"/>
              </a:rPr>
              <a:t>McCREA Christian, « Fear and loading in game journalim », in Escapist Magazine, [en ligne] https://v1.escapistmagazine.com/articles/view/video-games/issues/issue_108/1318-Fear-and-Loading-in-Game-Journalism, 31 juillet 2007. </a:t>
            </a:r>
          </a:p>
          <a:p>
            <a:pPr marL="171450" indent="-171450" algn="l">
              <a:lnSpc>
                <a:spcPct val="90000"/>
              </a:lnSpc>
              <a:buFont typeface="Arial"/>
              <a:buChar char="•"/>
            </a:pPr>
            <a:r>
              <a:rPr lang="fr-BE" sz="1200" dirty="0">
                <a:solidFill>
                  <a:srgbClr val="000000"/>
                </a:solidFill>
                <a:cs typeface="Calibri"/>
              </a:rPr>
              <a:t>NIEBORG David, SIHVONEN Tanja, « The new gatekeepers : the occupational ideology of game journalism », in Breaking new ground : Innovation in Games, play, practice and Theory, Proceedings of Digra, 2009. </a:t>
            </a:r>
          </a:p>
          <a:p>
            <a:pPr marL="171450" indent="-171450" algn="l">
              <a:lnSpc>
                <a:spcPct val="90000"/>
              </a:lnSpc>
              <a:buFont typeface="Arial"/>
              <a:buChar char="•"/>
            </a:pPr>
            <a:r>
              <a:rPr lang="fr-BE" sz="1200" dirty="0">
                <a:solidFill>
                  <a:srgbClr val="000000"/>
                </a:solidFill>
                <a:cs typeface="Calibri"/>
              </a:rPr>
              <a:t>NOYER Jacques, « La presse vidéo-ludique : le jeu de la médiation », in Médiamorphoses, vol.3, pp.69-77, 2001. </a:t>
            </a:r>
          </a:p>
          <a:p>
            <a:pPr marL="171450" indent="-171450" algn="l">
              <a:lnSpc>
                <a:spcPct val="90000"/>
              </a:lnSpc>
              <a:buFont typeface="Arial"/>
              <a:buChar char="•"/>
            </a:pPr>
            <a:r>
              <a:rPr lang="fr-BE" sz="1200" dirty="0">
                <a:solidFill>
                  <a:srgbClr val="000000"/>
                </a:solidFill>
                <a:cs typeface="Calibri"/>
              </a:rPr>
              <a:t>RIBBENS Wannes, STEEGEN Ruben, « A qualitative inquiry and a quantitative vol.1 (2), 2012, pp.209-229. </a:t>
            </a:r>
          </a:p>
          <a:p>
            <a:pPr marL="171450" indent="-171450" algn="l">
              <a:lnSpc>
                <a:spcPct val="90000"/>
              </a:lnSpc>
              <a:buFont typeface="Arial"/>
              <a:buChar char="•"/>
            </a:pPr>
            <a:r>
              <a:rPr lang="fr-BE" sz="1200" dirty="0">
                <a:solidFill>
                  <a:srgbClr val="000000"/>
                </a:solidFill>
                <a:cs typeface="Calibri"/>
              </a:rPr>
              <a:t>STUART Keith, « State of play : Is there a role for New Game Journalism », in The Guardian, [en ligne] https://bit.ly/2YcwBpP, snapshot du 22 février 2005.</a:t>
            </a:r>
          </a:p>
          <a:p>
            <a:pPr marL="171450" indent="-171450" algn="l">
              <a:lnSpc>
                <a:spcPct val="90000"/>
              </a:lnSpc>
              <a:buFont typeface="Arial"/>
              <a:buChar char="•"/>
            </a:pPr>
            <a:r>
              <a:rPr lang="fr-BE" sz="1200" dirty="0">
                <a:solidFill>
                  <a:srgbClr val="000000"/>
                </a:solidFill>
                <a:cs typeface="Calibri"/>
              </a:rPr>
              <a:t>ZAGAL José, LADD Amanda, JOHNSON Terris, « Characterizing and Understanding Game Reviews », in Proceedings of the 4th International Conference on Foundations of Digital Games, 2009</a:t>
            </a:r>
            <a:r>
              <a:rPr lang="fr-BE" sz="1200" dirty="0" smtClean="0">
                <a:solidFill>
                  <a:srgbClr val="000000"/>
                </a:solidFill>
                <a:cs typeface="Calibri"/>
              </a:rPr>
              <a:t>.</a:t>
            </a:r>
          </a:p>
          <a:p>
            <a:pPr>
              <a:lnSpc>
                <a:spcPct val="90000"/>
              </a:lnSpc>
            </a:pPr>
            <a:r>
              <a:rPr lang="fr-BE" sz="1200" b="1" dirty="0" smtClean="0">
                <a:solidFill>
                  <a:srgbClr val="000000"/>
                </a:solidFill>
                <a:cs typeface="Calibri"/>
              </a:rPr>
              <a:t/>
            </a:r>
            <a:br>
              <a:rPr lang="fr-BE" sz="1200" b="1" dirty="0" smtClean="0">
                <a:solidFill>
                  <a:srgbClr val="000000"/>
                </a:solidFill>
                <a:cs typeface="Calibri"/>
              </a:rPr>
            </a:br>
            <a:r>
              <a:rPr lang="fr-BE" sz="1200" b="1" dirty="0" smtClean="0">
                <a:solidFill>
                  <a:srgbClr val="000000"/>
                </a:solidFill>
                <a:cs typeface="Calibri"/>
              </a:rPr>
              <a:t>							  @Bkrywicki </a:t>
            </a:r>
            <a:r>
              <a:rPr lang="mr-IN" sz="1200" b="1" dirty="0" smtClean="0">
                <a:solidFill>
                  <a:srgbClr val="000000"/>
                </a:solidFill>
                <a:cs typeface="Calibri"/>
              </a:rPr>
              <a:t>–</a:t>
            </a:r>
            <a:r>
              <a:rPr lang="fr-BE" sz="1200" b="1" dirty="0" smtClean="0">
                <a:solidFill>
                  <a:srgbClr val="000000"/>
                </a:solidFill>
                <a:cs typeface="Calibri"/>
              </a:rPr>
              <a:t> </a:t>
            </a:r>
            <a:r>
              <a:rPr lang="fr-BE" sz="1200" b="1" dirty="0" smtClean="0">
                <a:solidFill>
                  <a:srgbClr val="000000"/>
                </a:solidFill>
                <a:cs typeface="Calibri"/>
                <a:hlinkClick r:id="rId6"/>
              </a:rPr>
              <a:t>boris.krywicki@uliege.be</a:t>
            </a:r>
            <a:r>
              <a:rPr lang="fr-BE" sz="1200" dirty="0" smtClean="0">
                <a:solidFill>
                  <a:srgbClr val="000000"/>
                </a:solidFill>
                <a:cs typeface="Calibri"/>
              </a:rPr>
              <a:t> </a:t>
            </a:r>
            <a:endParaRPr lang="fr-BE" sz="1200" dirty="0">
              <a:solidFill>
                <a:srgbClr val="000000"/>
              </a:solidFill>
              <a:cs typeface="Calibri"/>
            </a:endParaRPr>
          </a:p>
          <a:p>
            <a:pPr algn="l">
              <a:lnSpc>
                <a:spcPct val="90000"/>
              </a:lnSpc>
            </a:pPr>
            <a:endParaRPr lang="fr-BE" sz="1200" dirty="0">
              <a:solidFill>
                <a:srgbClr val="000000"/>
              </a:solidFill>
              <a:cs typeface="Calibri"/>
            </a:endParaRPr>
          </a:p>
          <a:p>
            <a:pPr algn="l">
              <a:lnSpc>
                <a:spcPct val="90000"/>
              </a:lnSpc>
            </a:pPr>
            <a:endParaRPr lang="fr-BE" sz="1200" dirty="0">
              <a:solidFill>
                <a:srgbClr val="000000"/>
              </a:solidFill>
              <a:latin typeface="Calibri"/>
              <a:cs typeface="Calibri"/>
            </a:endParaRPr>
          </a:p>
        </p:txBody>
      </p:sp>
    </p:spTree>
    <p:extLst>
      <p:ext uri="{BB962C8B-B14F-4D97-AF65-F5344CB8AC3E}">
        <p14:creationId xmlns:p14="http://schemas.microsoft.com/office/powerpoint/2010/main" val="16869727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584712425-3026-card.png"/>
          <p:cNvPicPr>
            <a:picLocks noGrp="1" noChangeAspect="1"/>
          </p:cNvPicPr>
          <p:nvPr>
            <p:ph idx="1"/>
          </p:nvPr>
        </p:nvPicPr>
        <p:blipFill>
          <a:blip r:embed="rId2">
            <a:alphaModFix amt="83000"/>
            <a:extLst>
              <a:ext uri="{28A0092B-C50C-407E-A947-70E740481C1C}">
                <a14:useLocalDpi xmlns:a14="http://schemas.microsoft.com/office/drawing/2010/main" val="0"/>
              </a:ext>
            </a:extLst>
          </a:blip>
          <a:srcRect t="13255" b="13255"/>
          <a:stretch>
            <a:fillRect/>
          </a:stretch>
        </p:blipFill>
        <p:spPr>
          <a:xfrm>
            <a:off x="-1244440" y="-1"/>
            <a:ext cx="12469966" cy="5228167"/>
          </a:xfrm>
        </p:spPr>
      </p:pic>
    </p:spTree>
    <p:extLst>
      <p:ext uri="{BB962C8B-B14F-4D97-AF65-F5344CB8AC3E}">
        <p14:creationId xmlns:p14="http://schemas.microsoft.com/office/powerpoint/2010/main" val="30076961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2">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4">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1229162"/>
            <a:ext cx="881280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267642"/>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Clés Steam à gagner :</a:t>
            </a:r>
          </a:p>
          <a:p>
            <a:pPr algn="just">
              <a:lnSpc>
                <a:spcPct val="90000"/>
              </a:lnSpc>
            </a:pPr>
            <a:endParaRPr lang="fr-BE" sz="1600" dirty="0">
              <a:solidFill>
                <a:schemeClr val="tx1"/>
              </a:solidFill>
              <a:latin typeface="Calibri"/>
              <a:cs typeface="Calibri"/>
            </a:endParaRPr>
          </a:p>
        </p:txBody>
      </p:sp>
      <p:pic>
        <p:nvPicPr>
          <p:cNvPr id="5" name="Image 4"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64" y="1807209"/>
            <a:ext cx="2667000" cy="1493520"/>
          </a:xfrm>
          <a:prstGeom prst="rect">
            <a:avLst/>
          </a:prstGeom>
        </p:spPr>
      </p:pic>
      <p:pic>
        <p:nvPicPr>
          <p:cNvPr id="10" name="Image 9" descr="downloa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9165" y="2060346"/>
            <a:ext cx="2804583" cy="1107692"/>
          </a:xfrm>
          <a:prstGeom prst="rect">
            <a:avLst/>
          </a:prstGeom>
        </p:spPr>
      </p:pic>
      <p:pic>
        <p:nvPicPr>
          <p:cNvPr id="11" name="Image 10" descr="downloa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0605" y="1849544"/>
            <a:ext cx="2784145" cy="1493520"/>
          </a:xfrm>
          <a:prstGeom prst="rect">
            <a:avLst/>
          </a:prstGeom>
        </p:spPr>
      </p:pic>
      <p:pic>
        <p:nvPicPr>
          <p:cNvPr id="14" name="Image 13" descr="downloa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916" y="3452735"/>
            <a:ext cx="2592917" cy="1296459"/>
          </a:xfrm>
          <a:prstGeom prst="rect">
            <a:avLst/>
          </a:prstGeom>
        </p:spPr>
      </p:pic>
      <p:pic>
        <p:nvPicPr>
          <p:cNvPr id="15" name="Image 14" descr="downloa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2144" y="3343064"/>
            <a:ext cx="2681604" cy="1406130"/>
          </a:xfrm>
          <a:prstGeom prst="rect">
            <a:avLst/>
          </a:prstGeom>
        </p:spPr>
      </p:pic>
      <p:pic>
        <p:nvPicPr>
          <p:cNvPr id="16" name="Image 15" descr="download.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0605" y="3473901"/>
            <a:ext cx="2519598" cy="1375833"/>
          </a:xfrm>
          <a:prstGeom prst="rect">
            <a:avLst/>
          </a:prstGeom>
        </p:spPr>
      </p:pic>
    </p:spTree>
    <p:extLst>
      <p:ext uri="{BB962C8B-B14F-4D97-AF65-F5344CB8AC3E}">
        <p14:creationId xmlns:p14="http://schemas.microsoft.com/office/powerpoint/2010/main" val="4259787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1229162"/>
            <a:ext cx="8812808" cy="352003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352306"/>
            <a:ext cx="8583791" cy="34815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Déroulement</a:t>
            </a:r>
          </a:p>
          <a:p>
            <a:pPr>
              <a:lnSpc>
                <a:spcPct val="90000"/>
              </a:lnSpc>
            </a:pPr>
            <a:endParaRPr lang="fr-BE" sz="2500" b="1" u="sng"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Tous les participants.es se rendent sur </a:t>
            </a:r>
            <a:r>
              <a:rPr lang="fr-BE" sz="1600" dirty="0" smtClean="0">
                <a:solidFill>
                  <a:schemeClr val="tx1"/>
                </a:solidFill>
                <a:latin typeface="Calibri"/>
                <a:cs typeface="Calibri"/>
                <a:hlinkClick r:id="rId6"/>
              </a:rPr>
              <a:t>http://abandonware-magazines.org</a:t>
            </a:r>
            <a:r>
              <a:rPr lang="fr-BE" sz="1600" dirty="0" smtClean="0">
                <a:solidFill>
                  <a:schemeClr val="tx1"/>
                </a:solidFill>
                <a:latin typeface="Calibri"/>
                <a:cs typeface="Calibri"/>
              </a:rPr>
              <a:t>. À mon top, j’annonce un « élément » à retrouver parmi les pages de tous les magazines qui composent le site (par exemple, « une couverture qui représente Mario »). La première personne à identifier un élément valide (lien de la page en .jpg) marque un point. </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J’en profiterai pour donner quelques éléments de contexte ou anecdotes entre chaque réponse, histoire que tout le monde « reprenne son souffle ».</a:t>
            </a:r>
          </a:p>
          <a:p>
            <a:pPr algn="just">
              <a:lnSpc>
                <a:spcPct val="90000"/>
              </a:lnSpc>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À l’issue du concours (10 défis), celui ou celle avec le </a:t>
            </a:r>
            <a:r>
              <a:rPr lang="fr-BE" sz="1600" b="1" dirty="0" smtClean="0">
                <a:solidFill>
                  <a:schemeClr val="tx1"/>
                </a:solidFill>
                <a:latin typeface="Calibri"/>
                <a:cs typeface="Calibri"/>
              </a:rPr>
              <a:t>plus de points </a:t>
            </a:r>
            <a:r>
              <a:rPr lang="fr-BE" sz="1600" dirty="0" smtClean="0">
                <a:solidFill>
                  <a:schemeClr val="tx1"/>
                </a:solidFill>
                <a:latin typeface="Calibri"/>
                <a:cs typeface="Calibri"/>
              </a:rPr>
              <a:t>remporte </a:t>
            </a:r>
            <a:r>
              <a:rPr lang="fr-BE" sz="1600" b="1" dirty="0" smtClean="0">
                <a:solidFill>
                  <a:schemeClr val="tx1"/>
                </a:solidFill>
                <a:latin typeface="Calibri"/>
                <a:cs typeface="Calibri"/>
              </a:rPr>
              <a:t>trois clés Steam </a:t>
            </a:r>
            <a:r>
              <a:rPr lang="fr-BE" sz="1600" dirty="0" smtClean="0">
                <a:solidFill>
                  <a:schemeClr val="tx1"/>
                </a:solidFill>
                <a:latin typeface="Calibri"/>
                <a:cs typeface="Calibri"/>
              </a:rPr>
              <a:t>au choix parmi les jeux présentés. Le ou la seconde en gagne deux. Le ou la troisième remporte le jeu qu’il reste.</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4659636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#1</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COUVERTURE DÉDIÉE À LA NINTENDO 64 (OU ULTRA 64)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878107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90000"/>
              </a:lnSpc>
            </a:pPr>
            <a:endParaRPr lang="fr-BE" sz="1600" dirty="0">
              <a:solidFill>
                <a:schemeClr val="tx1"/>
              </a:solidFill>
              <a:latin typeface="Calibri"/>
              <a:cs typeface="Calibri"/>
            </a:endParaRPr>
          </a:p>
        </p:txBody>
      </p:sp>
      <p:pic>
        <p:nvPicPr>
          <p:cNvPr id="5" name="Image 4" descr="Capture d’écran 2020-04-17 à 16.27.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7413" y="-56317"/>
            <a:ext cx="3738431" cy="5199817"/>
          </a:xfrm>
          <a:prstGeom prst="rect">
            <a:avLst/>
          </a:prstGeom>
        </p:spPr>
      </p:pic>
    </p:spTree>
    <p:extLst>
      <p:ext uri="{BB962C8B-B14F-4D97-AF65-F5344CB8AC3E}">
        <p14:creationId xmlns:p14="http://schemas.microsoft.com/office/powerpoint/2010/main" val="12874889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#2</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SOLUCE AVEC UN PLAN DES NIVEAUX DU JEU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4784776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5" name="Image 4" descr="Capture d’écran 2020-04-17 à 17.59.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7998"/>
            <a:ext cx="9144000" cy="3279228"/>
          </a:xfrm>
          <a:prstGeom prst="rect">
            <a:avLst/>
          </a:prstGeom>
        </p:spPr>
      </p:pic>
    </p:spTree>
    <p:extLst>
      <p:ext uri="{BB962C8B-B14F-4D97-AF65-F5344CB8AC3E}">
        <p14:creationId xmlns:p14="http://schemas.microsoft.com/office/powerpoint/2010/main" val="1605692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#3</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EDITO SIGNÉ ALAIN HUYGHUES-LACOUR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739308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5" name="Image 4" descr="Capture d’écran 2020-04-17 à 18.01.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833" y="0"/>
            <a:ext cx="1798647" cy="5143500"/>
          </a:xfrm>
          <a:prstGeom prst="rect">
            <a:avLst/>
          </a:prstGeom>
        </p:spPr>
      </p:pic>
    </p:spTree>
    <p:extLst>
      <p:ext uri="{BB962C8B-B14F-4D97-AF65-F5344CB8AC3E}">
        <p14:creationId xmlns:p14="http://schemas.microsoft.com/office/powerpoint/2010/main" val="3476331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456647"/>
            <a:ext cx="8583791" cy="34815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A) État de l’art</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La presse jeu vidéo est rarement étudiée en tant que sous-champ journalistique. Elle est plus volontiers convoquée comme </a:t>
            </a:r>
            <a:r>
              <a:rPr lang="fr-BE" sz="1600" b="1" dirty="0" smtClean="0">
                <a:solidFill>
                  <a:schemeClr val="tx1"/>
                </a:solidFill>
                <a:latin typeface="Calibri"/>
                <a:cs typeface="Calibri"/>
              </a:rPr>
              <a:t>source historique</a:t>
            </a:r>
            <a:r>
              <a:rPr lang="fr-BE" sz="1600" dirty="0" smtClean="0">
                <a:solidFill>
                  <a:schemeClr val="tx1"/>
                </a:solidFill>
                <a:latin typeface="Calibri"/>
                <a:cs typeface="Calibri"/>
              </a:rPr>
              <a:t>. Elle occupe une posture secondaire, est envisagée comme un </a:t>
            </a:r>
            <a:r>
              <a:rPr lang="fr-BE" sz="1600" b="1" dirty="0" smtClean="0">
                <a:solidFill>
                  <a:schemeClr val="tx1"/>
                </a:solidFill>
                <a:latin typeface="Calibri"/>
                <a:cs typeface="Calibri"/>
              </a:rPr>
              <a:t>espace de construction </a:t>
            </a:r>
            <a:r>
              <a:rPr lang="fr-BE" sz="1600" dirty="0" smtClean="0">
                <a:solidFill>
                  <a:schemeClr val="tx1"/>
                </a:solidFill>
                <a:latin typeface="Calibri"/>
                <a:cs typeface="Calibri"/>
              </a:rPr>
              <a:t>d’une culture vidéoludique partagée (Consalvo, 2007), d’un « habitus de gamer » (Kirkpatrick, 2015 : 67). Les auteurs s’intéressent majoritairement aux </a:t>
            </a:r>
            <a:r>
              <a:rPr lang="fr-BE" sz="1600" b="1" dirty="0" smtClean="0">
                <a:solidFill>
                  <a:schemeClr val="tx1"/>
                </a:solidFill>
                <a:latin typeface="Calibri"/>
                <a:cs typeface="Calibri"/>
              </a:rPr>
              <a:t>usages qu’en font les joueurs-lecteurs </a:t>
            </a:r>
            <a:r>
              <a:rPr lang="fr-BE" sz="1600" dirty="0" smtClean="0">
                <a:solidFill>
                  <a:schemeClr val="tx1"/>
                </a:solidFill>
                <a:latin typeface="Calibri"/>
                <a:cs typeface="Calibri"/>
              </a:rPr>
              <a:t>(</a:t>
            </a:r>
            <a:r>
              <a:rPr lang="fr-BE" sz="1600" dirty="0">
                <a:solidFill>
                  <a:schemeClr val="tx1"/>
                </a:solidFill>
                <a:latin typeface="Calibri"/>
                <a:cs typeface="Calibri"/>
              </a:rPr>
              <a:t>Ivory, 2006 ; King, 2007 ; Joeckel, </a:t>
            </a:r>
            <a:r>
              <a:rPr lang="fr-BE" sz="1600" dirty="0" smtClean="0">
                <a:solidFill>
                  <a:schemeClr val="tx1"/>
                </a:solidFill>
                <a:latin typeface="Calibri"/>
                <a:cs typeface="Calibri"/>
              </a:rPr>
              <a:t>2007). </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cs typeface="Calibri"/>
              </a:rPr>
              <a:t>La figure du journaliste de jeu vidéo, elle, est ainsi principalement étudiée du point de vue de son rôle de </a:t>
            </a:r>
            <a:r>
              <a:rPr lang="fr-BE" sz="1600" b="1" dirty="0" smtClean="0">
                <a:solidFill>
                  <a:schemeClr val="tx1"/>
                </a:solidFill>
                <a:cs typeface="Calibri"/>
              </a:rPr>
              <a:t>prescripteur</a:t>
            </a:r>
            <a:r>
              <a:rPr lang="fr-BE" sz="1600" dirty="0" smtClean="0">
                <a:solidFill>
                  <a:schemeClr val="tx1"/>
                </a:solidFill>
                <a:cs typeface="Calibri"/>
              </a:rPr>
              <a:t>, d’évaluateur d’œuvres culturelles charriant des </a:t>
            </a:r>
            <a:r>
              <a:rPr lang="fr-BE" sz="1600" b="1" dirty="0" smtClean="0">
                <a:solidFill>
                  <a:schemeClr val="tx1"/>
                </a:solidFill>
                <a:cs typeface="Calibri"/>
              </a:rPr>
              <a:t>enjeux commerciaux </a:t>
            </a:r>
            <a:r>
              <a:rPr lang="fr-BE" sz="1600" dirty="0" smtClean="0">
                <a:solidFill>
                  <a:schemeClr val="tx1"/>
                </a:solidFill>
                <a:cs typeface="Calibri"/>
              </a:rPr>
              <a:t>(Noyer, 2001 ; Carlson, 2009 ; Zagal, Ladd et Johnson, 2009). Les chercheuses et chercheurs rappellent la </a:t>
            </a:r>
            <a:r>
              <a:rPr lang="fr-BE" sz="1600" b="1" dirty="0" smtClean="0">
                <a:solidFill>
                  <a:schemeClr val="tx1"/>
                </a:solidFill>
                <a:cs typeface="Calibri"/>
              </a:rPr>
              <a:t>proximité économique avec l’industrie </a:t>
            </a:r>
            <a:r>
              <a:rPr lang="fr-BE" sz="1600" dirty="0" smtClean="0">
                <a:solidFill>
                  <a:schemeClr val="tx1"/>
                </a:solidFill>
                <a:cs typeface="Calibri"/>
              </a:rPr>
              <a:t>qui sous-tend cet espace spécialisé, la comparant directement à la presse féminine (Consalvo, 2007 : 22) ou « lifestyle » (Ribbens et Steegen, 2012 : 3 vers. num.).</a:t>
            </a:r>
          </a:p>
          <a:p>
            <a:pPr marL="285750" indent="-285750" algn="just">
              <a:lnSpc>
                <a:spcPct val="90000"/>
              </a:lnSpc>
              <a:buFont typeface="Arial"/>
              <a:buChar char="•"/>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66295826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#4</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COUVERTURE QUI ANNONCE UN CD/DVD BONUS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35466062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6" name="Image 5" descr="Capture d’écran 2020-04-17 à 18.07.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560" y="0"/>
            <a:ext cx="3739340" cy="5143500"/>
          </a:xfrm>
          <a:prstGeom prst="rect">
            <a:avLst/>
          </a:prstGeom>
        </p:spPr>
      </p:pic>
    </p:spTree>
    <p:extLst>
      <p:ext uri="{BB962C8B-B14F-4D97-AF65-F5344CB8AC3E}">
        <p14:creationId xmlns:p14="http://schemas.microsoft.com/office/powerpoint/2010/main" val="28047092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#5</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 MAGAZINE AYANT DURÉ MOINS DE DEUX ANS !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14490746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7" name="Image 6" descr="Capture d’écran 2020-04-17 à 18.11.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8728" y="-14235"/>
            <a:ext cx="3965272" cy="5171438"/>
          </a:xfrm>
          <a:prstGeom prst="rect">
            <a:avLst/>
          </a:prstGeom>
        </p:spPr>
      </p:pic>
      <p:pic>
        <p:nvPicPr>
          <p:cNvPr id="5" name="Image 4" descr="Capture d’écran 2020-04-17 à 18.09.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40475"/>
            <a:ext cx="6328190" cy="2800495"/>
          </a:xfrm>
          <a:prstGeom prst="rect">
            <a:avLst/>
          </a:prstGeom>
        </p:spPr>
      </p:pic>
    </p:spTree>
    <p:extLst>
      <p:ext uri="{BB962C8B-B14F-4D97-AF65-F5344CB8AC3E}">
        <p14:creationId xmlns:p14="http://schemas.microsoft.com/office/powerpoint/2010/main" val="19548958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#6</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 TEST AVEC UNE NOTE D’AU MOINS 95% !</a:t>
            </a: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9526706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5" name="Image 4" descr="18935.jpg"/>
          <p:cNvPicPr>
            <a:picLocks noChangeAspect="1"/>
          </p:cNvPicPr>
          <p:nvPr/>
        </p:nvPicPr>
        <p:blipFill rotWithShape="1">
          <a:blip r:embed="rId6">
            <a:extLst>
              <a:ext uri="{28A0092B-C50C-407E-A947-70E740481C1C}">
                <a14:useLocalDpi xmlns:a14="http://schemas.microsoft.com/office/drawing/2010/main" val="0"/>
              </a:ext>
            </a:extLst>
          </a:blip>
          <a:srcRect t="24306"/>
          <a:stretch/>
        </p:blipFill>
        <p:spPr>
          <a:xfrm>
            <a:off x="3618757" y="-8721"/>
            <a:ext cx="1934097" cy="5152221"/>
          </a:xfrm>
          <a:prstGeom prst="rect">
            <a:avLst/>
          </a:prstGeom>
        </p:spPr>
      </p:pic>
    </p:spTree>
    <p:extLst>
      <p:ext uri="{BB962C8B-B14F-4D97-AF65-F5344CB8AC3E}">
        <p14:creationId xmlns:p14="http://schemas.microsoft.com/office/powerpoint/2010/main" val="23409221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#7</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PUBLICITÉ POUR UN JEU VIDÉO (AVEC DE L’HUMOUR) !</a:t>
            </a:r>
            <a:endParaRPr lang="fr-BE" sz="1600" dirty="0">
              <a:solidFill>
                <a:schemeClr val="tx1"/>
              </a:solidFill>
              <a:latin typeface="Calibri"/>
              <a:cs typeface="Calibri"/>
            </a:endParaRPr>
          </a:p>
        </p:txBody>
      </p:sp>
    </p:spTree>
    <p:extLst>
      <p:ext uri="{BB962C8B-B14F-4D97-AF65-F5344CB8AC3E}">
        <p14:creationId xmlns:p14="http://schemas.microsoft.com/office/powerpoint/2010/main" val="25378512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6" name="Picture 2" descr="C:\Users\ULg\Dropbox\histoire et analyse des pratiques du jeu vidéo\tumblr_n7ad1olCVr1txb279o1_1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320" y="0"/>
            <a:ext cx="4032193" cy="5232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Lg\Dropbox\histoire et analyse des pratiques du jeu vidéo\tumblr_nk116dodjZ1txb279o1_12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7765" y="0"/>
            <a:ext cx="372977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980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#8</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COUVERTURE QUI ANNONCE UNE ENQUÊTE !</a:t>
            </a:r>
            <a:endParaRPr lang="fr-BE" sz="1600" dirty="0">
              <a:solidFill>
                <a:schemeClr val="tx1"/>
              </a:solidFill>
              <a:latin typeface="Calibri"/>
              <a:cs typeface="Calibri"/>
            </a:endParaRPr>
          </a:p>
        </p:txBody>
      </p:sp>
    </p:spTree>
    <p:extLst>
      <p:ext uri="{BB962C8B-B14F-4D97-AF65-F5344CB8AC3E}">
        <p14:creationId xmlns:p14="http://schemas.microsoft.com/office/powerpoint/2010/main" val="375881435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6" name="Image 5" descr="Capture d’écran 2020-04-20 à 12.00.2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2255" y="0"/>
            <a:ext cx="3992451" cy="5143500"/>
          </a:xfrm>
          <a:prstGeom prst="rect">
            <a:avLst/>
          </a:prstGeom>
        </p:spPr>
      </p:pic>
    </p:spTree>
    <p:extLst>
      <p:ext uri="{BB962C8B-B14F-4D97-AF65-F5344CB8AC3E}">
        <p14:creationId xmlns:p14="http://schemas.microsoft.com/office/powerpoint/2010/main" val="18344782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456646"/>
            <a:ext cx="8583791" cy="354202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A) État de l’art</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a:solidFill>
                  <a:schemeClr val="tx1"/>
                </a:solidFill>
                <a:cs typeface="Calibri"/>
              </a:rPr>
              <a:t>Lorsque ces travaux </a:t>
            </a:r>
            <a:r>
              <a:rPr lang="fr-BE" sz="1600" dirty="0" smtClean="0">
                <a:solidFill>
                  <a:schemeClr val="tx1"/>
                </a:solidFill>
                <a:cs typeface="Calibri"/>
              </a:rPr>
              <a:t>citent des journalistes </a:t>
            </a:r>
            <a:r>
              <a:rPr lang="fr-BE" sz="1600" dirty="0">
                <a:solidFill>
                  <a:schemeClr val="tx1"/>
                </a:solidFill>
                <a:cs typeface="Calibri"/>
              </a:rPr>
              <a:t>spécialisés, il </a:t>
            </a:r>
            <a:r>
              <a:rPr lang="fr-BE" sz="1600" dirty="0" smtClean="0">
                <a:solidFill>
                  <a:schemeClr val="tx1"/>
                </a:solidFill>
                <a:cs typeface="Calibri"/>
              </a:rPr>
              <a:t>épinglent surtout des </a:t>
            </a:r>
            <a:r>
              <a:rPr lang="fr-BE" sz="1600" b="1" dirty="0">
                <a:solidFill>
                  <a:schemeClr val="tx1"/>
                </a:solidFill>
                <a:cs typeface="Calibri"/>
              </a:rPr>
              <a:t>critiques internes </a:t>
            </a:r>
            <a:r>
              <a:rPr lang="fr-BE" sz="1600" dirty="0">
                <a:solidFill>
                  <a:schemeClr val="tx1"/>
                </a:solidFill>
                <a:cs typeface="Calibri"/>
              </a:rPr>
              <a:t>de la profession, qui appellent à y injecter </a:t>
            </a:r>
            <a:r>
              <a:rPr lang="fr-BE" sz="1600" b="1" dirty="0">
                <a:solidFill>
                  <a:schemeClr val="tx1"/>
                </a:solidFill>
                <a:cs typeface="Calibri"/>
              </a:rPr>
              <a:t>plus d’exigence et de créativité </a:t>
            </a:r>
            <a:r>
              <a:rPr lang="fr-BE" sz="1600" dirty="0">
                <a:solidFill>
                  <a:schemeClr val="tx1"/>
                </a:solidFill>
                <a:cs typeface="Calibri"/>
              </a:rPr>
              <a:t>(Gillen, 2004 ; McCrea, 2007 ; Costikyan, </a:t>
            </a:r>
            <a:r>
              <a:rPr lang="fr-BE" sz="1600" dirty="0" smtClean="0">
                <a:solidFill>
                  <a:schemeClr val="tx1"/>
                </a:solidFill>
                <a:cs typeface="Calibri"/>
              </a:rPr>
              <a:t>2008) se </a:t>
            </a:r>
            <a:r>
              <a:rPr lang="fr-BE" sz="1600" dirty="0">
                <a:solidFill>
                  <a:schemeClr val="tx1"/>
                </a:solidFill>
                <a:cs typeface="Calibri"/>
              </a:rPr>
              <a:t>plaignent du manque de profondeur (Stuart, 2005) et de la pauvreté d’écriture (Buffa, 2006) des médias vidéoludiques, de leur dépendance envers les « relations presse » de l’industrie (Jenkins, 2010). </a:t>
            </a: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a:p>
            <a:pPr marL="285750" indent="-285750" algn="just">
              <a:lnSpc>
                <a:spcPct val="90000"/>
              </a:lnSpc>
              <a:buFont typeface="Arial"/>
              <a:buChar char="•"/>
            </a:pPr>
            <a:r>
              <a:rPr lang="fr-BE" sz="1600" dirty="0" smtClean="0">
                <a:solidFill>
                  <a:schemeClr val="tx1"/>
                </a:solidFill>
                <a:latin typeface="Calibri"/>
                <a:cs typeface="Calibri"/>
              </a:rPr>
              <a:t>Ainsi, les rares académiques qui se penchent sur la presse jeu vidéo concluent qu’elle incarne une forme de </a:t>
            </a:r>
            <a:r>
              <a:rPr lang="fr-BE" sz="1600" b="1" dirty="0" smtClean="0">
                <a:solidFill>
                  <a:schemeClr val="tx1"/>
                </a:solidFill>
                <a:latin typeface="Calibri"/>
                <a:cs typeface="Calibri"/>
              </a:rPr>
              <a:t>« sous-journalisme » </a:t>
            </a:r>
            <a:r>
              <a:rPr lang="fr-BE" sz="1600" dirty="0" smtClean="0">
                <a:solidFill>
                  <a:schemeClr val="tx1"/>
                </a:solidFill>
                <a:latin typeface="Calibri"/>
                <a:cs typeface="Calibri"/>
              </a:rPr>
              <a:t>(cf. journalisme sportif), qui ne se fonderait pas sur les principes fondamentaux de la profession (Nieborg et Sihvonen, 2009). </a:t>
            </a:r>
            <a:r>
              <a:rPr lang="fr-BE" sz="1600" dirty="0">
                <a:solidFill>
                  <a:schemeClr val="tx1"/>
                </a:solidFill>
                <a:cs typeface="Calibri"/>
              </a:rPr>
              <a:t>Au contraire, elle </a:t>
            </a:r>
            <a:r>
              <a:rPr lang="fr-BE" sz="1600" dirty="0" smtClean="0">
                <a:solidFill>
                  <a:schemeClr val="tx1"/>
                </a:solidFill>
                <a:cs typeface="Calibri"/>
              </a:rPr>
              <a:t>défierait « les </a:t>
            </a:r>
            <a:r>
              <a:rPr lang="fr-BE" sz="1600" dirty="0">
                <a:solidFill>
                  <a:schemeClr val="tx1"/>
                </a:solidFill>
                <a:cs typeface="Calibri"/>
              </a:rPr>
              <a:t>notions journalistiques traditionnelles d’objectivité et </a:t>
            </a:r>
            <a:r>
              <a:rPr lang="fr-BE" sz="1600" dirty="0" smtClean="0">
                <a:solidFill>
                  <a:schemeClr val="tx1"/>
                </a:solidFill>
                <a:cs typeface="Calibri"/>
              </a:rPr>
              <a:t>d’indépendance</a:t>
            </a:r>
            <a:r>
              <a:rPr lang="fr-BE" sz="1600" dirty="0">
                <a:solidFill>
                  <a:schemeClr val="tx1"/>
                </a:solidFill>
                <a:cs typeface="Calibri"/>
              </a:rPr>
              <a:t> » (Ribbens et Steegen, 2012 : 3 vers. num.</a:t>
            </a:r>
            <a:r>
              <a:rPr lang="fr-BE" sz="1600" dirty="0" smtClean="0">
                <a:solidFill>
                  <a:schemeClr val="tx1"/>
                </a:solidFill>
                <a:cs typeface="Calibri"/>
              </a:rPr>
              <a:t>) et pourrait être considérée comme une « </a:t>
            </a:r>
            <a:r>
              <a:rPr lang="fr-BE" sz="1600" b="1" dirty="0" smtClean="0">
                <a:solidFill>
                  <a:schemeClr val="tx1"/>
                </a:solidFill>
                <a:cs typeface="Calibri"/>
              </a:rPr>
              <a:t>presse enthousiaste</a:t>
            </a:r>
            <a:r>
              <a:rPr lang="fr-BE" sz="1600" dirty="0" smtClean="0">
                <a:solidFill>
                  <a:schemeClr val="tx1"/>
                </a:solidFill>
                <a:cs typeface="Calibri"/>
              </a:rPr>
              <a:t> » (Carlson, 2009 : 12). </a:t>
            </a:r>
            <a:endParaRPr lang="fr-BE" sz="1600" b="1" dirty="0">
              <a:solidFill>
                <a:schemeClr val="tx1"/>
              </a:solidFill>
              <a:latin typeface="Calibri"/>
              <a:cs typeface="Calibri"/>
            </a:endParaRPr>
          </a:p>
        </p:txBody>
      </p:sp>
    </p:spTree>
    <p:extLst>
      <p:ext uri="{BB962C8B-B14F-4D97-AF65-F5344CB8AC3E}">
        <p14:creationId xmlns:p14="http://schemas.microsoft.com/office/powerpoint/2010/main" val="40150015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#9</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LE DERNIER NUMÉRO D’UN MAGAZINE ! </a:t>
            </a:r>
            <a:endParaRPr lang="fr-BE" sz="1600" dirty="0">
              <a:solidFill>
                <a:schemeClr val="tx1"/>
              </a:solidFill>
              <a:latin typeface="Calibri"/>
              <a:cs typeface="Calibri"/>
            </a:endParaRPr>
          </a:p>
        </p:txBody>
      </p:sp>
    </p:spTree>
    <p:extLst>
      <p:ext uri="{BB962C8B-B14F-4D97-AF65-F5344CB8AC3E}">
        <p14:creationId xmlns:p14="http://schemas.microsoft.com/office/powerpoint/2010/main" val="224495618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5" name="Image 4" descr="Capture d’écran 2020-04-20 à 12.02.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354" y="0"/>
            <a:ext cx="3886413" cy="5143500"/>
          </a:xfrm>
          <a:prstGeom prst="rect">
            <a:avLst/>
          </a:prstGeom>
        </p:spPr>
      </p:pic>
    </p:spTree>
    <p:extLst>
      <p:ext uri="{BB962C8B-B14F-4D97-AF65-F5344CB8AC3E}">
        <p14:creationId xmlns:p14="http://schemas.microsoft.com/office/powerpoint/2010/main" val="36649234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sp>
        <p:nvSpPr>
          <p:cNvPr id="6" name="Rectangle à coins arrondis 5"/>
          <p:cNvSpPr/>
          <p:nvPr/>
        </p:nvSpPr>
        <p:spPr>
          <a:xfrm>
            <a:off x="3026833" y="187945"/>
            <a:ext cx="3249083"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202961" y="225308"/>
            <a:ext cx="4856132" cy="444994"/>
          </a:xfrm>
          <a:prstGeom prst="rect">
            <a:avLst/>
          </a:prstGeom>
        </p:spPr>
        <p:txBody>
          <a:bodyPr wrap="square">
            <a:spAutoFit/>
          </a:bodyPr>
          <a:lstStyle/>
          <a:p>
            <a:pPr algn="ctr">
              <a:lnSpc>
                <a:spcPct val="90000"/>
              </a:lnSpc>
            </a:pPr>
            <a:r>
              <a:rPr lang="fr-BE" sz="2500" b="1" dirty="0"/>
              <a:t>3</a:t>
            </a:r>
            <a:r>
              <a:rPr lang="fr-BE" sz="2500" b="1" dirty="0" smtClean="0"/>
              <a:t>) </a:t>
            </a:r>
            <a:r>
              <a:rPr lang="fr-BE" sz="2500" b="1" dirty="0" smtClean="0">
                <a:cs typeface="Calibri"/>
              </a:rPr>
              <a:t>Chasse au trésor ! </a:t>
            </a:r>
            <a:endParaRPr lang="fr-BE" sz="2500" b="1" dirty="0">
              <a:cs typeface="Calibri"/>
            </a:endParaRPr>
          </a:p>
        </p:txBody>
      </p:sp>
      <p:sp>
        <p:nvSpPr>
          <p:cNvPr id="8" name="Rectangle à coins arrondis 7"/>
          <p:cNvSpPr/>
          <p:nvPr/>
        </p:nvSpPr>
        <p:spPr>
          <a:xfrm>
            <a:off x="150538" y="864934"/>
            <a:ext cx="8812808" cy="116293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878453"/>
            <a:ext cx="8583791" cy="1344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smtClean="0">
                <a:solidFill>
                  <a:schemeClr val="tx1"/>
                </a:solidFill>
                <a:latin typeface="Calibri"/>
                <a:cs typeface="Calibri"/>
              </a:rPr>
              <a:t>Défi #10</a:t>
            </a:r>
            <a:endParaRPr lang="fr-BE" sz="2500" b="1" u="sng" dirty="0">
              <a:solidFill>
                <a:schemeClr val="tx1"/>
              </a:solidFill>
              <a:latin typeface="Calibri"/>
              <a:cs typeface="Calibri"/>
            </a:endParaRPr>
          </a:p>
          <a:p>
            <a:pPr>
              <a:lnSpc>
                <a:spcPct val="90000"/>
              </a:lnSpc>
            </a:pPr>
            <a:endParaRPr lang="fr-BE" sz="2000" b="1" dirty="0" smtClean="0">
              <a:solidFill>
                <a:schemeClr val="tx1"/>
              </a:solidFill>
              <a:latin typeface="Calibri"/>
              <a:cs typeface="Calibri"/>
            </a:endParaRPr>
          </a:p>
          <a:p>
            <a:pPr>
              <a:lnSpc>
                <a:spcPct val="90000"/>
              </a:lnSpc>
            </a:pPr>
            <a:r>
              <a:rPr lang="fr-BE" sz="2000" b="1" dirty="0" smtClean="0">
                <a:solidFill>
                  <a:schemeClr val="tx1"/>
                </a:solidFill>
                <a:latin typeface="Calibri"/>
                <a:cs typeface="Calibri"/>
              </a:rPr>
              <a:t>UNE PAGE CONTENANT AU MOINS 10 SCREENSHOTS ! </a:t>
            </a:r>
            <a:endParaRPr lang="fr-BE" sz="1600" dirty="0">
              <a:solidFill>
                <a:schemeClr val="tx1"/>
              </a:solidFill>
              <a:latin typeface="Calibri"/>
              <a:cs typeface="Calibri"/>
            </a:endParaRPr>
          </a:p>
        </p:txBody>
      </p:sp>
    </p:spTree>
    <p:extLst>
      <p:ext uri="{BB962C8B-B14F-4D97-AF65-F5344CB8AC3E}">
        <p14:creationId xmlns:p14="http://schemas.microsoft.com/office/powerpoint/2010/main" val="100493386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6" name="Image 5" descr="Capture d’écran 2020-04-20 à 12.07.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720" y="0"/>
            <a:ext cx="6938477" cy="5143500"/>
          </a:xfrm>
          <a:prstGeom prst="rect">
            <a:avLst/>
          </a:prstGeom>
        </p:spPr>
      </p:pic>
    </p:spTree>
    <p:extLst>
      <p:ext uri="{BB962C8B-B14F-4D97-AF65-F5344CB8AC3E}">
        <p14:creationId xmlns:p14="http://schemas.microsoft.com/office/powerpoint/2010/main" val="170435370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20-04-10 à 15.22.03.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6445261" y="0"/>
            <a:ext cx="3730533" cy="5143500"/>
          </a:xfrm>
          <a:prstGeom prst="rect">
            <a:avLst/>
          </a:prstGeom>
        </p:spPr>
      </p:pic>
      <p:pic>
        <p:nvPicPr>
          <p:cNvPr id="3" name="Image 2" descr="Capture d’écran 2020-04-10 à 15.20.52.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888999" y="0"/>
            <a:ext cx="3788019" cy="5143500"/>
          </a:xfrm>
          <a:prstGeom prst="rect">
            <a:avLst/>
          </a:prstGeom>
        </p:spPr>
      </p:pic>
      <p:pic>
        <p:nvPicPr>
          <p:cNvPr id="2" name="Image 1" descr="Capture d’écran 2020-04-10 à 15.21.14.png"/>
          <p:cNvPicPr>
            <a:picLocks noChangeAspect="1"/>
          </p:cNvPicPr>
          <p:nvPr/>
        </p:nvPicPr>
        <p:blipFill rotWithShape="1">
          <a:blip r:embed="rId5">
            <a:alphaModFix amt="27000"/>
            <a:extLst>
              <a:ext uri="{28A0092B-C50C-407E-A947-70E740481C1C}">
                <a14:useLocalDpi xmlns:a14="http://schemas.microsoft.com/office/drawing/2010/main" val="0"/>
              </a:ext>
            </a:extLst>
          </a:blip>
          <a:srcRect r="12878"/>
          <a:stretch/>
        </p:blipFill>
        <p:spPr>
          <a:xfrm>
            <a:off x="2899020" y="0"/>
            <a:ext cx="3556824" cy="5143500"/>
          </a:xfrm>
          <a:prstGeom prst="rect">
            <a:avLst/>
          </a:prstGeom>
        </p:spPr>
      </p:pic>
      <p:pic>
        <p:nvPicPr>
          <p:cNvPr id="5" name="Image 4"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264" y="1502409"/>
            <a:ext cx="2667000" cy="1493520"/>
          </a:xfrm>
          <a:prstGeom prst="rect">
            <a:avLst/>
          </a:prstGeom>
        </p:spPr>
      </p:pic>
      <p:pic>
        <p:nvPicPr>
          <p:cNvPr id="6" name="Image 5" descr="downloa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165" y="1714906"/>
            <a:ext cx="2804583" cy="1107692"/>
          </a:xfrm>
          <a:prstGeom prst="rect">
            <a:avLst/>
          </a:prstGeom>
        </p:spPr>
      </p:pic>
      <p:pic>
        <p:nvPicPr>
          <p:cNvPr id="7" name="Image 6" descr="downloa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0605" y="1575224"/>
            <a:ext cx="2784145" cy="1493520"/>
          </a:xfrm>
          <a:prstGeom prst="rect">
            <a:avLst/>
          </a:prstGeom>
        </p:spPr>
      </p:pic>
      <p:pic>
        <p:nvPicPr>
          <p:cNvPr id="8" name="Image 7" descr="downloa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704" y="3249535"/>
            <a:ext cx="2848129" cy="1424065"/>
          </a:xfrm>
          <a:prstGeom prst="rect">
            <a:avLst/>
          </a:prstGeom>
        </p:spPr>
      </p:pic>
      <p:pic>
        <p:nvPicPr>
          <p:cNvPr id="9" name="Image 8" descr="download.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2144" y="3343064"/>
            <a:ext cx="2681604" cy="1406130"/>
          </a:xfrm>
          <a:prstGeom prst="rect">
            <a:avLst/>
          </a:prstGeom>
        </p:spPr>
      </p:pic>
      <p:pic>
        <p:nvPicPr>
          <p:cNvPr id="10" name="Image 9" descr="download.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0604" y="3373361"/>
            <a:ext cx="2790499" cy="1523759"/>
          </a:xfrm>
          <a:prstGeom prst="rect">
            <a:avLst/>
          </a:prstGeom>
        </p:spPr>
      </p:pic>
      <p:sp>
        <p:nvSpPr>
          <p:cNvPr id="13" name="Rectangle à coins arrondis 12"/>
          <p:cNvSpPr/>
          <p:nvPr/>
        </p:nvSpPr>
        <p:spPr>
          <a:xfrm>
            <a:off x="3192144" y="187945"/>
            <a:ext cx="281846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15" name="Rectangle 14"/>
          <p:cNvSpPr/>
          <p:nvPr/>
        </p:nvSpPr>
        <p:spPr>
          <a:xfrm>
            <a:off x="2202961" y="225308"/>
            <a:ext cx="4856132" cy="444994"/>
          </a:xfrm>
          <a:prstGeom prst="rect">
            <a:avLst/>
          </a:prstGeom>
        </p:spPr>
        <p:txBody>
          <a:bodyPr wrap="square">
            <a:spAutoFit/>
          </a:bodyPr>
          <a:lstStyle/>
          <a:p>
            <a:pPr algn="ctr">
              <a:lnSpc>
                <a:spcPct val="90000"/>
              </a:lnSpc>
            </a:pPr>
            <a:r>
              <a:rPr lang="fr-BE" sz="2500" b="1" dirty="0" smtClean="0"/>
              <a:t>FÉLICITATIONS !</a:t>
            </a:r>
            <a:endParaRPr lang="fr-BE" sz="2500" b="1" dirty="0">
              <a:cs typeface="Calibri"/>
            </a:endParaRPr>
          </a:p>
        </p:txBody>
      </p:sp>
    </p:spTree>
    <p:extLst>
      <p:ext uri="{BB962C8B-B14F-4D97-AF65-F5344CB8AC3E}">
        <p14:creationId xmlns:p14="http://schemas.microsoft.com/office/powerpoint/2010/main" val="40169487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9" name="Sous-titre 2"/>
          <p:cNvSpPr txBox="1">
            <a:spLocks/>
          </p:cNvSpPr>
          <p:nvPr/>
        </p:nvSpPr>
        <p:spPr>
          <a:xfrm>
            <a:off x="234611" y="1231847"/>
            <a:ext cx="8583791" cy="248536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B</a:t>
            </a:r>
            <a:r>
              <a:rPr lang="fr-BE" sz="2500" b="1" u="sng" dirty="0" smtClean="0">
                <a:solidFill>
                  <a:schemeClr val="tx1"/>
                </a:solidFill>
                <a:latin typeface="Calibri"/>
                <a:cs typeface="Calibri"/>
              </a:rPr>
              <a:t>) Histoire économique</a:t>
            </a:r>
          </a:p>
          <a:p>
            <a:pPr marL="285750" indent="-285750" algn="just">
              <a:lnSpc>
                <a:spcPct val="90000"/>
              </a:lnSpc>
              <a:buFont typeface="Arial"/>
              <a:buChar char="•"/>
            </a:pPr>
            <a:endParaRPr lang="fr-BE" sz="1600" dirty="0">
              <a:solidFill>
                <a:schemeClr val="tx1"/>
              </a:solidFill>
              <a:latin typeface="Calibri"/>
              <a:cs typeface="Calibri"/>
            </a:endParaRPr>
          </a:p>
          <a:p>
            <a:pPr marL="285750" indent="-285750" algn="just">
              <a:lnSpc>
                <a:spcPct val="90000"/>
              </a:lnSpc>
              <a:buFont typeface="Arial"/>
              <a:buChar char="•"/>
            </a:pPr>
            <a:r>
              <a:rPr lang="fr-BE" sz="1600" b="1" dirty="0" smtClean="0">
                <a:solidFill>
                  <a:schemeClr val="tx1"/>
                </a:solidFill>
                <a:cs typeface="Calibri"/>
              </a:rPr>
              <a:t>Ces critiques sont-elles fondées ? S’appliquent-elles à la presse française ? </a:t>
            </a:r>
            <a:r>
              <a:rPr lang="fr-BE" sz="1600" dirty="0" smtClean="0">
                <a:solidFill>
                  <a:schemeClr val="tx1"/>
                </a:solidFill>
                <a:cs typeface="Calibri"/>
              </a:rPr>
              <a:t>Des éléments de réponse sont à puiser dans une histoire de la presse jeu vidéo qui mettrait en tension son</a:t>
            </a:r>
            <a:r>
              <a:rPr lang="fr-BE" sz="1600" b="1" dirty="0" smtClean="0">
                <a:solidFill>
                  <a:schemeClr val="tx1"/>
                </a:solidFill>
                <a:cs typeface="Calibri"/>
              </a:rPr>
              <a:t> rapport économique à l’industrie </a:t>
            </a:r>
            <a:r>
              <a:rPr lang="fr-BE" sz="1600" dirty="0" smtClean="0">
                <a:solidFill>
                  <a:schemeClr val="tx1"/>
                </a:solidFill>
                <a:cs typeface="Calibri"/>
              </a:rPr>
              <a:t>avec le ton et la </a:t>
            </a:r>
            <a:r>
              <a:rPr lang="fr-BE" sz="1600" b="1" dirty="0" smtClean="0">
                <a:solidFill>
                  <a:schemeClr val="tx1"/>
                </a:solidFill>
                <a:cs typeface="Calibri"/>
              </a:rPr>
              <a:t>liberté éditoriale des journalistes spécialisés</a:t>
            </a:r>
            <a:r>
              <a:rPr lang="fr-BE" sz="1600" dirty="0" smtClean="0">
                <a:solidFill>
                  <a:schemeClr val="tx1"/>
                </a:solidFill>
                <a:cs typeface="Calibri"/>
              </a:rPr>
              <a:t>.</a:t>
            </a:r>
          </a:p>
          <a:p>
            <a:pPr marL="285750" indent="-285750" algn="just">
              <a:lnSpc>
                <a:spcPct val="90000"/>
              </a:lnSpc>
              <a:buFont typeface="Arial"/>
              <a:buChar char="•"/>
            </a:pPr>
            <a:endParaRPr lang="fr-BE" sz="1600" b="1" dirty="0">
              <a:solidFill>
                <a:schemeClr val="tx1"/>
              </a:solidFill>
              <a:cs typeface="Calibri"/>
            </a:endParaRPr>
          </a:p>
          <a:p>
            <a:pPr marL="285750" indent="-285750" algn="just">
              <a:lnSpc>
                <a:spcPct val="90000"/>
              </a:lnSpc>
              <a:buFont typeface="Arial"/>
              <a:buChar char="•"/>
            </a:pPr>
            <a:r>
              <a:rPr lang="fr-BE" sz="1600" b="1" dirty="0" smtClean="0">
                <a:solidFill>
                  <a:schemeClr val="tx1"/>
                </a:solidFill>
                <a:cs typeface="Calibri"/>
              </a:rPr>
              <a:t>L’âge d’or </a:t>
            </a:r>
            <a:r>
              <a:rPr lang="fr-BE" sz="1600" dirty="0" smtClean="0">
                <a:solidFill>
                  <a:schemeClr val="tx1"/>
                </a:solidFill>
                <a:cs typeface="Calibri"/>
              </a:rPr>
              <a:t>de la diffusion des magazines (cf. MOOC, séance 1) laisse à des jeunes passionnés l’opportunité de travailler dans un rythme effrenné. </a:t>
            </a:r>
            <a:r>
              <a:rPr lang="fr-BE" sz="1600" b="1" dirty="0" smtClean="0">
                <a:solidFill>
                  <a:schemeClr val="tx1"/>
                </a:solidFill>
                <a:cs typeface="Calibri"/>
              </a:rPr>
              <a:t>Bulle d’anarchie</a:t>
            </a:r>
            <a:r>
              <a:rPr lang="fr-BE" sz="1600" dirty="0" smtClean="0">
                <a:solidFill>
                  <a:schemeClr val="tx1"/>
                </a:solidFill>
                <a:cs typeface="Calibri"/>
              </a:rPr>
              <a:t>, </a:t>
            </a:r>
            <a:r>
              <a:rPr lang="fr-BE" sz="1600" b="1" dirty="0" smtClean="0">
                <a:solidFill>
                  <a:schemeClr val="tx1"/>
                </a:solidFill>
                <a:cs typeface="Calibri"/>
              </a:rPr>
              <a:t>capital ludique </a:t>
            </a:r>
            <a:r>
              <a:rPr lang="fr-BE" sz="1600" dirty="0" smtClean="0">
                <a:solidFill>
                  <a:schemeClr val="tx1"/>
                </a:solidFill>
                <a:cs typeface="Calibri"/>
              </a:rPr>
              <a:t>&gt; capital journalistique.</a:t>
            </a:r>
            <a:endParaRPr lang="fr-BE" sz="1600" b="1" dirty="0" smtClean="0">
              <a:solidFill>
                <a:schemeClr val="tx1"/>
              </a:solidFill>
              <a:cs typeface="Calibri"/>
            </a:endParaRPr>
          </a:p>
          <a:p>
            <a:pPr marL="285750" indent="-285750" algn="just">
              <a:lnSpc>
                <a:spcPct val="90000"/>
              </a:lnSpc>
              <a:buFont typeface="Arial"/>
              <a:buChar char="•"/>
            </a:pPr>
            <a:endParaRPr lang="fr-BE" sz="1600" b="1" dirty="0">
              <a:solidFill>
                <a:schemeClr val="tx1"/>
              </a:solidFill>
              <a:cs typeface="Calibri"/>
            </a:endParaRPr>
          </a:p>
        </p:txBody>
      </p:sp>
      <p:sp>
        <p:nvSpPr>
          <p:cNvPr id="2" name="ZoneTexte 1"/>
          <p:cNvSpPr txBox="1"/>
          <p:nvPr/>
        </p:nvSpPr>
        <p:spPr>
          <a:xfrm>
            <a:off x="786698" y="3633878"/>
            <a:ext cx="7919314" cy="1261884"/>
          </a:xfrm>
          <a:prstGeom prst="rect">
            <a:avLst/>
          </a:prstGeom>
          <a:noFill/>
        </p:spPr>
        <p:txBody>
          <a:bodyPr wrap="square" rtlCol="0">
            <a:spAutoFit/>
          </a:bodyPr>
          <a:lstStyle/>
          <a:p>
            <a:pPr algn="just"/>
            <a:r>
              <a:rPr lang="fr-BE" sz="1100" dirty="0">
                <a:latin typeface="Times New Roman"/>
                <a:cs typeface="Times New Roman"/>
              </a:rPr>
              <a:t>« Soyons clairs : si, dans un test, on a cinq fautes d’orthographes par ligne, ce qui </a:t>
            </a:r>
            <a:r>
              <a:rPr lang="fr-BE" sz="1100" dirty="0" smtClean="0">
                <a:latin typeface="Times New Roman"/>
                <a:cs typeface="Times New Roman"/>
              </a:rPr>
              <a:t>est </a:t>
            </a:r>
            <a:r>
              <a:rPr lang="fr-BE" sz="1100" dirty="0">
                <a:latin typeface="Times New Roman"/>
                <a:cs typeface="Times New Roman"/>
              </a:rPr>
              <a:t>à peu près le niveau des journalistes que j’engageais à l’époque, le public, ça ne le gêne pas […] Par contre si vous dites qu’il y a sept coups spéciaux alors qu’en fait il y en a huit, vous recevez 3.000 lettres d’insultes ! C’est le problème de la presse spécialisée : la seule chose qui compte véritablement, c’est la connaissance du sujet […] si on écrit bien, c’est un bonus ». </a:t>
            </a:r>
          </a:p>
          <a:p>
            <a:pPr algn="r"/>
            <a:endParaRPr lang="fr-BE" sz="1200" dirty="0">
              <a:solidFill>
                <a:srgbClr val="000000"/>
              </a:solidFill>
            </a:endParaRPr>
          </a:p>
          <a:p>
            <a:pPr algn="r"/>
            <a:r>
              <a:rPr lang="fr-BE" sz="1000" b="1" dirty="0">
                <a:solidFill>
                  <a:srgbClr val="000000"/>
                </a:solidFill>
              </a:rPr>
              <a:t>HUYGHUES-LACOUR Alain, « Play Paris – évolution de la presse JV » (conférence enregistrée à la Play Paris Powered </a:t>
            </a:r>
            <a:r>
              <a:rPr lang="fr-BE" sz="1000" b="1" dirty="0" smtClean="0">
                <a:solidFill>
                  <a:srgbClr val="000000"/>
                </a:solidFill>
              </a:rPr>
              <a:t>by </a:t>
            </a:r>
            <a:br>
              <a:rPr lang="fr-BE" sz="1000" b="1" dirty="0" smtClean="0">
                <a:solidFill>
                  <a:srgbClr val="000000"/>
                </a:solidFill>
              </a:rPr>
            </a:br>
            <a:r>
              <a:rPr lang="fr-BE" sz="1000" b="1" dirty="0" smtClean="0">
                <a:solidFill>
                  <a:srgbClr val="000000"/>
                </a:solidFill>
              </a:rPr>
              <a:t>PAX </a:t>
            </a:r>
            <a:r>
              <a:rPr lang="fr-BE" sz="1000" b="1" dirty="0">
                <a:solidFill>
                  <a:srgbClr val="000000"/>
                </a:solidFill>
              </a:rPr>
              <a:t>le 21 avril 2018), </a:t>
            </a:r>
            <a:r>
              <a:rPr lang="fr-BE" sz="1000" b="1" i="1" dirty="0">
                <a:solidFill>
                  <a:srgbClr val="000000"/>
                </a:solidFill>
              </a:rPr>
              <a:t>Youtube.com</a:t>
            </a:r>
            <a:r>
              <a:rPr lang="fr-BE" sz="1000" b="1" dirty="0">
                <a:solidFill>
                  <a:srgbClr val="000000"/>
                </a:solidFill>
              </a:rPr>
              <a:t>, [en ligne] </a:t>
            </a:r>
            <a:r>
              <a:rPr lang="fr-BE" sz="1000" b="1" dirty="0">
                <a:solidFill>
                  <a:srgbClr val="000000"/>
                </a:solidFill>
                <a:hlinkClick r:id="rId5"/>
              </a:rPr>
              <a:t>https://www.youtube.com/watch?v=FK_LjSXZ8WM</a:t>
            </a:r>
            <a:r>
              <a:rPr lang="fr-BE" sz="1000" b="1" dirty="0">
                <a:solidFill>
                  <a:srgbClr val="000000"/>
                </a:solidFill>
              </a:rPr>
              <a:t> (à partir de </a:t>
            </a:r>
            <a:r>
              <a:rPr lang="fr-BE" sz="1000" b="1" dirty="0" smtClean="0">
                <a:solidFill>
                  <a:srgbClr val="000000"/>
                </a:solidFill>
              </a:rPr>
              <a:t>8m 20s</a:t>
            </a:r>
            <a:r>
              <a:rPr lang="fr-BE" sz="1000" b="1" dirty="0">
                <a:solidFill>
                  <a:srgbClr val="000000"/>
                </a:solidFill>
              </a:rPr>
              <a:t>). </a:t>
            </a:r>
            <a:endParaRPr lang="fr-BE" sz="1000" b="1" dirty="0">
              <a:solidFill>
                <a:srgbClr val="000000"/>
              </a:solidFill>
              <a:latin typeface="Times New Roman"/>
              <a:cs typeface="Times New Roman"/>
            </a:endParaRPr>
          </a:p>
        </p:txBody>
      </p:sp>
    </p:spTree>
    <p:extLst>
      <p:ext uri="{BB962C8B-B14F-4D97-AF65-F5344CB8AC3E}">
        <p14:creationId xmlns:p14="http://schemas.microsoft.com/office/powerpoint/2010/main" val="33132031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223372" y="1254327"/>
            <a:ext cx="8583791" cy="111119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B</a:t>
            </a:r>
            <a:r>
              <a:rPr lang="fr-BE" sz="2500" b="1" u="sng" dirty="0" smtClean="0">
                <a:solidFill>
                  <a:schemeClr val="tx1"/>
                </a:solidFill>
                <a:latin typeface="Calibri"/>
                <a:cs typeface="Calibri"/>
              </a:rPr>
              <a:t>) Histoire économique</a:t>
            </a:r>
          </a:p>
          <a:p>
            <a:pPr algn="just">
              <a:lnSpc>
                <a:spcPct val="90000"/>
              </a:lnSpc>
            </a:pPr>
            <a:endParaRPr lang="fr-BE" sz="1600" b="1" dirty="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Une pression financière : l’absence de publicité </a:t>
            </a:r>
            <a:r>
              <a:rPr lang="fr-BE" sz="1600" b="1" dirty="0" smtClean="0">
                <a:solidFill>
                  <a:schemeClr val="tx1"/>
                </a:solidFill>
                <a:cs typeface="Calibri"/>
              </a:rPr>
              <a:t>hors-captif </a:t>
            </a:r>
            <a:r>
              <a:rPr lang="fr-BE" sz="1600" dirty="0" smtClean="0">
                <a:solidFill>
                  <a:schemeClr val="tx1"/>
                </a:solidFill>
                <a:cs typeface="Calibri"/>
              </a:rPr>
              <a:t>(cf. graphique, pubs de </a:t>
            </a:r>
            <a:r>
              <a:rPr lang="fr-BE" sz="1600" i="1" dirty="0" smtClean="0">
                <a:solidFill>
                  <a:schemeClr val="tx1"/>
                </a:solidFill>
                <a:cs typeface="Calibri"/>
              </a:rPr>
              <a:t>Joystick</a:t>
            </a:r>
            <a:r>
              <a:rPr lang="fr-BE" sz="1600" dirty="0" smtClean="0">
                <a:solidFill>
                  <a:schemeClr val="tx1"/>
                </a:solidFill>
                <a:cs typeface="Calibri"/>
              </a:rPr>
              <a:t>)</a:t>
            </a:r>
            <a:endParaRPr lang="fr-BE" sz="1600" b="1" dirty="0" smtClean="0">
              <a:solidFill>
                <a:schemeClr val="tx1"/>
              </a:solidFill>
              <a:cs typeface="Calibri"/>
            </a:endParaRPr>
          </a:p>
          <a:p>
            <a:pPr marL="285750" indent="-285750" algn="just">
              <a:lnSpc>
                <a:spcPct val="90000"/>
              </a:lnSpc>
              <a:buFont typeface="Arial"/>
              <a:buChar char="•"/>
            </a:pPr>
            <a:endParaRPr lang="fr-BE" sz="1600" b="1" dirty="0">
              <a:solidFill>
                <a:schemeClr val="tx1"/>
              </a:solidFill>
              <a:cs typeface="Calibri"/>
            </a:endParaRPr>
          </a:p>
          <a:p>
            <a:pPr marL="285750" indent="-285750" algn="just">
              <a:lnSpc>
                <a:spcPct val="90000"/>
              </a:lnSpc>
              <a:buFont typeface="Arial"/>
              <a:buChar char="•"/>
            </a:pPr>
            <a:endParaRPr lang="fr-BE" sz="1600" dirty="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pic>
        <p:nvPicPr>
          <p:cNvPr id="11" name="image2.png"/>
          <p:cNvPicPr/>
          <p:nvPr/>
        </p:nvPicPr>
        <p:blipFill rotWithShape="1">
          <a:blip r:embed="rId5"/>
          <a:srcRect l="1377" t="17917"/>
          <a:stretch/>
        </p:blipFill>
        <p:spPr bwMode="auto">
          <a:xfrm>
            <a:off x="3304146" y="2365519"/>
            <a:ext cx="5750270" cy="2621915"/>
          </a:xfrm>
          <a:prstGeom prst="rect">
            <a:avLst/>
          </a:prstGeom>
          <a:ln>
            <a:noFill/>
          </a:ln>
          <a:extLst>
            <a:ext uri="{53640926-AAD7-44d8-BBD7-CCE9431645EC}">
              <a14:shadowObscured xmlns:a14="http://schemas.microsoft.com/office/drawing/2010/main"/>
            </a:ext>
          </a:extLst>
        </p:spPr>
      </p:pic>
      <p:sp>
        <p:nvSpPr>
          <p:cNvPr id="12" name="Sous-titre 2"/>
          <p:cNvSpPr txBox="1">
            <a:spLocks/>
          </p:cNvSpPr>
          <p:nvPr/>
        </p:nvSpPr>
        <p:spPr>
          <a:xfrm>
            <a:off x="223378" y="2063575"/>
            <a:ext cx="2824624"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just">
              <a:lnSpc>
                <a:spcPct val="90000"/>
              </a:lnSpc>
              <a:buFont typeface="Arial"/>
              <a:buChar char="•"/>
            </a:pPr>
            <a:endParaRPr lang="fr-BE" sz="1600" b="1" dirty="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Dans les années 1990, coopérer avec les éditeurs est </a:t>
            </a:r>
            <a:r>
              <a:rPr lang="fr-BE" sz="1600" b="1" dirty="0" smtClean="0">
                <a:solidFill>
                  <a:schemeClr val="tx1"/>
                </a:solidFill>
                <a:cs typeface="Calibri"/>
              </a:rPr>
              <a:t>indispensable</a:t>
            </a:r>
            <a:r>
              <a:rPr lang="fr-BE" sz="1600" dirty="0" smtClean="0">
                <a:solidFill>
                  <a:schemeClr val="tx1"/>
                </a:solidFill>
                <a:cs typeface="Calibri"/>
              </a:rPr>
              <a:t> pour recevoir des versions des tests de leurs jeux ou accéder à des previews, alors synonymes de réelle </a:t>
            </a:r>
            <a:r>
              <a:rPr lang="fr-BE" sz="1600" b="1" dirty="0" smtClean="0">
                <a:solidFill>
                  <a:schemeClr val="tx1"/>
                </a:solidFill>
                <a:cs typeface="Calibri"/>
              </a:rPr>
              <a:t>valeur ajoutée</a:t>
            </a:r>
            <a:r>
              <a:rPr lang="fr-BE" sz="1600" dirty="0" smtClean="0">
                <a:solidFill>
                  <a:schemeClr val="tx1"/>
                </a:solidFill>
                <a:cs typeface="Calibri"/>
              </a:rPr>
              <a:t>. Parfois, des bras de fer musclés se jouent entre les deux parties.</a:t>
            </a:r>
          </a:p>
          <a:p>
            <a:pPr marL="285750" indent="-285750" algn="just">
              <a:lnSpc>
                <a:spcPct val="90000"/>
              </a:lnSpc>
              <a:buFont typeface="Arial"/>
              <a:buChar char="•"/>
            </a:pPr>
            <a:endParaRPr lang="fr-BE" sz="1600" dirty="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marL="285750" indent="-285750" algn="just">
              <a:lnSpc>
                <a:spcPct val="90000"/>
              </a:lnSpc>
              <a:buFont typeface="Arial"/>
              <a:buChar char="•"/>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spTree>
    <p:extLst>
      <p:ext uri="{BB962C8B-B14F-4D97-AF65-F5344CB8AC3E}">
        <p14:creationId xmlns:p14="http://schemas.microsoft.com/office/powerpoint/2010/main" val="42139039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alphaModFix amt="20000"/>
          </a:blip>
          <a:srcRect l="7358" r="8561"/>
          <a:stretch/>
        </p:blipFill>
        <p:spPr>
          <a:xfrm>
            <a:off x="2999621" y="-80964"/>
            <a:ext cx="3435046" cy="5263339"/>
          </a:xfrm>
          <a:prstGeom prst="rect">
            <a:avLst/>
          </a:prstGeom>
        </p:spPr>
      </p:pic>
      <p:pic>
        <p:nvPicPr>
          <p:cNvPr id="5" name="Image 4"/>
          <p:cNvPicPr>
            <a:picLocks noChangeAspect="1"/>
          </p:cNvPicPr>
          <p:nvPr/>
        </p:nvPicPr>
        <p:blipFill>
          <a:blip r:embed="rId3">
            <a:alphaModFix amt="19000"/>
          </a:blip>
          <a:stretch>
            <a:fillRect/>
          </a:stretch>
        </p:blipFill>
        <p:spPr>
          <a:xfrm>
            <a:off x="6434667" y="0"/>
            <a:ext cx="3803068" cy="5143500"/>
          </a:xfrm>
          <a:prstGeom prst="rect">
            <a:avLst/>
          </a:prstGeom>
        </p:spPr>
      </p:pic>
      <p:pic>
        <p:nvPicPr>
          <p:cNvPr id="10" name="Image 9"/>
          <p:cNvPicPr>
            <a:picLocks noChangeAspect="1"/>
          </p:cNvPicPr>
          <p:nvPr/>
        </p:nvPicPr>
        <p:blipFill>
          <a:blip r:embed="rId4">
            <a:alphaModFix amt="20000"/>
          </a:blip>
          <a:stretch>
            <a:fillRect/>
          </a:stretch>
        </p:blipFill>
        <p:spPr>
          <a:xfrm>
            <a:off x="-647415" y="0"/>
            <a:ext cx="3695416" cy="6858000"/>
          </a:xfrm>
          <a:prstGeom prst="rect">
            <a:avLst/>
          </a:prstGeom>
        </p:spPr>
      </p:pic>
      <p:sp>
        <p:nvSpPr>
          <p:cNvPr id="6" name="Rectangle à coins arrondis 5"/>
          <p:cNvSpPr/>
          <p:nvPr/>
        </p:nvSpPr>
        <p:spPr>
          <a:xfrm>
            <a:off x="2520451" y="187945"/>
            <a:ext cx="4135101" cy="584516"/>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solidFill>
                  <a:srgbClr val="FFFFFF"/>
                </a:solidFill>
              </a:ln>
              <a:solidFill>
                <a:srgbClr val="FFFFFF"/>
              </a:solidFill>
            </a:endParaRPr>
          </a:p>
        </p:txBody>
      </p:sp>
      <p:sp>
        <p:nvSpPr>
          <p:cNvPr id="7" name="Rectangle 6"/>
          <p:cNvSpPr/>
          <p:nvPr/>
        </p:nvSpPr>
        <p:spPr>
          <a:xfrm>
            <a:off x="2520451" y="225308"/>
            <a:ext cx="4548616" cy="444994"/>
          </a:xfrm>
          <a:prstGeom prst="rect">
            <a:avLst/>
          </a:prstGeom>
        </p:spPr>
        <p:txBody>
          <a:bodyPr wrap="square">
            <a:spAutoFit/>
          </a:bodyPr>
          <a:lstStyle/>
          <a:p>
            <a:pPr algn="just">
              <a:lnSpc>
                <a:spcPct val="90000"/>
              </a:lnSpc>
            </a:pPr>
            <a:r>
              <a:rPr lang="fr-BE" sz="2500" b="1" dirty="0"/>
              <a:t>1</a:t>
            </a:r>
            <a:r>
              <a:rPr lang="fr-BE" sz="2500" b="1" dirty="0" smtClean="0"/>
              <a:t>) </a:t>
            </a:r>
            <a:r>
              <a:rPr lang="fr-BE" sz="2500" b="1" dirty="0" smtClean="0">
                <a:cs typeface="Calibri"/>
              </a:rPr>
              <a:t>Problématisation de l’objet</a:t>
            </a:r>
            <a:endParaRPr lang="fr-BE" sz="2500" b="1" dirty="0">
              <a:cs typeface="Calibri"/>
            </a:endParaRPr>
          </a:p>
        </p:txBody>
      </p:sp>
      <p:sp>
        <p:nvSpPr>
          <p:cNvPr id="8" name="Rectangle à coins arrondis 7"/>
          <p:cNvSpPr/>
          <p:nvPr/>
        </p:nvSpPr>
        <p:spPr>
          <a:xfrm>
            <a:off x="256368" y="1229162"/>
            <a:ext cx="8706978" cy="3769512"/>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Sous-titre 2"/>
          <p:cNvSpPr txBox="1">
            <a:spLocks/>
          </p:cNvSpPr>
          <p:nvPr/>
        </p:nvSpPr>
        <p:spPr>
          <a:xfrm>
            <a:off x="335762" y="1254327"/>
            <a:ext cx="8583791" cy="34815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fr-BE" sz="2500" b="1" u="sng" dirty="0">
                <a:solidFill>
                  <a:schemeClr val="tx1"/>
                </a:solidFill>
                <a:latin typeface="Calibri"/>
                <a:cs typeface="Calibri"/>
              </a:rPr>
              <a:t>B</a:t>
            </a:r>
            <a:r>
              <a:rPr lang="fr-BE" sz="2500" b="1" u="sng" dirty="0" smtClean="0">
                <a:solidFill>
                  <a:schemeClr val="tx1"/>
                </a:solidFill>
                <a:latin typeface="Calibri"/>
                <a:cs typeface="Calibri"/>
              </a:rPr>
              <a:t>) Histoire économique</a:t>
            </a:r>
          </a:p>
          <a:p>
            <a:pPr algn="just">
              <a:lnSpc>
                <a:spcPct val="90000"/>
              </a:lnSpc>
            </a:pPr>
            <a:endParaRPr lang="fr-BE" sz="1600" dirty="0" smtClean="0">
              <a:solidFill>
                <a:schemeClr val="tx1"/>
              </a:solidFill>
              <a:cs typeface="Calibri"/>
            </a:endParaRPr>
          </a:p>
          <a:p>
            <a:pPr marL="285750" indent="-285750" algn="just">
              <a:lnSpc>
                <a:spcPct val="90000"/>
              </a:lnSpc>
              <a:buFont typeface="Arial"/>
              <a:buChar char="•"/>
            </a:pPr>
            <a:r>
              <a:rPr lang="fr-BE" sz="1600" dirty="0" smtClean="0">
                <a:solidFill>
                  <a:schemeClr val="tx1"/>
                </a:solidFill>
                <a:cs typeface="Calibri"/>
              </a:rPr>
              <a:t>Rappel de l’importance centrale du </a:t>
            </a:r>
            <a:r>
              <a:rPr lang="fr-BE" sz="1600" b="1" dirty="0" smtClean="0">
                <a:solidFill>
                  <a:schemeClr val="tx1"/>
                </a:solidFill>
                <a:cs typeface="Calibri"/>
              </a:rPr>
              <a:t>cycle </a:t>
            </a:r>
            <a:r>
              <a:rPr lang="fr-BE" sz="1600" dirty="0" smtClean="0">
                <a:solidFill>
                  <a:schemeClr val="tx1"/>
                </a:solidFill>
                <a:cs typeface="Calibri"/>
              </a:rPr>
              <a:t>(cf. MOOC). </a:t>
            </a:r>
          </a:p>
          <a:p>
            <a:pPr>
              <a:lnSpc>
                <a:spcPct val="90000"/>
              </a:lnSpc>
            </a:pPr>
            <a:r>
              <a:rPr lang="fr-BE" sz="1600" b="1" dirty="0">
                <a:solidFill>
                  <a:schemeClr val="tx1"/>
                </a:solidFill>
                <a:cs typeface="Calibri"/>
              </a:rPr>
              <a:t/>
            </a:r>
            <a:br>
              <a:rPr lang="fr-BE" sz="1600" b="1" dirty="0">
                <a:solidFill>
                  <a:schemeClr val="tx1"/>
                </a:solidFill>
                <a:cs typeface="Calibri"/>
              </a:rPr>
            </a:br>
            <a:r>
              <a:rPr lang="fr-BE" sz="1600" b="1" dirty="0" smtClean="0">
                <a:solidFill>
                  <a:schemeClr val="tx1"/>
                </a:solidFill>
                <a:cs typeface="Calibri"/>
              </a:rPr>
              <a:t>NEWS =&gt; PREVIEW =&gt; TEST</a:t>
            </a:r>
            <a:br>
              <a:rPr lang="fr-BE" sz="1600" b="1" dirty="0" smtClean="0">
                <a:solidFill>
                  <a:schemeClr val="tx1"/>
                </a:solidFill>
                <a:cs typeface="Calibri"/>
              </a:rPr>
            </a:br>
            <a:r>
              <a:rPr lang="fr-BE" sz="1600" b="1" dirty="0" smtClean="0">
                <a:solidFill>
                  <a:schemeClr val="tx1"/>
                </a:solidFill>
                <a:cs typeface="Calibri"/>
              </a:rPr>
              <a:t>Gatekeeping</a:t>
            </a:r>
            <a:r>
              <a:rPr lang="fr-BE" sz="1600" dirty="0" smtClean="0">
                <a:solidFill>
                  <a:schemeClr val="tx1"/>
                </a:solidFill>
                <a:cs typeface="Calibri"/>
              </a:rPr>
              <a:t> en milieu de chaîne, «</a:t>
            </a:r>
            <a:r>
              <a:rPr lang="fr-BE" sz="1600" dirty="0">
                <a:solidFill>
                  <a:schemeClr val="tx1"/>
                </a:solidFill>
                <a:cs typeface="Calibri"/>
              </a:rPr>
              <a:t> </a:t>
            </a:r>
            <a:r>
              <a:rPr lang="fr-BE" sz="1600" b="1" dirty="0">
                <a:solidFill>
                  <a:schemeClr val="tx1"/>
                </a:solidFill>
                <a:cs typeface="Calibri"/>
              </a:rPr>
              <a:t>Événements suscités</a:t>
            </a:r>
            <a:r>
              <a:rPr lang="fr-BE" sz="1600" dirty="0">
                <a:solidFill>
                  <a:schemeClr val="tx1"/>
                </a:solidFill>
                <a:cs typeface="Calibri"/>
              </a:rPr>
              <a:t> » </a:t>
            </a:r>
            <a:r>
              <a:rPr lang="fr-BE" sz="1600" dirty="0" smtClean="0">
                <a:solidFill>
                  <a:schemeClr val="tx1"/>
                </a:solidFill>
                <a:cs typeface="Calibri"/>
              </a:rPr>
              <a:t>(</a:t>
            </a:r>
            <a:r>
              <a:rPr lang="fr-BE" sz="1600" dirty="0">
                <a:solidFill>
                  <a:schemeClr val="tx1"/>
                </a:solidFill>
                <a:cs typeface="Calibri"/>
              </a:rPr>
              <a:t>Charaudeau, 1997) </a:t>
            </a:r>
            <a:endParaRPr lang="fr-BE" sz="1600" b="1" dirty="0">
              <a:solidFill>
                <a:schemeClr val="tx1"/>
              </a:solidFill>
              <a:cs typeface="Calibri"/>
            </a:endParaRPr>
          </a:p>
          <a:p>
            <a:pPr algn="just">
              <a:lnSpc>
                <a:spcPct val="90000"/>
              </a:lnSpc>
            </a:pPr>
            <a:endParaRPr lang="fr-BE" sz="1600" dirty="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smtClean="0">
              <a:solidFill>
                <a:schemeClr val="tx1"/>
              </a:solidFill>
              <a:cs typeface="Calibri"/>
            </a:endParaRPr>
          </a:p>
          <a:p>
            <a:pPr algn="just">
              <a:lnSpc>
                <a:spcPct val="90000"/>
              </a:lnSpc>
            </a:pPr>
            <a:endParaRPr lang="fr-BE" sz="1600" dirty="0">
              <a:solidFill>
                <a:schemeClr val="tx1"/>
              </a:solidFill>
              <a:latin typeface="Calibri"/>
              <a:cs typeface="Calibri"/>
            </a:endParaRPr>
          </a:p>
        </p:txBody>
      </p:sp>
      <p:pic>
        <p:nvPicPr>
          <p:cNvPr id="2" name="Image 1" descr="Capture d’écran 2020-04-14 à 15.46.37.png"/>
          <p:cNvPicPr>
            <a:picLocks noChangeAspect="1"/>
          </p:cNvPicPr>
          <p:nvPr/>
        </p:nvPicPr>
        <p:blipFill rotWithShape="1">
          <a:blip r:embed="rId5">
            <a:extLst>
              <a:ext uri="{28A0092B-C50C-407E-A947-70E740481C1C}">
                <a14:useLocalDpi xmlns:a14="http://schemas.microsoft.com/office/drawing/2010/main" val="0"/>
              </a:ext>
            </a:extLst>
          </a:blip>
          <a:srcRect l="2587" t="6172" r="2298" b="5519"/>
          <a:stretch/>
        </p:blipFill>
        <p:spPr>
          <a:xfrm>
            <a:off x="2059661" y="2974484"/>
            <a:ext cx="5142227" cy="2169016"/>
          </a:xfrm>
          <a:prstGeom prst="rect">
            <a:avLst/>
          </a:prstGeom>
        </p:spPr>
      </p:pic>
    </p:spTree>
    <p:extLst>
      <p:ext uri="{BB962C8B-B14F-4D97-AF65-F5344CB8AC3E}">
        <p14:creationId xmlns:p14="http://schemas.microsoft.com/office/powerpoint/2010/main" val="315332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2082</TotalTime>
  <Words>1711</Words>
  <Application>Microsoft Macintosh PowerPoint</Application>
  <PresentationFormat>Présentation à l'écran (16:9)</PresentationFormat>
  <Paragraphs>352</Paragraphs>
  <Slides>64</Slides>
  <Notes>22</Notes>
  <HiddenSlides>0</HiddenSlides>
  <MMClips>0</MMClips>
  <ScaleCrop>false</ScaleCrop>
  <HeadingPairs>
    <vt:vector size="4" baseType="variant">
      <vt:variant>
        <vt:lpstr>Thème</vt:lpstr>
      </vt:variant>
      <vt:variant>
        <vt:i4>1</vt:i4>
      </vt:variant>
      <vt:variant>
        <vt:lpstr>Titres des diapositives</vt:lpstr>
      </vt:variant>
      <vt:variant>
        <vt:i4>64</vt:i4>
      </vt:variant>
    </vt:vector>
  </HeadingPairs>
  <TitlesOfParts>
    <vt:vector size="6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Processus d’entretien</vt:lpstr>
      <vt:lpstr>Théorisation ancrée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ULg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Boris Krywicki</dc:creator>
  <cp:lastModifiedBy>Boris Krywicki</cp:lastModifiedBy>
  <cp:revision>94</cp:revision>
  <dcterms:created xsi:type="dcterms:W3CDTF">2020-04-09T08:17:27Z</dcterms:created>
  <dcterms:modified xsi:type="dcterms:W3CDTF">2020-04-23T13:36:11Z</dcterms:modified>
</cp:coreProperties>
</file>