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35" r:id="rId3"/>
    <p:sldId id="319" r:id="rId4"/>
    <p:sldId id="320" r:id="rId5"/>
    <p:sldId id="338" r:id="rId6"/>
    <p:sldId id="339" r:id="rId7"/>
    <p:sldId id="345" r:id="rId8"/>
    <p:sldId id="321" r:id="rId9"/>
    <p:sldId id="332" r:id="rId10"/>
    <p:sldId id="322" r:id="rId11"/>
    <p:sldId id="325" r:id="rId12"/>
    <p:sldId id="324" r:id="rId13"/>
    <p:sldId id="340" r:id="rId14"/>
    <p:sldId id="341" r:id="rId15"/>
    <p:sldId id="343" r:id="rId16"/>
    <p:sldId id="346" r:id="rId17"/>
    <p:sldId id="330" r:id="rId18"/>
    <p:sldId id="331" r:id="rId19"/>
    <p:sldId id="347" r:id="rId20"/>
    <p:sldId id="333" r:id="rId21"/>
    <p:sldId id="348" r:id="rId22"/>
    <p:sldId id="336" r:id="rId23"/>
    <p:sldId id="344" r:id="rId24"/>
    <p:sldId id="353" r:id="rId25"/>
    <p:sldId id="35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1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4CEB-1C5F-4276-8FD7-164C9541FE9A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5861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latin typeface="Times New Roman" pitchFamily="18" charset="0"/>
              </a:rPr>
              <a:t>D. Leclercq (2019) Les facteurs A (Affectivité) et D (Décision) du modèle ASCID (2010). Université de Liège - LEPS Paris</a:t>
            </a:r>
          </a:p>
        </p:txBody>
      </p:sp>
      <p:sp>
        <p:nvSpPr>
          <p:cNvPr id="193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3F191-162F-46C5-98AC-4876AC7D62E0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93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8181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latin typeface="Times New Roman" pitchFamily="18" charset="0"/>
              </a:rPr>
              <a:t>D. Leclercq (2019) Les facteurs A (Affectivité) et D (Décision) du modèle ASCID (2010). Université de Liège - LEPS Paris</a:t>
            </a:r>
          </a:p>
        </p:txBody>
      </p:sp>
      <p:sp>
        <p:nvSpPr>
          <p:cNvPr id="193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3F191-162F-46C5-98AC-4876AC7D62E0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93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5376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smtClean="0"/>
          </a:p>
        </p:txBody>
      </p:sp>
      <p:sp>
        <p:nvSpPr>
          <p:cNvPr id="199684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latin typeface="Times New Roman" pitchFamily="18" charset="0"/>
              </a:rPr>
              <a:t>D. Leclercq (2019) Les facteurs A (Affectivité) et D (Décision) du modèle ASCID (2010). Université de Liège - LEPS Paris</a:t>
            </a:r>
          </a:p>
        </p:txBody>
      </p:sp>
      <p:sp>
        <p:nvSpPr>
          <p:cNvPr id="19968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69E629-C241-4C9E-BA63-F4452CEF165B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0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A146-AD26-439A-8680-89DA607724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77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9A4F-E64F-456F-AB23-7A5C28B3F1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22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1.wmf"/><Relationship Id="rId5" Type="http://schemas.openxmlformats.org/officeDocument/2006/relationships/control" Target="../activeX/activeX4.xml"/><Relationship Id="rId10" Type="http://schemas.openxmlformats.org/officeDocument/2006/relationships/image" Target="../media/image20.wmf"/><Relationship Id="rId4" Type="http://schemas.openxmlformats.org/officeDocument/2006/relationships/control" Target="../activeX/activeX3.xml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2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emf"/><Relationship Id="rId7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02876" y="4760030"/>
            <a:ext cx="6400800" cy="17341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Leclercq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 smtClean="0">
                <a:latin typeface="Times New Roman" pitchFamily="18" charset="0"/>
              </a:rPr>
              <a:t>d</a:t>
            </a:r>
            <a:r>
              <a:rPr lang="fr-BE" altLang="fr-FR" sz="1600" b="1" dirty="0">
                <a:latin typeface="Times New Roman" pitchFamily="18" charset="0"/>
              </a:rPr>
              <a:t>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http://orbi.ulg.ac.be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648201" y="1191176"/>
            <a:ext cx="5110151" cy="2985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</a:t>
            </a:r>
            <a:r>
              <a:rPr lang="fr-BE" altLang="fr-FR" sz="1800" b="1" dirty="0" smtClean="0">
                <a:latin typeface="Times New Roman" pitchFamily="18" charset="0"/>
              </a:rPr>
              <a:t>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   </a:t>
            </a:r>
            <a:r>
              <a:rPr lang="fr-BE" altLang="fr-FR" sz="8000" b="1" dirty="0" smtClean="0">
                <a:latin typeface="Times New Roman" pitchFamily="18" charset="0"/>
              </a:rPr>
              <a:t>D</a:t>
            </a:r>
            <a:r>
              <a:rPr lang="fr-BE" altLang="fr-FR" sz="1800" b="1" dirty="0" smtClean="0">
                <a:latin typeface="Times New Roman" pitchFamily="18" charset="0"/>
              </a:rPr>
              <a:t>écisions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D4. Modèles en freins / leviers et arguments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Ex : Paquets de cigarettes </a:t>
            </a:r>
            <a:r>
              <a:rPr lang="fr-BE" altLang="fr-FR" sz="1800" b="1" dirty="0" smtClean="0">
                <a:latin typeface="Times New Roman" pitchFamily="18" charset="0"/>
              </a:rPr>
              <a:t>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err="1" smtClean="0">
                <a:latin typeface="Times New Roman" pitchFamily="18" charset="0"/>
              </a:rPr>
              <a:t>Health</a:t>
            </a:r>
            <a:r>
              <a:rPr lang="fr-BE" altLang="fr-FR" sz="1800" b="1" dirty="0" smtClean="0">
                <a:latin typeface="Times New Roman" pitchFamily="18" charset="0"/>
              </a:rPr>
              <a:t> </a:t>
            </a:r>
            <a:r>
              <a:rPr lang="fr-BE" altLang="fr-FR" sz="1800" b="1" dirty="0" err="1" smtClean="0">
                <a:latin typeface="Times New Roman" pitchFamily="18" charset="0"/>
              </a:rPr>
              <a:t>Belief</a:t>
            </a:r>
            <a:r>
              <a:rPr lang="fr-BE" altLang="fr-FR" sz="1800" b="1" dirty="0" smtClean="0">
                <a:latin typeface="Times New Roman" pitchFamily="18" charset="0"/>
              </a:rPr>
              <a:t> Model (HBM)  </a:t>
            </a:r>
            <a:endParaRPr lang="fr-BE" altLang="fr-FR" sz="1800" b="1" dirty="0" smtClean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289050" y="3042957"/>
            <a:ext cx="2430478" cy="2495078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815445" y="1047097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80926" y="1165870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2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t="2903" r="2805" b="83490"/>
          <a:stretch/>
        </p:blipFill>
        <p:spPr>
          <a:xfrm>
            <a:off x="1107831" y="47802"/>
            <a:ext cx="6031523" cy="6812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9" b="40751"/>
          <a:stretch/>
        </p:blipFill>
        <p:spPr>
          <a:xfrm>
            <a:off x="174171" y="1716373"/>
            <a:ext cx="7699915" cy="2095014"/>
          </a:xfrm>
          <a:prstGeom prst="rect">
            <a:avLst/>
          </a:prstGeom>
        </p:spPr>
      </p:pic>
      <p:sp>
        <p:nvSpPr>
          <p:cNvPr id="53250" name="Espace réservé du pied de page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 smtClean="0"/>
              <a:t>D. Leclercq (2020) D (Décision) Modèles en freins et leviers. Health Belief Model.      Université de Liège  &amp;   LEPS Université Paris 13</a:t>
            </a:r>
            <a:endParaRPr lang="fr-FR" sz="1400"/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FD72A8-94D0-4668-B7DE-B8E50350AE11}" type="slidenum">
              <a:rPr lang="fr-FR" sz="1600"/>
              <a:pPr/>
              <a:t>10</a:t>
            </a:fld>
            <a:endParaRPr lang="fr-FR" sz="1600"/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7117" y="970885"/>
            <a:ext cx="4458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b="1" u="sng" dirty="0">
                <a:latin typeface="Arial" charset="0"/>
                <a:cs typeface="Arial" charset="0"/>
              </a:rPr>
              <a:t>Le </a:t>
            </a:r>
            <a:r>
              <a:rPr lang="fr-BE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fr-BE" b="1" u="sng" dirty="0" err="1">
                <a:latin typeface="Arial" charset="0"/>
                <a:cs typeface="Arial" charset="0"/>
              </a:rPr>
              <a:t>ealth</a:t>
            </a:r>
            <a:r>
              <a:rPr lang="fr-BE" b="1" u="sng" dirty="0">
                <a:latin typeface="Arial" charset="0"/>
                <a:cs typeface="Arial" charset="0"/>
              </a:rPr>
              <a:t> </a:t>
            </a:r>
            <a:r>
              <a:rPr lang="fr-BE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  <a:r>
              <a:rPr lang="fr-BE" b="1" u="sng" dirty="0" err="1">
                <a:latin typeface="Arial" charset="0"/>
                <a:cs typeface="Arial" charset="0"/>
              </a:rPr>
              <a:t>elief</a:t>
            </a:r>
            <a:r>
              <a:rPr lang="fr-BE" b="1" u="sng" dirty="0">
                <a:latin typeface="Arial" charset="0"/>
                <a:cs typeface="Arial" charset="0"/>
              </a:rPr>
              <a:t> </a:t>
            </a:r>
            <a:r>
              <a:rPr lang="fr-BE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M</a:t>
            </a:r>
            <a:r>
              <a:rPr lang="fr-BE" b="1" u="sng" dirty="0">
                <a:latin typeface="Arial" charset="0"/>
                <a:cs typeface="Arial" charset="0"/>
              </a:rPr>
              <a:t>odel (HBM)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r="4965" b="22322"/>
          <a:stretch/>
        </p:blipFill>
        <p:spPr>
          <a:xfrm>
            <a:off x="9496696" y="115815"/>
            <a:ext cx="2209801" cy="28411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06692" y="3035845"/>
            <a:ext cx="180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u="sng" dirty="0">
                <a:solidFill>
                  <a:srgbClr val="FF0000"/>
                </a:solidFill>
                <a:cs typeface="Arial" charset="0"/>
              </a:rPr>
              <a:t>Irwin </a:t>
            </a:r>
            <a:r>
              <a:rPr lang="fr-BE" b="1" u="sng" dirty="0" err="1">
                <a:solidFill>
                  <a:srgbClr val="FF0000"/>
                </a:solidFill>
                <a:cs typeface="Arial" charset="0"/>
              </a:rPr>
              <a:t>Rosenstock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51087" y="3860190"/>
            <a:ext cx="544091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cs typeface="Arial" charset="0"/>
              </a:rPr>
              <a:t>Quels </a:t>
            </a:r>
            <a:r>
              <a:rPr lang="fr-BE" altLang="fr-FR" sz="3600" b="1" dirty="0">
                <a:cs typeface="Arial" charset="0"/>
              </a:rPr>
              <a:t>messages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cs typeface="Arial" charset="0"/>
              </a:rPr>
              <a:t>promoteurs et anti-freins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cs typeface="Arial" charset="0"/>
              </a:rPr>
              <a:t>pour </a:t>
            </a:r>
            <a:r>
              <a:rPr lang="fr-BE" altLang="fr-FR" b="1" dirty="0" smtClean="0">
                <a:cs typeface="Arial" charset="0"/>
              </a:rPr>
              <a:t>influencer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b="1" dirty="0" smtClean="0">
                <a:cs typeface="Arial" charset="0"/>
              </a:rPr>
              <a:t> </a:t>
            </a:r>
            <a:r>
              <a:rPr lang="fr-BE" altLang="fr-FR" b="1" dirty="0">
                <a:cs typeface="Arial" charset="0"/>
              </a:rPr>
              <a:t>la décision de consulter 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2" r="19732"/>
          <a:stretch/>
        </p:blipFill>
        <p:spPr>
          <a:xfrm>
            <a:off x="149901" y="4088423"/>
            <a:ext cx="6180562" cy="21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Espace réservé du pied de page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smtClean="0">
                <a:latin typeface="Times New Roman" pitchFamily="18" charset="0"/>
              </a:rPr>
              <a:t>D. Leclercq (2020) D (Décision) Modèles en freins et leviers. Health Belief Model.      Université de Liège  &amp;   LEPS Université Paris 13</a:t>
            </a:r>
            <a:endParaRPr lang="fr-FR" altLang="fr-FR" sz="1400">
              <a:latin typeface="Times New Roman" pitchFamily="18" charset="0"/>
            </a:endParaRPr>
          </a:p>
        </p:txBody>
      </p:sp>
      <p:sp>
        <p:nvSpPr>
          <p:cNvPr id="1031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A9965D-BEF7-4C85-B30D-7234A7E75425}" type="slidenum">
              <a:rPr lang="fr-FR" altLang="fr-FR" sz="16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600">
              <a:latin typeface="Times New Roman" pitchFamily="18" charset="0"/>
            </a:endParaRP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1504520" y="1484785"/>
            <a:ext cx="26234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Croyances </a:t>
            </a:r>
            <a:r>
              <a:rPr lang="fr-BE" altLang="fr-FR" b="1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BE" altLang="fr-FR" sz="2400" b="1" dirty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1847529" y="2204864"/>
            <a:ext cx="22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</a:t>
            </a:r>
            <a:r>
              <a:rPr lang="fr-BE" altLang="fr-FR" sz="2800" b="1" dirty="0" smtClean="0">
                <a:cs typeface="Arial" charset="0"/>
              </a:rPr>
              <a:t>gravité ?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035" name="Text Box 7"/>
          <p:cNvSpPr txBox="1">
            <a:spLocks noChangeArrowheads="1"/>
          </p:cNvSpPr>
          <p:nvPr/>
        </p:nvSpPr>
        <p:spPr bwMode="auto">
          <a:xfrm>
            <a:off x="1847529" y="2852937"/>
            <a:ext cx="34371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susceptibilité 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       -</a:t>
            </a:r>
            <a:r>
              <a:rPr lang="fr-BE" altLang="fr-FR" sz="2800" b="1" dirty="0" smtClean="0">
                <a:cs typeface="Arial" charset="0"/>
              </a:rPr>
              <a:t>vulnérabilité ?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1847528" y="3933056"/>
            <a:ext cx="31229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</a:t>
            </a:r>
            <a:r>
              <a:rPr lang="fr-BE" altLang="fr-FR" sz="2800" b="1" dirty="0" smtClean="0">
                <a:cs typeface="Arial" charset="0"/>
              </a:rPr>
              <a:t>détectabilité ?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1919537" y="4797152"/>
            <a:ext cx="2621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</a:t>
            </a:r>
            <a:r>
              <a:rPr lang="fr-BE" altLang="fr-FR" sz="2800" b="1" dirty="0" smtClean="0">
                <a:cs typeface="Arial" charset="0"/>
              </a:rPr>
              <a:t>curabilité ?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62100" y="123716"/>
            <a:ext cx="35157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cs typeface="Arial" charset="0"/>
              </a:rPr>
              <a:t>Quels messages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cs typeface="Arial" charset="0"/>
              </a:rPr>
              <a:t>pour influencer la décision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cs typeface="Arial" charset="0"/>
              </a:rPr>
              <a:t>de consulter ?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1" t="6300" r="6202" b="4451"/>
          <a:stretch/>
        </p:blipFill>
        <p:spPr>
          <a:xfrm>
            <a:off x="5555483" y="45170"/>
            <a:ext cx="5092030" cy="61206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314" name="CheckBox2" r:id="rId2" imgW="167760" imgH="274320"/>
        </mc:Choice>
        <mc:Fallback>
          <p:control name="CheckBox2" r:id="rId2" imgW="167760" imgH="274320">
            <p:pic>
              <p:nvPicPr>
                <p:cNvPr id="2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684213" y="1052514"/>
                  <a:ext cx="171450" cy="2746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15" name="CheckBox3" r:id="rId3" imgW="167760" imgH="274320"/>
        </mc:Choice>
        <mc:Fallback>
          <p:control name="CheckBox3" r:id="rId3" imgW="167760" imgH="274320">
            <p:pic>
              <p:nvPicPr>
                <p:cNvPr id="3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-541338" y="1484314"/>
                  <a:ext cx="171450" cy="276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16" name="CheckBox1" r:id="rId4" imgW="175320" imgH="289440"/>
        </mc:Choice>
        <mc:Fallback>
          <p:control name="CheckBox1" r:id="rId4" imgW="175320" imgH="289440">
            <p:pic>
              <p:nvPicPr>
                <p:cNvPr id="4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-323850" y="1052514"/>
                  <a:ext cx="173037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17" name="CheckBox4" r:id="rId5" imgW="167760" imgH="274320"/>
        </mc:Choice>
        <mc:Fallback>
          <p:control name="CheckBox4" r:id="rId5" imgW="167760" imgH="274320">
            <p:pic>
              <p:nvPicPr>
                <p:cNvPr id="5" name="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541338" y="692150"/>
                  <a:ext cx="17145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110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1035" grpId="0"/>
      <p:bldP spid="1036" grpId="0"/>
      <p:bldP spid="10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Espace réservé du pied de page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smtClean="0">
                <a:latin typeface="Times New Roman" pitchFamily="18" charset="0"/>
              </a:rPr>
              <a:t>D. Leclercq (2020) D (Décision) Modèles en freins et leviers. Health Belief Model.      Université de Liège  &amp;   LEPS Université Paris 13</a:t>
            </a:r>
            <a:endParaRPr lang="fr-FR" altLang="fr-FR" sz="1400">
              <a:latin typeface="Times New Roman" pitchFamily="18" charset="0"/>
            </a:endParaRPr>
          </a:p>
        </p:txBody>
      </p:sp>
      <p:sp>
        <p:nvSpPr>
          <p:cNvPr id="1031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A9965D-BEF7-4C85-B30D-7234A7E75425}" type="slidenum">
              <a:rPr lang="fr-FR" altLang="fr-FR" sz="16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600">
              <a:latin typeface="Times New Roman" pitchFamily="18" charset="0"/>
            </a:endParaRP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3651" y="500384"/>
            <a:ext cx="258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Croyances </a:t>
            </a:r>
            <a:r>
              <a:rPr lang="fr-BE" altLang="fr-FR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BE" altLang="fr-FR" sz="2400" b="1" dirty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657719" y="1299196"/>
            <a:ext cx="1883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gravité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035" name="Text Box 7"/>
          <p:cNvSpPr txBox="1">
            <a:spLocks noChangeArrowheads="1"/>
          </p:cNvSpPr>
          <p:nvPr/>
        </p:nvSpPr>
        <p:spPr bwMode="auto">
          <a:xfrm>
            <a:off x="246769" y="1983907"/>
            <a:ext cx="32015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susceptibilité 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       -vulnérabilité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446605" y="3248980"/>
            <a:ext cx="28039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détectabilité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448526" y="4123962"/>
            <a:ext cx="23022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La curabilité</a:t>
            </a:r>
            <a:endParaRPr lang="fr-FR" altLang="fr-FR" sz="2800" b="1" dirty="0">
              <a:cs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036" y="-50027"/>
            <a:ext cx="10910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cs typeface="Arial" charset="0"/>
              </a:rPr>
              <a:t>Quels messages </a:t>
            </a:r>
            <a:r>
              <a:rPr lang="fr-BE" altLang="fr-FR" sz="2800" b="1" dirty="0" smtClean="0">
                <a:cs typeface="Arial" charset="0"/>
              </a:rPr>
              <a:t>TV pour </a:t>
            </a:r>
            <a:r>
              <a:rPr lang="fr-BE" altLang="fr-FR" sz="2800" b="1" dirty="0">
                <a:cs typeface="Arial" charset="0"/>
              </a:rPr>
              <a:t>influencer la décision de consulter ? 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583832" y="3140968"/>
            <a:ext cx="439248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 b="17175"/>
          <a:stretch/>
        </p:blipFill>
        <p:spPr>
          <a:xfrm>
            <a:off x="3448286" y="653952"/>
            <a:ext cx="8529715" cy="5637197"/>
          </a:xfrm>
          <a:prstGeom prst="rect">
            <a:avLst/>
          </a:prstGeom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78848" y="1922647"/>
            <a:ext cx="638113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A </a:t>
            </a:r>
            <a:r>
              <a:rPr lang="fr-BE" altLang="fr-FR" sz="2800" b="1" dirty="0">
                <a:latin typeface="Times New Roman" pitchFamily="18" charset="0"/>
              </a:rPr>
              <a:t>partir de 65 ans</a:t>
            </a:r>
            <a:r>
              <a:rPr lang="fr-BE" altLang="fr-FR" sz="2800" b="1" dirty="0" smtClean="0">
                <a:latin typeface="Times New Roman" pitchFamily="18" charset="0"/>
              </a:rPr>
              <a:t>, la </a:t>
            </a:r>
            <a:r>
              <a:rPr lang="fr-BE" altLang="fr-FR" sz="2800" b="1" dirty="0">
                <a:latin typeface="Times New Roman" pitchFamily="18" charset="0"/>
              </a:rPr>
              <a:t>grippe peut </a:t>
            </a:r>
            <a:r>
              <a:rPr lang="fr-BE" altLang="fr-FR" sz="2800" b="1" dirty="0" smtClean="0">
                <a:latin typeface="Times New Roman" pitchFamily="18" charset="0"/>
              </a:rPr>
              <a:t>tuer</a:t>
            </a:r>
            <a:endParaRPr lang="fr-BE" altLang="fr-FR" sz="2800" b="1" dirty="0">
              <a:latin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3169919" y="1377278"/>
            <a:ext cx="1045029" cy="1560736"/>
          </a:xfrm>
          <a:prstGeom prst="rightBrace">
            <a:avLst>
              <a:gd name="adj1" fmla="val 28197"/>
              <a:gd name="adj2" fmla="val 5117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948105" y="3210940"/>
            <a:ext cx="638113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Le test de dépistage est fiable à 98%</a:t>
            </a:r>
            <a:endParaRPr lang="fr-BE" altLang="fr-FR" sz="2800" b="1" dirty="0">
              <a:latin typeface="Times New Roman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948105" y="4070606"/>
            <a:ext cx="699687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Dépisté à temps, le cancer de la prostate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est curable à…%.</a:t>
            </a:r>
            <a:endParaRPr lang="fr-BE" altLang="fr-FR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13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8105" t="68836" r="22238" b="28027"/>
          <a:stretch/>
        </p:blipFill>
        <p:spPr>
          <a:xfrm>
            <a:off x="2035505" y="3236918"/>
            <a:ext cx="8251849" cy="4910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96832" y="2293424"/>
            <a:ext cx="458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</a:rPr>
              <a:t>T</a:t>
            </a:r>
            <a:r>
              <a:rPr lang="fr-BE" sz="2000" b="1" dirty="0" smtClean="0"/>
              <a:t>est </a:t>
            </a:r>
            <a:r>
              <a:rPr lang="fr-BE" sz="2800" b="1" dirty="0" smtClean="0">
                <a:solidFill>
                  <a:srgbClr val="0000CC"/>
                </a:solidFill>
              </a:rPr>
              <a:t>R</a:t>
            </a:r>
            <a:r>
              <a:rPr lang="fr-BE" sz="2000" b="1" dirty="0" smtClean="0"/>
              <a:t>apide d’</a:t>
            </a:r>
            <a:r>
              <a:rPr lang="fr-BE" sz="2800" b="1" dirty="0" smtClean="0">
                <a:solidFill>
                  <a:srgbClr val="0000CC"/>
                </a:solidFill>
              </a:rPr>
              <a:t>O</a:t>
            </a:r>
            <a:r>
              <a:rPr lang="fr-BE" sz="2000" b="1" dirty="0" smtClean="0"/>
              <a:t>rientation </a:t>
            </a:r>
            <a:r>
              <a:rPr lang="fr-BE" sz="2800" b="1" dirty="0" smtClean="0">
                <a:solidFill>
                  <a:srgbClr val="0000CC"/>
                </a:solidFill>
              </a:rPr>
              <a:t>D</a:t>
            </a:r>
            <a:r>
              <a:rPr lang="fr-BE" sz="2000" b="1" dirty="0" smtClean="0"/>
              <a:t>iagnostique</a:t>
            </a:r>
            <a:endParaRPr lang="fr-BE" sz="2000" b="1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403042" y="280480"/>
            <a:ext cx="191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/>
              <a:t>VIH</a:t>
            </a:r>
            <a:endParaRPr lang="fr-BE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18917" y="5716010"/>
            <a:ext cx="11885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https://www.province.namur.be/documents/fichier/1/434/20190515_120656le_depistage_du_vih_au_plus_pres_des_groupes_a_risque.pdf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0185" y="1760806"/>
            <a:ext cx="446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« 1 Minute pour savoir » </a:t>
            </a:r>
            <a:endParaRPr lang="fr-BE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406113" y="2262647"/>
            <a:ext cx="4221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= </a:t>
            </a:r>
            <a:r>
              <a:rPr lang="fr-FR" sz="3200" b="1" dirty="0" smtClean="0">
                <a:solidFill>
                  <a:srgbClr val="0000CC"/>
                </a:solidFill>
              </a:rPr>
              <a:t>Camion aménagé </a:t>
            </a:r>
            <a:r>
              <a:rPr lang="fr-FR" sz="2400" b="1" dirty="0" smtClean="0"/>
              <a:t>pour</a:t>
            </a:r>
            <a:r>
              <a:rPr lang="fr-FR" sz="3200" b="1" dirty="0" smtClean="0"/>
              <a:t> </a:t>
            </a:r>
            <a:endParaRPr lang="fr-BE" sz="3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59415" y="317957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Lieux :</a:t>
            </a:r>
            <a:endParaRPr lang="fr-BE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96054" y="4106008"/>
            <a:ext cx="5423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Quel frein essaye-t-on de réduire ? </a:t>
            </a:r>
            <a:endParaRPr lang="fr-B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14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4516" t="14564" r="63332" b="74380"/>
          <a:stretch/>
        </p:blipFill>
        <p:spPr>
          <a:xfrm>
            <a:off x="314847" y="793770"/>
            <a:ext cx="2051061" cy="1049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4170" y="0"/>
            <a:ext cx="11179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https://www.santepubliquefrance.fr/maladies-et-traumatismes/cancers/cancer-du-sein/articles/taux-de-participation-au-programme-de-depistage-organise-du-cancer-du-sein-2016-2017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3090" y="899368"/>
            <a:ext cx="4886633" cy="6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9209" t="39214" r="26002" b="26202"/>
          <a:stretch/>
        </p:blipFill>
        <p:spPr>
          <a:xfrm>
            <a:off x="2603090" y="782736"/>
            <a:ext cx="5871915" cy="3283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9763" t="25983" r="28269" b="60684"/>
          <a:stretch/>
        </p:blipFill>
        <p:spPr>
          <a:xfrm>
            <a:off x="2492361" y="4202594"/>
            <a:ext cx="7627585" cy="17894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72600" y="5583115"/>
            <a:ext cx="888023" cy="517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30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15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140" t="17622" r="31823" b="10117"/>
          <a:stretch/>
        </p:blipFill>
        <p:spPr>
          <a:xfrm>
            <a:off x="2916364" y="0"/>
            <a:ext cx="8957187" cy="63831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716" y="949569"/>
            <a:ext cx="2647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Différences </a:t>
            </a:r>
          </a:p>
          <a:p>
            <a:r>
              <a:rPr lang="fr-FR" sz="2800" b="1" dirty="0" smtClean="0"/>
              <a:t>selon les régions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26362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èche droite 28"/>
          <p:cNvSpPr/>
          <p:nvPr/>
        </p:nvSpPr>
        <p:spPr>
          <a:xfrm>
            <a:off x="122423" y="3037506"/>
            <a:ext cx="2715109" cy="13269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16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55966" y="767513"/>
            <a:ext cx="24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Pour dissuader les ados </a:t>
            </a:r>
          </a:p>
          <a:p>
            <a:r>
              <a:rPr lang="fr-FR" b="1" dirty="0" smtClean="0"/>
              <a:t>de commencer à fumer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3420"/>
            <a:ext cx="473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Modèles</a:t>
            </a:r>
            <a:r>
              <a:rPr lang="fr-FR" sz="2400" b="1" dirty="0" smtClean="0"/>
              <a:t> et </a:t>
            </a:r>
            <a:r>
              <a:rPr lang="fr-FR" sz="2400" b="1" dirty="0" smtClean="0">
                <a:solidFill>
                  <a:srgbClr val="0000CC"/>
                </a:solidFill>
              </a:rPr>
              <a:t>interventions</a:t>
            </a:r>
            <a:r>
              <a:rPr lang="fr-FR" sz="2400" b="1" dirty="0" smtClean="0"/>
              <a:t> AD HOC :</a:t>
            </a:r>
            <a:endParaRPr lang="fr-B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65077" y="21724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aller se faire dépister : 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5778727" y="1944200"/>
            <a:ext cx="2477767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3522189" y="2257371"/>
            <a:ext cx="2202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le </a:t>
            </a:r>
            <a:r>
              <a:rPr lang="fr-FR" sz="2400" b="1" dirty="0" err="1"/>
              <a:t>Health</a:t>
            </a:r>
            <a:r>
              <a:rPr lang="fr-FR" sz="2400" b="1" dirty="0"/>
              <a:t> </a:t>
            </a:r>
            <a:r>
              <a:rPr lang="fr-FR" sz="2400" b="1" dirty="0" err="1"/>
              <a:t>Belief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r>
              <a:rPr lang="fr-FR" sz="2400" b="1" dirty="0" smtClean="0"/>
              <a:t>Model </a:t>
            </a:r>
            <a:r>
              <a:rPr lang="fr-FR" sz="2400" b="1" dirty="0"/>
              <a:t>(HBM) </a:t>
            </a:r>
            <a:endParaRPr lang="fr-BE" sz="2400" b="1" dirty="0"/>
          </a:p>
        </p:txBody>
      </p:sp>
      <p:sp>
        <p:nvSpPr>
          <p:cNvPr id="11" name="Flèche droite 10"/>
          <p:cNvSpPr/>
          <p:nvPr/>
        </p:nvSpPr>
        <p:spPr>
          <a:xfrm>
            <a:off x="174171" y="1709727"/>
            <a:ext cx="3036218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181133" y="3014161"/>
            <a:ext cx="2656399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50937" y="3492952"/>
            <a:ext cx="268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arrêter de fumer </a:t>
            </a:r>
            <a:endParaRPr lang="fr-FR" b="1" dirty="0"/>
          </a:p>
        </p:txBody>
      </p:sp>
      <p:sp>
        <p:nvSpPr>
          <p:cNvPr id="15" name="Flèche droite 14"/>
          <p:cNvSpPr/>
          <p:nvPr/>
        </p:nvSpPr>
        <p:spPr>
          <a:xfrm>
            <a:off x="166796" y="4481025"/>
            <a:ext cx="310793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181133" y="4926821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</a:t>
            </a:r>
            <a:r>
              <a:rPr lang="fr-FR" sz="2000" b="1" dirty="0" smtClean="0"/>
              <a:t>our manger autrement </a:t>
            </a:r>
            <a:endParaRPr lang="fr-BE" sz="2000" b="1" dirty="0"/>
          </a:p>
        </p:txBody>
      </p:sp>
      <p:sp>
        <p:nvSpPr>
          <p:cNvPr id="19" name="Flèche droite 18"/>
          <p:cNvSpPr/>
          <p:nvPr/>
        </p:nvSpPr>
        <p:spPr>
          <a:xfrm>
            <a:off x="181133" y="470711"/>
            <a:ext cx="285005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5724395" y="705896"/>
            <a:ext cx="2532099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5840201" y="743694"/>
            <a:ext cx="2517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Images &amp; textes sur</a:t>
            </a:r>
          </a:p>
          <a:p>
            <a:r>
              <a:rPr lang="fr-FR" sz="2000" b="1" dirty="0" smtClean="0"/>
              <a:t>paquets de cigarettes</a:t>
            </a:r>
            <a:endParaRPr lang="fr-BE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657598" y="778454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/>
              <a:t> (valeurs) </a:t>
            </a:r>
            <a:endParaRPr lang="fr-BE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764718" y="356331"/>
            <a:ext cx="10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83850" y="1033898"/>
            <a:ext cx="126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royances</a:t>
            </a:r>
            <a:endParaRPr lang="fr-BE" sz="2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474598" y="1743947"/>
            <a:ext cx="139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</a:t>
            </a:r>
            <a:r>
              <a:rPr lang="fr-FR" sz="2000" b="1" dirty="0" smtClean="0"/>
              <a:t>(craintes)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royances</a:t>
            </a:r>
            <a:endParaRPr lang="fr-BE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294643" y="381606"/>
            <a:ext cx="177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n termes ASCID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10002" y="1949686"/>
            <a:ext cx="1959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Messages TV </a:t>
            </a:r>
          </a:p>
          <a:p>
            <a:r>
              <a:rPr lang="fr-FR" sz="2400" b="1" dirty="0" smtClean="0"/>
              <a:t>Affiches  BUS</a:t>
            </a:r>
            <a:endParaRPr lang="fr-BE" sz="2400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/>
          <a:srcRect t="6048"/>
          <a:stretch/>
        </p:blipFill>
        <p:spPr>
          <a:xfrm>
            <a:off x="8194843" y="673935"/>
            <a:ext cx="1739153" cy="92046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677649" y="28828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Méthodes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548808" y="284378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Evaluations</a:t>
            </a:r>
            <a:endParaRPr lang="fr-BE" b="1" dirty="0">
              <a:solidFill>
                <a:srgbClr val="00B05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/>
          <a:srcRect l="28611" t="11092" r="2319" b="17492"/>
          <a:stretch/>
        </p:blipFill>
        <p:spPr>
          <a:xfrm>
            <a:off x="8185143" y="1863624"/>
            <a:ext cx="1749670" cy="101911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4"/>
          <a:srcRect l="15509" r="18341" b="22344"/>
          <a:stretch/>
        </p:blipFill>
        <p:spPr>
          <a:xfrm>
            <a:off x="10368279" y="596417"/>
            <a:ext cx="1637112" cy="1082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5"/>
          <a:srcRect l="11140" t="17622" r="31823" b="10117"/>
          <a:stretch/>
        </p:blipFill>
        <p:spPr>
          <a:xfrm>
            <a:off x="10323917" y="1874327"/>
            <a:ext cx="1599478" cy="11398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70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10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2566989"/>
            <a:ext cx="5700713" cy="1800225"/>
          </a:xfrm>
        </p:spPr>
        <p:txBody>
          <a:bodyPr>
            <a:normAutofit/>
          </a:bodyPr>
          <a:lstStyle/>
          <a:p>
            <a:r>
              <a:rPr lang="fr-BE" altLang="fr-FR" b="1"/>
              <a:t>Le plan de 5 jours</a:t>
            </a:r>
            <a:br>
              <a:rPr lang="fr-BE" altLang="fr-FR" b="1"/>
            </a:br>
            <a:r>
              <a:rPr lang="fr-BE" altLang="fr-FR" b="1"/>
              <a:t>pour arrêter de fumer</a:t>
            </a:r>
            <a:br>
              <a:rPr lang="fr-BE" altLang="fr-FR" b="1"/>
            </a:br>
            <a:r>
              <a:rPr lang="fr-BE" altLang="fr-FR" sz="3200" b="1"/>
              <a:t>Pasteur Lenoir - Liège</a:t>
            </a:r>
            <a:endParaRPr lang="en-US" altLang="fr-FR" sz="3200" b="1"/>
          </a:p>
        </p:txBody>
      </p:sp>
      <p:sp>
        <p:nvSpPr>
          <p:cNvPr id="133125" name="Rectangle 4"/>
          <p:cNvSpPr>
            <a:spLocks noChangeArrowheads="1"/>
          </p:cNvSpPr>
          <p:nvPr/>
        </p:nvSpPr>
        <p:spPr bwMode="auto">
          <a:xfrm>
            <a:off x="292237" y="255092"/>
            <a:ext cx="71274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solidFill>
                  <a:srgbClr val="0000CC"/>
                </a:solidFill>
                <a:cs typeface="Arial" charset="0"/>
              </a:rPr>
              <a:t>Stratégie multi-messages</a:t>
            </a:r>
            <a:r>
              <a:rPr lang="fr-BE" altLang="fr-FR" sz="1800" b="1" dirty="0" smtClean="0">
                <a:cs typeface="Arial" charset="0"/>
              </a:rPr>
              <a:t> et </a:t>
            </a:r>
            <a:r>
              <a:rPr lang="fr-BE" altLang="fr-FR" sz="1800" b="1" dirty="0" smtClean="0">
                <a:solidFill>
                  <a:srgbClr val="FF0000"/>
                </a:solidFill>
                <a:cs typeface="Arial" charset="0"/>
              </a:rPr>
              <a:t>multi-mécanismes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cs typeface="Arial" charset="0"/>
              </a:rPr>
              <a:t>pour </a:t>
            </a:r>
            <a:r>
              <a:rPr lang="fr-BE" altLang="fr-FR" sz="1800" b="1" dirty="0">
                <a:cs typeface="Arial" charset="0"/>
              </a:rPr>
              <a:t>peser sur la décision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cs typeface="Arial" charset="0"/>
              </a:rPr>
              <a:t>(ici d’arrêter </a:t>
            </a:r>
            <a:r>
              <a:rPr lang="fr-BE" altLang="fr-FR" sz="1800" b="1" dirty="0">
                <a:cs typeface="Arial" charset="0"/>
              </a:rPr>
              <a:t>de fumer) </a:t>
            </a:r>
            <a:endParaRPr lang="fr-FR" altLang="fr-FR" sz="1800" b="1" dirty="0">
              <a:cs typeface="Arial" charset="0"/>
            </a:endParaRPr>
          </a:p>
        </p:txBody>
      </p:sp>
      <p:sp>
        <p:nvSpPr>
          <p:cNvPr id="133127" name="Rectangle à coins arrondis 7"/>
          <p:cNvSpPr>
            <a:spLocks noChangeArrowheads="1"/>
          </p:cNvSpPr>
          <p:nvPr/>
        </p:nvSpPr>
        <p:spPr bwMode="auto">
          <a:xfrm>
            <a:off x="174171" y="2565401"/>
            <a:ext cx="7799843" cy="201612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solidFill>
                  <a:srgbClr val="FF0000"/>
                </a:solidFill>
              </a:rPr>
              <a:t>Cas </a:t>
            </a:r>
            <a:r>
              <a:rPr lang="fr-BE" altLang="fr-FR" sz="1800" dirty="0"/>
              <a:t>:</a:t>
            </a:r>
            <a:endParaRPr lang="fr-BE" altLang="fr-FR" sz="1800" dirty="0">
              <a:solidFill>
                <a:srgbClr val="FF0000"/>
              </a:solidFill>
            </a:endParaRPr>
          </a:p>
        </p:txBody>
      </p:sp>
      <p:pic>
        <p:nvPicPr>
          <p:cNvPr id="133130" name="Image 10" descr="&lt;P&gt;Le tabacologue Luc Schreidel remplacera le pasteur Lenoir. &lt;CREDIT&gt; c.v.&lt;/CREDIT&gt; &lt;/P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4" t="18320" r="4051" b="41872"/>
          <a:stretch>
            <a:fillRect/>
          </a:stretch>
        </p:blipFill>
        <p:spPr bwMode="auto">
          <a:xfrm>
            <a:off x="8888869" y="68445"/>
            <a:ext cx="2464931" cy="33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17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9306339" y="3599403"/>
            <a:ext cx="2412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/>
              <a:t>Roger Lenoir </a:t>
            </a:r>
          </a:p>
          <a:p>
            <a:pPr algn="ctr"/>
            <a:r>
              <a:rPr lang="fr-BE" sz="2400" b="1" dirty="0" smtClean="0"/>
              <a:t>Ligue Vie &amp; Santé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6082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7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2" name="Group 2"/>
          <p:cNvGrpSpPr>
            <a:grpSpLocks/>
          </p:cNvGrpSpPr>
          <p:nvPr/>
        </p:nvGrpSpPr>
        <p:grpSpPr bwMode="auto">
          <a:xfrm>
            <a:off x="2998788" y="1844675"/>
            <a:ext cx="6194424" cy="3671888"/>
            <a:chOff x="839" y="572"/>
            <a:chExt cx="3902" cy="2313"/>
          </a:xfrm>
        </p:grpSpPr>
        <p:sp>
          <p:nvSpPr>
            <p:cNvPr id="135201" name="Line 3"/>
            <p:cNvSpPr>
              <a:spLocks noChangeShapeType="1"/>
            </p:cNvSpPr>
            <p:nvPr/>
          </p:nvSpPr>
          <p:spPr bwMode="auto">
            <a:xfrm>
              <a:off x="2336" y="1389"/>
              <a:ext cx="589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grpSp>
          <p:nvGrpSpPr>
            <p:cNvPr id="135202" name="Group 4"/>
            <p:cNvGrpSpPr>
              <a:grpSpLocks/>
            </p:cNvGrpSpPr>
            <p:nvPr/>
          </p:nvGrpSpPr>
          <p:grpSpPr bwMode="auto">
            <a:xfrm>
              <a:off x="839" y="572"/>
              <a:ext cx="3902" cy="2313"/>
              <a:chOff x="113" y="663"/>
              <a:chExt cx="3902" cy="2313"/>
            </a:xfrm>
          </p:grpSpPr>
          <p:sp>
            <p:nvSpPr>
              <p:cNvPr id="135204" name="Text Box 5"/>
              <p:cNvSpPr txBox="1">
                <a:spLocks noChangeArrowheads="1"/>
              </p:cNvSpPr>
              <p:nvPr/>
            </p:nvSpPr>
            <p:spPr bwMode="auto">
              <a:xfrm>
                <a:off x="113" y="1570"/>
                <a:ext cx="7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BE" altLang="fr-FR" sz="1800">
                    <a:cs typeface="Arial" charset="0"/>
                  </a:rPr>
                  <a:t>Formation</a:t>
                </a:r>
                <a:endParaRPr lang="en-US" altLang="fr-FR" sz="1800">
                  <a:cs typeface="Arial" charset="0"/>
                </a:endParaRPr>
              </a:p>
            </p:txBody>
          </p:sp>
          <p:sp>
            <p:nvSpPr>
              <p:cNvPr id="135205" name="Oval 6"/>
              <p:cNvSpPr>
                <a:spLocks noChangeArrowheads="1"/>
              </p:cNvSpPr>
              <p:nvPr/>
            </p:nvSpPr>
            <p:spPr bwMode="auto">
              <a:xfrm>
                <a:off x="1202" y="663"/>
                <a:ext cx="2359" cy="2313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135206" name="Text Box 7"/>
              <p:cNvSpPr txBox="1">
                <a:spLocks noChangeArrowheads="1"/>
              </p:cNvSpPr>
              <p:nvPr/>
            </p:nvSpPr>
            <p:spPr bwMode="auto">
              <a:xfrm>
                <a:off x="1292" y="1162"/>
                <a:ext cx="95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BE" altLang="fr-FR" sz="4000" b="1">
                    <a:cs typeface="Arial" charset="0"/>
                  </a:rPr>
                  <a:t>C</a:t>
                </a:r>
                <a:r>
                  <a:rPr lang="fr-BE" altLang="fr-FR" sz="1200">
                    <a:cs typeface="Arial" charset="0"/>
                  </a:rPr>
                  <a:t>onnaissances</a:t>
                </a:r>
                <a:endParaRPr lang="en-US" altLang="fr-FR" sz="1200">
                  <a:cs typeface="Arial" charset="0"/>
                </a:endParaRPr>
              </a:p>
            </p:txBody>
          </p:sp>
          <p:sp>
            <p:nvSpPr>
              <p:cNvPr id="135207" name="Text Box 8"/>
              <p:cNvSpPr txBox="1">
                <a:spLocks noChangeArrowheads="1"/>
              </p:cNvSpPr>
              <p:nvPr/>
            </p:nvSpPr>
            <p:spPr bwMode="auto">
              <a:xfrm>
                <a:off x="1927" y="709"/>
                <a:ext cx="68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BE" altLang="fr-FR" sz="4000" b="1">
                    <a:cs typeface="Arial" charset="0"/>
                  </a:rPr>
                  <a:t>A</a:t>
                </a:r>
                <a:r>
                  <a:rPr lang="fr-BE" altLang="fr-FR" sz="1200">
                    <a:cs typeface="Arial" charset="0"/>
                  </a:rPr>
                  <a:t>ttitudes</a:t>
                </a:r>
                <a:endParaRPr lang="en-US" altLang="fr-FR" sz="1200">
                  <a:cs typeface="Arial" charset="0"/>
                </a:endParaRPr>
              </a:p>
            </p:txBody>
          </p:sp>
          <p:sp>
            <p:nvSpPr>
              <p:cNvPr id="135208" name="Text Box 9"/>
              <p:cNvSpPr txBox="1">
                <a:spLocks noChangeArrowheads="1"/>
              </p:cNvSpPr>
              <p:nvPr/>
            </p:nvSpPr>
            <p:spPr bwMode="auto">
              <a:xfrm>
                <a:off x="3334" y="1434"/>
                <a:ext cx="68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BE" altLang="fr-FR" sz="4000" b="1" dirty="0">
                    <a:cs typeface="Arial" charset="0"/>
                  </a:rPr>
                  <a:t>D</a:t>
                </a:r>
                <a:r>
                  <a:rPr lang="fr-BE" altLang="fr-FR" sz="1200" dirty="0">
                    <a:cs typeface="Arial" charset="0"/>
                  </a:rPr>
                  <a:t>écision</a:t>
                </a:r>
                <a:endParaRPr lang="en-US" altLang="fr-FR" sz="1200" dirty="0">
                  <a:cs typeface="Arial" charset="0"/>
                </a:endParaRPr>
              </a:p>
            </p:txBody>
          </p:sp>
          <p:sp>
            <p:nvSpPr>
              <p:cNvPr id="135209" name="Text Box 10"/>
              <p:cNvSpPr txBox="1">
                <a:spLocks noChangeArrowheads="1"/>
              </p:cNvSpPr>
              <p:nvPr/>
            </p:nvSpPr>
            <p:spPr bwMode="auto">
              <a:xfrm>
                <a:off x="2154" y="1298"/>
                <a:ext cx="453" cy="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50000"/>
                  </a:spcBef>
                  <a:buNone/>
                </a:pPr>
                <a:r>
                  <a:rPr lang="fr-BE" altLang="fr-FR" sz="1800" b="1">
                    <a:cs typeface="Arial" charset="0"/>
                  </a:rPr>
                  <a:t>sur 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50000"/>
                  </a:spcBef>
                  <a:buNone/>
                </a:pPr>
                <a:r>
                  <a:rPr lang="fr-BE" altLang="fr-FR" sz="1800" b="1">
                    <a:cs typeface="Arial" charset="0"/>
                  </a:rPr>
                  <a:t>X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50000"/>
                  </a:spcBef>
                  <a:buNone/>
                </a:pPr>
                <a:r>
                  <a:rPr lang="fr-BE" altLang="fr-FR" sz="1800" b="1">
                    <a:cs typeface="Arial" charset="0"/>
                  </a:rPr>
                  <a:t>Y</a:t>
                </a:r>
              </a:p>
              <a:p>
                <a:pPr algn="ctr" eaLnBrk="1" hangingPunct="1">
                  <a:lnSpc>
                    <a:spcPts val="1000"/>
                  </a:lnSpc>
                  <a:spcBef>
                    <a:spcPct val="50000"/>
                  </a:spcBef>
                  <a:buNone/>
                </a:pPr>
                <a:r>
                  <a:rPr lang="fr-BE" altLang="fr-FR" sz="1800" b="1">
                    <a:cs typeface="Arial" charset="0"/>
                  </a:rPr>
                  <a:t>Z</a:t>
                </a:r>
                <a:endParaRPr lang="en-US" altLang="fr-FR" sz="1800" b="1">
                  <a:cs typeface="Arial" charset="0"/>
                </a:endParaRPr>
              </a:p>
            </p:txBody>
          </p:sp>
          <p:sp>
            <p:nvSpPr>
              <p:cNvPr id="135210" name="Line 11"/>
              <p:cNvSpPr>
                <a:spLocks noChangeShapeType="1"/>
              </p:cNvSpPr>
              <p:nvPr/>
            </p:nvSpPr>
            <p:spPr bwMode="auto">
              <a:xfrm>
                <a:off x="2562" y="1661"/>
                <a:ext cx="409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5211" name="Text Box 12"/>
              <p:cNvSpPr txBox="1">
                <a:spLocks noChangeArrowheads="1"/>
              </p:cNvSpPr>
              <p:nvPr/>
            </p:nvSpPr>
            <p:spPr bwMode="auto">
              <a:xfrm>
                <a:off x="2563" y="1026"/>
                <a:ext cx="95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BE" altLang="fr-FR" sz="4000" b="1" dirty="0">
                    <a:cs typeface="Arial" charset="0"/>
                  </a:rPr>
                  <a:t>I</a:t>
                </a:r>
                <a:r>
                  <a:rPr lang="fr-BE" altLang="fr-FR" sz="1200" dirty="0">
                    <a:cs typeface="Arial" charset="0"/>
                  </a:rPr>
                  <a:t>mage de soi</a:t>
                </a:r>
                <a:endParaRPr lang="en-US" altLang="fr-FR" sz="1200" dirty="0">
                  <a:cs typeface="Arial" charset="0"/>
                </a:endParaRPr>
              </a:p>
            </p:txBody>
          </p:sp>
          <p:sp>
            <p:nvSpPr>
              <p:cNvPr id="135214" name="Line 15"/>
              <p:cNvSpPr>
                <a:spLocks noChangeShapeType="1"/>
              </p:cNvSpPr>
              <p:nvPr/>
            </p:nvSpPr>
            <p:spPr bwMode="auto">
              <a:xfrm flipV="1">
                <a:off x="2245" y="1842"/>
                <a:ext cx="817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135203" name="Line 16"/>
            <p:cNvSpPr>
              <a:spLocks noChangeShapeType="1"/>
            </p:cNvSpPr>
            <p:nvPr/>
          </p:nvSpPr>
          <p:spPr bwMode="auto">
            <a:xfrm>
              <a:off x="2880" y="890"/>
              <a:ext cx="136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29044" name="Freeform 20"/>
          <p:cNvSpPr>
            <a:spLocks/>
          </p:cNvSpPr>
          <p:nvPr/>
        </p:nvSpPr>
        <p:spPr bwMode="auto">
          <a:xfrm>
            <a:off x="3633788" y="3141663"/>
            <a:ext cx="1325562" cy="11112"/>
          </a:xfrm>
          <a:custGeom>
            <a:avLst/>
            <a:gdLst>
              <a:gd name="T0" fmla="*/ 0 w 835"/>
              <a:gd name="T1" fmla="*/ 0 h 7"/>
              <a:gd name="T2" fmla="*/ 2147483647 w 835"/>
              <a:gd name="T3" fmla="*/ 2147483647 h 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5" h="7">
                <a:moveTo>
                  <a:pt x="0" y="0"/>
                </a:moveTo>
                <a:lnTo>
                  <a:pt x="835" y="7"/>
                </a:lnTo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35178" name="Text Box 24"/>
          <p:cNvSpPr txBox="1">
            <a:spLocks noChangeArrowheads="1"/>
          </p:cNvSpPr>
          <p:nvPr/>
        </p:nvSpPr>
        <p:spPr bwMode="auto">
          <a:xfrm>
            <a:off x="2640013" y="0"/>
            <a:ext cx="3265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cs typeface="Arial" charset="0"/>
              </a:rPr>
              <a:t>Stratégie </a:t>
            </a:r>
            <a:r>
              <a:rPr lang="fr-BE" altLang="fr-FR" sz="2800" b="1" dirty="0">
                <a:solidFill>
                  <a:srgbClr val="0000CC"/>
                </a:solidFill>
                <a:cs typeface="Arial" charset="0"/>
              </a:rPr>
              <a:t>cognitive </a:t>
            </a:r>
            <a:r>
              <a:rPr lang="fr-BE" altLang="fr-FR" sz="2400" dirty="0">
                <a:cs typeface="Arial" charset="0"/>
              </a:rPr>
              <a:t> </a:t>
            </a:r>
          </a:p>
        </p:txBody>
      </p:sp>
      <p:sp>
        <p:nvSpPr>
          <p:cNvPr id="135179" name="Rectangle 25"/>
          <p:cNvSpPr>
            <a:spLocks noGrp="1" noChangeArrowheads="1"/>
          </p:cNvSpPr>
          <p:nvPr>
            <p:ph type="title"/>
          </p:nvPr>
        </p:nvSpPr>
        <p:spPr>
          <a:xfrm>
            <a:off x="7752185" y="620688"/>
            <a:ext cx="2484437" cy="576262"/>
          </a:xfrm>
        </p:spPr>
        <p:txBody>
          <a:bodyPr/>
          <a:lstStyle/>
          <a:p>
            <a:r>
              <a:rPr lang="fr-BE" altLang="fr-FR" sz="2400" b="1" dirty="0"/>
              <a:t>Plan de 5 jours</a:t>
            </a:r>
            <a:endParaRPr lang="fr-FR" altLang="fr-FR" sz="2400" b="1" dirty="0"/>
          </a:p>
        </p:txBody>
      </p:sp>
      <p:sp>
        <p:nvSpPr>
          <p:cNvPr id="135180" name="Rectangle 26"/>
          <p:cNvSpPr>
            <a:spLocks noChangeArrowheads="1"/>
          </p:cNvSpPr>
          <p:nvPr/>
        </p:nvSpPr>
        <p:spPr bwMode="auto">
          <a:xfrm>
            <a:off x="4008439" y="1125539"/>
            <a:ext cx="1476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00"/>
              </a:lnSpc>
              <a:buNone/>
            </a:pPr>
            <a:r>
              <a:rPr lang="fr-BE" altLang="fr-FR" sz="1800">
                <a:solidFill>
                  <a:srgbClr val="FF3300"/>
                </a:solidFill>
              </a:rPr>
              <a:t>Un geste</a:t>
            </a:r>
          </a:p>
          <a:p>
            <a:pPr eaLnBrk="1" hangingPunct="1">
              <a:lnSpc>
                <a:spcPts val="1300"/>
              </a:lnSpc>
              <a:buNone/>
            </a:pPr>
            <a:r>
              <a:rPr lang="fr-BE" altLang="fr-FR" sz="1800">
                <a:solidFill>
                  <a:srgbClr val="FF3300"/>
                </a:solidFill>
              </a:rPr>
              <a:t>symbolique</a:t>
            </a:r>
            <a:endParaRPr lang="fr-FR" altLang="fr-FR" sz="1800">
              <a:solidFill>
                <a:srgbClr val="FF3300"/>
              </a:solidFill>
            </a:endParaRPr>
          </a:p>
        </p:txBody>
      </p:sp>
      <p:sp>
        <p:nvSpPr>
          <p:cNvPr id="135181" name="Text Box 27"/>
          <p:cNvSpPr txBox="1">
            <a:spLocks noChangeArrowheads="1"/>
          </p:cNvSpPr>
          <p:nvPr/>
        </p:nvSpPr>
        <p:spPr bwMode="auto">
          <a:xfrm>
            <a:off x="1524000" y="2924176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>
                <a:solidFill>
                  <a:srgbClr val="FF3300"/>
                </a:solidFill>
                <a:cs typeface="Arial" charset="0"/>
              </a:rPr>
              <a:t>La queue du chien</a:t>
            </a:r>
            <a:endParaRPr lang="en-US" altLang="fr-FR" sz="180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3518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5" t="40271" r="41524" b="27583"/>
          <a:stretch>
            <a:fillRect/>
          </a:stretch>
        </p:blipFill>
        <p:spPr bwMode="auto">
          <a:xfrm>
            <a:off x="1919289" y="549275"/>
            <a:ext cx="202723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54" name="Freeform 30"/>
          <p:cNvSpPr>
            <a:spLocks/>
          </p:cNvSpPr>
          <p:nvPr/>
        </p:nvSpPr>
        <p:spPr bwMode="auto">
          <a:xfrm>
            <a:off x="3516314" y="1700214"/>
            <a:ext cx="2503487" cy="490537"/>
          </a:xfrm>
          <a:custGeom>
            <a:avLst/>
            <a:gdLst>
              <a:gd name="T0" fmla="*/ 0 w 1577"/>
              <a:gd name="T1" fmla="*/ 2147483647 h 309"/>
              <a:gd name="T2" fmla="*/ 2147483647 w 1577"/>
              <a:gd name="T3" fmla="*/ 2147483647 h 309"/>
              <a:gd name="T4" fmla="*/ 2147483647 w 1577"/>
              <a:gd name="T5" fmla="*/ 2147483647 h 3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7" h="309">
                <a:moveTo>
                  <a:pt x="0" y="88"/>
                </a:moveTo>
                <a:cubicBezTo>
                  <a:pt x="143" y="80"/>
                  <a:pt x="594" y="0"/>
                  <a:pt x="857" y="37"/>
                </a:cubicBezTo>
                <a:cubicBezTo>
                  <a:pt x="1120" y="74"/>
                  <a:pt x="1427" y="252"/>
                  <a:pt x="1577" y="309"/>
                </a:cubicBezTo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29055" name="Freeform 31"/>
          <p:cNvSpPr>
            <a:spLocks/>
          </p:cNvSpPr>
          <p:nvPr/>
        </p:nvSpPr>
        <p:spPr bwMode="auto">
          <a:xfrm flipV="1">
            <a:off x="3575050" y="2276476"/>
            <a:ext cx="2305050" cy="792163"/>
          </a:xfrm>
          <a:custGeom>
            <a:avLst/>
            <a:gdLst>
              <a:gd name="T0" fmla="*/ 0 w 835"/>
              <a:gd name="T1" fmla="*/ 0 h 7"/>
              <a:gd name="T2" fmla="*/ 2147483647 w 835"/>
              <a:gd name="T3" fmla="*/ 2147483647 h 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5" h="7">
                <a:moveTo>
                  <a:pt x="0" y="0"/>
                </a:moveTo>
                <a:lnTo>
                  <a:pt x="835" y="7"/>
                </a:lnTo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35186" name="Text Box 32"/>
          <p:cNvSpPr txBox="1">
            <a:spLocks noChangeArrowheads="1"/>
          </p:cNvSpPr>
          <p:nvPr/>
        </p:nvSpPr>
        <p:spPr bwMode="auto">
          <a:xfrm>
            <a:off x="6600056" y="4221089"/>
            <a:ext cx="135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cs typeface="Arial" charset="0"/>
              </a:rPr>
              <a:t>H</a:t>
            </a:r>
            <a:r>
              <a:rPr lang="fr-BE" altLang="fr-FR" sz="1800" dirty="0">
                <a:solidFill>
                  <a:srgbClr val="FF3300"/>
                </a:solidFill>
                <a:cs typeface="Arial" charset="0"/>
              </a:rPr>
              <a:t>abitudes</a:t>
            </a:r>
            <a:endParaRPr lang="en-US" altLang="fr-FR" sz="1800" dirty="0">
              <a:solidFill>
                <a:srgbClr val="FF3300"/>
              </a:solidFill>
              <a:cs typeface="Arial" charset="0"/>
            </a:endParaRPr>
          </a:p>
        </p:txBody>
      </p:sp>
      <p:grpSp>
        <p:nvGrpSpPr>
          <p:cNvPr id="135187" name="Group 33"/>
          <p:cNvGrpSpPr>
            <a:grpSpLocks/>
          </p:cNvGrpSpPr>
          <p:nvPr/>
        </p:nvGrpSpPr>
        <p:grpSpPr bwMode="auto">
          <a:xfrm>
            <a:off x="2855640" y="5013177"/>
            <a:ext cx="1655768" cy="1512887"/>
            <a:chOff x="-805" y="1598"/>
            <a:chExt cx="1496" cy="1542"/>
          </a:xfrm>
        </p:grpSpPr>
        <p:pic>
          <p:nvPicPr>
            <p:cNvPr id="13519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3" t="18896" r="69882" b="31021"/>
            <a:stretch>
              <a:fillRect/>
            </a:stretch>
          </p:blipFill>
          <p:spPr bwMode="auto">
            <a:xfrm>
              <a:off x="-545" y="1598"/>
              <a:ext cx="1222" cy="1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5199" name="Line 35"/>
            <p:cNvSpPr>
              <a:spLocks noChangeShapeType="1"/>
            </p:cNvSpPr>
            <p:nvPr/>
          </p:nvSpPr>
          <p:spPr bwMode="auto">
            <a:xfrm flipV="1">
              <a:off x="-760" y="1979"/>
              <a:ext cx="1089" cy="8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35200" name="Line 36"/>
            <p:cNvSpPr>
              <a:spLocks noChangeShapeType="1"/>
            </p:cNvSpPr>
            <p:nvPr/>
          </p:nvSpPr>
          <p:spPr bwMode="auto">
            <a:xfrm>
              <a:off x="-805" y="2069"/>
              <a:ext cx="1496" cy="63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pic>
        <p:nvPicPr>
          <p:cNvPr id="135189" name="Picture 38" descr="eau_miner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4956" r="33279" b="16013"/>
          <a:stretch>
            <a:fillRect/>
          </a:stretch>
        </p:blipFill>
        <p:spPr bwMode="auto">
          <a:xfrm>
            <a:off x="7752184" y="5085185"/>
            <a:ext cx="642062" cy="13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90" name="Picture 39" descr="queue de chiu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068961"/>
            <a:ext cx="7207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1" name="Rectangle 40"/>
          <p:cNvSpPr>
            <a:spLocks noChangeArrowheads="1"/>
          </p:cNvSpPr>
          <p:nvPr/>
        </p:nvSpPr>
        <p:spPr bwMode="auto">
          <a:xfrm>
            <a:off x="7104113" y="1556792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rgbClr val="FF3300"/>
                </a:solidFill>
                <a:cs typeface="Arial" charset="0"/>
              </a:rPr>
              <a:t>Réflexe social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rgbClr val="FF3300"/>
                </a:solidFill>
                <a:cs typeface="Arial" charset="0"/>
              </a:rPr>
              <a:t>« Je ne suis pas fumeur »)</a:t>
            </a:r>
            <a:endParaRPr lang="fr-FR" altLang="fr-FR" sz="18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29066" name="Freeform 42"/>
          <p:cNvSpPr>
            <a:spLocks/>
          </p:cNvSpPr>
          <p:nvPr/>
        </p:nvSpPr>
        <p:spPr bwMode="auto">
          <a:xfrm flipH="1" flipV="1">
            <a:off x="7248128" y="2204865"/>
            <a:ext cx="720080" cy="432048"/>
          </a:xfrm>
          <a:custGeom>
            <a:avLst/>
            <a:gdLst>
              <a:gd name="T0" fmla="*/ 0 w 762"/>
              <a:gd name="T1" fmla="*/ 2147483647 h 181"/>
              <a:gd name="T2" fmla="*/ 2147483647 w 762"/>
              <a:gd name="T3" fmla="*/ 2147483647 h 181"/>
              <a:gd name="T4" fmla="*/ 2147483647 w 762"/>
              <a:gd name="T5" fmla="*/ 0 h 1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2" h="181">
                <a:moveTo>
                  <a:pt x="0" y="181"/>
                </a:moveTo>
                <a:cubicBezTo>
                  <a:pt x="70" y="166"/>
                  <a:pt x="294" y="123"/>
                  <a:pt x="421" y="93"/>
                </a:cubicBezTo>
                <a:cubicBezTo>
                  <a:pt x="548" y="63"/>
                  <a:pt x="691" y="19"/>
                  <a:pt x="762" y="0"/>
                </a:cubicBezTo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135194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1" t="16936" r="33145" b="70688"/>
          <a:stretch>
            <a:fillRect/>
          </a:stretch>
        </p:blipFill>
        <p:spPr bwMode="auto">
          <a:xfrm>
            <a:off x="1703512" y="4797153"/>
            <a:ext cx="7191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95" name="Rectangle 44"/>
          <p:cNvSpPr>
            <a:spLocks noChangeArrowheads="1"/>
          </p:cNvSpPr>
          <p:nvPr/>
        </p:nvSpPr>
        <p:spPr bwMode="auto">
          <a:xfrm>
            <a:off x="1496561" y="5373216"/>
            <a:ext cx="172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rgbClr val="FF3300"/>
                </a:solidFill>
                <a:cs typeface="Arial" charset="0"/>
              </a:rPr>
              <a:t>Ne plus acheter de cigarettes</a:t>
            </a:r>
            <a:endParaRPr lang="fr-FR" altLang="fr-FR" sz="18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35182" name="Text Box 28"/>
          <p:cNvSpPr txBox="1">
            <a:spLocks noChangeArrowheads="1"/>
          </p:cNvSpPr>
          <p:nvPr/>
        </p:nvSpPr>
        <p:spPr bwMode="auto">
          <a:xfrm>
            <a:off x="7248128" y="5373216"/>
            <a:ext cx="84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rgbClr val="FF3300"/>
                </a:solidFill>
                <a:cs typeface="Arial" charset="0"/>
              </a:rPr>
              <a:t>Boire,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rgbClr val="FF3300"/>
                </a:solidFill>
                <a:cs typeface="Arial" charset="0"/>
              </a:rPr>
              <a:t>boire</a:t>
            </a:r>
            <a:endParaRPr lang="en-US" altLang="fr-FR" sz="1800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59746" name="Picture 2" descr="http://www.tcsalm.be/image/jogging_ic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80" y="4941169"/>
            <a:ext cx="1080120" cy="15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8" name="Picture 4" descr="http://wikibouffe.iga.net/thumbs/timthumb.php?src=/images/uploads/wiki/0217_carotte_BS000463th.jpg&amp;w=250&amp;h=2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5229200"/>
            <a:ext cx="135226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QUExQVFhUXGR0aGBcYGB4cHRwgHSAjHR4dISEcHikiHhooHBweIjEiJSksMC4xGiA0ODMsOCktLiwBCgoKBQUFDgUFDisZExkrKysrKysrKysrKysrKysrKysrKysrKysrKysrKysrKysrKysrKysrKysrKysrKysrK//AABEIAIkAtAMBIgACEQEDEQH/xAAcAAACAwEBAQEAAAAAAAAAAAAABgQFBwMCAQj/xABFEAACAQIEAgYFCAcIAgMAAAABAgMEEQAFEiEGMQcTIkFRYRRxgZGhIzIzQlJyscEVJGJzkrLRCBZTY4Kis8JD8DR0w//EABQBAQAAAAAAAAAAAAAAAAAAAAD/xAAUEQEAAAAAAAAAAAAAAAAAAAAA/9oADAMBAAIRAxEAPwDUM94tihpKiphtU+jkiRI3FwQbMCe63q7sZvwd0j1VVXVbxL19MShSnd1SVAQd0ubNuO0L+GI/THwbLStLmNE7qktxVRpsAGFi1hsUPeCNib9+1VlUjQ0EUdflDVVOFLx1cG7BPnXJQXWwPMleXtwGm1nSXFD9NR18fixp20jxN+RA8sV83TNRj5lPWSDuKxDcePaYbYSaPOcnI+TzLNqRe6JZW0j1dlvxxL/S1LyTiOsC9wZbn2mwucAyt02Uo+dSVyjvJiWw8/n490XTflrtpcTxDuZ4wQfPssTb14z6tzjKl3OZ5zM/1ikgUHzGteXtxT1XF8a7QVdW68glZBFKLfe1k/DAfoDK+PsuqCBHVw6jyVm0n/dbDKDj8mDiumkGmqy+nkHfJDqhf17XBPkRbDFwznz0wtleYgJe4pKwBbd5Ab5hPqK88B+kcGM24e6WYiwgzCJqOo2+dcxtf6wbuB89vM40aGVXUMrBlIuGBuCPEEcxgPeDBgwBgwYUOL+kWjy8mN2Ms+3yEVmfflfey7b77+WAb8UOfcY0VFcVFRGjD6l7v/CLnGPcQ8dVtUCZ6pMsgI2ijJknIPjpswPr0erCUeIqOnJ9GpBPJe5nrDrYnncRr2V33uST44DZK/pxoF2hSedu4KmkH+I3+GIY6YakgFcmqTc7dprFe436n/3xxlMPGNbM1i0yxtsUpFWK/kCqH88TYq+gW3pWV1sjHnJJVPq9wjUYDU4Ok+vaxGR1JHiJGP8A+OJ8XSLVNsMlrtd+RFlt46ivPyt7cZjSZtkG5UZjTfsJISD7ifxx2bNuHj86Ovnb7TSPf+cYB+z3jmtWGTVDTUBAI1T1KyOPVGg+d4C5wvdDPHdQ7RUUkZdQJJZaiWQ3C3uCLjkDtud791t43D+YoxH6JyAuRf5aoPL/AFNsT321XxQZ/wALZhXZr1M0kfpE4DTLESUijW1tW+9rXC+Nt98BvmWcVUlQHaGUSKjlCygkXABNjbfYjfBjvw3kUNDTpTwAiNPE3JJ3JJ8Sd8GAm1lMssbxuLo6lWHiCLHGfdEVa0Rq8skN2o5CEJ5mNrlb+f8AXGj4zXiCoFBn1PMezHWxiJj3a0Nh8GGAb8zgy+Jh6QtIjSE260RqWPfbVzO+/rxXx8E5TL2lpKV773VVPP1Yu88hhMTNPD1yoCdPV9Y3npWxJPq3xnsj8PsT1lMsJve700kRv69IwDzQcJ0UIIipYFBNzaNfzGJpyqC1upit4dWtvwxn9PFkjbQ5k0O/IV8if7ZHt7LYtqbIi4/Vs5qW793glHwjBt7cBd1fCNDLfXSQNf8Ay1/IYVc66HsqkVm0NBzJdJCAPOzXUDGhQIQqhm1EAAta1z4+3FLx6L5ZX/8A1Zv+NsBkmddD1bBGfQ6hamOxPUygDz7NyVuT4Fb4TeHOMMwyeYw2ZApOqmnB0b73F918bjY3vvfH6GHEAp4YS8E5j6tD1qJrUdkcwpLADxItj3XUNBm0Fm6qdCNmUgsvqPNTgIfAXHtPmadj5OdReSFjuPEqfrJfv8xe2GTMq+OnieaZwkaC7MxsAP691u/H5w434HqsknSppXkaFTeOYfOjPLTJYWsb2vyN7bcsQ+I+LK3PpIodKxxxrqYA2jWw7c0jNsqDfnsAbbk7hccddMdRVM8NFeGE9kMPpX8wR8wHkAN/PuEbg/ovzCoUyyP6FEdy736wjvNrggc+ZGHWPhSLIqannjaBqiSVI5KqdGZYw4JuiqwsLgC99740LI6n0miPyy1BYOpkWIxqx35KSdhe1++2AzuHo/ySg6vr3kqpHXUq7vqX7QSIfM8zfnzw2UkmXwx0r0VNTvFPOIS6ADqyQxubqTfUoUqbbtij4LrTRpFPLDLJFLSwxdbFE0hRoLxtGyoCwW4uDa17+WLWiymSrSulijalM08UsHWoQS0Og63S4Kh2UgjYkG/M4CfxDxS9L6ascSE0tPHOtyQGDlwwsBsF0X28cRqTjlzRVtQY4ZWpCQepm1RyDSr3V9JtZWsRY7gjHqThupqfS5KrqUeamNOkcRYgDc6mZgLm52sNhfnj63BzCJ0QxqJ6UxVEQ+Y0oSyyJtZTe4bYahpPNcAfpynmNDJHBEy1ErQya4x1kThGfQR9VwUIIOPdPxUEzJ6XqlSC4iWYC3y+kSGJu7eNgR5qw37uUnBTNNRVIfRLGY2qkBukrJGU1jb6Qaiura6mx5DEal6N45YHNS8oqZXeZmSZ9EcjMWVkS4W67WNr7YBiy7OizVpe2ink0jxsI1c39rYU+hynadarMpQesqpSEv8AVjQ7KPK/vsMVXSpTzUNPK8dW+qrkAMCxr23KhSQbk2sBsPHGl8MZWKWkp6cf+KNVPrA3PvvgLPBgwYAwhdNWUmfLHkX6SnYTIe8aedvYfhh9xGzOjE0MkTcpEZD/AKhb88BWcF56K6igqBa7r2h4MNmHvGILcTVa36zK6mwPOOSFwfO3WBvhhK/s7VzCGrpXPahlDAeGoaWHq1J8cPFXT5sHcxT0TISSiywyXA7gSkoBPnbAV0/E1KQevy6rXxL0LsP4lUg+/FbJV8POdUkUCN/mQMhHvQWxfLX5sl9VJSSeaVLIT7GjP44+PxHVgHrcpqCP2JIZB7tYb4YBky6tjmjWSF1eNh2WU3BHLY4g8YRaqCsX7VPKPejDErJqkSQo4ieEG/ybrpZd+8d3j7cGdJqp518Y3HvU4BeyvOJ46OmdaVpozDGS0bguOyL9ggX9hJ8sVy0VJWydfl04pqxd3AWxP7MsRtcedrjEvhXMqhMsoXjpuuX0ePVpcK/zRyVtjtvzxwqVoc0caJGpq6O5BFo518iGHaQ94sb4BqpY5JKbTVImtkKyqu6HmDa/cRvbzxj/AERZZG9NnEIA7ReP/TpYAerGxZVDMIFSodXlAIZ0BAbc2NjyOm1/O+M46C6AR/pE8z6SU9i3/rgLSkr0zagp4qeUCpRIJixjdkR4yhKsRZdXMadV+fhhtoKSqELrNUI0zX0yJCFCXG3ZLHVY77nHnOeIKShQddLHGPqpcaj5Kg3PsGF88X1tQQKLLpbH/wAtV8glvEAjW3sGAZOG8nWjpo4FZn0XJdrAszMXY2GwuzE27sWeEf8ARWbzAtPXQ0wsTopotVvItId9u+2LzgqraWjiZ3Ltupc820sRc22vtgLouBzIxWVnElHEbS1dNGfB5kU/FsK3E8OTJUuauPrJ2szKUll7rAhQCo2Hd+eONFmWXRj9Wyqobw0UDge9lAwF6/SFlo5Vcbfc1P8AyA465XxjDUSLHFHVHUfnmnkWMd9y7KABiDBn9SB8jlE6/eeCMe7Xf4Yu8iq6qQMamnSDfshZusJ9fYUD44DPc9BruJKaA7xUkfXEd2rnv530+7Gr4y7orYVOZZvWDdTKIkPkpN7eRCqcajgDBgwYAwYMGAxro9T0XiLMaYfNkDOPeH/7kY0DMeFBLM0q1lbCzG5WKYaeVtldGAHqxn9VJ1XF0YXbrYwD7Yyf+uNIzfhGkqZOtljbrLAa0lkjNhy3jYYCAnDVan0eaznylhik+IVcApM4S+mpoZfDrKeRT/slA+GD+4iKbxVlfD92oLf8ofAnDNan0eaznylihk+OkYBiywzGNevEYl+sI76fZq3x1qxdH+6fwxFyWCdI9NRKsr3PbVNG3dtc74lzjst6jgErg2arGV0DU6wuBTxgo5ZWNhbZhcchyIxzzCro8wZaerSSjrAbxs1kkDDviksVbbu3uL7YOB6eqOV0hppkUohXRJHqU6WYcwQwO2PuaZtDMBS5vTGHUwCS3PVFvqlJVsUa9rXsb4Bryemmipwk0vXSLqHWWtqFzpuPtabAnvIJxiXCFfNBQZrIjlZWrI4wQdwXkVWPuJxtuW0BhphEsjS6VIV3N2N7lbnvsCBfyxguT0zR5XWtIQL5jEG35aZBff14B6zXKoIahIaOnaWZwTM6sWkU2upaWQnQlzewN+QxMehzelRqrro52ABen0k6lHPSbgB7eW+LSYxQP18LKIJkKSTIdQjYcnJFwAeRPjbFfVZ7HF1cgqEm0qUi0yhmmZtgzaTZY1udz4DATHz6qmpWnEMXo7xsbrIesTsndgRa4OxA3GJXRWxOVUhPMoT72Jx99GWLKZUR1ktDISykEFmBZtx+0Tg6K1tlNF+6HxJOA+ycUTl2WPLKt7EjUeqjBttcdZIDb2Y8rm+aP83L4k/e1QB90cbj449SDN2ZtLUES3Om6SyNa+3J1F7eWOYybMmHymZKn7qmQD3uWOA+qM5fvy+Ly0SyH360HwxOqqiamoJpKmVHljjdi6JoXYHTYEny78U1Rw8FF6jOKu3f8rDEvwjv8cc+khlp8iqFR2dOqCK7NrLByACW+te/PAQ+gShEeViT600ju3sOkfBcaPhS6KIguU0du+O/vJOG3AGDBgwBgwYMBjvFUPV8VZe979ZGNvDaRMO0sEtVUVKpWTQdUyrpQIVsVBvZlO979/dhN6TUVM/yeQsRqKptz2k29hL29+LinrT+lswRgeqAgaSwJ2CtY2AJ032OAsoMjnkLKmbVJK2v2I+/l9Tcbd3hjq2TZom0WYROP86nBPvRl2xYZW6GrZozdGgQjwtcgafAeN+/HbiSpmURLAyK8jhbut9rXNt7XAB54ClkznNYNpaKGotvenmCkgc+xJY38gTi74Zz+OvphPEGUEspVhZlZTYg+ePuWos6xyObyJ85eVmG245g4VeiJiozGG1urrZCB94A/lgPXA+Wyy5dEYqmSF1knUABWQ6Z5ALqw8u4jHXM85eFepzemR6ZuyalBqi8usQ3Kevl548cG5dJLRAw1MkDJPUjshWQ/rEh3Vh59xGJNRxHPSdjM4FMBOn0qPePfl1iHdPXuMAyUqolMBAdSCP5Mg3uLdmx7+7H564ald8rnEl7tmUGq45EkFvjj9E5YkQhQQaeq09jSbrbut5YxTgfh56+izOGNlSQVwkUte10N97b7i4wGhUvDhmqJ7MVoXKkxC4EjKLN6kJ52529eK3iPKqakmp3Wop4KdJQ8kUjgEab26sWLG5+ry8MS6/KZtI9OzJYIQLdVT6YgRbkXa7n2WxEyyhy1GvR0L1knfMQX3/ezm3uOAjZzn9PWK65dTVUsrgr1kMZjjIIt2meyFT4n2YdOCMukp8vpYZRpkjiVXW4NiBuLjY7+GOENXmDWCUsEK3taSW5A8hGCPjhgkF1IJttuQbW/pgFifhF3ZmkzKu0sSdCvGigE3ttHew5c8RJ+EMtQXnmkYeM1bLb3dYF+GKupo8iS/XVoka+4evkY3+4svwtjnFWZAn0VIsjA7FKKVz/ABGPf34CSp4chIt+jy3dp0St8NRx66cbJk0qqABqiUAbAAONh5WGJsfEiAD0fKqxvD9XWIe9yBip/tASgZUQebTRgesXP4A4Bt4CphHltEouR1EZ3/aUMficX2IGQwCOlp0G4WKNQfIKAMT8AYMGDAGDBgwGQdNe2YZM3hMd/VJD/XDNVpJFnTNEqFqilA7bFR8m3PYHezDC1/aDi0ign/w5WH8RRv8Aph64j4agrhFLLJLGyDsPHJoI1WPPvwHODh+pD9YKpUYJoASIEWuW31knme62PmcQ1UsDRy00crEHS0cgFm7m7ekqfUTbFYvBMoN4s4rVHcC6OPiN8ff7v5xFvFmiS2+pPTpY+F2QBhgLXL6uSKR5J6aSJNCIHLLJyG9wjMbX7yMUfRvMprc4sRpNQGH8PPEuKvzuFQZqWkqfH0eUo3rtKAPjigpKScQ51US08kHXWKq9gSAgB+aSOd9wcBptHHEgIiCAEliFtzY3J27yd8d5IwwIYAg8wRcYR6To2y54VZEmiLqDqjqJgRcX2Bcr8Me/7nVkIPoua1C+CzpHMot3XZb29VsA15fl0dPH1cK6EGohQTYaiSbX5C5JtjOuh+nCHNELEWqmuQdxcc/jhk4NzmrklqKWtWHrYNPbhJ0uHuRs24NsKnQ0WapzaTa5qCoHdsTgHFMthV9UNGZXv9LMeXnqlJa33RjvOtXb6SmplHOw1m3rbSB7sScxja2qWp6lBzCaV/3Nc+7C49ZQFj1VPNWv3kI8o27w0h0jfwwHRp4GkCy5lNK2oEJFYD29Uh29Zw6FQRY7g+OFmhqq1nGihip47i5kkUtp8liB38iRjp0gZnJTUbPE2hy8aBgASNbBSQCLXscBbw5ZBGOzFEg8kUfljlU53Swg654UA53dRb44oR0fQSb1U1XVG1j1lQ6j12jK+7cYl0vR/lsa6RRU5Hi6CRva0l2PtOA6UXHOXzSCOOrhZzyAbn+WEf8AtFSWpKYHl1zG3jaNrH2E/HDVxxDHT0sYijRCZoUQKoFruNhYbYSunsdbNllN/iSEfxFU/PAbBAtlUeAGOmAYMAYMGDAGDBgwGZf2g6TXlev/AA5kb33X/thtp2jmy6NpY+tQwoxQDUT2RyHjiv6W6ATZTVg/UTrB60Or8sd+jqUyZTSFWAPUgA2vYgW5eWAqTDlW2qlnjNuXVTr/ACbe3HqGCk29HzCopx9guT8JgT+WLmJKzfTWU0g7gYvzV/yxIArB86OmkFu5mU+oXUj44DnlUdQLWrIqhO/UgDee6G3wxJ4vQGiqQe+Jvwx4p1F7yUhRhtqTSfPYqQ1vWBjxxvJbLqtuVoXPwwFjkyWp4R4Rr+AxMxCyU/q8P7tP5RibgE/I9s3zH93Af9pwp9CBAbNGY2/WGu3hzucMuSG2e5iO4wU5+BGFzoPbt5oLXtUsbeO52wDHWVcDN+r0cldLcHW47A89ctlH+nEmJM3kFv1OlXu06pmXytZVv6ifbifVNWuOx1NMn2n+UcexbIB/qOFjOJqOIN6bm8rH7CSKpv4BYhqPqwF7SZBULIry5nO9iCY9MSofKwW9vbiH0uyacvJ/zoP+RcV3DFTlbzxCOGpMrE6JahJiCQNVwZDpvblYYbeL8gWvpZKdjp12IbwINwfhgLePkPViLWZtBD9LNGn3nA/E4UTwDJL/APKzGrkH2EfqlH8O/wAcEXA+TQHVJHC7d7TymQ+0SMR8MBV9InEtLUijip6mKWT02BiI3DkANuTp7rkc8V3SIon4gyqE8k7XuOsfyDDtQZnlMTBIHo0YkKFj0A37hZcKU8azcVoDv1NPqHkbW/7YDVsGDBgDBgwYAwYMGAWuktrZVXH/ACH/AAxB6H4iuUUoPepPsJJx16WEkbKqpYUZ2ZQNKi5sSL7Dc7YXODuNuqghpYsszJuqjABMSi9ue7MBzwErMzlKSurUdQHBILxQTAX7zqSw9uOUeY5XHbq8wqacnkGkk95WUH+mLGr6RHiAMuVZit/sxo/4Pivj6X8tLmOoiqKduRE8I7/EKWNvWMAzZLUvIoaGuiqV81W/quhG/sxJ42iZsvq1AuxhfYfdxW5dFlNaesg9HdvGIhG9umx9+GCsoNVO8KMRqQoGa7WuLXNzc4D5kDhqaAjcGNP5RifhTp8wqaKOOFqKSZUUKr07KwIAtuHKkHHyPpGoAdM0pp5O9J0MbfEWI8wcBDyt7cQVg37VLCfcSMIHCOYSUtNntRCwDxzkg2Bt2zfY7XsTh6yOvjlz2oaJ1dHo4iGU3Bs7DnjPskpG9C4ijG7B2NvUxP4DAaZBwRT1KRyVM1VUhlDaZJ3CHUL30oVA9Q2xeZZwtRU5BhpYI2AtqWNQ1vNraj7Tj5w5XxmipZCwVWhjILEDmo8cV+cdIeXUwPWVUZI20odbe5bnAcuNZ9FRln2TVaT7Y2ti0zqjqpD8lVLBHbe0YZv4mNh7sJVZX1OctTNTUskMMFQkoqKg6NQW4OlBdjdSbevuw1cRZdREtJWyWW3zZJiqDz0hgPfgFbNcvy0H9ezSaVr7g1JUG3dpisMRY6fIg146GWf9sQTSqfa5IJxMPSFk1KerpIuuk5dXS09yfO9lDewnEuDj2rkUGDJ6sqeRcqnwPLAMHDWWUZRZoKKOnJva8CRva/fYXF+eEehh08WS/tUxb4KPyxfVfEOcKpZcqQgC9vSULe4d+FzJ4q6pzqnrJcvelCxskrM1wRY2/pgNdwYMGAMGDBgDBgwYAwYMGAMRq7L4plKTRRyKeaugYH1hgRiTgwCBm/RDl8ra4VkpX+1A5XvvyNwPZivi4Izik3o8160A7RVKkrbwLds39QHsxp+DAZ0c8z6FflMvp57GxMUti3mFJvjpNx+h+Sq8qrlLCzD0dZUsfEhtx5WxoODAZrlPGmTRVBFPBJHPp0MkdI6sFB1WKKuwub8u/fCjwnmbrUZpUHL6yWjqifmRjVa5vszC+xPK+Nui+kOO8PIYDGYKCklQNHk2aVCjsqlQ+lVtsLKZTaw8sW9Fl1aNJosmoKO42kmKF1+91a6vxxqWDAZq3COc1O1XmiwpfeOjUrt5OQrD23GOtF0O0IbVUPUVTXveaQ+46bXxouDAQMqyWnpV008EUS/sIFv3XJAuTbvO+J+DBgDBgwYAwYMGAMGDBgP/2Q=="/>
          <p:cNvSpPr>
            <a:spLocks noChangeAspect="1" noChangeArrowheads="1"/>
          </p:cNvSpPr>
          <p:nvPr/>
        </p:nvSpPr>
        <p:spPr bwMode="auto">
          <a:xfrm>
            <a:off x="1679575" y="-784225"/>
            <a:ext cx="21526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" name="AutoShape 8" descr="data:image/jpeg;base64,/9j/4AAQSkZJRgABAQAAAQABAAD/2wCEAAkGBxQSEhQUExQVFhUXGR0aGBcYGB4cHRwgHSAjHR4dISEcHikiHhooHBweIjEiJSksMC4xGiA0ODMsOCktLiwBCgoKBQUFDgUFDisZExkrKysrKysrKysrKysrKysrKysrKysrKysrKysrKysrKysrKysrKysrKysrKysrKysrK//AABEIAIkAtAMBIgACEQEDEQH/xAAcAAACAwEBAQEAAAAAAAAAAAAABgQFBwMCAQj/xABFEAACAQIEAgYFCAcIAgMAAAABAgMEEQAFEiEGMQcTIkFRYRRxgZGhIzIzQlJyscEVJGJzkrLRCBZTY4Kis8JD8DR0w//EABQBAQAAAAAAAAAAAAAAAAAAAAD/xAAUEQEAAAAAAAAAAAAAAAAAAAAA/9oADAMBAAIRAxEAPwDUM94tihpKiphtU+jkiRI3FwQbMCe63q7sZvwd0j1VVXVbxL19MShSnd1SVAQd0ubNuO0L+GI/THwbLStLmNE7qktxVRpsAGFi1hsUPeCNib9+1VlUjQ0EUdflDVVOFLx1cG7BPnXJQXWwPMleXtwGm1nSXFD9NR18fixp20jxN+RA8sV83TNRj5lPWSDuKxDcePaYbYSaPOcnI+TzLNqRe6JZW0j1dlvxxL/S1LyTiOsC9wZbn2mwucAyt02Uo+dSVyjvJiWw8/n490XTflrtpcTxDuZ4wQfPssTb14z6tzjKl3OZ5zM/1ikgUHzGteXtxT1XF8a7QVdW68glZBFKLfe1k/DAfoDK+PsuqCBHVw6jyVm0n/dbDKDj8mDiumkGmqy+nkHfJDqhf17XBPkRbDFwznz0wtleYgJe4pKwBbd5Ab5hPqK88B+kcGM24e6WYiwgzCJqOo2+dcxtf6wbuB89vM40aGVXUMrBlIuGBuCPEEcxgPeDBgwBgwYUOL+kWjy8mN2Ms+3yEVmfflfey7b77+WAb8UOfcY0VFcVFRGjD6l7v/CLnGPcQ8dVtUCZ6pMsgI2ijJknIPjpswPr0erCUeIqOnJ9GpBPJe5nrDrYnncRr2V33uST44DZK/pxoF2hSedu4KmkH+I3+GIY6YakgFcmqTc7dprFe436n/3xxlMPGNbM1i0yxtsUpFWK/kCqH88TYq+gW3pWV1sjHnJJVPq9wjUYDU4Ok+vaxGR1JHiJGP8A+OJ8XSLVNsMlrtd+RFlt46ivPyt7cZjSZtkG5UZjTfsJISD7ifxx2bNuHj86Ovnb7TSPf+cYB+z3jmtWGTVDTUBAI1T1KyOPVGg+d4C5wvdDPHdQ7RUUkZdQJJZaiWQ3C3uCLjkDtud791t43D+YoxH6JyAuRf5aoPL/AFNsT321XxQZ/wALZhXZr1M0kfpE4DTLESUijW1tW+9rXC+Nt98BvmWcVUlQHaGUSKjlCygkXABNjbfYjfBjvw3kUNDTpTwAiNPE3JJ3JJ8Sd8GAm1lMssbxuLo6lWHiCLHGfdEVa0Rq8skN2o5CEJ5mNrlb+f8AXGj4zXiCoFBn1PMezHWxiJj3a0Nh8GGAb8zgy+Jh6QtIjSE260RqWPfbVzO+/rxXx8E5TL2lpKV773VVPP1Yu88hhMTNPD1yoCdPV9Y3npWxJPq3xnsj8PsT1lMsJve700kRv69IwDzQcJ0UIIipYFBNzaNfzGJpyqC1upit4dWtvwxn9PFkjbQ5k0O/IV8if7ZHt7LYtqbIi4/Vs5qW793glHwjBt7cBd1fCNDLfXSQNf8Ay1/IYVc66HsqkVm0NBzJdJCAPOzXUDGhQIQqhm1EAAta1z4+3FLx6L5ZX/8A1Zv+NsBkmddD1bBGfQ6hamOxPUygDz7NyVuT4Fb4TeHOMMwyeYw2ZApOqmnB0b73F918bjY3vvfH6GHEAp4YS8E5j6tD1qJrUdkcwpLADxItj3XUNBm0Fm6qdCNmUgsvqPNTgIfAXHtPmadj5OdReSFjuPEqfrJfv8xe2GTMq+OnieaZwkaC7MxsAP691u/H5w434HqsknSppXkaFTeOYfOjPLTJYWsb2vyN7bcsQ+I+LK3PpIodKxxxrqYA2jWw7c0jNsqDfnsAbbk7hccddMdRVM8NFeGE9kMPpX8wR8wHkAN/PuEbg/ovzCoUyyP6FEdy736wjvNrggc+ZGHWPhSLIqannjaBqiSVI5KqdGZYw4JuiqwsLgC99740LI6n0miPyy1BYOpkWIxqx35KSdhe1++2AzuHo/ySg6vr3kqpHXUq7vqX7QSIfM8zfnzw2UkmXwx0r0VNTvFPOIS6ADqyQxubqTfUoUqbbtij4LrTRpFPLDLJFLSwxdbFE0hRoLxtGyoCwW4uDa17+WLWiymSrSulijalM08UsHWoQS0Og63S4Kh2UgjYkG/M4CfxDxS9L6ascSE0tPHOtyQGDlwwsBsF0X28cRqTjlzRVtQY4ZWpCQepm1RyDSr3V9JtZWsRY7gjHqThupqfS5KrqUeamNOkcRYgDc6mZgLm52sNhfnj63BzCJ0QxqJ6UxVEQ+Y0oSyyJtZTe4bYahpPNcAfpynmNDJHBEy1ErQya4x1kThGfQR9VwUIIOPdPxUEzJ6XqlSC4iWYC3y+kSGJu7eNgR5qw37uUnBTNNRVIfRLGY2qkBukrJGU1jb6Qaiura6mx5DEal6N45YHNS8oqZXeZmSZ9EcjMWVkS4W67WNr7YBiy7OizVpe2ink0jxsI1c39rYU+hynadarMpQesqpSEv8AVjQ7KPK/vsMVXSpTzUNPK8dW+qrkAMCxr23KhSQbk2sBsPHGl8MZWKWkp6cf+KNVPrA3PvvgLPBgwYAwhdNWUmfLHkX6SnYTIe8aedvYfhh9xGzOjE0MkTcpEZD/AKhb88BWcF56K6igqBa7r2h4MNmHvGILcTVa36zK6mwPOOSFwfO3WBvhhK/s7VzCGrpXPahlDAeGoaWHq1J8cPFXT5sHcxT0TISSiywyXA7gSkoBPnbAV0/E1KQevy6rXxL0LsP4lUg+/FbJV8POdUkUCN/mQMhHvQWxfLX5sl9VJSSeaVLIT7GjP44+PxHVgHrcpqCP2JIZB7tYb4YBky6tjmjWSF1eNh2WU3BHLY4g8YRaqCsX7VPKPejDErJqkSQo4ieEG/ybrpZd+8d3j7cGdJqp518Y3HvU4BeyvOJ46OmdaVpozDGS0bguOyL9ggX9hJ8sVy0VJWydfl04pqxd3AWxP7MsRtcedrjEvhXMqhMsoXjpuuX0ePVpcK/zRyVtjtvzxwqVoc0caJGpq6O5BFo518iGHaQ94sb4BqpY5JKbTVImtkKyqu6HmDa/cRvbzxj/AERZZG9NnEIA7ReP/TpYAerGxZVDMIFSodXlAIZ0BAbc2NjyOm1/O+M46C6AR/pE8z6SU9i3/rgLSkr0zagp4qeUCpRIJixjdkR4yhKsRZdXMadV+fhhtoKSqELrNUI0zX0yJCFCXG3ZLHVY77nHnOeIKShQddLHGPqpcaj5Kg3PsGF88X1tQQKLLpbH/wAtV8glvEAjW3sGAZOG8nWjpo4FZn0XJdrAszMXY2GwuzE27sWeEf8ARWbzAtPXQ0wsTopotVvItId9u+2LzgqraWjiZ3Ltupc820sRc22vtgLouBzIxWVnElHEbS1dNGfB5kU/FsK3E8OTJUuauPrJ2szKUll7rAhQCo2Hd+eONFmWXRj9Wyqobw0UDge9lAwF6/SFlo5Vcbfc1P8AyA465XxjDUSLHFHVHUfnmnkWMd9y7KABiDBn9SB8jlE6/eeCMe7Xf4Yu8iq6qQMamnSDfshZusJ9fYUD44DPc9BruJKaA7xUkfXEd2rnv530+7Gr4y7orYVOZZvWDdTKIkPkpN7eRCqcajgDBgwYAwYMGAxro9T0XiLMaYfNkDOPeH/7kY0DMeFBLM0q1lbCzG5WKYaeVtldGAHqxn9VJ1XF0YXbrYwD7Yyf+uNIzfhGkqZOtljbrLAa0lkjNhy3jYYCAnDVan0eaznylhik+IVcApM4S+mpoZfDrKeRT/slA+GD+4iKbxVlfD92oLf8ofAnDNan0eaznylihk+OkYBiywzGNevEYl+sI76fZq3x1qxdH+6fwxFyWCdI9NRKsr3PbVNG3dtc74lzjst6jgErg2arGV0DU6wuBTxgo5ZWNhbZhcchyIxzzCro8wZaerSSjrAbxs1kkDDviksVbbu3uL7YOB6eqOV0hppkUohXRJHqU6WYcwQwO2PuaZtDMBS5vTGHUwCS3PVFvqlJVsUa9rXsb4Bryemmipwk0vXSLqHWWtqFzpuPtabAnvIJxiXCFfNBQZrIjlZWrI4wQdwXkVWPuJxtuW0BhphEsjS6VIV3N2N7lbnvsCBfyxguT0zR5XWtIQL5jEG35aZBff14B6zXKoIahIaOnaWZwTM6sWkU2upaWQnQlzewN+QxMehzelRqrro52ABen0k6lHPSbgB7eW+LSYxQP18LKIJkKSTIdQjYcnJFwAeRPjbFfVZ7HF1cgqEm0qUi0yhmmZtgzaTZY1udz4DATHz6qmpWnEMXo7xsbrIesTsndgRa4OxA3GJXRWxOVUhPMoT72Jx99GWLKZUR1ktDISykEFmBZtx+0Tg6K1tlNF+6HxJOA+ycUTl2WPLKt7EjUeqjBttcdZIDb2Y8rm+aP83L4k/e1QB90cbj449SDN2ZtLUES3Om6SyNa+3J1F7eWOYybMmHymZKn7qmQD3uWOA+qM5fvy+Ly0SyH360HwxOqqiamoJpKmVHljjdi6JoXYHTYEny78U1Rw8FF6jOKu3f8rDEvwjv8cc+khlp8iqFR2dOqCK7NrLByACW+te/PAQ+gShEeViT600ju3sOkfBcaPhS6KIguU0du+O/vJOG3AGDBgwBgwYMBjvFUPV8VZe979ZGNvDaRMO0sEtVUVKpWTQdUyrpQIVsVBvZlO979/dhN6TUVM/yeQsRqKptz2k29hL29+LinrT+lswRgeqAgaSwJ2CtY2AJ032OAsoMjnkLKmbVJK2v2I+/l9Tcbd3hjq2TZom0WYROP86nBPvRl2xYZW6GrZozdGgQjwtcgafAeN+/HbiSpmURLAyK8jhbut9rXNt7XAB54ClkznNYNpaKGotvenmCkgc+xJY38gTi74Zz+OvphPEGUEspVhZlZTYg+ePuWos6xyObyJ85eVmG245g4VeiJiozGG1urrZCB94A/lgPXA+Wyy5dEYqmSF1knUABWQ6Z5ALqw8u4jHXM85eFepzemR6ZuyalBqi8usQ3Kevl548cG5dJLRAw1MkDJPUjshWQ/rEh3Vh59xGJNRxHPSdjM4FMBOn0qPePfl1iHdPXuMAyUqolMBAdSCP5Mg3uLdmx7+7H564ald8rnEl7tmUGq45EkFvjj9E5YkQhQQaeq09jSbrbut5YxTgfh56+izOGNlSQVwkUte10N97b7i4wGhUvDhmqJ7MVoXKkxC4EjKLN6kJ52529eK3iPKqakmp3Wop4KdJQ8kUjgEab26sWLG5+ry8MS6/KZtI9OzJYIQLdVT6YgRbkXa7n2WxEyyhy1GvR0L1knfMQX3/ezm3uOAjZzn9PWK65dTVUsrgr1kMZjjIIt2meyFT4n2YdOCMukp8vpYZRpkjiVXW4NiBuLjY7+GOENXmDWCUsEK3taSW5A8hGCPjhgkF1IJttuQbW/pgFifhF3ZmkzKu0sSdCvGigE3ttHew5c8RJ+EMtQXnmkYeM1bLb3dYF+GKupo8iS/XVoka+4evkY3+4svwtjnFWZAn0VIsjA7FKKVz/ABGPf34CSp4chIt+jy3dp0St8NRx66cbJk0qqABqiUAbAAONh5WGJsfEiAD0fKqxvD9XWIe9yBip/tASgZUQebTRgesXP4A4Bt4CphHltEouR1EZ3/aUMficX2IGQwCOlp0G4WKNQfIKAMT8AYMGDAGDBgwGQdNe2YZM3hMd/VJD/XDNVpJFnTNEqFqilA7bFR8m3PYHezDC1/aDi0ign/w5WH8RRv8Aph64j4agrhFLLJLGyDsPHJoI1WPPvwHODh+pD9YKpUYJoASIEWuW31knme62PmcQ1UsDRy00crEHS0cgFm7m7ekqfUTbFYvBMoN4s4rVHcC6OPiN8ff7v5xFvFmiS2+pPTpY+F2QBhgLXL6uSKR5J6aSJNCIHLLJyG9wjMbX7yMUfRvMprc4sRpNQGH8PPEuKvzuFQZqWkqfH0eUo3rtKAPjigpKScQ51US08kHXWKq9gSAgB+aSOd9wcBptHHEgIiCAEliFtzY3J27yd8d5IwwIYAg8wRcYR6To2y54VZEmiLqDqjqJgRcX2Bcr8Me/7nVkIPoua1C+CzpHMot3XZb29VsA15fl0dPH1cK6EGohQTYaiSbX5C5JtjOuh+nCHNELEWqmuQdxcc/jhk4NzmrklqKWtWHrYNPbhJ0uHuRs24NsKnQ0WapzaTa5qCoHdsTgHFMthV9UNGZXv9LMeXnqlJa33RjvOtXb6SmplHOw1m3rbSB7sScxja2qWp6lBzCaV/3Nc+7C49ZQFj1VPNWv3kI8o27w0h0jfwwHRp4GkCy5lNK2oEJFYD29Uh29Zw6FQRY7g+OFmhqq1nGihip47i5kkUtp8liB38iRjp0gZnJTUbPE2hy8aBgASNbBSQCLXscBbw5ZBGOzFEg8kUfljlU53Swg654UA53dRb44oR0fQSb1U1XVG1j1lQ6j12jK+7cYl0vR/lsa6RRU5Hi6CRva0l2PtOA6UXHOXzSCOOrhZzyAbn+WEf8AtFSWpKYHl1zG3jaNrH2E/HDVxxDHT0sYijRCZoUQKoFruNhYbYSunsdbNllN/iSEfxFU/PAbBAtlUeAGOmAYMAYMGDAGDBgwGZf2g6TXlev/AA5kb33X/thtp2jmy6NpY+tQwoxQDUT2RyHjiv6W6ATZTVg/UTrB60Or8sd+jqUyZTSFWAPUgA2vYgW5eWAqTDlW2qlnjNuXVTr/ACbe3HqGCk29HzCopx9guT8JgT+WLmJKzfTWU0g7gYvzV/yxIArB86OmkFu5mU+oXUj44DnlUdQLWrIqhO/UgDee6G3wxJ4vQGiqQe+Jvwx4p1F7yUhRhtqTSfPYqQ1vWBjxxvJbLqtuVoXPwwFjkyWp4R4Rr+AxMxCyU/q8P7tP5RibgE/I9s3zH93Af9pwp9CBAbNGY2/WGu3hzucMuSG2e5iO4wU5+BGFzoPbt5oLXtUsbeO52wDHWVcDN+r0cldLcHW47A89ctlH+nEmJM3kFv1OlXu06pmXytZVv6ifbifVNWuOx1NMn2n+UcexbIB/qOFjOJqOIN6bm8rH7CSKpv4BYhqPqwF7SZBULIry5nO9iCY9MSofKwW9vbiH0uyacvJ/zoP+RcV3DFTlbzxCOGpMrE6JahJiCQNVwZDpvblYYbeL8gWvpZKdjp12IbwINwfhgLePkPViLWZtBD9LNGn3nA/E4UTwDJL/APKzGrkH2EfqlH8O/wAcEXA+TQHVJHC7d7TymQ+0SMR8MBV9InEtLUijip6mKWT02BiI3DkANuTp7rkc8V3SIon4gyqE8k7XuOsfyDDtQZnlMTBIHo0YkKFj0A37hZcKU8azcVoDv1NPqHkbW/7YDVsGDBgDBgwYAwYMGAWuktrZVXH/ACH/AAxB6H4iuUUoPepPsJJx16WEkbKqpYUZ2ZQNKi5sSL7Dc7YXODuNuqghpYsszJuqjABMSi9ue7MBzwErMzlKSurUdQHBILxQTAX7zqSw9uOUeY5XHbq8wqacnkGkk95WUH+mLGr6RHiAMuVZit/sxo/4Pivj6X8tLmOoiqKduRE8I7/EKWNvWMAzZLUvIoaGuiqV81W/quhG/sxJ42iZsvq1AuxhfYfdxW5dFlNaesg9HdvGIhG9umx9+GCsoNVO8KMRqQoGa7WuLXNzc4D5kDhqaAjcGNP5RifhTp8wqaKOOFqKSZUUKr07KwIAtuHKkHHyPpGoAdM0pp5O9J0MbfEWI8wcBDyt7cQVg37VLCfcSMIHCOYSUtNntRCwDxzkg2Bt2zfY7XsTh6yOvjlz2oaJ1dHo4iGU3Bs7DnjPskpG9C4ijG7B2NvUxP4DAaZBwRT1KRyVM1VUhlDaZJ3CHUL30oVA9Q2xeZZwtRU5BhpYI2AtqWNQ1vNraj7Tj5w5XxmipZCwVWhjILEDmo8cV+cdIeXUwPWVUZI20odbe5bnAcuNZ9FRln2TVaT7Y2ti0zqjqpD8lVLBHbe0YZv4mNh7sJVZX1OctTNTUskMMFQkoqKg6NQW4OlBdjdSbevuw1cRZdREtJWyWW3zZJiqDz0hgPfgFbNcvy0H9ezSaVr7g1JUG3dpisMRY6fIg146GWf9sQTSqfa5IJxMPSFk1KerpIuuk5dXS09yfO9lDewnEuDj2rkUGDJ6sqeRcqnwPLAMHDWWUZRZoKKOnJva8CRva/fYXF+eEehh08WS/tUxb4KPyxfVfEOcKpZcqQgC9vSULe4d+FzJ4q6pzqnrJcvelCxskrM1wRY2/pgNdwYMGAMGDBgDBgwYAwYMGAMRq7L4plKTRRyKeaugYH1hgRiTgwCBm/RDl8ra4VkpX+1A5XvvyNwPZivi4Izik3o8160A7RVKkrbwLds39QHsxp+DAZ0c8z6FflMvp57GxMUti3mFJvjpNx+h+Sq8qrlLCzD0dZUsfEhtx5WxoODAZrlPGmTRVBFPBJHPp0MkdI6sFB1WKKuwub8u/fCjwnmbrUZpUHL6yWjqifmRjVa5vszC+xPK+Nui+kOO8PIYDGYKCklQNHk2aVCjsqlQ+lVtsLKZTaw8sW9Fl1aNJosmoKO42kmKF1+91a6vxxqWDAZq3COc1O1XmiwpfeOjUrt5OQrD23GOtF0O0IbVUPUVTXveaQ+46bXxouDAQMqyWnpV008EUS/sIFv3XJAuTbvO+J+DBgDBgwYAwYMGAMGDBgP/2Q=="/>
          <p:cNvSpPr>
            <a:spLocks noChangeAspect="1" noChangeArrowheads="1"/>
          </p:cNvSpPr>
          <p:nvPr/>
        </p:nvSpPr>
        <p:spPr bwMode="auto">
          <a:xfrm>
            <a:off x="1831975" y="-631825"/>
            <a:ext cx="21526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59754" name="Picture 10" descr="http://educatif.net/elementaire/images-gratuites/objets-divers-48/journal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5445225"/>
            <a:ext cx="1296144" cy="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Line 35"/>
          <p:cNvSpPr>
            <a:spLocks noChangeShapeType="1"/>
          </p:cNvSpPr>
          <p:nvPr/>
        </p:nvSpPr>
        <p:spPr bwMode="auto">
          <a:xfrm flipV="1">
            <a:off x="4489622" y="5572947"/>
            <a:ext cx="1205302" cy="8005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3" name="Line 36"/>
          <p:cNvSpPr>
            <a:spLocks noChangeShapeType="1"/>
          </p:cNvSpPr>
          <p:nvPr/>
        </p:nvSpPr>
        <p:spPr bwMode="auto">
          <a:xfrm>
            <a:off x="4439816" y="5661249"/>
            <a:ext cx="1655768" cy="62301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159756" name="Picture 12" descr="http://bellyasekpon.mondoblog.org/files/2012/12/horlo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58112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775520" y="4005064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999657" y="4365104"/>
            <a:ext cx="84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0000CC"/>
                </a:solidFill>
              </a:rPr>
              <a:t>casser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8688288" y="4365104"/>
            <a:ext cx="1267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0000CC"/>
                </a:solidFill>
              </a:rPr>
              <a:t>remplacer</a:t>
            </a: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6600056" y="3573016"/>
            <a:ext cx="2880320" cy="7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5087889" y="4581128"/>
            <a:ext cx="33666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solidFill>
                  <a:srgbClr val="0000CC"/>
                </a:solidFill>
                <a:cs typeface="Arial" charset="0"/>
              </a:rPr>
              <a:t>comportementale </a:t>
            </a:r>
            <a:r>
              <a:rPr lang="fr-BE" altLang="fr-FR" sz="2400" dirty="0">
                <a:cs typeface="Arial" charset="0"/>
              </a:rPr>
              <a:t> 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5016501" y="4076700"/>
            <a:ext cx="15128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00"/>
              </a:lnSpc>
              <a:spcBef>
                <a:spcPct val="50000"/>
              </a:spcBef>
              <a:buNone/>
            </a:pPr>
            <a:r>
              <a:rPr lang="fr-BE" altLang="fr-FR" sz="4000" b="1" dirty="0">
                <a:cs typeface="Arial" charset="0"/>
              </a:rPr>
              <a:t>S</a:t>
            </a:r>
            <a:r>
              <a:rPr lang="fr-BE" altLang="fr-FR" sz="1200" dirty="0">
                <a:cs typeface="Arial" charset="0"/>
              </a:rPr>
              <a:t>avoir faire – </a:t>
            </a:r>
          </a:p>
          <a:p>
            <a:pPr eaLnBrk="1" hangingPunct="1">
              <a:lnSpc>
                <a:spcPts val="800"/>
              </a:lnSpc>
              <a:spcBef>
                <a:spcPct val="50000"/>
              </a:spcBef>
              <a:buNone/>
            </a:pPr>
            <a:r>
              <a:rPr lang="fr-BE" altLang="fr-FR" sz="1200" dirty="0">
                <a:cs typeface="Arial" charset="0"/>
              </a:rPr>
              <a:t>          </a:t>
            </a:r>
            <a:r>
              <a:rPr lang="fr-BE" altLang="fr-FR" sz="1200" dirty="0" err="1">
                <a:cs typeface="Arial" charset="0"/>
              </a:rPr>
              <a:t>Skills</a:t>
            </a:r>
            <a:endParaRPr lang="en-US" altLang="fr-FR" sz="12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82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4" grpId="0" animBg="1"/>
      <p:bldP spid="129054" grpId="0" animBg="1"/>
      <p:bldP spid="129055" grpId="0" animBg="1"/>
      <p:bldP spid="135186" grpId="0"/>
      <p:bldP spid="129066" grpId="0" animBg="1"/>
      <p:bldP spid="129066" grpId="1" animBg="1"/>
      <p:bldP spid="135195" grpId="0"/>
      <p:bldP spid="135182" grpId="0"/>
      <p:bldP spid="52" grpId="0" animBg="1"/>
      <p:bldP spid="53" grpId="0" animBg="1"/>
      <p:bldP spid="6" grpId="0"/>
      <p:bldP spid="58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6124" b="37873"/>
          <a:stretch/>
        </p:blipFill>
        <p:spPr>
          <a:xfrm rot="5400000">
            <a:off x="5864153" y="-649856"/>
            <a:ext cx="5670919" cy="69847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0"/>
          <a:stretch/>
        </p:blipFill>
        <p:spPr>
          <a:xfrm rot="5400000">
            <a:off x="9086402" y="5594720"/>
            <a:ext cx="939709" cy="11062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77520" y="1636008"/>
            <a:ext cx="181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= Volition</a:t>
            </a:r>
            <a:endParaRPr lang="fr-BE" sz="4000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9556257" y="410936"/>
            <a:ext cx="23062" cy="547910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1" t="16936" r="33145" b="70688"/>
          <a:stretch>
            <a:fillRect/>
          </a:stretch>
        </p:blipFill>
        <p:spPr bwMode="auto">
          <a:xfrm>
            <a:off x="397009" y="129482"/>
            <a:ext cx="1247337" cy="10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174171" y="1345184"/>
            <a:ext cx="172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solidFill>
                  <a:srgbClr val="FF3300"/>
                </a:solidFill>
                <a:cs typeface="Arial" charset="0"/>
              </a:rPr>
              <a:t>Ne plus acheter de cigarettes</a:t>
            </a:r>
            <a:endParaRPr lang="fr-FR" altLang="fr-FR" sz="24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3269" y="5647839"/>
            <a:ext cx="6303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: suppression des </a:t>
            </a:r>
            <a:r>
              <a:rPr lang="fr-BE" dirty="0" smtClean="0"/>
              <a:t>sudokus pour </a:t>
            </a:r>
            <a:r>
              <a:rPr lang="fr-BE" dirty="0"/>
              <a:t>ne pas être tenté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16148" y="5655029"/>
            <a:ext cx="265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Autre exemple de volition 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2312562" y="3015863"/>
            <a:ext cx="2776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Autre exemple </a:t>
            </a:r>
          </a:p>
          <a:p>
            <a:r>
              <a:rPr lang="fr-FR" sz="3200" b="1" dirty="0" smtClean="0"/>
              <a:t>de volition :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31336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èche droite 41"/>
          <p:cNvSpPr/>
          <p:nvPr/>
        </p:nvSpPr>
        <p:spPr>
          <a:xfrm>
            <a:off x="170143" y="449896"/>
            <a:ext cx="2850056" cy="13269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55966" y="767513"/>
            <a:ext cx="24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Pour dissuader les ados </a:t>
            </a:r>
          </a:p>
          <a:p>
            <a:r>
              <a:rPr lang="fr-FR" b="1" dirty="0" smtClean="0"/>
              <a:t>de commencer à fumer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3420"/>
            <a:ext cx="473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Modèles et interventions AD HOC :</a:t>
            </a:r>
            <a:endParaRPr lang="fr-B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65077" y="21724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aller se faire dépister : </a:t>
            </a:r>
            <a:endParaRPr lang="fr-FR" b="1" dirty="0"/>
          </a:p>
        </p:txBody>
      </p:sp>
      <p:sp>
        <p:nvSpPr>
          <p:cNvPr id="11" name="Flèche droite 10"/>
          <p:cNvSpPr/>
          <p:nvPr/>
        </p:nvSpPr>
        <p:spPr>
          <a:xfrm>
            <a:off x="174171" y="1709727"/>
            <a:ext cx="3036218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181133" y="3014161"/>
            <a:ext cx="2656399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50937" y="3492952"/>
            <a:ext cx="268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arrêter de fumer </a:t>
            </a:r>
            <a:endParaRPr lang="fr-FR" b="1" dirty="0"/>
          </a:p>
        </p:txBody>
      </p:sp>
      <p:sp>
        <p:nvSpPr>
          <p:cNvPr id="15" name="Flèche droite 14"/>
          <p:cNvSpPr/>
          <p:nvPr/>
        </p:nvSpPr>
        <p:spPr>
          <a:xfrm>
            <a:off x="166796" y="4481025"/>
            <a:ext cx="310793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181133" y="4926821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</a:t>
            </a:r>
            <a:r>
              <a:rPr lang="fr-FR" sz="2000" b="1" dirty="0" smtClean="0"/>
              <a:t>our manger autrement </a:t>
            </a:r>
            <a:endParaRPr lang="fr-BE" sz="2000" b="1" dirty="0"/>
          </a:p>
        </p:txBody>
      </p:sp>
      <p:sp>
        <p:nvSpPr>
          <p:cNvPr id="19" name="Flèche droite 18"/>
          <p:cNvSpPr/>
          <p:nvPr/>
        </p:nvSpPr>
        <p:spPr>
          <a:xfrm>
            <a:off x="181133" y="470711"/>
            <a:ext cx="285005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2764718" y="356331"/>
            <a:ext cx="10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94643" y="381606"/>
            <a:ext cx="177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n termes ASCID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77649" y="28828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Méthodes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548808" y="284378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Evaluations</a:t>
            </a:r>
            <a:endParaRPr lang="fr-B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20</a:t>
            </a:fld>
            <a:endParaRPr lang="fr-BE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23" y="70338"/>
            <a:ext cx="9603377" cy="63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901962" y="1679331"/>
            <a:ext cx="5073161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16524" y="140677"/>
            <a:ext cx="264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Avec quel impact ? </a:t>
            </a:r>
            <a:endParaRPr lang="fr-BE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èche droite 36"/>
          <p:cNvSpPr/>
          <p:nvPr/>
        </p:nvSpPr>
        <p:spPr>
          <a:xfrm>
            <a:off x="206367" y="4481025"/>
            <a:ext cx="3028793" cy="13269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21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55966" y="767513"/>
            <a:ext cx="24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Pour dissuader les ados </a:t>
            </a:r>
          </a:p>
          <a:p>
            <a:r>
              <a:rPr lang="fr-FR" b="1" dirty="0" smtClean="0"/>
              <a:t>de commencer à fumer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3420"/>
            <a:ext cx="473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Modèles et interventions AD HOC :</a:t>
            </a:r>
            <a:endParaRPr lang="fr-B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895527" y="3474845"/>
            <a:ext cx="2360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le Plan de 5 jours</a:t>
            </a:r>
          </a:p>
          <a:p>
            <a:pPr algn="ctr"/>
            <a:r>
              <a:rPr lang="fr-FR" sz="2400" b="1" dirty="0" smtClean="0"/>
              <a:t>Pratique</a:t>
            </a:r>
            <a:endParaRPr lang="fr-B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65077" y="21724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aller se faire dépister : 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5778727" y="1944200"/>
            <a:ext cx="2477767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3522189" y="2257371"/>
            <a:ext cx="2202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le </a:t>
            </a:r>
            <a:r>
              <a:rPr lang="fr-FR" sz="2400" b="1" dirty="0" err="1"/>
              <a:t>Health</a:t>
            </a:r>
            <a:r>
              <a:rPr lang="fr-FR" sz="2400" b="1" dirty="0"/>
              <a:t> </a:t>
            </a:r>
            <a:r>
              <a:rPr lang="fr-FR" sz="2400" b="1" dirty="0" err="1"/>
              <a:t>Belief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r>
              <a:rPr lang="fr-FR" sz="2400" b="1" dirty="0" smtClean="0"/>
              <a:t>Model </a:t>
            </a:r>
            <a:r>
              <a:rPr lang="fr-FR" sz="2400" b="1" dirty="0"/>
              <a:t>(HBM) </a:t>
            </a:r>
            <a:endParaRPr lang="fr-BE" sz="2400" b="1" dirty="0"/>
          </a:p>
        </p:txBody>
      </p:sp>
      <p:sp>
        <p:nvSpPr>
          <p:cNvPr id="11" name="Flèche droite 10"/>
          <p:cNvSpPr/>
          <p:nvPr/>
        </p:nvSpPr>
        <p:spPr>
          <a:xfrm>
            <a:off x="174171" y="1709727"/>
            <a:ext cx="3036218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5783828" y="3483210"/>
            <a:ext cx="2472666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181133" y="3014161"/>
            <a:ext cx="2656399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50937" y="3492952"/>
            <a:ext cx="268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arrêter de fumer </a:t>
            </a:r>
            <a:endParaRPr lang="fr-FR" b="1" dirty="0"/>
          </a:p>
        </p:txBody>
      </p:sp>
      <p:sp>
        <p:nvSpPr>
          <p:cNvPr id="15" name="Flèche droite 14"/>
          <p:cNvSpPr/>
          <p:nvPr/>
        </p:nvSpPr>
        <p:spPr>
          <a:xfrm>
            <a:off x="166796" y="4481025"/>
            <a:ext cx="310793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181133" y="4926821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</a:t>
            </a:r>
            <a:r>
              <a:rPr lang="fr-FR" sz="2000" b="1" dirty="0" smtClean="0"/>
              <a:t>our manger autrement </a:t>
            </a:r>
            <a:endParaRPr lang="fr-BE" sz="2000" b="1" dirty="0"/>
          </a:p>
        </p:txBody>
      </p:sp>
      <p:sp>
        <p:nvSpPr>
          <p:cNvPr id="19" name="Flèche droite 18"/>
          <p:cNvSpPr/>
          <p:nvPr/>
        </p:nvSpPr>
        <p:spPr>
          <a:xfrm>
            <a:off x="181133" y="470711"/>
            <a:ext cx="285005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5724395" y="705896"/>
            <a:ext cx="2532099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5840201" y="743694"/>
            <a:ext cx="2517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Images &amp; textes sur</a:t>
            </a:r>
          </a:p>
          <a:p>
            <a:r>
              <a:rPr lang="fr-FR" sz="2000" b="1" dirty="0" smtClean="0"/>
              <a:t>paquets de cigarettes</a:t>
            </a:r>
            <a:endParaRPr lang="fr-BE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657598" y="778454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/>
              <a:t> (valeurs) </a:t>
            </a:r>
            <a:endParaRPr lang="fr-BE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764718" y="356331"/>
            <a:ext cx="10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83850" y="1033898"/>
            <a:ext cx="126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royances</a:t>
            </a:r>
            <a:endParaRPr lang="fr-BE" sz="2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474598" y="1743947"/>
            <a:ext cx="139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</a:t>
            </a:r>
            <a:r>
              <a:rPr lang="fr-FR" sz="2000" b="1" dirty="0" smtClean="0"/>
              <a:t>(craintes)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royances</a:t>
            </a:r>
            <a:endParaRPr lang="fr-BE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294643" y="381606"/>
            <a:ext cx="177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n termes ASCID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10002" y="1949686"/>
            <a:ext cx="1959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Messages TV </a:t>
            </a:r>
          </a:p>
          <a:p>
            <a:r>
              <a:rPr lang="fr-FR" sz="2400" b="1" dirty="0" smtClean="0"/>
              <a:t>Affiches</a:t>
            </a:r>
            <a:endParaRPr lang="fr-BE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3332458" y="3155626"/>
            <a:ext cx="204254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</a:t>
            </a:r>
            <a:r>
              <a:rPr lang="fr-FR" sz="2400" b="1" dirty="0" smtClean="0"/>
              <a:t>onnaissances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S</a:t>
            </a:r>
            <a:r>
              <a:rPr lang="fr-FR" sz="2400" b="1" dirty="0" smtClean="0"/>
              <a:t>avoir-faire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r>
              <a:rPr lang="fr-FR" sz="2400" b="1" dirty="0" smtClean="0"/>
              <a:t>mage de soi</a:t>
            </a:r>
          </a:p>
          <a:p>
            <a:r>
              <a:rPr lang="fr-FR" b="1" dirty="0" smtClean="0"/>
              <a:t>(</a:t>
            </a:r>
            <a:r>
              <a:rPr lang="fr-FR" b="1" dirty="0" err="1" smtClean="0"/>
              <a:t>Auto-diagnostic</a:t>
            </a:r>
            <a:r>
              <a:rPr lang="fr-FR" b="1" dirty="0" smtClean="0"/>
              <a:t>)</a:t>
            </a:r>
          </a:p>
          <a:p>
            <a:endParaRPr lang="fr-BE" sz="2400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/>
          <a:srcRect t="6048"/>
          <a:stretch/>
        </p:blipFill>
        <p:spPr>
          <a:xfrm>
            <a:off x="8194843" y="673935"/>
            <a:ext cx="1739153" cy="92046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677649" y="28828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Méthodes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548808" y="284378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Evaluations</a:t>
            </a:r>
            <a:endParaRPr lang="fr-BE" b="1" dirty="0">
              <a:solidFill>
                <a:srgbClr val="00B05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/>
          <a:srcRect l="28611" t="11092" r="2319" b="17492"/>
          <a:stretch/>
        </p:blipFill>
        <p:spPr>
          <a:xfrm>
            <a:off x="8185143" y="1863624"/>
            <a:ext cx="1749670" cy="101911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19" y="3367027"/>
            <a:ext cx="1814694" cy="1022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/>
          <a:srcRect l="6981" r="13441"/>
          <a:stretch/>
        </p:blipFill>
        <p:spPr>
          <a:xfrm>
            <a:off x="10368279" y="3309328"/>
            <a:ext cx="1637112" cy="1158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6"/>
          <a:srcRect l="15509" r="18341" b="22344"/>
          <a:stretch/>
        </p:blipFill>
        <p:spPr>
          <a:xfrm>
            <a:off x="10368279" y="596417"/>
            <a:ext cx="1637112" cy="1082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7"/>
          <a:srcRect l="11140" t="17622" r="31823" b="10117"/>
          <a:stretch/>
        </p:blipFill>
        <p:spPr>
          <a:xfrm>
            <a:off x="10323917" y="1874327"/>
            <a:ext cx="1599478" cy="11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5" b="11368"/>
          <a:stretch>
            <a:fillRect/>
          </a:stretch>
        </p:blipFill>
        <p:spPr bwMode="auto">
          <a:xfrm>
            <a:off x="10216629" y="38099"/>
            <a:ext cx="1625462" cy="219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ZoneTexte 7"/>
          <p:cNvSpPr txBox="1">
            <a:spLocks noChangeArrowheads="1"/>
          </p:cNvSpPr>
          <p:nvPr/>
        </p:nvSpPr>
        <p:spPr bwMode="auto">
          <a:xfrm>
            <a:off x="10486436" y="2191835"/>
            <a:ext cx="1246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1600" b="1" dirty="0" err="1">
                <a:solidFill>
                  <a:srgbClr val="FF0000"/>
                </a:solidFill>
              </a:rPr>
              <a:t>Kurt</a:t>
            </a:r>
            <a:r>
              <a:rPr lang="es-ES" altLang="fr-FR" sz="1600" b="1" dirty="0">
                <a:solidFill>
                  <a:srgbClr val="FF0000"/>
                </a:solidFill>
              </a:rPr>
              <a:t> Lewin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74171" y="188914"/>
            <a:ext cx="980585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 i="1" dirty="0" smtClean="0"/>
              <a:t>Les groupes de discussions avec influenceurs </a:t>
            </a:r>
            <a:r>
              <a:rPr lang="fr-BE" altLang="fr-FR" sz="1800" b="1" i="1" dirty="0"/>
              <a:t>: Kurt Lewin, </a:t>
            </a:r>
            <a:r>
              <a:rPr lang="fr-BE" altLang="fr-FR" sz="1800" b="1" i="1" dirty="0" smtClean="0"/>
              <a:t>USA, 1943 </a:t>
            </a:r>
            <a:endParaRPr lang="fr-BE" altLang="fr-FR" sz="1800" b="1" i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fr-FR" sz="1600" b="1" i="1" dirty="0"/>
              <a:t>(extrait de J. </a:t>
            </a:r>
            <a:r>
              <a:rPr lang="fr-BE" altLang="fr-FR" sz="1600" b="1" i="1" dirty="0" err="1"/>
              <a:t>Therer</a:t>
            </a:r>
            <a:r>
              <a:rPr lang="fr-BE" altLang="fr-FR" sz="1600" b="1" i="1" dirty="0"/>
              <a:t>, 2006</a:t>
            </a:r>
            <a:r>
              <a:rPr lang="fr-BE" altLang="fr-FR" sz="1800" b="1" i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b="1" i="1" dirty="0" smtClean="0"/>
              <a:t>E</a:t>
            </a:r>
            <a:r>
              <a:rPr lang="fr-BE" altLang="fr-FR" sz="2000" b="1" i="1" dirty="0" smtClean="0"/>
              <a:t>tats-Unis</a:t>
            </a:r>
            <a:r>
              <a:rPr lang="fr-BE" altLang="fr-FR" sz="2000" b="1" i="1" dirty="0"/>
              <a:t>. Seconde guerre mondiale. Restrictions alimentaires.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i="1" dirty="0"/>
              <a:t>Les Américains préfèrent les T-</a:t>
            </a:r>
            <a:r>
              <a:rPr lang="fr-BE" altLang="fr-FR" sz="2000" b="1" i="1" dirty="0" err="1"/>
              <a:t>Bones</a:t>
            </a:r>
            <a:r>
              <a:rPr lang="fr-BE" altLang="fr-FR" sz="2000" b="1" i="1" dirty="0"/>
              <a:t> steaks aux bas morceaux</a:t>
            </a:r>
            <a:r>
              <a:rPr lang="fr-BE" altLang="fr-FR" sz="2000" b="1" i="1" dirty="0" smtClean="0"/>
              <a:t>.  </a:t>
            </a:r>
            <a:endParaRPr lang="fr-BE" altLang="fr-FR" sz="20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i="1" dirty="0"/>
              <a:t>Comment modifier cette habitude et amener les consommateurs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i="1" dirty="0"/>
              <a:t>à acheter des </a:t>
            </a:r>
            <a:r>
              <a:rPr lang="fr-BE" altLang="fr-FR" sz="2000" b="1" i="1" dirty="0">
                <a:solidFill>
                  <a:srgbClr val="0070C0"/>
                </a:solidFill>
              </a:rPr>
              <a:t>abats</a:t>
            </a:r>
            <a:r>
              <a:rPr lang="fr-BE" altLang="fr-FR" sz="2000" b="1" i="1" dirty="0"/>
              <a:t> </a:t>
            </a:r>
            <a:r>
              <a:rPr lang="fr-BE" altLang="fr-FR" sz="2000" b="1" i="1" dirty="0" smtClean="0"/>
              <a:t>?</a:t>
            </a:r>
            <a:endParaRPr lang="fr-BE" altLang="fr-FR" sz="2000" b="1" i="1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4170" y="2155243"/>
            <a:ext cx="7793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 i="1" dirty="0" smtClean="0"/>
              <a:t>Lewin compare </a:t>
            </a:r>
            <a:r>
              <a:rPr lang="fr-BE" altLang="fr-FR" sz="1800" b="1" i="1" dirty="0" smtClean="0"/>
              <a:t>2 procédures </a:t>
            </a:r>
            <a:r>
              <a:rPr lang="fr-BE" altLang="fr-FR" sz="1800" i="1" dirty="0" smtClean="0"/>
              <a:t>dans des </a:t>
            </a:r>
            <a:r>
              <a:rPr lang="fr-BE" altLang="fr-FR" sz="1800" i="1" dirty="0"/>
              <a:t>clubs de </a:t>
            </a:r>
            <a:r>
              <a:rPr lang="fr-BE" altLang="fr-FR" sz="1800" i="1" dirty="0" smtClean="0"/>
              <a:t>ménagères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BE" altLang="fr-FR" sz="1800" i="1" dirty="0"/>
              <a:t>sur la valeur nutritive et préparation des </a:t>
            </a:r>
            <a:r>
              <a:rPr lang="fr-BE" altLang="fr-FR" sz="1800" b="1" i="1" dirty="0" smtClean="0">
                <a:solidFill>
                  <a:srgbClr val="0070C0"/>
                </a:solidFill>
              </a:rPr>
              <a:t>abats</a:t>
            </a:r>
            <a:endParaRPr lang="fr-BE" altLang="fr-FR" sz="1800" b="1" i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9454157" y="3589599"/>
            <a:ext cx="914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>
              <a:spcBef>
                <a:spcPct val="0"/>
              </a:spcBef>
              <a:buFontTx/>
              <a:buNone/>
              <a:defRPr sz="2800" b="1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s-ES" altLang="fr-FR" dirty="0"/>
              <a:t>+3%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9422819" y="4801202"/>
            <a:ext cx="1114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800" b="1" dirty="0" smtClean="0">
                <a:solidFill>
                  <a:srgbClr val="006600"/>
                </a:solidFill>
              </a:rPr>
              <a:t>+32</a:t>
            </a:r>
            <a:r>
              <a:rPr lang="es-ES" altLang="fr-FR" sz="2800" b="1" dirty="0">
                <a:solidFill>
                  <a:srgbClr val="006600"/>
                </a:solidFill>
              </a:rPr>
              <a:t>%</a:t>
            </a:r>
            <a:endParaRPr lang="es-ES" altLang="fr-FR" sz="1800" b="1" dirty="0">
              <a:solidFill>
                <a:srgbClr val="006600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8978753" y="2599638"/>
            <a:ext cx="22878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>
              <a:spcBef>
                <a:spcPct val="0"/>
              </a:spcBef>
              <a:buFontTx/>
              <a:buNone/>
              <a:defRPr sz="2800" b="1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fr-FR" altLang="fr-FR" sz="1800" dirty="0"/>
              <a:t>Augmentation de </a:t>
            </a:r>
          </a:p>
          <a:p>
            <a:r>
              <a:rPr lang="fr-FR" altLang="fr-FR" sz="1800" dirty="0"/>
              <a:t>consommation des</a:t>
            </a:r>
          </a:p>
          <a:p>
            <a:r>
              <a:rPr lang="fr-FR" altLang="fr-FR" sz="1800" dirty="0"/>
              <a:t> bas morceaux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22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223421" y="2815420"/>
            <a:ext cx="7114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2400" b="1" i="1" dirty="0">
                <a:solidFill>
                  <a:srgbClr val="FF0000"/>
                </a:solidFill>
              </a:rPr>
              <a:t>Conférences </a:t>
            </a:r>
            <a:r>
              <a:rPr lang="fr-BE" altLang="fr-FR" sz="2400" b="1" i="1" dirty="0" smtClean="0">
                <a:solidFill>
                  <a:srgbClr val="FF0000"/>
                </a:solidFill>
              </a:rPr>
              <a:t>classiques</a:t>
            </a:r>
            <a:endParaRPr lang="fr-BE" alt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2" b="49838"/>
          <a:stretch/>
        </p:blipFill>
        <p:spPr>
          <a:xfrm>
            <a:off x="8117798" y="800404"/>
            <a:ext cx="1889248" cy="1265947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0" y="4139276"/>
            <a:ext cx="3052763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36" y="2781571"/>
            <a:ext cx="9477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421" y="339129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2400" b="1" i="1" dirty="0">
                <a:solidFill>
                  <a:srgbClr val="FF0000"/>
                </a:solidFill>
              </a:rPr>
              <a:t>Débats en petits groupes </a:t>
            </a:r>
            <a:r>
              <a:rPr lang="fr-BE" altLang="fr-FR" sz="2400" i="1" dirty="0"/>
              <a:t>avec animateur  </a:t>
            </a:r>
          </a:p>
          <a:p>
            <a:pPr>
              <a:spcBef>
                <a:spcPct val="0"/>
              </a:spcBef>
            </a:pPr>
            <a:r>
              <a:rPr lang="fr-BE" altLang="fr-FR" sz="2400" b="1" i="1" dirty="0"/>
              <a:t>Après un bref exposé, les ménagères </a:t>
            </a:r>
          </a:p>
          <a:p>
            <a:pPr>
              <a:spcBef>
                <a:spcPct val="0"/>
              </a:spcBef>
            </a:pPr>
            <a:r>
              <a:rPr lang="fr-BE" altLang="fr-FR" sz="2400" b="1" i="1" dirty="0"/>
              <a:t>    -posent des questions, </a:t>
            </a:r>
          </a:p>
          <a:p>
            <a:pPr>
              <a:spcBef>
                <a:spcPct val="0"/>
              </a:spcBef>
            </a:pPr>
            <a:r>
              <a:rPr lang="fr-BE" altLang="fr-FR" sz="2400" b="1" i="1" dirty="0"/>
              <a:t>    -formulent des objections, </a:t>
            </a:r>
          </a:p>
          <a:p>
            <a:pPr>
              <a:spcBef>
                <a:spcPct val="0"/>
              </a:spcBef>
            </a:pPr>
            <a:r>
              <a:rPr lang="fr-BE" altLang="fr-FR" sz="2400" b="1" i="1" dirty="0"/>
              <a:t>    -relatent leurs expériences personnelles </a:t>
            </a:r>
          </a:p>
          <a:p>
            <a:pPr>
              <a:spcBef>
                <a:spcPct val="0"/>
              </a:spcBef>
            </a:pPr>
            <a:r>
              <a:rPr lang="fr-BE" altLang="fr-FR" sz="2400" b="1" i="1" dirty="0"/>
              <a:t>    -échangent des recettes</a:t>
            </a:r>
            <a:endParaRPr lang="es-ES" alt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555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23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55966" y="767513"/>
            <a:ext cx="24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Pour dissuader les ados </a:t>
            </a:r>
          </a:p>
          <a:p>
            <a:r>
              <a:rPr lang="fr-FR" b="1" dirty="0" smtClean="0"/>
              <a:t>de commencer à fumer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3420"/>
            <a:ext cx="473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Modèles et interventions AD HOC :</a:t>
            </a:r>
            <a:endParaRPr lang="fr-B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895527" y="3474845"/>
            <a:ext cx="2360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le Plan de 5 jours</a:t>
            </a:r>
          </a:p>
          <a:p>
            <a:pPr algn="ctr"/>
            <a:r>
              <a:rPr lang="fr-FR" sz="2400" b="1" dirty="0" smtClean="0"/>
              <a:t>Pratique</a:t>
            </a:r>
            <a:endParaRPr lang="fr-B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65077" y="21724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aller se faire dépister : 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5778727" y="1944200"/>
            <a:ext cx="2477767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3522189" y="2257371"/>
            <a:ext cx="2202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le </a:t>
            </a:r>
            <a:r>
              <a:rPr lang="fr-FR" sz="2400" b="1" dirty="0" err="1"/>
              <a:t>Health</a:t>
            </a:r>
            <a:r>
              <a:rPr lang="fr-FR" sz="2400" b="1" dirty="0"/>
              <a:t> </a:t>
            </a:r>
            <a:r>
              <a:rPr lang="fr-FR" sz="2400" b="1" dirty="0" err="1"/>
              <a:t>Belief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r>
              <a:rPr lang="fr-FR" sz="2400" b="1" dirty="0" smtClean="0"/>
              <a:t>Model </a:t>
            </a:r>
            <a:r>
              <a:rPr lang="fr-FR" sz="2400" b="1" dirty="0"/>
              <a:t>(HBM) </a:t>
            </a:r>
            <a:endParaRPr lang="fr-BE" sz="2400" b="1" dirty="0"/>
          </a:p>
        </p:txBody>
      </p:sp>
      <p:sp>
        <p:nvSpPr>
          <p:cNvPr id="11" name="Flèche droite 10"/>
          <p:cNvSpPr/>
          <p:nvPr/>
        </p:nvSpPr>
        <p:spPr>
          <a:xfrm>
            <a:off x="174171" y="1709727"/>
            <a:ext cx="3036218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5783828" y="3483210"/>
            <a:ext cx="2472666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181133" y="3014161"/>
            <a:ext cx="2656399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50937" y="3492952"/>
            <a:ext cx="268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arrêter de fumer </a:t>
            </a:r>
            <a:endParaRPr lang="fr-FR" b="1" dirty="0"/>
          </a:p>
        </p:txBody>
      </p:sp>
      <p:sp>
        <p:nvSpPr>
          <p:cNvPr id="15" name="Flèche droite 14"/>
          <p:cNvSpPr/>
          <p:nvPr/>
        </p:nvSpPr>
        <p:spPr>
          <a:xfrm>
            <a:off x="166796" y="4481025"/>
            <a:ext cx="310793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181133" y="4926821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</a:t>
            </a:r>
            <a:r>
              <a:rPr lang="fr-FR" sz="2000" b="1" dirty="0" smtClean="0"/>
              <a:t>our manger autrement </a:t>
            </a:r>
            <a:endParaRPr lang="fr-BE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5869931" y="4967486"/>
            <a:ext cx="2386563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6069873" y="4968395"/>
            <a:ext cx="1718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Groupes de </a:t>
            </a:r>
          </a:p>
          <a:p>
            <a:r>
              <a:rPr lang="fr-FR" sz="2400" b="1" dirty="0" smtClean="0"/>
              <a:t>discussion</a:t>
            </a:r>
            <a:endParaRPr lang="fr-BE" sz="2400" b="1" dirty="0"/>
          </a:p>
        </p:txBody>
      </p:sp>
      <p:sp>
        <p:nvSpPr>
          <p:cNvPr id="19" name="Flèche droite 18"/>
          <p:cNvSpPr/>
          <p:nvPr/>
        </p:nvSpPr>
        <p:spPr>
          <a:xfrm>
            <a:off x="181133" y="470711"/>
            <a:ext cx="285005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5724395" y="705896"/>
            <a:ext cx="2532099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5840201" y="743694"/>
            <a:ext cx="2517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Images &amp; textes sur</a:t>
            </a:r>
          </a:p>
          <a:p>
            <a:r>
              <a:rPr lang="fr-FR" sz="2000" b="1" dirty="0" smtClean="0"/>
              <a:t>paquets de cigarettes</a:t>
            </a:r>
            <a:endParaRPr lang="fr-BE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657598" y="778454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/>
              <a:t> (valeurs) </a:t>
            </a:r>
            <a:endParaRPr lang="fr-BE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764718" y="356331"/>
            <a:ext cx="10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83850" y="1033898"/>
            <a:ext cx="126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royances</a:t>
            </a:r>
            <a:endParaRPr lang="fr-BE" sz="2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474598" y="1743947"/>
            <a:ext cx="139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</a:t>
            </a:r>
            <a:r>
              <a:rPr lang="fr-FR" sz="2000" b="1" dirty="0" smtClean="0"/>
              <a:t>(craintes)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royances</a:t>
            </a:r>
            <a:endParaRPr lang="fr-BE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294643" y="381606"/>
            <a:ext cx="177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n termes ASCID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10002" y="1949686"/>
            <a:ext cx="1959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Messages TV </a:t>
            </a:r>
          </a:p>
          <a:p>
            <a:r>
              <a:rPr lang="fr-FR" sz="2400" b="1" dirty="0" smtClean="0"/>
              <a:t>Affiches</a:t>
            </a:r>
            <a:endParaRPr lang="fr-BE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3332458" y="3155626"/>
            <a:ext cx="204254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</a:t>
            </a:r>
            <a:r>
              <a:rPr lang="fr-FR" sz="2400" b="1" dirty="0" smtClean="0"/>
              <a:t>onnaissances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S</a:t>
            </a:r>
            <a:r>
              <a:rPr lang="fr-FR" sz="2400" b="1" dirty="0" smtClean="0"/>
              <a:t>avoir-faire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r>
              <a:rPr lang="fr-FR" sz="2400" b="1" dirty="0" smtClean="0"/>
              <a:t>mage de soi</a:t>
            </a:r>
          </a:p>
          <a:p>
            <a:r>
              <a:rPr lang="fr-FR" b="1" dirty="0" smtClean="0"/>
              <a:t>(</a:t>
            </a:r>
            <a:r>
              <a:rPr lang="fr-FR" b="1" dirty="0" err="1" smtClean="0"/>
              <a:t>Auto-diagnostic</a:t>
            </a:r>
            <a:r>
              <a:rPr lang="fr-FR" b="1" dirty="0" smtClean="0"/>
              <a:t>)</a:t>
            </a:r>
          </a:p>
          <a:p>
            <a:endParaRPr lang="fr-BE" sz="2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521378" y="4779398"/>
            <a:ext cx="2257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</a:t>
            </a:r>
            <a:r>
              <a:rPr lang="fr-FR" sz="2400" b="1" dirty="0" smtClean="0"/>
              <a:t>ormes sociales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R</a:t>
            </a:r>
            <a:r>
              <a:rPr lang="fr-FR" sz="2400" b="1" dirty="0" smtClean="0"/>
              <a:t>elationnel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r>
              <a:rPr lang="fr-FR" sz="2400" b="1" dirty="0" smtClean="0"/>
              <a:t>mage de soi</a:t>
            </a:r>
            <a:endParaRPr lang="fr-BE" sz="2400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/>
          <a:srcRect t="6048"/>
          <a:stretch/>
        </p:blipFill>
        <p:spPr>
          <a:xfrm>
            <a:off x="8194843" y="673935"/>
            <a:ext cx="1739153" cy="92046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677649" y="28828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Méthodes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548808" y="284378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Evaluations</a:t>
            </a:r>
            <a:endParaRPr lang="fr-BE" b="1" dirty="0">
              <a:solidFill>
                <a:srgbClr val="00B05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/>
          <a:srcRect l="28611" t="11092" r="2319" b="17492"/>
          <a:stretch/>
        </p:blipFill>
        <p:spPr>
          <a:xfrm>
            <a:off x="8185143" y="1863624"/>
            <a:ext cx="1749670" cy="101911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19" y="3367027"/>
            <a:ext cx="1814694" cy="1022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/>
          <a:srcRect l="6981" r="13441"/>
          <a:stretch/>
        </p:blipFill>
        <p:spPr>
          <a:xfrm>
            <a:off x="10368279" y="3309328"/>
            <a:ext cx="1637112" cy="1158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6"/>
          <a:srcRect l="73994" t="37430" r="8011" b="18499"/>
          <a:stretch/>
        </p:blipFill>
        <p:spPr>
          <a:xfrm>
            <a:off x="10671586" y="4606041"/>
            <a:ext cx="1097280" cy="1513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6"/>
          <a:srcRect l="48167" t="37430" r="26673" b="18499"/>
          <a:stretch/>
        </p:blipFill>
        <p:spPr>
          <a:xfrm>
            <a:off x="8250041" y="4688756"/>
            <a:ext cx="1534160" cy="1513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7"/>
          <a:srcRect l="15509" r="18341" b="22344"/>
          <a:stretch/>
        </p:blipFill>
        <p:spPr>
          <a:xfrm>
            <a:off x="10368279" y="596417"/>
            <a:ext cx="1637112" cy="1082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8"/>
          <a:srcRect l="11140" t="17622" r="31823" b="10117"/>
          <a:stretch/>
        </p:blipFill>
        <p:spPr>
          <a:xfrm>
            <a:off x="10323917" y="1874327"/>
            <a:ext cx="1599478" cy="11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24</a:t>
            </a:fld>
            <a:endParaRPr lang="fr-BE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4055" r="66181" b="28752"/>
          <a:stretch/>
        </p:blipFill>
        <p:spPr bwMode="auto">
          <a:xfrm>
            <a:off x="174171" y="1701881"/>
            <a:ext cx="3919025" cy="3436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osange 4"/>
          <p:cNvSpPr/>
          <p:nvPr/>
        </p:nvSpPr>
        <p:spPr>
          <a:xfrm>
            <a:off x="5190392" y="2922368"/>
            <a:ext cx="1485900" cy="8176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D</a:t>
            </a:r>
            <a:endParaRPr lang="fr-BE" sz="4000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992880" y="2164080"/>
            <a:ext cx="1168400" cy="98552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5" idx="1"/>
          </p:cNvCxnSpPr>
          <p:nvPr/>
        </p:nvCxnSpPr>
        <p:spPr>
          <a:xfrm>
            <a:off x="3992880" y="3331210"/>
            <a:ext cx="1197512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145280" y="3512821"/>
            <a:ext cx="1016000" cy="124910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138096" y="569654"/>
            <a:ext cx="14389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/>
              <a:t>ttitudes</a:t>
            </a:r>
          </a:p>
          <a:p>
            <a:r>
              <a:rPr lang="fr-FR" b="1" dirty="0"/>
              <a:t>p</a:t>
            </a:r>
            <a:r>
              <a:rPr lang="fr-FR" b="1" dirty="0" smtClean="0"/>
              <a:t>eurs, désirs </a:t>
            </a:r>
            <a:endParaRPr lang="fr-BE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263003" y="5219944"/>
            <a:ext cx="1898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onnaissances </a:t>
            </a:r>
          </a:p>
          <a:p>
            <a:r>
              <a:rPr lang="fr-FR" sz="2000" b="1" dirty="0" smtClean="0"/>
              <a:t>Croyances</a:t>
            </a:r>
            <a:endParaRPr lang="fr-BE" sz="2000" b="1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897120" y="3740052"/>
            <a:ext cx="528320" cy="1718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591636" y="1191143"/>
            <a:ext cx="833804" cy="1548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25440" y="593345"/>
            <a:ext cx="1633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M</a:t>
            </a:r>
            <a:r>
              <a:rPr lang="fr-FR" sz="2400" b="1" dirty="0" smtClean="0"/>
              <a:t>atériel</a:t>
            </a:r>
          </a:p>
          <a:p>
            <a:r>
              <a:rPr lang="fr-FR" sz="2400" b="1" dirty="0" smtClean="0"/>
              <a:t>ergonomie </a:t>
            </a:r>
            <a:endParaRPr lang="fr-BE" sz="24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933342" y="1431428"/>
            <a:ext cx="0" cy="1308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531171" y="5343054"/>
            <a:ext cx="2290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</a:t>
            </a:r>
            <a:r>
              <a:rPr lang="fr-FR" sz="2400" b="1" dirty="0" smtClean="0"/>
              <a:t>ormes</a:t>
            </a:r>
          </a:p>
          <a:p>
            <a:r>
              <a:rPr lang="fr-FR" sz="2400" b="1" dirty="0" smtClean="0"/>
              <a:t>Légales, morales</a:t>
            </a:r>
            <a:endParaRPr lang="fr-BE" sz="2400" b="1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933342" y="3874826"/>
            <a:ext cx="0" cy="1468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4171" y="76945"/>
            <a:ext cx="1201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3 Motivations principales  à s’engager dans une tâche scolaire</a:t>
            </a:r>
            <a:endParaRPr lang="fr-BE" sz="2800" b="1" dirty="0"/>
          </a:p>
        </p:txBody>
      </p:sp>
      <p:pic>
        <p:nvPicPr>
          <p:cNvPr id="31" name="Image 3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0" r="15907" b="61784"/>
          <a:stretch/>
        </p:blipFill>
        <p:spPr bwMode="auto">
          <a:xfrm>
            <a:off x="10030096" y="76945"/>
            <a:ext cx="1966686" cy="231370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3" t="37837" r="11369" b="30423"/>
          <a:stretch/>
        </p:blipFill>
        <p:spPr bwMode="auto">
          <a:xfrm>
            <a:off x="7475584" y="2764905"/>
            <a:ext cx="3878216" cy="25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673833" y="962677"/>
            <a:ext cx="1336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selon </a:t>
            </a:r>
            <a:r>
              <a:rPr lang="fr-FR" b="1" dirty="0" smtClean="0"/>
              <a:t>la </a:t>
            </a:r>
          </a:p>
          <a:p>
            <a:r>
              <a:rPr lang="fr-FR" b="1" dirty="0" smtClean="0"/>
              <a:t>synthèse de</a:t>
            </a:r>
          </a:p>
          <a:p>
            <a:r>
              <a:rPr lang="fr-FR" b="1" dirty="0" err="1" smtClean="0"/>
              <a:t>RollandViau</a:t>
            </a:r>
            <a:endParaRPr lang="fr-BE" dirty="0"/>
          </a:p>
        </p:txBody>
      </p:sp>
      <p:cxnSp>
        <p:nvCxnSpPr>
          <p:cNvPr id="34" name="Connecteur droit avec flèche 33"/>
          <p:cNvCxnSpPr>
            <a:stCxn id="5" idx="3"/>
          </p:cNvCxnSpPr>
          <p:nvPr/>
        </p:nvCxnSpPr>
        <p:spPr>
          <a:xfrm>
            <a:off x="6676292" y="3331210"/>
            <a:ext cx="8081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25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961" t="18845" r="7466" b="7672"/>
          <a:stretch/>
        </p:blipFill>
        <p:spPr>
          <a:xfrm>
            <a:off x="0" y="113079"/>
            <a:ext cx="11955076" cy="54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à coins arrondis 5"/>
          <p:cNvSpPr>
            <a:spLocks noChangeArrowheads="1"/>
          </p:cNvSpPr>
          <p:nvPr/>
        </p:nvSpPr>
        <p:spPr bwMode="auto">
          <a:xfrm>
            <a:off x="360984" y="1576813"/>
            <a:ext cx="4176712" cy="2376264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solidFill>
                  <a:srgbClr val="FF0000"/>
                </a:solidFill>
              </a:rPr>
              <a:t>Cas : Tabagisme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2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/>
              <a:t>Public  visé 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2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/>
              <a:t>Adolescents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/>
              <a:t>et jeunes hommes</a:t>
            </a:r>
          </a:p>
        </p:txBody>
      </p:sp>
      <p:pic>
        <p:nvPicPr>
          <p:cNvPr id="12186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81" y="1263786"/>
            <a:ext cx="309721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itre 1"/>
          <p:cNvSpPr>
            <a:spLocks noGrp="1"/>
          </p:cNvSpPr>
          <p:nvPr>
            <p:ph type="title"/>
          </p:nvPr>
        </p:nvSpPr>
        <p:spPr>
          <a:xfrm>
            <a:off x="243840" y="107953"/>
            <a:ext cx="7812360" cy="701944"/>
          </a:xfrm>
        </p:spPr>
        <p:txBody>
          <a:bodyPr/>
          <a:lstStyle/>
          <a:p>
            <a:r>
              <a:rPr lang="es-ES" altLang="fr-FR" sz="3200" b="1" dirty="0" err="1">
                <a:latin typeface="+mn-lt"/>
              </a:rPr>
              <a:t>Quel</a:t>
            </a:r>
            <a:r>
              <a:rPr lang="es-ES" altLang="fr-FR" sz="3200" b="1" dirty="0">
                <a:latin typeface="+mn-lt"/>
              </a:rPr>
              <a:t> </a:t>
            </a:r>
            <a:r>
              <a:rPr lang="es-ES" altLang="fr-FR" sz="3200" b="1" dirty="0" err="1">
                <a:latin typeface="+mn-lt"/>
              </a:rPr>
              <a:t>message</a:t>
            </a:r>
            <a:r>
              <a:rPr lang="es-ES" altLang="fr-FR" sz="3200" b="1" dirty="0">
                <a:latin typeface="+mn-lt"/>
              </a:rPr>
              <a:t> </a:t>
            </a:r>
            <a:r>
              <a:rPr lang="es-ES" altLang="fr-FR" sz="3200" b="1" dirty="0" err="1">
                <a:latin typeface="+mn-lt"/>
              </a:rPr>
              <a:t>pour</a:t>
            </a:r>
            <a:r>
              <a:rPr lang="es-ES" altLang="fr-FR" sz="3200" b="1" dirty="0">
                <a:latin typeface="+mn-lt"/>
              </a:rPr>
              <a:t> </a:t>
            </a:r>
            <a:r>
              <a:rPr lang="es-ES" altLang="fr-FR" sz="3200" b="1" dirty="0" err="1">
                <a:latin typeface="+mn-lt"/>
              </a:rPr>
              <a:t>quel</a:t>
            </a:r>
            <a:r>
              <a:rPr lang="es-ES" altLang="fr-FR" sz="3200" b="1" dirty="0">
                <a:latin typeface="+mn-lt"/>
              </a:rPr>
              <a:t> </a:t>
            </a:r>
            <a:r>
              <a:rPr lang="es-ES" altLang="fr-FR" sz="3200" b="1" dirty="0" err="1">
                <a:solidFill>
                  <a:srgbClr val="FF0000"/>
                </a:solidFill>
                <a:latin typeface="+mn-lt"/>
              </a:rPr>
              <a:t>public</a:t>
            </a:r>
            <a:r>
              <a:rPr lang="es-ES" altLang="fr-FR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altLang="fr-FR" sz="3200" b="1" dirty="0">
                <a:latin typeface="+mn-lt"/>
              </a:rPr>
              <a:t>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3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4786"/>
          <a:stretch/>
        </p:blipFill>
        <p:spPr>
          <a:xfrm>
            <a:off x="4819372" y="2035276"/>
            <a:ext cx="4078821" cy="34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re 1"/>
          <p:cNvSpPr>
            <a:spLocks noGrp="1"/>
          </p:cNvSpPr>
          <p:nvPr>
            <p:ph type="title"/>
          </p:nvPr>
        </p:nvSpPr>
        <p:spPr>
          <a:xfrm>
            <a:off x="1700981" y="-35661"/>
            <a:ext cx="7772400" cy="549275"/>
          </a:xfrm>
        </p:spPr>
        <p:txBody>
          <a:bodyPr>
            <a:normAutofit fontScale="90000"/>
          </a:bodyPr>
          <a:lstStyle/>
          <a:p>
            <a:r>
              <a:rPr lang="fr-BE" altLang="fr-FR" sz="3600" b="1" dirty="0" smtClean="0">
                <a:latin typeface="+mn-lt"/>
              </a:rPr>
              <a:t>Quel message aura </a:t>
            </a:r>
            <a:r>
              <a:rPr lang="fr-BE" altLang="fr-FR" sz="3600" b="1" dirty="0">
                <a:latin typeface="+mn-lt"/>
              </a:rPr>
              <a:t>le plus fort impact ? </a:t>
            </a:r>
          </a:p>
        </p:txBody>
      </p:sp>
      <p:pic>
        <p:nvPicPr>
          <p:cNvPr id="122883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49275"/>
            <a:ext cx="5543550" cy="5998427"/>
          </a:xfrm>
          <a:ln>
            <a:solidFill>
              <a:srgbClr val="000000"/>
            </a:solidFill>
          </a:ln>
        </p:spPr>
      </p:pic>
      <p:pic>
        <p:nvPicPr>
          <p:cNvPr id="12288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29018" r="11140" b="15077"/>
          <a:stretch>
            <a:fillRect/>
          </a:stretch>
        </p:blipFill>
        <p:spPr bwMode="auto">
          <a:xfrm>
            <a:off x="6296025" y="567158"/>
            <a:ext cx="5763169" cy="5963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5197" y="6492875"/>
            <a:ext cx="11042469" cy="365125"/>
          </a:xfrm>
        </p:spPr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4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0" y="8143"/>
            <a:ext cx="164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</a:rPr>
              <a:t>Méthode </a:t>
            </a:r>
            <a:endParaRPr lang="fr-BE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5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1222" t="24667" r="7901" b="16691"/>
          <a:stretch/>
        </p:blipFill>
        <p:spPr>
          <a:xfrm>
            <a:off x="4583611" y="91440"/>
            <a:ext cx="7475583" cy="603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" y="4207341"/>
            <a:ext cx="428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https://www.belgiqueenbonnesante.be/fr/etat-de-sante/determinants-de-sante/consommation-de-tabac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1223" y="91440"/>
            <a:ext cx="1745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B050"/>
                </a:solidFill>
              </a:rPr>
              <a:t>Evaluation</a:t>
            </a:r>
            <a:endParaRPr lang="fr-BE" sz="2800" b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7108" y="795173"/>
            <a:ext cx="4191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Quel impact des </a:t>
            </a:r>
            <a:endParaRPr lang="fr-FR" sz="3200" b="1" dirty="0" smtClean="0"/>
          </a:p>
          <a:p>
            <a:r>
              <a:rPr lang="fr-FR" sz="3200" b="1" dirty="0" smtClean="0"/>
              <a:t>campagnes </a:t>
            </a:r>
            <a:r>
              <a:rPr lang="fr-FR" sz="3200" b="1" dirty="0" smtClean="0"/>
              <a:t>anti-tabac ?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17525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6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944" t="23482" r="9171" b="20500"/>
          <a:stretch/>
        </p:blipFill>
        <p:spPr>
          <a:xfrm>
            <a:off x="3906624" y="70199"/>
            <a:ext cx="7718542" cy="609790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9711977" y="70199"/>
            <a:ext cx="1330960" cy="4775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9146" y="255639"/>
            <a:ext cx="1745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solidFill>
                  <a:srgbClr val="00B050"/>
                </a:solidFill>
              </a:rPr>
              <a:t>Evaluation</a:t>
            </a:r>
            <a:endParaRPr lang="fr-BE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 droite 25"/>
          <p:cNvSpPr/>
          <p:nvPr/>
        </p:nvSpPr>
        <p:spPr>
          <a:xfrm>
            <a:off x="206367" y="1709727"/>
            <a:ext cx="3028793" cy="13269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7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55966" y="767513"/>
            <a:ext cx="24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Pour dissuader les ados </a:t>
            </a:r>
          </a:p>
          <a:p>
            <a:r>
              <a:rPr lang="fr-FR" b="1" dirty="0" smtClean="0"/>
              <a:t>de commencer à fumer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3420"/>
            <a:ext cx="473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Modèles et interventions AD HOC :</a:t>
            </a:r>
            <a:endParaRPr lang="fr-B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65077" y="21724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aller se faire dépister : </a:t>
            </a:r>
            <a:endParaRPr lang="fr-FR" b="1" dirty="0"/>
          </a:p>
        </p:txBody>
      </p:sp>
      <p:sp>
        <p:nvSpPr>
          <p:cNvPr id="11" name="Flèche droite 10"/>
          <p:cNvSpPr/>
          <p:nvPr/>
        </p:nvSpPr>
        <p:spPr>
          <a:xfrm>
            <a:off x="174171" y="1709727"/>
            <a:ext cx="3036218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181133" y="3014161"/>
            <a:ext cx="2656399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50937" y="3492952"/>
            <a:ext cx="268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pour </a:t>
            </a:r>
            <a:r>
              <a:rPr lang="fr-FR" b="1" dirty="0" smtClean="0"/>
              <a:t>arrêter de fumer </a:t>
            </a:r>
            <a:endParaRPr lang="fr-FR" b="1" dirty="0"/>
          </a:p>
        </p:txBody>
      </p:sp>
      <p:sp>
        <p:nvSpPr>
          <p:cNvPr id="15" name="Flèche droite 14"/>
          <p:cNvSpPr/>
          <p:nvPr/>
        </p:nvSpPr>
        <p:spPr>
          <a:xfrm>
            <a:off x="166796" y="4481025"/>
            <a:ext cx="310793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181133" y="4926821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</a:t>
            </a:r>
            <a:r>
              <a:rPr lang="fr-FR" sz="2000" b="1" dirty="0" smtClean="0"/>
              <a:t>our manger autrement </a:t>
            </a:r>
            <a:endParaRPr lang="fr-BE" sz="2000" b="1" dirty="0"/>
          </a:p>
        </p:txBody>
      </p:sp>
      <p:sp>
        <p:nvSpPr>
          <p:cNvPr id="19" name="Flèche droite 18"/>
          <p:cNvSpPr/>
          <p:nvPr/>
        </p:nvSpPr>
        <p:spPr>
          <a:xfrm>
            <a:off x="181133" y="470711"/>
            <a:ext cx="2850056" cy="13269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5724395" y="705896"/>
            <a:ext cx="2532099" cy="84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5840201" y="743694"/>
            <a:ext cx="2517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Images &amp; textes sur</a:t>
            </a:r>
          </a:p>
          <a:p>
            <a:r>
              <a:rPr lang="fr-FR" sz="2000" b="1" dirty="0" smtClean="0"/>
              <a:t>paquets de cigarettes</a:t>
            </a:r>
            <a:endParaRPr lang="fr-BE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657598" y="778454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b="1" dirty="0" smtClean="0"/>
              <a:t> (valeurs) </a:t>
            </a:r>
            <a:endParaRPr lang="fr-BE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764718" y="356331"/>
            <a:ext cx="10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 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83850" y="1033898"/>
            <a:ext cx="126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/>
              <a:t>royances</a:t>
            </a:r>
            <a:endParaRPr lang="fr-BE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294643" y="381606"/>
            <a:ext cx="177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n termes ASCID</a:t>
            </a:r>
            <a:endParaRPr lang="fr-BE" b="1" dirty="0">
              <a:solidFill>
                <a:srgbClr val="FF0000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/>
          <a:srcRect t="6048"/>
          <a:stretch/>
        </p:blipFill>
        <p:spPr>
          <a:xfrm>
            <a:off x="8194843" y="673935"/>
            <a:ext cx="1739153" cy="92046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677649" y="28828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Méthodes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548808" y="284378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Evaluations</a:t>
            </a:r>
            <a:endParaRPr lang="fr-BE" b="1" dirty="0">
              <a:solidFill>
                <a:srgbClr val="00B050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3"/>
          <a:srcRect l="15509" r="18341" b="22344"/>
          <a:stretch/>
        </p:blipFill>
        <p:spPr>
          <a:xfrm>
            <a:off x="10368279" y="596417"/>
            <a:ext cx="1637112" cy="1082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92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à coins arrondis 5"/>
          <p:cNvSpPr>
            <a:spLocks noChangeArrowheads="1"/>
          </p:cNvSpPr>
          <p:nvPr/>
        </p:nvSpPr>
        <p:spPr bwMode="auto">
          <a:xfrm>
            <a:off x="184394" y="981119"/>
            <a:ext cx="4866577" cy="3495087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solidFill>
                  <a:srgbClr val="FF0000"/>
                </a:solidFill>
              </a:rPr>
              <a:t>Cas du dépistage non utilisé.</a:t>
            </a:r>
            <a:r>
              <a:rPr lang="fr-BE" altLang="fr-FR" sz="2400" b="1" dirty="0"/>
              <a:t>  </a:t>
            </a:r>
            <a:endParaRPr lang="fr-BE" altLang="fr-F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Certaines </a:t>
            </a:r>
            <a:r>
              <a:rPr lang="fr-BE" altLang="fr-FR" sz="2400" b="1" dirty="0"/>
              <a:t>personnes ne se </a:t>
            </a:r>
            <a:endParaRPr lang="fr-BE" altLang="fr-F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présentent </a:t>
            </a:r>
            <a:r>
              <a:rPr lang="fr-BE" altLang="fr-FR" sz="2400" b="1" dirty="0"/>
              <a:t>pas au dépistage </a:t>
            </a:r>
            <a:endParaRPr lang="fr-BE" altLang="fr-F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du </a:t>
            </a:r>
            <a:r>
              <a:rPr lang="fr-BE" altLang="fr-FR" sz="2400" b="1" dirty="0"/>
              <a:t>cancer du </a:t>
            </a:r>
            <a:r>
              <a:rPr lang="fr-BE" altLang="fr-FR" sz="2400" b="1" dirty="0" smtClean="0"/>
              <a:t>sein.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 smtClean="0"/>
              <a:t>Pourquoi ?</a:t>
            </a:r>
            <a:endParaRPr lang="fr-BE" altLang="fr-F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600" b="1" dirty="0" smtClean="0"/>
              <a:t>Irwin </a:t>
            </a:r>
            <a:r>
              <a:rPr lang="fr-BE" altLang="fr-FR" sz="1600" b="1" dirty="0" err="1"/>
              <a:t>Rosentock</a:t>
            </a:r>
            <a:r>
              <a:rPr lang="fr-BE" altLang="fr-FR" sz="1600" b="1" dirty="0"/>
              <a:t> </a:t>
            </a:r>
            <a:r>
              <a:rPr lang="fr-BE" altLang="fr-FR" sz="1600" b="1" dirty="0" smtClean="0"/>
              <a:t>1973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600" b="1" dirty="0" smtClean="0"/>
          </a:p>
        </p:txBody>
      </p:sp>
      <p:pic>
        <p:nvPicPr>
          <p:cNvPr id="12493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67" y="642574"/>
            <a:ext cx="7045234" cy="528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8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74171" y="119354"/>
            <a:ext cx="7849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Quel modèle pour </a:t>
            </a:r>
            <a:r>
              <a:rPr lang="fr-BE" sz="2800" b="1" dirty="0" smtClean="0">
                <a:solidFill>
                  <a:srgbClr val="FF0000"/>
                </a:solidFill>
              </a:rPr>
              <a:t>quelle CONDUITE </a:t>
            </a:r>
            <a:r>
              <a:rPr lang="fr-BE" sz="2800" b="1" dirty="0" smtClean="0"/>
              <a:t>problématique</a:t>
            </a:r>
            <a:endParaRPr lang="fr-BE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54795" y="4646836"/>
            <a:ext cx="4300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4400" b="1" dirty="0" err="1">
                <a:solidFill>
                  <a:srgbClr val="FF0000"/>
                </a:solidFill>
              </a:rPr>
              <a:t>H</a:t>
            </a:r>
            <a:r>
              <a:rPr lang="fr-BE" altLang="fr-FR" sz="3600" b="1" dirty="0" err="1"/>
              <a:t>ealth</a:t>
            </a:r>
            <a:r>
              <a:rPr lang="fr-BE" altLang="fr-FR" sz="3600" b="1" dirty="0"/>
              <a:t> </a:t>
            </a:r>
            <a:r>
              <a:rPr lang="fr-BE" altLang="fr-FR" sz="4400" b="1" dirty="0" err="1">
                <a:solidFill>
                  <a:srgbClr val="FF0000"/>
                </a:solidFill>
              </a:rPr>
              <a:t>B</a:t>
            </a:r>
            <a:r>
              <a:rPr lang="fr-BE" altLang="fr-FR" sz="3600" b="1" dirty="0" err="1"/>
              <a:t>elief</a:t>
            </a:r>
            <a:r>
              <a:rPr lang="fr-BE" altLang="fr-FR" sz="3600" b="1" dirty="0"/>
              <a:t> </a:t>
            </a:r>
            <a:r>
              <a:rPr lang="fr-BE" altLang="fr-FR" sz="4400" b="1" dirty="0">
                <a:solidFill>
                  <a:srgbClr val="FF0000"/>
                </a:solidFill>
              </a:rPr>
              <a:t>M</a:t>
            </a:r>
            <a:r>
              <a:rPr lang="fr-BE" altLang="fr-FR" sz="3600" b="1" dirty="0"/>
              <a:t>odel</a:t>
            </a:r>
            <a:r>
              <a:rPr lang="fr-BE" altLang="fr-FR" sz="32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2031" y="5583115"/>
            <a:ext cx="430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Modèle des croyances en matière de santé 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23697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D (Décision) Modèles en freins et leviers. Health Belief Model.      Université de Liège  &amp;  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9</a:t>
            </a:fld>
            <a:endParaRPr lang="fr-BE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271037" y="959502"/>
            <a:ext cx="5019520" cy="264636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1037" y="2282685"/>
            <a:ext cx="5019520" cy="264636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1522" y="2354765"/>
            <a:ext cx="2946493" cy="70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4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fr-BE" sz="4000" b="1" smtClean="0">
                <a:latin typeface="Arial" charset="0"/>
                <a:cs typeface="Arial" charset="0"/>
              </a:rPr>
              <a:t>ognition</a:t>
            </a:r>
            <a:endParaRPr lang="fr-FR" sz="4000" b="1">
              <a:latin typeface="Arial" charset="0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94142" y="1474359"/>
            <a:ext cx="20681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BE" sz="2000" b="1" dirty="0" smtClean="0">
                <a:latin typeface="Arial" charset="0"/>
                <a:cs typeface="Arial" charset="0"/>
              </a:rPr>
              <a:t>Connaissances</a:t>
            </a:r>
          </a:p>
          <a:p>
            <a:pPr algn="ctr" eaLnBrk="1" hangingPunct="1"/>
            <a:r>
              <a:rPr lang="fr-BE" sz="2000" b="1" dirty="0" smtClean="0">
                <a:latin typeface="Arial" charset="0"/>
                <a:cs typeface="Arial" charset="0"/>
              </a:rPr>
              <a:t>officielles</a:t>
            </a:r>
            <a:endParaRPr lang="fr-BE" sz="2000" b="1" dirty="0">
              <a:latin typeface="Arial" charset="0"/>
              <a:cs typeface="Arial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857420" y="3698542"/>
            <a:ext cx="1611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BE" sz="2000" b="1" smtClean="0">
                <a:latin typeface="Arial" charset="0"/>
                <a:cs typeface="Arial" charset="0"/>
              </a:rPr>
              <a:t>Croyances</a:t>
            </a:r>
          </a:p>
          <a:p>
            <a:pPr algn="ctr" eaLnBrk="1" hangingPunct="1"/>
            <a:r>
              <a:rPr lang="fr-BE" sz="2000" b="1" dirty="0" smtClean="0">
                <a:latin typeface="Arial" charset="0"/>
                <a:cs typeface="Arial" charset="0"/>
              </a:rPr>
              <a:t>spontanées</a:t>
            </a:r>
            <a:endParaRPr lang="fr-FR" sz="2000" b="1">
              <a:latin typeface="Arial" charset="0"/>
              <a:cs typeface="Arial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5962446" y="2587692"/>
            <a:ext cx="699891" cy="5882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46569" t="42374" r="36764" b="33828"/>
          <a:stretch/>
        </p:blipFill>
        <p:spPr>
          <a:xfrm>
            <a:off x="4812929" y="2729519"/>
            <a:ext cx="815310" cy="6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1672</Words>
  <Application>Microsoft Office PowerPoint</Application>
  <PresentationFormat>Grand écran</PresentationFormat>
  <Paragraphs>311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Quel message pour quel public ?</vt:lpstr>
      <vt:lpstr>Quel message aura le plus fort impact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plan de 5 jours pour arrêter de fumer Pasteur Lenoir - Liège</vt:lpstr>
      <vt:lpstr>Plan de 5 jours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53</cp:revision>
  <dcterms:created xsi:type="dcterms:W3CDTF">2020-03-03T16:26:00Z</dcterms:created>
  <dcterms:modified xsi:type="dcterms:W3CDTF">2020-04-21T14:22:42Z</dcterms:modified>
</cp:coreProperties>
</file>