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06" r:id="rId3"/>
    <p:sldId id="307" r:id="rId4"/>
    <p:sldId id="308" r:id="rId5"/>
    <p:sldId id="309" r:id="rId6"/>
    <p:sldId id="313" r:id="rId7"/>
    <p:sldId id="310" r:id="rId8"/>
    <p:sldId id="311" r:id="rId9"/>
    <p:sldId id="312" r:id="rId10"/>
    <p:sldId id="31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F4CEB-1C5F-4276-8FD7-164C9541FE9A}" type="datetimeFigureOut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46AFC-6327-4CBF-81A5-2A10F8EA99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578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en-US" altLang="fr-FR" smtClean="0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92EFA-8AD1-4649-83AB-A1B66A2BA438}" type="slidenum">
              <a:rPr lang="en-US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689243"/>
            <a:ext cx="5438464" cy="4444518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5861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99EEFC6F-28CE-4B95-B023-B459ECEA8648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032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99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752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6637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373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014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011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003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498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701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91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4171" y="6356350"/>
            <a:ext cx="11042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05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99EEFC6F-28CE-4B95-B023-B459ECEA8648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8909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leclercq@ulg.ac.be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02877" y="3976054"/>
            <a:ext cx="6400800" cy="230425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BE" altLang="fr-FR" sz="2000" b="1" dirty="0">
                <a:latin typeface="Times New Roman" pitchFamily="18" charset="0"/>
              </a:rPr>
              <a:t>Dieudonné Leclercq</a:t>
            </a:r>
          </a:p>
          <a:p>
            <a:pPr eaLnBrk="1" hangingPunct="1">
              <a:lnSpc>
                <a:spcPct val="80000"/>
              </a:lnSpc>
            </a:pPr>
            <a:endParaRPr lang="fr-BE" altLang="fr-FR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d. </a:t>
            </a:r>
            <a:r>
              <a:rPr lang="fr-BE" altLang="fr-FR" sz="1600" b="1" dirty="0">
                <a:latin typeface="Times New Roman" pitchFamily="18" charset="0"/>
                <a:hlinkClick r:id="rId3"/>
              </a:rPr>
              <a:t>leclercq@ulg.ac.be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Ecrits téléchargeables gratuitement 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à partir de </a:t>
            </a:r>
            <a:r>
              <a:rPr lang="fr-BE" altLang="fr-FR" sz="1600" b="1" dirty="0">
                <a:solidFill>
                  <a:srgbClr val="0000CC"/>
                </a:solidFill>
                <a:latin typeface="Times New Roman" pitchFamily="18" charset="0"/>
              </a:rPr>
              <a:t>http://orbi.ulg.ac.be</a:t>
            </a:r>
          </a:p>
          <a:p>
            <a:pPr eaLnBrk="1" hangingPunct="1">
              <a:lnSpc>
                <a:spcPct val="80000"/>
              </a:lnSpc>
            </a:pP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2800" b="1" dirty="0" smtClean="0">
                <a:latin typeface="Times New Roman" pitchFamily="18" charset="0"/>
              </a:rPr>
              <a:t>2020</a:t>
            </a:r>
            <a:endParaRPr lang="en-US" altLang="fr-FR" sz="2800" b="1" dirty="0">
              <a:latin typeface="Times New Roman" pitchFamily="18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388149" y="1191580"/>
            <a:ext cx="5588577" cy="2708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Modification des conduites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et </a:t>
            </a:r>
            <a:r>
              <a:rPr lang="fr-BE" altLang="fr-FR" sz="1800" b="1" dirty="0" smtClean="0">
                <a:latin typeface="Times New Roman" pitchFamily="18" charset="0"/>
              </a:rPr>
              <a:t>modèle ASCID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smtClean="0">
                <a:latin typeface="Times New Roman" pitchFamily="18" charset="0"/>
              </a:rPr>
              <a:t>   </a:t>
            </a:r>
            <a:r>
              <a:rPr lang="fr-BE" altLang="fr-FR" sz="8000" b="1" dirty="0" smtClean="0">
                <a:latin typeface="Times New Roman" pitchFamily="18" charset="0"/>
              </a:rPr>
              <a:t>D</a:t>
            </a:r>
            <a:r>
              <a:rPr lang="fr-BE" altLang="fr-FR" sz="1800" b="1" dirty="0" smtClean="0">
                <a:latin typeface="Times New Roman" pitchFamily="18" charset="0"/>
              </a:rPr>
              <a:t>écisions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smtClean="0">
                <a:latin typeface="Times New Roman" pitchFamily="18" charset="0"/>
              </a:rPr>
              <a:t>3. </a:t>
            </a:r>
            <a:r>
              <a:rPr lang="fr-BE" altLang="fr-FR" sz="1800" b="1" smtClean="0">
                <a:latin typeface="Times New Roman" pitchFamily="18" charset="0"/>
              </a:rPr>
              <a:t>Auto-fixation de </a:t>
            </a:r>
            <a:r>
              <a:rPr lang="fr-BE" altLang="fr-FR" sz="1800" b="1" dirty="0" smtClean="0">
                <a:latin typeface="Times New Roman" pitchFamily="18" charset="0"/>
              </a:rPr>
              <a:t>la difficulté des tâches</a:t>
            </a:r>
            <a:endParaRPr lang="en-US" altLang="fr-FR" sz="1800" b="1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0" y="96647"/>
            <a:ext cx="1900900" cy="1900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9548284" y="3468113"/>
            <a:ext cx="2430478" cy="2495078"/>
          </a:xfrm>
          <a:prstGeom prst="rect">
            <a:avLst/>
          </a:prstGeom>
        </p:spPr>
      </p:pic>
      <p:pic>
        <p:nvPicPr>
          <p:cNvPr id="11" name="Picture 2" descr="Image result for université paris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9" y="99704"/>
            <a:ext cx="1952625" cy="570230"/>
          </a:xfrm>
          <a:prstGeom prst="rect">
            <a:avLst/>
          </a:prstGeom>
          <a:noFill/>
          <a:extLst/>
        </p:spPr>
      </p:pic>
      <p:pic>
        <p:nvPicPr>
          <p:cNvPr id="12" name="Imag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93" y="705495"/>
            <a:ext cx="1710690" cy="460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8"/>
          <a:srcRect l="41278" t="22743" r="44384" b="68500"/>
          <a:stretch/>
        </p:blipFill>
        <p:spPr>
          <a:xfrm>
            <a:off x="9815445" y="1047097"/>
            <a:ext cx="1896157" cy="600698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45" y="96647"/>
            <a:ext cx="2028262" cy="95306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401886" y="1165870"/>
            <a:ext cx="7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EA 3412</a:t>
            </a:r>
            <a:endParaRPr lang="fr-BE" sz="12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2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10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128" t="17974" r="7074" b="7369"/>
          <a:stretch/>
        </p:blipFill>
        <p:spPr>
          <a:xfrm>
            <a:off x="174171" y="97900"/>
            <a:ext cx="11885023" cy="54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7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448561" y="6492875"/>
            <a:ext cx="575531" cy="365125"/>
          </a:xfrm>
          <a:prstGeom prst="rect">
            <a:avLst/>
          </a:prstGeom>
        </p:spPr>
        <p:txBody>
          <a:bodyPr/>
          <a:lstStyle/>
          <a:p>
            <a:fld id="{9A43E7C6-60BA-4BCC-B152-552FCCB0CE09}" type="slidenum">
              <a:rPr lang="es-ES" smtClean="0"/>
              <a:t>2</a:t>
            </a:fld>
            <a:endParaRPr lang="es-ES" dirty="0"/>
          </a:p>
        </p:txBody>
      </p:sp>
      <p:pic>
        <p:nvPicPr>
          <p:cNvPr id="3074" name="Picture 2" descr="http://petanquedefeves.com/images/petanqueu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7"/>
          <a:stretch/>
        </p:blipFill>
        <p:spPr bwMode="auto">
          <a:xfrm>
            <a:off x="9736233" y="1026855"/>
            <a:ext cx="2390167" cy="323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3929" y="142593"/>
            <a:ext cx="1044819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BE" sz="2400" b="1" dirty="0" smtClean="0">
                <a:solidFill>
                  <a:srgbClr val="FF0000"/>
                </a:solidFill>
              </a:rPr>
              <a:t>Comment </a:t>
            </a:r>
            <a:r>
              <a:rPr lang="fr-BE" sz="2400" b="1" dirty="0">
                <a:solidFill>
                  <a:srgbClr val="FF0000"/>
                </a:solidFill>
              </a:rPr>
              <a:t>les patients / étudiants se fixent-ils la difficulté des tâches ? </a:t>
            </a:r>
          </a:p>
          <a:p>
            <a:pPr>
              <a:lnSpc>
                <a:spcPct val="90000"/>
              </a:lnSpc>
              <a:defRPr/>
            </a:pPr>
            <a:r>
              <a:rPr lang="fr-BE" sz="2400" b="1" dirty="0">
                <a:solidFill>
                  <a:srgbClr val="FF0000"/>
                </a:solidFill>
              </a:rPr>
              <a:t>Peur de l’échec ou Recherche du succès ?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36233" y="0"/>
            <a:ext cx="171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dirty="0"/>
              <a:t>Démo</a:t>
            </a:r>
          </a:p>
        </p:txBody>
      </p:sp>
      <p:sp>
        <p:nvSpPr>
          <p:cNvPr id="7" name="Cylindre 6"/>
          <p:cNvSpPr/>
          <p:nvPr/>
        </p:nvSpPr>
        <p:spPr>
          <a:xfrm>
            <a:off x="439081" y="3112476"/>
            <a:ext cx="703920" cy="8045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Cylindre 10"/>
          <p:cNvSpPr/>
          <p:nvPr/>
        </p:nvSpPr>
        <p:spPr>
          <a:xfrm>
            <a:off x="6447157" y="3264876"/>
            <a:ext cx="703920" cy="8045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Cylindre 11"/>
          <p:cNvSpPr/>
          <p:nvPr/>
        </p:nvSpPr>
        <p:spPr>
          <a:xfrm>
            <a:off x="9639519" y="3264876"/>
            <a:ext cx="703920" cy="8045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64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486" y="35721"/>
            <a:ext cx="11611708" cy="1143000"/>
          </a:xfrm>
        </p:spPr>
        <p:txBody>
          <a:bodyPr/>
          <a:lstStyle/>
          <a:p>
            <a:r>
              <a:rPr lang="fr-BE" altLang="fr-FR" sz="3600" b="1" dirty="0">
                <a:latin typeface="+mn-lt"/>
              </a:rPr>
              <a:t>Auto fixation de la difficulté des </a:t>
            </a:r>
            <a:r>
              <a:rPr lang="fr-BE" altLang="fr-FR" sz="3600" b="1" dirty="0" smtClean="0">
                <a:latin typeface="+mn-lt"/>
              </a:rPr>
              <a:t>tâches</a:t>
            </a:r>
            <a:endParaRPr lang="fr-BE" altLang="fr-FR" sz="3600" b="1" dirty="0">
              <a:latin typeface="+mn-lt"/>
            </a:endParaRPr>
          </a:p>
        </p:txBody>
      </p:sp>
      <p:sp>
        <p:nvSpPr>
          <p:cNvPr id="109573" name="Text Box 6"/>
          <p:cNvSpPr txBox="1">
            <a:spLocks noChangeArrowheads="1"/>
          </p:cNvSpPr>
          <p:nvPr/>
        </p:nvSpPr>
        <p:spPr bwMode="auto">
          <a:xfrm>
            <a:off x="688470" y="1431843"/>
            <a:ext cx="9081012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3600" b="1" dirty="0">
                <a:latin typeface="Times New Roman" pitchFamily="18" charset="0"/>
              </a:rPr>
              <a:t>Le </a:t>
            </a:r>
            <a:r>
              <a:rPr lang="fr-BE" altLang="fr-FR" sz="3600" b="1" dirty="0">
                <a:solidFill>
                  <a:srgbClr val="0070C0"/>
                </a:solidFill>
                <a:latin typeface="Times New Roman" pitchFamily="18" charset="0"/>
              </a:rPr>
              <a:t>plaisir</a:t>
            </a:r>
            <a:r>
              <a:rPr lang="fr-BE" altLang="fr-FR" sz="3600" b="1" dirty="0">
                <a:latin typeface="Times New Roman" pitchFamily="18" charset="0"/>
              </a:rPr>
              <a:t> résultant du succès =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36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8000" b="1" dirty="0" smtClean="0">
                <a:solidFill>
                  <a:srgbClr val="0070C0"/>
                </a:solidFill>
                <a:latin typeface="Times New Roman" pitchFamily="18" charset="0"/>
              </a:rPr>
              <a:t>P</a:t>
            </a:r>
            <a:r>
              <a:rPr lang="fr-BE" altLang="fr-FR" sz="4400" b="1" dirty="0" smtClean="0">
                <a:solidFill>
                  <a:srgbClr val="0070C0"/>
                </a:solidFill>
                <a:latin typeface="Times New Roman" pitchFamily="18" charset="0"/>
              </a:rPr>
              <a:t>laisir</a:t>
            </a:r>
            <a:r>
              <a:rPr lang="fr-BE" altLang="fr-FR" sz="8000" b="1" dirty="0" smtClean="0">
                <a:latin typeface="Times New Roman" pitchFamily="18" charset="0"/>
              </a:rPr>
              <a:t> </a:t>
            </a:r>
            <a:r>
              <a:rPr lang="fr-BE" altLang="fr-FR" sz="8000" b="1" dirty="0">
                <a:latin typeface="Times New Roman" pitchFamily="18" charset="0"/>
              </a:rPr>
              <a:t>= 1 </a:t>
            </a:r>
            <a:r>
              <a:rPr lang="fr-BE" altLang="fr-FR" sz="8000" b="1" dirty="0" smtClean="0">
                <a:latin typeface="Times New Roman" pitchFamily="18" charset="0"/>
              </a:rPr>
              <a:t>– </a:t>
            </a:r>
            <a:r>
              <a:rPr lang="fr-BE" altLang="fr-FR" sz="8000" b="1" dirty="0" smtClean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fr-BE" altLang="fr-FR" sz="3600" b="1" dirty="0" smtClean="0">
                <a:solidFill>
                  <a:srgbClr val="FF0000"/>
                </a:solidFill>
                <a:latin typeface="Times New Roman" pitchFamily="18" charset="0"/>
              </a:rPr>
              <a:t>robabilité de succès</a:t>
            </a:r>
            <a:endParaRPr lang="fr-BE" altLang="fr-FR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957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466" y="38150"/>
            <a:ext cx="2048727" cy="27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3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0124355" y="2823882"/>
            <a:ext cx="1820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fr-FR" b="1" dirty="0"/>
              <a:t>(John ATKINSON)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5590490" y="3475148"/>
            <a:ext cx="3978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fr-FR" sz="3200" b="1" dirty="0">
                <a:solidFill>
                  <a:srgbClr val="FF0000"/>
                </a:solidFill>
                <a:latin typeface="Times New Roman" pitchFamily="18" charset="0"/>
              </a:rPr>
              <a:t>ou facilité de la tâche </a:t>
            </a:r>
            <a:endParaRPr lang="fr-BE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171" y="4341857"/>
            <a:ext cx="2454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fr-FR" sz="4000" b="1" dirty="0" smtClean="0">
                <a:solidFill>
                  <a:srgbClr val="FF33CC"/>
                </a:solidFill>
                <a:latin typeface="Times New Roman" pitchFamily="18" charset="0"/>
              </a:rPr>
              <a:t>P</a:t>
            </a:r>
            <a:r>
              <a:rPr lang="fr-BE" altLang="fr-FR" b="1" dirty="0" smtClean="0">
                <a:solidFill>
                  <a:srgbClr val="FF33CC"/>
                </a:solidFill>
                <a:latin typeface="Times New Roman" pitchFamily="18" charset="0"/>
              </a:rPr>
              <a:t>laisir probabilisé  </a:t>
            </a:r>
            <a:r>
              <a:rPr lang="fr-BE" altLang="fr-FR" b="1" dirty="0" smtClean="0">
                <a:solidFill>
                  <a:srgbClr val="0070C0"/>
                </a:solidFill>
                <a:latin typeface="Times New Roman" pitchFamily="18" charset="0"/>
              </a:rPr>
              <a:t>= 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2737564" y="4341857"/>
            <a:ext cx="1352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fr-FR" sz="4000" b="1" dirty="0" smtClean="0">
                <a:solidFill>
                  <a:srgbClr val="0070C0"/>
                </a:solidFill>
                <a:latin typeface="Times New Roman" pitchFamily="18" charset="0"/>
              </a:rPr>
              <a:t>P</a:t>
            </a:r>
            <a:r>
              <a:rPr lang="fr-BE" altLang="fr-FR" b="1" dirty="0" smtClean="0">
                <a:solidFill>
                  <a:srgbClr val="0070C0"/>
                </a:solidFill>
                <a:latin typeface="Times New Roman" pitchFamily="18" charset="0"/>
              </a:rPr>
              <a:t>laisir </a:t>
            </a:r>
            <a:r>
              <a:rPr lang="fr-BE" altLang="fr-FR" b="1" dirty="0" smtClean="0">
                <a:latin typeface="Times New Roman" pitchFamily="18" charset="0"/>
              </a:rPr>
              <a:t>x</a:t>
            </a:r>
            <a:r>
              <a:rPr lang="fr-BE" altLang="fr-FR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fr-BE" altLang="fr-FR" b="1" dirty="0" smtClean="0">
                <a:solidFill>
                  <a:srgbClr val="FF0000"/>
                </a:solidFill>
                <a:latin typeface="Times New Roman" pitchFamily="18" charset="0"/>
              </a:rPr>
              <a:t>p</a:t>
            </a:r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0199" y="250825"/>
            <a:ext cx="2133601" cy="838200"/>
          </a:xfrm>
        </p:spPr>
        <p:txBody>
          <a:bodyPr>
            <a:normAutofit/>
          </a:bodyPr>
          <a:lstStyle/>
          <a:p>
            <a:r>
              <a:rPr lang="fr-BE" altLang="fr-FR" sz="2800" b="1" dirty="0" smtClean="0">
                <a:solidFill>
                  <a:srgbClr val="0070C0"/>
                </a:solidFill>
              </a:rPr>
              <a:t>Plaisir</a:t>
            </a:r>
            <a:r>
              <a:rPr lang="fr-BE" altLang="fr-FR" sz="2800" b="1" dirty="0" smtClean="0"/>
              <a:t> = 1 - </a:t>
            </a:r>
            <a:r>
              <a:rPr lang="fr-BE" altLang="fr-FR" sz="2800" b="1" dirty="0" smtClean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33600" y="1143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>
                <a:latin typeface="Times New Roman" pitchFamily="18" charset="0"/>
              </a:rPr>
              <a:t>Si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latin typeface="Times New Roman" pitchFamily="18" charset="0"/>
              </a:rPr>
              <a:t> =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0,9</a:t>
            </a:r>
            <a:r>
              <a:rPr lang="fr-BE" altLang="fr-FR" sz="2400" dirty="0">
                <a:latin typeface="Times New Roman" pitchFamily="18" charset="0"/>
              </a:rPr>
              <a:t>…. </a:t>
            </a: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fr-BE" altLang="fr-FR" sz="2400" dirty="0">
                <a:latin typeface="Times New Roman" pitchFamily="18" charset="0"/>
              </a:rPr>
              <a:t>= </a:t>
            </a:r>
            <a:endParaRPr lang="fr-BE" altLang="fr-FR" sz="900" dirty="0">
              <a:latin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43400" y="114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0,1</a:t>
            </a:r>
            <a:r>
              <a:rPr lang="fr-BE" altLang="fr-FR" sz="900" dirty="0">
                <a:latin typeface="Times New Roman" pitchFamily="18" charset="0"/>
              </a:rPr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133600" y="1676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>
                <a:latin typeface="Times New Roman" pitchFamily="18" charset="0"/>
              </a:rPr>
              <a:t>Si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latin typeface="Times New Roman" pitchFamily="18" charset="0"/>
              </a:rPr>
              <a:t> =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0,8</a:t>
            </a:r>
            <a:r>
              <a:rPr lang="fr-BE" altLang="fr-FR" sz="2400" dirty="0">
                <a:latin typeface="Times New Roman" pitchFamily="18" charset="0"/>
              </a:rPr>
              <a:t>…. </a:t>
            </a: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solidFill>
                  <a:srgbClr val="0070C0"/>
                </a:solidFill>
                <a:latin typeface="Times New Roman" pitchFamily="18" charset="0"/>
              </a:rPr>
              <a:t> =</a:t>
            </a:r>
            <a:r>
              <a:rPr lang="fr-BE" altLang="fr-FR" sz="2400" dirty="0">
                <a:latin typeface="Times New Roman" pitchFamily="18" charset="0"/>
              </a:rPr>
              <a:t> </a:t>
            </a:r>
            <a:endParaRPr lang="fr-BE" altLang="fr-FR" sz="900" dirty="0">
              <a:latin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133600" y="2209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>
                <a:latin typeface="Times New Roman" pitchFamily="18" charset="0"/>
              </a:rPr>
              <a:t>Si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latin typeface="Times New Roman" pitchFamily="18" charset="0"/>
              </a:rPr>
              <a:t> =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0,7</a:t>
            </a:r>
            <a:r>
              <a:rPr lang="fr-BE" altLang="fr-FR" sz="2400" dirty="0">
                <a:latin typeface="Times New Roman" pitchFamily="18" charset="0"/>
              </a:rPr>
              <a:t>…. </a:t>
            </a: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latin typeface="Times New Roman" pitchFamily="18" charset="0"/>
              </a:rPr>
              <a:t> = </a:t>
            </a:r>
            <a:endParaRPr lang="fr-BE" altLang="fr-FR" sz="900" dirty="0">
              <a:latin typeface="Times New Roman" pitchFamily="18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133600" y="2743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>
                <a:latin typeface="Times New Roman" pitchFamily="18" charset="0"/>
              </a:rPr>
              <a:t>Si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latin typeface="Times New Roman" pitchFamily="18" charset="0"/>
              </a:rPr>
              <a:t> =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0,6</a:t>
            </a:r>
            <a:r>
              <a:rPr lang="fr-BE" altLang="fr-FR" sz="2400" dirty="0">
                <a:latin typeface="Times New Roman" pitchFamily="18" charset="0"/>
              </a:rPr>
              <a:t>…. </a:t>
            </a: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latin typeface="Times New Roman" pitchFamily="18" charset="0"/>
              </a:rPr>
              <a:t> = </a:t>
            </a:r>
            <a:endParaRPr lang="fr-BE" altLang="fr-FR" sz="900" dirty="0">
              <a:latin typeface="Times New Roman" pitchFamily="18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133600" y="3352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>
                <a:latin typeface="Times New Roman" pitchFamily="18" charset="0"/>
              </a:rPr>
              <a:t>Si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latin typeface="Times New Roman" pitchFamily="18" charset="0"/>
              </a:rPr>
              <a:t> =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0,5</a:t>
            </a:r>
            <a:r>
              <a:rPr lang="fr-BE" altLang="fr-FR" sz="2400" dirty="0">
                <a:latin typeface="Times New Roman" pitchFamily="18" charset="0"/>
              </a:rPr>
              <a:t>…. </a:t>
            </a: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latin typeface="Times New Roman" pitchFamily="18" charset="0"/>
              </a:rPr>
              <a:t> = </a:t>
            </a:r>
            <a:endParaRPr lang="fr-BE" altLang="fr-FR" sz="900" dirty="0">
              <a:latin typeface="Times New Roman" pitchFamily="18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133600" y="3886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>
                <a:latin typeface="Times New Roman" pitchFamily="18" charset="0"/>
              </a:rPr>
              <a:t>Si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latin typeface="Times New Roman" pitchFamily="18" charset="0"/>
              </a:rPr>
              <a:t> =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0,4</a:t>
            </a:r>
            <a:r>
              <a:rPr lang="fr-BE" altLang="fr-FR" sz="2400" dirty="0">
                <a:latin typeface="Times New Roman" pitchFamily="18" charset="0"/>
              </a:rPr>
              <a:t>…. </a:t>
            </a: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latin typeface="Times New Roman" pitchFamily="18" charset="0"/>
              </a:rPr>
              <a:t> = </a:t>
            </a:r>
            <a:endParaRPr lang="fr-BE" altLang="fr-FR" sz="900" dirty="0">
              <a:latin typeface="Times New Roman" pitchFamily="18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133600" y="4495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>
                <a:latin typeface="Times New Roman" pitchFamily="18" charset="0"/>
              </a:rPr>
              <a:t>Si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latin typeface="Times New Roman" pitchFamily="18" charset="0"/>
              </a:rPr>
              <a:t> =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0,3</a:t>
            </a:r>
            <a:r>
              <a:rPr lang="fr-BE" altLang="fr-FR" sz="2400" dirty="0">
                <a:latin typeface="Times New Roman" pitchFamily="18" charset="0"/>
              </a:rPr>
              <a:t>…. </a:t>
            </a: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latin typeface="Times New Roman" pitchFamily="18" charset="0"/>
              </a:rPr>
              <a:t> = </a:t>
            </a:r>
            <a:endParaRPr lang="fr-BE" altLang="fr-FR" sz="900" dirty="0">
              <a:latin typeface="Times New Roman" pitchFamily="18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133600" y="5105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>
                <a:latin typeface="Times New Roman" pitchFamily="18" charset="0"/>
              </a:rPr>
              <a:t>Si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latin typeface="Times New Roman" pitchFamily="18" charset="0"/>
              </a:rPr>
              <a:t> =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0,2</a:t>
            </a:r>
            <a:r>
              <a:rPr lang="fr-BE" altLang="fr-FR" sz="2400" dirty="0">
                <a:latin typeface="Times New Roman" pitchFamily="18" charset="0"/>
              </a:rPr>
              <a:t>…. </a:t>
            </a: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latin typeface="Times New Roman" pitchFamily="18" charset="0"/>
              </a:rPr>
              <a:t> = </a:t>
            </a:r>
            <a:endParaRPr lang="fr-BE" altLang="fr-FR" sz="900" dirty="0">
              <a:latin typeface="Times New Roman" pitchFamily="18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133600" y="5715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>
                <a:latin typeface="Times New Roman" pitchFamily="18" charset="0"/>
              </a:rPr>
              <a:t>Si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p </a:t>
            </a:r>
            <a:r>
              <a:rPr lang="fr-BE" altLang="fr-FR" sz="2400" dirty="0">
                <a:latin typeface="Times New Roman" pitchFamily="18" charset="0"/>
              </a:rPr>
              <a:t>= </a:t>
            </a:r>
            <a:r>
              <a:rPr lang="fr-BE" altLang="fr-FR" sz="2400" dirty="0">
                <a:solidFill>
                  <a:srgbClr val="FF0000"/>
                </a:solidFill>
                <a:latin typeface="Times New Roman" pitchFamily="18" charset="0"/>
              </a:rPr>
              <a:t>0,1</a:t>
            </a:r>
            <a:r>
              <a:rPr lang="fr-BE" altLang="fr-FR" sz="2400" dirty="0">
                <a:latin typeface="Times New Roman" pitchFamily="18" charset="0"/>
              </a:rPr>
              <a:t>…. </a:t>
            </a: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P</a:t>
            </a:r>
            <a:r>
              <a:rPr lang="fr-BE" altLang="fr-FR" sz="2400" dirty="0">
                <a:latin typeface="Times New Roman" pitchFamily="18" charset="0"/>
              </a:rPr>
              <a:t> = </a:t>
            </a:r>
            <a:endParaRPr lang="fr-BE" altLang="fr-FR" sz="900" dirty="0">
              <a:latin typeface="Times New Roman" pitchFamily="18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343400" y="220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0,3</a:t>
            </a:r>
            <a:r>
              <a:rPr lang="fr-BE" altLang="fr-FR" sz="900" dirty="0">
                <a:latin typeface="Times New Roman" pitchFamily="18" charset="0"/>
              </a:rPr>
              <a:t> 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343400" y="1676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0,2</a:t>
            </a:r>
            <a:r>
              <a:rPr lang="fr-BE" altLang="fr-FR" sz="900" dirty="0">
                <a:latin typeface="Times New Roman" pitchFamily="18" charset="0"/>
              </a:rPr>
              <a:t>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3434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0,5</a:t>
            </a:r>
            <a:r>
              <a:rPr lang="fr-BE" altLang="fr-FR" sz="9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3434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0,4</a:t>
            </a:r>
            <a:r>
              <a:rPr lang="fr-BE" altLang="fr-FR" sz="900" dirty="0">
                <a:latin typeface="Times New Roman" pitchFamily="18" charset="0"/>
              </a:rPr>
              <a:t> 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343400" y="4495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0,7</a:t>
            </a:r>
            <a:r>
              <a:rPr lang="fr-BE" altLang="fr-FR" sz="9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343400" y="388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0,6</a:t>
            </a:r>
            <a:r>
              <a:rPr lang="fr-BE" altLang="fr-FR" sz="900" dirty="0">
                <a:latin typeface="Times New Roman" pitchFamily="18" charset="0"/>
              </a:rPr>
              <a:t> 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3434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0,9</a:t>
            </a:r>
            <a:r>
              <a:rPr lang="fr-BE" altLang="fr-FR" sz="9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4343400" y="5105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 dirty="0">
                <a:solidFill>
                  <a:srgbClr val="0070C0"/>
                </a:solidFill>
                <a:latin typeface="Times New Roman" pitchFamily="18" charset="0"/>
              </a:rPr>
              <a:t>0,8</a:t>
            </a:r>
            <a:r>
              <a:rPr lang="fr-BE" altLang="fr-FR" sz="900" dirty="0">
                <a:latin typeface="Times New Roman" pitchFamily="18" charset="0"/>
              </a:rPr>
              <a:t> </a:t>
            </a:r>
          </a:p>
        </p:txBody>
      </p:sp>
      <p:sp>
        <p:nvSpPr>
          <p:cNvPr id="110615" name="Text Box 21"/>
          <p:cNvSpPr txBox="1">
            <a:spLocks noChangeArrowheads="1"/>
          </p:cNvSpPr>
          <p:nvPr/>
        </p:nvSpPr>
        <p:spPr bwMode="auto">
          <a:xfrm>
            <a:off x="5165726" y="1009650"/>
            <a:ext cx="87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90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fr-BE" altLang="fr-FR" b="1">
                <a:solidFill>
                  <a:srgbClr val="CC0066"/>
                </a:solidFill>
                <a:latin typeface="Times New Roman" pitchFamily="18" charset="0"/>
              </a:rPr>
              <a:t>P</a:t>
            </a:r>
            <a:r>
              <a:rPr lang="fr-BE" altLang="fr-FR" sz="2400" b="1">
                <a:latin typeface="Times New Roman" pitchFamily="18" charset="0"/>
              </a:rPr>
              <a:t>p =</a:t>
            </a:r>
          </a:p>
        </p:txBody>
      </p:sp>
      <p:sp>
        <p:nvSpPr>
          <p:cNvPr id="110616" name="Text Box 22"/>
          <p:cNvSpPr txBox="1">
            <a:spLocks noChangeArrowheads="1"/>
          </p:cNvSpPr>
          <p:nvPr/>
        </p:nvSpPr>
        <p:spPr bwMode="auto">
          <a:xfrm>
            <a:off x="5216526" y="2667000"/>
            <a:ext cx="87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900">
                <a:latin typeface="Times New Roman" pitchFamily="18" charset="0"/>
              </a:rPr>
              <a:t> </a:t>
            </a:r>
            <a:r>
              <a:rPr lang="fr-BE" altLang="fr-FR" b="1">
                <a:solidFill>
                  <a:srgbClr val="FF0066"/>
                </a:solidFill>
                <a:latin typeface="Times New Roman" pitchFamily="18" charset="0"/>
              </a:rPr>
              <a:t>P</a:t>
            </a:r>
            <a:r>
              <a:rPr lang="fr-BE" altLang="fr-FR" sz="2400" b="1">
                <a:latin typeface="Times New Roman" pitchFamily="18" charset="0"/>
              </a:rPr>
              <a:t>p =</a:t>
            </a:r>
          </a:p>
        </p:txBody>
      </p:sp>
      <p:sp>
        <p:nvSpPr>
          <p:cNvPr id="110617" name="Text Box 23"/>
          <p:cNvSpPr txBox="1">
            <a:spLocks noChangeArrowheads="1"/>
          </p:cNvSpPr>
          <p:nvPr/>
        </p:nvSpPr>
        <p:spPr bwMode="auto">
          <a:xfrm>
            <a:off x="5216526" y="2133600"/>
            <a:ext cx="87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900">
                <a:latin typeface="Times New Roman" pitchFamily="18" charset="0"/>
              </a:rPr>
              <a:t> </a:t>
            </a:r>
            <a:r>
              <a:rPr lang="fr-BE" altLang="fr-FR" b="1">
                <a:solidFill>
                  <a:srgbClr val="FF0066"/>
                </a:solidFill>
                <a:latin typeface="Times New Roman" pitchFamily="18" charset="0"/>
              </a:rPr>
              <a:t>P</a:t>
            </a:r>
            <a:r>
              <a:rPr lang="fr-BE" altLang="fr-FR" sz="2400" b="1">
                <a:latin typeface="Times New Roman" pitchFamily="18" charset="0"/>
              </a:rPr>
              <a:t>p =</a:t>
            </a:r>
          </a:p>
        </p:txBody>
      </p:sp>
      <p:sp>
        <p:nvSpPr>
          <p:cNvPr id="110618" name="Text Box 24"/>
          <p:cNvSpPr txBox="1">
            <a:spLocks noChangeArrowheads="1"/>
          </p:cNvSpPr>
          <p:nvPr/>
        </p:nvSpPr>
        <p:spPr bwMode="auto">
          <a:xfrm>
            <a:off x="5181601" y="1600200"/>
            <a:ext cx="87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900">
                <a:latin typeface="Times New Roman" pitchFamily="18" charset="0"/>
              </a:rPr>
              <a:t> </a:t>
            </a:r>
            <a:r>
              <a:rPr lang="fr-BE" altLang="fr-FR" b="1">
                <a:solidFill>
                  <a:srgbClr val="FF0066"/>
                </a:solidFill>
                <a:latin typeface="Times New Roman" pitchFamily="18" charset="0"/>
              </a:rPr>
              <a:t>P</a:t>
            </a:r>
            <a:r>
              <a:rPr lang="fr-BE" altLang="fr-FR" sz="2400" b="1">
                <a:latin typeface="Times New Roman" pitchFamily="18" charset="0"/>
              </a:rPr>
              <a:t>p =</a:t>
            </a:r>
          </a:p>
        </p:txBody>
      </p:sp>
      <p:sp>
        <p:nvSpPr>
          <p:cNvPr id="110619" name="Text Box 25"/>
          <p:cNvSpPr txBox="1">
            <a:spLocks noChangeArrowheads="1"/>
          </p:cNvSpPr>
          <p:nvPr/>
        </p:nvSpPr>
        <p:spPr bwMode="auto">
          <a:xfrm>
            <a:off x="5181601" y="3276600"/>
            <a:ext cx="87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900">
                <a:latin typeface="Times New Roman" pitchFamily="18" charset="0"/>
              </a:rPr>
              <a:t> </a:t>
            </a:r>
            <a:r>
              <a:rPr lang="fr-BE" altLang="fr-FR" b="1">
                <a:solidFill>
                  <a:srgbClr val="FF0066"/>
                </a:solidFill>
                <a:latin typeface="Times New Roman" pitchFamily="18" charset="0"/>
              </a:rPr>
              <a:t>P</a:t>
            </a:r>
            <a:r>
              <a:rPr lang="fr-BE" altLang="fr-FR" sz="2400" b="1">
                <a:latin typeface="Times New Roman" pitchFamily="18" charset="0"/>
              </a:rPr>
              <a:t>p =</a:t>
            </a:r>
          </a:p>
        </p:txBody>
      </p:sp>
      <p:sp>
        <p:nvSpPr>
          <p:cNvPr id="110620" name="Text Box 26"/>
          <p:cNvSpPr txBox="1">
            <a:spLocks noChangeArrowheads="1"/>
          </p:cNvSpPr>
          <p:nvPr/>
        </p:nvSpPr>
        <p:spPr bwMode="auto">
          <a:xfrm>
            <a:off x="5181601" y="3810000"/>
            <a:ext cx="87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900">
                <a:latin typeface="Times New Roman" pitchFamily="18" charset="0"/>
              </a:rPr>
              <a:t> </a:t>
            </a:r>
            <a:r>
              <a:rPr lang="fr-BE" altLang="fr-FR" b="1">
                <a:solidFill>
                  <a:srgbClr val="FF0066"/>
                </a:solidFill>
                <a:latin typeface="Times New Roman" pitchFamily="18" charset="0"/>
              </a:rPr>
              <a:t>P</a:t>
            </a:r>
            <a:r>
              <a:rPr lang="fr-BE" altLang="fr-FR" sz="2400" b="1">
                <a:latin typeface="Times New Roman" pitchFamily="18" charset="0"/>
              </a:rPr>
              <a:t>p =</a:t>
            </a:r>
          </a:p>
        </p:txBody>
      </p:sp>
      <p:sp>
        <p:nvSpPr>
          <p:cNvPr id="110621" name="Text Box 27"/>
          <p:cNvSpPr txBox="1">
            <a:spLocks noChangeArrowheads="1"/>
          </p:cNvSpPr>
          <p:nvPr/>
        </p:nvSpPr>
        <p:spPr bwMode="auto">
          <a:xfrm>
            <a:off x="5181601" y="5029200"/>
            <a:ext cx="87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900">
                <a:latin typeface="Times New Roman" pitchFamily="18" charset="0"/>
              </a:rPr>
              <a:t> </a:t>
            </a:r>
            <a:r>
              <a:rPr lang="fr-BE" altLang="fr-FR" b="1">
                <a:solidFill>
                  <a:srgbClr val="FF0066"/>
                </a:solidFill>
                <a:latin typeface="Times New Roman" pitchFamily="18" charset="0"/>
              </a:rPr>
              <a:t>P</a:t>
            </a:r>
            <a:r>
              <a:rPr lang="fr-BE" altLang="fr-FR" sz="2400" b="1">
                <a:latin typeface="Times New Roman" pitchFamily="18" charset="0"/>
              </a:rPr>
              <a:t>p =</a:t>
            </a:r>
          </a:p>
        </p:txBody>
      </p:sp>
      <p:sp>
        <p:nvSpPr>
          <p:cNvPr id="110622" name="Text Box 28"/>
          <p:cNvSpPr txBox="1">
            <a:spLocks noChangeArrowheads="1"/>
          </p:cNvSpPr>
          <p:nvPr/>
        </p:nvSpPr>
        <p:spPr bwMode="auto">
          <a:xfrm>
            <a:off x="5181601" y="4419600"/>
            <a:ext cx="87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900">
                <a:latin typeface="Times New Roman" pitchFamily="18" charset="0"/>
              </a:rPr>
              <a:t> </a:t>
            </a:r>
            <a:r>
              <a:rPr lang="fr-BE" altLang="fr-FR" b="1">
                <a:solidFill>
                  <a:srgbClr val="FF0066"/>
                </a:solidFill>
                <a:latin typeface="Times New Roman" pitchFamily="18" charset="0"/>
              </a:rPr>
              <a:t>P</a:t>
            </a:r>
            <a:r>
              <a:rPr lang="fr-BE" altLang="fr-FR" sz="2400" b="1">
                <a:latin typeface="Times New Roman" pitchFamily="18" charset="0"/>
              </a:rPr>
              <a:t>p =</a:t>
            </a:r>
          </a:p>
        </p:txBody>
      </p:sp>
      <p:sp>
        <p:nvSpPr>
          <p:cNvPr id="110623" name="Text Box 29"/>
          <p:cNvSpPr txBox="1">
            <a:spLocks noChangeArrowheads="1"/>
          </p:cNvSpPr>
          <p:nvPr/>
        </p:nvSpPr>
        <p:spPr bwMode="auto">
          <a:xfrm>
            <a:off x="5181601" y="5638800"/>
            <a:ext cx="87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900">
                <a:latin typeface="Times New Roman" pitchFamily="18" charset="0"/>
              </a:rPr>
              <a:t> </a:t>
            </a:r>
            <a:r>
              <a:rPr lang="fr-BE" altLang="fr-FR" b="1">
                <a:solidFill>
                  <a:srgbClr val="FF0066"/>
                </a:solidFill>
                <a:latin typeface="Times New Roman" pitchFamily="18" charset="0"/>
              </a:rPr>
              <a:t>P</a:t>
            </a:r>
            <a:r>
              <a:rPr lang="fr-BE" altLang="fr-FR" sz="2400" b="1">
                <a:latin typeface="Times New Roman" pitchFamily="18" charset="0"/>
              </a:rPr>
              <a:t>p =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6096000" y="11430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solidFill>
                  <a:srgbClr val="FF0066"/>
                </a:solidFill>
                <a:latin typeface="Times New Roman" pitchFamily="18" charset="0"/>
              </a:rPr>
              <a:t>0,09</a:t>
            </a:r>
            <a:endParaRPr lang="fr-BE" altLang="fr-FR" sz="2400" b="1">
              <a:latin typeface="Times New Roman" pitchFamily="18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096000" y="16764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solidFill>
                  <a:srgbClr val="FF0066"/>
                </a:solidFill>
                <a:latin typeface="Times New Roman" pitchFamily="18" charset="0"/>
              </a:rPr>
              <a:t>0,16</a:t>
            </a:r>
            <a:endParaRPr lang="fr-BE" altLang="fr-FR" sz="2400" b="1">
              <a:latin typeface="Times New Roman" pitchFamily="18" charset="0"/>
            </a:endParaRP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6096000" y="28194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solidFill>
                  <a:srgbClr val="FF0066"/>
                </a:solidFill>
                <a:latin typeface="Times New Roman" pitchFamily="18" charset="0"/>
              </a:rPr>
              <a:t>0,24</a:t>
            </a:r>
            <a:endParaRPr lang="fr-BE" altLang="fr-FR" sz="2400" b="1">
              <a:latin typeface="Times New Roman" pitchFamily="18" charset="0"/>
            </a:endParaRP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6096000" y="22860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solidFill>
                  <a:srgbClr val="FF0066"/>
                </a:solidFill>
                <a:latin typeface="Times New Roman" pitchFamily="18" charset="0"/>
              </a:rPr>
              <a:t>0,21</a:t>
            </a:r>
            <a:endParaRPr lang="fr-BE" altLang="fr-FR" sz="2400" b="1">
              <a:latin typeface="Times New Roman" pitchFamily="18" charset="0"/>
            </a:endParaRP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6096000" y="38862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solidFill>
                  <a:srgbClr val="FF0066"/>
                </a:solidFill>
                <a:latin typeface="Times New Roman" pitchFamily="18" charset="0"/>
              </a:rPr>
              <a:t>0,24</a:t>
            </a:r>
            <a:endParaRPr lang="fr-BE" altLang="fr-FR" sz="2400" b="1">
              <a:latin typeface="Times New Roman" pitchFamily="18" charset="0"/>
            </a:endParaRP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6096000" y="33528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solidFill>
                  <a:srgbClr val="FF0066"/>
                </a:solidFill>
                <a:latin typeface="Times New Roman" pitchFamily="18" charset="0"/>
              </a:rPr>
              <a:t>0,25</a:t>
            </a:r>
            <a:endParaRPr lang="fr-BE" altLang="fr-FR" sz="2400" b="1">
              <a:latin typeface="Times New Roman" pitchFamily="18" charset="0"/>
            </a:endParaRP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6096000" y="57150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solidFill>
                  <a:srgbClr val="FF0066"/>
                </a:solidFill>
                <a:latin typeface="Times New Roman" pitchFamily="18" charset="0"/>
              </a:rPr>
              <a:t>0,09</a:t>
            </a:r>
            <a:endParaRPr lang="fr-BE" altLang="fr-FR" sz="2400" b="1">
              <a:latin typeface="Times New Roman" pitchFamily="18" charset="0"/>
            </a:endParaRP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6096000" y="44958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solidFill>
                  <a:srgbClr val="FF0066"/>
                </a:solidFill>
                <a:latin typeface="Times New Roman" pitchFamily="18" charset="0"/>
              </a:rPr>
              <a:t>0,21</a:t>
            </a:r>
            <a:endParaRPr lang="fr-BE" altLang="fr-FR" sz="2400" b="1">
              <a:latin typeface="Times New Roman" pitchFamily="18" charset="0"/>
            </a:endParaRP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6096000" y="51054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solidFill>
                  <a:srgbClr val="FF0066"/>
                </a:solidFill>
                <a:latin typeface="Times New Roman" pitchFamily="18" charset="0"/>
              </a:rPr>
              <a:t>0,16</a:t>
            </a:r>
            <a:endParaRPr lang="fr-BE" altLang="fr-FR" sz="2400" b="1">
              <a:latin typeface="Times New Roman" pitchFamily="18" charset="0"/>
            </a:endParaRPr>
          </a:p>
        </p:txBody>
      </p:sp>
      <p:sp>
        <p:nvSpPr>
          <p:cNvPr id="18471" name="AutoShape 39"/>
          <p:cNvSpPr>
            <a:spLocks noChangeArrowheads="1"/>
          </p:cNvSpPr>
          <p:nvPr/>
        </p:nvSpPr>
        <p:spPr bwMode="auto">
          <a:xfrm>
            <a:off x="6934200" y="3352800"/>
            <a:ext cx="1447800" cy="457200"/>
          </a:xfrm>
          <a:prstGeom prst="lef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8610600" y="32766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Max</a:t>
            </a:r>
          </a:p>
        </p:txBody>
      </p:sp>
      <p:sp>
        <p:nvSpPr>
          <p:cNvPr id="110635" name="Line 41"/>
          <p:cNvSpPr>
            <a:spLocks noChangeShapeType="1"/>
          </p:cNvSpPr>
          <p:nvPr/>
        </p:nvSpPr>
        <p:spPr bwMode="auto">
          <a:xfrm>
            <a:off x="3962400" y="838200"/>
            <a:ext cx="0" cy="3048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10636" name="Text Box 42"/>
          <p:cNvSpPr txBox="1">
            <a:spLocks noChangeArrowheads="1"/>
          </p:cNvSpPr>
          <p:nvPr/>
        </p:nvSpPr>
        <p:spPr bwMode="auto">
          <a:xfrm>
            <a:off x="7848600" y="612775"/>
            <a:ext cx="2573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3600" b="1">
                <a:solidFill>
                  <a:srgbClr val="CC0066"/>
                </a:solidFill>
                <a:latin typeface="Times New Roman" pitchFamily="18" charset="0"/>
              </a:rPr>
              <a:t>P</a:t>
            </a:r>
            <a:r>
              <a:rPr lang="fr-BE" altLang="fr-FR" sz="2400">
                <a:latin typeface="Times New Roman" pitchFamily="18" charset="0"/>
              </a:rPr>
              <a:t>laisir </a:t>
            </a:r>
            <a:r>
              <a:rPr lang="fr-BE" altLang="fr-FR" b="1">
                <a:latin typeface="Times New Roman" pitchFamily="18" charset="0"/>
              </a:rPr>
              <a:t>p</a:t>
            </a:r>
            <a:r>
              <a:rPr lang="fr-BE" altLang="fr-FR" sz="2400">
                <a:latin typeface="Times New Roman" pitchFamily="18" charset="0"/>
              </a:rPr>
              <a:t>robabilisé</a:t>
            </a:r>
          </a:p>
        </p:txBody>
      </p:sp>
      <p:sp>
        <p:nvSpPr>
          <p:cNvPr id="110637" name="Line 43"/>
          <p:cNvSpPr>
            <a:spLocks noChangeShapeType="1"/>
          </p:cNvSpPr>
          <p:nvPr/>
        </p:nvSpPr>
        <p:spPr bwMode="auto">
          <a:xfrm flipH="1">
            <a:off x="5715000" y="990600"/>
            <a:ext cx="213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46" name="ZoneTexte 3"/>
          <p:cNvSpPr txBox="1">
            <a:spLocks noChangeArrowheads="1"/>
          </p:cNvSpPr>
          <p:nvPr/>
        </p:nvSpPr>
        <p:spPr bwMode="auto">
          <a:xfrm>
            <a:off x="7680177" y="5445225"/>
            <a:ext cx="28437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3600" b="1" dirty="0">
                <a:solidFill>
                  <a:srgbClr val="FF0000"/>
                </a:solidFill>
              </a:rPr>
              <a:t>Ex en ETP ?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251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437" grpId="0"/>
      <p:bldP spid="18438" grpId="0"/>
      <p:bldP spid="18439" grpId="0"/>
      <p:bldP spid="18440" grpId="0"/>
      <p:bldP spid="18442" grpId="0"/>
      <p:bldP spid="18443" grpId="0"/>
      <p:bldP spid="18444" grpId="0"/>
      <p:bldP spid="18445" grpId="0"/>
      <p:bldP spid="18446" grpId="0"/>
      <p:bldP spid="18447" grpId="0"/>
      <p:bldP spid="18448" grpId="0"/>
      <p:bldP spid="18449" grpId="0"/>
      <p:bldP spid="18450" grpId="0"/>
      <p:bldP spid="18451" grpId="0"/>
      <p:bldP spid="18452" grpId="0"/>
      <p:bldP spid="4" grpId="0"/>
      <p:bldP spid="5" grpId="0"/>
      <p:bldP spid="18464" grpId="0"/>
      <p:bldP spid="18465" grpId="0"/>
      <p:bldP spid="18466" grpId="0"/>
      <p:bldP spid="18467" grpId="0"/>
      <p:bldP spid="18468" grpId="0"/>
      <p:bldP spid="18469" grpId="0"/>
      <p:bldP spid="18470" grpId="0"/>
      <p:bldP spid="18471" grpId="0" animBg="1"/>
      <p:bldP spid="18472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5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263" t="23741" r="5001" b="9912"/>
          <a:stretch/>
        </p:blipFill>
        <p:spPr>
          <a:xfrm>
            <a:off x="0" y="70338"/>
            <a:ext cx="12289648" cy="52841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73823" y="1529861"/>
            <a:ext cx="7992208" cy="19255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04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6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263" t="23741" r="5001" b="9912"/>
          <a:stretch/>
        </p:blipFill>
        <p:spPr>
          <a:xfrm>
            <a:off x="0" y="70338"/>
            <a:ext cx="12289648" cy="52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7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8399"/>
            <a:ext cx="4286250" cy="299085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3686908" y="52933"/>
            <a:ext cx="7666892" cy="3050931"/>
          </a:xfrm>
          <a:prstGeom prst="wedgeRoundRectCallout">
            <a:avLst>
              <a:gd name="adj1" fmla="val -65521"/>
              <a:gd name="adj2" fmla="val 3636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3771899" y="211015"/>
            <a:ext cx="73578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Deux catégories de personnes : </a:t>
            </a:r>
          </a:p>
          <a:p>
            <a:r>
              <a:rPr lang="fr-FR" sz="2400" b="1" dirty="0" smtClean="0"/>
              <a:t>        -Celles qui recherchent le succès (</a:t>
            </a:r>
            <a:r>
              <a:rPr lang="fr-FR" sz="2400" b="1" i="1" dirty="0" err="1" smtClean="0"/>
              <a:t>hope</a:t>
            </a:r>
            <a:r>
              <a:rPr lang="fr-FR" sz="2400" b="1" i="1" dirty="0" smtClean="0"/>
              <a:t> of </a:t>
            </a:r>
            <a:r>
              <a:rPr lang="fr-FR" sz="2400" b="1" i="1" dirty="0" err="1" smtClean="0"/>
              <a:t>sucess</a:t>
            </a:r>
            <a:r>
              <a:rPr lang="fr-FR" sz="2400" b="1" dirty="0" smtClean="0"/>
              <a:t>)</a:t>
            </a:r>
          </a:p>
          <a:p>
            <a:r>
              <a:rPr lang="fr-FR" sz="2400" b="1" dirty="0" smtClean="0"/>
              <a:t>        </a:t>
            </a:r>
          </a:p>
          <a:p>
            <a:endParaRPr lang="fr-FR" sz="2400" b="1" dirty="0"/>
          </a:p>
          <a:p>
            <a:r>
              <a:rPr lang="fr-FR" sz="2400" b="1" dirty="0" smtClean="0"/>
              <a:t>        -Celles qui cherchent à éviter l’échec (</a:t>
            </a:r>
            <a:r>
              <a:rPr lang="fr-FR" sz="2400" b="1" i="1" dirty="0" err="1" smtClean="0"/>
              <a:t>fear</a:t>
            </a:r>
            <a:r>
              <a:rPr lang="fr-FR" sz="2400" b="1" i="1" dirty="0" smtClean="0"/>
              <a:t> of </a:t>
            </a:r>
            <a:r>
              <a:rPr lang="fr-FR" sz="2400" b="1" i="1" dirty="0" err="1" smtClean="0"/>
              <a:t>failure</a:t>
            </a:r>
            <a:r>
              <a:rPr lang="fr-FR" sz="2400" b="1" dirty="0" smtClean="0"/>
              <a:t>)</a:t>
            </a:r>
            <a:endParaRPr lang="fr-BE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995853" y="1116733"/>
            <a:ext cx="2744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s</a:t>
            </a:r>
            <a:r>
              <a:rPr lang="fr-FR" sz="2400" b="1" dirty="0" smtClean="0"/>
              <a:t>e fixent des tâches </a:t>
            </a:r>
            <a:endParaRPr lang="fr-BE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825057" y="1116732"/>
            <a:ext cx="2386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</a:rPr>
              <a:t>e difficulté 50% 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3997" y="2150007"/>
            <a:ext cx="1814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faciles </a:t>
            </a:r>
            <a:r>
              <a:rPr lang="fr-FR" sz="2400" b="1" dirty="0" smtClean="0"/>
              <a:t>ou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t</a:t>
            </a:r>
            <a:r>
              <a:rPr lang="fr-FR" sz="2400" b="1" dirty="0" smtClean="0">
                <a:solidFill>
                  <a:srgbClr val="FF0000"/>
                </a:solidFill>
              </a:rPr>
              <a:t>rès difficiles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 rot="3175080">
            <a:off x="5225105" y="2972724"/>
            <a:ext cx="650630" cy="578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5425877" y="3458971"/>
            <a:ext cx="4826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que l’on ratera, mais sans culpabilité</a:t>
            </a:r>
            <a:endParaRPr lang="fr-BE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440116" y="4009581"/>
            <a:ext cx="44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« Tant qu’à ne pas séduire une fille,…. » 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36731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8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3"/>
          <a:stretch/>
        </p:blipFill>
        <p:spPr>
          <a:xfrm>
            <a:off x="2787161" y="0"/>
            <a:ext cx="6178062" cy="58244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5" y="420056"/>
            <a:ext cx="1644617" cy="19324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46685" y="5275385"/>
            <a:ext cx="3493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Chambre de jeune fille en 1980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2708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: Auto-fixation de la difficulté des tâches. Université de Liège –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9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342901" y="439616"/>
            <a:ext cx="6991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Domaines d’auto-fixation de la difficulté de la tâche : </a:t>
            </a:r>
            <a:endParaRPr lang="fr-BE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00100" y="1011116"/>
            <a:ext cx="2016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Arrêt du tabac</a:t>
            </a:r>
            <a:endParaRPr lang="fr-BE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00100" y="1661745"/>
            <a:ext cx="606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Consommation de drogues (alcool, hachich,…)</a:t>
            </a:r>
            <a:endParaRPr lang="fr-BE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800100" y="2294788"/>
            <a:ext cx="625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Alimentation : diminuer sucres, sel, graisses,…</a:t>
            </a:r>
            <a:endParaRPr lang="fr-BE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00100" y="2936318"/>
            <a:ext cx="799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Alimentation : augmenter fruits, légumes, eau en quantité …)</a:t>
            </a:r>
            <a:endParaRPr lang="fr-BE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800100" y="3656735"/>
            <a:ext cx="2383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Activité physique</a:t>
            </a:r>
            <a:endParaRPr lang="fr-BE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00100" y="4270345"/>
            <a:ext cx="4374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Consommation de TV : réduire….</a:t>
            </a:r>
            <a:endParaRPr lang="fr-BE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00100" y="4841845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Sommeil</a:t>
            </a:r>
            <a:endParaRPr lang="fr-BE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00100" y="5398554"/>
            <a:ext cx="261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Conduites à risque 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40052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599</Words>
  <Application>Microsoft Office PowerPoint</Application>
  <PresentationFormat>Grand écran</PresentationFormat>
  <Paragraphs>107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Auto fixation de la difficulté des tâches</vt:lpstr>
      <vt:lpstr>Plaisir = 1 - 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28</cp:revision>
  <dcterms:created xsi:type="dcterms:W3CDTF">2020-03-03T16:26:00Z</dcterms:created>
  <dcterms:modified xsi:type="dcterms:W3CDTF">2020-04-21T14:07:54Z</dcterms:modified>
</cp:coreProperties>
</file>