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305" r:id="rId3"/>
    <p:sldId id="300" r:id="rId4"/>
    <p:sldId id="301" r:id="rId5"/>
    <p:sldId id="302" r:id="rId6"/>
    <p:sldId id="303" r:id="rId7"/>
    <p:sldId id="304" r:id="rId8"/>
    <p:sldId id="306" r:id="rId9"/>
  </p:sldIdLst>
  <p:sldSz cx="12192000" cy="6858000"/>
  <p:notesSz cx="6888163" cy="100203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87" d="100"/>
          <a:sy n="87" d="100"/>
        </p:scale>
        <p:origin x="25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7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31DF4CEB-1C5F-4276-8FD7-164C9541FE9A}" type="datetimeFigureOut">
              <a:rPr lang="fr-BE" smtClean="0"/>
              <a:t>21-04-20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53446AFC-6327-4CBF-81A5-2A10F8EA99A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35789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8460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85001" indent="-301923" defTabSz="98460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07694" indent="-241539" defTabSz="98460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690771" indent="-241539" defTabSz="98460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173849" indent="-241539" defTabSz="98460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656926" indent="-241539" defTabSz="9846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40004" indent="-241539" defTabSz="9846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23081" indent="-241539" defTabSz="9846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06159" indent="-241539" defTabSz="9846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mtClean="0"/>
              <a:t>D. Leclercq (2019) Les facteurs A (Affectivité) et D (Décision) du modèle ASCID (2010). Université de Liège - LEPS Paris</a:t>
            </a:r>
            <a:endParaRPr lang="en-US" altLang="fr-FR" smtClean="0"/>
          </a:p>
        </p:txBody>
      </p:sp>
      <p:sp>
        <p:nvSpPr>
          <p:cNvPr id="1505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460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85001" indent="-301923" defTabSz="98460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07694" indent="-241539" defTabSz="98460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690771" indent="-241539" defTabSz="98460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173849" indent="-241539" defTabSz="98460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656926" indent="-241539" defTabSz="9846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40004" indent="-241539" defTabSz="9846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23081" indent="-241539" defTabSz="9846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06159" indent="-241539" defTabSz="9846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F92EFA-8AD1-4649-83AB-A1B66A2BA438}" type="slidenum">
              <a:rPr lang="en-US" altLang="fr-FR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fr-FR" smtClean="0"/>
          </a:p>
        </p:txBody>
      </p:sp>
      <p:sp>
        <p:nvSpPr>
          <p:cNvPr id="150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595" y="5138629"/>
            <a:ext cx="5462384" cy="4870451"/>
          </a:xfrm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158611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D. Leclercq (2020) Décision - Bénéfices apparents et bénéfices cachés. Université de Liège - LEPS Université  Paris 13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99EEFC6F-28CE-4B95-B023-B459ECEA8648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60322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64474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Décision - Bénéfices apparents et bénéfices cachés. Université de Liège - LEPS Université  Paris 13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79907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64474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Décision - Bénéfices apparents et bénéfices cachés. Université de Liège - LEPS Université  Paris 13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87520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64474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Décision - Bénéfices apparents et bénéfices cachés. Université de Liège - LEPS Université  Paris 13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66375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64474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Décision - Bénéfices apparents et bénéfices cachés. Université de Liège - LEPS Université  Paris 13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43734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64474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Décision - Bénéfices apparents et bénéfices cachés. Université de Liège - LEPS Université  Paris 13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30149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64474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Décision - Bénéfices apparents et bénéfices cachés. Université de Liège - LEPS Université  Paris 13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20119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64474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Décision - Bénéfices apparents et bénéfices cachés. Université de Liège - LEPS Université  Paris 13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20032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64474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Décision - Bénéfices apparents et bénéfices cachés. Université de Liège - LEPS Université  Paris 13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04984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64474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Décision - Bénéfices apparents et bénéfices cachés. Université de Liège - LEPS Université  Paris 13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07015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64474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Décision - Bénéfices apparents et bénéfices cachés. Université de Liège - LEPS Université  Paris 13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89171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74171" y="6356350"/>
            <a:ext cx="11042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D. Leclercq (2020) Décision - Bénéfices apparents et bénéfices cachés. Université de Liège - LEPS Université  Paris 13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353800" y="6356350"/>
            <a:ext cx="705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EFC6F-28CE-4B95-B023-B459ECEA864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8909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mailto:leclercq@ulg.ac.be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907326" y="4052094"/>
            <a:ext cx="6400800" cy="2304256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fr-BE" altLang="fr-FR" sz="2000" b="1" dirty="0">
                <a:latin typeface="Times New Roman" pitchFamily="18" charset="0"/>
              </a:rPr>
              <a:t>Dieudonné Leclercq</a:t>
            </a:r>
          </a:p>
          <a:p>
            <a:pPr eaLnBrk="1" hangingPunct="1">
              <a:lnSpc>
                <a:spcPct val="80000"/>
              </a:lnSpc>
            </a:pPr>
            <a:endParaRPr lang="fr-BE" altLang="fr-FR" sz="300" b="1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BE" altLang="fr-FR" sz="1600" b="1" dirty="0">
                <a:latin typeface="Times New Roman" pitchFamily="18" charset="0"/>
              </a:rPr>
              <a:t>d. </a:t>
            </a:r>
            <a:r>
              <a:rPr lang="fr-BE" altLang="fr-FR" sz="1600" b="1" dirty="0">
                <a:latin typeface="Times New Roman" pitchFamily="18" charset="0"/>
                <a:hlinkClick r:id="rId3"/>
              </a:rPr>
              <a:t>leclercq@ulg.ac.be</a:t>
            </a:r>
            <a:endParaRPr lang="fr-BE" altLang="fr-FR" sz="1600" b="1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BE" altLang="fr-FR" sz="1600" b="1" dirty="0">
                <a:latin typeface="Times New Roman" pitchFamily="18" charset="0"/>
              </a:rPr>
              <a:t>Ecrits téléchargeables gratuitement </a:t>
            </a:r>
          </a:p>
          <a:p>
            <a:pPr eaLnBrk="1" hangingPunct="1">
              <a:lnSpc>
                <a:spcPct val="80000"/>
              </a:lnSpc>
            </a:pPr>
            <a:r>
              <a:rPr lang="fr-BE" altLang="fr-FR" sz="1600" b="1" dirty="0">
                <a:latin typeface="Times New Roman" pitchFamily="18" charset="0"/>
              </a:rPr>
              <a:t>à partir de </a:t>
            </a:r>
            <a:r>
              <a:rPr lang="fr-BE" altLang="fr-FR" sz="1600" b="1" dirty="0">
                <a:solidFill>
                  <a:srgbClr val="0000CC"/>
                </a:solidFill>
                <a:latin typeface="Times New Roman" pitchFamily="18" charset="0"/>
              </a:rPr>
              <a:t>http://orbi.ulg.ac.be</a:t>
            </a:r>
          </a:p>
          <a:p>
            <a:pPr eaLnBrk="1" hangingPunct="1">
              <a:lnSpc>
                <a:spcPct val="80000"/>
              </a:lnSpc>
            </a:pPr>
            <a:endParaRPr lang="fr-BE" altLang="fr-FR" sz="1600" b="1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BE" altLang="fr-FR" sz="2800" b="1" dirty="0" smtClean="0">
                <a:latin typeface="Times New Roman" pitchFamily="18" charset="0"/>
              </a:rPr>
              <a:t>2020</a:t>
            </a:r>
            <a:endParaRPr lang="en-US" altLang="fr-FR" sz="2800" b="1" dirty="0">
              <a:latin typeface="Times New Roman" pitchFamily="18" charset="0"/>
            </a:endParaRPr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3313438" y="1316003"/>
            <a:ext cx="5588577" cy="24314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BE" altLang="fr-FR" sz="1800" b="1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1800" b="1" dirty="0">
                <a:latin typeface="Times New Roman" pitchFamily="18" charset="0"/>
              </a:rPr>
              <a:t>Modification des conduites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1800" b="1" dirty="0">
                <a:latin typeface="Times New Roman" pitchFamily="18" charset="0"/>
              </a:rPr>
              <a:t>et </a:t>
            </a:r>
            <a:r>
              <a:rPr lang="fr-BE" altLang="fr-FR" sz="1800" b="1" dirty="0" smtClean="0">
                <a:latin typeface="Times New Roman" pitchFamily="18" charset="0"/>
              </a:rPr>
              <a:t>modèle ASCID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1800" b="1" dirty="0" smtClean="0">
                <a:latin typeface="Times New Roman" pitchFamily="18" charset="0"/>
              </a:rPr>
              <a:t>   </a:t>
            </a:r>
            <a:r>
              <a:rPr lang="fr-BE" altLang="fr-FR" sz="8000" b="1" dirty="0" smtClean="0">
                <a:latin typeface="Times New Roman" pitchFamily="18" charset="0"/>
              </a:rPr>
              <a:t>D</a:t>
            </a:r>
            <a:r>
              <a:rPr lang="fr-BE" altLang="fr-FR" sz="1800" b="1" dirty="0" smtClean="0">
                <a:latin typeface="Times New Roman" pitchFamily="18" charset="0"/>
              </a:rPr>
              <a:t>écisions 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1800" b="1" dirty="0" smtClean="0">
                <a:latin typeface="Times New Roman" pitchFamily="18" charset="0"/>
              </a:rPr>
              <a:t>D</a:t>
            </a:r>
            <a:r>
              <a:rPr lang="fr-BE" altLang="fr-FR" sz="1800" b="1" dirty="0">
                <a:latin typeface="Times New Roman" pitchFamily="18" charset="0"/>
              </a:rPr>
              <a:t>2</a:t>
            </a:r>
            <a:r>
              <a:rPr lang="fr-BE" altLang="fr-FR" sz="1800" b="1" dirty="0" smtClean="0">
                <a:latin typeface="Times New Roman" pitchFamily="18" charset="0"/>
              </a:rPr>
              <a:t>. Bénéfices apparents et bénéfices cachés </a:t>
            </a:r>
            <a:endParaRPr lang="en-US" altLang="fr-FR" sz="1800" b="1" dirty="0" smtClean="0">
              <a:latin typeface="Times New Roman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00" y="96647"/>
            <a:ext cx="1900900" cy="19009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9" b="17839"/>
          <a:stretch/>
        </p:blipFill>
        <p:spPr>
          <a:xfrm>
            <a:off x="9108831" y="3518823"/>
            <a:ext cx="2430478" cy="2495078"/>
          </a:xfrm>
          <a:prstGeom prst="rect">
            <a:avLst/>
          </a:prstGeom>
        </p:spPr>
      </p:pic>
      <p:pic>
        <p:nvPicPr>
          <p:cNvPr id="11" name="Picture 2" descr="Image result for université paris 1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489" y="99704"/>
            <a:ext cx="1952625" cy="570230"/>
          </a:xfrm>
          <a:prstGeom prst="rect">
            <a:avLst/>
          </a:prstGeom>
          <a:noFill/>
          <a:extLst/>
        </p:spPr>
      </p:pic>
      <p:pic>
        <p:nvPicPr>
          <p:cNvPr id="12" name="Image 1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93" y="705495"/>
            <a:ext cx="1710690" cy="4603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13" name="Image 12"/>
          <p:cNvPicPr/>
          <p:nvPr/>
        </p:nvPicPr>
        <p:blipFill rotWithShape="1">
          <a:blip r:embed="rId8"/>
          <a:srcRect l="41278" t="22743" r="44384" b="68500"/>
          <a:stretch/>
        </p:blipFill>
        <p:spPr>
          <a:xfrm>
            <a:off x="9815445" y="1047097"/>
            <a:ext cx="1896157" cy="600698"/>
          </a:xfrm>
          <a:prstGeom prst="rect">
            <a:avLst/>
          </a:prstGeom>
        </p:spPr>
      </p:pic>
      <p:pic>
        <p:nvPicPr>
          <p:cNvPr id="14" name="Image 13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45" y="96647"/>
            <a:ext cx="2028262" cy="953063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2364531" y="1231320"/>
            <a:ext cx="7005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EA 3412</a:t>
            </a:r>
            <a:endParaRPr lang="fr-BE" sz="1200" b="1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Décision - Bénéfices apparents et bénéfices cachés. Université de Liège - LEPS Université  Paris 13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pPr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4216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Décision - Bénéfices apparents et bénéfices cachés. Université de Liège - LEPS Université 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2</a:t>
            </a:fld>
            <a:endParaRPr lang="fr-BE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59971" y="857336"/>
            <a:ext cx="10493829" cy="504825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altLang="fr-FR" sz="2800" b="1" dirty="0" smtClean="0">
                <a:latin typeface="+mn-lt"/>
              </a:rPr>
              <a:t>Qu’est-ce qui explique la décision ? Bénéfices apparents et bénéfices cachés </a:t>
            </a:r>
            <a:endParaRPr lang="fr-BE" altLang="fr-FR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19908" y="1600200"/>
            <a:ext cx="1959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E</a:t>
            </a:r>
            <a:r>
              <a:rPr lang="fr-FR" sz="2000" b="1" dirty="0" smtClean="0"/>
              <a:t>xemples : 3 cas </a:t>
            </a:r>
            <a:endParaRPr lang="fr-BE" sz="20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1803648" y="2238349"/>
            <a:ext cx="6209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Siegel et les flacons opaques à retourner</a:t>
            </a:r>
            <a:endParaRPr lang="fr-BE" sz="28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1803648" y="2949735"/>
            <a:ext cx="4957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La patiente VIH non </a:t>
            </a:r>
            <a:r>
              <a:rPr lang="fr-FR" sz="2800" b="1" dirty="0" err="1" smtClean="0"/>
              <a:t>compliante</a:t>
            </a:r>
            <a:r>
              <a:rPr lang="fr-FR" sz="2800" b="1" dirty="0" smtClean="0"/>
              <a:t> </a:t>
            </a:r>
            <a:endParaRPr lang="fr-BE" sz="28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1803648" y="3783891"/>
            <a:ext cx="8163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La patiente diabétique en hyperglycémie permanente</a:t>
            </a:r>
            <a:endParaRPr lang="fr-BE" sz="2800" b="1" dirty="0"/>
          </a:p>
        </p:txBody>
      </p:sp>
    </p:spTree>
    <p:extLst>
      <p:ext uri="{BB962C8B-B14F-4D97-AF65-F5344CB8AC3E}">
        <p14:creationId xmlns:p14="http://schemas.microsoft.com/office/powerpoint/2010/main" val="60042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9" name="Picture 3" descr="Sidney Sieg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837405"/>
            <a:ext cx="7690225" cy="5627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Décision - Bénéfices apparents et bénéfices cachés. Université de Liège - LEPS Université 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3</a:t>
            </a:fld>
            <a:endParaRPr lang="fr-BE"/>
          </a:p>
        </p:txBody>
      </p:sp>
      <p:sp>
        <p:nvSpPr>
          <p:cNvPr id="4" name="Rectangle 3"/>
          <p:cNvSpPr/>
          <p:nvPr/>
        </p:nvSpPr>
        <p:spPr>
          <a:xfrm>
            <a:off x="174171" y="1957353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BE" altLang="fr-FR" sz="2400" b="1" dirty="0" smtClean="0">
                <a:solidFill>
                  <a:srgbClr val="FF0000"/>
                </a:solidFill>
              </a:rPr>
              <a:t>Cas 1   L’expérience </a:t>
            </a:r>
            <a:r>
              <a:rPr lang="fr-BE" altLang="fr-FR" sz="2400" b="1" dirty="0">
                <a:solidFill>
                  <a:srgbClr val="FF0000"/>
                </a:solidFill>
              </a:rPr>
              <a:t>de</a:t>
            </a:r>
            <a:r>
              <a:rPr lang="fr-BE" altLang="fr-FR" sz="3600" b="1" dirty="0"/>
              <a:t> </a:t>
            </a:r>
            <a:endParaRPr lang="fr-BE" altLang="fr-FR" sz="3600" b="1" dirty="0" smtClean="0"/>
          </a:p>
          <a:p>
            <a:r>
              <a:rPr lang="fr-BE" altLang="fr-FR" sz="3600" b="1" dirty="0">
                <a:solidFill>
                  <a:srgbClr val="FF0000"/>
                </a:solidFill>
              </a:rPr>
              <a:t> </a:t>
            </a:r>
            <a:r>
              <a:rPr lang="fr-BE" altLang="fr-FR" sz="3600" b="1" dirty="0" smtClean="0">
                <a:solidFill>
                  <a:srgbClr val="FF0000"/>
                </a:solidFill>
              </a:rPr>
              <a:t>    </a:t>
            </a:r>
            <a:r>
              <a:rPr lang="fr-BE" altLang="fr-FR" sz="2400" b="1" dirty="0" smtClean="0">
                <a:solidFill>
                  <a:srgbClr val="FF0000"/>
                </a:solidFill>
              </a:rPr>
              <a:t>Sidney </a:t>
            </a:r>
            <a:r>
              <a:rPr lang="fr-BE" altLang="fr-FR" sz="2400" b="1" dirty="0">
                <a:solidFill>
                  <a:srgbClr val="FF0000"/>
                </a:solidFill>
              </a:rPr>
              <a:t>SIEGEL </a:t>
            </a:r>
            <a:r>
              <a:rPr lang="fr-BE" altLang="fr-FR" sz="2400" b="1" dirty="0" smtClean="0">
                <a:solidFill>
                  <a:srgbClr val="FF0000"/>
                </a:solidFill>
              </a:rPr>
              <a:t>(1960) </a:t>
            </a:r>
          </a:p>
          <a:p>
            <a:r>
              <a:rPr lang="fr-BE" altLang="fr-FR" sz="2400" b="1" dirty="0" smtClean="0">
                <a:solidFill>
                  <a:srgbClr val="FF0000"/>
                </a:solidFill>
              </a:rPr>
              <a:t>        à </a:t>
            </a:r>
            <a:r>
              <a:rPr lang="fr-BE" altLang="fr-FR" sz="2400" b="1" dirty="0">
                <a:solidFill>
                  <a:srgbClr val="FF0000"/>
                </a:solidFill>
              </a:rPr>
              <a:t>Harvard</a:t>
            </a:r>
            <a:endParaRPr lang="fr-BE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33"/>
          <a:stretch/>
        </p:blipFill>
        <p:spPr>
          <a:xfrm>
            <a:off x="4583713" y="496504"/>
            <a:ext cx="1769461" cy="221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09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350" y="-190500"/>
            <a:ext cx="9544050" cy="838200"/>
          </a:xfrm>
        </p:spPr>
        <p:txBody>
          <a:bodyPr>
            <a:normAutofit/>
          </a:bodyPr>
          <a:lstStyle/>
          <a:p>
            <a:r>
              <a:rPr lang="fr-BE" altLang="fr-FR" sz="3200" b="1" dirty="0" smtClean="0">
                <a:latin typeface="+mn-lt"/>
              </a:rPr>
              <a:t>Stratégies </a:t>
            </a:r>
            <a:r>
              <a:rPr lang="fr-BE" altLang="fr-FR" sz="3200" b="1" dirty="0" smtClean="0">
                <a:solidFill>
                  <a:srgbClr val="FF0000"/>
                </a:solidFill>
                <a:latin typeface="+mn-lt"/>
              </a:rPr>
              <a:t>pures</a:t>
            </a:r>
            <a:r>
              <a:rPr lang="fr-BE" altLang="fr-FR" sz="3200" b="1" dirty="0" smtClean="0">
                <a:latin typeface="+mn-lt"/>
              </a:rPr>
              <a:t> et d </a:t>
            </a:r>
            <a:r>
              <a:rPr lang="fr-BE" altLang="fr-FR" sz="3200" b="1" dirty="0" smtClean="0">
                <a:solidFill>
                  <a:srgbClr val="000099"/>
                </a:solidFill>
                <a:latin typeface="+mn-lt"/>
              </a:rPr>
              <a:t>’ajustement </a:t>
            </a:r>
            <a:r>
              <a:rPr lang="fr-BE" altLang="fr-FR" sz="2400" b="1" dirty="0" smtClean="0">
                <a:solidFill>
                  <a:srgbClr val="000099"/>
                </a:solidFill>
                <a:latin typeface="+mn-lt"/>
              </a:rPr>
              <a:t>(à l’observé)</a:t>
            </a:r>
          </a:p>
        </p:txBody>
      </p:sp>
      <p:sp>
        <p:nvSpPr>
          <p:cNvPr id="104453" name="Line 3"/>
          <p:cNvSpPr>
            <a:spLocks noChangeShapeType="1"/>
          </p:cNvSpPr>
          <p:nvPr/>
        </p:nvSpPr>
        <p:spPr bwMode="auto">
          <a:xfrm>
            <a:off x="2590800" y="9144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104454" name="Text Box 4"/>
          <p:cNvSpPr txBox="1">
            <a:spLocks noChangeArrowheads="1"/>
          </p:cNvSpPr>
          <p:nvPr/>
        </p:nvSpPr>
        <p:spPr bwMode="auto">
          <a:xfrm>
            <a:off x="1752601" y="762000"/>
            <a:ext cx="19880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400" b="1" dirty="0">
                <a:latin typeface="Times New Roman" pitchFamily="18" charset="0"/>
              </a:rPr>
              <a:t>100</a:t>
            </a:r>
            <a:r>
              <a:rPr lang="fr-BE" altLang="fr-FR" sz="2400" dirty="0">
                <a:latin typeface="Times New Roman" pitchFamily="18" charset="0"/>
              </a:rPr>
              <a:t>% </a:t>
            </a:r>
            <a:r>
              <a:rPr lang="fr-BE" altLang="fr-FR" sz="2400" b="1" dirty="0" smtClean="0">
                <a:latin typeface="Times New Roman" pitchFamily="18" charset="0"/>
              </a:rPr>
              <a:t>Gauche</a:t>
            </a:r>
            <a:endParaRPr lang="fr-BE" altLang="fr-FR" sz="900" b="1" dirty="0">
              <a:latin typeface="Times New Roman" pitchFamily="18" charset="0"/>
            </a:endParaRPr>
          </a:p>
        </p:txBody>
      </p:sp>
      <p:sp>
        <p:nvSpPr>
          <p:cNvPr id="104455" name="Text Box 5"/>
          <p:cNvSpPr txBox="1">
            <a:spLocks noChangeArrowheads="1"/>
          </p:cNvSpPr>
          <p:nvPr/>
        </p:nvSpPr>
        <p:spPr bwMode="auto">
          <a:xfrm>
            <a:off x="1905001" y="2057400"/>
            <a:ext cx="11160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400" b="1">
                <a:latin typeface="Times New Roman" pitchFamily="18" charset="0"/>
              </a:rPr>
              <a:t>75% G</a:t>
            </a:r>
            <a:endParaRPr lang="fr-BE" altLang="fr-FR" sz="900" b="1">
              <a:latin typeface="Times New Roman" pitchFamily="18" charset="0"/>
            </a:endParaRPr>
          </a:p>
        </p:txBody>
      </p:sp>
      <p:sp>
        <p:nvSpPr>
          <p:cNvPr id="104456" name="Text Box 6"/>
          <p:cNvSpPr txBox="1">
            <a:spLocks noChangeArrowheads="1"/>
          </p:cNvSpPr>
          <p:nvPr/>
        </p:nvSpPr>
        <p:spPr bwMode="auto">
          <a:xfrm>
            <a:off x="1905001" y="3276600"/>
            <a:ext cx="11160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400" b="1" dirty="0">
                <a:latin typeface="Times New Roman" pitchFamily="18" charset="0"/>
              </a:rPr>
              <a:t>50% G</a:t>
            </a:r>
            <a:endParaRPr lang="fr-BE" altLang="fr-FR" sz="900" b="1" dirty="0">
              <a:latin typeface="Times New Roman" pitchFamily="18" charset="0"/>
            </a:endParaRPr>
          </a:p>
        </p:txBody>
      </p:sp>
      <p:sp>
        <p:nvSpPr>
          <p:cNvPr id="104457" name="Text Box 7"/>
          <p:cNvSpPr txBox="1">
            <a:spLocks noChangeArrowheads="1"/>
          </p:cNvSpPr>
          <p:nvPr/>
        </p:nvSpPr>
        <p:spPr bwMode="auto">
          <a:xfrm>
            <a:off x="1905001" y="4572000"/>
            <a:ext cx="11160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400" b="1">
                <a:latin typeface="Times New Roman" pitchFamily="18" charset="0"/>
              </a:rPr>
              <a:t>25% G</a:t>
            </a:r>
          </a:p>
        </p:txBody>
      </p:sp>
      <p:sp>
        <p:nvSpPr>
          <p:cNvPr id="104458" name="Text Box 8"/>
          <p:cNvSpPr txBox="1">
            <a:spLocks noChangeArrowheads="1"/>
          </p:cNvSpPr>
          <p:nvPr/>
        </p:nvSpPr>
        <p:spPr bwMode="auto">
          <a:xfrm>
            <a:off x="2057401" y="5715000"/>
            <a:ext cx="9621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400" b="1">
                <a:latin typeface="Times New Roman" pitchFamily="18" charset="0"/>
              </a:rPr>
              <a:t>0% G</a:t>
            </a:r>
            <a:endParaRPr lang="fr-BE" altLang="fr-FR" sz="900" b="1">
              <a:latin typeface="Times New Roman" pitchFamily="18" charset="0"/>
            </a:endParaRPr>
          </a:p>
        </p:txBody>
      </p:sp>
      <p:sp>
        <p:nvSpPr>
          <p:cNvPr id="2" name="Line 9"/>
          <p:cNvSpPr>
            <a:spLocks noChangeShapeType="1"/>
          </p:cNvSpPr>
          <p:nvPr/>
        </p:nvSpPr>
        <p:spPr bwMode="auto">
          <a:xfrm>
            <a:off x="2590800" y="6019800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3429001" y="6064250"/>
            <a:ext cx="3578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400">
                <a:latin typeface="Times New Roman" pitchFamily="18" charset="0"/>
              </a:rPr>
              <a:t>Essais successifs (100 max)</a:t>
            </a:r>
            <a:endParaRPr lang="fr-BE" altLang="fr-FR" sz="900">
              <a:latin typeface="Times New Roman" pitchFamily="18" charset="0"/>
            </a:endParaRPr>
          </a:p>
        </p:txBody>
      </p:sp>
      <p:sp>
        <p:nvSpPr>
          <p:cNvPr id="104461" name="Line 11"/>
          <p:cNvSpPr>
            <a:spLocks noChangeShapeType="1"/>
          </p:cNvSpPr>
          <p:nvPr/>
        </p:nvSpPr>
        <p:spPr bwMode="auto">
          <a:xfrm>
            <a:off x="2590800" y="914400"/>
            <a:ext cx="762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2590800" y="2286000"/>
            <a:ext cx="75438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4" name="Line 13"/>
          <p:cNvSpPr>
            <a:spLocks noChangeShapeType="1"/>
          </p:cNvSpPr>
          <p:nvPr/>
        </p:nvSpPr>
        <p:spPr bwMode="auto">
          <a:xfrm flipV="1">
            <a:off x="2590800" y="2895600"/>
            <a:ext cx="4572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 flipV="1">
            <a:off x="3429000" y="2743200"/>
            <a:ext cx="4572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>
            <a:off x="3048000" y="2895600"/>
            <a:ext cx="381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 flipV="1">
            <a:off x="3886200" y="2514600"/>
            <a:ext cx="6096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 flipV="1">
            <a:off x="4495800" y="1981200"/>
            <a:ext cx="4572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 flipV="1">
            <a:off x="4953000" y="1828800"/>
            <a:ext cx="6858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 flipV="1">
            <a:off x="5638800" y="1295400"/>
            <a:ext cx="4572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16404" name="Line 20"/>
          <p:cNvSpPr>
            <a:spLocks noChangeShapeType="1"/>
          </p:cNvSpPr>
          <p:nvPr/>
        </p:nvSpPr>
        <p:spPr bwMode="auto">
          <a:xfrm>
            <a:off x="6096000" y="1295400"/>
            <a:ext cx="4572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16405" name="Line 21"/>
          <p:cNvSpPr>
            <a:spLocks noChangeShapeType="1"/>
          </p:cNvSpPr>
          <p:nvPr/>
        </p:nvSpPr>
        <p:spPr bwMode="auto">
          <a:xfrm flipV="1">
            <a:off x="6553200" y="1066800"/>
            <a:ext cx="4572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16406" name="Line 22"/>
          <p:cNvSpPr>
            <a:spLocks noChangeShapeType="1"/>
          </p:cNvSpPr>
          <p:nvPr/>
        </p:nvSpPr>
        <p:spPr bwMode="auto">
          <a:xfrm>
            <a:off x="7010400" y="1066800"/>
            <a:ext cx="3810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16407" name="Line 23"/>
          <p:cNvSpPr>
            <a:spLocks noChangeShapeType="1"/>
          </p:cNvSpPr>
          <p:nvPr/>
        </p:nvSpPr>
        <p:spPr bwMode="auto">
          <a:xfrm flipV="1">
            <a:off x="7391400" y="1143000"/>
            <a:ext cx="6096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16408" name="Line 24"/>
          <p:cNvSpPr>
            <a:spLocks noChangeShapeType="1"/>
          </p:cNvSpPr>
          <p:nvPr/>
        </p:nvSpPr>
        <p:spPr bwMode="auto">
          <a:xfrm>
            <a:off x="8001000" y="1143000"/>
            <a:ext cx="3810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16409" name="Line 25"/>
          <p:cNvSpPr>
            <a:spLocks noChangeShapeType="1"/>
          </p:cNvSpPr>
          <p:nvPr/>
        </p:nvSpPr>
        <p:spPr bwMode="auto">
          <a:xfrm flipV="1">
            <a:off x="8382000" y="990600"/>
            <a:ext cx="5334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16410" name="Line 26"/>
          <p:cNvSpPr>
            <a:spLocks noChangeShapeType="1"/>
          </p:cNvSpPr>
          <p:nvPr/>
        </p:nvSpPr>
        <p:spPr bwMode="auto">
          <a:xfrm>
            <a:off x="8915400" y="990600"/>
            <a:ext cx="5334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16411" name="Line 27"/>
          <p:cNvSpPr>
            <a:spLocks noChangeShapeType="1"/>
          </p:cNvSpPr>
          <p:nvPr/>
        </p:nvSpPr>
        <p:spPr bwMode="auto">
          <a:xfrm flipV="1">
            <a:off x="2667000" y="3200400"/>
            <a:ext cx="533400" cy="3810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16412" name="Line 28"/>
          <p:cNvSpPr>
            <a:spLocks noChangeShapeType="1"/>
          </p:cNvSpPr>
          <p:nvPr/>
        </p:nvSpPr>
        <p:spPr bwMode="auto">
          <a:xfrm flipV="1">
            <a:off x="9448800" y="990600"/>
            <a:ext cx="5334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16413" name="Line 29"/>
          <p:cNvSpPr>
            <a:spLocks noChangeShapeType="1"/>
          </p:cNvSpPr>
          <p:nvPr/>
        </p:nvSpPr>
        <p:spPr bwMode="auto">
          <a:xfrm flipV="1">
            <a:off x="3200400" y="3048000"/>
            <a:ext cx="685800" cy="1524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16414" name="Line 30"/>
          <p:cNvSpPr>
            <a:spLocks noChangeShapeType="1"/>
          </p:cNvSpPr>
          <p:nvPr/>
        </p:nvSpPr>
        <p:spPr bwMode="auto">
          <a:xfrm flipV="1">
            <a:off x="3886200" y="2667000"/>
            <a:ext cx="533400" cy="3810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16415" name="Line 31"/>
          <p:cNvSpPr>
            <a:spLocks noChangeShapeType="1"/>
          </p:cNvSpPr>
          <p:nvPr/>
        </p:nvSpPr>
        <p:spPr bwMode="auto">
          <a:xfrm>
            <a:off x="4419600" y="2667000"/>
            <a:ext cx="533400" cy="1524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16416" name="Line 32"/>
          <p:cNvSpPr>
            <a:spLocks noChangeShapeType="1"/>
          </p:cNvSpPr>
          <p:nvPr/>
        </p:nvSpPr>
        <p:spPr bwMode="auto">
          <a:xfrm flipV="1">
            <a:off x="4953000" y="2438400"/>
            <a:ext cx="533400" cy="3810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16417" name="Line 33"/>
          <p:cNvSpPr>
            <a:spLocks noChangeShapeType="1"/>
          </p:cNvSpPr>
          <p:nvPr/>
        </p:nvSpPr>
        <p:spPr bwMode="auto">
          <a:xfrm flipV="1">
            <a:off x="5410200" y="2362200"/>
            <a:ext cx="609600" cy="762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16418" name="Line 34"/>
          <p:cNvSpPr>
            <a:spLocks noChangeShapeType="1"/>
          </p:cNvSpPr>
          <p:nvPr/>
        </p:nvSpPr>
        <p:spPr bwMode="auto">
          <a:xfrm flipV="1">
            <a:off x="6019800" y="2057400"/>
            <a:ext cx="457200" cy="3048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16419" name="Line 35"/>
          <p:cNvSpPr>
            <a:spLocks noChangeShapeType="1"/>
          </p:cNvSpPr>
          <p:nvPr/>
        </p:nvSpPr>
        <p:spPr bwMode="auto">
          <a:xfrm>
            <a:off x="6477000" y="2057400"/>
            <a:ext cx="533400" cy="1524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16420" name="Line 36"/>
          <p:cNvSpPr>
            <a:spLocks noChangeShapeType="1"/>
          </p:cNvSpPr>
          <p:nvPr/>
        </p:nvSpPr>
        <p:spPr bwMode="auto">
          <a:xfrm>
            <a:off x="7010400" y="2209800"/>
            <a:ext cx="457200" cy="3048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16421" name="Line 37"/>
          <p:cNvSpPr>
            <a:spLocks noChangeShapeType="1"/>
          </p:cNvSpPr>
          <p:nvPr/>
        </p:nvSpPr>
        <p:spPr bwMode="auto">
          <a:xfrm flipV="1">
            <a:off x="7467600" y="2133600"/>
            <a:ext cx="533400" cy="3810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16422" name="Line 38"/>
          <p:cNvSpPr>
            <a:spLocks noChangeShapeType="1"/>
          </p:cNvSpPr>
          <p:nvPr/>
        </p:nvSpPr>
        <p:spPr bwMode="auto">
          <a:xfrm>
            <a:off x="8001000" y="2133600"/>
            <a:ext cx="457200" cy="1524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16423" name="Line 39"/>
          <p:cNvSpPr>
            <a:spLocks noChangeShapeType="1"/>
          </p:cNvSpPr>
          <p:nvPr/>
        </p:nvSpPr>
        <p:spPr bwMode="auto">
          <a:xfrm flipV="1">
            <a:off x="8458200" y="1905000"/>
            <a:ext cx="533400" cy="3810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>
            <a:off x="8991600" y="1905000"/>
            <a:ext cx="304800" cy="2286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16425" name="Line 41"/>
          <p:cNvSpPr>
            <a:spLocks noChangeShapeType="1"/>
          </p:cNvSpPr>
          <p:nvPr/>
        </p:nvSpPr>
        <p:spPr bwMode="auto">
          <a:xfrm>
            <a:off x="9296400" y="2133600"/>
            <a:ext cx="381000" cy="2286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16426" name="Line 42"/>
          <p:cNvSpPr>
            <a:spLocks noChangeShapeType="1"/>
          </p:cNvSpPr>
          <p:nvPr/>
        </p:nvSpPr>
        <p:spPr bwMode="auto">
          <a:xfrm flipV="1">
            <a:off x="9677400" y="2133600"/>
            <a:ext cx="533400" cy="2286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16427" name="Text Box 43"/>
          <p:cNvSpPr txBox="1">
            <a:spLocks noChangeArrowheads="1"/>
          </p:cNvSpPr>
          <p:nvPr/>
        </p:nvSpPr>
        <p:spPr bwMode="auto">
          <a:xfrm>
            <a:off x="3048000" y="3733800"/>
            <a:ext cx="3278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2400">
                <a:latin typeface="Times New Roman" pitchFamily="18" charset="0"/>
              </a:rPr>
              <a:t>A quel jeu joue chacun ? </a:t>
            </a:r>
          </a:p>
        </p:txBody>
      </p:sp>
      <p:sp>
        <p:nvSpPr>
          <p:cNvPr id="16429" name="Text Box 45"/>
          <p:cNvSpPr txBox="1">
            <a:spLocks noChangeArrowheads="1"/>
          </p:cNvSpPr>
          <p:nvPr/>
        </p:nvSpPr>
        <p:spPr bwMode="auto">
          <a:xfrm>
            <a:off x="6959600" y="3716338"/>
            <a:ext cx="14131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400" b="1">
                <a:solidFill>
                  <a:srgbClr val="000099"/>
                </a:solidFill>
                <a:latin typeface="Times New Roman" pitchFamily="18" charset="0"/>
              </a:rPr>
              <a:t>Va savoir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Décision - Bénéfices apparents et bénéfices cachés. Université de Liège - LEPS Université  Paris 13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4</a:t>
            </a:fld>
            <a:endParaRPr lang="fr-BE"/>
          </a:p>
        </p:txBody>
      </p:sp>
      <p:sp>
        <p:nvSpPr>
          <p:cNvPr id="7" name="ZoneTexte 6"/>
          <p:cNvSpPr txBox="1"/>
          <p:nvPr/>
        </p:nvSpPr>
        <p:spPr>
          <a:xfrm rot="16200000">
            <a:off x="-636472" y="3129289"/>
            <a:ext cx="3171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% de choix à gauche</a:t>
            </a:r>
            <a:endParaRPr lang="fr-BE" sz="2800" b="1" dirty="0"/>
          </a:p>
        </p:txBody>
      </p:sp>
    </p:spTree>
    <p:extLst>
      <p:ext uri="{BB962C8B-B14F-4D97-AF65-F5344CB8AC3E}">
        <p14:creationId xmlns:p14="http://schemas.microsoft.com/office/powerpoint/2010/main" val="250629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utoUpdateAnimBg="0"/>
      <p:bldP spid="16396" grpId="0" animBg="1"/>
      <p:bldP spid="4" grpId="0" animBg="1"/>
      <p:bldP spid="16398" grpId="0" animBg="1"/>
      <p:bldP spid="16399" grpId="0" animBg="1"/>
      <p:bldP spid="16400" grpId="0" animBg="1"/>
      <p:bldP spid="16401" grpId="0" animBg="1"/>
      <p:bldP spid="16402" grpId="0" animBg="1"/>
      <p:bldP spid="16403" grpId="0" animBg="1"/>
      <p:bldP spid="16404" grpId="0" animBg="1"/>
      <p:bldP spid="16405" grpId="0" animBg="1"/>
      <p:bldP spid="16406" grpId="0" animBg="1"/>
      <p:bldP spid="16407" grpId="0" animBg="1"/>
      <p:bldP spid="16408" grpId="0" animBg="1"/>
      <p:bldP spid="16409" grpId="0" animBg="1"/>
      <p:bldP spid="16410" grpId="0" animBg="1"/>
      <p:bldP spid="16411" grpId="0" animBg="1"/>
      <p:bldP spid="16412" grpId="0" animBg="1"/>
      <p:bldP spid="16413" grpId="0" animBg="1"/>
      <p:bldP spid="16414" grpId="0" animBg="1"/>
      <p:bldP spid="16415" grpId="0" animBg="1"/>
      <p:bldP spid="16416" grpId="0" animBg="1"/>
      <p:bldP spid="16417" grpId="0" animBg="1"/>
      <p:bldP spid="16418" grpId="0" animBg="1"/>
      <p:bldP spid="16419" grpId="0" animBg="1"/>
      <p:bldP spid="16420" grpId="0" animBg="1"/>
      <p:bldP spid="16421" grpId="0" animBg="1"/>
      <p:bldP spid="16422" grpId="0" animBg="1"/>
      <p:bldP spid="16423" grpId="0" animBg="1"/>
      <p:bldP spid="16424" grpId="0" animBg="1"/>
      <p:bldP spid="16425" grpId="0" animBg="1"/>
      <p:bldP spid="16426" grpId="0" animBg="1"/>
      <p:bldP spid="16427" grpId="0" autoUpdateAnimBg="0"/>
      <p:bldP spid="1642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58"/>
          <a:stretch>
            <a:fillRect/>
          </a:stretch>
        </p:blipFill>
        <p:spPr bwMode="auto">
          <a:xfrm>
            <a:off x="8685757" y="105568"/>
            <a:ext cx="3373437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7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9817100" y="1064418"/>
            <a:ext cx="1536700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8" name="Rectangle à coins arrondis 4"/>
          <p:cNvSpPr>
            <a:spLocks noChangeArrowheads="1"/>
          </p:cNvSpPr>
          <p:nvPr/>
        </p:nvSpPr>
        <p:spPr bwMode="auto">
          <a:xfrm>
            <a:off x="174171" y="333376"/>
            <a:ext cx="8511586" cy="2740759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000" b="1" dirty="0" smtClean="0">
                <a:solidFill>
                  <a:srgbClr val="FF0000"/>
                </a:solidFill>
              </a:rPr>
              <a:t>2. Cas </a:t>
            </a:r>
            <a:r>
              <a:rPr lang="fr-BE" altLang="fr-FR" sz="2000" b="1" dirty="0">
                <a:solidFill>
                  <a:srgbClr val="FF0000"/>
                </a:solidFill>
              </a:rPr>
              <a:t>de la Femme </a:t>
            </a:r>
            <a:r>
              <a:rPr lang="fr-BE" altLang="fr-FR" sz="2000" b="1" dirty="0" err="1">
                <a:solidFill>
                  <a:srgbClr val="FF0000"/>
                </a:solidFill>
              </a:rPr>
              <a:t>mahgrebine</a:t>
            </a:r>
            <a:r>
              <a:rPr lang="fr-BE" altLang="fr-FR" sz="2000" b="1" dirty="0">
                <a:solidFill>
                  <a:srgbClr val="FF0000"/>
                </a:solidFill>
              </a:rPr>
              <a:t> 39 ans VIH </a:t>
            </a:r>
            <a:endParaRPr lang="fr-BE" altLang="fr-FR" sz="2000" b="1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20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000" b="1" dirty="0" smtClean="0"/>
              <a:t>non </a:t>
            </a:r>
            <a:r>
              <a:rPr lang="fr-BE" altLang="fr-FR" sz="2000" b="1" dirty="0" err="1"/>
              <a:t>observante</a:t>
            </a:r>
            <a:r>
              <a:rPr lang="fr-BE" altLang="fr-FR" sz="2000" b="1" dirty="0"/>
              <a:t> </a:t>
            </a:r>
            <a:r>
              <a:rPr lang="fr-BE" altLang="fr-FR" sz="2000" dirty="0"/>
              <a:t>(ne suit pas ses prescriptions thérapeutiques). </a:t>
            </a:r>
            <a:endParaRPr lang="fr-BE" altLang="fr-FR" sz="20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000" b="1" dirty="0" smtClean="0"/>
              <a:t>A eu un enfant. Son futur mari et sa famille en veulent un autre. </a:t>
            </a:r>
            <a:endParaRPr lang="fr-BE" altLang="fr-FR" sz="20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2000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000" b="1" dirty="0" smtClean="0"/>
              <a:t>Elle non.</a:t>
            </a:r>
            <a:r>
              <a:rPr lang="fr-BE" altLang="fr-FR" sz="2000" dirty="0" smtClean="0"/>
              <a:t> </a:t>
            </a:r>
            <a:endParaRPr lang="fr-BE" altLang="fr-FR" sz="2000" dirty="0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BE" altLang="fr-FR" sz="1800" dirty="0"/>
              <a:t>X. </a:t>
            </a:r>
            <a:r>
              <a:rPr lang="fr-BE" altLang="fr-FR" sz="1800" dirty="0" err="1"/>
              <a:t>dlT</a:t>
            </a:r>
            <a:r>
              <a:rPr lang="fr-BE" altLang="fr-FR" sz="1800" dirty="0"/>
              <a:t> 2011</a:t>
            </a:r>
          </a:p>
        </p:txBody>
      </p:sp>
      <p:pic>
        <p:nvPicPr>
          <p:cNvPr id="105479" name="Picture 11" descr="D:\Album images et photos\varia\critical-questioning-sma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3811588"/>
            <a:ext cx="2000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80" name="ZoneTexte 4"/>
          <p:cNvSpPr txBox="1">
            <a:spLocks noChangeArrowheads="1"/>
          </p:cNvSpPr>
          <p:nvPr/>
        </p:nvSpPr>
        <p:spPr bwMode="auto">
          <a:xfrm>
            <a:off x="3719514" y="4787900"/>
            <a:ext cx="50474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400" b="1" dirty="0">
                <a:latin typeface="Times New Roman" pitchFamily="18" charset="0"/>
              </a:rPr>
              <a:t>Quels bénéfices </a:t>
            </a:r>
            <a:r>
              <a:rPr lang="fr-BE" altLang="fr-FR" sz="2400" b="1" dirty="0" smtClean="0">
                <a:latin typeface="Times New Roman" pitchFamily="18" charset="0"/>
              </a:rPr>
              <a:t>cachés (secondaires) </a:t>
            </a:r>
            <a:endParaRPr lang="fr-BE" altLang="fr-FR" sz="2400" b="1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400" b="1" dirty="0">
                <a:latin typeface="Times New Roman" pitchFamily="18" charset="0"/>
              </a:rPr>
              <a:t>a-t-elle à être malade (hospitalisée) ? 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Décision - Bénéfices apparents et bénéfices cachés. Université de Liège - LEPS Université 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473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0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58"/>
          <a:stretch>
            <a:fillRect/>
          </a:stretch>
        </p:blipFill>
        <p:spPr bwMode="auto">
          <a:xfrm>
            <a:off x="4251420" y="622301"/>
            <a:ext cx="3373437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8150" y="65892"/>
            <a:ext cx="11372850" cy="8485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106501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5389955" y="1400979"/>
            <a:ext cx="1536700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7765596" y="1306513"/>
            <a:ext cx="2818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2800" b="1" dirty="0">
                <a:latin typeface="Times New Roman" pitchFamily="18" charset="0"/>
              </a:rPr>
              <a:t>Reçoit beaucoup </a:t>
            </a:r>
            <a:endParaRPr lang="fr-BE" altLang="fr-FR" sz="2800" b="1" dirty="0" smtClean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2800" b="1" dirty="0" smtClean="0">
                <a:latin typeface="Times New Roman" pitchFamily="18" charset="0"/>
              </a:rPr>
              <a:t>d’attention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2800" b="1" dirty="0" smtClean="0">
                <a:latin typeface="Times New Roman" pitchFamily="18" charset="0"/>
              </a:rPr>
              <a:t> </a:t>
            </a:r>
            <a:r>
              <a:rPr lang="fr-BE" altLang="fr-FR" sz="2800" b="1" dirty="0">
                <a:latin typeface="Times New Roman" pitchFamily="18" charset="0"/>
              </a:rPr>
              <a:t>de sa famille.</a:t>
            </a: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7429500" y="3268023"/>
            <a:ext cx="425142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800" b="1" dirty="0">
                <a:latin typeface="Times New Roman" pitchFamily="18" charset="0"/>
              </a:rPr>
              <a:t>Justifie son refus d’enfant </a:t>
            </a:r>
            <a:endParaRPr lang="fr-BE" altLang="fr-FR" sz="2800" b="1" dirty="0" smtClean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800" b="1" dirty="0" smtClean="0">
                <a:latin typeface="Times New Roman" pitchFamily="18" charset="0"/>
              </a:rPr>
              <a:t>(</a:t>
            </a:r>
            <a:r>
              <a:rPr lang="fr-BE" altLang="fr-FR" sz="2800" b="1" dirty="0">
                <a:latin typeface="Times New Roman" pitchFamily="18" charset="0"/>
              </a:rPr>
              <a:t>mal pris par la famille). 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Décision - Bénéfices apparents et bénéfices cachés. Université de Liège - LEPS Université 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6</a:t>
            </a:fld>
            <a:endParaRPr lang="fr-BE"/>
          </a:p>
        </p:txBody>
      </p:sp>
      <p:sp>
        <p:nvSpPr>
          <p:cNvPr id="4" name="ZoneTexte 3"/>
          <p:cNvSpPr txBox="1"/>
          <p:nvPr/>
        </p:nvSpPr>
        <p:spPr>
          <a:xfrm>
            <a:off x="4476750" y="104354"/>
            <a:ext cx="4162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Être malade et à l’hôpital</a:t>
            </a:r>
            <a:endParaRPr lang="fr-BE" sz="2800" b="1" dirty="0"/>
          </a:p>
        </p:txBody>
      </p:sp>
      <p:sp>
        <p:nvSpPr>
          <p:cNvPr id="16" name="Émoticône 5"/>
          <p:cNvSpPr>
            <a:spLocks noChangeArrowheads="1"/>
          </p:cNvSpPr>
          <p:nvPr/>
        </p:nvSpPr>
        <p:spPr bwMode="auto">
          <a:xfrm>
            <a:off x="9576188" y="104354"/>
            <a:ext cx="727075" cy="647700"/>
          </a:xfrm>
          <a:prstGeom prst="smileyFace">
            <a:avLst>
              <a:gd name="adj" fmla="val 4653"/>
            </a:avLst>
          </a:prstGeom>
          <a:noFill/>
          <a:ln w="57150" algn="ctr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1800"/>
          </a:p>
        </p:txBody>
      </p:sp>
      <p:sp>
        <p:nvSpPr>
          <p:cNvPr id="17" name="Émoticône 6"/>
          <p:cNvSpPr>
            <a:spLocks noChangeArrowheads="1"/>
          </p:cNvSpPr>
          <p:nvPr/>
        </p:nvSpPr>
        <p:spPr bwMode="auto">
          <a:xfrm>
            <a:off x="2284800" y="111939"/>
            <a:ext cx="684213" cy="647700"/>
          </a:xfrm>
          <a:prstGeom prst="smileyFace">
            <a:avLst>
              <a:gd name="adj" fmla="val -4653"/>
            </a:avLst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180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05073" y="1137104"/>
            <a:ext cx="34884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Risque d’aggravation</a:t>
            </a:r>
          </a:p>
          <a:p>
            <a:pPr algn="ctr"/>
            <a:r>
              <a:rPr lang="fr-F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la maladie</a:t>
            </a:r>
            <a:endParaRPr lang="fr-B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75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1" t="23373" r="18051" b="31818"/>
          <a:stretch>
            <a:fillRect/>
          </a:stretch>
        </p:blipFill>
        <p:spPr bwMode="auto">
          <a:xfrm>
            <a:off x="174171" y="787401"/>
            <a:ext cx="11997658" cy="424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5" name="Rectangle à coins arrondis 4"/>
          <p:cNvSpPr>
            <a:spLocks noChangeArrowheads="1"/>
          </p:cNvSpPr>
          <p:nvPr/>
        </p:nvSpPr>
        <p:spPr bwMode="auto">
          <a:xfrm>
            <a:off x="174171" y="219075"/>
            <a:ext cx="11570154" cy="476250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1800" b="1" dirty="0" smtClean="0">
                <a:solidFill>
                  <a:srgbClr val="FF0000"/>
                </a:solidFill>
              </a:rPr>
              <a:t>Cas 3 : Dame 35 ans en </a:t>
            </a:r>
            <a:r>
              <a:rPr lang="fr-BE" altLang="fr-FR" sz="1800" b="1" dirty="0">
                <a:solidFill>
                  <a:srgbClr val="FF0000"/>
                </a:solidFill>
              </a:rPr>
              <a:t>glycémie 12 </a:t>
            </a:r>
            <a:r>
              <a:rPr lang="fr-BE" altLang="fr-FR" sz="1800" dirty="0"/>
              <a:t>en permanence. </a:t>
            </a:r>
            <a:r>
              <a:rPr lang="fr-BE" altLang="fr-FR" sz="1800" dirty="0" smtClean="0"/>
              <a:t>                     </a:t>
            </a:r>
            <a:r>
              <a:rPr lang="es-ES" altLang="fr-FR" sz="1800" dirty="0" err="1" smtClean="0"/>
              <a:t>Lagger</a:t>
            </a:r>
            <a:r>
              <a:rPr lang="es-ES" altLang="fr-FR" sz="1800" dirty="0"/>
              <a:t>, 2010, p. 139</a:t>
            </a:r>
          </a:p>
        </p:txBody>
      </p:sp>
      <p:sp>
        <p:nvSpPr>
          <p:cNvPr id="6" name="ZoneTexte 3"/>
          <p:cNvSpPr txBox="1">
            <a:spLocks noChangeArrowheads="1"/>
          </p:cNvSpPr>
          <p:nvPr/>
        </p:nvSpPr>
        <p:spPr bwMode="auto">
          <a:xfrm>
            <a:off x="2894882" y="5421983"/>
            <a:ext cx="59727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fr-FR" sz="3600" b="1" dirty="0" err="1">
                <a:solidFill>
                  <a:srgbClr val="FF0000"/>
                </a:solidFill>
              </a:rPr>
              <a:t>Autres</a:t>
            </a:r>
            <a:r>
              <a:rPr lang="es-ES" altLang="fr-FR" sz="3600" b="1" dirty="0">
                <a:solidFill>
                  <a:srgbClr val="FF0000"/>
                </a:solidFill>
              </a:rPr>
              <a:t> </a:t>
            </a:r>
            <a:r>
              <a:rPr lang="es-ES" altLang="fr-FR" sz="3600" b="1" dirty="0" err="1">
                <a:solidFill>
                  <a:srgbClr val="FF0000"/>
                </a:solidFill>
              </a:rPr>
              <a:t>exemples</a:t>
            </a:r>
            <a:r>
              <a:rPr lang="es-ES" altLang="fr-FR" sz="3600" b="1" dirty="0">
                <a:solidFill>
                  <a:srgbClr val="FF0000"/>
                </a:solidFill>
              </a:rPr>
              <a:t> en ETP ?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Décision - Bénéfices apparents et bénéfices cachés. Université de Liège - LEPS Université 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7</a:t>
            </a:fld>
            <a:endParaRPr lang="fr-BE"/>
          </a:p>
        </p:txBody>
      </p:sp>
      <p:cxnSp>
        <p:nvCxnSpPr>
          <p:cNvPr id="5" name="Connecteur droit 4"/>
          <p:cNvCxnSpPr/>
          <p:nvPr/>
        </p:nvCxnSpPr>
        <p:spPr>
          <a:xfrm>
            <a:off x="3552825" y="4343400"/>
            <a:ext cx="6648450" cy="9525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447675" y="3941092"/>
            <a:ext cx="1057275" cy="9525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79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3824" t="16492" r="21656" b="5693"/>
          <a:stretch/>
        </p:blipFill>
        <p:spPr>
          <a:xfrm>
            <a:off x="37011" y="0"/>
            <a:ext cx="11571077" cy="6796454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108479" y="6468818"/>
            <a:ext cx="11042469" cy="365125"/>
          </a:xfrm>
        </p:spPr>
        <p:txBody>
          <a:bodyPr/>
          <a:lstStyle/>
          <a:p>
            <a:r>
              <a:rPr lang="fr-FR" dirty="0" smtClean="0"/>
              <a:t>D. Leclercq (2020) Décision - Bénéfices apparents et bénéfices cachés. Université de Liège - LEPS Université  Paris 13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1374568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447</Words>
  <Application>Microsoft Office PowerPoint</Application>
  <PresentationFormat>Grand écran</PresentationFormat>
  <Paragraphs>69</Paragraphs>
  <Slides>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  <vt:lpstr>Présentation PowerPoint</vt:lpstr>
      <vt:lpstr>Stratégies pures et d ’ajustement (à l’observé)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d.leclercq@uliege.be</dc:creator>
  <cp:lastModifiedBy>d.leclercq@uliege.be</cp:lastModifiedBy>
  <cp:revision>25</cp:revision>
  <cp:lastPrinted>2020-04-21T14:06:06Z</cp:lastPrinted>
  <dcterms:created xsi:type="dcterms:W3CDTF">2020-03-03T16:26:00Z</dcterms:created>
  <dcterms:modified xsi:type="dcterms:W3CDTF">2020-04-21T14:06:10Z</dcterms:modified>
</cp:coreProperties>
</file>