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4" r:id="rId3"/>
    <p:sldId id="286" r:id="rId4"/>
    <p:sldId id="302" r:id="rId5"/>
    <p:sldId id="303" r:id="rId6"/>
    <p:sldId id="299" r:id="rId7"/>
    <p:sldId id="300" r:id="rId8"/>
    <p:sldId id="287" r:id="rId9"/>
    <p:sldId id="288" r:id="rId10"/>
    <p:sldId id="291" r:id="rId11"/>
    <p:sldId id="292" r:id="rId12"/>
    <p:sldId id="301" r:id="rId13"/>
    <p:sldId id="293" r:id="rId14"/>
    <p:sldId id="294" r:id="rId15"/>
    <p:sldId id="295" r:id="rId16"/>
    <p:sldId id="297" r:id="rId17"/>
    <p:sldId id="298" r:id="rId18"/>
    <p:sldId id="305" r:id="rId19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-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595" y="5138629"/>
            <a:ext cx="5462384" cy="4870451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5861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>
                <a:latin typeface="Times New Roman" pitchFamily="18" charset="0"/>
              </a:rPr>
              <a:t>D. Leclercq (2019) Les facteurs A (Affectivité) et D (Décision) du modèle ASCID (2010). Université de Liège - LEPS Paris</a:t>
            </a:r>
          </a:p>
        </p:txBody>
      </p:sp>
      <p:sp>
        <p:nvSpPr>
          <p:cNvPr id="189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7621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7621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C2587F-6DEC-49A8-B659-D520D2BA0C40}" type="slidenum">
              <a:rPr lang="fr-FR" altLang="fr-F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>
              <a:latin typeface="Times New Roman" pitchFamily="18" charset="0"/>
            </a:endParaRPr>
          </a:p>
        </p:txBody>
      </p:sp>
      <p:sp>
        <p:nvSpPr>
          <p:cNvPr id="189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8086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01615" y="4146018"/>
            <a:ext cx="6400800" cy="2304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orbi.uliege.be</a:t>
            </a:r>
            <a:endParaRPr lang="fr-BE" altLang="fr-FR" sz="16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969767" y="1347446"/>
            <a:ext cx="4464496" cy="243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</a:t>
            </a:r>
            <a:r>
              <a:rPr lang="fr-BE" altLang="fr-FR" sz="1800" b="1" dirty="0" smtClean="0">
                <a:latin typeface="Times New Roman" pitchFamily="18" charset="0"/>
              </a:rPr>
              <a:t>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La théorie des </a:t>
            </a:r>
            <a:r>
              <a:rPr lang="fr-BE" altLang="fr-FR" sz="8000" b="1" dirty="0" smtClean="0">
                <a:latin typeface="Times New Roman" pitchFamily="18" charset="0"/>
              </a:rPr>
              <a:t>D</a:t>
            </a:r>
            <a:r>
              <a:rPr lang="fr-BE" altLang="fr-FR" sz="1800" b="1" dirty="0" smtClean="0">
                <a:latin typeface="Times New Roman" pitchFamily="18" charset="0"/>
              </a:rPr>
              <a:t>écisions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>
                <a:latin typeface="Times New Roman" pitchFamily="18" charset="0"/>
              </a:rPr>
              <a:t>&amp; Balances des décisions</a:t>
            </a:r>
            <a:endParaRPr lang="en-US" altLang="fr-FR" sz="1800" b="1" dirty="0" smtClean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108831" y="3518823"/>
            <a:ext cx="2430478" cy="2495078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815445" y="1047097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01039" y="1241910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2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Damasio L'erreur de Descar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t="10681" r="-160" b="59483"/>
          <a:stretch/>
        </p:blipFill>
        <p:spPr bwMode="auto">
          <a:xfrm>
            <a:off x="3609974" y="2628900"/>
            <a:ext cx="5495925" cy="25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Descar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001963"/>
            <a:ext cx="279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706129"/>
            <a:ext cx="3159578" cy="33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10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74170" y="115363"/>
            <a:ext cx="1117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</a:rPr>
              <a:t>1. Employons-nous vraiment la théorie des décisions dans la vie  de tous les jours ? </a:t>
            </a:r>
            <a:endParaRPr lang="es-E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761714" y="654815"/>
            <a:ext cx="500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Nous en sommes pas RAISONNABLES.</a:t>
            </a:r>
          </a:p>
          <a:p>
            <a:r>
              <a:rPr lang="fr-FR" sz="2400" b="1" dirty="0" smtClean="0"/>
              <a:t>Nous décidons sous l’EMOTION.</a:t>
            </a:r>
            <a:endParaRPr lang="fr-BE" sz="2400" b="1" dirty="0"/>
          </a:p>
        </p:txBody>
      </p:sp>
      <p:pic>
        <p:nvPicPr>
          <p:cNvPr id="9" name="Picture 4" descr="Damasio L'erreur de Descar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29"/>
          <a:stretch/>
        </p:blipFill>
        <p:spPr bwMode="auto">
          <a:xfrm>
            <a:off x="3609974" y="1750217"/>
            <a:ext cx="5495925" cy="8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5" y="90751"/>
            <a:ext cx="9020175" cy="600606"/>
          </a:xfrm>
        </p:spPr>
        <p:txBody>
          <a:bodyPr>
            <a:normAutofit fontScale="90000"/>
          </a:bodyPr>
          <a:lstStyle/>
          <a:p>
            <a:r>
              <a:rPr lang="fr-BE" altLang="fr-FR" sz="2800" b="1" dirty="0" err="1">
                <a:latin typeface="+mn-lt"/>
              </a:rPr>
              <a:t>Damasio</a:t>
            </a:r>
            <a:r>
              <a:rPr lang="fr-BE" altLang="fr-FR" sz="2800" b="1" dirty="0">
                <a:latin typeface="+mn-lt"/>
              </a:rPr>
              <a:t>, </a:t>
            </a:r>
            <a:r>
              <a:rPr lang="en-US" altLang="fr-FR" sz="2800" dirty="0"/>
              <a:t>[1995, p. 223]</a:t>
            </a:r>
            <a:r>
              <a:rPr lang="fr-FR" altLang="fr-FR" sz="2800" dirty="0"/>
              <a:t> </a:t>
            </a:r>
            <a:r>
              <a:rPr lang="fr-BE" altLang="fr-FR" sz="2800" b="1" dirty="0" smtClean="0">
                <a:latin typeface="+mn-lt"/>
              </a:rPr>
              <a:t>à </a:t>
            </a:r>
            <a:r>
              <a:rPr lang="fr-BE" altLang="fr-FR" sz="2800" b="1" dirty="0">
                <a:latin typeface="+mn-lt"/>
              </a:rPr>
              <a:t>propos de </a:t>
            </a:r>
            <a:r>
              <a:rPr lang="fr-BE" altLang="fr-FR" sz="2800" b="1" dirty="0" smtClean="0">
                <a:latin typeface="+mn-lt"/>
              </a:rPr>
              <a:t>la </a:t>
            </a:r>
            <a:r>
              <a:rPr lang="fr-BE" altLang="fr-FR" sz="2800" b="1" dirty="0">
                <a:solidFill>
                  <a:srgbClr val="FF0000"/>
                </a:solidFill>
                <a:latin typeface="+mn-lt"/>
              </a:rPr>
              <a:t>théorie des décisions </a:t>
            </a:r>
            <a:r>
              <a:rPr lang="fr-BE" altLang="fr-FR" sz="2800" b="1" dirty="0">
                <a:latin typeface="+mn-lt"/>
              </a:rPr>
              <a:t>:</a:t>
            </a:r>
            <a:r>
              <a:rPr lang="fr-BE" altLang="fr-FR" sz="4000" b="1" dirty="0">
                <a:latin typeface="+mn-lt"/>
              </a:rPr>
              <a:t> </a:t>
            </a:r>
            <a:endParaRPr lang="en-US" altLang="fr-FR" sz="4000" b="1" dirty="0">
              <a:latin typeface="+mn-lt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1959" y="857434"/>
            <a:ext cx="10554243" cy="121761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BE" altLang="fr-FR" sz="3200" b="1" dirty="0" smtClean="0"/>
              <a:t>«</a:t>
            </a:r>
            <a:r>
              <a:rPr lang="fr-BE" altLang="fr-FR" sz="3200" b="1" dirty="0"/>
              <a:t> </a:t>
            </a:r>
            <a:r>
              <a:rPr lang="fr-BE" altLang="fr-FR" sz="3200" b="1" dirty="0" smtClean="0"/>
              <a:t>…si </a:t>
            </a:r>
            <a:r>
              <a:rPr lang="fr-BE" altLang="fr-FR" sz="3200" b="1" dirty="0"/>
              <a:t>vous ne disposez que de cette </a:t>
            </a:r>
            <a:r>
              <a:rPr lang="fr-BE" altLang="fr-FR" sz="3200" b="1" dirty="0" smtClean="0"/>
              <a:t>stratégie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BE" altLang="fr-FR" sz="3200" b="1" dirty="0" smtClean="0"/>
              <a:t>(la </a:t>
            </a:r>
            <a:r>
              <a:rPr lang="fr-BE" altLang="fr-FR" sz="3200" b="1" dirty="0" smtClean="0">
                <a:solidFill>
                  <a:srgbClr val="FF0000"/>
                </a:solidFill>
              </a:rPr>
              <a:t>théorie des décisions</a:t>
            </a:r>
            <a:r>
              <a:rPr lang="fr-BE" altLang="fr-FR" sz="3200" b="1" dirty="0" smtClean="0"/>
              <a:t>),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BE" altLang="fr-FR" sz="3200" b="1" dirty="0" smtClean="0"/>
              <a:t>il </a:t>
            </a:r>
            <a:r>
              <a:rPr lang="fr-BE" altLang="fr-FR" sz="3200" b="1" dirty="0"/>
              <a:t>vous faudra un temps extrêmement long pour arriver à prendre une décision. …parce que vous allez vous perdre dans les méandres de vos calculs. </a:t>
            </a:r>
          </a:p>
        </p:txBody>
      </p:sp>
      <p:pic>
        <p:nvPicPr>
          <p:cNvPr id="8397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20"/>
            <a:ext cx="1804350" cy="283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741254" y="3352886"/>
            <a:ext cx="1791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2800" b="1" dirty="0"/>
              <a:t>Pourquoi ?</a:t>
            </a:r>
            <a:endParaRPr lang="fr-BE" sz="2800" dirty="0"/>
          </a:p>
        </p:txBody>
      </p:sp>
      <p:sp>
        <p:nvSpPr>
          <p:cNvPr id="6" name="Rectangle 5"/>
          <p:cNvSpPr/>
          <p:nvPr/>
        </p:nvSpPr>
        <p:spPr>
          <a:xfrm>
            <a:off x="741254" y="4069859"/>
            <a:ext cx="101436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BE" altLang="fr-FR" sz="3200" b="1" dirty="0"/>
              <a:t>Parce qu’il ne sera pas facile de maintenir en mémoire les nombreux bilans de gains et pertes que vous aurez </a:t>
            </a:r>
            <a:endParaRPr lang="fr-BE" altLang="fr-FR" sz="3200" b="1" dirty="0" smtClean="0"/>
          </a:p>
          <a:p>
            <a:pPr>
              <a:lnSpc>
                <a:spcPct val="90000"/>
              </a:lnSpc>
            </a:pPr>
            <a:r>
              <a:rPr lang="fr-BE" altLang="fr-FR" sz="3200" b="1" dirty="0" smtClean="0"/>
              <a:t>besoin </a:t>
            </a:r>
            <a:r>
              <a:rPr lang="fr-BE" altLang="fr-FR" sz="3200" b="1" dirty="0"/>
              <a:t>de consulter pour établir vos comparaisons…</a:t>
            </a:r>
          </a:p>
        </p:txBody>
      </p:sp>
    </p:spTree>
    <p:extLst>
      <p:ext uri="{BB962C8B-B14F-4D97-AF65-F5344CB8AC3E}">
        <p14:creationId xmlns:p14="http://schemas.microsoft.com/office/powerpoint/2010/main" val="13785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5" y="90751"/>
            <a:ext cx="9020175" cy="600606"/>
          </a:xfrm>
        </p:spPr>
        <p:txBody>
          <a:bodyPr>
            <a:normAutofit fontScale="90000"/>
          </a:bodyPr>
          <a:lstStyle/>
          <a:p>
            <a:r>
              <a:rPr lang="fr-BE" altLang="fr-FR" sz="2800" b="1" dirty="0" err="1">
                <a:latin typeface="+mn-lt"/>
              </a:rPr>
              <a:t>Damasio</a:t>
            </a:r>
            <a:r>
              <a:rPr lang="fr-BE" altLang="fr-FR" sz="2800" b="1" dirty="0">
                <a:latin typeface="+mn-lt"/>
              </a:rPr>
              <a:t>, </a:t>
            </a:r>
            <a:r>
              <a:rPr lang="en-US" altLang="fr-FR" sz="2800" dirty="0"/>
              <a:t>[1995, p. 223]</a:t>
            </a:r>
            <a:r>
              <a:rPr lang="fr-FR" altLang="fr-FR" sz="2800" dirty="0"/>
              <a:t> </a:t>
            </a:r>
            <a:r>
              <a:rPr lang="fr-BE" altLang="fr-FR" sz="2800" b="1" dirty="0" smtClean="0">
                <a:latin typeface="+mn-lt"/>
              </a:rPr>
              <a:t>à </a:t>
            </a:r>
            <a:r>
              <a:rPr lang="fr-BE" altLang="fr-FR" sz="2800" b="1" dirty="0">
                <a:latin typeface="+mn-lt"/>
              </a:rPr>
              <a:t>propos de </a:t>
            </a:r>
            <a:r>
              <a:rPr lang="fr-BE" altLang="fr-FR" sz="2800" b="1" dirty="0" smtClean="0">
                <a:latin typeface="+mn-lt"/>
              </a:rPr>
              <a:t>la </a:t>
            </a:r>
            <a:r>
              <a:rPr lang="fr-BE" altLang="fr-FR" sz="2800" b="1" dirty="0">
                <a:solidFill>
                  <a:srgbClr val="FF0000"/>
                </a:solidFill>
                <a:latin typeface="+mn-lt"/>
              </a:rPr>
              <a:t>théorie des décisions </a:t>
            </a:r>
            <a:r>
              <a:rPr lang="fr-BE" altLang="fr-FR" sz="2800" b="1" dirty="0">
                <a:latin typeface="+mn-lt"/>
              </a:rPr>
              <a:t>:</a:t>
            </a:r>
            <a:r>
              <a:rPr lang="fr-BE" altLang="fr-FR" sz="4000" b="1" dirty="0">
                <a:latin typeface="+mn-lt"/>
              </a:rPr>
              <a:t> </a:t>
            </a:r>
            <a:endParaRPr lang="en-US" altLang="fr-FR" sz="4000" b="1" dirty="0">
              <a:latin typeface="+mn-lt"/>
            </a:endParaRPr>
          </a:p>
        </p:txBody>
      </p:sp>
      <p:pic>
        <p:nvPicPr>
          <p:cNvPr id="8397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5" y="0"/>
            <a:ext cx="1804350" cy="283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12</a:t>
            </a:fld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743075" y="895919"/>
            <a:ext cx="68206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BE" altLang="fr-FR" sz="2400" b="1" dirty="0" smtClean="0"/>
              <a:t>« Il </a:t>
            </a:r>
            <a:r>
              <a:rPr lang="fr-BE" altLang="fr-FR" sz="2400" b="1" dirty="0"/>
              <a:t>semble que Darwin ait suggéré de procéder </a:t>
            </a:r>
            <a:r>
              <a:rPr lang="fr-BE" altLang="fr-FR" sz="2400" b="1" dirty="0" smtClean="0"/>
              <a:t>ainsi</a:t>
            </a:r>
          </a:p>
          <a:p>
            <a:pPr>
              <a:lnSpc>
                <a:spcPct val="90000"/>
              </a:lnSpc>
            </a:pPr>
            <a:r>
              <a:rPr lang="fr-BE" altLang="fr-FR" sz="2400" b="1" dirty="0" smtClean="0"/>
              <a:t> </a:t>
            </a:r>
            <a:r>
              <a:rPr lang="fr-BE" altLang="fr-FR" sz="2400" b="1" dirty="0"/>
              <a:t>pour choisir au mieux son futur conjoint</a:t>
            </a:r>
            <a:r>
              <a:rPr lang="fr-BE" altLang="fr-FR" sz="2400" b="1" dirty="0" smtClean="0"/>
              <a:t>.</a:t>
            </a:r>
          </a:p>
          <a:p>
            <a:pPr>
              <a:lnSpc>
                <a:spcPct val="90000"/>
              </a:lnSpc>
            </a:pPr>
            <a:endParaRPr lang="fr-BE" alt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7084" y="4596489"/>
            <a:ext cx="1176065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BE" altLang="fr-FR" sz="2400" b="1" dirty="0"/>
              <a:t>Mais alors munissez-vous d’une grande quantité de </a:t>
            </a:r>
            <a:endParaRPr lang="fr-BE" altLang="fr-FR" sz="2400" b="1" dirty="0" smtClean="0"/>
          </a:p>
          <a:p>
            <a:pPr>
              <a:lnSpc>
                <a:spcPct val="90000"/>
              </a:lnSpc>
            </a:pPr>
            <a:r>
              <a:rPr lang="fr-BE" altLang="fr-FR" sz="2400" b="1" dirty="0" smtClean="0"/>
              <a:t>papier </a:t>
            </a:r>
            <a:r>
              <a:rPr lang="fr-BE" altLang="fr-FR" sz="2400" b="1" dirty="0"/>
              <a:t>et d’un taille-crayon, ainsi que d’un grand bureau </a:t>
            </a:r>
            <a:endParaRPr lang="fr-BE" altLang="fr-FR" sz="2400" b="1" dirty="0" smtClean="0"/>
          </a:p>
          <a:p>
            <a:pPr>
              <a:lnSpc>
                <a:spcPct val="90000"/>
              </a:lnSpc>
            </a:pPr>
            <a:r>
              <a:rPr lang="fr-BE" altLang="fr-FR" sz="2400" b="1" dirty="0" smtClean="0"/>
              <a:t>et </a:t>
            </a:r>
            <a:r>
              <a:rPr lang="fr-BE" altLang="fr-FR" sz="2400" b="1" dirty="0"/>
              <a:t>ne demandez à personne d’attendre que vous ayez fini. ».</a:t>
            </a:r>
            <a:r>
              <a:rPr lang="en-US" altLang="fr-FR" sz="2400" b="1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7" r="20657" b="45004"/>
          <a:stretch/>
        </p:blipFill>
        <p:spPr>
          <a:xfrm>
            <a:off x="8119593" y="3463651"/>
            <a:ext cx="2310282" cy="24170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2" t="1513" r="20279" b="62515"/>
          <a:stretch/>
        </p:blipFill>
        <p:spPr>
          <a:xfrm>
            <a:off x="10270088" y="3438680"/>
            <a:ext cx="1847850" cy="2466976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30" y="1654924"/>
            <a:ext cx="376396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11" descr="D:\Album images et photos\varia\critical-questioning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420813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itre 1"/>
          <p:cNvSpPr>
            <a:spLocks noGrp="1"/>
          </p:cNvSpPr>
          <p:nvPr>
            <p:ph type="title"/>
          </p:nvPr>
        </p:nvSpPr>
        <p:spPr>
          <a:xfrm>
            <a:off x="2868613" y="198278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altLang="fr-FR" b="1" dirty="0" err="1" smtClean="0">
                <a:solidFill>
                  <a:srgbClr val="FF0000"/>
                </a:solidFill>
              </a:rPr>
              <a:t>Qui</a:t>
            </a:r>
            <a:r>
              <a:rPr lang="es-ES" altLang="fr-FR" b="1" dirty="0" smtClean="0">
                <a:solidFill>
                  <a:srgbClr val="FF0000"/>
                </a:solidFill>
              </a:rPr>
              <a:t> a </a:t>
            </a:r>
            <a:r>
              <a:rPr lang="es-ES" altLang="fr-FR" b="1" dirty="0" err="1" smtClean="0">
                <a:solidFill>
                  <a:srgbClr val="FF0000"/>
                </a:solidFill>
              </a:rPr>
              <a:t>raison</a:t>
            </a:r>
            <a:r>
              <a:rPr lang="es-ES" altLang="fr-FR" b="1" dirty="0" smtClean="0">
                <a:solidFill>
                  <a:srgbClr val="FF0000"/>
                </a:solidFill>
              </a:rPr>
              <a:t>, </a:t>
            </a:r>
            <a:r>
              <a:rPr lang="es-ES" altLang="fr-FR" b="1" dirty="0" err="1" smtClean="0">
                <a:solidFill>
                  <a:srgbClr val="FF0000"/>
                </a:solidFill>
              </a:rPr>
              <a:t>Damasio</a:t>
            </a:r>
            <a:r>
              <a:rPr lang="es-ES" altLang="fr-FR" b="1" dirty="0" smtClean="0">
                <a:solidFill>
                  <a:srgbClr val="FF0000"/>
                </a:solidFill>
              </a:rPr>
              <a:t> </a:t>
            </a:r>
            <a:r>
              <a:rPr lang="es-ES" altLang="fr-FR" b="1" dirty="0" err="1" smtClean="0">
                <a:solidFill>
                  <a:srgbClr val="FF0000"/>
                </a:solidFill>
              </a:rPr>
              <a:t>ou</a:t>
            </a:r>
            <a:r>
              <a:rPr lang="es-ES" altLang="fr-FR" b="1" dirty="0" smtClean="0">
                <a:solidFill>
                  <a:srgbClr val="FF0000"/>
                </a:solidFill>
              </a:rPr>
              <a:t> la </a:t>
            </a:r>
            <a:r>
              <a:rPr lang="es-ES" altLang="fr-FR" b="1" dirty="0" err="1" smtClean="0">
                <a:solidFill>
                  <a:srgbClr val="FF0000"/>
                </a:solidFill>
              </a:rPr>
              <a:t>théorie</a:t>
            </a:r>
            <a:r>
              <a:rPr lang="es-ES" altLang="fr-FR" b="1" dirty="0" smtClean="0">
                <a:solidFill>
                  <a:srgbClr val="FF0000"/>
                </a:solidFill>
              </a:rPr>
              <a:t> des </a:t>
            </a:r>
            <a:r>
              <a:rPr lang="es-ES" altLang="fr-FR" b="1" dirty="0" err="1" smtClean="0">
                <a:solidFill>
                  <a:srgbClr val="FF0000"/>
                </a:solidFill>
              </a:rPr>
              <a:t>décisions</a:t>
            </a:r>
            <a:r>
              <a:rPr lang="es-ES" altLang="fr-FR" b="1" dirty="0" smtClean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69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à coins arrondis 4"/>
          <p:cNvSpPr>
            <a:spLocks noChangeArrowheads="1"/>
          </p:cNvSpPr>
          <p:nvPr/>
        </p:nvSpPr>
        <p:spPr bwMode="auto">
          <a:xfrm>
            <a:off x="975946" y="1963402"/>
            <a:ext cx="5992362" cy="368141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solidFill>
                  <a:srgbClr val="FF0000"/>
                </a:solidFill>
              </a:rPr>
              <a:t>Cas </a:t>
            </a:r>
            <a:r>
              <a:rPr lang="fr-BE" altLang="fr-FR" sz="2400" b="1" dirty="0"/>
              <a:t>: Le papa qui, contre l’avis des soignants,  avait quasi exigé le placement d’une pompe à insuline pour son fils </a:t>
            </a:r>
            <a:r>
              <a:rPr lang="fr-BE" altLang="fr-FR" sz="2400" b="1" dirty="0" smtClean="0"/>
              <a:t>Xavier</a:t>
            </a:r>
            <a:r>
              <a:rPr lang="fr-BE" altLang="fr-FR" sz="2400" b="1" baseline="30000" dirty="0" smtClean="0"/>
              <a:t>2</a:t>
            </a:r>
            <a:r>
              <a:rPr lang="fr-BE" altLang="fr-FR" sz="2400" b="1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/>
              <a:t>Après </a:t>
            </a:r>
            <a:r>
              <a:rPr lang="fr-BE" altLang="fr-FR" sz="2400" b="1" dirty="0"/>
              <a:t>déboires, </a:t>
            </a:r>
            <a:r>
              <a:rPr lang="fr-BE" altLang="fr-FR" sz="2400" b="1" dirty="0" smtClean="0"/>
              <a:t>il souhaite </a:t>
            </a:r>
            <a:r>
              <a:rPr lang="fr-BE" altLang="fr-FR" sz="2400" b="1" dirty="0"/>
              <a:t>que ceux-ci l’aident à </a:t>
            </a:r>
            <a:r>
              <a:rPr lang="fr-BE" altLang="fr-FR" sz="2400" b="1" dirty="0" smtClean="0"/>
              <a:t>décider de l’enlever.</a:t>
            </a:r>
            <a:endParaRPr lang="fr-BE" altLang="fr-FR" sz="24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fr-BE" altLang="fr-FR" sz="1800" b="1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 smtClean="0"/>
              <a:t>Nicole </a:t>
            </a:r>
            <a:r>
              <a:rPr lang="fr-BE" altLang="fr-FR" sz="1800" b="1" dirty="0"/>
              <a:t>V. 2011</a:t>
            </a:r>
          </a:p>
        </p:txBody>
      </p:sp>
      <p:pic>
        <p:nvPicPr>
          <p:cNvPr id="86021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8" t="14780" r="9480"/>
          <a:stretch>
            <a:fillRect/>
          </a:stretch>
        </p:blipFill>
        <p:spPr bwMode="auto">
          <a:xfrm>
            <a:off x="7220438" y="60815"/>
            <a:ext cx="4922838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ZoneTexte 1"/>
          <p:cNvSpPr txBox="1">
            <a:spLocks noChangeArrowheads="1"/>
          </p:cNvSpPr>
          <p:nvPr/>
        </p:nvSpPr>
        <p:spPr bwMode="auto">
          <a:xfrm>
            <a:off x="1573214" y="5675313"/>
            <a:ext cx="4105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BE" altLang="fr-FR" sz="2400" b="1" baseline="30000" dirty="0" smtClean="0">
                <a:latin typeface="Times New Roman" pitchFamily="18" charset="0"/>
              </a:rPr>
              <a:t>1</a:t>
            </a:r>
            <a:r>
              <a:rPr lang="fr-BE" altLang="fr-FR" sz="2000" b="1" dirty="0" smtClean="0">
                <a:latin typeface="Times New Roman" pitchFamily="18" charset="0"/>
              </a:rPr>
              <a:t> Images </a:t>
            </a:r>
            <a:r>
              <a:rPr lang="fr-BE" altLang="fr-FR" sz="2000" b="1" dirty="0">
                <a:latin typeface="Times New Roman" pitchFamily="18" charset="0"/>
              </a:rPr>
              <a:t>empruntées  à </a:t>
            </a:r>
            <a:r>
              <a:rPr lang="fr-BE" altLang="fr-FR" sz="2000" b="1" dirty="0" smtClean="0">
                <a:latin typeface="Times New Roman" pitchFamily="18" charset="0"/>
              </a:rPr>
              <a:t>Google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BE" altLang="fr-FR" sz="2000" b="1" baseline="30000" dirty="0"/>
              <a:t>2</a:t>
            </a:r>
            <a:r>
              <a:rPr lang="fr-BE" altLang="fr-FR" sz="2000" b="1" dirty="0"/>
              <a:t> Nom d’emprunt.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fr-BE" altLang="fr-FR" sz="2000" b="1" dirty="0">
              <a:latin typeface="Times New Roman" pitchFamily="18" charset="0"/>
            </a:endParaRPr>
          </a:p>
        </p:txBody>
      </p:sp>
      <p:sp>
        <p:nvSpPr>
          <p:cNvPr id="86023" name="Rectangle 2"/>
          <p:cNvSpPr>
            <a:spLocks noChangeArrowheads="1"/>
          </p:cNvSpPr>
          <p:nvPr/>
        </p:nvSpPr>
        <p:spPr bwMode="auto">
          <a:xfrm>
            <a:off x="9020663" y="1356215"/>
            <a:ext cx="10795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pic>
        <p:nvPicPr>
          <p:cNvPr id="86024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9637" r="57480" b="42409"/>
          <a:stretch>
            <a:fillRect/>
          </a:stretch>
        </p:blipFill>
        <p:spPr bwMode="auto">
          <a:xfrm>
            <a:off x="0" y="0"/>
            <a:ext cx="1731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14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731913" y="31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04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2412" y="2179638"/>
            <a:ext cx="488634" cy="4500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011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9637" r="62503" b="42409"/>
          <a:stretch>
            <a:fillRect/>
          </a:stretch>
        </p:blipFill>
        <p:spPr bwMode="auto">
          <a:xfrm>
            <a:off x="247099" y="2481264"/>
            <a:ext cx="205105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à coins arrondis 1"/>
          <p:cNvSpPr>
            <a:spLocks noChangeArrowheads="1"/>
          </p:cNvSpPr>
          <p:nvPr/>
        </p:nvSpPr>
        <p:spPr bwMode="auto">
          <a:xfrm>
            <a:off x="319088" y="735015"/>
            <a:ext cx="8548687" cy="1016000"/>
          </a:xfrm>
          <a:prstGeom prst="wedgeRoundRectCallout">
            <a:avLst>
              <a:gd name="adj1" fmla="val -28737"/>
              <a:gd name="adj2" fmla="val 249180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319088" y="735014"/>
            <a:ext cx="1016952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« Pour en parler avec Xavier, </a:t>
            </a:r>
            <a:r>
              <a:rPr lang="fr-FR" altLang="fr-FR" sz="2000" b="1" dirty="0">
                <a:solidFill>
                  <a:schemeClr val="accent2"/>
                </a:solidFill>
              </a:rPr>
              <a:t>j’ai dessiné deux colonnes</a:t>
            </a:r>
            <a:r>
              <a:rPr lang="fr-FR" altLang="fr-FR" sz="2000" b="1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Je lui ai demandé de me dire </a:t>
            </a:r>
            <a:r>
              <a:rPr lang="fr-FR" altLang="fr-FR" sz="2000" b="1" dirty="0">
                <a:solidFill>
                  <a:srgbClr val="008000"/>
                </a:solidFill>
              </a:rPr>
              <a:t>ce qui était bien </a:t>
            </a:r>
            <a:r>
              <a:rPr lang="fr-FR" altLang="fr-FR" sz="2000" b="1" dirty="0"/>
              <a:t>dans la pompe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et </a:t>
            </a:r>
            <a:r>
              <a:rPr lang="fr-FR" altLang="fr-FR" sz="2000" b="1" dirty="0">
                <a:solidFill>
                  <a:srgbClr val="FF0000"/>
                </a:solidFill>
              </a:rPr>
              <a:t>ce qu’il n’aimait pas</a:t>
            </a:r>
            <a:r>
              <a:rPr lang="fr-FR" altLang="fr-FR" sz="2000" b="1" dirty="0"/>
              <a:t>. J’ai retranscrit ce qu’il a dit avec ses mots ».</a:t>
            </a:r>
            <a:endParaRPr lang="fr-BE" altLang="fr-FR" sz="2000" dirty="0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7373558" y="2518604"/>
            <a:ext cx="4458078" cy="411790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90121" name="Rectangle 1"/>
          <p:cNvSpPr>
            <a:spLocks noChangeArrowheads="1"/>
          </p:cNvSpPr>
          <p:nvPr/>
        </p:nvSpPr>
        <p:spPr bwMode="auto">
          <a:xfrm>
            <a:off x="2581275" y="2689225"/>
            <a:ext cx="4238625" cy="3940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90124" name="ZoneTexte 1"/>
          <p:cNvSpPr txBox="1">
            <a:spLocks noChangeArrowheads="1"/>
          </p:cNvSpPr>
          <p:nvPr/>
        </p:nvSpPr>
        <p:spPr bwMode="auto">
          <a:xfrm>
            <a:off x="228600" y="4764"/>
            <a:ext cx="9793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itchFamily="18" charset="0"/>
              </a:rPr>
              <a:t>La solution adoptée par Nicole (soignante) a consisté à les aider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itchFamily="18" charset="0"/>
              </a:rPr>
              <a:t>à repérer quels étaient les </a:t>
            </a:r>
            <a:r>
              <a:rPr lang="fr-FR" altLang="fr-FR" sz="1800" b="1" dirty="0">
                <a:solidFill>
                  <a:srgbClr val="006600"/>
                </a:solidFill>
                <a:latin typeface="Times New Roman" pitchFamily="18" charset="0"/>
              </a:rPr>
              <a:t>avantages</a:t>
            </a:r>
            <a:r>
              <a:rPr lang="fr-FR" altLang="fr-FR" sz="1800" b="1" dirty="0">
                <a:latin typeface="Times New Roman" pitchFamily="18" charset="0"/>
              </a:rPr>
              <a:t> et les </a:t>
            </a:r>
            <a:r>
              <a:rPr lang="fr-FR" altLang="fr-FR" sz="1800" b="1" dirty="0">
                <a:solidFill>
                  <a:srgbClr val="FF0000"/>
                </a:solidFill>
                <a:latin typeface="Times New Roman" pitchFamily="18" charset="0"/>
              </a:rPr>
              <a:t>inconvénients</a:t>
            </a:r>
            <a:r>
              <a:rPr lang="fr-FR" altLang="fr-FR" sz="1800" b="1" dirty="0">
                <a:latin typeface="Times New Roman" pitchFamily="18" charset="0"/>
              </a:rPr>
              <a:t> du traitement par pompe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1275" y="1903413"/>
            <a:ext cx="9250361" cy="7858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schemeClr val="tx1"/>
                </a:solidFill>
              </a:rPr>
              <a:t>Balance des décisions</a:t>
            </a:r>
          </a:p>
          <a:p>
            <a:pPr algn="ctr"/>
            <a:r>
              <a:rPr lang="fr-BE" sz="2800" b="1" dirty="0">
                <a:solidFill>
                  <a:schemeClr val="tx1"/>
                </a:solidFill>
              </a:rPr>
              <a:t>sur la pompe à insuline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15</a:t>
            </a:fld>
            <a:endParaRPr lang="fr-B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11887" r="69184" b="45465"/>
          <a:stretch/>
        </p:blipFill>
        <p:spPr bwMode="auto">
          <a:xfrm>
            <a:off x="2689561" y="2736850"/>
            <a:ext cx="3730289" cy="20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23" name="Émoticône 5"/>
          <p:cNvSpPr>
            <a:spLocks noChangeArrowheads="1"/>
          </p:cNvSpPr>
          <p:nvPr/>
        </p:nvSpPr>
        <p:spPr bwMode="auto">
          <a:xfrm>
            <a:off x="3995047" y="1951039"/>
            <a:ext cx="727075" cy="647700"/>
          </a:xfrm>
          <a:prstGeom prst="smileyFace">
            <a:avLst>
              <a:gd name="adj" fmla="val 4653"/>
            </a:avLst>
          </a:prstGeom>
          <a:noFill/>
          <a:ln w="57150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90119" name="Émoticône 6"/>
          <p:cNvSpPr>
            <a:spLocks noChangeArrowheads="1"/>
          </p:cNvSpPr>
          <p:nvPr/>
        </p:nvSpPr>
        <p:spPr bwMode="auto">
          <a:xfrm>
            <a:off x="9804401" y="1951039"/>
            <a:ext cx="684213" cy="647700"/>
          </a:xfrm>
          <a:prstGeom prst="smileyFace">
            <a:avLst>
              <a:gd name="adj" fmla="val -4653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11887" r="35632" b="9035"/>
          <a:stretch/>
        </p:blipFill>
        <p:spPr bwMode="auto">
          <a:xfrm>
            <a:off x="7373558" y="2736850"/>
            <a:ext cx="4238625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34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0115" grpId="0" animBg="1"/>
      <p:bldP spid="90118" grpId="0"/>
      <p:bldP spid="90120" grpId="0" animBg="1"/>
      <p:bldP spid="90121" grpId="0" animBg="1"/>
      <p:bldP spid="2" grpId="0" animBg="1"/>
      <p:bldP spid="90123" grpId="0" animBg="1"/>
      <p:bldP spid="901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9637" r="62503" b="53972"/>
          <a:stretch>
            <a:fillRect/>
          </a:stretch>
        </p:blipFill>
        <p:spPr bwMode="auto">
          <a:xfrm>
            <a:off x="-21432" y="2690813"/>
            <a:ext cx="2311400" cy="333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Rectangle à coins arrondis 1"/>
          <p:cNvSpPr>
            <a:spLocks noChangeArrowheads="1"/>
          </p:cNvSpPr>
          <p:nvPr/>
        </p:nvSpPr>
        <p:spPr bwMode="auto">
          <a:xfrm>
            <a:off x="45039" y="166885"/>
            <a:ext cx="11661458" cy="2366766"/>
          </a:xfrm>
          <a:prstGeom prst="wedgeRoundRectCallout">
            <a:avLst>
              <a:gd name="adj1" fmla="val -35035"/>
              <a:gd name="adj2" fmla="val 76562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320992" y="126544"/>
            <a:ext cx="1201388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« Puis nous avons compté les lignes</a:t>
            </a:r>
            <a:r>
              <a:rPr lang="fr-FR" altLang="fr-FR" sz="2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/>
              <a:t>Xavier 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regardait son papa avec un regard interrogateur. </a:t>
            </a:r>
            <a:endParaRPr lang="fr-FR" altLang="fr-FR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/>
              <a:t>Le </a:t>
            </a:r>
            <a:r>
              <a:rPr lang="fr-FR" altLang="fr-FR" sz="2000" dirty="0"/>
              <a:t>papa lui dit : « C’est toi qui décide, mais je pense que tu devrais faire  une pause dans le traitement ». </a:t>
            </a:r>
            <a:endParaRPr lang="fr-FR" altLang="fr-FR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/>
              <a:t>A </a:t>
            </a:r>
            <a:r>
              <a:rPr lang="fr-FR" altLang="fr-FR" sz="2000" dirty="0"/>
              <a:t>ce moment, </a:t>
            </a:r>
            <a:r>
              <a:rPr lang="fr-FR" altLang="fr-FR" sz="2000" b="1" dirty="0"/>
              <a:t>Xavier a pu dire qu’il était d’accord pour l’enlever tout en sachant qu’il devrait réaliser 4 injections d’insuline par jour ».</a:t>
            </a:r>
            <a:endParaRPr lang="fr-BE" altLang="fr-FR" sz="2000" b="1" dirty="0"/>
          </a:p>
        </p:txBody>
      </p:sp>
      <p:pic>
        <p:nvPicPr>
          <p:cNvPr id="57349" name="Picture 11" descr="D:\Album images et photos\varia\critical-questioning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944" y="2867924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ZoneTexte 2"/>
          <p:cNvSpPr txBox="1">
            <a:spLocks noChangeArrowheads="1"/>
          </p:cNvSpPr>
          <p:nvPr/>
        </p:nvSpPr>
        <p:spPr bwMode="auto">
          <a:xfrm>
            <a:off x="7620000" y="3298136"/>
            <a:ext cx="29642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>
                <a:solidFill>
                  <a:srgbClr val="FF0000"/>
                </a:solidFill>
                <a:latin typeface="Times New Roman" pitchFamily="18" charset="0"/>
              </a:rPr>
              <a:t>Ceci </a:t>
            </a:r>
            <a:r>
              <a:rPr lang="es-ES" altLang="fr-FR" sz="2400" b="1" dirty="0" err="1">
                <a:solidFill>
                  <a:srgbClr val="FF0000"/>
                </a:solidFill>
                <a:latin typeface="Times New Roman" pitchFamily="18" charset="0"/>
              </a:rPr>
              <a:t>est</a:t>
            </a:r>
            <a:r>
              <a:rPr lang="es-ES" altLang="fr-FR" sz="2400" b="1" dirty="0">
                <a:solidFill>
                  <a:srgbClr val="FF0000"/>
                </a:solidFill>
                <a:latin typeface="Times New Roman" pitchFamily="18" charset="0"/>
              </a:rPr>
              <a:t> 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err="1">
                <a:solidFill>
                  <a:srgbClr val="FF0000"/>
                </a:solidFill>
                <a:latin typeface="Times New Roman" pitchFamily="18" charset="0"/>
              </a:rPr>
              <a:t>contradiction</a:t>
            </a:r>
            <a:r>
              <a:rPr lang="es-ES" alt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err="1">
                <a:solidFill>
                  <a:srgbClr val="FF0000"/>
                </a:solidFill>
                <a:latin typeface="Times New Roman" pitchFamily="18" charset="0"/>
              </a:rPr>
              <a:t>avec</a:t>
            </a:r>
            <a:r>
              <a:rPr lang="es-ES" alt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s-ES" altLang="fr-FR" sz="2400" b="1" dirty="0" err="1">
                <a:solidFill>
                  <a:srgbClr val="FF0000"/>
                </a:solidFill>
                <a:latin typeface="Times New Roman" pitchFamily="18" charset="0"/>
              </a:rPr>
              <a:t>Damasio</a:t>
            </a:r>
            <a:r>
              <a:rPr lang="es-ES" alt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err="1">
                <a:solidFill>
                  <a:srgbClr val="FF0000"/>
                </a:solidFill>
                <a:latin typeface="Times New Roman" pitchFamily="18" charset="0"/>
              </a:rPr>
              <a:t>Qu’en</a:t>
            </a:r>
            <a:r>
              <a:rPr lang="es-ES" altLang="fr-FR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s-ES" altLang="fr-FR" sz="2400" b="1" dirty="0" err="1">
                <a:solidFill>
                  <a:srgbClr val="FF0000"/>
                </a:solidFill>
                <a:latin typeface="Times New Roman" pitchFamily="18" charset="0"/>
              </a:rPr>
              <a:t>pensez-vous</a:t>
            </a:r>
            <a:r>
              <a:rPr lang="es-ES" altLang="fr-FR" sz="2400" b="1" dirty="0">
                <a:solidFill>
                  <a:srgbClr val="FF0000"/>
                </a:solidFill>
                <a:latin typeface="Times New Roman" pitchFamily="18" charset="0"/>
              </a:rPr>
              <a:t> ? </a:t>
            </a:r>
          </a:p>
        </p:txBody>
      </p:sp>
      <p:pic>
        <p:nvPicPr>
          <p:cNvPr id="9216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04" y="2828925"/>
            <a:ext cx="3194803" cy="319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91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ZoneTexte 3"/>
          <p:cNvSpPr txBox="1">
            <a:spLocks noChangeArrowheads="1"/>
          </p:cNvSpPr>
          <p:nvPr/>
        </p:nvSpPr>
        <p:spPr bwMode="auto">
          <a:xfrm>
            <a:off x="879860" y="960438"/>
            <a:ext cx="1105616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4400" b="1" dirty="0">
                <a:latin typeface="Times New Roman" pitchFamily="18" charset="0"/>
              </a:rPr>
              <a:t>Ceci </a:t>
            </a:r>
            <a:r>
              <a:rPr lang="es-ES" altLang="fr-FR" sz="4400" b="1" dirty="0" err="1">
                <a:latin typeface="Times New Roman" pitchFamily="18" charset="0"/>
              </a:rPr>
              <a:t>est</a:t>
            </a:r>
            <a:r>
              <a:rPr lang="es-ES" altLang="fr-FR" sz="4400" b="1" dirty="0">
                <a:latin typeface="Times New Roman" pitchFamily="18" charset="0"/>
              </a:rPr>
              <a:t> un cas </a:t>
            </a:r>
            <a:r>
              <a:rPr lang="es-ES" altLang="fr-FR" sz="4400" b="1" dirty="0" err="1">
                <a:latin typeface="Times New Roman" pitchFamily="18" charset="0"/>
              </a:rPr>
              <a:t>où</a:t>
            </a:r>
            <a:r>
              <a:rPr lang="es-ES" altLang="fr-FR" sz="4400" b="1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ON N’EST PAS DANS LA VIE DE TOUS LES JOURS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>
                <a:latin typeface="Times New Roman" pitchFamily="18" charset="0"/>
              </a:rPr>
              <a:t>et </a:t>
            </a:r>
            <a:r>
              <a:rPr lang="es-ES" altLang="fr-FR" sz="3600" b="1" dirty="0" err="1">
                <a:latin typeface="Times New Roman" pitchFamily="18" charset="0"/>
              </a:rPr>
              <a:t>où</a:t>
            </a:r>
            <a:r>
              <a:rPr lang="es-ES" altLang="fr-FR" sz="3600" b="1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ce </a:t>
            </a:r>
            <a:r>
              <a:rPr lang="es-ES" altLang="fr-FR" sz="3600" b="1" dirty="0" err="1">
                <a:solidFill>
                  <a:srgbClr val="FF0000"/>
                </a:solidFill>
                <a:latin typeface="Times New Roman" pitchFamily="18" charset="0"/>
              </a:rPr>
              <a:t>sont</a:t>
            </a: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 les </a:t>
            </a:r>
            <a:r>
              <a:rPr lang="es-ES" altLang="fr-FR" sz="3600" b="1" dirty="0" err="1">
                <a:solidFill>
                  <a:srgbClr val="FF0000"/>
                </a:solidFill>
                <a:latin typeface="Times New Roman" pitchFamily="18" charset="0"/>
              </a:rPr>
              <a:t>émotions</a:t>
            </a: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 err="1">
                <a:solidFill>
                  <a:srgbClr val="FF0000"/>
                </a:solidFill>
                <a:latin typeface="Times New Roman" pitchFamily="18" charset="0"/>
              </a:rPr>
              <a:t>qui</a:t>
            </a: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s-ES" altLang="fr-FR" sz="3600" b="1" dirty="0" err="1">
                <a:solidFill>
                  <a:srgbClr val="FF0000"/>
                </a:solidFill>
                <a:latin typeface="Times New Roman" pitchFamily="18" charset="0"/>
              </a:rPr>
              <a:t>freinent</a:t>
            </a: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 la </a:t>
            </a:r>
            <a:r>
              <a:rPr lang="es-ES" altLang="fr-FR" sz="3600" b="1" dirty="0" err="1">
                <a:solidFill>
                  <a:srgbClr val="FF0000"/>
                </a:solidFill>
                <a:latin typeface="Times New Roman" pitchFamily="18" charset="0"/>
              </a:rPr>
              <a:t>décision</a:t>
            </a:r>
            <a:r>
              <a:rPr lang="es-ES" altLang="fr-FR" sz="3600" b="1" dirty="0">
                <a:solidFill>
                  <a:srgbClr val="FF0000"/>
                </a:solidFill>
                <a:latin typeface="Times New Roman" pitchFamily="18" charset="0"/>
              </a:rPr>
              <a:t> !!</a:t>
            </a:r>
            <a:endParaRPr lang="es-ES" altLang="fr-FR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89" name="ZoneTexte 1"/>
          <p:cNvSpPr txBox="1">
            <a:spLocks noChangeArrowheads="1"/>
          </p:cNvSpPr>
          <p:nvPr/>
        </p:nvSpPr>
        <p:spPr bwMode="auto">
          <a:xfrm>
            <a:off x="296864" y="387351"/>
            <a:ext cx="2021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 err="1" smtClean="0">
                <a:latin typeface="Times New Roman" pitchFamily="18" charset="0"/>
              </a:rPr>
              <a:t>Mon</a:t>
            </a:r>
            <a:r>
              <a:rPr lang="es-ES" altLang="fr-FR" sz="2400" dirty="0" smtClean="0">
                <a:latin typeface="Times New Roman" pitchFamily="18" charset="0"/>
              </a:rPr>
              <a:t> </a:t>
            </a:r>
            <a:r>
              <a:rPr lang="es-ES" altLang="fr-FR" sz="2400" dirty="0" err="1" smtClean="0">
                <a:latin typeface="Times New Roman" pitchFamily="18" charset="0"/>
              </a:rPr>
              <a:t>opinion</a:t>
            </a:r>
            <a:r>
              <a:rPr lang="es-ES" altLang="fr-FR" sz="2400" dirty="0" smtClean="0">
                <a:latin typeface="Times New Roman" pitchFamily="18" charset="0"/>
              </a:rPr>
              <a:t> </a:t>
            </a:r>
            <a:r>
              <a:rPr lang="es-ES" altLang="fr-FR" sz="2400" dirty="0">
                <a:latin typeface="Times New Roman" pitchFamily="18" charset="0"/>
              </a:rPr>
              <a:t>: 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143673" y="5014918"/>
            <a:ext cx="5972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3600" b="1" dirty="0" err="1">
                <a:solidFill>
                  <a:srgbClr val="FF0000"/>
                </a:solidFill>
              </a:rPr>
              <a:t>Autres</a:t>
            </a:r>
            <a:r>
              <a:rPr lang="es-ES" altLang="fr-FR" sz="3600" b="1" dirty="0">
                <a:solidFill>
                  <a:srgbClr val="FF0000"/>
                </a:solidFill>
              </a:rPr>
              <a:t> </a:t>
            </a:r>
            <a:r>
              <a:rPr lang="es-ES" altLang="fr-FR" sz="3600" b="1" dirty="0" err="1">
                <a:solidFill>
                  <a:srgbClr val="FF0000"/>
                </a:solidFill>
              </a:rPr>
              <a:t>exemples</a:t>
            </a:r>
            <a:r>
              <a:rPr lang="es-ES" altLang="fr-FR" sz="3600" b="1" dirty="0">
                <a:solidFill>
                  <a:srgbClr val="FF0000"/>
                </a:solidFill>
              </a:rPr>
              <a:t> en ETP 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58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7455" y="6492875"/>
            <a:ext cx="11042469" cy="365125"/>
          </a:xfrm>
        </p:spPr>
        <p:txBody>
          <a:bodyPr/>
          <a:lstStyle/>
          <a:p>
            <a:r>
              <a:rPr lang="fr-FR" dirty="0" smtClean="0"/>
              <a:t>D. Leclercq (2020) Théorie des décisions et Balance des décisions. Université de Liège - LEPS Université Paris 13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18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481" t="16117" r="15174" b="7135"/>
          <a:stretch/>
        </p:blipFill>
        <p:spPr>
          <a:xfrm>
            <a:off x="0" y="80367"/>
            <a:ext cx="12141231" cy="64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92469" y="879230"/>
            <a:ext cx="534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Qu’est-ce que la théorie des décisions ?  </a:t>
            </a:r>
            <a:endParaRPr lang="fr-BE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543300" y="1340895"/>
            <a:ext cx="656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principes selon lesquels nous devrions décider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371600" y="2264225"/>
            <a:ext cx="632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L’appliquons-nous dans la vie de tous les jours ? 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83478" y="3323493"/>
            <a:ext cx="544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Qu’est-ce qu’une balance des décisions ? 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2957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99" y="-196633"/>
            <a:ext cx="12520124" cy="1008062"/>
          </a:xfrm>
        </p:spPr>
        <p:txBody>
          <a:bodyPr>
            <a:normAutofit/>
          </a:bodyPr>
          <a:lstStyle/>
          <a:p>
            <a:r>
              <a:rPr lang="fr-BE" altLang="fr-FR" sz="4000" b="1" dirty="0">
                <a:latin typeface="+mn-lt"/>
              </a:rPr>
              <a:t>La théorie des décisions </a:t>
            </a:r>
            <a:r>
              <a:rPr lang="fr-BE" altLang="fr-FR" sz="2800" b="1" dirty="0" smtClean="0">
                <a:latin typeface="+mn-lt"/>
              </a:rPr>
              <a:t>ou </a:t>
            </a:r>
            <a:r>
              <a:rPr lang="fr-BE" altLang="fr-FR" sz="2800" b="1" dirty="0">
                <a:solidFill>
                  <a:srgbClr val="FF0000"/>
                </a:solidFill>
                <a:latin typeface="+mn-lt"/>
              </a:rPr>
              <a:t>théorie moderne de l’utilité </a:t>
            </a:r>
            <a:r>
              <a:rPr lang="fr-BE" altLang="fr-FR" sz="2800" b="1" dirty="0" smtClean="0">
                <a:solidFill>
                  <a:srgbClr val="FF0000"/>
                </a:solidFill>
                <a:latin typeface="+mn-lt"/>
              </a:rPr>
              <a:t>attendue</a:t>
            </a:r>
            <a:endParaRPr lang="en-US" altLang="fr-FR" sz="4000" b="1" dirty="0">
              <a:latin typeface="+mn-lt"/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014414" y="1395417"/>
            <a:ext cx="8891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 smtClean="0">
                <a:latin typeface="Times New Roman" pitchFamily="18" charset="0"/>
              </a:rPr>
              <a:t>1. Décider </a:t>
            </a:r>
            <a:r>
              <a:rPr lang="fr-BE" altLang="fr-FR" sz="2800" b="1" dirty="0">
                <a:latin typeface="Times New Roman" pitchFamily="18" charset="0"/>
              </a:rPr>
              <a:t>c’est choisir une action plutôt que d’autres.</a:t>
            </a:r>
          </a:p>
        </p:txBody>
      </p:sp>
      <p:sp>
        <p:nvSpPr>
          <p:cNvPr id="44038" name="ZoneTexte 2"/>
          <p:cNvSpPr txBox="1">
            <a:spLocks noChangeArrowheads="1"/>
          </p:cNvSpPr>
          <p:nvPr/>
        </p:nvSpPr>
        <p:spPr bwMode="auto">
          <a:xfrm>
            <a:off x="1014414" y="1919292"/>
            <a:ext cx="8023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dirty="0" smtClean="0">
                <a:latin typeface="Times New Roman" pitchFamily="18" charset="0"/>
              </a:rPr>
              <a:t>2. Toute </a:t>
            </a:r>
            <a:r>
              <a:rPr lang="fr-BE" altLang="fr-FR" sz="2800" dirty="0">
                <a:latin typeface="Times New Roman" pitchFamily="18" charset="0"/>
              </a:rPr>
              <a:t>action a des </a:t>
            </a:r>
            <a:r>
              <a:rPr lang="fr-BE" altLang="fr-FR" sz="2800" b="1" dirty="0">
                <a:latin typeface="Times New Roman" pitchFamily="18" charset="0"/>
              </a:rPr>
              <a:t>conséquences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800" b="1" dirty="0">
                <a:latin typeface="Times New Roman" pitchFamily="18" charset="0"/>
              </a:rPr>
              <a:t>	 		+ (</a:t>
            </a:r>
            <a:r>
              <a:rPr lang="fr-BE" altLang="fr-FR" sz="2800" b="1" dirty="0">
                <a:solidFill>
                  <a:srgbClr val="006600"/>
                </a:solidFill>
                <a:latin typeface="Times New Roman" pitchFamily="18" charset="0"/>
              </a:rPr>
              <a:t>attractives</a:t>
            </a:r>
            <a:r>
              <a:rPr lang="fr-BE" altLang="fr-FR" sz="2800" b="1" dirty="0">
                <a:latin typeface="Times New Roman" pitchFamily="18" charset="0"/>
              </a:rPr>
              <a:t>) </a:t>
            </a:r>
            <a:r>
              <a:rPr lang="fr-BE" altLang="fr-FR" sz="2400" dirty="0">
                <a:latin typeface="Times New Roman" pitchFamily="18" charset="0"/>
              </a:rPr>
              <a:t>et des </a:t>
            </a:r>
            <a:r>
              <a:rPr lang="fr-BE" altLang="fr-FR" sz="2800" b="1" dirty="0">
                <a:latin typeface="Times New Roman" pitchFamily="18" charset="0"/>
              </a:rPr>
              <a:t>– (</a:t>
            </a:r>
            <a:r>
              <a:rPr lang="fr-BE" altLang="fr-FR" sz="2800" b="1" dirty="0">
                <a:solidFill>
                  <a:srgbClr val="FF0000"/>
                </a:solidFill>
                <a:latin typeface="Times New Roman" pitchFamily="18" charset="0"/>
              </a:rPr>
              <a:t>répulsives</a:t>
            </a:r>
            <a:r>
              <a:rPr lang="fr-BE" altLang="fr-FR" sz="2800" b="1" dirty="0">
                <a:latin typeface="Times New Roman" pitchFamily="18" charset="0"/>
              </a:rPr>
              <a:t>)</a:t>
            </a:r>
          </a:p>
        </p:txBody>
      </p:sp>
      <p:sp>
        <p:nvSpPr>
          <p:cNvPr id="44039" name="ZoneTexte 3"/>
          <p:cNvSpPr txBox="1">
            <a:spLocks noChangeArrowheads="1"/>
          </p:cNvSpPr>
          <p:nvPr/>
        </p:nvSpPr>
        <p:spPr bwMode="auto">
          <a:xfrm>
            <a:off x="1014414" y="2886264"/>
            <a:ext cx="7375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 smtClean="0">
                <a:latin typeface="Times New Roman" pitchFamily="18" charset="0"/>
              </a:rPr>
              <a:t>3. dont </a:t>
            </a:r>
            <a:r>
              <a:rPr lang="fr-BE" altLang="fr-FR" sz="2400" dirty="0">
                <a:latin typeface="Times New Roman" pitchFamily="18" charset="0"/>
              </a:rPr>
              <a:t>nous estimons </a:t>
            </a:r>
            <a:r>
              <a:rPr lang="fr-BE" altLang="fr-FR" sz="2400" dirty="0" smtClean="0">
                <a:latin typeface="Times New Roman" pitchFamily="18" charset="0"/>
              </a:rPr>
              <a:t>(intuitivement) les </a:t>
            </a:r>
            <a:r>
              <a:rPr lang="fr-BE" altLang="fr-FR" sz="2800" b="1" dirty="0">
                <a:solidFill>
                  <a:srgbClr val="CC0099"/>
                </a:solidFill>
                <a:latin typeface="Times New Roman" pitchFamily="18" charset="0"/>
              </a:rPr>
              <a:t>probabilités</a:t>
            </a:r>
          </a:p>
        </p:txBody>
      </p:sp>
      <p:sp>
        <p:nvSpPr>
          <p:cNvPr id="44040" name="ZoneTexte 4"/>
          <p:cNvSpPr txBox="1">
            <a:spLocks noChangeArrowheads="1"/>
          </p:cNvSpPr>
          <p:nvPr/>
        </p:nvSpPr>
        <p:spPr bwMode="auto">
          <a:xfrm>
            <a:off x="1014414" y="3643993"/>
            <a:ext cx="67818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 smtClean="0">
                <a:latin typeface="Times New Roman" pitchFamily="18" charset="0"/>
              </a:rPr>
              <a:t>4. </a:t>
            </a:r>
            <a:r>
              <a:rPr lang="es-ES" altLang="fr-FR" sz="2400" b="1" dirty="0" err="1" smtClean="0">
                <a:latin typeface="Times New Roman" pitchFamily="18" charset="0"/>
              </a:rPr>
              <a:t>Nous</a:t>
            </a:r>
            <a:r>
              <a:rPr lang="es-ES" altLang="fr-FR" sz="2400" b="1" dirty="0" smtClean="0">
                <a:latin typeface="Times New Roman" pitchFamily="18" charset="0"/>
              </a:rPr>
              <a:t> </a:t>
            </a:r>
            <a:r>
              <a:rPr lang="es-ES" altLang="fr-FR" sz="2400" b="1" dirty="0" err="1">
                <a:latin typeface="Times New Roman" pitchFamily="18" charset="0"/>
              </a:rPr>
              <a:t>choisissons</a:t>
            </a:r>
            <a:r>
              <a:rPr lang="es-ES" altLang="fr-FR" sz="2400" b="1" dirty="0">
                <a:latin typeface="Times New Roman" pitchFamily="18" charset="0"/>
              </a:rPr>
              <a:t> en </a:t>
            </a:r>
            <a:r>
              <a:rPr lang="es-ES" altLang="fr-FR" sz="2400" b="1" dirty="0" err="1">
                <a:latin typeface="Times New Roman" pitchFamily="18" charset="0"/>
              </a:rPr>
              <a:t>fonction</a:t>
            </a:r>
            <a:r>
              <a:rPr lang="es-ES" altLang="fr-FR" sz="2400" b="1" dirty="0">
                <a:latin typeface="Times New Roman" pitchFamily="18" charset="0"/>
              </a:rPr>
              <a:t>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>
                <a:latin typeface="Times New Roman" pitchFamily="18" charset="0"/>
              </a:rPr>
              <a:t> </a:t>
            </a:r>
            <a:r>
              <a:rPr lang="es-ES" altLang="fr-FR" sz="2400" dirty="0" smtClean="0">
                <a:latin typeface="Times New Roman" pitchFamily="18" charset="0"/>
              </a:rPr>
              <a:t>            </a:t>
            </a:r>
            <a:r>
              <a:rPr lang="es-ES" altLang="fr-FR" sz="2400" dirty="0" err="1" smtClean="0">
                <a:latin typeface="Times New Roman" pitchFamily="18" charset="0"/>
              </a:rPr>
              <a:t>l’ensemble</a:t>
            </a:r>
            <a:r>
              <a:rPr lang="es-ES" altLang="fr-FR" sz="2400" dirty="0" smtClean="0">
                <a:latin typeface="Times New Roman" pitchFamily="18" charset="0"/>
              </a:rPr>
              <a:t> des </a:t>
            </a:r>
            <a:r>
              <a:rPr lang="es-ES" altLang="fr-FR" sz="2400" b="1" dirty="0" err="1" smtClean="0">
                <a:solidFill>
                  <a:srgbClr val="008000"/>
                </a:solidFill>
                <a:latin typeface="Times New Roman" pitchFamily="18" charset="0"/>
              </a:rPr>
              <a:t>attractivités</a:t>
            </a:r>
            <a:r>
              <a:rPr lang="es-ES" altLang="fr-FR" sz="2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s-ES" altLang="fr-FR" sz="2400" b="1" dirty="0" err="1" smtClean="0">
                <a:solidFill>
                  <a:srgbClr val="FF33CC"/>
                </a:solidFill>
                <a:latin typeface="Times New Roman" pitchFamily="18" charset="0"/>
              </a:rPr>
              <a:t>probabilisées</a:t>
            </a:r>
            <a:r>
              <a:rPr lang="es-ES" altLang="fr-FR" sz="2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s-ES" altLang="fr-FR" sz="2400" b="1" dirty="0" smtClean="0">
                <a:latin typeface="Times New Roman" pitchFamily="18" charset="0"/>
              </a:rPr>
              <a:t>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 dirty="0">
                <a:latin typeface="Times New Roman" pitchFamily="18" charset="0"/>
              </a:rPr>
              <a:t> </a:t>
            </a:r>
            <a:r>
              <a:rPr lang="es-ES" altLang="fr-FR" sz="2400" b="1" dirty="0" smtClean="0">
                <a:latin typeface="Times New Roman" pitchFamily="18" charset="0"/>
              </a:rPr>
              <a:t>                              </a:t>
            </a:r>
            <a:r>
              <a:rPr lang="es-ES" altLang="fr-FR" sz="2400" dirty="0" smtClean="0">
                <a:latin typeface="Times New Roman" pitchFamily="18" charset="0"/>
              </a:rPr>
              <a:t>des</a:t>
            </a:r>
            <a:r>
              <a:rPr lang="es-ES" altLang="fr-FR" sz="2400" b="1" dirty="0" smtClean="0">
                <a:latin typeface="Times New Roman" pitchFamily="18" charset="0"/>
              </a:rPr>
              <a:t> </a:t>
            </a:r>
            <a:r>
              <a:rPr lang="es-ES" altLang="fr-FR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répulsivités</a:t>
            </a:r>
            <a:r>
              <a:rPr lang="es-ES" altLang="fr-FR" sz="24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s-ES" altLang="fr-FR" sz="2400" b="1" dirty="0" err="1" smtClean="0">
                <a:solidFill>
                  <a:srgbClr val="FF33CC"/>
                </a:solidFill>
                <a:latin typeface="Times New Roman" pitchFamily="18" charset="0"/>
              </a:rPr>
              <a:t>probabilisées</a:t>
            </a:r>
            <a:r>
              <a:rPr lang="es-ES" altLang="fr-FR" sz="2400" b="1" dirty="0" smtClean="0">
                <a:solidFill>
                  <a:srgbClr val="008000"/>
                </a:solidFill>
                <a:latin typeface="Times New Roman" pitchFamily="18" charset="0"/>
              </a:rPr>
              <a:t>.</a:t>
            </a:r>
            <a:endParaRPr lang="es-ES" altLang="fr-FR" sz="24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sp>
        <p:nvSpPr>
          <p:cNvPr id="4" name="AutoShape 2" descr="LES PLUS GROSSES BOMBES ATOMIQUES DE L'HISTOIRE - HDG #7 - YouTube"/>
          <p:cNvSpPr>
            <a:spLocks noChangeAspect="1" noChangeArrowheads="1"/>
          </p:cNvSpPr>
          <p:nvPr/>
        </p:nvSpPr>
        <p:spPr bwMode="auto">
          <a:xfrm>
            <a:off x="155575" y="-738188"/>
            <a:ext cx="2762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014414" y="4843522"/>
            <a:ext cx="9561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itchFamily="18" charset="0"/>
              </a:rPr>
              <a:t>5. En économie, on distingue </a:t>
            </a:r>
            <a:endParaRPr lang="fr-FR" sz="2400" b="1" dirty="0" smtClean="0">
              <a:latin typeface="Times New Roman" pitchFamily="18" charset="0"/>
            </a:endParaRPr>
          </a:p>
          <a:p>
            <a:pPr lvl="2"/>
            <a:r>
              <a:rPr lang="fr-FR" sz="2400" b="1" dirty="0">
                <a:latin typeface="Times New Roman" pitchFamily="18" charset="0"/>
              </a:rPr>
              <a:t>-</a:t>
            </a:r>
            <a:r>
              <a:rPr lang="fr-FR" sz="2400" b="1" dirty="0" smtClean="0">
                <a:latin typeface="Times New Roman" pitchFamily="18" charset="0"/>
              </a:rPr>
              <a:t>la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valeur monétaire </a:t>
            </a:r>
            <a:r>
              <a:rPr lang="fr-FR" sz="2400" b="1" dirty="0" smtClean="0">
                <a:latin typeface="Times New Roman" pitchFamily="18" charset="0"/>
              </a:rPr>
              <a:t>(la même pour tous) d’un </a:t>
            </a:r>
            <a:r>
              <a:rPr lang="fr-FR" sz="2400" b="1" dirty="0">
                <a:latin typeface="Times New Roman" pitchFamily="18" charset="0"/>
              </a:rPr>
              <a:t>bien, d’un </a:t>
            </a:r>
            <a:r>
              <a:rPr lang="fr-FR" sz="2400" b="1" dirty="0" smtClean="0">
                <a:latin typeface="Times New Roman" pitchFamily="18" charset="0"/>
              </a:rPr>
              <a:t>service</a:t>
            </a:r>
          </a:p>
          <a:p>
            <a:pPr lvl="2"/>
            <a:r>
              <a:rPr lang="fr-FR" sz="2400" b="1" dirty="0" smtClean="0">
                <a:latin typeface="Times New Roman" pitchFamily="18" charset="0"/>
              </a:rPr>
              <a:t>-son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utilité personnelle </a:t>
            </a:r>
            <a:r>
              <a:rPr lang="fr-FR" sz="2400" b="1" dirty="0" smtClean="0">
                <a:latin typeface="Times New Roman" pitchFamily="18" charset="0"/>
              </a:rPr>
              <a:t>(la positivité ou négativité pour chacun)</a:t>
            </a:r>
            <a:endParaRPr lang="fr-BE" sz="2400" b="1" dirty="0">
              <a:latin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575" y="688370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Ses principes : 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10055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  <p:bldP spid="4404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8" t="9474" r="22689"/>
          <a:stretch/>
        </p:blipFill>
        <p:spPr>
          <a:xfrm>
            <a:off x="3051831" y="682811"/>
            <a:ext cx="5239316" cy="54893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7858" y="67516"/>
            <a:ext cx="4555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Le plus répulsif actuellement 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37440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5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1" y="114299"/>
            <a:ext cx="10625260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6" y="925581"/>
            <a:ext cx="8945440" cy="50561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4171" y="314325"/>
            <a:ext cx="387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Regarder avant de traverser </a:t>
            </a:r>
            <a:r>
              <a:rPr lang="fr-FR" sz="2400" b="1" dirty="0" smtClean="0"/>
              <a:t>: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73261" y="0"/>
            <a:ext cx="3025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pour diminuer </a:t>
            </a:r>
            <a:endParaRPr lang="fr-FR" sz="2000" b="1" dirty="0" smtClean="0"/>
          </a:p>
          <a:p>
            <a:r>
              <a:rPr lang="fr-FR" sz="2000" b="1" dirty="0" smtClean="0"/>
              <a:t>la </a:t>
            </a:r>
            <a:r>
              <a:rPr lang="fr-FR" sz="2000" b="1" dirty="0">
                <a:solidFill>
                  <a:srgbClr val="CC0099"/>
                </a:solidFill>
              </a:rPr>
              <a:t>probabilité</a:t>
            </a:r>
            <a:r>
              <a:rPr lang="fr-FR" sz="2000" b="1" dirty="0"/>
              <a:t> ou la </a:t>
            </a:r>
            <a:r>
              <a:rPr lang="fr-FR" sz="2000" b="1" dirty="0">
                <a:solidFill>
                  <a:srgbClr val="FF0000"/>
                </a:solidFill>
              </a:rPr>
              <a:t>gravité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/>
              <a:t>d’un </a:t>
            </a:r>
            <a:r>
              <a:rPr lang="fr-FR" sz="2000" b="1" dirty="0"/>
              <a:t>accident ?   </a:t>
            </a:r>
            <a:endParaRPr lang="fr-BE" sz="2000" b="1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077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74171" y="6461858"/>
            <a:ext cx="11042469" cy="365125"/>
          </a:xfrm>
        </p:spPr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7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4" y="1000858"/>
            <a:ext cx="10994813" cy="5461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4171" y="314325"/>
            <a:ext cx="347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Porter un casque à moto </a:t>
            </a:r>
            <a:r>
              <a:rPr lang="fr-FR" sz="2400" b="1" dirty="0" smtClean="0"/>
              <a:t>:</a:t>
            </a:r>
            <a:endParaRPr lang="fr-BE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873261" y="0"/>
            <a:ext cx="3025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pour diminuer </a:t>
            </a:r>
            <a:endParaRPr lang="fr-FR" sz="2000" b="1" dirty="0" smtClean="0"/>
          </a:p>
          <a:p>
            <a:r>
              <a:rPr lang="fr-FR" sz="2000" b="1" dirty="0" smtClean="0"/>
              <a:t>la </a:t>
            </a:r>
            <a:r>
              <a:rPr lang="fr-FR" sz="2000" b="1" dirty="0">
                <a:solidFill>
                  <a:srgbClr val="CC0099"/>
                </a:solidFill>
              </a:rPr>
              <a:t>probabilité</a:t>
            </a:r>
            <a:r>
              <a:rPr lang="fr-FR" sz="2000" b="1" dirty="0"/>
              <a:t> ou la </a:t>
            </a:r>
            <a:r>
              <a:rPr lang="fr-FR" sz="2000" b="1" dirty="0">
                <a:solidFill>
                  <a:srgbClr val="FF0000"/>
                </a:solidFill>
              </a:rPr>
              <a:t>gravité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smtClean="0"/>
              <a:t>d’un </a:t>
            </a:r>
            <a:r>
              <a:rPr lang="fr-FR" sz="2000" b="1" dirty="0"/>
              <a:t>accident ?   </a:t>
            </a:r>
            <a:endParaRPr lang="fr-BE" sz="2000" b="1" dirty="0"/>
          </a:p>
          <a:p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67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40860"/>
            <a:ext cx="11678194" cy="838200"/>
          </a:xfrm>
        </p:spPr>
        <p:txBody>
          <a:bodyPr>
            <a:noAutofit/>
          </a:bodyPr>
          <a:lstStyle/>
          <a:p>
            <a:r>
              <a:rPr lang="fr-BE" alt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choix ultime =</a:t>
            </a:r>
            <a:r>
              <a:rPr lang="fr-BE" alt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Maximisation </a:t>
            </a:r>
            <a:r>
              <a:rPr lang="fr-BE" alt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 ’utilité </a:t>
            </a:r>
            <a:r>
              <a:rPr lang="fr-BE" alt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attendue (ou probabilisée)</a:t>
            </a:r>
            <a:endParaRPr lang="fr-BE" alt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56944" y="5402263"/>
            <a:ext cx="685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83920" y="2781300"/>
            <a:ext cx="2257425" cy="1004888"/>
            <a:chOff x="240" y="2304"/>
            <a:chExt cx="1422" cy="633"/>
          </a:xfrm>
        </p:grpSpPr>
        <p:sp>
          <p:nvSpPr>
            <p:cNvPr id="78902" name="AutoShape 7"/>
            <p:cNvSpPr>
              <a:spLocks noChangeArrowheads="1"/>
            </p:cNvSpPr>
            <p:nvPr/>
          </p:nvSpPr>
          <p:spPr bwMode="auto">
            <a:xfrm>
              <a:off x="240" y="2448"/>
              <a:ext cx="528" cy="480"/>
            </a:xfrm>
            <a:prstGeom prst="plus">
              <a:avLst>
                <a:gd name="adj" fmla="val 384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grpSp>
          <p:nvGrpSpPr>
            <p:cNvPr id="78903" name="Group 8"/>
            <p:cNvGrpSpPr>
              <a:grpSpLocks/>
            </p:cNvGrpSpPr>
            <p:nvPr/>
          </p:nvGrpSpPr>
          <p:grpSpPr bwMode="auto">
            <a:xfrm>
              <a:off x="864" y="2304"/>
              <a:ext cx="798" cy="633"/>
              <a:chOff x="4427" y="551"/>
              <a:chExt cx="798" cy="633"/>
            </a:xfrm>
          </p:grpSpPr>
          <p:sp>
            <p:nvSpPr>
              <p:cNvPr id="78904" name="Freeform 9"/>
              <p:cNvSpPr>
                <a:spLocks/>
              </p:cNvSpPr>
              <p:nvPr/>
            </p:nvSpPr>
            <p:spPr bwMode="auto">
              <a:xfrm>
                <a:off x="4427" y="551"/>
                <a:ext cx="795" cy="633"/>
              </a:xfrm>
              <a:custGeom>
                <a:avLst/>
                <a:gdLst>
                  <a:gd name="T0" fmla="*/ 795 w 795"/>
                  <a:gd name="T1" fmla="*/ 0 h 633"/>
                  <a:gd name="T2" fmla="*/ 746 w 795"/>
                  <a:gd name="T3" fmla="*/ 17 h 633"/>
                  <a:gd name="T4" fmla="*/ 722 w 795"/>
                  <a:gd name="T5" fmla="*/ 25 h 633"/>
                  <a:gd name="T6" fmla="*/ 698 w 795"/>
                  <a:gd name="T7" fmla="*/ 49 h 633"/>
                  <a:gd name="T8" fmla="*/ 649 w 795"/>
                  <a:gd name="T9" fmla="*/ 81 h 633"/>
                  <a:gd name="T10" fmla="*/ 552 w 795"/>
                  <a:gd name="T11" fmla="*/ 203 h 633"/>
                  <a:gd name="T12" fmla="*/ 511 w 795"/>
                  <a:gd name="T13" fmla="*/ 244 h 633"/>
                  <a:gd name="T14" fmla="*/ 455 w 795"/>
                  <a:gd name="T15" fmla="*/ 292 h 633"/>
                  <a:gd name="T16" fmla="*/ 406 w 795"/>
                  <a:gd name="T17" fmla="*/ 308 h 633"/>
                  <a:gd name="T18" fmla="*/ 219 w 795"/>
                  <a:gd name="T19" fmla="*/ 300 h 633"/>
                  <a:gd name="T20" fmla="*/ 146 w 795"/>
                  <a:gd name="T21" fmla="*/ 365 h 633"/>
                  <a:gd name="T22" fmla="*/ 122 w 795"/>
                  <a:gd name="T23" fmla="*/ 389 h 633"/>
                  <a:gd name="T24" fmla="*/ 65 w 795"/>
                  <a:gd name="T25" fmla="*/ 560 h 633"/>
                  <a:gd name="T26" fmla="*/ 17 w 795"/>
                  <a:gd name="T27" fmla="*/ 616 h 633"/>
                  <a:gd name="T28" fmla="*/ 0 w 795"/>
                  <a:gd name="T29" fmla="*/ 633 h 6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95" h="633">
                    <a:moveTo>
                      <a:pt x="795" y="0"/>
                    </a:moveTo>
                    <a:cubicBezTo>
                      <a:pt x="779" y="6"/>
                      <a:pt x="762" y="11"/>
                      <a:pt x="746" y="17"/>
                    </a:cubicBezTo>
                    <a:cubicBezTo>
                      <a:pt x="738" y="20"/>
                      <a:pt x="722" y="25"/>
                      <a:pt x="722" y="25"/>
                    </a:cubicBezTo>
                    <a:cubicBezTo>
                      <a:pt x="714" y="33"/>
                      <a:pt x="707" y="42"/>
                      <a:pt x="698" y="49"/>
                    </a:cubicBezTo>
                    <a:cubicBezTo>
                      <a:pt x="683" y="61"/>
                      <a:pt x="649" y="81"/>
                      <a:pt x="649" y="81"/>
                    </a:cubicBezTo>
                    <a:cubicBezTo>
                      <a:pt x="620" y="126"/>
                      <a:pt x="587" y="163"/>
                      <a:pt x="552" y="203"/>
                    </a:cubicBezTo>
                    <a:cubicBezTo>
                      <a:pt x="539" y="217"/>
                      <a:pt x="511" y="244"/>
                      <a:pt x="511" y="244"/>
                    </a:cubicBezTo>
                    <a:cubicBezTo>
                      <a:pt x="502" y="272"/>
                      <a:pt x="483" y="280"/>
                      <a:pt x="455" y="292"/>
                    </a:cubicBezTo>
                    <a:cubicBezTo>
                      <a:pt x="439" y="299"/>
                      <a:pt x="406" y="308"/>
                      <a:pt x="406" y="308"/>
                    </a:cubicBezTo>
                    <a:cubicBezTo>
                      <a:pt x="322" y="298"/>
                      <a:pt x="312" y="292"/>
                      <a:pt x="219" y="300"/>
                    </a:cubicBezTo>
                    <a:cubicBezTo>
                      <a:pt x="177" y="330"/>
                      <a:pt x="201" y="311"/>
                      <a:pt x="146" y="365"/>
                    </a:cubicBezTo>
                    <a:cubicBezTo>
                      <a:pt x="138" y="373"/>
                      <a:pt x="122" y="389"/>
                      <a:pt x="122" y="389"/>
                    </a:cubicBezTo>
                    <a:cubicBezTo>
                      <a:pt x="104" y="444"/>
                      <a:pt x="91" y="508"/>
                      <a:pt x="65" y="560"/>
                    </a:cubicBezTo>
                    <a:cubicBezTo>
                      <a:pt x="51" y="588"/>
                      <a:pt x="46" y="606"/>
                      <a:pt x="17" y="616"/>
                    </a:cubicBezTo>
                    <a:cubicBezTo>
                      <a:pt x="11" y="622"/>
                      <a:pt x="0" y="633"/>
                      <a:pt x="0" y="633"/>
                    </a:cubicBezTo>
                  </a:path>
                </a:pathLst>
              </a:cu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78905" name="Freeform 10"/>
              <p:cNvSpPr>
                <a:spLocks/>
              </p:cNvSpPr>
              <p:nvPr/>
            </p:nvSpPr>
            <p:spPr bwMode="auto">
              <a:xfrm>
                <a:off x="4512" y="624"/>
                <a:ext cx="713" cy="559"/>
              </a:xfrm>
              <a:custGeom>
                <a:avLst/>
                <a:gdLst>
                  <a:gd name="T0" fmla="*/ 713 w 713"/>
                  <a:gd name="T1" fmla="*/ 0 h 559"/>
                  <a:gd name="T2" fmla="*/ 640 w 713"/>
                  <a:gd name="T3" fmla="*/ 16 h 559"/>
                  <a:gd name="T4" fmla="*/ 592 w 713"/>
                  <a:gd name="T5" fmla="*/ 81 h 559"/>
                  <a:gd name="T6" fmla="*/ 535 w 713"/>
                  <a:gd name="T7" fmla="*/ 162 h 559"/>
                  <a:gd name="T8" fmla="*/ 527 w 713"/>
                  <a:gd name="T9" fmla="*/ 365 h 559"/>
                  <a:gd name="T10" fmla="*/ 373 w 713"/>
                  <a:gd name="T11" fmla="*/ 438 h 559"/>
                  <a:gd name="T12" fmla="*/ 292 w 713"/>
                  <a:gd name="T13" fmla="*/ 430 h 559"/>
                  <a:gd name="T14" fmla="*/ 243 w 713"/>
                  <a:gd name="T15" fmla="*/ 414 h 559"/>
                  <a:gd name="T16" fmla="*/ 178 w 713"/>
                  <a:gd name="T17" fmla="*/ 373 h 559"/>
                  <a:gd name="T18" fmla="*/ 129 w 713"/>
                  <a:gd name="T19" fmla="*/ 357 h 559"/>
                  <a:gd name="T20" fmla="*/ 89 w 713"/>
                  <a:gd name="T21" fmla="*/ 365 h 559"/>
                  <a:gd name="T22" fmla="*/ 48 w 713"/>
                  <a:gd name="T23" fmla="*/ 430 h 559"/>
                  <a:gd name="T24" fmla="*/ 16 w 713"/>
                  <a:gd name="T25" fmla="*/ 535 h 559"/>
                  <a:gd name="T26" fmla="*/ 0 w 713"/>
                  <a:gd name="T27" fmla="*/ 559 h 5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3" h="559">
                    <a:moveTo>
                      <a:pt x="713" y="0"/>
                    </a:moveTo>
                    <a:cubicBezTo>
                      <a:pt x="705" y="1"/>
                      <a:pt x="654" y="7"/>
                      <a:pt x="640" y="16"/>
                    </a:cubicBezTo>
                    <a:cubicBezTo>
                      <a:pt x="617" y="30"/>
                      <a:pt x="607" y="59"/>
                      <a:pt x="592" y="81"/>
                    </a:cubicBezTo>
                    <a:cubicBezTo>
                      <a:pt x="572" y="111"/>
                      <a:pt x="547" y="125"/>
                      <a:pt x="535" y="162"/>
                    </a:cubicBezTo>
                    <a:cubicBezTo>
                      <a:pt x="532" y="230"/>
                      <a:pt x="534" y="298"/>
                      <a:pt x="527" y="365"/>
                    </a:cubicBezTo>
                    <a:cubicBezTo>
                      <a:pt x="521" y="422"/>
                      <a:pt x="413" y="431"/>
                      <a:pt x="373" y="438"/>
                    </a:cubicBezTo>
                    <a:cubicBezTo>
                      <a:pt x="346" y="435"/>
                      <a:pt x="319" y="435"/>
                      <a:pt x="292" y="430"/>
                    </a:cubicBezTo>
                    <a:cubicBezTo>
                      <a:pt x="275" y="427"/>
                      <a:pt x="243" y="414"/>
                      <a:pt x="243" y="414"/>
                    </a:cubicBezTo>
                    <a:cubicBezTo>
                      <a:pt x="226" y="396"/>
                      <a:pt x="201" y="383"/>
                      <a:pt x="178" y="373"/>
                    </a:cubicBezTo>
                    <a:cubicBezTo>
                      <a:pt x="162" y="366"/>
                      <a:pt x="129" y="357"/>
                      <a:pt x="129" y="357"/>
                    </a:cubicBezTo>
                    <a:cubicBezTo>
                      <a:pt x="116" y="360"/>
                      <a:pt x="101" y="358"/>
                      <a:pt x="89" y="365"/>
                    </a:cubicBezTo>
                    <a:cubicBezTo>
                      <a:pt x="73" y="374"/>
                      <a:pt x="66" y="413"/>
                      <a:pt x="48" y="430"/>
                    </a:cubicBezTo>
                    <a:cubicBezTo>
                      <a:pt x="38" y="461"/>
                      <a:pt x="34" y="508"/>
                      <a:pt x="16" y="535"/>
                    </a:cubicBezTo>
                    <a:cubicBezTo>
                      <a:pt x="11" y="543"/>
                      <a:pt x="0" y="559"/>
                      <a:pt x="0" y="559"/>
                    </a:cubicBezTo>
                  </a:path>
                </a:pathLst>
              </a:cu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</p:grpSp>
      </p:grpSp>
      <p:graphicFrame>
        <p:nvGraphicFramePr>
          <p:cNvPr id="788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190208"/>
              </p:ext>
            </p:extLst>
          </p:nvPr>
        </p:nvGraphicFramePr>
        <p:xfrm>
          <a:off x="422032" y="1066800"/>
          <a:ext cx="164306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Clip" r:id="rId4" imgW="849134" imgH="722682" progId="MS_ClipArt_Gallery.2">
                  <p:embed/>
                </p:oleObj>
              </mc:Choice>
              <mc:Fallback>
                <p:oleObj name="Clip" r:id="rId4" imgW="849134" imgH="722682" progId="MS_ClipArt_Gallery.2">
                  <p:embed/>
                  <p:pic>
                    <p:nvPicPr>
                      <p:cNvPr id="788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32" y="1066800"/>
                        <a:ext cx="1643063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1939"/>
              </p:ext>
            </p:extLst>
          </p:nvPr>
        </p:nvGraphicFramePr>
        <p:xfrm>
          <a:off x="4067173" y="1451494"/>
          <a:ext cx="290036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Clip" r:id="rId6" imgW="1352224" imgH="818541" progId="MS_ClipArt_Gallery.2">
                  <p:embed/>
                </p:oleObj>
              </mc:Choice>
              <mc:Fallback>
                <p:oleObj name="Clip" r:id="rId6" imgW="1352224" imgH="818541" progId="MS_ClipArt_Gallery.2">
                  <p:embed/>
                  <p:pic>
                    <p:nvPicPr>
                      <p:cNvPr id="788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3" y="1451494"/>
                        <a:ext cx="2900363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Oval 14"/>
          <p:cNvSpPr>
            <a:spLocks noChangeArrowheads="1"/>
          </p:cNvSpPr>
          <p:nvPr/>
        </p:nvSpPr>
        <p:spPr bwMode="auto">
          <a:xfrm>
            <a:off x="2699239" y="13716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78859" name="Oval 15"/>
          <p:cNvSpPr>
            <a:spLocks noChangeArrowheads="1"/>
          </p:cNvSpPr>
          <p:nvPr/>
        </p:nvSpPr>
        <p:spPr bwMode="auto">
          <a:xfrm>
            <a:off x="3156439" y="11430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78860" name="Oval 16"/>
          <p:cNvSpPr>
            <a:spLocks noChangeArrowheads="1"/>
          </p:cNvSpPr>
          <p:nvPr/>
        </p:nvSpPr>
        <p:spPr bwMode="auto">
          <a:xfrm>
            <a:off x="3537439" y="9906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78861" name="Oval 17"/>
          <p:cNvSpPr>
            <a:spLocks noChangeArrowheads="1"/>
          </p:cNvSpPr>
          <p:nvPr/>
        </p:nvSpPr>
        <p:spPr bwMode="auto">
          <a:xfrm>
            <a:off x="5486400" y="10668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graphicFrame>
        <p:nvGraphicFramePr>
          <p:cNvPr id="788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50048"/>
              </p:ext>
            </p:extLst>
          </p:nvPr>
        </p:nvGraphicFramePr>
        <p:xfrm>
          <a:off x="9501555" y="990600"/>
          <a:ext cx="164306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Clip" r:id="rId8" imgW="849134" imgH="722682" progId="MS_ClipArt_Gallery.2">
                  <p:embed/>
                </p:oleObj>
              </mc:Choice>
              <mc:Fallback>
                <p:oleObj name="Clip" r:id="rId8" imgW="849134" imgH="722682" progId="MS_ClipArt_Gallery.2">
                  <p:embed/>
                  <p:pic>
                    <p:nvPicPr>
                      <p:cNvPr id="788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1555" y="990600"/>
                        <a:ext cx="1643063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3" name="Line 19"/>
          <p:cNvSpPr>
            <a:spLocks noChangeShapeType="1"/>
          </p:cNvSpPr>
          <p:nvPr/>
        </p:nvSpPr>
        <p:spPr bwMode="auto">
          <a:xfrm flipV="1">
            <a:off x="9718250" y="942182"/>
            <a:ext cx="990600" cy="1447800"/>
          </a:xfrm>
          <a:prstGeom prst="line">
            <a:avLst/>
          </a:prstGeom>
          <a:noFill/>
          <a:ln w="1174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8864" name="Line 20"/>
          <p:cNvSpPr>
            <a:spLocks noChangeShapeType="1"/>
          </p:cNvSpPr>
          <p:nvPr/>
        </p:nvSpPr>
        <p:spPr bwMode="auto">
          <a:xfrm>
            <a:off x="9501554" y="1371600"/>
            <a:ext cx="1524000" cy="914400"/>
          </a:xfrm>
          <a:prstGeom prst="line">
            <a:avLst/>
          </a:prstGeom>
          <a:noFill/>
          <a:ln w="1174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78865" name="Oval 21"/>
          <p:cNvSpPr>
            <a:spLocks noChangeArrowheads="1"/>
          </p:cNvSpPr>
          <p:nvPr/>
        </p:nvSpPr>
        <p:spPr bwMode="auto">
          <a:xfrm>
            <a:off x="7467600" y="14478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78866" name="Oval 22"/>
          <p:cNvSpPr>
            <a:spLocks noChangeArrowheads="1"/>
          </p:cNvSpPr>
          <p:nvPr/>
        </p:nvSpPr>
        <p:spPr bwMode="auto">
          <a:xfrm>
            <a:off x="7924800" y="13716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78867" name="Oval 23"/>
          <p:cNvSpPr>
            <a:spLocks noChangeArrowheads="1"/>
          </p:cNvSpPr>
          <p:nvPr/>
        </p:nvSpPr>
        <p:spPr bwMode="auto">
          <a:xfrm>
            <a:off x="7086600" y="16002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44052" name="AutoShape 25"/>
          <p:cNvSpPr>
            <a:spLocks noChangeArrowheads="1"/>
          </p:cNvSpPr>
          <p:nvPr/>
        </p:nvSpPr>
        <p:spPr bwMode="auto">
          <a:xfrm>
            <a:off x="8837186" y="5359035"/>
            <a:ext cx="838200" cy="762000"/>
          </a:xfrm>
          <a:prstGeom prst="plus">
            <a:avLst>
              <a:gd name="adj" fmla="val 38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8371254" y="3933825"/>
            <a:ext cx="1905000" cy="1295400"/>
            <a:chOff x="3744" y="2928"/>
            <a:chExt cx="1200" cy="816"/>
          </a:xfrm>
        </p:grpSpPr>
        <p:sp>
          <p:nvSpPr>
            <p:cNvPr id="78894" name="AutoShape 28"/>
            <p:cNvSpPr>
              <a:spLocks noChangeArrowheads="1"/>
            </p:cNvSpPr>
            <p:nvPr/>
          </p:nvSpPr>
          <p:spPr bwMode="auto">
            <a:xfrm>
              <a:off x="3744" y="2928"/>
              <a:ext cx="528" cy="480"/>
            </a:xfrm>
            <a:prstGeom prst="plus">
              <a:avLst>
                <a:gd name="adj" fmla="val 384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grpSp>
          <p:nvGrpSpPr>
            <p:cNvPr id="78895" name="Group 29"/>
            <p:cNvGrpSpPr>
              <a:grpSpLocks/>
            </p:cNvGrpSpPr>
            <p:nvPr/>
          </p:nvGrpSpPr>
          <p:grpSpPr bwMode="auto">
            <a:xfrm>
              <a:off x="4320" y="3120"/>
              <a:ext cx="624" cy="624"/>
              <a:chOff x="816" y="2400"/>
              <a:chExt cx="1248" cy="672"/>
            </a:xfrm>
          </p:grpSpPr>
          <p:sp>
            <p:nvSpPr>
              <p:cNvPr id="78896" name="AutoShape 30"/>
              <p:cNvSpPr>
                <a:spLocks noChangeArrowheads="1"/>
              </p:cNvSpPr>
              <p:nvPr/>
            </p:nvSpPr>
            <p:spPr bwMode="auto">
              <a:xfrm>
                <a:off x="960" y="2784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7" name="AutoShape 31"/>
              <p:cNvSpPr>
                <a:spLocks noChangeArrowheads="1"/>
              </p:cNvSpPr>
              <p:nvPr/>
            </p:nvSpPr>
            <p:spPr bwMode="auto">
              <a:xfrm>
                <a:off x="1056" y="2880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8" name="AutoShape 32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9" name="AutoShape 33"/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900" name="AutoShape 34"/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901" name="AutoShape 35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</p:grp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356944" y="3860800"/>
            <a:ext cx="2438400" cy="685800"/>
            <a:chOff x="288" y="2928"/>
            <a:chExt cx="1536" cy="432"/>
          </a:xfrm>
        </p:grpSpPr>
        <p:grpSp>
          <p:nvGrpSpPr>
            <p:cNvPr id="78884" name="Group 37"/>
            <p:cNvGrpSpPr>
              <a:grpSpLocks/>
            </p:cNvGrpSpPr>
            <p:nvPr/>
          </p:nvGrpSpPr>
          <p:grpSpPr bwMode="auto">
            <a:xfrm>
              <a:off x="1152" y="2928"/>
              <a:ext cx="624" cy="432"/>
              <a:chOff x="816" y="2400"/>
              <a:chExt cx="1248" cy="672"/>
            </a:xfrm>
          </p:grpSpPr>
          <p:sp>
            <p:nvSpPr>
              <p:cNvPr id="78888" name="AutoShape 38"/>
              <p:cNvSpPr>
                <a:spLocks noChangeArrowheads="1"/>
              </p:cNvSpPr>
              <p:nvPr/>
            </p:nvSpPr>
            <p:spPr bwMode="auto">
              <a:xfrm>
                <a:off x="960" y="2784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89" name="AutoShape 39"/>
              <p:cNvSpPr>
                <a:spLocks noChangeArrowheads="1"/>
              </p:cNvSpPr>
              <p:nvPr/>
            </p:nvSpPr>
            <p:spPr bwMode="auto">
              <a:xfrm>
                <a:off x="1056" y="2880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0" name="AutoShape 40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1" name="AutoShape 41"/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2" name="AutoShape 42"/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  <p:sp>
            <p:nvSpPr>
              <p:cNvPr id="78893" name="AutoShape 43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864" cy="192"/>
              </a:xfrm>
              <a:prstGeom prst="can">
                <a:avLst>
                  <a:gd name="adj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BE" altLang="fr-FR" sz="1800"/>
              </a:p>
            </p:txBody>
          </p:sp>
        </p:grpSp>
        <p:sp>
          <p:nvSpPr>
            <p:cNvPr id="78885" name="Rectangle 44"/>
            <p:cNvSpPr>
              <a:spLocks noChangeArrowheads="1"/>
            </p:cNvSpPr>
            <p:nvPr/>
          </p:nvSpPr>
          <p:spPr bwMode="auto">
            <a:xfrm>
              <a:off x="288" y="3216"/>
              <a:ext cx="43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sp>
          <p:nvSpPr>
            <p:cNvPr id="78886" name="Line 45"/>
            <p:cNvSpPr>
              <a:spLocks noChangeShapeType="1"/>
            </p:cNvSpPr>
            <p:nvPr/>
          </p:nvSpPr>
          <p:spPr bwMode="auto">
            <a:xfrm flipV="1">
              <a:off x="1152" y="2928"/>
              <a:ext cx="624" cy="432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78887" name="Line 46"/>
            <p:cNvSpPr>
              <a:spLocks noChangeShapeType="1"/>
            </p:cNvSpPr>
            <p:nvPr/>
          </p:nvSpPr>
          <p:spPr bwMode="auto">
            <a:xfrm>
              <a:off x="1152" y="2976"/>
              <a:ext cx="672" cy="336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11311" name="Group 47"/>
          <p:cNvGrpSpPr>
            <a:grpSpLocks/>
          </p:cNvGrpSpPr>
          <p:nvPr/>
        </p:nvGrpSpPr>
        <p:grpSpPr bwMode="auto">
          <a:xfrm>
            <a:off x="8731618" y="2924175"/>
            <a:ext cx="2714625" cy="1004888"/>
            <a:chOff x="3744" y="2352"/>
            <a:chExt cx="1710" cy="633"/>
          </a:xfrm>
        </p:grpSpPr>
        <p:grpSp>
          <p:nvGrpSpPr>
            <p:cNvPr id="78879" name="Group 48"/>
            <p:cNvGrpSpPr>
              <a:grpSpLocks/>
            </p:cNvGrpSpPr>
            <p:nvPr/>
          </p:nvGrpSpPr>
          <p:grpSpPr bwMode="auto">
            <a:xfrm>
              <a:off x="4656" y="2352"/>
              <a:ext cx="798" cy="633"/>
              <a:chOff x="4427" y="551"/>
              <a:chExt cx="798" cy="633"/>
            </a:xfrm>
          </p:grpSpPr>
          <p:sp>
            <p:nvSpPr>
              <p:cNvPr id="78882" name="Freeform 49"/>
              <p:cNvSpPr>
                <a:spLocks/>
              </p:cNvSpPr>
              <p:nvPr/>
            </p:nvSpPr>
            <p:spPr bwMode="auto">
              <a:xfrm>
                <a:off x="4427" y="551"/>
                <a:ext cx="795" cy="633"/>
              </a:xfrm>
              <a:custGeom>
                <a:avLst/>
                <a:gdLst>
                  <a:gd name="T0" fmla="*/ 795 w 795"/>
                  <a:gd name="T1" fmla="*/ 0 h 633"/>
                  <a:gd name="T2" fmla="*/ 746 w 795"/>
                  <a:gd name="T3" fmla="*/ 17 h 633"/>
                  <a:gd name="T4" fmla="*/ 722 w 795"/>
                  <a:gd name="T5" fmla="*/ 25 h 633"/>
                  <a:gd name="T6" fmla="*/ 698 w 795"/>
                  <a:gd name="T7" fmla="*/ 49 h 633"/>
                  <a:gd name="T8" fmla="*/ 649 w 795"/>
                  <a:gd name="T9" fmla="*/ 81 h 633"/>
                  <a:gd name="T10" fmla="*/ 552 w 795"/>
                  <a:gd name="T11" fmla="*/ 203 h 633"/>
                  <a:gd name="T12" fmla="*/ 511 w 795"/>
                  <a:gd name="T13" fmla="*/ 244 h 633"/>
                  <a:gd name="T14" fmla="*/ 455 w 795"/>
                  <a:gd name="T15" fmla="*/ 292 h 633"/>
                  <a:gd name="T16" fmla="*/ 406 w 795"/>
                  <a:gd name="T17" fmla="*/ 308 h 633"/>
                  <a:gd name="T18" fmla="*/ 219 w 795"/>
                  <a:gd name="T19" fmla="*/ 300 h 633"/>
                  <a:gd name="T20" fmla="*/ 146 w 795"/>
                  <a:gd name="T21" fmla="*/ 365 h 633"/>
                  <a:gd name="T22" fmla="*/ 122 w 795"/>
                  <a:gd name="T23" fmla="*/ 389 h 633"/>
                  <a:gd name="T24" fmla="*/ 65 w 795"/>
                  <a:gd name="T25" fmla="*/ 560 h 633"/>
                  <a:gd name="T26" fmla="*/ 17 w 795"/>
                  <a:gd name="T27" fmla="*/ 616 h 633"/>
                  <a:gd name="T28" fmla="*/ 0 w 795"/>
                  <a:gd name="T29" fmla="*/ 633 h 6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95" h="633">
                    <a:moveTo>
                      <a:pt x="795" y="0"/>
                    </a:moveTo>
                    <a:cubicBezTo>
                      <a:pt x="779" y="6"/>
                      <a:pt x="762" y="11"/>
                      <a:pt x="746" y="17"/>
                    </a:cubicBezTo>
                    <a:cubicBezTo>
                      <a:pt x="738" y="20"/>
                      <a:pt x="722" y="25"/>
                      <a:pt x="722" y="25"/>
                    </a:cubicBezTo>
                    <a:cubicBezTo>
                      <a:pt x="714" y="33"/>
                      <a:pt x="707" y="42"/>
                      <a:pt x="698" y="49"/>
                    </a:cubicBezTo>
                    <a:cubicBezTo>
                      <a:pt x="683" y="61"/>
                      <a:pt x="649" y="81"/>
                      <a:pt x="649" y="81"/>
                    </a:cubicBezTo>
                    <a:cubicBezTo>
                      <a:pt x="620" y="126"/>
                      <a:pt x="587" y="163"/>
                      <a:pt x="552" y="203"/>
                    </a:cubicBezTo>
                    <a:cubicBezTo>
                      <a:pt x="539" y="217"/>
                      <a:pt x="511" y="244"/>
                      <a:pt x="511" y="244"/>
                    </a:cubicBezTo>
                    <a:cubicBezTo>
                      <a:pt x="502" y="272"/>
                      <a:pt x="483" y="280"/>
                      <a:pt x="455" y="292"/>
                    </a:cubicBezTo>
                    <a:cubicBezTo>
                      <a:pt x="439" y="299"/>
                      <a:pt x="406" y="308"/>
                      <a:pt x="406" y="308"/>
                    </a:cubicBezTo>
                    <a:cubicBezTo>
                      <a:pt x="322" y="298"/>
                      <a:pt x="312" y="292"/>
                      <a:pt x="219" y="300"/>
                    </a:cubicBezTo>
                    <a:cubicBezTo>
                      <a:pt x="177" y="330"/>
                      <a:pt x="201" y="311"/>
                      <a:pt x="146" y="365"/>
                    </a:cubicBezTo>
                    <a:cubicBezTo>
                      <a:pt x="138" y="373"/>
                      <a:pt x="122" y="389"/>
                      <a:pt x="122" y="389"/>
                    </a:cubicBezTo>
                    <a:cubicBezTo>
                      <a:pt x="104" y="444"/>
                      <a:pt x="91" y="508"/>
                      <a:pt x="65" y="560"/>
                    </a:cubicBezTo>
                    <a:cubicBezTo>
                      <a:pt x="51" y="588"/>
                      <a:pt x="46" y="606"/>
                      <a:pt x="17" y="616"/>
                    </a:cubicBezTo>
                    <a:cubicBezTo>
                      <a:pt x="11" y="622"/>
                      <a:pt x="0" y="633"/>
                      <a:pt x="0" y="633"/>
                    </a:cubicBezTo>
                  </a:path>
                </a:pathLst>
              </a:cu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  <p:sp>
            <p:nvSpPr>
              <p:cNvPr id="78883" name="Freeform 50"/>
              <p:cNvSpPr>
                <a:spLocks/>
              </p:cNvSpPr>
              <p:nvPr/>
            </p:nvSpPr>
            <p:spPr bwMode="auto">
              <a:xfrm>
                <a:off x="4512" y="624"/>
                <a:ext cx="713" cy="559"/>
              </a:xfrm>
              <a:custGeom>
                <a:avLst/>
                <a:gdLst>
                  <a:gd name="T0" fmla="*/ 713 w 713"/>
                  <a:gd name="T1" fmla="*/ 0 h 559"/>
                  <a:gd name="T2" fmla="*/ 640 w 713"/>
                  <a:gd name="T3" fmla="*/ 16 h 559"/>
                  <a:gd name="T4" fmla="*/ 592 w 713"/>
                  <a:gd name="T5" fmla="*/ 81 h 559"/>
                  <a:gd name="T6" fmla="*/ 535 w 713"/>
                  <a:gd name="T7" fmla="*/ 162 h 559"/>
                  <a:gd name="T8" fmla="*/ 527 w 713"/>
                  <a:gd name="T9" fmla="*/ 365 h 559"/>
                  <a:gd name="T10" fmla="*/ 373 w 713"/>
                  <a:gd name="T11" fmla="*/ 438 h 559"/>
                  <a:gd name="T12" fmla="*/ 292 w 713"/>
                  <a:gd name="T13" fmla="*/ 430 h 559"/>
                  <a:gd name="T14" fmla="*/ 243 w 713"/>
                  <a:gd name="T15" fmla="*/ 414 h 559"/>
                  <a:gd name="T16" fmla="*/ 178 w 713"/>
                  <a:gd name="T17" fmla="*/ 373 h 559"/>
                  <a:gd name="T18" fmla="*/ 129 w 713"/>
                  <a:gd name="T19" fmla="*/ 357 h 559"/>
                  <a:gd name="T20" fmla="*/ 89 w 713"/>
                  <a:gd name="T21" fmla="*/ 365 h 559"/>
                  <a:gd name="T22" fmla="*/ 48 w 713"/>
                  <a:gd name="T23" fmla="*/ 430 h 559"/>
                  <a:gd name="T24" fmla="*/ 16 w 713"/>
                  <a:gd name="T25" fmla="*/ 535 h 559"/>
                  <a:gd name="T26" fmla="*/ 0 w 713"/>
                  <a:gd name="T27" fmla="*/ 559 h 5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13" h="559">
                    <a:moveTo>
                      <a:pt x="713" y="0"/>
                    </a:moveTo>
                    <a:cubicBezTo>
                      <a:pt x="705" y="1"/>
                      <a:pt x="654" y="7"/>
                      <a:pt x="640" y="16"/>
                    </a:cubicBezTo>
                    <a:cubicBezTo>
                      <a:pt x="617" y="30"/>
                      <a:pt x="607" y="59"/>
                      <a:pt x="592" y="81"/>
                    </a:cubicBezTo>
                    <a:cubicBezTo>
                      <a:pt x="572" y="111"/>
                      <a:pt x="547" y="125"/>
                      <a:pt x="535" y="162"/>
                    </a:cubicBezTo>
                    <a:cubicBezTo>
                      <a:pt x="532" y="230"/>
                      <a:pt x="534" y="298"/>
                      <a:pt x="527" y="365"/>
                    </a:cubicBezTo>
                    <a:cubicBezTo>
                      <a:pt x="521" y="422"/>
                      <a:pt x="413" y="431"/>
                      <a:pt x="373" y="438"/>
                    </a:cubicBezTo>
                    <a:cubicBezTo>
                      <a:pt x="346" y="435"/>
                      <a:pt x="319" y="435"/>
                      <a:pt x="292" y="430"/>
                    </a:cubicBezTo>
                    <a:cubicBezTo>
                      <a:pt x="275" y="427"/>
                      <a:pt x="243" y="414"/>
                      <a:pt x="243" y="414"/>
                    </a:cubicBezTo>
                    <a:cubicBezTo>
                      <a:pt x="226" y="396"/>
                      <a:pt x="201" y="383"/>
                      <a:pt x="178" y="373"/>
                    </a:cubicBezTo>
                    <a:cubicBezTo>
                      <a:pt x="162" y="366"/>
                      <a:pt x="129" y="357"/>
                      <a:pt x="129" y="357"/>
                    </a:cubicBezTo>
                    <a:cubicBezTo>
                      <a:pt x="116" y="360"/>
                      <a:pt x="101" y="358"/>
                      <a:pt x="89" y="365"/>
                    </a:cubicBezTo>
                    <a:cubicBezTo>
                      <a:pt x="73" y="374"/>
                      <a:pt x="66" y="413"/>
                      <a:pt x="48" y="430"/>
                    </a:cubicBezTo>
                    <a:cubicBezTo>
                      <a:pt x="38" y="461"/>
                      <a:pt x="34" y="508"/>
                      <a:pt x="16" y="535"/>
                    </a:cubicBezTo>
                    <a:cubicBezTo>
                      <a:pt x="11" y="543"/>
                      <a:pt x="0" y="559"/>
                      <a:pt x="0" y="559"/>
                    </a:cubicBezTo>
                  </a:path>
                </a:pathLst>
              </a:cu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BE"/>
              </a:p>
            </p:txBody>
          </p:sp>
        </p:grpSp>
        <p:sp>
          <p:nvSpPr>
            <p:cNvPr id="78880" name="Rectangle 51"/>
            <p:cNvSpPr>
              <a:spLocks noChangeArrowheads="1"/>
            </p:cNvSpPr>
            <p:nvPr/>
          </p:nvSpPr>
          <p:spPr bwMode="auto">
            <a:xfrm>
              <a:off x="3744" y="2592"/>
              <a:ext cx="432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  <p:sp>
          <p:nvSpPr>
            <p:cNvPr id="78881" name="AutoShape 52"/>
            <p:cNvSpPr>
              <a:spLocks noChangeArrowheads="1"/>
            </p:cNvSpPr>
            <p:nvPr/>
          </p:nvSpPr>
          <p:spPr bwMode="auto">
            <a:xfrm>
              <a:off x="5040" y="2736"/>
              <a:ext cx="384" cy="192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1800"/>
            </a:p>
          </p:txBody>
        </p:sp>
      </p:grpSp>
      <p:sp>
        <p:nvSpPr>
          <p:cNvPr id="78872" name="Oval 53"/>
          <p:cNvSpPr>
            <a:spLocks noChangeArrowheads="1"/>
          </p:cNvSpPr>
          <p:nvPr/>
        </p:nvSpPr>
        <p:spPr bwMode="auto">
          <a:xfrm>
            <a:off x="3994639" y="99060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78873" name="Oval 54"/>
          <p:cNvSpPr>
            <a:spLocks noChangeArrowheads="1"/>
          </p:cNvSpPr>
          <p:nvPr/>
        </p:nvSpPr>
        <p:spPr bwMode="auto">
          <a:xfrm>
            <a:off x="5864469" y="130694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pic>
        <p:nvPicPr>
          <p:cNvPr id="44059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1982" y="4797426"/>
            <a:ext cx="10080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60" name="Picture 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8417" y="4882810"/>
            <a:ext cx="28733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85" name="ZoneTexte 1"/>
          <p:cNvSpPr txBox="1">
            <a:spLocks noChangeArrowheads="1"/>
          </p:cNvSpPr>
          <p:nvPr/>
        </p:nvSpPr>
        <p:spPr bwMode="auto">
          <a:xfrm>
            <a:off x="3458920" y="4611689"/>
            <a:ext cx="1798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>
                <a:latin typeface="Times New Roman" pitchFamily="18" charset="0"/>
              </a:rPr>
              <a:t>Ici 3 critères.</a:t>
            </a:r>
          </a:p>
        </p:txBody>
      </p:sp>
      <p:sp>
        <p:nvSpPr>
          <p:cNvPr id="45086" name="ZoneTexte 2"/>
          <p:cNvSpPr txBox="1">
            <a:spLocks noChangeArrowheads="1"/>
          </p:cNvSpPr>
          <p:nvPr/>
        </p:nvSpPr>
        <p:spPr bwMode="auto">
          <a:xfrm>
            <a:off x="3859045" y="5184386"/>
            <a:ext cx="4568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>
                <a:latin typeface="Times New Roman" pitchFamily="18" charset="0"/>
              </a:rPr>
              <a:t>En </a:t>
            </a:r>
            <a:r>
              <a:rPr lang="es-ES" altLang="fr-FR" sz="2400" dirty="0" err="1">
                <a:latin typeface="Times New Roman" pitchFamily="18" charset="0"/>
              </a:rPr>
              <a:t>avons-nous</a:t>
            </a:r>
            <a:r>
              <a:rPr lang="es-ES" altLang="fr-FR" sz="2400" dirty="0">
                <a:latin typeface="Times New Roman" pitchFamily="18" charset="0"/>
              </a:rPr>
              <a:t> calculé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dirty="0">
                <a:latin typeface="Times New Roman" pitchFamily="18" charset="0"/>
              </a:rPr>
              <a:t>les </a:t>
            </a:r>
            <a:r>
              <a:rPr lang="es-ES" altLang="fr-FR" sz="2400" dirty="0" err="1">
                <a:latin typeface="Times New Roman" pitchFamily="18" charset="0"/>
              </a:rPr>
              <a:t>attractivités</a:t>
            </a:r>
            <a:r>
              <a:rPr lang="es-ES" altLang="fr-FR" sz="2400" dirty="0">
                <a:latin typeface="Times New Roman" pitchFamily="18" charset="0"/>
              </a:rPr>
              <a:t> et les </a:t>
            </a:r>
            <a:r>
              <a:rPr lang="es-ES" altLang="fr-FR" sz="2400" dirty="0" err="1">
                <a:latin typeface="Times New Roman" pitchFamily="18" charset="0"/>
              </a:rPr>
              <a:t>probabilités</a:t>
            </a:r>
            <a:r>
              <a:rPr lang="es-ES" altLang="fr-FR" sz="2400" dirty="0">
                <a:latin typeface="Times New Roman" pitchFamily="18" charset="0"/>
              </a:rPr>
              <a:t> ?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8</a:t>
            </a:fld>
            <a:endParaRPr lang="fr-BE"/>
          </a:p>
        </p:txBody>
      </p:sp>
      <p:sp>
        <p:nvSpPr>
          <p:cNvPr id="58" name="Oval 53"/>
          <p:cNvSpPr>
            <a:spLocks noChangeArrowheads="1"/>
          </p:cNvSpPr>
          <p:nvPr/>
        </p:nvSpPr>
        <p:spPr bwMode="auto">
          <a:xfrm>
            <a:off x="4435719" y="985073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4966556" y="98985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8368384" y="124850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61" name="Oval 22"/>
          <p:cNvSpPr>
            <a:spLocks noChangeArrowheads="1"/>
          </p:cNvSpPr>
          <p:nvPr/>
        </p:nvSpPr>
        <p:spPr bwMode="auto">
          <a:xfrm>
            <a:off x="8829371" y="1145931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62" name="Oval 22"/>
          <p:cNvSpPr>
            <a:spLocks noChangeArrowheads="1"/>
          </p:cNvSpPr>
          <p:nvPr/>
        </p:nvSpPr>
        <p:spPr bwMode="auto">
          <a:xfrm>
            <a:off x="9476154" y="105092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2343639" y="1591809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</p:spTree>
    <p:extLst>
      <p:ext uri="{BB962C8B-B14F-4D97-AF65-F5344CB8AC3E}">
        <p14:creationId xmlns:p14="http://schemas.microsoft.com/office/powerpoint/2010/main" val="10574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52" grpId="0" animBg="1"/>
      <p:bldP spid="45085" grpId="0"/>
      <p:bldP spid="450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3" y="27355"/>
            <a:ext cx="8640763" cy="403225"/>
          </a:xfrm>
        </p:spPr>
        <p:txBody>
          <a:bodyPr/>
          <a:lstStyle/>
          <a:p>
            <a:pPr>
              <a:defRPr/>
            </a:pPr>
            <a:r>
              <a:rPr lang="fr-B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Arrive-t-il qu’on liste les critères, leurs attractivités et leurs probabilités ?  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1" name="Picture 3" descr="renault_espace_x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4"/>
          <a:stretch>
            <a:fillRect/>
          </a:stretch>
        </p:blipFill>
        <p:spPr bwMode="auto">
          <a:xfrm>
            <a:off x="1560514" y="1773238"/>
            <a:ext cx="30956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ford_Galaxy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860800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524001" y="1557338"/>
            <a:ext cx="23415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Renault ESPACE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1524001" y="3860800"/>
            <a:ext cx="21256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Ford GALAXY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4943476" y="1196975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ABS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5951538" y="1052514"/>
            <a:ext cx="11240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Cruse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Control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7248526" y="981076"/>
            <a:ext cx="1106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Alarme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recul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68" name="Text Box 10"/>
          <p:cNvSpPr txBox="1">
            <a:spLocks noChangeArrowheads="1"/>
          </p:cNvSpPr>
          <p:nvPr/>
        </p:nvSpPr>
        <p:spPr bwMode="auto">
          <a:xfrm>
            <a:off x="8543926" y="1052514"/>
            <a:ext cx="8322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Prix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achat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9588500" y="981076"/>
            <a:ext cx="10887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Prix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>
                <a:latin typeface="Times New Roman" pitchFamily="18" charset="0"/>
              </a:rPr>
              <a:t>revente</a:t>
            </a:r>
            <a:endParaRPr lang="en-US" altLang="fr-FR" sz="2400">
              <a:latin typeface="Times New Roman" pitchFamily="18" charset="0"/>
            </a:endParaRPr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>
            <a:off x="4367214" y="1844675"/>
            <a:ext cx="6300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4367214" y="3416300"/>
            <a:ext cx="6300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5087939" y="23495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  <a:endParaRPr lang="en-US" altLang="fr-FR" b="1">
              <a:latin typeface="Times New Roman" pitchFamily="18" charset="0"/>
            </a:endParaRPr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5087939" y="443706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  <a:endParaRPr lang="en-US" altLang="fr-FR" b="1">
              <a:latin typeface="Times New Roman" pitchFamily="18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6311901" y="2349500"/>
            <a:ext cx="415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  <a:endParaRPr lang="en-US" altLang="fr-FR" b="1">
              <a:latin typeface="Times New Roman" pitchFamily="18" charset="0"/>
            </a:endParaRP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8616950" y="23495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>
                <a:latin typeface="Times New Roman" pitchFamily="18" charset="0"/>
              </a:rPr>
              <a:t>-</a:t>
            </a:r>
            <a:endParaRPr lang="en-US" altLang="fr-FR">
              <a:latin typeface="Times New Roman" pitchFamily="18" charset="0"/>
            </a:endParaRP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9872663" y="2413000"/>
            <a:ext cx="419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</a:p>
        </p:txBody>
      </p:sp>
      <p:sp>
        <p:nvSpPr>
          <p:cNvPr id="46101" name="Text Box 20"/>
          <p:cNvSpPr txBox="1">
            <a:spLocks noChangeArrowheads="1"/>
          </p:cNvSpPr>
          <p:nvPr/>
        </p:nvSpPr>
        <p:spPr bwMode="auto">
          <a:xfrm>
            <a:off x="9904414" y="4429125"/>
            <a:ext cx="320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-</a:t>
            </a:r>
          </a:p>
        </p:txBody>
      </p:sp>
      <p:sp>
        <p:nvSpPr>
          <p:cNvPr id="45078" name="Line 21"/>
          <p:cNvSpPr>
            <a:spLocks noChangeShapeType="1"/>
          </p:cNvSpPr>
          <p:nvPr/>
        </p:nvSpPr>
        <p:spPr bwMode="auto">
          <a:xfrm>
            <a:off x="4583114" y="5661025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46103" name="Text Box 22"/>
          <p:cNvSpPr txBox="1">
            <a:spLocks noChangeArrowheads="1"/>
          </p:cNvSpPr>
          <p:nvPr/>
        </p:nvSpPr>
        <p:spPr bwMode="auto">
          <a:xfrm>
            <a:off x="7391401" y="2349500"/>
            <a:ext cx="415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  <a:endParaRPr lang="en-US" altLang="fr-FR" b="1">
              <a:latin typeface="Times New Roman" pitchFamily="18" charset="0"/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8616951" y="443706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b="1">
                <a:latin typeface="Times New Roman" pitchFamily="18" charset="0"/>
              </a:rPr>
              <a:t>+</a:t>
            </a:r>
            <a:endParaRPr lang="en-US" altLang="fr-FR" b="1">
              <a:latin typeface="Times New Roman" pitchFamily="18" charset="0"/>
            </a:endParaRPr>
          </a:p>
        </p:txBody>
      </p:sp>
      <p:sp>
        <p:nvSpPr>
          <p:cNvPr id="45081" name="Line 13"/>
          <p:cNvSpPr>
            <a:spLocks noChangeShapeType="1"/>
          </p:cNvSpPr>
          <p:nvPr/>
        </p:nvSpPr>
        <p:spPr bwMode="auto">
          <a:xfrm>
            <a:off x="4448175" y="3860800"/>
            <a:ext cx="6300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45082" name="ZoneTexte 1"/>
          <p:cNvSpPr txBox="1">
            <a:spLocks noChangeArrowheads="1"/>
          </p:cNvSpPr>
          <p:nvPr/>
        </p:nvSpPr>
        <p:spPr bwMode="auto">
          <a:xfrm>
            <a:off x="3068639" y="3416301"/>
            <a:ext cx="1874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>
                <a:latin typeface="Times New Roman" pitchFamily="18" charset="0"/>
              </a:rPr>
              <a:t>Probabilités :        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162551" y="3365501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>
                <a:solidFill>
                  <a:srgbClr val="CC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6294439" y="3378201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>
                <a:solidFill>
                  <a:srgbClr val="CC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8597900" y="3378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>
                <a:solidFill>
                  <a:srgbClr val="CC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7391400" y="33782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>
                <a:solidFill>
                  <a:srgbClr val="CC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9734551" y="3378201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2400" b="1">
                <a:solidFill>
                  <a:srgbClr val="CC0066"/>
                </a:solidFill>
                <a:latin typeface="Times New Roman" pitchFamily="18" charset="0"/>
              </a:rPr>
              <a:t>0,5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01396" y="774462"/>
            <a:ext cx="64908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 : Le choix d’une voiture…selon des CRITERES + et -</a:t>
            </a:r>
            <a:endParaRPr lang="es-E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Théorie des décisions et Balance des décisions.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9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0" y="348398"/>
            <a:ext cx="278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Oui (mais c’est rare) </a:t>
            </a:r>
            <a:endParaRPr lang="fr-B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5" grpId="0"/>
      <p:bldP spid="45066" grpId="0"/>
      <p:bldP spid="45067" grpId="0"/>
      <p:bldP spid="45068" grpId="0"/>
      <p:bldP spid="45069" grpId="0"/>
      <p:bldP spid="45070" grpId="0" animBg="1"/>
      <p:bldP spid="45071" grpId="0" animBg="1"/>
      <p:bldP spid="46096" grpId="0"/>
      <p:bldP spid="46097" grpId="0"/>
      <p:bldP spid="46098" grpId="0"/>
      <p:bldP spid="46099" grpId="0"/>
      <p:bldP spid="46100" grpId="0"/>
      <p:bldP spid="46101" grpId="0"/>
      <p:bldP spid="45078" grpId="0" animBg="1"/>
      <p:bldP spid="46103" grpId="0"/>
      <p:bldP spid="46104" grpId="0"/>
      <p:bldP spid="45081" grpId="0" animBg="1"/>
      <p:bldP spid="45082" grpId="0"/>
      <p:bldP spid="2" grpId="0"/>
      <p:bldP spid="28" grpId="0"/>
      <p:bldP spid="29" grpId="0"/>
      <p:bldP spid="30" grpId="0"/>
      <p:bldP spid="31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1206</Words>
  <Application>Microsoft Office PowerPoint</Application>
  <PresentationFormat>Grand écran</PresentationFormat>
  <Paragraphs>161</Paragraphs>
  <Slides>18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Thème Office</vt:lpstr>
      <vt:lpstr>Clip</vt:lpstr>
      <vt:lpstr>Présentation PowerPoint</vt:lpstr>
      <vt:lpstr>Présentation PowerPoint</vt:lpstr>
      <vt:lpstr>La théorie des décisions ou théorie moderne de l’utilité attendue</vt:lpstr>
      <vt:lpstr>Présentation PowerPoint</vt:lpstr>
      <vt:lpstr>Présentation PowerPoint</vt:lpstr>
      <vt:lpstr>Présentation PowerPoint</vt:lpstr>
      <vt:lpstr>Présentation PowerPoint</vt:lpstr>
      <vt:lpstr>Le choix ultime =  Maximisation de l ’utilité attendue (ou probabilisée)</vt:lpstr>
      <vt:lpstr>Arrive-t-il qu’on liste les critères, leurs attractivités et leurs probabilités ?  </vt:lpstr>
      <vt:lpstr>Présentation PowerPoint</vt:lpstr>
      <vt:lpstr>Damasio, [1995, p. 223] à propos de la théorie des décisions : </vt:lpstr>
      <vt:lpstr>Damasio, [1995, p. 223] à propos de la théorie des décisions : </vt:lpstr>
      <vt:lpstr>Qui a raison, Damasio ou la théorie des décisions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33</cp:revision>
  <cp:lastPrinted>2020-04-21T14:03:12Z</cp:lastPrinted>
  <dcterms:created xsi:type="dcterms:W3CDTF">2020-03-03T16:26:00Z</dcterms:created>
  <dcterms:modified xsi:type="dcterms:W3CDTF">2020-04-21T14:03:57Z</dcterms:modified>
</cp:coreProperties>
</file>