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FB854E-9C30-49D9-A820-638B7ED4F011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F762E50-DFE9-4BB2-A1C5-6D80A9ECD4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1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82" y="5214635"/>
            <a:ext cx="5535096" cy="494249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03853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679D1-30CA-4323-B2C6-1CA65FBEFE4E}" type="slidenum">
              <a:rPr lang="fr-FR" altLang="fr-FR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/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7608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4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9EA1ED-AF0B-4B30-8DE1-94FD41F76238}" type="slidenum">
              <a:rPr lang="fr-FR" altLang="fr-FR" smtClean="0"/>
              <a:pPr eaLnBrk="1" hangingPunct="1">
                <a:spcBef>
                  <a:spcPct val="0"/>
                </a:spcBef>
              </a:pPr>
              <a:t>13</a:t>
            </a:fld>
            <a:endParaRPr lang="fr-FR" altLang="fr-FR" smtClean="0"/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914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5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9156FA-EF12-4C7E-AD16-133120E48CFA}" type="slidenum">
              <a:rPr lang="fr-FR" altLang="fr-FR" smtClean="0"/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/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643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6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70BF2-EE03-40C1-AFBC-425DEB0003E0}" type="slidenum">
              <a:rPr lang="fr-FR" altLang="fr-FR" smtClean="0"/>
              <a:pPr eaLnBrk="1" hangingPunct="1">
                <a:spcBef>
                  <a:spcPct val="0"/>
                </a:spcBef>
              </a:pPr>
              <a:t>15</a:t>
            </a:fld>
            <a:endParaRPr lang="fr-FR" altLang="fr-FR" smtClean="0"/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7876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1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27FBB6-79B2-4C04-BB5A-E284FDEDAEFC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8989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2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21903-29BF-4CF4-8EB0-6F01ABF5BF8A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3652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3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47E174-DB99-4CBE-9819-50E1C00DC464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1393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4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CDC7C6-282D-437F-88AF-096C8063436C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184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94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1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B3D121-2D33-431B-95A2-2749924F0806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5326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40F8C-894C-41A4-A000-6047D8D2F446}" type="slidenum">
              <a:rPr lang="fr-BE" altLang="fr-FR"/>
              <a:pPr/>
              <a:t>9</a:t>
            </a:fld>
            <a:endParaRPr lang="fr-BE" altLang="fr-F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172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2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D455A5-0BCD-4ED7-8B6B-E15CCC4AF983}" type="slidenum">
              <a:rPr lang="fr-FR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3789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679D1-30CA-4323-B2C6-1CA65FBEFE4E}" type="slidenum">
              <a:rPr lang="fr-FR" altLang="fr-FR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560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3A48E-B647-4CB0-A0E0-93ADA2AC9B0B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06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322D7-15B8-46AD-8026-6B42A9DC11F7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3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0A1C9-4CDE-4A7D-AA02-A14C9FCB40C1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29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370DF-7F6D-40C7-BF40-F4F1DF66A645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7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DD2D3-45F9-4842-90D8-5628C9E8FE9A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661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03053-6288-4A63-8FFE-05E3895FA9AA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7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1DC66-4F21-4A45-927F-1E007054844A}" type="datetime1">
              <a:rPr lang="fr-BE" smtClean="0"/>
              <a:t>21-04-20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6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C96F8-7C1A-48C7-B4E1-6ABB669E9190}" type="datetime1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2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AFE5BB-3480-4EAA-8624-935F778D6DF5}" type="datetime1">
              <a:rPr lang="fr-BE" smtClean="0"/>
              <a:t>21-04-20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5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A1B84-09FD-4DF7-B215-588138B8FC22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1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85C02-CE16-489B-9860-D77706A66C63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78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391184"/>
            <a:ext cx="10352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11900"/>
            <a:ext cx="668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9A798869-A4AF-472F-BEA3-38A5A7F3398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44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16893" y="4378226"/>
            <a:ext cx="6400800" cy="21606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507409" y="1059648"/>
            <a:ext cx="4162357" cy="2923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Le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des facteurs de production des conduites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Times New Roman" pitchFamily="18" charset="0"/>
              </a:rPr>
              <a:t>Cognition (C</a:t>
            </a:r>
            <a:r>
              <a:rPr lang="fr-BE" altLang="fr-FR" sz="4000" b="1" dirty="0" smtClean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latin typeface="Times New Roman" pitchFamily="18" charset="0"/>
              </a:rPr>
              <a:t>C3. Les réseaux conceptuels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latin typeface="Times New Roman" pitchFamily="18" charset="0"/>
              </a:rPr>
              <a:t>et leur évolution</a:t>
            </a:r>
            <a:endParaRPr lang="en-US" altLang="fr-FR" sz="2400" b="1" dirty="0">
              <a:latin typeface="Times New Roman" pitchFamily="18" charset="0"/>
            </a:endParaRPr>
          </a:p>
        </p:txBody>
      </p:sp>
      <p:pic>
        <p:nvPicPr>
          <p:cNvPr id="8" name="Picture 6" descr="Résultat de recherche d'imag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5" y="99108"/>
            <a:ext cx="1238250" cy="1384935"/>
          </a:xfrm>
          <a:prstGeom prst="rect">
            <a:avLst/>
          </a:prstGeom>
          <a:noFill/>
          <a:extLst/>
        </p:spPr>
      </p:pic>
      <p:pic>
        <p:nvPicPr>
          <p:cNvPr id="11" name="Image 10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10018137" y="906695"/>
            <a:ext cx="1896157" cy="60069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45" y="-14232"/>
            <a:ext cx="2028262" cy="95306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04047" y="1068544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pic>
        <p:nvPicPr>
          <p:cNvPr id="15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" y="94717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6" name="Imag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3" y="708643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16577" y="6494462"/>
            <a:ext cx="10352314" cy="365125"/>
          </a:xfrm>
        </p:spPr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6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7" y="233363"/>
            <a:ext cx="8964613" cy="457200"/>
          </a:xfrm>
        </p:spPr>
        <p:txBody>
          <a:bodyPr>
            <a:normAutofit fontScale="90000"/>
          </a:bodyPr>
          <a:lstStyle/>
          <a:p>
            <a:r>
              <a:rPr lang="fr-BE" altLang="fr-FR" sz="2800" b="1" dirty="0">
                <a:solidFill>
                  <a:srgbClr val="FF0000"/>
                </a:solidFill>
                <a:latin typeface="+mn-lt"/>
              </a:rPr>
              <a:t>Le réseau conceptuel des experts en économie </a:t>
            </a:r>
            <a:endParaRPr lang="fr-FR" altLang="fr-F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5375276" y="908050"/>
            <a:ext cx="1689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Times New Roman" pitchFamily="18" charset="0"/>
              </a:rPr>
              <a:t>Banques</a:t>
            </a:r>
            <a:endParaRPr lang="fr-BE" alt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5638800" y="5667375"/>
            <a:ext cx="1031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b="1">
                <a:solidFill>
                  <a:srgbClr val="0000CC"/>
                </a:solidFill>
                <a:latin typeface="Times New Roman" pitchFamily="18" charset="0"/>
              </a:rPr>
              <a:t>Etat</a:t>
            </a:r>
            <a:endParaRPr lang="fr-BE" altLang="fr-FR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1736726" y="2787650"/>
            <a:ext cx="17363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Times New Roman" pitchFamily="18" charset="0"/>
              </a:rPr>
              <a:t>Ménages</a:t>
            </a:r>
            <a:endParaRPr lang="fr-BE" alt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8366125" y="2635250"/>
            <a:ext cx="22082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0000CC"/>
                </a:solidFill>
                <a:latin typeface="Times New Roman" pitchFamily="18" charset="0"/>
              </a:rPr>
              <a:t>Entreprises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5486401" y="31496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salaires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5638801" y="25400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achats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3108326" y="1285875"/>
            <a:ext cx="119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Epargne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3565526" y="2047875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Emprunt</a:t>
            </a: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6858001" y="1778000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Emprunt</a:t>
            </a: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8001001" y="1397000"/>
            <a:ext cx="119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Epargne</a:t>
            </a:r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2727325" y="4791075"/>
            <a:ext cx="179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contributions</a:t>
            </a:r>
          </a:p>
        </p:txBody>
      </p: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3946526" y="4257675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allocations</a:t>
            </a:r>
          </a:p>
        </p:txBody>
      </p:sp>
      <p:sp>
        <p:nvSpPr>
          <p:cNvPr id="52241" name="Text Box 15"/>
          <p:cNvSpPr txBox="1">
            <a:spLocks noChangeArrowheads="1"/>
          </p:cNvSpPr>
          <p:nvPr/>
        </p:nvSpPr>
        <p:spPr bwMode="auto">
          <a:xfrm>
            <a:off x="7223125" y="5019675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subventions</a:t>
            </a:r>
          </a:p>
        </p:txBody>
      </p:sp>
      <p:sp>
        <p:nvSpPr>
          <p:cNvPr id="52242" name="Text Box 16"/>
          <p:cNvSpPr txBox="1">
            <a:spLocks noChangeArrowheads="1"/>
          </p:cNvSpPr>
          <p:nvPr/>
        </p:nvSpPr>
        <p:spPr bwMode="auto">
          <a:xfrm>
            <a:off x="6765926" y="4181475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taxes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48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991600" cy="320675"/>
          </a:xfrm>
        </p:spPr>
        <p:txBody>
          <a:bodyPr>
            <a:normAutofit fontScale="90000"/>
          </a:bodyPr>
          <a:lstStyle/>
          <a:p>
            <a:r>
              <a:rPr lang="fr-BE" altLang="fr-FR" sz="2800" b="1">
                <a:solidFill>
                  <a:srgbClr val="FF0000"/>
                </a:solidFill>
              </a:rPr>
              <a:t>Les flux monétaires vus par les experts en</a:t>
            </a:r>
            <a:r>
              <a:rPr lang="fr-BE" altLang="fr-FR" sz="2400" b="1">
                <a:solidFill>
                  <a:srgbClr val="FF0000"/>
                </a:solidFill>
              </a:rPr>
              <a:t> Economie 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5448301" y="546101"/>
            <a:ext cx="1701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Banques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5638801" y="5435601"/>
            <a:ext cx="1021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b="1" dirty="0">
                <a:solidFill>
                  <a:srgbClr val="0000CC"/>
                </a:solidFill>
                <a:latin typeface="Garamond" pitchFamily="18" charset="0"/>
              </a:rPr>
              <a:t>Etat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736725" y="2551114"/>
            <a:ext cx="1771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Ménages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8366125" y="2398714"/>
            <a:ext cx="2184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Entreprises</a:t>
            </a:r>
          </a:p>
        </p:txBody>
      </p:sp>
      <p:sp>
        <p:nvSpPr>
          <p:cNvPr id="53267" name="Line 17"/>
          <p:cNvSpPr>
            <a:spLocks noChangeShapeType="1"/>
          </p:cNvSpPr>
          <p:nvPr/>
        </p:nvSpPr>
        <p:spPr bwMode="auto">
          <a:xfrm>
            <a:off x="2438400" y="30480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68" name="Line 18"/>
          <p:cNvSpPr>
            <a:spLocks noChangeShapeType="1"/>
          </p:cNvSpPr>
          <p:nvPr/>
        </p:nvSpPr>
        <p:spPr bwMode="auto">
          <a:xfrm flipH="1" flipV="1">
            <a:off x="2971800" y="289560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69" name="Line 19"/>
          <p:cNvSpPr>
            <a:spLocks noChangeShapeType="1"/>
          </p:cNvSpPr>
          <p:nvPr/>
        </p:nvSpPr>
        <p:spPr bwMode="auto">
          <a:xfrm flipH="1">
            <a:off x="6248400" y="42672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0" name="Line 20"/>
          <p:cNvSpPr>
            <a:spLocks noChangeShapeType="1"/>
          </p:cNvSpPr>
          <p:nvPr/>
        </p:nvSpPr>
        <p:spPr bwMode="auto">
          <a:xfrm flipV="1">
            <a:off x="6324600" y="52578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1" name="Line 21"/>
          <p:cNvSpPr>
            <a:spLocks noChangeShapeType="1"/>
          </p:cNvSpPr>
          <p:nvPr/>
        </p:nvSpPr>
        <p:spPr bwMode="auto">
          <a:xfrm flipH="1">
            <a:off x="6553200" y="2743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2" name="Line 22"/>
          <p:cNvSpPr>
            <a:spLocks noChangeShapeType="1"/>
          </p:cNvSpPr>
          <p:nvPr/>
        </p:nvSpPr>
        <p:spPr bwMode="auto">
          <a:xfrm flipH="1">
            <a:off x="7162800" y="2895600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3" name="Line 23"/>
          <p:cNvSpPr>
            <a:spLocks noChangeShapeType="1"/>
          </p:cNvSpPr>
          <p:nvPr/>
        </p:nvSpPr>
        <p:spPr bwMode="auto">
          <a:xfrm>
            <a:off x="3657600" y="49530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4" name="Line 24"/>
          <p:cNvSpPr>
            <a:spLocks noChangeShapeType="1"/>
          </p:cNvSpPr>
          <p:nvPr/>
        </p:nvSpPr>
        <p:spPr bwMode="auto">
          <a:xfrm flipV="1">
            <a:off x="3736975" y="909638"/>
            <a:ext cx="1752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5" name="Line 25"/>
          <p:cNvSpPr>
            <a:spLocks noChangeShapeType="1"/>
          </p:cNvSpPr>
          <p:nvPr/>
        </p:nvSpPr>
        <p:spPr bwMode="auto">
          <a:xfrm>
            <a:off x="6527800" y="105251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6" name="Line 26"/>
          <p:cNvSpPr>
            <a:spLocks noChangeShapeType="1"/>
          </p:cNvSpPr>
          <p:nvPr/>
        </p:nvSpPr>
        <p:spPr bwMode="auto">
          <a:xfrm flipH="1">
            <a:off x="2590800" y="22098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7" name="Line 27"/>
          <p:cNvSpPr>
            <a:spLocks noChangeShapeType="1"/>
          </p:cNvSpPr>
          <p:nvPr/>
        </p:nvSpPr>
        <p:spPr bwMode="auto">
          <a:xfrm flipH="1">
            <a:off x="4367213" y="1052513"/>
            <a:ext cx="12239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8" name="Line 28"/>
          <p:cNvSpPr>
            <a:spLocks noChangeShapeType="1"/>
          </p:cNvSpPr>
          <p:nvPr/>
        </p:nvSpPr>
        <p:spPr bwMode="auto">
          <a:xfrm flipV="1">
            <a:off x="2262188" y="1812925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9" name="Line 29"/>
          <p:cNvSpPr>
            <a:spLocks noChangeShapeType="1"/>
          </p:cNvSpPr>
          <p:nvPr/>
        </p:nvSpPr>
        <p:spPr bwMode="auto">
          <a:xfrm flipV="1">
            <a:off x="8458200" y="2971800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0" name="Line 30"/>
          <p:cNvSpPr>
            <a:spLocks noChangeShapeType="1"/>
          </p:cNvSpPr>
          <p:nvPr/>
        </p:nvSpPr>
        <p:spPr bwMode="auto">
          <a:xfrm flipH="1" flipV="1">
            <a:off x="7070725" y="85725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1" name="Line 31"/>
          <p:cNvSpPr>
            <a:spLocks noChangeShapeType="1"/>
          </p:cNvSpPr>
          <p:nvPr/>
        </p:nvSpPr>
        <p:spPr bwMode="auto">
          <a:xfrm flipH="1" flipV="1">
            <a:off x="8832850" y="1773239"/>
            <a:ext cx="457200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2" name="Line 32"/>
          <p:cNvSpPr>
            <a:spLocks noChangeShapeType="1"/>
          </p:cNvSpPr>
          <p:nvPr/>
        </p:nvSpPr>
        <p:spPr bwMode="auto">
          <a:xfrm>
            <a:off x="6553200" y="2590800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3" name="Line 33"/>
          <p:cNvSpPr>
            <a:spLocks noChangeShapeType="1"/>
          </p:cNvSpPr>
          <p:nvPr/>
        </p:nvSpPr>
        <p:spPr bwMode="auto">
          <a:xfrm flipV="1">
            <a:off x="2895600" y="2514600"/>
            <a:ext cx="2743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4" name="Line 34"/>
          <p:cNvSpPr>
            <a:spLocks noChangeShapeType="1"/>
          </p:cNvSpPr>
          <p:nvPr/>
        </p:nvSpPr>
        <p:spPr bwMode="auto">
          <a:xfrm flipH="1" flipV="1">
            <a:off x="4572000" y="4343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5" name="Line 35"/>
          <p:cNvSpPr>
            <a:spLocks noChangeShapeType="1"/>
          </p:cNvSpPr>
          <p:nvPr/>
        </p:nvSpPr>
        <p:spPr bwMode="auto">
          <a:xfrm flipH="1" flipV="1">
            <a:off x="2667000" y="30480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6" name="Line 36"/>
          <p:cNvSpPr>
            <a:spLocks noChangeShapeType="1"/>
          </p:cNvSpPr>
          <p:nvPr/>
        </p:nvSpPr>
        <p:spPr bwMode="auto">
          <a:xfrm>
            <a:off x="7848600" y="1981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7" name="Freeform 37"/>
          <p:cNvSpPr>
            <a:spLocks/>
          </p:cNvSpPr>
          <p:nvPr/>
        </p:nvSpPr>
        <p:spPr bwMode="auto">
          <a:xfrm>
            <a:off x="6024563" y="981075"/>
            <a:ext cx="831850" cy="4572000"/>
          </a:xfrm>
          <a:custGeom>
            <a:avLst/>
            <a:gdLst>
              <a:gd name="T0" fmla="*/ 0 w 524"/>
              <a:gd name="T1" fmla="*/ 0 h 2880"/>
              <a:gd name="T2" fmla="*/ 2147483647 w 524"/>
              <a:gd name="T3" fmla="*/ 2147483647 h 2880"/>
              <a:gd name="T4" fmla="*/ 2147483647 w 524"/>
              <a:gd name="T5" fmla="*/ 2147483647 h 2880"/>
              <a:gd name="T6" fmla="*/ 2147483647 w 524"/>
              <a:gd name="T7" fmla="*/ 2147483647 h 2880"/>
              <a:gd name="T8" fmla="*/ 2147483647 w 524"/>
              <a:gd name="T9" fmla="*/ 2147483647 h 2880"/>
              <a:gd name="T10" fmla="*/ 2147483647 w 524"/>
              <a:gd name="T11" fmla="*/ 2147483647 h 2880"/>
              <a:gd name="T12" fmla="*/ 0 w 524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4" h="2880">
                <a:moveTo>
                  <a:pt x="0" y="0"/>
                </a:moveTo>
                <a:cubicBezTo>
                  <a:pt x="92" y="136"/>
                  <a:pt x="177" y="271"/>
                  <a:pt x="240" y="384"/>
                </a:cubicBezTo>
                <a:cubicBezTo>
                  <a:pt x="303" y="497"/>
                  <a:pt x="340" y="568"/>
                  <a:pt x="380" y="680"/>
                </a:cubicBezTo>
                <a:cubicBezTo>
                  <a:pt x="420" y="792"/>
                  <a:pt x="461" y="881"/>
                  <a:pt x="480" y="1056"/>
                </a:cubicBezTo>
                <a:cubicBezTo>
                  <a:pt x="499" y="1231"/>
                  <a:pt x="524" y="1521"/>
                  <a:pt x="492" y="1729"/>
                </a:cubicBezTo>
                <a:cubicBezTo>
                  <a:pt x="460" y="1937"/>
                  <a:pt x="370" y="2112"/>
                  <a:pt x="288" y="2304"/>
                </a:cubicBezTo>
                <a:cubicBezTo>
                  <a:pt x="206" y="2496"/>
                  <a:pt x="48" y="2784"/>
                  <a:pt x="0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8" name="Freeform 46"/>
          <p:cNvSpPr>
            <a:spLocks/>
          </p:cNvSpPr>
          <p:nvPr/>
        </p:nvSpPr>
        <p:spPr bwMode="auto">
          <a:xfrm flipH="1">
            <a:off x="5016500" y="981075"/>
            <a:ext cx="831850" cy="4572000"/>
          </a:xfrm>
          <a:custGeom>
            <a:avLst/>
            <a:gdLst>
              <a:gd name="T0" fmla="*/ 0 w 524"/>
              <a:gd name="T1" fmla="*/ 0 h 2880"/>
              <a:gd name="T2" fmla="*/ 2147483647 w 524"/>
              <a:gd name="T3" fmla="*/ 2147483647 h 2880"/>
              <a:gd name="T4" fmla="*/ 2147483647 w 524"/>
              <a:gd name="T5" fmla="*/ 2147483647 h 2880"/>
              <a:gd name="T6" fmla="*/ 2147483647 w 524"/>
              <a:gd name="T7" fmla="*/ 2147483647 h 2880"/>
              <a:gd name="T8" fmla="*/ 2147483647 w 524"/>
              <a:gd name="T9" fmla="*/ 2147483647 h 2880"/>
              <a:gd name="T10" fmla="*/ 2147483647 w 524"/>
              <a:gd name="T11" fmla="*/ 2147483647 h 2880"/>
              <a:gd name="T12" fmla="*/ 0 w 524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4" h="2880">
                <a:moveTo>
                  <a:pt x="0" y="0"/>
                </a:moveTo>
                <a:cubicBezTo>
                  <a:pt x="92" y="136"/>
                  <a:pt x="177" y="271"/>
                  <a:pt x="240" y="384"/>
                </a:cubicBezTo>
                <a:cubicBezTo>
                  <a:pt x="303" y="497"/>
                  <a:pt x="340" y="568"/>
                  <a:pt x="380" y="680"/>
                </a:cubicBezTo>
                <a:cubicBezTo>
                  <a:pt x="420" y="792"/>
                  <a:pt x="461" y="881"/>
                  <a:pt x="480" y="1056"/>
                </a:cubicBezTo>
                <a:cubicBezTo>
                  <a:pt x="499" y="1231"/>
                  <a:pt x="524" y="1521"/>
                  <a:pt x="492" y="1729"/>
                </a:cubicBezTo>
                <a:cubicBezTo>
                  <a:pt x="460" y="1937"/>
                  <a:pt x="370" y="2112"/>
                  <a:pt x="288" y="2304"/>
                </a:cubicBezTo>
                <a:cubicBezTo>
                  <a:pt x="206" y="2496"/>
                  <a:pt x="48" y="2784"/>
                  <a:pt x="0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991600" cy="320675"/>
          </a:xfrm>
        </p:spPr>
        <p:txBody>
          <a:bodyPr>
            <a:normAutofit fontScale="90000"/>
          </a:bodyPr>
          <a:lstStyle/>
          <a:p>
            <a:r>
              <a:rPr lang="fr-BE" altLang="fr-FR" sz="2800" b="1">
                <a:solidFill>
                  <a:srgbClr val="FF0000"/>
                </a:solidFill>
              </a:rPr>
              <a:t>Les flux monétaires vus par les experts en</a:t>
            </a:r>
            <a:r>
              <a:rPr lang="fr-BE" altLang="fr-FR" sz="2400" b="1">
                <a:solidFill>
                  <a:srgbClr val="FF0000"/>
                </a:solidFill>
              </a:rPr>
              <a:t> Economie 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5448301" y="546101"/>
            <a:ext cx="1701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Banques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5638801" y="5435601"/>
            <a:ext cx="1021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b="1" dirty="0">
                <a:solidFill>
                  <a:srgbClr val="0000CC"/>
                </a:solidFill>
                <a:latin typeface="Garamond" pitchFamily="18" charset="0"/>
              </a:rPr>
              <a:t>Etat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736725" y="2551114"/>
            <a:ext cx="1771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Ménages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8366125" y="2398714"/>
            <a:ext cx="2184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Entreprises</a:t>
            </a:r>
          </a:p>
        </p:txBody>
      </p:sp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5486400" y="2909888"/>
            <a:ext cx="1155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Garamond" pitchFamily="18" charset="0"/>
              </a:rPr>
              <a:t>salaires</a:t>
            </a:r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018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Garamond" pitchFamily="18" charset="0"/>
              </a:rPr>
              <a:t>achats</a:t>
            </a:r>
          </a:p>
        </p:txBody>
      </p:sp>
      <p:sp>
        <p:nvSpPr>
          <p:cNvPr id="53259" name="Text Box 9"/>
          <p:cNvSpPr txBox="1">
            <a:spLocks noChangeArrowheads="1"/>
          </p:cNvSpPr>
          <p:nvPr/>
        </p:nvSpPr>
        <p:spPr bwMode="auto">
          <a:xfrm>
            <a:off x="3125789" y="1341438"/>
            <a:ext cx="1306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Epargne</a:t>
            </a:r>
          </a:p>
        </p:txBody>
      </p:sp>
      <p:sp>
        <p:nvSpPr>
          <p:cNvPr id="53260" name="Text Box 10"/>
          <p:cNvSpPr txBox="1">
            <a:spLocks noChangeArrowheads="1"/>
          </p:cNvSpPr>
          <p:nvPr/>
        </p:nvSpPr>
        <p:spPr bwMode="auto">
          <a:xfrm>
            <a:off x="3565526" y="1808164"/>
            <a:ext cx="1384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Emprunt</a:t>
            </a:r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6834642" y="1752600"/>
            <a:ext cx="2261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Investissements</a:t>
            </a:r>
          </a:p>
        </p:txBody>
      </p:sp>
      <p:sp>
        <p:nvSpPr>
          <p:cNvPr id="53262" name="Text Box 12"/>
          <p:cNvSpPr txBox="1">
            <a:spLocks noChangeArrowheads="1"/>
          </p:cNvSpPr>
          <p:nvPr/>
        </p:nvSpPr>
        <p:spPr bwMode="auto">
          <a:xfrm>
            <a:off x="7967663" y="1362075"/>
            <a:ext cx="1996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Garamond" pitchFamily="18" charset="0"/>
              </a:rPr>
              <a:t>Capitalisation</a:t>
            </a:r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2727326" y="4551363"/>
            <a:ext cx="192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contributions</a:t>
            </a: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3946525" y="4017963"/>
            <a:ext cx="1585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allocations</a:t>
            </a:r>
          </a:p>
        </p:txBody>
      </p:sp>
      <p:sp>
        <p:nvSpPr>
          <p:cNvPr id="53265" name="Text Box 15"/>
          <p:cNvSpPr txBox="1">
            <a:spLocks noChangeArrowheads="1"/>
          </p:cNvSpPr>
          <p:nvPr/>
        </p:nvSpPr>
        <p:spPr bwMode="auto">
          <a:xfrm>
            <a:off x="7223125" y="4779963"/>
            <a:ext cx="1743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subventions</a:t>
            </a:r>
          </a:p>
        </p:txBody>
      </p:sp>
      <p:sp>
        <p:nvSpPr>
          <p:cNvPr id="53266" name="Text Box 16"/>
          <p:cNvSpPr txBox="1">
            <a:spLocks noChangeArrowheads="1"/>
          </p:cNvSpPr>
          <p:nvPr/>
        </p:nvSpPr>
        <p:spPr bwMode="auto">
          <a:xfrm>
            <a:off x="6765925" y="3941763"/>
            <a:ext cx="849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Garamond" pitchFamily="18" charset="0"/>
              </a:rPr>
              <a:t>taxes</a:t>
            </a:r>
          </a:p>
        </p:txBody>
      </p:sp>
      <p:sp>
        <p:nvSpPr>
          <p:cNvPr id="53267" name="Line 17"/>
          <p:cNvSpPr>
            <a:spLocks noChangeShapeType="1"/>
          </p:cNvSpPr>
          <p:nvPr/>
        </p:nvSpPr>
        <p:spPr bwMode="auto">
          <a:xfrm>
            <a:off x="2438400" y="3048000"/>
            <a:ext cx="9906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68" name="Line 18"/>
          <p:cNvSpPr>
            <a:spLocks noChangeShapeType="1"/>
          </p:cNvSpPr>
          <p:nvPr/>
        </p:nvSpPr>
        <p:spPr bwMode="auto">
          <a:xfrm flipH="1" flipV="1">
            <a:off x="3373438" y="3000523"/>
            <a:ext cx="2074863" cy="1718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69" name="Line 19"/>
          <p:cNvSpPr>
            <a:spLocks noChangeShapeType="1"/>
          </p:cNvSpPr>
          <p:nvPr/>
        </p:nvSpPr>
        <p:spPr bwMode="auto">
          <a:xfrm flipH="1">
            <a:off x="6248400" y="4267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0" name="Line 20"/>
          <p:cNvSpPr>
            <a:spLocks noChangeShapeType="1"/>
          </p:cNvSpPr>
          <p:nvPr/>
        </p:nvSpPr>
        <p:spPr bwMode="auto">
          <a:xfrm flipV="1">
            <a:off x="6324600" y="5257800"/>
            <a:ext cx="1752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1" name="Line 21"/>
          <p:cNvSpPr>
            <a:spLocks noChangeShapeType="1"/>
          </p:cNvSpPr>
          <p:nvPr/>
        </p:nvSpPr>
        <p:spPr bwMode="auto">
          <a:xfrm flipH="1">
            <a:off x="6553200" y="2743200"/>
            <a:ext cx="1752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2" name="Line 22"/>
          <p:cNvSpPr>
            <a:spLocks noChangeShapeType="1"/>
          </p:cNvSpPr>
          <p:nvPr/>
        </p:nvSpPr>
        <p:spPr bwMode="auto">
          <a:xfrm flipH="1">
            <a:off x="7162800" y="2895600"/>
            <a:ext cx="1828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3" name="Line 23"/>
          <p:cNvSpPr>
            <a:spLocks noChangeShapeType="1"/>
          </p:cNvSpPr>
          <p:nvPr/>
        </p:nvSpPr>
        <p:spPr bwMode="auto">
          <a:xfrm>
            <a:off x="3657600" y="4953000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4" name="Line 24"/>
          <p:cNvSpPr>
            <a:spLocks noChangeShapeType="1"/>
          </p:cNvSpPr>
          <p:nvPr/>
        </p:nvSpPr>
        <p:spPr bwMode="auto">
          <a:xfrm flipV="1">
            <a:off x="3736975" y="909638"/>
            <a:ext cx="1752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5" name="Line 25"/>
          <p:cNvSpPr>
            <a:spLocks noChangeShapeType="1"/>
          </p:cNvSpPr>
          <p:nvPr/>
        </p:nvSpPr>
        <p:spPr bwMode="auto">
          <a:xfrm>
            <a:off x="6527800" y="1052513"/>
            <a:ext cx="1081088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6" name="Line 26"/>
          <p:cNvSpPr>
            <a:spLocks noChangeShapeType="1"/>
          </p:cNvSpPr>
          <p:nvPr/>
        </p:nvSpPr>
        <p:spPr bwMode="auto">
          <a:xfrm flipH="1">
            <a:off x="2590800" y="22098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7" name="Line 27"/>
          <p:cNvSpPr>
            <a:spLocks noChangeShapeType="1"/>
          </p:cNvSpPr>
          <p:nvPr/>
        </p:nvSpPr>
        <p:spPr bwMode="auto">
          <a:xfrm flipH="1">
            <a:off x="4367213" y="1052513"/>
            <a:ext cx="12239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8" name="Line 28"/>
          <p:cNvSpPr>
            <a:spLocks noChangeShapeType="1"/>
          </p:cNvSpPr>
          <p:nvPr/>
        </p:nvSpPr>
        <p:spPr bwMode="auto">
          <a:xfrm flipV="1">
            <a:off x="2262188" y="1812925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79" name="Line 29"/>
          <p:cNvSpPr>
            <a:spLocks noChangeShapeType="1"/>
          </p:cNvSpPr>
          <p:nvPr/>
        </p:nvSpPr>
        <p:spPr bwMode="auto">
          <a:xfrm flipV="1">
            <a:off x="8458200" y="2971800"/>
            <a:ext cx="6858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0" name="Line 30"/>
          <p:cNvSpPr>
            <a:spLocks noChangeShapeType="1"/>
          </p:cNvSpPr>
          <p:nvPr/>
        </p:nvSpPr>
        <p:spPr bwMode="auto">
          <a:xfrm flipH="1" flipV="1">
            <a:off x="7070725" y="857250"/>
            <a:ext cx="1371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1" name="Line 31"/>
          <p:cNvSpPr>
            <a:spLocks noChangeShapeType="1"/>
          </p:cNvSpPr>
          <p:nvPr/>
        </p:nvSpPr>
        <p:spPr bwMode="auto">
          <a:xfrm flipH="1" flipV="1">
            <a:off x="8832850" y="1773239"/>
            <a:ext cx="457200" cy="846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2" name="Line 32"/>
          <p:cNvSpPr>
            <a:spLocks noChangeShapeType="1"/>
          </p:cNvSpPr>
          <p:nvPr/>
        </p:nvSpPr>
        <p:spPr bwMode="auto">
          <a:xfrm>
            <a:off x="6553200" y="25908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3" name="Line 33"/>
          <p:cNvSpPr>
            <a:spLocks noChangeShapeType="1"/>
          </p:cNvSpPr>
          <p:nvPr/>
        </p:nvSpPr>
        <p:spPr bwMode="auto">
          <a:xfrm flipV="1">
            <a:off x="2895600" y="2514600"/>
            <a:ext cx="2743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4" name="Line 34"/>
          <p:cNvSpPr>
            <a:spLocks noChangeShapeType="1"/>
          </p:cNvSpPr>
          <p:nvPr/>
        </p:nvSpPr>
        <p:spPr bwMode="auto">
          <a:xfrm flipH="1" flipV="1">
            <a:off x="4572000" y="4343400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5" name="Line 35"/>
          <p:cNvSpPr>
            <a:spLocks noChangeShapeType="1"/>
          </p:cNvSpPr>
          <p:nvPr/>
        </p:nvSpPr>
        <p:spPr bwMode="auto">
          <a:xfrm flipH="1" flipV="1">
            <a:off x="2667000" y="3048000"/>
            <a:ext cx="1752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6" name="Line 36"/>
          <p:cNvSpPr>
            <a:spLocks noChangeShapeType="1"/>
          </p:cNvSpPr>
          <p:nvPr/>
        </p:nvSpPr>
        <p:spPr bwMode="auto">
          <a:xfrm>
            <a:off x="7848600" y="1981200"/>
            <a:ext cx="1371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7" name="Freeform 37"/>
          <p:cNvSpPr>
            <a:spLocks/>
          </p:cNvSpPr>
          <p:nvPr/>
        </p:nvSpPr>
        <p:spPr bwMode="auto">
          <a:xfrm>
            <a:off x="6024563" y="981075"/>
            <a:ext cx="831850" cy="4572000"/>
          </a:xfrm>
          <a:custGeom>
            <a:avLst/>
            <a:gdLst>
              <a:gd name="T0" fmla="*/ 0 w 524"/>
              <a:gd name="T1" fmla="*/ 0 h 2880"/>
              <a:gd name="T2" fmla="*/ 2147483647 w 524"/>
              <a:gd name="T3" fmla="*/ 2147483647 h 2880"/>
              <a:gd name="T4" fmla="*/ 2147483647 w 524"/>
              <a:gd name="T5" fmla="*/ 2147483647 h 2880"/>
              <a:gd name="T6" fmla="*/ 2147483647 w 524"/>
              <a:gd name="T7" fmla="*/ 2147483647 h 2880"/>
              <a:gd name="T8" fmla="*/ 2147483647 w 524"/>
              <a:gd name="T9" fmla="*/ 2147483647 h 2880"/>
              <a:gd name="T10" fmla="*/ 2147483647 w 524"/>
              <a:gd name="T11" fmla="*/ 2147483647 h 2880"/>
              <a:gd name="T12" fmla="*/ 0 w 524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4" h="2880">
                <a:moveTo>
                  <a:pt x="0" y="0"/>
                </a:moveTo>
                <a:cubicBezTo>
                  <a:pt x="92" y="136"/>
                  <a:pt x="177" y="271"/>
                  <a:pt x="240" y="384"/>
                </a:cubicBezTo>
                <a:cubicBezTo>
                  <a:pt x="303" y="497"/>
                  <a:pt x="340" y="568"/>
                  <a:pt x="380" y="680"/>
                </a:cubicBezTo>
                <a:cubicBezTo>
                  <a:pt x="420" y="792"/>
                  <a:pt x="461" y="881"/>
                  <a:pt x="480" y="1056"/>
                </a:cubicBezTo>
                <a:cubicBezTo>
                  <a:pt x="499" y="1231"/>
                  <a:pt x="524" y="1521"/>
                  <a:pt x="492" y="1729"/>
                </a:cubicBezTo>
                <a:cubicBezTo>
                  <a:pt x="460" y="1937"/>
                  <a:pt x="370" y="2112"/>
                  <a:pt x="288" y="2304"/>
                </a:cubicBezTo>
                <a:cubicBezTo>
                  <a:pt x="206" y="2496"/>
                  <a:pt x="48" y="2784"/>
                  <a:pt x="0" y="28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3288" name="Freeform 46"/>
          <p:cNvSpPr>
            <a:spLocks/>
          </p:cNvSpPr>
          <p:nvPr/>
        </p:nvSpPr>
        <p:spPr bwMode="auto">
          <a:xfrm flipH="1">
            <a:off x="5016500" y="981075"/>
            <a:ext cx="831850" cy="4572000"/>
          </a:xfrm>
          <a:custGeom>
            <a:avLst/>
            <a:gdLst>
              <a:gd name="T0" fmla="*/ 0 w 524"/>
              <a:gd name="T1" fmla="*/ 0 h 2880"/>
              <a:gd name="T2" fmla="*/ 2147483647 w 524"/>
              <a:gd name="T3" fmla="*/ 2147483647 h 2880"/>
              <a:gd name="T4" fmla="*/ 2147483647 w 524"/>
              <a:gd name="T5" fmla="*/ 2147483647 h 2880"/>
              <a:gd name="T6" fmla="*/ 2147483647 w 524"/>
              <a:gd name="T7" fmla="*/ 2147483647 h 2880"/>
              <a:gd name="T8" fmla="*/ 2147483647 w 524"/>
              <a:gd name="T9" fmla="*/ 2147483647 h 2880"/>
              <a:gd name="T10" fmla="*/ 2147483647 w 524"/>
              <a:gd name="T11" fmla="*/ 2147483647 h 2880"/>
              <a:gd name="T12" fmla="*/ 0 w 524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4" h="2880">
                <a:moveTo>
                  <a:pt x="0" y="0"/>
                </a:moveTo>
                <a:cubicBezTo>
                  <a:pt x="92" y="136"/>
                  <a:pt x="177" y="271"/>
                  <a:pt x="240" y="384"/>
                </a:cubicBezTo>
                <a:cubicBezTo>
                  <a:pt x="303" y="497"/>
                  <a:pt x="340" y="568"/>
                  <a:pt x="380" y="680"/>
                </a:cubicBezTo>
                <a:cubicBezTo>
                  <a:pt x="420" y="792"/>
                  <a:pt x="461" y="881"/>
                  <a:pt x="480" y="1056"/>
                </a:cubicBezTo>
                <a:cubicBezTo>
                  <a:pt x="499" y="1231"/>
                  <a:pt x="524" y="1521"/>
                  <a:pt x="492" y="1729"/>
                </a:cubicBezTo>
                <a:cubicBezTo>
                  <a:pt x="460" y="1937"/>
                  <a:pt x="370" y="2112"/>
                  <a:pt x="288" y="2304"/>
                </a:cubicBezTo>
                <a:cubicBezTo>
                  <a:pt x="206" y="2496"/>
                  <a:pt x="48" y="2784"/>
                  <a:pt x="0" y="28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8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Oval 2"/>
          <p:cNvSpPr>
            <a:spLocks noChangeArrowheads="1"/>
          </p:cNvSpPr>
          <p:nvPr/>
        </p:nvSpPr>
        <p:spPr bwMode="auto">
          <a:xfrm>
            <a:off x="5181600" y="12954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Production</a:t>
            </a:r>
          </a:p>
        </p:txBody>
      </p:sp>
      <p:sp>
        <p:nvSpPr>
          <p:cNvPr id="54277" name="Oval 3"/>
          <p:cNvSpPr>
            <a:spLocks noChangeArrowheads="1"/>
          </p:cNvSpPr>
          <p:nvPr/>
        </p:nvSpPr>
        <p:spPr bwMode="auto">
          <a:xfrm>
            <a:off x="7239000" y="48768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Achats</a:t>
            </a:r>
          </a:p>
        </p:txBody>
      </p:sp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5715000" y="52578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Impôts </a:t>
            </a:r>
          </a:p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et taxes</a:t>
            </a:r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4114800" y="49530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+mn-lt"/>
              </a:rPr>
              <a:t>Profit</a:t>
            </a:r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3048000" y="43434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+mn-lt"/>
              </a:rPr>
              <a:t>Entreprises</a:t>
            </a:r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2438400" y="33528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Epargne</a:t>
            </a:r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2743200" y="24384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Investissement</a:t>
            </a:r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657600" y="16002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+mn-lt"/>
              </a:rPr>
              <a:t>Famille</a:t>
            </a:r>
            <a:endParaRPr lang="fr-BE" altLang="fr-FR" sz="1000" b="1" dirty="0">
              <a:latin typeface="+mn-lt"/>
            </a:endParaRPr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8153400" y="23622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Banques</a:t>
            </a:r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8458200" y="32766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Salaire</a:t>
            </a:r>
          </a:p>
        </p:txBody>
      </p:sp>
      <p:sp>
        <p:nvSpPr>
          <p:cNvPr id="54286" name="Oval 12"/>
          <p:cNvSpPr>
            <a:spLocks noChangeArrowheads="1"/>
          </p:cNvSpPr>
          <p:nvPr/>
        </p:nvSpPr>
        <p:spPr bwMode="auto">
          <a:xfrm>
            <a:off x="8305800" y="41910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Etat</a:t>
            </a:r>
          </a:p>
        </p:txBody>
      </p:sp>
      <p:sp>
        <p:nvSpPr>
          <p:cNvPr id="54287" name="Oval 13"/>
          <p:cNvSpPr>
            <a:spLocks noChangeArrowheads="1"/>
          </p:cNvSpPr>
          <p:nvPr/>
        </p:nvSpPr>
        <p:spPr bwMode="auto">
          <a:xfrm>
            <a:off x="7010400" y="1524000"/>
            <a:ext cx="16002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Commerce </a:t>
            </a:r>
          </a:p>
          <a:p>
            <a:pPr algn="ctr">
              <a:spcBef>
                <a:spcPct val="0"/>
              </a:spcBef>
              <a:buNone/>
            </a:pPr>
            <a:r>
              <a:rPr lang="fr-BE" altLang="fr-FR" sz="2400" b="1" dirty="0">
                <a:latin typeface="+mn-lt"/>
              </a:rPr>
              <a:t>international</a:t>
            </a:r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353695" y="487740"/>
            <a:ext cx="19417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  <a:latin typeface="Garamond" pitchFamily="18" charset="0"/>
              </a:rPr>
              <a:t>Albertini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  <a:latin typeface="Garamond" pitchFamily="18" charset="0"/>
              </a:rPr>
              <a:t>Reliez ce qui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  <a:latin typeface="Garamond" pitchFamily="18" charset="0"/>
              </a:rPr>
              <a:t>fonctionne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  <a:latin typeface="Garamond" pitchFamily="18" charset="0"/>
              </a:rPr>
              <a:t>ensemble</a:t>
            </a:r>
            <a:endParaRPr lang="fr-FR" altLang="fr-FR" sz="2400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4289" name="Text Box 22"/>
          <p:cNvSpPr txBox="1">
            <a:spLocks noChangeArrowheads="1"/>
          </p:cNvSpPr>
          <p:nvPr/>
        </p:nvSpPr>
        <p:spPr bwMode="auto">
          <a:xfrm>
            <a:off x="1631950" y="65088"/>
            <a:ext cx="911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/>
              <a:t>Comment mesurer la proximité des représentations des novices de celles des experts ? </a:t>
            </a:r>
            <a:endParaRPr lang="fr-FR" altLang="fr-FR" sz="18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76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1978BB-8A70-4E35-A484-00A4576813BC}" type="slidenum">
              <a:rPr lang="fr-FR" altLang="fr-FR" sz="18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8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70" y="103325"/>
            <a:ext cx="3873230" cy="538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fr-BE" altLang="fr-FR" sz="2000" b="1" dirty="0">
                <a:latin typeface="+mn-lt"/>
              </a:rPr>
              <a:t>300 </a:t>
            </a:r>
            <a:r>
              <a:rPr lang="fr-BE" altLang="fr-FR" sz="2000" b="1" dirty="0" smtClean="0">
                <a:latin typeface="+mn-lt"/>
              </a:rPr>
              <a:t>enfants </a:t>
            </a:r>
            <a:r>
              <a:rPr lang="fr-BE" altLang="fr-FR" sz="2000" b="1" dirty="0">
                <a:latin typeface="+mn-lt"/>
              </a:rPr>
              <a:t>de </a:t>
            </a:r>
            <a:r>
              <a:rPr lang="fr-BE" altLang="fr-FR" sz="2000" b="1" dirty="0">
                <a:solidFill>
                  <a:srgbClr val="FF0000"/>
                </a:solidFill>
                <a:latin typeface="+mn-lt"/>
              </a:rPr>
              <a:t>12 ans</a:t>
            </a:r>
            <a:r>
              <a:rPr lang="fr-BE" altLang="fr-FR" sz="2000" b="1" dirty="0">
                <a:latin typeface="+mn-lt"/>
              </a:rPr>
              <a:t> </a:t>
            </a:r>
            <a:r>
              <a:rPr lang="fr-BE" altLang="fr-FR" sz="2000" b="1" dirty="0" smtClean="0">
                <a:latin typeface="+mn-lt"/>
              </a:rPr>
              <a:t>Liège 1982</a:t>
            </a:r>
            <a:endParaRPr lang="fr-BE" altLang="fr-FR" sz="2000" b="1" dirty="0">
              <a:latin typeface="+mn-lt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5470526" y="641350"/>
            <a:ext cx="1701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Banques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5638801" y="5811838"/>
            <a:ext cx="1021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b="1">
                <a:solidFill>
                  <a:srgbClr val="0000CC"/>
                </a:solidFill>
                <a:latin typeface="Garamond" pitchFamily="18" charset="0"/>
              </a:rPr>
              <a:t>Etat</a:t>
            </a:r>
            <a:endParaRPr lang="fr-BE" altLang="fr-FR" sz="2400" b="1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1302751" y="2920834"/>
            <a:ext cx="1771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0000CC"/>
                </a:solidFill>
                <a:latin typeface="Garamond" pitchFamily="18" charset="0"/>
              </a:rPr>
              <a:t>Ménages</a:t>
            </a:r>
            <a:endParaRPr lang="fr-BE" altLang="fr-FR" sz="24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8366126" y="2774951"/>
            <a:ext cx="2184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0000CC"/>
                </a:solidFill>
                <a:latin typeface="Garamond" pitchFamily="18" charset="0"/>
              </a:rPr>
              <a:t>Entreprises</a:t>
            </a: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5486400" y="3286125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salaires</a:t>
            </a: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5638800" y="26765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achats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3108326" y="14224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Epargne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3565526" y="2184401"/>
            <a:ext cx="1291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Emprunt</a:t>
            </a: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6858001" y="1914526"/>
            <a:ext cx="1291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Emprunt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8001001" y="1533525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Epargne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2727326" y="4927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contributions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3946525" y="4394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allocations</a:t>
            </a:r>
          </a:p>
        </p:txBody>
      </p:sp>
      <p:sp>
        <p:nvSpPr>
          <p:cNvPr id="55313" name="Text Box 15"/>
          <p:cNvSpPr txBox="1">
            <a:spLocks noChangeArrowheads="1"/>
          </p:cNvSpPr>
          <p:nvPr/>
        </p:nvSpPr>
        <p:spPr bwMode="auto">
          <a:xfrm>
            <a:off x="7223125" y="5156200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subventions</a:t>
            </a:r>
          </a:p>
        </p:txBody>
      </p:sp>
      <p:sp>
        <p:nvSpPr>
          <p:cNvPr id="55314" name="Text Box 16"/>
          <p:cNvSpPr txBox="1">
            <a:spLocks noChangeArrowheads="1"/>
          </p:cNvSpPr>
          <p:nvPr/>
        </p:nvSpPr>
        <p:spPr bwMode="auto">
          <a:xfrm>
            <a:off x="6765925" y="43180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taxes</a:t>
            </a: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2438400" y="3424238"/>
            <a:ext cx="990600" cy="16002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H="1" flipV="1">
            <a:off x="2971800" y="3271838"/>
            <a:ext cx="2590800" cy="3048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17" name="Line 19"/>
          <p:cNvSpPr>
            <a:spLocks noChangeShapeType="1"/>
          </p:cNvSpPr>
          <p:nvPr/>
        </p:nvSpPr>
        <p:spPr bwMode="auto">
          <a:xfrm flipH="1">
            <a:off x="6096000" y="4643438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18" name="Line 20"/>
          <p:cNvSpPr>
            <a:spLocks noChangeShapeType="1"/>
          </p:cNvSpPr>
          <p:nvPr/>
        </p:nvSpPr>
        <p:spPr bwMode="auto">
          <a:xfrm flipV="1">
            <a:off x="6324600" y="563403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19" name="Line 21"/>
          <p:cNvSpPr>
            <a:spLocks noChangeShapeType="1"/>
          </p:cNvSpPr>
          <p:nvPr/>
        </p:nvSpPr>
        <p:spPr bwMode="auto">
          <a:xfrm flipH="1">
            <a:off x="6553200" y="311943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0" name="Line 22"/>
          <p:cNvSpPr>
            <a:spLocks noChangeShapeType="1"/>
          </p:cNvSpPr>
          <p:nvPr/>
        </p:nvSpPr>
        <p:spPr bwMode="auto">
          <a:xfrm flipH="1">
            <a:off x="7162800" y="3271838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1" name="Line 23"/>
          <p:cNvSpPr>
            <a:spLocks noChangeShapeType="1"/>
          </p:cNvSpPr>
          <p:nvPr/>
        </p:nvSpPr>
        <p:spPr bwMode="auto">
          <a:xfrm>
            <a:off x="3657600" y="5329238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 flipV="1">
            <a:off x="3733800" y="985838"/>
            <a:ext cx="1752600" cy="5334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3" name="Line 25"/>
          <p:cNvSpPr>
            <a:spLocks noChangeShapeType="1"/>
          </p:cNvSpPr>
          <p:nvPr/>
        </p:nvSpPr>
        <p:spPr bwMode="auto">
          <a:xfrm>
            <a:off x="6553200" y="1214438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4" name="Line 26"/>
          <p:cNvSpPr>
            <a:spLocks noChangeShapeType="1"/>
          </p:cNvSpPr>
          <p:nvPr/>
        </p:nvSpPr>
        <p:spPr bwMode="auto">
          <a:xfrm flipH="1">
            <a:off x="2590800" y="258603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5" name="Line 27"/>
          <p:cNvSpPr>
            <a:spLocks noChangeShapeType="1"/>
          </p:cNvSpPr>
          <p:nvPr/>
        </p:nvSpPr>
        <p:spPr bwMode="auto">
          <a:xfrm flipH="1">
            <a:off x="4343400" y="1138238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 flipV="1">
            <a:off x="2286000" y="1900238"/>
            <a:ext cx="990600" cy="11430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7" name="Line 29"/>
          <p:cNvSpPr>
            <a:spLocks noChangeShapeType="1"/>
          </p:cNvSpPr>
          <p:nvPr/>
        </p:nvSpPr>
        <p:spPr bwMode="auto">
          <a:xfrm flipV="1">
            <a:off x="8458200" y="3348038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8" name="Line 30"/>
          <p:cNvSpPr>
            <a:spLocks noChangeShapeType="1"/>
          </p:cNvSpPr>
          <p:nvPr/>
        </p:nvSpPr>
        <p:spPr bwMode="auto">
          <a:xfrm flipH="1" flipV="1">
            <a:off x="7086600" y="985838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9" name="Line 31"/>
          <p:cNvSpPr>
            <a:spLocks noChangeShapeType="1"/>
          </p:cNvSpPr>
          <p:nvPr/>
        </p:nvSpPr>
        <p:spPr bwMode="auto">
          <a:xfrm flipH="1" flipV="1">
            <a:off x="8839200" y="197643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0" name="Line 32"/>
          <p:cNvSpPr>
            <a:spLocks noChangeShapeType="1"/>
          </p:cNvSpPr>
          <p:nvPr/>
        </p:nvSpPr>
        <p:spPr bwMode="auto">
          <a:xfrm>
            <a:off x="6553200" y="2967038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 flipV="1">
            <a:off x="2895600" y="2890838"/>
            <a:ext cx="2743200" cy="2286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2" name="Line 34"/>
          <p:cNvSpPr>
            <a:spLocks noChangeShapeType="1"/>
          </p:cNvSpPr>
          <p:nvPr/>
        </p:nvSpPr>
        <p:spPr bwMode="auto">
          <a:xfrm flipH="1" flipV="1">
            <a:off x="4572000" y="4719638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3" name="Line 35"/>
          <p:cNvSpPr>
            <a:spLocks noChangeShapeType="1"/>
          </p:cNvSpPr>
          <p:nvPr/>
        </p:nvSpPr>
        <p:spPr bwMode="auto">
          <a:xfrm flipH="1" flipV="1">
            <a:off x="2667000" y="3424238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4" name="Line 36"/>
          <p:cNvSpPr>
            <a:spLocks noChangeShapeType="1"/>
          </p:cNvSpPr>
          <p:nvPr/>
        </p:nvSpPr>
        <p:spPr bwMode="auto">
          <a:xfrm>
            <a:off x="7848600" y="2357438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5" name="Freeform 37"/>
          <p:cNvSpPr>
            <a:spLocks/>
          </p:cNvSpPr>
          <p:nvPr/>
        </p:nvSpPr>
        <p:spPr bwMode="auto">
          <a:xfrm>
            <a:off x="6096000" y="1138238"/>
            <a:ext cx="889000" cy="4572000"/>
          </a:xfrm>
          <a:custGeom>
            <a:avLst/>
            <a:gdLst>
              <a:gd name="T0" fmla="*/ 0 w 560"/>
              <a:gd name="T1" fmla="*/ 0 h 2880"/>
              <a:gd name="T2" fmla="*/ 2147483647 w 560"/>
              <a:gd name="T3" fmla="*/ 2147483647 h 2880"/>
              <a:gd name="T4" fmla="*/ 2147483647 w 560"/>
              <a:gd name="T5" fmla="*/ 2147483647 h 2880"/>
              <a:gd name="T6" fmla="*/ 2147483647 w 560"/>
              <a:gd name="T7" fmla="*/ 2147483647 h 2880"/>
              <a:gd name="T8" fmla="*/ 2147483647 w 560"/>
              <a:gd name="T9" fmla="*/ 2147483647 h 2880"/>
              <a:gd name="T10" fmla="*/ 2147483647 w 560"/>
              <a:gd name="T11" fmla="*/ 2147483647 h 2880"/>
              <a:gd name="T12" fmla="*/ 0 w 560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880">
                <a:moveTo>
                  <a:pt x="0" y="0"/>
                </a:moveTo>
                <a:cubicBezTo>
                  <a:pt x="92" y="136"/>
                  <a:pt x="184" y="272"/>
                  <a:pt x="240" y="384"/>
                </a:cubicBezTo>
                <a:cubicBezTo>
                  <a:pt x="296" y="496"/>
                  <a:pt x="296" y="560"/>
                  <a:pt x="336" y="672"/>
                </a:cubicBezTo>
                <a:cubicBezTo>
                  <a:pt x="376" y="784"/>
                  <a:pt x="448" y="880"/>
                  <a:pt x="480" y="1056"/>
                </a:cubicBezTo>
                <a:cubicBezTo>
                  <a:pt x="512" y="1232"/>
                  <a:pt x="560" y="1520"/>
                  <a:pt x="528" y="1728"/>
                </a:cubicBezTo>
                <a:cubicBezTo>
                  <a:pt x="496" y="1936"/>
                  <a:pt x="376" y="2112"/>
                  <a:pt x="288" y="2304"/>
                </a:cubicBezTo>
                <a:cubicBezTo>
                  <a:pt x="200" y="2496"/>
                  <a:pt x="48" y="2784"/>
                  <a:pt x="0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6" name="Freeform 38"/>
          <p:cNvSpPr>
            <a:spLocks/>
          </p:cNvSpPr>
          <p:nvPr/>
        </p:nvSpPr>
        <p:spPr bwMode="auto">
          <a:xfrm>
            <a:off x="4787900" y="833438"/>
            <a:ext cx="1219200" cy="4876800"/>
          </a:xfrm>
          <a:custGeom>
            <a:avLst/>
            <a:gdLst>
              <a:gd name="T0" fmla="*/ 2147483647 w 768"/>
              <a:gd name="T1" fmla="*/ 2147483647 h 3072"/>
              <a:gd name="T2" fmla="*/ 2147483647 w 768"/>
              <a:gd name="T3" fmla="*/ 2147483647 h 3072"/>
              <a:gd name="T4" fmla="*/ 2147483647 w 768"/>
              <a:gd name="T5" fmla="*/ 2147483647 h 3072"/>
              <a:gd name="T6" fmla="*/ 2147483647 w 768"/>
              <a:gd name="T7" fmla="*/ 2147483647 h 3072"/>
              <a:gd name="T8" fmla="*/ 2147483647 w 768"/>
              <a:gd name="T9" fmla="*/ 2147483647 h 3072"/>
              <a:gd name="T10" fmla="*/ 2147483647 w 768"/>
              <a:gd name="T11" fmla="*/ 2147483647 h 3072"/>
              <a:gd name="T12" fmla="*/ 2147483647 w 768"/>
              <a:gd name="T13" fmla="*/ 0 h 3072"/>
              <a:gd name="T14" fmla="*/ 2147483647 w 768"/>
              <a:gd name="T15" fmla="*/ 2147483647 h 30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8" h="3072">
                <a:moveTo>
                  <a:pt x="728" y="3072"/>
                </a:moveTo>
                <a:cubicBezTo>
                  <a:pt x="608" y="2980"/>
                  <a:pt x="488" y="2888"/>
                  <a:pt x="392" y="2736"/>
                </a:cubicBezTo>
                <a:cubicBezTo>
                  <a:pt x="296" y="2584"/>
                  <a:pt x="216" y="2360"/>
                  <a:pt x="152" y="2160"/>
                </a:cubicBezTo>
                <a:cubicBezTo>
                  <a:pt x="88" y="1960"/>
                  <a:pt x="0" y="1760"/>
                  <a:pt x="8" y="1536"/>
                </a:cubicBezTo>
                <a:cubicBezTo>
                  <a:pt x="16" y="1312"/>
                  <a:pt x="88" y="1032"/>
                  <a:pt x="200" y="816"/>
                </a:cubicBezTo>
                <a:cubicBezTo>
                  <a:pt x="312" y="600"/>
                  <a:pt x="592" y="376"/>
                  <a:pt x="680" y="240"/>
                </a:cubicBezTo>
                <a:cubicBezTo>
                  <a:pt x="768" y="104"/>
                  <a:pt x="720" y="0"/>
                  <a:pt x="728" y="0"/>
                </a:cubicBezTo>
                <a:cubicBezTo>
                  <a:pt x="736" y="0"/>
                  <a:pt x="728" y="200"/>
                  <a:pt x="72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8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animBg="1"/>
      <p:bldP spid="181266" grpId="0" animBg="1"/>
      <p:bldP spid="181272" grpId="0" animBg="1"/>
      <p:bldP spid="181276" grpId="0" animBg="1"/>
      <p:bldP spid="1812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88F440-9B54-43C2-A155-F1A2F788E7F9}" type="slidenum">
              <a:rPr lang="fr-FR" altLang="fr-FR" sz="18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800"/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5470526" y="641350"/>
            <a:ext cx="1701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0000CC"/>
                </a:solidFill>
                <a:latin typeface="Garamond" pitchFamily="18" charset="0"/>
              </a:rPr>
              <a:t>Banques</a:t>
            </a:r>
            <a:endParaRPr lang="fr-BE" altLang="fr-FR" sz="2400" b="1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5638801" y="5811838"/>
            <a:ext cx="1021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b="1">
                <a:solidFill>
                  <a:srgbClr val="0000CC"/>
                </a:solidFill>
                <a:latin typeface="Garamond" pitchFamily="18" charset="0"/>
              </a:rPr>
              <a:t>Etat</a:t>
            </a:r>
            <a:endParaRPr lang="fr-BE" altLang="fr-FR" sz="2400" b="1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761809" y="2754312"/>
            <a:ext cx="1771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0000CC"/>
                </a:solidFill>
                <a:latin typeface="Garamond" pitchFamily="18" charset="0"/>
              </a:rPr>
              <a:t>Ménages</a:t>
            </a:r>
            <a:endParaRPr lang="fr-BE" altLang="fr-FR" sz="2400" b="1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8366126" y="2774951"/>
            <a:ext cx="2184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0000CC"/>
                </a:solidFill>
                <a:latin typeface="Garamond" pitchFamily="18" charset="0"/>
              </a:rPr>
              <a:t>Entreprises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5486400" y="3286125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salaires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5638800" y="26765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achats</a:t>
            </a:r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3108326" y="14224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Epargne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3565526" y="2184401"/>
            <a:ext cx="1291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Emprunt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6858001" y="1914526"/>
            <a:ext cx="1291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Emprunt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8001001" y="1533525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Epargne</a:t>
            </a:r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2727326" y="4927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contributions</a:t>
            </a:r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3946525" y="4394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allocations</a:t>
            </a:r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7223125" y="5156200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subventions</a:t>
            </a: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6765925" y="43180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Garamond" pitchFamily="18" charset="0"/>
              </a:rPr>
              <a:t>taxes</a:t>
            </a:r>
          </a:p>
        </p:txBody>
      </p:sp>
      <p:sp>
        <p:nvSpPr>
          <p:cNvPr id="56338" name="Line 16"/>
          <p:cNvSpPr>
            <a:spLocks noChangeShapeType="1"/>
          </p:cNvSpPr>
          <p:nvPr/>
        </p:nvSpPr>
        <p:spPr bwMode="auto">
          <a:xfrm>
            <a:off x="2438400" y="3424238"/>
            <a:ext cx="990600" cy="16002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39" name="Line 17"/>
          <p:cNvSpPr>
            <a:spLocks noChangeShapeType="1"/>
          </p:cNvSpPr>
          <p:nvPr/>
        </p:nvSpPr>
        <p:spPr bwMode="auto">
          <a:xfrm flipH="1" flipV="1">
            <a:off x="2971800" y="3271838"/>
            <a:ext cx="2590800" cy="3048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0" name="Line 18"/>
          <p:cNvSpPr>
            <a:spLocks noChangeShapeType="1"/>
          </p:cNvSpPr>
          <p:nvPr/>
        </p:nvSpPr>
        <p:spPr bwMode="auto">
          <a:xfrm flipH="1">
            <a:off x="6096000" y="4643438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1" name="Line 19"/>
          <p:cNvSpPr>
            <a:spLocks noChangeShapeType="1"/>
          </p:cNvSpPr>
          <p:nvPr/>
        </p:nvSpPr>
        <p:spPr bwMode="auto">
          <a:xfrm flipV="1">
            <a:off x="6324600" y="563403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2" name="Line 20"/>
          <p:cNvSpPr>
            <a:spLocks noChangeShapeType="1"/>
          </p:cNvSpPr>
          <p:nvPr/>
        </p:nvSpPr>
        <p:spPr bwMode="auto">
          <a:xfrm flipH="1">
            <a:off x="6553200" y="3119438"/>
            <a:ext cx="1752600" cy="4572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3" name="Line 21"/>
          <p:cNvSpPr>
            <a:spLocks noChangeShapeType="1"/>
          </p:cNvSpPr>
          <p:nvPr/>
        </p:nvSpPr>
        <p:spPr bwMode="auto">
          <a:xfrm flipH="1">
            <a:off x="7162800" y="3271838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4" name="Line 22"/>
          <p:cNvSpPr>
            <a:spLocks noChangeShapeType="1"/>
          </p:cNvSpPr>
          <p:nvPr/>
        </p:nvSpPr>
        <p:spPr bwMode="auto">
          <a:xfrm>
            <a:off x="3657600" y="5329238"/>
            <a:ext cx="1981200" cy="9144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5" name="Line 23"/>
          <p:cNvSpPr>
            <a:spLocks noChangeShapeType="1"/>
          </p:cNvSpPr>
          <p:nvPr/>
        </p:nvSpPr>
        <p:spPr bwMode="auto">
          <a:xfrm flipV="1">
            <a:off x="3733800" y="985838"/>
            <a:ext cx="1752600" cy="5334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6" name="Line 24"/>
          <p:cNvSpPr>
            <a:spLocks noChangeShapeType="1"/>
          </p:cNvSpPr>
          <p:nvPr/>
        </p:nvSpPr>
        <p:spPr bwMode="auto">
          <a:xfrm>
            <a:off x="6553200" y="1214438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7" name="Line 25"/>
          <p:cNvSpPr>
            <a:spLocks noChangeShapeType="1"/>
          </p:cNvSpPr>
          <p:nvPr/>
        </p:nvSpPr>
        <p:spPr bwMode="auto">
          <a:xfrm flipH="1">
            <a:off x="2590800" y="2586038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8" name="Line 26"/>
          <p:cNvSpPr>
            <a:spLocks noChangeShapeType="1"/>
          </p:cNvSpPr>
          <p:nvPr/>
        </p:nvSpPr>
        <p:spPr bwMode="auto">
          <a:xfrm flipH="1">
            <a:off x="4343400" y="1138238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49" name="Line 27"/>
          <p:cNvSpPr>
            <a:spLocks noChangeShapeType="1"/>
          </p:cNvSpPr>
          <p:nvPr/>
        </p:nvSpPr>
        <p:spPr bwMode="auto">
          <a:xfrm flipV="1">
            <a:off x="2286000" y="1900238"/>
            <a:ext cx="990600" cy="11430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0" name="Line 28"/>
          <p:cNvSpPr>
            <a:spLocks noChangeShapeType="1"/>
          </p:cNvSpPr>
          <p:nvPr/>
        </p:nvSpPr>
        <p:spPr bwMode="auto">
          <a:xfrm flipV="1">
            <a:off x="8458200" y="3348038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1" name="Line 29"/>
          <p:cNvSpPr>
            <a:spLocks noChangeShapeType="1"/>
          </p:cNvSpPr>
          <p:nvPr/>
        </p:nvSpPr>
        <p:spPr bwMode="auto">
          <a:xfrm flipH="1" flipV="1">
            <a:off x="7086600" y="985838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2" name="Line 30"/>
          <p:cNvSpPr>
            <a:spLocks noChangeShapeType="1"/>
          </p:cNvSpPr>
          <p:nvPr/>
        </p:nvSpPr>
        <p:spPr bwMode="auto">
          <a:xfrm flipH="1" flipV="1">
            <a:off x="8839200" y="197643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3" name="Line 31"/>
          <p:cNvSpPr>
            <a:spLocks noChangeShapeType="1"/>
          </p:cNvSpPr>
          <p:nvPr/>
        </p:nvSpPr>
        <p:spPr bwMode="auto">
          <a:xfrm>
            <a:off x="6553200" y="2967038"/>
            <a:ext cx="1676400" cy="76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4" name="Line 32"/>
          <p:cNvSpPr>
            <a:spLocks noChangeShapeType="1"/>
          </p:cNvSpPr>
          <p:nvPr/>
        </p:nvSpPr>
        <p:spPr bwMode="auto">
          <a:xfrm flipV="1">
            <a:off x="2895600" y="2890838"/>
            <a:ext cx="2743200" cy="2286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5" name="Line 33"/>
          <p:cNvSpPr>
            <a:spLocks noChangeShapeType="1"/>
          </p:cNvSpPr>
          <p:nvPr/>
        </p:nvSpPr>
        <p:spPr bwMode="auto">
          <a:xfrm flipH="1" flipV="1">
            <a:off x="4572000" y="4719638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6" name="Line 34"/>
          <p:cNvSpPr>
            <a:spLocks noChangeShapeType="1"/>
          </p:cNvSpPr>
          <p:nvPr/>
        </p:nvSpPr>
        <p:spPr bwMode="auto">
          <a:xfrm flipH="1" flipV="1">
            <a:off x="2667000" y="3424238"/>
            <a:ext cx="17526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7" name="Line 35"/>
          <p:cNvSpPr>
            <a:spLocks noChangeShapeType="1"/>
          </p:cNvSpPr>
          <p:nvPr/>
        </p:nvSpPr>
        <p:spPr bwMode="auto">
          <a:xfrm>
            <a:off x="7848600" y="2357438"/>
            <a:ext cx="1371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8" name="Freeform 36"/>
          <p:cNvSpPr>
            <a:spLocks/>
          </p:cNvSpPr>
          <p:nvPr/>
        </p:nvSpPr>
        <p:spPr bwMode="auto">
          <a:xfrm>
            <a:off x="6096000" y="1138238"/>
            <a:ext cx="889000" cy="4572000"/>
          </a:xfrm>
          <a:custGeom>
            <a:avLst/>
            <a:gdLst>
              <a:gd name="T0" fmla="*/ 0 w 560"/>
              <a:gd name="T1" fmla="*/ 0 h 2880"/>
              <a:gd name="T2" fmla="*/ 2147483647 w 560"/>
              <a:gd name="T3" fmla="*/ 2147483647 h 2880"/>
              <a:gd name="T4" fmla="*/ 2147483647 w 560"/>
              <a:gd name="T5" fmla="*/ 2147483647 h 2880"/>
              <a:gd name="T6" fmla="*/ 2147483647 w 560"/>
              <a:gd name="T7" fmla="*/ 2147483647 h 2880"/>
              <a:gd name="T8" fmla="*/ 2147483647 w 560"/>
              <a:gd name="T9" fmla="*/ 2147483647 h 2880"/>
              <a:gd name="T10" fmla="*/ 2147483647 w 560"/>
              <a:gd name="T11" fmla="*/ 2147483647 h 2880"/>
              <a:gd name="T12" fmla="*/ 0 w 560"/>
              <a:gd name="T13" fmla="*/ 2147483647 h 2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880">
                <a:moveTo>
                  <a:pt x="0" y="0"/>
                </a:moveTo>
                <a:cubicBezTo>
                  <a:pt x="92" y="136"/>
                  <a:pt x="184" y="272"/>
                  <a:pt x="240" y="384"/>
                </a:cubicBezTo>
                <a:cubicBezTo>
                  <a:pt x="296" y="496"/>
                  <a:pt x="296" y="560"/>
                  <a:pt x="336" y="672"/>
                </a:cubicBezTo>
                <a:cubicBezTo>
                  <a:pt x="376" y="784"/>
                  <a:pt x="448" y="880"/>
                  <a:pt x="480" y="1056"/>
                </a:cubicBezTo>
                <a:cubicBezTo>
                  <a:pt x="512" y="1232"/>
                  <a:pt x="560" y="1520"/>
                  <a:pt x="528" y="1728"/>
                </a:cubicBezTo>
                <a:cubicBezTo>
                  <a:pt x="496" y="1936"/>
                  <a:pt x="376" y="2112"/>
                  <a:pt x="288" y="2304"/>
                </a:cubicBezTo>
                <a:cubicBezTo>
                  <a:pt x="200" y="2496"/>
                  <a:pt x="48" y="2784"/>
                  <a:pt x="0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59" name="Freeform 37"/>
          <p:cNvSpPr>
            <a:spLocks/>
          </p:cNvSpPr>
          <p:nvPr/>
        </p:nvSpPr>
        <p:spPr bwMode="auto">
          <a:xfrm>
            <a:off x="4737007" y="1184645"/>
            <a:ext cx="1222194" cy="4582876"/>
          </a:xfrm>
          <a:custGeom>
            <a:avLst/>
            <a:gdLst>
              <a:gd name="T0" fmla="*/ 2147483647 w 768"/>
              <a:gd name="T1" fmla="*/ 2147483647 h 3072"/>
              <a:gd name="T2" fmla="*/ 2147483647 w 768"/>
              <a:gd name="T3" fmla="*/ 2147483647 h 3072"/>
              <a:gd name="T4" fmla="*/ 2147483647 w 768"/>
              <a:gd name="T5" fmla="*/ 2147483647 h 3072"/>
              <a:gd name="T6" fmla="*/ 2147483647 w 768"/>
              <a:gd name="T7" fmla="*/ 2147483647 h 3072"/>
              <a:gd name="T8" fmla="*/ 2147483647 w 768"/>
              <a:gd name="T9" fmla="*/ 2147483647 h 3072"/>
              <a:gd name="T10" fmla="*/ 2147483647 w 768"/>
              <a:gd name="T11" fmla="*/ 2147483647 h 3072"/>
              <a:gd name="T12" fmla="*/ 2147483647 w 768"/>
              <a:gd name="T13" fmla="*/ 0 h 3072"/>
              <a:gd name="T14" fmla="*/ 2147483647 w 768"/>
              <a:gd name="T15" fmla="*/ 2147483647 h 30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9382 w 9450"/>
              <a:gd name="connsiteY0" fmla="*/ 9358 h 9358"/>
              <a:gd name="connsiteX1" fmla="*/ 5007 w 9450"/>
              <a:gd name="connsiteY1" fmla="*/ 8264 h 9358"/>
              <a:gd name="connsiteX2" fmla="*/ 1882 w 9450"/>
              <a:gd name="connsiteY2" fmla="*/ 6389 h 9358"/>
              <a:gd name="connsiteX3" fmla="*/ 7 w 9450"/>
              <a:gd name="connsiteY3" fmla="*/ 4358 h 9358"/>
              <a:gd name="connsiteX4" fmla="*/ 2507 w 9450"/>
              <a:gd name="connsiteY4" fmla="*/ 2014 h 9358"/>
              <a:gd name="connsiteX5" fmla="*/ 8757 w 9450"/>
              <a:gd name="connsiteY5" fmla="*/ 139 h 9358"/>
              <a:gd name="connsiteX6" fmla="*/ 9382 w 9450"/>
              <a:gd name="connsiteY6" fmla="*/ 139 h 9358"/>
              <a:gd name="connsiteX0" fmla="*/ 9928 w 10608"/>
              <a:gd name="connsiteY0" fmla="*/ 10443 h 10443"/>
              <a:gd name="connsiteX1" fmla="*/ 5298 w 10608"/>
              <a:gd name="connsiteY1" fmla="*/ 9274 h 10443"/>
              <a:gd name="connsiteX2" fmla="*/ 1992 w 10608"/>
              <a:gd name="connsiteY2" fmla="*/ 7270 h 10443"/>
              <a:gd name="connsiteX3" fmla="*/ 7 w 10608"/>
              <a:gd name="connsiteY3" fmla="*/ 5100 h 10443"/>
              <a:gd name="connsiteX4" fmla="*/ 2653 w 10608"/>
              <a:gd name="connsiteY4" fmla="*/ 2595 h 10443"/>
              <a:gd name="connsiteX5" fmla="*/ 9267 w 10608"/>
              <a:gd name="connsiteY5" fmla="*/ 592 h 10443"/>
              <a:gd name="connsiteX6" fmla="*/ 10608 w 10608"/>
              <a:gd name="connsiteY6" fmla="*/ 0 h 10443"/>
              <a:gd name="connsiteX0" fmla="*/ 9928 w 10608"/>
              <a:gd name="connsiteY0" fmla="*/ 10443 h 10443"/>
              <a:gd name="connsiteX1" fmla="*/ 5298 w 10608"/>
              <a:gd name="connsiteY1" fmla="*/ 9274 h 10443"/>
              <a:gd name="connsiteX2" fmla="*/ 1992 w 10608"/>
              <a:gd name="connsiteY2" fmla="*/ 7270 h 10443"/>
              <a:gd name="connsiteX3" fmla="*/ 7 w 10608"/>
              <a:gd name="connsiteY3" fmla="*/ 5100 h 10443"/>
              <a:gd name="connsiteX4" fmla="*/ 2653 w 10608"/>
              <a:gd name="connsiteY4" fmla="*/ 2595 h 10443"/>
              <a:gd name="connsiteX5" fmla="*/ 10608 w 10608"/>
              <a:gd name="connsiteY5" fmla="*/ 0 h 10443"/>
              <a:gd name="connsiteX0" fmla="*/ 10382 w 10608"/>
              <a:gd name="connsiteY0" fmla="*/ 10042 h 10042"/>
              <a:gd name="connsiteX1" fmla="*/ 5298 w 10608"/>
              <a:gd name="connsiteY1" fmla="*/ 9274 h 10042"/>
              <a:gd name="connsiteX2" fmla="*/ 1992 w 10608"/>
              <a:gd name="connsiteY2" fmla="*/ 7270 h 10042"/>
              <a:gd name="connsiteX3" fmla="*/ 7 w 10608"/>
              <a:gd name="connsiteY3" fmla="*/ 5100 h 10042"/>
              <a:gd name="connsiteX4" fmla="*/ 2653 w 10608"/>
              <a:gd name="connsiteY4" fmla="*/ 2595 h 10042"/>
              <a:gd name="connsiteX5" fmla="*/ 10608 w 10608"/>
              <a:gd name="connsiteY5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8" h="10042">
                <a:moveTo>
                  <a:pt x="10382" y="10042"/>
                </a:moveTo>
                <a:cubicBezTo>
                  <a:pt x="8729" y="9722"/>
                  <a:pt x="6696" y="9736"/>
                  <a:pt x="5298" y="9274"/>
                </a:cubicBezTo>
                <a:cubicBezTo>
                  <a:pt x="3900" y="8812"/>
                  <a:pt x="2874" y="7966"/>
                  <a:pt x="1992" y="7270"/>
                </a:cubicBezTo>
                <a:cubicBezTo>
                  <a:pt x="1110" y="6575"/>
                  <a:pt x="-103" y="5879"/>
                  <a:pt x="7" y="5100"/>
                </a:cubicBezTo>
                <a:cubicBezTo>
                  <a:pt x="117" y="4321"/>
                  <a:pt x="886" y="3445"/>
                  <a:pt x="2653" y="2595"/>
                </a:cubicBezTo>
                <a:cubicBezTo>
                  <a:pt x="4420" y="1745"/>
                  <a:pt x="8951" y="541"/>
                  <a:pt x="106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6360" name="AutoShape 38"/>
          <p:cNvSpPr>
            <a:spLocks noChangeArrowheads="1"/>
          </p:cNvSpPr>
          <p:nvPr/>
        </p:nvSpPr>
        <p:spPr bwMode="auto">
          <a:xfrm rot="-291632">
            <a:off x="2927350" y="2657476"/>
            <a:ext cx="2808288" cy="720725"/>
          </a:xfrm>
          <a:prstGeom prst="rightArrow">
            <a:avLst>
              <a:gd name="adj1" fmla="val 50000"/>
              <a:gd name="adj2" fmla="val 97412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56361" name="AutoShape 39"/>
          <p:cNvSpPr>
            <a:spLocks noChangeArrowheads="1"/>
          </p:cNvSpPr>
          <p:nvPr/>
        </p:nvSpPr>
        <p:spPr bwMode="auto">
          <a:xfrm rot="-2980106">
            <a:off x="2005807" y="2037557"/>
            <a:ext cx="1598612" cy="720725"/>
          </a:xfrm>
          <a:prstGeom prst="rightArrow">
            <a:avLst>
              <a:gd name="adj1" fmla="val 50000"/>
              <a:gd name="adj2" fmla="val 55452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56362" name="AutoShape 40"/>
          <p:cNvSpPr>
            <a:spLocks noChangeArrowheads="1"/>
          </p:cNvSpPr>
          <p:nvPr/>
        </p:nvSpPr>
        <p:spPr bwMode="auto">
          <a:xfrm rot="-1018663">
            <a:off x="3652839" y="901701"/>
            <a:ext cx="2020887" cy="720725"/>
          </a:xfrm>
          <a:prstGeom prst="rightArrow">
            <a:avLst>
              <a:gd name="adj1" fmla="val 50000"/>
              <a:gd name="adj2" fmla="val 70099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56363" name="AutoShape 41"/>
          <p:cNvSpPr>
            <a:spLocks noChangeArrowheads="1"/>
          </p:cNvSpPr>
          <p:nvPr/>
        </p:nvSpPr>
        <p:spPr bwMode="auto">
          <a:xfrm rot="3446849">
            <a:off x="1668464" y="3984626"/>
            <a:ext cx="2663825" cy="720725"/>
          </a:xfrm>
          <a:prstGeom prst="rightArrow">
            <a:avLst>
              <a:gd name="adj1" fmla="val 50000"/>
              <a:gd name="adj2" fmla="val 92401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56364" name="AutoShape 42"/>
          <p:cNvSpPr>
            <a:spLocks noChangeArrowheads="1"/>
          </p:cNvSpPr>
          <p:nvPr/>
        </p:nvSpPr>
        <p:spPr bwMode="auto">
          <a:xfrm rot="-10410369">
            <a:off x="2852738" y="3024189"/>
            <a:ext cx="2736850" cy="720725"/>
          </a:xfrm>
          <a:prstGeom prst="rightArrow">
            <a:avLst>
              <a:gd name="adj1" fmla="val 50000"/>
              <a:gd name="adj2" fmla="val 94934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56365" name="Rectangle 43"/>
          <p:cNvSpPr>
            <a:spLocks noChangeArrowheads="1"/>
          </p:cNvSpPr>
          <p:nvPr/>
        </p:nvSpPr>
        <p:spPr bwMode="auto">
          <a:xfrm>
            <a:off x="0" y="260350"/>
            <a:ext cx="4225926" cy="442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latin typeface="Times New Roman" pitchFamily="18" charset="0"/>
              </a:rPr>
              <a:t>300 </a:t>
            </a:r>
            <a:r>
              <a:rPr lang="fr-BE" altLang="fr-FR" sz="2000" b="1" dirty="0" smtClean="0">
                <a:latin typeface="Times New Roman" pitchFamily="18" charset="0"/>
              </a:rPr>
              <a:t>ados </a:t>
            </a:r>
            <a:r>
              <a:rPr lang="fr-BE" altLang="fr-FR" sz="2000" b="1" dirty="0">
                <a:latin typeface="Times New Roman" pitchFamily="18" charset="0"/>
              </a:rPr>
              <a:t>de </a:t>
            </a:r>
            <a:r>
              <a:rPr lang="fr-BE" altLang="fr-FR" sz="2000" b="1" dirty="0">
                <a:solidFill>
                  <a:srgbClr val="FF0000"/>
                </a:solidFill>
                <a:latin typeface="Times New Roman" pitchFamily="18" charset="0"/>
              </a:rPr>
              <a:t>16 ans </a:t>
            </a:r>
            <a:r>
              <a:rPr lang="fr-BE" altLang="fr-FR" sz="2000" b="1" dirty="0" smtClean="0">
                <a:latin typeface="Times New Roman" pitchFamily="18" charset="0"/>
              </a:rPr>
              <a:t>Liège 1985</a:t>
            </a:r>
            <a:endParaRPr lang="fr-BE" altLang="fr-FR" sz="2000" b="1" dirty="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38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16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07" t="17981" r="2193" b="14829"/>
          <a:stretch/>
        </p:blipFill>
        <p:spPr>
          <a:xfrm>
            <a:off x="-59654" y="277905"/>
            <a:ext cx="12251654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3" descr="Protéine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4"/>
            <a:ext cx="9144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919288" y="1571625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  <a:latin typeface="Garamond" pitchFamily="18" charset="0"/>
              </a:rPr>
              <a:t>AVANT</a:t>
            </a:r>
            <a:r>
              <a:rPr lang="fr-BE" altLang="fr-FR" sz="2400" b="1">
                <a:latin typeface="Garamond" pitchFamily="18" charset="0"/>
              </a:rPr>
              <a:t> formation</a:t>
            </a:r>
          </a:p>
        </p:txBody>
      </p:sp>
      <p:sp>
        <p:nvSpPr>
          <p:cNvPr id="6451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Comment grandit le réseau conceptuel et pour combien de temps ? </a:t>
            </a:r>
            <a:endParaRPr lang="fr-FR" altLang="fr-FR" sz="40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61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3" descr="protéines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/>
        </p:blipFill>
        <p:spPr bwMode="auto">
          <a:xfrm>
            <a:off x="1844040" y="227012"/>
            <a:ext cx="8305800" cy="611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Oval 4"/>
          <p:cNvSpPr>
            <a:spLocks noChangeArrowheads="1"/>
          </p:cNvSpPr>
          <p:nvPr/>
        </p:nvSpPr>
        <p:spPr bwMode="auto">
          <a:xfrm>
            <a:off x="6781800" y="2776538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95589" name="Oval 5"/>
          <p:cNvSpPr>
            <a:spLocks noChangeArrowheads="1"/>
          </p:cNvSpPr>
          <p:nvPr/>
        </p:nvSpPr>
        <p:spPr bwMode="auto">
          <a:xfrm>
            <a:off x="3733800" y="2243138"/>
            <a:ext cx="1219200" cy="457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6858000" y="3843338"/>
            <a:ext cx="1219200" cy="838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95591" name="Oval 7"/>
          <p:cNvSpPr>
            <a:spLocks noChangeArrowheads="1"/>
          </p:cNvSpPr>
          <p:nvPr/>
        </p:nvSpPr>
        <p:spPr bwMode="auto">
          <a:xfrm>
            <a:off x="8458200" y="2547938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95592" name="Oval 8"/>
          <p:cNvSpPr>
            <a:spLocks noChangeArrowheads="1"/>
          </p:cNvSpPr>
          <p:nvPr/>
        </p:nvSpPr>
        <p:spPr bwMode="auto">
          <a:xfrm>
            <a:off x="8305800" y="2014538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5547" name="Text Box 9"/>
          <p:cNvSpPr txBox="1">
            <a:spLocks noChangeArrowheads="1"/>
          </p:cNvSpPr>
          <p:nvPr/>
        </p:nvSpPr>
        <p:spPr bwMode="auto">
          <a:xfrm>
            <a:off x="156845" y="44449"/>
            <a:ext cx="269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b="1" dirty="0">
                <a:solidFill>
                  <a:srgbClr val="FF0000"/>
                </a:solidFill>
                <a:latin typeface="Garamond" pitchFamily="18" charset="0"/>
              </a:rPr>
              <a:t>AVANT</a:t>
            </a:r>
            <a:r>
              <a:rPr lang="fr-BE" altLang="fr-FR" sz="2400" b="1" dirty="0">
                <a:latin typeface="Garamond" pitchFamily="18" charset="0"/>
              </a:rPr>
              <a:t> Formation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98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 animBg="1"/>
      <p:bldP spid="195590" grpId="0" animBg="1"/>
      <p:bldP spid="195591" grpId="0" animBg="1"/>
      <p:bldP spid="1955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3" descr="protéines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"/>
          <a:stretch/>
        </p:blipFill>
        <p:spPr bwMode="auto">
          <a:xfrm>
            <a:off x="1905000" y="181124"/>
            <a:ext cx="8305800" cy="609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6781800" y="2847975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3733800" y="2314575"/>
            <a:ext cx="1219200" cy="457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68" name="Oval 6"/>
          <p:cNvSpPr>
            <a:spLocks noChangeArrowheads="1"/>
          </p:cNvSpPr>
          <p:nvPr/>
        </p:nvSpPr>
        <p:spPr bwMode="auto">
          <a:xfrm>
            <a:off x="6858000" y="3914775"/>
            <a:ext cx="1219200" cy="838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69" name="Oval 7"/>
          <p:cNvSpPr>
            <a:spLocks noChangeArrowheads="1"/>
          </p:cNvSpPr>
          <p:nvPr/>
        </p:nvSpPr>
        <p:spPr bwMode="auto">
          <a:xfrm>
            <a:off x="8458200" y="2619375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8305800" y="2085975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1" name="Oval 9"/>
          <p:cNvSpPr>
            <a:spLocks noChangeArrowheads="1"/>
          </p:cNvSpPr>
          <p:nvPr/>
        </p:nvSpPr>
        <p:spPr bwMode="auto">
          <a:xfrm>
            <a:off x="7467600" y="23145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7467600" y="32289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8610600" y="33813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4" name="Oval 12"/>
          <p:cNvSpPr>
            <a:spLocks noChangeArrowheads="1"/>
          </p:cNvSpPr>
          <p:nvPr/>
        </p:nvSpPr>
        <p:spPr bwMode="auto">
          <a:xfrm>
            <a:off x="8534400" y="4143375"/>
            <a:ext cx="1219200" cy="7620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5" name="Oval 13"/>
          <p:cNvSpPr>
            <a:spLocks noChangeArrowheads="1"/>
          </p:cNvSpPr>
          <p:nvPr/>
        </p:nvSpPr>
        <p:spPr bwMode="auto">
          <a:xfrm>
            <a:off x="7391400" y="5210175"/>
            <a:ext cx="2286000" cy="6096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6" name="Oval 14"/>
          <p:cNvSpPr>
            <a:spLocks noChangeArrowheads="1"/>
          </p:cNvSpPr>
          <p:nvPr/>
        </p:nvSpPr>
        <p:spPr bwMode="auto">
          <a:xfrm>
            <a:off x="6934200" y="58197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7" name="Oval 15"/>
          <p:cNvSpPr>
            <a:spLocks noChangeArrowheads="1"/>
          </p:cNvSpPr>
          <p:nvPr/>
        </p:nvSpPr>
        <p:spPr bwMode="auto">
          <a:xfrm>
            <a:off x="6172200" y="17811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8" name="Oval 16"/>
          <p:cNvSpPr>
            <a:spLocks noChangeArrowheads="1"/>
          </p:cNvSpPr>
          <p:nvPr/>
        </p:nvSpPr>
        <p:spPr bwMode="auto">
          <a:xfrm>
            <a:off x="5562600" y="1019175"/>
            <a:ext cx="2362200" cy="5334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79" name="Oval 17"/>
          <p:cNvSpPr>
            <a:spLocks noChangeArrowheads="1"/>
          </p:cNvSpPr>
          <p:nvPr/>
        </p:nvSpPr>
        <p:spPr bwMode="auto">
          <a:xfrm>
            <a:off x="5562600" y="4095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80" name="Oval 18"/>
          <p:cNvSpPr>
            <a:spLocks noChangeArrowheads="1"/>
          </p:cNvSpPr>
          <p:nvPr/>
        </p:nvSpPr>
        <p:spPr bwMode="auto">
          <a:xfrm>
            <a:off x="3886200" y="13239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81" name="Oval 19"/>
          <p:cNvSpPr>
            <a:spLocks noChangeArrowheads="1"/>
          </p:cNvSpPr>
          <p:nvPr/>
        </p:nvSpPr>
        <p:spPr bwMode="auto">
          <a:xfrm>
            <a:off x="3733800" y="3381375"/>
            <a:ext cx="1219200" cy="4572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82" name="Oval 20"/>
          <p:cNvSpPr>
            <a:spLocks noChangeArrowheads="1"/>
          </p:cNvSpPr>
          <p:nvPr/>
        </p:nvSpPr>
        <p:spPr bwMode="auto">
          <a:xfrm>
            <a:off x="1905000" y="1933575"/>
            <a:ext cx="1752600" cy="990600"/>
          </a:xfrm>
          <a:prstGeom prst="ellips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1783081" y="0"/>
            <a:ext cx="115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000" b="1">
                <a:solidFill>
                  <a:srgbClr val="FF0000"/>
                </a:solidFill>
                <a:latin typeface="Garamond" pitchFamily="18" charset="0"/>
              </a:rPr>
              <a:t>Juste APRES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1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3" descr="protéines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"/>
          <a:stretch/>
        </p:blipFill>
        <p:spPr bwMode="auto">
          <a:xfrm>
            <a:off x="1513736" y="188640"/>
            <a:ext cx="8305800" cy="60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6456040" y="2564904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7591" name="Oval 5"/>
          <p:cNvSpPr>
            <a:spLocks noChangeArrowheads="1"/>
          </p:cNvSpPr>
          <p:nvPr/>
        </p:nvSpPr>
        <p:spPr bwMode="auto">
          <a:xfrm>
            <a:off x="3359696" y="1988840"/>
            <a:ext cx="1219200" cy="457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6456040" y="3573016"/>
            <a:ext cx="1219200" cy="8382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7593" name="Oval 7"/>
          <p:cNvSpPr>
            <a:spLocks noChangeArrowheads="1"/>
          </p:cNvSpPr>
          <p:nvPr/>
        </p:nvSpPr>
        <p:spPr bwMode="auto">
          <a:xfrm>
            <a:off x="7104112" y="2996952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7594" name="Oval 8"/>
          <p:cNvSpPr>
            <a:spLocks noChangeArrowheads="1"/>
          </p:cNvSpPr>
          <p:nvPr/>
        </p:nvSpPr>
        <p:spPr bwMode="auto">
          <a:xfrm>
            <a:off x="7032104" y="2060848"/>
            <a:ext cx="1219200" cy="304800"/>
          </a:xfrm>
          <a:prstGeom prst="ellips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7595" name="Text Box 9"/>
          <p:cNvSpPr txBox="1">
            <a:spLocks noChangeArrowheads="1"/>
          </p:cNvSpPr>
          <p:nvPr/>
        </p:nvSpPr>
        <p:spPr bwMode="auto">
          <a:xfrm>
            <a:off x="1775521" y="188641"/>
            <a:ext cx="115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000" b="1">
                <a:solidFill>
                  <a:srgbClr val="FF0000"/>
                </a:solidFill>
                <a:latin typeface="Garamond" pitchFamily="18" charset="0"/>
              </a:rPr>
              <a:t>3 mois APRES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025" y="6648"/>
            <a:ext cx="7772400" cy="432346"/>
          </a:xfrm>
        </p:spPr>
        <p:txBody>
          <a:bodyPr>
            <a:normAutofit fontScale="90000"/>
          </a:bodyPr>
          <a:lstStyle/>
          <a:p>
            <a:r>
              <a:rPr lang="fr-BE" sz="2800" b="1" dirty="0">
                <a:solidFill>
                  <a:srgbClr val="0000CC"/>
                </a:solidFill>
              </a:rPr>
              <a:t>Méthode 2 </a:t>
            </a:r>
            <a:r>
              <a:rPr lang="fr-BE" sz="2800" dirty="0"/>
              <a:t>la carte écrite par le soignant  </a:t>
            </a:r>
            <a:endParaRPr lang="en-US" sz="2800" dirty="0"/>
          </a:p>
        </p:txBody>
      </p:sp>
      <p:pic>
        <p:nvPicPr>
          <p:cNvPr id="52228" name="Picture 4" descr="PICT4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4" t="3816" r="11516" b="61806"/>
          <a:stretch>
            <a:fillRect/>
          </a:stretch>
        </p:blipFill>
        <p:spPr bwMode="auto">
          <a:xfrm>
            <a:off x="1847528" y="764705"/>
            <a:ext cx="21717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d'Iverno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44066"/>
            <a:ext cx="238125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ASSAL jean-Philip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57" y="693267"/>
            <a:ext cx="2243138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069200" y="3430118"/>
            <a:ext cx="1728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/>
              <a:t>Claire Marchand</a:t>
            </a:r>
          </a:p>
          <a:p>
            <a:pPr algn="ctr"/>
            <a:r>
              <a:rPr lang="fr-BE"/>
              <a:t>(Paris Bobigny)</a:t>
            </a:r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400625" y="3430118"/>
            <a:ext cx="338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BE"/>
              <a:t>Jean-François d’Ivernois</a:t>
            </a:r>
          </a:p>
          <a:p>
            <a:pPr algn="ctr"/>
            <a:r>
              <a:rPr lang="fr-BE"/>
              <a:t>(Paris-Bobigny)</a:t>
            </a:r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751763" y="3450755"/>
            <a:ext cx="2684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BE"/>
              <a:t>Jean-Philippe Assal</a:t>
            </a:r>
          </a:p>
          <a:p>
            <a:pPr algn="ctr"/>
            <a:r>
              <a:rPr lang="fr-BE"/>
              <a:t>CHU Genève</a:t>
            </a:r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3574077" y="4427754"/>
            <a:ext cx="4532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>
                <a:ea typeface="+mj-ea"/>
                <a:cs typeface="+mj-cs"/>
              </a:rPr>
              <a:t>« J’écris « sucre » au centre de la page.</a:t>
            </a:r>
          </a:p>
          <a:p>
            <a:pPr algn="ctr"/>
            <a:r>
              <a:rPr lang="fr-BE" b="1" dirty="0">
                <a:ea typeface="+mj-ea"/>
                <a:cs typeface="+mj-cs"/>
              </a:rPr>
              <a:t> Dites-moi à quoi cela vous fait penser. J’écris</a:t>
            </a:r>
            <a:r>
              <a:rPr lang="fr-BE" b="1" dirty="0" smtClean="0">
                <a:ea typeface="+mj-ea"/>
                <a:cs typeface="+mj-cs"/>
              </a:rPr>
              <a:t>.</a:t>
            </a:r>
          </a:p>
          <a:p>
            <a:pPr algn="ctr"/>
            <a:r>
              <a:rPr lang="fr-BE" b="1" dirty="0" smtClean="0">
                <a:ea typeface="+mj-ea"/>
                <a:cs typeface="+mj-cs"/>
              </a:rPr>
              <a:t> </a:t>
            </a:r>
            <a:endParaRPr lang="fr-BE" b="1" dirty="0">
              <a:ea typeface="+mj-ea"/>
              <a:cs typeface="+mj-cs"/>
            </a:endParaRPr>
          </a:p>
          <a:p>
            <a:pPr algn="ctr"/>
            <a:r>
              <a:rPr lang="fr-BE" b="1" dirty="0">
                <a:ea typeface="+mj-ea"/>
                <a:cs typeface="+mj-cs"/>
              </a:rPr>
              <a:t>Quelle relation entre  ce mot et ce mot ? </a:t>
            </a:r>
          </a:p>
          <a:p>
            <a:pPr algn="ctr"/>
            <a:r>
              <a:rPr lang="fr-BE" b="1" dirty="0">
                <a:ea typeface="+mj-ea"/>
                <a:cs typeface="+mj-cs"/>
              </a:rPr>
              <a:t>(pour tous les mots).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80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 descr="sujet2 ph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2522" r="4659" b="2522"/>
          <a:stretch>
            <a:fillRect/>
          </a:stretch>
        </p:blipFill>
        <p:spPr bwMode="auto">
          <a:xfrm>
            <a:off x="1631504" y="0"/>
            <a:ext cx="8388424" cy="638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608168" y="49973"/>
            <a:ext cx="20840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/>
              <a:t>Genre de réponse</a:t>
            </a:r>
          </a:p>
          <a:p>
            <a:r>
              <a:rPr lang="fr-BE" dirty="0"/>
              <a:t> (Marchand, </a:t>
            </a:r>
            <a:r>
              <a:rPr lang="fr-BE" dirty="0" smtClean="0"/>
              <a:t>2000</a:t>
            </a:r>
            <a:r>
              <a:rPr lang="fr-BE" dirty="0"/>
              <a:t>) :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08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5303839" y="2205038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Banques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5519738" y="3429000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Etat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367214" y="270827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Ménages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240463" y="2708275"/>
            <a:ext cx="155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Entreprises</a:t>
            </a:r>
          </a:p>
        </p:txBody>
      </p:sp>
      <p:pic>
        <p:nvPicPr>
          <p:cNvPr id="173062" name="Picture 6" descr="Albert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9"/>
            <a:ext cx="24526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649413" y="5221288"/>
            <a:ext cx="263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1800" b="1">
                <a:solidFill>
                  <a:schemeClr val="accent2"/>
                </a:solidFill>
                <a:latin typeface="Times New Roman" pitchFamily="18" charset="0"/>
              </a:rPr>
              <a:t>Jean Marie ALBERTINI</a:t>
            </a:r>
            <a:br>
              <a:rPr lang="fr-BE" altLang="fr-FR" sz="18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fr-BE" altLang="fr-FR" sz="1800" b="1">
                <a:solidFill>
                  <a:schemeClr val="accent2"/>
                </a:solidFill>
                <a:latin typeface="Times New Roman" pitchFamily="18" charset="0"/>
              </a:rPr>
              <a:t>CNRS Lyon</a:t>
            </a:r>
            <a:endParaRPr lang="fr-BE" altLang="fr-FR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3064" name="Picture 8" descr="Les jeunes l'économie et la consom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987551"/>
            <a:ext cx="25257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9"/>
          <p:cNvSpPr>
            <a:spLocks noGrp="1" noChangeArrowheads="1"/>
          </p:cNvSpPr>
          <p:nvPr>
            <p:ph type="title"/>
          </p:nvPr>
        </p:nvSpPr>
        <p:spPr>
          <a:xfrm>
            <a:off x="1551434" y="908721"/>
            <a:ext cx="9144000" cy="777875"/>
          </a:xfrm>
          <a:noFill/>
        </p:spPr>
        <p:txBody>
          <a:bodyPr/>
          <a:lstStyle/>
          <a:p>
            <a:r>
              <a:rPr lang="fr-BE" altLang="fr-FR" sz="2400" b="1" dirty="0"/>
              <a:t>1. Le patient </a:t>
            </a:r>
            <a:r>
              <a:rPr lang="fr-BE" altLang="fr-FR" sz="2400" b="1" dirty="0" err="1"/>
              <a:t>a-t-il</a:t>
            </a:r>
            <a:r>
              <a:rPr lang="fr-BE" altLang="fr-FR" sz="2400" b="1" dirty="0"/>
              <a:t> la même carte conceptuelle que l’expert ? </a:t>
            </a:r>
            <a:br>
              <a:rPr lang="fr-BE" altLang="fr-FR" sz="2400" b="1" dirty="0"/>
            </a:br>
            <a:r>
              <a:rPr lang="fr-BE" altLang="fr-FR" sz="2400" b="1" dirty="0"/>
              <a:t>2. Comment se développe un réseau de concepts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75521" y="188640"/>
            <a:ext cx="4605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Méthode 3 </a:t>
            </a:r>
            <a:r>
              <a:rPr lang="fr-BE" dirty="0"/>
              <a:t>: </a:t>
            </a:r>
            <a:r>
              <a:rPr lang="fr-BE" sz="2000" b="1" dirty="0"/>
              <a:t>pour répondre à 2 questions : </a:t>
            </a:r>
            <a:endParaRPr lang="fr-BE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6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60" grpId="0" autoUpdateAnimBg="0"/>
      <p:bldP spid="173061" grpId="0" autoUpdateAnimBg="0"/>
      <p:bldP spid="1730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0" y="381000"/>
            <a:ext cx="3581400" cy="609600"/>
          </a:xfrm>
        </p:spPr>
        <p:txBody>
          <a:bodyPr>
            <a:normAutofit fontScale="90000"/>
          </a:bodyPr>
          <a:lstStyle/>
          <a:p>
            <a:r>
              <a:rPr lang="fr-BE" altLang="fr-FR" sz="3600"/>
              <a:t>Enquête U.E.</a:t>
            </a:r>
            <a:br>
              <a:rPr lang="fr-BE" altLang="fr-FR" sz="3600"/>
            </a:br>
            <a:r>
              <a:rPr lang="fr-BE" altLang="fr-FR" sz="3600"/>
              <a:t>1985</a:t>
            </a:r>
            <a:endParaRPr lang="fr-BE" altLang="fr-FR"/>
          </a:p>
        </p:txBody>
      </p:sp>
      <p:pic>
        <p:nvPicPr>
          <p:cNvPr id="82948" name="Picture 1028" descr="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219200"/>
            <a:ext cx="3497263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4" name="Group 1044"/>
          <p:cNvGrpSpPr>
            <a:grpSpLocks/>
          </p:cNvGrpSpPr>
          <p:nvPr/>
        </p:nvGrpSpPr>
        <p:grpSpPr bwMode="auto">
          <a:xfrm>
            <a:off x="1524000" y="457200"/>
            <a:ext cx="4114800" cy="2789238"/>
            <a:chOff x="0" y="288"/>
            <a:chExt cx="2592" cy="1757"/>
          </a:xfrm>
        </p:grpSpPr>
        <p:pic>
          <p:nvPicPr>
            <p:cNvPr id="82950" name="Picture 1030" descr="Manchester cathed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2"/>
            <a:stretch>
              <a:fillRect/>
            </a:stretch>
          </p:blipFill>
          <p:spPr bwMode="auto">
            <a:xfrm>
              <a:off x="0" y="288"/>
              <a:ext cx="1872" cy="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2" name="Line 1032"/>
            <p:cNvSpPr>
              <a:spLocks noChangeShapeType="1"/>
            </p:cNvSpPr>
            <p:nvPr/>
          </p:nvSpPr>
          <p:spPr bwMode="auto">
            <a:xfrm>
              <a:off x="1776" y="1536"/>
              <a:ext cx="67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7" name="Text Box 1037"/>
            <p:cNvSpPr txBox="1">
              <a:spLocks noChangeArrowheads="1"/>
            </p:cNvSpPr>
            <p:nvPr/>
          </p:nvSpPr>
          <p:spPr bwMode="auto">
            <a:xfrm>
              <a:off x="470" y="1754"/>
              <a:ext cx="11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/>
                <a:t>Manchester </a:t>
              </a:r>
            </a:p>
          </p:txBody>
        </p:sp>
        <p:sp>
          <p:nvSpPr>
            <p:cNvPr id="82960" name="Oval 1040"/>
            <p:cNvSpPr>
              <a:spLocks noChangeArrowheads="1"/>
            </p:cNvSpPr>
            <p:nvPr/>
          </p:nvSpPr>
          <p:spPr bwMode="auto">
            <a:xfrm>
              <a:off x="2448" y="1680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5" name="Group 1045"/>
          <p:cNvGrpSpPr>
            <a:grpSpLocks/>
          </p:cNvGrpSpPr>
          <p:nvPr/>
        </p:nvGrpSpPr>
        <p:grpSpPr bwMode="auto">
          <a:xfrm>
            <a:off x="7315200" y="304800"/>
            <a:ext cx="3352800" cy="3429000"/>
            <a:chOff x="3648" y="192"/>
            <a:chExt cx="2112" cy="2160"/>
          </a:xfrm>
        </p:grpSpPr>
        <p:pic>
          <p:nvPicPr>
            <p:cNvPr id="82947" name="Picture 1027" descr="Berlin porte de Brandebour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92"/>
              <a:ext cx="1968" cy="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8" name="Text Box 1038"/>
            <p:cNvSpPr txBox="1">
              <a:spLocks noChangeArrowheads="1"/>
            </p:cNvSpPr>
            <p:nvPr/>
          </p:nvSpPr>
          <p:spPr bwMode="auto">
            <a:xfrm>
              <a:off x="4406" y="1658"/>
              <a:ext cx="5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/>
                <a:t>Berlin</a:t>
              </a:r>
              <a:endParaRPr lang="fr-BE" altLang="fr-FR"/>
            </a:p>
          </p:txBody>
        </p:sp>
        <p:sp>
          <p:nvSpPr>
            <p:cNvPr id="82963" name="Oval 1043"/>
            <p:cNvSpPr>
              <a:spLocks noChangeArrowheads="1"/>
            </p:cNvSpPr>
            <p:nvPr/>
          </p:nvSpPr>
          <p:spPr bwMode="auto">
            <a:xfrm>
              <a:off x="3648" y="225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3" name="Line 1033"/>
            <p:cNvSpPr>
              <a:spLocks noChangeShapeType="1"/>
            </p:cNvSpPr>
            <p:nvPr/>
          </p:nvSpPr>
          <p:spPr bwMode="auto">
            <a:xfrm flipH="1">
              <a:off x="3696" y="1728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6" name="Group 1046"/>
          <p:cNvGrpSpPr>
            <a:grpSpLocks/>
          </p:cNvGrpSpPr>
          <p:nvPr/>
        </p:nvGrpSpPr>
        <p:grpSpPr bwMode="auto">
          <a:xfrm>
            <a:off x="1524000" y="3810000"/>
            <a:ext cx="4267200" cy="2819400"/>
            <a:chOff x="0" y="2400"/>
            <a:chExt cx="2688" cy="1776"/>
          </a:xfrm>
        </p:grpSpPr>
        <p:pic>
          <p:nvPicPr>
            <p:cNvPr id="82949" name="Picture 1029" descr="Ly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19"/>
              <a:ext cx="1968" cy="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6" name="Text Box 1036"/>
            <p:cNvSpPr txBox="1">
              <a:spLocks noChangeArrowheads="1"/>
            </p:cNvSpPr>
            <p:nvPr/>
          </p:nvSpPr>
          <p:spPr bwMode="auto">
            <a:xfrm>
              <a:off x="1008" y="2400"/>
              <a:ext cx="4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/>
                <a:t>Lyon</a:t>
              </a:r>
            </a:p>
          </p:txBody>
        </p:sp>
        <p:sp>
          <p:nvSpPr>
            <p:cNvPr id="82961" name="Oval 1041"/>
            <p:cNvSpPr>
              <a:spLocks noChangeArrowheads="1"/>
            </p:cNvSpPr>
            <p:nvPr/>
          </p:nvSpPr>
          <p:spPr bwMode="auto">
            <a:xfrm>
              <a:off x="2544" y="2832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4" name="Line 1034"/>
            <p:cNvSpPr>
              <a:spLocks noChangeShapeType="1"/>
            </p:cNvSpPr>
            <p:nvPr/>
          </p:nvSpPr>
          <p:spPr bwMode="auto">
            <a:xfrm flipV="1">
              <a:off x="1920" y="2880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7" name="Group 1047"/>
          <p:cNvGrpSpPr>
            <a:grpSpLocks/>
          </p:cNvGrpSpPr>
          <p:nvPr/>
        </p:nvGrpSpPr>
        <p:grpSpPr bwMode="auto">
          <a:xfrm>
            <a:off x="6384925" y="3503382"/>
            <a:ext cx="4267200" cy="3048000"/>
            <a:chOff x="3072" y="2304"/>
            <a:chExt cx="2688" cy="1920"/>
          </a:xfrm>
        </p:grpSpPr>
        <p:pic>
          <p:nvPicPr>
            <p:cNvPr id="82951" name="Picture 1031" descr="lieg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736"/>
              <a:ext cx="2112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9" name="Text Box 1039"/>
            <p:cNvSpPr txBox="1">
              <a:spLocks noChangeArrowheads="1"/>
            </p:cNvSpPr>
            <p:nvPr/>
          </p:nvSpPr>
          <p:spPr bwMode="auto">
            <a:xfrm>
              <a:off x="4848" y="2448"/>
              <a:ext cx="5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/>
                <a:t>Liège</a:t>
              </a:r>
            </a:p>
          </p:txBody>
        </p:sp>
        <p:sp>
          <p:nvSpPr>
            <p:cNvPr id="82962" name="Oval 1042"/>
            <p:cNvSpPr>
              <a:spLocks noChangeArrowheads="1"/>
            </p:cNvSpPr>
            <p:nvPr/>
          </p:nvSpPr>
          <p:spPr bwMode="auto">
            <a:xfrm>
              <a:off x="3072" y="2304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5" name="Line 1035"/>
            <p:cNvSpPr>
              <a:spLocks noChangeShapeType="1"/>
            </p:cNvSpPr>
            <p:nvPr/>
          </p:nvSpPr>
          <p:spPr bwMode="auto">
            <a:xfrm flipH="1" flipV="1">
              <a:off x="3168" y="2352"/>
              <a:ext cx="48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C3 Cognition. Les réseaux conceptuels et leur évolution. DSSP Université de Liège &amp;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92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1019</Words>
  <Application>Microsoft Office PowerPoint</Application>
  <PresentationFormat>Grand écran</PresentationFormat>
  <Paragraphs>189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Thème Office</vt:lpstr>
      <vt:lpstr>Présentation PowerPoint</vt:lpstr>
      <vt:lpstr>Comment grandit le réseau conceptuel et pour combien de temps ? </vt:lpstr>
      <vt:lpstr>Présentation PowerPoint</vt:lpstr>
      <vt:lpstr>Présentation PowerPoint</vt:lpstr>
      <vt:lpstr>Présentation PowerPoint</vt:lpstr>
      <vt:lpstr>Méthode 2 la carte écrite par le soignant  </vt:lpstr>
      <vt:lpstr>Présentation PowerPoint</vt:lpstr>
      <vt:lpstr>1. Le patient a-t-il la même carte conceptuelle que l’expert ?  2. Comment se développe un réseau de concepts ?</vt:lpstr>
      <vt:lpstr>Enquête U.E. 1985</vt:lpstr>
      <vt:lpstr>Le réseau conceptuel des experts en économie </vt:lpstr>
      <vt:lpstr>Les flux monétaires vus par les experts en Economie </vt:lpstr>
      <vt:lpstr>Les flux monétaires vus par les experts en Economie </vt:lpstr>
      <vt:lpstr>Présentation PowerPoint</vt:lpstr>
      <vt:lpstr>300 enfants de 12 ans Liège 1982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21</cp:revision>
  <cp:lastPrinted>2020-04-21T14:54:57Z</cp:lastPrinted>
  <dcterms:created xsi:type="dcterms:W3CDTF">2020-04-08T08:35:43Z</dcterms:created>
  <dcterms:modified xsi:type="dcterms:W3CDTF">2020-04-21T14:55:04Z</dcterms:modified>
</cp:coreProperties>
</file>