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98DD0-DE19-428D-A5B6-BCB1CC4CF448}" type="datetimeFigureOut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4D5F-E754-4C6E-905F-16915E09A8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36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La  Cognition dans le modèle ASCID. 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53" y="4758602"/>
            <a:ext cx="5510858" cy="4510257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1393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La  Cognition dans le modèle ASCID.  Université de Liège - LEPS Paris</a:t>
            </a:r>
          </a:p>
        </p:txBody>
      </p:sp>
      <p:sp>
        <p:nvSpPr>
          <p:cNvPr id="164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4D9D59-3B73-4657-894C-9ABBF307CCC1}" type="slidenum">
              <a:rPr lang="fr-FR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203" y="4760204"/>
            <a:ext cx="5051757" cy="4508654"/>
          </a:xfrm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8323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La  Cognition dans le modèle ASCID.  Université de Liège - LEPS Paris</a:t>
            </a:r>
          </a:p>
        </p:txBody>
      </p:sp>
      <p:sp>
        <p:nvSpPr>
          <p:cNvPr id="165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24A137-5834-4BD8-8AA7-D5D3CB936F03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472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La  Cognition dans le modèle ASCID.  Université de Liège - LEPS Paris</a:t>
            </a:r>
          </a:p>
        </p:txBody>
      </p:sp>
      <p:sp>
        <p:nvSpPr>
          <p:cNvPr id="166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52247F-F48F-48DD-BE59-4FE94E51E46D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659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fr-FR" smtClean="0"/>
          </a:p>
        </p:txBody>
      </p:sp>
      <p:sp>
        <p:nvSpPr>
          <p:cNvPr id="167940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La  Cognition dans le modèle ASCID.  Université de Liège - LEPS Paris</a:t>
            </a:r>
            <a:endParaRPr lang="en-US" altLang="fr-FR" smtClean="0"/>
          </a:p>
        </p:txBody>
      </p:sp>
      <p:sp>
        <p:nvSpPr>
          <p:cNvPr id="16794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E441A-C49B-491A-86CE-76F9985EC712}" type="slidenum">
              <a:rPr lang="en-US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2181364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La  Cognition dans le modèle ASCID.  Université de Liège - LEPS Paris</a:t>
            </a:r>
          </a:p>
        </p:txBody>
      </p:sp>
      <p:sp>
        <p:nvSpPr>
          <p:cNvPr id="168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6843" indent="-291094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37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124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5873" indent="-232875" defTabSz="9492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162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7373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312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8872" indent="-232875" defTabSz="9492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7C4899-4806-437E-A53C-AD81E799E95C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0426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65C6C-02F0-4FCF-9E21-5A0C96DCAD17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843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8E69B-207F-480C-B757-8FB004C12AC8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487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42452-1C6E-4DCC-871F-6B0F19E2ABAD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70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9E5EBA-E41A-491F-BE9B-66055229C276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434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8B663B-8C63-4AF8-BF36-1753420A9C38}" type="datetime1">
              <a:rPr lang="fr-BE" smtClean="0"/>
              <a:t>22-04-20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9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157731-E871-4BD0-8A96-D8B11A1CD66B}" type="datetime1">
              <a:rPr lang="fr-BE" smtClean="0"/>
              <a:t>22-04-20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995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97535-EA6C-439D-8D15-A9CD4DBDDDCD}" type="datetime1">
              <a:rPr lang="fr-BE" smtClean="0"/>
              <a:t>22-04-20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910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AC778-6ED0-434C-8A88-DDD886916331}" type="datetime1">
              <a:rPr lang="fr-BE" smtClean="0"/>
              <a:t>22-04-20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34EB3F-EFB2-457E-9733-C2282F8303D2}" type="datetime1">
              <a:rPr lang="fr-BE" smtClean="0"/>
              <a:t>22-04-20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21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D5B724-91FA-426F-A176-B1E69EAC4A26}" type="datetime1">
              <a:rPr lang="fr-BE" smtClean="0"/>
              <a:t>22-04-20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251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DAADF-17D1-4BEE-86A2-1555D6AC7F09}" type="datetime1">
              <a:rPr lang="fr-BE" smtClean="0"/>
              <a:t>22-04-20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153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040" y="6492875"/>
            <a:ext cx="11033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68890" y="6356349"/>
            <a:ext cx="720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5666F-1BB0-47CC-A939-77FD9D90275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12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leclercq@ulg.ac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74322" y="4350446"/>
            <a:ext cx="6400800" cy="216068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Leclercq</a:t>
            </a:r>
          </a:p>
          <a:p>
            <a:pPr eaLnBrk="1" hangingPunct="1">
              <a:lnSpc>
                <a:spcPct val="80000"/>
              </a:lnSpc>
            </a:pP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http://</a:t>
            </a:r>
            <a:r>
              <a:rPr lang="fr-BE" altLang="fr-FR" sz="1600" b="1" dirty="0" smtClean="0">
                <a:latin typeface="Times New Roman" pitchFamily="18" charset="0"/>
              </a:rPr>
              <a:t>orbi.uliege.be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832251" y="1235660"/>
            <a:ext cx="442781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Le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des facteurs de production des conduites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8800" b="1" dirty="0">
                <a:latin typeface="Times New Roman" pitchFamily="18" charset="0"/>
              </a:rPr>
              <a:t>C</a:t>
            </a:r>
            <a:r>
              <a:rPr lang="fr-BE" altLang="fr-FR" sz="4000" b="1" dirty="0">
                <a:latin typeface="Times New Roman" pitchFamily="18" charset="0"/>
              </a:rPr>
              <a:t>ognition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>
                <a:latin typeface="Times New Roman" pitchFamily="18" charset="0"/>
              </a:rPr>
              <a:t>C1. Représentations </a:t>
            </a:r>
            <a:r>
              <a:rPr lang="fr-BE" altLang="fr-FR" sz="2400" b="1" dirty="0" smtClean="0">
                <a:latin typeface="Times New Roman" pitchFamily="18" charset="0"/>
              </a:rPr>
              <a:t>spontanées,</a:t>
            </a:r>
            <a:endParaRPr lang="fr-BE" altLang="fr-FR" sz="24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2400" b="1" dirty="0" smtClean="0">
                <a:latin typeface="Times New Roman" pitchFamily="18" charset="0"/>
              </a:rPr>
              <a:t>Savoirs officiels et </a:t>
            </a:r>
            <a:r>
              <a:rPr lang="fr-BE" altLang="fr-FR" sz="2400" b="1" dirty="0">
                <a:latin typeface="Times New Roman" pitchFamily="18" charset="0"/>
              </a:rPr>
              <a:t>idées fausses</a:t>
            </a:r>
            <a:endParaRPr lang="en-US" altLang="fr-FR" sz="2400" b="1" dirty="0">
              <a:latin typeface="Times New Roman" pitchFamily="18" charset="0"/>
            </a:endParaRPr>
          </a:p>
        </p:txBody>
      </p: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324" y="115972"/>
            <a:ext cx="20240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5" y="0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624995" y="3695471"/>
            <a:ext cx="1613304" cy="1656184"/>
          </a:xfrm>
          <a:prstGeom prst="rect">
            <a:avLst/>
          </a:prstGeom>
        </p:spPr>
      </p:pic>
      <p:pic>
        <p:nvPicPr>
          <p:cNvPr id="9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83" y="111530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0" name="Imag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68" y="785438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4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770" y="2"/>
            <a:ext cx="4801944" cy="1239714"/>
          </a:xfrm>
        </p:spPr>
        <p:txBody>
          <a:bodyPr/>
          <a:lstStyle/>
          <a:p>
            <a:r>
              <a:rPr lang="fr-BE" altLang="fr-FR" sz="3200" b="1" dirty="0">
                <a:latin typeface="+mn-lt"/>
              </a:rPr>
              <a:t>Des </a:t>
            </a:r>
            <a:r>
              <a:rPr lang="fr-BE" altLang="fr-FR" sz="3200" b="1" dirty="0" smtClean="0">
                <a:latin typeface="+mn-lt"/>
              </a:rPr>
              <a:t>visions  </a:t>
            </a:r>
            <a:r>
              <a:rPr lang="fr-BE" altLang="fr-FR" sz="3200" b="1" dirty="0">
                <a:latin typeface="+mn-lt"/>
              </a:rPr>
              <a:t>correctes </a:t>
            </a:r>
            <a:br>
              <a:rPr lang="fr-BE" altLang="fr-FR" sz="3200" b="1" dirty="0">
                <a:latin typeface="+mn-lt"/>
              </a:rPr>
            </a:br>
            <a:r>
              <a:rPr lang="fr-BE" altLang="fr-FR" sz="3200" b="1" dirty="0">
                <a:latin typeface="+mn-lt"/>
              </a:rPr>
              <a:t>et </a:t>
            </a:r>
            <a:r>
              <a:rPr lang="fr-BE" altLang="fr-FR" sz="3200" b="1" dirty="0" smtClean="0">
                <a:latin typeface="+mn-lt"/>
              </a:rPr>
              <a:t>d’autres incorrectes</a:t>
            </a:r>
            <a:endParaRPr lang="fr-BE" altLang="fr-FR" sz="3200" b="1" dirty="0">
              <a:latin typeface="+mn-lt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52426"/>
            <a:ext cx="2657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 descr="Bonhomme Wattieu monde cubique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2205039"/>
            <a:ext cx="4983163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6600826" y="1804988"/>
            <a:ext cx="1920875" cy="288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Ellipse 9"/>
          <p:cNvSpPr/>
          <p:nvPr/>
        </p:nvSpPr>
        <p:spPr>
          <a:xfrm>
            <a:off x="7561263" y="241301"/>
            <a:ext cx="2495550" cy="3116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041" name="ZoneTexte 1"/>
          <p:cNvSpPr txBox="1">
            <a:spLocks noChangeArrowheads="1"/>
          </p:cNvSpPr>
          <p:nvPr/>
        </p:nvSpPr>
        <p:spPr bwMode="auto">
          <a:xfrm>
            <a:off x="8183563" y="3775075"/>
            <a:ext cx="13779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1800"/>
              <a:t>spontanées</a:t>
            </a:r>
          </a:p>
        </p:txBody>
      </p:sp>
      <p:sp>
        <p:nvSpPr>
          <p:cNvPr id="44042" name="ZoneTexte 7"/>
          <p:cNvSpPr txBox="1">
            <a:spLocks noChangeArrowheads="1"/>
          </p:cNvSpPr>
          <p:nvPr/>
        </p:nvSpPr>
        <p:spPr bwMode="auto">
          <a:xfrm>
            <a:off x="7054851" y="765175"/>
            <a:ext cx="11287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fr-FR" sz="1800"/>
              <a:t>officielles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6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624" y="324706"/>
            <a:ext cx="4043363" cy="1143000"/>
          </a:xfrm>
        </p:spPr>
        <p:txBody>
          <a:bodyPr>
            <a:normAutofit fontScale="90000"/>
          </a:bodyPr>
          <a:lstStyle/>
          <a:p>
            <a:r>
              <a:rPr lang="fr-BE" altLang="fr-FR" sz="4000" b="1" dirty="0"/>
              <a:t>Représentations spontanées </a:t>
            </a:r>
            <a:br>
              <a:rPr lang="fr-BE" altLang="fr-FR" sz="4000" b="1" dirty="0"/>
            </a:br>
            <a:r>
              <a:rPr lang="fr-BE" altLang="fr-FR" sz="4000" b="1" dirty="0"/>
              <a:t>fausses</a:t>
            </a:r>
            <a:endParaRPr lang="fr-FR" altLang="fr-FR" sz="4000" b="1" dirty="0"/>
          </a:p>
        </p:txBody>
      </p:sp>
      <p:pic>
        <p:nvPicPr>
          <p:cNvPr id="45061" name="Picture 3" descr="Felipe 2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13734"/>
          <a:stretch>
            <a:fillRect/>
          </a:stretch>
        </p:blipFill>
        <p:spPr bwMode="auto">
          <a:xfrm>
            <a:off x="1874226" y="1747581"/>
            <a:ext cx="2398835" cy="427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4" descr="printscreen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76251"/>
            <a:ext cx="39719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 descr="Gra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1771651"/>
            <a:ext cx="766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3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1" y="519907"/>
            <a:ext cx="3995738" cy="1143000"/>
          </a:xfrm>
        </p:spPr>
        <p:txBody>
          <a:bodyPr>
            <a:normAutofit fontScale="90000"/>
          </a:bodyPr>
          <a:lstStyle/>
          <a:p>
            <a:r>
              <a:rPr lang="fr-BE" altLang="fr-FR" sz="4000" b="1" dirty="0"/>
              <a:t>Représentations spontanées </a:t>
            </a:r>
            <a:br>
              <a:rPr lang="fr-BE" altLang="fr-FR" sz="4000" b="1" dirty="0"/>
            </a:br>
            <a:r>
              <a:rPr lang="fr-BE" altLang="fr-FR" sz="4000" b="1" dirty="0"/>
              <a:t>fausses</a:t>
            </a:r>
            <a:endParaRPr lang="fr-FR" altLang="fr-FR" sz="4000" b="1" dirty="0"/>
          </a:p>
        </p:txBody>
      </p:sp>
      <p:pic>
        <p:nvPicPr>
          <p:cNvPr id="46085" name="Picture 3" descr="Felipe 2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13734"/>
          <a:stretch>
            <a:fillRect/>
          </a:stretch>
        </p:blipFill>
        <p:spPr bwMode="auto">
          <a:xfrm>
            <a:off x="1703389" y="2565400"/>
            <a:ext cx="20208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4"/>
          <a:stretch>
            <a:fillRect/>
          </a:stretch>
        </p:blipFill>
        <p:spPr bwMode="auto">
          <a:xfrm>
            <a:off x="6959600" y="2997201"/>
            <a:ext cx="35433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32970" b="64047"/>
          <a:stretch>
            <a:fillRect/>
          </a:stretch>
        </p:blipFill>
        <p:spPr bwMode="auto">
          <a:xfrm>
            <a:off x="4440239" y="2924175"/>
            <a:ext cx="2232025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33375"/>
            <a:ext cx="3952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04813"/>
            <a:ext cx="4191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AutoShape 8"/>
          <p:cNvSpPr>
            <a:spLocks noChangeArrowheads="1"/>
          </p:cNvSpPr>
          <p:nvPr/>
        </p:nvSpPr>
        <p:spPr bwMode="auto">
          <a:xfrm>
            <a:off x="6311901" y="2060575"/>
            <a:ext cx="1655763" cy="863600"/>
          </a:xfrm>
          <a:prstGeom prst="rightArrow">
            <a:avLst>
              <a:gd name="adj1" fmla="val 50000"/>
              <a:gd name="adj2" fmla="val 4793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34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 A A A A --------------------------------------I\Images et photos\varia\poule Quino ballon de foot Mbokan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/>
          <a:stretch/>
        </p:blipFill>
        <p:spPr bwMode="auto">
          <a:xfrm>
            <a:off x="838200" y="77266"/>
            <a:ext cx="4709746" cy="58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 A A A A --------------------------------------I\Images et photos\Autres images\Varia\Footballeur assis sur ballon pas QUIN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"/>
          <a:stretch/>
        </p:blipFill>
        <p:spPr bwMode="auto">
          <a:xfrm>
            <a:off x="6308686" y="66773"/>
            <a:ext cx="4558606" cy="58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70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52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Nos images </a:t>
            </a:r>
            <a:r>
              <a:rPr lang="en-US" b="1" dirty="0" err="1"/>
              <a:t>mentales</a:t>
            </a:r>
            <a:r>
              <a:rPr lang="en-US" b="1" dirty="0"/>
              <a:t> </a:t>
            </a:r>
            <a:r>
              <a:rPr lang="en-US" b="1" dirty="0" err="1"/>
              <a:t>spontanées</a:t>
            </a:r>
            <a:endParaRPr lang="en-US" b="1" dirty="0"/>
          </a:p>
        </p:txBody>
      </p:sp>
      <p:pic>
        <p:nvPicPr>
          <p:cNvPr id="4099" name="Picture 3" descr="A:\Untit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"/>
          <a:stretch/>
        </p:blipFill>
        <p:spPr bwMode="auto">
          <a:xfrm>
            <a:off x="1905000" y="620689"/>
            <a:ext cx="7696200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982200" y="5588015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/>
              <a:t>Quino</a:t>
            </a:r>
            <a:endParaRPr lang="fr-BE" sz="28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05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t="31004" r="55070" b="49336"/>
          <a:stretch>
            <a:fillRect/>
          </a:stretch>
        </p:blipFill>
        <p:spPr bwMode="auto">
          <a:xfrm>
            <a:off x="307731" y="1207691"/>
            <a:ext cx="6448793" cy="460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 descr="G:\Ressourc\Images\LUQUET\L1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73" y="330613"/>
            <a:ext cx="4292112" cy="588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8819" y="133617"/>
            <a:ext cx="575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Dessins révélateurs </a:t>
            </a:r>
            <a:r>
              <a:rPr lang="fr-BE" sz="2400" b="1" dirty="0" smtClean="0"/>
              <a:t>de </a:t>
            </a:r>
            <a:r>
              <a:rPr lang="fr-BE" sz="2400" b="1" dirty="0"/>
              <a:t>la conceptualisation</a:t>
            </a:r>
          </a:p>
          <a:p>
            <a:r>
              <a:rPr lang="fr-BE" sz="2400" b="1" dirty="0"/>
              <a:t>(</a:t>
            </a:r>
            <a:r>
              <a:rPr lang="fr-BE" sz="2400" b="1" dirty="0" err="1"/>
              <a:t>Luquet</a:t>
            </a:r>
            <a:r>
              <a:rPr lang="fr-BE" sz="2400" b="1" dirty="0"/>
              <a:t> 1929)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21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7550" y="764717"/>
            <a:ext cx="8964612" cy="5762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BE" altLang="fr-FR" sz="2400" b="1" dirty="0">
                <a:solidFill>
                  <a:srgbClr val="FF0000"/>
                </a:solidFill>
              </a:rPr>
              <a:t>Faire dessiner pour connaître les schémas mentaux</a:t>
            </a:r>
            <a:endParaRPr lang="fr-FR" altLang="fr-FR" sz="2400" b="1" dirty="0">
              <a:solidFill>
                <a:srgbClr val="FF0000"/>
              </a:solidFill>
            </a:endParaRPr>
          </a:p>
        </p:txBody>
      </p: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4" y="1773238"/>
            <a:ext cx="3148012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711450" y="5734050"/>
            <a:ext cx="20884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000" b="1" dirty="0">
                <a:solidFill>
                  <a:srgbClr val="FF0000"/>
                </a:solidFill>
                <a:latin typeface="Times New Roman" pitchFamily="18" charset="0"/>
              </a:rPr>
              <a:t>André </a:t>
            </a:r>
            <a:r>
              <a:rPr lang="fr-BE" altLang="fr-FR" sz="2000" b="1" dirty="0" err="1">
                <a:solidFill>
                  <a:srgbClr val="FF0000"/>
                </a:solidFill>
                <a:latin typeface="Times New Roman" pitchFamily="18" charset="0"/>
              </a:rPr>
              <a:t>Giordan</a:t>
            </a:r>
            <a:endParaRPr lang="fr-FR" altLang="fr-FR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8135" name="Picture 5" descr="Giordan dessin révélateur"/>
          <p:cNvPicPr>
            <a:picLocks noChangeAspect="1" noChangeArrowheads="1"/>
          </p:cNvPicPr>
          <p:nvPr/>
        </p:nvPicPr>
        <p:blipFill rotWithShape="1"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6"/>
          <a:stretch/>
        </p:blipFill>
        <p:spPr bwMode="auto">
          <a:xfrm>
            <a:off x="6962239" y="447676"/>
            <a:ext cx="5154246" cy="591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6"/>
          <p:cNvSpPr>
            <a:spLocks noGrp="1" noChangeArrowheads="1"/>
          </p:cNvSpPr>
          <p:nvPr>
            <p:ph type="title"/>
          </p:nvPr>
        </p:nvSpPr>
        <p:spPr>
          <a:xfrm>
            <a:off x="99646" y="130635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BE" altLang="fr-FR" b="1" dirty="0" smtClean="0">
                <a:latin typeface="+mn-lt"/>
              </a:rPr>
              <a:t>Des mots et dessins révélateurs</a:t>
            </a:r>
            <a:endParaRPr lang="fr-FR" altLang="fr-FR" b="1" dirty="0" smtClean="0">
              <a:latin typeface="+mn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51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74" t="18200" r="15296" b="20321"/>
          <a:stretch/>
        </p:blipFill>
        <p:spPr>
          <a:xfrm>
            <a:off x="-1" y="0"/>
            <a:ext cx="12195101" cy="507316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C1 Cognition. Représentations spontanées, savoirs officiels et idées fausses. DSSP  Université de Liège &amp;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5666F-1BB0-47CC-A939-77FD9D90275A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76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452</Words>
  <Application>Microsoft Office PowerPoint</Application>
  <PresentationFormat>Grand écran</PresentationFormat>
  <Paragraphs>55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Des visions  correctes  et d’autres incorrectes</vt:lpstr>
      <vt:lpstr>Représentations spontanées  fausses</vt:lpstr>
      <vt:lpstr>Représentations spontanées  fausses</vt:lpstr>
      <vt:lpstr>Présentation PowerPoint</vt:lpstr>
      <vt:lpstr>Nos images mentales spontanées</vt:lpstr>
      <vt:lpstr>Présentation PowerPoint</vt:lpstr>
      <vt:lpstr>Des mots et dessins révélateurs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</cp:revision>
  <dcterms:created xsi:type="dcterms:W3CDTF">2020-04-21T15:06:57Z</dcterms:created>
  <dcterms:modified xsi:type="dcterms:W3CDTF">2020-04-22T09:12:26Z</dcterms:modified>
</cp:coreProperties>
</file>