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50" r:id="rId2"/>
    <p:sldId id="262" r:id="rId3"/>
    <p:sldId id="343" r:id="rId4"/>
    <p:sldId id="263" r:id="rId5"/>
    <p:sldId id="346" r:id="rId6"/>
    <p:sldId id="264" r:id="rId7"/>
    <p:sldId id="347" r:id="rId8"/>
    <p:sldId id="348" r:id="rId9"/>
    <p:sldId id="265" r:id="rId10"/>
    <p:sldId id="349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21FD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F4CEB-1C5F-4276-8FD7-164C9541FE9A}" type="datetimeFigureOut">
              <a:rPr lang="fr-BE" smtClean="0"/>
              <a:t>21-04-20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46AFC-6327-4CBF-81A5-2A10F8EA99A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35789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mtClean="0"/>
              <a:t>D. Leclercq (2019) Les facteurs A (Affectivité) et D (Décision) du modèle ASCID (2010). Université de Liège - LEPS Paris</a:t>
            </a:r>
            <a:endParaRPr lang="en-US" altLang="fr-FR" smtClean="0"/>
          </a:p>
        </p:txBody>
      </p:sp>
      <p:sp>
        <p:nvSpPr>
          <p:cNvPr id="1505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F92EFA-8AD1-4649-83AB-A1B66A2BA438}" type="slidenum">
              <a:rPr lang="en-US" altLang="fr-FR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fr-FR" smtClean="0"/>
          </a:p>
        </p:txBody>
      </p:sp>
      <p:sp>
        <p:nvSpPr>
          <p:cNvPr id="150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6" y="4689243"/>
            <a:ext cx="5438464" cy="4444518"/>
          </a:xfrm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038111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 altLang="fr-FR" smtClean="0"/>
              <a:t>D. Leclercq (2019) Les facteurs A (Affectivité) et D (Décision) du modèle ASCID (2010). Université de Liège - LEPS Paris</a:t>
            </a:r>
            <a:endParaRPr lang="fr-BE" alt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2BA6B2-CED8-4F82-8C7C-7D0D039B960B}" type="slidenum">
              <a:rPr lang="fr-BE" altLang="fr-FR"/>
              <a:pPr/>
              <a:t>4</a:t>
            </a:fld>
            <a:endParaRPr lang="fr-BE" altLang="fr-FR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6097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BE" altLang="fr-FR" smtClean="0"/>
              <a:t>D. Leclercq (2017) Cognition Métacognition et Automatismes dans le modèle ASCID.  Université de Liège - LEPS Paris</a:t>
            </a:r>
            <a:endParaRPr lang="fr-BE" alt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440F8C-894C-41A4-A000-6047D8D2F446}" type="slidenum">
              <a:rPr lang="fr-BE" altLang="fr-FR"/>
              <a:pPr/>
              <a:t>5</a:t>
            </a:fld>
            <a:endParaRPr lang="fr-BE" altLang="fr-FR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51262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 altLang="fr-FR" smtClean="0"/>
              <a:t>D. Leclercq (2019) Les facteurs A (Affectivité) et D (Décision) du modèle ASCID (2010). Université de Liège - LEPS Paris</a:t>
            </a:r>
            <a:endParaRPr lang="fr-BE" alt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2603E7-E43F-426D-B75B-228BF5392E52}" type="slidenum">
              <a:rPr lang="fr-BE" altLang="fr-FR"/>
              <a:pPr/>
              <a:t>6</a:t>
            </a:fld>
            <a:endParaRPr lang="fr-BE" altLang="fr-FR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06136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 altLang="fr-FR" smtClean="0"/>
              <a:t>D. Leclercq (2019) Les facteurs A (Affectivité) et D (Décision) du modèle ASCID (2010). Université de Liège - LEPS Paris</a:t>
            </a:r>
            <a:endParaRPr lang="fr-BE" alt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2603E7-E43F-426D-B75B-228BF5392E52}" type="slidenum">
              <a:rPr lang="fr-BE" altLang="fr-FR"/>
              <a:pPr/>
              <a:t>7</a:t>
            </a:fld>
            <a:endParaRPr lang="fr-BE" altLang="fr-FR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19576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 altLang="fr-FR" smtClean="0"/>
              <a:t>D. Leclercq (2019) Les facteurs A (Affectivité) et D (Décision) du modèle ASCID (2010). Université de Liège - LEPS Paris</a:t>
            </a:r>
            <a:endParaRPr lang="fr-BE" alt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964C54-4F59-4067-A81F-45888388133D}" type="slidenum">
              <a:rPr lang="fr-BE" altLang="fr-FR"/>
              <a:pPr/>
              <a:t>9</a:t>
            </a:fld>
            <a:endParaRPr lang="fr-BE" altLang="fr-FR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30373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 altLang="fr-FR" smtClean="0"/>
              <a:t>D. Leclercq (2019) Les facteurs A (Affectivité) et D (Décision) du modèle ASCID (2010). Université de Liège - LEPS Paris</a:t>
            </a:r>
            <a:endParaRPr lang="fr-BE" alt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964C54-4F59-4067-A81F-45888388133D}" type="slidenum">
              <a:rPr lang="fr-BE" altLang="fr-FR"/>
              <a:pPr/>
              <a:t>10</a:t>
            </a:fld>
            <a:endParaRPr lang="fr-BE" altLang="fr-FR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86971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D. Leclercq (2020) Affectivité-Attitude Valeurs Albertini Critères perso QOL. Université de Liège - LEPS Université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99EEFC6F-28CE-4B95-B023-B459ECEA8648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60322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Affectivité-Attitude Valeurs Albertini Critères perso QOL. Université de Liège - LEPS Université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7990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Affectivité-Attitude Valeurs Albertini Critères perso QOL. Université de Liège - LEPS Université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8752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Affectivité-Attitude Valeurs Albertini Critères perso QOL. Université de Liège - LEPS Université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6637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Affectivité-Attitude Valeurs Albertini Critères perso QOL. Université de Liège - LEPS Université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43734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Affectivité-Attitude Valeurs Albertini Critères perso QOL. Université de Liège - LEPS Université Paris 13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30149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Affectivité-Attitude Valeurs Albertini Critères perso QOL. Université de Liège - LEPS Université Paris 13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20119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Affectivité-Attitude Valeurs Albertini Critères perso QOL. Université de Liège - LEPS Université Paris 13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2003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Affectivité-Attitude Valeurs Albertini Critères perso QOL. Université de Liège - LEPS Université Paris 13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1">
                <a:solidFill>
                  <a:schemeClr val="tx1"/>
                </a:solidFill>
              </a:defRPr>
            </a:lvl1pPr>
          </a:lstStyle>
          <a:p>
            <a:fld id="{99EEFC6F-28CE-4B95-B023-B459ECEA8648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04984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Affectivité-Attitude Valeurs Albertini Critères perso QOL. Université de Liège - LEPS Université Paris 13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07015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Affectivité-Attitude Valeurs Albertini Critères perso QOL. Université de Liège - LEPS Université Paris 13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8917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74171" y="6356350"/>
            <a:ext cx="11042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D. Leclercq (2020) Affectivité-Attitude Valeurs Albertini Critères perso QOL. Université de Liège - LEPS Université Paris 13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705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1"/>
                </a:solidFill>
              </a:defRPr>
            </a:lvl1pPr>
          </a:lstStyle>
          <a:p>
            <a:fld id="{99EEFC6F-28CE-4B95-B023-B459ECEA8648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8909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leclercq@ulg.ac.be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58319" y="4365045"/>
            <a:ext cx="6400800" cy="185368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fr-BE" altLang="fr-FR" sz="2000" b="1" dirty="0">
                <a:latin typeface="Times New Roman" pitchFamily="18" charset="0"/>
              </a:rPr>
              <a:t>Dieudonné </a:t>
            </a:r>
            <a:r>
              <a:rPr lang="fr-BE" altLang="fr-FR" sz="2000" b="1" dirty="0" smtClean="0">
                <a:latin typeface="Times New Roman" pitchFamily="18" charset="0"/>
              </a:rPr>
              <a:t>Leclercq</a:t>
            </a:r>
            <a:endParaRPr lang="fr-BE" altLang="fr-FR" sz="18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BE" altLang="fr-FR" sz="1600" b="1" dirty="0">
                <a:latin typeface="Times New Roman" pitchFamily="18" charset="0"/>
              </a:rPr>
              <a:t>d. </a:t>
            </a:r>
            <a:r>
              <a:rPr lang="fr-BE" altLang="fr-FR" sz="1600" b="1" dirty="0">
                <a:latin typeface="Times New Roman" pitchFamily="18" charset="0"/>
                <a:hlinkClick r:id="rId3"/>
              </a:rPr>
              <a:t>leclercq@ulg.ac.be</a:t>
            </a:r>
            <a:endParaRPr lang="fr-BE" altLang="fr-FR" sz="16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BE" altLang="fr-FR" sz="1600" b="1" dirty="0">
                <a:latin typeface="Times New Roman" pitchFamily="18" charset="0"/>
              </a:rPr>
              <a:t>Ecrits téléchargeables gratuitement </a:t>
            </a:r>
          </a:p>
          <a:p>
            <a:pPr eaLnBrk="1" hangingPunct="1">
              <a:lnSpc>
                <a:spcPct val="80000"/>
              </a:lnSpc>
            </a:pPr>
            <a:r>
              <a:rPr lang="fr-BE" altLang="fr-FR" sz="1600" b="1" dirty="0">
                <a:latin typeface="Times New Roman" pitchFamily="18" charset="0"/>
              </a:rPr>
              <a:t>à partir de </a:t>
            </a:r>
            <a:r>
              <a:rPr lang="fr-BE" altLang="fr-FR" sz="1600" b="1" dirty="0">
                <a:solidFill>
                  <a:srgbClr val="0000CC"/>
                </a:solidFill>
                <a:latin typeface="Times New Roman" pitchFamily="18" charset="0"/>
              </a:rPr>
              <a:t>http://</a:t>
            </a:r>
            <a:r>
              <a:rPr lang="fr-BE" altLang="fr-FR" sz="1600" b="1" dirty="0" smtClean="0">
                <a:solidFill>
                  <a:srgbClr val="0000CC"/>
                </a:solidFill>
                <a:latin typeface="Times New Roman" pitchFamily="18" charset="0"/>
              </a:rPr>
              <a:t>orbi.ulg.ac.be</a:t>
            </a:r>
            <a:endParaRPr lang="fr-BE" altLang="fr-FR" sz="16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BE" altLang="fr-FR" sz="2800" b="1" dirty="0" smtClean="0">
                <a:latin typeface="Times New Roman" pitchFamily="18" charset="0"/>
              </a:rPr>
              <a:t>2020</a:t>
            </a:r>
            <a:endParaRPr lang="en-US" altLang="fr-FR" sz="2800" b="1" dirty="0">
              <a:latin typeface="Times New Roman" pitchFamily="18" charset="0"/>
            </a:endParaRP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3464430" y="1515622"/>
            <a:ext cx="5588577" cy="25853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BE" altLang="fr-FR" sz="1800" b="1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800" b="1" dirty="0">
                <a:latin typeface="Times New Roman" pitchFamily="18" charset="0"/>
              </a:rPr>
              <a:t>Modification des conduites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800" b="1" dirty="0">
                <a:latin typeface="Times New Roman" pitchFamily="18" charset="0"/>
              </a:rPr>
              <a:t>et modèle ASCID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8000" b="1" dirty="0" smtClean="0">
                <a:latin typeface="Times New Roman" pitchFamily="18" charset="0"/>
              </a:rPr>
              <a:t>A</a:t>
            </a:r>
            <a:r>
              <a:rPr lang="fr-BE" altLang="fr-FR" b="1" dirty="0" smtClean="0">
                <a:latin typeface="Times New Roman" pitchFamily="18" charset="0"/>
              </a:rPr>
              <a:t>ffectivité </a:t>
            </a:r>
            <a:r>
              <a:rPr lang="fr-BE" altLang="fr-FR" sz="8000" b="1" dirty="0" smtClean="0">
                <a:latin typeface="Times New Roman" pitchFamily="18" charset="0"/>
              </a:rPr>
              <a:t>–A</a:t>
            </a:r>
            <a:r>
              <a:rPr lang="fr-BE" altLang="fr-FR" b="1" dirty="0" smtClean="0">
                <a:latin typeface="Times New Roman" pitchFamily="18" charset="0"/>
              </a:rPr>
              <a:t>ttitudes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2800" b="1" dirty="0" smtClean="0">
                <a:latin typeface="Times New Roman" pitchFamily="18" charset="0"/>
              </a:rPr>
              <a:t>A3. Valeurs – Qualité de la vie   </a:t>
            </a:r>
            <a:endParaRPr lang="en-US" altLang="fr-FR" sz="2800" b="1" dirty="0">
              <a:latin typeface="Times New Roman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00" y="96647"/>
            <a:ext cx="1900900" cy="19009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9" b="17839"/>
          <a:stretch/>
        </p:blipFill>
        <p:spPr>
          <a:xfrm>
            <a:off x="9548284" y="1997547"/>
            <a:ext cx="2430478" cy="2495078"/>
          </a:xfrm>
          <a:prstGeom prst="rect">
            <a:avLst/>
          </a:prstGeom>
        </p:spPr>
      </p:pic>
      <p:pic>
        <p:nvPicPr>
          <p:cNvPr id="11" name="Picture 2" descr="Image result for université paris 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89" y="99704"/>
            <a:ext cx="1952625" cy="570230"/>
          </a:xfrm>
          <a:prstGeom prst="rect">
            <a:avLst/>
          </a:prstGeom>
          <a:noFill/>
          <a:extLst/>
        </p:spPr>
      </p:pic>
      <p:pic>
        <p:nvPicPr>
          <p:cNvPr id="12" name="Image 1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93" y="705495"/>
            <a:ext cx="1710690" cy="4603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13" name="Image 12"/>
          <p:cNvPicPr/>
          <p:nvPr/>
        </p:nvPicPr>
        <p:blipFill rotWithShape="1">
          <a:blip r:embed="rId8"/>
          <a:srcRect l="41278" t="22743" r="44384" b="68500"/>
          <a:stretch/>
        </p:blipFill>
        <p:spPr>
          <a:xfrm>
            <a:off x="9815445" y="1047097"/>
            <a:ext cx="1896157" cy="600698"/>
          </a:xfrm>
          <a:prstGeom prst="rect">
            <a:avLst/>
          </a:prstGeom>
        </p:spPr>
      </p:pic>
      <p:pic>
        <p:nvPicPr>
          <p:cNvPr id="14" name="Image 13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45" y="96647"/>
            <a:ext cx="2028262" cy="953063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2357743" y="1210181"/>
            <a:ext cx="7005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EA 3412</a:t>
            </a:r>
            <a:endParaRPr lang="fr-BE" sz="1200" b="1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Affectivité-Attitude Valeurs Albertini Critères perso QOL. Université de Liège - LEPS Université Paris 13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960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6"/>
    </mc:Choice>
    <mc:Fallback xmlns="">
      <p:transition spd="slow" advTm="180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19908" y="0"/>
            <a:ext cx="9648092" cy="304800"/>
          </a:xfrm>
        </p:spPr>
        <p:txBody>
          <a:bodyPr>
            <a:noAutofit/>
          </a:bodyPr>
          <a:lstStyle/>
          <a:p>
            <a:r>
              <a:rPr lang="fr-BE" altLang="fr-FR" sz="2400" b="1" dirty="0">
                <a:latin typeface="+mn-lt"/>
              </a:rPr>
              <a:t>Hit parade par 300 enfants de 12 ans et 300 ados de 16 ans en </a:t>
            </a:r>
            <a:r>
              <a:rPr lang="fr-BE" altLang="fr-FR" sz="2400" b="1" dirty="0">
                <a:solidFill>
                  <a:srgbClr val="0000CC"/>
                </a:solidFill>
                <a:latin typeface="+mn-lt"/>
              </a:rPr>
              <a:t>1985 à Liège</a:t>
            </a:r>
            <a:endParaRPr lang="fr-BE" altLang="fr-FR" sz="48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6080125" y="319089"/>
            <a:ext cx="574196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BE" altLang="fr-FR" sz="2000" b="1"/>
              <a:t>100</a:t>
            </a:r>
          </a:p>
          <a:p>
            <a:endParaRPr lang="fr-BE" altLang="fr-FR" sz="2000" b="1"/>
          </a:p>
          <a:p>
            <a:r>
              <a:rPr lang="fr-BE" altLang="fr-FR" sz="2000" b="1"/>
              <a:t>90</a:t>
            </a:r>
          </a:p>
          <a:p>
            <a:endParaRPr lang="fr-BE" altLang="fr-FR" sz="2000" b="1"/>
          </a:p>
          <a:p>
            <a:r>
              <a:rPr lang="fr-BE" altLang="fr-FR" sz="2000" b="1"/>
              <a:t>80</a:t>
            </a:r>
          </a:p>
          <a:p>
            <a:endParaRPr lang="fr-BE" altLang="fr-FR" sz="2000" b="1"/>
          </a:p>
          <a:p>
            <a:r>
              <a:rPr lang="fr-BE" altLang="fr-FR" sz="2000" b="1"/>
              <a:t>70</a:t>
            </a:r>
          </a:p>
          <a:p>
            <a:endParaRPr lang="fr-BE" altLang="fr-FR" sz="2000" b="1"/>
          </a:p>
          <a:p>
            <a:r>
              <a:rPr lang="fr-BE" altLang="fr-FR" sz="2000" b="1"/>
              <a:t>60</a:t>
            </a:r>
          </a:p>
          <a:p>
            <a:endParaRPr lang="fr-BE" altLang="fr-FR" sz="2000" b="1"/>
          </a:p>
          <a:p>
            <a:r>
              <a:rPr lang="fr-BE" altLang="fr-FR" sz="2000" b="1"/>
              <a:t>50</a:t>
            </a:r>
          </a:p>
          <a:p>
            <a:endParaRPr lang="fr-BE" altLang="fr-FR" sz="2000" b="1"/>
          </a:p>
          <a:p>
            <a:r>
              <a:rPr lang="fr-BE" altLang="fr-FR" sz="2000" b="1"/>
              <a:t>40</a:t>
            </a:r>
          </a:p>
          <a:p>
            <a:endParaRPr lang="fr-BE" altLang="fr-FR" sz="2000" b="1"/>
          </a:p>
          <a:p>
            <a:r>
              <a:rPr lang="fr-BE" altLang="fr-FR" sz="2000" b="1"/>
              <a:t>30</a:t>
            </a:r>
          </a:p>
          <a:p>
            <a:endParaRPr lang="fr-BE" altLang="fr-FR" sz="2000" b="1"/>
          </a:p>
          <a:p>
            <a:r>
              <a:rPr lang="fr-BE" altLang="fr-FR" sz="2000" b="1"/>
              <a:t>20</a:t>
            </a:r>
          </a:p>
          <a:p>
            <a:endParaRPr lang="fr-BE" altLang="fr-FR" sz="2000" b="1"/>
          </a:p>
          <a:p>
            <a:r>
              <a:rPr lang="fr-BE" altLang="fr-FR" sz="2000" b="1"/>
              <a:t>10</a:t>
            </a:r>
          </a:p>
          <a:p>
            <a:endParaRPr lang="fr-BE" altLang="fr-FR" sz="2000" b="1"/>
          </a:p>
          <a:p>
            <a:r>
              <a:rPr lang="fr-BE" altLang="fr-FR" sz="2000" b="1"/>
              <a:t>0</a:t>
            </a:r>
          </a:p>
        </p:txBody>
      </p:sp>
      <p:grpSp>
        <p:nvGrpSpPr>
          <p:cNvPr id="77870" name="Group 46"/>
          <p:cNvGrpSpPr>
            <a:grpSpLocks/>
          </p:cNvGrpSpPr>
          <p:nvPr/>
        </p:nvGrpSpPr>
        <p:grpSpPr bwMode="auto">
          <a:xfrm>
            <a:off x="3352800" y="3505200"/>
            <a:ext cx="2605088" cy="1219200"/>
            <a:chOff x="960" y="2160"/>
            <a:chExt cx="1641" cy="768"/>
          </a:xfrm>
        </p:grpSpPr>
        <p:sp>
          <p:nvSpPr>
            <p:cNvPr id="77836" name="Text Box 12"/>
            <p:cNvSpPr txBox="1">
              <a:spLocks noChangeArrowheads="1"/>
            </p:cNvSpPr>
            <p:nvPr/>
          </p:nvSpPr>
          <p:spPr bwMode="auto">
            <a:xfrm>
              <a:off x="1200" y="2256"/>
              <a:ext cx="110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BE" altLang="fr-FR" sz="1400" b="1"/>
                <a:t>La formation scolaire</a:t>
              </a:r>
            </a:p>
          </p:txBody>
        </p:sp>
        <p:grpSp>
          <p:nvGrpSpPr>
            <p:cNvPr id="77869" name="Group 45"/>
            <p:cNvGrpSpPr>
              <a:grpSpLocks/>
            </p:cNvGrpSpPr>
            <p:nvPr/>
          </p:nvGrpSpPr>
          <p:grpSpPr bwMode="auto">
            <a:xfrm>
              <a:off x="960" y="2160"/>
              <a:ext cx="1641" cy="768"/>
              <a:chOff x="1105" y="2160"/>
              <a:chExt cx="1641" cy="768"/>
            </a:xfrm>
          </p:grpSpPr>
          <p:sp>
            <p:nvSpPr>
              <p:cNvPr id="77833" name="Text Box 9"/>
              <p:cNvSpPr txBox="1">
                <a:spLocks noChangeArrowheads="1"/>
              </p:cNvSpPr>
              <p:nvPr/>
            </p:nvSpPr>
            <p:spPr bwMode="auto">
              <a:xfrm>
                <a:off x="1334" y="2736"/>
                <a:ext cx="93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BE" altLang="fr-FR" sz="1400" b="1"/>
                  <a:t>La justice sociale</a:t>
                </a:r>
              </a:p>
            </p:txBody>
          </p:sp>
          <p:sp>
            <p:nvSpPr>
              <p:cNvPr id="77834" name="Text Box 10"/>
              <p:cNvSpPr txBox="1">
                <a:spLocks noChangeArrowheads="1"/>
              </p:cNvSpPr>
              <p:nvPr/>
            </p:nvSpPr>
            <p:spPr bwMode="auto">
              <a:xfrm>
                <a:off x="1294" y="2640"/>
                <a:ext cx="111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BE" altLang="fr-FR" sz="1400" b="1"/>
                  <a:t>Les activités de loisir</a:t>
                </a:r>
              </a:p>
            </p:txBody>
          </p:sp>
          <p:sp>
            <p:nvSpPr>
              <p:cNvPr id="77835" name="Text Box 11"/>
              <p:cNvSpPr txBox="1">
                <a:spLocks noChangeArrowheads="1"/>
              </p:cNvSpPr>
              <p:nvPr/>
            </p:nvSpPr>
            <p:spPr bwMode="auto">
              <a:xfrm>
                <a:off x="1105" y="2400"/>
                <a:ext cx="164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BE" altLang="fr-FR" sz="1400" b="1"/>
                  <a:t>Les dépenses contre la pollution</a:t>
                </a:r>
              </a:p>
            </p:txBody>
          </p:sp>
          <p:sp>
            <p:nvSpPr>
              <p:cNvPr id="77837" name="Text Box 13"/>
              <p:cNvSpPr txBox="1">
                <a:spLocks noChangeArrowheads="1"/>
              </p:cNvSpPr>
              <p:nvPr/>
            </p:nvSpPr>
            <p:spPr bwMode="auto">
              <a:xfrm>
                <a:off x="1296" y="2160"/>
                <a:ext cx="106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BE" altLang="fr-FR" sz="1400" b="1"/>
                  <a:t>La durée des études</a:t>
                </a:r>
                <a:endParaRPr lang="fr-BE" altLang="fr-FR"/>
              </a:p>
            </p:txBody>
          </p:sp>
        </p:grpSp>
      </p:grpSp>
      <p:sp>
        <p:nvSpPr>
          <p:cNvPr id="77842" name="Text Box 18"/>
          <p:cNvSpPr txBox="1">
            <a:spLocks noChangeArrowheads="1"/>
          </p:cNvSpPr>
          <p:nvPr/>
        </p:nvSpPr>
        <p:spPr bwMode="auto">
          <a:xfrm>
            <a:off x="4114800" y="838201"/>
            <a:ext cx="7931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BE" altLang="fr-FR" sz="1400" b="1"/>
              <a:t>La santé</a:t>
            </a:r>
            <a:endParaRPr lang="fr-BE" altLang="fr-FR"/>
          </a:p>
        </p:txBody>
      </p:sp>
      <p:grpSp>
        <p:nvGrpSpPr>
          <p:cNvPr id="77871" name="Group 47"/>
          <p:cNvGrpSpPr>
            <a:grpSpLocks/>
          </p:cNvGrpSpPr>
          <p:nvPr/>
        </p:nvGrpSpPr>
        <p:grpSpPr bwMode="auto">
          <a:xfrm>
            <a:off x="3124201" y="2209801"/>
            <a:ext cx="2860675" cy="1374775"/>
            <a:chOff x="1008" y="1392"/>
            <a:chExt cx="1802" cy="866"/>
          </a:xfrm>
        </p:grpSpPr>
        <p:sp>
          <p:nvSpPr>
            <p:cNvPr id="77838" name="Text Box 14"/>
            <p:cNvSpPr txBox="1">
              <a:spLocks noChangeArrowheads="1"/>
            </p:cNvSpPr>
            <p:nvPr/>
          </p:nvSpPr>
          <p:spPr bwMode="auto">
            <a:xfrm>
              <a:off x="1248" y="2064"/>
              <a:ext cx="118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BE" altLang="fr-FR" sz="1400" b="1"/>
                <a:t>La sécurité de l ’emploi</a:t>
              </a:r>
            </a:p>
          </p:txBody>
        </p:sp>
        <p:sp>
          <p:nvSpPr>
            <p:cNvPr id="77839" name="Text Box 15"/>
            <p:cNvSpPr txBox="1">
              <a:spLocks noChangeArrowheads="1"/>
            </p:cNvSpPr>
            <p:nvPr/>
          </p:nvSpPr>
          <p:spPr bwMode="auto">
            <a:xfrm>
              <a:off x="1296" y="1680"/>
              <a:ext cx="12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BE" altLang="fr-FR" sz="1400" b="1"/>
                <a:t>Les conditions de travail</a:t>
              </a:r>
            </a:p>
          </p:txBody>
        </p:sp>
        <p:sp>
          <p:nvSpPr>
            <p:cNvPr id="77840" name="Text Box 16"/>
            <p:cNvSpPr txBox="1">
              <a:spLocks noChangeArrowheads="1"/>
            </p:cNvSpPr>
            <p:nvPr/>
          </p:nvSpPr>
          <p:spPr bwMode="auto">
            <a:xfrm>
              <a:off x="1312" y="1536"/>
              <a:ext cx="12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BE" altLang="fr-FR" sz="1400" b="1"/>
                <a:t>Le confort du logement</a:t>
              </a:r>
              <a:endParaRPr lang="fr-BE" altLang="fr-FR"/>
            </a:p>
          </p:txBody>
        </p:sp>
        <p:sp>
          <p:nvSpPr>
            <p:cNvPr id="77841" name="Text Box 17"/>
            <p:cNvSpPr txBox="1">
              <a:spLocks noChangeArrowheads="1"/>
            </p:cNvSpPr>
            <p:nvPr/>
          </p:nvSpPr>
          <p:spPr bwMode="auto">
            <a:xfrm>
              <a:off x="1008" y="1392"/>
              <a:ext cx="18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BE" altLang="fr-FR" sz="1400" b="1" dirty="0"/>
                <a:t>La propreté et le calme du quartier</a:t>
              </a:r>
              <a:endParaRPr lang="fr-BE" altLang="fr-FR" dirty="0"/>
            </a:p>
          </p:txBody>
        </p:sp>
        <p:sp>
          <p:nvSpPr>
            <p:cNvPr id="77843" name="Text Box 19"/>
            <p:cNvSpPr txBox="1">
              <a:spLocks noChangeArrowheads="1"/>
            </p:cNvSpPr>
            <p:nvPr/>
          </p:nvSpPr>
          <p:spPr bwMode="auto">
            <a:xfrm>
              <a:off x="1278" y="1920"/>
              <a:ext cx="11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BE" altLang="fr-FR" sz="1400" b="1"/>
                <a:t>Le montant du salaire</a:t>
              </a:r>
              <a:endParaRPr lang="fr-BE" altLang="fr-FR"/>
            </a:p>
          </p:txBody>
        </p:sp>
        <p:sp>
          <p:nvSpPr>
            <p:cNvPr id="77844" name="Text Box 20"/>
            <p:cNvSpPr txBox="1">
              <a:spLocks noChangeArrowheads="1"/>
            </p:cNvSpPr>
            <p:nvPr/>
          </p:nvSpPr>
          <p:spPr bwMode="auto">
            <a:xfrm>
              <a:off x="1337" y="1824"/>
              <a:ext cx="106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BE" altLang="fr-FR" sz="1400" b="1"/>
                <a:t>La sécurité routière</a:t>
              </a:r>
              <a:endParaRPr lang="fr-BE" altLang="fr-FR"/>
            </a:p>
          </p:txBody>
        </p:sp>
      </p:grpSp>
      <p:grpSp>
        <p:nvGrpSpPr>
          <p:cNvPr id="77868" name="Group 44"/>
          <p:cNvGrpSpPr>
            <a:grpSpLocks/>
          </p:cNvGrpSpPr>
          <p:nvPr/>
        </p:nvGrpSpPr>
        <p:grpSpPr bwMode="auto">
          <a:xfrm>
            <a:off x="3200400" y="4953000"/>
            <a:ext cx="2724150" cy="1219200"/>
            <a:chOff x="0" y="2688"/>
            <a:chExt cx="1716" cy="768"/>
          </a:xfrm>
        </p:grpSpPr>
        <p:sp>
          <p:nvSpPr>
            <p:cNvPr id="77829" name="Text Box 5"/>
            <p:cNvSpPr txBox="1">
              <a:spLocks noChangeArrowheads="1"/>
            </p:cNvSpPr>
            <p:nvPr/>
          </p:nvSpPr>
          <p:spPr bwMode="auto">
            <a:xfrm>
              <a:off x="384" y="3024"/>
              <a:ext cx="94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BE" altLang="fr-FR" sz="1400" b="1"/>
                <a:t>Le réseau routier</a:t>
              </a:r>
            </a:p>
          </p:txBody>
        </p:sp>
        <p:grpSp>
          <p:nvGrpSpPr>
            <p:cNvPr id="77867" name="Group 43"/>
            <p:cNvGrpSpPr>
              <a:grpSpLocks/>
            </p:cNvGrpSpPr>
            <p:nvPr/>
          </p:nvGrpSpPr>
          <p:grpSpPr bwMode="auto">
            <a:xfrm>
              <a:off x="0" y="2688"/>
              <a:ext cx="1716" cy="768"/>
              <a:chOff x="972" y="3120"/>
              <a:chExt cx="1716" cy="768"/>
            </a:xfrm>
          </p:grpSpPr>
          <p:sp>
            <p:nvSpPr>
              <p:cNvPr id="77828" name="Text Box 4"/>
              <p:cNvSpPr txBox="1">
                <a:spLocks noChangeArrowheads="1"/>
              </p:cNvSpPr>
              <p:nvPr/>
            </p:nvSpPr>
            <p:spPr bwMode="auto">
              <a:xfrm>
                <a:off x="972" y="3696"/>
                <a:ext cx="171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BE" altLang="fr-FR" sz="1400" b="1" dirty="0"/>
                  <a:t>L ’information du consommateur</a:t>
                </a:r>
              </a:p>
            </p:txBody>
          </p:sp>
          <p:sp>
            <p:nvSpPr>
              <p:cNvPr id="77831" name="Text Box 7"/>
              <p:cNvSpPr txBox="1">
                <a:spLocks noChangeArrowheads="1"/>
              </p:cNvSpPr>
              <p:nvPr/>
            </p:nvSpPr>
            <p:spPr bwMode="auto">
              <a:xfrm>
                <a:off x="1163" y="3360"/>
                <a:ext cx="118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BE" altLang="fr-FR" sz="1400" b="1"/>
                  <a:t>Le montant des achats</a:t>
                </a:r>
              </a:p>
            </p:txBody>
          </p:sp>
          <p:sp>
            <p:nvSpPr>
              <p:cNvPr id="77832" name="Text Box 8"/>
              <p:cNvSpPr txBox="1">
                <a:spLocks noChangeArrowheads="1"/>
              </p:cNvSpPr>
              <p:nvPr/>
            </p:nvSpPr>
            <p:spPr bwMode="auto">
              <a:xfrm>
                <a:off x="1108" y="3120"/>
                <a:ext cx="138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BE" altLang="fr-FR" sz="1400" b="1"/>
                  <a:t>Les dépenses pour se loger</a:t>
                </a:r>
              </a:p>
            </p:txBody>
          </p:sp>
          <p:sp>
            <p:nvSpPr>
              <p:cNvPr id="77856" name="Text Box 32"/>
              <p:cNvSpPr txBox="1">
                <a:spLocks noChangeArrowheads="1"/>
              </p:cNvSpPr>
              <p:nvPr/>
            </p:nvSpPr>
            <p:spPr bwMode="auto">
              <a:xfrm>
                <a:off x="1008" y="3600"/>
                <a:ext cx="162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BE" altLang="fr-FR" sz="1400" b="1" dirty="0"/>
                  <a:t>La somme consacrée aux loisirs</a:t>
                </a:r>
              </a:p>
            </p:txBody>
          </p:sp>
        </p:grpSp>
      </p:grpSp>
      <p:grpSp>
        <p:nvGrpSpPr>
          <p:cNvPr id="77873" name="Group 49"/>
          <p:cNvGrpSpPr>
            <a:grpSpLocks/>
          </p:cNvGrpSpPr>
          <p:nvPr/>
        </p:nvGrpSpPr>
        <p:grpSpPr bwMode="auto">
          <a:xfrm>
            <a:off x="6588126" y="1219200"/>
            <a:ext cx="2860675" cy="4343400"/>
            <a:chOff x="3190" y="768"/>
            <a:chExt cx="1802" cy="2736"/>
          </a:xfrm>
        </p:grpSpPr>
        <p:sp>
          <p:nvSpPr>
            <p:cNvPr id="77849" name="Text Box 25"/>
            <p:cNvSpPr txBox="1">
              <a:spLocks noChangeArrowheads="1"/>
            </p:cNvSpPr>
            <p:nvPr/>
          </p:nvSpPr>
          <p:spPr bwMode="auto">
            <a:xfrm>
              <a:off x="3504" y="1680"/>
              <a:ext cx="110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BE" altLang="fr-FR" sz="1400" b="1"/>
                <a:t>La formation scolaire</a:t>
              </a:r>
            </a:p>
          </p:txBody>
        </p:sp>
        <p:grpSp>
          <p:nvGrpSpPr>
            <p:cNvPr id="77872" name="Group 48"/>
            <p:cNvGrpSpPr>
              <a:grpSpLocks/>
            </p:cNvGrpSpPr>
            <p:nvPr/>
          </p:nvGrpSpPr>
          <p:grpSpPr bwMode="auto">
            <a:xfrm>
              <a:off x="3190" y="768"/>
              <a:ext cx="1802" cy="2736"/>
              <a:chOff x="3190" y="768"/>
              <a:chExt cx="1802" cy="2736"/>
            </a:xfrm>
          </p:grpSpPr>
          <p:sp>
            <p:nvSpPr>
              <p:cNvPr id="77845" name="Text Box 21"/>
              <p:cNvSpPr txBox="1">
                <a:spLocks noChangeArrowheads="1"/>
              </p:cNvSpPr>
              <p:nvPr/>
            </p:nvSpPr>
            <p:spPr bwMode="auto">
              <a:xfrm>
                <a:off x="3696" y="768"/>
                <a:ext cx="500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BE" altLang="fr-FR" sz="1400" b="1"/>
                  <a:t>La santé</a:t>
                </a:r>
                <a:endParaRPr lang="fr-BE" altLang="fr-FR"/>
              </a:p>
            </p:txBody>
          </p:sp>
          <p:sp>
            <p:nvSpPr>
              <p:cNvPr id="77846" name="Text Box 22"/>
              <p:cNvSpPr txBox="1">
                <a:spLocks noChangeArrowheads="1"/>
              </p:cNvSpPr>
              <p:nvPr/>
            </p:nvSpPr>
            <p:spPr bwMode="auto">
              <a:xfrm>
                <a:off x="3312" y="912"/>
                <a:ext cx="128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BE" altLang="fr-FR" sz="1400" b="1"/>
                  <a:t>Les conditions de travail</a:t>
                </a:r>
              </a:p>
            </p:txBody>
          </p:sp>
          <p:sp>
            <p:nvSpPr>
              <p:cNvPr id="77847" name="Text Box 23"/>
              <p:cNvSpPr txBox="1">
                <a:spLocks noChangeArrowheads="1"/>
              </p:cNvSpPr>
              <p:nvPr/>
            </p:nvSpPr>
            <p:spPr bwMode="auto">
              <a:xfrm>
                <a:off x="3456" y="1392"/>
                <a:ext cx="117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BE" altLang="fr-FR" sz="1400" b="1" dirty="0"/>
                  <a:t>Le montant du salaire</a:t>
                </a:r>
                <a:endParaRPr lang="fr-BE" altLang="fr-FR" dirty="0"/>
              </a:p>
            </p:txBody>
          </p:sp>
          <p:sp>
            <p:nvSpPr>
              <p:cNvPr id="77848" name="Text Box 24"/>
              <p:cNvSpPr txBox="1">
                <a:spLocks noChangeArrowheads="1"/>
              </p:cNvSpPr>
              <p:nvPr/>
            </p:nvSpPr>
            <p:spPr bwMode="auto">
              <a:xfrm>
                <a:off x="3456" y="1488"/>
                <a:ext cx="1187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BE" altLang="fr-FR" sz="1400" b="1"/>
                  <a:t>La sécurité de l ’emploi</a:t>
                </a:r>
              </a:p>
            </p:txBody>
          </p:sp>
          <p:sp>
            <p:nvSpPr>
              <p:cNvPr id="77850" name="Text Box 26"/>
              <p:cNvSpPr txBox="1">
                <a:spLocks noChangeArrowheads="1"/>
              </p:cNvSpPr>
              <p:nvPr/>
            </p:nvSpPr>
            <p:spPr bwMode="auto">
              <a:xfrm>
                <a:off x="3504" y="1776"/>
                <a:ext cx="111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BE" altLang="fr-FR" sz="1400" b="1"/>
                  <a:t>Les activités de loisir</a:t>
                </a:r>
              </a:p>
            </p:txBody>
          </p:sp>
          <p:sp>
            <p:nvSpPr>
              <p:cNvPr id="77851" name="Text Box 27"/>
              <p:cNvSpPr txBox="1">
                <a:spLocks noChangeArrowheads="1"/>
              </p:cNvSpPr>
              <p:nvPr/>
            </p:nvSpPr>
            <p:spPr bwMode="auto">
              <a:xfrm>
                <a:off x="3456" y="1872"/>
                <a:ext cx="123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BE" altLang="fr-FR" sz="1400" b="1"/>
                  <a:t>Le confort du logement</a:t>
                </a:r>
                <a:endParaRPr lang="fr-BE" altLang="fr-FR"/>
              </a:p>
            </p:txBody>
          </p:sp>
          <p:sp>
            <p:nvSpPr>
              <p:cNvPr id="77852" name="Text Box 28"/>
              <p:cNvSpPr txBox="1">
                <a:spLocks noChangeArrowheads="1"/>
              </p:cNvSpPr>
              <p:nvPr/>
            </p:nvSpPr>
            <p:spPr bwMode="auto">
              <a:xfrm>
                <a:off x="3190" y="2304"/>
                <a:ext cx="180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BE" altLang="fr-FR" sz="1400" b="1"/>
                  <a:t>La propreté et le calme du quartier</a:t>
                </a:r>
                <a:endParaRPr lang="fr-BE" altLang="fr-FR"/>
              </a:p>
            </p:txBody>
          </p:sp>
          <p:sp>
            <p:nvSpPr>
              <p:cNvPr id="77853" name="Text Box 29"/>
              <p:cNvSpPr txBox="1">
                <a:spLocks noChangeArrowheads="1"/>
              </p:cNvSpPr>
              <p:nvPr/>
            </p:nvSpPr>
            <p:spPr bwMode="auto">
              <a:xfrm>
                <a:off x="3600" y="2400"/>
                <a:ext cx="93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BE" altLang="fr-FR" sz="1400" b="1"/>
                  <a:t>La justice sociale</a:t>
                </a:r>
              </a:p>
            </p:txBody>
          </p:sp>
          <p:sp>
            <p:nvSpPr>
              <p:cNvPr id="77854" name="Text Box 30"/>
              <p:cNvSpPr txBox="1">
                <a:spLocks noChangeArrowheads="1"/>
              </p:cNvSpPr>
              <p:nvPr/>
            </p:nvSpPr>
            <p:spPr bwMode="auto">
              <a:xfrm>
                <a:off x="3504" y="2832"/>
                <a:ext cx="106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BE" altLang="fr-FR" sz="1400" b="1"/>
                  <a:t>La durée des études</a:t>
                </a:r>
                <a:endParaRPr lang="fr-BE" altLang="fr-FR"/>
              </a:p>
            </p:txBody>
          </p:sp>
          <p:sp>
            <p:nvSpPr>
              <p:cNvPr id="77855" name="Text Box 31"/>
              <p:cNvSpPr txBox="1">
                <a:spLocks noChangeArrowheads="1"/>
              </p:cNvSpPr>
              <p:nvPr/>
            </p:nvSpPr>
            <p:spPr bwMode="auto">
              <a:xfrm>
                <a:off x="3216" y="2976"/>
                <a:ext cx="171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BE" altLang="fr-FR" sz="1400" b="1"/>
                  <a:t>L ’information du consommateur</a:t>
                </a:r>
              </a:p>
            </p:txBody>
          </p:sp>
          <p:sp>
            <p:nvSpPr>
              <p:cNvPr id="77857" name="Text Box 33"/>
              <p:cNvSpPr txBox="1">
                <a:spLocks noChangeArrowheads="1"/>
              </p:cNvSpPr>
              <p:nvPr/>
            </p:nvSpPr>
            <p:spPr bwMode="auto">
              <a:xfrm>
                <a:off x="3264" y="3120"/>
                <a:ext cx="162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BE" altLang="fr-FR" sz="1400" b="1"/>
                  <a:t>La somme consacrée aux loisirs</a:t>
                </a:r>
              </a:p>
            </p:txBody>
          </p:sp>
          <p:sp>
            <p:nvSpPr>
              <p:cNvPr id="77858" name="Text Box 34"/>
              <p:cNvSpPr txBox="1">
                <a:spLocks noChangeArrowheads="1"/>
              </p:cNvSpPr>
              <p:nvPr/>
            </p:nvSpPr>
            <p:spPr bwMode="auto">
              <a:xfrm>
                <a:off x="3408" y="3216"/>
                <a:ext cx="138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BE" altLang="fr-FR" sz="1400" b="1"/>
                  <a:t>Les dépenses pour se loger</a:t>
                </a:r>
              </a:p>
            </p:txBody>
          </p:sp>
          <p:sp>
            <p:nvSpPr>
              <p:cNvPr id="77859" name="Text Box 35"/>
              <p:cNvSpPr txBox="1">
                <a:spLocks noChangeArrowheads="1"/>
              </p:cNvSpPr>
              <p:nvPr/>
            </p:nvSpPr>
            <p:spPr bwMode="auto">
              <a:xfrm>
                <a:off x="3552" y="3312"/>
                <a:ext cx="118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BE" altLang="fr-FR" sz="1400" b="1"/>
                  <a:t>Le montant des achats</a:t>
                </a:r>
              </a:p>
            </p:txBody>
          </p:sp>
        </p:grpSp>
      </p:grpSp>
      <p:sp>
        <p:nvSpPr>
          <p:cNvPr id="77860" name="Line 36"/>
          <p:cNvSpPr>
            <a:spLocks noChangeShapeType="1"/>
          </p:cNvSpPr>
          <p:nvPr/>
        </p:nvSpPr>
        <p:spPr bwMode="auto">
          <a:xfrm flipV="1">
            <a:off x="5638800" y="1676400"/>
            <a:ext cx="121920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77861" name="Line 37"/>
          <p:cNvSpPr>
            <a:spLocks noChangeShapeType="1"/>
          </p:cNvSpPr>
          <p:nvPr/>
        </p:nvSpPr>
        <p:spPr bwMode="auto">
          <a:xfrm flipV="1">
            <a:off x="5410200" y="2362200"/>
            <a:ext cx="16002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77862" name="Line 38"/>
          <p:cNvSpPr>
            <a:spLocks noChangeShapeType="1"/>
          </p:cNvSpPr>
          <p:nvPr/>
        </p:nvSpPr>
        <p:spPr bwMode="auto">
          <a:xfrm flipV="1">
            <a:off x="5486400" y="2514600"/>
            <a:ext cx="15240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77863" name="Line 39"/>
          <p:cNvSpPr>
            <a:spLocks noChangeShapeType="1"/>
          </p:cNvSpPr>
          <p:nvPr/>
        </p:nvSpPr>
        <p:spPr bwMode="auto">
          <a:xfrm flipV="1">
            <a:off x="5334000" y="2819400"/>
            <a:ext cx="175260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77864" name="Line 40"/>
          <p:cNvSpPr>
            <a:spLocks noChangeShapeType="1"/>
          </p:cNvSpPr>
          <p:nvPr/>
        </p:nvSpPr>
        <p:spPr bwMode="auto">
          <a:xfrm flipV="1">
            <a:off x="5334000" y="3048000"/>
            <a:ext cx="167640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77865" name="Text Box 41"/>
          <p:cNvSpPr txBox="1">
            <a:spLocks noChangeArrowheads="1"/>
          </p:cNvSpPr>
          <p:nvPr/>
        </p:nvSpPr>
        <p:spPr bwMode="auto">
          <a:xfrm>
            <a:off x="4079876" y="6092826"/>
            <a:ext cx="10054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BE" altLang="fr-FR" sz="2400" b="1" dirty="0">
                <a:solidFill>
                  <a:srgbClr val="FF0000"/>
                </a:solidFill>
              </a:rPr>
              <a:t>12 ans</a:t>
            </a:r>
          </a:p>
        </p:txBody>
      </p:sp>
      <p:sp>
        <p:nvSpPr>
          <p:cNvPr id="77866" name="Text Box 42"/>
          <p:cNvSpPr txBox="1">
            <a:spLocks noChangeArrowheads="1"/>
          </p:cNvSpPr>
          <p:nvPr/>
        </p:nvSpPr>
        <p:spPr bwMode="auto">
          <a:xfrm>
            <a:off x="7391401" y="6092826"/>
            <a:ext cx="10054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BE" altLang="fr-FR" sz="2400" b="1">
                <a:solidFill>
                  <a:srgbClr val="FF0000"/>
                </a:solidFill>
              </a:rPr>
              <a:t>16 ans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Affectivité-Attitude Valeurs Albertini Critères perso QOL. Université de Liège -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10</a:t>
            </a:fld>
            <a:endParaRPr lang="fr-B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739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90"/>
    </mc:Choice>
    <mc:Fallback xmlns="">
      <p:transition spd="slow" advTm="5769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-40100" y="-14460"/>
            <a:ext cx="51294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dirty="0"/>
              <a:t>Qu’est-ce qu’une</a:t>
            </a:r>
            <a:r>
              <a:rPr lang="fr-BE" sz="4800" b="1" dirty="0"/>
              <a:t> valeur </a:t>
            </a:r>
            <a:r>
              <a:rPr lang="fr-BE" sz="3200" dirty="0"/>
              <a:t>?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09116" y="774925"/>
            <a:ext cx="61254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/>
              <a:t>Ce qui mérite qu’on lui sacrifie quelque chose, </a:t>
            </a:r>
            <a:endParaRPr lang="fr-BE" sz="2400" b="1" dirty="0" smtClean="0"/>
          </a:p>
          <a:p>
            <a:r>
              <a:rPr lang="fr-BE" sz="2400" b="1" dirty="0" smtClean="0"/>
              <a:t>que </a:t>
            </a:r>
            <a:r>
              <a:rPr lang="fr-BE" sz="2400" b="1" dirty="0"/>
              <a:t>l’on souffre pour le défendre.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53489" y="2444693"/>
            <a:ext cx="4672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en </a:t>
            </a:r>
            <a:r>
              <a:rPr lang="fr-BE" sz="2400" b="1" dirty="0"/>
              <a:t>psychanalyse (il faut </a:t>
            </a:r>
            <a:r>
              <a:rPr lang="fr-BE" sz="2400" b="1" dirty="0" smtClean="0"/>
              <a:t>payer cher)</a:t>
            </a:r>
            <a:endParaRPr lang="fr-BE" sz="2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753489" y="2809637"/>
            <a:ext cx="66099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dans </a:t>
            </a:r>
            <a:r>
              <a:rPr lang="fr-BE" sz="2400" b="1" dirty="0"/>
              <a:t>le business (si c’est cher, c’est bien. </a:t>
            </a:r>
            <a:endParaRPr lang="fr-BE" sz="2400" b="1" dirty="0" smtClean="0"/>
          </a:p>
          <a:p>
            <a:r>
              <a:rPr lang="fr-BE" sz="2400" b="1" dirty="0" smtClean="0"/>
              <a:t>                                si </a:t>
            </a:r>
            <a:r>
              <a:rPr lang="fr-BE" sz="2400" b="1" dirty="0"/>
              <a:t>c’est gratuit, cela ne vaut </a:t>
            </a:r>
            <a:r>
              <a:rPr lang="fr-BE" sz="2400" b="1" dirty="0" smtClean="0"/>
              <a:t>rien).</a:t>
            </a:r>
            <a:endParaRPr lang="fr-BE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753489" y="3545720"/>
            <a:ext cx="73808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par </a:t>
            </a:r>
            <a:r>
              <a:rPr lang="fr-BE" sz="2400" b="1" dirty="0"/>
              <a:t>le renard du Petit Prince : </a:t>
            </a:r>
          </a:p>
          <a:p>
            <a:r>
              <a:rPr lang="fr-BE" sz="2400" b="1" dirty="0" smtClean="0"/>
              <a:t>« C’est </a:t>
            </a:r>
            <a:r>
              <a:rPr lang="fr-BE" sz="2400" b="1" dirty="0"/>
              <a:t>le temps passé pour ta rose qui la rend </a:t>
            </a:r>
            <a:r>
              <a:rPr lang="fr-BE" sz="2400" b="1" dirty="0" smtClean="0"/>
              <a:t>unique. » </a:t>
            </a:r>
            <a:endParaRPr lang="fr-BE" sz="2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703077" y="4621117"/>
            <a:ext cx="93147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par </a:t>
            </a:r>
            <a:r>
              <a:rPr lang="fr-BE" sz="2400" b="1" dirty="0"/>
              <a:t>les religions : tu dois sacrifier ton fils</a:t>
            </a:r>
            <a:r>
              <a:rPr lang="fr-BE" sz="2400" b="1" dirty="0" smtClean="0"/>
              <a:t>,</a:t>
            </a:r>
          </a:p>
          <a:p>
            <a:r>
              <a:rPr lang="fr-BE" sz="2400" b="1" dirty="0"/>
              <a:t> </a:t>
            </a:r>
            <a:r>
              <a:rPr lang="fr-BE" sz="2400" b="1" dirty="0" smtClean="0"/>
              <a:t>                               ton temps, ton confort (</a:t>
            </a:r>
            <a:r>
              <a:rPr lang="fr-BE" sz="2400" b="1" dirty="0" err="1" smtClean="0"/>
              <a:t>carème</a:t>
            </a:r>
            <a:r>
              <a:rPr lang="fr-BE" sz="2400" b="1" dirty="0" smtClean="0"/>
              <a:t>, ramadan), ton argent </a:t>
            </a:r>
            <a:endParaRPr lang="fr-BE" sz="2400" b="1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Affectivité-Attitude Valeurs Albertini Critères perso QOL. Université de Liège - LEPS Université Paris 13</a:t>
            </a:r>
            <a:endParaRPr lang="fr-BE"/>
          </a:p>
        </p:txBody>
      </p:sp>
      <p:sp>
        <p:nvSpPr>
          <p:cNvPr id="15" name="ZoneTexte 14"/>
          <p:cNvSpPr txBox="1"/>
          <p:nvPr/>
        </p:nvSpPr>
        <p:spPr>
          <a:xfrm>
            <a:off x="681750" y="1644189"/>
            <a:ext cx="4853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b="1" dirty="0" smtClean="0"/>
              <a:t>Expression courante : </a:t>
            </a:r>
            <a:r>
              <a:rPr lang="fr-BE" sz="2400" b="1" dirty="0" smtClean="0">
                <a:solidFill>
                  <a:srgbClr val="FF0000"/>
                </a:solidFill>
              </a:rPr>
              <a:t>Cela en vaut la peine. </a:t>
            </a:r>
            <a:endParaRPr lang="fr-BE" sz="2400" b="1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054" y="51547"/>
            <a:ext cx="3118637" cy="446796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5382429" y="1317404"/>
            <a:ext cx="3719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Olivier </a:t>
            </a:r>
            <a:r>
              <a:rPr lang="fr-BE" sz="2400" b="1" dirty="0" err="1" smtClean="0"/>
              <a:t>Reboul</a:t>
            </a:r>
            <a:r>
              <a:rPr lang="fr-BE" sz="2400" b="1" dirty="0" smtClean="0"/>
              <a:t> (1992) -----</a:t>
            </a:r>
            <a:r>
              <a:rPr lang="fr-BE" sz="2400" b="1" dirty="0" smtClean="0">
                <a:sym typeface="Wingdings" panose="05000000000000000000" pitchFamily="2" charset="2"/>
              </a:rPr>
              <a:t></a:t>
            </a:r>
            <a:endParaRPr lang="fr-BE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0" y="2074722"/>
            <a:ext cx="1406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400" b="1" dirty="0"/>
              <a:t>Appliqué </a:t>
            </a:r>
            <a:endParaRPr lang="fr-BE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247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467"/>
    </mc:Choice>
    <mc:Fallback xmlns="">
      <p:transition spd="slow" advTm="1254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5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Affectivité-Attitude Valeurs Albertini Critères perso QOL. Université de Liège -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3</a:t>
            </a:fld>
            <a:endParaRPr lang="fr-BE"/>
          </a:p>
        </p:txBody>
      </p:sp>
      <p:sp>
        <p:nvSpPr>
          <p:cNvPr id="4" name="ZoneTexte 3"/>
          <p:cNvSpPr txBox="1"/>
          <p:nvPr/>
        </p:nvSpPr>
        <p:spPr>
          <a:xfrm>
            <a:off x="3867404" y="1682677"/>
            <a:ext cx="352737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3600" b="1" dirty="0"/>
              <a:t>A quelles </a:t>
            </a:r>
            <a:r>
              <a:rPr lang="fr-BE" sz="3600" b="1" dirty="0">
                <a:solidFill>
                  <a:srgbClr val="FF0000"/>
                </a:solidFill>
              </a:rPr>
              <a:t>valeurs </a:t>
            </a:r>
          </a:p>
          <a:p>
            <a:pPr algn="ctr"/>
            <a:r>
              <a:rPr lang="fr-BE" sz="3600" b="1" dirty="0"/>
              <a:t>les personnes </a:t>
            </a:r>
          </a:p>
          <a:p>
            <a:pPr algn="ctr"/>
            <a:r>
              <a:rPr lang="fr-BE" sz="3600" b="1" dirty="0"/>
              <a:t>donnent-elles </a:t>
            </a:r>
          </a:p>
          <a:p>
            <a:pPr algn="ctr"/>
            <a:r>
              <a:rPr lang="fr-BE" sz="3600" b="1" dirty="0" smtClean="0"/>
              <a:t>la </a:t>
            </a:r>
            <a:r>
              <a:rPr lang="fr-BE" sz="3600" b="1" dirty="0" smtClean="0">
                <a:solidFill>
                  <a:srgbClr val="006600"/>
                </a:solidFill>
              </a:rPr>
              <a:t>priorité  </a:t>
            </a:r>
            <a:r>
              <a:rPr lang="fr-BE" sz="3600" b="1" dirty="0">
                <a:solidFill>
                  <a:srgbClr val="006600"/>
                </a:solidFill>
              </a:rPr>
              <a:t>?</a:t>
            </a:r>
            <a:r>
              <a:rPr lang="fr-BE" sz="3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953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90"/>
    </mc:Choice>
    <mc:Fallback xmlns="">
      <p:transition spd="slow" advTm="1629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5" name="Picture 5" descr="Les jeunes l'économie et la consomm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09" y="935681"/>
            <a:ext cx="3838386" cy="536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-164763"/>
            <a:ext cx="8713788" cy="838200"/>
          </a:xfrm>
        </p:spPr>
        <p:txBody>
          <a:bodyPr>
            <a:normAutofit/>
          </a:bodyPr>
          <a:lstStyle/>
          <a:p>
            <a:r>
              <a:rPr lang="fr-BE" altLang="fr-FR" sz="3200" b="1" dirty="0">
                <a:latin typeface="+mn-lt"/>
              </a:rPr>
              <a:t>Comment </a:t>
            </a:r>
            <a:r>
              <a:rPr lang="fr-BE" altLang="fr-FR" sz="3200" b="1" dirty="0" smtClean="0">
                <a:latin typeface="+mn-lt"/>
              </a:rPr>
              <a:t>connaître les valeurs des personnes ?</a:t>
            </a:r>
            <a:endParaRPr lang="fr-BE" altLang="fr-FR" sz="3200" b="1" dirty="0">
              <a:latin typeface="+mn-lt"/>
            </a:endParaRPr>
          </a:p>
        </p:txBody>
      </p:sp>
      <p:pic>
        <p:nvPicPr>
          <p:cNvPr id="81927" name="Picture 7" descr="Albertini et D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2" y="935681"/>
            <a:ext cx="8058510" cy="534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3960567" y="5615355"/>
            <a:ext cx="3890963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fr-BE" altLang="fr-FR" sz="2000" b="1" dirty="0"/>
              <a:t>J.M. </a:t>
            </a:r>
            <a:r>
              <a:rPr lang="fr-BE" altLang="fr-FR" sz="2000" b="1" dirty="0" err="1"/>
              <a:t>Albertini</a:t>
            </a:r>
            <a:r>
              <a:rPr lang="fr-BE" altLang="fr-FR" sz="2000" b="1" dirty="0"/>
              <a:t> CNRS IRPEACS Lyon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Affectivité-Attitude Valeurs Albertini Critères perso QOL. Université de Liège -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4</a:t>
            </a:fld>
            <a:endParaRPr lang="fr-BE"/>
          </a:p>
        </p:txBody>
      </p:sp>
      <p:sp>
        <p:nvSpPr>
          <p:cNvPr id="4" name="ZoneTexte 3"/>
          <p:cNvSpPr txBox="1"/>
          <p:nvPr/>
        </p:nvSpPr>
        <p:spPr>
          <a:xfrm>
            <a:off x="9662746" y="388620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/>
              <a:t>1985</a:t>
            </a:r>
            <a:endParaRPr lang="fr-BE" sz="28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7982437" y="104684"/>
            <a:ext cx="40767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800" b="1" dirty="0"/>
              <a:t>Leur demander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883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80"/>
    </mc:Choice>
    <mc:Fallback xmlns="">
      <p:transition spd="slow" advTm="511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8" grpId="0" animBg="1"/>
      <p:bldP spid="4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838200" y="6356350"/>
            <a:ext cx="10290048" cy="365125"/>
          </a:xfrm>
          <a:prstGeom prst="rect">
            <a:avLst/>
          </a:prstGeom>
        </p:spPr>
        <p:txBody>
          <a:bodyPr/>
          <a:lstStyle/>
          <a:p>
            <a:r>
              <a:rPr lang="fr-BE" altLang="fr-FR" dirty="0" smtClean="0"/>
              <a:t>D. Leclercq (2017) Cognition Métacognition et Automatismes dans le modèle ASCID.  Université de Liège - LEPS Paris</a:t>
            </a:r>
            <a:endParaRPr lang="fr-BE" altLang="fr-FR" dirty="0"/>
          </a:p>
        </p:txBody>
      </p:sp>
      <p:sp>
        <p:nvSpPr>
          <p:cNvPr id="25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34471" y="6356350"/>
            <a:ext cx="11219328" cy="365125"/>
          </a:xfrm>
        </p:spPr>
        <p:txBody>
          <a:bodyPr/>
          <a:lstStyle/>
          <a:p>
            <a:fld id="{13884887-29EF-4D4A-81F0-5E1A85EB649D}" type="slidenum">
              <a:rPr lang="fr-BE" altLang="fr-FR"/>
              <a:pPr/>
              <a:t>5</a:t>
            </a:fld>
            <a:endParaRPr lang="fr-BE" altLang="fr-FR"/>
          </a:p>
        </p:txBody>
      </p:sp>
      <p:sp>
        <p:nvSpPr>
          <p:cNvPr id="829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27119" y="68263"/>
            <a:ext cx="2007576" cy="915988"/>
          </a:xfrm>
        </p:spPr>
        <p:txBody>
          <a:bodyPr>
            <a:noAutofit/>
          </a:bodyPr>
          <a:lstStyle/>
          <a:p>
            <a:pPr algn="ctr"/>
            <a:r>
              <a:rPr lang="fr-BE" altLang="fr-FR" sz="3200" b="1" dirty="0">
                <a:latin typeface="+mn-lt"/>
              </a:rPr>
              <a:t>Enquête </a:t>
            </a:r>
            <a:r>
              <a:rPr lang="fr-BE" altLang="fr-FR" sz="3200" b="1" dirty="0" smtClean="0">
                <a:latin typeface="+mn-lt"/>
              </a:rPr>
              <a:t/>
            </a:r>
            <a:br>
              <a:rPr lang="fr-BE" altLang="fr-FR" sz="3200" b="1" dirty="0" smtClean="0">
                <a:latin typeface="+mn-lt"/>
              </a:rPr>
            </a:br>
            <a:r>
              <a:rPr lang="fr-BE" altLang="fr-FR" sz="3200" b="1" dirty="0" smtClean="0">
                <a:latin typeface="+mn-lt"/>
              </a:rPr>
              <a:t>U.E. 1982</a:t>
            </a:r>
            <a:endParaRPr lang="fr-BE" altLang="fr-FR" sz="4000" b="1" dirty="0">
              <a:latin typeface="+mn-lt"/>
            </a:endParaRPr>
          </a:p>
        </p:txBody>
      </p:sp>
      <p:pic>
        <p:nvPicPr>
          <p:cNvPr id="82948" name="Picture 1028" descr="Euro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1219200"/>
            <a:ext cx="3497263" cy="448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964" name="Group 1044"/>
          <p:cNvGrpSpPr>
            <a:grpSpLocks/>
          </p:cNvGrpSpPr>
          <p:nvPr/>
        </p:nvGrpSpPr>
        <p:grpSpPr bwMode="auto">
          <a:xfrm>
            <a:off x="38100" y="41886"/>
            <a:ext cx="5590419" cy="2721834"/>
            <a:chOff x="0" y="288"/>
            <a:chExt cx="2690" cy="1583"/>
          </a:xfrm>
        </p:grpSpPr>
        <p:pic>
          <p:nvPicPr>
            <p:cNvPr id="82950" name="Picture 1030" descr="Manchester cathedra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62"/>
            <a:stretch>
              <a:fillRect/>
            </a:stretch>
          </p:blipFill>
          <p:spPr bwMode="auto">
            <a:xfrm>
              <a:off x="0" y="288"/>
              <a:ext cx="1872" cy="1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952" name="Line 1032"/>
            <p:cNvSpPr>
              <a:spLocks noChangeShapeType="1"/>
            </p:cNvSpPr>
            <p:nvPr/>
          </p:nvSpPr>
          <p:spPr bwMode="auto">
            <a:xfrm>
              <a:off x="1776" y="1536"/>
              <a:ext cx="770" cy="2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82957" name="Text Box 1037"/>
            <p:cNvSpPr txBox="1">
              <a:spLocks noChangeArrowheads="1"/>
            </p:cNvSpPr>
            <p:nvPr/>
          </p:nvSpPr>
          <p:spPr bwMode="auto">
            <a:xfrm>
              <a:off x="906" y="313"/>
              <a:ext cx="804" cy="2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fr-BE" altLang="fr-FR" sz="2400" dirty="0"/>
                <a:t>Manchester </a:t>
              </a:r>
            </a:p>
          </p:txBody>
        </p:sp>
        <p:sp>
          <p:nvSpPr>
            <p:cNvPr id="82960" name="Oval 1040"/>
            <p:cNvSpPr>
              <a:spLocks noChangeArrowheads="1"/>
            </p:cNvSpPr>
            <p:nvPr/>
          </p:nvSpPr>
          <p:spPr bwMode="auto">
            <a:xfrm>
              <a:off x="2546" y="1775"/>
              <a:ext cx="144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</p:grpSp>
      <p:grpSp>
        <p:nvGrpSpPr>
          <p:cNvPr id="82965" name="Group 1045"/>
          <p:cNvGrpSpPr>
            <a:grpSpLocks/>
          </p:cNvGrpSpPr>
          <p:nvPr/>
        </p:nvGrpSpPr>
        <p:grpSpPr bwMode="auto">
          <a:xfrm>
            <a:off x="7200900" y="-2471"/>
            <a:ext cx="4726098" cy="3688647"/>
            <a:chOff x="3648" y="192"/>
            <a:chExt cx="2112" cy="2160"/>
          </a:xfrm>
        </p:grpSpPr>
        <p:pic>
          <p:nvPicPr>
            <p:cNvPr id="82947" name="Picture 1027" descr="Berlin porte de Brandebour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92"/>
              <a:ext cx="1968" cy="1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958" name="Text Box 1038"/>
            <p:cNvSpPr txBox="1">
              <a:spLocks noChangeArrowheads="1"/>
            </p:cNvSpPr>
            <p:nvPr/>
          </p:nvSpPr>
          <p:spPr bwMode="auto">
            <a:xfrm>
              <a:off x="4020" y="301"/>
              <a:ext cx="442" cy="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fr-BE" altLang="fr-FR" sz="2400" dirty="0"/>
                <a:t>Berlin</a:t>
              </a:r>
              <a:endParaRPr lang="fr-BE" altLang="fr-FR" dirty="0"/>
            </a:p>
          </p:txBody>
        </p:sp>
        <p:sp>
          <p:nvSpPr>
            <p:cNvPr id="82963" name="Oval 1043"/>
            <p:cNvSpPr>
              <a:spLocks noChangeArrowheads="1"/>
            </p:cNvSpPr>
            <p:nvPr/>
          </p:nvSpPr>
          <p:spPr bwMode="auto">
            <a:xfrm>
              <a:off x="3648" y="2256"/>
              <a:ext cx="144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82953" name="Line 1033"/>
            <p:cNvSpPr>
              <a:spLocks noChangeShapeType="1"/>
            </p:cNvSpPr>
            <p:nvPr/>
          </p:nvSpPr>
          <p:spPr bwMode="auto">
            <a:xfrm flipH="1">
              <a:off x="3696" y="1728"/>
              <a:ext cx="24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</p:grpSp>
      <p:grpSp>
        <p:nvGrpSpPr>
          <p:cNvPr id="82966" name="Group 1046"/>
          <p:cNvGrpSpPr>
            <a:grpSpLocks/>
          </p:cNvGrpSpPr>
          <p:nvPr/>
        </p:nvGrpSpPr>
        <p:grpSpPr bwMode="auto">
          <a:xfrm>
            <a:off x="238919" y="3412446"/>
            <a:ext cx="5996985" cy="2723242"/>
            <a:chOff x="10" y="2535"/>
            <a:chExt cx="3155" cy="1457"/>
          </a:xfrm>
        </p:grpSpPr>
        <p:pic>
          <p:nvPicPr>
            <p:cNvPr id="82949" name="Picture 1029" descr="Ly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" y="2535"/>
              <a:ext cx="1968" cy="1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956" name="Text Box 1036"/>
            <p:cNvSpPr txBox="1">
              <a:spLocks noChangeArrowheads="1"/>
            </p:cNvSpPr>
            <p:nvPr/>
          </p:nvSpPr>
          <p:spPr bwMode="auto">
            <a:xfrm>
              <a:off x="1366" y="2557"/>
              <a:ext cx="408" cy="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BE" altLang="fr-FR" sz="2400" b="1" dirty="0"/>
                <a:t>Lyon</a:t>
              </a:r>
            </a:p>
          </p:txBody>
        </p:sp>
        <p:sp>
          <p:nvSpPr>
            <p:cNvPr id="82961" name="Oval 1041"/>
            <p:cNvSpPr>
              <a:spLocks noChangeArrowheads="1"/>
            </p:cNvSpPr>
            <p:nvPr/>
          </p:nvSpPr>
          <p:spPr bwMode="auto">
            <a:xfrm>
              <a:off x="3021" y="3019"/>
              <a:ext cx="144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82954" name="Line 1034"/>
            <p:cNvSpPr>
              <a:spLocks noChangeShapeType="1"/>
            </p:cNvSpPr>
            <p:nvPr/>
          </p:nvSpPr>
          <p:spPr bwMode="auto">
            <a:xfrm flipV="1">
              <a:off x="1920" y="3115"/>
              <a:ext cx="1044" cy="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</p:grpSp>
      <p:grpSp>
        <p:nvGrpSpPr>
          <p:cNvPr id="82967" name="Group 1047"/>
          <p:cNvGrpSpPr>
            <a:grpSpLocks/>
          </p:cNvGrpSpPr>
          <p:nvPr/>
        </p:nvGrpSpPr>
        <p:grpSpPr bwMode="auto">
          <a:xfrm>
            <a:off x="6187392" y="2859522"/>
            <a:ext cx="5721085" cy="3228731"/>
            <a:chOff x="2971" y="2354"/>
            <a:chExt cx="2780" cy="1661"/>
          </a:xfrm>
        </p:grpSpPr>
        <p:pic>
          <p:nvPicPr>
            <p:cNvPr id="82951" name="Picture 1031" descr="liege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9" y="2527"/>
              <a:ext cx="2112" cy="1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959" name="Text Box 1039"/>
            <p:cNvSpPr txBox="1">
              <a:spLocks noChangeArrowheads="1"/>
            </p:cNvSpPr>
            <p:nvPr/>
          </p:nvSpPr>
          <p:spPr bwMode="auto">
            <a:xfrm>
              <a:off x="4467" y="2354"/>
              <a:ext cx="526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BE" altLang="fr-FR" sz="2400" dirty="0"/>
                <a:t>Liège</a:t>
              </a:r>
            </a:p>
          </p:txBody>
        </p:sp>
        <p:sp>
          <p:nvSpPr>
            <p:cNvPr id="82962" name="Oval 1042"/>
            <p:cNvSpPr>
              <a:spLocks noChangeArrowheads="1"/>
            </p:cNvSpPr>
            <p:nvPr/>
          </p:nvSpPr>
          <p:spPr bwMode="auto">
            <a:xfrm>
              <a:off x="2971" y="2681"/>
              <a:ext cx="144" cy="11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82955" name="Line 1035"/>
            <p:cNvSpPr>
              <a:spLocks noChangeShapeType="1"/>
            </p:cNvSpPr>
            <p:nvPr/>
          </p:nvSpPr>
          <p:spPr bwMode="auto">
            <a:xfrm flipH="1" flipV="1">
              <a:off x="3061" y="2804"/>
              <a:ext cx="587" cy="5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383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070"/>
    </mc:Choice>
    <mc:Fallback xmlns="">
      <p:transition spd="slow" advTm="930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8305800" cy="457200"/>
          </a:xfrm>
        </p:spPr>
        <p:txBody>
          <a:bodyPr/>
          <a:lstStyle/>
          <a:p>
            <a:r>
              <a:rPr lang="fr-BE" altLang="fr-FR" sz="2400" b="1" dirty="0">
                <a:latin typeface="+mn-lt"/>
              </a:rPr>
              <a:t>Qu’est-ce qui caractérise le mieux la </a:t>
            </a:r>
            <a:r>
              <a:rPr lang="fr-BE" altLang="fr-FR" sz="2400" b="1" dirty="0">
                <a:solidFill>
                  <a:srgbClr val="FF0000"/>
                </a:solidFill>
                <a:latin typeface="+mn-lt"/>
              </a:rPr>
              <a:t>qualité de la vie </a:t>
            </a:r>
            <a:r>
              <a:rPr lang="fr-BE" altLang="fr-FR" sz="2400" b="1" dirty="0">
                <a:latin typeface="+mn-lt"/>
              </a:rPr>
              <a:t>?</a:t>
            </a:r>
            <a:endParaRPr lang="fr-BE" altLang="fr-FR" sz="4000" b="1" dirty="0">
              <a:latin typeface="+mn-lt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4108" y="362194"/>
            <a:ext cx="5668108" cy="5562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BE" altLang="fr-FR" sz="2000" b="1" dirty="0"/>
              <a:t>1. Le montant des achats</a:t>
            </a:r>
          </a:p>
          <a:p>
            <a:pPr>
              <a:lnSpc>
                <a:spcPct val="150000"/>
              </a:lnSpc>
            </a:pPr>
            <a:r>
              <a:rPr lang="fr-BE" altLang="fr-FR" sz="2000" b="1" dirty="0"/>
              <a:t>2. Les conditions de travail</a:t>
            </a:r>
          </a:p>
          <a:p>
            <a:pPr>
              <a:lnSpc>
                <a:spcPct val="150000"/>
              </a:lnSpc>
            </a:pPr>
            <a:r>
              <a:rPr lang="fr-BE" altLang="fr-FR" sz="2000" b="1" dirty="0"/>
              <a:t>3. Les activités de loisir</a:t>
            </a:r>
          </a:p>
          <a:p>
            <a:pPr>
              <a:lnSpc>
                <a:spcPct val="150000"/>
              </a:lnSpc>
            </a:pPr>
            <a:r>
              <a:rPr lang="fr-BE" altLang="fr-FR" sz="2000" b="1" dirty="0"/>
              <a:t>4. Le réseau routier</a:t>
            </a:r>
          </a:p>
          <a:p>
            <a:pPr>
              <a:lnSpc>
                <a:spcPct val="150000"/>
              </a:lnSpc>
            </a:pPr>
            <a:r>
              <a:rPr lang="fr-BE" altLang="fr-FR" sz="2000" b="1" dirty="0"/>
              <a:t>5. Le revenu national par habitant</a:t>
            </a:r>
          </a:p>
          <a:p>
            <a:pPr>
              <a:lnSpc>
                <a:spcPct val="150000"/>
              </a:lnSpc>
            </a:pPr>
            <a:r>
              <a:rPr lang="fr-BE" altLang="fr-FR" sz="2000" b="1" dirty="0"/>
              <a:t>6. La propreté et le calme du </a:t>
            </a:r>
            <a:r>
              <a:rPr lang="fr-BE" altLang="fr-FR" sz="2000" b="1" dirty="0" smtClean="0"/>
              <a:t>quartier</a:t>
            </a:r>
            <a:endParaRPr lang="fr-BE" altLang="fr-FR" sz="2000" b="1" dirty="0"/>
          </a:p>
          <a:p>
            <a:pPr>
              <a:lnSpc>
                <a:spcPct val="150000"/>
              </a:lnSpc>
            </a:pPr>
            <a:r>
              <a:rPr lang="fr-BE" altLang="fr-FR" sz="2000" b="1" dirty="0"/>
              <a:t>7. La sécurité routière</a:t>
            </a:r>
          </a:p>
          <a:p>
            <a:pPr>
              <a:lnSpc>
                <a:spcPct val="150000"/>
              </a:lnSpc>
            </a:pPr>
            <a:r>
              <a:rPr lang="fr-BE" altLang="fr-FR" sz="2000" b="1" dirty="0"/>
              <a:t>8. Les dépenses pour se loger</a:t>
            </a:r>
          </a:p>
          <a:p>
            <a:pPr>
              <a:lnSpc>
                <a:spcPct val="150000"/>
              </a:lnSpc>
            </a:pPr>
            <a:r>
              <a:rPr lang="fr-BE" altLang="fr-FR" sz="2000" b="1" dirty="0"/>
              <a:t>9. Le montant du salaire</a:t>
            </a:r>
          </a:p>
          <a:p>
            <a:pPr>
              <a:lnSpc>
                <a:spcPct val="150000"/>
              </a:lnSpc>
            </a:pPr>
            <a:r>
              <a:rPr lang="fr-BE" altLang="fr-FR" sz="2000" b="1" dirty="0"/>
              <a:t>10. L’information du consommateur</a:t>
            </a:r>
            <a:endParaRPr lang="fr-BE" altLang="fr-FR" dirty="0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98577" y="362194"/>
            <a:ext cx="4495800" cy="5562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BE" altLang="fr-FR" sz="2000" b="1" dirty="0"/>
              <a:t>11. La formation scolaire</a:t>
            </a:r>
          </a:p>
          <a:p>
            <a:pPr>
              <a:lnSpc>
                <a:spcPct val="150000"/>
              </a:lnSpc>
            </a:pPr>
            <a:r>
              <a:rPr lang="fr-BE" altLang="fr-FR" sz="2000" b="1" dirty="0"/>
              <a:t>12. Les dépenses de sécurité sociale</a:t>
            </a:r>
          </a:p>
          <a:p>
            <a:pPr>
              <a:lnSpc>
                <a:spcPct val="150000"/>
              </a:lnSpc>
            </a:pPr>
            <a:r>
              <a:rPr lang="fr-BE" altLang="fr-FR" sz="2000" b="1" dirty="0"/>
              <a:t>13. Le confort du logement</a:t>
            </a:r>
          </a:p>
          <a:p>
            <a:pPr>
              <a:lnSpc>
                <a:spcPct val="150000"/>
              </a:lnSpc>
            </a:pPr>
            <a:r>
              <a:rPr lang="fr-BE" altLang="fr-FR" sz="2000" b="1" dirty="0"/>
              <a:t>14. La sécurité de l ’emploi</a:t>
            </a:r>
          </a:p>
          <a:p>
            <a:pPr>
              <a:lnSpc>
                <a:spcPct val="150000"/>
              </a:lnSpc>
            </a:pPr>
            <a:r>
              <a:rPr lang="fr-BE" altLang="fr-FR" sz="2000" b="1" dirty="0"/>
              <a:t>15. La somme consacrée aux loisirs</a:t>
            </a:r>
          </a:p>
          <a:p>
            <a:pPr>
              <a:lnSpc>
                <a:spcPct val="150000"/>
              </a:lnSpc>
            </a:pPr>
            <a:r>
              <a:rPr lang="fr-BE" altLang="fr-FR" sz="2000" b="1" dirty="0"/>
              <a:t>16. La durée des études</a:t>
            </a:r>
          </a:p>
          <a:p>
            <a:pPr>
              <a:lnSpc>
                <a:spcPct val="150000"/>
              </a:lnSpc>
            </a:pPr>
            <a:r>
              <a:rPr lang="fr-BE" altLang="fr-FR" sz="2000" b="1" dirty="0"/>
              <a:t>17. Les allocations de chômage</a:t>
            </a:r>
          </a:p>
          <a:p>
            <a:pPr>
              <a:lnSpc>
                <a:spcPct val="150000"/>
              </a:lnSpc>
            </a:pPr>
            <a:r>
              <a:rPr lang="fr-BE" altLang="fr-FR" sz="2000" b="1" dirty="0"/>
              <a:t>18. La santé</a:t>
            </a:r>
          </a:p>
          <a:p>
            <a:pPr>
              <a:lnSpc>
                <a:spcPct val="150000"/>
              </a:lnSpc>
            </a:pPr>
            <a:r>
              <a:rPr lang="fr-BE" altLang="fr-FR" sz="2000" b="1" dirty="0"/>
              <a:t>19. Les dépenses contre la pollution</a:t>
            </a:r>
          </a:p>
          <a:p>
            <a:pPr>
              <a:lnSpc>
                <a:spcPct val="150000"/>
              </a:lnSpc>
            </a:pPr>
            <a:r>
              <a:rPr lang="fr-BE" altLang="fr-FR" sz="2000" b="1" dirty="0"/>
              <a:t>20. La justice sociale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1816100" y="6096000"/>
            <a:ext cx="82423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BE" altLang="fr-FR" sz="2000" b="1" dirty="0">
                <a:solidFill>
                  <a:srgbClr val="FF0000"/>
                </a:solidFill>
              </a:rPr>
              <a:t>Qui peut prédire le « hit parade de jeunes de 12 ans et de 16 ans ?</a:t>
            </a:r>
            <a:r>
              <a:rPr lang="fr-BE" altLang="fr-FR" sz="2000" b="1" dirty="0"/>
              <a:t> </a:t>
            </a:r>
          </a:p>
          <a:p>
            <a:endParaRPr lang="fr-BE" altLang="fr-FR" b="1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Affectivité-Attitude Valeurs Albertini Critères perso QOL. Université de Liège - LEPS Université Paris 13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6</a:t>
            </a:fld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9" b="17839"/>
          <a:stretch/>
        </p:blipFill>
        <p:spPr>
          <a:xfrm>
            <a:off x="11243475" y="4168852"/>
            <a:ext cx="998471" cy="1025009"/>
          </a:xfrm>
          <a:prstGeom prst="rect">
            <a:avLst/>
          </a:prstGeom>
        </p:spPr>
      </p:pic>
      <p:sp>
        <p:nvSpPr>
          <p:cNvPr id="10" name="Flèche droite 9"/>
          <p:cNvSpPr/>
          <p:nvPr/>
        </p:nvSpPr>
        <p:spPr>
          <a:xfrm>
            <a:off x="9349118" y="5649073"/>
            <a:ext cx="2383301" cy="91855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Pour avancer</a:t>
            </a:r>
            <a:endParaRPr lang="fr-BE" sz="24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572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141"/>
    </mc:Choice>
    <mc:Fallback xmlns="">
      <p:transition spd="slow" advTm="55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8305800" cy="457200"/>
          </a:xfrm>
        </p:spPr>
        <p:txBody>
          <a:bodyPr/>
          <a:lstStyle/>
          <a:p>
            <a:r>
              <a:rPr lang="fr-BE" altLang="fr-FR" sz="2400" b="1" dirty="0">
                <a:latin typeface="+mn-lt"/>
              </a:rPr>
              <a:t>Qu’est-ce qui caractérise le mieux la </a:t>
            </a:r>
            <a:r>
              <a:rPr lang="fr-BE" altLang="fr-FR" sz="2400" b="1" dirty="0">
                <a:solidFill>
                  <a:srgbClr val="FF0000"/>
                </a:solidFill>
                <a:latin typeface="+mn-lt"/>
              </a:rPr>
              <a:t>qualité de la vie </a:t>
            </a:r>
            <a:r>
              <a:rPr lang="fr-BE" altLang="fr-FR" sz="2400" b="1" dirty="0">
                <a:latin typeface="+mn-lt"/>
              </a:rPr>
              <a:t>?</a:t>
            </a:r>
            <a:endParaRPr lang="fr-BE" altLang="fr-FR" sz="4000" b="1" dirty="0">
              <a:latin typeface="+mn-lt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4108" y="362194"/>
            <a:ext cx="5668108" cy="5562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BE" altLang="fr-FR" sz="2000" b="1" dirty="0"/>
              <a:t>1. Le montant des achats</a:t>
            </a:r>
          </a:p>
          <a:p>
            <a:pPr>
              <a:lnSpc>
                <a:spcPct val="150000"/>
              </a:lnSpc>
            </a:pPr>
            <a:r>
              <a:rPr lang="fr-BE" altLang="fr-FR" sz="2000" b="1" dirty="0"/>
              <a:t>2. Les conditions de travail</a:t>
            </a:r>
          </a:p>
          <a:p>
            <a:pPr>
              <a:lnSpc>
                <a:spcPct val="150000"/>
              </a:lnSpc>
            </a:pPr>
            <a:r>
              <a:rPr lang="fr-BE" altLang="fr-FR" sz="2000" b="1" dirty="0"/>
              <a:t>3. Les activités de loisir</a:t>
            </a:r>
          </a:p>
          <a:p>
            <a:pPr>
              <a:lnSpc>
                <a:spcPct val="150000"/>
              </a:lnSpc>
            </a:pPr>
            <a:r>
              <a:rPr lang="fr-BE" altLang="fr-FR" sz="2000" b="1" dirty="0"/>
              <a:t>4. Le réseau routier</a:t>
            </a:r>
          </a:p>
          <a:p>
            <a:pPr>
              <a:lnSpc>
                <a:spcPct val="150000"/>
              </a:lnSpc>
            </a:pPr>
            <a:r>
              <a:rPr lang="fr-BE" altLang="fr-FR" sz="2000" b="1" dirty="0"/>
              <a:t>5. Le revenu national par habitant</a:t>
            </a:r>
          </a:p>
          <a:p>
            <a:pPr>
              <a:lnSpc>
                <a:spcPct val="150000"/>
              </a:lnSpc>
            </a:pPr>
            <a:r>
              <a:rPr lang="fr-BE" altLang="fr-FR" sz="2000" b="1" dirty="0"/>
              <a:t>6. La propreté et le calme du </a:t>
            </a:r>
            <a:r>
              <a:rPr lang="fr-BE" altLang="fr-FR" sz="2000" b="1" dirty="0" smtClean="0"/>
              <a:t>quartier</a:t>
            </a:r>
            <a:endParaRPr lang="fr-BE" altLang="fr-FR" sz="2000" b="1" dirty="0"/>
          </a:p>
          <a:p>
            <a:pPr>
              <a:lnSpc>
                <a:spcPct val="150000"/>
              </a:lnSpc>
            </a:pPr>
            <a:r>
              <a:rPr lang="fr-BE" altLang="fr-FR" sz="2000" b="1" dirty="0"/>
              <a:t>7. La sécurité routière</a:t>
            </a:r>
          </a:p>
          <a:p>
            <a:pPr>
              <a:lnSpc>
                <a:spcPct val="150000"/>
              </a:lnSpc>
            </a:pPr>
            <a:r>
              <a:rPr lang="fr-BE" altLang="fr-FR" sz="2000" b="1" dirty="0"/>
              <a:t>8. Les dépenses pour se loger</a:t>
            </a:r>
          </a:p>
          <a:p>
            <a:pPr>
              <a:lnSpc>
                <a:spcPct val="150000"/>
              </a:lnSpc>
            </a:pPr>
            <a:r>
              <a:rPr lang="fr-BE" altLang="fr-FR" sz="2000" b="1" dirty="0"/>
              <a:t>9. Le montant du salaire</a:t>
            </a:r>
          </a:p>
          <a:p>
            <a:pPr>
              <a:lnSpc>
                <a:spcPct val="150000"/>
              </a:lnSpc>
            </a:pPr>
            <a:r>
              <a:rPr lang="fr-BE" altLang="fr-FR" sz="2000" b="1" dirty="0"/>
              <a:t>10. L’information du consommateur</a:t>
            </a:r>
            <a:endParaRPr lang="fr-BE" altLang="fr-FR" dirty="0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98577" y="362194"/>
            <a:ext cx="4495800" cy="5562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BE" altLang="fr-FR" sz="2000" b="1" dirty="0"/>
              <a:t>11. La formation scolaire</a:t>
            </a:r>
          </a:p>
          <a:p>
            <a:pPr>
              <a:lnSpc>
                <a:spcPct val="150000"/>
              </a:lnSpc>
            </a:pPr>
            <a:r>
              <a:rPr lang="fr-BE" altLang="fr-FR" sz="2000" b="1" dirty="0"/>
              <a:t>12. Les dépenses de sécurité sociale</a:t>
            </a:r>
          </a:p>
          <a:p>
            <a:pPr>
              <a:lnSpc>
                <a:spcPct val="150000"/>
              </a:lnSpc>
            </a:pPr>
            <a:r>
              <a:rPr lang="fr-BE" altLang="fr-FR" sz="2000" b="1" dirty="0"/>
              <a:t>13. Le confort du logement</a:t>
            </a:r>
          </a:p>
          <a:p>
            <a:pPr>
              <a:lnSpc>
                <a:spcPct val="150000"/>
              </a:lnSpc>
            </a:pPr>
            <a:r>
              <a:rPr lang="fr-BE" altLang="fr-FR" sz="2000" b="1" dirty="0"/>
              <a:t>14. La sécurité de l ’emploi</a:t>
            </a:r>
          </a:p>
          <a:p>
            <a:pPr>
              <a:lnSpc>
                <a:spcPct val="150000"/>
              </a:lnSpc>
            </a:pPr>
            <a:r>
              <a:rPr lang="fr-BE" altLang="fr-FR" sz="2000" b="1" dirty="0"/>
              <a:t>15. La somme consacrée aux loisirs</a:t>
            </a:r>
          </a:p>
          <a:p>
            <a:pPr>
              <a:lnSpc>
                <a:spcPct val="150000"/>
              </a:lnSpc>
            </a:pPr>
            <a:r>
              <a:rPr lang="fr-BE" altLang="fr-FR" sz="2000" b="1" dirty="0"/>
              <a:t>16. La durée des études</a:t>
            </a:r>
          </a:p>
          <a:p>
            <a:pPr>
              <a:lnSpc>
                <a:spcPct val="150000"/>
              </a:lnSpc>
            </a:pPr>
            <a:r>
              <a:rPr lang="fr-BE" altLang="fr-FR" sz="2000" b="1" dirty="0"/>
              <a:t>17. Les allocations de chômage</a:t>
            </a:r>
          </a:p>
          <a:p>
            <a:pPr>
              <a:lnSpc>
                <a:spcPct val="150000"/>
              </a:lnSpc>
            </a:pPr>
            <a:r>
              <a:rPr lang="fr-BE" altLang="fr-FR" sz="2000" b="1" dirty="0"/>
              <a:t>18. La santé</a:t>
            </a:r>
          </a:p>
          <a:p>
            <a:pPr>
              <a:lnSpc>
                <a:spcPct val="150000"/>
              </a:lnSpc>
            </a:pPr>
            <a:r>
              <a:rPr lang="fr-BE" altLang="fr-FR" sz="2000" b="1" dirty="0"/>
              <a:t>19. Les dépenses contre la pollution</a:t>
            </a:r>
          </a:p>
          <a:p>
            <a:pPr>
              <a:lnSpc>
                <a:spcPct val="150000"/>
              </a:lnSpc>
            </a:pPr>
            <a:r>
              <a:rPr lang="fr-BE" altLang="fr-FR" sz="2000" b="1" dirty="0"/>
              <a:t>20. La justice sociale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1816100" y="6096000"/>
            <a:ext cx="82423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BE" altLang="fr-FR" sz="2000" b="1" dirty="0">
                <a:solidFill>
                  <a:srgbClr val="FF0000"/>
                </a:solidFill>
              </a:rPr>
              <a:t>Qui peut prédire le « hit parade de jeunes de 12 ans et de 16 ans ?</a:t>
            </a:r>
            <a:r>
              <a:rPr lang="fr-BE" altLang="fr-FR" sz="2000" b="1" dirty="0"/>
              <a:t> </a:t>
            </a:r>
          </a:p>
          <a:p>
            <a:endParaRPr lang="fr-BE" altLang="fr-FR" b="1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Affectivité-Attitude Valeurs Albertini Critères perso QOL. Université de Liège - LEPS Université Paris 13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7</a:t>
            </a:fld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9" b="17839"/>
          <a:stretch/>
        </p:blipFill>
        <p:spPr>
          <a:xfrm>
            <a:off x="11243475" y="4168852"/>
            <a:ext cx="998471" cy="10250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000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141"/>
    </mc:Choice>
    <mc:Fallback xmlns="">
      <p:transition spd="slow" advTm="55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Affectivité-Attitude Valeurs Albertini Critères perso QOL. Université de Liège -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pPr/>
              <a:t>8</a:t>
            </a:fld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245534" y="414995"/>
            <a:ext cx="28407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Dans la diapositive qui suit,</a:t>
            </a:r>
          </a:p>
          <a:p>
            <a:r>
              <a:rPr lang="fr-BE" dirty="0"/>
              <a:t>l</a:t>
            </a:r>
            <a:r>
              <a:rPr lang="fr-BE" dirty="0" smtClean="0"/>
              <a:t>es résultats sont  présentés </a:t>
            </a:r>
          </a:p>
          <a:p>
            <a:r>
              <a:rPr lang="fr-BE" dirty="0" smtClean="0"/>
              <a:t>comme un thermomètre </a:t>
            </a:r>
          </a:p>
          <a:p>
            <a:endParaRPr lang="fr-BE" dirty="0"/>
          </a:p>
          <a:p>
            <a:endParaRPr lang="fr-BE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767" y="523461"/>
            <a:ext cx="593400" cy="560343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262" y="4496473"/>
            <a:ext cx="2322000" cy="1087233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>
          <a:xfrm>
            <a:off x="1828800" y="3832391"/>
            <a:ext cx="2052984" cy="6472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882467" y="3539067"/>
            <a:ext cx="3581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Dans la diapo suivante, </a:t>
            </a:r>
          </a:p>
          <a:p>
            <a:r>
              <a:rPr lang="fr-BE" dirty="0"/>
              <a:t>f</a:t>
            </a:r>
            <a:r>
              <a:rPr lang="fr-BE" dirty="0" smtClean="0"/>
              <a:t>aites apparaître les </a:t>
            </a:r>
          </a:p>
          <a:p>
            <a:r>
              <a:rPr lang="fr-BE" dirty="0" smtClean="0"/>
              <a:t>résultats en cliquant</a:t>
            </a:r>
          </a:p>
          <a:p>
            <a:r>
              <a:rPr lang="fr-BE" dirty="0"/>
              <a:t>l</a:t>
            </a:r>
            <a:r>
              <a:rPr lang="fr-BE" dirty="0" smtClean="0"/>
              <a:t>entement pour lire chaque paquet</a:t>
            </a:r>
            <a:endParaRPr lang="fr-BE" dirty="0"/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2859816" y="1109133"/>
            <a:ext cx="2591245" cy="987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45534" y="1558331"/>
            <a:ext cx="33531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/>
              <a:t>Chaque élément est situé </a:t>
            </a:r>
          </a:p>
          <a:p>
            <a:r>
              <a:rPr lang="fr-BE" dirty="0"/>
              <a:t>à la hauteur des % des élèves </a:t>
            </a:r>
          </a:p>
          <a:p>
            <a:r>
              <a:rPr lang="fr-BE" dirty="0"/>
              <a:t>l’ayant choisi.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93442" y="3111506"/>
            <a:ext cx="34205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/>
              <a:t>Exemple d’un premier paquet</a:t>
            </a:r>
          </a:p>
          <a:p>
            <a:r>
              <a:rPr lang="fr-BE" dirty="0"/>
              <a:t>avec les éléments les moins </a:t>
            </a:r>
          </a:p>
          <a:p>
            <a:r>
              <a:rPr lang="fr-BE" dirty="0"/>
              <a:t>choisis: </a:t>
            </a:r>
          </a:p>
        </p:txBody>
      </p:sp>
    </p:spTree>
    <p:extLst>
      <p:ext uri="{BB962C8B-B14F-4D97-AF65-F5344CB8AC3E}">
        <p14:creationId xmlns:p14="http://schemas.microsoft.com/office/powerpoint/2010/main" val="76276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19908" y="0"/>
            <a:ext cx="9648092" cy="304800"/>
          </a:xfrm>
        </p:spPr>
        <p:txBody>
          <a:bodyPr>
            <a:noAutofit/>
          </a:bodyPr>
          <a:lstStyle/>
          <a:p>
            <a:r>
              <a:rPr lang="fr-BE" altLang="fr-FR" sz="2400" b="1" dirty="0">
                <a:latin typeface="+mn-lt"/>
              </a:rPr>
              <a:t>Hit parade par 300 enfants de 12 ans et 300 ados de 16 ans en </a:t>
            </a:r>
            <a:r>
              <a:rPr lang="fr-BE" altLang="fr-FR" sz="2400" b="1" dirty="0">
                <a:solidFill>
                  <a:srgbClr val="0000CC"/>
                </a:solidFill>
                <a:latin typeface="+mn-lt"/>
              </a:rPr>
              <a:t>1985 à Liège</a:t>
            </a:r>
            <a:endParaRPr lang="fr-BE" altLang="fr-FR" sz="48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6080125" y="319089"/>
            <a:ext cx="574196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BE" altLang="fr-FR" sz="2000" b="1"/>
              <a:t>100</a:t>
            </a:r>
          </a:p>
          <a:p>
            <a:endParaRPr lang="fr-BE" altLang="fr-FR" sz="2000" b="1"/>
          </a:p>
          <a:p>
            <a:r>
              <a:rPr lang="fr-BE" altLang="fr-FR" sz="2000" b="1"/>
              <a:t>90</a:t>
            </a:r>
          </a:p>
          <a:p>
            <a:endParaRPr lang="fr-BE" altLang="fr-FR" sz="2000" b="1"/>
          </a:p>
          <a:p>
            <a:r>
              <a:rPr lang="fr-BE" altLang="fr-FR" sz="2000" b="1"/>
              <a:t>80</a:t>
            </a:r>
          </a:p>
          <a:p>
            <a:endParaRPr lang="fr-BE" altLang="fr-FR" sz="2000" b="1"/>
          </a:p>
          <a:p>
            <a:r>
              <a:rPr lang="fr-BE" altLang="fr-FR" sz="2000" b="1"/>
              <a:t>70</a:t>
            </a:r>
          </a:p>
          <a:p>
            <a:endParaRPr lang="fr-BE" altLang="fr-FR" sz="2000" b="1"/>
          </a:p>
          <a:p>
            <a:r>
              <a:rPr lang="fr-BE" altLang="fr-FR" sz="2000" b="1"/>
              <a:t>60</a:t>
            </a:r>
          </a:p>
          <a:p>
            <a:endParaRPr lang="fr-BE" altLang="fr-FR" sz="2000" b="1"/>
          </a:p>
          <a:p>
            <a:r>
              <a:rPr lang="fr-BE" altLang="fr-FR" sz="2000" b="1"/>
              <a:t>50</a:t>
            </a:r>
          </a:p>
          <a:p>
            <a:endParaRPr lang="fr-BE" altLang="fr-FR" sz="2000" b="1"/>
          </a:p>
          <a:p>
            <a:r>
              <a:rPr lang="fr-BE" altLang="fr-FR" sz="2000" b="1"/>
              <a:t>40</a:t>
            </a:r>
          </a:p>
          <a:p>
            <a:endParaRPr lang="fr-BE" altLang="fr-FR" sz="2000" b="1"/>
          </a:p>
          <a:p>
            <a:r>
              <a:rPr lang="fr-BE" altLang="fr-FR" sz="2000" b="1"/>
              <a:t>30</a:t>
            </a:r>
          </a:p>
          <a:p>
            <a:endParaRPr lang="fr-BE" altLang="fr-FR" sz="2000" b="1"/>
          </a:p>
          <a:p>
            <a:r>
              <a:rPr lang="fr-BE" altLang="fr-FR" sz="2000" b="1"/>
              <a:t>20</a:t>
            </a:r>
          </a:p>
          <a:p>
            <a:endParaRPr lang="fr-BE" altLang="fr-FR" sz="2000" b="1"/>
          </a:p>
          <a:p>
            <a:r>
              <a:rPr lang="fr-BE" altLang="fr-FR" sz="2000" b="1"/>
              <a:t>10</a:t>
            </a:r>
          </a:p>
          <a:p>
            <a:endParaRPr lang="fr-BE" altLang="fr-FR" sz="2000" b="1"/>
          </a:p>
          <a:p>
            <a:r>
              <a:rPr lang="fr-BE" altLang="fr-FR" sz="2000" b="1"/>
              <a:t>0</a:t>
            </a:r>
          </a:p>
        </p:txBody>
      </p:sp>
      <p:grpSp>
        <p:nvGrpSpPr>
          <p:cNvPr id="77870" name="Group 46"/>
          <p:cNvGrpSpPr>
            <a:grpSpLocks/>
          </p:cNvGrpSpPr>
          <p:nvPr/>
        </p:nvGrpSpPr>
        <p:grpSpPr bwMode="auto">
          <a:xfrm>
            <a:off x="3352800" y="3505200"/>
            <a:ext cx="2605088" cy="1219200"/>
            <a:chOff x="960" y="2160"/>
            <a:chExt cx="1641" cy="768"/>
          </a:xfrm>
        </p:grpSpPr>
        <p:sp>
          <p:nvSpPr>
            <p:cNvPr id="77836" name="Text Box 12"/>
            <p:cNvSpPr txBox="1">
              <a:spLocks noChangeArrowheads="1"/>
            </p:cNvSpPr>
            <p:nvPr/>
          </p:nvSpPr>
          <p:spPr bwMode="auto">
            <a:xfrm>
              <a:off x="1200" y="2256"/>
              <a:ext cx="110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BE" altLang="fr-FR" sz="1400" b="1"/>
                <a:t>La formation scolaire</a:t>
              </a:r>
            </a:p>
          </p:txBody>
        </p:sp>
        <p:grpSp>
          <p:nvGrpSpPr>
            <p:cNvPr id="77869" name="Group 45"/>
            <p:cNvGrpSpPr>
              <a:grpSpLocks/>
            </p:cNvGrpSpPr>
            <p:nvPr/>
          </p:nvGrpSpPr>
          <p:grpSpPr bwMode="auto">
            <a:xfrm>
              <a:off x="960" y="2160"/>
              <a:ext cx="1641" cy="768"/>
              <a:chOff x="1105" y="2160"/>
              <a:chExt cx="1641" cy="768"/>
            </a:xfrm>
          </p:grpSpPr>
          <p:sp>
            <p:nvSpPr>
              <p:cNvPr id="77833" name="Text Box 9"/>
              <p:cNvSpPr txBox="1">
                <a:spLocks noChangeArrowheads="1"/>
              </p:cNvSpPr>
              <p:nvPr/>
            </p:nvSpPr>
            <p:spPr bwMode="auto">
              <a:xfrm>
                <a:off x="1334" y="2736"/>
                <a:ext cx="93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BE" altLang="fr-FR" sz="1400" b="1"/>
                  <a:t>La justice sociale</a:t>
                </a:r>
              </a:p>
            </p:txBody>
          </p:sp>
          <p:sp>
            <p:nvSpPr>
              <p:cNvPr id="77834" name="Text Box 10"/>
              <p:cNvSpPr txBox="1">
                <a:spLocks noChangeArrowheads="1"/>
              </p:cNvSpPr>
              <p:nvPr/>
            </p:nvSpPr>
            <p:spPr bwMode="auto">
              <a:xfrm>
                <a:off x="1294" y="2640"/>
                <a:ext cx="111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BE" altLang="fr-FR" sz="1400" b="1"/>
                  <a:t>Les activités de loisir</a:t>
                </a:r>
              </a:p>
            </p:txBody>
          </p:sp>
          <p:sp>
            <p:nvSpPr>
              <p:cNvPr id="77835" name="Text Box 11"/>
              <p:cNvSpPr txBox="1">
                <a:spLocks noChangeArrowheads="1"/>
              </p:cNvSpPr>
              <p:nvPr/>
            </p:nvSpPr>
            <p:spPr bwMode="auto">
              <a:xfrm>
                <a:off x="1105" y="2400"/>
                <a:ext cx="164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BE" altLang="fr-FR" sz="1400" b="1"/>
                  <a:t>Les dépenses contre la pollution</a:t>
                </a:r>
              </a:p>
            </p:txBody>
          </p:sp>
          <p:sp>
            <p:nvSpPr>
              <p:cNvPr id="77837" name="Text Box 13"/>
              <p:cNvSpPr txBox="1">
                <a:spLocks noChangeArrowheads="1"/>
              </p:cNvSpPr>
              <p:nvPr/>
            </p:nvSpPr>
            <p:spPr bwMode="auto">
              <a:xfrm>
                <a:off x="1296" y="2160"/>
                <a:ext cx="106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BE" altLang="fr-FR" sz="1400" b="1"/>
                  <a:t>La durée des études</a:t>
                </a:r>
                <a:endParaRPr lang="fr-BE" altLang="fr-FR"/>
              </a:p>
            </p:txBody>
          </p:sp>
        </p:grpSp>
      </p:grpSp>
      <p:sp>
        <p:nvSpPr>
          <p:cNvPr id="77842" name="Text Box 18"/>
          <p:cNvSpPr txBox="1">
            <a:spLocks noChangeArrowheads="1"/>
          </p:cNvSpPr>
          <p:nvPr/>
        </p:nvSpPr>
        <p:spPr bwMode="auto">
          <a:xfrm>
            <a:off x="4114800" y="838201"/>
            <a:ext cx="7931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BE" altLang="fr-FR" sz="1400" b="1"/>
              <a:t>La santé</a:t>
            </a:r>
            <a:endParaRPr lang="fr-BE" altLang="fr-FR"/>
          </a:p>
        </p:txBody>
      </p:sp>
      <p:grpSp>
        <p:nvGrpSpPr>
          <p:cNvPr id="77871" name="Group 47"/>
          <p:cNvGrpSpPr>
            <a:grpSpLocks/>
          </p:cNvGrpSpPr>
          <p:nvPr/>
        </p:nvGrpSpPr>
        <p:grpSpPr bwMode="auto">
          <a:xfrm>
            <a:off x="3124201" y="2209801"/>
            <a:ext cx="2860675" cy="1374775"/>
            <a:chOff x="1008" y="1392"/>
            <a:chExt cx="1802" cy="866"/>
          </a:xfrm>
        </p:grpSpPr>
        <p:sp>
          <p:nvSpPr>
            <p:cNvPr id="77838" name="Text Box 14"/>
            <p:cNvSpPr txBox="1">
              <a:spLocks noChangeArrowheads="1"/>
            </p:cNvSpPr>
            <p:nvPr/>
          </p:nvSpPr>
          <p:spPr bwMode="auto">
            <a:xfrm>
              <a:off x="1248" y="2064"/>
              <a:ext cx="118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BE" altLang="fr-FR" sz="1400" b="1"/>
                <a:t>La sécurité de l ’emploi</a:t>
              </a:r>
            </a:p>
          </p:txBody>
        </p:sp>
        <p:sp>
          <p:nvSpPr>
            <p:cNvPr id="77839" name="Text Box 15"/>
            <p:cNvSpPr txBox="1">
              <a:spLocks noChangeArrowheads="1"/>
            </p:cNvSpPr>
            <p:nvPr/>
          </p:nvSpPr>
          <p:spPr bwMode="auto">
            <a:xfrm>
              <a:off x="1296" y="1680"/>
              <a:ext cx="12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BE" altLang="fr-FR" sz="1400" b="1"/>
                <a:t>Les conditions de travail</a:t>
              </a:r>
            </a:p>
          </p:txBody>
        </p:sp>
        <p:sp>
          <p:nvSpPr>
            <p:cNvPr id="77840" name="Text Box 16"/>
            <p:cNvSpPr txBox="1">
              <a:spLocks noChangeArrowheads="1"/>
            </p:cNvSpPr>
            <p:nvPr/>
          </p:nvSpPr>
          <p:spPr bwMode="auto">
            <a:xfrm>
              <a:off x="1312" y="1536"/>
              <a:ext cx="12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BE" altLang="fr-FR" sz="1400" b="1"/>
                <a:t>Le confort du logement</a:t>
              </a:r>
              <a:endParaRPr lang="fr-BE" altLang="fr-FR"/>
            </a:p>
          </p:txBody>
        </p:sp>
        <p:sp>
          <p:nvSpPr>
            <p:cNvPr id="77841" name="Text Box 17"/>
            <p:cNvSpPr txBox="1">
              <a:spLocks noChangeArrowheads="1"/>
            </p:cNvSpPr>
            <p:nvPr/>
          </p:nvSpPr>
          <p:spPr bwMode="auto">
            <a:xfrm>
              <a:off x="1008" y="1392"/>
              <a:ext cx="18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BE" altLang="fr-FR" sz="1400" b="1" dirty="0"/>
                <a:t>La propreté et le calme du quartier</a:t>
              </a:r>
              <a:endParaRPr lang="fr-BE" altLang="fr-FR" dirty="0"/>
            </a:p>
          </p:txBody>
        </p:sp>
        <p:sp>
          <p:nvSpPr>
            <p:cNvPr id="77843" name="Text Box 19"/>
            <p:cNvSpPr txBox="1">
              <a:spLocks noChangeArrowheads="1"/>
            </p:cNvSpPr>
            <p:nvPr/>
          </p:nvSpPr>
          <p:spPr bwMode="auto">
            <a:xfrm>
              <a:off x="1278" y="1920"/>
              <a:ext cx="11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BE" altLang="fr-FR" sz="1400" b="1"/>
                <a:t>Le montant du salaire</a:t>
              </a:r>
              <a:endParaRPr lang="fr-BE" altLang="fr-FR"/>
            </a:p>
          </p:txBody>
        </p:sp>
        <p:sp>
          <p:nvSpPr>
            <p:cNvPr id="77844" name="Text Box 20"/>
            <p:cNvSpPr txBox="1">
              <a:spLocks noChangeArrowheads="1"/>
            </p:cNvSpPr>
            <p:nvPr/>
          </p:nvSpPr>
          <p:spPr bwMode="auto">
            <a:xfrm>
              <a:off x="1337" y="1824"/>
              <a:ext cx="106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BE" altLang="fr-FR" sz="1400" b="1"/>
                <a:t>La sécurité routière</a:t>
              </a:r>
              <a:endParaRPr lang="fr-BE" altLang="fr-FR"/>
            </a:p>
          </p:txBody>
        </p:sp>
      </p:grpSp>
      <p:grpSp>
        <p:nvGrpSpPr>
          <p:cNvPr id="77868" name="Group 44"/>
          <p:cNvGrpSpPr>
            <a:grpSpLocks/>
          </p:cNvGrpSpPr>
          <p:nvPr/>
        </p:nvGrpSpPr>
        <p:grpSpPr bwMode="auto">
          <a:xfrm>
            <a:off x="3200400" y="4953000"/>
            <a:ext cx="2724150" cy="1219200"/>
            <a:chOff x="0" y="2688"/>
            <a:chExt cx="1716" cy="768"/>
          </a:xfrm>
        </p:grpSpPr>
        <p:sp>
          <p:nvSpPr>
            <p:cNvPr id="77829" name="Text Box 5"/>
            <p:cNvSpPr txBox="1">
              <a:spLocks noChangeArrowheads="1"/>
            </p:cNvSpPr>
            <p:nvPr/>
          </p:nvSpPr>
          <p:spPr bwMode="auto">
            <a:xfrm>
              <a:off x="384" y="3024"/>
              <a:ext cx="94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BE" altLang="fr-FR" sz="1400" b="1"/>
                <a:t>Le réseau routier</a:t>
              </a:r>
            </a:p>
          </p:txBody>
        </p:sp>
        <p:grpSp>
          <p:nvGrpSpPr>
            <p:cNvPr id="77867" name="Group 43"/>
            <p:cNvGrpSpPr>
              <a:grpSpLocks/>
            </p:cNvGrpSpPr>
            <p:nvPr/>
          </p:nvGrpSpPr>
          <p:grpSpPr bwMode="auto">
            <a:xfrm>
              <a:off x="0" y="2688"/>
              <a:ext cx="1716" cy="768"/>
              <a:chOff x="972" y="3120"/>
              <a:chExt cx="1716" cy="768"/>
            </a:xfrm>
          </p:grpSpPr>
          <p:sp>
            <p:nvSpPr>
              <p:cNvPr id="77828" name="Text Box 4"/>
              <p:cNvSpPr txBox="1">
                <a:spLocks noChangeArrowheads="1"/>
              </p:cNvSpPr>
              <p:nvPr/>
            </p:nvSpPr>
            <p:spPr bwMode="auto">
              <a:xfrm>
                <a:off x="972" y="3696"/>
                <a:ext cx="171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BE" altLang="fr-FR" sz="1400" b="1" dirty="0"/>
                  <a:t>L ’information du consommateur</a:t>
                </a:r>
              </a:p>
            </p:txBody>
          </p:sp>
          <p:sp>
            <p:nvSpPr>
              <p:cNvPr id="77831" name="Text Box 7"/>
              <p:cNvSpPr txBox="1">
                <a:spLocks noChangeArrowheads="1"/>
              </p:cNvSpPr>
              <p:nvPr/>
            </p:nvSpPr>
            <p:spPr bwMode="auto">
              <a:xfrm>
                <a:off x="1163" y="3360"/>
                <a:ext cx="118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BE" altLang="fr-FR" sz="1400" b="1"/>
                  <a:t>Le montant des achats</a:t>
                </a:r>
              </a:p>
            </p:txBody>
          </p:sp>
          <p:sp>
            <p:nvSpPr>
              <p:cNvPr id="77832" name="Text Box 8"/>
              <p:cNvSpPr txBox="1">
                <a:spLocks noChangeArrowheads="1"/>
              </p:cNvSpPr>
              <p:nvPr/>
            </p:nvSpPr>
            <p:spPr bwMode="auto">
              <a:xfrm>
                <a:off x="1108" y="3120"/>
                <a:ext cx="138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BE" altLang="fr-FR" sz="1400" b="1"/>
                  <a:t>Les dépenses pour se loger</a:t>
                </a:r>
              </a:p>
            </p:txBody>
          </p:sp>
          <p:sp>
            <p:nvSpPr>
              <p:cNvPr id="77856" name="Text Box 32"/>
              <p:cNvSpPr txBox="1">
                <a:spLocks noChangeArrowheads="1"/>
              </p:cNvSpPr>
              <p:nvPr/>
            </p:nvSpPr>
            <p:spPr bwMode="auto">
              <a:xfrm>
                <a:off x="1008" y="3600"/>
                <a:ext cx="162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BE" altLang="fr-FR" sz="1400" b="1" dirty="0"/>
                  <a:t>La somme consacrée aux loisirs</a:t>
                </a:r>
              </a:p>
            </p:txBody>
          </p:sp>
        </p:grpSp>
      </p:grpSp>
      <p:grpSp>
        <p:nvGrpSpPr>
          <p:cNvPr id="77873" name="Group 49"/>
          <p:cNvGrpSpPr>
            <a:grpSpLocks/>
          </p:cNvGrpSpPr>
          <p:nvPr/>
        </p:nvGrpSpPr>
        <p:grpSpPr bwMode="auto">
          <a:xfrm>
            <a:off x="6588126" y="1219200"/>
            <a:ext cx="2860675" cy="4343400"/>
            <a:chOff x="3190" y="768"/>
            <a:chExt cx="1802" cy="2736"/>
          </a:xfrm>
        </p:grpSpPr>
        <p:sp>
          <p:nvSpPr>
            <p:cNvPr id="77849" name="Text Box 25"/>
            <p:cNvSpPr txBox="1">
              <a:spLocks noChangeArrowheads="1"/>
            </p:cNvSpPr>
            <p:nvPr/>
          </p:nvSpPr>
          <p:spPr bwMode="auto">
            <a:xfrm>
              <a:off x="3504" y="1680"/>
              <a:ext cx="110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BE" altLang="fr-FR" sz="1400" b="1"/>
                <a:t>La formation scolaire</a:t>
              </a:r>
            </a:p>
          </p:txBody>
        </p:sp>
        <p:grpSp>
          <p:nvGrpSpPr>
            <p:cNvPr id="77872" name="Group 48"/>
            <p:cNvGrpSpPr>
              <a:grpSpLocks/>
            </p:cNvGrpSpPr>
            <p:nvPr/>
          </p:nvGrpSpPr>
          <p:grpSpPr bwMode="auto">
            <a:xfrm>
              <a:off x="3190" y="768"/>
              <a:ext cx="1802" cy="2736"/>
              <a:chOff x="3190" y="768"/>
              <a:chExt cx="1802" cy="2736"/>
            </a:xfrm>
          </p:grpSpPr>
          <p:sp>
            <p:nvSpPr>
              <p:cNvPr id="77845" name="Text Box 21"/>
              <p:cNvSpPr txBox="1">
                <a:spLocks noChangeArrowheads="1"/>
              </p:cNvSpPr>
              <p:nvPr/>
            </p:nvSpPr>
            <p:spPr bwMode="auto">
              <a:xfrm>
                <a:off x="3696" y="768"/>
                <a:ext cx="500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BE" altLang="fr-FR" sz="1400" b="1"/>
                  <a:t>La santé</a:t>
                </a:r>
                <a:endParaRPr lang="fr-BE" altLang="fr-FR"/>
              </a:p>
            </p:txBody>
          </p:sp>
          <p:sp>
            <p:nvSpPr>
              <p:cNvPr id="77846" name="Text Box 22"/>
              <p:cNvSpPr txBox="1">
                <a:spLocks noChangeArrowheads="1"/>
              </p:cNvSpPr>
              <p:nvPr/>
            </p:nvSpPr>
            <p:spPr bwMode="auto">
              <a:xfrm>
                <a:off x="3312" y="912"/>
                <a:ext cx="128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BE" altLang="fr-FR" sz="1400" b="1"/>
                  <a:t>Les conditions de travail</a:t>
                </a:r>
              </a:p>
            </p:txBody>
          </p:sp>
          <p:sp>
            <p:nvSpPr>
              <p:cNvPr id="77847" name="Text Box 23"/>
              <p:cNvSpPr txBox="1">
                <a:spLocks noChangeArrowheads="1"/>
              </p:cNvSpPr>
              <p:nvPr/>
            </p:nvSpPr>
            <p:spPr bwMode="auto">
              <a:xfrm>
                <a:off x="3456" y="1392"/>
                <a:ext cx="117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BE" altLang="fr-FR" sz="1400" b="1" dirty="0"/>
                  <a:t>Le montant du salaire</a:t>
                </a:r>
                <a:endParaRPr lang="fr-BE" altLang="fr-FR" dirty="0"/>
              </a:p>
            </p:txBody>
          </p:sp>
          <p:sp>
            <p:nvSpPr>
              <p:cNvPr id="77848" name="Text Box 24"/>
              <p:cNvSpPr txBox="1">
                <a:spLocks noChangeArrowheads="1"/>
              </p:cNvSpPr>
              <p:nvPr/>
            </p:nvSpPr>
            <p:spPr bwMode="auto">
              <a:xfrm>
                <a:off x="3456" y="1488"/>
                <a:ext cx="1187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BE" altLang="fr-FR" sz="1400" b="1"/>
                  <a:t>La sécurité de l ’emploi</a:t>
                </a:r>
              </a:p>
            </p:txBody>
          </p:sp>
          <p:sp>
            <p:nvSpPr>
              <p:cNvPr id="77850" name="Text Box 26"/>
              <p:cNvSpPr txBox="1">
                <a:spLocks noChangeArrowheads="1"/>
              </p:cNvSpPr>
              <p:nvPr/>
            </p:nvSpPr>
            <p:spPr bwMode="auto">
              <a:xfrm>
                <a:off x="3504" y="1776"/>
                <a:ext cx="111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BE" altLang="fr-FR" sz="1400" b="1"/>
                  <a:t>Les activités de loisir</a:t>
                </a:r>
              </a:p>
            </p:txBody>
          </p:sp>
          <p:sp>
            <p:nvSpPr>
              <p:cNvPr id="77851" name="Text Box 27"/>
              <p:cNvSpPr txBox="1">
                <a:spLocks noChangeArrowheads="1"/>
              </p:cNvSpPr>
              <p:nvPr/>
            </p:nvSpPr>
            <p:spPr bwMode="auto">
              <a:xfrm>
                <a:off x="3456" y="1872"/>
                <a:ext cx="123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BE" altLang="fr-FR" sz="1400" b="1"/>
                  <a:t>Le confort du logement</a:t>
                </a:r>
                <a:endParaRPr lang="fr-BE" altLang="fr-FR"/>
              </a:p>
            </p:txBody>
          </p:sp>
          <p:sp>
            <p:nvSpPr>
              <p:cNvPr id="77852" name="Text Box 28"/>
              <p:cNvSpPr txBox="1">
                <a:spLocks noChangeArrowheads="1"/>
              </p:cNvSpPr>
              <p:nvPr/>
            </p:nvSpPr>
            <p:spPr bwMode="auto">
              <a:xfrm>
                <a:off x="3190" y="2304"/>
                <a:ext cx="180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BE" altLang="fr-FR" sz="1400" b="1"/>
                  <a:t>La propreté et le calme du quartier</a:t>
                </a:r>
                <a:endParaRPr lang="fr-BE" altLang="fr-FR"/>
              </a:p>
            </p:txBody>
          </p:sp>
          <p:sp>
            <p:nvSpPr>
              <p:cNvPr id="77853" name="Text Box 29"/>
              <p:cNvSpPr txBox="1">
                <a:spLocks noChangeArrowheads="1"/>
              </p:cNvSpPr>
              <p:nvPr/>
            </p:nvSpPr>
            <p:spPr bwMode="auto">
              <a:xfrm>
                <a:off x="3600" y="2400"/>
                <a:ext cx="93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BE" altLang="fr-FR" sz="1400" b="1"/>
                  <a:t>La justice sociale</a:t>
                </a:r>
              </a:p>
            </p:txBody>
          </p:sp>
          <p:sp>
            <p:nvSpPr>
              <p:cNvPr id="77854" name="Text Box 30"/>
              <p:cNvSpPr txBox="1">
                <a:spLocks noChangeArrowheads="1"/>
              </p:cNvSpPr>
              <p:nvPr/>
            </p:nvSpPr>
            <p:spPr bwMode="auto">
              <a:xfrm>
                <a:off x="3504" y="2832"/>
                <a:ext cx="106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BE" altLang="fr-FR" sz="1400" b="1"/>
                  <a:t>La durée des études</a:t>
                </a:r>
                <a:endParaRPr lang="fr-BE" altLang="fr-FR"/>
              </a:p>
            </p:txBody>
          </p:sp>
          <p:sp>
            <p:nvSpPr>
              <p:cNvPr id="77855" name="Text Box 31"/>
              <p:cNvSpPr txBox="1">
                <a:spLocks noChangeArrowheads="1"/>
              </p:cNvSpPr>
              <p:nvPr/>
            </p:nvSpPr>
            <p:spPr bwMode="auto">
              <a:xfrm>
                <a:off x="3216" y="2976"/>
                <a:ext cx="171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BE" altLang="fr-FR" sz="1400" b="1"/>
                  <a:t>L ’information du consommateur</a:t>
                </a:r>
              </a:p>
            </p:txBody>
          </p:sp>
          <p:sp>
            <p:nvSpPr>
              <p:cNvPr id="77857" name="Text Box 33"/>
              <p:cNvSpPr txBox="1">
                <a:spLocks noChangeArrowheads="1"/>
              </p:cNvSpPr>
              <p:nvPr/>
            </p:nvSpPr>
            <p:spPr bwMode="auto">
              <a:xfrm>
                <a:off x="3264" y="3120"/>
                <a:ext cx="162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BE" altLang="fr-FR" sz="1400" b="1"/>
                  <a:t>La somme consacrée aux loisirs</a:t>
                </a:r>
              </a:p>
            </p:txBody>
          </p:sp>
          <p:sp>
            <p:nvSpPr>
              <p:cNvPr id="77858" name="Text Box 34"/>
              <p:cNvSpPr txBox="1">
                <a:spLocks noChangeArrowheads="1"/>
              </p:cNvSpPr>
              <p:nvPr/>
            </p:nvSpPr>
            <p:spPr bwMode="auto">
              <a:xfrm>
                <a:off x="3408" y="3216"/>
                <a:ext cx="138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BE" altLang="fr-FR" sz="1400" b="1"/>
                  <a:t>Les dépenses pour se loger</a:t>
                </a:r>
              </a:p>
            </p:txBody>
          </p:sp>
          <p:sp>
            <p:nvSpPr>
              <p:cNvPr id="77859" name="Text Box 35"/>
              <p:cNvSpPr txBox="1">
                <a:spLocks noChangeArrowheads="1"/>
              </p:cNvSpPr>
              <p:nvPr/>
            </p:nvSpPr>
            <p:spPr bwMode="auto">
              <a:xfrm>
                <a:off x="3552" y="3312"/>
                <a:ext cx="118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BE" altLang="fr-FR" sz="1400" b="1"/>
                  <a:t>Le montant des achats</a:t>
                </a:r>
              </a:p>
            </p:txBody>
          </p:sp>
        </p:grpSp>
      </p:grpSp>
      <p:sp>
        <p:nvSpPr>
          <p:cNvPr id="77860" name="Line 36"/>
          <p:cNvSpPr>
            <a:spLocks noChangeShapeType="1"/>
          </p:cNvSpPr>
          <p:nvPr/>
        </p:nvSpPr>
        <p:spPr bwMode="auto">
          <a:xfrm flipV="1">
            <a:off x="5638800" y="1676400"/>
            <a:ext cx="121920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77861" name="Line 37"/>
          <p:cNvSpPr>
            <a:spLocks noChangeShapeType="1"/>
          </p:cNvSpPr>
          <p:nvPr/>
        </p:nvSpPr>
        <p:spPr bwMode="auto">
          <a:xfrm flipV="1">
            <a:off x="5410200" y="2362200"/>
            <a:ext cx="16002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77862" name="Line 38"/>
          <p:cNvSpPr>
            <a:spLocks noChangeShapeType="1"/>
          </p:cNvSpPr>
          <p:nvPr/>
        </p:nvSpPr>
        <p:spPr bwMode="auto">
          <a:xfrm flipV="1">
            <a:off x="5486400" y="2514600"/>
            <a:ext cx="15240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77863" name="Line 39"/>
          <p:cNvSpPr>
            <a:spLocks noChangeShapeType="1"/>
          </p:cNvSpPr>
          <p:nvPr/>
        </p:nvSpPr>
        <p:spPr bwMode="auto">
          <a:xfrm flipV="1">
            <a:off x="5334000" y="2819400"/>
            <a:ext cx="175260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77864" name="Line 40"/>
          <p:cNvSpPr>
            <a:spLocks noChangeShapeType="1"/>
          </p:cNvSpPr>
          <p:nvPr/>
        </p:nvSpPr>
        <p:spPr bwMode="auto">
          <a:xfrm flipV="1">
            <a:off x="5334000" y="3048000"/>
            <a:ext cx="167640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77865" name="Text Box 41"/>
          <p:cNvSpPr txBox="1">
            <a:spLocks noChangeArrowheads="1"/>
          </p:cNvSpPr>
          <p:nvPr/>
        </p:nvSpPr>
        <p:spPr bwMode="auto">
          <a:xfrm>
            <a:off x="4079876" y="6092826"/>
            <a:ext cx="10054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BE" altLang="fr-FR" sz="2400" b="1" dirty="0">
                <a:solidFill>
                  <a:srgbClr val="FF0000"/>
                </a:solidFill>
              </a:rPr>
              <a:t>12 ans</a:t>
            </a:r>
          </a:p>
        </p:txBody>
      </p:sp>
      <p:sp>
        <p:nvSpPr>
          <p:cNvPr id="77866" name="Text Box 42"/>
          <p:cNvSpPr txBox="1">
            <a:spLocks noChangeArrowheads="1"/>
          </p:cNvSpPr>
          <p:nvPr/>
        </p:nvSpPr>
        <p:spPr bwMode="auto">
          <a:xfrm>
            <a:off x="7391401" y="6092826"/>
            <a:ext cx="10054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BE" altLang="fr-FR" sz="2400" b="1">
                <a:solidFill>
                  <a:srgbClr val="FF0000"/>
                </a:solidFill>
              </a:rPr>
              <a:t>16 ans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Affectivité-Attitude Valeurs Albertini Critères perso QOL. Université de Liège -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9</a:t>
            </a:fld>
            <a:endParaRPr lang="fr-B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79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987"/>
    </mc:Choice>
    <mc:Fallback xmlns="">
      <p:transition spd="slow" advTm="2349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42" grpId="0" autoUpdateAnimBg="0"/>
      <p:bldP spid="77860" grpId="0" animBg="1"/>
      <p:bldP spid="77861" grpId="0" animBg="1"/>
      <p:bldP spid="77862" grpId="0" animBg="1"/>
      <p:bldP spid="77863" grpId="0" animBg="1"/>
      <p:bldP spid="7786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7|4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.8|3.9|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45.8|10.9|13.8|40.1|44.2|27.2|4.2|24|9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45.8|10.9|13.8|40.1|44.2|27.2|4.2|24|9.9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1288</Words>
  <Application>Microsoft Office PowerPoint</Application>
  <PresentationFormat>Grand écran</PresentationFormat>
  <Paragraphs>237</Paragraphs>
  <Slides>10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Comment connaître les valeurs des personnes ?</vt:lpstr>
      <vt:lpstr>Enquête  U.E. 1982</vt:lpstr>
      <vt:lpstr>Qu’est-ce qui caractérise le mieux la qualité de la vie ?</vt:lpstr>
      <vt:lpstr>Qu’est-ce qui caractérise le mieux la qualité de la vie ?</vt:lpstr>
      <vt:lpstr>Présentation PowerPoint</vt:lpstr>
      <vt:lpstr>Hit parade par 300 enfants de 12 ans et 300 ados de 16 ans en 1985 à Liège</vt:lpstr>
      <vt:lpstr>Hit parade par 300 enfants de 12 ans et 300 ados de 16 ans en 1985 à Liège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d.leclercq@uliege.be</dc:creator>
  <cp:lastModifiedBy>d.leclercq@uliege.be</cp:lastModifiedBy>
  <cp:revision>48</cp:revision>
  <dcterms:created xsi:type="dcterms:W3CDTF">2020-03-03T16:26:00Z</dcterms:created>
  <dcterms:modified xsi:type="dcterms:W3CDTF">2020-04-21T12:06:59Z</dcterms:modified>
</cp:coreProperties>
</file>