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2" r:id="rId2"/>
    <p:sldId id="343" r:id="rId3"/>
    <p:sldId id="342" r:id="rId4"/>
    <p:sldId id="344" r:id="rId5"/>
    <p:sldId id="340" r:id="rId6"/>
    <p:sldId id="345" r:id="rId7"/>
    <p:sldId id="339" r:id="rId8"/>
    <p:sldId id="337" r:id="rId9"/>
    <p:sldId id="338" r:id="rId10"/>
    <p:sldId id="353" r:id="rId11"/>
    <p:sldId id="348" r:id="rId12"/>
    <p:sldId id="34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99"/>
    <a:srgbClr val="7521FD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F4CEB-1C5F-4276-8FD7-164C9541FE9A}" type="datetimeFigureOut">
              <a:rPr lang="fr-BE" smtClean="0"/>
              <a:t>21-04-20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46AFC-6327-4CBF-81A5-2A10F8EA99A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578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mtClean="0"/>
              <a:t>D. Leclercq (2019) Les facteurs A (Affectivité) et D (Décision) du modèle ASCID (2010). Université de Liège - LEPS Paris</a:t>
            </a:r>
            <a:endParaRPr lang="en-US" altLang="fr-FR" smtClean="0"/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F92EFA-8AD1-4649-83AB-A1B66A2BA438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606" y="4689243"/>
            <a:ext cx="5438464" cy="4444518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3544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99EEFC6F-28CE-4B95-B023-B459ECEA8648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032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99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752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637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373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014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011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003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fld id="{99EEFC6F-28CE-4B95-B023-B459ECEA8648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0498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701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64474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91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4171" y="6356350"/>
            <a:ext cx="11042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705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FC6F-28CE-4B95-B023-B459ECEA864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909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hyperlink" Target="mailto:leclercq@ulg.ac.be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apidoc.chic-cm.fr/573MaslowDiapo.pp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leclercq@ulg.ac.b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papidoc.chic-cm.fr/573MaslowDiapo.pp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58319" y="4365045"/>
            <a:ext cx="6400800" cy="18536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BE" altLang="fr-FR" sz="2000" b="1" dirty="0">
                <a:latin typeface="Times New Roman" pitchFamily="18" charset="0"/>
              </a:rPr>
              <a:t>Dieudonné </a:t>
            </a:r>
            <a:r>
              <a:rPr lang="fr-BE" altLang="fr-FR" sz="2000" b="1" dirty="0" smtClean="0">
                <a:latin typeface="Times New Roman" pitchFamily="18" charset="0"/>
              </a:rPr>
              <a:t>Leclercq</a:t>
            </a:r>
            <a:endParaRPr lang="fr-BE" altLang="fr-FR" sz="18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d. </a:t>
            </a:r>
            <a:r>
              <a:rPr lang="fr-BE" altLang="fr-FR" sz="1600" b="1" dirty="0" smtClean="0">
                <a:latin typeface="Times New Roman" pitchFamily="18" charset="0"/>
                <a:hlinkClick r:id="rId4"/>
              </a:rPr>
              <a:t>leclercq@uliege.be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Ecrits téléchargeables gratuitement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latin typeface="Times New Roman" pitchFamily="18" charset="0"/>
              </a:rPr>
              <a:t>à partir de </a:t>
            </a:r>
            <a:r>
              <a:rPr lang="fr-BE" altLang="fr-FR" sz="1600" b="1" dirty="0">
                <a:solidFill>
                  <a:srgbClr val="0000CC"/>
                </a:solidFill>
                <a:latin typeface="Times New Roman" pitchFamily="18" charset="0"/>
              </a:rPr>
              <a:t>http://</a:t>
            </a:r>
            <a:r>
              <a:rPr lang="fr-BE" altLang="fr-FR" sz="1600" b="1" dirty="0" smtClean="0">
                <a:solidFill>
                  <a:srgbClr val="0000CC"/>
                </a:solidFill>
                <a:latin typeface="Times New Roman" pitchFamily="18" charset="0"/>
              </a:rPr>
              <a:t>orbi.uliege.be</a:t>
            </a:r>
            <a:endParaRPr lang="fr-BE" altLang="fr-FR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altLang="fr-FR" sz="2800" b="1" dirty="0" smtClean="0">
                <a:latin typeface="Times New Roman" pitchFamily="18" charset="0"/>
              </a:rPr>
              <a:t>2020</a:t>
            </a:r>
            <a:endParaRPr lang="en-US" altLang="fr-FR" sz="2800" b="1" dirty="0">
              <a:latin typeface="Times New Roman" pitchFamily="18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201267" y="1487180"/>
            <a:ext cx="6257852" cy="2646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sz="1800" b="1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Modification des conduites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1800" b="1" dirty="0">
                <a:latin typeface="Times New Roman" pitchFamily="18" charset="0"/>
              </a:rPr>
              <a:t>et modèle ASCID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fr-FR" sz="8000" b="1" dirty="0" smtClean="0">
                <a:latin typeface="Times New Roman" pitchFamily="18" charset="0"/>
              </a:rPr>
              <a:t>A</a:t>
            </a:r>
            <a:r>
              <a:rPr lang="fr-BE" altLang="fr-FR" b="1" dirty="0" smtClean="0">
                <a:latin typeface="Times New Roman" pitchFamily="18" charset="0"/>
              </a:rPr>
              <a:t>ffectivité </a:t>
            </a:r>
            <a:r>
              <a:rPr lang="fr-BE" altLang="fr-FR" sz="8000" b="1" dirty="0" smtClean="0">
                <a:latin typeface="Times New Roman" pitchFamily="18" charset="0"/>
              </a:rPr>
              <a:t>–A</a:t>
            </a:r>
            <a:r>
              <a:rPr lang="fr-BE" altLang="fr-FR" b="1" dirty="0" smtClean="0">
                <a:latin typeface="Times New Roman" pitchFamily="18" charset="0"/>
              </a:rPr>
              <a:t>ttitudes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BE" altLang="fr-FR" b="1" dirty="0" smtClean="0">
              <a:latin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0" y="96647"/>
            <a:ext cx="1900900" cy="1900900"/>
          </a:xfrm>
          <a:prstGeom prst="rect">
            <a:avLst/>
          </a:prstGeom>
        </p:spPr>
      </p:pic>
      <p:pic>
        <p:nvPicPr>
          <p:cNvPr id="11" name="Picture 2" descr="Image result for université paris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9" y="99704"/>
            <a:ext cx="1952625" cy="570230"/>
          </a:xfrm>
          <a:prstGeom prst="rect">
            <a:avLst/>
          </a:prstGeom>
          <a:noFill/>
          <a:extLst/>
        </p:spPr>
      </p:pic>
      <p:pic>
        <p:nvPicPr>
          <p:cNvPr id="12" name="Imag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93" y="705495"/>
            <a:ext cx="1710690" cy="460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8"/>
          <a:srcRect l="41278" t="22743" r="44384" b="68500"/>
          <a:stretch/>
        </p:blipFill>
        <p:spPr>
          <a:xfrm>
            <a:off x="9947550" y="935682"/>
            <a:ext cx="1896157" cy="600698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45" y="96647"/>
            <a:ext cx="2028262" cy="95306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357743" y="1210181"/>
            <a:ext cx="700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EA 3412</a:t>
            </a:r>
            <a:endParaRPr lang="fr-BE" sz="1200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4172221" y="3773541"/>
            <a:ext cx="4173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BE" altLang="fr-FR" b="1" dirty="0" smtClean="0">
                <a:solidFill>
                  <a:srgbClr val="FF0000"/>
                </a:solidFill>
                <a:latin typeface="Times New Roman" pitchFamily="18" charset="0"/>
              </a:rPr>
              <a:t>A2. </a:t>
            </a:r>
            <a:r>
              <a:rPr lang="fr-BE" altLang="fr-FR" b="1" dirty="0" smtClean="0">
                <a:solidFill>
                  <a:srgbClr val="FF0000"/>
                </a:solidFill>
                <a:latin typeface="Times New Roman" pitchFamily="18" charset="0"/>
              </a:rPr>
              <a:t>Les 14 besoins de Henderson &amp; Age</a:t>
            </a:r>
            <a:endParaRPr lang="en-US" altLang="fr-FR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81664" y="3380679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</a:rPr>
              <a:t>Besoins </a:t>
            </a:r>
            <a:endParaRPr lang="fr-BE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3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13"/>
    </mc:Choice>
    <mc:Fallback xmlns="">
      <p:transition spd="slow" advTm="73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174171" y="93507"/>
            <a:ext cx="512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Les 14 composantes des Besoins selon V. Henderson 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0774" t="25924" r="29957" b="13945"/>
          <a:stretch/>
        </p:blipFill>
        <p:spPr>
          <a:xfrm>
            <a:off x="5695405" y="93507"/>
            <a:ext cx="6648995" cy="57271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5814" y="427384"/>
            <a:ext cx="8122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https://nurseslabs.com/virginia-hendersons-need-theory/#</a:t>
            </a:r>
            <a:r>
              <a:rPr lang="fr-BE" dirty="0" smtClean="0"/>
              <a:t>Need-Theory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9657" t="42214" r="29874" b="11857"/>
          <a:stretch/>
        </p:blipFill>
        <p:spPr>
          <a:xfrm>
            <a:off x="2263" y="833671"/>
            <a:ext cx="5986160" cy="382138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826637" y="278173"/>
            <a:ext cx="2033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Situés dans Maslow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586377" y="4692012"/>
            <a:ext cx="456296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/>
              <a:t>L</a:t>
            </a:r>
            <a:r>
              <a:rPr lang="fr-BE" sz="2000" b="1" dirty="0" smtClean="0"/>
              <a:t>es besoins au-delà des physiologiques ne sont pas tous affectifs. </a:t>
            </a:r>
            <a:endParaRPr lang="fr-BE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-88490" y="5516127"/>
            <a:ext cx="8909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Henderson V. (2015). Virginia Henderson's Nursing Theory</a:t>
            </a:r>
            <a:r>
              <a:rPr lang="en-US" dirty="0" smtClean="0">
                <a:latin typeface="Times New Roman" panose="02020603050405020304" pitchFamily="18" charset="0"/>
              </a:rPr>
              <a:t>. http</a:t>
            </a:r>
            <a:r>
              <a:rPr lang="en-US" dirty="0">
                <a:latin typeface="Times New Roman" panose="02020603050405020304" pitchFamily="18" charset="0"/>
              </a:rPr>
              <a:t>://</a:t>
            </a:r>
            <a:r>
              <a:rPr lang="en-US" dirty="0" smtClean="0">
                <a:latin typeface="Times New Roman" panose="02020603050405020304" pitchFamily="18" charset="0"/>
              </a:rPr>
              <a:t>currentnursing.com/nursing_theory/Henderson.html.</a:t>
            </a:r>
            <a:endParaRPr lang="fr-BE" dirty="0"/>
          </a:p>
        </p:txBody>
      </p:sp>
      <p:sp>
        <p:nvSpPr>
          <p:cNvPr id="11" name="Flèche droite 10"/>
          <p:cNvSpPr/>
          <p:nvPr/>
        </p:nvSpPr>
        <p:spPr>
          <a:xfrm>
            <a:off x="8020858" y="5629224"/>
            <a:ext cx="2383301" cy="91855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Pour avancer</a:t>
            </a:r>
            <a:endParaRPr lang="fr-B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11</a:t>
            </a:fld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580293" y="1089992"/>
            <a:ext cx="123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Références</a:t>
            </a:r>
            <a:endParaRPr lang="fr-BE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97877" y="403177"/>
            <a:ext cx="2740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En amont de ce </a:t>
            </a:r>
            <a:r>
              <a:rPr lang="fr-FR" b="1" dirty="0" smtClean="0"/>
              <a:t>diaporama</a:t>
            </a:r>
            <a:endParaRPr lang="fr-BE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37840" y="4653246"/>
            <a:ext cx="25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En aval de ce </a:t>
            </a:r>
            <a:r>
              <a:rPr lang="fr-FR" b="1" dirty="0" smtClean="0"/>
              <a:t>diaporama</a:t>
            </a:r>
            <a:endParaRPr lang="fr-BE" b="1" dirty="0"/>
          </a:p>
        </p:txBody>
      </p:sp>
      <p:sp>
        <p:nvSpPr>
          <p:cNvPr id="10" name="Flèche droite 9"/>
          <p:cNvSpPr/>
          <p:nvPr/>
        </p:nvSpPr>
        <p:spPr>
          <a:xfrm>
            <a:off x="9227901" y="5233499"/>
            <a:ext cx="2383301" cy="91855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Pour avancer</a:t>
            </a:r>
            <a:endParaRPr lang="fr-BE" sz="24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53044" y="405294"/>
            <a:ext cx="400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/>
              <a:t>La taxonomie des besoins selon Maslow</a:t>
            </a:r>
            <a:endParaRPr lang="fr-BE" b="1" dirty="0"/>
          </a:p>
        </p:txBody>
      </p:sp>
      <p:sp>
        <p:nvSpPr>
          <p:cNvPr id="9" name="Rectangle 8"/>
          <p:cNvSpPr/>
          <p:nvPr/>
        </p:nvSpPr>
        <p:spPr>
          <a:xfrm>
            <a:off x="1952949" y="1931960"/>
            <a:ext cx="70415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fr-B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Mishara</a:t>
            </a:r>
            <a:r>
              <a:rPr lang="fr-B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et </a:t>
            </a:r>
            <a:r>
              <a:rPr lang="fr-B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Riedel</a:t>
            </a:r>
            <a:r>
              <a:rPr lang="fr-B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fr-B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B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(1985</a:t>
            </a:r>
            <a:r>
              <a:rPr lang="fr-B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fr-BE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vieillissement. </a:t>
            </a:r>
            <a:r>
              <a:rPr lang="fr-B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 </a:t>
            </a:r>
            <a:r>
              <a:rPr lang="fr-B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PUF</a:t>
            </a:r>
            <a:endParaRPr lang="fr-BE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2108203" y="2844450"/>
            <a:ext cx="10784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(USLD- Unité de Soins Longue Durée d’</a:t>
            </a:r>
            <a:r>
              <a:rPr lang="fr-FR" dirty="0" err="1"/>
              <a:t>Uzés</a:t>
            </a:r>
            <a:r>
              <a:rPr lang="fr-FR" dirty="0"/>
              <a:t>). </a:t>
            </a:r>
            <a:r>
              <a:rPr lang="fr-FR" dirty="0" smtClean="0"/>
              <a:t>La </a:t>
            </a:r>
            <a:r>
              <a:rPr lang="fr-FR" dirty="0"/>
              <a:t>prise en charge des personnes âgées et </a:t>
            </a:r>
            <a:r>
              <a:rPr lang="fr-FR" dirty="0" smtClean="0"/>
              <a:t>à risque </a:t>
            </a:r>
          </a:p>
          <a:p>
            <a:r>
              <a:rPr lang="fr-FR" dirty="0" smtClean="0"/>
              <a:t>de </a:t>
            </a:r>
            <a:r>
              <a:rPr lang="fr-FR" dirty="0"/>
              <a:t>dénutrition. </a:t>
            </a:r>
            <a:r>
              <a:rPr lang="fr-FR" dirty="0" smtClean="0"/>
              <a:t>In </a:t>
            </a:r>
            <a:r>
              <a:rPr lang="fr-FR" dirty="0"/>
              <a:t>Généraliste et gérontologie. </a:t>
            </a:r>
            <a:r>
              <a:rPr lang="fr-FR" dirty="0" smtClean="0"/>
              <a:t>N°70</a:t>
            </a:r>
            <a:r>
              <a:rPr lang="fr-FR" dirty="0"/>
              <a:t>, sept. 2001, p 312 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2108203" y="2521019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Reynau</a:t>
            </a:r>
            <a:r>
              <a:rPr lang="fr-FR" dirty="0" smtClean="0"/>
              <a:t> B., Parez G, Retourna C. &amp; François P.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52949" y="1128320"/>
            <a:ext cx="9658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Henderson, V. (1966). The nature of nursing. In George, J. (Ed.). Nursing theories: the base for professional nursing practice. Norwalk, Connecticut: Appleton &amp; Lange.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2576146" y="5233499"/>
            <a:ext cx="399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Valeurs prioritaires Qualité de la vie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15262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06627" y="3960599"/>
            <a:ext cx="6400800" cy="18536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fr-BE" altLang="fr-FR" sz="2000" b="1" dirty="0" smtClean="0">
                <a:latin typeface="Times New Roman" pitchFamily="18" charset="0"/>
              </a:rPr>
              <a:t>Dieudonné Leclercq</a:t>
            </a:r>
            <a:endParaRPr lang="fr-BE" altLang="fr-FR" sz="18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fr-BE" altLang="fr-FR" sz="1600" b="1" dirty="0" smtClean="0">
                <a:latin typeface="Times New Roman" pitchFamily="18" charset="0"/>
              </a:rPr>
              <a:t>d. </a:t>
            </a:r>
            <a:r>
              <a:rPr lang="fr-BE" altLang="fr-FR" sz="1600" b="1" dirty="0" smtClean="0">
                <a:latin typeface="Times New Roman" pitchFamily="18" charset="0"/>
                <a:hlinkClick r:id="rId2"/>
              </a:rPr>
              <a:t>leclercq@ulg.ac.be</a:t>
            </a:r>
            <a:endParaRPr lang="fr-BE" altLang="fr-FR" sz="16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fr-BE" altLang="fr-FR" sz="1600" b="1" dirty="0" smtClean="0">
                <a:latin typeface="Times New Roman" pitchFamily="18" charset="0"/>
              </a:rPr>
              <a:t>Ecrits téléchargeables gratuitement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fr-BE" altLang="fr-FR" sz="1600" b="1" dirty="0" smtClean="0">
                <a:latin typeface="Times New Roman" pitchFamily="18" charset="0"/>
              </a:rPr>
              <a:t>à partir de </a:t>
            </a:r>
            <a:r>
              <a:rPr lang="fr-BE" altLang="fr-FR" sz="1600" b="1" dirty="0" smtClean="0">
                <a:solidFill>
                  <a:srgbClr val="0000CC"/>
                </a:solidFill>
                <a:latin typeface="Times New Roman" pitchFamily="18" charset="0"/>
              </a:rPr>
              <a:t>http://orbi.ulg.ac.be</a:t>
            </a:r>
            <a:endParaRPr lang="fr-BE" altLang="fr-FR" sz="1600" b="1" dirty="0" smtClean="0">
              <a:latin typeface="Times New Roman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9" b="17839"/>
          <a:stretch/>
        </p:blipFill>
        <p:spPr>
          <a:xfrm>
            <a:off x="9426493" y="2713060"/>
            <a:ext cx="2430478" cy="249507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4" t="45061" r="31923" b="13655"/>
          <a:stretch/>
        </p:blipFill>
        <p:spPr bwMode="auto">
          <a:xfrm>
            <a:off x="4935953" y="2588048"/>
            <a:ext cx="2066818" cy="10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6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3"/>
    </mc:Choice>
    <mc:Fallback xmlns="">
      <p:transition spd="slow" advTm="478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44"/>
          <p:cNvSpPr txBox="1">
            <a:spLocks noChangeArrowheads="1"/>
          </p:cNvSpPr>
          <p:nvPr/>
        </p:nvSpPr>
        <p:spPr bwMode="auto">
          <a:xfrm>
            <a:off x="3698739" y="34041"/>
            <a:ext cx="5551487" cy="1200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7200" b="1" dirty="0">
                <a:latin typeface="Times New Roman" pitchFamily="18" charset="0"/>
              </a:rPr>
              <a:t>A</a:t>
            </a:r>
            <a:r>
              <a:rPr lang="fr-BE" altLang="fr-FR" sz="3600" b="1" dirty="0">
                <a:latin typeface="Times New Roman" pitchFamily="18" charset="0"/>
              </a:rPr>
              <a:t>ffectivité - </a:t>
            </a:r>
            <a:r>
              <a:rPr lang="fr-BE" altLang="fr-FR" sz="7200" b="1" dirty="0">
                <a:latin typeface="Times New Roman" pitchFamily="18" charset="0"/>
              </a:rPr>
              <a:t>A</a:t>
            </a:r>
            <a:r>
              <a:rPr lang="fr-BE" altLang="fr-FR" sz="3600" b="1" dirty="0">
                <a:latin typeface="Times New Roman" pitchFamily="18" charset="0"/>
              </a:rPr>
              <a:t>ttitudes</a:t>
            </a:r>
            <a:endParaRPr lang="en-US" altLang="fr-FR" sz="3600" b="1" dirty="0">
              <a:latin typeface="Times New Roman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2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628812" y="1916884"/>
            <a:ext cx="9597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1-La classification de Maslow (1949) </a:t>
            </a:r>
          </a:p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                      en pyramide car priorisation des besoins entre eux</a:t>
            </a:r>
            <a:endParaRPr lang="fr-BE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7502" y="4524427"/>
            <a:ext cx="52810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4-Les 14 besoins selon Henderson </a:t>
            </a:r>
            <a:endParaRPr lang="fr-FR" sz="2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800" b="1" dirty="0" smtClean="0"/>
              <a:t>                     </a:t>
            </a:r>
            <a:endParaRPr lang="fr-BE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293711" y="1112936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Les besoins</a:t>
            </a:r>
            <a:endParaRPr lang="fr-BE" sz="36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07502" y="3867831"/>
            <a:ext cx="107297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3-Précision des besoins pour un public particulier : les personnes âgées</a:t>
            </a:r>
          </a:p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</a:t>
            </a:r>
            <a:endParaRPr lang="fr-BE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7502" y="2971718"/>
            <a:ext cx="4261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2-Lien entre besoins et âge </a:t>
            </a:r>
            <a:endParaRPr lang="fr-BE" sz="28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53915" y="2961807"/>
            <a:ext cx="9574823" cy="786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3609534" y="3353950"/>
            <a:ext cx="576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Parallèle avec les étapes du développement</a:t>
            </a:r>
            <a:endParaRPr lang="fr-BE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7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56"/>
    </mc:Choice>
    <mc:Fallback xmlns="">
      <p:transition spd="slow" advTm="23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65378" y="6439144"/>
            <a:ext cx="11042469" cy="365125"/>
          </a:xfrm>
        </p:spPr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832731" y="6413256"/>
            <a:ext cx="705394" cy="365125"/>
          </a:xfrm>
        </p:spPr>
        <p:txBody>
          <a:bodyPr/>
          <a:lstStyle/>
          <a:p>
            <a:fld id="{99EEFC6F-28CE-4B95-B023-B459ECEA8648}" type="slidenum">
              <a:rPr lang="fr-BE" smtClean="0"/>
              <a:t>3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65378" y="257196"/>
            <a:ext cx="2801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fr-B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Mishara</a:t>
            </a:r>
            <a:r>
              <a:rPr lang="fr-B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et </a:t>
            </a:r>
            <a:r>
              <a:rPr lang="fr-BE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Riedel</a:t>
            </a:r>
            <a:r>
              <a:rPr lang="fr-B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fr-B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B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(1985). </a:t>
            </a:r>
          </a:p>
          <a:p>
            <a:r>
              <a:rPr lang="fr-BE" sz="20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BE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vieillissement,</a:t>
            </a:r>
            <a:r>
              <a:rPr lang="fr-B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BE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BE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 : PUF</a:t>
            </a:r>
            <a:endParaRPr lang="fr-BE" sz="2000" b="1" dirty="0"/>
          </a:p>
        </p:txBody>
      </p:sp>
      <p:pic>
        <p:nvPicPr>
          <p:cNvPr id="5" name="Image 4" descr="images/maslowmishara17k573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" b="4706"/>
          <a:stretch/>
        </p:blipFill>
        <p:spPr bwMode="auto">
          <a:xfrm>
            <a:off x="4579483" y="120713"/>
            <a:ext cx="6432026" cy="6264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624744" y="2603220"/>
            <a:ext cx="210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entre âge et besoins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0716" y="2239538"/>
            <a:ext cx="22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</a:t>
            </a:r>
            <a:r>
              <a:rPr lang="fr-FR" b="1" dirty="0" smtClean="0"/>
              <a:t>ont les liens suivants </a:t>
            </a:r>
            <a:endParaRPr lang="fr-BE" b="1" dirty="0"/>
          </a:p>
        </p:txBody>
      </p:sp>
      <p:sp>
        <p:nvSpPr>
          <p:cNvPr id="8" name="Flèche droite 7"/>
          <p:cNvSpPr/>
          <p:nvPr/>
        </p:nvSpPr>
        <p:spPr>
          <a:xfrm>
            <a:off x="3096491" y="2329046"/>
            <a:ext cx="1143000" cy="548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82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1"/>
    </mc:Choice>
    <mc:Fallback xmlns="">
      <p:transition spd="slow" advTm="927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44"/>
          <p:cNvSpPr txBox="1">
            <a:spLocks noChangeArrowheads="1"/>
          </p:cNvSpPr>
          <p:nvPr/>
        </p:nvSpPr>
        <p:spPr bwMode="auto">
          <a:xfrm>
            <a:off x="3698739" y="34041"/>
            <a:ext cx="5551487" cy="1200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7200" b="1" dirty="0">
                <a:latin typeface="Times New Roman" pitchFamily="18" charset="0"/>
              </a:rPr>
              <a:t>A</a:t>
            </a:r>
            <a:r>
              <a:rPr lang="fr-BE" altLang="fr-FR" sz="3600" b="1" dirty="0">
                <a:latin typeface="Times New Roman" pitchFamily="18" charset="0"/>
              </a:rPr>
              <a:t>ffectivité - </a:t>
            </a:r>
            <a:r>
              <a:rPr lang="fr-BE" altLang="fr-FR" sz="7200" b="1" dirty="0">
                <a:latin typeface="Times New Roman" pitchFamily="18" charset="0"/>
              </a:rPr>
              <a:t>A</a:t>
            </a:r>
            <a:r>
              <a:rPr lang="fr-BE" altLang="fr-FR" sz="3600" b="1" dirty="0">
                <a:latin typeface="Times New Roman" pitchFamily="18" charset="0"/>
              </a:rPr>
              <a:t>ttitudes</a:t>
            </a:r>
            <a:endParaRPr lang="en-US" altLang="fr-FR" sz="3600" b="1" dirty="0">
              <a:latin typeface="Times New Roman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4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628812" y="1916884"/>
            <a:ext cx="5641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1-La classification de Maslow (1949) </a:t>
            </a:r>
          </a:p>
          <a:p>
            <a:r>
              <a:rPr lang="fr-FR" sz="2800" b="1" dirty="0" smtClean="0"/>
              <a:t>                       </a:t>
            </a:r>
            <a:endParaRPr lang="fr-BE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80805" y="4719550"/>
            <a:ext cx="52810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4-Les 14 besoins selon Henderson </a:t>
            </a:r>
            <a:endParaRPr lang="fr-FR" sz="2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endParaRPr lang="fr-BE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93711" y="1112936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Les besoins</a:t>
            </a:r>
            <a:endParaRPr lang="fr-BE" sz="36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07502" y="3674626"/>
            <a:ext cx="107297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3-Précision des besoins pour un public particulier : les personnes âgées</a:t>
            </a:r>
          </a:p>
          <a:p>
            <a:r>
              <a:rPr lang="fr-FR" sz="2800" b="1" dirty="0" smtClean="0"/>
              <a:t>            </a:t>
            </a:r>
            <a:endParaRPr lang="fr-BE" sz="2800" b="1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7502" y="2971718"/>
            <a:ext cx="4261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2-Lien entre besoins et âge </a:t>
            </a:r>
            <a:endParaRPr lang="fr-BE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40053" y="3665751"/>
            <a:ext cx="10795685" cy="9629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2838438" y="4067249"/>
            <a:ext cx="8565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avec </a:t>
            </a:r>
            <a:r>
              <a:rPr lang="fr-FR" sz="2800" b="1" dirty="0" smtClean="0">
                <a:solidFill>
                  <a:srgbClr val="00B050"/>
                </a:solidFill>
              </a:rPr>
              <a:t>des mots </a:t>
            </a:r>
            <a:r>
              <a:rPr lang="fr-FR" sz="2800" b="1" dirty="0">
                <a:solidFill>
                  <a:srgbClr val="00B050"/>
                </a:solidFill>
              </a:rPr>
              <a:t>pour le pôle positif et pour le pôle négatif </a:t>
            </a:r>
            <a:endParaRPr lang="fr-BE" sz="28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31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20"/>
    </mc:Choice>
    <mc:Fallback xmlns="">
      <p:transition spd="slow" advTm="32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343585" y="6332347"/>
            <a:ext cx="705394" cy="365125"/>
          </a:xfrm>
        </p:spPr>
        <p:txBody>
          <a:bodyPr/>
          <a:lstStyle/>
          <a:p>
            <a:fld id="{99EEFC6F-28CE-4B95-B023-B459ECEA8648}" type="slidenum">
              <a:rPr lang="fr-BE" smtClean="0"/>
              <a:t>5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113428" y="5927509"/>
            <a:ext cx="4918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http://papidoc.chic-cm.fr/573Hend02manger.html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41226" t="17690" r="19078" b="11579"/>
          <a:stretch/>
        </p:blipFill>
        <p:spPr>
          <a:xfrm>
            <a:off x="5404738" y="0"/>
            <a:ext cx="6341618" cy="63559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441277"/>
            <a:ext cx="509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Reynau</a:t>
            </a:r>
            <a:r>
              <a:rPr lang="fr-FR" dirty="0" smtClean="0"/>
              <a:t> B., Parez G, Retourna C. &amp; François P</a:t>
            </a:r>
            <a:r>
              <a:rPr lang="fr-FR" dirty="0" smtClean="0"/>
              <a:t>. (2001) 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99157" y="5619987"/>
            <a:ext cx="173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Consulté depuis 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088489"/>
            <a:ext cx="42900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</a:t>
            </a:r>
            <a:r>
              <a:rPr lang="fr-FR" dirty="0" smtClean="0"/>
              <a:t>récisent les besoins de Maslow (au centre)</a:t>
            </a:r>
          </a:p>
          <a:p>
            <a:r>
              <a:rPr lang="fr-FR" dirty="0" smtClean="0"/>
              <a:t>         -</a:t>
            </a:r>
            <a:r>
              <a:rPr lang="fr-FR" sz="2400" b="1" dirty="0" smtClean="0"/>
              <a:t>pour les personnes âgées</a:t>
            </a:r>
            <a:endParaRPr lang="fr-FR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53476" y="3415666"/>
            <a:ext cx="5037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Cet ordre (de gauche vers droite</a:t>
            </a:r>
            <a:r>
              <a:rPr lang="fr-FR" dirty="0" smtClean="0"/>
              <a:t>) : pour anticiper la </a:t>
            </a:r>
          </a:p>
          <a:p>
            <a:r>
              <a:rPr lang="fr-FR" dirty="0" smtClean="0"/>
              <a:t>dégradation progressive avec le temps qui passe</a:t>
            </a:r>
          </a:p>
          <a:p>
            <a:r>
              <a:rPr lang="fr-FR" dirty="0" smtClean="0"/>
              <a:t>(de gauche à droite) ?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42869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Cette classification est une base pour créer des </a:t>
            </a:r>
            <a:r>
              <a:rPr lang="fr-FR" dirty="0"/>
              <a:t>échelles </a:t>
            </a:r>
            <a:endParaRPr lang="fr-FR" dirty="0" smtClean="0"/>
          </a:p>
          <a:p>
            <a:r>
              <a:rPr lang="fr-FR" dirty="0" smtClean="0"/>
              <a:t>en </a:t>
            </a:r>
            <a:r>
              <a:rPr lang="fr-FR" dirty="0"/>
              <a:t>x </a:t>
            </a:r>
            <a:r>
              <a:rPr lang="fr-FR" dirty="0" smtClean="0"/>
              <a:t>degrés (comme </a:t>
            </a:r>
            <a:r>
              <a:rPr lang="fr-FR" dirty="0"/>
              <a:t>Henderson)  </a:t>
            </a:r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395099" y="1956635"/>
            <a:ext cx="4796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-en décrivant les deux extrêmes </a:t>
            </a:r>
            <a:r>
              <a:rPr lang="fr-FR" dirty="0" smtClean="0"/>
              <a:t>(pôles):</a:t>
            </a:r>
            <a:endParaRPr lang="fr-FR" dirty="0"/>
          </a:p>
          <a:p>
            <a:r>
              <a:rPr lang="fr-FR" dirty="0"/>
              <a:t>                  -positif (hélas à gauche et en rouge)</a:t>
            </a:r>
          </a:p>
          <a:p>
            <a:r>
              <a:rPr lang="fr-FR" dirty="0"/>
              <a:t>                  -négatif (hélas à droite et en </a:t>
            </a:r>
            <a:r>
              <a:rPr lang="fr-FR" dirty="0" smtClean="0"/>
              <a:t>vert) </a:t>
            </a:r>
            <a:endParaRPr lang="fr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7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87"/>
    </mc:Choice>
    <mc:Fallback xmlns="">
      <p:transition spd="slow" advTm="100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44"/>
          <p:cNvSpPr txBox="1">
            <a:spLocks noChangeArrowheads="1"/>
          </p:cNvSpPr>
          <p:nvPr/>
        </p:nvSpPr>
        <p:spPr bwMode="auto">
          <a:xfrm>
            <a:off x="3698739" y="34041"/>
            <a:ext cx="5551487" cy="1200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7200" b="1" dirty="0">
                <a:latin typeface="Times New Roman" pitchFamily="18" charset="0"/>
              </a:rPr>
              <a:t>A</a:t>
            </a:r>
            <a:r>
              <a:rPr lang="fr-BE" altLang="fr-FR" sz="3600" b="1" dirty="0">
                <a:latin typeface="Times New Roman" pitchFamily="18" charset="0"/>
              </a:rPr>
              <a:t>ffectivité - </a:t>
            </a:r>
            <a:r>
              <a:rPr lang="fr-BE" altLang="fr-FR" sz="7200" b="1" dirty="0">
                <a:latin typeface="Times New Roman" pitchFamily="18" charset="0"/>
              </a:rPr>
              <a:t>A</a:t>
            </a:r>
            <a:r>
              <a:rPr lang="fr-BE" altLang="fr-FR" sz="3600" b="1" dirty="0">
                <a:latin typeface="Times New Roman" pitchFamily="18" charset="0"/>
              </a:rPr>
              <a:t>ttitudes</a:t>
            </a:r>
            <a:endParaRPr lang="en-US" altLang="fr-FR" sz="3600" b="1" dirty="0">
              <a:latin typeface="Times New Roman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6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628812" y="1916884"/>
            <a:ext cx="9597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1-La classification de Maslow (1949) </a:t>
            </a:r>
          </a:p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                       en pyramide car priorisation des besoins entre eux</a:t>
            </a:r>
            <a:endParaRPr lang="fr-BE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1339" y="4715451"/>
            <a:ext cx="52810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4-Les 14 besoins selon Henderson </a:t>
            </a:r>
            <a:endParaRPr lang="fr-FR" sz="2800" b="1" dirty="0"/>
          </a:p>
          <a:p>
            <a:r>
              <a:rPr lang="fr-FR" sz="2800" b="1" dirty="0" smtClean="0"/>
              <a:t>                     </a:t>
            </a:r>
            <a:endParaRPr lang="fr-BE" sz="28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93711" y="1112936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Les besoins</a:t>
            </a:r>
            <a:endParaRPr lang="fr-BE" sz="36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07502" y="3674626"/>
            <a:ext cx="107297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3-Précision des besoins pour un public particulier : les personnes âgées</a:t>
            </a:r>
          </a:p>
          <a:p>
            <a:r>
              <a:rPr lang="fr-FR" sz="2800" b="1" dirty="0" smtClean="0"/>
              <a:t>                            </a:t>
            </a:r>
            <a:r>
              <a:rPr lang="fr-FR" sz="2800" b="1" dirty="0" smtClean="0">
                <a:solidFill>
                  <a:srgbClr val="00B050"/>
                </a:solidFill>
              </a:rPr>
              <a:t>avec mots pour le pôle positif et pour le pôle négatif </a:t>
            </a:r>
            <a:endParaRPr lang="fr-BE" sz="2800" b="1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7502" y="2971718"/>
            <a:ext cx="4261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2-Lien entre besoins et âge </a:t>
            </a:r>
            <a:endParaRPr lang="fr-BE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28812" y="4706577"/>
            <a:ext cx="8446797" cy="9629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3665961" y="5169498"/>
            <a:ext cx="5186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avec échelles d’évaluation en 4 niveaux</a:t>
            </a:r>
            <a:endParaRPr lang="fr-B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9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57"/>
    </mc:Choice>
    <mc:Fallback xmlns="">
      <p:transition spd="slow" advTm="26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65156" r="52553" b="19406"/>
          <a:stretch/>
        </p:blipFill>
        <p:spPr bwMode="auto">
          <a:xfrm>
            <a:off x="5660066" y="4252493"/>
            <a:ext cx="6783572" cy="207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49319" r="52553" b="35974"/>
          <a:stretch/>
        </p:blipFill>
        <p:spPr bwMode="auto">
          <a:xfrm>
            <a:off x="5627076" y="2197925"/>
            <a:ext cx="6783572" cy="1981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7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0" y="207898"/>
            <a:ext cx="5061098" cy="858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BE" sz="2000" b="1" dirty="0" smtClean="0">
                <a:solidFill>
                  <a:schemeClr val="tx1"/>
                </a:solidFill>
              </a:rPr>
              <a:t>Dans les années ‘50, Virginia Henderson (infirmière, 1897-1996) </a:t>
            </a:r>
            <a:endParaRPr lang="fr-BE" sz="2000" b="1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32520" r="52553" b="51318"/>
          <a:stretch/>
        </p:blipFill>
        <p:spPr bwMode="auto">
          <a:xfrm>
            <a:off x="5627076" y="99740"/>
            <a:ext cx="6783572" cy="2177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26"/>
          <a:stretch/>
        </p:blipFill>
        <p:spPr>
          <a:xfrm>
            <a:off x="1759407" y="1188426"/>
            <a:ext cx="1913798" cy="1736851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5627076" y="340199"/>
            <a:ext cx="2646485" cy="3412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à coins arrondis 12"/>
          <p:cNvSpPr/>
          <p:nvPr/>
        </p:nvSpPr>
        <p:spPr>
          <a:xfrm>
            <a:off x="5627076" y="2254841"/>
            <a:ext cx="3622432" cy="3412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à coins arrondis 13"/>
          <p:cNvSpPr/>
          <p:nvPr/>
        </p:nvSpPr>
        <p:spPr>
          <a:xfrm>
            <a:off x="5627077" y="4281786"/>
            <a:ext cx="2646485" cy="3412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8375897" y="177391"/>
            <a:ext cx="12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B</a:t>
            </a:r>
            <a:r>
              <a:rPr lang="fr-BE" dirty="0" smtClean="0"/>
              <a:t>iologique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9370979" y="2105004"/>
            <a:ext cx="2578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B</a:t>
            </a:r>
            <a:r>
              <a:rPr lang="fr-BE" dirty="0" smtClean="0"/>
              <a:t>iologique/ </a:t>
            </a:r>
            <a:r>
              <a:rPr lang="fr-BE" sz="3200" b="1" dirty="0" smtClean="0"/>
              <a:t>S</a:t>
            </a:r>
            <a:r>
              <a:rPr lang="fr-BE" dirty="0" smtClean="0"/>
              <a:t>avoir-faire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8465544" y="4130670"/>
            <a:ext cx="2578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b="1" dirty="0" smtClean="0"/>
              <a:t>B</a:t>
            </a:r>
            <a:r>
              <a:rPr lang="fr-BE" dirty="0" smtClean="0"/>
              <a:t>iologique/ </a:t>
            </a:r>
            <a:r>
              <a:rPr lang="fr-BE" sz="3200" b="1" dirty="0" smtClean="0"/>
              <a:t>S</a:t>
            </a:r>
            <a:r>
              <a:rPr lang="fr-BE" dirty="0" smtClean="0"/>
              <a:t>avoir-faire</a:t>
            </a:r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-485418" y="3034399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BE" b="1" dirty="0" smtClean="0"/>
              <a:t>propose pour  </a:t>
            </a:r>
          </a:p>
          <a:p>
            <a:pPr algn="ctr"/>
            <a:r>
              <a:rPr lang="fr-BE" sz="3200" b="1" dirty="0" smtClean="0"/>
              <a:t>14 </a:t>
            </a:r>
            <a:r>
              <a:rPr lang="fr-BE" sz="3200" b="1" dirty="0"/>
              <a:t>besoins </a:t>
            </a:r>
            <a:endParaRPr lang="fr-BE" b="1" dirty="0" smtClean="0"/>
          </a:p>
          <a:p>
            <a:pPr algn="ctr"/>
            <a:r>
              <a:rPr lang="fr-BE" sz="3200" b="1" dirty="0" smtClean="0"/>
              <a:t>d’assistance</a:t>
            </a:r>
            <a:r>
              <a:rPr lang="fr-BE" b="1" dirty="0" smtClean="0"/>
              <a:t> </a:t>
            </a:r>
            <a:r>
              <a:rPr lang="fr-BE" b="1" dirty="0"/>
              <a:t>ou </a:t>
            </a:r>
            <a:r>
              <a:rPr lang="fr-BE" b="1" dirty="0" smtClean="0"/>
              <a:t>non (d’autonomie)</a:t>
            </a:r>
            <a:endParaRPr lang="fr-BE" dirty="0"/>
          </a:p>
        </p:txBody>
      </p:sp>
      <p:sp>
        <p:nvSpPr>
          <p:cNvPr id="20" name="Rectangle 19"/>
          <p:cNvSpPr/>
          <p:nvPr/>
        </p:nvSpPr>
        <p:spPr>
          <a:xfrm>
            <a:off x="573928" y="4535603"/>
            <a:ext cx="39773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2800" b="1" dirty="0" smtClean="0">
                <a:solidFill>
                  <a:srgbClr val="00B050"/>
                </a:solidFill>
              </a:rPr>
              <a:t>des Echelles </a:t>
            </a:r>
            <a:r>
              <a:rPr lang="fr-BE" sz="2800" b="1" dirty="0">
                <a:solidFill>
                  <a:srgbClr val="00B050"/>
                </a:solidFill>
              </a:rPr>
              <a:t>d’évaluation </a:t>
            </a:r>
            <a:endParaRPr lang="fr-BE" sz="2800" b="1" dirty="0" smtClean="0">
              <a:solidFill>
                <a:srgbClr val="00B050"/>
              </a:solidFill>
            </a:endParaRPr>
          </a:p>
          <a:p>
            <a:pPr algn="ctr"/>
            <a:r>
              <a:rPr lang="fr-BE" sz="2800" b="1" dirty="0" smtClean="0">
                <a:solidFill>
                  <a:srgbClr val="00B050"/>
                </a:solidFill>
              </a:rPr>
              <a:t>en </a:t>
            </a:r>
            <a:r>
              <a:rPr lang="fr-BE" sz="2800" b="1" dirty="0">
                <a:solidFill>
                  <a:srgbClr val="00B050"/>
                </a:solidFill>
              </a:rPr>
              <a:t>4 niveaux</a:t>
            </a:r>
            <a:r>
              <a:rPr lang="fr-BE" sz="2800" b="1" dirty="0"/>
              <a:t> </a:t>
            </a:r>
            <a:endParaRPr lang="fr-B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7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32"/>
    </mc:Choice>
    <mc:Fallback xmlns="">
      <p:transition spd="slow" advTm="78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8</a:t>
            </a:fld>
            <a:endParaRPr lang="fr-BE"/>
          </a:p>
        </p:txBody>
      </p:sp>
      <p:pic>
        <p:nvPicPr>
          <p:cNvPr id="4" name="Imag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3920" r="33642" b="19406"/>
          <a:stretch/>
        </p:blipFill>
        <p:spPr bwMode="auto">
          <a:xfrm>
            <a:off x="0" y="155036"/>
            <a:ext cx="6796455" cy="5760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11127" r="46980" b="13188"/>
          <a:stretch/>
        </p:blipFill>
        <p:spPr bwMode="auto">
          <a:xfrm>
            <a:off x="6933615" y="382554"/>
            <a:ext cx="5090746" cy="5973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29208"/>
            <a:ext cx="6796455" cy="205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4116676" y="3018363"/>
            <a:ext cx="191635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2800" b="1" dirty="0" smtClean="0"/>
              <a:t>Echelles en </a:t>
            </a:r>
          </a:p>
          <a:p>
            <a:r>
              <a:rPr lang="fr-BE" sz="2800" b="1" dirty="0" smtClean="0"/>
              <a:t>4 niveaux !</a:t>
            </a:r>
            <a:endParaRPr lang="fr-BE" sz="28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1547" y="2409092"/>
            <a:ext cx="1811216" cy="2269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à coins arrondis 10"/>
          <p:cNvSpPr/>
          <p:nvPr/>
        </p:nvSpPr>
        <p:spPr>
          <a:xfrm>
            <a:off x="61546" y="3607777"/>
            <a:ext cx="2224453" cy="2168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à coins arrondis 11"/>
          <p:cNvSpPr/>
          <p:nvPr/>
        </p:nvSpPr>
        <p:spPr>
          <a:xfrm>
            <a:off x="61547" y="4756497"/>
            <a:ext cx="1811216" cy="2269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à coins arrondis 12"/>
          <p:cNvSpPr/>
          <p:nvPr/>
        </p:nvSpPr>
        <p:spPr>
          <a:xfrm>
            <a:off x="6925160" y="372225"/>
            <a:ext cx="3599232" cy="1992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à coins arrondis 13"/>
          <p:cNvSpPr/>
          <p:nvPr/>
        </p:nvSpPr>
        <p:spPr>
          <a:xfrm>
            <a:off x="7036778" y="1603131"/>
            <a:ext cx="1811216" cy="2269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à coins arrondis 14"/>
          <p:cNvSpPr/>
          <p:nvPr/>
        </p:nvSpPr>
        <p:spPr>
          <a:xfrm>
            <a:off x="7036778" y="2808196"/>
            <a:ext cx="1811216" cy="2269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à coins arrondis 15"/>
          <p:cNvSpPr/>
          <p:nvPr/>
        </p:nvSpPr>
        <p:spPr>
          <a:xfrm>
            <a:off x="7036776" y="5254743"/>
            <a:ext cx="2968869" cy="2228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à coins arrondis 16"/>
          <p:cNvSpPr/>
          <p:nvPr/>
        </p:nvSpPr>
        <p:spPr>
          <a:xfrm>
            <a:off x="7036777" y="4052168"/>
            <a:ext cx="2256691" cy="2658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59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8"/>
    </mc:Choice>
    <mc:Fallback xmlns="">
      <p:transition spd="slow" advTm="948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/>
          <p:nvPr/>
        </p:nvPicPr>
        <p:blipFill rotWithShape="1">
          <a:blip r:embed="rId2"/>
          <a:srcRect l="16424" t="56955" r="50507" b="12560"/>
          <a:stretch/>
        </p:blipFill>
        <p:spPr bwMode="auto">
          <a:xfrm>
            <a:off x="6188281" y="17121"/>
            <a:ext cx="5646165" cy="3259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D. Leclercq (2020) Affectivité-Attitude Les 14 besoins de Henderson &amp; Age. Université de Liège - LEPS Université Paris 13</a:t>
            </a: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FC6F-28CE-4B95-B023-B459ECEA8648}" type="slidenum">
              <a:rPr lang="fr-BE" smtClean="0"/>
              <a:t>9</a:t>
            </a:fld>
            <a:endParaRPr lang="fr-BE"/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16424" t="10974" r="50507" b="42182"/>
          <a:stretch/>
        </p:blipFill>
        <p:spPr bwMode="auto">
          <a:xfrm>
            <a:off x="248819" y="180569"/>
            <a:ext cx="5706380" cy="4395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/>
        </p:nvPicPr>
        <p:blipFill rotWithShape="1">
          <a:blip r:embed="rId3"/>
          <a:srcRect l="15653" t="49774" r="66380" b="32393"/>
          <a:stretch/>
        </p:blipFill>
        <p:spPr bwMode="auto">
          <a:xfrm>
            <a:off x="5989369" y="3334931"/>
            <a:ext cx="3805262" cy="2008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214649" y="221499"/>
            <a:ext cx="2212028" cy="2099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à coins arrondis 8"/>
          <p:cNvSpPr/>
          <p:nvPr/>
        </p:nvSpPr>
        <p:spPr>
          <a:xfrm>
            <a:off x="248818" y="1697835"/>
            <a:ext cx="1969649" cy="1925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à coins arrondis 9"/>
          <p:cNvSpPr/>
          <p:nvPr/>
        </p:nvSpPr>
        <p:spPr>
          <a:xfrm>
            <a:off x="248817" y="3134362"/>
            <a:ext cx="4059413" cy="3184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à coins arrondis 10"/>
          <p:cNvSpPr/>
          <p:nvPr/>
        </p:nvSpPr>
        <p:spPr>
          <a:xfrm>
            <a:off x="6297417" y="187713"/>
            <a:ext cx="3312575" cy="2437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à coins arrondis 11"/>
          <p:cNvSpPr/>
          <p:nvPr/>
        </p:nvSpPr>
        <p:spPr>
          <a:xfrm>
            <a:off x="6227180" y="1811215"/>
            <a:ext cx="3470735" cy="3077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à coins arrondis 13"/>
          <p:cNvSpPr/>
          <p:nvPr/>
        </p:nvSpPr>
        <p:spPr>
          <a:xfrm>
            <a:off x="6218336" y="3563226"/>
            <a:ext cx="3470735" cy="3077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75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5"/>
    </mc:Choice>
    <mc:Fallback xmlns="">
      <p:transition spd="slow" advTm="641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3|4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5.1|15.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871</Words>
  <Application>Microsoft Office PowerPoint</Application>
  <PresentationFormat>Grand écran</PresentationFormat>
  <Paragraphs>119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d.leclercq@uliege.be</dc:creator>
  <cp:lastModifiedBy>d.leclercq@uliege.be</cp:lastModifiedBy>
  <cp:revision>73</cp:revision>
  <dcterms:created xsi:type="dcterms:W3CDTF">2020-03-03T16:26:00Z</dcterms:created>
  <dcterms:modified xsi:type="dcterms:W3CDTF">2020-04-21T10:29:17Z</dcterms:modified>
</cp:coreProperties>
</file>