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2" r:id="rId2"/>
    <p:sldId id="351" r:id="rId3"/>
    <p:sldId id="347" r:id="rId4"/>
    <p:sldId id="259" r:id="rId5"/>
    <p:sldId id="260" r:id="rId6"/>
    <p:sldId id="261" r:id="rId7"/>
    <p:sldId id="348" r:id="rId8"/>
    <p:sldId id="34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99"/>
    <a:srgbClr val="7521F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354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D337B-4504-4D6E-9D73-10B898435135}" type="slidenum">
              <a:rPr lang="fr-BE" altLang="fr-FR"/>
              <a:pPr/>
              <a:t>4</a:t>
            </a:fld>
            <a:endParaRPr lang="fr-BE" altLang="fr-FR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859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E5241-2325-48D9-9C0A-0D11D3DE816D}" type="slidenum">
              <a:rPr lang="fr-BE" altLang="fr-FR"/>
              <a:pPr/>
              <a:t>5</a:t>
            </a:fld>
            <a:endParaRPr lang="fr-BE" altLang="fr-F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363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fr-BE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E5241-2325-48D9-9C0A-0D11D3DE816D}" type="slidenum">
              <a:rPr lang="fr-BE" altLang="fr-FR"/>
              <a:pPr/>
              <a:t>6</a:t>
            </a:fld>
            <a:endParaRPr lang="fr-BE" altLang="fr-F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185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hyperlink" Target="mailto:leclercq@ulg.ac.be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Maslow/motivation.htm" TargetMode="External"/><Relationship Id="rId2" Type="http://schemas.openxmlformats.org/officeDocument/2006/relationships/hyperlink" Target="https://en.wikipedia.org/wiki/Abraham_Maslo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eclercq@ulg.ac.b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8319" y="4365045"/>
            <a:ext cx="6400800" cy="18536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 smtClean="0">
                <a:latin typeface="Times New Roman" pitchFamily="18" charset="0"/>
                <a:hlinkClick r:id="rId4"/>
              </a:rPr>
              <a:t>leclercq@uliege.be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orbi.uliege.be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01267" y="1487180"/>
            <a:ext cx="6257852" cy="2646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8000" b="1" dirty="0" smtClean="0">
                <a:latin typeface="Times New Roman" pitchFamily="18" charset="0"/>
              </a:rPr>
              <a:t>A</a:t>
            </a:r>
            <a:r>
              <a:rPr lang="fr-BE" altLang="fr-FR" b="1" dirty="0" smtClean="0">
                <a:latin typeface="Times New Roman" pitchFamily="18" charset="0"/>
              </a:rPr>
              <a:t>ffectivité </a:t>
            </a:r>
            <a:r>
              <a:rPr lang="fr-BE" altLang="fr-FR" sz="8000" b="1" dirty="0" smtClean="0">
                <a:latin typeface="Times New Roman" pitchFamily="18" charset="0"/>
              </a:rPr>
              <a:t>–A</a:t>
            </a:r>
            <a:r>
              <a:rPr lang="fr-BE" altLang="fr-FR" b="1" dirty="0" smtClean="0">
                <a:latin typeface="Times New Roman" pitchFamily="18" charset="0"/>
              </a:rPr>
              <a:t>ttitudes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b="1" dirty="0" smtClean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628716" y="1647795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9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57743" y="121018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D. Leclercq (2020) Affectivité-Attitude Taxonomies des </a:t>
            </a:r>
            <a:r>
              <a:rPr lang="fr-FR" smtClean="0"/>
              <a:t>Besoins humains Maslow </a:t>
            </a:r>
            <a:r>
              <a:rPr lang="fr-FR" dirty="0" smtClean="0"/>
              <a:t>Henderson Age. Université de Liège - LEPS Université Paris 13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476287" y="3622951"/>
            <a:ext cx="547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BE" altLang="fr-FR" b="1" dirty="0">
                <a:solidFill>
                  <a:srgbClr val="FF0000"/>
                </a:solidFill>
                <a:latin typeface="Times New Roman" pitchFamily="18" charset="0"/>
              </a:rPr>
              <a:t>A1. Taxonomies des BESOINS </a:t>
            </a:r>
            <a:r>
              <a:rPr lang="fr-BE" altLang="fr-FR" b="1" dirty="0" smtClean="0">
                <a:solidFill>
                  <a:srgbClr val="FF0000"/>
                </a:solidFill>
                <a:latin typeface="Times New Roman" pitchFamily="18" charset="0"/>
              </a:rPr>
              <a:t>humains selon Maslow</a:t>
            </a:r>
            <a:endParaRPr lang="en-US" altLang="fr-FR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9100039" y="5459604"/>
            <a:ext cx="2383301" cy="9185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Pour avancer</a:t>
            </a:r>
            <a:endParaRPr lang="fr-BE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3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3"/>
    </mc:Choice>
    <mc:Fallback xmlns="">
      <p:transition spd="slow" advTm="7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7959" y="6458881"/>
            <a:ext cx="11042469" cy="365125"/>
          </a:xfrm>
        </p:spPr>
        <p:txBody>
          <a:bodyPr/>
          <a:lstStyle/>
          <a:p>
            <a:r>
              <a:rPr lang="fr-FR" dirty="0" smtClean="0"/>
              <a:t>D. Leclercq (2020) Affectivité-Attitude Maslow Henderson Age. Université de Liège - LEPS Université Paris 13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3132" t="12885" r="15297" b="19796"/>
          <a:stretch/>
        </p:blipFill>
        <p:spPr>
          <a:xfrm>
            <a:off x="4279368" y="1573216"/>
            <a:ext cx="3587897" cy="22098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0427" y="88364"/>
            <a:ext cx="795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Les compétences que ce cours vise à développer en vous est (</a:t>
            </a:r>
            <a:r>
              <a:rPr lang="fr-BE" b="1" dirty="0" smtClean="0"/>
              <a:t>volet psychologique</a:t>
            </a:r>
            <a:r>
              <a:rPr lang="fr-BE" dirty="0" smtClean="0"/>
              <a:t>) </a:t>
            </a:r>
          </a:p>
          <a:p>
            <a:r>
              <a:rPr lang="fr-BE" dirty="0" smtClean="0"/>
              <a:t>que vous soyez capable d’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0251" y="1419893"/>
            <a:ext cx="379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B</a:t>
            </a:r>
            <a:r>
              <a:rPr lang="fr-BE" dirty="0" smtClean="0"/>
              <a:t>iologiques, </a:t>
            </a:r>
            <a:r>
              <a:rPr lang="fr-BE" sz="2400" b="1" dirty="0" smtClean="0"/>
              <a:t>H</a:t>
            </a:r>
            <a:r>
              <a:rPr lang="fr-BE" dirty="0" smtClean="0"/>
              <a:t>abitudes, </a:t>
            </a:r>
            <a:r>
              <a:rPr lang="fr-BE" sz="2400" b="1" dirty="0" smtClean="0"/>
              <a:t>R</a:t>
            </a:r>
            <a:r>
              <a:rPr lang="fr-BE" dirty="0" smtClean="0"/>
              <a:t>elationnels 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7945250" y="1573216"/>
            <a:ext cx="425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N</a:t>
            </a:r>
            <a:r>
              <a:rPr lang="fr-BE" dirty="0" smtClean="0"/>
              <a:t>ormes, </a:t>
            </a:r>
            <a:r>
              <a:rPr lang="fr-BE" sz="2400" b="1" dirty="0" smtClean="0"/>
              <a:t>M</a:t>
            </a:r>
            <a:r>
              <a:rPr lang="fr-BE" dirty="0" smtClean="0"/>
              <a:t>atériels, </a:t>
            </a:r>
            <a:r>
              <a:rPr lang="fr-BE" sz="2400" b="1" dirty="0" smtClean="0"/>
              <a:t>E</a:t>
            </a:r>
            <a:r>
              <a:rPr lang="fr-BE" dirty="0" smtClean="0"/>
              <a:t>mpreinte écologique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555324" y="1983787"/>
            <a:ext cx="303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Ce cours approfondit </a:t>
            </a:r>
          </a:p>
          <a:p>
            <a:r>
              <a:rPr lang="fr-BE" dirty="0" smtClean="0"/>
              <a:t>6 facteurs centraux (ASCID V): 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861695" y="2928636"/>
            <a:ext cx="2873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d</a:t>
            </a:r>
            <a:r>
              <a:rPr lang="fr-BE" dirty="0" smtClean="0"/>
              <a:t>ont l’icone qui symbolise </a:t>
            </a:r>
          </a:p>
          <a:p>
            <a:r>
              <a:rPr lang="fr-BE" dirty="0"/>
              <a:t>c</a:t>
            </a:r>
            <a:r>
              <a:rPr lang="fr-BE" dirty="0" smtClean="0"/>
              <a:t>haque facteur est explicitée</a:t>
            </a:r>
          </a:p>
          <a:p>
            <a:r>
              <a:rPr lang="fr-BE" dirty="0" smtClean="0"/>
              <a:t> dans le premier </a:t>
            </a:r>
          </a:p>
          <a:p>
            <a:r>
              <a:rPr lang="fr-BE" dirty="0" err="1"/>
              <a:t>d</a:t>
            </a:r>
            <a:r>
              <a:rPr lang="fr-BE" dirty="0" err="1" smtClean="0"/>
              <a:t>iaposon</a:t>
            </a:r>
            <a:r>
              <a:rPr lang="fr-BE" dirty="0" smtClean="0"/>
              <a:t> qui le concerne.  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3165622" y="5089541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Dans ce </a:t>
            </a:r>
            <a:r>
              <a:rPr lang="fr-BE" dirty="0" err="1" smtClean="0"/>
              <a:t>diaposon</a:t>
            </a:r>
            <a:r>
              <a:rPr lang="fr-BE" dirty="0" smtClean="0"/>
              <a:t> : </a:t>
            </a:r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3132" t="12885" r="57251" b="52895"/>
          <a:stretch/>
        </p:blipFill>
        <p:spPr>
          <a:xfrm>
            <a:off x="4889983" y="3909921"/>
            <a:ext cx="2593850" cy="254896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4231756" y="1398135"/>
            <a:ext cx="3737482" cy="241665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 droite 13"/>
          <p:cNvSpPr/>
          <p:nvPr/>
        </p:nvSpPr>
        <p:spPr>
          <a:xfrm>
            <a:off x="9118214" y="5620360"/>
            <a:ext cx="2383301" cy="9185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Pour avancer</a:t>
            </a:r>
            <a:endParaRPr lang="fr-BE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1030" y="407166"/>
            <a:ext cx="6580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Influencer les </a:t>
            </a:r>
            <a:r>
              <a:rPr lang="fr-BE" sz="2000" b="1" dirty="0">
                <a:solidFill>
                  <a:srgbClr val="FF0000"/>
                </a:solidFill>
              </a:rPr>
              <a:t>conduites </a:t>
            </a:r>
            <a:r>
              <a:rPr lang="fr-BE" sz="2000" b="1" dirty="0"/>
              <a:t>en </a:t>
            </a:r>
            <a:r>
              <a:rPr lang="fr-BE" sz="2000" b="1" dirty="0" smtClean="0"/>
              <a:t>identifiant les besoins éducatifs </a:t>
            </a:r>
          </a:p>
          <a:p>
            <a:r>
              <a:rPr lang="fr-BE" sz="2000" b="1" dirty="0" smtClean="0"/>
              <a:t>(parmi les  </a:t>
            </a:r>
            <a:r>
              <a:rPr lang="fr-BE" sz="2000" b="1" dirty="0">
                <a:solidFill>
                  <a:srgbClr val="FF0000"/>
                </a:solidFill>
              </a:rPr>
              <a:t>facteurs</a:t>
            </a:r>
            <a:r>
              <a:rPr lang="fr-BE" sz="2000" b="1" dirty="0"/>
              <a:t> qui </a:t>
            </a:r>
            <a:r>
              <a:rPr lang="fr-BE" sz="2000" b="1" dirty="0" smtClean="0"/>
              <a:t>produisent ce conduites) :  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098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44"/>
          <p:cNvSpPr txBox="1">
            <a:spLocks noChangeArrowheads="1"/>
          </p:cNvSpPr>
          <p:nvPr/>
        </p:nvSpPr>
        <p:spPr bwMode="auto">
          <a:xfrm>
            <a:off x="3785828" y="0"/>
            <a:ext cx="55514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ffectivité - </a:t>
            </a: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ttitudes</a:t>
            </a:r>
            <a:endParaRPr lang="en-US" altLang="fr-FR" sz="3600" b="1" dirty="0">
              <a:latin typeface="Times New Roman" pitchFamily="18" charset="0"/>
            </a:endParaRPr>
          </a:p>
        </p:txBody>
      </p:sp>
      <p:pic>
        <p:nvPicPr>
          <p:cNvPr id="34823" name="Picture 4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8" t="7206" r="4468" b="40117"/>
          <a:stretch/>
        </p:blipFill>
        <p:spPr bwMode="auto">
          <a:xfrm>
            <a:off x="8976886" y="505900"/>
            <a:ext cx="2511852" cy="404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9493" y="126437"/>
            <a:ext cx="1956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A </a:t>
            </a:r>
            <a:r>
              <a:rPr lang="fr-BE" sz="2000" b="1" dirty="0" smtClean="0"/>
              <a:t>quels </a:t>
            </a:r>
            <a:r>
              <a:rPr lang="fr-BE" sz="2000" b="1" dirty="0" smtClean="0">
                <a:solidFill>
                  <a:srgbClr val="FF0000"/>
                </a:solidFill>
              </a:rPr>
              <a:t>besoins </a:t>
            </a:r>
            <a:endParaRPr lang="fr-BE" sz="2000" b="1" dirty="0">
              <a:solidFill>
                <a:srgbClr val="FF0000"/>
              </a:solidFill>
            </a:endParaRPr>
          </a:p>
          <a:p>
            <a:r>
              <a:rPr lang="fr-BE" sz="2000" b="1" dirty="0"/>
              <a:t>les personnes </a:t>
            </a:r>
          </a:p>
          <a:p>
            <a:r>
              <a:rPr lang="fr-BE" sz="2000" b="1" dirty="0"/>
              <a:t>donnent-elles </a:t>
            </a:r>
          </a:p>
          <a:p>
            <a:r>
              <a:rPr lang="fr-BE" sz="2000" b="1" dirty="0" smtClean="0"/>
              <a:t>la </a:t>
            </a:r>
            <a:r>
              <a:rPr lang="fr-BE" sz="2000" b="1" dirty="0" smtClean="0">
                <a:solidFill>
                  <a:srgbClr val="006600"/>
                </a:solidFill>
              </a:rPr>
              <a:t>priorité  </a:t>
            </a:r>
            <a:r>
              <a:rPr lang="fr-BE" sz="2000" b="1" dirty="0">
                <a:solidFill>
                  <a:srgbClr val="006600"/>
                </a:solidFill>
              </a:rPr>
              <a:t>?</a:t>
            </a:r>
            <a:r>
              <a:rPr lang="fr-BE" sz="2000" b="1" dirty="0"/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Valeurs QOL.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sp>
        <p:nvSpPr>
          <p:cNvPr id="5" name="Trapèze 4"/>
          <p:cNvSpPr/>
          <p:nvPr/>
        </p:nvSpPr>
        <p:spPr>
          <a:xfrm>
            <a:off x="3378706" y="5661857"/>
            <a:ext cx="5361709" cy="582690"/>
          </a:xfrm>
          <a:prstGeom prst="trapezoid">
            <a:avLst>
              <a:gd name="adj" fmla="val 58882"/>
            </a:avLst>
          </a:prstGeom>
          <a:solidFill>
            <a:srgbClr val="FF99FF">
              <a:alpha val="9333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physiologiques</a:t>
            </a:r>
            <a:endParaRPr lang="fr-B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rapèze 7"/>
          <p:cNvSpPr/>
          <p:nvPr/>
        </p:nvSpPr>
        <p:spPr>
          <a:xfrm>
            <a:off x="3683976" y="5087341"/>
            <a:ext cx="4721469" cy="582690"/>
          </a:xfrm>
          <a:prstGeom prst="trapezoid">
            <a:avLst>
              <a:gd name="adj" fmla="val 57099"/>
            </a:avLst>
          </a:prstGeom>
          <a:solidFill>
            <a:srgbClr val="FF99FF">
              <a:alpha val="9333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B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</a:p>
        </p:txBody>
      </p:sp>
      <p:sp>
        <p:nvSpPr>
          <p:cNvPr id="9" name="Trapèze 8"/>
          <p:cNvSpPr/>
          <p:nvPr/>
        </p:nvSpPr>
        <p:spPr>
          <a:xfrm>
            <a:off x="4026877" y="4477953"/>
            <a:ext cx="4070838" cy="582690"/>
          </a:xfrm>
          <a:prstGeom prst="trapezoid">
            <a:avLst>
              <a:gd name="adj" fmla="val 57099"/>
            </a:avLst>
          </a:prstGeom>
          <a:solidFill>
            <a:srgbClr val="FF99FF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d’amour</a:t>
            </a:r>
            <a:r>
              <a:rPr lang="fr-B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affiliation, respect </a:t>
            </a:r>
            <a:endParaRPr lang="fr-B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rapèze 9"/>
          <p:cNvSpPr/>
          <p:nvPr/>
        </p:nvSpPr>
        <p:spPr>
          <a:xfrm>
            <a:off x="4360985" y="3865150"/>
            <a:ext cx="3437792" cy="582690"/>
          </a:xfrm>
          <a:prstGeom prst="trapezoid">
            <a:avLst>
              <a:gd name="adj" fmla="val 57099"/>
            </a:avLst>
          </a:prstGeom>
          <a:solidFill>
            <a:srgbClr val="FF99FF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B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pouvoir, </a:t>
            </a:r>
          </a:p>
          <a:p>
            <a:pPr algn="ctr"/>
            <a:r>
              <a:rPr lang="fr-B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valorisation </a:t>
            </a:r>
            <a:r>
              <a:rPr lang="fr-B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</a:p>
        </p:txBody>
      </p:sp>
      <p:sp>
        <p:nvSpPr>
          <p:cNvPr id="11" name="Trapèze 10"/>
          <p:cNvSpPr/>
          <p:nvPr/>
        </p:nvSpPr>
        <p:spPr>
          <a:xfrm>
            <a:off x="4677508" y="3274286"/>
            <a:ext cx="2751992" cy="582690"/>
          </a:xfrm>
          <a:prstGeom prst="trapezoid">
            <a:avLst>
              <a:gd name="adj" fmla="val 57099"/>
            </a:avLst>
          </a:prstGeom>
          <a:solidFill>
            <a:srgbClr val="FF99FF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B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savoir, </a:t>
            </a:r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comprendre</a:t>
            </a:r>
            <a:endParaRPr lang="fr-BE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rapèze 11"/>
          <p:cNvSpPr/>
          <p:nvPr/>
        </p:nvSpPr>
        <p:spPr>
          <a:xfrm>
            <a:off x="4976446" y="2408424"/>
            <a:ext cx="2171700" cy="865861"/>
          </a:xfrm>
          <a:prstGeom prst="trapezoid">
            <a:avLst>
              <a:gd name="adj" fmla="val 57099"/>
            </a:avLst>
          </a:prstGeom>
          <a:solidFill>
            <a:srgbClr val="FF99FF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éthiques </a:t>
            </a:r>
            <a:r>
              <a:rPr lang="fr-BE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esthétiques</a:t>
            </a:r>
          </a:p>
        </p:txBody>
      </p:sp>
      <p:sp>
        <p:nvSpPr>
          <p:cNvPr id="14" name="Trapèze 13"/>
          <p:cNvSpPr/>
          <p:nvPr/>
        </p:nvSpPr>
        <p:spPr>
          <a:xfrm>
            <a:off x="5416160" y="1107231"/>
            <a:ext cx="1265993" cy="1301192"/>
          </a:xfrm>
          <a:prstGeom prst="trapezoid">
            <a:avLst>
              <a:gd name="adj" fmla="val 51610"/>
            </a:avLst>
          </a:prstGeom>
          <a:solidFill>
            <a:srgbClr val="FF99FF">
              <a:alpha val="9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10897069" y="5029757"/>
            <a:ext cx="1183338" cy="12147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92722" y="2405001"/>
            <a:ext cx="22069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Pyramide des </a:t>
            </a:r>
          </a:p>
          <a:p>
            <a:r>
              <a:rPr lang="fr-BE" sz="4400" b="1" dirty="0" smtClean="0"/>
              <a:t>BESOINS</a:t>
            </a:r>
            <a:endParaRPr lang="fr-BE" sz="4400" b="1" dirty="0"/>
          </a:p>
        </p:txBody>
      </p:sp>
      <p:sp>
        <p:nvSpPr>
          <p:cNvPr id="15" name="Triangle isocèle 14"/>
          <p:cNvSpPr/>
          <p:nvPr/>
        </p:nvSpPr>
        <p:spPr>
          <a:xfrm>
            <a:off x="3378706" y="1200150"/>
            <a:ext cx="5361709" cy="5044397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416160" y="1661050"/>
            <a:ext cx="139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 </a:t>
            </a:r>
          </a:p>
          <a:p>
            <a:pPr algn="ctr"/>
            <a:r>
              <a:rPr lang="fr-B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soi</a:t>
            </a:r>
            <a:endParaRPr lang="fr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5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48"/>
    </mc:Choice>
    <mc:Fallback xmlns="">
      <p:transition spd="slow" advTm="17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7" grpId="0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5939" t="15362" r="27033" b="7326"/>
          <a:stretch/>
        </p:blipFill>
        <p:spPr>
          <a:xfrm>
            <a:off x="4838700" y="1361039"/>
            <a:ext cx="5317362" cy="4928717"/>
          </a:xfrm>
          <a:prstGeom prst="rect">
            <a:avLst/>
          </a:prstGeom>
        </p:spPr>
      </p:pic>
      <p:sp>
        <p:nvSpPr>
          <p:cNvPr id="1239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41271" y="-57080"/>
            <a:ext cx="7772400" cy="762000"/>
          </a:xfrm>
        </p:spPr>
        <p:txBody>
          <a:bodyPr/>
          <a:lstStyle/>
          <a:p>
            <a:r>
              <a:rPr lang="fr-BE" altLang="fr-FR" b="1" dirty="0">
                <a:latin typeface="+mn-lt"/>
              </a:rPr>
              <a:t>Le principe de MASLOW</a:t>
            </a:r>
          </a:p>
        </p:txBody>
      </p:sp>
      <p:sp>
        <p:nvSpPr>
          <p:cNvPr id="123907" name="Text Box 2051"/>
          <p:cNvSpPr txBox="1">
            <a:spLocks noChangeArrowheads="1"/>
          </p:cNvSpPr>
          <p:nvPr/>
        </p:nvSpPr>
        <p:spPr bwMode="auto">
          <a:xfrm>
            <a:off x="174171" y="594578"/>
            <a:ext cx="89340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/>
              <a:t>Quand deux besoins sont en compétition, c’est toujours celui du bas</a:t>
            </a:r>
          </a:p>
          <a:p>
            <a:r>
              <a:rPr lang="fr-BE" altLang="fr-FR" sz="2400" b="1" dirty="0"/>
              <a:t> (le plus « fondamental ») qui gagne, qui a la priorité, qui est satisfait</a:t>
            </a:r>
          </a:p>
          <a:p>
            <a:r>
              <a:rPr lang="fr-BE" altLang="fr-FR" sz="2400" b="1" dirty="0"/>
              <a:t> d’abord, qui motive la conduite.</a:t>
            </a:r>
          </a:p>
        </p:txBody>
      </p:sp>
      <p:sp>
        <p:nvSpPr>
          <p:cNvPr id="123909" name="Text Box 2053"/>
          <p:cNvSpPr txBox="1">
            <a:spLocks noChangeArrowheads="1"/>
          </p:cNvSpPr>
          <p:nvPr/>
        </p:nvSpPr>
        <p:spPr bwMode="auto">
          <a:xfrm>
            <a:off x="541271" y="1985147"/>
            <a:ext cx="38677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/>
              <a:t>Relire </a:t>
            </a:r>
          </a:p>
          <a:p>
            <a:r>
              <a:rPr lang="fr-BE" altLang="fr-FR" sz="2400" b="1" dirty="0"/>
              <a:t>« Critique de la raison pure »</a:t>
            </a:r>
          </a:p>
          <a:p>
            <a:r>
              <a:rPr lang="fr-BE" altLang="fr-FR" sz="2400" b="1" dirty="0"/>
              <a:t> de Kant.</a:t>
            </a:r>
          </a:p>
        </p:txBody>
      </p:sp>
      <p:sp>
        <p:nvSpPr>
          <p:cNvPr id="123910" name="Text Box 2054"/>
          <p:cNvSpPr txBox="1">
            <a:spLocks noChangeArrowheads="1"/>
          </p:cNvSpPr>
          <p:nvPr/>
        </p:nvSpPr>
        <p:spPr bwMode="auto">
          <a:xfrm>
            <a:off x="505171" y="3874158"/>
            <a:ext cx="390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/>
              <a:t>Retirer ses doigts de la porte </a:t>
            </a:r>
          </a:p>
        </p:txBody>
      </p:sp>
      <p:sp>
        <p:nvSpPr>
          <p:cNvPr id="123911" name="Line 2055"/>
          <p:cNvSpPr>
            <a:spLocks noChangeShapeType="1"/>
          </p:cNvSpPr>
          <p:nvPr/>
        </p:nvSpPr>
        <p:spPr bwMode="auto">
          <a:xfrm>
            <a:off x="3652957" y="2806593"/>
            <a:ext cx="2938343" cy="90545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23912" name="Line 2056"/>
          <p:cNvSpPr>
            <a:spLocks noChangeShapeType="1"/>
          </p:cNvSpPr>
          <p:nvPr/>
        </p:nvSpPr>
        <p:spPr bwMode="auto">
          <a:xfrm>
            <a:off x="4257175" y="4220083"/>
            <a:ext cx="1695949" cy="176688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23914" name="Text Box 2058"/>
          <p:cNvSpPr txBox="1">
            <a:spLocks noChangeArrowheads="1"/>
          </p:cNvSpPr>
          <p:nvPr/>
        </p:nvSpPr>
        <p:spPr bwMode="auto">
          <a:xfrm>
            <a:off x="409581" y="4862396"/>
            <a:ext cx="42025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/>
              <a:t>Proverbes de la tradition : </a:t>
            </a:r>
            <a:endParaRPr lang="fr-BE" altLang="fr-FR" sz="2400" b="1" dirty="0" smtClean="0"/>
          </a:p>
          <a:p>
            <a:r>
              <a:rPr lang="fr-BE" altLang="fr-FR" sz="2400" b="1" dirty="0" smtClean="0">
                <a:solidFill>
                  <a:srgbClr val="FF0000"/>
                </a:solidFill>
              </a:rPr>
              <a:t>Ventre </a:t>
            </a:r>
            <a:r>
              <a:rPr lang="fr-BE" altLang="fr-FR" sz="2400" b="1" dirty="0">
                <a:solidFill>
                  <a:srgbClr val="FF0000"/>
                </a:solidFill>
              </a:rPr>
              <a:t>creux n’a pas d ’oreilles.</a:t>
            </a:r>
            <a:r>
              <a:rPr lang="fr-BE" altLang="fr-FR" sz="2400" b="1" dirty="0"/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10737586" y="5318086"/>
            <a:ext cx="1083677" cy="1112480"/>
          </a:xfrm>
          <a:prstGeom prst="rect">
            <a:avLst/>
          </a:prstGeom>
        </p:spPr>
      </p:pic>
      <p:pic>
        <p:nvPicPr>
          <p:cNvPr id="14" name="Picture 4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8" t="7206" r="4468" b="40117"/>
          <a:stretch/>
        </p:blipFill>
        <p:spPr bwMode="auto">
          <a:xfrm>
            <a:off x="9952981" y="234419"/>
            <a:ext cx="2160424" cy="347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2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2"/>
    </mc:Choice>
    <mc:Fallback xmlns="">
      <p:transition spd="slow" advTm="74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9" grpId="0" autoUpdateAnimBg="0"/>
      <p:bldP spid="123910" grpId="0" autoUpdateAnimBg="0"/>
      <p:bldP spid="123911" grpId="0" animBg="1"/>
      <p:bldP spid="123912" grpId="0" animBg="1"/>
      <p:bldP spid="1239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25939" t="15362" r="27033" b="7326"/>
          <a:stretch/>
        </p:blipFill>
        <p:spPr>
          <a:xfrm>
            <a:off x="4343400" y="901941"/>
            <a:ext cx="5812662" cy="5387816"/>
          </a:xfrm>
          <a:prstGeom prst="rect">
            <a:avLst/>
          </a:prstGeom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4171" y="-5915"/>
            <a:ext cx="7772400" cy="609600"/>
          </a:xfrm>
        </p:spPr>
        <p:txBody>
          <a:bodyPr>
            <a:normAutofit/>
          </a:bodyPr>
          <a:lstStyle/>
          <a:p>
            <a:r>
              <a:rPr lang="fr-BE" altLang="fr-FR" sz="2800" b="1" dirty="0">
                <a:latin typeface="+mn-lt"/>
              </a:rPr>
              <a:t>Critiques (nuances) du principe de MASLOW</a:t>
            </a:r>
            <a:endParaRPr lang="fr-BE" altLang="fr-FR" sz="3600" b="1" dirty="0">
              <a:latin typeface="+mn-lt"/>
            </a:endParaRPr>
          </a:p>
        </p:txBody>
      </p:sp>
      <p:pic>
        <p:nvPicPr>
          <p:cNvPr id="124932" name="Picture 4" descr="Albert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6" y="591854"/>
            <a:ext cx="2175162" cy="26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52048" y="3344488"/>
            <a:ext cx="29179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altLang="fr-FR" sz="2400" dirty="0"/>
              <a:t>Jean Marie ALBERTINI</a:t>
            </a:r>
          </a:p>
          <a:p>
            <a:pPr algn="ctr"/>
            <a:r>
              <a:rPr lang="fr-BE" altLang="fr-FR" sz="2400" dirty="0"/>
              <a:t>CNRS IRPEACS </a:t>
            </a:r>
          </a:p>
          <a:p>
            <a:pPr algn="ctr"/>
            <a:r>
              <a:rPr lang="fr-BE" altLang="fr-FR" sz="2400" dirty="0"/>
              <a:t>Ecully - Lyon</a:t>
            </a:r>
            <a:endParaRPr lang="fr-BE" altLang="fr-FR" dirty="0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74095" y="4682508"/>
            <a:ext cx="38988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BE" altLang="fr-FR" sz="2400" b="1" dirty="0"/>
              <a:t>Heureusement, les </a:t>
            </a:r>
            <a:r>
              <a:rPr lang="fr-BE" altLang="fr-FR" sz="2400" b="1" dirty="0" smtClean="0"/>
              <a:t>hommes  </a:t>
            </a:r>
          </a:p>
          <a:p>
            <a:r>
              <a:rPr lang="fr-BE" altLang="fr-FR" sz="2400" b="1" dirty="0" smtClean="0"/>
              <a:t>ont </a:t>
            </a:r>
            <a:r>
              <a:rPr lang="fr-BE" altLang="fr-FR" sz="2400" b="1" dirty="0"/>
              <a:t>inventé </a:t>
            </a:r>
            <a:r>
              <a:rPr lang="fr-BE" altLang="fr-FR" sz="2400" b="1" dirty="0" smtClean="0"/>
              <a:t>l’art  </a:t>
            </a:r>
            <a:r>
              <a:rPr lang="fr-BE" altLang="fr-FR" sz="2400" b="1" dirty="0"/>
              <a:t>et le sacré </a:t>
            </a:r>
            <a:endParaRPr lang="fr-BE" altLang="fr-FR" sz="2400" b="1" dirty="0" smtClean="0"/>
          </a:p>
          <a:p>
            <a:r>
              <a:rPr lang="fr-BE" altLang="fr-FR" sz="2400" b="1" dirty="0" smtClean="0">
                <a:solidFill>
                  <a:srgbClr val="FF0000"/>
                </a:solidFill>
              </a:rPr>
              <a:t>avant  </a:t>
            </a:r>
            <a:r>
              <a:rPr lang="fr-BE" altLang="fr-FR" sz="2400" b="1" dirty="0" smtClean="0"/>
              <a:t>d’avoir </a:t>
            </a:r>
            <a:r>
              <a:rPr lang="fr-BE" altLang="fr-FR" sz="2400" b="1" dirty="0"/>
              <a:t>le ventre plein.</a:t>
            </a:r>
            <a:endParaRPr lang="fr-BE" altLang="fr-FR" sz="2000" b="1" dirty="0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 flipV="1">
            <a:off x="3771900" y="2809872"/>
            <a:ext cx="2419349" cy="242887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3940778" y="5638800"/>
            <a:ext cx="1717071" cy="22898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5</a:t>
            </a:fld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10558683" y="5470801"/>
            <a:ext cx="1083677" cy="1112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83"/>
    </mc:Choice>
    <mc:Fallback xmlns="">
      <p:transition spd="slow" advTm="92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utoUpdateAnimBg="0"/>
      <p:bldP spid="124936" grpId="0" animBg="1"/>
      <p:bldP spid="1249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25939" t="15362" r="27033" b="7326"/>
          <a:stretch/>
        </p:blipFill>
        <p:spPr>
          <a:xfrm>
            <a:off x="4688797" y="249888"/>
            <a:ext cx="6460475" cy="5988280"/>
          </a:xfrm>
          <a:prstGeom prst="rect">
            <a:avLst/>
          </a:prstGeom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46635" y="54840"/>
            <a:ext cx="7772400" cy="609600"/>
          </a:xfrm>
        </p:spPr>
        <p:txBody>
          <a:bodyPr>
            <a:normAutofit/>
          </a:bodyPr>
          <a:lstStyle/>
          <a:p>
            <a:r>
              <a:rPr lang="fr-BE" altLang="fr-FR" sz="3200" b="1" dirty="0" smtClean="0">
                <a:latin typeface="+mn-lt"/>
              </a:rPr>
              <a:t>Besoins et conséquences </a:t>
            </a:r>
            <a:endParaRPr lang="fr-BE" altLang="fr-FR" sz="4000" b="1" dirty="0">
              <a:latin typeface="+mn-lt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2949893" y="1934308"/>
            <a:ext cx="3679508" cy="168773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392193" y="2413031"/>
            <a:ext cx="344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Pression du groupe </a:t>
            </a:r>
            <a:r>
              <a:rPr lang="fr-BE" sz="2400" b="1" dirty="0" smtClean="0"/>
              <a:t>social</a:t>
            </a:r>
          </a:p>
          <a:p>
            <a:r>
              <a:rPr lang="fr-BE" sz="2400" b="1" dirty="0" smtClean="0"/>
              <a:t>(ados, communauté)</a:t>
            </a:r>
            <a:endParaRPr lang="fr-BE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97480" y="1393026"/>
            <a:ext cx="2935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/>
              <a:t>Argent (communisme</a:t>
            </a:r>
          </a:p>
          <a:p>
            <a:r>
              <a:rPr lang="fr-BE" sz="2400" b="1" dirty="0"/>
              <a:t> impossible)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648074" y="3209739"/>
            <a:ext cx="2600325" cy="107294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20029" y="3622043"/>
            <a:ext cx="3378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Flux migratoires </a:t>
            </a:r>
            <a:r>
              <a:rPr lang="fr-BE" sz="2800" b="1" dirty="0" smtClean="0"/>
              <a:t>suite</a:t>
            </a:r>
          </a:p>
          <a:p>
            <a:r>
              <a:rPr lang="fr-BE" sz="2800" b="1" dirty="0" smtClean="0"/>
              <a:t> </a:t>
            </a:r>
            <a:r>
              <a:rPr lang="fr-BE" sz="2800" b="1" dirty="0"/>
              <a:t>à la guerre</a:t>
            </a:r>
          </a:p>
          <a:p>
            <a:r>
              <a:rPr lang="fr-BE" sz="2800" b="1" dirty="0"/>
              <a:t>ou à la pauvreté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371725" y="4418751"/>
            <a:ext cx="2893339" cy="95188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10971923" y="5197671"/>
            <a:ext cx="1083677" cy="1112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5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80"/>
    </mc:Choice>
    <mc:Fallback xmlns="">
      <p:transition spd="slow" advTm="9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 animBg="1"/>
      <p:bldP spid="2" grpId="0"/>
      <p:bldP spid="4" grpId="0"/>
      <p:bldP spid="14" grpId="0" animBg="1"/>
      <p:bldP spid="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59423" y="1397977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Références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59423" y="703385"/>
            <a:ext cx="25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amont de ce </a:t>
            </a:r>
            <a:r>
              <a:rPr lang="fr-FR" b="1" dirty="0" err="1" smtClean="0"/>
              <a:t>diaposon</a:t>
            </a:r>
            <a:endParaRPr lang="fr-BE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59423" y="3529867"/>
            <a:ext cx="23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aval de ce </a:t>
            </a:r>
            <a:r>
              <a:rPr lang="fr-FR" b="1" dirty="0" err="1" smtClean="0"/>
              <a:t>diaposon</a:t>
            </a:r>
            <a:endParaRPr lang="fr-BE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78469" y="3640015"/>
            <a:ext cx="64462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Autres </a:t>
            </a:r>
            <a:r>
              <a:rPr lang="fr-BE" b="1" dirty="0" smtClean="0"/>
              <a:t>classifications </a:t>
            </a:r>
            <a:r>
              <a:rPr lang="fr-BE" b="1" dirty="0" smtClean="0"/>
              <a:t>(ou taxonomies) : </a:t>
            </a:r>
          </a:p>
          <a:p>
            <a:r>
              <a:rPr lang="fr-BE" b="1" dirty="0" smtClean="0"/>
              <a:t>      </a:t>
            </a:r>
            <a:endParaRPr lang="fr-BE" b="1" dirty="0" smtClean="0"/>
          </a:p>
          <a:p>
            <a:r>
              <a:rPr lang="fr-BE" b="1" dirty="0" smtClean="0"/>
              <a:t>-</a:t>
            </a:r>
            <a:r>
              <a:rPr lang="fr-BE" b="1" dirty="0" smtClean="0"/>
              <a:t>liens entre la pyramide de Maslow et l’âge</a:t>
            </a:r>
          </a:p>
          <a:p>
            <a:r>
              <a:rPr lang="fr-BE" b="1" dirty="0" smtClean="0"/>
              <a:t>     </a:t>
            </a:r>
            <a:endParaRPr lang="fr-BE" b="1" dirty="0" smtClean="0"/>
          </a:p>
          <a:p>
            <a:r>
              <a:rPr lang="fr-BE" b="1" dirty="0" smtClean="0"/>
              <a:t> </a:t>
            </a:r>
            <a:r>
              <a:rPr lang="fr-BE" b="1" dirty="0" smtClean="0"/>
              <a:t>-une </a:t>
            </a:r>
            <a:r>
              <a:rPr lang="fr-BE" b="1" dirty="0" smtClean="0"/>
              <a:t>taxonomie adaptée </a:t>
            </a:r>
            <a:r>
              <a:rPr lang="fr-BE" b="1" dirty="0" smtClean="0"/>
              <a:t>aux personnes âgées </a:t>
            </a:r>
            <a:r>
              <a:rPr lang="fr-BE" b="1" dirty="0" smtClean="0"/>
              <a:t>(</a:t>
            </a:r>
            <a:r>
              <a:rPr lang="fr-BE" b="1" dirty="0" err="1" smtClean="0"/>
              <a:t>Mishara</a:t>
            </a:r>
            <a:r>
              <a:rPr lang="fr-BE" b="1" dirty="0" smtClean="0"/>
              <a:t> </a:t>
            </a:r>
            <a:r>
              <a:rPr lang="fr-BE" b="1" dirty="0" smtClean="0"/>
              <a:t>&amp; </a:t>
            </a:r>
            <a:r>
              <a:rPr lang="fr-BE" b="1" dirty="0" err="1" smtClean="0"/>
              <a:t>Riedel</a:t>
            </a:r>
            <a:r>
              <a:rPr lang="fr-BE" b="1" dirty="0" smtClean="0"/>
              <a:t>)</a:t>
            </a:r>
            <a:endParaRPr lang="fr-BE" b="1" dirty="0" smtClean="0"/>
          </a:p>
          <a:p>
            <a:r>
              <a:rPr lang="fr-BE" b="1" smtClean="0"/>
              <a:t>     </a:t>
            </a:r>
            <a:endParaRPr lang="fr-BE" b="1" smtClean="0"/>
          </a:p>
          <a:p>
            <a:r>
              <a:rPr lang="fr-BE" b="1" smtClean="0"/>
              <a:t> </a:t>
            </a:r>
            <a:r>
              <a:rPr lang="fr-BE" b="1" dirty="0" smtClean="0"/>
              <a:t>-Les 14 besoins </a:t>
            </a:r>
            <a:r>
              <a:rPr lang="fr-BE" b="1" u="sng" dirty="0" smtClean="0"/>
              <a:t>d’assistance</a:t>
            </a:r>
            <a:r>
              <a:rPr lang="fr-BE" b="1" dirty="0" smtClean="0"/>
              <a:t> de Virginia HENDERSON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469" y="15826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hlinkClick r:id="rId2" tooltip="Abraham Maslow"/>
              </a:rPr>
              <a:t>Maslow, A.H.</a:t>
            </a:r>
            <a:r>
              <a:rPr lang="en-US" i="1" dirty="0"/>
              <a:t> (1943). </a:t>
            </a:r>
            <a:r>
              <a:rPr lang="en-US" i="1" dirty="0">
                <a:hlinkClick r:id="rId3"/>
              </a:rPr>
              <a:t>"A theory of human motivation"</a:t>
            </a:r>
            <a:r>
              <a:rPr lang="en-US" i="1" dirty="0"/>
              <a:t>. Psychological Review. </a:t>
            </a:r>
            <a:r>
              <a:rPr lang="en-US" b="1" i="1" dirty="0"/>
              <a:t>50</a:t>
            </a:r>
            <a:r>
              <a:rPr lang="en-US" i="1" dirty="0"/>
              <a:t> (4): 370–96.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6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Maslow Henderson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6627" y="3960599"/>
            <a:ext cx="6400800" cy="18536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fr-BE" altLang="fr-FR" sz="2000" b="1" dirty="0" smtClean="0">
                <a:latin typeface="Times New Roman" pitchFamily="18" charset="0"/>
              </a:rPr>
              <a:t>Dieudonné Leclercq</a:t>
            </a:r>
            <a:endParaRPr lang="fr-BE" altLang="fr-FR" sz="18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fr-BE" altLang="fr-FR" sz="1600" b="1" dirty="0" smtClean="0">
                <a:latin typeface="Times New Roman" pitchFamily="18" charset="0"/>
              </a:rPr>
              <a:t>d. </a:t>
            </a:r>
            <a:r>
              <a:rPr lang="fr-BE" altLang="fr-FR" sz="1600" b="1" dirty="0" smtClean="0">
                <a:latin typeface="Times New Roman" pitchFamily="18" charset="0"/>
                <a:hlinkClick r:id="rId2"/>
              </a:rPr>
              <a:t>leclercq@ulg.ac.be</a:t>
            </a:r>
            <a:endParaRPr lang="fr-BE" altLang="fr-FR" sz="16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fr-BE" altLang="fr-FR" sz="1600" b="1" dirty="0" smtClean="0">
                <a:latin typeface="Times New Roman" pitchFamily="18" charset="0"/>
              </a:rPr>
              <a:t>Ecrits téléchargeables gratuitement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fr-BE" altLang="fr-FR" sz="1600" b="1" dirty="0" smtClean="0">
                <a:latin typeface="Times New Roman" pitchFamily="18" charset="0"/>
              </a:rPr>
              <a:t>à partir de 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http://orbi.ulg.ac.be</a:t>
            </a:r>
            <a:endParaRPr lang="fr-BE" altLang="fr-FR" sz="1600" b="1" dirty="0" smtClean="0">
              <a:latin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426493" y="2713060"/>
            <a:ext cx="2430478" cy="24950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45061" r="31923" b="13655"/>
          <a:stretch/>
        </p:blipFill>
        <p:spPr bwMode="auto">
          <a:xfrm>
            <a:off x="4935953" y="2588048"/>
            <a:ext cx="2066818" cy="10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"/>
    </mc:Choice>
    <mc:Fallback xmlns="">
      <p:transition spd="slow" advTm="47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.1|28.4|13.9|53.6|19.1|9.7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3|2.8|18.2|1.4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46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3.9|3.4|36.6|4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672</Words>
  <Application>Microsoft Office PowerPoint</Application>
  <PresentationFormat>Grand écran</PresentationFormat>
  <Paragraphs>106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Le principe de MASLOW</vt:lpstr>
      <vt:lpstr>Critiques (nuances) du principe de MASLOW</vt:lpstr>
      <vt:lpstr>Besoins et conséquences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73</cp:revision>
  <dcterms:created xsi:type="dcterms:W3CDTF">2020-03-03T16:26:00Z</dcterms:created>
  <dcterms:modified xsi:type="dcterms:W3CDTF">2020-04-21T10:16:30Z</dcterms:modified>
</cp:coreProperties>
</file>