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1" y="1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45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0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0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4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7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5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22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45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2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D9B6-A0D6-4576-A3A4-2248150E594B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CFD2-64E2-495B-9B5A-6C2FEB59839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0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d.lelcercq@ulg.ac.be" TargetMode="External"/><Relationship Id="rId4" Type="http://schemas.openxmlformats.org/officeDocument/2006/relationships/hyperlink" Target="http://orbi.ulg.ac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" y="0"/>
            <a:ext cx="65166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" y="4572000"/>
            <a:ext cx="65166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8732" y="4572000"/>
            <a:ext cx="6516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356992" y="8566428"/>
            <a:ext cx="2959465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000" b="1" dirty="0" smtClean="0">
                <a:solidFill>
                  <a:srgbClr val="339933"/>
                </a:solidFill>
              </a:rPr>
              <a:t>D. </a:t>
            </a:r>
            <a:r>
              <a:rPr lang="es-ES" sz="1000" b="1" dirty="0" err="1" smtClean="0">
                <a:solidFill>
                  <a:srgbClr val="339933"/>
                </a:solidFill>
              </a:rPr>
              <a:t>Leclercq</a:t>
            </a:r>
            <a:r>
              <a:rPr lang="es-ES" sz="1000" b="1" dirty="0" smtClean="0">
                <a:solidFill>
                  <a:srgbClr val="339933"/>
                </a:solidFill>
              </a:rPr>
              <a:t> (2013) Les 12 </a:t>
            </a:r>
            <a:r>
              <a:rPr lang="es-ES" sz="1000" b="1" dirty="0" err="1" smtClean="0">
                <a:solidFill>
                  <a:srgbClr val="339933"/>
                </a:solidFill>
              </a:rPr>
              <a:t>facteurs</a:t>
            </a:r>
            <a:r>
              <a:rPr lang="es-ES" sz="1000" b="1" dirty="0" smtClean="0">
                <a:solidFill>
                  <a:srgbClr val="339933"/>
                </a:solidFill>
              </a:rPr>
              <a:t> du  </a:t>
            </a:r>
            <a:r>
              <a:rPr lang="es-ES" sz="1000" b="1" dirty="0" err="1" smtClean="0">
                <a:solidFill>
                  <a:srgbClr val="339933"/>
                </a:solidFill>
              </a:rPr>
              <a:t>modèle</a:t>
            </a:r>
            <a:r>
              <a:rPr lang="es-ES" sz="1000" b="1" dirty="0" smtClean="0">
                <a:solidFill>
                  <a:srgbClr val="339933"/>
                </a:solidFill>
              </a:rPr>
              <a:t> ASCID.</a:t>
            </a:r>
          </a:p>
          <a:p>
            <a:r>
              <a:rPr lang="es-ES" sz="1000" b="1" dirty="0" err="1" smtClean="0">
                <a:solidFill>
                  <a:srgbClr val="339933"/>
                </a:solidFill>
              </a:rPr>
              <a:t>Cours</a:t>
            </a:r>
            <a:r>
              <a:rPr lang="es-ES" sz="1000" b="1" dirty="0" smtClean="0">
                <a:solidFill>
                  <a:srgbClr val="339933"/>
                </a:solidFill>
              </a:rPr>
              <a:t> </a:t>
            </a:r>
            <a:r>
              <a:rPr lang="es-ES" sz="1000" b="1" dirty="0" err="1" smtClean="0">
                <a:solidFill>
                  <a:srgbClr val="339933"/>
                </a:solidFill>
              </a:rPr>
              <a:t>Psychologie</a:t>
            </a:r>
            <a:r>
              <a:rPr lang="es-ES" sz="1000" b="1" dirty="0" smtClean="0">
                <a:solidFill>
                  <a:srgbClr val="339933"/>
                </a:solidFill>
              </a:rPr>
              <a:t> de </a:t>
            </a:r>
            <a:r>
              <a:rPr lang="es-ES" sz="1000" b="1" dirty="0" err="1" smtClean="0">
                <a:solidFill>
                  <a:srgbClr val="339933"/>
                </a:solidFill>
              </a:rPr>
              <a:t>l’apprentissage</a:t>
            </a:r>
            <a:r>
              <a:rPr lang="es-ES" sz="1000" b="1" dirty="0" smtClean="0">
                <a:solidFill>
                  <a:srgbClr val="339933"/>
                </a:solidFill>
              </a:rPr>
              <a:t>. Univ. Paris 13</a:t>
            </a:r>
          </a:p>
          <a:p>
            <a:r>
              <a:rPr lang="es-ES" sz="1000" dirty="0" smtClean="0">
                <a:hlinkClick r:id="rId4"/>
              </a:rPr>
              <a:t>http://orbi.ulg.ac.be</a:t>
            </a:r>
            <a:r>
              <a:rPr lang="es-ES" sz="1000" dirty="0" smtClean="0"/>
              <a:t>          </a:t>
            </a:r>
            <a:r>
              <a:rPr lang="es-ES" sz="1000" dirty="0" smtClean="0">
                <a:hlinkClick r:id="rId5"/>
              </a:rPr>
              <a:t>d.leclercq@ulg.ac.be</a:t>
            </a:r>
            <a:endParaRPr lang="es-ES" sz="1000" dirty="0" smtClean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008210" y="2221325"/>
            <a:ext cx="822099" cy="571331"/>
            <a:chOff x="476" y="709"/>
            <a:chExt cx="2268" cy="1542"/>
          </a:xfrm>
          <a:solidFill>
            <a:schemeClr val="bg1"/>
          </a:solidFill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76" y="709"/>
              <a:ext cx="2268" cy="1542"/>
              <a:chOff x="749" y="709"/>
              <a:chExt cx="2268" cy="1542"/>
            </a:xfrm>
            <a:grpFill/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1020" y="709"/>
                <a:ext cx="1996" cy="1360"/>
                <a:chOff x="430" y="709"/>
                <a:chExt cx="1996" cy="1360"/>
              </a:xfrm>
              <a:grpFill/>
            </p:grpSpPr>
            <p:sp>
              <p:nvSpPr>
                <p:cNvPr id="129" name="Oval 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0" name="Oval 7"/>
                <p:cNvSpPr>
                  <a:spLocks noChangeArrowheads="1"/>
                </p:cNvSpPr>
                <p:nvPr/>
              </p:nvSpPr>
              <p:spPr bwMode="auto">
                <a:xfrm>
                  <a:off x="2245" y="1162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1" name="Oval 8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2" name="Oval 9"/>
                <p:cNvSpPr>
                  <a:spLocks noChangeArrowheads="1"/>
                </p:cNvSpPr>
                <p:nvPr/>
              </p:nvSpPr>
              <p:spPr bwMode="auto">
                <a:xfrm>
                  <a:off x="430" y="1343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3" name="Oval 10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4" name="Oval 11"/>
                <p:cNvSpPr>
                  <a:spLocks noChangeArrowheads="1"/>
                </p:cNvSpPr>
                <p:nvPr/>
              </p:nvSpPr>
              <p:spPr bwMode="auto">
                <a:xfrm>
                  <a:off x="2245" y="98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5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70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6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935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55" y="754"/>
                  <a:ext cx="136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8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706"/>
                  <a:ext cx="0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9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207"/>
                  <a:ext cx="0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1888"/>
                  <a:ext cx="45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749" y="754"/>
                <a:ext cx="2268" cy="1497"/>
                <a:chOff x="158" y="754"/>
                <a:chExt cx="2268" cy="1497"/>
              </a:xfrm>
              <a:grpFill/>
            </p:grpSpPr>
            <p:sp>
              <p:nvSpPr>
                <p:cNvPr id="12" name="Oval 19"/>
                <p:cNvSpPr>
                  <a:spLocks noChangeArrowheads="1"/>
                </p:cNvSpPr>
                <p:nvPr/>
              </p:nvSpPr>
              <p:spPr bwMode="auto">
                <a:xfrm>
                  <a:off x="1837" y="1207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3" name="Oval 20"/>
                <p:cNvSpPr>
                  <a:spLocks noChangeArrowheads="1"/>
                </p:cNvSpPr>
                <p:nvPr/>
              </p:nvSpPr>
              <p:spPr bwMode="auto">
                <a:xfrm>
                  <a:off x="1610" y="1525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4" name="Oval 21"/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5" name="Oval 22"/>
                <p:cNvSpPr>
                  <a:spLocks noChangeArrowheads="1"/>
                </p:cNvSpPr>
                <p:nvPr/>
              </p:nvSpPr>
              <p:spPr bwMode="auto">
                <a:xfrm>
                  <a:off x="1837" y="1752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6" name="Oval 23"/>
                <p:cNvSpPr>
                  <a:spLocks noChangeArrowheads="1"/>
                </p:cNvSpPr>
                <p:nvPr/>
              </p:nvSpPr>
              <p:spPr bwMode="auto">
                <a:xfrm>
                  <a:off x="2200" y="197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7" name="Oval 24"/>
                <p:cNvSpPr>
                  <a:spLocks noChangeArrowheads="1"/>
                </p:cNvSpPr>
                <p:nvPr/>
              </p:nvSpPr>
              <p:spPr bwMode="auto">
                <a:xfrm>
                  <a:off x="340" y="2024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8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1888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19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216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0" name="Oval 27"/>
                <p:cNvSpPr>
                  <a:spLocks noChangeArrowheads="1"/>
                </p:cNvSpPr>
                <p:nvPr/>
              </p:nvSpPr>
              <p:spPr bwMode="auto">
                <a:xfrm>
                  <a:off x="1383" y="98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1253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2" name="Oval 29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3" name="Oval 30"/>
                <p:cNvSpPr>
                  <a:spLocks noChangeArrowheads="1"/>
                </p:cNvSpPr>
                <p:nvPr/>
              </p:nvSpPr>
              <p:spPr bwMode="auto">
                <a:xfrm>
                  <a:off x="2245" y="157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4" name="Oval 31"/>
                <p:cNvSpPr>
                  <a:spLocks noChangeArrowheads="1"/>
                </p:cNvSpPr>
                <p:nvPr/>
              </p:nvSpPr>
              <p:spPr bwMode="auto">
                <a:xfrm>
                  <a:off x="340" y="1842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5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107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6" name="Oval 33"/>
                <p:cNvSpPr>
                  <a:spLocks noChangeArrowheads="1"/>
                </p:cNvSpPr>
                <p:nvPr/>
              </p:nvSpPr>
              <p:spPr bwMode="auto">
                <a:xfrm>
                  <a:off x="1837" y="2024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29" name="Oval 36"/>
                <p:cNvSpPr>
                  <a:spLocks noChangeArrowheads="1"/>
                </p:cNvSpPr>
                <p:nvPr/>
              </p:nvSpPr>
              <p:spPr bwMode="auto">
                <a:xfrm>
                  <a:off x="1066" y="1616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0" name="Oval 37"/>
                <p:cNvSpPr>
                  <a:spLocks noChangeArrowheads="1"/>
                </p:cNvSpPr>
                <p:nvPr/>
              </p:nvSpPr>
              <p:spPr bwMode="auto">
                <a:xfrm>
                  <a:off x="249" y="148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1" name="Oval 38"/>
                <p:cNvSpPr>
                  <a:spLocks noChangeArrowheads="1"/>
                </p:cNvSpPr>
                <p:nvPr/>
              </p:nvSpPr>
              <p:spPr bwMode="auto">
                <a:xfrm>
                  <a:off x="1474" y="2024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2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1888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3" name="Oval 40"/>
                <p:cNvSpPr>
                  <a:spLocks noChangeArrowheads="1"/>
                </p:cNvSpPr>
                <p:nvPr/>
              </p:nvSpPr>
              <p:spPr bwMode="auto">
                <a:xfrm>
                  <a:off x="340" y="754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4" name="Oval 41"/>
                <p:cNvSpPr>
                  <a:spLocks noChangeArrowheads="1"/>
                </p:cNvSpPr>
                <p:nvPr/>
              </p:nvSpPr>
              <p:spPr bwMode="auto">
                <a:xfrm>
                  <a:off x="431" y="98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5" name="Oval 42"/>
                <p:cNvSpPr>
                  <a:spLocks noChangeArrowheads="1"/>
                </p:cNvSpPr>
                <p:nvPr/>
              </p:nvSpPr>
              <p:spPr bwMode="auto">
                <a:xfrm>
                  <a:off x="1066" y="79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6" name="Oval 43"/>
                <p:cNvSpPr>
                  <a:spLocks noChangeArrowheads="1"/>
                </p:cNvSpPr>
                <p:nvPr/>
              </p:nvSpPr>
              <p:spPr bwMode="auto">
                <a:xfrm>
                  <a:off x="748" y="89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7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98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8" name="Oval 45"/>
                <p:cNvSpPr>
                  <a:spLocks noChangeArrowheads="1"/>
                </p:cNvSpPr>
                <p:nvPr/>
              </p:nvSpPr>
              <p:spPr bwMode="auto">
                <a:xfrm>
                  <a:off x="158" y="107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39" name="Oval 46"/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0" name="Oval 47"/>
                <p:cNvSpPr>
                  <a:spLocks noChangeArrowheads="1"/>
                </p:cNvSpPr>
                <p:nvPr/>
              </p:nvSpPr>
              <p:spPr bwMode="auto">
                <a:xfrm>
                  <a:off x="1428" y="1842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1" name="Oval 48"/>
                <p:cNvSpPr>
                  <a:spLocks noChangeArrowheads="1"/>
                </p:cNvSpPr>
                <p:nvPr/>
              </p:nvSpPr>
              <p:spPr bwMode="auto">
                <a:xfrm>
                  <a:off x="612" y="1253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2" name="Oval 49"/>
                <p:cNvSpPr>
                  <a:spLocks noChangeArrowheads="1"/>
                </p:cNvSpPr>
                <p:nvPr/>
              </p:nvSpPr>
              <p:spPr bwMode="auto">
                <a:xfrm>
                  <a:off x="1700" y="2114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3" name="Oval 50"/>
                <p:cNvSpPr>
                  <a:spLocks noChangeArrowheads="1"/>
                </p:cNvSpPr>
                <p:nvPr/>
              </p:nvSpPr>
              <p:spPr bwMode="auto">
                <a:xfrm>
                  <a:off x="1156" y="1026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4" name="Oval 51"/>
                <p:cNvSpPr>
                  <a:spLocks noChangeArrowheads="1"/>
                </p:cNvSpPr>
                <p:nvPr/>
              </p:nvSpPr>
              <p:spPr bwMode="auto">
                <a:xfrm>
                  <a:off x="294" y="1207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5" name="Oval 52"/>
                <p:cNvSpPr>
                  <a:spLocks noChangeArrowheads="1"/>
                </p:cNvSpPr>
                <p:nvPr/>
              </p:nvSpPr>
              <p:spPr bwMode="auto">
                <a:xfrm>
                  <a:off x="566" y="147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6" name="Oval 53"/>
                <p:cNvSpPr>
                  <a:spLocks noChangeArrowheads="1"/>
                </p:cNvSpPr>
                <p:nvPr/>
              </p:nvSpPr>
              <p:spPr bwMode="auto">
                <a:xfrm>
                  <a:off x="702" y="1615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7" name="Oval 54"/>
                <p:cNvSpPr>
                  <a:spLocks noChangeArrowheads="1"/>
                </p:cNvSpPr>
                <p:nvPr/>
              </p:nvSpPr>
              <p:spPr bwMode="auto">
                <a:xfrm>
                  <a:off x="838" y="175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8" name="Oval 55"/>
                <p:cNvSpPr>
                  <a:spLocks noChangeArrowheads="1"/>
                </p:cNvSpPr>
                <p:nvPr/>
              </p:nvSpPr>
              <p:spPr bwMode="auto">
                <a:xfrm>
                  <a:off x="974" y="1887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49" name="Oval 56"/>
                <p:cNvSpPr>
                  <a:spLocks noChangeArrowheads="1"/>
                </p:cNvSpPr>
                <p:nvPr/>
              </p:nvSpPr>
              <p:spPr bwMode="auto">
                <a:xfrm>
                  <a:off x="1110" y="2023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0" name="Oval 57"/>
                <p:cNvSpPr>
                  <a:spLocks noChangeArrowheads="1"/>
                </p:cNvSpPr>
                <p:nvPr/>
              </p:nvSpPr>
              <p:spPr bwMode="auto">
                <a:xfrm>
                  <a:off x="1246" y="215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1" name="Oval 58"/>
                <p:cNvSpPr>
                  <a:spLocks noChangeArrowheads="1"/>
                </p:cNvSpPr>
                <p:nvPr/>
              </p:nvSpPr>
              <p:spPr bwMode="auto">
                <a:xfrm>
                  <a:off x="793" y="197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2" name="Oval 59"/>
                <p:cNvSpPr>
                  <a:spLocks noChangeArrowheads="1"/>
                </p:cNvSpPr>
                <p:nvPr/>
              </p:nvSpPr>
              <p:spPr bwMode="auto">
                <a:xfrm>
                  <a:off x="612" y="1797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3" name="Oval 60"/>
                <p:cNvSpPr>
                  <a:spLocks noChangeArrowheads="1"/>
                </p:cNvSpPr>
                <p:nvPr/>
              </p:nvSpPr>
              <p:spPr bwMode="auto">
                <a:xfrm>
                  <a:off x="431" y="166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4" name="Oval 61"/>
                <p:cNvSpPr>
                  <a:spLocks noChangeArrowheads="1"/>
                </p:cNvSpPr>
                <p:nvPr/>
              </p:nvSpPr>
              <p:spPr bwMode="auto">
                <a:xfrm>
                  <a:off x="1519" y="1117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5" name="Oval 62"/>
                <p:cNvSpPr>
                  <a:spLocks noChangeArrowheads="1"/>
                </p:cNvSpPr>
                <p:nvPr/>
              </p:nvSpPr>
              <p:spPr bwMode="auto">
                <a:xfrm>
                  <a:off x="1610" y="1298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6" name="Oval 63"/>
                <p:cNvSpPr>
                  <a:spLocks noChangeArrowheads="1"/>
                </p:cNvSpPr>
                <p:nvPr/>
              </p:nvSpPr>
              <p:spPr bwMode="auto">
                <a:xfrm>
                  <a:off x="1791" y="138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7" name="Oval 64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8" name="Oval 65"/>
                <p:cNvSpPr>
                  <a:spLocks noChangeArrowheads="1"/>
                </p:cNvSpPr>
                <p:nvPr/>
              </p:nvSpPr>
              <p:spPr bwMode="auto">
                <a:xfrm>
                  <a:off x="2245" y="1797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59" name="Oval 6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0" name="Oval 67"/>
                <p:cNvSpPr>
                  <a:spLocks noChangeArrowheads="1"/>
                </p:cNvSpPr>
                <p:nvPr/>
              </p:nvSpPr>
              <p:spPr bwMode="auto">
                <a:xfrm>
                  <a:off x="567" y="197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1" name="Oval 68"/>
                <p:cNvSpPr>
                  <a:spLocks noChangeArrowheads="1"/>
                </p:cNvSpPr>
                <p:nvPr/>
              </p:nvSpPr>
              <p:spPr bwMode="auto">
                <a:xfrm>
                  <a:off x="2018" y="2115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2" name="Oval 69"/>
                <p:cNvSpPr>
                  <a:spLocks noChangeArrowheads="1"/>
                </p:cNvSpPr>
                <p:nvPr/>
              </p:nvSpPr>
              <p:spPr bwMode="auto">
                <a:xfrm>
                  <a:off x="1292" y="79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3" name="Oval 70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4" name="Oval 71"/>
                <p:cNvSpPr>
                  <a:spLocks noChangeArrowheads="1"/>
                </p:cNvSpPr>
                <p:nvPr/>
              </p:nvSpPr>
              <p:spPr bwMode="auto">
                <a:xfrm>
                  <a:off x="748" y="1162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5" name="Oval 72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6" name="Oval 73"/>
                <p:cNvSpPr>
                  <a:spLocks noChangeArrowheads="1"/>
                </p:cNvSpPr>
                <p:nvPr/>
              </p:nvSpPr>
              <p:spPr bwMode="auto">
                <a:xfrm>
                  <a:off x="158" y="845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7" name="Oval 74"/>
                <p:cNvSpPr>
                  <a:spLocks noChangeArrowheads="1"/>
                </p:cNvSpPr>
                <p:nvPr/>
              </p:nvSpPr>
              <p:spPr bwMode="auto">
                <a:xfrm>
                  <a:off x="1837" y="981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8" name="Oval 75"/>
                <p:cNvSpPr>
                  <a:spLocks noChangeArrowheads="1"/>
                </p:cNvSpPr>
                <p:nvPr/>
              </p:nvSpPr>
              <p:spPr bwMode="auto">
                <a:xfrm>
                  <a:off x="1927" y="799"/>
                  <a:ext cx="91" cy="9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BE" altLang="fr-FR" sz="1800"/>
                </a:p>
              </p:txBody>
            </p:sp>
            <p:sp>
              <p:nvSpPr>
                <p:cNvPr id="69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09" y="1026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0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109" y="1207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1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09" y="1434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109" y="1616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3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09" y="1842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4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064" y="2024"/>
                  <a:ext cx="181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701" y="1434"/>
                  <a:ext cx="135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6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882" y="845"/>
                  <a:ext cx="90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75" y="845"/>
                  <a:ext cx="136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8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76" y="799"/>
                  <a:ext cx="227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9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657" y="1207"/>
                  <a:ext cx="136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882" y="1933"/>
                  <a:ext cx="22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927" y="1117"/>
                  <a:ext cx="182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2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882" y="1298"/>
                  <a:ext cx="227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3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4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927" y="1706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55" y="1616"/>
                  <a:ext cx="227" cy="31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" y="1525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04" y="1026"/>
                  <a:ext cx="272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6" y="1298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9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04" y="799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0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40" y="1389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1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706"/>
                  <a:ext cx="90" cy="182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2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839" y="1933"/>
                  <a:ext cx="181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3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2" y="2069"/>
                  <a:ext cx="227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4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657" y="1797"/>
                  <a:ext cx="227" cy="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5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85" y="2024"/>
                  <a:ext cx="227" cy="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6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020" y="1752"/>
                  <a:ext cx="318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7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884" y="1661"/>
                  <a:ext cx="227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8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1253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9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071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0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525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1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842"/>
                  <a:ext cx="182" cy="182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2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1" y="1661"/>
                  <a:ext cx="227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3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389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4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0" y="1933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5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6" y="2069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6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1933"/>
                  <a:ext cx="181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7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655" y="1933"/>
                  <a:ext cx="91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8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616"/>
                  <a:ext cx="0" cy="2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9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525"/>
                  <a:ext cx="0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0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480"/>
                  <a:ext cx="0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1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298"/>
                  <a:ext cx="0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2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026"/>
                  <a:ext cx="0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3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117"/>
                  <a:ext cx="0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4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882" y="1026"/>
                  <a:ext cx="0" cy="22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5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18" y="845"/>
                  <a:ext cx="227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6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890"/>
                  <a:ext cx="0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7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1888"/>
                  <a:ext cx="0" cy="18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799"/>
                  <a:ext cx="31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9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026"/>
                  <a:ext cx="181" cy="4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0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1117"/>
                  <a:ext cx="91" cy="36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1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935"/>
                  <a:ext cx="137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2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1202" y="1026"/>
                  <a:ext cx="227" cy="4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3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1162"/>
                  <a:ext cx="90" cy="182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4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383" y="754"/>
                  <a:ext cx="408" cy="91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5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2069"/>
                  <a:ext cx="136" cy="1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6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612" y="1842"/>
                  <a:ext cx="45" cy="182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7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474" y="1570"/>
                  <a:ext cx="181" cy="31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8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292" y="1752"/>
                  <a:ext cx="46" cy="40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8" name="Line 136"/>
            <p:cNvSpPr>
              <a:spLocks noChangeShapeType="1"/>
            </p:cNvSpPr>
            <p:nvPr/>
          </p:nvSpPr>
          <p:spPr bwMode="auto">
            <a:xfrm>
              <a:off x="1791" y="1888"/>
              <a:ext cx="182" cy="4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137"/>
            <p:cNvSpPr>
              <a:spLocks noChangeShapeType="1"/>
            </p:cNvSpPr>
            <p:nvPr/>
          </p:nvSpPr>
          <p:spPr bwMode="auto">
            <a:xfrm>
              <a:off x="1973" y="1570"/>
              <a:ext cx="182" cy="4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Ellipse 1"/>
          <p:cNvSpPr/>
          <p:nvPr/>
        </p:nvSpPr>
        <p:spPr>
          <a:xfrm>
            <a:off x="6237312" y="3491880"/>
            <a:ext cx="432048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2" name="Ellipse 141"/>
          <p:cNvSpPr/>
          <p:nvPr/>
        </p:nvSpPr>
        <p:spPr>
          <a:xfrm>
            <a:off x="6237312" y="3563888"/>
            <a:ext cx="432048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AutoShape 2" descr="data:image/jpeg;base64,/9j/4AAQSkZJRgABAQAAAQABAAD/2wCEAAkGBxQTEhUUExQWFhQXGBgZGBgYGBoaHRgcHBgXGBwYHBoaHCggHBolHBoYITEhJSkrLi4uGh8zODMsNygtLisBCgoKDg0OGxAQGy8kHyQsLCwsLCwvLywsLCwsLCwsLCwsLCwsLCwsLCwsLCwsLCwsLCwsLCwsLCwsLCwsLCwsLP/AABEIALMBGQMBIgACEQEDEQH/xAAbAAACAwEBAQAAAAAAAAAAAAAEBQIDBgEAB//EAEIQAAECAwUEBgkDAgUFAQEAAAECEQADIQQFMUFREmFxgSKRobHR8AYTFBUyQlLB4XKS8WKCIzNTotIWQ5PC4rIk/8QAGAEAAwEBAAAAAAAAAAAAAAAAAAECAwT/xAAnEQACAgICAwEAAgEFAAAAAAAAAQIRAxITUSExQWEUIjIEI0JScf/aAAwDAQACEQMRAD8AKvy1rQUhJKXCjTVx47oTqt80UenFt/fBt9z0qWkByzjuhetBZnHOOWbkpHXijFw8hKbym5K7o4q8pxxWeTeEB+qIPxPFiU5xG8uzbjhXoKTb5mJNRwz5RYLzm47Xd98IF2oiZgi92Z8cX8DDec0/M0eVes0YGvKAQsKdso6aQt38Hxx+hcq8ppKSVUcO4GvCC/SG8FoKUoUQwcnUOwr5xhWhVRuIoXgz0mBMxNPl+8Wm9GRouRKgE3lMPzq6zFku8pmHrFdZgLZaLEJPCMdpHY4Y18QUq8Jv1q64Jua3TP8AESVEukkPViM+2FxD5/aCbnlF5h0lqb89QjTG235OfNGOvhE1W+bnMPJhApvVYwWftEZqXij1MZucr9msccGvSCTeyz8xjqL2mYbZgH1RjolGDeXY+GHQxTbppHxk84u94zMAowsloMXJXrDjN9kzxRXpINFqmM22cafzEJk+0NSaSNKfzFUpUWesAinld+CFhjXlB9xXlMWFiY7oYvuNODCA5lrmkBphBJFX37+fXBno8wmTFtiEjtdnEKJyylRBFAtqau1ecazk9UzCEEptDAzprVmHhAi7xmpYhRjvtQNMx5pAc+aXIIo8Y7Ss6FCNeg0XlNSAdqp1h1NtyzISraqWcxmrROBSwB3GHan9lSWGKe9o1g358mGSKVeCiZaV4bSm4x72qZ9R7K9kVE+WjjxOzK0XRf7TMf4z2HvEd9vmj5j2eEUMY47YVeHsw0j0XzLZMIZ9xoMOqPe3zMCQdIGKtcdI8lfnsg2YaR6DRecwPhyEQ97zNO/xgTaxpHKQbsXHHo0Nsu4TAlnTsuxDVdndxhSA1XGflmdg7cIDTeUyg2sMous17rCmLkZ/iK3i/ZnxzS8FqbgPzTK5dH8xb7gGUyu8UHbF94TdmUop+mmbFqQjTa5wA6Rc7z4wS1XwIby9MZ/9OF/80N+jt+KOr9G8f8QcSn8wAi0TMdtT8T4xH2mYBRZfiac3idodF65OwseizhxNb+3uqYsHoyrOceoeMBSrzmy2O2X4+aQ6vW27CCxLkgDdQmsXHRr0TJ5E1bKLN6PIBBXMKmyAArlr57WM2yIX8YSpsHFRrhX+IyEyarF+/wAYHValfUev7xPJFekVxSb8s2KrlkOHQP3KA7FViJuiR9A/crueMem1qyUeZiQti/qIh8i6E8UuzXe6ZGGyP3K8cYlIskuW5ly2cYA1Id81YPv0jG+1L+o6RNNqX9R6zByLoTxS7NbNumSqpSd4Sogdh7mimZcEl6bb6bT44eXjLovCY3xqx1PZBEq3rGExXF6wbR6Gsc/jHouCVVysHLpA8Mogu4JQLFczi6WHZAk60KVLlFRr0u9g++BgsvjA9V8FHd/8hoPRuVj65YOQpXdROMSVcEkfMs8T4CkKDMVkpQ4HGOmar6j1mDaPQ9Z9jRNwSzgV/uyiwej8rMqPFR/EVXNNO0rHB8cK/mBzPUakknjDbildEqMm6se2WQiWGSlhX8nHHKF1quILUVIURtV2aEjUY4wsMxQzMQ9oOp64nli/FFLBNebGsn0alAOorUcXBZuWIzia/R+UcJigNDsnt2YTe1K+o9Z8Y4bUo/MTrXzm0HJHoaxT7G6fR2TnMVj/AEgd1IPVZEGX6tiEsz5jr64zybUoZnrMRNsVktXWYayR+ITxTftjIXAx/wA1XUK82iz3Kk4LWTu2fCFgta3ookcYOu2ctS8VNs650gUot1QShNK7JquMfWp94HhxEVKuMnBbDeA/Fw0BTrUoqJKlY6mmWERTaVfWobiot3wOUehaz7DjcZOExPNLf+0cNxrek1Lb0/baOcL1WlQwXQbzFirQo4qV1mDaHQ9Z9hKrjmAsVobIsTl+po57kV9cv9p8YLts5arIVBRCgkFxngIQe1TPrV1nwinqvhMXN/TyyAQDnWgHkYRPbYgI6S1FgOOZ4Yw09wjF1YapHYAKRfYbuTLU6cQ3xKdq5VDRHEvFjed/C+3SmkKwLAZ7xX+IQpU+6NFaZaSSFLSxDM9Gzhaq55L0WoH9Zipxv0Tjnr7AH3x0rADnCDTdMs4TVf8AkMS90yiPjJ/v7IjjZpyoTz1gsBi4hxfqxsoAGLk8mH3MXWW7pKVA7Ttqo5cTB89UpfRUUkYkGtdYuMKTRnKdtMya6DGmUDLlaxrhcspb9BG7Zcc+gzx4ej1nHxJA0dam7TE8Raz/AIY5CQ7RYuVvjXLuyzgfCjc9cMGr55xWq6rOzsl/1H/l+IOIOb8MiiUfPdHJiG+zxrjclmLYfvV/ywiSLhkH4QFcFqOf6qQ+IOZdGPKXrh53R4TGxPKn3jVquWzA9Jn0Kz4wRZLJZ0fDsDfiTuMJYv0Hn6QkWs+qlOCzKIJ3s/GByoCNVajIWllEFv4emcBC77MdM8VmnDpRUoWyY5KQkaIqVp1Q7F2WcYrP7z4xaLps+pPFZbnV4njK5kK7pUSumYPc/fA9nnJYV+0aSy3fLl1Q3El+8njFcy7bPns/uPjFaeKJWWpWIJihrA5U2+NL7ms6h0Qn+1RpxY0ihfo/LAckj+8xHC+zT+QujNqJeLWh9LuWQf8AutvVMPe9I6Lns+dWP1qL9tYSw/pT/wBQn8EO0eUcQvWH67hs+IA/cov94sVcMpv8tHb51h8P6T/I/BImGl1KG2weoL0dqiJe5pFKJHE/YmL7PIlS6JUlL5givGHHFTuyZ59lVGfnHpK/UaczEVDKrQ9m2CQpRO0HOiyB3iKvYbO5G2xDf9w8mcw3AORCcJ0OPZHWIOsPEXVKVUL2gGHx7sNcjFguuQDi4GRUT2PXnBxi5UB2pYTZSDQ7I7Wf7wk2Rr3RrrXZELBGIbPwhP8A9MStB+4+MXKNkQnRffMxW0kHBjhnyhadawZfzJUipPRI0zf7wtRP1jKb8muP/EkVOQ0Tbf2xwTB+MXjm0/nzWJLPU8mIKmNkWOpePFTRH1j0ftxiSvB4LIwYDzlEkzDqN9YqWkHGkVpANEkGC5IdQY3sVoO2lqdJNdxIeC79HwAGtdcOjoe2FVimMtAZztJpzhh6RT2VL2g1Cz8n/iNV/gzB1yIpSWji5zcIBXbQTiG4xJVpBwUOsd8YnQHGZmMN0H3Qs7ShmziuLFvvCZdpGSwDxFYP9H521MJOASzh6knCg5xrD2Y5K1BFKcvmcXMePlorWvAEMrMHI8488KhplhTxjm1ESWiINfBz3DGCh2iW0eMSSYrMwDE10Ir1GPLWNFPkAknnBTC0EJiCEGrnhTLrxisTWD1PAGJptIPhn2QvIeA+6VssAnIxy97aVnYFAnHeXz86xfcdjBUpa5a3oElVKElyG8XhTeAVLmKCwzkkEEsXL0Jxi3agZxp5GVJkHAxJVMKZUiItCWd+2OGcnUdYjE6Eek2lSXxI4w49cfZRoS2dQ5hCtadR1iHqUH2NKmOLnP5iHjTH9M8vpf8AoASRENuJLUGfaD0LPkWikqRqOHhBQWiwTOvzlHFzTkCe6IhSdR5yiW2nUZZwAcPGOPHmxp284jjh3UgAmDujvrT9R7fCKpaSMS8WuN0AUh7akSSKlCjiAVDvy74gLJZUl+gQd79jwrciJoVkR55wcv4Tw19HkuyWdSQoIlhJzAAp2dsDzLHZQXOxwoYDB/8A51lP1gA5B9mFAQVDGvGKlkr4RHFd+TQepsukvw3NFnqrKQR/hg1Y7I0woB2mM1MlMc8IqA1JfTLSI5vw0/j/AKbCRZrMqgEsucKP2RO2XXZ0gbWwDkNkeEZGwJAnI/UH64d3qkmZs4AJHa/hGiyf1ujKWKpVYdJFnll07IORCW+0WTrZJVRRDaYv54xnJqCDTKB50kqYlRBGhblE8xr/AB1Vmm27O2A6sOoRzakYsKf0v9oTS00jsxDQ+Ul4Evo2RMs4yD1wT+ItRapQbTga9mDwgc6x0KMPdk8SNEq8JRo4bgXfwiMm2y9oAEu4xfzufjCJ90TSqqeIg3YcSNNaEhLqVSuZ1pFS7xlEfHXxpC+/5pICSX2iW4hmjNoAQsbRpm78+cOU2mGPEpK2a026SAOluar58oiLxs7/ABA7q/ZnjJTpgqE/DqYFYPnEcrNv4yf0+gWdUs/CsOKsOTvXuiEwykkutOf0mr6YxnvRmYfWkCgCSdcxCtE8qmKDvj3xpv8A1sxeKp62bZE+UH6Q3VLDg+HjHhbJZptCmvn7xlkgnhFqVbqb4lZWxvAl9NIuZJNdocyBVuMR9olt8SQdcR5bvhAFcYi0PkFwo0ap8j6kcz56t0WLtcrArS3EDkRrGXePKB18vByBwrs0aDJdwtKjWu1lwGe+Oy7JKVX1pb6QUt15CMzLBBqTSGN1HZROKsAPsp4cZ2/Qp49Vdh02XIV0dtKWerhxzFIq9gs71WkjcASfCMkVV1G+CpM3ZfPLGM3m/Db+L+mllWezAu6OTAj8R2dKkTCBtIUXo6XJ3eSYzE9TaimuNYjZFdNP6k94gWX8E/8AT0rs0Eu5arK0pQkEgOAdoU6VOOZ1ifuyT/qS/wBg/wCUdvS1JXKmbKgWUkFtXGLGv4hD68b40lLUyhj2V2W+sGecdTNGvnuh3LsUkoKyEbLE1QAQBQ4QDaRKBdArgOiBu88Yz40vpfK38K5bKs0xKQSt9oMN6d1c4Tyip8Cwpo+6NBZ7UBqDx/EFm993b+Icoxl9CMpxvwZZU0lqUL90SEp3LhyPOEaRV7pIogPuJ46cY972FAU9Z/ETxx7HyT6ENgkkTUOksCCXBw6oe3iXVtBKmZqJJdnxpTF497wT9HWrzvjyr0b5RyLdwi0opVZDc27oWz17lP8ApNeyBVIUTRCzwQqnICNAL1QXJRhmD5MMUqSuX0SUhQyy1HEYQuNP0y+acV5Rkkz2p+D2x2ZOJww5+EOJnpFLBYbTsz4k6Z8PCITPSVDAsrzzhKMV9E5zl8E7E/KTwrElSVD5VD+0jvENk+k0o5L4NQRYn0jlg4K7PGKqPZP9+hQJa/8ATX+1XhFkiyrUoAoUBmVAgAYl3EaO1XmhKUqFUqq+vXA3v1OQLZdKoq+mHOHrFe2JSk/SKPSC61zkp9W20l3BpQjAb6RmZ922lmKJm8bCqDcWwjW++R9PVEvfSdD14eTpBJQf0qEskVSRjZNiLMQoHTZPYwi2XYNo7KarySxfixy3xqpt6pViknq8tAptEr1iZmydsUB2m1yauJw3RGkOzRZsvRD0fuxUtSysKSSyQ4bGpbXAdsAyLnmJKiJSlOcadxLtgYeG+kjFJ86Rz34nf1AV4vF/1qrMm8jltQl9lm5y18kExSmWfpVn8p8IcWn0oQl2xFNO54Y2+8fVSwo/M2B3P1+MGsQ5J3VGY2SMQof2mIk6jDce9oco9JE4bJ63+0TF+g02SeJZuNImodl3k6EImgUqPP4iJtSdRD/3zg6D+6m75YIsd57agnZ2XqOUCUX4TBymvLRnJYUs/wCGCrVgT1tDizWJSbPM2kspSVlnw6JADY6+RFk6/UAqAqxIx0LHtBiCL5xZPDFu0RS1j9Ie8vhkUKD4jri1MpJDkufOkaidfD0MsEccOyJe/dkNskDIbTDlSM1CPZs8s/8AqZjZwZzyIbrEE2GwTCtHQWHUKkECh1h378/oHJXfSJLvofRX9VO6kUowX0l5MjVUVX4hUyW8slYSvpJSCSMeZGG77I/Vr/01/t/EaT32inQY7sDxp1RD38fpV+4xcnF/TKO8VVFUqe1nUSkHorqTTOjbnhciZSDpUhSZJRRRILEhqsaA7t/VCr2eccEJ0faTjziZJuiscoptl5U+MeQBFKLNOHyBtyh11PfBEmxTT8ob9Q7GLRGrNN49nOUSrlFhsM4fJjm4I3b+xo97DPx2AWz2m54QayFyR7KJmsdD/wA/iLlWCbidgH9TdbpiKrJN0HJWPNoNX0G8eytSa9+sNLrmH1JxqpXDADkN8LU2acSQ1dCRjq9aw2uaWpCdggOpyWqA+84mLxppmeWSapGERLUpT559eOuUHCWaVg/3RPSSkSXZ3IIP30j1muqfgqUri6er4ozmpP4bQlBfQdCH0jy5bQxTdU3/AEzu6SB/7RNFzz1GkogPVRUmg1oSW4RCxyNHmj2StiCZMlgfhBf+0QPskQ5va71FKAgsUEYvgA2XLdCr3fOfBCs8Tu3RtODbOfHkil5IJfDzxiJVx05xcqyzRQpDtkRFXsc4Yp7R9sojR9GnLHskhWva0RWgGpMXCxzWwAH6gG/ERNimj5HpkodcLRj5Y9g/qHzjk6Q6W2W1qaHiIvNlmH5SA9WUmu53pFsuxTB8hYZ7QPUXr5xilFkucexTNu8JDpc64HDsh36QqPq5Q49YA8YomWOYXDUO/IYilX4QReNnXNSnZAdJNCSDUNv0GMaK6dmTlFSTQhCaku27taIiYoGj49kMk3TNKmIQMj0jTH+mLlej0xNApFcMSeqkZccmbrPFCi0W71Y2i5TqHO+u6Gvo3aTMmpUkhtk5tlrlERcszArAGbJL6MxVBVmuQSSDKChRmJd834mlIuGNp2Z5MykqQNeUoGfMzriMMqgjKKQDgIPnXeoklxXHGkDrsKhQmWBg7qL8mx8YUoSbHHJGqKFGIlJqzwWbqmCm0nkVFuPRjiLBMAxRvDnkcInRj5Y9giN/nhEga+awSLsmapHBz9o8q5ZlWKcNCIfGw5YguMS9TuPUYIlXTNzUO0/YQR7pm6n/AMa4ONg8sTkq89k0S3Pt4xH24DJIByANeIeucK88e2LAoYPD3kTxx6HNjtqVqCFBQffudqh2iifbymYoAAgHNIoGGVIEsQ/xUbRpV2/SY5edJyhqEkbwUgiK2etkax3oLF6r0FK4Y9rR03odAFa+TC0KaJhURvI044hxvIsaAcj/AMt8F2G1BSFKUapJfXBwXyGTboUFYasX3eoKlTU4Gr800zwoeoxcJNvyZ5IRS8F3vFxRJHE/gZRfZ702fk7fu0IQ5AywzjxmtmB516oW7HxxNCb7P0AHKsQ99E5B+MZ8TtrDz2PEio6Hnnw8IN2PjiPlX2pmYeESTe5aqQevxhBtnfEvaBgeyDeQccR8q+VNRLDcTu6xFQvOvwhtK+WgATHDxx9CIW8h8cR5dlp9aFCgKWrSpL6jdAtvtfq5gSyS2bnHSh4Vii51dKZgaJBB4lzSBLwmET1jD4eHwJ5njGjk9bM4wTnQYm8ScgG3Oesqjntyn+XA/K7YZvjSFq5peIypjtVuWMZbs2449DVN4kAbSg41B+xhjdMxU5KqJI2m0agyxwpGYnPmIaej81SULKS1TwNB4RcJNvyZ5YJRtIsXb1bZA2WBUKh8Djjmz848LxW2I5JEKJSywNCcfLiJJUcX41iXKRahGvQ3TekwZgnXr88hHpl7zC1ezl54QrSrF8Y4FV0hby7HpHoZrvOYwqKZs3dHBeszce3tyhd6zfHlTRkTXHjoOUG0uw0j0M03ms4twZ8I8m3zMQewfarQtCj/ACerlESs1bh94q5di1j0P7LbNuUtSgxQ46IoQA/LSFHvpTsnLd2VDmJykkWOYtyNokjeGCfsYzsqed531hyk/BGOEXZok3wsVDVODCJIvcnFgcMGPZ5pCZEx6sRuiSy+NOzlE7Ps00j0PbLfKjNSkdIEsW36v99IeMjRHWYyF2BJmpDxofVq0P7xGuNtryYZYpPwZyfd0xJKaU5fxwMWS7rmM7VGJeujFhDW8J6QFEdRw5Z/xCr3nMBIBcFjhi2esS1FAnOXolZrIpCwTVsw5enXzaL7Vdyp810liQMK89RpnAsu2TACdpid0dkXqpGC21IcEtWtahtdIFKPobhNuzs66FpLesDjEN+RFM6xzUs5Ff6fzFku3rxCgeIftf8AiO+3Kc15M79sK4BrkRWiwzDioA/p/wDqGV1oKOiSMSSSwyAz4CkLjeBL4cBTteOG9FJoKYajDz2w1KKBwm/YWq7Nn4ZgYYApNByOPZHJ11rzCFZuH7iN0es9/LSXCUPrU88WesMrvtoKUqUkAEnCmZx1wgWsglvH2AC5JmLJrkxDdUXIuOcajZf7CL7V6QBwhOAcMqrtwZucek38sfClLD9XH64P6WC5Gik3BMOKkvqx8Ymn0fW3xg/2lv8A9RO1ekKl4pGY+bP+5opTehBwHBQLDhWggvGDWQFmXasHorGYLpoeRMVi71n/ALiWwfZ7ulBlttzywsNVQBADN8Rd+rlAUu8lkNinFujR+TwPVCSm/o0u27ihJ6ZVtFyQNKBsYCvO7VLmbQUMAKlj2DsgZFsXtBQUoEaYcw0GLvJWKtk0xKAeukDnFqgWOadgqbgm/UDl8X/zFqLimtRYHE8sdmJS70IFADxSPt3x2VfM1NAogO9PNRCuBX+52Ue5p1QphxVj/thjY7L6lJSoh1GrGjMKO7v44QBMtajUqHDZHfFftywMBx/mBSgvQOM2vIWi65Y+vJqjn8r8MYiLuSCwUpyCwOySz4/Dlrv6xEW9bjped1Ghzbp+zKSQXUoCr5kOX3PuilqyXsvoHKuZ6iYphjVPhviZuPSYW5eEAe2qyUoHV9eEVonkGilattEjqibj0VrPsbH0dU3xc6QPaLuWihLg5hIpvrEE3lNApMXTGv2646LymKlzFE7RTsFJoCHVUUYM2Rh3F/BNTX097soFbS8/iCaHllhHlXSwcqWmlfhpxoW6+qBlWpeJWrgdeqJrtkwh9o00g2iPWfY12TshDHYbZ2a4Zc4Wm6Q+JBHDtdPVWKva5jfETxJiBta3fbUNww5CDaLEoTXplpuxTsFb8AW+/muUS9zn/UIwagH2gNVoU46SjzI6hSJotCqgE8yYVx6KqfYxsl1bAC9pzkcaYUakFbP9R6oTG3TEihIG4lhnrHve036+0w918JeOT+jC0oaWpnbZfsfCES6VGOv4jUEgjJmwd+uFwscnN/3ZcqGHKLZMJJCH1ilMD1vFhk/SSeMPRcyGcFVcfhP2eK/dKH/zCOLfjfE6M05ELZKGyHKLCOHX+YLN3JGEw9kQXd/9bcdmJ0Y+WICtbFwPCIJmlVTlRvPDtgyZY8jNSCciBXgHrE/dSsQuu9LvBox8sQGUireedaRoLsmASkuH8nBvNYXG6zTp0atGfcIPB2UhKQ9G3gNoBFwi17Msk1L0KLTOqpTBipTYanXGKrKlcyiXD7z3feLVypjkMCCSauGfHjHVSVJDggbmI++UTqylNFASsFiSMsWH5ESnzFBxtOxby+kT9nmnpbQ5j805xFMliRtVDEq0xbEtXfC1ZXIhhaUn1CXDk7LEYDjycQJLksHKiQ+T7sIYS+nLSksUJDByATlliaA0ik2YAg7JpkpQLPv2YuUbMozopVZ9Cz5H7x71W0wd61pHpiS7bQSSRiX13eETn2fYAde0o4bJG6J0ZpyImqUNOqmfX5MDzE1cU3aR1CkAdIzCdzM/PKkSEoqDvs7nSfDKFox7orZ95iPqdeD1PnhBPsqxisHqfjSILlU+Ig7h5EGjDdFKkNnpl5rBl5LdMs0CWdw9cKZCkUkp+bbOr7I3UpjBJEtvjSpJ+UlhyevkRcY0iJSTaAJkvPLMvEzZyzsBoRz8D1RYv1H0oJbBJJ6qxWiRLD1SBizl65Ys0ToPk/DwLVcUgi75xaahh0kl60Zj/IiCvUDNGGRD90W2ebLSWBSwxL9VTQ8HpFKNClO0D+ylNdp929tIoqDn+d8OJxlEPtpqKAEP588BlXKAxdn/AKlHzxaBwBZANEo676xKZJGI/HCJS5ElqkkjeojiG/MRmSZZZirJy6ufHqidSt30R9WOOdccYioNkCNR5wjoky3S4cPqvscwSizy19FFHwG0vsq0Gob/AICLSaO4HPy0Q2k/QP8Ad4wbaLPLlAbYJbIu/fQdUU+ul/6af2nxh6gplKJJJ2avwFN9ItmSFoSTUgNhnXXDPCBBeRDsg8T/ABE1WlasAp2pQnuETYV0G3UpShNyITg/6vCF9mmFsjGguOwqTLUVp6SsQMWZhz8YziXR0VOG3doOYipeEhRabYUm0Cu0H0wjxnjRMBi1JOLRz2lIOIbXvjOzSiy0TV4DVjB9vPTbJnZ3HnCFxm7a0oSXJIA6/Duhne9nVLWFBLggjAltkPXSj9UUr1ZLrZAjtqX08tpE1EvgdOG6IKvFJGgEdFrRgkjXPXKFZVEVjMjhX8xWtQfA460i8TQakPFy07Icjs8YLFqUerYOz8T3MYhLlPk32i0zKdFCiMXYt1x4BYZWwphXCHbYUkV+qD8NM4tkKUFApOOuHCKpqj8qVt+kxbd6lKmAFJbgQMDuygXsHVAJnbRdRPB23tFqZqd5wz7C8Azpakq2dhTCmYf7R6ZILhkq/aqn2hUxqSDVWwDLj+NYFVOGqiD1ndjviPsMw4IUaD5Tmz5UYxai6ZqmdJB4EdeEFBsh3b1ESUs/y5ucKtoIXonmuPHKG9tspXKCE4p2aPi1OUJUS1uUlEyhZkg+BGnXFTRGKSR161NNPvpHSrWlaHxiPq1g/CqmoiZllvhVvoYzSaNXKLOTFbAoHqONBl1x5IIIJfIgP5EcmWdX0luBxjolqPyq6jzFBFE2i5epL6U8dIHmzThg+IBpo7atFm0oUY1rgXEdlgn5TxxBh+SfBFMuuNaVd36yRDe0Wo+qUFCjAOGDgkJyy3wAiSSoMDi7Djwhjb0bclTCuI638YuJE6tCX1rUBpkMX8IsC0sxxPfygYpUT8C21bDllFvs0w4S1cwP5idS9l2SUaV+8WWOaRMSBr5bnFYlLp0FDq8YLu27lFYK0kBjXFy2elHhJOwlJa+yq0TemsKVUKAqa1ArHfWJ07DFttukrmFmU7GpYjQtXyIp/wCn5mv+78xcotsmM0kOLWkJlqKQAad4jsqh2cvyM49Ho0MQj1pDsfNIolTCRUx6PQmI6D564lsDZJYOCO5Uej0JDK5aqDlkIstSqEZP4GOR6KEW2MY/q8fAQPbAxLUwwplHo9C+DR61DoA5seyA0n4eI+/hHI9CGEBA2lDRRAgqRLBBcZfcR6PQIRURQ7omulc+l9o9HoYFExVPO+OBRBA/peOR6GIKeo3nxisq6I5R2PQAQRMOHnEQRZpSTtUGXcY9HoBFduoUAAMVEGgq2y3eYtElIBIFXI5OI9HoRQNMQHMVK10Jj0ehAVyphdRxYE1APzb4ZIU6WOBxGWOkej0NA/YMJYccB9otT8LbhHo9DRJUsdEnMYdkQWcfOkej0AyS0B2ycwUDQbgO4R6PQID0ouDHWjsehgf/2Q=="/>
          <p:cNvSpPr>
            <a:spLocks noChangeAspect="1" noChangeArrowheads="1"/>
          </p:cNvSpPr>
          <p:nvPr/>
        </p:nvSpPr>
        <p:spPr bwMode="auto">
          <a:xfrm>
            <a:off x="155575" y="-2376488"/>
            <a:ext cx="778192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8" name="Picture 4" descr="http://www.lunerouge.org/textures/wall/LRwall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6948264"/>
            <a:ext cx="101626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Dieudonné Leclercq</dc:creator>
  <cp:lastModifiedBy>d.leclercq@uliege.be</cp:lastModifiedBy>
  <cp:revision>7</cp:revision>
  <cp:lastPrinted>2015-02-08T11:03:34Z</cp:lastPrinted>
  <dcterms:created xsi:type="dcterms:W3CDTF">2013-04-16T12:36:28Z</dcterms:created>
  <dcterms:modified xsi:type="dcterms:W3CDTF">2020-03-03T21:54:49Z</dcterms:modified>
</cp:coreProperties>
</file>