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95" r:id="rId3"/>
    <p:sldId id="297" r:id="rId4"/>
    <p:sldId id="309" r:id="rId5"/>
    <p:sldId id="312" r:id="rId6"/>
    <p:sldId id="323" r:id="rId7"/>
    <p:sldId id="318" r:id="rId8"/>
    <p:sldId id="319" r:id="rId9"/>
    <p:sldId id="320" r:id="rId10"/>
    <p:sldId id="321" r:id="rId11"/>
    <p:sldId id="322" r:id="rId12"/>
    <p:sldId id="316" r:id="rId13"/>
    <p:sldId id="317" r:id="rId14"/>
    <p:sldId id="315" r:id="rId15"/>
    <p:sldId id="314" r:id="rId16"/>
    <p:sldId id="359" r:id="rId17"/>
  </p:sldIdLst>
  <p:sldSz cx="12192000" cy="6858000"/>
  <p:notesSz cx="6888163" cy="10020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>
      <p:cViewPr varScale="1">
        <p:scale>
          <a:sx n="87" d="100"/>
          <a:sy n="87" d="100"/>
        </p:scale>
        <p:origin x="44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9587905-6107-40DE-9522-DEFF76DE45AC}" type="datetimeFigureOut">
              <a:rPr lang="fr-BE" smtClean="0"/>
              <a:t>22-04-20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55B2BA4-32C5-40BE-8EF4-59133E99409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174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/>
              <a:t>D. Leclercq (2010) ATOMES - Modèle de planification et évaluation d'un curriculum pédagogique. PROSE 25-3-2010</a:t>
            </a:r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CAD256F-500D-43AF-99E6-FE0420710B62}" type="slidenum">
              <a:rPr lang="en-US" altLang="fr-FR"/>
              <a:pPr eaLnBrk="1" hangingPunct="1"/>
              <a:t>2</a:t>
            </a:fld>
            <a:endParaRPr lang="en-US" altLang="fr-FR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223" y="4759643"/>
            <a:ext cx="5513719" cy="4510875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42644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/>
              <a:t>D. Leclercq (2010) ATOMES - Modèle de planification et évaluation d'un curriculum pédagogique. PROSE 25-3-2010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47DEE6-D906-43A9-A9CE-D39634B24AA9}" type="slidenum">
              <a:rPr lang="en-US" altLang="fr-FR"/>
              <a:pPr eaLnBrk="1" hangingPunct="1"/>
              <a:t>3</a:t>
            </a:fld>
            <a:endParaRPr lang="en-US" altLang="fr-FR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0888"/>
            <a:ext cx="6678612" cy="3757612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422" y="4757904"/>
            <a:ext cx="5051320" cy="4510874"/>
          </a:xfrm>
          <a:noFill/>
        </p:spPr>
        <p:txBody>
          <a:bodyPr lIns="96239" tIns="48120" rIns="96239" bIns="48120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431670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/>
              <a:t>D. Leclercq (2010) ATOMES - Modèle de planification et évaluation d'un curriculum pédagogique. PROSE 25-3-2010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47DEE6-D906-43A9-A9CE-D39634B24AA9}" type="slidenum">
              <a:rPr lang="en-US" altLang="fr-FR"/>
              <a:pPr eaLnBrk="1" hangingPunct="1"/>
              <a:t>4</a:t>
            </a:fld>
            <a:endParaRPr lang="en-US" altLang="fr-FR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0888"/>
            <a:ext cx="6678612" cy="3757612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422" y="4757904"/>
            <a:ext cx="5051320" cy="4510874"/>
          </a:xfrm>
          <a:noFill/>
        </p:spPr>
        <p:txBody>
          <a:bodyPr lIns="96239" tIns="48120" rIns="96239" bIns="48120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26743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/>
              <a:t>D. Leclercq (2010) ATOMES - Modèle de planification et évaluation d'un curriculum pédagogique. PROSE 25-3-2010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47DEE6-D906-43A9-A9CE-D39634B24AA9}" type="slidenum">
              <a:rPr lang="en-US" altLang="fr-FR"/>
              <a:pPr eaLnBrk="1" hangingPunct="1"/>
              <a:t>5</a:t>
            </a:fld>
            <a:endParaRPr lang="en-US" altLang="fr-FR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0888"/>
            <a:ext cx="6678612" cy="3757612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422" y="4757904"/>
            <a:ext cx="5051320" cy="4510874"/>
          </a:xfrm>
          <a:noFill/>
        </p:spPr>
        <p:txBody>
          <a:bodyPr lIns="96239" tIns="48120" rIns="96239" bIns="48120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292315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/>
              <a:t>D. Leclercq (2010) ATOMES - Modèle de planification et évaluation d'un curriculum pédagogique. PROSE 25-3-2010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47DEE6-D906-43A9-A9CE-D39634B24AA9}" type="slidenum">
              <a:rPr lang="en-US" altLang="fr-FR"/>
              <a:pPr eaLnBrk="1" hangingPunct="1"/>
              <a:t>6</a:t>
            </a:fld>
            <a:endParaRPr lang="en-US" altLang="fr-FR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0888"/>
            <a:ext cx="6678612" cy="3757612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422" y="4757904"/>
            <a:ext cx="5051320" cy="4510874"/>
          </a:xfrm>
          <a:noFill/>
        </p:spPr>
        <p:txBody>
          <a:bodyPr lIns="96239" tIns="48120" rIns="96239" bIns="48120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313600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/>
              <a:t>D. Leclercq (2010) ATOMES - Modèle de planification et évaluation d'un curriculum pédagogique. PROSE 25-3-2010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47DEE6-D906-43A9-A9CE-D39634B24AA9}" type="slidenum">
              <a:rPr lang="en-US" altLang="fr-FR"/>
              <a:pPr eaLnBrk="1" hangingPunct="1"/>
              <a:t>15</a:t>
            </a:fld>
            <a:endParaRPr lang="en-US" altLang="fr-FR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0888"/>
            <a:ext cx="6678612" cy="3757612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422" y="4757904"/>
            <a:ext cx="5051320" cy="4510874"/>
          </a:xfrm>
          <a:noFill/>
        </p:spPr>
        <p:txBody>
          <a:bodyPr lIns="96239" tIns="48120" rIns="96239" bIns="48120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17944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/>
              <a:t>D. Leclercq (2010) ATOMES - Modèle de planification et évaluation d'un curriculum pédagogique. PROSE 25-3-2010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47DEE6-D906-43A9-A9CE-D39634B24AA9}" type="slidenum">
              <a:rPr lang="en-US" altLang="fr-FR"/>
              <a:pPr eaLnBrk="1" hangingPunct="1"/>
              <a:t>16</a:t>
            </a:fld>
            <a:endParaRPr lang="en-US" altLang="fr-FR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50888"/>
            <a:ext cx="6678612" cy="3757612"/>
          </a:xfrm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8422" y="4757904"/>
            <a:ext cx="5051320" cy="4510874"/>
          </a:xfrm>
          <a:noFill/>
        </p:spPr>
        <p:txBody>
          <a:bodyPr lIns="96239" tIns="48120" rIns="96239" bIns="48120"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037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EAA34-7C23-4CC6-9FAD-CDEA03D38105}" type="datetime1">
              <a:rPr lang="fr-BE" smtClean="0"/>
              <a:t>22-04-20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897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BCB8FA-6415-4C6F-B918-94CA2B81F5E7}" type="datetime1">
              <a:rPr lang="fr-BE" smtClean="0"/>
              <a:t>22-04-20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232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667AB-F337-420F-A359-9BB85AEB64A7}" type="datetime1">
              <a:rPr lang="fr-BE" smtClean="0"/>
              <a:t>22-04-20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448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D10604-6ABC-4EB4-B7A7-92D28E33A375}" type="datetime1">
              <a:rPr lang="fr-BE" smtClean="0"/>
              <a:t>22-04-20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3297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3F6AB-C5E5-4275-9005-7FEC5E3B3C1B}" type="datetime1">
              <a:rPr lang="fr-BE" smtClean="0"/>
              <a:t>22-04-20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225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30334-360D-421B-9EFC-7B8855BEE901}" type="datetime1">
              <a:rPr lang="fr-BE" smtClean="0"/>
              <a:t>22-04-20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003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B1F41A-4850-4A2B-AF09-2AA286898A44}" type="datetime1">
              <a:rPr lang="fr-BE" smtClean="0"/>
              <a:t>22-04-20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962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2D23DA-04F5-4B35-8B91-740A729DD1EA}" type="datetime1">
              <a:rPr lang="fr-BE" smtClean="0"/>
              <a:t>22-04-20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417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D67FD4-A529-4490-B4E2-7CDB716A95FD}" type="datetime1">
              <a:rPr lang="fr-BE" smtClean="0"/>
              <a:t>22-04-20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881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C027CF-D793-4D44-9D5E-C6C647B0E8DB}" type="datetime1">
              <a:rPr lang="fr-BE" smtClean="0"/>
              <a:t>22-04-20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728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74FCC-AB16-40F4-B231-B4CA999DA5FA}" type="datetime1">
              <a:rPr lang="fr-BE" smtClean="0"/>
              <a:t>22-04-20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482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4137" y="6492874"/>
            <a:ext cx="10354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53800" y="64928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fld id="{5AAB4033-A015-4673-8A66-18DA1B4DB9EC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1326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2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8.wmf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Résultat de recherche d'image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5" y="111495"/>
            <a:ext cx="1737897" cy="1904229"/>
          </a:xfrm>
          <a:prstGeom prst="rect">
            <a:avLst/>
          </a:prstGeom>
          <a:noFill/>
          <a:extLst/>
        </p:spPr>
      </p:pic>
      <p:pic>
        <p:nvPicPr>
          <p:cNvPr id="17" name="Imag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52" y="898742"/>
            <a:ext cx="2294148" cy="9674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18" name="Imag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52" y="272862"/>
            <a:ext cx="2294148" cy="7194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sp>
        <p:nvSpPr>
          <p:cNvPr id="19" name="Zone de texte 1"/>
          <p:cNvSpPr txBox="1"/>
          <p:nvPr/>
        </p:nvSpPr>
        <p:spPr>
          <a:xfrm>
            <a:off x="2739997" y="881025"/>
            <a:ext cx="788619" cy="3651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EA3412</a:t>
            </a:r>
          </a:p>
        </p:txBody>
      </p:sp>
      <p:pic>
        <p:nvPicPr>
          <p:cNvPr id="20" name="Image 19"/>
          <p:cNvPicPr/>
          <p:nvPr/>
        </p:nvPicPr>
        <p:blipFill rotWithShape="1">
          <a:blip r:embed="rId5"/>
          <a:srcRect l="41278" t="22743" r="44384" b="68500"/>
          <a:stretch/>
        </p:blipFill>
        <p:spPr>
          <a:xfrm>
            <a:off x="9688145" y="1382491"/>
            <a:ext cx="2330940" cy="901302"/>
          </a:xfrm>
          <a:prstGeom prst="rect">
            <a:avLst/>
          </a:prstGeom>
        </p:spPr>
      </p:pic>
      <p:pic>
        <p:nvPicPr>
          <p:cNvPr id="21" name="Imag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37" y="191739"/>
            <a:ext cx="2490248" cy="119075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861270" y="3784502"/>
            <a:ext cx="2469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Dieudonné </a:t>
            </a:r>
            <a:r>
              <a:rPr lang="fr-FR" sz="2000" b="1" dirty="0" smtClean="0"/>
              <a:t>LECLERCQ</a:t>
            </a:r>
            <a:endParaRPr lang="fr-BE" sz="20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466561" y="2444907"/>
            <a:ext cx="344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 smtClean="0"/>
              <a:t>Triple </a:t>
            </a:r>
            <a:r>
              <a:rPr lang="fr-BE" b="1" dirty="0"/>
              <a:t>C</a:t>
            </a:r>
            <a:r>
              <a:rPr lang="fr-BE" b="1" dirty="0" smtClean="0"/>
              <a:t>oncordance en Pédagogie  </a:t>
            </a:r>
            <a:endParaRPr lang="fr-BE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552007" y="332283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2020</a:t>
            </a:r>
            <a:endParaRPr lang="fr-BE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626989" y="2784607"/>
            <a:ext cx="31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Exemple sur « Sauve une vie » </a:t>
            </a:r>
            <a:endParaRPr lang="fr-BE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849790" y="4230778"/>
            <a:ext cx="6492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Alice MEKIC, Alexandre GHUYSEN, Rebecca TUBES &amp; Benoit PETRE</a:t>
            </a:r>
            <a:endParaRPr lang="fr-BE" b="1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13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11495" r="1379" b="8875"/>
          <a:stretch/>
        </p:blipFill>
        <p:spPr bwMode="auto">
          <a:xfrm>
            <a:off x="0" y="0"/>
            <a:ext cx="12150861" cy="564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07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11874" r="10367" b="8970"/>
          <a:stretch/>
        </p:blipFill>
        <p:spPr bwMode="auto">
          <a:xfrm>
            <a:off x="914400" y="0"/>
            <a:ext cx="10514343" cy="619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20900" y="5583116"/>
            <a:ext cx="1364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secondes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135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1" r="5597"/>
          <a:stretch/>
        </p:blipFill>
        <p:spPr>
          <a:xfrm rot="5400000">
            <a:off x="3756046" y="-1021275"/>
            <a:ext cx="5878957" cy="79215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8600" y="439616"/>
            <a:ext cx="2155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Résultats collectifs</a:t>
            </a:r>
            <a:endParaRPr lang="fr-BE" sz="2000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89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9" t="20907" r="27659" b="28687"/>
          <a:stretch/>
        </p:blipFill>
        <p:spPr bwMode="auto">
          <a:xfrm>
            <a:off x="1287470" y="0"/>
            <a:ext cx="9906000" cy="631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 rot="19940864">
            <a:off x="1186962" y="476750"/>
            <a:ext cx="2145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Résultats individuels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84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9" b="10456"/>
          <a:stretch/>
        </p:blipFill>
        <p:spPr>
          <a:xfrm>
            <a:off x="992494" y="0"/>
            <a:ext cx="10068936" cy="59699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92494" y="0"/>
            <a:ext cx="3138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Administration collective de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Sauve une Vie grâce à </a:t>
            </a:r>
            <a:r>
              <a:rPr lang="fr-FR" dirty="0" err="1" smtClean="0">
                <a:solidFill>
                  <a:schemeClr val="bg1"/>
                </a:solidFill>
              </a:rPr>
              <a:t>Socrative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(Organisation : Alice </a:t>
            </a:r>
            <a:r>
              <a:rPr lang="fr-FR" dirty="0" err="1" smtClean="0">
                <a:solidFill>
                  <a:schemeClr val="bg1"/>
                </a:solidFill>
              </a:rPr>
              <a:t>Mékic</a:t>
            </a:r>
            <a:r>
              <a:rPr lang="fr-FR" dirty="0" smtClean="0">
                <a:solidFill>
                  <a:schemeClr val="bg1"/>
                </a:solidFill>
              </a:rPr>
              <a:t>) 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673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158FBA-6B20-4ACF-9320-26913BB8AA66}" type="slidenum">
              <a:rPr lang="en-US" altLang="fr-FR"/>
              <a:pPr eaLnBrk="1" hangingPunct="1"/>
              <a:t>15</a:t>
            </a:fld>
            <a:endParaRPr lang="en-US" altLang="fr-FR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-45443" y="52188"/>
            <a:ext cx="12204865" cy="46052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Exemple d’absence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 Triple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concordance en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RCP ou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 non-alignement 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1675" y="1341439"/>
            <a:ext cx="2736850" cy="936625"/>
          </a:xfrm>
        </p:spPr>
        <p:txBody>
          <a:bodyPr>
            <a:normAutofit/>
          </a:bodyPr>
          <a:lstStyle/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Objectifs</a:t>
            </a:r>
          </a:p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sélectionnés</a:t>
            </a:r>
            <a:r>
              <a:rPr lang="fr-BE" sz="27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lvl="1" algn="ctr">
              <a:buFontTx/>
              <a:buNone/>
              <a:defRPr/>
            </a:pPr>
            <a:endParaRPr lang="fr-BE" sz="5200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lvl="3">
              <a:buFontTx/>
              <a:buNone/>
              <a:defRPr/>
            </a:pPr>
            <a:endParaRPr lang="fr-BE" b="1" dirty="0" smtClean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2057400" y="7620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8371091" y="2408078"/>
            <a:ext cx="2982322" cy="327782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Test papier-crayon : </a:t>
            </a:r>
            <a:endParaRPr lang="fr-BE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BE" altLang="fr-FR" b="1" dirty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Quels signes détecter ?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Quelles actions mener ?</a:t>
            </a: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7896226" y="4292601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chemeClr val="hlin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5332" name="Text Box 36"/>
          <p:cNvSpPr txBox="1">
            <a:spLocks noChangeArrowheads="1"/>
          </p:cNvSpPr>
          <p:nvPr/>
        </p:nvSpPr>
        <p:spPr bwMode="auto">
          <a:xfrm>
            <a:off x="4624249" y="4866509"/>
            <a:ext cx="294022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Se rappeler de </a:t>
            </a:r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faits</a:t>
            </a:r>
          </a:p>
          <a:p>
            <a:pPr algn="ctr" eaLnBrk="1" hangingPunct="1"/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</a:t>
            </a:r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t de règles de conduite</a:t>
            </a:r>
            <a:endParaRPr lang="fr-FR" altLang="fr-FR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1" name="Text Box 38"/>
          <p:cNvSpPr txBox="1">
            <a:spLocks noChangeArrowheads="1"/>
          </p:cNvSpPr>
          <p:nvPr/>
        </p:nvSpPr>
        <p:spPr bwMode="auto">
          <a:xfrm>
            <a:off x="1453357" y="856657"/>
            <a:ext cx="1992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 dirty="0">
                <a:solidFill>
                  <a:srgbClr val="3333FF"/>
                </a:solidFill>
                <a:latin typeface="Comic Sans MS" pitchFamily="66" charset="0"/>
                <a:cs typeface="Arial" charset="0"/>
              </a:rPr>
              <a:t>Méthodes </a:t>
            </a:r>
            <a:endParaRPr lang="fr-FR" altLang="fr-FR" sz="2800" b="1" dirty="0">
              <a:solidFill>
                <a:srgbClr val="3333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2" name="Text Box 39"/>
          <p:cNvSpPr txBox="1">
            <a:spLocks noChangeArrowheads="1"/>
          </p:cNvSpPr>
          <p:nvPr/>
        </p:nvSpPr>
        <p:spPr bwMode="auto">
          <a:xfrm>
            <a:off x="7896225" y="1557338"/>
            <a:ext cx="2222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008000"/>
                </a:solidFill>
                <a:latin typeface="Comic Sans MS" pitchFamily="66" charset="0"/>
                <a:cs typeface="Arial" charset="0"/>
              </a:rPr>
              <a:t>Evaluations </a:t>
            </a:r>
            <a:endParaRPr lang="fr-FR" altLang="fr-FR" sz="2800" b="1">
              <a:solidFill>
                <a:srgbClr val="008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791" y="52188"/>
            <a:ext cx="1438631" cy="121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4643702" y="2975148"/>
            <a:ext cx="2920775" cy="7713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BE" altLang="fr-FR" sz="105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   Pratiquer la RCP    </a:t>
            </a:r>
          </a:p>
          <a:p>
            <a:pPr algn="ctr" eaLnBrk="1" hangingPunct="1"/>
            <a:r>
              <a:rPr lang="fr-FR" altLang="fr-FR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endParaRPr lang="fr-FR" altLang="fr-FR" sz="1400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885" y="3913113"/>
            <a:ext cx="2938592" cy="258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4688073" y="5731128"/>
            <a:ext cx="2876404" cy="2826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4634793" y="2460221"/>
            <a:ext cx="2938592" cy="2209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4636408" y="4417221"/>
            <a:ext cx="2928069" cy="2036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/>
          <p:cNvSpPr/>
          <p:nvPr/>
        </p:nvSpPr>
        <p:spPr>
          <a:xfrm>
            <a:off x="5930827" y="2709800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/>
          <p:cNvSpPr/>
          <p:nvPr/>
        </p:nvSpPr>
        <p:spPr>
          <a:xfrm>
            <a:off x="5960475" y="4158137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Ellipse 50"/>
          <p:cNvSpPr/>
          <p:nvPr/>
        </p:nvSpPr>
        <p:spPr>
          <a:xfrm>
            <a:off x="5976847" y="4638338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/>
          <p:cNvSpPr/>
          <p:nvPr/>
        </p:nvSpPr>
        <p:spPr>
          <a:xfrm>
            <a:off x="5986786" y="5524686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Ellipse 52"/>
          <p:cNvSpPr/>
          <p:nvPr/>
        </p:nvSpPr>
        <p:spPr>
          <a:xfrm>
            <a:off x="5948355" y="3708742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 3"/>
          <p:cNvSpPr/>
          <p:nvPr/>
        </p:nvSpPr>
        <p:spPr>
          <a:xfrm>
            <a:off x="7593874" y="4990942"/>
            <a:ext cx="777217" cy="210187"/>
          </a:xfrm>
          <a:custGeom>
            <a:avLst/>
            <a:gdLst>
              <a:gd name="connsiteX0" fmla="*/ 1062446 w 1062446"/>
              <a:gd name="connsiteY0" fmla="*/ 1955 h 1214558"/>
              <a:gd name="connsiteX1" fmla="*/ 609600 w 1062446"/>
              <a:gd name="connsiteY1" fmla="*/ 123875 h 1214558"/>
              <a:gd name="connsiteX2" fmla="*/ 452846 w 1062446"/>
              <a:gd name="connsiteY2" fmla="*/ 794435 h 1214558"/>
              <a:gd name="connsiteX3" fmla="*/ 313509 w 1062446"/>
              <a:gd name="connsiteY3" fmla="*/ 1151486 h 1214558"/>
              <a:gd name="connsiteX4" fmla="*/ 0 w 1062446"/>
              <a:gd name="connsiteY4" fmla="*/ 1212446 h 121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446" h="1214558">
                <a:moveTo>
                  <a:pt x="1062446" y="1955"/>
                </a:moveTo>
                <a:cubicBezTo>
                  <a:pt x="886823" y="-3125"/>
                  <a:pt x="711200" y="-8205"/>
                  <a:pt x="609600" y="123875"/>
                </a:cubicBezTo>
                <a:cubicBezTo>
                  <a:pt x="508000" y="255955"/>
                  <a:pt x="502194" y="623167"/>
                  <a:pt x="452846" y="794435"/>
                </a:cubicBezTo>
                <a:cubicBezTo>
                  <a:pt x="403498" y="965703"/>
                  <a:pt x="388983" y="1081818"/>
                  <a:pt x="313509" y="1151486"/>
                </a:cubicBezTo>
                <a:cubicBezTo>
                  <a:pt x="238035" y="1221155"/>
                  <a:pt x="119017" y="1216800"/>
                  <a:pt x="0" y="1212446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008" y="3582514"/>
            <a:ext cx="1481381" cy="187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9" y="1843862"/>
            <a:ext cx="4276729" cy="3207547"/>
          </a:xfrm>
          <a:prstGeom prst="rect">
            <a:avLst/>
          </a:prstGeom>
        </p:spPr>
      </p:pic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-45443" y="1295706"/>
            <a:ext cx="4442803" cy="4405159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cxnSp>
        <p:nvCxnSpPr>
          <p:cNvPr id="7" name="Connecteur droit 6"/>
          <p:cNvCxnSpPr>
            <a:stCxn id="44" idx="6"/>
          </p:cNvCxnSpPr>
          <p:nvPr/>
        </p:nvCxnSpPr>
        <p:spPr>
          <a:xfrm flipV="1">
            <a:off x="4397360" y="3464169"/>
            <a:ext cx="491163" cy="34117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530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3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3"/>
          <a:srcRect l="4902" t="44205" r="83481" b="32854"/>
          <a:stretch/>
        </p:blipFill>
        <p:spPr>
          <a:xfrm flipH="1">
            <a:off x="1062880" y="1971385"/>
            <a:ext cx="712772" cy="789764"/>
          </a:xfrm>
          <a:prstGeom prst="rect">
            <a:avLst/>
          </a:prstGeom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06680" y="-192595"/>
            <a:ext cx="7688384" cy="83621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Triple concordance ou alignement </a:t>
            </a:r>
            <a:r>
              <a:rPr lang="fr-B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fr-B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</a:t>
            </a:r>
            <a:r>
              <a:rPr lang="fr-B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 </a:t>
            </a:r>
            <a:r>
              <a:rPr lang="fr-BE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 RCP</a:t>
            </a:r>
            <a:endParaRPr lang="fr-FR" sz="24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546" y="611346"/>
            <a:ext cx="2736850" cy="440563"/>
          </a:xfrm>
        </p:spPr>
        <p:txBody>
          <a:bodyPr>
            <a:normAutofit lnSpcReduction="10000"/>
          </a:bodyPr>
          <a:lstStyle/>
          <a:p>
            <a:pPr lvl="1" algn="ctr">
              <a:buFontTx/>
              <a:buNone/>
              <a:defRPr/>
            </a:pPr>
            <a:r>
              <a:rPr lang="fr-BE" sz="27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Objectifs</a:t>
            </a:r>
            <a:r>
              <a:rPr lang="fr-BE" sz="27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fr-BE" sz="2700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lvl="1" algn="ctr">
              <a:buFontTx/>
              <a:buNone/>
              <a:defRPr/>
            </a:pPr>
            <a:endParaRPr lang="fr-BE" sz="5200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lvl="3">
              <a:buFontTx/>
              <a:buNone/>
              <a:defRPr/>
            </a:pPr>
            <a:endParaRPr lang="fr-BE" b="1" dirty="0" smtClean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2057400" y="7620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8355540" y="1411618"/>
            <a:ext cx="2982322" cy="244682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Test papier-crayon : </a:t>
            </a:r>
            <a:endParaRPr lang="fr-BE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BE" altLang="fr-FR" b="1" dirty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FR" altLang="fr-FR" b="1" dirty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 craindre ?</a:t>
            </a:r>
          </a:p>
          <a:p>
            <a:pPr algn="ctr" eaLnBrk="1" hangingPunct="1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Quels signes détecter ?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Quelles actions mener ?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Suis-je capable ?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Probabilité </a:t>
            </a:r>
            <a:r>
              <a:rPr lang="fr-FR" altLang="fr-FR" b="1" dirty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d</a:t>
            </a: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’Agir</a:t>
            </a:r>
          </a:p>
        </p:txBody>
      </p:sp>
      <p:sp>
        <p:nvSpPr>
          <p:cNvPr id="55333" name="Oval 37"/>
          <p:cNvSpPr>
            <a:spLocks noChangeArrowheads="1"/>
          </p:cNvSpPr>
          <p:nvPr/>
        </p:nvSpPr>
        <p:spPr bwMode="auto">
          <a:xfrm>
            <a:off x="1306414" y="1083175"/>
            <a:ext cx="1982630" cy="1468948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Transmission </a:t>
            </a:r>
            <a:endParaRPr lang="fr-BE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d</a:t>
            </a:r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e connaissances </a:t>
            </a:r>
          </a:p>
          <a:p>
            <a:pPr algn="ctr" eaLnBrk="1" hangingPunct="1"/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d</a:t>
            </a:r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éclaratives et </a:t>
            </a:r>
          </a:p>
          <a:p>
            <a:pPr algn="ctr" eaLnBrk="1" hangingPunct="1"/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procédurales</a:t>
            </a:r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1" name="Text Box 38"/>
          <p:cNvSpPr txBox="1">
            <a:spLocks noChangeArrowheads="1"/>
          </p:cNvSpPr>
          <p:nvPr/>
        </p:nvSpPr>
        <p:spPr bwMode="auto">
          <a:xfrm>
            <a:off x="2366708" y="510909"/>
            <a:ext cx="1992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 dirty="0">
                <a:solidFill>
                  <a:srgbClr val="3333FF"/>
                </a:solidFill>
                <a:latin typeface="Comic Sans MS" pitchFamily="66" charset="0"/>
                <a:cs typeface="Arial" charset="0"/>
              </a:rPr>
              <a:t>Méthodes </a:t>
            </a:r>
            <a:endParaRPr lang="fr-FR" altLang="fr-FR" sz="2800" b="1" dirty="0">
              <a:solidFill>
                <a:srgbClr val="3333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2" name="Text Box 39"/>
          <p:cNvSpPr txBox="1">
            <a:spLocks noChangeArrowheads="1"/>
          </p:cNvSpPr>
          <p:nvPr/>
        </p:nvSpPr>
        <p:spPr bwMode="auto">
          <a:xfrm>
            <a:off x="8382870" y="506696"/>
            <a:ext cx="2222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 dirty="0">
                <a:solidFill>
                  <a:srgbClr val="008000"/>
                </a:solidFill>
                <a:latin typeface="Comic Sans MS" pitchFamily="66" charset="0"/>
                <a:cs typeface="Arial" charset="0"/>
              </a:rPr>
              <a:t>Evaluations </a:t>
            </a:r>
            <a:endParaRPr lang="fr-FR" altLang="fr-FR" sz="2800" b="1" dirty="0">
              <a:solidFill>
                <a:srgbClr val="008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386" y="114890"/>
            <a:ext cx="1198431" cy="101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4651523" y="2461562"/>
            <a:ext cx="2920775" cy="74635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BE" altLang="fr-FR" sz="105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   </a:t>
            </a:r>
          </a:p>
          <a:p>
            <a:pPr algn="ctr" eaLnBrk="1" hangingPunct="1"/>
            <a:r>
              <a:rPr lang="fr-FR" altLang="fr-FR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endParaRPr lang="fr-FR" altLang="fr-FR" sz="1400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885" y="3500054"/>
            <a:ext cx="2938592" cy="774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200"/>
          </a:p>
        </p:txBody>
      </p:sp>
      <p:sp>
        <p:nvSpPr>
          <p:cNvPr id="46" name="Rectangle 45"/>
          <p:cNvSpPr/>
          <p:nvPr/>
        </p:nvSpPr>
        <p:spPr>
          <a:xfrm>
            <a:off x="4673708" y="5436398"/>
            <a:ext cx="2876404" cy="613631"/>
          </a:xfrm>
          <a:prstGeom prst="rect">
            <a:avLst/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4660351" y="4574977"/>
            <a:ext cx="2928069" cy="6039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/>
          <p:cNvSpPr/>
          <p:nvPr/>
        </p:nvSpPr>
        <p:spPr>
          <a:xfrm>
            <a:off x="5911902" y="4323552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/>
          <p:cNvSpPr/>
          <p:nvPr/>
        </p:nvSpPr>
        <p:spPr>
          <a:xfrm>
            <a:off x="5931598" y="5206021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Ellipse 52"/>
          <p:cNvSpPr/>
          <p:nvPr/>
        </p:nvSpPr>
        <p:spPr>
          <a:xfrm>
            <a:off x="5884149" y="3251583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13263" b="13777"/>
          <a:stretch/>
        </p:blipFill>
        <p:spPr>
          <a:xfrm>
            <a:off x="118195" y="2707712"/>
            <a:ext cx="2112636" cy="1720538"/>
          </a:xfrm>
          <a:prstGeom prst="rect">
            <a:avLst/>
          </a:prstGeom>
        </p:spPr>
      </p:pic>
      <p:sp>
        <p:nvSpPr>
          <p:cNvPr id="34" name="Oval 37"/>
          <p:cNvSpPr>
            <a:spLocks noChangeArrowheads="1"/>
          </p:cNvSpPr>
          <p:nvPr/>
        </p:nvSpPr>
        <p:spPr bwMode="auto">
          <a:xfrm>
            <a:off x="2032278" y="3027510"/>
            <a:ext cx="1498619" cy="1199767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2346" y="5037154"/>
            <a:ext cx="2002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altLang="fr-FR" b="1" dirty="0" err="1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Exercisation</a:t>
            </a:r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algn="ctr"/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sur </a:t>
            </a:r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mannequin</a:t>
            </a:r>
          </a:p>
          <a:p>
            <a:pPr algn="ctr"/>
            <a:r>
              <a:rPr lang="fr-FR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simulation</a:t>
            </a:r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5924971" y="2229167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" name="Connecteur droit 6"/>
          <p:cNvCxnSpPr/>
          <p:nvPr/>
        </p:nvCxnSpPr>
        <p:spPr>
          <a:xfrm>
            <a:off x="3268709" y="1753400"/>
            <a:ext cx="1360228" cy="76625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791661" y="3139348"/>
            <a:ext cx="2002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Simulation chrono</a:t>
            </a:r>
          </a:p>
          <a:p>
            <a:pPr algn="ctr"/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s</a:t>
            </a:r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ur SUV</a:t>
            </a:r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" y="4880578"/>
            <a:ext cx="1685150" cy="11234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0" y="1063617"/>
            <a:ext cx="1015589" cy="1354118"/>
          </a:xfrm>
          <a:prstGeom prst="rect">
            <a:avLst/>
          </a:prstGeom>
        </p:spPr>
      </p:pic>
      <p:cxnSp>
        <p:nvCxnSpPr>
          <p:cNvPr id="49" name="Connecteur droit 48"/>
          <p:cNvCxnSpPr>
            <a:endCxn id="2" idx="1"/>
          </p:cNvCxnSpPr>
          <p:nvPr/>
        </p:nvCxnSpPr>
        <p:spPr>
          <a:xfrm>
            <a:off x="3289357" y="1814166"/>
            <a:ext cx="1336528" cy="2073041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>
            <a:endCxn id="43" idx="1"/>
          </p:cNvCxnSpPr>
          <p:nvPr/>
        </p:nvCxnSpPr>
        <p:spPr>
          <a:xfrm flipV="1">
            <a:off x="3476562" y="2834741"/>
            <a:ext cx="1174961" cy="807715"/>
          </a:xfrm>
          <a:prstGeom prst="line">
            <a:avLst/>
          </a:prstGeom>
          <a:ln w="571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>
            <a:endCxn id="43" idx="1"/>
          </p:cNvCxnSpPr>
          <p:nvPr/>
        </p:nvCxnSpPr>
        <p:spPr>
          <a:xfrm flipV="1">
            <a:off x="3431673" y="2834741"/>
            <a:ext cx="1219850" cy="2589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>
            <a:endCxn id="48" idx="1"/>
          </p:cNvCxnSpPr>
          <p:nvPr/>
        </p:nvCxnSpPr>
        <p:spPr>
          <a:xfrm flipV="1">
            <a:off x="3478785" y="4876965"/>
            <a:ext cx="1181566" cy="512983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710598" y="1300539"/>
            <a:ext cx="28899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</a:rPr>
              <a:t>A </a:t>
            </a:r>
            <a:r>
              <a:rPr lang="fr-FR" sz="2000" b="1" dirty="0" smtClean="0">
                <a:solidFill>
                  <a:srgbClr val="FF0000"/>
                </a:solidFill>
              </a:rPr>
              <a:t>Ne pas craindre effets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négatifs 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2755" y="2417103"/>
            <a:ext cx="2273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altLang="fr-FR" sz="3600" b="1" dirty="0">
                <a:solidFill>
                  <a:srgbClr val="FF0000"/>
                </a:solidFill>
              </a:rPr>
              <a:t>S</a:t>
            </a:r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BE" altLang="fr-FR" sz="2000" b="1" dirty="0">
                <a:solidFill>
                  <a:srgbClr val="FF0000"/>
                </a:solidFill>
              </a:rPr>
              <a:t>Pratiquer la RCP 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7566" y="3411465"/>
            <a:ext cx="29168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altLang="fr-FR" sz="3200" b="1" dirty="0" smtClean="0">
                <a:solidFill>
                  <a:srgbClr val="FF0000"/>
                </a:solidFill>
                <a:latin typeface="+mn-lt"/>
              </a:rPr>
              <a:t>C</a:t>
            </a:r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BE" altLang="fr-FR" sz="2000" b="1" dirty="0">
                <a:solidFill>
                  <a:srgbClr val="FF0000"/>
                </a:solidFill>
              </a:rPr>
              <a:t>Se rappeler de faits</a:t>
            </a:r>
          </a:p>
          <a:p>
            <a:pPr algn="ctr"/>
            <a:r>
              <a:rPr lang="fr-BE" altLang="fr-FR" sz="2000" b="1" dirty="0">
                <a:solidFill>
                  <a:srgbClr val="FF0000"/>
                </a:solidFill>
              </a:rPr>
              <a:t>et de règles de conduite</a:t>
            </a:r>
            <a:endParaRPr lang="fr-FR" altLang="fr-FR" sz="20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10598" y="4618129"/>
            <a:ext cx="283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I</a:t>
            </a:r>
            <a:r>
              <a:rPr lang="fr-FR" sz="2000" b="1" dirty="0" smtClean="0">
                <a:solidFill>
                  <a:srgbClr val="FF0000"/>
                </a:solidFill>
              </a:rPr>
              <a:t> S’auto-estimer capable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35" name="Oval 37"/>
          <p:cNvSpPr>
            <a:spLocks noChangeArrowheads="1"/>
          </p:cNvSpPr>
          <p:nvPr/>
        </p:nvSpPr>
        <p:spPr bwMode="auto">
          <a:xfrm>
            <a:off x="1726727" y="4763760"/>
            <a:ext cx="1734113" cy="1334502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cxnSp>
        <p:nvCxnSpPr>
          <p:cNvPr id="58" name="Connecteur droit 57"/>
          <p:cNvCxnSpPr>
            <a:endCxn id="48" idx="1"/>
          </p:cNvCxnSpPr>
          <p:nvPr/>
        </p:nvCxnSpPr>
        <p:spPr>
          <a:xfrm>
            <a:off x="3564113" y="3752303"/>
            <a:ext cx="1096238" cy="1124662"/>
          </a:xfrm>
          <a:prstGeom prst="line">
            <a:avLst/>
          </a:prstGeom>
          <a:ln w="571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81" y="1905188"/>
            <a:ext cx="1289519" cy="163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254925" y="4115108"/>
            <a:ext cx="166259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Pratique sur </a:t>
            </a:r>
          </a:p>
          <a:p>
            <a:pPr algn="ctr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mannequin</a:t>
            </a: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</p:txBody>
      </p:sp>
      <p:cxnSp>
        <p:nvCxnSpPr>
          <p:cNvPr id="61" name="Connecteur droit 60"/>
          <p:cNvCxnSpPr>
            <a:stCxn id="20" idx="3"/>
          </p:cNvCxnSpPr>
          <p:nvPr/>
        </p:nvCxnSpPr>
        <p:spPr>
          <a:xfrm>
            <a:off x="7600556" y="1777593"/>
            <a:ext cx="1366380" cy="19379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>
            <a:stCxn id="2" idx="3"/>
          </p:cNvCxnSpPr>
          <p:nvPr/>
        </p:nvCxnSpPr>
        <p:spPr>
          <a:xfrm flipV="1">
            <a:off x="7564477" y="2680784"/>
            <a:ext cx="933180" cy="120642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8334923" y="4049928"/>
            <a:ext cx="3531788" cy="137024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9" name="Connecteur droit 68"/>
          <p:cNvCxnSpPr/>
          <p:nvPr/>
        </p:nvCxnSpPr>
        <p:spPr>
          <a:xfrm flipV="1">
            <a:off x="7540473" y="3615289"/>
            <a:ext cx="1122240" cy="237336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1"/>
          <a:stretch/>
        </p:blipFill>
        <p:spPr>
          <a:xfrm>
            <a:off x="9806239" y="4143444"/>
            <a:ext cx="2055245" cy="1250674"/>
          </a:xfrm>
          <a:prstGeom prst="rect">
            <a:avLst/>
          </a:prstGeom>
        </p:spPr>
      </p:pic>
      <p:cxnSp>
        <p:nvCxnSpPr>
          <p:cNvPr id="71" name="Connecteur droit 70"/>
          <p:cNvCxnSpPr/>
          <p:nvPr/>
        </p:nvCxnSpPr>
        <p:spPr>
          <a:xfrm flipV="1">
            <a:off x="7585002" y="3186362"/>
            <a:ext cx="1030666" cy="171571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4664227" y="1473042"/>
            <a:ext cx="2920775" cy="7463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BE" altLang="fr-FR" sz="105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   </a:t>
            </a:r>
          </a:p>
          <a:p>
            <a:pPr algn="ctr" eaLnBrk="1" hangingPunct="1"/>
            <a:r>
              <a:rPr lang="fr-FR" altLang="fr-FR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endParaRPr lang="fr-FR" altLang="fr-FR" sz="1400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25990" y="5440327"/>
            <a:ext cx="2786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D</a:t>
            </a:r>
            <a:r>
              <a:rPr lang="fr-FR" dirty="0" smtClean="0"/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Intention d’intervenir</a:t>
            </a:r>
            <a:endParaRPr lang="fr-BE" sz="2000" b="1" dirty="0">
              <a:solidFill>
                <a:srgbClr val="FF0000"/>
              </a:solidFill>
            </a:endParaRPr>
          </a:p>
        </p:txBody>
      </p:sp>
      <p:cxnSp>
        <p:nvCxnSpPr>
          <p:cNvPr id="76" name="Connecteur droit 75"/>
          <p:cNvCxnSpPr>
            <a:stCxn id="43" idx="3"/>
            <a:endCxn id="68" idx="1"/>
          </p:cNvCxnSpPr>
          <p:nvPr/>
        </p:nvCxnSpPr>
        <p:spPr>
          <a:xfrm>
            <a:off x="7572298" y="2834741"/>
            <a:ext cx="762625" cy="190030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36" name="Rectangle 55335"/>
          <p:cNvSpPr/>
          <p:nvPr/>
        </p:nvSpPr>
        <p:spPr>
          <a:xfrm>
            <a:off x="8509246" y="5544329"/>
            <a:ext cx="240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Ai-je été capable ?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339959" y="5514226"/>
            <a:ext cx="3531788" cy="46123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2" name="Connecteur droit 81"/>
          <p:cNvCxnSpPr>
            <a:stCxn id="10" idx="3"/>
            <a:endCxn id="81" idx="1"/>
          </p:cNvCxnSpPr>
          <p:nvPr/>
        </p:nvCxnSpPr>
        <p:spPr>
          <a:xfrm>
            <a:off x="7544389" y="4910517"/>
            <a:ext cx="795570" cy="8343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40" name="ZoneTexte 55339"/>
          <p:cNvSpPr txBox="1"/>
          <p:nvPr/>
        </p:nvSpPr>
        <p:spPr>
          <a:xfrm>
            <a:off x="1162530" y="92229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CC"/>
                </a:solidFill>
              </a:rPr>
              <a:t>M1</a:t>
            </a:r>
            <a:endParaRPr lang="fr-BE" b="1" dirty="0">
              <a:solidFill>
                <a:srgbClr val="0000CC"/>
              </a:solidFill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2203016" y="2712075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CC"/>
                </a:solidFill>
              </a:rPr>
              <a:t>M2</a:t>
            </a:r>
            <a:endParaRPr lang="fr-BE" b="1" dirty="0">
              <a:solidFill>
                <a:srgbClr val="0000CC"/>
              </a:solidFill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1408406" y="4701644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CC"/>
                </a:solidFill>
              </a:rPr>
              <a:t>M3</a:t>
            </a:r>
            <a:endParaRPr lang="fr-BE" b="1" dirty="0">
              <a:solidFill>
                <a:srgbClr val="0000CC"/>
              </a:solidFill>
            </a:endParaRPr>
          </a:p>
        </p:txBody>
      </p:sp>
      <p:sp>
        <p:nvSpPr>
          <p:cNvPr id="55341" name="ZoneTexte 55340"/>
          <p:cNvSpPr txBox="1"/>
          <p:nvPr/>
        </p:nvSpPr>
        <p:spPr>
          <a:xfrm>
            <a:off x="3708030" y="1567309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M1A</a:t>
            </a:r>
            <a:endParaRPr lang="fr-BE" sz="1200" b="1" dirty="0"/>
          </a:p>
        </p:txBody>
      </p:sp>
      <p:sp>
        <p:nvSpPr>
          <p:cNvPr id="90" name="ZoneTexte 89"/>
          <p:cNvSpPr txBox="1"/>
          <p:nvPr/>
        </p:nvSpPr>
        <p:spPr>
          <a:xfrm>
            <a:off x="3294856" y="2396520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M1C</a:t>
            </a:r>
            <a:endParaRPr lang="fr-BE" sz="1200" b="1" dirty="0"/>
          </a:p>
        </p:txBody>
      </p:sp>
      <p:sp>
        <p:nvSpPr>
          <p:cNvPr id="91" name="ZoneTexte 90"/>
          <p:cNvSpPr txBox="1"/>
          <p:nvPr/>
        </p:nvSpPr>
        <p:spPr>
          <a:xfrm>
            <a:off x="3455945" y="3163902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M2S</a:t>
            </a:r>
            <a:endParaRPr lang="fr-BE" sz="1200" b="1" dirty="0"/>
          </a:p>
        </p:txBody>
      </p:sp>
      <p:sp>
        <p:nvSpPr>
          <p:cNvPr id="92" name="ZoneTexte 91"/>
          <p:cNvSpPr txBox="1"/>
          <p:nvPr/>
        </p:nvSpPr>
        <p:spPr>
          <a:xfrm>
            <a:off x="3350814" y="3889585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M2I</a:t>
            </a:r>
            <a:endParaRPr lang="fr-BE" sz="1200" b="1" dirty="0"/>
          </a:p>
        </p:txBody>
      </p:sp>
      <p:sp>
        <p:nvSpPr>
          <p:cNvPr id="93" name="ZoneTexte 92"/>
          <p:cNvSpPr txBox="1"/>
          <p:nvPr/>
        </p:nvSpPr>
        <p:spPr>
          <a:xfrm>
            <a:off x="3252473" y="4684927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M3S</a:t>
            </a:r>
            <a:endParaRPr lang="fr-BE" sz="1200" b="1" dirty="0"/>
          </a:p>
        </p:txBody>
      </p:sp>
      <p:sp>
        <p:nvSpPr>
          <p:cNvPr id="94" name="ZoneTexte 93"/>
          <p:cNvSpPr txBox="1"/>
          <p:nvPr/>
        </p:nvSpPr>
        <p:spPr>
          <a:xfrm>
            <a:off x="3738737" y="518933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M3I</a:t>
            </a:r>
            <a:endParaRPr lang="fr-BE" sz="1200" b="1" dirty="0"/>
          </a:p>
        </p:txBody>
      </p:sp>
      <p:sp>
        <p:nvSpPr>
          <p:cNvPr id="95" name="ZoneTexte 94"/>
          <p:cNvSpPr txBox="1"/>
          <p:nvPr/>
        </p:nvSpPr>
        <p:spPr>
          <a:xfrm>
            <a:off x="11337862" y="146339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E1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11308993" y="5660269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E3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11283314" y="412438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E2</a:t>
            </a:r>
            <a:endParaRPr lang="fr-BE" b="1" dirty="0">
              <a:solidFill>
                <a:srgbClr val="00B050"/>
              </a:solidFill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7770821" y="1586821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E1A</a:t>
            </a:r>
            <a:endParaRPr lang="fr-BE" sz="1200" b="1" dirty="0"/>
          </a:p>
        </p:txBody>
      </p:sp>
      <p:sp>
        <p:nvSpPr>
          <p:cNvPr id="100" name="ZoneTexte 99"/>
          <p:cNvSpPr txBox="1"/>
          <p:nvPr/>
        </p:nvSpPr>
        <p:spPr>
          <a:xfrm>
            <a:off x="7560660" y="2714129"/>
            <a:ext cx="410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E2S</a:t>
            </a:r>
            <a:endParaRPr lang="fr-BE" sz="1200" b="1" dirty="0"/>
          </a:p>
        </p:txBody>
      </p:sp>
      <p:sp>
        <p:nvSpPr>
          <p:cNvPr id="101" name="ZoneTexte 100"/>
          <p:cNvSpPr txBox="1"/>
          <p:nvPr/>
        </p:nvSpPr>
        <p:spPr>
          <a:xfrm>
            <a:off x="7558521" y="5803384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E1D</a:t>
            </a:r>
            <a:endParaRPr lang="fr-BE" sz="1200" b="1" dirty="0"/>
          </a:p>
        </p:txBody>
      </p:sp>
      <p:sp>
        <p:nvSpPr>
          <p:cNvPr id="102" name="ZoneTexte 101"/>
          <p:cNvSpPr txBox="1"/>
          <p:nvPr/>
        </p:nvSpPr>
        <p:spPr>
          <a:xfrm>
            <a:off x="7880257" y="553111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E3I</a:t>
            </a:r>
            <a:endParaRPr lang="fr-BE" sz="1200" b="1" dirty="0"/>
          </a:p>
        </p:txBody>
      </p:sp>
      <p:sp>
        <p:nvSpPr>
          <p:cNvPr id="103" name="ZoneTexte 102"/>
          <p:cNvSpPr txBox="1"/>
          <p:nvPr/>
        </p:nvSpPr>
        <p:spPr>
          <a:xfrm>
            <a:off x="7790799" y="294020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E2C</a:t>
            </a:r>
            <a:endParaRPr lang="fr-BE" sz="1200" b="1" dirty="0"/>
          </a:p>
        </p:txBody>
      </p:sp>
      <p:sp>
        <p:nvSpPr>
          <p:cNvPr id="104" name="ZoneTexte 103"/>
          <p:cNvSpPr txBox="1"/>
          <p:nvPr/>
        </p:nvSpPr>
        <p:spPr>
          <a:xfrm>
            <a:off x="7499733" y="433242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E2I</a:t>
            </a:r>
            <a:endParaRPr lang="fr-BE" sz="1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1337862" y="1256362"/>
            <a:ext cx="901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Pré-post</a:t>
            </a:r>
            <a:endParaRPr lang="fr-BE" sz="1600" b="1" dirty="0"/>
          </a:p>
        </p:txBody>
      </p:sp>
      <p:sp>
        <p:nvSpPr>
          <p:cNvPr id="70" name="ZoneTexte 69"/>
          <p:cNvSpPr txBox="1"/>
          <p:nvPr/>
        </p:nvSpPr>
        <p:spPr>
          <a:xfrm>
            <a:off x="11011900" y="5020054"/>
            <a:ext cx="901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/>
              <a:t>Pré-post</a:t>
            </a:r>
            <a:endParaRPr lang="fr-BE" sz="1600" b="1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890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33" grpId="0" animBg="1"/>
      <p:bldP spid="43" grpId="0" animBg="1"/>
      <p:bldP spid="34" grpId="0" animBg="1"/>
      <p:bldP spid="35" grpId="0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9115" y="1375059"/>
            <a:ext cx="1897795" cy="2845253"/>
          </a:xfrm>
          <a:prstGeom prst="rect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3901474" y="1433314"/>
            <a:ext cx="1879502" cy="27869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6789125" y="1433314"/>
            <a:ext cx="1976805" cy="278699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/>
          <p:cNvSpPr txBox="1"/>
          <p:nvPr/>
        </p:nvSpPr>
        <p:spPr>
          <a:xfrm>
            <a:off x="4032594" y="1565602"/>
            <a:ext cx="169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Objectifs</a:t>
            </a:r>
            <a:endParaRPr lang="fr-BE" sz="32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824262" y="1847042"/>
            <a:ext cx="1921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Méthodes</a:t>
            </a:r>
            <a:endParaRPr lang="fr-BE" sz="3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718064" y="2163699"/>
            <a:ext cx="2131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Evaluations</a:t>
            </a:r>
            <a:endParaRPr lang="fr-BE" sz="3200" b="1" dirty="0"/>
          </a:p>
        </p:txBody>
      </p:sp>
      <p:sp>
        <p:nvSpPr>
          <p:cNvPr id="4" name="Triangle isocèle 3"/>
          <p:cNvSpPr/>
          <p:nvPr/>
        </p:nvSpPr>
        <p:spPr>
          <a:xfrm>
            <a:off x="592017" y="575845"/>
            <a:ext cx="8384930" cy="764999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3856234" y="710025"/>
            <a:ext cx="1891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altLang="fr-FR" sz="3200" b="1" dirty="0"/>
              <a:t>formation</a:t>
            </a:r>
            <a:endParaRPr lang="en-US" altLang="fr-FR" sz="3200" b="1" dirty="0"/>
          </a:p>
        </p:txBody>
      </p:sp>
      <p:cxnSp>
        <p:nvCxnSpPr>
          <p:cNvPr id="24" name="Connecteur droit 23"/>
          <p:cNvCxnSpPr>
            <a:stCxn id="26" idx="3"/>
          </p:cNvCxnSpPr>
          <p:nvPr/>
        </p:nvCxnSpPr>
        <p:spPr>
          <a:xfrm flipV="1">
            <a:off x="5132026" y="1995867"/>
            <a:ext cx="2341436" cy="772239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519714" y="2649371"/>
            <a:ext cx="612312" cy="2374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2" name="Connecteur droit 31"/>
          <p:cNvCxnSpPr>
            <a:stCxn id="35" idx="3"/>
          </p:cNvCxnSpPr>
          <p:nvPr/>
        </p:nvCxnSpPr>
        <p:spPr>
          <a:xfrm>
            <a:off x="5152302" y="3339791"/>
            <a:ext cx="2484000" cy="422493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539990" y="3221056"/>
            <a:ext cx="612312" cy="2374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Rectangle 35"/>
          <p:cNvSpPr/>
          <p:nvPr/>
        </p:nvSpPr>
        <p:spPr>
          <a:xfrm>
            <a:off x="1461856" y="1565042"/>
            <a:ext cx="612312" cy="237469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36"/>
          <p:cNvSpPr/>
          <p:nvPr/>
        </p:nvSpPr>
        <p:spPr>
          <a:xfrm>
            <a:off x="1495450" y="3213678"/>
            <a:ext cx="612312" cy="237469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Rectangle 37"/>
          <p:cNvSpPr/>
          <p:nvPr/>
        </p:nvSpPr>
        <p:spPr>
          <a:xfrm>
            <a:off x="1513851" y="2664903"/>
            <a:ext cx="612312" cy="237469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9" name="Connecteur droit 38"/>
          <p:cNvCxnSpPr>
            <a:endCxn id="26" idx="1"/>
          </p:cNvCxnSpPr>
          <p:nvPr/>
        </p:nvCxnSpPr>
        <p:spPr>
          <a:xfrm>
            <a:off x="2020143" y="1762968"/>
            <a:ext cx="2499571" cy="1005138"/>
          </a:xfrm>
          <a:prstGeom prst="line">
            <a:avLst/>
          </a:prstGeom>
          <a:ln w="571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>
            <a:stCxn id="38" idx="3"/>
          </p:cNvCxnSpPr>
          <p:nvPr/>
        </p:nvCxnSpPr>
        <p:spPr>
          <a:xfrm>
            <a:off x="2126163" y="2783638"/>
            <a:ext cx="2567552" cy="404046"/>
          </a:xfrm>
          <a:prstGeom prst="line">
            <a:avLst/>
          </a:prstGeom>
          <a:ln w="571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>
            <a:stCxn id="37" idx="3"/>
            <a:endCxn id="35" idx="1"/>
          </p:cNvCxnSpPr>
          <p:nvPr/>
        </p:nvCxnSpPr>
        <p:spPr>
          <a:xfrm>
            <a:off x="2107762" y="3332413"/>
            <a:ext cx="2432228" cy="7378"/>
          </a:xfrm>
          <a:prstGeom prst="line">
            <a:avLst/>
          </a:prstGeom>
          <a:ln w="57150">
            <a:solidFill>
              <a:srgbClr val="0000C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ZoneTexte 14341"/>
          <p:cNvSpPr txBox="1"/>
          <p:nvPr/>
        </p:nvSpPr>
        <p:spPr>
          <a:xfrm>
            <a:off x="145728" y="-17980"/>
            <a:ext cx="850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Rappel du principe d’alignement ou de Triple Concordance O-M-E</a:t>
            </a:r>
            <a:endParaRPr lang="fr-BE" sz="2400" b="1" dirty="0"/>
          </a:p>
        </p:txBody>
      </p:sp>
      <p:sp>
        <p:nvSpPr>
          <p:cNvPr id="50" name="Rectangle 49"/>
          <p:cNvSpPr/>
          <p:nvPr/>
        </p:nvSpPr>
        <p:spPr>
          <a:xfrm>
            <a:off x="7461631" y="1895447"/>
            <a:ext cx="612312" cy="2374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Rectangle 50"/>
          <p:cNvSpPr/>
          <p:nvPr/>
        </p:nvSpPr>
        <p:spPr>
          <a:xfrm>
            <a:off x="7587611" y="3665335"/>
            <a:ext cx="612312" cy="2374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Rectangle 51"/>
          <p:cNvSpPr/>
          <p:nvPr/>
        </p:nvSpPr>
        <p:spPr>
          <a:xfrm>
            <a:off x="4535069" y="3584742"/>
            <a:ext cx="612312" cy="2374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Rectangle 52"/>
          <p:cNvSpPr/>
          <p:nvPr/>
        </p:nvSpPr>
        <p:spPr>
          <a:xfrm>
            <a:off x="4519714" y="2241743"/>
            <a:ext cx="612312" cy="2374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24287" t="16153" r="30275" b="13894"/>
          <a:stretch/>
        </p:blipFill>
        <p:spPr>
          <a:xfrm>
            <a:off x="4083982" y="4280239"/>
            <a:ext cx="1400999" cy="2310045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3" t="25310"/>
          <a:stretch/>
        </p:blipFill>
        <p:spPr>
          <a:xfrm>
            <a:off x="5251564" y="4220312"/>
            <a:ext cx="2210067" cy="204191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36195" r="1" b="1"/>
          <a:stretch/>
        </p:blipFill>
        <p:spPr>
          <a:xfrm flipH="1">
            <a:off x="1768012" y="4531618"/>
            <a:ext cx="3562932" cy="1750197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5272912" y="4875335"/>
            <a:ext cx="812830" cy="45260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5244167" y="4914087"/>
            <a:ext cx="812830" cy="45260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266778" y="5597289"/>
            <a:ext cx="3070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/>
              <a:t>transitivité </a:t>
            </a:r>
            <a:r>
              <a:rPr lang="fr-FR" sz="2000" b="1" dirty="0"/>
              <a:t>de la </a:t>
            </a:r>
            <a:r>
              <a:rPr lang="fr-FR" sz="2000" b="1" dirty="0" smtClean="0"/>
              <a:t>connexion</a:t>
            </a:r>
          </a:p>
          <a:p>
            <a:pPr algn="ctr"/>
            <a:r>
              <a:rPr lang="fr-FR" sz="2000" b="1" dirty="0"/>
              <a:t>e</a:t>
            </a:r>
            <a:r>
              <a:rPr lang="fr-FR" sz="2000" b="1" dirty="0" smtClean="0"/>
              <a:t>ntre M et E via O</a:t>
            </a:r>
            <a:endParaRPr lang="fr-FR" sz="2000" b="1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10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300" y="32126"/>
            <a:ext cx="11812862" cy="5115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Exemple d’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absence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 Triple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concordance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ou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 </a:t>
            </a:r>
            <a:r>
              <a:rPr lang="fr-B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non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-alignement 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 RCP 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1675" y="1341439"/>
            <a:ext cx="2736850" cy="936625"/>
          </a:xfrm>
        </p:spPr>
        <p:txBody>
          <a:bodyPr>
            <a:normAutofit/>
          </a:bodyPr>
          <a:lstStyle/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Objectifs</a:t>
            </a:r>
          </a:p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sélectionnés</a:t>
            </a:r>
            <a:r>
              <a:rPr lang="fr-BE" sz="27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lvl="1" algn="ctr">
              <a:buFontTx/>
              <a:buNone/>
              <a:defRPr/>
            </a:pPr>
            <a:endParaRPr lang="fr-BE" sz="5200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lvl="3">
              <a:buFontTx/>
              <a:buNone/>
              <a:defRPr/>
            </a:pPr>
            <a:endParaRPr lang="fr-BE" b="1" dirty="0" smtClean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2057400" y="7620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1752600" y="3048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55332" name="Text Box 36"/>
          <p:cNvSpPr txBox="1">
            <a:spLocks noChangeArrowheads="1"/>
          </p:cNvSpPr>
          <p:nvPr/>
        </p:nvSpPr>
        <p:spPr bwMode="auto">
          <a:xfrm>
            <a:off x="4624249" y="4866509"/>
            <a:ext cx="294022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Se rappeler de </a:t>
            </a:r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faits</a:t>
            </a:r>
          </a:p>
          <a:p>
            <a:pPr algn="ctr" eaLnBrk="1" hangingPunct="1"/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</a:t>
            </a:r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t de règles de conduite</a:t>
            </a:r>
            <a:endParaRPr lang="fr-FR" altLang="fr-FR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5333" name="Oval 37"/>
          <p:cNvSpPr>
            <a:spLocks noChangeArrowheads="1"/>
          </p:cNvSpPr>
          <p:nvPr/>
        </p:nvSpPr>
        <p:spPr bwMode="auto">
          <a:xfrm>
            <a:off x="976471" y="2102910"/>
            <a:ext cx="1982630" cy="1871508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Transmission </a:t>
            </a:r>
            <a:endParaRPr lang="fr-BE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d</a:t>
            </a:r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e connaissances </a:t>
            </a:r>
          </a:p>
          <a:p>
            <a:pPr algn="ctr" eaLnBrk="1" hangingPunct="1"/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déclaratives et </a:t>
            </a:r>
          </a:p>
          <a:p>
            <a:pPr algn="ctr" eaLnBrk="1" hangingPunct="1"/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Procédurales</a:t>
            </a:r>
          </a:p>
          <a:p>
            <a:pPr algn="ctr" eaLnBrk="1" hangingPunct="1"/>
            <a:r>
              <a:rPr lang="fr-FR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p</a:t>
            </a:r>
            <a:r>
              <a:rPr lang="fr-FR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ar brochure</a:t>
            </a:r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1" name="Text Box 38"/>
          <p:cNvSpPr txBox="1">
            <a:spLocks noChangeArrowheads="1"/>
          </p:cNvSpPr>
          <p:nvPr/>
        </p:nvSpPr>
        <p:spPr bwMode="auto">
          <a:xfrm>
            <a:off x="2351088" y="1484313"/>
            <a:ext cx="1992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3333FF"/>
                </a:solidFill>
                <a:latin typeface="Comic Sans MS" pitchFamily="66" charset="0"/>
                <a:cs typeface="Arial" charset="0"/>
              </a:rPr>
              <a:t>Méthodes </a:t>
            </a:r>
            <a:endParaRPr lang="fr-FR" altLang="fr-FR" sz="2800" b="1">
              <a:solidFill>
                <a:srgbClr val="3333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2" name="Text Box 39"/>
          <p:cNvSpPr txBox="1">
            <a:spLocks noChangeArrowheads="1"/>
          </p:cNvSpPr>
          <p:nvPr/>
        </p:nvSpPr>
        <p:spPr bwMode="auto">
          <a:xfrm>
            <a:off x="7896225" y="1557338"/>
            <a:ext cx="2222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008000"/>
                </a:solidFill>
                <a:latin typeface="Comic Sans MS" pitchFamily="66" charset="0"/>
                <a:cs typeface="Arial" charset="0"/>
              </a:rPr>
              <a:t>Evaluations </a:t>
            </a:r>
            <a:endParaRPr lang="fr-FR" altLang="fr-FR" sz="2800" b="1">
              <a:solidFill>
                <a:srgbClr val="008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415" y="52188"/>
            <a:ext cx="1775711" cy="150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4643702" y="2975148"/>
            <a:ext cx="2920775" cy="7713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BE" altLang="fr-FR" sz="105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   Pratiquer la RCP    </a:t>
            </a:r>
          </a:p>
          <a:p>
            <a:pPr algn="ctr" eaLnBrk="1" hangingPunct="1"/>
            <a:r>
              <a:rPr lang="fr-FR" altLang="fr-FR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endParaRPr lang="fr-FR" altLang="fr-FR" sz="1400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885" y="3913113"/>
            <a:ext cx="2938592" cy="258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4688073" y="5731128"/>
            <a:ext cx="2876404" cy="2826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4634793" y="2460221"/>
            <a:ext cx="2938592" cy="2209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4636408" y="4417221"/>
            <a:ext cx="2928069" cy="2036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/>
          <p:cNvSpPr/>
          <p:nvPr/>
        </p:nvSpPr>
        <p:spPr>
          <a:xfrm>
            <a:off x="5930827" y="2709800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/>
          <p:cNvSpPr/>
          <p:nvPr/>
        </p:nvSpPr>
        <p:spPr>
          <a:xfrm>
            <a:off x="5960475" y="4158137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Ellipse 50"/>
          <p:cNvSpPr/>
          <p:nvPr/>
        </p:nvSpPr>
        <p:spPr>
          <a:xfrm>
            <a:off x="5976847" y="4638338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/>
          <p:cNvSpPr/>
          <p:nvPr/>
        </p:nvSpPr>
        <p:spPr>
          <a:xfrm>
            <a:off x="5986786" y="5524686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Ellipse 52"/>
          <p:cNvSpPr/>
          <p:nvPr/>
        </p:nvSpPr>
        <p:spPr>
          <a:xfrm>
            <a:off x="5948355" y="3708742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8907975" y="1983444"/>
            <a:ext cx="2937782" cy="286232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BE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BE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BE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BE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BE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Pratique sur </a:t>
            </a:r>
          </a:p>
          <a:p>
            <a:pPr algn="ctr" eaLnBrk="1" hangingPunct="1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mannequin</a:t>
            </a: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7576457" y="3258997"/>
            <a:ext cx="1274858" cy="899139"/>
          </a:xfrm>
          <a:custGeom>
            <a:avLst/>
            <a:gdLst>
              <a:gd name="connsiteX0" fmla="*/ 1227909 w 1227909"/>
              <a:gd name="connsiteY0" fmla="*/ 807905 h 845748"/>
              <a:gd name="connsiteX1" fmla="*/ 653143 w 1227909"/>
              <a:gd name="connsiteY1" fmla="*/ 764362 h 845748"/>
              <a:gd name="connsiteX2" fmla="*/ 391886 w 1227909"/>
              <a:gd name="connsiteY2" fmla="*/ 85093 h 845748"/>
              <a:gd name="connsiteX3" fmla="*/ 0 w 1227909"/>
              <a:gd name="connsiteY3" fmla="*/ 32842 h 84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909" h="845748">
                <a:moveTo>
                  <a:pt x="1227909" y="807905"/>
                </a:moveTo>
                <a:cubicBezTo>
                  <a:pt x="1010194" y="846368"/>
                  <a:pt x="792480" y="884831"/>
                  <a:pt x="653143" y="764362"/>
                </a:cubicBezTo>
                <a:cubicBezTo>
                  <a:pt x="513806" y="643893"/>
                  <a:pt x="500743" y="207013"/>
                  <a:pt x="391886" y="85093"/>
                </a:cubicBezTo>
                <a:cubicBezTo>
                  <a:pt x="283029" y="-36827"/>
                  <a:pt x="141514" y="-1993"/>
                  <a:pt x="0" y="32842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3205" r="12925" b="60431"/>
          <a:stretch/>
        </p:blipFill>
        <p:spPr>
          <a:xfrm>
            <a:off x="113414" y="3811155"/>
            <a:ext cx="4346985" cy="1772704"/>
          </a:xfrm>
          <a:prstGeom prst="rect">
            <a:avLst/>
          </a:prstGeom>
        </p:spPr>
      </p:pic>
      <p:sp>
        <p:nvSpPr>
          <p:cNvPr id="55305" name="Freeform 9"/>
          <p:cNvSpPr>
            <a:spLocks/>
          </p:cNvSpPr>
          <p:nvPr/>
        </p:nvSpPr>
        <p:spPr bwMode="auto">
          <a:xfrm>
            <a:off x="3012040" y="2975148"/>
            <a:ext cx="1563853" cy="2266182"/>
          </a:xfrm>
          <a:custGeom>
            <a:avLst/>
            <a:gdLst>
              <a:gd name="T0" fmla="*/ 0 w 656"/>
              <a:gd name="T1" fmla="*/ 0 h 1256"/>
              <a:gd name="T2" fmla="*/ 376160 w 656"/>
              <a:gd name="T3" fmla="*/ 255618 h 1256"/>
              <a:gd name="T4" fmla="*/ 345354 w 656"/>
              <a:gd name="T5" fmla="*/ 1038447 h 1256"/>
              <a:gd name="T6" fmla="*/ 453986 w 656"/>
              <a:gd name="T7" fmla="*/ 1712639 h 1256"/>
              <a:gd name="T8" fmla="*/ 1063625 w 656"/>
              <a:gd name="T9" fmla="*/ 2006600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6" h="1256">
                <a:moveTo>
                  <a:pt x="0" y="0"/>
                </a:moveTo>
                <a:cubicBezTo>
                  <a:pt x="39" y="27"/>
                  <a:pt x="197" y="52"/>
                  <a:pt x="232" y="160"/>
                </a:cubicBezTo>
                <a:cubicBezTo>
                  <a:pt x="267" y="268"/>
                  <a:pt x="205" y="498"/>
                  <a:pt x="213" y="650"/>
                </a:cubicBezTo>
                <a:cubicBezTo>
                  <a:pt x="221" y="802"/>
                  <a:pt x="206" y="971"/>
                  <a:pt x="280" y="1072"/>
                </a:cubicBezTo>
                <a:cubicBezTo>
                  <a:pt x="354" y="1173"/>
                  <a:pt x="578" y="1218"/>
                  <a:pt x="656" y="1256"/>
                </a:cubicBezTo>
              </a:path>
            </a:pathLst>
          </a:cu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236" y="2170992"/>
            <a:ext cx="2821521" cy="1881014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8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32" grpId="0" animBg="1"/>
      <p:bldP spid="55333" grpId="0" animBg="1"/>
      <p:bldP spid="43" grpId="0" animBg="1"/>
      <p:bldP spid="54" grpId="0" animBg="1"/>
      <p:bldP spid="5530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32" y="3565189"/>
            <a:ext cx="2777732" cy="1851821"/>
          </a:xfrm>
          <a:prstGeom prst="rect">
            <a:avLst/>
          </a:prstGeom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677" y="52189"/>
            <a:ext cx="11913106" cy="3704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Exemple d’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absence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 Triple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concordance en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RCP ou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 </a:t>
            </a:r>
            <a:r>
              <a:rPr lang="fr-B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non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-alignement 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1675" y="1341439"/>
            <a:ext cx="2736850" cy="936625"/>
          </a:xfrm>
        </p:spPr>
        <p:txBody>
          <a:bodyPr>
            <a:normAutofit/>
          </a:bodyPr>
          <a:lstStyle/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Objectifs</a:t>
            </a:r>
          </a:p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sélectionnés</a:t>
            </a:r>
            <a:r>
              <a:rPr lang="fr-BE" sz="27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lvl="1" algn="ctr">
              <a:buFontTx/>
              <a:buNone/>
              <a:defRPr/>
            </a:pPr>
            <a:endParaRPr lang="fr-BE" sz="5200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lvl="3">
              <a:buFontTx/>
              <a:buNone/>
              <a:defRPr/>
            </a:pPr>
            <a:endParaRPr lang="fr-BE" b="1" dirty="0" smtClean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2057400" y="7620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1752600" y="3048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8371091" y="2408078"/>
            <a:ext cx="2982322" cy="327782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Test papier-crayon : </a:t>
            </a:r>
            <a:endParaRPr lang="fr-BE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BE" altLang="fr-FR" b="1" dirty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Quels signes détecter ?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Quelles actions mener ?</a:t>
            </a: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7896226" y="4292601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chemeClr val="hlin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 flipV="1">
            <a:off x="3717088" y="3376079"/>
            <a:ext cx="926613" cy="197631"/>
          </a:xfrm>
          <a:custGeom>
            <a:avLst/>
            <a:gdLst>
              <a:gd name="T0" fmla="*/ 0 w 656"/>
              <a:gd name="T1" fmla="*/ 0 h 1256"/>
              <a:gd name="T2" fmla="*/ 376160 w 656"/>
              <a:gd name="T3" fmla="*/ 255618 h 1256"/>
              <a:gd name="T4" fmla="*/ 345354 w 656"/>
              <a:gd name="T5" fmla="*/ 1038447 h 1256"/>
              <a:gd name="T6" fmla="*/ 453986 w 656"/>
              <a:gd name="T7" fmla="*/ 1712639 h 1256"/>
              <a:gd name="T8" fmla="*/ 1063625 w 656"/>
              <a:gd name="T9" fmla="*/ 2006600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6" h="1256">
                <a:moveTo>
                  <a:pt x="0" y="0"/>
                </a:moveTo>
                <a:cubicBezTo>
                  <a:pt x="39" y="27"/>
                  <a:pt x="197" y="52"/>
                  <a:pt x="232" y="160"/>
                </a:cubicBezTo>
                <a:cubicBezTo>
                  <a:pt x="267" y="268"/>
                  <a:pt x="205" y="498"/>
                  <a:pt x="213" y="650"/>
                </a:cubicBezTo>
                <a:cubicBezTo>
                  <a:pt x="221" y="802"/>
                  <a:pt x="206" y="971"/>
                  <a:pt x="280" y="1072"/>
                </a:cubicBezTo>
                <a:cubicBezTo>
                  <a:pt x="354" y="1173"/>
                  <a:pt x="578" y="1218"/>
                  <a:pt x="656" y="1256"/>
                </a:cubicBezTo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55332" name="Text Box 36"/>
          <p:cNvSpPr txBox="1">
            <a:spLocks noChangeArrowheads="1"/>
          </p:cNvSpPr>
          <p:nvPr/>
        </p:nvSpPr>
        <p:spPr bwMode="auto">
          <a:xfrm>
            <a:off x="4624249" y="4866509"/>
            <a:ext cx="294022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Se rappeler de </a:t>
            </a:r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faits</a:t>
            </a:r>
          </a:p>
          <a:p>
            <a:pPr algn="ctr" eaLnBrk="1" hangingPunct="1"/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</a:t>
            </a:r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t de règles de conduite</a:t>
            </a:r>
            <a:endParaRPr lang="fr-FR" altLang="fr-FR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1" name="Text Box 38"/>
          <p:cNvSpPr txBox="1">
            <a:spLocks noChangeArrowheads="1"/>
          </p:cNvSpPr>
          <p:nvPr/>
        </p:nvSpPr>
        <p:spPr bwMode="auto">
          <a:xfrm>
            <a:off x="2351088" y="1484313"/>
            <a:ext cx="1992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3333FF"/>
                </a:solidFill>
                <a:latin typeface="Comic Sans MS" pitchFamily="66" charset="0"/>
                <a:cs typeface="Arial" charset="0"/>
              </a:rPr>
              <a:t>Méthodes </a:t>
            </a:r>
            <a:endParaRPr lang="fr-FR" altLang="fr-FR" sz="2800" b="1">
              <a:solidFill>
                <a:srgbClr val="3333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2" name="Text Box 39"/>
          <p:cNvSpPr txBox="1">
            <a:spLocks noChangeArrowheads="1"/>
          </p:cNvSpPr>
          <p:nvPr/>
        </p:nvSpPr>
        <p:spPr bwMode="auto">
          <a:xfrm>
            <a:off x="7896225" y="1557338"/>
            <a:ext cx="2222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008000"/>
                </a:solidFill>
                <a:latin typeface="Comic Sans MS" pitchFamily="66" charset="0"/>
                <a:cs typeface="Arial" charset="0"/>
              </a:rPr>
              <a:t>Evaluations </a:t>
            </a:r>
            <a:endParaRPr lang="fr-FR" altLang="fr-FR" sz="2800" b="1">
              <a:solidFill>
                <a:srgbClr val="008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389" y="24403"/>
            <a:ext cx="1305394" cy="110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4643702" y="2975148"/>
            <a:ext cx="2920775" cy="7713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BE" altLang="fr-FR" sz="105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   Pratiquer la RCP    </a:t>
            </a:r>
          </a:p>
          <a:p>
            <a:pPr algn="ctr" eaLnBrk="1" hangingPunct="1"/>
            <a:r>
              <a:rPr lang="fr-FR" altLang="fr-FR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endParaRPr lang="fr-FR" altLang="fr-FR" sz="1400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791308" y="2588624"/>
            <a:ext cx="2972564" cy="2924216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885" y="3913113"/>
            <a:ext cx="2938592" cy="258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4688073" y="5731128"/>
            <a:ext cx="2876404" cy="2826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4634793" y="2460221"/>
            <a:ext cx="2938592" cy="2209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4636408" y="4417221"/>
            <a:ext cx="2928069" cy="2036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/>
          <p:cNvSpPr/>
          <p:nvPr/>
        </p:nvSpPr>
        <p:spPr>
          <a:xfrm>
            <a:off x="5930827" y="2709800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/>
          <p:cNvSpPr/>
          <p:nvPr/>
        </p:nvSpPr>
        <p:spPr>
          <a:xfrm>
            <a:off x="5960475" y="4158137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Ellipse 50"/>
          <p:cNvSpPr/>
          <p:nvPr/>
        </p:nvSpPr>
        <p:spPr>
          <a:xfrm>
            <a:off x="5976847" y="4638338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/>
          <p:cNvSpPr/>
          <p:nvPr/>
        </p:nvSpPr>
        <p:spPr>
          <a:xfrm>
            <a:off x="5986786" y="5524686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Ellipse 52"/>
          <p:cNvSpPr/>
          <p:nvPr/>
        </p:nvSpPr>
        <p:spPr>
          <a:xfrm>
            <a:off x="5948355" y="3708742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 3"/>
          <p:cNvSpPr/>
          <p:nvPr/>
        </p:nvSpPr>
        <p:spPr>
          <a:xfrm>
            <a:off x="7593874" y="4990942"/>
            <a:ext cx="777217" cy="210187"/>
          </a:xfrm>
          <a:custGeom>
            <a:avLst/>
            <a:gdLst>
              <a:gd name="connsiteX0" fmla="*/ 1062446 w 1062446"/>
              <a:gd name="connsiteY0" fmla="*/ 1955 h 1214558"/>
              <a:gd name="connsiteX1" fmla="*/ 609600 w 1062446"/>
              <a:gd name="connsiteY1" fmla="*/ 123875 h 1214558"/>
              <a:gd name="connsiteX2" fmla="*/ 452846 w 1062446"/>
              <a:gd name="connsiteY2" fmla="*/ 794435 h 1214558"/>
              <a:gd name="connsiteX3" fmla="*/ 313509 w 1062446"/>
              <a:gd name="connsiteY3" fmla="*/ 1151486 h 1214558"/>
              <a:gd name="connsiteX4" fmla="*/ 0 w 1062446"/>
              <a:gd name="connsiteY4" fmla="*/ 1212446 h 121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446" h="1214558">
                <a:moveTo>
                  <a:pt x="1062446" y="1955"/>
                </a:moveTo>
                <a:cubicBezTo>
                  <a:pt x="886823" y="-3125"/>
                  <a:pt x="711200" y="-8205"/>
                  <a:pt x="609600" y="123875"/>
                </a:cubicBezTo>
                <a:cubicBezTo>
                  <a:pt x="508000" y="255955"/>
                  <a:pt x="502194" y="623167"/>
                  <a:pt x="452846" y="794435"/>
                </a:cubicBezTo>
                <a:cubicBezTo>
                  <a:pt x="403498" y="965703"/>
                  <a:pt x="388983" y="1081818"/>
                  <a:pt x="313509" y="1151486"/>
                </a:cubicBezTo>
                <a:cubicBezTo>
                  <a:pt x="238035" y="1221155"/>
                  <a:pt x="119017" y="1216800"/>
                  <a:pt x="0" y="1212446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008" y="3582514"/>
            <a:ext cx="1481381" cy="187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169690" y="2807678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altLang="fr-FR" b="1" dirty="0" err="1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Exercisation</a:t>
            </a:r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algn="ctr"/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sur </a:t>
            </a:r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mannequin</a:t>
            </a:r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47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5" grpId="0" animBg="1"/>
      <p:bldP spid="5533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32" y="3565189"/>
            <a:ext cx="2777732" cy="1851821"/>
          </a:xfrm>
          <a:prstGeom prst="rect">
            <a:avLst/>
          </a:prstGeom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9131" y="52188"/>
            <a:ext cx="12177346" cy="37818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Exemple d’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absence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 Triple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oncordance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RCP ou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de </a:t>
            </a:r>
            <a:r>
              <a:rPr lang="fr-B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non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-alignement 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1675" y="1341439"/>
            <a:ext cx="2736850" cy="936625"/>
          </a:xfrm>
        </p:spPr>
        <p:txBody>
          <a:bodyPr>
            <a:normAutofit/>
          </a:bodyPr>
          <a:lstStyle/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Objectifs</a:t>
            </a:r>
          </a:p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sélectionnés</a:t>
            </a:r>
            <a:r>
              <a:rPr lang="fr-BE" sz="27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lvl="1" algn="ctr">
              <a:buFontTx/>
              <a:buNone/>
              <a:defRPr/>
            </a:pPr>
            <a:endParaRPr lang="fr-BE" sz="5200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lvl="3">
              <a:buFontTx/>
              <a:buNone/>
              <a:defRPr/>
            </a:pPr>
            <a:endParaRPr lang="fr-BE" b="1" dirty="0" smtClean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2057400" y="7620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8371091" y="2408078"/>
            <a:ext cx="2982322" cy="327782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Test papier-crayon : </a:t>
            </a:r>
            <a:endParaRPr lang="fr-BE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BE" altLang="fr-FR" b="1" dirty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Quels signes détecter ?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Quelles actions mener ?</a:t>
            </a: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7896226" y="4292601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chemeClr val="hlin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 flipV="1">
            <a:off x="3717088" y="3376079"/>
            <a:ext cx="926613" cy="197631"/>
          </a:xfrm>
          <a:custGeom>
            <a:avLst/>
            <a:gdLst>
              <a:gd name="T0" fmla="*/ 0 w 656"/>
              <a:gd name="T1" fmla="*/ 0 h 1256"/>
              <a:gd name="T2" fmla="*/ 376160 w 656"/>
              <a:gd name="T3" fmla="*/ 255618 h 1256"/>
              <a:gd name="T4" fmla="*/ 345354 w 656"/>
              <a:gd name="T5" fmla="*/ 1038447 h 1256"/>
              <a:gd name="T6" fmla="*/ 453986 w 656"/>
              <a:gd name="T7" fmla="*/ 1712639 h 1256"/>
              <a:gd name="T8" fmla="*/ 1063625 w 656"/>
              <a:gd name="T9" fmla="*/ 2006600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6" h="1256">
                <a:moveTo>
                  <a:pt x="0" y="0"/>
                </a:moveTo>
                <a:cubicBezTo>
                  <a:pt x="39" y="27"/>
                  <a:pt x="197" y="52"/>
                  <a:pt x="232" y="160"/>
                </a:cubicBezTo>
                <a:cubicBezTo>
                  <a:pt x="267" y="268"/>
                  <a:pt x="205" y="498"/>
                  <a:pt x="213" y="650"/>
                </a:cubicBezTo>
                <a:cubicBezTo>
                  <a:pt x="221" y="802"/>
                  <a:pt x="206" y="971"/>
                  <a:pt x="280" y="1072"/>
                </a:cubicBezTo>
                <a:cubicBezTo>
                  <a:pt x="354" y="1173"/>
                  <a:pt x="578" y="1218"/>
                  <a:pt x="656" y="1256"/>
                </a:cubicBezTo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55332" name="Text Box 36"/>
          <p:cNvSpPr txBox="1">
            <a:spLocks noChangeArrowheads="1"/>
          </p:cNvSpPr>
          <p:nvPr/>
        </p:nvSpPr>
        <p:spPr bwMode="auto">
          <a:xfrm>
            <a:off x="4624249" y="4866509"/>
            <a:ext cx="294022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Se rappeler de </a:t>
            </a:r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faits</a:t>
            </a:r>
          </a:p>
          <a:p>
            <a:pPr algn="ctr" eaLnBrk="1" hangingPunct="1"/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</a:t>
            </a:r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t de règles de conduite</a:t>
            </a:r>
            <a:endParaRPr lang="fr-FR" altLang="fr-FR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1" name="Text Box 38"/>
          <p:cNvSpPr txBox="1">
            <a:spLocks noChangeArrowheads="1"/>
          </p:cNvSpPr>
          <p:nvPr/>
        </p:nvSpPr>
        <p:spPr bwMode="auto">
          <a:xfrm>
            <a:off x="2351088" y="1484313"/>
            <a:ext cx="1992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3333FF"/>
                </a:solidFill>
                <a:latin typeface="Comic Sans MS" pitchFamily="66" charset="0"/>
                <a:cs typeface="Arial" charset="0"/>
              </a:rPr>
              <a:t>Méthodes </a:t>
            </a:r>
            <a:endParaRPr lang="fr-FR" altLang="fr-FR" sz="2800" b="1">
              <a:solidFill>
                <a:srgbClr val="3333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2" name="Text Box 39"/>
          <p:cNvSpPr txBox="1">
            <a:spLocks noChangeArrowheads="1"/>
          </p:cNvSpPr>
          <p:nvPr/>
        </p:nvSpPr>
        <p:spPr bwMode="auto">
          <a:xfrm>
            <a:off x="7896225" y="1557338"/>
            <a:ext cx="2222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008000"/>
                </a:solidFill>
                <a:latin typeface="Comic Sans MS" pitchFamily="66" charset="0"/>
                <a:cs typeface="Arial" charset="0"/>
              </a:rPr>
              <a:t>Evaluations </a:t>
            </a:r>
            <a:endParaRPr lang="fr-FR" altLang="fr-FR" sz="2800" b="1">
              <a:solidFill>
                <a:srgbClr val="008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791" y="52188"/>
            <a:ext cx="1438631" cy="121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4643702" y="2975148"/>
            <a:ext cx="2920775" cy="7713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BE" altLang="fr-FR" sz="105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   Pratiquer la RCP    </a:t>
            </a:r>
          </a:p>
          <a:p>
            <a:pPr algn="ctr" eaLnBrk="1" hangingPunct="1"/>
            <a:r>
              <a:rPr lang="fr-FR" altLang="fr-FR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endParaRPr lang="fr-FR" altLang="fr-FR" sz="1400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791308" y="2588624"/>
            <a:ext cx="2972564" cy="2924216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885" y="3913113"/>
            <a:ext cx="2938592" cy="258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4688073" y="5731128"/>
            <a:ext cx="2876404" cy="2826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4634793" y="2460221"/>
            <a:ext cx="2938592" cy="2209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4636408" y="4417221"/>
            <a:ext cx="2928069" cy="2036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/>
          <p:cNvSpPr/>
          <p:nvPr/>
        </p:nvSpPr>
        <p:spPr>
          <a:xfrm>
            <a:off x="5930827" y="2709800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/>
          <p:cNvSpPr/>
          <p:nvPr/>
        </p:nvSpPr>
        <p:spPr>
          <a:xfrm>
            <a:off x="5960475" y="4158137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Ellipse 50"/>
          <p:cNvSpPr/>
          <p:nvPr/>
        </p:nvSpPr>
        <p:spPr>
          <a:xfrm>
            <a:off x="5976847" y="4638338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/>
          <p:cNvSpPr/>
          <p:nvPr/>
        </p:nvSpPr>
        <p:spPr>
          <a:xfrm>
            <a:off x="5986786" y="5524686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Ellipse 52"/>
          <p:cNvSpPr/>
          <p:nvPr/>
        </p:nvSpPr>
        <p:spPr>
          <a:xfrm>
            <a:off x="5948355" y="3708742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 3"/>
          <p:cNvSpPr/>
          <p:nvPr/>
        </p:nvSpPr>
        <p:spPr>
          <a:xfrm>
            <a:off x="7593874" y="4990942"/>
            <a:ext cx="777217" cy="210187"/>
          </a:xfrm>
          <a:custGeom>
            <a:avLst/>
            <a:gdLst>
              <a:gd name="connsiteX0" fmla="*/ 1062446 w 1062446"/>
              <a:gd name="connsiteY0" fmla="*/ 1955 h 1214558"/>
              <a:gd name="connsiteX1" fmla="*/ 609600 w 1062446"/>
              <a:gd name="connsiteY1" fmla="*/ 123875 h 1214558"/>
              <a:gd name="connsiteX2" fmla="*/ 452846 w 1062446"/>
              <a:gd name="connsiteY2" fmla="*/ 794435 h 1214558"/>
              <a:gd name="connsiteX3" fmla="*/ 313509 w 1062446"/>
              <a:gd name="connsiteY3" fmla="*/ 1151486 h 1214558"/>
              <a:gd name="connsiteX4" fmla="*/ 0 w 1062446"/>
              <a:gd name="connsiteY4" fmla="*/ 1212446 h 121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446" h="1214558">
                <a:moveTo>
                  <a:pt x="1062446" y="1955"/>
                </a:moveTo>
                <a:cubicBezTo>
                  <a:pt x="886823" y="-3125"/>
                  <a:pt x="711200" y="-8205"/>
                  <a:pt x="609600" y="123875"/>
                </a:cubicBezTo>
                <a:cubicBezTo>
                  <a:pt x="508000" y="255955"/>
                  <a:pt x="502194" y="623167"/>
                  <a:pt x="452846" y="794435"/>
                </a:cubicBezTo>
                <a:cubicBezTo>
                  <a:pt x="403498" y="965703"/>
                  <a:pt x="388983" y="1081818"/>
                  <a:pt x="313509" y="1151486"/>
                </a:cubicBezTo>
                <a:cubicBezTo>
                  <a:pt x="238035" y="1221155"/>
                  <a:pt x="119017" y="1216800"/>
                  <a:pt x="0" y="1212446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008" y="3582514"/>
            <a:ext cx="1481381" cy="187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169690" y="2807678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altLang="fr-FR" b="1" dirty="0" err="1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Exercisation</a:t>
            </a:r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algn="ctr"/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sur </a:t>
            </a:r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mannequin</a:t>
            </a:r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98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5" grpId="0" animBg="1"/>
      <p:bldP spid="5533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8263" y="52188"/>
            <a:ext cx="11922368" cy="4877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Avancées 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vers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la </a:t>
            </a:r>
            <a:r>
              <a:rPr lang="fr-BE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Triple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concordance en 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RCP ou l’alignement </a:t>
            </a:r>
            <a:r>
              <a:rPr lang="fr-BE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</a:t>
            </a:r>
            <a:r>
              <a:rPr lang="fr-BE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</a:t>
            </a:r>
            <a:r>
              <a:rPr lang="fr-BE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endParaRPr lang="fr-FR" sz="20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1675" y="805108"/>
            <a:ext cx="2736850" cy="936625"/>
          </a:xfrm>
        </p:spPr>
        <p:txBody>
          <a:bodyPr>
            <a:normAutofit/>
          </a:bodyPr>
          <a:lstStyle/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Objectifs</a:t>
            </a:r>
          </a:p>
          <a:p>
            <a:pPr lvl="1" algn="ctr">
              <a:buFontTx/>
              <a:buNone/>
              <a:defRPr/>
            </a:pPr>
            <a:r>
              <a:rPr lang="fr-BE" sz="27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sélectionnés</a:t>
            </a:r>
            <a:r>
              <a:rPr lang="fr-BE" sz="27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lvl="1" algn="ctr">
              <a:buFontTx/>
              <a:buNone/>
              <a:defRPr/>
            </a:pPr>
            <a:endParaRPr lang="fr-BE" sz="5200" b="1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lvl="3">
              <a:buFontTx/>
              <a:buNone/>
              <a:defRPr/>
            </a:pPr>
            <a:endParaRPr lang="fr-BE" b="1" dirty="0" smtClean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2057400" y="7620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1752600" y="3048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>
              <a:latin typeface="Verdana" pitchFamily="34" charset="0"/>
              <a:cs typeface="Arial" charset="0"/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8371091" y="1871747"/>
            <a:ext cx="2982322" cy="327782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Test papier-crayon : </a:t>
            </a:r>
            <a:endParaRPr lang="fr-BE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BE" altLang="fr-FR" b="1" dirty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fr-BE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Quels signes détecter ?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altLang="fr-FR" b="1" dirty="0" smtClean="0">
                <a:solidFill>
                  <a:srgbClr val="00B050"/>
                </a:solidFill>
                <a:latin typeface="Comic Sans MS" pitchFamily="66" charset="0"/>
                <a:cs typeface="Arial" charset="0"/>
              </a:rPr>
              <a:t>Quelles actions mener ?</a:t>
            </a: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 smtClean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fr-FR" b="1" dirty="0">
              <a:solidFill>
                <a:srgbClr val="00B05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7896226" y="375627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 b="1">
              <a:solidFill>
                <a:schemeClr val="hlink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 flipV="1">
            <a:off x="4157376" y="2849962"/>
            <a:ext cx="486326" cy="123711"/>
          </a:xfrm>
          <a:custGeom>
            <a:avLst/>
            <a:gdLst>
              <a:gd name="T0" fmla="*/ 0 w 656"/>
              <a:gd name="T1" fmla="*/ 0 h 1256"/>
              <a:gd name="T2" fmla="*/ 376160 w 656"/>
              <a:gd name="T3" fmla="*/ 255618 h 1256"/>
              <a:gd name="T4" fmla="*/ 345354 w 656"/>
              <a:gd name="T5" fmla="*/ 1038447 h 1256"/>
              <a:gd name="T6" fmla="*/ 453986 w 656"/>
              <a:gd name="T7" fmla="*/ 1712639 h 1256"/>
              <a:gd name="T8" fmla="*/ 1063625 w 656"/>
              <a:gd name="T9" fmla="*/ 2006600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6" h="1256">
                <a:moveTo>
                  <a:pt x="0" y="0"/>
                </a:moveTo>
                <a:cubicBezTo>
                  <a:pt x="39" y="27"/>
                  <a:pt x="197" y="52"/>
                  <a:pt x="232" y="160"/>
                </a:cubicBezTo>
                <a:cubicBezTo>
                  <a:pt x="267" y="268"/>
                  <a:pt x="205" y="498"/>
                  <a:pt x="213" y="650"/>
                </a:cubicBezTo>
                <a:cubicBezTo>
                  <a:pt x="221" y="802"/>
                  <a:pt x="206" y="971"/>
                  <a:pt x="280" y="1072"/>
                </a:cubicBezTo>
                <a:cubicBezTo>
                  <a:pt x="354" y="1173"/>
                  <a:pt x="578" y="1218"/>
                  <a:pt x="656" y="1256"/>
                </a:cubicBezTo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55332" name="Text Box 36"/>
          <p:cNvSpPr txBox="1">
            <a:spLocks noChangeArrowheads="1"/>
          </p:cNvSpPr>
          <p:nvPr/>
        </p:nvSpPr>
        <p:spPr bwMode="auto">
          <a:xfrm>
            <a:off x="4624249" y="4330178"/>
            <a:ext cx="294022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Se rappeler de </a:t>
            </a:r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faits</a:t>
            </a:r>
          </a:p>
          <a:p>
            <a:pPr algn="ctr" eaLnBrk="1" hangingPunct="1"/>
            <a:r>
              <a:rPr lang="fr-BE" altLang="fr-FR" b="1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</a:t>
            </a:r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t de règles de conduite</a:t>
            </a:r>
            <a:endParaRPr lang="fr-FR" altLang="fr-FR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1" name="Text Box 38"/>
          <p:cNvSpPr txBox="1">
            <a:spLocks noChangeArrowheads="1"/>
          </p:cNvSpPr>
          <p:nvPr/>
        </p:nvSpPr>
        <p:spPr bwMode="auto">
          <a:xfrm>
            <a:off x="2351088" y="947982"/>
            <a:ext cx="19923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3333FF"/>
                </a:solidFill>
                <a:latin typeface="Comic Sans MS" pitchFamily="66" charset="0"/>
                <a:cs typeface="Arial" charset="0"/>
              </a:rPr>
              <a:t>Méthodes </a:t>
            </a:r>
            <a:endParaRPr lang="fr-FR" altLang="fr-FR" sz="2800" b="1">
              <a:solidFill>
                <a:srgbClr val="3333FF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16402" name="Text Box 39"/>
          <p:cNvSpPr txBox="1">
            <a:spLocks noChangeArrowheads="1"/>
          </p:cNvSpPr>
          <p:nvPr/>
        </p:nvSpPr>
        <p:spPr bwMode="auto">
          <a:xfrm>
            <a:off x="7896225" y="1021007"/>
            <a:ext cx="2222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BE" altLang="fr-FR" sz="2800" b="1">
                <a:solidFill>
                  <a:srgbClr val="008000"/>
                </a:solidFill>
                <a:latin typeface="Comic Sans MS" pitchFamily="66" charset="0"/>
                <a:cs typeface="Arial" charset="0"/>
              </a:rPr>
              <a:t>Evaluations </a:t>
            </a:r>
            <a:endParaRPr lang="fr-FR" altLang="fr-FR" sz="2800" b="1">
              <a:solidFill>
                <a:srgbClr val="008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791" y="52188"/>
            <a:ext cx="1438631" cy="121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Box 36"/>
          <p:cNvSpPr txBox="1">
            <a:spLocks noChangeArrowheads="1"/>
          </p:cNvSpPr>
          <p:nvPr/>
        </p:nvSpPr>
        <p:spPr bwMode="auto">
          <a:xfrm>
            <a:off x="4643702" y="2438817"/>
            <a:ext cx="2920775" cy="77132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BE" altLang="fr-FR" sz="1050" b="1" dirty="0" smtClean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  <a:p>
            <a:pPr algn="ctr" eaLnBrk="1" hangingPunct="1"/>
            <a:r>
              <a:rPr lang="fr-BE" altLang="fr-FR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   Pratiquer la RCP    </a:t>
            </a:r>
          </a:p>
          <a:p>
            <a:pPr algn="ctr" eaLnBrk="1" hangingPunct="1"/>
            <a:r>
              <a:rPr lang="fr-FR" altLang="fr-FR" sz="1400" b="1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endParaRPr lang="fr-FR" altLang="fr-FR" sz="1400" b="1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5885" y="3376782"/>
            <a:ext cx="2938592" cy="258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/>
          <p:cNvSpPr/>
          <p:nvPr/>
        </p:nvSpPr>
        <p:spPr>
          <a:xfrm>
            <a:off x="4688073" y="5194797"/>
            <a:ext cx="2876404" cy="2826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Rectangle 46"/>
          <p:cNvSpPr/>
          <p:nvPr/>
        </p:nvSpPr>
        <p:spPr>
          <a:xfrm>
            <a:off x="4634793" y="1923890"/>
            <a:ext cx="2938592" cy="2209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4636408" y="3880890"/>
            <a:ext cx="2928069" cy="2036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/>
          <p:cNvSpPr/>
          <p:nvPr/>
        </p:nvSpPr>
        <p:spPr>
          <a:xfrm>
            <a:off x="5930827" y="2173469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/>
          <p:cNvSpPr/>
          <p:nvPr/>
        </p:nvSpPr>
        <p:spPr>
          <a:xfrm>
            <a:off x="5960475" y="3621806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1" name="Ellipse 50"/>
          <p:cNvSpPr/>
          <p:nvPr/>
        </p:nvSpPr>
        <p:spPr>
          <a:xfrm>
            <a:off x="5976847" y="4102007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Ellipse 51"/>
          <p:cNvSpPr/>
          <p:nvPr/>
        </p:nvSpPr>
        <p:spPr>
          <a:xfrm>
            <a:off x="5986786" y="4988355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Ellipse 52"/>
          <p:cNvSpPr/>
          <p:nvPr/>
        </p:nvSpPr>
        <p:spPr>
          <a:xfrm>
            <a:off x="5948355" y="3172411"/>
            <a:ext cx="243661" cy="2141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orme libre 3"/>
          <p:cNvSpPr/>
          <p:nvPr/>
        </p:nvSpPr>
        <p:spPr>
          <a:xfrm>
            <a:off x="7593874" y="4454611"/>
            <a:ext cx="777217" cy="210187"/>
          </a:xfrm>
          <a:custGeom>
            <a:avLst/>
            <a:gdLst>
              <a:gd name="connsiteX0" fmla="*/ 1062446 w 1062446"/>
              <a:gd name="connsiteY0" fmla="*/ 1955 h 1214558"/>
              <a:gd name="connsiteX1" fmla="*/ 609600 w 1062446"/>
              <a:gd name="connsiteY1" fmla="*/ 123875 h 1214558"/>
              <a:gd name="connsiteX2" fmla="*/ 452846 w 1062446"/>
              <a:gd name="connsiteY2" fmla="*/ 794435 h 1214558"/>
              <a:gd name="connsiteX3" fmla="*/ 313509 w 1062446"/>
              <a:gd name="connsiteY3" fmla="*/ 1151486 h 1214558"/>
              <a:gd name="connsiteX4" fmla="*/ 0 w 1062446"/>
              <a:gd name="connsiteY4" fmla="*/ 1212446 h 121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446" h="1214558">
                <a:moveTo>
                  <a:pt x="1062446" y="1955"/>
                </a:moveTo>
                <a:cubicBezTo>
                  <a:pt x="886823" y="-3125"/>
                  <a:pt x="711200" y="-8205"/>
                  <a:pt x="609600" y="123875"/>
                </a:cubicBezTo>
                <a:cubicBezTo>
                  <a:pt x="508000" y="255955"/>
                  <a:pt x="502194" y="623167"/>
                  <a:pt x="452846" y="794435"/>
                </a:cubicBezTo>
                <a:cubicBezTo>
                  <a:pt x="403498" y="965703"/>
                  <a:pt x="388983" y="1081818"/>
                  <a:pt x="313509" y="1151486"/>
                </a:cubicBezTo>
                <a:cubicBezTo>
                  <a:pt x="238035" y="1221155"/>
                  <a:pt x="119017" y="1216800"/>
                  <a:pt x="0" y="1212446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008" y="3046183"/>
            <a:ext cx="1481381" cy="187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396650" y="1585607"/>
            <a:ext cx="177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altLang="fr-FR" b="1" dirty="0" err="1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Exercisation</a:t>
            </a:r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 </a:t>
            </a:r>
          </a:p>
          <a:p>
            <a:pPr algn="ctr"/>
            <a:r>
              <a:rPr lang="fr-BE" altLang="fr-FR" b="1" dirty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sur </a:t>
            </a:r>
            <a:r>
              <a:rPr lang="fr-BE" altLang="fr-FR" b="1" dirty="0" smtClean="0">
                <a:solidFill>
                  <a:srgbClr val="0000CC"/>
                </a:solidFill>
                <a:latin typeface="Comic Sans MS" pitchFamily="66" charset="0"/>
                <a:cs typeface="Arial" charset="0"/>
              </a:rPr>
              <a:t>ordinateur</a:t>
            </a:r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67479" t="16654" r="7449" b="34737"/>
          <a:stretch/>
        </p:blipFill>
        <p:spPr>
          <a:xfrm>
            <a:off x="673240" y="2281428"/>
            <a:ext cx="3466682" cy="3780714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6"/>
          <a:srcRect l="33261" t="29072" r="13058" b="12808"/>
          <a:stretch/>
        </p:blipFill>
        <p:spPr>
          <a:xfrm>
            <a:off x="1125713" y="2368881"/>
            <a:ext cx="2579189" cy="1570745"/>
          </a:xfrm>
          <a:prstGeom prst="rect">
            <a:avLst/>
          </a:prstGeom>
        </p:spPr>
      </p:pic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391886" y="1451573"/>
            <a:ext cx="3863223" cy="4473186"/>
          </a:xfrm>
          <a:prstGeom prst="ellips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FR" altLang="fr-FR" b="1" dirty="0">
              <a:solidFill>
                <a:srgbClr val="00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33" name="Freeform 9"/>
          <p:cNvSpPr>
            <a:spLocks/>
          </p:cNvSpPr>
          <p:nvPr/>
        </p:nvSpPr>
        <p:spPr bwMode="auto">
          <a:xfrm>
            <a:off x="4139923" y="4588079"/>
            <a:ext cx="454930" cy="201215"/>
          </a:xfrm>
          <a:custGeom>
            <a:avLst/>
            <a:gdLst>
              <a:gd name="T0" fmla="*/ 0 w 656"/>
              <a:gd name="T1" fmla="*/ 0 h 1256"/>
              <a:gd name="T2" fmla="*/ 376160 w 656"/>
              <a:gd name="T3" fmla="*/ 255618 h 1256"/>
              <a:gd name="T4" fmla="*/ 345354 w 656"/>
              <a:gd name="T5" fmla="*/ 1038447 h 1256"/>
              <a:gd name="T6" fmla="*/ 453986 w 656"/>
              <a:gd name="T7" fmla="*/ 1712639 h 1256"/>
              <a:gd name="T8" fmla="*/ 1063625 w 656"/>
              <a:gd name="T9" fmla="*/ 2006600 h 1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6" h="1256">
                <a:moveTo>
                  <a:pt x="0" y="0"/>
                </a:moveTo>
                <a:cubicBezTo>
                  <a:pt x="39" y="27"/>
                  <a:pt x="197" y="52"/>
                  <a:pt x="232" y="160"/>
                </a:cubicBezTo>
                <a:cubicBezTo>
                  <a:pt x="267" y="268"/>
                  <a:pt x="205" y="498"/>
                  <a:pt x="213" y="650"/>
                </a:cubicBezTo>
                <a:cubicBezTo>
                  <a:pt x="221" y="802"/>
                  <a:pt x="206" y="971"/>
                  <a:pt x="280" y="1072"/>
                </a:cubicBezTo>
                <a:cubicBezTo>
                  <a:pt x="354" y="1173"/>
                  <a:pt x="578" y="1218"/>
                  <a:pt x="656" y="1256"/>
                </a:cubicBezTo>
              </a:path>
            </a:pathLst>
          </a:custGeom>
          <a:noFill/>
          <a:ln w="5715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59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5" grpId="0" animBg="1"/>
      <p:bldP spid="55332" grpId="0" animBg="1"/>
      <p:bldP spid="43" grpId="0" animBg="1"/>
      <p:bldP spid="44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3261" t="29072" r="13058" b="12808"/>
          <a:stretch/>
        </p:blipFill>
        <p:spPr>
          <a:xfrm>
            <a:off x="884256" y="0"/>
            <a:ext cx="10675216" cy="650128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05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12489" r="8090" b="9225"/>
          <a:stretch/>
        </p:blipFill>
        <p:spPr bwMode="auto">
          <a:xfrm>
            <a:off x="669891" y="70338"/>
            <a:ext cx="10905809" cy="649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58192" y="5802923"/>
            <a:ext cx="1364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secondes</a:t>
            </a:r>
            <a:endParaRPr lang="fr-BE" sz="24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65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2" t="11496" r="1324" b="8712"/>
          <a:stretch/>
        </p:blipFill>
        <p:spPr bwMode="auto">
          <a:xfrm>
            <a:off x="0" y="-1"/>
            <a:ext cx="12216895" cy="627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Leclercq et al (2020) Triple concordance (alignement) sur la recherche « Impact du logiciel SUV » (Mékic, Ghuysen, Tubes, Leclercq) 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B4033-A015-4673-8A66-18DA1B4DB9EC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60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1037</Words>
  <Application>Microsoft Office PowerPoint</Application>
  <PresentationFormat>Grand écran</PresentationFormat>
  <Paragraphs>213</Paragraphs>
  <Slides>16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Times New Roman</vt:lpstr>
      <vt:lpstr>Verdana</vt:lpstr>
      <vt:lpstr>Thème Office</vt:lpstr>
      <vt:lpstr>Présentation PowerPoint</vt:lpstr>
      <vt:lpstr>Présentation PowerPoint</vt:lpstr>
      <vt:lpstr>Exemple d’absence de Triple concordance ou de non-alignement O-M-E en RCP </vt:lpstr>
      <vt:lpstr>Exemple d’absence de Triple concordance en RCP ou de non-alignement O-M-E</vt:lpstr>
      <vt:lpstr>Exemple d’absence de Triple Concordance en RCP ou de non-alignement O-M-E</vt:lpstr>
      <vt:lpstr>Avancées vers la Triple concordance en RCP ou l’alignement O-M-E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 d’absence de Triple concordance en RCP ou de non-alignement O-M-E</vt:lpstr>
      <vt:lpstr>Triple concordance ou alignement O-M-E en RCP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d.leclercq@uliege.be</dc:creator>
  <cp:lastModifiedBy>d.leclercq@uliege.be</cp:lastModifiedBy>
  <cp:revision>72</cp:revision>
  <cp:lastPrinted>2020-03-01T22:30:17Z</cp:lastPrinted>
  <dcterms:created xsi:type="dcterms:W3CDTF">2020-01-22T15:40:39Z</dcterms:created>
  <dcterms:modified xsi:type="dcterms:W3CDTF">2020-04-22T10:42:28Z</dcterms:modified>
</cp:coreProperties>
</file>