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3" r:id="rId4"/>
    <p:sldId id="266" r:id="rId5"/>
    <p:sldId id="275" r:id="rId6"/>
    <p:sldId id="274" r:id="rId7"/>
    <p:sldId id="265" r:id="rId8"/>
    <p:sldId id="271" r:id="rId9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3B9AF487-B7E0-437B-83FE-397A8C282C56}" type="datetimeFigureOut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2754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2754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D3C0D51F-1A9E-438D-BBD6-40D01C1CDB0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12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362" y="1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8A55F364-F1FC-464E-A5C6-7387FBE55D66}" type="datetimeFigureOut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4125"/>
            <a:ext cx="6005513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3" y="4822691"/>
            <a:ext cx="5510859" cy="3944672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203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362" y="9517203"/>
            <a:ext cx="2984160" cy="503098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3D33A46D-4ECC-41EC-B8C8-7AA9D90CA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91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6070" indent="-30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4722" indent="-2449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611" indent="-2449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04500" indent="-2449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94389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84278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7416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405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/>
              <a:t>D. Leclercq (2010) ATOMES - Modèle de planification et évaluation d'un curriculum pédagogique. PROSE 25-3-2010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6070" indent="-30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4722" indent="-2449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611" indent="-2449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04500" indent="-2449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94389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84278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7416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405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D256F-500D-43AF-99E6-FE0420710B62}" type="slidenum">
              <a:rPr lang="en-US" altLang="fr-FR"/>
              <a:pPr eaLnBrk="1" hangingPunct="1"/>
              <a:t>2</a:t>
            </a:fld>
            <a:endParaRPr lang="en-US" altLang="fr-FR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99" y="4803784"/>
            <a:ext cx="5694841" cy="455271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8525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6070" indent="-30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4722" indent="-2449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611" indent="-2449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04500" indent="-2449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94389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84278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7416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405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/>
              <a:t>D. Leclercq (2010) ATOMES - Modèle de planification et évaluation d'un curriculum pédagogique. PROSE 25-3-2010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6070" indent="-30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4722" indent="-2449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611" indent="-2449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04500" indent="-2449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94389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84278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7416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405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D256F-500D-43AF-99E6-FE0420710B62}" type="slidenum">
              <a:rPr lang="en-US" altLang="fr-FR"/>
              <a:pPr eaLnBrk="1" hangingPunct="1"/>
              <a:t>4</a:t>
            </a:fld>
            <a:endParaRPr lang="en-US" altLang="fr-FR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99" y="4803784"/>
            <a:ext cx="5694841" cy="455271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4111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738" indent="-2910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212" indent="-232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9896" indent="-232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81" indent="-232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266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6951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2635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321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CL" altLang="fr-FR" smtClean="0"/>
              <a:t>D. Leclercq (2016).  Diez preguntas para auto-evaluar ...III° Encuentro PUCP Lima Peru</a:t>
            </a:r>
            <a:endParaRPr lang="en-US" altLang="fr-FR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738" indent="-2910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212" indent="-232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9896" indent="-232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81" indent="-232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266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6951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2635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321" indent="-2328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4BF64C-1E78-469C-BC01-E208CA0FDE1A}" type="slidenum">
              <a:rPr lang="en-US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fr-FR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50888"/>
            <a:ext cx="6678612" cy="3757612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04" y="4758603"/>
            <a:ext cx="5051757" cy="4510257"/>
          </a:xfrm>
          <a:noFill/>
        </p:spPr>
        <p:txBody>
          <a:bodyPr lIns="92774" tIns="46388" rIns="92774" bIns="46388"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7734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6070" indent="-30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4722" indent="-2449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611" indent="-2449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04500" indent="-2449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94389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84278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7416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405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/>
              <a:t>D. Leclercq (2010) ATOMES - Modèle de planification et évaluation d'un curriculum pédagogique. PROSE 25-3-2010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96070" indent="-30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24722" indent="-2449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611" indent="-2449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04500" indent="-2449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94389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84278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7416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64056" indent="-244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AD256F-500D-43AF-99E6-FE0420710B62}" type="slidenum">
              <a:rPr lang="en-US" altLang="fr-FR"/>
              <a:pPr eaLnBrk="1" hangingPunct="1"/>
              <a:t>7</a:t>
            </a:fld>
            <a:endParaRPr lang="en-US" altLang="fr-FR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99" y="4803784"/>
            <a:ext cx="5694841" cy="455271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2559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96DC52-B3E4-4721-8E60-707CAB3ED986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97672" y="6356349"/>
            <a:ext cx="641927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E736F93E-413D-4D3C-8574-602E0865451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0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F59ACA-6F56-4F02-A370-DC47BDFD1A08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97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9320D1-EE00-4B9E-9C0F-494BC775F252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46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E33BB-8218-4A01-9698-533AA6BC36D2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64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8CCAB2-170B-4026-9CD4-A09EC89779C3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89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65EE2-6C76-4C27-8CE7-7D972DDF4741}" type="datetime1">
              <a:rPr lang="fr-BE" smtClean="0"/>
              <a:t>22-04-20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134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C6256-5453-4CA1-B101-6DCE1BA53699}" type="datetime1">
              <a:rPr lang="fr-BE" smtClean="0"/>
              <a:t>22-04-20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157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E9D11-3813-4027-892E-FA2B20661056}" type="datetime1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03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76E2E-70F6-4358-AF54-AD7BBF07A221}" type="datetime1">
              <a:rPr lang="fr-BE" smtClean="0"/>
              <a:t>22-04-20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009745" y="6356350"/>
            <a:ext cx="944418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E736F93E-413D-4D3C-8574-602E0865451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635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5D7BE5-E1AD-48C9-9DC7-38D753DC6010}" type="datetime1">
              <a:rPr lang="fr-BE" smtClean="0"/>
              <a:t>22-04-20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60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35D6E1-F395-44CF-81EB-99168129933A}" type="datetime1">
              <a:rPr lang="fr-BE" smtClean="0"/>
              <a:t>22-04-20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0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549" y="6492875"/>
            <a:ext cx="1083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&amp; B. Pétré (2020)  Trois piliers d'une intervention éducative  - Objectifs Méthodes Evaluations. DSSP Université de Liège &amp;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07931" y="6356350"/>
            <a:ext cx="79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E736F93E-413D-4D3C-8574-602E0865451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545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2674" y="2015724"/>
            <a:ext cx="3926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Pédagogie en Santé</a:t>
            </a:r>
            <a:endParaRPr lang="fr-BE" sz="3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189543" y="2878133"/>
            <a:ext cx="803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CC0099"/>
                </a:solidFill>
              </a:rPr>
              <a:t>COMPETENCES des </a:t>
            </a:r>
            <a:r>
              <a:rPr lang="fr-BE" sz="2000" b="1" dirty="0">
                <a:solidFill>
                  <a:srgbClr val="CC0099"/>
                </a:solidFill>
              </a:rPr>
              <a:t>Formateurs </a:t>
            </a:r>
            <a:r>
              <a:rPr lang="fr-BE" sz="2000" b="1" dirty="0" smtClean="0">
                <a:solidFill>
                  <a:srgbClr val="CC0099"/>
                </a:solidFill>
              </a:rPr>
              <a:t>/ Educateurs : Définition </a:t>
            </a:r>
            <a:r>
              <a:rPr lang="fr-BE" sz="1600" b="1" dirty="0">
                <a:solidFill>
                  <a:srgbClr val="CC0099"/>
                </a:solidFill>
              </a:rPr>
              <a:t>à géométrie variable </a:t>
            </a:r>
            <a:endParaRPr lang="fr-BE" sz="2000" b="1" dirty="0">
              <a:solidFill>
                <a:srgbClr val="CC0099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64C-D321-4835-B4B5-B3AE642CBA65}" type="slidenum">
              <a:rPr lang="fr-BE" smtClean="0"/>
              <a:t>1</a:t>
            </a:fld>
            <a:endParaRPr lang="fr-BE"/>
          </a:p>
        </p:txBody>
      </p:sp>
      <p:pic>
        <p:nvPicPr>
          <p:cNvPr id="16" name="Picture 6" descr="Résultat de recherche d'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5" y="111495"/>
            <a:ext cx="1737897" cy="1904229"/>
          </a:xfrm>
          <a:prstGeom prst="rect">
            <a:avLst/>
          </a:prstGeom>
          <a:noFill/>
          <a:extLst/>
        </p:spPr>
      </p:pic>
      <p:pic>
        <p:nvPicPr>
          <p:cNvPr id="17" name="Imag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898742"/>
            <a:ext cx="2294148" cy="9674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8" name="Imag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52" y="272862"/>
            <a:ext cx="2294148" cy="7194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9" name="Zone de texte 1"/>
          <p:cNvSpPr txBox="1"/>
          <p:nvPr/>
        </p:nvSpPr>
        <p:spPr>
          <a:xfrm>
            <a:off x="2739997" y="881025"/>
            <a:ext cx="788619" cy="3651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EA3412</a:t>
            </a:r>
          </a:p>
        </p:txBody>
      </p:sp>
      <p:pic>
        <p:nvPicPr>
          <p:cNvPr id="20" name="Image 19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9688145" y="1382491"/>
            <a:ext cx="2330940" cy="901302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37" y="191739"/>
            <a:ext cx="2490248" cy="119075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161736" y="2541616"/>
            <a:ext cx="209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Objectifs du cours</a:t>
            </a:r>
            <a:endParaRPr lang="fr-BE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038600" y="5276840"/>
            <a:ext cx="430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Dieudonné LECLERCQ &amp; Benoit PETRE</a:t>
            </a:r>
            <a:endParaRPr lang="fr-BE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016325" y="3804649"/>
            <a:ext cx="4608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Les Trois piliers d’une intervention éducative </a:t>
            </a:r>
          </a:p>
          <a:p>
            <a:pPr algn="ctr"/>
            <a:r>
              <a:rPr lang="fr-BE" b="1" dirty="0" smtClean="0"/>
              <a:t>Objectifs – Méthodes - Evaluations</a:t>
            </a:r>
            <a:r>
              <a:rPr lang="fr-BE" b="1" dirty="0" smtClean="0"/>
              <a:t> </a:t>
            </a:r>
            <a:endParaRPr lang="fr-BE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917223" y="466871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2020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282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2549" y="100728"/>
            <a:ext cx="11939451" cy="44439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fr-BE" altLang="fr-FR" sz="3200" b="1" dirty="0" smtClean="0"/>
              <a:t>Les </a:t>
            </a:r>
            <a:r>
              <a:rPr lang="fr-BE" altLang="fr-FR" sz="3200" b="1" u="sng" dirty="0" smtClean="0"/>
              <a:t>trois piliers </a:t>
            </a:r>
            <a:r>
              <a:rPr lang="fr-BE" altLang="fr-FR" sz="3200" b="1" dirty="0" smtClean="0"/>
              <a:t>d’une intervention éducative </a:t>
            </a:r>
            <a:r>
              <a:rPr lang="fr-BE" altLang="fr-FR" sz="2300" b="1" dirty="0" smtClean="0"/>
              <a:t>(du suivi d’un  patient à un curriculum de plusieurs années)</a:t>
            </a:r>
            <a:endParaRPr lang="en-US" altLang="fr-FR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3418" y="2098896"/>
            <a:ext cx="1897795" cy="3253033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712791" y="2132607"/>
            <a:ext cx="1879502" cy="3219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233871" y="2132607"/>
            <a:ext cx="1976805" cy="32193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804008" y="2132608"/>
            <a:ext cx="169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Objectifs</a:t>
            </a:r>
            <a:endParaRPr lang="fr-BE" sz="3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1424" y="2132608"/>
            <a:ext cx="192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99"/>
                </a:solidFill>
              </a:rPr>
              <a:t>Méthodes</a:t>
            </a:r>
            <a:endParaRPr lang="fr-BE" sz="3200" b="1" dirty="0">
              <a:solidFill>
                <a:srgbClr val="000099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173418" y="818000"/>
            <a:ext cx="6957143" cy="110666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976655" y="966482"/>
            <a:ext cx="35694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altLang="fr-FR" sz="2800" b="1" dirty="0" smtClean="0"/>
              <a:t>Formation</a:t>
            </a:r>
          </a:p>
          <a:p>
            <a:pPr algn="ctr"/>
            <a:r>
              <a:rPr lang="fr-BE" altLang="fr-FR" sz="2800" b="1" dirty="0"/>
              <a:t>Intervention </a:t>
            </a:r>
            <a:r>
              <a:rPr lang="fr-BE" altLang="fr-FR" sz="2800" b="1" dirty="0" smtClean="0"/>
              <a:t>éducative</a:t>
            </a:r>
            <a:endParaRPr lang="fr-BE" altLang="fr-FR" sz="28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156725" y="2203393"/>
            <a:ext cx="213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Evaluations</a:t>
            </a:r>
            <a:endParaRPr lang="fr-BE" sz="32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4993" y="726065"/>
            <a:ext cx="46023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objectifs</a:t>
            </a:r>
            <a:r>
              <a:rPr lang="fr-FR" b="1" dirty="0" smtClean="0"/>
              <a:t> sont le point de départ.</a:t>
            </a:r>
          </a:p>
          <a:p>
            <a:r>
              <a:rPr lang="fr-FR" b="1" dirty="0" smtClean="0"/>
              <a:t>C’est eux que l’on annonce en premier </a:t>
            </a:r>
          </a:p>
          <a:p>
            <a:r>
              <a:rPr lang="fr-FR" b="1" dirty="0" smtClean="0"/>
              <a:t>lieu aux apprenants : où on veut aller, ce dont </a:t>
            </a:r>
          </a:p>
          <a:p>
            <a:r>
              <a:rPr lang="fr-FR" b="1" dirty="0" smtClean="0"/>
              <a:t>On veut qu’ils soient capables. </a:t>
            </a:r>
          </a:p>
          <a:p>
            <a:r>
              <a:rPr lang="fr-FR" b="1" dirty="0" smtClean="0"/>
              <a:t>On les dessine au centre pour montrer que </a:t>
            </a:r>
          </a:p>
          <a:p>
            <a:r>
              <a:rPr lang="fr-FR" b="1" dirty="0"/>
              <a:t>l</a:t>
            </a:r>
            <a:r>
              <a:rPr lang="fr-FR" b="1" dirty="0" smtClean="0"/>
              <a:t>a suite en dépend et s’y articule, </a:t>
            </a:r>
          </a:p>
          <a:p>
            <a:r>
              <a:rPr lang="fr-FR" b="1" dirty="0" smtClean="0"/>
              <a:t>qu’ils sont le pilier central. </a:t>
            </a:r>
            <a:endParaRPr lang="fr-BE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694993" y="2802543"/>
            <a:ext cx="4259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Ensuite, les </a:t>
            </a:r>
            <a:r>
              <a:rPr lang="fr-FR" b="1" dirty="0" smtClean="0">
                <a:solidFill>
                  <a:srgbClr val="00B050"/>
                </a:solidFill>
              </a:rPr>
              <a:t>évaluations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sont conçues pour </a:t>
            </a:r>
          </a:p>
          <a:p>
            <a:r>
              <a:rPr lang="fr-FR" b="1" dirty="0"/>
              <a:t>o</a:t>
            </a:r>
            <a:r>
              <a:rPr lang="fr-FR" b="1" dirty="0" smtClean="0"/>
              <a:t>pérationnaliser les objectifs, car ceux-ci</a:t>
            </a:r>
          </a:p>
          <a:p>
            <a:r>
              <a:rPr lang="fr-FR" b="1" dirty="0"/>
              <a:t>n</a:t>
            </a:r>
            <a:r>
              <a:rPr lang="fr-FR" b="1" dirty="0" smtClean="0"/>
              <a:t>e sont pleinement compréhensibles que</a:t>
            </a:r>
          </a:p>
          <a:p>
            <a:r>
              <a:rPr lang="fr-FR" b="1" dirty="0" smtClean="0"/>
              <a:t>quand on a précisé (y compris pour les </a:t>
            </a:r>
          </a:p>
          <a:p>
            <a:r>
              <a:rPr lang="fr-FR" b="1" dirty="0"/>
              <a:t>a</a:t>
            </a:r>
            <a:r>
              <a:rPr lang="fr-FR" b="1" dirty="0" smtClean="0"/>
              <a:t>pprenants) comment le degré d’atteinte </a:t>
            </a:r>
          </a:p>
          <a:p>
            <a:r>
              <a:rPr lang="fr-FR" b="1" dirty="0"/>
              <a:t>d</a:t>
            </a:r>
            <a:r>
              <a:rPr lang="fr-FR" b="1" dirty="0" smtClean="0"/>
              <a:t>es objectifs sera évalué. 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780035" y="4533967"/>
            <a:ext cx="4233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Enfin les </a:t>
            </a:r>
            <a:r>
              <a:rPr lang="fr-FR" b="1" dirty="0" smtClean="0">
                <a:solidFill>
                  <a:srgbClr val="000099"/>
                </a:solidFill>
              </a:rPr>
              <a:t>méthodes</a:t>
            </a:r>
            <a:r>
              <a:rPr lang="fr-FR" b="1" dirty="0" smtClean="0"/>
              <a:t> sont conçues pour </a:t>
            </a:r>
          </a:p>
          <a:p>
            <a:r>
              <a:rPr lang="fr-FR" b="1" dirty="0"/>
              <a:t>t</a:t>
            </a:r>
            <a:r>
              <a:rPr lang="fr-FR" b="1" dirty="0" smtClean="0"/>
              <a:t>enter d’atteindre les objectifs et préparer</a:t>
            </a:r>
          </a:p>
          <a:p>
            <a:r>
              <a:rPr lang="fr-FR" b="1" dirty="0"/>
              <a:t>l</a:t>
            </a:r>
            <a:r>
              <a:rPr lang="fr-FR" b="1" dirty="0" smtClean="0"/>
              <a:t>es apprenants aux évaluations.  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227" y="5592447"/>
            <a:ext cx="1138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  <a:r>
              <a:rPr lang="fr-FR" dirty="0" smtClean="0"/>
              <a:t>n Occident, quand nous lisons un tel graphique, nous le lisons de gauche à droite : M-O-E, ce qui n’est pas l’ordre de sa</a:t>
            </a:r>
          </a:p>
          <a:p>
            <a:r>
              <a:rPr lang="fr-FR" dirty="0" smtClean="0"/>
              <a:t>construction, ni de la communication aux apprenants. </a:t>
            </a:r>
          </a:p>
          <a:p>
            <a:r>
              <a:rPr lang="fr-FR" dirty="0" smtClean="0"/>
              <a:t>Cette disposition M-O-E est utile pour travailler la Triple Concordance ou « alignement » (voir diapo suivante).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59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  <p:bldP spid="10" grpId="0"/>
      <p:bldP spid="31" grpId="0"/>
      <p:bldP spid="11" grpId="0"/>
      <p:bldP spid="17" grpId="0"/>
      <p:bldP spid="1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3686" y="254977"/>
            <a:ext cx="5258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Concordance = connexion = alignement </a:t>
            </a:r>
          </a:p>
          <a:p>
            <a:endParaRPr lang="fr-B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033020" y="208810"/>
            <a:ext cx="4248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TC = transitivité de la connexion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47553" y="1099718"/>
            <a:ext cx="10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Objectifs</a:t>
            </a:r>
            <a:endParaRPr lang="fr-BE" b="1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6977" r="44781" b="26091"/>
          <a:stretch/>
        </p:blipFill>
        <p:spPr>
          <a:xfrm>
            <a:off x="8248159" y="5066568"/>
            <a:ext cx="1081454" cy="135401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21051" y="280378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00CC"/>
                </a:solidFill>
              </a:rPr>
              <a:t>Méthode</a:t>
            </a:r>
            <a:endParaRPr lang="fr-BE" b="1">
              <a:solidFill>
                <a:srgbClr val="0000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62578" y="2664482"/>
            <a:ext cx="1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B050"/>
                </a:solidFill>
              </a:rPr>
              <a:t>Evaluation</a:t>
            </a:r>
            <a:endParaRPr lang="fr-BE" b="1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53837" y="219717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si</a:t>
            </a:r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6396374" y="2277207"/>
            <a:ext cx="57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et si</a:t>
            </a:r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2902748" y="4093041"/>
            <a:ext cx="63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alors</a:t>
            </a:r>
            <a:endParaRPr lang="fr-BE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27205" t="19043" r="36380" b="19159"/>
          <a:stretch/>
        </p:blipFill>
        <p:spPr>
          <a:xfrm>
            <a:off x="4354064" y="1469050"/>
            <a:ext cx="2091152" cy="4292361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2551121" y="2461873"/>
            <a:ext cx="1975140" cy="526577"/>
          </a:xfrm>
          <a:custGeom>
            <a:avLst/>
            <a:gdLst>
              <a:gd name="connsiteX0" fmla="*/ 0 w 1975140"/>
              <a:gd name="connsiteY0" fmla="*/ 466099 h 526577"/>
              <a:gd name="connsiteX1" fmla="*/ 808893 w 1975140"/>
              <a:gd name="connsiteY1" fmla="*/ 107 h 526577"/>
              <a:gd name="connsiteX2" fmla="*/ 1556239 w 1975140"/>
              <a:gd name="connsiteY2" fmla="*/ 501269 h 526577"/>
              <a:gd name="connsiteX3" fmla="*/ 1951893 w 1975140"/>
              <a:gd name="connsiteY3" fmla="*/ 457307 h 526577"/>
              <a:gd name="connsiteX4" fmla="*/ 1925516 w 1975140"/>
              <a:gd name="connsiteY4" fmla="*/ 474892 h 526577"/>
              <a:gd name="connsiteX5" fmla="*/ 1899139 w 1975140"/>
              <a:gd name="connsiteY5" fmla="*/ 483684 h 5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140" h="526577">
                <a:moveTo>
                  <a:pt x="0" y="466099"/>
                </a:moveTo>
                <a:cubicBezTo>
                  <a:pt x="274760" y="230172"/>
                  <a:pt x="549520" y="-5755"/>
                  <a:pt x="808893" y="107"/>
                </a:cubicBezTo>
                <a:cubicBezTo>
                  <a:pt x="1068266" y="5969"/>
                  <a:pt x="1365739" y="425069"/>
                  <a:pt x="1556239" y="501269"/>
                </a:cubicBezTo>
                <a:cubicBezTo>
                  <a:pt x="1746739" y="577469"/>
                  <a:pt x="1951893" y="457307"/>
                  <a:pt x="1951893" y="457307"/>
                </a:cubicBezTo>
                <a:cubicBezTo>
                  <a:pt x="2013439" y="452911"/>
                  <a:pt x="1934308" y="470496"/>
                  <a:pt x="1925516" y="474892"/>
                </a:cubicBezTo>
                <a:cubicBezTo>
                  <a:pt x="1916724" y="479288"/>
                  <a:pt x="1907931" y="481486"/>
                  <a:pt x="1899139" y="48368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4526261" y="2479594"/>
            <a:ext cx="1681108" cy="712014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orme libre 10"/>
          <p:cNvSpPr/>
          <p:nvPr/>
        </p:nvSpPr>
        <p:spPr>
          <a:xfrm flipH="1">
            <a:off x="6018333" y="2500608"/>
            <a:ext cx="1720361" cy="375411"/>
          </a:xfrm>
          <a:custGeom>
            <a:avLst/>
            <a:gdLst>
              <a:gd name="connsiteX0" fmla="*/ 0 w 1670539"/>
              <a:gd name="connsiteY0" fmla="*/ 351701 h 375411"/>
              <a:gd name="connsiteX1" fmla="*/ 527539 w 1670539"/>
              <a:gd name="connsiteY1" fmla="*/ 9 h 375411"/>
              <a:gd name="connsiteX2" fmla="*/ 1204546 w 1670539"/>
              <a:gd name="connsiteY2" fmla="*/ 360493 h 375411"/>
              <a:gd name="connsiteX3" fmla="*/ 1670539 w 1670539"/>
              <a:gd name="connsiteY3" fmla="*/ 272570 h 3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9" h="375411">
                <a:moveTo>
                  <a:pt x="0" y="351701"/>
                </a:moveTo>
                <a:cubicBezTo>
                  <a:pt x="163390" y="175122"/>
                  <a:pt x="326781" y="-1456"/>
                  <a:pt x="527539" y="9"/>
                </a:cubicBezTo>
                <a:cubicBezTo>
                  <a:pt x="728297" y="1474"/>
                  <a:pt x="1014046" y="315066"/>
                  <a:pt x="1204546" y="360493"/>
                </a:cubicBezTo>
                <a:cubicBezTo>
                  <a:pt x="1395046" y="405920"/>
                  <a:pt x="1532792" y="339245"/>
                  <a:pt x="1670539" y="272570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orme libre 16"/>
          <p:cNvSpPr/>
          <p:nvPr/>
        </p:nvSpPr>
        <p:spPr>
          <a:xfrm>
            <a:off x="2864061" y="3224583"/>
            <a:ext cx="4800600" cy="1513379"/>
          </a:xfrm>
          <a:custGeom>
            <a:avLst/>
            <a:gdLst>
              <a:gd name="connsiteX0" fmla="*/ 0 w 4800600"/>
              <a:gd name="connsiteY0" fmla="*/ 123092 h 1513379"/>
              <a:gd name="connsiteX1" fmla="*/ 791308 w 4800600"/>
              <a:gd name="connsiteY1" fmla="*/ 1055077 h 1513379"/>
              <a:gd name="connsiteX2" fmla="*/ 2488223 w 4800600"/>
              <a:gd name="connsiteY2" fmla="*/ 1512277 h 1513379"/>
              <a:gd name="connsiteX3" fmla="*/ 3842239 w 4800600"/>
              <a:gd name="connsiteY3" fmla="*/ 1143000 h 1513379"/>
              <a:gd name="connsiteX4" fmla="*/ 4800600 w 4800600"/>
              <a:gd name="connsiteY4" fmla="*/ 0 h 151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1513379">
                <a:moveTo>
                  <a:pt x="0" y="123092"/>
                </a:moveTo>
                <a:cubicBezTo>
                  <a:pt x="188302" y="473319"/>
                  <a:pt x="376604" y="823546"/>
                  <a:pt x="791308" y="1055077"/>
                </a:cubicBezTo>
                <a:cubicBezTo>
                  <a:pt x="1206012" y="1286608"/>
                  <a:pt x="1979735" y="1497623"/>
                  <a:pt x="2488223" y="1512277"/>
                </a:cubicBezTo>
                <a:cubicBezTo>
                  <a:pt x="2996712" y="1526931"/>
                  <a:pt x="3456843" y="1395046"/>
                  <a:pt x="3842239" y="1143000"/>
                </a:cubicBezTo>
                <a:cubicBezTo>
                  <a:pt x="4227635" y="890954"/>
                  <a:pt x="4514117" y="445477"/>
                  <a:pt x="4800600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0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3476" y="39583"/>
            <a:ext cx="6400800" cy="58371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fr-BE" altLang="fr-FR" sz="3200" b="1" dirty="0" smtClean="0"/>
              <a:t> La Triple concordance M-O-E entre les </a:t>
            </a:r>
            <a:r>
              <a:rPr lang="fr-BE" altLang="fr-FR" sz="3200" b="1" dirty="0" smtClean="0"/>
              <a:t>trois </a:t>
            </a:r>
            <a:r>
              <a:rPr lang="fr-BE" altLang="fr-FR" sz="3200" b="1" dirty="0" smtClean="0"/>
              <a:t>piliers</a:t>
            </a:r>
            <a:endParaRPr lang="en-US" altLang="fr-FR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819115" y="2526840"/>
            <a:ext cx="1897795" cy="3429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901474" y="2585095"/>
            <a:ext cx="1879502" cy="3429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6789125" y="2585095"/>
            <a:ext cx="2098005" cy="3429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032594" y="2717383"/>
            <a:ext cx="169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Objectifs</a:t>
            </a:r>
            <a:endParaRPr lang="fr-BE" sz="3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4262" y="2998823"/>
            <a:ext cx="192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99"/>
                </a:solidFill>
              </a:rPr>
              <a:t>Méthodes</a:t>
            </a:r>
            <a:endParaRPr lang="fr-BE" sz="3200" b="1" dirty="0">
              <a:solidFill>
                <a:srgbClr val="00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56034" y="3334564"/>
            <a:ext cx="213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Evaluations</a:t>
            </a:r>
            <a:endParaRPr lang="fr-BE" sz="3200" b="1" dirty="0">
              <a:solidFill>
                <a:srgbClr val="00B050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592017" y="1367146"/>
            <a:ext cx="8384930" cy="107742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838742" y="1658470"/>
            <a:ext cx="189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3200" b="1" dirty="0"/>
              <a:t>formation</a:t>
            </a:r>
            <a:endParaRPr lang="en-US" altLang="fr-FR" sz="3200" b="1" dirty="0"/>
          </a:p>
        </p:txBody>
      </p:sp>
      <p:cxnSp>
        <p:nvCxnSpPr>
          <p:cNvPr id="24" name="Connecteur droit 23"/>
          <p:cNvCxnSpPr>
            <a:stCxn id="26" idx="3"/>
          </p:cNvCxnSpPr>
          <p:nvPr/>
        </p:nvCxnSpPr>
        <p:spPr>
          <a:xfrm flipV="1">
            <a:off x="5132026" y="3147648"/>
            <a:ext cx="2341436" cy="77223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19714" y="3801152"/>
            <a:ext cx="612312" cy="23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2" name="Connecteur droit 31"/>
          <p:cNvCxnSpPr>
            <a:stCxn id="35" idx="3"/>
          </p:cNvCxnSpPr>
          <p:nvPr/>
        </p:nvCxnSpPr>
        <p:spPr>
          <a:xfrm>
            <a:off x="5152302" y="4491572"/>
            <a:ext cx="2484000" cy="422493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39990" y="4372837"/>
            <a:ext cx="612312" cy="23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35"/>
          <p:cNvSpPr/>
          <p:nvPr/>
        </p:nvSpPr>
        <p:spPr>
          <a:xfrm>
            <a:off x="1461856" y="2716823"/>
            <a:ext cx="612312" cy="23746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Rectangle 36"/>
          <p:cNvSpPr/>
          <p:nvPr/>
        </p:nvSpPr>
        <p:spPr>
          <a:xfrm>
            <a:off x="1495450" y="4365459"/>
            <a:ext cx="612312" cy="23746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Rectangle 37"/>
          <p:cNvSpPr/>
          <p:nvPr/>
        </p:nvSpPr>
        <p:spPr>
          <a:xfrm>
            <a:off x="1513851" y="3816684"/>
            <a:ext cx="612312" cy="23746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38"/>
          <p:cNvCxnSpPr>
            <a:endCxn id="26" idx="1"/>
          </p:cNvCxnSpPr>
          <p:nvPr/>
        </p:nvCxnSpPr>
        <p:spPr>
          <a:xfrm>
            <a:off x="2020143" y="2914749"/>
            <a:ext cx="2499571" cy="1005138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8" idx="3"/>
          </p:cNvCxnSpPr>
          <p:nvPr/>
        </p:nvCxnSpPr>
        <p:spPr>
          <a:xfrm>
            <a:off x="2126163" y="3935419"/>
            <a:ext cx="2567552" cy="404046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37" idx="3"/>
            <a:endCxn id="35" idx="1"/>
          </p:cNvCxnSpPr>
          <p:nvPr/>
        </p:nvCxnSpPr>
        <p:spPr>
          <a:xfrm>
            <a:off x="2107762" y="4484194"/>
            <a:ext cx="2432228" cy="7378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461631" y="3047228"/>
            <a:ext cx="612312" cy="2374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Rectangle 50"/>
          <p:cNvSpPr/>
          <p:nvPr/>
        </p:nvSpPr>
        <p:spPr>
          <a:xfrm>
            <a:off x="7587611" y="4817116"/>
            <a:ext cx="612312" cy="2374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Rectangle 51"/>
          <p:cNvSpPr/>
          <p:nvPr/>
        </p:nvSpPr>
        <p:spPr>
          <a:xfrm>
            <a:off x="4535069" y="4736523"/>
            <a:ext cx="612312" cy="23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Rectangle 52"/>
          <p:cNvSpPr/>
          <p:nvPr/>
        </p:nvSpPr>
        <p:spPr>
          <a:xfrm>
            <a:off x="4519714" y="3393524"/>
            <a:ext cx="612312" cy="23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75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923" y="23813"/>
            <a:ext cx="9987300" cy="387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Exemple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d’une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formation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</a:t>
            </a:r>
            <a:r>
              <a:rPr lang="es-E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Détection</a:t>
            </a:r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des manques de TC O-</a:t>
            </a:r>
            <a:r>
              <a:rPr lang="es-E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M-</a:t>
            </a:r>
            <a:r>
              <a:rPr lang="es-E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endParaRPr lang="es-ES" sz="24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2907" y="1047128"/>
            <a:ext cx="2736850" cy="350838"/>
          </a:xfrm>
        </p:spPr>
        <p:txBody>
          <a:bodyPr/>
          <a:lstStyle/>
          <a:p>
            <a:pPr lvl="1" algn="ctr">
              <a:buFontTx/>
              <a:buNone/>
              <a:defRPr/>
            </a:pPr>
            <a:r>
              <a:rPr lang="es-ES" sz="1800" b="1" dirty="0" err="1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Objectifs</a:t>
            </a:r>
            <a:endParaRPr lang="es-ES" sz="1800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7620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>
              <a:latin typeface="Verdana" pitchFamily="34" charset="0"/>
              <a:cs typeface="Arial" charset="0"/>
            </a:endParaRPr>
          </a:p>
        </p:txBody>
      </p:sp>
      <p:sp>
        <p:nvSpPr>
          <p:cNvPr id="15365" name="Oval 37"/>
          <p:cNvSpPr>
            <a:spLocks noChangeArrowheads="1"/>
          </p:cNvSpPr>
          <p:nvPr/>
        </p:nvSpPr>
        <p:spPr bwMode="auto">
          <a:xfrm>
            <a:off x="1931988" y="1582739"/>
            <a:ext cx="887412" cy="827087"/>
          </a:xfrm>
          <a:prstGeom prst="ellips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M1</a:t>
            </a:r>
            <a:r>
              <a:rPr lang="es-ES" altLang="fr-FR" sz="1800" b="1" dirty="0" smtClean="0">
                <a:latin typeface="Comic Sans MS" pitchFamily="66" charset="0"/>
                <a:cs typeface="Arial" charset="0"/>
              </a:rPr>
              <a:t> </a:t>
            </a:r>
            <a:endParaRPr lang="es-ES" altLang="fr-FR" sz="1800" b="1" dirty="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66" name="Text Box 38"/>
          <p:cNvSpPr txBox="1">
            <a:spLocks noChangeArrowheads="1"/>
          </p:cNvSpPr>
          <p:nvPr/>
        </p:nvSpPr>
        <p:spPr bwMode="auto">
          <a:xfrm>
            <a:off x="2155547" y="839087"/>
            <a:ext cx="1814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err="1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Méthodes</a:t>
            </a:r>
            <a:r>
              <a:rPr lang="fr-BE" altLang="fr-FR" sz="36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 </a:t>
            </a:r>
            <a:endParaRPr lang="fr-FR" altLang="fr-FR" sz="3600" b="1" dirty="0">
              <a:solidFill>
                <a:srgbClr val="0000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67" name="Text Box 39"/>
          <p:cNvSpPr txBox="1">
            <a:spLocks noChangeArrowheads="1"/>
          </p:cNvSpPr>
          <p:nvPr/>
        </p:nvSpPr>
        <p:spPr bwMode="auto">
          <a:xfrm>
            <a:off x="8405196" y="1024454"/>
            <a:ext cx="1818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err="1" smtClean="0">
                <a:solidFill>
                  <a:srgbClr val="00B050"/>
                </a:solidFill>
                <a:latin typeface="Comic Sans MS" pitchFamily="66" charset="0"/>
                <a:cs typeface="Arial" charset="0"/>
              </a:rPr>
              <a:t>Evaluations</a:t>
            </a:r>
            <a:endParaRPr lang="fr-FR" altLang="fr-FR" sz="3600" b="1" dirty="0">
              <a:solidFill>
                <a:srgbClr val="00B05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68" name="Hexagone 3"/>
          <p:cNvSpPr>
            <a:spLocks noChangeArrowheads="1"/>
          </p:cNvSpPr>
          <p:nvPr/>
        </p:nvSpPr>
        <p:spPr bwMode="auto">
          <a:xfrm>
            <a:off x="8976618" y="1777207"/>
            <a:ext cx="1439862" cy="720725"/>
          </a:xfrm>
          <a:prstGeom prst="hexagon">
            <a:avLst>
              <a:gd name="adj" fmla="val 24972"/>
              <a:gd name="vf" fmla="val 115470"/>
            </a:avLst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1400" b="1" dirty="0" err="1" smtClean="0">
                <a:latin typeface="Comic Sans MS" pitchFamily="66" charset="0"/>
                <a:cs typeface="Arial" charset="0"/>
              </a:rPr>
              <a:t>Evaluation</a:t>
            </a:r>
            <a:r>
              <a:rPr lang="es-ES" altLang="fr-FR" sz="1800" b="1" dirty="0" smtClean="0">
                <a:latin typeface="Comic Sans MS" pitchFamily="66" charset="0"/>
                <a:cs typeface="Arial" charset="0"/>
              </a:rPr>
              <a:t> </a:t>
            </a:r>
            <a:endParaRPr lang="es-ES" altLang="fr-FR" sz="1800" b="1" dirty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Comic Sans MS" pitchFamily="66" charset="0"/>
                <a:cs typeface="Arial" charset="0"/>
              </a:rPr>
              <a:t>1</a:t>
            </a:r>
            <a:endParaRPr lang="fr-FR" altLang="fr-FR" sz="1800" b="1" dirty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fr-FR" sz="1800" dirty="0"/>
          </a:p>
        </p:txBody>
      </p:sp>
      <p:sp>
        <p:nvSpPr>
          <p:cNvPr id="15369" name="ZoneTexte 4"/>
          <p:cNvSpPr txBox="1">
            <a:spLocks noChangeArrowheads="1"/>
          </p:cNvSpPr>
          <p:nvPr/>
        </p:nvSpPr>
        <p:spPr bwMode="auto">
          <a:xfrm>
            <a:off x="4040189" y="4989514"/>
            <a:ext cx="4156075" cy="107721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1600"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endParaRPr lang="es-ES" altLang="fr-FR" sz="2400" dirty="0" smtClean="0"/>
          </a:p>
          <a:p>
            <a:r>
              <a:rPr lang="es-ES" altLang="fr-FR" b="1" dirty="0" smtClean="0">
                <a:solidFill>
                  <a:srgbClr val="FF0000"/>
                </a:solidFill>
              </a:rPr>
              <a:t>Bloc A</a:t>
            </a:r>
          </a:p>
          <a:p>
            <a:endParaRPr lang="es-ES" altLang="fr-FR" sz="2400" dirty="0"/>
          </a:p>
        </p:txBody>
      </p:sp>
      <p:sp>
        <p:nvSpPr>
          <p:cNvPr id="15370" name="ZoneTexte 5"/>
          <p:cNvSpPr txBox="1">
            <a:spLocks noChangeArrowheads="1"/>
          </p:cNvSpPr>
          <p:nvPr/>
        </p:nvSpPr>
        <p:spPr bwMode="auto">
          <a:xfrm>
            <a:off x="4668837" y="3901216"/>
            <a:ext cx="2816225" cy="98488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1600"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s-ES" altLang="fr-FR" sz="2400" dirty="0"/>
              <a:t> </a:t>
            </a:r>
            <a:r>
              <a:rPr lang="es-ES" altLang="fr-FR" dirty="0"/>
              <a:t>    </a:t>
            </a:r>
          </a:p>
          <a:p>
            <a:r>
              <a:rPr lang="es-ES" altLang="fr-FR" b="1" dirty="0">
                <a:solidFill>
                  <a:srgbClr val="FF0000"/>
                </a:solidFill>
              </a:rPr>
              <a:t>Bloc B</a:t>
            </a:r>
          </a:p>
          <a:p>
            <a:endParaRPr lang="es-ES" altLang="fr-FR" sz="1800" dirty="0"/>
          </a:p>
        </p:txBody>
      </p:sp>
      <p:sp>
        <p:nvSpPr>
          <p:cNvPr id="15371" name="ZoneTexte 6"/>
          <p:cNvSpPr txBox="1">
            <a:spLocks noChangeArrowheads="1"/>
          </p:cNvSpPr>
          <p:nvPr/>
        </p:nvSpPr>
        <p:spPr bwMode="auto">
          <a:xfrm>
            <a:off x="4879975" y="2854326"/>
            <a:ext cx="2286000" cy="95410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1600"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s-ES" altLang="fr-FR" dirty="0"/>
              <a:t>      </a:t>
            </a:r>
          </a:p>
          <a:p>
            <a:r>
              <a:rPr lang="es-ES" altLang="fr-FR" b="1" dirty="0">
                <a:solidFill>
                  <a:srgbClr val="FF0000"/>
                </a:solidFill>
              </a:rPr>
              <a:t>Bloc C</a:t>
            </a:r>
          </a:p>
          <a:p>
            <a:endParaRPr lang="es-ES" altLang="fr-FR" sz="2400" dirty="0"/>
          </a:p>
        </p:txBody>
      </p:sp>
      <p:sp>
        <p:nvSpPr>
          <p:cNvPr id="15372" name="ZoneTexte 7"/>
          <p:cNvSpPr txBox="1">
            <a:spLocks noChangeArrowheads="1"/>
          </p:cNvSpPr>
          <p:nvPr/>
        </p:nvSpPr>
        <p:spPr bwMode="auto">
          <a:xfrm>
            <a:off x="5087939" y="1767266"/>
            <a:ext cx="1800225" cy="923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fr-FR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1600" b="1" dirty="0" smtClean="0">
                <a:solidFill>
                  <a:srgbClr val="FF0000"/>
                </a:solidFill>
              </a:rPr>
              <a:t>Bloc 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fr-FR" sz="1800" dirty="0"/>
          </a:p>
        </p:txBody>
      </p:sp>
      <p:sp>
        <p:nvSpPr>
          <p:cNvPr id="15373" name="Oval 37"/>
          <p:cNvSpPr>
            <a:spLocks noChangeArrowheads="1"/>
          </p:cNvSpPr>
          <p:nvPr/>
        </p:nvSpPr>
        <p:spPr bwMode="auto">
          <a:xfrm>
            <a:off x="1957389" y="2601914"/>
            <a:ext cx="885825" cy="827087"/>
          </a:xfrm>
          <a:prstGeom prst="ellips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M2</a:t>
            </a:r>
            <a:r>
              <a:rPr lang="es-ES" altLang="fr-FR" sz="1800" b="1" dirty="0" smtClean="0">
                <a:latin typeface="Comic Sans MS" pitchFamily="66" charset="0"/>
                <a:cs typeface="Arial" charset="0"/>
              </a:rPr>
              <a:t> </a:t>
            </a:r>
            <a:endParaRPr lang="es-ES" altLang="fr-FR" sz="1800" b="1" dirty="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74" name="Oval 37"/>
          <p:cNvSpPr>
            <a:spLocks noChangeArrowheads="1"/>
          </p:cNvSpPr>
          <p:nvPr/>
        </p:nvSpPr>
        <p:spPr bwMode="auto">
          <a:xfrm>
            <a:off x="1957389" y="3844925"/>
            <a:ext cx="885825" cy="827088"/>
          </a:xfrm>
          <a:prstGeom prst="ellips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M3</a:t>
            </a:r>
            <a:r>
              <a:rPr lang="es-ES" altLang="fr-FR" sz="1800" b="1" dirty="0" smtClean="0">
                <a:latin typeface="Comic Sans MS" pitchFamily="66" charset="0"/>
                <a:cs typeface="Arial" charset="0"/>
              </a:rPr>
              <a:t> </a:t>
            </a:r>
            <a:endParaRPr lang="es-ES" altLang="fr-FR" sz="1800" b="1" dirty="0"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75" name="Oval 37"/>
          <p:cNvSpPr>
            <a:spLocks noChangeArrowheads="1"/>
          </p:cNvSpPr>
          <p:nvPr/>
        </p:nvSpPr>
        <p:spPr bwMode="auto">
          <a:xfrm>
            <a:off x="1893888" y="5085456"/>
            <a:ext cx="885825" cy="828675"/>
          </a:xfrm>
          <a:prstGeom prst="ellips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M4</a:t>
            </a:r>
            <a:r>
              <a:rPr lang="es-ES" altLang="fr-FR" sz="2800" b="1" dirty="0" smtClean="0">
                <a:solidFill>
                  <a:srgbClr val="0000CC"/>
                </a:solidFill>
                <a:latin typeface="Comic Sans MS" pitchFamily="66" charset="0"/>
                <a:cs typeface="Arial" charset="0"/>
              </a:rPr>
              <a:t> </a:t>
            </a:r>
            <a:endParaRPr lang="es-ES" altLang="fr-FR" sz="2800" b="1" dirty="0">
              <a:solidFill>
                <a:srgbClr val="0000CC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76" name="Hexagone 29"/>
          <p:cNvSpPr>
            <a:spLocks noChangeArrowheads="1"/>
          </p:cNvSpPr>
          <p:nvPr/>
        </p:nvSpPr>
        <p:spPr bwMode="auto">
          <a:xfrm>
            <a:off x="9048751" y="3252789"/>
            <a:ext cx="1439863" cy="720725"/>
          </a:xfrm>
          <a:prstGeom prst="hexagon">
            <a:avLst>
              <a:gd name="adj" fmla="val 24972"/>
              <a:gd name="vf" fmla="val 115470"/>
            </a:avLst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400" b="1" dirty="0" smtClean="0">
                <a:latin typeface="Comic Sans MS" pitchFamily="66" charset="0"/>
                <a:cs typeface="Arial" charset="0"/>
              </a:rPr>
              <a:t>Evaluation</a:t>
            </a:r>
            <a:endParaRPr lang="fr-BE" altLang="fr-FR" sz="1800" b="1" dirty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Comic Sans MS" pitchFamily="66" charset="0"/>
                <a:cs typeface="Arial" charset="0"/>
              </a:rPr>
              <a:t>2</a:t>
            </a:r>
            <a:endParaRPr lang="fr-FR" altLang="fr-FR" sz="1800" b="1" dirty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fr-FR" sz="1800" dirty="0"/>
          </a:p>
        </p:txBody>
      </p:sp>
      <p:sp>
        <p:nvSpPr>
          <p:cNvPr id="15377" name="Hexagone 30"/>
          <p:cNvSpPr>
            <a:spLocks noChangeArrowheads="1"/>
          </p:cNvSpPr>
          <p:nvPr/>
        </p:nvSpPr>
        <p:spPr bwMode="auto">
          <a:xfrm>
            <a:off x="9048751" y="5305426"/>
            <a:ext cx="1439863" cy="720725"/>
          </a:xfrm>
          <a:prstGeom prst="hexagon">
            <a:avLst>
              <a:gd name="adj" fmla="val 24972"/>
              <a:gd name="vf" fmla="val 115470"/>
            </a:avLst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400" b="1" dirty="0" smtClean="0">
                <a:latin typeface="Comic Sans MS" pitchFamily="66" charset="0"/>
                <a:cs typeface="Arial" charset="0"/>
              </a:rPr>
              <a:t>Evaluation</a:t>
            </a:r>
            <a:r>
              <a:rPr lang="fr-BE" altLang="fr-FR" sz="1800" b="1" dirty="0" smtClean="0">
                <a:latin typeface="Comic Sans MS" pitchFamily="66" charset="0"/>
                <a:cs typeface="Arial" charset="0"/>
              </a:rPr>
              <a:t> </a:t>
            </a:r>
            <a:endParaRPr lang="fr-BE" altLang="fr-FR" sz="1800" b="1" dirty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Comic Sans MS" pitchFamily="66" charset="0"/>
                <a:cs typeface="Arial" charset="0"/>
              </a:rPr>
              <a:t>3</a:t>
            </a:r>
            <a:endParaRPr lang="fr-FR" altLang="fr-FR" sz="1800" b="1" dirty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fr-FR" sz="1800" dirty="0"/>
          </a:p>
        </p:txBody>
      </p:sp>
      <p:sp>
        <p:nvSpPr>
          <p:cNvPr id="11" name="Forme libre 10"/>
          <p:cNvSpPr/>
          <p:nvPr/>
        </p:nvSpPr>
        <p:spPr>
          <a:xfrm>
            <a:off x="2695576" y="3189289"/>
            <a:ext cx="2333625" cy="2530475"/>
          </a:xfrm>
          <a:custGeom>
            <a:avLst/>
            <a:gdLst>
              <a:gd name="connsiteX0" fmla="*/ 0 w 2332892"/>
              <a:gd name="connsiteY0" fmla="*/ 0 h 2530471"/>
              <a:gd name="connsiteX1" fmla="*/ 644769 w 2332892"/>
              <a:gd name="connsiteY1" fmla="*/ 597877 h 2530471"/>
              <a:gd name="connsiteX2" fmla="*/ 738554 w 2332892"/>
              <a:gd name="connsiteY2" fmla="*/ 2321169 h 2530471"/>
              <a:gd name="connsiteX3" fmla="*/ 2332892 w 2332892"/>
              <a:gd name="connsiteY3" fmla="*/ 2438400 h 253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892" h="2530471">
                <a:moveTo>
                  <a:pt x="0" y="0"/>
                </a:moveTo>
                <a:cubicBezTo>
                  <a:pt x="260838" y="105508"/>
                  <a:pt x="521677" y="211016"/>
                  <a:pt x="644769" y="597877"/>
                </a:cubicBezTo>
                <a:cubicBezTo>
                  <a:pt x="767861" y="984738"/>
                  <a:pt x="457200" y="2014415"/>
                  <a:pt x="738554" y="2321169"/>
                </a:cubicBezTo>
                <a:cubicBezTo>
                  <a:pt x="1019908" y="2627923"/>
                  <a:pt x="1676400" y="2533161"/>
                  <a:pt x="2332892" y="2438400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2" name="Forme libre 11"/>
          <p:cNvSpPr/>
          <p:nvPr/>
        </p:nvSpPr>
        <p:spPr>
          <a:xfrm>
            <a:off x="2673351" y="2719389"/>
            <a:ext cx="2460625" cy="339725"/>
          </a:xfrm>
          <a:custGeom>
            <a:avLst/>
            <a:gdLst>
              <a:gd name="connsiteX0" fmla="*/ 0 w 2461846"/>
              <a:gd name="connsiteY0" fmla="*/ 340039 h 340039"/>
              <a:gd name="connsiteX1" fmla="*/ 926123 w 2461846"/>
              <a:gd name="connsiteY1" fmla="*/ 70 h 340039"/>
              <a:gd name="connsiteX2" fmla="*/ 2461846 w 2461846"/>
              <a:gd name="connsiteY2" fmla="*/ 316593 h 34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1846" h="340039">
                <a:moveTo>
                  <a:pt x="0" y="340039"/>
                </a:moveTo>
                <a:cubicBezTo>
                  <a:pt x="257907" y="172008"/>
                  <a:pt x="515815" y="3978"/>
                  <a:pt x="926123" y="70"/>
                </a:cubicBezTo>
                <a:cubicBezTo>
                  <a:pt x="1336431" y="-3838"/>
                  <a:pt x="1899138" y="156377"/>
                  <a:pt x="2461846" y="316593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3" name="Forme libre 12"/>
          <p:cNvSpPr/>
          <p:nvPr/>
        </p:nvSpPr>
        <p:spPr>
          <a:xfrm>
            <a:off x="2708276" y="2027239"/>
            <a:ext cx="2543175" cy="750887"/>
          </a:xfrm>
          <a:custGeom>
            <a:avLst/>
            <a:gdLst>
              <a:gd name="connsiteX0" fmla="*/ 0 w 2543907"/>
              <a:gd name="connsiteY0" fmla="*/ 972631 h 972631"/>
              <a:gd name="connsiteX1" fmla="*/ 1195754 w 2543907"/>
              <a:gd name="connsiteY1" fmla="*/ 46508 h 972631"/>
              <a:gd name="connsiteX2" fmla="*/ 2543907 w 2543907"/>
              <a:gd name="connsiteY2" fmla="*/ 222354 h 97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907" h="972631">
                <a:moveTo>
                  <a:pt x="0" y="972631"/>
                </a:moveTo>
                <a:cubicBezTo>
                  <a:pt x="385885" y="572092"/>
                  <a:pt x="771770" y="171554"/>
                  <a:pt x="1195754" y="46508"/>
                </a:cubicBezTo>
                <a:cubicBezTo>
                  <a:pt x="1619738" y="-78538"/>
                  <a:pt x="2081822" y="71908"/>
                  <a:pt x="2543907" y="222354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4" name="Forme libre 13"/>
          <p:cNvSpPr/>
          <p:nvPr/>
        </p:nvSpPr>
        <p:spPr>
          <a:xfrm>
            <a:off x="2708276" y="3059113"/>
            <a:ext cx="2543175" cy="1231900"/>
          </a:xfrm>
          <a:custGeom>
            <a:avLst/>
            <a:gdLst>
              <a:gd name="connsiteX0" fmla="*/ 0 w 2274277"/>
              <a:gd name="connsiteY0" fmla="*/ 140677 h 140677"/>
              <a:gd name="connsiteX1" fmla="*/ 2145323 w 2274277"/>
              <a:gd name="connsiteY1" fmla="*/ 11723 h 140677"/>
              <a:gd name="connsiteX2" fmla="*/ 2145323 w 2274277"/>
              <a:gd name="connsiteY2" fmla="*/ 11723 h 140677"/>
              <a:gd name="connsiteX3" fmla="*/ 2274277 w 2274277"/>
              <a:gd name="connsiteY3" fmla="*/ 0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277" h="140677">
                <a:moveTo>
                  <a:pt x="0" y="140677"/>
                </a:moveTo>
                <a:lnTo>
                  <a:pt x="2145323" y="11723"/>
                </a:lnTo>
                <a:lnTo>
                  <a:pt x="2145323" y="11723"/>
                </a:lnTo>
                <a:lnTo>
                  <a:pt x="2274277" y="0"/>
                </a:ln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5" name="Forme libre 14"/>
          <p:cNvSpPr/>
          <p:nvPr/>
        </p:nvSpPr>
        <p:spPr>
          <a:xfrm>
            <a:off x="2743201" y="4484707"/>
            <a:ext cx="2238376" cy="1400156"/>
          </a:xfrm>
          <a:custGeom>
            <a:avLst/>
            <a:gdLst>
              <a:gd name="connsiteX0" fmla="*/ 0 w 2180493"/>
              <a:gd name="connsiteY0" fmla="*/ 0 h 1359877"/>
              <a:gd name="connsiteX1" fmla="*/ 375139 w 2180493"/>
              <a:gd name="connsiteY1" fmla="*/ 1019907 h 1359877"/>
              <a:gd name="connsiteX2" fmla="*/ 2180493 w 2180493"/>
              <a:gd name="connsiteY2" fmla="*/ 1359877 h 1359877"/>
              <a:gd name="connsiteX3" fmla="*/ 2180493 w 2180493"/>
              <a:gd name="connsiteY3" fmla="*/ 1359877 h 1359877"/>
              <a:gd name="connsiteX4" fmla="*/ 2180493 w 2180493"/>
              <a:gd name="connsiteY4" fmla="*/ 1359877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93" h="1359877">
                <a:moveTo>
                  <a:pt x="0" y="0"/>
                </a:moveTo>
                <a:cubicBezTo>
                  <a:pt x="5862" y="396630"/>
                  <a:pt x="11724" y="793261"/>
                  <a:pt x="375139" y="1019907"/>
                </a:cubicBezTo>
                <a:cubicBezTo>
                  <a:pt x="738554" y="1246553"/>
                  <a:pt x="2180493" y="1359877"/>
                  <a:pt x="2180493" y="1359877"/>
                </a:cubicBezTo>
                <a:lnTo>
                  <a:pt x="2180493" y="1359877"/>
                </a:lnTo>
                <a:lnTo>
                  <a:pt x="2180493" y="1359877"/>
                </a:ln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16" name="Forme libre 15"/>
          <p:cNvSpPr/>
          <p:nvPr/>
        </p:nvSpPr>
        <p:spPr>
          <a:xfrm>
            <a:off x="2649539" y="2051051"/>
            <a:ext cx="2403475" cy="3508375"/>
          </a:xfrm>
          <a:custGeom>
            <a:avLst/>
            <a:gdLst>
              <a:gd name="connsiteX0" fmla="*/ 0 w 2403231"/>
              <a:gd name="connsiteY0" fmla="*/ 0 h 3507614"/>
              <a:gd name="connsiteX1" fmla="*/ 996462 w 2403231"/>
              <a:gd name="connsiteY1" fmla="*/ 1289539 h 3507614"/>
              <a:gd name="connsiteX2" fmla="*/ 1160585 w 2403231"/>
              <a:gd name="connsiteY2" fmla="*/ 3282462 h 3507614"/>
              <a:gd name="connsiteX3" fmla="*/ 2403231 w 2403231"/>
              <a:gd name="connsiteY3" fmla="*/ 3376247 h 35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231" h="3507614">
                <a:moveTo>
                  <a:pt x="0" y="0"/>
                </a:moveTo>
                <a:cubicBezTo>
                  <a:pt x="401515" y="371231"/>
                  <a:pt x="803031" y="742462"/>
                  <a:pt x="996462" y="1289539"/>
                </a:cubicBezTo>
                <a:cubicBezTo>
                  <a:pt x="1189893" y="1836616"/>
                  <a:pt x="926124" y="2934677"/>
                  <a:pt x="1160585" y="3282462"/>
                </a:cubicBezTo>
                <a:cubicBezTo>
                  <a:pt x="1395046" y="3630247"/>
                  <a:pt x="1899138" y="3503247"/>
                  <a:pt x="2403231" y="3376247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Forme libre 16"/>
          <p:cNvSpPr/>
          <p:nvPr/>
        </p:nvSpPr>
        <p:spPr>
          <a:xfrm>
            <a:off x="7232651" y="3797803"/>
            <a:ext cx="1970085" cy="364623"/>
          </a:xfrm>
          <a:custGeom>
            <a:avLst/>
            <a:gdLst>
              <a:gd name="connsiteX0" fmla="*/ 0 w 2180493"/>
              <a:gd name="connsiteY0" fmla="*/ 375818 h 375818"/>
              <a:gd name="connsiteX1" fmla="*/ 1148862 w 2180493"/>
              <a:gd name="connsiteY1" fmla="*/ 59295 h 375818"/>
              <a:gd name="connsiteX2" fmla="*/ 2180493 w 2180493"/>
              <a:gd name="connsiteY2" fmla="*/ 680 h 37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0493" h="375818">
                <a:moveTo>
                  <a:pt x="0" y="375818"/>
                </a:moveTo>
                <a:cubicBezTo>
                  <a:pt x="392723" y="248818"/>
                  <a:pt x="785447" y="121818"/>
                  <a:pt x="1148862" y="59295"/>
                </a:cubicBezTo>
                <a:cubicBezTo>
                  <a:pt x="1512278" y="-3228"/>
                  <a:pt x="1846385" y="-1274"/>
                  <a:pt x="2180493" y="68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Forme libre 17"/>
          <p:cNvSpPr/>
          <p:nvPr/>
        </p:nvSpPr>
        <p:spPr>
          <a:xfrm>
            <a:off x="6600825" y="1765301"/>
            <a:ext cx="2508250" cy="644525"/>
          </a:xfrm>
          <a:custGeom>
            <a:avLst/>
            <a:gdLst>
              <a:gd name="connsiteX0" fmla="*/ 0 w 2532185"/>
              <a:gd name="connsiteY0" fmla="*/ 746637 h 746637"/>
              <a:gd name="connsiteX1" fmla="*/ 1395046 w 2532185"/>
              <a:gd name="connsiteY1" fmla="*/ 8083 h 746637"/>
              <a:gd name="connsiteX2" fmla="*/ 2532185 w 2532185"/>
              <a:gd name="connsiteY2" fmla="*/ 418391 h 746637"/>
              <a:gd name="connsiteX0" fmla="*/ 0 w 2408391"/>
              <a:gd name="connsiteY0" fmla="*/ 827738 h 827738"/>
              <a:gd name="connsiteX1" fmla="*/ 1395046 w 2408391"/>
              <a:gd name="connsiteY1" fmla="*/ 89184 h 827738"/>
              <a:gd name="connsiteX2" fmla="*/ 2408391 w 2408391"/>
              <a:gd name="connsiteY2" fmla="*/ 168327 h 82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8391" h="827738">
                <a:moveTo>
                  <a:pt x="0" y="827738"/>
                </a:moveTo>
                <a:cubicBezTo>
                  <a:pt x="486507" y="485815"/>
                  <a:pt x="993648" y="199086"/>
                  <a:pt x="1395046" y="89184"/>
                </a:cubicBezTo>
                <a:cubicBezTo>
                  <a:pt x="1796444" y="-20718"/>
                  <a:pt x="2050837" y="-64181"/>
                  <a:pt x="2408391" y="16832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Forme libre 23"/>
          <p:cNvSpPr/>
          <p:nvPr/>
        </p:nvSpPr>
        <p:spPr>
          <a:xfrm>
            <a:off x="7151688" y="3844925"/>
            <a:ext cx="2214562" cy="1663700"/>
          </a:xfrm>
          <a:custGeom>
            <a:avLst/>
            <a:gdLst>
              <a:gd name="connsiteX0" fmla="*/ 2215661 w 2215661"/>
              <a:gd name="connsiteY0" fmla="*/ 0 h 1663755"/>
              <a:gd name="connsiteX1" fmla="*/ 1477108 w 2215661"/>
              <a:gd name="connsiteY1" fmla="*/ 1418493 h 1663755"/>
              <a:gd name="connsiteX2" fmla="*/ 0 w 2215661"/>
              <a:gd name="connsiteY2" fmla="*/ 1652954 h 166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661" h="1663755">
                <a:moveTo>
                  <a:pt x="2215661" y="0"/>
                </a:moveTo>
                <a:cubicBezTo>
                  <a:pt x="2031023" y="571500"/>
                  <a:pt x="1846385" y="1143001"/>
                  <a:pt x="1477108" y="1418493"/>
                </a:cubicBezTo>
                <a:cubicBezTo>
                  <a:pt x="1107831" y="1693985"/>
                  <a:pt x="553915" y="1673469"/>
                  <a:pt x="0" y="165295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Forme libre 24"/>
          <p:cNvSpPr/>
          <p:nvPr/>
        </p:nvSpPr>
        <p:spPr>
          <a:xfrm>
            <a:off x="6834189" y="5662614"/>
            <a:ext cx="2427287" cy="58737"/>
          </a:xfrm>
          <a:custGeom>
            <a:avLst/>
            <a:gdLst>
              <a:gd name="connsiteX0" fmla="*/ 2587269 w 2587269"/>
              <a:gd name="connsiteY0" fmla="*/ 0 h 60606"/>
              <a:gd name="connsiteX1" fmla="*/ 160592 w 2587269"/>
              <a:gd name="connsiteY1" fmla="*/ 58616 h 60606"/>
              <a:gd name="connsiteX2" fmla="*/ 230930 w 2587269"/>
              <a:gd name="connsiteY2" fmla="*/ 46892 h 60606"/>
              <a:gd name="connsiteX3" fmla="*/ 242653 w 2587269"/>
              <a:gd name="connsiteY3" fmla="*/ 46892 h 60606"/>
              <a:gd name="connsiteX0" fmla="*/ 2587269 w 2587269"/>
              <a:gd name="connsiteY0" fmla="*/ 0 h 60606"/>
              <a:gd name="connsiteX1" fmla="*/ 160592 w 2587269"/>
              <a:gd name="connsiteY1" fmla="*/ 58616 h 60606"/>
              <a:gd name="connsiteX2" fmla="*/ 230930 w 2587269"/>
              <a:gd name="connsiteY2" fmla="*/ 46892 h 60606"/>
              <a:gd name="connsiteX0" fmla="*/ 2426677 w 2426677"/>
              <a:gd name="connsiteY0" fmla="*/ 0 h 58616"/>
              <a:gd name="connsiteX1" fmla="*/ 0 w 2426677"/>
              <a:gd name="connsiteY1" fmla="*/ 58616 h 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6677" h="58616">
                <a:moveTo>
                  <a:pt x="2426677" y="0"/>
                </a:moveTo>
                <a:lnTo>
                  <a:pt x="0" y="58616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Explosion 1 1"/>
          <p:cNvSpPr/>
          <p:nvPr/>
        </p:nvSpPr>
        <p:spPr>
          <a:xfrm>
            <a:off x="7165975" y="2825751"/>
            <a:ext cx="622300" cy="4667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Explosion 1 30"/>
          <p:cNvSpPr/>
          <p:nvPr/>
        </p:nvSpPr>
        <p:spPr>
          <a:xfrm>
            <a:off x="4040188" y="4110039"/>
            <a:ext cx="622300" cy="4667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2" name="Explosion 1 31"/>
          <p:cNvSpPr/>
          <p:nvPr/>
        </p:nvSpPr>
        <p:spPr>
          <a:xfrm>
            <a:off x="2583656" y="5685429"/>
            <a:ext cx="622300" cy="46831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775520" y="6458326"/>
            <a:ext cx="8640960" cy="365125"/>
          </a:xfrm>
        </p:spPr>
        <p:txBody>
          <a:bodyPr/>
          <a:lstStyle/>
          <a:p>
            <a:r>
              <a:rPr lang="es-CL" smtClean="0"/>
              <a:t>D. Leclercq (2016).  Diez preguntas para auto-evaluar ...III° Encuentro PUCP Lima Peru</a:t>
            </a: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8720-C34A-452B-9FA9-BFF345F0C30C}" type="slidenum">
              <a:rPr lang="es-ES" smtClean="0"/>
              <a:t>5</a:t>
            </a:fld>
            <a:endParaRPr lang="es-ES"/>
          </a:p>
        </p:txBody>
      </p:sp>
      <p:sp>
        <p:nvSpPr>
          <p:cNvPr id="35" name="Explosion 1 34"/>
          <p:cNvSpPr/>
          <p:nvPr/>
        </p:nvSpPr>
        <p:spPr>
          <a:xfrm>
            <a:off x="222388" y="27286"/>
            <a:ext cx="622300" cy="4667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ZoneTexte 4"/>
          <p:cNvSpPr txBox="1"/>
          <p:nvPr/>
        </p:nvSpPr>
        <p:spPr>
          <a:xfrm>
            <a:off x="0" y="495111"/>
            <a:ext cx="249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= absences de TC, </a:t>
            </a:r>
          </a:p>
          <a:p>
            <a:r>
              <a:rPr lang="fr-FR" sz="2400" b="1" dirty="0" smtClean="0"/>
              <a:t>d’alignement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6737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84077" y="720969"/>
            <a:ext cx="181190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O1. Se saluent à distance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par longue main ou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par main sur le </a:t>
            </a:r>
            <a:r>
              <a:rPr lang="fr-FR" sz="1200" b="1" dirty="0" err="1" smtClean="0">
                <a:solidFill>
                  <a:srgbClr val="FF0000"/>
                </a:solidFill>
              </a:rPr>
              <a:t>coeur</a:t>
            </a:r>
            <a:endParaRPr lang="fr-BE" sz="1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41065" y="2356284"/>
            <a:ext cx="151740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O2o. Qu’ils utilisent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(oralement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O2é.    ou par écrit )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ces deux expressions</a:t>
            </a:r>
            <a:endParaRPr lang="fr-BE" sz="1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43592" y="2292643"/>
            <a:ext cx="171317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00"/>
                </a:solidFill>
              </a:rPr>
              <a:t>E3. Comptages dans les</a:t>
            </a:r>
          </a:p>
          <a:p>
            <a:r>
              <a:rPr lang="fr-FR" sz="1200" b="1" dirty="0" smtClean="0">
                <a:solidFill>
                  <a:srgbClr val="008000"/>
                </a:solidFill>
              </a:rPr>
              <a:t> messages radio, tv</a:t>
            </a:r>
          </a:p>
          <a:p>
            <a:endParaRPr lang="fr-FR" sz="1200" b="1" dirty="0" smtClean="0">
              <a:solidFill>
                <a:srgbClr val="008000"/>
              </a:solidFill>
            </a:endParaRPr>
          </a:p>
          <a:p>
            <a:r>
              <a:rPr lang="fr-FR" sz="1200" b="1" dirty="0" smtClean="0">
                <a:solidFill>
                  <a:srgbClr val="008000"/>
                </a:solidFill>
              </a:rPr>
              <a:t>E4. ou journaux, affiches,</a:t>
            </a:r>
          </a:p>
          <a:p>
            <a:r>
              <a:rPr lang="fr-FR" sz="1200" b="1" dirty="0">
                <a:solidFill>
                  <a:srgbClr val="008000"/>
                </a:solidFill>
              </a:rPr>
              <a:t>p</a:t>
            </a:r>
            <a:r>
              <a:rPr lang="fr-FR" sz="1200" b="1" dirty="0" smtClean="0">
                <a:solidFill>
                  <a:srgbClr val="008000"/>
                </a:solidFill>
              </a:rPr>
              <a:t>ages internet</a:t>
            </a:r>
            <a:endParaRPr lang="fr-BE" sz="1200" b="1" dirty="0">
              <a:solidFill>
                <a:srgbClr val="008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6071115" y="2611315"/>
            <a:ext cx="2572477" cy="8793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036297" y="3090400"/>
            <a:ext cx="2626399" cy="648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484077" y="3842239"/>
            <a:ext cx="15522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O3. Interprètent ces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messages gestuels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de la même façon</a:t>
            </a:r>
            <a:endParaRPr lang="fr-BE" sz="12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647640" y="3967757"/>
            <a:ext cx="1709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8000"/>
                </a:solidFill>
              </a:rPr>
              <a:t>E5. Questions &amp; tests</a:t>
            </a:r>
          </a:p>
          <a:p>
            <a:r>
              <a:rPr lang="fr-FR" sz="1200" b="1" dirty="0" smtClean="0">
                <a:solidFill>
                  <a:srgbClr val="008000"/>
                </a:solidFill>
              </a:rPr>
              <a:t>Textes/ images/ vidéos</a:t>
            </a:r>
            <a:endParaRPr lang="fr-BE" sz="1200" b="1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6789" y="397803"/>
            <a:ext cx="2276905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00CC"/>
                </a:solidFill>
              </a:rPr>
              <a:t>M1. Modélisation / Observation </a:t>
            </a:r>
          </a:p>
          <a:p>
            <a:r>
              <a:rPr lang="fr-FR" sz="1200" b="1" dirty="0">
                <a:solidFill>
                  <a:srgbClr val="0000CC"/>
                </a:solidFill>
              </a:rPr>
              <a:t>d</a:t>
            </a:r>
            <a:r>
              <a:rPr lang="fr-FR" sz="1200" b="1" dirty="0" smtClean="0">
                <a:solidFill>
                  <a:srgbClr val="0000CC"/>
                </a:solidFill>
              </a:rPr>
              <a:t>es gestes et des mots 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par les médias : TV, journaux  </a:t>
            </a:r>
            <a:endParaRPr lang="fr-BE" sz="1200" b="1" dirty="0">
              <a:solidFill>
                <a:srgbClr val="0000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6789" y="1254956"/>
            <a:ext cx="2119811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00CC"/>
                </a:solidFill>
              </a:rPr>
              <a:t>M2. Transmission / Réception </a:t>
            </a:r>
            <a:endParaRPr lang="fr-FR" sz="1200" b="1" dirty="0">
              <a:solidFill>
                <a:srgbClr val="0000CC"/>
              </a:solidFill>
            </a:endParaRPr>
          </a:p>
          <a:p>
            <a:r>
              <a:rPr lang="fr-FR" sz="1200" b="1" dirty="0" smtClean="0">
                <a:solidFill>
                  <a:srgbClr val="0000CC"/>
                </a:solidFill>
              </a:rPr>
              <a:t>Explications  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par les médias : TV, journaux  </a:t>
            </a:r>
            <a:endParaRPr lang="fr-BE" sz="1200" b="1" dirty="0">
              <a:solidFill>
                <a:srgbClr val="0000C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6203" y="2033119"/>
            <a:ext cx="2094075" cy="83099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CC"/>
                </a:solidFill>
              </a:rPr>
              <a:t>M3. Pratique / Guidage 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dans les lieux de rencontre :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rue, magasins, bus, hôpital… </a:t>
            </a:r>
          </a:p>
          <a:p>
            <a:r>
              <a:rPr lang="fr-FR" sz="1200" b="1" dirty="0">
                <a:solidFill>
                  <a:srgbClr val="0000CC"/>
                </a:solidFill>
              </a:rPr>
              <a:t>p</a:t>
            </a:r>
            <a:r>
              <a:rPr lang="fr-FR" sz="1200" b="1" dirty="0" smtClean="0">
                <a:solidFill>
                  <a:srgbClr val="0000CC"/>
                </a:solidFill>
              </a:rPr>
              <a:t>ar </a:t>
            </a:r>
            <a:r>
              <a:rPr lang="fr-FR" sz="1200" b="1" dirty="0" err="1" smtClean="0">
                <a:solidFill>
                  <a:srgbClr val="0000CC"/>
                </a:solidFill>
              </a:rPr>
              <a:t>visio</a:t>
            </a:r>
            <a:r>
              <a:rPr lang="fr-FR" sz="1200" b="1" dirty="0" smtClean="0">
                <a:solidFill>
                  <a:srgbClr val="0000CC"/>
                </a:solidFill>
              </a:rPr>
              <a:t> conférence </a:t>
            </a:r>
            <a:endParaRPr lang="fr-BE" sz="1200" b="1" dirty="0">
              <a:solidFill>
                <a:srgbClr val="0000CC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2629" y="2969652"/>
            <a:ext cx="2081225" cy="193899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CC"/>
                </a:solidFill>
              </a:rPr>
              <a:t>M4. Débat / Animation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Forums informatiques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 ou journalistiques 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(donc à distance) sur le sujet </a:t>
            </a:r>
            <a:endParaRPr lang="fr-FR" sz="1200" b="1" dirty="0">
              <a:solidFill>
                <a:srgbClr val="0000CC"/>
              </a:solidFill>
            </a:endParaRPr>
          </a:p>
          <a:p>
            <a:r>
              <a:rPr lang="fr-FR" sz="1200" b="1" dirty="0" smtClean="0">
                <a:solidFill>
                  <a:srgbClr val="0000CC"/>
                </a:solidFill>
              </a:rPr>
              <a:t>où l’on peut suggérer ses </a:t>
            </a:r>
          </a:p>
          <a:p>
            <a:endParaRPr lang="fr-FR" sz="1200" b="1" dirty="0" smtClean="0">
              <a:solidFill>
                <a:srgbClr val="0000CC"/>
              </a:solidFill>
            </a:endParaRPr>
          </a:p>
          <a:p>
            <a:r>
              <a:rPr lang="fr-FR" sz="1200" b="1" dirty="0" smtClean="0">
                <a:solidFill>
                  <a:srgbClr val="0000CC"/>
                </a:solidFill>
              </a:rPr>
              <a:t>M5. Créations /  Confortation / Confrontation pour </a:t>
            </a:r>
          </a:p>
          <a:p>
            <a:endParaRPr lang="fr-FR" sz="1200" b="1" dirty="0" smtClean="0">
              <a:solidFill>
                <a:srgbClr val="0000CC"/>
              </a:solidFill>
            </a:endParaRPr>
          </a:p>
          <a:p>
            <a:r>
              <a:rPr lang="fr-FR" sz="1200" b="1" dirty="0" smtClean="0">
                <a:solidFill>
                  <a:srgbClr val="0000CC"/>
                </a:solidFill>
              </a:rPr>
              <a:t>M6. Résoudre des problèmes</a:t>
            </a:r>
            <a:endParaRPr lang="fr-BE" sz="1200" b="1" dirty="0">
              <a:solidFill>
                <a:srgbClr val="0000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2628" y="5116926"/>
            <a:ext cx="2251065" cy="101566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CC"/>
                </a:solidFill>
              </a:rPr>
              <a:t>M7. Métacognition (partagée) :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Auto-jugements 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et </a:t>
            </a:r>
            <a:r>
              <a:rPr lang="fr-FR" sz="1200" b="1" dirty="0" err="1" smtClean="0">
                <a:solidFill>
                  <a:srgbClr val="0000CC"/>
                </a:solidFill>
              </a:rPr>
              <a:t>auto-diagnostics</a:t>
            </a:r>
            <a:endParaRPr lang="fr-FR" sz="1200" b="1" dirty="0" smtClean="0">
              <a:solidFill>
                <a:srgbClr val="0000CC"/>
              </a:solidFill>
            </a:endParaRPr>
          </a:p>
          <a:p>
            <a:r>
              <a:rPr lang="fr-FR" sz="1200" b="1" dirty="0" smtClean="0">
                <a:solidFill>
                  <a:srgbClr val="0000CC"/>
                </a:solidFill>
              </a:rPr>
              <a:t>de ses gestes émis ou </a:t>
            </a:r>
          </a:p>
          <a:p>
            <a:r>
              <a:rPr lang="fr-FR" sz="1200" b="1" dirty="0" smtClean="0">
                <a:solidFill>
                  <a:srgbClr val="0000CC"/>
                </a:solidFill>
              </a:rPr>
              <a:t>anticipés</a:t>
            </a:r>
            <a:endParaRPr lang="fr-BE" sz="1200" b="1" dirty="0">
              <a:solidFill>
                <a:srgbClr val="0000CC"/>
              </a:solidFill>
            </a:endParaRPr>
          </a:p>
        </p:txBody>
      </p:sp>
      <p:cxnSp>
        <p:nvCxnSpPr>
          <p:cNvPr id="17" name="Connecteur droit 16"/>
          <p:cNvCxnSpPr>
            <a:stCxn id="12" idx="3"/>
            <a:endCxn id="2" idx="1"/>
          </p:cNvCxnSpPr>
          <p:nvPr/>
        </p:nvCxnSpPr>
        <p:spPr>
          <a:xfrm>
            <a:off x="2653694" y="720969"/>
            <a:ext cx="1830383" cy="323166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647640" y="406582"/>
            <a:ext cx="170912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00"/>
                </a:solidFill>
              </a:rPr>
              <a:t>E1. Vidéos de surveillance</a:t>
            </a:r>
          </a:p>
          <a:p>
            <a:r>
              <a:rPr lang="fr-FR" sz="1200" b="1" dirty="0" smtClean="0">
                <a:solidFill>
                  <a:srgbClr val="008000"/>
                </a:solidFill>
              </a:rPr>
              <a:t>(de SECURITE)</a:t>
            </a:r>
            <a:endParaRPr lang="fr-BE" sz="1200" b="1" dirty="0">
              <a:solidFill>
                <a:srgbClr val="008000"/>
              </a:solidFill>
            </a:endParaRPr>
          </a:p>
        </p:txBody>
      </p:sp>
      <p:cxnSp>
        <p:nvCxnSpPr>
          <p:cNvPr id="19" name="Connecteur droit 18"/>
          <p:cNvCxnSpPr>
            <a:stCxn id="2" idx="3"/>
            <a:endCxn id="18" idx="1"/>
          </p:cNvCxnSpPr>
          <p:nvPr/>
        </p:nvCxnSpPr>
        <p:spPr>
          <a:xfrm flipV="1">
            <a:off x="6295983" y="729748"/>
            <a:ext cx="2351657" cy="31438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662696" y="1136467"/>
            <a:ext cx="171317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00"/>
                </a:solidFill>
              </a:rPr>
              <a:t>E2. Constats </a:t>
            </a:r>
            <a:r>
              <a:rPr lang="fr-FR" sz="1200" b="1" dirty="0">
                <a:solidFill>
                  <a:srgbClr val="008000"/>
                </a:solidFill>
              </a:rPr>
              <a:t>policiers </a:t>
            </a:r>
          </a:p>
          <a:p>
            <a:r>
              <a:rPr lang="fr-FR" sz="1200" b="1" dirty="0">
                <a:solidFill>
                  <a:srgbClr val="008000"/>
                </a:solidFill>
              </a:rPr>
              <a:t>sur le terrain</a:t>
            </a:r>
            <a:endParaRPr lang="fr-BE" sz="1200" b="1" dirty="0">
              <a:solidFill>
                <a:srgbClr val="008000"/>
              </a:solidFill>
            </a:endParaRPr>
          </a:p>
        </p:txBody>
      </p:sp>
      <p:cxnSp>
        <p:nvCxnSpPr>
          <p:cNvPr id="23" name="Connecteur droit 22"/>
          <p:cNvCxnSpPr>
            <a:stCxn id="2" idx="3"/>
            <a:endCxn id="22" idx="1"/>
          </p:cNvCxnSpPr>
          <p:nvPr/>
        </p:nvCxnSpPr>
        <p:spPr>
          <a:xfrm>
            <a:off x="6295983" y="1044135"/>
            <a:ext cx="2366713" cy="32316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0" idx="3"/>
            <a:endCxn id="11" idx="1"/>
          </p:cNvCxnSpPr>
          <p:nvPr/>
        </p:nvCxnSpPr>
        <p:spPr>
          <a:xfrm>
            <a:off x="6036297" y="4165405"/>
            <a:ext cx="2611343" cy="3318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2" idx="3"/>
            <a:endCxn id="3" idx="1"/>
          </p:cNvCxnSpPr>
          <p:nvPr/>
        </p:nvCxnSpPr>
        <p:spPr>
          <a:xfrm>
            <a:off x="2653694" y="720969"/>
            <a:ext cx="1887371" cy="214314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3" idx="3"/>
            <a:endCxn id="10" idx="1"/>
          </p:cNvCxnSpPr>
          <p:nvPr/>
        </p:nvCxnSpPr>
        <p:spPr>
          <a:xfrm>
            <a:off x="2496600" y="1578122"/>
            <a:ext cx="1987477" cy="258728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3" idx="3"/>
            <a:endCxn id="2" idx="1"/>
          </p:cNvCxnSpPr>
          <p:nvPr/>
        </p:nvCxnSpPr>
        <p:spPr>
          <a:xfrm flipV="1">
            <a:off x="2496600" y="1044135"/>
            <a:ext cx="1987477" cy="53398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15" idx="3"/>
            <a:endCxn id="2" idx="1"/>
          </p:cNvCxnSpPr>
          <p:nvPr/>
        </p:nvCxnSpPr>
        <p:spPr>
          <a:xfrm flipV="1">
            <a:off x="2483854" y="1044135"/>
            <a:ext cx="2000223" cy="289501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16" idx="3"/>
            <a:endCxn id="2" idx="1"/>
          </p:cNvCxnSpPr>
          <p:nvPr/>
        </p:nvCxnSpPr>
        <p:spPr>
          <a:xfrm flipV="1">
            <a:off x="2653693" y="1044135"/>
            <a:ext cx="1830384" cy="458062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6" idx="3"/>
            <a:endCxn id="3" idx="1"/>
          </p:cNvCxnSpPr>
          <p:nvPr/>
        </p:nvCxnSpPr>
        <p:spPr>
          <a:xfrm flipV="1">
            <a:off x="2653693" y="2864116"/>
            <a:ext cx="1887372" cy="276064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815642" y="72589"/>
            <a:ext cx="889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rgbClr val="FF0000"/>
                </a:solidFill>
              </a:rPr>
              <a:t>OBECTIFS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15950" y="72588"/>
            <a:ext cx="103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rgbClr val="0000CC"/>
                </a:solidFill>
              </a:rPr>
              <a:t>METHODES</a:t>
            </a:r>
            <a:endParaRPr lang="fr-BE" sz="1400" b="1" dirty="0">
              <a:solidFill>
                <a:srgbClr val="0000CC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000556" y="38897"/>
            <a:ext cx="1217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solidFill>
                  <a:srgbClr val="008000"/>
                </a:solidFill>
              </a:rPr>
              <a:t>EVALUATIONS</a:t>
            </a:r>
            <a:endParaRPr lang="fr-BE" sz="1400" b="1" dirty="0">
              <a:solidFill>
                <a:srgbClr val="008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 rot="875385">
            <a:off x="3578343" y="650017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O1M1</a:t>
            </a:r>
            <a:endParaRPr lang="fr-BE" sz="1000" b="1" dirty="0"/>
          </a:p>
        </p:txBody>
      </p:sp>
      <p:sp>
        <p:nvSpPr>
          <p:cNvPr id="36" name="ZoneTexte 35"/>
          <p:cNvSpPr txBox="1"/>
          <p:nvPr/>
        </p:nvSpPr>
        <p:spPr>
          <a:xfrm rot="20571576">
            <a:off x="3506589" y="1033659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O1M2</a:t>
            </a:r>
            <a:endParaRPr lang="fr-BE" sz="1000" b="1" dirty="0"/>
          </a:p>
        </p:txBody>
      </p:sp>
      <p:sp>
        <p:nvSpPr>
          <p:cNvPr id="38" name="ZoneTexte 37"/>
          <p:cNvSpPr txBox="1"/>
          <p:nvPr/>
        </p:nvSpPr>
        <p:spPr>
          <a:xfrm rot="3475157">
            <a:off x="2567546" y="1734033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O3M2</a:t>
            </a:r>
            <a:endParaRPr lang="fr-BE" sz="1000" b="1" dirty="0"/>
          </a:p>
        </p:txBody>
      </p:sp>
      <p:cxnSp>
        <p:nvCxnSpPr>
          <p:cNvPr id="39" name="Connecteur droit 38"/>
          <p:cNvCxnSpPr>
            <a:stCxn id="14" idx="3"/>
            <a:endCxn id="2" idx="1"/>
          </p:cNvCxnSpPr>
          <p:nvPr/>
        </p:nvCxnSpPr>
        <p:spPr>
          <a:xfrm flipV="1">
            <a:off x="2490278" y="1044135"/>
            <a:ext cx="1993799" cy="1404483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 rot="19002637">
            <a:off x="3137383" y="1808643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O1M3</a:t>
            </a:r>
            <a:endParaRPr lang="fr-BE" sz="1000" b="1" dirty="0"/>
          </a:p>
        </p:txBody>
      </p:sp>
      <p:sp>
        <p:nvSpPr>
          <p:cNvPr id="47" name="ZoneTexte 46"/>
          <p:cNvSpPr txBox="1"/>
          <p:nvPr/>
        </p:nvSpPr>
        <p:spPr>
          <a:xfrm rot="19002637">
            <a:off x="2656161" y="3014788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O1M4</a:t>
            </a:r>
            <a:endParaRPr lang="fr-BE" sz="1000" b="1" dirty="0"/>
          </a:p>
        </p:txBody>
      </p:sp>
      <p:cxnSp>
        <p:nvCxnSpPr>
          <p:cNvPr id="48" name="Connecteur droit 47"/>
          <p:cNvCxnSpPr>
            <a:stCxn id="15" idx="3"/>
            <a:endCxn id="10" idx="1"/>
          </p:cNvCxnSpPr>
          <p:nvPr/>
        </p:nvCxnSpPr>
        <p:spPr>
          <a:xfrm>
            <a:off x="2483854" y="3939148"/>
            <a:ext cx="2000223" cy="226257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 rot="17431735">
            <a:off x="3127512" y="341854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O1M7</a:t>
            </a:r>
            <a:endParaRPr lang="fr-BE" sz="1000" b="1" dirty="0"/>
          </a:p>
        </p:txBody>
      </p:sp>
      <p:sp>
        <p:nvSpPr>
          <p:cNvPr id="44" name="ZoneTexte 43"/>
          <p:cNvSpPr txBox="1"/>
          <p:nvPr/>
        </p:nvSpPr>
        <p:spPr>
          <a:xfrm rot="394168">
            <a:off x="2613989" y="3755638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O3M4-6</a:t>
            </a:r>
            <a:endParaRPr lang="fr-BE" sz="1000" b="1" dirty="0"/>
          </a:p>
        </p:txBody>
      </p:sp>
      <p:sp>
        <p:nvSpPr>
          <p:cNvPr id="45" name="ZoneTexte 44"/>
          <p:cNvSpPr txBox="1"/>
          <p:nvPr/>
        </p:nvSpPr>
        <p:spPr>
          <a:xfrm rot="2871369">
            <a:off x="2769163" y="879313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O2M1</a:t>
            </a:r>
            <a:endParaRPr lang="fr-BE" sz="1000" b="1" dirty="0"/>
          </a:p>
        </p:txBody>
      </p:sp>
      <p:sp>
        <p:nvSpPr>
          <p:cNvPr id="49" name="ZoneTexte 48"/>
          <p:cNvSpPr txBox="1"/>
          <p:nvPr/>
        </p:nvSpPr>
        <p:spPr>
          <a:xfrm rot="18324045">
            <a:off x="4021492" y="2973776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O2M7</a:t>
            </a:r>
            <a:endParaRPr lang="fr-BE" sz="1000" b="1" dirty="0"/>
          </a:p>
        </p:txBody>
      </p:sp>
      <p:sp>
        <p:nvSpPr>
          <p:cNvPr id="50" name="ZoneTexte 49"/>
          <p:cNvSpPr txBox="1"/>
          <p:nvPr/>
        </p:nvSpPr>
        <p:spPr>
          <a:xfrm rot="21186573">
            <a:off x="7307011" y="675066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O1E1</a:t>
            </a:r>
            <a:endParaRPr lang="fr-BE" sz="1000" b="1" dirty="0"/>
          </a:p>
        </p:txBody>
      </p:sp>
      <p:sp>
        <p:nvSpPr>
          <p:cNvPr id="51" name="ZoneTexte 50"/>
          <p:cNvSpPr txBox="1"/>
          <p:nvPr/>
        </p:nvSpPr>
        <p:spPr>
          <a:xfrm rot="455514">
            <a:off x="7589736" y="1048758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O1E1</a:t>
            </a:r>
            <a:endParaRPr lang="fr-BE" sz="10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7001792" y="2416335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O2oE3</a:t>
            </a:r>
            <a:endParaRPr lang="fr-BE" sz="10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6949526" y="2885816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O2éE3</a:t>
            </a:r>
            <a:endParaRPr lang="fr-BE" sz="10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7060214" y="3967757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 smtClean="0"/>
              <a:t>O3E5</a:t>
            </a:r>
            <a:endParaRPr lang="fr-BE" sz="1000" b="1" dirty="0"/>
          </a:p>
        </p:txBody>
      </p:sp>
    </p:spTree>
    <p:extLst>
      <p:ext uri="{BB962C8B-B14F-4D97-AF65-F5344CB8AC3E}">
        <p14:creationId xmlns:p14="http://schemas.microsoft.com/office/powerpoint/2010/main" val="11857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84082" y="837871"/>
            <a:ext cx="6400800" cy="583712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fr-FR" sz="3200" b="1" dirty="0" smtClean="0"/>
              <a:t>1. Les trois piliers d’une</a:t>
            </a:r>
            <a:endParaRPr lang="en-US" altLang="fr-FR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2217" y="2717383"/>
            <a:ext cx="1897795" cy="3429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584938" y="2585095"/>
            <a:ext cx="6207369" cy="35612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9208994" y="2717383"/>
            <a:ext cx="2053951" cy="3429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792606" y="2530325"/>
            <a:ext cx="169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Objectifs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2281" y="2763727"/>
            <a:ext cx="192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99"/>
                </a:solidFill>
              </a:rPr>
              <a:t>Méthodes</a:t>
            </a:r>
            <a:endParaRPr lang="fr-BE" sz="3200" b="1" dirty="0">
              <a:solidFill>
                <a:srgbClr val="000099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592016" y="1367146"/>
            <a:ext cx="10609383" cy="115969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665219" y="1684751"/>
            <a:ext cx="189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3200" b="1" dirty="0"/>
              <a:t>formation</a:t>
            </a:r>
            <a:endParaRPr lang="en-US" altLang="fr-FR" sz="3200" b="1" dirty="0"/>
          </a:p>
        </p:txBody>
      </p:sp>
      <p:sp>
        <p:nvSpPr>
          <p:cNvPr id="14342" name="ZoneTexte 14341"/>
          <p:cNvSpPr txBox="1"/>
          <p:nvPr/>
        </p:nvSpPr>
        <p:spPr>
          <a:xfrm>
            <a:off x="150759" y="149414"/>
            <a:ext cx="513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Principes d’une approche pédagogique</a:t>
            </a:r>
            <a:endParaRPr lang="fr-BE" sz="2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9208994" y="2768366"/>
            <a:ext cx="213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Evaluations</a:t>
            </a:r>
            <a:endParaRPr lang="fr-BE" sz="3200" b="1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 t="28174" r="30008" b="45563"/>
          <a:stretch/>
        </p:blipFill>
        <p:spPr bwMode="auto">
          <a:xfrm>
            <a:off x="2644914" y="3635742"/>
            <a:ext cx="6087416" cy="239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9056076" y="380246"/>
            <a:ext cx="95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CEPES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802356" y="3533473"/>
            <a:ext cx="171578" cy="227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57996" y="2582223"/>
            <a:ext cx="4214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Compétences </a:t>
            </a:r>
          </a:p>
          <a:p>
            <a:r>
              <a:rPr lang="fr-FR" b="1" dirty="0">
                <a:solidFill>
                  <a:srgbClr val="FF0000"/>
                </a:solidFill>
              </a:rPr>
              <a:t>&amp; ressources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(</a:t>
            </a:r>
            <a:r>
              <a:rPr lang="fr-FR" sz="1400" b="1" dirty="0">
                <a:solidFill>
                  <a:srgbClr val="FF0000"/>
                </a:solidFill>
              </a:rPr>
              <a:t>dont processus </a:t>
            </a:r>
            <a:r>
              <a:rPr lang="fr-FR" sz="1400" b="1" dirty="0" smtClean="0">
                <a:solidFill>
                  <a:srgbClr val="FF0000"/>
                </a:solidFill>
              </a:rPr>
              <a:t>mentaux 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 PSY)</a:t>
            </a:r>
            <a:endParaRPr lang="fr-B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318395" y="3180999"/>
            <a:ext cx="8563925" cy="192285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/>
              <a:t> </a:t>
            </a:r>
            <a:endParaRPr lang="fr-BE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0934" t="34908" r="31273" b="26007"/>
          <a:stretch/>
        </p:blipFill>
        <p:spPr>
          <a:xfrm>
            <a:off x="415821" y="1518214"/>
            <a:ext cx="2175641" cy="970044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6961153" y="299927"/>
            <a:ext cx="1711583" cy="892549"/>
            <a:chOff x="10273606" y="32599"/>
            <a:chExt cx="1864846" cy="1011852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6" t="-1458" r="12324" b="65473"/>
            <a:stretch/>
          </p:blipFill>
          <p:spPr>
            <a:xfrm rot="21004439">
              <a:off x="10273606" y="32599"/>
              <a:ext cx="1864846" cy="1011852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10745588" y="218843"/>
              <a:ext cx="7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CEPES</a:t>
              </a:r>
              <a:endParaRPr lang="fr-B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333859" y="-968"/>
            <a:ext cx="667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Cours PEDA 1001 Pédagogie en Santé – D. Leclercq (mars – juin 2020)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32426" y="1273749"/>
            <a:ext cx="21832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Article 2010 ASCID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61335" y="1178602"/>
            <a:ext cx="2565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Article 2008 EAE LEM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8704308" y="3260962"/>
            <a:ext cx="267083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Exposés PPT DC QC QCM SGI 5/5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20319" y="3239970"/>
            <a:ext cx="23910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Exposés PPT </a:t>
            </a:r>
          </a:p>
          <a:p>
            <a:pPr algn="ctr"/>
            <a:r>
              <a:rPr lang="fr-BE" sz="1600" dirty="0" smtClean="0"/>
              <a:t>sur ASCID</a:t>
            </a:r>
            <a:endParaRPr lang="fr-BE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57655" y="3260962"/>
            <a:ext cx="26380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/>
              <a:t>Exposés PPT sur EAE LEM </a:t>
            </a:r>
            <a:endParaRPr lang="fr-BE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340365" y="2629226"/>
            <a:ext cx="2291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Test Spectral Métacognitif (TSM)</a:t>
            </a:r>
          </a:p>
          <a:p>
            <a:pPr algn="ctr"/>
            <a:r>
              <a:rPr lang="fr-BE" sz="1200" dirty="0" smtClean="0"/>
              <a:t>10 QCL sur  ASCID</a:t>
            </a:r>
            <a:endParaRPr lang="fr-BE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3843" t="37875" r="33566" b="29175"/>
          <a:stretch/>
        </p:blipFill>
        <p:spPr>
          <a:xfrm>
            <a:off x="4519020" y="1759001"/>
            <a:ext cx="1805342" cy="7856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7870" t="16931" r="19214" b="6696"/>
          <a:stretch/>
        </p:blipFill>
        <p:spPr>
          <a:xfrm>
            <a:off x="9765233" y="6832311"/>
            <a:ext cx="1701796" cy="10026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1553" t="17782" r="24002" b="29157"/>
          <a:stretch/>
        </p:blipFill>
        <p:spPr>
          <a:xfrm>
            <a:off x="3633194" y="3982631"/>
            <a:ext cx="1771056" cy="7100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25255" t="37512" r="45021" b="10657"/>
          <a:stretch/>
        </p:blipFill>
        <p:spPr>
          <a:xfrm>
            <a:off x="993945" y="1904463"/>
            <a:ext cx="846249" cy="83005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776066" y="3232123"/>
            <a:ext cx="254445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/>
              <a:t>A</a:t>
            </a:r>
            <a:r>
              <a:rPr lang="fr-BE" sz="1400" dirty="0" smtClean="0"/>
              <a:t>nalyses</a:t>
            </a:r>
            <a:r>
              <a:rPr lang="fr-BE" sz="1600" dirty="0" smtClean="0"/>
              <a:t> </a:t>
            </a:r>
            <a:r>
              <a:rPr lang="fr-BE" b="1" dirty="0" smtClean="0"/>
              <a:t>F</a:t>
            </a:r>
            <a:r>
              <a:rPr lang="fr-BE" sz="1400" dirty="0" smtClean="0"/>
              <a:t>ractionnées</a:t>
            </a:r>
            <a:r>
              <a:rPr lang="fr-BE" dirty="0" smtClean="0"/>
              <a:t> </a:t>
            </a:r>
            <a:r>
              <a:rPr lang="fr-BE" sz="1400" dirty="0" smtClean="0"/>
              <a:t>de</a:t>
            </a:r>
            <a:r>
              <a:rPr lang="fr-BE" dirty="0" smtClean="0"/>
              <a:t> </a:t>
            </a:r>
            <a:r>
              <a:rPr lang="fr-BE" sz="2000" b="1" dirty="0" smtClean="0"/>
              <a:t>C</a:t>
            </a:r>
            <a:r>
              <a:rPr lang="fr-BE" sz="1400" dirty="0" smtClean="0"/>
              <a:t>as</a:t>
            </a:r>
            <a:r>
              <a:rPr lang="fr-BE" dirty="0" smtClean="0"/>
              <a:t> </a:t>
            </a:r>
            <a:r>
              <a:rPr lang="fr-BE" sz="1400" dirty="0" smtClean="0"/>
              <a:t>(ASCID)</a:t>
            </a:r>
            <a:endParaRPr lang="fr-BE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57655" y="616367"/>
            <a:ext cx="11724665" cy="210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77574" y="3147089"/>
            <a:ext cx="11587630" cy="1230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-94281" y="5285687"/>
            <a:ext cx="11740694" cy="2573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/>
          <a:srcRect b="14888"/>
          <a:stretch/>
        </p:blipFill>
        <p:spPr>
          <a:xfrm>
            <a:off x="10096379" y="3936063"/>
            <a:ext cx="1566945" cy="100171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839498" y="240686"/>
            <a:ext cx="306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Séances de cours et ressources</a:t>
            </a:r>
            <a:endParaRPr lang="fr-BE" dirty="0"/>
          </a:p>
        </p:txBody>
      </p:sp>
      <p:sp>
        <p:nvSpPr>
          <p:cNvPr id="30" name="ZoneTexte 29"/>
          <p:cNvSpPr txBox="1"/>
          <p:nvPr/>
        </p:nvSpPr>
        <p:spPr>
          <a:xfrm>
            <a:off x="9368812" y="5479953"/>
            <a:ext cx="2175085" cy="92333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fr-BE" dirty="0" smtClean="0"/>
              <a:t>Créer (et appliquer) </a:t>
            </a:r>
          </a:p>
          <a:p>
            <a:r>
              <a:rPr lang="fr-BE" dirty="0" smtClean="0"/>
              <a:t>Un TSM avec SES </a:t>
            </a:r>
            <a:endParaRPr lang="fr-BE" dirty="0"/>
          </a:p>
          <a:p>
            <a:r>
              <a:rPr lang="fr-BE" dirty="0" smtClean="0"/>
              <a:t>Étudiants.</a:t>
            </a:r>
            <a:endParaRPr lang="fr-BE" dirty="0"/>
          </a:p>
        </p:txBody>
      </p:sp>
      <p:sp>
        <p:nvSpPr>
          <p:cNvPr id="31" name="ZoneTexte 30"/>
          <p:cNvSpPr txBox="1"/>
          <p:nvPr/>
        </p:nvSpPr>
        <p:spPr>
          <a:xfrm>
            <a:off x="1167331" y="5484302"/>
            <a:ext cx="4153028" cy="861774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fr-BE" dirty="0"/>
              <a:t>Un </a:t>
            </a:r>
            <a:r>
              <a:rPr lang="fr-BE" dirty="0" smtClean="0"/>
              <a:t>projet d’éducation (ou cas) en Santé </a:t>
            </a:r>
            <a:r>
              <a:rPr lang="fr-BE" sz="1600" dirty="0" smtClean="0"/>
              <a:t>traitant -ASCID,  -EAE ou LEM - </a:t>
            </a:r>
            <a:r>
              <a:rPr lang="fr-BE" sz="1600" dirty="0" err="1" smtClean="0"/>
              <a:t>Evauations</a:t>
            </a:r>
            <a:r>
              <a:rPr lang="fr-BE" sz="1600" dirty="0" smtClean="0"/>
              <a:t> (5/ 5)  selon le formulaire CEBOMERIOR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161911" y="603572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>
                <a:solidFill>
                  <a:srgbClr val="FF0000"/>
                </a:solidFill>
              </a:rPr>
              <a:t>d</a:t>
            </a:r>
            <a:r>
              <a:rPr lang="fr-BE" sz="1400" b="1" dirty="0" smtClean="0">
                <a:solidFill>
                  <a:srgbClr val="FF0000"/>
                </a:solidFill>
              </a:rPr>
              <a:t>iagnostic des </a:t>
            </a:r>
            <a:r>
              <a:rPr lang="fr-BE" sz="2000" b="1" dirty="0" smtClean="0">
                <a:solidFill>
                  <a:srgbClr val="FF0000"/>
                </a:solidFill>
              </a:rPr>
              <a:t>B</a:t>
            </a:r>
            <a:r>
              <a:rPr lang="fr-BE" sz="1400" b="1" dirty="0" smtClean="0">
                <a:solidFill>
                  <a:srgbClr val="FF0000"/>
                </a:solidFill>
              </a:rPr>
              <a:t>esoins éducatifs</a:t>
            </a:r>
          </a:p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(ASCID) et </a:t>
            </a:r>
            <a:r>
              <a:rPr lang="fr-BE" sz="2000" b="1" dirty="0">
                <a:solidFill>
                  <a:srgbClr val="FF0000"/>
                </a:solidFill>
              </a:rPr>
              <a:t>O</a:t>
            </a:r>
            <a:r>
              <a:rPr lang="fr-BE" sz="1400" b="1" dirty="0">
                <a:solidFill>
                  <a:srgbClr val="FF0000"/>
                </a:solidFill>
              </a:rPr>
              <a:t>bjectifs )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04598" y="569358"/>
            <a:ext cx="21163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0099"/>
                </a:solidFill>
              </a:rPr>
              <a:t>M</a:t>
            </a:r>
            <a:r>
              <a:rPr lang="fr-BE" sz="1400" b="1" dirty="0" smtClean="0">
                <a:solidFill>
                  <a:srgbClr val="000099"/>
                </a:solidFill>
              </a:rPr>
              <a:t>éthodes d’intervention</a:t>
            </a:r>
          </a:p>
          <a:p>
            <a:r>
              <a:rPr lang="fr-BE" sz="1400" b="1" dirty="0" smtClean="0">
                <a:solidFill>
                  <a:srgbClr val="000099"/>
                </a:solidFill>
              </a:rPr>
              <a:t>(action(s) éducative(s)) </a:t>
            </a:r>
            <a:endParaRPr lang="fr-BE" sz="1400" b="1" dirty="0">
              <a:solidFill>
                <a:srgbClr val="000099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396755" y="562365"/>
            <a:ext cx="26628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00B050"/>
                </a:solidFill>
              </a:rPr>
              <a:t>E</a:t>
            </a:r>
            <a:r>
              <a:rPr lang="fr-BE" sz="1400" b="1" dirty="0" smtClean="0">
                <a:solidFill>
                  <a:srgbClr val="00B050"/>
                </a:solidFill>
              </a:rPr>
              <a:t>valuations en et de  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</a:rPr>
              <a:t>l</a:t>
            </a:r>
            <a:r>
              <a:rPr lang="fr-FR" sz="1400" b="1" dirty="0" smtClean="0">
                <a:solidFill>
                  <a:srgbClr val="00B050"/>
                </a:solidFill>
              </a:rPr>
              <a:t>’ Education en Santé</a:t>
            </a:r>
            <a:r>
              <a:rPr lang="fr-BE" sz="1400" b="1" dirty="0" smtClean="0">
                <a:solidFill>
                  <a:srgbClr val="00B050"/>
                </a:solidFill>
              </a:rPr>
              <a:t> </a:t>
            </a:r>
            <a:endParaRPr lang="fr-BE" sz="1400" b="1" dirty="0">
              <a:solidFill>
                <a:srgbClr val="00B05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F93E-413D-4D3C-8574-602E0865451F}" type="slidenum">
              <a:rPr lang="fr-BE" smtClean="0"/>
              <a:t>8</a:t>
            </a:fld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8251992" y="1178602"/>
            <a:ext cx="30264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Article 2009 </a:t>
            </a:r>
            <a:r>
              <a:rPr lang="fr-BE" sz="1400" b="1" dirty="0" smtClean="0"/>
              <a:t>Connaissance partielle</a:t>
            </a:r>
            <a:endParaRPr lang="fr-BE" sz="1100" b="1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194598" y="6559222"/>
            <a:ext cx="10833462" cy="365125"/>
          </a:xfrm>
        </p:spPr>
        <p:txBody>
          <a:bodyPr/>
          <a:lstStyle/>
          <a:p>
            <a:r>
              <a:rPr lang="fr-FR" smtClean="0"/>
              <a:t>D. Leclercq &amp; B. Pétré (2020)  Trois piliers d'une intervention éducative. DSSP Université de Liège &amp; LEPS université Paris 13</a:t>
            </a:r>
            <a:endParaRPr lang="fr-BE"/>
          </a:p>
        </p:txBody>
      </p:sp>
      <p:sp>
        <p:nvSpPr>
          <p:cNvPr id="29" name="ZoneTexte 28"/>
          <p:cNvSpPr txBox="1"/>
          <p:nvPr/>
        </p:nvSpPr>
        <p:spPr>
          <a:xfrm>
            <a:off x="-15506" y="5274694"/>
            <a:ext cx="1134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Examen</a:t>
            </a:r>
          </a:p>
          <a:p>
            <a:pPr algn="ctr"/>
            <a:r>
              <a:rPr lang="fr-FR" b="1" dirty="0" smtClean="0"/>
              <a:t>validation</a:t>
            </a:r>
            <a:endParaRPr lang="fr-BE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9"/>
          <a:srcRect l="49835" t="50465" r="25615" b="15588"/>
          <a:stretch/>
        </p:blipFill>
        <p:spPr>
          <a:xfrm>
            <a:off x="8672736" y="1615280"/>
            <a:ext cx="2207116" cy="105280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723" y="3982631"/>
            <a:ext cx="1288937" cy="968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ZoneTexte 40"/>
          <p:cNvSpPr txBox="1"/>
          <p:nvPr/>
        </p:nvSpPr>
        <p:spPr>
          <a:xfrm>
            <a:off x="6255763" y="5475880"/>
            <a:ext cx="2145792" cy="92333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000099"/>
                </a:solidFill>
              </a:defRPr>
            </a:lvl1pPr>
          </a:lstStyle>
          <a:p>
            <a:pPr algn="ctr"/>
            <a:r>
              <a:rPr lang="fr-BE" dirty="0" smtClean="0"/>
              <a:t>Enquête QOL</a:t>
            </a:r>
          </a:p>
          <a:p>
            <a:pPr algn="ctr"/>
            <a:r>
              <a:rPr lang="fr-BE" dirty="0"/>
              <a:t>p</a:t>
            </a:r>
            <a:r>
              <a:rPr lang="fr-BE" dirty="0" smtClean="0"/>
              <a:t>ar internet</a:t>
            </a:r>
          </a:p>
          <a:p>
            <a:pPr algn="ctr"/>
            <a:r>
              <a:rPr lang="fr-BE" dirty="0" smtClean="0"/>
              <a:t>+ analyse</a:t>
            </a:r>
            <a:endParaRPr lang="fr-BE" dirty="0"/>
          </a:p>
        </p:txBody>
      </p:sp>
      <p:sp>
        <p:nvSpPr>
          <p:cNvPr id="42" name="ZoneTexte 41"/>
          <p:cNvSpPr txBox="1"/>
          <p:nvPr/>
        </p:nvSpPr>
        <p:spPr>
          <a:xfrm>
            <a:off x="5417807" y="57712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soit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8231" y="58549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soit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617321" y="57305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soit</a:t>
            </a:r>
            <a:endParaRPr lang="fr-BE" b="1" dirty="0">
              <a:solidFill>
                <a:srgbClr val="FF0000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2796" y="4140559"/>
            <a:ext cx="457063" cy="52123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1509" y="4402371"/>
            <a:ext cx="561771" cy="547907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8650" y="4023283"/>
            <a:ext cx="882421" cy="62354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297" y="4212291"/>
            <a:ext cx="1050919" cy="599766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-26546" y="3968637"/>
            <a:ext cx="171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CEBOMERIOR COVID-19</a:t>
            </a:r>
            <a:endParaRPr lang="fr-BE" sz="1200" b="1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5"/>
          <a:srcRect t="16868" b="24419"/>
          <a:stretch/>
        </p:blipFill>
        <p:spPr>
          <a:xfrm>
            <a:off x="1704444" y="4185072"/>
            <a:ext cx="1538581" cy="73128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672023" y="3905319"/>
            <a:ext cx="1608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Triple Concordance</a:t>
            </a:r>
            <a:endParaRPr lang="fr-BE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8504066" y="2629226"/>
            <a:ext cx="25386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Test Spectral Métacognitif (TSM)</a:t>
            </a:r>
          </a:p>
          <a:p>
            <a:pPr algn="ctr"/>
            <a:r>
              <a:rPr lang="fr-BE" sz="1200" dirty="0" smtClean="0"/>
              <a:t>10 QCM SGI sur Conn Partielle</a:t>
            </a:r>
            <a:endParaRPr lang="fr-BE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15821" y="2590728"/>
            <a:ext cx="22404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Test Spectral Métacognitif (TSM)</a:t>
            </a:r>
          </a:p>
          <a:p>
            <a:pPr algn="ctr"/>
            <a:r>
              <a:rPr lang="fr-BE" sz="1200" dirty="0" smtClean="0"/>
              <a:t>10 QCL sur  EAE LEM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484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" grpId="0" animBg="1"/>
      <p:bldP spid="5" grpId="0" animBg="1"/>
      <p:bldP spid="6" grpId="0" animBg="1"/>
      <p:bldP spid="7" grpId="0" animBg="1"/>
      <p:bldP spid="16" grpId="0" animBg="1"/>
      <p:bldP spid="30" grpId="0" animBg="1"/>
      <p:bldP spid="31" grpId="0" animBg="1"/>
      <p:bldP spid="33" grpId="0"/>
      <p:bldP spid="34" grpId="0"/>
      <p:bldP spid="35" grpId="0" animBg="1"/>
      <p:bldP spid="41" grpId="0" animBg="1"/>
      <p:bldP spid="50" grpId="0"/>
      <p:bldP spid="36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922</Words>
  <Application>Microsoft Office PowerPoint</Application>
  <PresentationFormat>Grand écran</PresentationFormat>
  <Paragraphs>206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Exemple d’une formation      Détection des manques de TC O-M-E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44</cp:revision>
  <cp:lastPrinted>2020-04-20T15:44:11Z</cp:lastPrinted>
  <dcterms:created xsi:type="dcterms:W3CDTF">2019-04-02T13:44:42Z</dcterms:created>
  <dcterms:modified xsi:type="dcterms:W3CDTF">2020-04-22T10:03:14Z</dcterms:modified>
</cp:coreProperties>
</file>