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357" r:id="rId3"/>
    <p:sldId id="341" r:id="rId4"/>
    <p:sldId id="342" r:id="rId5"/>
    <p:sldId id="362" r:id="rId6"/>
    <p:sldId id="279" r:id="rId7"/>
    <p:sldId id="343" r:id="rId8"/>
    <p:sldId id="354" r:id="rId9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6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5B8CA-38F6-4FDD-BADA-1E72B5CCEE16}" type="datetimeFigureOut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D. Leclercq &amp; B. Pétré (2020) Pédagigie en Santé (1) Acteurs thèmes et publics de la santé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2F281-A08B-468B-B306-10E57A26C1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6547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9587905-6107-40DE-9522-DEFF76DE45AC}" type="datetimeFigureOut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fr-FR" smtClean="0"/>
              <a:t>D. Leclercq &amp; B. Pétré (2020) Pédagigie en Santé (1) Acteurs thèmes et publics de la santé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55B2BA4-32C5-40BE-8EF4-59133E9940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17476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 smtClean="0"/>
              <a:t>Dieudo</a:t>
            </a:r>
            <a:r>
              <a:rPr lang="fr-FR" dirty="0" smtClean="0"/>
              <a:t> : </a:t>
            </a:r>
            <a:r>
              <a:rPr lang="fr-FR" b="1" dirty="0" smtClean="0"/>
              <a:t>De plus en plus, des actions concertées entre soignants et relais</a:t>
            </a:r>
            <a:r>
              <a:rPr lang="fr-FR" b="1" baseline="0" dirty="0" smtClean="0"/>
              <a:t> débouchent sur des projets éducatifs mobilisant des professionnels et des volontaires. </a:t>
            </a:r>
          </a:p>
          <a:p>
            <a:r>
              <a:rPr lang="fr-FR" b="1" baseline="0" dirty="0" smtClean="0"/>
              <a:t>Nos étudiants, du Master en Sciences de la Santé Publique, sont de lus en plus souvent impliqués dans de tels projets qui ont une forte composante pédagogique. </a:t>
            </a:r>
          </a:p>
          <a:p>
            <a:r>
              <a:rPr lang="fr-FR" b="1" baseline="0" dirty="0" smtClean="0"/>
              <a:t>On peut le voir dans les mémoires de fin d’étude. </a:t>
            </a:r>
          </a:p>
          <a:p>
            <a:r>
              <a:rPr lang="fr-FR" b="1" baseline="0" dirty="0" smtClean="0">
                <a:solidFill>
                  <a:srgbClr val="0000CC"/>
                </a:solidFill>
              </a:rPr>
              <a:t>D’où la nécessité d’une formation pédagogique solide. C’est pourquoi le DSSP a crée la filière CEPES : Concepteurs et Evaluateurs de Projets d’Education en Santé. </a:t>
            </a:r>
          </a:p>
          <a:p>
            <a:r>
              <a:rPr lang="fr-FR" b="1" baseline="0" dirty="0" smtClean="0">
                <a:solidFill>
                  <a:srgbClr val="0000CC"/>
                </a:solidFill>
              </a:rPr>
              <a:t>Ils ont pour vocation d’aider à concevoir et à accompagner des projets den santé : dans l’analyse des Besoins éducatifs, dans la négociation des objectifs, </a:t>
            </a:r>
          </a:p>
          <a:p>
            <a:r>
              <a:rPr lang="fr-FR" b="1" baseline="0" dirty="0" smtClean="0">
                <a:solidFill>
                  <a:srgbClr val="0000CC"/>
                </a:solidFill>
              </a:rPr>
              <a:t>dans la préparation du matériel (audio-visuel) par exemple)nécessaire, dans la réalisation,  jusqu’aux évaluations de leurs impacts. </a:t>
            </a:r>
            <a:endParaRPr lang="fr-BE" b="1" dirty="0" smtClean="0">
              <a:solidFill>
                <a:srgbClr val="0000CC"/>
              </a:solidFill>
            </a:endParaRPr>
          </a:p>
          <a:p>
            <a:endParaRPr lang="fr-BE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7E49A-7DD6-42F2-BE5F-39277AED57A3}" type="slidenum">
              <a:rPr lang="fr-BE" smtClean="0"/>
              <a:t>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Pédagigie en Santé (1) Acteurs thèmes et publics de la santé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877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5BC6CF-E5A3-413C-85BC-2781D0FDBF7E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897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AF64C0-4F90-49C3-8AE7-C32DAD479CBC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232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8FDC7-84E7-4677-AF4D-A7A53BC0C1B9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448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4CD73E-3532-468A-9A2A-B906644A6FA1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329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E421F-E888-44B8-97A4-8C261E431A7D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25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080AD0-6244-4FFC-8820-50496E8826D7}" type="datetime1">
              <a:rPr lang="fr-BE" smtClean="0"/>
              <a:t>21-04-20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003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AFB07-6286-4968-887B-23D88723AA04}" type="datetime1">
              <a:rPr lang="fr-BE" smtClean="0"/>
              <a:t>21-04-20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962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8DD4BC-1089-420A-AC39-BB932A94617A}" type="datetime1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417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7FA19E-856A-4BD1-8C7A-5081F0A54E10}" type="datetime1">
              <a:rPr lang="fr-BE" smtClean="0"/>
              <a:t>21-04-20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881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F6779-1898-4410-8D0A-6ED9C6D050D5}" type="datetime1">
              <a:rPr lang="fr-BE" smtClean="0"/>
              <a:t>21-04-20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728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AAF93-4D2F-4B77-905A-DF1CA3589893}" type="datetime1">
              <a:rPr lang="fr-BE" smtClean="0"/>
              <a:t>21-04-20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482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505938"/>
            <a:ext cx="11353800" cy="431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D. Leclercq &amp; B. Pétré (2020) Pédagogie en Santé (1) Acteurs thèmes et publics de la santé. Faculté de médecine. Université de Liège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43063" y="6492875"/>
            <a:ext cx="642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AB4033-A015-4673-8A66-18DA1B4DB9E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326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2674" y="2015724"/>
            <a:ext cx="3926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Pédagogie en Santé</a:t>
            </a:r>
            <a:endParaRPr lang="fr-BE" sz="36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132674" y="3590271"/>
            <a:ext cx="4296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rgbClr val="CC0099"/>
                </a:solidFill>
              </a:rPr>
              <a:t>Les Conduites : thèmes</a:t>
            </a:r>
            <a:r>
              <a:rPr lang="fr-BE" sz="2000" b="1" dirty="0">
                <a:solidFill>
                  <a:srgbClr val="CC0099"/>
                </a:solidFill>
              </a:rPr>
              <a:t> </a:t>
            </a:r>
            <a:r>
              <a:rPr lang="fr-BE" sz="2000" b="1" dirty="0" smtClean="0">
                <a:solidFill>
                  <a:srgbClr val="CC0099"/>
                </a:solidFill>
              </a:rPr>
              <a:t>et </a:t>
            </a:r>
            <a:r>
              <a:rPr lang="fr-BE" sz="2000" b="1" dirty="0" smtClean="0">
                <a:solidFill>
                  <a:srgbClr val="CC0099"/>
                </a:solidFill>
              </a:rPr>
              <a:t> publics </a:t>
            </a:r>
            <a:endParaRPr lang="fr-BE" sz="2000" b="1" dirty="0" smtClean="0">
              <a:solidFill>
                <a:srgbClr val="CC0099"/>
              </a:solidFill>
            </a:endParaRPr>
          </a:p>
          <a:p>
            <a:r>
              <a:rPr lang="fr-BE" sz="2000" b="1" dirty="0" smtClean="0">
                <a:solidFill>
                  <a:srgbClr val="CC0099"/>
                </a:solidFill>
              </a:rPr>
              <a:t>COMPETENCES et niveaux d’expertise</a:t>
            </a:r>
            <a:r>
              <a:rPr lang="fr-BE" sz="1600" b="1" dirty="0" smtClean="0">
                <a:solidFill>
                  <a:srgbClr val="CC0099"/>
                </a:solidFill>
              </a:rPr>
              <a:t> </a:t>
            </a:r>
            <a:endParaRPr lang="fr-BE" sz="2000" b="1" dirty="0">
              <a:solidFill>
                <a:srgbClr val="CC0099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64C-D321-4835-B4B5-B3AE642CBA65}" type="slidenum">
              <a:rPr lang="fr-BE" smtClean="0"/>
              <a:t>1</a:t>
            </a:fld>
            <a:endParaRPr lang="fr-BE"/>
          </a:p>
        </p:txBody>
      </p:sp>
      <p:pic>
        <p:nvPicPr>
          <p:cNvPr id="16" name="Picture 6" descr="Résultat de recherche d'imag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5" y="111495"/>
            <a:ext cx="1737897" cy="1904229"/>
          </a:xfrm>
          <a:prstGeom prst="rect">
            <a:avLst/>
          </a:prstGeom>
          <a:noFill/>
          <a:extLst/>
        </p:spPr>
      </p:pic>
      <p:pic>
        <p:nvPicPr>
          <p:cNvPr id="17" name="Imag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52" y="898742"/>
            <a:ext cx="2294148" cy="9674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18" name="Imag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52" y="272862"/>
            <a:ext cx="2294148" cy="7194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19" name="Zone de texte 1"/>
          <p:cNvSpPr txBox="1"/>
          <p:nvPr/>
        </p:nvSpPr>
        <p:spPr>
          <a:xfrm>
            <a:off x="2739997" y="881025"/>
            <a:ext cx="788619" cy="36516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EA3412</a:t>
            </a:r>
          </a:p>
        </p:txBody>
      </p:sp>
      <p:pic>
        <p:nvPicPr>
          <p:cNvPr id="20" name="Image 19"/>
          <p:cNvPicPr/>
          <p:nvPr/>
        </p:nvPicPr>
        <p:blipFill rotWithShape="1">
          <a:blip r:embed="rId5"/>
          <a:srcRect l="41278" t="22743" r="44384" b="68500"/>
          <a:stretch/>
        </p:blipFill>
        <p:spPr>
          <a:xfrm>
            <a:off x="9688145" y="1382491"/>
            <a:ext cx="2330940" cy="901302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37" y="191739"/>
            <a:ext cx="2490248" cy="1190751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4132674" y="5439540"/>
            <a:ext cx="4181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Dieudonné LECLERCQ &amp; Benoit PETRE</a:t>
            </a:r>
            <a:endParaRPr lang="fr-BE" sz="20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3222775" y="2585428"/>
            <a:ext cx="5854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C</a:t>
            </a:r>
            <a:r>
              <a:rPr lang="fr-BE" b="1" dirty="0" smtClean="0"/>
              <a:t>oncepteurs et </a:t>
            </a:r>
            <a:r>
              <a:rPr lang="fr-BE" b="1" dirty="0" smtClean="0">
                <a:solidFill>
                  <a:srgbClr val="FF0000"/>
                </a:solidFill>
              </a:rPr>
              <a:t>E</a:t>
            </a:r>
            <a:r>
              <a:rPr lang="fr-BE" b="1" dirty="0" smtClean="0"/>
              <a:t>valuateurs de </a:t>
            </a:r>
            <a:r>
              <a:rPr lang="fr-BE" b="1" dirty="0" smtClean="0">
                <a:solidFill>
                  <a:srgbClr val="FF0000"/>
                </a:solidFill>
              </a:rPr>
              <a:t>P</a:t>
            </a:r>
            <a:r>
              <a:rPr lang="fr-BE" b="1" dirty="0" smtClean="0"/>
              <a:t>rojets d’</a:t>
            </a:r>
            <a:r>
              <a:rPr lang="fr-BE" b="1" dirty="0" smtClean="0">
                <a:solidFill>
                  <a:srgbClr val="FF0000"/>
                </a:solidFill>
              </a:rPr>
              <a:t>E</a:t>
            </a:r>
            <a:r>
              <a:rPr lang="fr-BE" b="1" dirty="0" smtClean="0"/>
              <a:t>ducation en </a:t>
            </a:r>
            <a:r>
              <a:rPr lang="fr-BE" b="1" dirty="0" smtClean="0">
                <a:solidFill>
                  <a:srgbClr val="FF0000"/>
                </a:solidFill>
              </a:rPr>
              <a:t>S</a:t>
            </a:r>
            <a:r>
              <a:rPr lang="fr-BE" b="1" dirty="0" smtClean="0"/>
              <a:t>anté</a:t>
            </a:r>
          </a:p>
          <a:p>
            <a:pPr algn="ctr"/>
            <a:r>
              <a:rPr lang="fr-BE" b="1" dirty="0"/>
              <a:t>o</a:t>
            </a:r>
            <a:r>
              <a:rPr lang="fr-BE" b="1" dirty="0" smtClean="0"/>
              <a:t>u </a:t>
            </a:r>
            <a:r>
              <a:rPr lang="fr-BE" b="1" u="sng" dirty="0" smtClean="0"/>
              <a:t>sherpas pédagogiques </a:t>
            </a:r>
            <a:r>
              <a:rPr lang="fr-BE" b="1" dirty="0" smtClean="0"/>
              <a:t>en  </a:t>
            </a:r>
            <a:endParaRPr lang="fr-BE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746799" y="477325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2020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431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17685" y="1464033"/>
            <a:ext cx="73331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400" b="1" dirty="0" smtClean="0"/>
              <a:t>Les </a:t>
            </a:r>
            <a:r>
              <a:rPr lang="fr-BE" sz="4400" b="1" dirty="0"/>
              <a:t>conduites en santé </a:t>
            </a:r>
            <a:r>
              <a:rPr lang="fr-BE" sz="4400" b="1" dirty="0" smtClean="0"/>
              <a:t>thèmes</a:t>
            </a:r>
            <a:endParaRPr lang="fr-BE" sz="4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17685" y="2374151"/>
            <a:ext cx="6469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400" b="1" dirty="0" smtClean="0"/>
              <a:t>Les publics des formations </a:t>
            </a:r>
            <a:endParaRPr lang="fr-BE" sz="44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2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817685" y="3215544"/>
            <a:ext cx="8408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400" b="1" dirty="0" smtClean="0"/>
              <a:t>Compétence et niveaux d’expertise</a:t>
            </a:r>
            <a:endParaRPr lang="fr-BE" sz="4400" b="1" dirty="0"/>
          </a:p>
        </p:txBody>
      </p:sp>
    </p:spTree>
    <p:extLst>
      <p:ext uri="{BB962C8B-B14F-4D97-AF65-F5344CB8AC3E}">
        <p14:creationId xmlns:p14="http://schemas.microsoft.com/office/powerpoint/2010/main" val="23045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1884" y="3178268"/>
            <a:ext cx="122590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/>
              <a:t>C</a:t>
            </a:r>
            <a:r>
              <a:rPr lang="fr-FR" sz="3600" b="1" dirty="0" smtClean="0"/>
              <a:t>ONDUITE</a:t>
            </a:r>
            <a:r>
              <a:rPr lang="fr-FR" sz="4000" b="1" dirty="0" smtClean="0"/>
              <a:t> = </a:t>
            </a:r>
            <a:r>
              <a:rPr lang="fr-FR" sz="6000" b="1" dirty="0" smtClean="0"/>
              <a:t>C</a:t>
            </a:r>
            <a:r>
              <a:rPr lang="fr-FR" sz="4000" b="1" dirty="0" smtClean="0"/>
              <a:t>omportement + signification personnelle </a:t>
            </a:r>
            <a:endParaRPr lang="fr-BE" sz="4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11016" y="4193931"/>
            <a:ext cx="62516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/>
              <a:t>H</a:t>
            </a:r>
            <a:r>
              <a:rPr lang="fr-FR" sz="3600" b="1" dirty="0" smtClean="0"/>
              <a:t>ABITUDE  = Conduite répétée</a:t>
            </a:r>
            <a:endParaRPr lang="fr-BE" sz="36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11016" y="5053015"/>
            <a:ext cx="9735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srgbClr val="FF0000"/>
                </a:solidFill>
              </a:rPr>
              <a:t>C</a:t>
            </a:r>
            <a:r>
              <a:rPr lang="fr-FR" sz="3600" b="1" dirty="0" smtClean="0">
                <a:solidFill>
                  <a:srgbClr val="FF0000"/>
                </a:solidFill>
              </a:rPr>
              <a:t>OMPETENCE</a:t>
            </a:r>
            <a:r>
              <a:rPr lang="fr-FR" sz="3200" b="1" dirty="0" smtClean="0"/>
              <a:t> = Capacité d’agir en situation complexe</a:t>
            </a:r>
            <a:endParaRPr lang="fr-BE" sz="32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0" r="39694" b="75008"/>
          <a:stretch/>
        </p:blipFill>
        <p:spPr>
          <a:xfrm>
            <a:off x="5397188" y="135254"/>
            <a:ext cx="4120767" cy="28162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930423" y="2158266"/>
            <a:ext cx="2514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Définitions</a:t>
            </a:r>
            <a:endParaRPr lang="fr-BE" sz="4000" b="1" dirty="0">
              <a:solidFill>
                <a:srgbClr val="FF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3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9617510" y="2285716"/>
            <a:ext cx="1948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préalables</a:t>
            </a:r>
            <a:endParaRPr lang="fr-BE" sz="3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13238" y="650631"/>
            <a:ext cx="4504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Les conduites en santé</a:t>
            </a:r>
            <a:endParaRPr lang="fr-BE" sz="3600" b="1" dirty="0"/>
          </a:p>
        </p:txBody>
      </p:sp>
    </p:spTree>
    <p:extLst>
      <p:ext uri="{BB962C8B-B14F-4D97-AF65-F5344CB8AC3E}">
        <p14:creationId xmlns:p14="http://schemas.microsoft.com/office/powerpoint/2010/main" val="397128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88851" y="3154658"/>
            <a:ext cx="28648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/>
              <a:t>C</a:t>
            </a:r>
            <a:r>
              <a:rPr lang="fr-FR" sz="3600" b="1" dirty="0" smtClean="0"/>
              <a:t>ONDUITE</a:t>
            </a:r>
            <a:r>
              <a:rPr lang="fr-FR" sz="4000" b="1" dirty="0" smtClean="0"/>
              <a:t> = </a:t>
            </a:r>
          </a:p>
          <a:p>
            <a:r>
              <a:rPr lang="fr-FR" sz="4000" b="1" dirty="0" smtClean="0"/>
              <a:t>     </a:t>
            </a:r>
            <a:endParaRPr lang="fr-BE" sz="4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035449" y="4599868"/>
            <a:ext cx="1776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 </a:t>
            </a:r>
            <a:r>
              <a:rPr lang="fr-FR" sz="3600" b="1" dirty="0" smtClean="0">
                <a:solidFill>
                  <a:srgbClr val="0000CC"/>
                </a:solidFill>
              </a:rPr>
              <a:t>répétée</a:t>
            </a:r>
            <a:endParaRPr lang="fr-BE" sz="3600" b="1" dirty="0">
              <a:solidFill>
                <a:srgbClr val="0000CC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28679" y="5445563"/>
            <a:ext cx="9735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srgbClr val="CC0099"/>
                </a:solidFill>
              </a:rPr>
              <a:t>C</a:t>
            </a:r>
            <a:r>
              <a:rPr lang="fr-FR" sz="3600" b="1" dirty="0" smtClean="0">
                <a:solidFill>
                  <a:srgbClr val="CC0099"/>
                </a:solidFill>
              </a:rPr>
              <a:t>OMPETENCE</a:t>
            </a:r>
            <a:r>
              <a:rPr lang="fr-FR" sz="3200" b="1" dirty="0" smtClean="0"/>
              <a:t> = </a:t>
            </a:r>
            <a:r>
              <a:rPr lang="fr-FR" sz="3200" b="1" dirty="0" smtClean="0">
                <a:solidFill>
                  <a:srgbClr val="CC0099"/>
                </a:solidFill>
              </a:rPr>
              <a:t>Capacité d’agir </a:t>
            </a:r>
            <a:r>
              <a:rPr lang="fr-FR" sz="3200" b="1" dirty="0" smtClean="0"/>
              <a:t>en situation complexe</a:t>
            </a:r>
            <a:endParaRPr lang="fr-BE" sz="32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0" r="39694" b="75008"/>
          <a:stretch/>
        </p:blipFill>
        <p:spPr>
          <a:xfrm>
            <a:off x="9278470" y="0"/>
            <a:ext cx="2913529" cy="199119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477806" y="1077205"/>
            <a:ext cx="2514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Définitions</a:t>
            </a:r>
            <a:endParaRPr lang="fr-BE" sz="40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85988" y="3059609"/>
            <a:ext cx="46782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CC0099"/>
                </a:solidFill>
              </a:rPr>
              <a:t>         </a:t>
            </a:r>
            <a:r>
              <a:rPr lang="fr-FR" sz="6000" b="1" dirty="0" smtClean="0"/>
              <a:t>C</a:t>
            </a:r>
            <a:r>
              <a:rPr lang="fr-FR" sz="3600" b="1" dirty="0" smtClean="0"/>
              <a:t>OMPORTEMENT </a:t>
            </a:r>
          </a:p>
        </p:txBody>
      </p:sp>
      <p:sp>
        <p:nvSpPr>
          <p:cNvPr id="3" name="Ellipse 2"/>
          <p:cNvSpPr/>
          <p:nvPr/>
        </p:nvSpPr>
        <p:spPr>
          <a:xfrm>
            <a:off x="7647710" y="2990254"/>
            <a:ext cx="3979513" cy="108501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/>
          <p:cNvSpPr/>
          <p:nvPr/>
        </p:nvSpPr>
        <p:spPr>
          <a:xfrm>
            <a:off x="4670295" y="2650888"/>
            <a:ext cx="7208114" cy="23343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862980" y="1077205"/>
            <a:ext cx="11109542" cy="467296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1914757" y="3097478"/>
            <a:ext cx="28167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>
                <a:solidFill>
                  <a:srgbClr val="0000CC"/>
                </a:solidFill>
              </a:rPr>
              <a:t>H</a:t>
            </a:r>
            <a:r>
              <a:rPr lang="fr-FR" sz="3600" b="1" dirty="0">
                <a:solidFill>
                  <a:srgbClr val="0000CC"/>
                </a:solidFill>
              </a:rPr>
              <a:t>ABITUDE  =</a:t>
            </a:r>
            <a:endParaRPr lang="fr-BE" sz="3600" dirty="0">
              <a:solidFill>
                <a:srgbClr val="0000CC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4</a:t>
            </a:fld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9254634" y="2873587"/>
            <a:ext cx="1242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CC0099"/>
                </a:solidFill>
              </a:rPr>
              <a:t>action</a:t>
            </a:r>
            <a:endParaRPr lang="fr-BE" sz="3200" dirty="0"/>
          </a:p>
        </p:txBody>
      </p:sp>
      <p:sp>
        <p:nvSpPr>
          <p:cNvPr id="18" name="Rectangle 17"/>
          <p:cNvSpPr/>
          <p:nvPr/>
        </p:nvSpPr>
        <p:spPr>
          <a:xfrm>
            <a:off x="7863935" y="3970266"/>
            <a:ext cx="3598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+ </a:t>
            </a:r>
            <a:r>
              <a:rPr lang="fr-FR" sz="2400" b="1" u="sng" dirty="0"/>
              <a:t>signification </a:t>
            </a:r>
            <a:r>
              <a:rPr lang="fr-FR" sz="2400" b="1" dirty="0"/>
              <a:t>personnelle 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4602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5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3524902" y="224468"/>
            <a:ext cx="722826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/>
              <a:t>D</a:t>
            </a:r>
            <a:r>
              <a:rPr lang="fr-FR" sz="3600" b="1" dirty="0" smtClean="0"/>
              <a:t>ECISION</a:t>
            </a:r>
            <a:r>
              <a:rPr lang="fr-FR" sz="3200" b="1" dirty="0" smtClean="0"/>
              <a:t> = maintien ou </a:t>
            </a:r>
          </a:p>
          <a:p>
            <a:r>
              <a:rPr lang="fr-FR" sz="3200" b="1" dirty="0" smtClean="0"/>
              <a:t>changement </a:t>
            </a:r>
            <a:r>
              <a:rPr lang="fr-FR" sz="3200" b="1" u="sng" dirty="0" smtClean="0"/>
              <a:t>conscient</a:t>
            </a:r>
            <a:r>
              <a:rPr lang="fr-FR" sz="3200" b="1" dirty="0" smtClean="0"/>
              <a:t> et </a:t>
            </a:r>
          </a:p>
          <a:p>
            <a:r>
              <a:rPr lang="fr-FR" sz="3200" b="1" dirty="0"/>
              <a:t>e</a:t>
            </a:r>
            <a:r>
              <a:rPr lang="fr-FR" sz="3200" b="1" dirty="0" smtClean="0"/>
              <a:t>t </a:t>
            </a:r>
            <a:r>
              <a:rPr lang="fr-FR" sz="3200" b="1" u="sng" dirty="0" smtClean="0"/>
              <a:t>volontaire </a:t>
            </a:r>
            <a:r>
              <a:rPr lang="fr-FR" sz="3200" b="1" dirty="0" smtClean="0"/>
              <a:t>de Conduite ou d’Habitude  </a:t>
            </a:r>
            <a:endParaRPr lang="fr-BE" sz="3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0" r="39694" b="75008"/>
          <a:stretch/>
        </p:blipFill>
        <p:spPr>
          <a:xfrm>
            <a:off x="0" y="-4675"/>
            <a:ext cx="2913529" cy="19911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0018" y="1224742"/>
            <a:ext cx="2514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Définitions</a:t>
            </a:r>
            <a:endParaRPr lang="fr-BE" sz="40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0018" y="2221009"/>
            <a:ext cx="1116805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0" b="1" dirty="0" smtClean="0"/>
              <a:t>V</a:t>
            </a:r>
            <a:r>
              <a:rPr lang="fr-BE" sz="3200" b="1" dirty="0" smtClean="0"/>
              <a:t>olition = mesure prise par la personne elle-même</a:t>
            </a:r>
          </a:p>
          <a:p>
            <a:endParaRPr lang="fr-BE" sz="3200" b="1" dirty="0" smtClean="0"/>
          </a:p>
          <a:p>
            <a:r>
              <a:rPr lang="fr-BE" sz="3200" b="1" dirty="0" smtClean="0"/>
              <a:t>-pour favoriser sa décision</a:t>
            </a:r>
          </a:p>
          <a:p>
            <a:r>
              <a:rPr lang="fr-BE" sz="3200" b="1" dirty="0" smtClean="0"/>
              <a:t>                      (le passage réel à l’acte au-delà de l’intention) </a:t>
            </a:r>
            <a:r>
              <a:rPr lang="fr-BE" sz="3200" b="1" dirty="0" smtClean="0">
                <a:solidFill>
                  <a:srgbClr val="FF0000"/>
                </a:solidFill>
              </a:rPr>
              <a:t>ou</a:t>
            </a:r>
          </a:p>
          <a:p>
            <a:endParaRPr lang="fr-BE" sz="3200" b="1" dirty="0" smtClean="0"/>
          </a:p>
          <a:p>
            <a:r>
              <a:rPr lang="fr-BE" sz="3200" b="1" dirty="0" smtClean="0"/>
              <a:t>-pour maintenir la décision prise (le passage à l’acte), favoriser la</a:t>
            </a:r>
          </a:p>
          <a:p>
            <a:r>
              <a:rPr lang="fr-BE" sz="3200" b="1" dirty="0" smtClean="0"/>
              <a:t>                       persévérance et empêcher la rechute, l’arrêt.</a:t>
            </a:r>
            <a:endParaRPr lang="fr-BE" sz="3200" b="1" dirty="0"/>
          </a:p>
        </p:txBody>
      </p:sp>
    </p:spTree>
    <p:extLst>
      <p:ext uri="{BB962C8B-B14F-4D97-AF65-F5344CB8AC3E}">
        <p14:creationId xmlns:p14="http://schemas.microsoft.com/office/powerpoint/2010/main" val="32823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5492" y="-52500"/>
            <a:ext cx="114325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Les besoins de </a:t>
            </a:r>
            <a:r>
              <a:rPr lang="fr-FR" sz="3200" b="1" dirty="0"/>
              <a:t>prise de </a:t>
            </a:r>
            <a:r>
              <a:rPr lang="fr-FR" sz="3200" b="1" dirty="0">
                <a:solidFill>
                  <a:srgbClr val="FF0000"/>
                </a:solidFill>
              </a:rPr>
              <a:t>décisions </a:t>
            </a:r>
            <a:r>
              <a:rPr lang="fr-FR" sz="3200" b="1" dirty="0" smtClean="0"/>
              <a:t>et de </a:t>
            </a:r>
            <a:r>
              <a:rPr lang="fr-FR" sz="3200" b="1" dirty="0" smtClean="0">
                <a:solidFill>
                  <a:srgbClr val="FF0000"/>
                </a:solidFill>
              </a:rPr>
              <a:t>changements de conduites</a:t>
            </a:r>
            <a:r>
              <a:rPr lang="fr-FR" sz="3200" b="1" dirty="0">
                <a:solidFill>
                  <a:srgbClr val="FF0000"/>
                </a:solidFill>
              </a:rPr>
              <a:t> </a:t>
            </a:r>
            <a:endParaRPr lang="fr-FR" sz="3200" b="1" dirty="0" smtClean="0">
              <a:solidFill>
                <a:srgbClr val="FF0000"/>
              </a:solidFill>
            </a:endParaRPr>
          </a:p>
          <a:p>
            <a:r>
              <a:rPr lang="fr-FR" sz="3200" b="1" dirty="0" smtClean="0"/>
              <a:t>en santé sont immenses.</a:t>
            </a:r>
            <a:endParaRPr lang="fr-BE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840314" y="2549313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B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ffectivité</a:t>
            </a:r>
            <a:r>
              <a:rPr lang="fr-BE" sz="2400" dirty="0" smtClean="0"/>
              <a:t> </a:t>
            </a:r>
            <a:endParaRPr lang="fr-BE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840314" y="2987999"/>
            <a:ext cx="2258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B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avoir-faire</a:t>
            </a:r>
            <a:endParaRPr lang="fr-BE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6840314" y="3380083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B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ognition</a:t>
            </a:r>
            <a:r>
              <a:rPr lang="fr-BE" sz="3200" dirty="0" smtClean="0"/>
              <a:t> </a:t>
            </a:r>
            <a:endParaRPr lang="fr-BE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6840314" y="4210853"/>
            <a:ext cx="1760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B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écision</a:t>
            </a:r>
            <a:r>
              <a:rPr lang="fr-BE" sz="3200" dirty="0" smtClean="0"/>
              <a:t> </a:t>
            </a:r>
            <a:endParaRPr lang="fr-BE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23069" y="2545754"/>
            <a:ext cx="37535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Les </a:t>
            </a:r>
            <a:r>
              <a:rPr lang="fr-FR" sz="2800" b="1" dirty="0" smtClean="0">
                <a:solidFill>
                  <a:srgbClr val="FF0000"/>
                </a:solidFill>
              </a:rPr>
              <a:t>facteurs</a:t>
            </a:r>
            <a:r>
              <a:rPr lang="fr-FR" sz="2800" b="1" dirty="0" smtClean="0"/>
              <a:t> </a:t>
            </a:r>
          </a:p>
          <a:p>
            <a:r>
              <a:rPr lang="fr-FR" sz="2800" b="1" dirty="0" smtClean="0"/>
              <a:t>qui les affectent</a:t>
            </a:r>
          </a:p>
          <a:p>
            <a:r>
              <a:rPr lang="fr-FR" sz="2800" b="1" dirty="0" smtClean="0"/>
              <a:t>(et que les éducateurs </a:t>
            </a:r>
          </a:p>
          <a:p>
            <a:r>
              <a:rPr lang="fr-FR" sz="2800" b="1" dirty="0" smtClean="0"/>
              <a:t>essayent de modifier) :  </a:t>
            </a:r>
            <a:endParaRPr lang="fr-BE" sz="28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886432" y="3795468"/>
            <a:ext cx="246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B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mage de soi</a:t>
            </a:r>
            <a:r>
              <a:rPr lang="fr-BE" sz="3200" dirty="0" smtClean="0"/>
              <a:t> </a:t>
            </a:r>
            <a:endParaRPr lang="fr-BE" sz="32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6</a:t>
            </a:fld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6319389" y="2267882"/>
            <a:ext cx="3075913" cy="278073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7660149" y="100160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250486" y="175077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r-B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101942" y="175077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fr-B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11503" y="503765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fr-B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499296" y="3466409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fr-B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610391" y="35727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fr-B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946831" y="492805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B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  <p:bldP spid="8" grpId="0" animBg="1"/>
      <p:bldP spid="10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6" t="-1458" r="12324" b="65473"/>
          <a:stretch/>
        </p:blipFill>
        <p:spPr>
          <a:xfrm>
            <a:off x="3861924" y="42891"/>
            <a:ext cx="2846299" cy="154438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65210" y="2419679"/>
            <a:ext cx="784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des besoins de </a:t>
            </a:r>
            <a:r>
              <a:rPr lang="fr-FR" sz="3200" b="1" dirty="0" smtClean="0">
                <a:solidFill>
                  <a:srgbClr val="FF0000"/>
                </a:solidFill>
              </a:rPr>
              <a:t>changements de conduites</a:t>
            </a:r>
          </a:p>
          <a:p>
            <a:endParaRPr lang="fr-FR" sz="3200" b="1" dirty="0" smtClean="0">
              <a:solidFill>
                <a:srgbClr val="FF0000"/>
              </a:solidFill>
            </a:endParaRPr>
          </a:p>
          <a:p>
            <a:r>
              <a:rPr lang="fr-FR" sz="3200" b="1" dirty="0" smtClean="0">
                <a:solidFill>
                  <a:srgbClr val="FF0000"/>
                </a:solidFill>
              </a:rPr>
              <a:t>des compétences </a:t>
            </a:r>
            <a:r>
              <a:rPr lang="fr-FR" sz="3200" b="1" dirty="0" smtClean="0"/>
              <a:t>en santé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10256" y="1011111"/>
            <a:ext cx="40238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= Professionnalisation 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pédagogique </a:t>
            </a:r>
            <a:r>
              <a:rPr lang="fr-FR" sz="3200" b="1" dirty="0" smtClean="0"/>
              <a:t>des</a:t>
            </a:r>
          </a:p>
          <a:p>
            <a:r>
              <a:rPr lang="fr-FR" sz="3200" b="1" dirty="0" smtClean="0"/>
              <a:t> formateurs </a:t>
            </a:r>
          </a:p>
          <a:p>
            <a:r>
              <a:rPr lang="fr-FR" sz="3200" b="1" dirty="0" smtClean="0"/>
              <a:t>         -à analyser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848" y="290147"/>
            <a:ext cx="11772898" cy="60557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3668177" y="2378563"/>
            <a:ext cx="7860324" cy="18478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7</a:t>
            </a:fld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4394953" y="4538989"/>
            <a:ext cx="65298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/>
              <a:t>Chez quels publics ?</a:t>
            </a:r>
            <a:endParaRPr lang="fr-BE" sz="6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53377" y="3400857"/>
            <a:ext cx="3635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-</a:t>
            </a:r>
            <a:r>
              <a:rPr lang="fr-BE" sz="3200" b="1" dirty="0"/>
              <a:t>à éduquer </a:t>
            </a:r>
            <a:r>
              <a:rPr lang="fr-BE" sz="3200" b="1" dirty="0" smtClean="0"/>
              <a:t>dans/ à   </a:t>
            </a:r>
            <a:endParaRPr lang="fr-BE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455877" y="5580965"/>
            <a:ext cx="214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(voir diapo suivante)</a:t>
            </a:r>
            <a:endParaRPr lang="fr-BE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465286" y="406483"/>
            <a:ext cx="1952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Formation</a:t>
            </a:r>
            <a:endParaRPr lang="fr-BE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574491" y="294511"/>
            <a:ext cx="1211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200" b="1" dirty="0">
                <a:solidFill>
                  <a:schemeClr val="bg1"/>
                </a:solidFill>
              </a:rPr>
              <a:t>CEPES</a:t>
            </a:r>
          </a:p>
        </p:txBody>
      </p:sp>
    </p:spTree>
    <p:extLst>
      <p:ext uri="{BB962C8B-B14F-4D97-AF65-F5344CB8AC3E}">
        <p14:creationId xmlns:p14="http://schemas.microsoft.com/office/powerpoint/2010/main" val="280980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28" y="1501035"/>
            <a:ext cx="1411809" cy="93103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8750180" y="249726"/>
            <a:ext cx="5344721" cy="495242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8907521" y="1413991"/>
            <a:ext cx="4424293" cy="344756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/>
          <p:cNvSpPr/>
          <p:nvPr/>
        </p:nvSpPr>
        <p:spPr>
          <a:xfrm>
            <a:off x="9597622" y="2445490"/>
            <a:ext cx="2887270" cy="204649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7700539" y="3292293"/>
            <a:ext cx="2105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patients……………..</a:t>
            </a:r>
            <a:endParaRPr lang="fr-BE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7789042" y="785786"/>
            <a:ext cx="1653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la </a:t>
            </a:r>
            <a:r>
              <a:rPr lang="fr-FR" sz="2000" b="1" dirty="0"/>
              <a:t>population </a:t>
            </a:r>
            <a:endParaRPr lang="fr-FR" sz="2000" b="1" dirty="0" smtClean="0"/>
          </a:p>
          <a:p>
            <a:r>
              <a:rPr lang="fr-FR" sz="2000" b="1" dirty="0" smtClean="0"/>
              <a:t>générale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426430" y="1615643"/>
            <a:ext cx="2082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populations </a:t>
            </a:r>
          </a:p>
          <a:p>
            <a:r>
              <a:rPr lang="fr-FR" sz="2000" b="1" dirty="0" smtClean="0"/>
              <a:t>à risque………….….</a:t>
            </a:r>
            <a:endParaRPr lang="fr-BE" sz="2000" b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9810750" y="2656069"/>
            <a:ext cx="2262902" cy="1237078"/>
            <a:chOff x="5337607" y="2901418"/>
            <a:chExt cx="2262902" cy="1237078"/>
          </a:xfrm>
        </p:grpSpPr>
        <p:sp>
          <p:nvSpPr>
            <p:cNvPr id="14" name="ZoneTexte 13"/>
            <p:cNvSpPr txBox="1"/>
            <p:nvPr/>
          </p:nvSpPr>
          <p:spPr>
            <a:xfrm>
              <a:off x="5544049" y="2901418"/>
              <a:ext cx="2056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Prévention tertiaire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947175" y="3133008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ETP</a:t>
              </a:r>
            </a:p>
          </p:txBody>
        </p:sp>
        <p:sp>
          <p:nvSpPr>
            <p:cNvPr id="22" name="Organigramme : Ou 21"/>
            <p:cNvSpPr/>
            <p:nvPr/>
          </p:nvSpPr>
          <p:spPr>
            <a:xfrm>
              <a:off x="5437538" y="3308018"/>
              <a:ext cx="304970" cy="247886"/>
            </a:xfrm>
            <a:prstGeom prst="flowChartOr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3" name="Organigramme : Ou 22"/>
            <p:cNvSpPr/>
            <p:nvPr/>
          </p:nvSpPr>
          <p:spPr>
            <a:xfrm>
              <a:off x="5821674" y="3606336"/>
              <a:ext cx="304970" cy="247886"/>
            </a:xfrm>
            <a:prstGeom prst="flowChartOr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4" name="Organigramme : Ou 23"/>
            <p:cNvSpPr/>
            <p:nvPr/>
          </p:nvSpPr>
          <p:spPr>
            <a:xfrm>
              <a:off x="5337607" y="3653700"/>
              <a:ext cx="304970" cy="247886"/>
            </a:xfrm>
            <a:prstGeom prst="flowChartOr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5" name="Organigramme : Ou 24"/>
            <p:cNvSpPr/>
            <p:nvPr/>
          </p:nvSpPr>
          <p:spPr>
            <a:xfrm>
              <a:off x="6471110" y="3395151"/>
              <a:ext cx="304970" cy="247886"/>
            </a:xfrm>
            <a:prstGeom prst="flowChartOr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7" name="Organigramme : Ou 26"/>
            <p:cNvSpPr/>
            <p:nvPr/>
          </p:nvSpPr>
          <p:spPr>
            <a:xfrm>
              <a:off x="6261542" y="3890610"/>
              <a:ext cx="304970" cy="247886"/>
            </a:xfrm>
            <a:prstGeom prst="flowChartOr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4" name="Espace réservé du pied de page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 dirty="0"/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64C-D321-4835-B4B5-B3AE642CBA65}" type="slidenum">
              <a:rPr lang="fr-BE" smtClean="0"/>
              <a:t>8</a:t>
            </a:fld>
            <a:endParaRPr lang="fr-BE"/>
          </a:p>
        </p:txBody>
      </p:sp>
      <p:grpSp>
        <p:nvGrpSpPr>
          <p:cNvPr id="3" name="Groupe 2"/>
          <p:cNvGrpSpPr/>
          <p:nvPr/>
        </p:nvGrpSpPr>
        <p:grpSpPr>
          <a:xfrm>
            <a:off x="8969704" y="1710711"/>
            <a:ext cx="2211219" cy="1151584"/>
            <a:chOff x="4959673" y="1727752"/>
            <a:chExt cx="2211219" cy="1151584"/>
          </a:xfrm>
        </p:grpSpPr>
        <p:sp>
          <p:nvSpPr>
            <p:cNvPr id="13" name="ZoneTexte 12"/>
            <p:cNvSpPr txBox="1"/>
            <p:nvPr/>
          </p:nvSpPr>
          <p:spPr>
            <a:xfrm>
              <a:off x="5685101" y="1727752"/>
              <a:ext cx="14857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Prévention </a:t>
              </a:r>
            </a:p>
            <a:p>
              <a:r>
                <a:rPr lang="fr-FR" b="1" dirty="0">
                  <a:solidFill>
                    <a:srgbClr val="FF0000"/>
                  </a:solidFill>
                </a:rPr>
                <a:t> </a:t>
              </a:r>
              <a:r>
                <a:rPr lang="fr-FR" b="1" dirty="0" smtClean="0">
                  <a:solidFill>
                    <a:srgbClr val="FF0000"/>
                  </a:solidFill>
                </a:rPr>
                <a:t>    secondaire</a:t>
              </a:r>
              <a:endParaRPr lang="fr-BE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5596225" y="2520978"/>
              <a:ext cx="202228" cy="2049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9" name="Ellipse 48"/>
            <p:cNvSpPr/>
            <p:nvPr/>
          </p:nvSpPr>
          <p:spPr>
            <a:xfrm>
              <a:off x="5236493" y="2413969"/>
              <a:ext cx="202228" cy="2049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873045" y="2443630"/>
              <a:ext cx="202228" cy="2049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5654360" y="2073807"/>
              <a:ext cx="202228" cy="2049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4959673" y="2527103"/>
              <a:ext cx="202228" cy="2049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218882" y="2674375"/>
              <a:ext cx="202228" cy="2049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9432365" y="286511"/>
            <a:ext cx="2765091" cy="1079487"/>
            <a:chOff x="4987112" y="856039"/>
            <a:chExt cx="2765091" cy="1079487"/>
          </a:xfrm>
        </p:grpSpPr>
        <p:sp>
          <p:nvSpPr>
            <p:cNvPr id="12" name="ZoneTexte 11"/>
            <p:cNvSpPr txBox="1"/>
            <p:nvPr/>
          </p:nvSpPr>
          <p:spPr>
            <a:xfrm>
              <a:off x="5643805" y="1038216"/>
              <a:ext cx="210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Prévention primaire</a:t>
              </a:r>
              <a:endParaRPr lang="fr-BE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6220672" y="1017586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5522147" y="1356124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5363625" y="1519172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5888616" y="1383839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687598" y="1448240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3" name="Ellipse 42"/>
            <p:cNvSpPr/>
            <p:nvPr/>
          </p:nvSpPr>
          <p:spPr>
            <a:xfrm>
              <a:off x="5878817" y="1573834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6152796" y="1448240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5" name="Ellipse 44"/>
            <p:cNvSpPr/>
            <p:nvPr/>
          </p:nvSpPr>
          <p:spPr>
            <a:xfrm>
              <a:off x="6513695" y="981465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6776080" y="1043997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8" name="Ellipse 47"/>
            <p:cNvSpPr/>
            <p:nvPr/>
          </p:nvSpPr>
          <p:spPr>
            <a:xfrm>
              <a:off x="6950784" y="856039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5145634" y="1634028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4987112" y="1797076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512103" y="1661743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5311085" y="1726144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8" name="Ellipse 57"/>
            <p:cNvSpPr/>
            <p:nvPr/>
          </p:nvSpPr>
          <p:spPr>
            <a:xfrm>
              <a:off x="5170000" y="1824767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502304" y="1851738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60" name="Ellipse 59"/>
            <p:cNvSpPr/>
            <p:nvPr/>
          </p:nvSpPr>
          <p:spPr>
            <a:xfrm>
              <a:off x="5776283" y="1726144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61" name="Ellipse 60"/>
            <p:cNvSpPr/>
            <p:nvPr/>
          </p:nvSpPr>
          <p:spPr>
            <a:xfrm>
              <a:off x="7090969" y="988570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810018" y="871904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64" name="Ellipse 63"/>
            <p:cNvSpPr/>
            <p:nvPr/>
          </p:nvSpPr>
          <p:spPr>
            <a:xfrm>
              <a:off x="7256420" y="1080686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6900991" y="1027220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67" name="Ellipse 66"/>
            <p:cNvSpPr/>
            <p:nvPr/>
          </p:nvSpPr>
          <p:spPr>
            <a:xfrm>
              <a:off x="7450893" y="1071020"/>
              <a:ext cx="67876" cy="83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86" name="ZoneTexte 85"/>
          <p:cNvSpPr txBox="1"/>
          <p:nvPr/>
        </p:nvSpPr>
        <p:spPr>
          <a:xfrm>
            <a:off x="-126470" y="-22108"/>
            <a:ext cx="11466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L’éducation en santé vise les </a:t>
            </a:r>
            <a:r>
              <a:rPr lang="fr-BE" b="1" dirty="0" smtClean="0">
                <a:solidFill>
                  <a:srgbClr val="FF0000"/>
                </a:solidFill>
              </a:rPr>
              <a:t>A</a:t>
            </a:r>
            <a:r>
              <a:rPr lang="fr-BE" b="1" dirty="0" smtClean="0">
                <a:solidFill>
                  <a:srgbClr val="0000CC"/>
                </a:solidFill>
              </a:rPr>
              <a:t>ttitudes, les </a:t>
            </a:r>
            <a:r>
              <a:rPr lang="fr-BE" b="1" dirty="0" smtClean="0">
                <a:solidFill>
                  <a:srgbClr val="FF0000"/>
                </a:solidFill>
              </a:rPr>
              <a:t>S</a:t>
            </a:r>
            <a:r>
              <a:rPr lang="fr-BE" b="1" dirty="0" smtClean="0">
                <a:solidFill>
                  <a:srgbClr val="0000CC"/>
                </a:solidFill>
              </a:rPr>
              <a:t>avoir-faire, les </a:t>
            </a:r>
            <a:r>
              <a:rPr lang="fr-BE" b="1" dirty="0" smtClean="0">
                <a:solidFill>
                  <a:srgbClr val="FF0000"/>
                </a:solidFill>
              </a:rPr>
              <a:t>C</a:t>
            </a:r>
            <a:r>
              <a:rPr lang="fr-BE" b="1" dirty="0" smtClean="0">
                <a:solidFill>
                  <a:srgbClr val="0000CC"/>
                </a:solidFill>
              </a:rPr>
              <a:t>onnaissances, l’</a:t>
            </a:r>
            <a:r>
              <a:rPr lang="fr-BE" b="1" dirty="0" smtClean="0">
                <a:solidFill>
                  <a:srgbClr val="FF0000"/>
                </a:solidFill>
              </a:rPr>
              <a:t>I</a:t>
            </a:r>
            <a:r>
              <a:rPr lang="fr-BE" b="1" dirty="0" smtClean="0">
                <a:solidFill>
                  <a:srgbClr val="0000CC"/>
                </a:solidFill>
              </a:rPr>
              <a:t>mage de soi, les </a:t>
            </a:r>
            <a:r>
              <a:rPr lang="fr-BE" b="1" dirty="0" smtClean="0">
                <a:solidFill>
                  <a:srgbClr val="FF0000"/>
                </a:solidFill>
              </a:rPr>
              <a:t>D</a:t>
            </a:r>
            <a:r>
              <a:rPr lang="fr-BE" b="1" dirty="0" smtClean="0">
                <a:solidFill>
                  <a:srgbClr val="0000CC"/>
                </a:solidFill>
              </a:rPr>
              <a:t>écisions, les </a:t>
            </a:r>
            <a:r>
              <a:rPr lang="fr-BE" b="1" dirty="0" smtClean="0">
                <a:solidFill>
                  <a:srgbClr val="FF0000"/>
                </a:solidFill>
              </a:rPr>
              <a:t>H</a:t>
            </a:r>
            <a:r>
              <a:rPr lang="fr-BE" b="1" dirty="0" smtClean="0">
                <a:solidFill>
                  <a:srgbClr val="0000CC"/>
                </a:solidFill>
              </a:rPr>
              <a:t>abitudes</a:t>
            </a:r>
          </a:p>
          <a:p>
            <a:r>
              <a:rPr lang="fr-BE" b="1" dirty="0" smtClean="0">
                <a:solidFill>
                  <a:srgbClr val="0000CC"/>
                </a:solidFill>
              </a:rPr>
              <a:t>                     de différents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3451466" y="274171"/>
            <a:ext cx="20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types de publics</a:t>
            </a:r>
            <a:endParaRPr lang="fr-BE" dirty="0" smtClean="0"/>
          </a:p>
        </p:txBody>
      </p:sp>
      <p:sp>
        <p:nvSpPr>
          <p:cNvPr id="79" name="ZoneTexte 78"/>
          <p:cNvSpPr txBox="1"/>
          <p:nvPr/>
        </p:nvSpPr>
        <p:spPr>
          <a:xfrm>
            <a:off x="7482814" y="512266"/>
            <a:ext cx="222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Bénéficiaires ultimes 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5302716" y="727032"/>
            <a:ext cx="1501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Intervenants  </a:t>
            </a:r>
          </a:p>
          <a:p>
            <a:pPr algn="ctr"/>
            <a:r>
              <a:rPr lang="fr-BE" b="1" dirty="0" smtClean="0">
                <a:solidFill>
                  <a:srgbClr val="FF0000"/>
                </a:solidFill>
              </a:rPr>
              <a:t>Volontaires 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5606991" y="1718031"/>
            <a:ext cx="1497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 Aide urgente </a:t>
            </a:r>
          </a:p>
          <a:p>
            <a:r>
              <a:rPr lang="fr-BE" dirty="0" smtClean="0"/>
              <a:t>(RCP, …)</a:t>
            </a:r>
            <a:endParaRPr lang="fr-BE" dirty="0"/>
          </a:p>
        </p:txBody>
      </p:sp>
      <p:sp>
        <p:nvSpPr>
          <p:cNvPr id="70" name="ZoneTexte 69"/>
          <p:cNvSpPr txBox="1"/>
          <p:nvPr/>
        </p:nvSpPr>
        <p:spPr>
          <a:xfrm>
            <a:off x="5297802" y="2364164"/>
            <a:ext cx="13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Influenceurs</a:t>
            </a:r>
            <a:endParaRPr lang="fr-BE" dirty="0"/>
          </a:p>
        </p:txBody>
      </p:sp>
      <p:sp>
        <p:nvSpPr>
          <p:cNvPr id="71" name="ZoneTexte 70"/>
          <p:cNvSpPr txBox="1"/>
          <p:nvPr/>
        </p:nvSpPr>
        <p:spPr>
          <a:xfrm>
            <a:off x="5115018" y="2710561"/>
            <a:ext cx="16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Accompagnants</a:t>
            </a:r>
            <a:endParaRPr lang="fr-BE" dirty="0"/>
          </a:p>
        </p:txBody>
      </p:sp>
      <p:sp>
        <p:nvSpPr>
          <p:cNvPr id="72" name="ZoneTexte 71"/>
          <p:cNvSpPr txBox="1"/>
          <p:nvPr/>
        </p:nvSpPr>
        <p:spPr>
          <a:xfrm>
            <a:off x="3004703" y="1185754"/>
            <a:ext cx="121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Soignants  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2645940" y="1411499"/>
            <a:ext cx="1551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 en Formation </a:t>
            </a:r>
          </a:p>
          <a:p>
            <a:r>
              <a:rPr lang="fr-BE" dirty="0"/>
              <a:t>-</a:t>
            </a:r>
            <a:r>
              <a:rPr lang="fr-BE" dirty="0" smtClean="0"/>
              <a:t>initiale</a:t>
            </a:r>
            <a:endParaRPr lang="fr-BE" dirty="0"/>
          </a:p>
        </p:txBody>
      </p:sp>
      <p:sp>
        <p:nvSpPr>
          <p:cNvPr id="74" name="ZoneTexte 73"/>
          <p:cNvSpPr txBox="1"/>
          <p:nvPr/>
        </p:nvSpPr>
        <p:spPr>
          <a:xfrm>
            <a:off x="2613768" y="1974580"/>
            <a:ext cx="152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 -permanente 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235043" y="1491383"/>
            <a:ext cx="19004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C</a:t>
            </a:r>
            <a:r>
              <a:rPr lang="fr-BE" sz="2000" b="1" dirty="0" smtClean="0"/>
              <a:t>oncepteurs et </a:t>
            </a:r>
          </a:p>
          <a:p>
            <a:r>
              <a:rPr lang="fr-BE" sz="2800" b="1" dirty="0" smtClean="0">
                <a:solidFill>
                  <a:srgbClr val="FF0000"/>
                </a:solidFill>
              </a:rPr>
              <a:t>E</a:t>
            </a:r>
            <a:r>
              <a:rPr lang="fr-BE" sz="2000" b="1" dirty="0" smtClean="0"/>
              <a:t>valuateurs de</a:t>
            </a:r>
          </a:p>
          <a:p>
            <a:r>
              <a:rPr lang="fr-BE" sz="2800" b="1" dirty="0" smtClean="0">
                <a:solidFill>
                  <a:srgbClr val="FF0000"/>
                </a:solidFill>
              </a:rPr>
              <a:t>P</a:t>
            </a:r>
            <a:r>
              <a:rPr lang="fr-BE" sz="2000" b="1" dirty="0" smtClean="0"/>
              <a:t>rojets d’</a:t>
            </a:r>
            <a:endParaRPr lang="fr-BE" sz="2000" b="1" dirty="0"/>
          </a:p>
        </p:txBody>
      </p:sp>
      <p:sp>
        <p:nvSpPr>
          <p:cNvPr id="77" name="ZoneTexte 76"/>
          <p:cNvSpPr txBox="1"/>
          <p:nvPr/>
        </p:nvSpPr>
        <p:spPr>
          <a:xfrm>
            <a:off x="204650" y="2723343"/>
            <a:ext cx="1674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E</a:t>
            </a:r>
            <a:r>
              <a:rPr lang="fr-BE" sz="2000" b="1" dirty="0"/>
              <a:t>ducation en </a:t>
            </a:r>
            <a:endParaRPr lang="fr-BE" sz="2000" b="1" dirty="0" smtClean="0"/>
          </a:p>
          <a:p>
            <a:r>
              <a:rPr lang="fr-BE" sz="2800" b="1" dirty="0" smtClean="0">
                <a:solidFill>
                  <a:srgbClr val="FF0000"/>
                </a:solidFill>
              </a:rPr>
              <a:t>S</a:t>
            </a:r>
            <a:r>
              <a:rPr lang="fr-BE" sz="2000" b="1" dirty="0" smtClean="0"/>
              <a:t>anté</a:t>
            </a:r>
            <a:endParaRPr lang="fr-BE" sz="2000" b="1" dirty="0"/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6" t="-1458" r="12324" b="65473"/>
          <a:stretch/>
        </p:blipFill>
        <p:spPr>
          <a:xfrm>
            <a:off x="1082911" y="3342002"/>
            <a:ext cx="1041131" cy="56491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1203" y="843918"/>
            <a:ext cx="2062233" cy="35784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0" name="Rectangle 79"/>
          <p:cNvSpPr/>
          <p:nvPr/>
        </p:nvSpPr>
        <p:spPr>
          <a:xfrm>
            <a:off x="2609755" y="1251144"/>
            <a:ext cx="2062233" cy="2507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1" name="Rectangle 80"/>
          <p:cNvSpPr/>
          <p:nvPr/>
        </p:nvSpPr>
        <p:spPr>
          <a:xfrm>
            <a:off x="4944087" y="785786"/>
            <a:ext cx="2062233" cy="2286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Flèche droite 25"/>
          <p:cNvSpPr/>
          <p:nvPr/>
        </p:nvSpPr>
        <p:spPr>
          <a:xfrm>
            <a:off x="1429708" y="2160888"/>
            <a:ext cx="2165294" cy="94132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Interventions Educatives 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82" name="Flèche droite 81"/>
          <p:cNvSpPr/>
          <p:nvPr/>
        </p:nvSpPr>
        <p:spPr>
          <a:xfrm>
            <a:off x="4131606" y="1691901"/>
            <a:ext cx="1490439" cy="927851"/>
          </a:xfrm>
          <a:prstGeom prst="right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Interv</a:t>
            </a:r>
            <a:r>
              <a:rPr lang="fr-FR" b="1" dirty="0" smtClean="0">
                <a:solidFill>
                  <a:schemeClr val="tx1"/>
                </a:solidFill>
              </a:rPr>
              <a:t>. Educatives 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90" name="Flèche droite 89"/>
          <p:cNvSpPr/>
          <p:nvPr/>
        </p:nvSpPr>
        <p:spPr>
          <a:xfrm>
            <a:off x="6627614" y="2171712"/>
            <a:ext cx="2131597" cy="785261"/>
          </a:xfrm>
          <a:prstGeom prst="right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Interv</a:t>
            </a:r>
            <a:r>
              <a:rPr lang="fr-FR" b="1" dirty="0" smtClean="0">
                <a:solidFill>
                  <a:schemeClr val="tx1"/>
                </a:solidFill>
              </a:rPr>
              <a:t>. Educatives 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91" name="Flèche droite 90"/>
          <p:cNvSpPr/>
          <p:nvPr/>
        </p:nvSpPr>
        <p:spPr>
          <a:xfrm>
            <a:off x="4172249" y="3161442"/>
            <a:ext cx="3379980" cy="785261"/>
          </a:xfrm>
          <a:prstGeom prst="right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Interventions Educatives 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92" name="Flèche droite 91"/>
          <p:cNvSpPr/>
          <p:nvPr/>
        </p:nvSpPr>
        <p:spPr>
          <a:xfrm>
            <a:off x="1429708" y="3778389"/>
            <a:ext cx="7320472" cy="78526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Interventions Educatives 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93" name="Flèche droite 92"/>
          <p:cNvSpPr/>
          <p:nvPr/>
        </p:nvSpPr>
        <p:spPr>
          <a:xfrm>
            <a:off x="1391885" y="653354"/>
            <a:ext cx="3584469" cy="62794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Interventions Educative 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385400" y="1377885"/>
            <a:ext cx="13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Associations</a:t>
            </a:r>
            <a:endParaRPr lang="fr-BE" dirty="0"/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4"/>
          <a:stretch/>
        </p:blipFill>
        <p:spPr>
          <a:xfrm>
            <a:off x="10398813" y="761834"/>
            <a:ext cx="1786314" cy="633142"/>
          </a:xfrm>
          <a:prstGeom prst="rect">
            <a:avLst/>
          </a:prstGeom>
        </p:spPr>
      </p:pic>
      <p:pic>
        <p:nvPicPr>
          <p:cNvPr id="8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106" y="2948917"/>
            <a:ext cx="896261" cy="142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Image 9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t="11243" r="16348" b="32926"/>
          <a:stretch/>
        </p:blipFill>
        <p:spPr>
          <a:xfrm>
            <a:off x="3623746" y="2416717"/>
            <a:ext cx="751314" cy="8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4" grpId="0"/>
      <p:bldP spid="6" grpId="0"/>
      <p:bldP spid="7" grpId="0"/>
      <p:bldP spid="79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80" grpId="0" animBg="1"/>
      <p:bldP spid="81" grpId="0" animBg="1"/>
      <p:bldP spid="26" grpId="0" animBg="1"/>
      <p:bldP spid="82" grpId="0" animBg="1"/>
      <p:bldP spid="90" grpId="0" animBg="1"/>
      <p:bldP spid="91" grpId="0" animBg="1"/>
      <p:bldP spid="92" grpId="0" animBg="1"/>
      <p:bldP spid="93" grpId="0" animBg="1"/>
      <p:bldP spid="2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747</Words>
  <Application>Microsoft Office PowerPoint</Application>
  <PresentationFormat>Grand écran</PresentationFormat>
  <Paragraphs>127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84</cp:revision>
  <cp:lastPrinted>2020-03-01T22:30:17Z</cp:lastPrinted>
  <dcterms:created xsi:type="dcterms:W3CDTF">2020-01-22T15:40:39Z</dcterms:created>
  <dcterms:modified xsi:type="dcterms:W3CDTF">2020-04-21T08:45:33Z</dcterms:modified>
</cp:coreProperties>
</file>