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70" r:id="rId3"/>
    <p:sldId id="259" r:id="rId4"/>
    <p:sldId id="267" r:id="rId5"/>
    <p:sldId id="260" r:id="rId6"/>
    <p:sldId id="261" r:id="rId7"/>
    <p:sldId id="268" r:id="rId8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3B9AF487-B7E0-437B-83FE-397A8C282C56}" type="datetimeFigureOut">
              <a:rPr lang="fr-BE" smtClean="0"/>
              <a:t>22-04-20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2754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2754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D3C0D51F-1A9E-438D-BBD6-40D01C1CDB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2125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60" cy="503098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362" y="1"/>
            <a:ext cx="2984160" cy="503098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8A55F364-F1FC-464E-A5C6-7387FBE55D66}" type="datetimeFigureOut">
              <a:rPr lang="fr-BE" smtClean="0"/>
              <a:t>22-04-20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5513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653" y="4822691"/>
            <a:ext cx="5510859" cy="3944672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203"/>
            <a:ext cx="2984160" cy="503098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362" y="9517203"/>
            <a:ext cx="2984160" cy="503098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3D33A46D-4ECC-41EC-B8C8-7AA9D90CA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913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397672" y="6356349"/>
            <a:ext cx="641927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E736F93E-413D-4D3C-8574-602E0865451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05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978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467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64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589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134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157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03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009745" y="6356350"/>
            <a:ext cx="944418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E736F93E-413D-4D3C-8574-602E0865451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635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60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30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0338" y="6492875"/>
            <a:ext cx="10833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07931" y="6356350"/>
            <a:ext cx="79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E736F93E-413D-4D3C-8574-602E0865451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9545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.wikipedia.org/wiki/Sherpas#cite_note-1" TargetMode="External"/><Relationship Id="rId4" Type="http://schemas.openxmlformats.org/officeDocument/2006/relationships/hyperlink" Target="https://fr.wikipedia.org/wiki/Guide_de_haute_montag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2674" y="2015724"/>
            <a:ext cx="392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Pédagogie en Santé</a:t>
            </a:r>
            <a:endParaRPr lang="fr-BE" sz="3600" b="1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64C-D321-4835-B4B5-B3AE642CBA65}" type="slidenum">
              <a:rPr lang="fr-BE" smtClean="0"/>
              <a:t>1</a:t>
            </a:fld>
            <a:endParaRPr lang="fr-BE"/>
          </a:p>
        </p:txBody>
      </p:sp>
      <p:pic>
        <p:nvPicPr>
          <p:cNvPr id="16" name="Picture 6" descr="Résultat de recherche d'imag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" y="111495"/>
            <a:ext cx="1737897" cy="1904229"/>
          </a:xfrm>
          <a:prstGeom prst="rect">
            <a:avLst/>
          </a:prstGeom>
          <a:noFill/>
          <a:extLst/>
        </p:spPr>
      </p:pic>
      <p:pic>
        <p:nvPicPr>
          <p:cNvPr id="17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52" y="898742"/>
            <a:ext cx="2294148" cy="9674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8" name="Imag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52" y="272862"/>
            <a:ext cx="2294148" cy="7194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9" name="Zone de texte 1"/>
          <p:cNvSpPr txBox="1"/>
          <p:nvPr/>
        </p:nvSpPr>
        <p:spPr>
          <a:xfrm>
            <a:off x="2739997" y="881025"/>
            <a:ext cx="788619" cy="3651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EA3412</a:t>
            </a:r>
          </a:p>
        </p:txBody>
      </p:sp>
      <p:pic>
        <p:nvPicPr>
          <p:cNvPr id="20" name="Image 19"/>
          <p:cNvPicPr/>
          <p:nvPr/>
        </p:nvPicPr>
        <p:blipFill rotWithShape="1">
          <a:blip r:embed="rId5"/>
          <a:srcRect l="41278" t="22743" r="44384" b="68500"/>
          <a:stretch/>
        </p:blipFill>
        <p:spPr>
          <a:xfrm>
            <a:off x="9688145" y="1382491"/>
            <a:ext cx="2330940" cy="901302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37" y="191739"/>
            <a:ext cx="2490248" cy="119075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4038600" y="5276840"/>
            <a:ext cx="430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Dieudonné LECLERCQ &amp; Benoit PETRE</a:t>
            </a:r>
            <a:endParaRPr lang="fr-BE" sz="2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238349" y="3046117"/>
            <a:ext cx="5907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CEPES </a:t>
            </a:r>
          </a:p>
          <a:p>
            <a:pPr algn="ctr"/>
            <a:r>
              <a:rPr lang="fr-BE" b="1" dirty="0" smtClean="0">
                <a:solidFill>
                  <a:srgbClr val="FF0000"/>
                </a:solidFill>
              </a:rPr>
              <a:t>C</a:t>
            </a:r>
            <a:r>
              <a:rPr lang="fr-BE" b="1" dirty="0" smtClean="0"/>
              <a:t>oncepteurs et </a:t>
            </a:r>
            <a:r>
              <a:rPr lang="fr-BE" b="1" dirty="0" smtClean="0">
                <a:solidFill>
                  <a:srgbClr val="FF0000"/>
                </a:solidFill>
              </a:rPr>
              <a:t>E</a:t>
            </a:r>
            <a:r>
              <a:rPr lang="fr-BE" b="1" dirty="0" smtClean="0"/>
              <a:t>valuateurs de </a:t>
            </a:r>
            <a:r>
              <a:rPr lang="fr-BE" b="1" dirty="0" smtClean="0">
                <a:solidFill>
                  <a:srgbClr val="FF0000"/>
                </a:solidFill>
              </a:rPr>
              <a:t>P</a:t>
            </a:r>
            <a:r>
              <a:rPr lang="fr-BE" b="1" dirty="0" smtClean="0"/>
              <a:t>rojets d’</a:t>
            </a:r>
            <a:r>
              <a:rPr lang="fr-BE" b="1" dirty="0" smtClean="0">
                <a:solidFill>
                  <a:srgbClr val="FF0000"/>
                </a:solidFill>
              </a:rPr>
              <a:t>E</a:t>
            </a:r>
            <a:r>
              <a:rPr lang="fr-BE" b="1" dirty="0" smtClean="0"/>
              <a:t>ducation en </a:t>
            </a:r>
            <a:r>
              <a:rPr lang="fr-BE" b="1" dirty="0" smtClean="0">
                <a:solidFill>
                  <a:srgbClr val="FF0000"/>
                </a:solidFill>
              </a:rPr>
              <a:t>S</a:t>
            </a:r>
            <a:r>
              <a:rPr lang="fr-BE" b="1" dirty="0" smtClean="0"/>
              <a:t>anté </a:t>
            </a:r>
          </a:p>
          <a:p>
            <a:pPr algn="ctr"/>
            <a:r>
              <a:rPr lang="fr-FR" b="1" dirty="0" smtClean="0"/>
              <a:t>Degrés de compétence et expertise</a:t>
            </a:r>
            <a:endParaRPr lang="fr-BE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855677" y="47012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2020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2282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65" y="671254"/>
            <a:ext cx="8265988" cy="55065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2775">
            <a:off x="6802312" y="1743423"/>
            <a:ext cx="1494356" cy="15510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912" y="896910"/>
            <a:ext cx="35866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Pour les Occidentaux, le terme </a:t>
            </a:r>
            <a:r>
              <a:rPr lang="fr-FR" sz="2000" b="1" i="1" dirty="0"/>
              <a:t>sherpa</a:t>
            </a:r>
            <a:r>
              <a:rPr lang="fr-FR" sz="2000" dirty="0"/>
              <a:t>, employé comme nom commun, désigne aussi les porteurs (20-30 dans une expédition) et les </a:t>
            </a:r>
            <a:r>
              <a:rPr lang="fr-FR" sz="2000" dirty="0">
                <a:hlinkClick r:id="rId4" tooltip="Guide de haute montagne"/>
              </a:rPr>
              <a:t>guides</a:t>
            </a:r>
            <a:r>
              <a:rPr lang="fr-FR" sz="2000" dirty="0"/>
              <a:t> (4 ou 5), habituellement tous de l'ethnie Sherpa, qui </a:t>
            </a:r>
            <a:r>
              <a:rPr lang="fr-FR" sz="2400" b="1" dirty="0">
                <a:solidFill>
                  <a:srgbClr val="FF0000"/>
                </a:solidFill>
              </a:rPr>
              <a:t>aident</a:t>
            </a:r>
            <a:r>
              <a:rPr lang="fr-FR" sz="2000" dirty="0"/>
              <a:t> les alpinistes sur les sommets himalayens ; ainsi que, par extension, en diplomatie, les hommes et femmes de l'ombre qui portent les documents et </a:t>
            </a:r>
            <a:r>
              <a:rPr lang="fr-FR" sz="2400" b="1" dirty="0">
                <a:solidFill>
                  <a:srgbClr val="FF0000"/>
                </a:solidFill>
              </a:rPr>
              <a:t>préparent </a:t>
            </a:r>
            <a:r>
              <a:rPr lang="fr-FR" sz="2000" dirty="0"/>
              <a:t>les grandes réunions internationales de dirigeants</a:t>
            </a:r>
            <a:r>
              <a:rPr lang="fr-FR" sz="2000" baseline="30000" dirty="0">
                <a:hlinkClick r:id="rId5"/>
              </a:rPr>
              <a:t>1</a:t>
            </a:r>
            <a:r>
              <a:rPr lang="fr-FR" sz="2000" dirty="0"/>
              <a:t>. </a:t>
            </a:r>
            <a:endParaRPr lang="fr-BE" sz="2000" dirty="0"/>
          </a:p>
        </p:txBody>
      </p:sp>
      <p:sp>
        <p:nvSpPr>
          <p:cNvPr id="10" name="Rectangle 9"/>
          <p:cNvSpPr/>
          <p:nvPr/>
        </p:nvSpPr>
        <p:spPr>
          <a:xfrm>
            <a:off x="217715" y="40759"/>
            <a:ext cx="4262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https://fr.wikipedia.org/wiki/</a:t>
            </a:r>
            <a:r>
              <a:rPr lang="fr-BE" sz="3200" b="1" dirty="0"/>
              <a:t>Sherpas</a:t>
            </a:r>
          </a:p>
        </p:txBody>
      </p:sp>
    </p:spTree>
    <p:extLst>
      <p:ext uri="{BB962C8B-B14F-4D97-AF65-F5344CB8AC3E}">
        <p14:creationId xmlns:p14="http://schemas.microsoft.com/office/powerpoint/2010/main" val="29663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2" y="567577"/>
            <a:ext cx="1994377" cy="2105319"/>
          </a:xfrm>
          <a:prstGeom prst="rect">
            <a:avLst/>
          </a:prstGeom>
          <a:ln w="57150">
            <a:solidFill>
              <a:srgbClr val="0000CC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25537" r="65917" b="43079"/>
          <a:stretch/>
        </p:blipFill>
        <p:spPr>
          <a:xfrm>
            <a:off x="2972186" y="587376"/>
            <a:ext cx="1881984" cy="2178127"/>
          </a:xfrm>
          <a:prstGeom prst="rect">
            <a:avLst/>
          </a:prstGeom>
          <a:ln w="63500">
            <a:solidFill>
              <a:srgbClr val="00B050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41955" y="166422"/>
            <a:ext cx="204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Dieudonné Leclercq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967469" y="146517"/>
            <a:ext cx="134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Benoit Pétré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308007" y="2982260"/>
            <a:ext cx="608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</a:t>
            </a:r>
            <a:r>
              <a:rPr lang="fr-FR" sz="2800" dirty="0" smtClean="0"/>
              <a:t>nt conçu une </a:t>
            </a:r>
            <a:r>
              <a:rPr lang="fr-FR" sz="2800" b="1" dirty="0" smtClean="0"/>
              <a:t>formation de sherpas ou</a:t>
            </a:r>
            <a:r>
              <a:rPr lang="fr-FR" sz="2800" dirty="0" smtClean="0"/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t="-1458" r="12324" b="65473"/>
          <a:stretch/>
        </p:blipFill>
        <p:spPr>
          <a:xfrm rot="21004439">
            <a:off x="8418045" y="3065436"/>
            <a:ext cx="2621818" cy="142257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907035" y="3226715"/>
            <a:ext cx="133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CEPES</a:t>
            </a:r>
            <a:endParaRPr lang="fr-BE" sz="36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4299" y="4363721"/>
            <a:ext cx="1137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FF0000"/>
                </a:solidFill>
              </a:rPr>
              <a:t>C</a:t>
            </a:r>
            <a:r>
              <a:rPr lang="fr-BE" sz="3200" b="1" dirty="0" smtClean="0"/>
              <a:t>oncepteurs et </a:t>
            </a:r>
            <a:r>
              <a:rPr lang="fr-BE" sz="4000" b="1" dirty="0" smtClean="0">
                <a:solidFill>
                  <a:srgbClr val="FF0000"/>
                </a:solidFill>
              </a:rPr>
              <a:t>E</a:t>
            </a:r>
            <a:r>
              <a:rPr lang="fr-BE" sz="3200" b="1" dirty="0" smtClean="0"/>
              <a:t>valuateurs  de </a:t>
            </a:r>
            <a:r>
              <a:rPr lang="fr-BE" sz="4000" b="1" dirty="0" smtClean="0">
                <a:solidFill>
                  <a:srgbClr val="FF0000"/>
                </a:solidFill>
              </a:rPr>
              <a:t>P</a:t>
            </a:r>
            <a:r>
              <a:rPr lang="fr-BE" sz="3200" b="1" dirty="0" smtClean="0"/>
              <a:t>rojets d’</a:t>
            </a:r>
            <a:r>
              <a:rPr lang="fr-BE" sz="4000" b="1" dirty="0">
                <a:solidFill>
                  <a:srgbClr val="FF0000"/>
                </a:solidFill>
              </a:rPr>
              <a:t> E</a:t>
            </a:r>
            <a:r>
              <a:rPr lang="fr-BE" sz="3200" b="1" dirty="0"/>
              <a:t>ducation en </a:t>
            </a:r>
            <a:r>
              <a:rPr lang="fr-BE" sz="4000" b="1" dirty="0" smtClean="0">
                <a:solidFill>
                  <a:srgbClr val="FF0000"/>
                </a:solidFill>
              </a:rPr>
              <a:t>S</a:t>
            </a:r>
            <a:r>
              <a:rPr lang="fr-BE" sz="3200" b="1" dirty="0" smtClean="0"/>
              <a:t>anté</a:t>
            </a:r>
            <a:endParaRPr lang="fr-BE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3487314" y="5176858"/>
            <a:ext cx="5159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Quelles </a:t>
            </a:r>
            <a:r>
              <a:rPr lang="fr-FR" sz="4400" b="1" dirty="0" smtClean="0"/>
              <a:t>compétences</a:t>
            </a:r>
            <a:r>
              <a:rPr lang="fr-FR" sz="4400" b="1" dirty="0"/>
              <a:t> </a:t>
            </a:r>
            <a:r>
              <a:rPr lang="fr-FR" sz="4400" b="1" dirty="0" smtClean="0"/>
              <a:t>?</a:t>
            </a:r>
            <a:r>
              <a:rPr lang="fr-FR" sz="2000" b="1" dirty="0" smtClean="0"/>
              <a:t>  </a:t>
            </a:r>
            <a:endParaRPr lang="fr-BE" sz="20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44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4452" t="25436" r="48788" b="71507"/>
          <a:stretch/>
        </p:blipFill>
        <p:spPr>
          <a:xfrm>
            <a:off x="7805853" y="160871"/>
            <a:ext cx="4062761" cy="416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76134" y="1864862"/>
            <a:ext cx="5698272" cy="4159406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 descr="Aile à flèche variab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7" y="1803516"/>
            <a:ext cx="3014341" cy="36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2022" y="5559818"/>
            <a:ext cx="2516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https://www.wikiwand.com/fr/Allongement_(</a:t>
            </a:r>
            <a:r>
              <a:rPr lang="fr-B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aéronautique)</a:t>
            </a:r>
            <a:endParaRPr lang="fr-BE" sz="1400" dirty="0"/>
          </a:p>
        </p:txBody>
      </p:sp>
      <p:sp>
        <p:nvSpPr>
          <p:cNvPr id="6" name="Rectangle 5"/>
          <p:cNvSpPr/>
          <p:nvPr/>
        </p:nvSpPr>
        <p:spPr>
          <a:xfrm>
            <a:off x="3159716" y="1756364"/>
            <a:ext cx="2487219" cy="43266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3360770" y="3544455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B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façon réflexive</a:t>
            </a:r>
            <a:endParaRPr lang="fr-B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07390" y="1887521"/>
            <a:ext cx="266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Agir efficacement  </a:t>
            </a:r>
            <a:endParaRPr lang="fr-B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75294" y="4513958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B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situation complexe</a:t>
            </a:r>
            <a:endParaRPr lang="fr-B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/>
          <a:srcRect l="33063" t="50224" r="48525" b="44979"/>
          <a:stretch/>
        </p:blipFill>
        <p:spPr>
          <a:xfrm>
            <a:off x="6025505" y="4611120"/>
            <a:ext cx="4463201" cy="65408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938754" y="1853707"/>
            <a:ext cx="4664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B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mobilisant des </a:t>
            </a:r>
            <a:r>
              <a:rPr lang="fr-B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fr-B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internes</a:t>
            </a:r>
            <a:endParaRPr lang="fr-B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71133" y="2282064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l’</a:t>
            </a:r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ffectivité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5871133" y="2625839"/>
            <a:ext cx="21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avoir-faire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5903167" y="3002265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la </a:t>
            </a:r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ognition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5915405" y="3469508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l’</a:t>
            </a:r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mage de soi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24" name="ZoneTexte 23"/>
          <p:cNvSpPr txBox="1"/>
          <p:nvPr/>
        </p:nvSpPr>
        <p:spPr>
          <a:xfrm>
            <a:off x="5915405" y="3836310"/>
            <a:ext cx="485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écision, </a:t>
            </a:r>
            <a:r>
              <a:rPr lang="fr-B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+   </a:t>
            </a:r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BRH V MNE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29" name="ZoneTexte 28"/>
          <p:cNvSpPr txBox="1"/>
          <p:nvPr/>
        </p:nvSpPr>
        <p:spPr>
          <a:xfrm>
            <a:off x="5959855" y="5233946"/>
            <a:ext cx="527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Ouvertes (plusieurs démarches et solutions</a:t>
            </a:r>
          </a:p>
          <a:p>
            <a:r>
              <a:rPr lang="fr-BE" b="1" dirty="0" smtClean="0"/>
              <a:t> possibles et acceptables)</a:t>
            </a:r>
            <a:endParaRPr lang="fr-BE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428536" y="205196"/>
            <a:ext cx="2377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à géométrie variable</a:t>
            </a:r>
            <a:endParaRPr lang="fr-BE" sz="2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118865" y="-30778"/>
            <a:ext cx="2309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Définition</a:t>
            </a:r>
            <a:endParaRPr lang="fr-BE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173" y="463"/>
            <a:ext cx="2695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Compétence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88706" y="1967701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endParaRPr lang="fr-BE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4</a:t>
            </a:fld>
            <a:endParaRPr lang="fr-BE"/>
          </a:p>
        </p:txBody>
      </p:sp>
      <p:cxnSp>
        <p:nvCxnSpPr>
          <p:cNvPr id="14" name="Connecteur droit avec flèche 13"/>
          <p:cNvCxnSpPr>
            <a:stCxn id="25" idx="2"/>
          </p:cNvCxnSpPr>
          <p:nvPr/>
        </p:nvCxnSpPr>
        <p:spPr>
          <a:xfrm flipH="1">
            <a:off x="4273700" y="677108"/>
            <a:ext cx="1" cy="933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486060" y="868075"/>
            <a:ext cx="185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Compacte, courte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709853" y="1300900"/>
            <a:ext cx="3265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Étendue, développée, détaillée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791227" y="632751"/>
            <a:ext cx="2580695" cy="722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9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t="-1458" r="12324" b="65473"/>
          <a:stretch/>
        </p:blipFill>
        <p:spPr>
          <a:xfrm>
            <a:off x="6561852" y="34877"/>
            <a:ext cx="1041131" cy="5649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5822" y="1567852"/>
            <a:ext cx="4826977" cy="4159406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3381215" y="1491922"/>
            <a:ext cx="2487219" cy="43266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3505515" y="3654627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B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façon réflexive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66411" y="1907421"/>
            <a:ext cx="14413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C</a:t>
            </a:r>
            <a:r>
              <a:rPr lang="fr-BE" b="1" dirty="0" smtClean="0">
                <a:solidFill>
                  <a:srgbClr val="FF0000"/>
                </a:solidFill>
              </a:rPr>
              <a:t>oncevoir &amp;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E</a:t>
            </a:r>
            <a:r>
              <a:rPr lang="fr-BE" b="1" dirty="0" smtClean="0">
                <a:solidFill>
                  <a:srgbClr val="FF0000"/>
                </a:solidFill>
              </a:rPr>
              <a:t>valuer des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P</a:t>
            </a:r>
            <a:r>
              <a:rPr lang="fr-BE" b="1" dirty="0" smtClean="0">
                <a:solidFill>
                  <a:srgbClr val="FF0000"/>
                </a:solidFill>
              </a:rPr>
              <a:t>rojets 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É</a:t>
            </a:r>
            <a:r>
              <a:rPr lang="fr-BE" b="1" dirty="0" smtClean="0">
                <a:solidFill>
                  <a:srgbClr val="FF0000"/>
                </a:solidFill>
              </a:rPr>
              <a:t>ducatifs en</a:t>
            </a:r>
            <a:endParaRPr lang="fr-BE" b="1" dirty="0">
              <a:solidFill>
                <a:srgbClr val="FF0000"/>
              </a:solidFill>
            </a:endParaRPr>
          </a:p>
          <a:p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b="1" dirty="0" smtClean="0">
                <a:solidFill>
                  <a:srgbClr val="FF0000"/>
                </a:solidFill>
              </a:rPr>
              <a:t>anté</a:t>
            </a:r>
          </a:p>
          <a:p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3635357" y="4931462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Cas individuels et</a:t>
            </a:r>
          </a:p>
          <a:p>
            <a:r>
              <a:rPr lang="fr-BE" b="1" dirty="0" smtClean="0">
                <a:solidFill>
                  <a:srgbClr val="FF0000"/>
                </a:solidFill>
              </a:rPr>
              <a:t>Cas collectifs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95560" y="354404"/>
            <a:ext cx="8263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Public : </a:t>
            </a:r>
            <a:r>
              <a:rPr lang="fr-BE" sz="2800" b="1" dirty="0" smtClean="0">
                <a:solidFill>
                  <a:srgbClr val="FF0000"/>
                </a:solidFill>
              </a:rPr>
              <a:t>C</a:t>
            </a:r>
            <a:r>
              <a:rPr lang="fr-BE" sz="2000" b="1" dirty="0" smtClean="0"/>
              <a:t>oncepteurs et </a:t>
            </a:r>
            <a:r>
              <a:rPr lang="fr-BE" sz="2800" b="1" dirty="0" smtClean="0">
                <a:solidFill>
                  <a:srgbClr val="FF0000"/>
                </a:solidFill>
              </a:rPr>
              <a:t>E</a:t>
            </a:r>
            <a:r>
              <a:rPr lang="fr-BE" sz="2000" b="1" dirty="0" smtClean="0"/>
              <a:t>valuateurs  de </a:t>
            </a:r>
            <a:r>
              <a:rPr lang="fr-BE" sz="2800" b="1" dirty="0" smtClean="0">
                <a:solidFill>
                  <a:srgbClr val="FF0000"/>
                </a:solidFill>
              </a:rPr>
              <a:t>P</a:t>
            </a:r>
            <a:r>
              <a:rPr lang="fr-BE" sz="2000" b="1" dirty="0" smtClean="0"/>
              <a:t>rojets d’</a:t>
            </a:r>
            <a:r>
              <a:rPr lang="fr-BE" sz="2800" b="1" dirty="0">
                <a:solidFill>
                  <a:srgbClr val="FF0000"/>
                </a:solidFill>
              </a:rPr>
              <a:t> E</a:t>
            </a:r>
            <a:r>
              <a:rPr lang="fr-BE" sz="2000" b="1" dirty="0"/>
              <a:t>ducation en </a:t>
            </a:r>
            <a:r>
              <a:rPr lang="fr-BE" sz="2800" b="1" dirty="0" smtClean="0">
                <a:solidFill>
                  <a:srgbClr val="FF0000"/>
                </a:solidFill>
              </a:rPr>
              <a:t>S</a:t>
            </a:r>
            <a:r>
              <a:rPr lang="fr-BE" sz="2000" b="1" dirty="0" smtClean="0"/>
              <a:t>anté</a:t>
            </a:r>
            <a:endParaRPr lang="fr-BE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361386" y="1543175"/>
            <a:ext cx="266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Agir efficacement  </a:t>
            </a:r>
            <a:endParaRPr lang="fr-B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68710" y="4494569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B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situation complexe</a:t>
            </a:r>
            <a:endParaRPr lang="fr-B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541836" y="804649"/>
            <a:ext cx="163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essources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824452" y="2039384"/>
            <a:ext cx="1815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avoir-faire </a:t>
            </a:r>
          </a:p>
          <a:p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(appliquer)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8416936" y="2900949"/>
            <a:ext cx="23647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ognition </a:t>
            </a:r>
            <a:r>
              <a:rPr lang="fr-B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Savoirs</a:t>
            </a:r>
          </a:p>
          <a:p>
            <a:pPr algn="ctr"/>
            <a:r>
              <a:rPr lang="fr-B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(ASCID, LEM, 5/5)</a:t>
            </a:r>
            <a:r>
              <a:rPr lang="fr-BE" sz="1400" dirty="0" smtClean="0"/>
              <a:t> </a:t>
            </a:r>
            <a:endParaRPr lang="fr-BE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8672588" y="3902178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B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mage de soi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29" name="ZoneTexte 28"/>
          <p:cNvSpPr txBox="1"/>
          <p:nvPr/>
        </p:nvSpPr>
        <p:spPr>
          <a:xfrm>
            <a:off x="6253630" y="1506716"/>
            <a:ext cx="26987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rgbClr val="FF0000"/>
                </a:solidFill>
              </a:rPr>
              <a:t>C</a:t>
            </a:r>
            <a:r>
              <a:rPr lang="fr-BE" sz="2000" dirty="0">
                <a:solidFill>
                  <a:srgbClr val="FF0000"/>
                </a:solidFill>
              </a:rPr>
              <a:t>ontexte</a:t>
            </a:r>
            <a:r>
              <a:rPr lang="fr-BE" sz="2400" dirty="0">
                <a:solidFill>
                  <a:srgbClr val="FF0000"/>
                </a:solidFill>
              </a:rPr>
              <a:t>,</a:t>
            </a:r>
            <a:r>
              <a:rPr lang="fr-BE" sz="2400" b="1" dirty="0">
                <a:solidFill>
                  <a:srgbClr val="FF0000"/>
                </a:solidFill>
              </a:rPr>
              <a:t> C</a:t>
            </a:r>
            <a:r>
              <a:rPr lang="fr-BE" dirty="0">
                <a:solidFill>
                  <a:srgbClr val="FF0000"/>
                </a:solidFill>
              </a:rPr>
              <a:t>onditions</a:t>
            </a:r>
            <a:r>
              <a:rPr lang="fr-BE" b="1" dirty="0">
                <a:solidFill>
                  <a:srgbClr val="FF0000"/>
                </a:solidFill>
              </a:rPr>
              <a:t> </a:t>
            </a:r>
            <a:r>
              <a:rPr lang="fr-BE" sz="3200" b="1" dirty="0">
                <a:solidFill>
                  <a:srgbClr val="FF0000"/>
                </a:solidFill>
              </a:rPr>
              <a:t>E</a:t>
            </a:r>
            <a:r>
              <a:rPr lang="fr-BE" sz="2400" dirty="0">
                <a:solidFill>
                  <a:srgbClr val="FF0000"/>
                </a:solidFill>
              </a:rPr>
              <a:t>xistant</a:t>
            </a:r>
          </a:p>
          <a:p>
            <a:r>
              <a:rPr lang="fr-BE" sz="3200" b="1" dirty="0" smtClean="0">
                <a:solidFill>
                  <a:srgbClr val="FF0000"/>
                </a:solidFill>
              </a:rPr>
              <a:t>B</a:t>
            </a:r>
            <a:r>
              <a:rPr lang="fr-BE" sz="1600" b="1" dirty="0" smtClean="0">
                <a:solidFill>
                  <a:srgbClr val="FF0000"/>
                </a:solidFill>
              </a:rPr>
              <a:t>esoins</a:t>
            </a:r>
          </a:p>
          <a:p>
            <a:r>
              <a:rPr lang="fr-BE" sz="2800" b="1" dirty="0" smtClean="0">
                <a:solidFill>
                  <a:srgbClr val="FF0000"/>
                </a:solidFill>
              </a:rPr>
              <a:t>Objectifs</a:t>
            </a:r>
          </a:p>
          <a:p>
            <a:r>
              <a:rPr lang="fr-BE" sz="2800" b="1" dirty="0" smtClean="0">
                <a:solidFill>
                  <a:srgbClr val="FF0000"/>
                </a:solidFill>
              </a:rPr>
              <a:t>Méthodes</a:t>
            </a:r>
          </a:p>
          <a:p>
            <a:r>
              <a:rPr lang="fr-BE" sz="2800" b="1" dirty="0" smtClean="0">
                <a:solidFill>
                  <a:srgbClr val="FF0000"/>
                </a:solidFill>
              </a:rPr>
              <a:t>Evaluation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R</a:t>
            </a:r>
            <a:r>
              <a:rPr lang="fr-BE" dirty="0" smtClean="0">
                <a:solidFill>
                  <a:srgbClr val="FF0000"/>
                </a:solidFill>
              </a:rPr>
              <a:t>éalisation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I</a:t>
            </a:r>
            <a:r>
              <a:rPr lang="fr-BE" dirty="0" smtClean="0">
                <a:solidFill>
                  <a:srgbClr val="FF0000"/>
                </a:solidFill>
              </a:rPr>
              <a:t>ntervention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O</a:t>
            </a:r>
            <a:r>
              <a:rPr lang="fr-BE" dirty="0" smtClean="0">
                <a:solidFill>
                  <a:srgbClr val="FF0000"/>
                </a:solidFill>
              </a:rPr>
              <a:t>bservation post</a:t>
            </a:r>
          </a:p>
          <a:p>
            <a:r>
              <a:rPr lang="fr-BE" sz="2400" b="1" dirty="0" smtClean="0">
                <a:solidFill>
                  <a:srgbClr val="FF0000"/>
                </a:solidFill>
              </a:rPr>
              <a:t>R</a:t>
            </a:r>
            <a:r>
              <a:rPr lang="fr-BE" dirty="0" smtClean="0">
                <a:solidFill>
                  <a:srgbClr val="FF0000"/>
                </a:solidFill>
              </a:rPr>
              <a:t>égulation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139481" y="979567"/>
            <a:ext cx="2474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 Compétences</a:t>
            </a:r>
            <a:endParaRPr lang="fr-BE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ccolade ouvrante 43"/>
          <p:cNvSpPr/>
          <p:nvPr/>
        </p:nvSpPr>
        <p:spPr>
          <a:xfrm flipH="1">
            <a:off x="7878521" y="1792819"/>
            <a:ext cx="867282" cy="3988547"/>
          </a:xfrm>
          <a:prstGeom prst="leftBrace">
            <a:avLst>
              <a:gd name="adj1" fmla="val 26959"/>
              <a:gd name="adj2" fmla="val 388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5</a:t>
            </a:fld>
            <a:endParaRPr lang="fr-BE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2" y="567577"/>
            <a:ext cx="1994377" cy="2105319"/>
          </a:xfrm>
          <a:prstGeom prst="rect">
            <a:avLst/>
          </a:prstGeom>
          <a:ln w="57150">
            <a:solidFill>
              <a:srgbClr val="0000CC"/>
            </a:solidFill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25537" r="65917" b="43079"/>
          <a:stretch/>
        </p:blipFill>
        <p:spPr>
          <a:xfrm>
            <a:off x="353136" y="3163522"/>
            <a:ext cx="1881984" cy="2178127"/>
          </a:xfrm>
          <a:prstGeom prst="rect">
            <a:avLst/>
          </a:prstGeom>
          <a:ln w="63500">
            <a:solidFill>
              <a:srgbClr val="00B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589453" y="4257076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 (self-</a:t>
            </a:r>
            <a:r>
              <a:rPr lang="fr-B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efficacy</a:t>
            </a:r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65465" y="67795"/>
            <a:ext cx="86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Vous = </a:t>
            </a:r>
            <a:endParaRPr lang="fr-BE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7629708" y="8041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= sherpas </a:t>
            </a:r>
            <a:endParaRPr lang="fr-BE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233464" y="1173843"/>
            <a:ext cx="144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La démarche </a:t>
            </a:r>
            <a:endParaRPr lang="fr-BE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8902444" y="1237255"/>
            <a:ext cx="14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capacités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483549" y="53747"/>
            <a:ext cx="231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Définition appliquée à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820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0" grpId="0"/>
      <p:bldP spid="11" grpId="0"/>
      <p:bldP spid="15" grpId="0"/>
      <p:bldP spid="16" grpId="0"/>
      <p:bldP spid="18" grpId="0"/>
      <p:bldP spid="20" grpId="0"/>
      <p:bldP spid="21" grpId="0"/>
      <p:bldP spid="23" grpId="0"/>
      <p:bldP spid="29" grpId="0"/>
      <p:bldP spid="30" grpId="0"/>
      <p:bldP spid="44" grpId="0" animBg="1"/>
      <p:bldP spid="5" grpId="0"/>
      <p:bldP spid="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t="-1458" r="12324" b="65473"/>
          <a:stretch/>
        </p:blipFill>
        <p:spPr>
          <a:xfrm>
            <a:off x="4217050" y="154677"/>
            <a:ext cx="1041131" cy="5649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4469" y="486663"/>
            <a:ext cx="967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/>
              <a:t>Les  </a:t>
            </a:r>
            <a:r>
              <a:rPr lang="fr-BE" sz="3200" b="1" dirty="0" smtClean="0">
                <a:solidFill>
                  <a:srgbClr val="FF0000"/>
                </a:solidFill>
              </a:rPr>
              <a:t>C</a:t>
            </a:r>
            <a:r>
              <a:rPr lang="fr-BE" sz="2400" b="1" dirty="0" smtClean="0"/>
              <a:t>oncepteurs et </a:t>
            </a:r>
            <a:r>
              <a:rPr lang="fr-BE" sz="3200" b="1" dirty="0" smtClean="0">
                <a:solidFill>
                  <a:srgbClr val="FF0000"/>
                </a:solidFill>
              </a:rPr>
              <a:t>E</a:t>
            </a:r>
            <a:r>
              <a:rPr lang="fr-BE" sz="2400" b="1" dirty="0" smtClean="0"/>
              <a:t>valuateurs  de </a:t>
            </a:r>
            <a:r>
              <a:rPr lang="fr-BE" sz="3200" b="1" dirty="0" smtClean="0">
                <a:solidFill>
                  <a:srgbClr val="FF0000"/>
                </a:solidFill>
              </a:rPr>
              <a:t>P</a:t>
            </a:r>
            <a:r>
              <a:rPr lang="fr-BE" sz="2400" b="1" dirty="0" smtClean="0"/>
              <a:t>rojets d’</a:t>
            </a:r>
            <a:r>
              <a:rPr lang="fr-BE" sz="3200" b="1" dirty="0">
                <a:solidFill>
                  <a:srgbClr val="FF0000"/>
                </a:solidFill>
              </a:rPr>
              <a:t> E</a:t>
            </a:r>
            <a:r>
              <a:rPr lang="fr-BE" sz="2400" b="1" dirty="0"/>
              <a:t>ducation en </a:t>
            </a:r>
            <a:r>
              <a:rPr lang="fr-BE" sz="3200" b="1" dirty="0" smtClean="0">
                <a:solidFill>
                  <a:srgbClr val="FF0000"/>
                </a:solidFill>
              </a:rPr>
              <a:t>S</a:t>
            </a:r>
            <a:r>
              <a:rPr lang="fr-BE" sz="2400" b="1" dirty="0" smtClean="0"/>
              <a:t>anté</a:t>
            </a:r>
            <a:endParaRPr lang="fr-BE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24923" y="1299583"/>
            <a:ext cx="6507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Une fois diplômés, seront-ils compétents ?</a:t>
            </a:r>
            <a:endParaRPr lang="fr-BE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4923" y="1961888"/>
            <a:ext cx="7726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Oui, mais plusieurs  niveaux dans la compétence :  </a:t>
            </a:r>
            <a:endParaRPr lang="fr-BE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87904" y="4754101"/>
            <a:ext cx="1284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Novice </a:t>
            </a:r>
            <a:endParaRPr lang="fr-BE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474626" y="4308710"/>
            <a:ext cx="1342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Avancé </a:t>
            </a:r>
            <a:endParaRPr lang="fr-B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468454" y="3227753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400" b="1"/>
            </a:lvl1pPr>
          </a:lstStyle>
          <a:p>
            <a:r>
              <a:rPr lang="fr-FR" sz="2800" dirty="0" err="1"/>
              <a:t>Experiencé</a:t>
            </a:r>
            <a:endParaRPr lang="fr-BE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30310" y="2787411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400" b="1"/>
            </a:lvl1pPr>
          </a:lstStyle>
          <a:p>
            <a:r>
              <a:rPr lang="fr-FR" sz="2800" dirty="0"/>
              <a:t>Expert</a:t>
            </a:r>
            <a:endParaRPr lang="fr-BE" sz="28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756713" y="4126923"/>
            <a:ext cx="645355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t="-1458" r="12324" b="65473"/>
          <a:stretch/>
        </p:blipFill>
        <p:spPr>
          <a:xfrm>
            <a:off x="6288183" y="3855819"/>
            <a:ext cx="1041131" cy="564910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6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3267870" y="3824620"/>
            <a:ext cx="18464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400" b="1"/>
            </a:lvl1pPr>
          </a:lstStyle>
          <a:p>
            <a:r>
              <a:rPr lang="fr-FR" sz="2800" dirty="0"/>
              <a:t>Compétent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6703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r="17340" b="49648"/>
          <a:stretch/>
        </p:blipFill>
        <p:spPr>
          <a:xfrm>
            <a:off x="5029200" y="1621566"/>
            <a:ext cx="2732405" cy="37707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5077" b="49648"/>
          <a:stretch/>
        </p:blipFill>
        <p:spPr>
          <a:xfrm>
            <a:off x="888023" y="1621567"/>
            <a:ext cx="4141177" cy="3770793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502672" y="59983"/>
            <a:ext cx="4912511" cy="1183232"/>
          </a:xfrm>
          <a:prstGeom prst="wedgeRoundRectCallout">
            <a:avLst>
              <a:gd name="adj1" fmla="val -22651"/>
              <a:gd name="adj2" fmla="val 16879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5644932" y="5728976"/>
            <a:ext cx="12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Photo 2014</a:t>
            </a:r>
            <a:endParaRPr lang="fr-BE" b="1" dirty="0"/>
          </a:p>
        </p:txBody>
      </p:sp>
      <p:sp>
        <p:nvSpPr>
          <p:cNvPr id="7" name="Rectangle 6"/>
          <p:cNvSpPr/>
          <p:nvPr/>
        </p:nvSpPr>
        <p:spPr>
          <a:xfrm>
            <a:off x="690389" y="174545"/>
            <a:ext cx="45370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Un expert, c’est quelqu’un </a:t>
            </a:r>
            <a:endParaRPr lang="fr-FR" sz="2800" b="1" dirty="0" smtClean="0"/>
          </a:p>
          <a:p>
            <a:r>
              <a:rPr lang="fr-FR" sz="2800" b="1" dirty="0" smtClean="0"/>
              <a:t>qui </a:t>
            </a:r>
            <a:r>
              <a:rPr lang="fr-FR" sz="2800" b="1" dirty="0"/>
              <a:t>peut parler sans réfléchir.</a:t>
            </a:r>
            <a:endParaRPr lang="fr-BE" sz="28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873260" y="63177"/>
            <a:ext cx="6180990" cy="1269307"/>
          </a:xfrm>
          <a:prstGeom prst="wedgeRoundRectCallout">
            <a:avLst>
              <a:gd name="adj1" fmla="val -31314"/>
              <a:gd name="adj2" fmla="val 15105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/>
          <p:cNvSpPr txBox="1"/>
          <p:nvPr/>
        </p:nvSpPr>
        <p:spPr>
          <a:xfrm>
            <a:off x="6283569" y="289108"/>
            <a:ext cx="590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Parce qu’il y a déjà réfléchi avant. </a:t>
            </a:r>
          </a:p>
          <a:p>
            <a:r>
              <a:rPr lang="fr-FR" sz="2800" b="1" dirty="0" smtClean="0"/>
              <a:t>Sinon, ce ne serait pas un expert.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888023" y="5375033"/>
            <a:ext cx="3560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Jean-Marie </a:t>
            </a:r>
            <a:r>
              <a:rPr lang="fr-FR" sz="2800" b="1" dirty="0" err="1" smtClean="0"/>
              <a:t>Albertini</a:t>
            </a:r>
            <a:r>
              <a:rPr lang="fr-FR" sz="2800" b="1" dirty="0" smtClean="0"/>
              <a:t> </a:t>
            </a:r>
          </a:p>
          <a:p>
            <a:pPr algn="ctr"/>
            <a:r>
              <a:rPr lang="fr-FR" b="1" dirty="0" err="1" smtClean="0"/>
              <a:t>Dir</a:t>
            </a:r>
            <a:r>
              <a:rPr lang="fr-FR" b="1" dirty="0" smtClean="0"/>
              <a:t>. IRPEACS CNRS Ecully </a:t>
            </a:r>
          </a:p>
          <a:p>
            <a:pPr algn="ctr"/>
            <a:r>
              <a:rPr lang="fr-FR" b="1" dirty="0" smtClean="0"/>
              <a:t>Lyon France</a:t>
            </a:r>
            <a:endParaRPr lang="fr-BE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CEPES Concepteurs &amp; Evaluateurs de Projets d'Eductaion en Santé. Degrés de compétence et expertise. DSSP Université de Liège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033-A015-4673-8A66-18DA1B4DB9EC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86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561</Words>
  <Application>Microsoft Office PowerPoint</Application>
  <PresentationFormat>Grand écran</PresentationFormat>
  <Paragraphs>96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40</cp:revision>
  <cp:lastPrinted>2020-04-20T15:44:11Z</cp:lastPrinted>
  <dcterms:created xsi:type="dcterms:W3CDTF">2019-04-02T13:44:42Z</dcterms:created>
  <dcterms:modified xsi:type="dcterms:W3CDTF">2020-04-22T09:31:07Z</dcterms:modified>
</cp:coreProperties>
</file>