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290" y="-29"/>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2"/>
            <a:ext cx="5829300" cy="2123369"/>
          </a:xfrm>
        </p:spPr>
        <p:txBody>
          <a:bodyPr/>
          <a:lstStyle/>
          <a:p>
            <a:r>
              <a:rPr lang="fr-FR" smtClean="0"/>
              <a:t>Modifiez le style du titre</a:t>
            </a:r>
            <a:endParaRPr lang="fr-BE"/>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1324C26-8DB7-4312-B249-0E3E101CF920}" type="datetimeFigureOut">
              <a:rPr lang="fr-BE" smtClean="0"/>
              <a:t>24-05-19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80095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1324C26-8DB7-4312-B249-0E3E101CF920}" type="datetimeFigureOut">
              <a:rPr lang="fr-BE" smtClean="0"/>
              <a:t>24-05-19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234439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96700"/>
            <a:ext cx="1543050" cy="8452203"/>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342900" y="396700"/>
            <a:ext cx="4514850" cy="845220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1324C26-8DB7-4312-B249-0E3E101CF920}" type="datetimeFigureOut">
              <a:rPr lang="fr-BE" smtClean="0"/>
              <a:t>24-05-19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354015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1324C26-8DB7-4312-B249-0E3E101CF920}" type="datetimeFigureOut">
              <a:rPr lang="fr-BE" smtClean="0"/>
              <a:t>24-05-19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68351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324C26-8DB7-4312-B249-0E3E101CF920}" type="datetimeFigureOut">
              <a:rPr lang="fr-BE" smtClean="0"/>
              <a:t>24-05-19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40261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1324C26-8DB7-4312-B249-0E3E101CF920}" type="datetimeFigureOut">
              <a:rPr lang="fr-BE" smtClean="0"/>
              <a:t>24-05-19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301928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1324C26-8DB7-4312-B249-0E3E101CF920}" type="datetimeFigureOut">
              <a:rPr lang="fr-BE" smtClean="0"/>
              <a:t>24-05-19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335625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1324C26-8DB7-4312-B249-0E3E101CF920}" type="datetimeFigureOut">
              <a:rPr lang="fr-BE" smtClean="0"/>
              <a:t>24-05-19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23996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324C26-8DB7-4312-B249-0E3E101CF920}" type="datetimeFigureOut">
              <a:rPr lang="fr-BE" smtClean="0"/>
              <a:t>24-05-19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364336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324C26-8DB7-4312-B249-0E3E101CF920}" type="datetimeFigureOut">
              <a:rPr lang="fr-BE" smtClean="0"/>
              <a:t>24-05-19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260086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324C26-8DB7-4312-B249-0E3E101CF920}" type="datetimeFigureOut">
              <a:rPr lang="fr-BE" smtClean="0"/>
              <a:t>24-05-19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99BA71B-8B4A-4293-9A4B-1C5310DF0E41}" type="slidenum">
              <a:rPr lang="fr-BE" smtClean="0"/>
              <a:t>‹N°›</a:t>
            </a:fld>
            <a:endParaRPr lang="fr-BE"/>
          </a:p>
        </p:txBody>
      </p:sp>
    </p:spTree>
    <p:extLst>
      <p:ext uri="{BB962C8B-B14F-4D97-AF65-F5344CB8AC3E}">
        <p14:creationId xmlns:p14="http://schemas.microsoft.com/office/powerpoint/2010/main" val="317950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1324C26-8DB7-4312-B249-0E3E101CF920}" type="datetimeFigureOut">
              <a:rPr lang="fr-BE" smtClean="0"/>
              <a:t>24-05-19</a:t>
            </a:fld>
            <a:endParaRPr lang="fr-BE"/>
          </a:p>
        </p:txBody>
      </p:sp>
      <p:sp>
        <p:nvSpPr>
          <p:cNvPr id="5" name="Espace réservé du pied de page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99BA71B-8B4A-4293-9A4B-1C5310DF0E41}" type="slidenum">
              <a:rPr lang="fr-BE" smtClean="0"/>
              <a:t>‹N°›</a:t>
            </a:fld>
            <a:endParaRPr lang="fr-BE"/>
          </a:p>
        </p:txBody>
      </p:sp>
    </p:spTree>
    <p:extLst>
      <p:ext uri="{BB962C8B-B14F-4D97-AF65-F5344CB8AC3E}">
        <p14:creationId xmlns:p14="http://schemas.microsoft.com/office/powerpoint/2010/main" val="367289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txBox="1">
            <a:spLocks/>
          </p:cNvSpPr>
          <p:nvPr/>
        </p:nvSpPr>
        <p:spPr>
          <a:xfrm>
            <a:off x="260647" y="1640632"/>
            <a:ext cx="6336703" cy="14401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BE" sz="1200" b="1" dirty="0" err="1" smtClean="0">
                <a:latin typeface="Arial" panose="020B0604020202020204" pitchFamily="34" charset="0"/>
                <a:ea typeface="Arial Unicode MS" panose="020B0604020202020204" pitchFamily="34" charset="-128"/>
                <a:cs typeface="Arial" panose="020B0604020202020204" pitchFamily="34" charset="0"/>
              </a:rPr>
              <a:t>Researchers</a:t>
            </a:r>
            <a:r>
              <a:rPr lang="fr-BE" sz="1200" b="1" dirty="0" smtClean="0">
                <a:latin typeface="Arial" panose="020B0604020202020204" pitchFamily="34" charset="0"/>
                <a:ea typeface="Arial Unicode MS" panose="020B0604020202020204" pitchFamily="34" charset="-128"/>
                <a:cs typeface="Arial" panose="020B0604020202020204" pitchFamily="34" charset="0"/>
              </a:rPr>
              <a:t> </a:t>
            </a:r>
            <a:r>
              <a:rPr lang="fr-BE" sz="1200" dirty="0" smtClean="0">
                <a:latin typeface="Arial" panose="020B0604020202020204" pitchFamily="34" charset="0"/>
                <a:ea typeface="Arial Unicode MS" panose="020B0604020202020204" pitchFamily="34" charset="-128"/>
                <a:cs typeface="Arial" panose="020B0604020202020204" pitchFamily="34" charset="0"/>
              </a:rPr>
              <a:t>:</a:t>
            </a:r>
            <a:r>
              <a:rPr lang="fr-BE" sz="1200" b="1" dirty="0" smtClean="0">
                <a:latin typeface="Arial" panose="020B0604020202020204" pitchFamily="34" charset="0"/>
                <a:ea typeface="Arial Unicode MS" panose="020B0604020202020204" pitchFamily="34" charset="-128"/>
                <a:cs typeface="Arial" panose="020B0604020202020204" pitchFamily="34" charset="0"/>
              </a:rPr>
              <a:t> </a:t>
            </a:r>
            <a:r>
              <a:rPr lang="fr-BE" sz="1200" dirty="0" smtClean="0">
                <a:latin typeface="Arial" panose="020B0604020202020204" pitchFamily="34" charset="0"/>
                <a:ea typeface="Arial Unicode MS" panose="020B0604020202020204" pitchFamily="34" charset="-128"/>
                <a:cs typeface="Arial" panose="020B0604020202020204" pitchFamily="34" charset="0"/>
              </a:rPr>
              <a:t>Leo </a:t>
            </a:r>
            <a:r>
              <a:rPr lang="fr-BE" sz="1200" dirty="0" err="1" smtClean="0">
                <a:latin typeface="Arial" panose="020B0604020202020204" pitchFamily="34" charset="0"/>
                <a:ea typeface="Arial Unicode MS" panose="020B0604020202020204" pitchFamily="34" charset="-128"/>
                <a:cs typeface="Arial" panose="020B0604020202020204" pitchFamily="34" charset="0"/>
              </a:rPr>
              <a:t>Huylenbroeck</a:t>
            </a:r>
            <a:r>
              <a:rPr lang="fr-BE" sz="1200" dirty="0" smtClean="0">
                <a:latin typeface="Arial" panose="020B0604020202020204" pitchFamily="34" charset="0"/>
                <a:ea typeface="Arial Unicode MS" panose="020B0604020202020204" pitchFamily="34" charset="-128"/>
                <a:cs typeface="Arial" panose="020B0604020202020204" pitchFamily="34" charset="0"/>
              </a:rPr>
              <a:t>, Adrien </a:t>
            </a:r>
            <a:r>
              <a:rPr lang="fr-BE" sz="1200" dirty="0" err="1" smtClean="0">
                <a:latin typeface="Arial" panose="020B0604020202020204" pitchFamily="34" charset="0"/>
                <a:ea typeface="Arial Unicode MS" panose="020B0604020202020204" pitchFamily="34" charset="-128"/>
                <a:cs typeface="Arial" panose="020B0604020202020204" pitchFamily="34" charset="0"/>
              </a:rPr>
              <a:t>Michez</a:t>
            </a:r>
            <a:r>
              <a:rPr lang="fr-BE" sz="1200" dirty="0" smtClean="0">
                <a:latin typeface="Arial" panose="020B0604020202020204" pitchFamily="34" charset="0"/>
                <a:ea typeface="Arial Unicode MS" panose="020B0604020202020204" pitchFamily="34" charset="-128"/>
                <a:cs typeface="Arial" panose="020B0604020202020204" pitchFamily="34" charset="0"/>
              </a:rPr>
              <a:t>, Philippe Lejeune</a:t>
            </a:r>
            <a:endParaRPr lang="fr-BE" sz="1200" dirty="0">
              <a:latin typeface="Arial" panose="020B0604020202020204" pitchFamily="34" charset="0"/>
              <a:ea typeface="Arial Unicode MS" panose="020B0604020202020204" pitchFamily="34" charset="-128"/>
              <a:cs typeface="Arial" panose="020B0604020202020204" pitchFamily="34" charset="0"/>
            </a:endParaRPr>
          </a:p>
          <a:p>
            <a:pPr marL="0" indent="0">
              <a:buNone/>
            </a:pPr>
            <a:r>
              <a:rPr lang="fr-BE" sz="1000" b="1" dirty="0" smtClean="0">
                <a:latin typeface="Arial" panose="020B0604020202020204" pitchFamily="34" charset="0"/>
                <a:ea typeface="Arial Unicode MS" panose="020B0604020202020204" pitchFamily="34" charset="-128"/>
                <a:cs typeface="Arial" panose="020B0604020202020204" pitchFamily="34" charset="0"/>
              </a:rPr>
              <a:t>Institution</a:t>
            </a:r>
            <a:r>
              <a:rPr lang="fr-BE" sz="1000" dirty="0" smtClean="0">
                <a:latin typeface="Arial" panose="020B0604020202020204" pitchFamily="34" charset="0"/>
                <a:ea typeface="Arial Unicode MS" panose="020B0604020202020204" pitchFamily="34" charset="-128"/>
                <a:cs typeface="Arial" panose="020B0604020202020204" pitchFamily="34" charset="0"/>
              </a:rPr>
              <a:t> : Terra </a:t>
            </a:r>
            <a:r>
              <a:rPr lang="fr-BE" sz="1000" dirty="0" err="1">
                <a:latin typeface="Arial" panose="020B0604020202020204" pitchFamily="34" charset="0"/>
                <a:ea typeface="Arial Unicode MS" panose="020B0604020202020204" pitchFamily="34" charset="-128"/>
                <a:cs typeface="Arial" panose="020B0604020202020204" pitchFamily="34" charset="0"/>
              </a:rPr>
              <a:t>Research</a:t>
            </a:r>
            <a:r>
              <a:rPr lang="fr-BE" sz="1000" dirty="0">
                <a:latin typeface="Arial" panose="020B0604020202020204" pitchFamily="34" charset="0"/>
                <a:ea typeface="Arial Unicode MS" panose="020B0604020202020204" pitchFamily="34" charset="-128"/>
                <a:cs typeface="Arial" panose="020B0604020202020204" pitchFamily="34" charset="0"/>
              </a:rPr>
              <a:t> Center, Gembloux Agro-Bio </a:t>
            </a:r>
            <a:r>
              <a:rPr lang="fr-BE" sz="1000" dirty="0" smtClean="0">
                <a:latin typeface="Arial" panose="020B0604020202020204" pitchFamily="34" charset="0"/>
                <a:ea typeface="Arial Unicode MS" panose="020B0604020202020204" pitchFamily="34" charset="-128"/>
                <a:cs typeface="Arial" panose="020B0604020202020204" pitchFamily="34" charset="0"/>
              </a:rPr>
              <a:t>Tech, </a:t>
            </a:r>
            <a:r>
              <a:rPr lang="fr-BE" sz="1000" dirty="0" err="1" smtClean="0">
                <a:latin typeface="Arial" panose="020B0604020202020204" pitchFamily="34" charset="0"/>
                <a:ea typeface="Arial Unicode MS" panose="020B0604020202020204" pitchFamily="34" charset="-128"/>
                <a:cs typeface="Arial" panose="020B0604020202020204" pitchFamily="34" charset="0"/>
              </a:rPr>
              <a:t>ULiège</a:t>
            </a:r>
            <a:endParaRPr lang="fr-BE" sz="1000" dirty="0" smtClean="0">
              <a:latin typeface="Arial" panose="020B0604020202020204" pitchFamily="34" charset="0"/>
              <a:ea typeface="Arial Unicode MS" panose="020B0604020202020204" pitchFamily="34" charset="-128"/>
              <a:cs typeface="Arial" panose="020B0604020202020204" pitchFamily="34" charset="0"/>
            </a:endParaRPr>
          </a:p>
          <a:p>
            <a:pPr marL="0" indent="0">
              <a:buNone/>
            </a:pPr>
            <a:endParaRPr lang="en-US" sz="600" dirty="0">
              <a:latin typeface="Arial" panose="020B0604020202020204" pitchFamily="34" charset="0"/>
              <a:ea typeface="Arial Unicode MS" panose="020B0604020202020204" pitchFamily="34" charset="-128"/>
              <a:cs typeface="Arial" panose="020B0604020202020204" pitchFamily="34" charset="0"/>
            </a:endParaRPr>
          </a:p>
          <a:p>
            <a:pPr marL="0" indent="0">
              <a:buNone/>
            </a:pPr>
            <a:r>
              <a:rPr lang="en-US" sz="1000" b="1" dirty="0" smtClean="0">
                <a:latin typeface="Arial" panose="020B0604020202020204" pitchFamily="34" charset="0"/>
                <a:ea typeface="Arial Unicode MS" panose="020B0604020202020204" pitchFamily="34" charset="-128"/>
                <a:cs typeface="Arial" panose="020B0604020202020204" pitchFamily="34" charset="0"/>
              </a:rPr>
              <a:t>Phone </a:t>
            </a:r>
            <a:r>
              <a:rPr lang="en-US" sz="1000" b="1" dirty="0">
                <a:latin typeface="Arial" panose="020B0604020202020204" pitchFamily="34" charset="0"/>
                <a:ea typeface="Arial Unicode MS" panose="020B0604020202020204" pitchFamily="34" charset="-128"/>
                <a:cs typeface="Arial" panose="020B0604020202020204" pitchFamily="34" charset="0"/>
              </a:rPr>
              <a:t>number </a:t>
            </a:r>
            <a:r>
              <a:rPr lang="en-US" sz="1000" dirty="0">
                <a:latin typeface="Arial" panose="020B0604020202020204" pitchFamily="34" charset="0"/>
                <a:ea typeface="Arial Unicode MS" panose="020B0604020202020204" pitchFamily="34" charset="-128"/>
                <a:cs typeface="Arial" panose="020B0604020202020204" pitchFamily="34" charset="0"/>
              </a:rPr>
              <a:t>: + 32 (0)81 62.26.89</a:t>
            </a:r>
            <a:endParaRPr lang="en-US" sz="1000" dirty="0" smtClean="0">
              <a:latin typeface="Arial" panose="020B0604020202020204" pitchFamily="34" charset="0"/>
              <a:ea typeface="Arial Unicode MS" panose="020B0604020202020204" pitchFamily="34" charset="-128"/>
              <a:cs typeface="Arial" panose="020B0604020202020204" pitchFamily="34" charset="0"/>
            </a:endParaRPr>
          </a:p>
          <a:p>
            <a:pPr marL="0" indent="0">
              <a:buNone/>
            </a:pPr>
            <a:r>
              <a:rPr lang="en-US" sz="1000" b="1" dirty="0" smtClean="0">
                <a:latin typeface="Arial" panose="020B0604020202020204" pitchFamily="34" charset="0"/>
                <a:ea typeface="Arial Unicode MS" panose="020B0604020202020204" pitchFamily="34" charset="-128"/>
                <a:cs typeface="Arial" panose="020B0604020202020204" pitchFamily="34" charset="0"/>
              </a:rPr>
              <a:t>E-mail</a:t>
            </a:r>
            <a:r>
              <a:rPr lang="en-US" sz="1000" dirty="0" smtClean="0">
                <a:latin typeface="Arial" panose="020B0604020202020204" pitchFamily="34" charset="0"/>
                <a:ea typeface="Arial Unicode MS" panose="020B0604020202020204" pitchFamily="34" charset="-128"/>
                <a:cs typeface="Arial" panose="020B0604020202020204" pitchFamily="34" charset="0"/>
              </a:rPr>
              <a:t> : leo.huylenbroeck@uliege.be</a:t>
            </a:r>
            <a:endParaRPr lang="en-US" sz="1000" dirty="0">
              <a:latin typeface="Arial" panose="020B0604020202020204" pitchFamily="34" charset="0"/>
              <a:ea typeface="Arial Unicode MS" panose="020B0604020202020204" pitchFamily="34" charset="-128"/>
              <a:cs typeface="Arial" panose="020B0604020202020204" pitchFamily="34" charset="0"/>
            </a:endParaRPr>
          </a:p>
          <a:p>
            <a:pPr marL="0" indent="0">
              <a:buNone/>
            </a:pPr>
            <a:endParaRPr lang="en-US" sz="1000" dirty="0">
              <a:solidFill>
                <a:srgbClr val="595959"/>
              </a:solidFill>
              <a:latin typeface="Arial" panose="020B0604020202020204" pitchFamily="34" charset="0"/>
              <a:ea typeface="Arial Unicode MS" panose="020B0604020202020204" pitchFamily="34" charset="-128"/>
              <a:cs typeface="Arial" panose="020B0604020202020204" pitchFamily="34" charset="0"/>
            </a:endParaRPr>
          </a:p>
          <a:p>
            <a:pPr marL="0" indent="0">
              <a:buNone/>
            </a:pPr>
            <a:r>
              <a:rPr lang="en-US" sz="1000" b="1" dirty="0">
                <a:latin typeface="Arial" panose="020B0604020202020204" pitchFamily="34" charset="0"/>
                <a:ea typeface="Arial Unicode MS" panose="020B0604020202020204" pitchFamily="34" charset="-128"/>
                <a:cs typeface="Arial" panose="020B0604020202020204" pitchFamily="34" charset="0"/>
              </a:rPr>
              <a:t>Funding</a:t>
            </a:r>
            <a:r>
              <a:rPr lang="en-US" sz="1000" dirty="0">
                <a:latin typeface="Arial" panose="020B0604020202020204" pitchFamily="34" charset="0"/>
                <a:ea typeface="Arial Unicode MS" panose="020B0604020202020204" pitchFamily="34" charset="-128"/>
                <a:cs typeface="Arial" panose="020B0604020202020204" pitchFamily="34" charset="0"/>
              </a:rPr>
              <a:t> : </a:t>
            </a:r>
            <a:r>
              <a:rPr lang="en-US" sz="1000" dirty="0" smtClean="0">
                <a:latin typeface="Arial" panose="020B0604020202020204" pitchFamily="34" charset="0"/>
                <a:ea typeface="Arial Unicode MS" panose="020B0604020202020204" pitchFamily="34" charset="-128"/>
                <a:cs typeface="Arial" panose="020B0604020202020204" pitchFamily="34" charset="0"/>
              </a:rPr>
              <a:t>Province de Luxembourg &amp; Province de Liège</a:t>
            </a:r>
            <a:endParaRPr lang="en-US" sz="1000" dirty="0">
              <a:latin typeface="Arial" panose="020B0604020202020204" pitchFamily="34" charset="0"/>
              <a:ea typeface="Arial Unicode MS" panose="020B0604020202020204" pitchFamily="34" charset="-128"/>
              <a:cs typeface="Arial" panose="020B0604020202020204" pitchFamily="34" charset="0"/>
            </a:endParaRPr>
          </a:p>
        </p:txBody>
      </p:sp>
      <p:sp>
        <p:nvSpPr>
          <p:cNvPr id="18" name="Titre 5"/>
          <p:cNvSpPr txBox="1">
            <a:spLocks/>
          </p:cNvSpPr>
          <p:nvPr/>
        </p:nvSpPr>
        <p:spPr>
          <a:xfrm>
            <a:off x="260648" y="1069698"/>
            <a:ext cx="6544872" cy="48430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latin typeface="Arial Unicode MS" panose="020B0604020202020204" pitchFamily="34" charset="-128"/>
                <a:ea typeface="Arial Unicode MS" panose="020B0604020202020204" pitchFamily="34" charset="-128"/>
                <a:cs typeface="Arial Unicode MS" panose="020B0604020202020204" pitchFamily="34" charset="-128"/>
              </a:rPr>
              <a:t>Supporting river management with UAV’s in the Provinces of Liège and Luxembourg</a:t>
            </a:r>
            <a:endParaRPr lang="en-US" sz="1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Espace réservé du texte 6"/>
          <p:cNvSpPr txBox="1">
            <a:spLocks/>
          </p:cNvSpPr>
          <p:nvPr/>
        </p:nvSpPr>
        <p:spPr>
          <a:xfrm>
            <a:off x="287522" y="3080792"/>
            <a:ext cx="4197756" cy="43274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1200"/>
              </a:spcBef>
              <a:buNone/>
            </a:pPr>
            <a:r>
              <a:rPr lang="en-US" sz="1200" b="1" dirty="0" smtClean="0">
                <a:latin typeface="Arial" panose="020B0604020202020204" pitchFamily="34" charset="0"/>
                <a:ea typeface="Arial Unicode MS" panose="020B0604020202020204" pitchFamily="34" charset="-128"/>
                <a:cs typeface="Arial" panose="020B0604020202020204" pitchFamily="34" charset="0"/>
              </a:rPr>
              <a:t>Description</a:t>
            </a:r>
            <a:endParaRPr lang="en-US" sz="1200" dirty="0" smtClean="0">
              <a:latin typeface="Arial" panose="020B0604020202020204" pitchFamily="34" charset="0"/>
              <a:cs typeface="Arial" panose="020B0604020202020204" pitchFamily="34" charset="0"/>
            </a:endParaRPr>
          </a:p>
          <a:p>
            <a:pPr marL="0" indent="0" algn="just">
              <a:lnSpc>
                <a:spcPct val="120000"/>
              </a:lnSpc>
              <a:spcBef>
                <a:spcPts val="1200"/>
              </a:spcBef>
              <a:buNone/>
            </a:pP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technical services of the Province of Luxembourg and Liege manage 2800 km of rivers. The management of these rivers involves numerous field visits: regular monitoring of the river </a:t>
            </a:r>
            <a:r>
              <a:rPr lang="en-US" sz="1200" dirty="0" smtClean="0">
                <a:latin typeface="Arial" panose="020B0604020202020204" pitchFamily="34" charset="0"/>
                <a:cs typeface="Arial" panose="020B0604020202020204" pitchFamily="34" charset="0"/>
              </a:rPr>
              <a:t>network, </a:t>
            </a:r>
            <a:r>
              <a:rPr lang="en-US" sz="1200" dirty="0">
                <a:latin typeface="Arial" panose="020B0604020202020204" pitchFamily="34" charset="0"/>
                <a:cs typeface="Arial" panose="020B0604020202020204" pitchFamily="34" charset="0"/>
              </a:rPr>
              <a:t>studies </a:t>
            </a:r>
            <a:r>
              <a:rPr lang="en-US" sz="1200" dirty="0" smtClean="0">
                <a:latin typeface="Arial" panose="020B0604020202020204" pitchFamily="34" charset="0"/>
                <a:cs typeface="Arial" panose="020B0604020202020204" pitchFamily="34" charset="0"/>
              </a:rPr>
              <a:t>prior </a:t>
            </a:r>
            <a:r>
              <a:rPr lang="en-US" sz="1200" dirty="0">
                <a:latin typeface="Arial" panose="020B0604020202020204" pitchFamily="34" charset="0"/>
                <a:cs typeface="Arial" panose="020B0604020202020204" pitchFamily="34" charset="0"/>
              </a:rPr>
              <a:t>to carrying out work, etc. In order to increase the </a:t>
            </a:r>
            <a:r>
              <a:rPr lang="en-US" sz="1200" dirty="0" smtClean="0">
                <a:latin typeface="Arial" panose="020B0604020202020204" pitchFamily="34" charset="0"/>
                <a:cs typeface="Arial" panose="020B0604020202020204" pitchFamily="34" charset="0"/>
              </a:rPr>
              <a:t>extent, quality </a:t>
            </a:r>
            <a:r>
              <a:rPr lang="en-US" sz="1200" dirty="0">
                <a:latin typeface="Arial" panose="020B0604020202020204" pitchFamily="34" charset="0"/>
                <a:cs typeface="Arial" panose="020B0604020202020204" pitchFamily="34" charset="0"/>
              </a:rPr>
              <a:t>and frequency of visits, the Provinces have </a:t>
            </a:r>
            <a:r>
              <a:rPr lang="en-US" sz="1200" dirty="0" smtClean="0">
                <a:latin typeface="Arial" panose="020B0604020202020204" pitchFamily="34" charset="0"/>
                <a:cs typeface="Arial" panose="020B0604020202020204" pitchFamily="34" charset="0"/>
              </a:rPr>
              <a:t>equipped themselves </a:t>
            </a:r>
            <a:r>
              <a:rPr lang="en-US" sz="1200" dirty="0">
                <a:latin typeface="Arial" panose="020B0604020202020204" pitchFamily="34" charset="0"/>
                <a:cs typeface="Arial" panose="020B0604020202020204" pitchFamily="34" charset="0"/>
              </a:rPr>
              <a:t>with </a:t>
            </a:r>
            <a:r>
              <a:rPr lang="en-US" sz="1200" dirty="0" smtClean="0">
                <a:latin typeface="Arial" panose="020B0604020202020204" pitchFamily="34" charset="0"/>
                <a:cs typeface="Arial" panose="020B0604020202020204" pitchFamily="34" charset="0"/>
              </a:rPr>
              <a:t>UAV’s.</a:t>
            </a:r>
            <a:endParaRPr lang="en-US" sz="1200" dirty="0">
              <a:latin typeface="Arial" panose="020B0604020202020204" pitchFamily="34" charset="0"/>
              <a:cs typeface="Arial" panose="020B0604020202020204" pitchFamily="34" charset="0"/>
            </a:endParaRPr>
          </a:p>
          <a:p>
            <a:pPr marL="0" indent="0" algn="just">
              <a:lnSpc>
                <a:spcPct val="120000"/>
              </a:lnSpc>
              <a:spcBef>
                <a:spcPts val="1200"/>
              </a:spcBef>
              <a:buNone/>
            </a:pPr>
            <a:r>
              <a:rPr lang="en-US" sz="1200" dirty="0">
                <a:latin typeface="Arial" panose="020B0604020202020204" pitchFamily="34" charset="0"/>
                <a:cs typeface="Arial" panose="020B0604020202020204" pitchFamily="34" charset="0"/>
              </a:rPr>
              <a:t>Our </a:t>
            </a:r>
            <a:r>
              <a:rPr lang="en-US" sz="1200" dirty="0" smtClean="0">
                <a:latin typeface="Arial" panose="020B0604020202020204" pitchFamily="34" charset="0"/>
                <a:cs typeface="Arial" panose="020B0604020202020204" pitchFamily="34" charset="0"/>
              </a:rPr>
              <a:t>partnership </a:t>
            </a:r>
            <a:r>
              <a:rPr lang="en-US" sz="1200" dirty="0">
                <a:latin typeface="Arial" panose="020B0604020202020204" pitchFamily="34" charset="0"/>
                <a:cs typeface="Arial" panose="020B0604020202020204" pitchFamily="34" charset="0"/>
              </a:rPr>
              <a:t>aims to support the development of </a:t>
            </a:r>
            <a:r>
              <a:rPr lang="en-US" sz="1200" dirty="0" smtClean="0">
                <a:latin typeface="Arial" panose="020B0604020202020204" pitchFamily="34" charset="0"/>
                <a:cs typeface="Arial" panose="020B0604020202020204" pitchFamily="34" charset="0"/>
              </a:rPr>
              <a:t>an expertise </a:t>
            </a:r>
            <a:r>
              <a:rPr lang="en-US" sz="1200" dirty="0">
                <a:latin typeface="Arial" panose="020B0604020202020204" pitchFamily="34" charset="0"/>
                <a:cs typeface="Arial" panose="020B0604020202020204" pitchFamily="34" charset="0"/>
              </a:rPr>
              <a:t>in the use of UAVs for the management of watercourses within the Provinces. This involves setting up acquisition and image processing routines adapted to the context of watercourse management</a:t>
            </a:r>
            <a:r>
              <a:rPr lang="en-US" sz="1200" dirty="0" smtClean="0">
                <a:latin typeface="Arial" panose="020B0604020202020204" pitchFamily="34" charset="0"/>
                <a:cs typeface="Arial" panose="020B0604020202020204" pitchFamily="34" charset="0"/>
              </a:rPr>
              <a:t>.</a:t>
            </a:r>
          </a:p>
          <a:p>
            <a:pPr marL="0" indent="0" algn="just">
              <a:lnSpc>
                <a:spcPct val="120000"/>
              </a:lnSpc>
              <a:spcBef>
                <a:spcPts val="1200"/>
              </a:spcBef>
              <a:buNone/>
            </a:pPr>
            <a:r>
              <a:rPr lang="en-US" sz="1200" dirty="0" smtClean="0">
                <a:latin typeface="Arial" panose="020B0604020202020204" pitchFamily="34" charset="0"/>
                <a:cs typeface="Arial" panose="020B0604020202020204" pitchFamily="34" charset="0"/>
              </a:rPr>
              <a:t>More concretely, our project encompasses issues related to flight planning (rapid, yet accurate mapping of long river corridors), respect of privacy (overflight of private gardens), extraction of synthetic information about river banks or riverine vegetation, flood mapping.</a:t>
            </a:r>
            <a:endParaRPr lang="en-US" sz="1200" dirty="0">
              <a:latin typeface="Arial" panose="020B0604020202020204" pitchFamily="34" charset="0"/>
              <a:cs typeface="Arial" panose="020B0604020202020204" pitchFamily="34" charset="0"/>
            </a:endParaRPr>
          </a:p>
        </p:txBody>
      </p:sp>
      <p:sp>
        <p:nvSpPr>
          <p:cNvPr id="55" name="Espace réservé du texte 6"/>
          <p:cNvSpPr txBox="1">
            <a:spLocks/>
          </p:cNvSpPr>
          <p:nvPr/>
        </p:nvSpPr>
        <p:spPr>
          <a:xfrm>
            <a:off x="260648" y="378272"/>
            <a:ext cx="1836204" cy="6914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524000" indent="-1524000">
              <a:lnSpc>
                <a:spcPct val="120000"/>
              </a:lnSpc>
              <a:spcBef>
                <a:spcPts val="1200"/>
              </a:spcBef>
              <a:buNone/>
              <a:tabLst>
                <a:tab pos="1524000" algn="l"/>
              </a:tabLst>
            </a:pPr>
            <a:endParaRPr lang="en-US" sz="1200" dirty="0" smtClean="0">
              <a:solidFill>
                <a:srgbClr val="595959"/>
              </a:solidFill>
              <a:latin typeface="Arial" panose="020B0604020202020204" pitchFamily="34" charset="0"/>
              <a:ea typeface="Arial Unicode MS" panose="020B0604020202020204" pitchFamily="34" charset="-128"/>
              <a:cs typeface="Arial" panose="020B0604020202020204" pitchFamily="34" charset="0"/>
            </a:endParaRPr>
          </a:p>
        </p:txBody>
      </p:sp>
      <p:pic>
        <p:nvPicPr>
          <p:cNvPr id="13" name="Image 12" descr="C:\Users\fombona.m\AppData\Local\Microsoft\Windows\Temporary Internet Files\Content.Word\uLIEGE_Gembloux_AgroBioTech_Logo_RVB_pos_@2x.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20" y="38523"/>
            <a:ext cx="2248639" cy="871734"/>
          </a:xfrm>
          <a:prstGeom prst="rect">
            <a:avLst/>
          </a:prstGeom>
          <a:noFill/>
          <a:ln>
            <a:noFill/>
          </a:ln>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290" t="18409" r="5462" b="14972"/>
          <a:stretch/>
        </p:blipFill>
        <p:spPr bwMode="auto">
          <a:xfrm>
            <a:off x="4463086" y="66347"/>
            <a:ext cx="1976528" cy="84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859" y="42544"/>
            <a:ext cx="2018760" cy="86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226" t="17617" r="45177"/>
          <a:stretch/>
        </p:blipFill>
        <p:spPr bwMode="auto">
          <a:xfrm rot="16200000">
            <a:off x="1509061" y="6566588"/>
            <a:ext cx="1808305" cy="419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e 22"/>
          <p:cNvGrpSpPr/>
          <p:nvPr/>
        </p:nvGrpSpPr>
        <p:grpSpPr>
          <a:xfrm>
            <a:off x="4547363" y="3457929"/>
            <a:ext cx="2163184" cy="3598659"/>
            <a:chOff x="4149078" y="3875558"/>
            <a:chExt cx="2163184" cy="3598659"/>
          </a:xfrm>
        </p:grpSpPr>
        <p:pic>
          <p:nvPicPr>
            <p:cNvPr id="2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079" y="3875558"/>
              <a:ext cx="2163183" cy="3056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4149078" y="6827886"/>
              <a:ext cx="2163183" cy="646331"/>
            </a:xfrm>
            <a:prstGeom prst="rect">
              <a:avLst/>
            </a:prstGeom>
            <a:noFill/>
          </p:spPr>
          <p:txBody>
            <a:bodyPr wrap="square" rtlCol="0">
              <a:spAutoFit/>
            </a:bodyPr>
            <a:lstStyle/>
            <a:p>
              <a:pPr algn="ctr"/>
              <a:r>
                <a:rPr lang="fr-BE" sz="1200" dirty="0" smtClean="0"/>
                <a:t>The Provinces </a:t>
              </a:r>
              <a:r>
                <a:rPr lang="fr-BE" sz="1200" dirty="0" smtClean="0"/>
                <a:t>of Liège &amp; Luxembourg are </a:t>
              </a:r>
              <a:r>
                <a:rPr lang="fr-BE" sz="1200" dirty="0" err="1" smtClean="0"/>
                <a:t>responsible</a:t>
              </a:r>
              <a:r>
                <a:rPr lang="fr-BE" sz="1200" dirty="0" smtClean="0"/>
                <a:t> for 2.800 km of </a:t>
              </a:r>
              <a:r>
                <a:rPr lang="fr-BE" sz="1200" dirty="0" err="1" smtClean="0"/>
                <a:t>watercourses</a:t>
              </a:r>
              <a:endParaRPr lang="fr-BE" sz="1200" dirty="0"/>
            </a:p>
          </p:txBody>
        </p:sp>
      </p:grpSp>
      <p:sp>
        <p:nvSpPr>
          <p:cNvPr id="26" name="Espace réservé du texte 6"/>
          <p:cNvSpPr txBox="1">
            <a:spLocks/>
          </p:cNvSpPr>
          <p:nvPr/>
        </p:nvSpPr>
        <p:spPr>
          <a:xfrm>
            <a:off x="4502398" y="7714233"/>
            <a:ext cx="2139212" cy="18384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1200"/>
              </a:spcBef>
              <a:buNone/>
            </a:pPr>
            <a:r>
              <a:rPr lang="en-US" sz="1200" dirty="0" smtClean="0"/>
              <a:t>Remote sensing tools are increasingly used in river science and management. The added value of UAV’s lies notably in their flexibility. They can be deployed  rapidly and for a low marginal cost by river managers.</a:t>
            </a:r>
            <a:endParaRPr lang="en-US" sz="1200" dirty="0"/>
          </a:p>
        </p:txBody>
      </p:sp>
    </p:spTree>
    <p:extLst>
      <p:ext uri="{BB962C8B-B14F-4D97-AF65-F5344CB8AC3E}">
        <p14:creationId xmlns:p14="http://schemas.microsoft.com/office/powerpoint/2010/main" val="189354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5" grpId="0"/>
      <p:bldP spid="2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8315</TotalTime>
  <Words>254</Words>
  <Application>Microsoft Office PowerPoint</Application>
  <PresentationFormat>Format A4 (210 x 297 mm)</PresentationFormat>
  <Paragraphs>14</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Company>Université catholique de Louvain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Goessens</dc:creator>
  <cp:lastModifiedBy>Léo Huylenbroeck</cp:lastModifiedBy>
  <cp:revision>35</cp:revision>
  <dcterms:created xsi:type="dcterms:W3CDTF">2017-05-13T10:44:58Z</dcterms:created>
  <dcterms:modified xsi:type="dcterms:W3CDTF">2019-05-24T15:59:14Z</dcterms:modified>
</cp:coreProperties>
</file>