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90" autoAdjust="0"/>
    <p:restoredTop sz="62515" autoAdjust="0"/>
  </p:normalViewPr>
  <p:slideViewPr>
    <p:cSldViewPr>
      <p:cViewPr varScale="1">
        <p:scale>
          <a:sx n="54" d="100"/>
          <a:sy n="54" d="100"/>
        </p:scale>
        <p:origin x="-222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E61E7-7470-47DC-84B9-07826A509F64}" type="datetimeFigureOut">
              <a:rPr lang="fr-BE" smtClean="0"/>
              <a:t>07-06-19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B063B-3F11-4233-8BBF-FC46FBC0334E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95694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Leo </a:t>
            </a:r>
            <a:r>
              <a:rPr lang="fr-BE" dirty="0" err="1" smtClean="0"/>
              <a:t>Huylenbroeck</a:t>
            </a:r>
            <a:r>
              <a:rPr lang="fr-BE" dirty="0" smtClean="0"/>
              <a:t>, </a:t>
            </a:r>
            <a:r>
              <a:rPr lang="fr-BE" dirty="0" err="1" smtClean="0"/>
              <a:t>faculty</a:t>
            </a:r>
            <a:r>
              <a:rPr lang="fr-BE" dirty="0" smtClean="0"/>
              <a:t> of Gembloux</a:t>
            </a:r>
          </a:p>
          <a:p>
            <a:r>
              <a:rPr lang="fr-BE" dirty="0" err="1" smtClean="0"/>
              <a:t>I’m</a:t>
            </a:r>
            <a:r>
              <a:rPr lang="fr-BE" dirty="0" smtClean="0"/>
              <a:t> </a:t>
            </a:r>
            <a:r>
              <a:rPr lang="fr-BE" dirty="0" err="1" smtClean="0"/>
              <a:t>going</a:t>
            </a:r>
            <a:r>
              <a:rPr lang="fr-BE" dirty="0" smtClean="0"/>
              <a:t> to </a:t>
            </a:r>
            <a:r>
              <a:rPr lang="fr-BE" dirty="0" err="1" smtClean="0"/>
              <a:t>present</a:t>
            </a:r>
            <a:r>
              <a:rPr lang="fr-BE" dirty="0" smtClean="0"/>
              <a:t> a </a:t>
            </a:r>
            <a:r>
              <a:rPr lang="fr-BE" dirty="0" err="1" smtClean="0"/>
              <a:t>partnership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have </a:t>
            </a:r>
            <a:r>
              <a:rPr lang="fr-BE" dirty="0" err="1" smtClean="0"/>
              <a:t>engaged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the Provinces of </a:t>
            </a:r>
            <a:r>
              <a:rPr lang="fr-BE" dirty="0" err="1" smtClean="0"/>
              <a:t>Liege</a:t>
            </a:r>
            <a:r>
              <a:rPr lang="fr-BE" dirty="0" smtClean="0"/>
              <a:t> and Luxembourg,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aims</a:t>
            </a:r>
            <a:r>
              <a:rPr lang="fr-BE" dirty="0" smtClean="0"/>
              <a:t> to support river managers in </a:t>
            </a:r>
            <a:r>
              <a:rPr lang="fr-BE" dirty="0" err="1" smtClean="0"/>
              <a:t>their</a:t>
            </a:r>
            <a:r>
              <a:rPr lang="fr-BE" dirty="0" smtClean="0"/>
              <a:t> missions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UAV’s</a:t>
            </a:r>
            <a:r>
              <a:rPr lang="fr-BE" dirty="0" smtClean="0"/>
              <a:t>.</a:t>
            </a:r>
          </a:p>
          <a:p>
            <a:endParaRPr lang="fr-BE" dirty="0" smtClean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1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894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Beside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legal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constraint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have to compose </a:t>
            </a:r>
            <a:r>
              <a:rPr lang="fr-BE" baseline="0" dirty="0" err="1" smtClean="0"/>
              <a:t>wih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technical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constraints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linked</a:t>
            </a:r>
            <a:r>
              <a:rPr lang="fr-BE" baseline="0" dirty="0" smtClean="0"/>
              <a:t> to the UAV (</a:t>
            </a:r>
            <a:r>
              <a:rPr lang="fr-BE" baseline="0" dirty="0" err="1" smtClean="0"/>
              <a:t>its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autonomy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its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portability</a:t>
            </a:r>
            <a:r>
              <a:rPr lang="fr-BE" baseline="0" dirty="0" smtClean="0"/>
              <a:t>) or site </a:t>
            </a:r>
            <a:r>
              <a:rPr lang="fr-BE" baseline="0" dirty="0" err="1" smtClean="0"/>
              <a:t>constraints</a:t>
            </a:r>
            <a:r>
              <a:rPr lang="fr-BE" baseline="0" dirty="0" smtClean="0"/>
              <a:t>, in </a:t>
            </a:r>
            <a:r>
              <a:rPr lang="fr-BE" baseline="0" dirty="0" err="1" smtClean="0"/>
              <a:t>particular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presence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vegetation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hides</a:t>
            </a:r>
            <a:r>
              <a:rPr lang="fr-BE" baseline="0" dirty="0" smtClean="0"/>
              <a:t> the river and </a:t>
            </a:r>
            <a:r>
              <a:rPr lang="fr-BE" baseline="0" dirty="0" err="1" smtClean="0"/>
              <a:t>sometimes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confined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topography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makes</a:t>
            </a:r>
            <a:r>
              <a:rPr lang="fr-BE" baseline="0" dirty="0" smtClean="0"/>
              <a:t> flight </a:t>
            </a:r>
            <a:r>
              <a:rPr lang="fr-BE" baseline="0" dirty="0" err="1" smtClean="0"/>
              <a:t>operations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difficult</a:t>
            </a:r>
            <a:r>
              <a:rPr lang="fr-BE" baseline="0" dirty="0" smtClean="0"/>
              <a:t>.</a:t>
            </a:r>
            <a:endParaRPr lang="fr-BE" dirty="0" smtClean="0"/>
          </a:p>
          <a:p>
            <a:r>
              <a:rPr lang="fr-BE" dirty="0" smtClean="0"/>
              <a:t>Beyond </a:t>
            </a:r>
            <a:r>
              <a:rPr lang="fr-BE" dirty="0" err="1" smtClean="0"/>
              <a:t>these</a:t>
            </a:r>
            <a:r>
              <a:rPr lang="fr-BE" dirty="0" smtClean="0"/>
              <a:t> </a:t>
            </a:r>
            <a:r>
              <a:rPr lang="fr-BE" dirty="0" err="1" smtClean="0"/>
              <a:t>general</a:t>
            </a:r>
            <a:r>
              <a:rPr lang="fr-BE" dirty="0" smtClean="0"/>
              <a:t> aspects,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need</a:t>
            </a:r>
            <a:r>
              <a:rPr lang="fr-BE" dirty="0" smtClean="0"/>
              <a:t> </a:t>
            </a:r>
            <a:r>
              <a:rPr lang="fr-BE" dirty="0" err="1" smtClean="0"/>
              <a:t>different</a:t>
            </a:r>
            <a:r>
              <a:rPr lang="fr-BE" dirty="0" smtClean="0"/>
              <a:t> acquisition </a:t>
            </a:r>
            <a:r>
              <a:rPr lang="fr-BE" dirty="0" err="1" smtClean="0"/>
              <a:t>schemes</a:t>
            </a:r>
            <a:r>
              <a:rPr lang="fr-BE" dirty="0" smtClean="0"/>
              <a:t> </a:t>
            </a:r>
            <a:r>
              <a:rPr lang="fr-BE" dirty="0" err="1" smtClean="0"/>
              <a:t>depending</a:t>
            </a:r>
            <a:r>
              <a:rPr lang="fr-BE" dirty="0" smtClean="0"/>
              <a:t> of the objective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pursued</a:t>
            </a:r>
            <a:r>
              <a:rPr lang="fr-BE" dirty="0" smtClean="0"/>
              <a:t>.</a:t>
            </a:r>
          </a:p>
          <a:p>
            <a:endParaRPr lang="fr-BE" dirty="0" smtClean="0"/>
          </a:p>
          <a:p>
            <a:pPr algn="just"/>
            <a:r>
              <a:rPr lang="fr-BE" dirty="0" smtClean="0"/>
              <a:t>First, </a:t>
            </a:r>
            <a:r>
              <a:rPr lang="fr-BE" dirty="0" err="1" smtClean="0"/>
              <a:t>there’s</a:t>
            </a:r>
            <a:r>
              <a:rPr lang="fr-BE" dirty="0" smtClean="0"/>
              <a:t> a </a:t>
            </a:r>
            <a:r>
              <a:rPr lang="fr-BE" dirty="0" err="1" smtClean="0"/>
              <a:t>often</a:t>
            </a:r>
            <a:r>
              <a:rPr lang="fr-BE" dirty="0" smtClean="0"/>
              <a:t> an</a:t>
            </a:r>
            <a:r>
              <a:rPr lang="fr-BE" baseline="0" dirty="0" smtClean="0"/>
              <a:t> inverse </a:t>
            </a:r>
            <a:r>
              <a:rPr lang="fr-BE" baseline="0" dirty="0" err="1" smtClean="0"/>
              <a:t>relationship</a:t>
            </a:r>
            <a:r>
              <a:rPr lang="fr-BE" dirty="0" smtClean="0"/>
              <a:t> </a:t>
            </a:r>
            <a:r>
              <a:rPr lang="fr-BE" dirty="0" err="1" smtClean="0"/>
              <a:t>between</a:t>
            </a:r>
            <a:r>
              <a:rPr lang="fr-BE" dirty="0" smtClean="0"/>
              <a:t> the </a:t>
            </a:r>
            <a:r>
              <a:rPr lang="fr-BE" dirty="0" err="1" smtClean="0"/>
              <a:t>length</a:t>
            </a:r>
            <a:r>
              <a:rPr lang="fr-BE" dirty="0" smtClean="0"/>
              <a:t> of river to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surveyed</a:t>
            </a:r>
            <a:r>
              <a:rPr lang="fr-BE" dirty="0" smtClean="0"/>
              <a:t> and the </a:t>
            </a:r>
            <a:r>
              <a:rPr lang="fr-BE" dirty="0" err="1" smtClean="0"/>
              <a:t>accuracy</a:t>
            </a:r>
            <a:r>
              <a:rPr lang="fr-BE" dirty="0"/>
              <a:t> </a:t>
            </a:r>
            <a:r>
              <a:rPr lang="fr-BE" dirty="0" smtClean="0"/>
              <a:t>of </a:t>
            </a:r>
            <a:r>
              <a:rPr lang="fr-BE" dirty="0" err="1" smtClean="0"/>
              <a:t>models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have to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constructed</a:t>
            </a:r>
            <a:r>
              <a:rPr lang="fr-BE" dirty="0" smtClean="0"/>
              <a:t>. </a:t>
            </a:r>
            <a:r>
              <a:rPr lang="fr-BE" dirty="0" smtClean="0"/>
              <a:t>At a </a:t>
            </a:r>
            <a:r>
              <a:rPr lang="fr-BE" dirty="0" err="1" smtClean="0"/>
              <a:t>small</a:t>
            </a:r>
            <a:r>
              <a:rPr lang="fr-BE" dirty="0" smtClean="0"/>
              <a:t> </a:t>
            </a:r>
            <a:r>
              <a:rPr lang="fr-BE" dirty="0" err="1" smtClean="0"/>
              <a:t>scale</a:t>
            </a:r>
            <a:r>
              <a:rPr lang="fr-BE" dirty="0" smtClean="0"/>
              <a:t>, river mangers </a:t>
            </a:r>
            <a:r>
              <a:rPr lang="fr-BE" dirty="0" err="1" smtClean="0"/>
              <a:t>need</a:t>
            </a:r>
            <a:r>
              <a:rPr lang="fr-BE" dirty="0" smtClean="0"/>
              <a:t> </a:t>
            </a:r>
            <a:r>
              <a:rPr lang="fr-BE" dirty="0" err="1" smtClean="0"/>
              <a:t>precise</a:t>
            </a:r>
            <a:r>
              <a:rPr lang="fr-BE" dirty="0" smtClean="0"/>
              <a:t>, </a:t>
            </a:r>
            <a:r>
              <a:rPr lang="fr-BE" dirty="0" err="1" smtClean="0"/>
              <a:t>topographic</a:t>
            </a:r>
            <a:r>
              <a:rPr lang="fr-BE" dirty="0" smtClean="0"/>
              <a:t> information in </a:t>
            </a:r>
            <a:r>
              <a:rPr lang="fr-BE" dirty="0" err="1" smtClean="0"/>
              <a:t>order</a:t>
            </a:r>
            <a:r>
              <a:rPr lang="fr-BE" dirty="0" smtClean="0"/>
              <a:t> to carry out </a:t>
            </a:r>
            <a:r>
              <a:rPr lang="fr-BE" dirty="0" err="1" smtClean="0"/>
              <a:t>studies</a:t>
            </a:r>
            <a:r>
              <a:rPr lang="fr-BE" dirty="0" smtClean="0"/>
              <a:t> </a:t>
            </a:r>
            <a:r>
              <a:rPr lang="fr-BE" dirty="0" err="1" smtClean="0"/>
              <a:t>prior</a:t>
            </a:r>
            <a:r>
              <a:rPr lang="fr-BE" dirty="0" smtClean="0"/>
              <a:t> to </a:t>
            </a:r>
            <a:r>
              <a:rPr lang="fr-BE" dirty="0" err="1" smtClean="0"/>
              <a:t>carrying</a:t>
            </a:r>
            <a:r>
              <a:rPr lang="fr-BE" dirty="0" smtClean="0"/>
              <a:t> out </a:t>
            </a:r>
            <a:r>
              <a:rPr lang="fr-BE" dirty="0" err="1" smtClean="0"/>
              <a:t>work</a:t>
            </a:r>
            <a:r>
              <a:rPr lang="fr-BE" dirty="0" smtClean="0"/>
              <a:t>. On the </a:t>
            </a:r>
            <a:r>
              <a:rPr lang="fr-BE" dirty="0" err="1" smtClean="0"/>
              <a:t>contrary</a:t>
            </a:r>
            <a:r>
              <a:rPr lang="fr-BE" dirty="0" smtClean="0"/>
              <a:t>, at a </a:t>
            </a:r>
            <a:r>
              <a:rPr lang="fr-BE" dirty="0" err="1" smtClean="0"/>
              <a:t>larger</a:t>
            </a:r>
            <a:r>
              <a:rPr lang="fr-BE" dirty="0" smtClean="0"/>
              <a:t> </a:t>
            </a:r>
            <a:r>
              <a:rPr lang="fr-BE" dirty="0" err="1" smtClean="0"/>
              <a:t>scale</a:t>
            </a:r>
            <a:r>
              <a:rPr lang="fr-BE" dirty="0" smtClean="0"/>
              <a:t>, </a:t>
            </a:r>
            <a:r>
              <a:rPr lang="fr-BE" dirty="0" err="1" smtClean="0"/>
              <a:t>geometric</a:t>
            </a:r>
            <a:r>
              <a:rPr lang="fr-BE" dirty="0" smtClean="0"/>
              <a:t> </a:t>
            </a:r>
            <a:r>
              <a:rPr lang="fr-BE" dirty="0" err="1" smtClean="0"/>
              <a:t>accuracy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not as important, as managers </a:t>
            </a:r>
            <a:r>
              <a:rPr lang="fr-BE" dirty="0" err="1" smtClean="0"/>
              <a:t>only</a:t>
            </a:r>
            <a:r>
              <a:rPr lang="fr-BE" dirty="0" smtClean="0"/>
              <a:t> use images to </a:t>
            </a:r>
            <a:r>
              <a:rPr lang="fr-BE" dirty="0" err="1" smtClean="0"/>
              <a:t>detect</a:t>
            </a:r>
            <a:r>
              <a:rPr lang="fr-BE" dirty="0" smtClean="0"/>
              <a:t> </a:t>
            </a:r>
            <a:r>
              <a:rPr lang="fr-BE" dirty="0" err="1" smtClean="0"/>
              <a:t>potential</a:t>
            </a:r>
            <a:r>
              <a:rPr lang="fr-BE" dirty="0" smtClean="0"/>
              <a:t> </a:t>
            </a:r>
            <a:r>
              <a:rPr lang="fr-BE" dirty="0" err="1" smtClean="0"/>
              <a:t>problems</a:t>
            </a:r>
            <a:r>
              <a:rPr lang="fr-BE" dirty="0" smtClean="0"/>
              <a:t> </a:t>
            </a:r>
            <a:r>
              <a:rPr lang="fr-BE" dirty="0" err="1" smtClean="0"/>
              <a:t>such</a:t>
            </a:r>
            <a:r>
              <a:rPr lang="fr-BE" dirty="0" smtClean="0"/>
              <a:t> as </a:t>
            </a:r>
            <a:r>
              <a:rPr lang="fr-BE" dirty="0" err="1" smtClean="0"/>
              <a:t>dead</a:t>
            </a:r>
            <a:r>
              <a:rPr lang="fr-BE" dirty="0" smtClean="0"/>
              <a:t> </a:t>
            </a:r>
            <a:r>
              <a:rPr lang="fr-BE" dirty="0" err="1" smtClean="0"/>
              <a:t>trees</a:t>
            </a:r>
            <a:r>
              <a:rPr lang="fr-BE" dirty="0" smtClean="0"/>
              <a:t>, pollutions, </a:t>
            </a:r>
            <a:r>
              <a:rPr lang="fr-BE" dirty="0" err="1" smtClean="0"/>
              <a:t>erosion</a:t>
            </a:r>
            <a:r>
              <a:rPr lang="fr-BE" dirty="0" smtClean="0"/>
              <a:t>, log </a:t>
            </a:r>
            <a:r>
              <a:rPr lang="fr-BE" dirty="0" err="1" smtClean="0"/>
              <a:t>jams</a:t>
            </a:r>
            <a:r>
              <a:rPr lang="fr-BE" dirty="0" smtClean="0"/>
              <a:t>. The </a:t>
            </a:r>
            <a:r>
              <a:rPr lang="fr-BE" dirty="0" err="1" smtClean="0"/>
              <a:t>only</a:t>
            </a:r>
            <a:r>
              <a:rPr lang="fr-BE" dirty="0" smtClean="0"/>
              <a:t> </a:t>
            </a:r>
            <a:r>
              <a:rPr lang="fr-BE" dirty="0" err="1" smtClean="0"/>
              <a:t>constraint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the images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orthorectified</a:t>
            </a:r>
            <a:r>
              <a:rPr lang="fr-BE" dirty="0" smtClean="0"/>
              <a:t>. </a:t>
            </a:r>
          </a:p>
          <a:p>
            <a:pPr algn="just"/>
            <a:r>
              <a:rPr lang="fr-BE" dirty="0" smtClean="0"/>
              <a:t>So flight plans must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adapted</a:t>
            </a:r>
            <a:r>
              <a:rPr lang="fr-BE" dirty="0" smtClean="0"/>
              <a:t>, for more local, </a:t>
            </a:r>
            <a:r>
              <a:rPr lang="fr-BE" dirty="0" err="1" smtClean="0"/>
              <a:t>precise</a:t>
            </a:r>
            <a:r>
              <a:rPr lang="fr-BE" dirty="0" smtClean="0"/>
              <a:t> </a:t>
            </a:r>
            <a:r>
              <a:rPr lang="fr-BE" dirty="0" err="1" smtClean="0"/>
              <a:t>surveys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will</a:t>
            </a:r>
            <a:r>
              <a:rPr lang="fr-BE" dirty="0" smtClean="0"/>
              <a:t> have a </a:t>
            </a:r>
            <a:r>
              <a:rPr lang="fr-BE" dirty="0" err="1" smtClean="0"/>
              <a:t>low</a:t>
            </a:r>
            <a:r>
              <a:rPr lang="fr-BE" dirty="0" smtClean="0"/>
              <a:t> </a:t>
            </a:r>
            <a:r>
              <a:rPr lang="fr-BE" dirty="0" err="1" smtClean="0"/>
              <a:t>fly</a:t>
            </a:r>
            <a:r>
              <a:rPr lang="fr-BE" dirty="0" smtClean="0"/>
              <a:t> </a:t>
            </a:r>
            <a:r>
              <a:rPr lang="fr-BE" dirty="0" err="1" smtClean="0"/>
              <a:t>height</a:t>
            </a:r>
            <a:r>
              <a:rPr lang="fr-BE" dirty="0" smtClean="0"/>
              <a:t>, </a:t>
            </a:r>
            <a:r>
              <a:rPr lang="fr-BE" dirty="0" err="1" smtClean="0"/>
              <a:t>numerous</a:t>
            </a:r>
            <a:r>
              <a:rPr lang="fr-BE" dirty="0" smtClean="0"/>
              <a:t> shootings, and </a:t>
            </a:r>
            <a:r>
              <a:rPr lang="fr-BE" dirty="0" err="1" smtClean="0"/>
              <a:t>models</a:t>
            </a:r>
            <a:r>
              <a:rPr lang="fr-BE" dirty="0" smtClean="0"/>
              <a:t> </a:t>
            </a:r>
            <a:r>
              <a:rPr lang="fr-BE" dirty="0" err="1" smtClean="0"/>
              <a:t>will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carefully</a:t>
            </a:r>
            <a:r>
              <a:rPr lang="fr-BE" dirty="0" smtClean="0"/>
              <a:t> </a:t>
            </a:r>
            <a:r>
              <a:rPr lang="fr-BE" dirty="0" err="1" smtClean="0"/>
              <a:t>georeferenced</a:t>
            </a:r>
            <a:r>
              <a:rPr lang="fr-BE" dirty="0" smtClean="0"/>
              <a:t>, </a:t>
            </a:r>
            <a:r>
              <a:rPr lang="fr-BE" dirty="0" err="1" smtClean="0"/>
              <a:t>while</a:t>
            </a:r>
            <a:r>
              <a:rPr lang="fr-BE" dirty="0" smtClean="0"/>
              <a:t> for </a:t>
            </a:r>
            <a:r>
              <a:rPr lang="fr-BE" dirty="0" err="1" smtClean="0"/>
              <a:t>larger</a:t>
            </a:r>
            <a:r>
              <a:rPr lang="fr-BE" dirty="0" smtClean="0"/>
              <a:t> </a:t>
            </a:r>
            <a:r>
              <a:rPr lang="fr-BE" dirty="0" err="1" smtClean="0"/>
              <a:t>surveys</a:t>
            </a:r>
            <a:r>
              <a:rPr lang="fr-BE" dirty="0" smtClean="0"/>
              <a:t>, </a:t>
            </a:r>
            <a:r>
              <a:rPr lang="fr-BE" dirty="0" err="1" smtClean="0"/>
              <a:t>tens</a:t>
            </a:r>
            <a:r>
              <a:rPr lang="fr-BE" dirty="0" smtClean="0"/>
              <a:t> of </a:t>
            </a:r>
            <a:r>
              <a:rPr lang="fr-BE" dirty="0" err="1" smtClean="0"/>
              <a:t>kilometers</a:t>
            </a:r>
            <a:r>
              <a:rPr lang="fr-BE" dirty="0" smtClean="0"/>
              <a:t> long,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only</a:t>
            </a:r>
            <a:r>
              <a:rPr lang="fr-BE" dirty="0" smtClean="0"/>
              <a:t> </a:t>
            </a:r>
            <a:r>
              <a:rPr lang="fr-BE" dirty="0" err="1" smtClean="0"/>
              <a:t>fly</a:t>
            </a:r>
            <a:r>
              <a:rPr lang="fr-BE" dirty="0" smtClean="0"/>
              <a:t> </a:t>
            </a:r>
            <a:r>
              <a:rPr lang="fr-BE" dirty="0" smtClean="0"/>
              <a:t>a few </a:t>
            </a:r>
            <a:r>
              <a:rPr lang="fr-BE" dirty="0" err="1" smtClean="0"/>
              <a:t>lines</a:t>
            </a:r>
            <a:r>
              <a:rPr lang="fr-BE" dirty="0" smtClean="0"/>
              <a:t> and </a:t>
            </a:r>
            <a:r>
              <a:rPr lang="fr-BE" dirty="0" err="1" smtClean="0"/>
              <a:t>reference</a:t>
            </a:r>
            <a:r>
              <a:rPr lang="fr-BE" dirty="0" smtClean="0"/>
              <a:t> </a:t>
            </a:r>
            <a:r>
              <a:rPr lang="fr-BE" dirty="0" err="1" smtClean="0"/>
              <a:t>models</a:t>
            </a:r>
            <a:r>
              <a:rPr lang="fr-BE" dirty="0" smtClean="0"/>
              <a:t> in an </a:t>
            </a:r>
            <a:r>
              <a:rPr lang="fr-BE" dirty="0" err="1" smtClean="0"/>
              <a:t>expeditive</a:t>
            </a:r>
            <a:r>
              <a:rPr lang="fr-BE" dirty="0" smtClean="0"/>
              <a:t> </a:t>
            </a:r>
            <a:r>
              <a:rPr lang="fr-BE" dirty="0" err="1" smtClean="0"/>
              <a:t>way</a:t>
            </a:r>
            <a:r>
              <a:rPr lang="fr-BE" dirty="0" smtClean="0"/>
              <a:t>.</a:t>
            </a:r>
          </a:p>
          <a:p>
            <a:pPr algn="just"/>
            <a:r>
              <a:rPr lang="fr-BE" dirty="0" err="1" smtClean="0"/>
              <a:t>We</a:t>
            </a:r>
            <a:r>
              <a:rPr lang="fr-BE" baseline="0" dirty="0" smtClean="0"/>
              <a:t> are running tests to </a:t>
            </a:r>
            <a:r>
              <a:rPr lang="fr-BE" baseline="0" dirty="0" err="1" smtClean="0"/>
              <a:t>determine</a:t>
            </a:r>
            <a:r>
              <a:rPr lang="fr-BE" baseline="0" dirty="0" smtClean="0"/>
              <a:t> the optimal flight plans for </a:t>
            </a:r>
            <a:r>
              <a:rPr lang="fr-BE" baseline="0" dirty="0" err="1" smtClean="0"/>
              <a:t>different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scenarions</a:t>
            </a:r>
            <a:r>
              <a:rPr lang="fr-BE" baseline="0" dirty="0" smtClean="0"/>
              <a:t>: how </a:t>
            </a:r>
            <a:r>
              <a:rPr lang="fr-BE" baseline="0" dirty="0" err="1" smtClean="0"/>
              <a:t>many</a:t>
            </a:r>
            <a:r>
              <a:rPr lang="fr-BE" baseline="0" dirty="0" smtClean="0"/>
              <a:t> flight </a:t>
            </a:r>
            <a:r>
              <a:rPr lang="fr-BE" baseline="0" dirty="0" err="1" smtClean="0"/>
              <a:t>lines</a:t>
            </a:r>
            <a:r>
              <a:rPr lang="fr-BE" baseline="0" dirty="0" smtClean="0"/>
              <a:t>, addition of oblique or </a:t>
            </a:r>
            <a:r>
              <a:rPr lang="fr-BE" baseline="0" dirty="0" err="1" smtClean="0"/>
              <a:t>low</a:t>
            </a:r>
            <a:r>
              <a:rPr lang="fr-BE" baseline="0" dirty="0" smtClean="0"/>
              <a:t> altitude images.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10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1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 err="1" smtClean="0"/>
              <a:t>Another</a:t>
            </a:r>
            <a:r>
              <a:rPr lang="fr-BE" dirty="0" smtClean="0"/>
              <a:t> case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requires</a:t>
            </a:r>
            <a:r>
              <a:rPr lang="fr-BE" dirty="0" smtClean="0"/>
              <a:t> </a:t>
            </a:r>
            <a:r>
              <a:rPr lang="fr-BE" dirty="0" err="1" smtClean="0"/>
              <a:t>specific</a:t>
            </a:r>
            <a:r>
              <a:rPr lang="fr-BE" dirty="0" smtClean="0"/>
              <a:t> </a:t>
            </a:r>
            <a:r>
              <a:rPr lang="fr-BE" dirty="0" err="1" smtClean="0"/>
              <a:t>considerations</a:t>
            </a:r>
            <a:r>
              <a:rPr lang="fr-BE" dirty="0" smtClean="0"/>
              <a:t> for the </a:t>
            </a:r>
            <a:r>
              <a:rPr lang="fr-BE" dirty="0" err="1" smtClean="0"/>
              <a:t>acqisition</a:t>
            </a:r>
            <a:r>
              <a:rPr lang="fr-BE" dirty="0" smtClean="0"/>
              <a:t> </a:t>
            </a:r>
            <a:r>
              <a:rPr lang="fr-BE" dirty="0" err="1" smtClean="0"/>
              <a:t>scheme</a:t>
            </a:r>
            <a:r>
              <a:rPr lang="fr-BE" dirty="0" smtClean="0"/>
              <a:t>, river managers </a:t>
            </a:r>
            <a:r>
              <a:rPr lang="fr-BE" dirty="0" err="1" smtClean="0"/>
              <a:t>often</a:t>
            </a:r>
            <a:r>
              <a:rPr lang="fr-BE" dirty="0" smtClean="0"/>
              <a:t> have to </a:t>
            </a:r>
            <a:r>
              <a:rPr lang="fr-BE" dirty="0" err="1" smtClean="0"/>
              <a:t>eradicate</a:t>
            </a:r>
            <a:r>
              <a:rPr lang="fr-BE" dirty="0" smtClean="0"/>
              <a:t> invasive plants, </a:t>
            </a:r>
            <a:r>
              <a:rPr lang="fr-BE" dirty="0" err="1" smtClean="0"/>
              <a:t>so</a:t>
            </a:r>
            <a:r>
              <a:rPr lang="fr-BE" dirty="0" smtClean="0"/>
              <a:t> plants </a:t>
            </a:r>
            <a:r>
              <a:rPr lang="fr-BE" dirty="0" err="1" smtClean="0"/>
              <a:t>that</a:t>
            </a:r>
            <a:r>
              <a:rPr lang="fr-BE" dirty="0" smtClean="0"/>
              <a:t> are not part of native </a:t>
            </a:r>
            <a:r>
              <a:rPr lang="fr-BE" dirty="0" err="1" smtClean="0"/>
              <a:t>ecosystems</a:t>
            </a:r>
            <a:r>
              <a:rPr lang="fr-BE" dirty="0" smtClean="0"/>
              <a:t> and </a:t>
            </a:r>
            <a:r>
              <a:rPr lang="fr-BE" dirty="0" err="1" smtClean="0"/>
              <a:t>whose</a:t>
            </a:r>
            <a:r>
              <a:rPr lang="fr-BE" dirty="0" smtClean="0"/>
              <a:t> </a:t>
            </a:r>
            <a:r>
              <a:rPr lang="fr-BE" dirty="0" err="1" smtClean="0"/>
              <a:t>uncontrolled</a:t>
            </a:r>
            <a:r>
              <a:rPr lang="fr-BE" dirty="0" smtClean="0"/>
              <a:t> </a:t>
            </a:r>
            <a:r>
              <a:rPr lang="fr-BE" dirty="0" err="1" smtClean="0"/>
              <a:t>growth</a:t>
            </a:r>
            <a:r>
              <a:rPr lang="fr-BE" dirty="0" smtClean="0"/>
              <a:t> causes damage to the </a:t>
            </a:r>
            <a:r>
              <a:rPr lang="fr-BE" dirty="0" err="1" smtClean="0"/>
              <a:t>streams</a:t>
            </a:r>
            <a:r>
              <a:rPr lang="fr-BE" dirty="0" smtClean="0"/>
              <a:t>. </a:t>
            </a:r>
            <a:r>
              <a:rPr lang="fr-BE" dirty="0" err="1" smtClean="0"/>
              <a:t>UAV’s</a:t>
            </a:r>
            <a:r>
              <a:rPr lang="fr-BE" dirty="0" smtClean="0"/>
              <a:t>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to </a:t>
            </a:r>
            <a:r>
              <a:rPr lang="fr-BE" dirty="0" err="1" smtClean="0"/>
              <a:t>detect</a:t>
            </a:r>
            <a:r>
              <a:rPr lang="fr-BE" dirty="0" smtClean="0"/>
              <a:t> </a:t>
            </a:r>
            <a:r>
              <a:rPr lang="fr-BE" dirty="0" err="1" smtClean="0"/>
              <a:t>these</a:t>
            </a:r>
            <a:r>
              <a:rPr lang="fr-BE" dirty="0" smtClean="0"/>
              <a:t> plants or to </a:t>
            </a:r>
            <a:r>
              <a:rPr lang="fr-BE" dirty="0" err="1" smtClean="0"/>
              <a:t>evaluate</a:t>
            </a:r>
            <a:r>
              <a:rPr lang="fr-BE" dirty="0" smtClean="0"/>
              <a:t> the </a:t>
            </a:r>
            <a:r>
              <a:rPr lang="fr-BE" dirty="0" err="1" smtClean="0"/>
              <a:t>success</a:t>
            </a:r>
            <a:r>
              <a:rPr lang="fr-BE" dirty="0" smtClean="0"/>
              <a:t> of </a:t>
            </a:r>
            <a:r>
              <a:rPr lang="fr-BE" dirty="0" err="1" smtClean="0"/>
              <a:t>eradication</a:t>
            </a:r>
            <a:r>
              <a:rPr lang="fr-BE" dirty="0" smtClean="0"/>
              <a:t>. There are </a:t>
            </a:r>
            <a:r>
              <a:rPr lang="fr-BE" dirty="0" err="1" smtClean="0"/>
              <a:t>two</a:t>
            </a:r>
            <a:r>
              <a:rPr lang="fr-BE" dirty="0" smtClean="0"/>
              <a:t> </a:t>
            </a:r>
            <a:r>
              <a:rPr lang="fr-BE" dirty="0" err="1" smtClean="0"/>
              <a:t>constraints</a:t>
            </a:r>
            <a:r>
              <a:rPr lang="fr-BE" dirty="0" smtClean="0"/>
              <a:t>: first to </a:t>
            </a:r>
            <a:r>
              <a:rPr lang="fr-BE" dirty="0" err="1" smtClean="0"/>
              <a:t>be</a:t>
            </a:r>
            <a:r>
              <a:rPr lang="fr-BE" dirty="0" smtClean="0"/>
              <a:t> able to </a:t>
            </a:r>
            <a:r>
              <a:rPr lang="fr-BE" dirty="0" err="1" smtClean="0"/>
              <a:t>detect</a:t>
            </a:r>
            <a:r>
              <a:rPr lang="fr-BE" dirty="0" smtClean="0"/>
              <a:t> </a:t>
            </a:r>
            <a:r>
              <a:rPr lang="fr-BE" dirty="0" err="1" smtClean="0"/>
              <a:t>these</a:t>
            </a:r>
            <a:r>
              <a:rPr lang="fr-BE" dirty="0" smtClean="0"/>
              <a:t> plants </a:t>
            </a:r>
            <a:r>
              <a:rPr lang="fr-BE" dirty="0" err="1" smtClean="0"/>
              <a:t>you</a:t>
            </a:r>
            <a:r>
              <a:rPr lang="fr-BE" dirty="0" smtClean="0"/>
              <a:t> </a:t>
            </a:r>
            <a:r>
              <a:rPr lang="fr-BE" dirty="0" err="1" smtClean="0"/>
              <a:t>need</a:t>
            </a:r>
            <a:r>
              <a:rPr lang="fr-BE" dirty="0" smtClean="0"/>
              <a:t> to </a:t>
            </a:r>
            <a:r>
              <a:rPr lang="fr-BE" dirty="0" err="1" smtClean="0"/>
              <a:t>overfly</a:t>
            </a:r>
            <a:r>
              <a:rPr lang="fr-BE" dirty="0" smtClean="0"/>
              <a:t> </a:t>
            </a:r>
            <a:r>
              <a:rPr lang="fr-BE" dirty="0" err="1" smtClean="0"/>
              <a:t>them</a:t>
            </a:r>
            <a:r>
              <a:rPr lang="fr-BE" dirty="0" smtClean="0"/>
              <a:t> </a:t>
            </a:r>
            <a:r>
              <a:rPr lang="fr-BE" dirty="0" err="1" smtClean="0"/>
              <a:t>during</a:t>
            </a:r>
            <a:r>
              <a:rPr lang="fr-BE" dirty="0" smtClean="0"/>
              <a:t> a </a:t>
            </a:r>
            <a:r>
              <a:rPr lang="fr-BE" dirty="0" err="1" smtClean="0"/>
              <a:t>particular</a:t>
            </a:r>
            <a:r>
              <a:rPr lang="fr-BE" dirty="0" smtClean="0"/>
              <a:t> time of </a:t>
            </a:r>
            <a:r>
              <a:rPr lang="fr-BE" dirty="0" err="1" smtClean="0"/>
              <a:t>phenology</a:t>
            </a:r>
            <a:r>
              <a:rPr lang="fr-BE" dirty="0" smtClean="0"/>
              <a:t>, </a:t>
            </a:r>
            <a:r>
              <a:rPr lang="fr-BE" dirty="0" err="1" smtClean="0"/>
              <a:t>during</a:t>
            </a:r>
            <a:r>
              <a:rPr lang="fr-BE" dirty="0" smtClean="0"/>
              <a:t> </a:t>
            </a:r>
            <a:r>
              <a:rPr lang="fr-BE" dirty="0" err="1" smtClean="0"/>
              <a:t>flowering</a:t>
            </a:r>
            <a:r>
              <a:rPr lang="fr-BE" dirty="0" smtClean="0"/>
              <a:t> for </a:t>
            </a:r>
            <a:r>
              <a:rPr lang="fr-BE" dirty="0" err="1" smtClean="0"/>
              <a:t>example</a:t>
            </a:r>
            <a:r>
              <a:rPr lang="fr-BE" dirty="0" smtClean="0"/>
              <a:t>. </a:t>
            </a:r>
            <a:r>
              <a:rPr lang="fr-BE" dirty="0" err="1" smtClean="0"/>
              <a:t>Then</a:t>
            </a:r>
            <a:r>
              <a:rPr lang="fr-BE" baseline="0" dirty="0" smtClean="0"/>
              <a:t> </a:t>
            </a:r>
            <a:r>
              <a:rPr lang="fr-BE" dirty="0" err="1" smtClean="0"/>
              <a:t>you</a:t>
            </a:r>
            <a:r>
              <a:rPr lang="fr-BE" dirty="0" smtClean="0"/>
              <a:t> </a:t>
            </a:r>
            <a:r>
              <a:rPr lang="fr-BE" dirty="0" err="1" smtClean="0"/>
              <a:t>need</a:t>
            </a:r>
            <a:r>
              <a:rPr lang="fr-BE" dirty="0" smtClean="0"/>
              <a:t> to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well</a:t>
            </a:r>
            <a:r>
              <a:rPr lang="fr-BE" dirty="0" smtClean="0"/>
              <a:t> </a:t>
            </a:r>
            <a:r>
              <a:rPr lang="fr-BE" dirty="0" err="1" smtClean="0"/>
              <a:t>synchronized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eradication</a:t>
            </a:r>
            <a:r>
              <a:rPr lang="fr-BE" dirty="0" smtClean="0"/>
              <a:t> </a:t>
            </a:r>
            <a:r>
              <a:rPr lang="fr-BE" dirty="0" err="1" smtClean="0"/>
              <a:t>operations</a:t>
            </a:r>
            <a:r>
              <a:rPr lang="fr-BE" dirty="0" smtClean="0"/>
              <a:t>, </a:t>
            </a:r>
          </a:p>
          <a:p>
            <a:endParaRPr lang="fr-BE" dirty="0" smtClean="0"/>
          </a:p>
          <a:p>
            <a:r>
              <a:rPr lang="fr-BE" dirty="0" err="1" smtClean="0"/>
              <a:t>UAV’s</a:t>
            </a:r>
            <a:r>
              <a:rPr lang="fr-BE" dirty="0" smtClean="0"/>
              <a:t>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also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as an alternative to </a:t>
            </a:r>
            <a:r>
              <a:rPr lang="fr-BE" dirty="0" err="1" smtClean="0"/>
              <a:t>helicopters</a:t>
            </a:r>
            <a:r>
              <a:rPr lang="fr-BE" dirty="0" smtClean="0"/>
              <a:t> in </a:t>
            </a:r>
            <a:r>
              <a:rPr lang="fr-BE" dirty="0" err="1" smtClean="0"/>
              <a:t>order</a:t>
            </a:r>
            <a:r>
              <a:rPr lang="fr-BE" dirty="0" smtClean="0"/>
              <a:t> to </a:t>
            </a:r>
            <a:r>
              <a:rPr lang="fr-BE" dirty="0" err="1" smtClean="0"/>
              <a:t>map</a:t>
            </a:r>
            <a:r>
              <a:rPr lang="fr-BE" dirty="0" smtClean="0"/>
              <a:t> </a:t>
            </a:r>
            <a:r>
              <a:rPr lang="fr-BE" dirty="0" err="1" smtClean="0"/>
              <a:t>floods</a:t>
            </a:r>
            <a:r>
              <a:rPr lang="fr-BE" dirty="0" smtClean="0"/>
              <a:t>.  It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difficult</a:t>
            </a:r>
            <a:r>
              <a:rPr lang="fr-BE" dirty="0" smtClean="0"/>
              <a:t> to </a:t>
            </a:r>
            <a:r>
              <a:rPr lang="fr-BE" dirty="0" err="1" smtClean="0"/>
              <a:t>fly</a:t>
            </a:r>
            <a:r>
              <a:rPr lang="fr-BE" dirty="0" smtClean="0"/>
              <a:t> </a:t>
            </a:r>
            <a:r>
              <a:rPr lang="fr-BE" dirty="0" err="1" smtClean="0"/>
              <a:t>during</a:t>
            </a:r>
            <a:r>
              <a:rPr lang="fr-BE" dirty="0" smtClean="0"/>
              <a:t> the flood </a:t>
            </a:r>
            <a:r>
              <a:rPr lang="fr-BE" dirty="0" err="1" smtClean="0"/>
              <a:t>itself</a:t>
            </a:r>
            <a:r>
              <a:rPr lang="fr-BE" dirty="0" smtClean="0"/>
              <a:t> </a:t>
            </a:r>
            <a:r>
              <a:rPr lang="fr-BE" dirty="0" err="1" smtClean="0"/>
              <a:t>because</a:t>
            </a:r>
            <a:r>
              <a:rPr lang="fr-BE" dirty="0" smtClean="0"/>
              <a:t> of the </a:t>
            </a:r>
            <a:r>
              <a:rPr lang="fr-BE" dirty="0" err="1" smtClean="0"/>
              <a:t>weather</a:t>
            </a:r>
            <a:r>
              <a:rPr lang="fr-BE" dirty="0" smtClean="0"/>
              <a:t> and the short duration of </a:t>
            </a:r>
            <a:r>
              <a:rPr lang="fr-BE" dirty="0" err="1" smtClean="0"/>
              <a:t>floods</a:t>
            </a:r>
            <a:r>
              <a:rPr lang="fr-BE" dirty="0" smtClean="0"/>
              <a:t> on </a:t>
            </a:r>
            <a:r>
              <a:rPr lang="fr-BE" dirty="0" err="1" smtClean="0"/>
              <a:t>small</a:t>
            </a:r>
            <a:r>
              <a:rPr lang="fr-BE" dirty="0" smtClean="0"/>
              <a:t> </a:t>
            </a:r>
            <a:r>
              <a:rPr lang="fr-BE" dirty="0" err="1" smtClean="0"/>
              <a:t>streams</a:t>
            </a:r>
            <a:r>
              <a:rPr lang="fr-BE" dirty="0" smtClean="0"/>
              <a:t>, but more </a:t>
            </a:r>
            <a:r>
              <a:rPr lang="fr-BE" dirty="0" err="1" smtClean="0"/>
              <a:t>reasonably</a:t>
            </a:r>
            <a:r>
              <a:rPr lang="fr-BE" dirty="0" smtClean="0"/>
              <a:t> </a:t>
            </a:r>
            <a:r>
              <a:rPr lang="fr-BE" dirty="0" err="1" smtClean="0"/>
              <a:t>it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possible to </a:t>
            </a:r>
            <a:r>
              <a:rPr lang="fr-BE" dirty="0" err="1" smtClean="0"/>
              <a:t>map</a:t>
            </a:r>
            <a:r>
              <a:rPr lang="fr-BE" dirty="0" smtClean="0"/>
              <a:t> flood marks </a:t>
            </a:r>
            <a:r>
              <a:rPr lang="fr-BE" dirty="0" err="1" smtClean="0"/>
              <a:t>after</a:t>
            </a:r>
            <a:r>
              <a:rPr lang="fr-BE" dirty="0" smtClean="0"/>
              <a:t> the flood. </a:t>
            </a:r>
            <a:r>
              <a:rPr lang="fr-BE" dirty="0" err="1" smtClean="0"/>
              <a:t>Again</a:t>
            </a:r>
            <a:r>
              <a:rPr lang="fr-BE" dirty="0" smtClean="0"/>
              <a:t>, </a:t>
            </a:r>
            <a:r>
              <a:rPr lang="fr-BE" dirty="0" err="1" smtClean="0"/>
              <a:t>we</a:t>
            </a:r>
            <a:r>
              <a:rPr lang="fr-BE" dirty="0" smtClean="0"/>
              <a:t> must </a:t>
            </a:r>
            <a:r>
              <a:rPr lang="fr-BE" dirty="0" err="1" smtClean="0"/>
              <a:t>overcome</a:t>
            </a:r>
            <a:r>
              <a:rPr lang="fr-BE" dirty="0" smtClean="0"/>
              <a:t> </a:t>
            </a:r>
            <a:r>
              <a:rPr lang="fr-BE" dirty="0" err="1" smtClean="0"/>
              <a:t>organisational</a:t>
            </a:r>
            <a:r>
              <a:rPr lang="fr-BE" dirty="0" smtClean="0"/>
              <a:t> challenges; </a:t>
            </a:r>
            <a:r>
              <a:rPr lang="fr-BE" dirty="0" err="1" smtClean="0"/>
              <a:t>you</a:t>
            </a:r>
            <a:r>
              <a:rPr lang="fr-BE" dirty="0" smtClean="0"/>
              <a:t> </a:t>
            </a:r>
            <a:r>
              <a:rPr lang="fr-BE" dirty="0" err="1" smtClean="0"/>
              <a:t>need</a:t>
            </a:r>
            <a:r>
              <a:rPr lang="fr-BE" dirty="0" smtClean="0"/>
              <a:t> to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reactive</a:t>
            </a:r>
            <a:r>
              <a:rPr lang="fr-BE" dirty="0" smtClean="0"/>
              <a:t> to </a:t>
            </a:r>
            <a:r>
              <a:rPr lang="fr-BE" dirty="0" err="1" smtClean="0"/>
              <a:t>be</a:t>
            </a:r>
            <a:r>
              <a:rPr lang="fr-BE" dirty="0" smtClean="0"/>
              <a:t> able to </a:t>
            </a:r>
            <a:r>
              <a:rPr lang="fr-BE" dirty="0" err="1" smtClean="0"/>
              <a:t>see</a:t>
            </a:r>
            <a:r>
              <a:rPr lang="fr-BE" dirty="0" smtClean="0"/>
              <a:t> </a:t>
            </a:r>
            <a:r>
              <a:rPr lang="fr-BE" dirty="0" err="1" smtClean="0"/>
              <a:t>these</a:t>
            </a:r>
            <a:r>
              <a:rPr lang="fr-BE" dirty="0" smtClean="0"/>
              <a:t> flood marks.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11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1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Then</a:t>
            </a:r>
            <a:r>
              <a:rPr lang="fr-BE" dirty="0" smtClean="0"/>
              <a:t> the </a:t>
            </a:r>
            <a:r>
              <a:rPr lang="fr-BE" dirty="0" err="1" smtClean="0"/>
              <a:t>next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step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to design </a:t>
            </a:r>
            <a:r>
              <a:rPr lang="fr-BE" baseline="0" dirty="0" err="1" smtClean="0"/>
              <a:t>processing</a:t>
            </a:r>
            <a:r>
              <a:rPr lang="fr-BE" baseline="0" dirty="0" smtClean="0"/>
              <a:t> routines to </a:t>
            </a:r>
            <a:r>
              <a:rPr lang="fr-BE" baseline="0" dirty="0" err="1" smtClean="0"/>
              <a:t>obtain</a:t>
            </a:r>
            <a:r>
              <a:rPr lang="fr-BE" baseline="0" dirty="0" smtClean="0"/>
              <a:t> information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relevant for river managers, information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easily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used</a:t>
            </a:r>
            <a:r>
              <a:rPr lang="fr-BE" baseline="0" dirty="0" smtClean="0"/>
              <a:t> by </a:t>
            </a:r>
            <a:r>
              <a:rPr lang="fr-BE" baseline="0" dirty="0" err="1" smtClean="0"/>
              <a:t>them</a:t>
            </a:r>
            <a:r>
              <a:rPr lang="fr-BE" baseline="0" dirty="0" smtClean="0"/>
              <a:t>.</a:t>
            </a:r>
          </a:p>
          <a:p>
            <a:r>
              <a:rPr lang="fr-BE" baseline="0" dirty="0" err="1" smtClean="0"/>
              <a:t>I’m</a:t>
            </a:r>
            <a:r>
              <a:rPr lang="fr-BE" baseline="0" dirty="0" smtClean="0"/>
              <a:t> not </a:t>
            </a:r>
            <a:r>
              <a:rPr lang="fr-BE" baseline="0" dirty="0" err="1" smtClean="0"/>
              <a:t>going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into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much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details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here</a:t>
            </a:r>
            <a:r>
              <a:rPr lang="fr-BE" baseline="0" dirty="0" smtClean="0"/>
              <a:t> : There are </a:t>
            </a:r>
            <a:r>
              <a:rPr lang="fr-BE" baseline="0" dirty="0" err="1" smtClean="0"/>
              <a:t>numerous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tools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available</a:t>
            </a:r>
            <a:r>
              <a:rPr lang="fr-BE" baseline="0" dirty="0" smtClean="0"/>
              <a:t> for image </a:t>
            </a:r>
            <a:r>
              <a:rPr lang="fr-BE" baseline="0" dirty="0" err="1" smtClean="0"/>
              <a:t>processing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will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rely</a:t>
            </a:r>
            <a:r>
              <a:rPr lang="fr-BE" baseline="0" dirty="0" smtClean="0"/>
              <a:t> on the </a:t>
            </a:r>
            <a:r>
              <a:rPr lang="fr-BE" baseline="0" dirty="0" err="1" smtClean="0"/>
              <a:t>existing</a:t>
            </a:r>
            <a:r>
              <a:rPr lang="fr-BE" baseline="0" dirty="0" smtClean="0"/>
              <a:t>, but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will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adapt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these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tools</a:t>
            </a:r>
            <a:r>
              <a:rPr lang="fr-BE" baseline="0" dirty="0" smtClean="0"/>
              <a:t> to the </a:t>
            </a:r>
            <a:r>
              <a:rPr lang="fr-BE" baseline="0" dirty="0" err="1" smtClean="0"/>
              <a:t>context</a:t>
            </a:r>
            <a:r>
              <a:rPr lang="fr-BE" baseline="0" dirty="0" smtClean="0"/>
              <a:t> of river management, </a:t>
            </a:r>
            <a:r>
              <a:rPr lang="fr-BE" baseline="0" dirty="0" err="1" smtClean="0"/>
              <a:t>then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integrate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into</a:t>
            </a:r>
            <a:r>
              <a:rPr lang="fr-BE" baseline="0" dirty="0" smtClean="0"/>
              <a:t> training courses for pilots. 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12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1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13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1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 err="1" smtClean="0"/>
              <a:t>Then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third</a:t>
            </a:r>
            <a:r>
              <a:rPr lang="fr-BE" baseline="0" dirty="0" smtClean="0"/>
              <a:t> and last aspect of </a:t>
            </a:r>
            <a:r>
              <a:rPr lang="fr-BE" baseline="0" dirty="0" err="1" smtClean="0"/>
              <a:t>this</a:t>
            </a:r>
            <a:r>
              <a:rPr lang="fr-BE" baseline="0" dirty="0" smtClean="0"/>
              <a:t> projet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dedicated</a:t>
            </a:r>
            <a:r>
              <a:rPr lang="fr-BE" baseline="0" dirty="0" smtClean="0"/>
              <a:t> to training of the personnel.</a:t>
            </a:r>
            <a:br>
              <a:rPr lang="fr-BE" baseline="0" dirty="0" smtClean="0"/>
            </a:b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want</a:t>
            </a:r>
            <a:r>
              <a:rPr lang="fr-BE" dirty="0" smtClean="0"/>
              <a:t> to </a:t>
            </a:r>
            <a:r>
              <a:rPr lang="fr-BE" dirty="0" err="1" smtClean="0"/>
              <a:t>create</a:t>
            </a:r>
            <a:r>
              <a:rPr lang="fr-BE" dirty="0" smtClean="0"/>
              <a:t> a </a:t>
            </a:r>
            <a:r>
              <a:rPr lang="fr-BE" dirty="0" err="1" smtClean="0"/>
              <a:t>dynamic</a:t>
            </a:r>
            <a:r>
              <a:rPr lang="fr-BE" dirty="0" smtClean="0"/>
              <a:t> in </a:t>
            </a:r>
            <a:r>
              <a:rPr lang="fr-BE" dirty="0" err="1" smtClean="0"/>
              <a:t>which</a:t>
            </a:r>
            <a:r>
              <a:rPr lang="fr-BE" dirty="0" smtClean="0"/>
              <a:t> river managers </a:t>
            </a:r>
            <a:r>
              <a:rPr lang="fr-BE" dirty="0" err="1" smtClean="0"/>
              <a:t>can</a:t>
            </a:r>
            <a:r>
              <a:rPr lang="fr-BE" dirty="0" smtClean="0"/>
              <a:t> express the </a:t>
            </a:r>
            <a:r>
              <a:rPr lang="fr-BE" dirty="0" err="1" smtClean="0"/>
              <a:t>need</a:t>
            </a:r>
            <a:r>
              <a:rPr lang="fr-BE" dirty="0" smtClean="0"/>
              <a:t> for information, </a:t>
            </a:r>
            <a:r>
              <a:rPr lang="fr-BE" dirty="0" err="1" smtClean="0"/>
              <a:t>knowing</a:t>
            </a:r>
            <a:r>
              <a:rPr lang="fr-BE" dirty="0" smtClean="0"/>
              <a:t> </a:t>
            </a:r>
            <a:r>
              <a:rPr lang="fr-BE" dirty="0" err="1" smtClean="0"/>
              <a:t>what’s</a:t>
            </a:r>
            <a:r>
              <a:rPr lang="fr-BE" dirty="0" smtClean="0"/>
              <a:t> possible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UAV’s</a:t>
            </a:r>
            <a:r>
              <a:rPr lang="fr-BE" dirty="0" smtClean="0"/>
              <a:t>, and </a:t>
            </a:r>
            <a:r>
              <a:rPr lang="fr-BE" dirty="0" err="1" smtClean="0"/>
              <a:t>then</a:t>
            </a:r>
            <a:r>
              <a:rPr lang="fr-BE" dirty="0" smtClean="0"/>
              <a:t> UAV pilots </a:t>
            </a:r>
            <a:r>
              <a:rPr lang="fr-BE" dirty="0" err="1" smtClean="0"/>
              <a:t>make</a:t>
            </a:r>
            <a:r>
              <a:rPr lang="fr-BE" dirty="0" smtClean="0"/>
              <a:t> </a:t>
            </a:r>
            <a:r>
              <a:rPr lang="fr-BE" dirty="0" err="1" smtClean="0"/>
              <a:t>most</a:t>
            </a:r>
            <a:r>
              <a:rPr lang="fr-BE" dirty="0" smtClean="0"/>
              <a:t> of the </a:t>
            </a:r>
            <a:r>
              <a:rPr lang="fr-BE" dirty="0" err="1" smtClean="0"/>
              <a:t>technical</a:t>
            </a:r>
            <a:r>
              <a:rPr lang="fr-BE" dirty="0" smtClean="0"/>
              <a:t> </a:t>
            </a:r>
            <a:r>
              <a:rPr lang="fr-BE" dirty="0" err="1" smtClean="0"/>
              <a:t>work</a:t>
            </a:r>
            <a:r>
              <a:rPr lang="fr-BE" dirty="0" smtClean="0"/>
              <a:t>: </a:t>
            </a:r>
            <a:r>
              <a:rPr lang="fr-BE" dirty="0" err="1" smtClean="0"/>
              <a:t>they</a:t>
            </a:r>
            <a:r>
              <a:rPr lang="fr-BE" dirty="0" smtClean="0"/>
              <a:t> </a:t>
            </a:r>
            <a:r>
              <a:rPr lang="fr-BE" dirty="0" err="1" smtClean="0"/>
              <a:t>acquire</a:t>
            </a:r>
            <a:r>
              <a:rPr lang="fr-BE" dirty="0" smtClean="0"/>
              <a:t> the images and </a:t>
            </a:r>
            <a:r>
              <a:rPr lang="fr-BE" dirty="0" err="1" smtClean="0"/>
              <a:t>they</a:t>
            </a:r>
            <a:r>
              <a:rPr lang="fr-BE" dirty="0" smtClean="0"/>
              <a:t> </a:t>
            </a:r>
            <a:r>
              <a:rPr lang="fr-BE" dirty="0" err="1" smtClean="0"/>
              <a:t>process</a:t>
            </a:r>
            <a:r>
              <a:rPr lang="fr-BE" dirty="0" smtClean="0"/>
              <a:t> </a:t>
            </a:r>
            <a:r>
              <a:rPr lang="fr-BE" dirty="0" err="1" smtClean="0"/>
              <a:t>them</a:t>
            </a:r>
            <a:r>
              <a:rPr lang="fr-BE" dirty="0" smtClean="0"/>
              <a:t>, to </a:t>
            </a:r>
            <a:r>
              <a:rPr lang="fr-BE" dirty="0" err="1" smtClean="0"/>
              <a:t>deliver</a:t>
            </a:r>
            <a:r>
              <a:rPr lang="fr-BE" dirty="0" smtClean="0"/>
              <a:t> </a:t>
            </a:r>
            <a:r>
              <a:rPr lang="fr-BE" dirty="0" err="1" smtClean="0"/>
              <a:t>cartographic</a:t>
            </a:r>
            <a:r>
              <a:rPr lang="fr-BE" dirty="0" smtClean="0"/>
              <a:t> </a:t>
            </a:r>
            <a:r>
              <a:rPr lang="fr-BE" dirty="0" err="1" smtClean="0"/>
              <a:t>layers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manipulated</a:t>
            </a:r>
            <a:r>
              <a:rPr lang="fr-BE" dirty="0" smtClean="0"/>
              <a:t> </a:t>
            </a:r>
            <a:r>
              <a:rPr lang="fr-BE" dirty="0" err="1" smtClean="0"/>
              <a:t>easily</a:t>
            </a:r>
            <a:r>
              <a:rPr lang="fr-BE" dirty="0" smtClean="0"/>
              <a:t> by river managers. At the end of the </a:t>
            </a:r>
            <a:r>
              <a:rPr lang="fr-BE" dirty="0" err="1" smtClean="0"/>
              <a:t>project</a:t>
            </a:r>
            <a:r>
              <a:rPr lang="fr-BE" dirty="0" smtClean="0"/>
              <a:t> Provinces </a:t>
            </a:r>
            <a:r>
              <a:rPr lang="fr-BE" dirty="0" err="1" smtClean="0"/>
              <a:t>should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autonomous</a:t>
            </a:r>
            <a:r>
              <a:rPr lang="fr-BE" dirty="0" smtClean="0"/>
              <a:t>, </a:t>
            </a:r>
            <a:r>
              <a:rPr lang="fr-BE" dirty="0" err="1" smtClean="0"/>
              <a:t>they</a:t>
            </a:r>
            <a:r>
              <a:rPr lang="fr-BE" dirty="0" smtClean="0"/>
              <a:t> </a:t>
            </a:r>
            <a:r>
              <a:rPr lang="fr-BE" dirty="0" err="1" smtClean="0"/>
              <a:t>should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able to </a:t>
            </a:r>
            <a:r>
              <a:rPr lang="fr-BE" dirty="0" err="1" smtClean="0"/>
              <a:t>perform</a:t>
            </a:r>
            <a:r>
              <a:rPr lang="fr-BE" dirty="0" smtClean="0"/>
              <a:t> </a:t>
            </a:r>
            <a:r>
              <a:rPr lang="fr-BE" dirty="0" err="1" smtClean="0"/>
              <a:t>their</a:t>
            </a:r>
            <a:r>
              <a:rPr lang="fr-BE" dirty="0" smtClean="0"/>
              <a:t> </a:t>
            </a:r>
            <a:r>
              <a:rPr lang="fr-BE" dirty="0" err="1" smtClean="0"/>
              <a:t>own</a:t>
            </a:r>
            <a:r>
              <a:rPr lang="fr-BE" dirty="0" smtClean="0"/>
              <a:t> acquisition to </a:t>
            </a:r>
            <a:r>
              <a:rPr lang="fr-BE" dirty="0" err="1" smtClean="0"/>
              <a:t>answer</a:t>
            </a:r>
            <a:r>
              <a:rPr lang="fr-BE" dirty="0" smtClean="0"/>
              <a:t> </a:t>
            </a:r>
            <a:r>
              <a:rPr lang="fr-BE" dirty="0" err="1" smtClean="0"/>
              <a:t>operational</a:t>
            </a:r>
            <a:r>
              <a:rPr lang="fr-BE" dirty="0" smtClean="0"/>
              <a:t> issues.</a:t>
            </a:r>
          </a:p>
          <a:p>
            <a:endParaRPr lang="fr-BE" baseline="0" dirty="0" smtClean="0"/>
          </a:p>
          <a:p>
            <a:r>
              <a:rPr lang="fr-BE" baseline="0" dirty="0" smtClean="0"/>
              <a:t>As </a:t>
            </a:r>
            <a:r>
              <a:rPr lang="fr-BE" baseline="0" dirty="0" smtClean="0"/>
              <a:t>I </a:t>
            </a:r>
            <a:r>
              <a:rPr lang="fr-BE" baseline="0" dirty="0" err="1" smtClean="0"/>
              <a:t>said</a:t>
            </a:r>
            <a:r>
              <a:rPr lang="fr-BE" baseline="0" dirty="0" smtClean="0"/>
              <a:t>, the objective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to have river managers </a:t>
            </a:r>
            <a:r>
              <a:rPr lang="fr-BE" baseline="0" dirty="0" err="1" smtClean="0"/>
              <a:t>that</a:t>
            </a:r>
            <a:r>
              <a:rPr lang="fr-BE" baseline="0" dirty="0" smtClean="0"/>
              <a:t> know </a:t>
            </a:r>
            <a:r>
              <a:rPr lang="fr-BE" baseline="0" dirty="0" err="1" smtClean="0"/>
              <a:t>what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possible to do </a:t>
            </a:r>
            <a:r>
              <a:rPr lang="fr-BE" baseline="0" dirty="0" err="1" smtClean="0"/>
              <a:t>with</a:t>
            </a:r>
            <a:r>
              <a:rPr lang="fr-BE" baseline="0" dirty="0" smtClean="0"/>
              <a:t> </a:t>
            </a:r>
            <a:r>
              <a:rPr lang="fr-BE" baseline="0" dirty="0" err="1" smtClean="0"/>
              <a:t>UAV’s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want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them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able to </a:t>
            </a:r>
            <a:r>
              <a:rPr lang="fr-BE" baseline="0" dirty="0" err="1" smtClean="0"/>
              <a:t>decide</a:t>
            </a:r>
            <a:r>
              <a:rPr lang="fr-BE" baseline="0" dirty="0" smtClean="0"/>
              <a:t> for </a:t>
            </a:r>
            <a:r>
              <a:rPr lang="fr-BE" baseline="0" dirty="0" err="1" smtClean="0"/>
              <a:t>themselves</a:t>
            </a:r>
            <a:r>
              <a:rPr lang="fr-BE" baseline="0" dirty="0" smtClean="0"/>
              <a:t> the cases in </a:t>
            </a:r>
            <a:r>
              <a:rPr lang="fr-BE" baseline="0" dirty="0" err="1" smtClean="0"/>
              <a:t>which</a:t>
            </a:r>
            <a:r>
              <a:rPr lang="fr-BE" baseline="0" dirty="0" smtClean="0"/>
              <a:t> the use of </a:t>
            </a:r>
            <a:r>
              <a:rPr lang="fr-BE" baseline="0" dirty="0" err="1" smtClean="0"/>
              <a:t>UAV’s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is</a:t>
            </a:r>
            <a:r>
              <a:rPr lang="fr-BE" baseline="0" dirty="0" smtClean="0"/>
              <a:t> relevant or not, </a:t>
            </a:r>
            <a:r>
              <a:rPr lang="fr-BE" baseline="0" dirty="0" err="1" smtClean="0"/>
              <a:t>they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mobilize</a:t>
            </a:r>
            <a:r>
              <a:rPr lang="fr-BE" baseline="0" dirty="0" smtClean="0"/>
              <a:t> UAV as a </a:t>
            </a:r>
            <a:r>
              <a:rPr lang="fr-BE" baseline="0" dirty="0" err="1" smtClean="0"/>
              <a:t>tool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because</a:t>
            </a:r>
            <a:r>
              <a:rPr lang="fr-BE" baseline="0" dirty="0" smtClean="0"/>
              <a:t> as </a:t>
            </a:r>
            <a:r>
              <a:rPr lang="fr-BE" baseline="0" dirty="0" err="1" smtClean="0"/>
              <a:t>every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tool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it’s</a:t>
            </a:r>
            <a:r>
              <a:rPr lang="fr-BE" baseline="0" dirty="0" smtClean="0"/>
              <a:t> not </a:t>
            </a:r>
            <a:r>
              <a:rPr lang="fr-BE" baseline="0" dirty="0" err="1" smtClean="0"/>
              <a:t>designed</a:t>
            </a:r>
            <a:r>
              <a:rPr lang="fr-BE" baseline="0" dirty="0" smtClean="0"/>
              <a:t> to do </a:t>
            </a:r>
            <a:r>
              <a:rPr lang="fr-BE" baseline="0" dirty="0" err="1" smtClean="0"/>
              <a:t>everything</a:t>
            </a:r>
            <a:r>
              <a:rPr lang="fr-BE" baseline="0" dirty="0" smtClean="0"/>
              <a:t>. </a:t>
            </a:r>
            <a:r>
              <a:rPr lang="fr-BE" baseline="0" dirty="0" err="1" smtClean="0"/>
              <a:t>They</a:t>
            </a:r>
            <a:r>
              <a:rPr lang="fr-BE" baseline="0" dirty="0" smtClean="0"/>
              <a:t> must </a:t>
            </a:r>
            <a:r>
              <a:rPr lang="fr-BE" baseline="0" dirty="0" err="1" smtClean="0"/>
              <a:t>also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able to </a:t>
            </a:r>
            <a:r>
              <a:rPr lang="fr-BE" baseline="0" dirty="0" err="1" smtClean="0"/>
              <a:t>manipulate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cartographic</a:t>
            </a:r>
            <a:r>
              <a:rPr lang="fr-BE" baseline="0" dirty="0" smtClean="0"/>
              <a:t> data. So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will</a:t>
            </a:r>
            <a:r>
              <a:rPr lang="fr-BE" baseline="0" dirty="0" smtClean="0"/>
              <a:t> train </a:t>
            </a:r>
            <a:r>
              <a:rPr lang="fr-BE" baseline="0" dirty="0" err="1" smtClean="0"/>
              <a:t>them</a:t>
            </a:r>
            <a:r>
              <a:rPr lang="fr-BE" baseline="0" dirty="0" smtClean="0"/>
              <a:t> to use GIS, and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also</a:t>
            </a:r>
            <a:r>
              <a:rPr lang="fr-BE" baseline="0" dirty="0" smtClean="0"/>
              <a:t> plan to organise workshop to </a:t>
            </a:r>
            <a:r>
              <a:rPr lang="fr-BE" baseline="0" dirty="0" err="1" smtClean="0"/>
              <a:t>discuss</a:t>
            </a:r>
            <a:r>
              <a:rPr lang="fr-BE" baseline="0" dirty="0" smtClean="0"/>
              <a:t> the use of </a:t>
            </a:r>
            <a:r>
              <a:rPr lang="fr-BE" baseline="0" dirty="0" err="1" smtClean="0"/>
              <a:t>UAV’s</a:t>
            </a:r>
            <a:r>
              <a:rPr lang="fr-BE" baseline="0" dirty="0" smtClean="0"/>
              <a:t> in real cases: </a:t>
            </a:r>
            <a:r>
              <a:rPr lang="fr-BE" baseline="0" dirty="0" err="1" smtClean="0"/>
              <a:t>what</a:t>
            </a:r>
            <a:r>
              <a:rPr lang="fr-BE" baseline="0" dirty="0" smtClean="0"/>
              <a:t> data </a:t>
            </a:r>
            <a:r>
              <a:rPr lang="fr-BE" baseline="0" dirty="0" err="1" smtClean="0"/>
              <a:t>can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extracted</a:t>
            </a:r>
            <a:r>
              <a:rPr lang="fr-BE" baseline="0" dirty="0" smtClean="0"/>
              <a:t>, </a:t>
            </a:r>
            <a:r>
              <a:rPr lang="fr-BE" baseline="0" dirty="0" err="1" smtClean="0"/>
              <a:t>what</a:t>
            </a:r>
            <a:r>
              <a:rPr lang="fr-BE" baseline="0" dirty="0" smtClean="0"/>
              <a:t> are the </a:t>
            </a:r>
            <a:r>
              <a:rPr lang="fr-BE" baseline="0" dirty="0" err="1" smtClean="0"/>
              <a:t>technical</a:t>
            </a:r>
            <a:r>
              <a:rPr lang="fr-BE" baseline="0" dirty="0" smtClean="0"/>
              <a:t> and </a:t>
            </a:r>
            <a:r>
              <a:rPr lang="fr-BE" baseline="0" dirty="0" err="1" smtClean="0"/>
              <a:t>legal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constraints</a:t>
            </a:r>
            <a:r>
              <a:rPr lang="fr-BE" baseline="0" dirty="0" smtClean="0"/>
              <a:t>.</a:t>
            </a:r>
          </a:p>
          <a:p>
            <a:r>
              <a:rPr lang="fr-BE" baseline="0" dirty="0" err="1" smtClean="0"/>
              <a:t>Then</a:t>
            </a:r>
            <a:r>
              <a:rPr lang="fr-BE" baseline="0" dirty="0" smtClean="0"/>
              <a:t>, UAV pilots </a:t>
            </a:r>
            <a:r>
              <a:rPr lang="fr-BE" baseline="0" dirty="0" err="1" smtClean="0"/>
              <a:t>generally</a:t>
            </a:r>
            <a:r>
              <a:rPr lang="fr-BE" baseline="0" dirty="0" smtClean="0"/>
              <a:t> have more </a:t>
            </a:r>
            <a:r>
              <a:rPr lang="fr-BE" baseline="0" dirty="0" err="1" smtClean="0"/>
              <a:t>technical</a:t>
            </a:r>
            <a:r>
              <a:rPr lang="fr-BE" baseline="0" dirty="0" smtClean="0"/>
              <a:t> profiles, </a:t>
            </a:r>
            <a:r>
              <a:rPr lang="fr-BE" baseline="0" dirty="0" err="1" smtClean="0"/>
              <a:t>they</a:t>
            </a:r>
            <a:r>
              <a:rPr lang="fr-BE" baseline="0" dirty="0" smtClean="0"/>
              <a:t> are more </a:t>
            </a:r>
            <a:r>
              <a:rPr lang="fr-BE" baseline="0" dirty="0" err="1" smtClean="0"/>
              <a:t>familiar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with</a:t>
            </a:r>
            <a:r>
              <a:rPr lang="fr-BE" baseline="0" dirty="0" smtClean="0"/>
              <a:t> new technologies,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will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give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them</a:t>
            </a:r>
            <a:r>
              <a:rPr lang="fr-BE" baseline="0" dirty="0" smtClean="0"/>
              <a:t> more extensive training in GIS, and </a:t>
            </a:r>
            <a:r>
              <a:rPr lang="fr-BE" baseline="0" dirty="0" err="1" smtClean="0"/>
              <a:t>we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will</a:t>
            </a:r>
            <a:r>
              <a:rPr lang="fr-BE" baseline="0" dirty="0" smtClean="0"/>
              <a:t> </a:t>
            </a:r>
            <a:r>
              <a:rPr lang="fr-BE" baseline="0" dirty="0" err="1" smtClean="0"/>
              <a:t>also</a:t>
            </a:r>
            <a:r>
              <a:rPr lang="fr-BE" baseline="0" dirty="0" smtClean="0"/>
              <a:t> train </a:t>
            </a:r>
            <a:r>
              <a:rPr lang="fr-BE" baseline="0" dirty="0" err="1" smtClean="0"/>
              <a:t>them</a:t>
            </a:r>
            <a:r>
              <a:rPr lang="fr-BE" baseline="0" dirty="0" smtClean="0"/>
              <a:t> for the </a:t>
            </a:r>
            <a:r>
              <a:rPr lang="fr-BE" baseline="0" dirty="0" err="1" smtClean="0"/>
              <a:t>processing</a:t>
            </a:r>
            <a:r>
              <a:rPr lang="fr-BE" baseline="0" dirty="0" smtClean="0"/>
              <a:t> of images in the </a:t>
            </a:r>
            <a:r>
              <a:rPr lang="fr-BE" baseline="0" dirty="0" err="1" smtClean="0"/>
              <a:t>context</a:t>
            </a:r>
            <a:r>
              <a:rPr lang="fr-BE" baseline="0" dirty="0" smtClean="0"/>
              <a:t> of </a:t>
            </a:r>
            <a:r>
              <a:rPr lang="fr-BE" baseline="0" dirty="0" err="1" smtClean="0"/>
              <a:t>rivers</a:t>
            </a:r>
            <a:r>
              <a:rPr lang="fr-BE" baseline="0" dirty="0" smtClean="0"/>
              <a:t>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14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1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15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1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2894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First </a:t>
            </a:r>
            <a:r>
              <a:rPr lang="fr-BE" dirty="0" err="1" smtClean="0"/>
              <a:t>I’m</a:t>
            </a:r>
            <a:r>
              <a:rPr lang="fr-BE" dirty="0" smtClean="0"/>
              <a:t> </a:t>
            </a:r>
            <a:r>
              <a:rPr lang="fr-BE" dirty="0" err="1" smtClean="0"/>
              <a:t>going</a:t>
            </a:r>
            <a:r>
              <a:rPr lang="fr-BE" dirty="0" smtClean="0"/>
              <a:t> to talk to </a:t>
            </a:r>
            <a:r>
              <a:rPr lang="fr-BE" dirty="0" err="1" smtClean="0"/>
              <a:t>you</a:t>
            </a:r>
            <a:r>
              <a:rPr lang="fr-BE" dirty="0" smtClean="0"/>
              <a:t> about the missions of river managers in </a:t>
            </a:r>
            <a:r>
              <a:rPr lang="fr-BE" dirty="0" err="1" smtClean="0"/>
              <a:t>order</a:t>
            </a:r>
            <a:r>
              <a:rPr lang="fr-BE" dirty="0" smtClean="0"/>
              <a:t> to </a:t>
            </a:r>
            <a:r>
              <a:rPr lang="fr-BE" dirty="0" err="1" smtClean="0"/>
              <a:t>explain</a:t>
            </a:r>
            <a:r>
              <a:rPr lang="fr-BE" dirty="0" smtClean="0"/>
              <a:t> </a:t>
            </a:r>
            <a:r>
              <a:rPr lang="fr-BE" dirty="0" err="1" smtClean="0"/>
              <a:t>why</a:t>
            </a:r>
            <a:r>
              <a:rPr lang="fr-BE" dirty="0" smtClean="0"/>
              <a:t> </a:t>
            </a:r>
            <a:r>
              <a:rPr lang="fr-BE" dirty="0" err="1" smtClean="0"/>
              <a:t>UAV’s</a:t>
            </a:r>
            <a:r>
              <a:rPr lang="fr-BE" dirty="0" smtClean="0"/>
              <a:t> </a:t>
            </a:r>
            <a:r>
              <a:rPr lang="fr-BE" dirty="0" err="1" smtClean="0"/>
              <a:t>can</a:t>
            </a:r>
            <a:r>
              <a:rPr lang="fr-BE" dirty="0" smtClean="0"/>
              <a:t> have an </a:t>
            </a:r>
            <a:r>
              <a:rPr lang="fr-BE" dirty="0" err="1" smtClean="0"/>
              <a:t>added</a:t>
            </a:r>
            <a:r>
              <a:rPr lang="fr-BE" dirty="0" smtClean="0"/>
              <a:t> value for the </a:t>
            </a:r>
            <a:r>
              <a:rPr lang="fr-BE" dirty="0" err="1" smtClean="0"/>
              <a:t>fulfilling</a:t>
            </a:r>
            <a:r>
              <a:rPr lang="fr-BE" dirty="0" smtClean="0"/>
              <a:t> of </a:t>
            </a:r>
            <a:r>
              <a:rPr lang="fr-BE" dirty="0" err="1" smtClean="0"/>
              <a:t>these</a:t>
            </a:r>
            <a:r>
              <a:rPr lang="fr-BE" dirty="0" smtClean="0"/>
              <a:t> missions.</a:t>
            </a:r>
          </a:p>
          <a:p>
            <a:endParaRPr lang="fr-BE" dirty="0" smtClean="0"/>
          </a:p>
          <a:p>
            <a:r>
              <a:rPr lang="fr-BE" dirty="0" err="1" smtClean="0"/>
              <a:t>Then</a:t>
            </a:r>
            <a:r>
              <a:rPr lang="fr-BE" dirty="0" smtClean="0"/>
              <a:t> </a:t>
            </a:r>
            <a:r>
              <a:rPr lang="fr-BE" dirty="0" err="1" smtClean="0"/>
              <a:t>I’ll</a:t>
            </a:r>
            <a:r>
              <a:rPr lang="fr-BE" dirty="0" smtClean="0"/>
              <a:t> talk about the objectives of the </a:t>
            </a:r>
            <a:r>
              <a:rPr lang="fr-BE" dirty="0" err="1" smtClean="0"/>
              <a:t>project</a:t>
            </a:r>
            <a:r>
              <a:rPr lang="fr-BE" dirty="0" smtClean="0"/>
              <a:t> and </a:t>
            </a:r>
            <a:r>
              <a:rPr lang="fr-BE" dirty="0" err="1" smtClean="0"/>
              <a:t>our</a:t>
            </a:r>
            <a:r>
              <a:rPr lang="fr-BE" dirty="0" smtClean="0"/>
              <a:t> </a:t>
            </a:r>
            <a:r>
              <a:rPr lang="fr-BE" dirty="0" err="1" smtClean="0"/>
              <a:t>work</a:t>
            </a:r>
            <a:r>
              <a:rPr lang="fr-BE" dirty="0" smtClean="0"/>
              <a:t> </a:t>
            </a:r>
            <a:r>
              <a:rPr lang="fr-BE" dirty="0" err="1" smtClean="0"/>
              <a:t>approach</a:t>
            </a:r>
            <a:r>
              <a:rPr lang="fr-BE" dirty="0" smtClean="0"/>
              <a:t>. </a:t>
            </a:r>
            <a:r>
              <a:rPr lang="fr-BE" dirty="0" err="1" smtClean="0"/>
              <a:t>We</a:t>
            </a:r>
            <a:r>
              <a:rPr lang="fr-BE" dirty="0" smtClean="0"/>
              <a:t> are </a:t>
            </a:r>
            <a:r>
              <a:rPr lang="fr-BE" dirty="0" err="1" smtClean="0"/>
              <a:t>still</a:t>
            </a:r>
            <a:r>
              <a:rPr lang="fr-BE" dirty="0" smtClean="0"/>
              <a:t> at the </a:t>
            </a:r>
            <a:r>
              <a:rPr lang="fr-BE" dirty="0" err="1" smtClean="0"/>
              <a:t>start</a:t>
            </a:r>
            <a:r>
              <a:rPr lang="fr-BE" dirty="0" smtClean="0"/>
              <a:t> of </a:t>
            </a:r>
            <a:r>
              <a:rPr lang="fr-BE" dirty="0" err="1" smtClean="0"/>
              <a:t>this</a:t>
            </a:r>
            <a:r>
              <a:rPr lang="fr-BE" dirty="0" smtClean="0"/>
              <a:t> </a:t>
            </a:r>
            <a:r>
              <a:rPr lang="fr-BE" dirty="0" err="1" smtClean="0"/>
              <a:t>project</a:t>
            </a:r>
            <a:r>
              <a:rPr lang="fr-BE" dirty="0"/>
              <a:t> </a:t>
            </a:r>
            <a:r>
              <a:rPr lang="fr-BE" dirty="0" err="1" smtClean="0"/>
              <a:t>so</a:t>
            </a:r>
            <a:r>
              <a:rPr lang="fr-BE" dirty="0" smtClean="0"/>
              <a:t> I </a:t>
            </a:r>
            <a:r>
              <a:rPr lang="fr-BE" dirty="0" err="1" smtClean="0"/>
              <a:t>will</a:t>
            </a:r>
            <a:r>
              <a:rPr lang="fr-BE" dirty="0" smtClean="0"/>
              <a:t> </a:t>
            </a:r>
            <a:r>
              <a:rPr lang="fr-BE" dirty="0" err="1" smtClean="0"/>
              <a:t>mostly</a:t>
            </a:r>
            <a:r>
              <a:rPr lang="fr-BE" dirty="0" smtClean="0"/>
              <a:t> </a:t>
            </a:r>
            <a:r>
              <a:rPr lang="fr-BE" dirty="0" err="1" smtClean="0"/>
              <a:t>present</a:t>
            </a:r>
            <a:r>
              <a:rPr lang="fr-BE" dirty="0" smtClean="0"/>
              <a:t> </a:t>
            </a:r>
            <a:r>
              <a:rPr lang="fr-BE" dirty="0" err="1" smtClean="0"/>
              <a:t>our</a:t>
            </a:r>
            <a:r>
              <a:rPr lang="fr-BE" dirty="0" smtClean="0"/>
              <a:t> </a:t>
            </a:r>
            <a:r>
              <a:rPr lang="fr-BE" dirty="0" err="1" smtClean="0"/>
              <a:t>methodology</a:t>
            </a:r>
            <a:r>
              <a:rPr lang="fr-BE" dirty="0" smtClean="0"/>
              <a:t>, I </a:t>
            </a:r>
            <a:r>
              <a:rPr lang="fr-BE" dirty="0" err="1" smtClean="0"/>
              <a:t>won’t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able to show </a:t>
            </a:r>
            <a:r>
              <a:rPr lang="fr-BE" dirty="0" err="1" smtClean="0"/>
              <a:t>you</a:t>
            </a:r>
            <a:r>
              <a:rPr lang="fr-BE" dirty="0" smtClean="0"/>
              <a:t> </a:t>
            </a:r>
            <a:r>
              <a:rPr lang="fr-BE" dirty="0" err="1" smtClean="0"/>
              <a:t>many</a:t>
            </a:r>
            <a:r>
              <a:rPr lang="fr-BE" dirty="0" smtClean="0"/>
              <a:t> </a:t>
            </a:r>
            <a:r>
              <a:rPr lang="fr-BE" dirty="0" err="1" smtClean="0"/>
              <a:t>achievements</a:t>
            </a:r>
            <a:r>
              <a:rPr lang="fr-BE" dirty="0" smtClean="0"/>
              <a:t> </a:t>
            </a:r>
            <a:r>
              <a:rPr lang="fr-BE" dirty="0" err="1" smtClean="0"/>
              <a:t>yet</a:t>
            </a:r>
            <a:r>
              <a:rPr lang="fr-BE" dirty="0" smtClean="0"/>
              <a:t>.</a:t>
            </a:r>
          </a:p>
          <a:p>
            <a:endParaRPr lang="fr-BE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2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31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3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67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In </a:t>
            </a:r>
            <a:r>
              <a:rPr lang="fr-BE" dirty="0" err="1" smtClean="0"/>
              <a:t>Wallonia</a:t>
            </a:r>
            <a:r>
              <a:rPr lang="fr-BE" dirty="0" smtClean="0"/>
              <a:t>, and in </a:t>
            </a:r>
            <a:r>
              <a:rPr lang="fr-BE" dirty="0" err="1" smtClean="0"/>
              <a:t>many</a:t>
            </a:r>
            <a:r>
              <a:rPr lang="fr-BE" dirty="0" smtClean="0"/>
              <a:t> </a:t>
            </a:r>
            <a:r>
              <a:rPr lang="fr-BE" dirty="0" err="1" smtClean="0"/>
              <a:t>other</a:t>
            </a:r>
            <a:r>
              <a:rPr lang="fr-BE" dirty="0" smtClean="0"/>
              <a:t> countries in the world, the minor </a:t>
            </a:r>
            <a:r>
              <a:rPr lang="fr-BE" dirty="0" err="1" smtClean="0"/>
              <a:t>bed</a:t>
            </a:r>
            <a:r>
              <a:rPr lang="fr-BE" dirty="0" smtClean="0"/>
              <a:t> of </a:t>
            </a:r>
            <a:r>
              <a:rPr lang="fr-BE" dirty="0" err="1" smtClean="0"/>
              <a:t>rivers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under</a:t>
            </a:r>
            <a:r>
              <a:rPr lang="fr-BE" dirty="0" smtClean="0"/>
              <a:t> the </a:t>
            </a:r>
            <a:r>
              <a:rPr lang="fr-BE" dirty="0" err="1" smtClean="0"/>
              <a:t>responsability</a:t>
            </a:r>
            <a:r>
              <a:rPr lang="fr-BE" dirty="0" smtClean="0"/>
              <a:t> of the public, </a:t>
            </a:r>
            <a:r>
              <a:rPr lang="fr-BE" dirty="0" err="1" smtClean="0"/>
              <a:t>it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managed</a:t>
            </a:r>
            <a:r>
              <a:rPr lang="fr-BE" dirty="0" smtClean="0"/>
              <a:t> by administrations. In </a:t>
            </a:r>
            <a:r>
              <a:rPr lang="fr-BE" dirty="0" err="1" smtClean="0"/>
              <a:t>other</a:t>
            </a:r>
            <a:r>
              <a:rPr lang="fr-BE" dirty="0" smtClean="0"/>
              <a:t> </a:t>
            </a:r>
            <a:r>
              <a:rPr lang="fr-BE" dirty="0" err="1" smtClean="0"/>
              <a:t>words</a:t>
            </a:r>
            <a:r>
              <a:rPr lang="fr-BE" dirty="0" smtClean="0"/>
              <a:t>, administrations are </a:t>
            </a:r>
            <a:r>
              <a:rPr lang="fr-BE" dirty="0" err="1" smtClean="0"/>
              <a:t>responsible</a:t>
            </a:r>
            <a:r>
              <a:rPr lang="fr-BE" dirty="0" smtClean="0"/>
              <a:t> for the river and </a:t>
            </a:r>
            <a:r>
              <a:rPr lang="fr-BE" dirty="0" err="1" smtClean="0"/>
              <a:t>its</a:t>
            </a:r>
            <a:r>
              <a:rPr lang="fr-BE" dirty="0" smtClean="0"/>
              <a:t> </a:t>
            </a:r>
            <a:r>
              <a:rPr lang="fr-BE" dirty="0" err="1" smtClean="0"/>
              <a:t>banks</a:t>
            </a:r>
            <a:r>
              <a:rPr lang="fr-BE" dirty="0" smtClean="0"/>
              <a:t>. Beyond </a:t>
            </a:r>
            <a:r>
              <a:rPr lang="fr-BE" dirty="0" err="1" smtClean="0"/>
              <a:t>banks</a:t>
            </a:r>
            <a:r>
              <a:rPr lang="fr-BE" dirty="0" smtClean="0"/>
              <a:t>, </a:t>
            </a:r>
            <a:r>
              <a:rPr lang="fr-BE" dirty="0" err="1" smtClean="0"/>
              <a:t>we</a:t>
            </a:r>
            <a:r>
              <a:rPr lang="fr-BE" dirty="0" smtClean="0"/>
              <a:t> are </a:t>
            </a:r>
            <a:r>
              <a:rPr lang="fr-BE" dirty="0" err="1" smtClean="0"/>
              <a:t>most</a:t>
            </a:r>
            <a:r>
              <a:rPr lang="fr-BE" dirty="0" smtClean="0"/>
              <a:t> of the time on </a:t>
            </a:r>
            <a:r>
              <a:rPr lang="fr-BE" dirty="0" err="1" smtClean="0"/>
              <a:t>private</a:t>
            </a:r>
            <a:r>
              <a:rPr lang="fr-BE" dirty="0" smtClean="0"/>
              <a:t> land.</a:t>
            </a:r>
          </a:p>
          <a:p>
            <a:endParaRPr lang="fr-BE" dirty="0"/>
          </a:p>
          <a:p>
            <a:r>
              <a:rPr lang="fr-BE" dirty="0" smtClean="0"/>
              <a:t>In </a:t>
            </a:r>
            <a:r>
              <a:rPr lang="fr-BE" dirty="0" err="1" smtClean="0"/>
              <a:t>this</a:t>
            </a:r>
            <a:r>
              <a:rPr lang="fr-BE" dirty="0" smtClean="0"/>
              <a:t> minor </a:t>
            </a:r>
            <a:r>
              <a:rPr lang="fr-BE" dirty="0" err="1" smtClean="0"/>
              <a:t>bed</a:t>
            </a:r>
            <a:r>
              <a:rPr lang="fr-BE" dirty="0" smtClean="0"/>
              <a:t>, river managers have </a:t>
            </a:r>
            <a:r>
              <a:rPr lang="fr-BE" dirty="0" err="1" smtClean="0"/>
              <a:t>several</a:t>
            </a:r>
            <a:r>
              <a:rPr lang="fr-BE" dirty="0" smtClean="0"/>
              <a:t> missions. The </a:t>
            </a:r>
            <a:r>
              <a:rPr lang="fr-BE" dirty="0" err="1" smtClean="0"/>
              <a:t>two</a:t>
            </a:r>
            <a:r>
              <a:rPr lang="fr-BE" dirty="0" smtClean="0"/>
              <a:t> </a:t>
            </a:r>
            <a:r>
              <a:rPr lang="fr-BE" dirty="0" err="1" smtClean="0"/>
              <a:t>most</a:t>
            </a:r>
            <a:r>
              <a:rPr lang="fr-BE" dirty="0" smtClean="0"/>
              <a:t> important missions are:</a:t>
            </a:r>
          </a:p>
          <a:p>
            <a:pPr marL="171450" indent="-171450">
              <a:buFontTx/>
              <a:buChar char="-"/>
            </a:pPr>
            <a:r>
              <a:rPr lang="fr-BE" dirty="0" err="1" smtClean="0"/>
              <a:t>Protect</a:t>
            </a:r>
            <a:r>
              <a:rPr lang="fr-BE" dirty="0" smtClean="0"/>
              <a:t> people and </a:t>
            </a:r>
            <a:r>
              <a:rPr lang="fr-BE" dirty="0" err="1" smtClean="0"/>
              <a:t>goods</a:t>
            </a:r>
            <a:r>
              <a:rPr lang="fr-BE" dirty="0" smtClean="0"/>
              <a:t> </a:t>
            </a:r>
            <a:r>
              <a:rPr lang="fr-BE" dirty="0" err="1" smtClean="0"/>
              <a:t>from</a:t>
            </a:r>
            <a:r>
              <a:rPr lang="fr-BE" dirty="0" smtClean="0"/>
              <a:t> the damage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may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caused</a:t>
            </a:r>
            <a:r>
              <a:rPr lang="fr-BE" dirty="0" smtClean="0"/>
              <a:t> by the river, </a:t>
            </a:r>
            <a:r>
              <a:rPr lang="fr-BE" dirty="0" err="1" smtClean="0"/>
              <a:t>so</a:t>
            </a:r>
            <a:r>
              <a:rPr lang="fr-BE" dirty="0" smtClean="0"/>
              <a:t> </a:t>
            </a:r>
            <a:r>
              <a:rPr lang="fr-BE" dirty="0" err="1" smtClean="0"/>
              <a:t>they</a:t>
            </a:r>
            <a:r>
              <a:rPr lang="fr-BE" dirty="0" smtClean="0"/>
              <a:t> must </a:t>
            </a:r>
            <a:r>
              <a:rPr lang="fr-BE" dirty="0" err="1" smtClean="0"/>
              <a:t>fight</a:t>
            </a:r>
            <a:r>
              <a:rPr lang="fr-BE" dirty="0" smtClean="0"/>
              <a:t> </a:t>
            </a:r>
            <a:r>
              <a:rPr lang="fr-BE" dirty="0" err="1" smtClean="0"/>
              <a:t>against</a:t>
            </a:r>
            <a:r>
              <a:rPr lang="fr-BE" dirty="0" smtClean="0"/>
              <a:t> </a:t>
            </a:r>
            <a:r>
              <a:rPr lang="fr-BE" dirty="0" err="1" smtClean="0"/>
              <a:t>inundations</a:t>
            </a:r>
            <a:r>
              <a:rPr lang="fr-BE" dirty="0" smtClean="0"/>
              <a:t> by </a:t>
            </a:r>
            <a:r>
              <a:rPr lang="fr-BE" dirty="0" err="1" smtClean="0"/>
              <a:t>removing</a:t>
            </a:r>
            <a:r>
              <a:rPr lang="fr-BE" dirty="0" smtClean="0"/>
              <a:t> </a:t>
            </a:r>
            <a:r>
              <a:rPr lang="fr-BE" dirty="0" err="1" smtClean="0"/>
              <a:t>jams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may</a:t>
            </a:r>
            <a:r>
              <a:rPr lang="fr-BE" dirty="0" smtClean="0"/>
              <a:t> impair the free </a:t>
            </a:r>
            <a:r>
              <a:rPr lang="fr-BE" dirty="0" err="1" smtClean="0"/>
              <a:t>flowing</a:t>
            </a:r>
            <a:r>
              <a:rPr lang="fr-BE" dirty="0" smtClean="0"/>
              <a:t> of water, </a:t>
            </a:r>
            <a:r>
              <a:rPr lang="fr-BE" dirty="0" err="1" smtClean="0"/>
              <a:t>they</a:t>
            </a:r>
            <a:r>
              <a:rPr lang="fr-BE" dirty="0" smtClean="0"/>
              <a:t> must </a:t>
            </a:r>
            <a:r>
              <a:rPr lang="fr-BE" dirty="0" err="1" smtClean="0"/>
              <a:t>prevent</a:t>
            </a:r>
            <a:r>
              <a:rPr lang="fr-BE" dirty="0" smtClean="0"/>
              <a:t> </a:t>
            </a:r>
            <a:r>
              <a:rPr lang="fr-BE" dirty="0" err="1" smtClean="0"/>
              <a:t>treefalls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could</a:t>
            </a:r>
            <a:r>
              <a:rPr lang="fr-BE" dirty="0" smtClean="0"/>
              <a:t> cause damage to </a:t>
            </a:r>
            <a:r>
              <a:rPr lang="fr-BE" dirty="0" err="1" smtClean="0"/>
              <a:t>consturctions</a:t>
            </a:r>
            <a:r>
              <a:rPr lang="fr-BE" dirty="0" smtClean="0"/>
              <a:t> </a:t>
            </a:r>
            <a:r>
              <a:rPr lang="fr-BE" dirty="0" err="1" smtClean="0"/>
              <a:t>along</a:t>
            </a:r>
            <a:r>
              <a:rPr lang="fr-BE" dirty="0" smtClean="0"/>
              <a:t> </a:t>
            </a:r>
            <a:r>
              <a:rPr lang="fr-BE" dirty="0" err="1" smtClean="0"/>
              <a:t>streams</a:t>
            </a:r>
            <a:r>
              <a:rPr lang="fr-BE" dirty="0" smtClean="0"/>
              <a:t>, </a:t>
            </a:r>
            <a:r>
              <a:rPr lang="fr-BE" dirty="0" err="1" smtClean="0"/>
              <a:t>they</a:t>
            </a:r>
            <a:r>
              <a:rPr lang="fr-BE" dirty="0" smtClean="0"/>
              <a:t> must </a:t>
            </a:r>
            <a:r>
              <a:rPr lang="fr-BE" dirty="0" err="1" smtClean="0"/>
              <a:t>fight</a:t>
            </a:r>
            <a:r>
              <a:rPr lang="fr-BE" dirty="0" smtClean="0"/>
              <a:t> </a:t>
            </a:r>
            <a:r>
              <a:rPr lang="fr-BE" dirty="0" err="1" smtClean="0"/>
              <a:t>against</a:t>
            </a:r>
            <a:r>
              <a:rPr lang="fr-BE" dirty="0" smtClean="0"/>
              <a:t> the </a:t>
            </a:r>
            <a:r>
              <a:rPr lang="fr-BE" dirty="0" err="1" smtClean="0"/>
              <a:t>detrimental</a:t>
            </a:r>
            <a:r>
              <a:rPr lang="fr-BE" dirty="0" smtClean="0"/>
              <a:t> </a:t>
            </a:r>
            <a:r>
              <a:rPr lang="fr-BE" dirty="0" err="1" smtClean="0"/>
              <a:t>effects</a:t>
            </a:r>
            <a:r>
              <a:rPr lang="fr-BE" dirty="0" smtClean="0"/>
              <a:t> of </a:t>
            </a:r>
            <a:r>
              <a:rPr lang="fr-BE" dirty="0" err="1" smtClean="0"/>
              <a:t>erosion</a:t>
            </a:r>
            <a:r>
              <a:rPr lang="fr-BE" dirty="0" smtClean="0"/>
              <a:t>, </a:t>
            </a:r>
            <a:r>
              <a:rPr lang="fr-BE" dirty="0" err="1" smtClean="0"/>
              <a:t>sometimes</a:t>
            </a:r>
            <a:r>
              <a:rPr lang="fr-BE" dirty="0" smtClean="0"/>
              <a:t> by </a:t>
            </a:r>
            <a:r>
              <a:rPr lang="fr-BE" dirty="0" err="1" smtClean="0"/>
              <a:t>consolidating</a:t>
            </a:r>
            <a:r>
              <a:rPr lang="fr-BE" dirty="0" smtClean="0"/>
              <a:t> </a:t>
            </a:r>
            <a:r>
              <a:rPr lang="fr-BE" dirty="0" err="1" smtClean="0"/>
              <a:t>banks</a:t>
            </a:r>
            <a:r>
              <a:rPr lang="fr-BE" dirty="0" smtClean="0"/>
              <a:t>…</a:t>
            </a:r>
          </a:p>
          <a:p>
            <a:pPr marL="171450" indent="-171450">
              <a:buFontTx/>
              <a:buChar char="-"/>
            </a:pPr>
            <a:r>
              <a:rPr lang="fr-BE" dirty="0" smtClean="0"/>
              <a:t>And the second mission,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more </a:t>
            </a:r>
            <a:r>
              <a:rPr lang="fr-BE" dirty="0" err="1" smtClean="0"/>
              <a:t>recent</a:t>
            </a:r>
            <a:r>
              <a:rPr lang="fr-BE" dirty="0" smtClean="0"/>
              <a:t>: </a:t>
            </a:r>
            <a:r>
              <a:rPr lang="fr-BE" dirty="0" err="1" smtClean="0"/>
              <a:t>they</a:t>
            </a:r>
            <a:r>
              <a:rPr lang="fr-BE" dirty="0" smtClean="0"/>
              <a:t> must </a:t>
            </a:r>
            <a:r>
              <a:rPr lang="fr-BE" dirty="0" err="1" smtClean="0"/>
              <a:t>promote</a:t>
            </a:r>
            <a:r>
              <a:rPr lang="fr-BE" dirty="0" smtClean="0"/>
              <a:t> </a:t>
            </a:r>
            <a:r>
              <a:rPr lang="fr-BE" dirty="0" err="1" smtClean="0"/>
              <a:t>naturalness</a:t>
            </a:r>
            <a:r>
              <a:rPr lang="fr-BE" dirty="0" smtClean="0"/>
              <a:t>. It </a:t>
            </a:r>
            <a:r>
              <a:rPr lang="fr-BE" dirty="0" err="1" smtClean="0"/>
              <a:t>may</a:t>
            </a:r>
            <a:r>
              <a:rPr lang="fr-BE" dirty="0" smtClean="0"/>
              <a:t> </a:t>
            </a:r>
            <a:r>
              <a:rPr lang="fr-BE" dirty="0" err="1" smtClean="0"/>
              <a:t>include</a:t>
            </a:r>
            <a:r>
              <a:rPr lang="fr-BE" dirty="0" smtClean="0"/>
              <a:t> for </a:t>
            </a:r>
            <a:r>
              <a:rPr lang="fr-BE" dirty="0" err="1" smtClean="0"/>
              <a:t>example</a:t>
            </a:r>
            <a:r>
              <a:rPr lang="fr-BE" dirty="0" smtClean="0"/>
              <a:t> </a:t>
            </a:r>
            <a:r>
              <a:rPr lang="fr-BE" dirty="0" err="1" smtClean="0"/>
              <a:t>removing</a:t>
            </a:r>
            <a:r>
              <a:rPr lang="fr-BE" dirty="0" smtClean="0"/>
              <a:t> </a:t>
            </a:r>
            <a:r>
              <a:rPr lang="fr-BE" dirty="0" err="1" smtClean="0"/>
              <a:t>barriers</a:t>
            </a:r>
            <a:r>
              <a:rPr lang="fr-BE" dirty="0" smtClean="0"/>
              <a:t> to the circulation of </a:t>
            </a:r>
            <a:r>
              <a:rPr lang="fr-BE" dirty="0" err="1" smtClean="0"/>
              <a:t>fish</a:t>
            </a:r>
            <a:r>
              <a:rPr lang="fr-BE" dirty="0" smtClean="0"/>
              <a:t>, </a:t>
            </a:r>
            <a:r>
              <a:rPr lang="fr-BE" dirty="0" err="1" smtClean="0"/>
              <a:t>creating</a:t>
            </a:r>
            <a:r>
              <a:rPr lang="fr-BE" dirty="0" smtClean="0"/>
              <a:t> new </a:t>
            </a:r>
            <a:r>
              <a:rPr lang="fr-BE" dirty="0" err="1" smtClean="0"/>
              <a:t>meanders</a:t>
            </a:r>
            <a:r>
              <a:rPr lang="fr-BE" dirty="0" smtClean="0"/>
              <a:t>, or </a:t>
            </a:r>
            <a:r>
              <a:rPr lang="fr-BE" dirty="0" err="1" smtClean="0"/>
              <a:t>deliberately</a:t>
            </a:r>
            <a:r>
              <a:rPr lang="fr-BE" dirty="0" smtClean="0"/>
              <a:t> not </a:t>
            </a:r>
            <a:r>
              <a:rPr lang="fr-BE" dirty="0" err="1" smtClean="0"/>
              <a:t>doing</a:t>
            </a:r>
            <a:r>
              <a:rPr lang="fr-BE" dirty="0" smtClean="0"/>
              <a:t> </a:t>
            </a:r>
            <a:r>
              <a:rPr lang="fr-BE" dirty="0" err="1" smtClean="0"/>
              <a:t>any</a:t>
            </a:r>
            <a:r>
              <a:rPr lang="fr-BE" dirty="0" smtClean="0"/>
              <a:t> </a:t>
            </a:r>
            <a:r>
              <a:rPr lang="fr-BE" dirty="0" err="1" smtClean="0"/>
              <a:t>work</a:t>
            </a:r>
            <a:r>
              <a:rPr lang="fr-BE" dirty="0" smtClean="0"/>
              <a:t> on the river </a:t>
            </a:r>
            <a:r>
              <a:rPr lang="fr-BE" dirty="0" err="1" smtClean="0"/>
              <a:t>when</a:t>
            </a:r>
            <a:r>
              <a:rPr lang="fr-BE" dirty="0" smtClean="0"/>
              <a:t> </a:t>
            </a:r>
            <a:r>
              <a:rPr lang="fr-BE" dirty="0" err="1" smtClean="0"/>
              <a:t>there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no danger.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4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1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The Provinces of Liège and Luxembourg, </a:t>
            </a:r>
            <a:r>
              <a:rPr lang="fr-BE" dirty="0" err="1" smtClean="0"/>
              <a:t>which</a:t>
            </a:r>
            <a:r>
              <a:rPr lang="fr-BE" dirty="0" smtClean="0"/>
              <a:t> are the </a:t>
            </a:r>
            <a:r>
              <a:rPr lang="fr-BE" dirty="0" err="1" smtClean="0"/>
              <a:t>funders</a:t>
            </a:r>
            <a:r>
              <a:rPr lang="fr-BE" dirty="0" smtClean="0"/>
              <a:t> of </a:t>
            </a:r>
            <a:r>
              <a:rPr lang="fr-BE" dirty="0" err="1" smtClean="0"/>
              <a:t>this</a:t>
            </a:r>
            <a:r>
              <a:rPr lang="fr-BE" dirty="0" smtClean="0"/>
              <a:t> </a:t>
            </a:r>
            <a:r>
              <a:rPr lang="fr-BE" dirty="0" err="1" smtClean="0"/>
              <a:t>project</a:t>
            </a:r>
            <a:r>
              <a:rPr lang="fr-BE" dirty="0" smtClean="0"/>
              <a:t>, must </a:t>
            </a:r>
            <a:r>
              <a:rPr lang="fr-BE" dirty="0" err="1" smtClean="0"/>
              <a:t>fulfill</a:t>
            </a:r>
            <a:r>
              <a:rPr lang="fr-BE" dirty="0" smtClean="0"/>
              <a:t> </a:t>
            </a:r>
            <a:r>
              <a:rPr lang="fr-BE" dirty="0" err="1" smtClean="0"/>
              <a:t>these</a:t>
            </a:r>
            <a:r>
              <a:rPr lang="fr-BE" dirty="0" smtClean="0"/>
              <a:t> missions on 2800 km of </a:t>
            </a:r>
            <a:r>
              <a:rPr lang="fr-BE" dirty="0" err="1" smtClean="0"/>
              <a:t>watercourses</a:t>
            </a:r>
            <a:r>
              <a:rPr lang="fr-BE" dirty="0" smtClean="0"/>
              <a:t>, </a:t>
            </a:r>
            <a:r>
              <a:rPr lang="fr-BE" dirty="0" err="1" smtClean="0"/>
              <a:t>maily</a:t>
            </a:r>
            <a:r>
              <a:rPr lang="fr-BE" dirty="0" smtClean="0"/>
              <a:t> </a:t>
            </a:r>
            <a:r>
              <a:rPr lang="fr-BE" dirty="0" err="1" smtClean="0"/>
              <a:t>small</a:t>
            </a:r>
            <a:r>
              <a:rPr lang="fr-BE" dirty="0" smtClean="0"/>
              <a:t> </a:t>
            </a:r>
            <a:r>
              <a:rPr lang="fr-BE" dirty="0" err="1" smtClean="0"/>
              <a:t>streams</a:t>
            </a:r>
            <a:r>
              <a:rPr lang="fr-BE" dirty="0" smtClean="0"/>
              <a:t>. To </a:t>
            </a:r>
            <a:r>
              <a:rPr lang="fr-BE" dirty="0" err="1" smtClean="0"/>
              <a:t>fulfill</a:t>
            </a:r>
            <a:r>
              <a:rPr lang="fr-BE" dirty="0" smtClean="0"/>
              <a:t> </a:t>
            </a:r>
            <a:r>
              <a:rPr lang="fr-BE" dirty="0" err="1" smtClean="0"/>
              <a:t>these</a:t>
            </a:r>
            <a:r>
              <a:rPr lang="fr-BE" dirty="0" smtClean="0"/>
              <a:t> missions,</a:t>
            </a:r>
          </a:p>
          <a:p>
            <a:r>
              <a:rPr lang="fr-BE" dirty="0" err="1" smtClean="0"/>
              <a:t>They</a:t>
            </a:r>
            <a:r>
              <a:rPr lang="fr-BE" dirty="0" smtClean="0"/>
              <a:t> have to </a:t>
            </a:r>
            <a:r>
              <a:rPr lang="fr-BE" dirty="0" err="1" smtClean="0"/>
              <a:t>survey</a:t>
            </a:r>
            <a:r>
              <a:rPr lang="fr-BE" dirty="0" smtClean="0"/>
              <a:t> the river network </a:t>
            </a:r>
            <a:r>
              <a:rPr lang="fr-BE" dirty="0" err="1" smtClean="0"/>
              <a:t>regularly</a:t>
            </a:r>
            <a:r>
              <a:rPr lang="fr-BE" dirty="0" smtClean="0"/>
              <a:t> to </a:t>
            </a:r>
            <a:r>
              <a:rPr lang="fr-BE" dirty="0" err="1" smtClean="0"/>
              <a:t>anticipate</a:t>
            </a:r>
            <a:r>
              <a:rPr lang="fr-BE" dirty="0" smtClean="0"/>
              <a:t> </a:t>
            </a:r>
            <a:r>
              <a:rPr lang="fr-BE" dirty="0" err="1" smtClean="0"/>
              <a:t>problems</a:t>
            </a:r>
            <a:r>
              <a:rPr lang="fr-BE" dirty="0"/>
              <a:t> </a:t>
            </a:r>
            <a:r>
              <a:rPr lang="fr-BE" dirty="0" smtClean="0"/>
              <a:t>(for exemple </a:t>
            </a:r>
            <a:r>
              <a:rPr lang="fr-BE" dirty="0" err="1" smtClean="0"/>
              <a:t>erosion</a:t>
            </a:r>
            <a:r>
              <a:rPr lang="fr-BE" dirty="0" smtClean="0"/>
              <a:t>, log </a:t>
            </a:r>
            <a:r>
              <a:rPr lang="fr-BE" dirty="0" err="1" smtClean="0"/>
              <a:t>jams</a:t>
            </a:r>
            <a:r>
              <a:rPr lang="fr-BE" dirty="0" smtClean="0"/>
              <a:t>, ouvrages </a:t>
            </a:r>
            <a:r>
              <a:rPr lang="fr-BE" dirty="0" err="1" smtClean="0"/>
              <a:t>défecteux</a:t>
            </a:r>
            <a:r>
              <a:rPr lang="fr-BE" dirty="0" smtClean="0"/>
              <a:t>). </a:t>
            </a:r>
            <a:r>
              <a:rPr lang="fr-BE" dirty="0" smtClean="0"/>
              <a:t>And </a:t>
            </a:r>
            <a:r>
              <a:rPr lang="fr-BE" dirty="0" err="1" smtClean="0"/>
              <a:t>when</a:t>
            </a:r>
            <a:r>
              <a:rPr lang="fr-BE" dirty="0" smtClean="0"/>
              <a:t> </a:t>
            </a:r>
            <a:r>
              <a:rPr lang="fr-BE" dirty="0" err="1" smtClean="0"/>
              <a:t>there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work</a:t>
            </a:r>
            <a:r>
              <a:rPr lang="fr-BE" dirty="0" smtClean="0"/>
              <a:t> to do on the river, </a:t>
            </a:r>
            <a:r>
              <a:rPr lang="fr-BE" dirty="0" err="1" smtClean="0"/>
              <a:t>they</a:t>
            </a:r>
            <a:r>
              <a:rPr lang="fr-BE" dirty="0" smtClean="0"/>
              <a:t> </a:t>
            </a:r>
            <a:r>
              <a:rPr lang="fr-BE" dirty="0" err="1" smtClean="0"/>
              <a:t>make</a:t>
            </a:r>
            <a:r>
              <a:rPr lang="fr-BE" dirty="0" smtClean="0"/>
              <a:t> </a:t>
            </a:r>
            <a:r>
              <a:rPr lang="fr-BE" dirty="0" err="1" smtClean="0"/>
              <a:t>studies</a:t>
            </a:r>
            <a:r>
              <a:rPr lang="fr-BE" dirty="0" smtClean="0"/>
              <a:t> </a:t>
            </a:r>
            <a:r>
              <a:rPr lang="fr-BE" dirty="0" err="1" smtClean="0"/>
              <a:t>prior</a:t>
            </a:r>
            <a:r>
              <a:rPr lang="fr-BE" dirty="0" smtClean="0"/>
              <a:t> to </a:t>
            </a:r>
            <a:r>
              <a:rPr lang="fr-BE" dirty="0" err="1" smtClean="0"/>
              <a:t>work</a:t>
            </a:r>
            <a:r>
              <a:rPr lang="fr-BE" dirty="0" smtClean="0"/>
              <a:t>, to </a:t>
            </a:r>
            <a:r>
              <a:rPr lang="fr-BE" dirty="0" err="1" smtClean="0"/>
              <a:t>evaluate</a:t>
            </a:r>
            <a:r>
              <a:rPr lang="fr-BE" dirty="0" smtClean="0"/>
              <a:t> </a:t>
            </a:r>
            <a:r>
              <a:rPr lang="fr-BE" dirty="0" err="1" smtClean="0"/>
              <a:t>what</a:t>
            </a:r>
            <a:r>
              <a:rPr lang="fr-BE" dirty="0" smtClean="0"/>
              <a:t>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done</a:t>
            </a:r>
            <a:r>
              <a:rPr lang="fr-BE" dirty="0" smtClean="0"/>
              <a:t>, and </a:t>
            </a:r>
            <a:r>
              <a:rPr lang="fr-BE" dirty="0" err="1" smtClean="0"/>
              <a:t>after</a:t>
            </a:r>
            <a:r>
              <a:rPr lang="fr-BE" dirty="0" smtClean="0"/>
              <a:t> </a:t>
            </a:r>
            <a:r>
              <a:rPr lang="fr-BE" dirty="0" err="1" smtClean="0"/>
              <a:t>works</a:t>
            </a:r>
            <a:r>
              <a:rPr lang="fr-BE" dirty="0" smtClean="0"/>
              <a:t> to </a:t>
            </a:r>
            <a:r>
              <a:rPr lang="fr-BE" dirty="0" err="1" smtClean="0"/>
              <a:t>evaluate</a:t>
            </a:r>
            <a:r>
              <a:rPr lang="fr-BE" dirty="0" smtClean="0"/>
              <a:t> the </a:t>
            </a:r>
            <a:r>
              <a:rPr lang="fr-BE" dirty="0" err="1" smtClean="0"/>
              <a:t>success</a:t>
            </a:r>
            <a:r>
              <a:rPr lang="fr-BE" dirty="0" smtClean="0"/>
              <a:t> of management </a:t>
            </a:r>
            <a:r>
              <a:rPr lang="fr-BE" dirty="0" err="1" smtClean="0"/>
              <a:t>operations</a:t>
            </a:r>
            <a:r>
              <a:rPr lang="fr-BE" dirty="0" smtClean="0"/>
              <a:t>. In </a:t>
            </a:r>
            <a:r>
              <a:rPr lang="fr-BE" dirty="0" err="1" smtClean="0"/>
              <a:t>these</a:t>
            </a:r>
            <a:r>
              <a:rPr lang="fr-BE" dirty="0" smtClean="0"/>
              <a:t> </a:t>
            </a:r>
            <a:r>
              <a:rPr lang="fr-BE" dirty="0" err="1" smtClean="0"/>
              <a:t>context</a:t>
            </a:r>
            <a:r>
              <a:rPr lang="fr-BE" dirty="0" smtClean="0"/>
              <a:t> </a:t>
            </a:r>
            <a:r>
              <a:rPr lang="fr-BE" dirty="0" err="1" smtClean="0"/>
              <a:t>they</a:t>
            </a:r>
            <a:r>
              <a:rPr lang="fr-BE" dirty="0" smtClean="0"/>
              <a:t> </a:t>
            </a:r>
            <a:r>
              <a:rPr lang="fr-BE" dirty="0" err="1" smtClean="0"/>
              <a:t>regularly</a:t>
            </a:r>
            <a:r>
              <a:rPr lang="fr-BE" dirty="0" smtClean="0"/>
              <a:t> </a:t>
            </a:r>
            <a:r>
              <a:rPr lang="fr-BE" dirty="0" err="1" smtClean="0"/>
              <a:t>need</a:t>
            </a:r>
            <a:r>
              <a:rPr lang="fr-BE" dirty="0" smtClean="0"/>
              <a:t> </a:t>
            </a:r>
            <a:r>
              <a:rPr lang="fr-BE" dirty="0" err="1" smtClean="0"/>
              <a:t>topographic</a:t>
            </a:r>
            <a:r>
              <a:rPr lang="fr-BE" dirty="0" smtClean="0"/>
              <a:t> or </a:t>
            </a:r>
            <a:r>
              <a:rPr lang="fr-BE" dirty="0" err="1" smtClean="0"/>
              <a:t>géometric</a:t>
            </a:r>
            <a:r>
              <a:rPr lang="fr-BE" dirty="0" smtClean="0"/>
              <a:t> information.</a:t>
            </a:r>
          </a:p>
          <a:p>
            <a:endParaRPr lang="fr-BE" dirty="0"/>
          </a:p>
          <a:p>
            <a:r>
              <a:rPr lang="fr-BE" dirty="0" err="1" smtClean="0"/>
              <a:t>These</a:t>
            </a:r>
            <a:r>
              <a:rPr lang="fr-BE" dirty="0" smtClean="0"/>
              <a:t> </a:t>
            </a:r>
            <a:r>
              <a:rPr lang="fr-BE" dirty="0" err="1" smtClean="0"/>
              <a:t>visits</a:t>
            </a:r>
            <a:r>
              <a:rPr lang="fr-BE" dirty="0" smtClean="0"/>
              <a:t> are </a:t>
            </a:r>
            <a:r>
              <a:rPr lang="fr-BE" dirty="0" err="1" smtClean="0"/>
              <a:t>performed</a:t>
            </a:r>
            <a:r>
              <a:rPr lang="fr-BE" dirty="0" smtClean="0"/>
              <a:t> by </a:t>
            </a:r>
            <a:r>
              <a:rPr lang="fr-BE" dirty="0" err="1" smtClean="0"/>
              <a:t>field</a:t>
            </a:r>
            <a:r>
              <a:rPr lang="fr-BE" dirty="0" smtClean="0"/>
              <a:t> </a:t>
            </a:r>
            <a:r>
              <a:rPr lang="fr-BE" dirty="0" err="1" smtClean="0"/>
              <a:t>campaigns</a:t>
            </a:r>
            <a:r>
              <a:rPr lang="fr-BE" dirty="0" smtClean="0"/>
              <a:t>. </a:t>
            </a:r>
            <a:r>
              <a:rPr lang="fr-BE" dirty="0" err="1" smtClean="0"/>
              <a:t>These</a:t>
            </a:r>
            <a:r>
              <a:rPr lang="fr-BE" dirty="0" smtClean="0"/>
              <a:t> </a:t>
            </a:r>
            <a:r>
              <a:rPr lang="fr-BE" dirty="0" err="1" smtClean="0"/>
              <a:t>visits</a:t>
            </a:r>
            <a:r>
              <a:rPr lang="fr-BE" dirty="0" smtClean="0"/>
              <a:t> must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realized</a:t>
            </a:r>
            <a:r>
              <a:rPr lang="fr-BE" dirty="0" smtClean="0"/>
              <a:t> in places </a:t>
            </a:r>
            <a:r>
              <a:rPr lang="fr-BE" dirty="0" err="1" smtClean="0"/>
              <a:t>that</a:t>
            </a:r>
            <a:r>
              <a:rPr lang="fr-BE" dirty="0" smtClean="0"/>
              <a:t> are </a:t>
            </a:r>
            <a:r>
              <a:rPr lang="fr-BE" dirty="0" err="1" smtClean="0"/>
              <a:t>often</a:t>
            </a:r>
            <a:r>
              <a:rPr lang="fr-BE" dirty="0" smtClean="0"/>
              <a:t> </a:t>
            </a:r>
            <a:r>
              <a:rPr lang="fr-BE" dirty="0" err="1" smtClean="0"/>
              <a:t>difficult</a:t>
            </a:r>
            <a:r>
              <a:rPr lang="fr-BE" dirty="0" smtClean="0"/>
              <a:t> to </a:t>
            </a:r>
            <a:r>
              <a:rPr lang="fr-BE" dirty="0" err="1" smtClean="0"/>
              <a:t>access</a:t>
            </a:r>
            <a:r>
              <a:rPr lang="fr-BE" dirty="0" smtClean="0"/>
              <a:t>, </a:t>
            </a:r>
            <a:r>
              <a:rPr lang="fr-BE" dirty="0" err="1" smtClean="0"/>
              <a:t>because</a:t>
            </a:r>
            <a:r>
              <a:rPr lang="fr-BE" dirty="0" smtClean="0"/>
              <a:t> </a:t>
            </a:r>
            <a:r>
              <a:rPr lang="fr-BE" dirty="0" err="1" smtClean="0"/>
              <a:t>there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cattle</a:t>
            </a:r>
            <a:r>
              <a:rPr lang="fr-BE" dirty="0" smtClean="0"/>
              <a:t>, dense </a:t>
            </a:r>
            <a:r>
              <a:rPr lang="fr-BE" dirty="0" err="1" smtClean="0"/>
              <a:t>vegetation</a:t>
            </a:r>
            <a:r>
              <a:rPr lang="fr-BE" dirty="0" smtClean="0"/>
              <a:t>, or </a:t>
            </a:r>
            <a:r>
              <a:rPr lang="fr-BE" dirty="0" err="1" smtClean="0"/>
              <a:t>because</a:t>
            </a:r>
            <a:r>
              <a:rPr lang="fr-BE" dirty="0" smtClean="0"/>
              <a:t> river flow in </a:t>
            </a:r>
            <a:r>
              <a:rPr lang="fr-BE" dirty="0" err="1" smtClean="0"/>
              <a:t>backyards</a:t>
            </a:r>
            <a:r>
              <a:rPr lang="fr-BE" dirty="0" smtClean="0"/>
              <a:t>…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5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1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That’s</a:t>
            </a:r>
            <a:r>
              <a:rPr lang="fr-BE" dirty="0" smtClean="0"/>
              <a:t> </a:t>
            </a:r>
            <a:r>
              <a:rPr lang="fr-BE" dirty="0" err="1" smtClean="0"/>
              <a:t>why</a:t>
            </a:r>
            <a:r>
              <a:rPr lang="fr-BE" dirty="0" smtClean="0"/>
              <a:t> Provinces </a:t>
            </a:r>
            <a:r>
              <a:rPr lang="fr-BE" dirty="0" err="1" smtClean="0"/>
              <a:t>consider</a:t>
            </a:r>
            <a:r>
              <a:rPr lang="fr-BE" dirty="0" smtClean="0"/>
              <a:t> </a:t>
            </a:r>
            <a:r>
              <a:rPr lang="fr-BE" dirty="0" err="1" smtClean="0"/>
              <a:t>using</a:t>
            </a:r>
            <a:r>
              <a:rPr lang="fr-BE" dirty="0" smtClean="0"/>
              <a:t> </a:t>
            </a:r>
            <a:r>
              <a:rPr lang="fr-BE" dirty="0" err="1" smtClean="0"/>
              <a:t>remote</a:t>
            </a:r>
            <a:r>
              <a:rPr lang="fr-BE" dirty="0" smtClean="0"/>
              <a:t> </a:t>
            </a:r>
            <a:r>
              <a:rPr lang="fr-BE" dirty="0" err="1" smtClean="0"/>
              <a:t>sensing</a:t>
            </a:r>
            <a:r>
              <a:rPr lang="fr-BE" dirty="0" smtClean="0"/>
              <a:t> to </a:t>
            </a:r>
            <a:r>
              <a:rPr lang="fr-BE" dirty="0" err="1" smtClean="0"/>
              <a:t>increase</a:t>
            </a:r>
            <a:r>
              <a:rPr lang="fr-BE" dirty="0" smtClean="0"/>
              <a:t> the </a:t>
            </a:r>
            <a:r>
              <a:rPr lang="fr-BE" dirty="0" err="1" smtClean="0"/>
              <a:t>extent</a:t>
            </a:r>
            <a:r>
              <a:rPr lang="fr-BE" dirty="0" smtClean="0"/>
              <a:t>, the </a:t>
            </a:r>
            <a:r>
              <a:rPr lang="fr-BE" dirty="0" err="1" smtClean="0"/>
              <a:t>frequency</a:t>
            </a:r>
            <a:r>
              <a:rPr lang="fr-BE" dirty="0" smtClean="0"/>
              <a:t> and the </a:t>
            </a:r>
            <a:r>
              <a:rPr lang="fr-BE" dirty="0" err="1" smtClean="0"/>
              <a:t>quality</a:t>
            </a:r>
            <a:r>
              <a:rPr lang="fr-BE" dirty="0" smtClean="0"/>
              <a:t> of </a:t>
            </a:r>
            <a:r>
              <a:rPr lang="fr-BE" dirty="0" err="1" smtClean="0"/>
              <a:t>visits</a:t>
            </a:r>
            <a:r>
              <a:rPr lang="fr-BE" dirty="0" smtClean="0"/>
              <a:t>.</a:t>
            </a:r>
          </a:p>
          <a:p>
            <a:r>
              <a:rPr lang="fr-BE" dirty="0" smtClean="0"/>
              <a:t>In </a:t>
            </a:r>
            <a:r>
              <a:rPr lang="fr-BE" dirty="0" err="1" smtClean="0"/>
              <a:t>Wallonia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already</a:t>
            </a:r>
            <a:r>
              <a:rPr lang="fr-BE" dirty="0" smtClean="0"/>
              <a:t> have a lot of </a:t>
            </a:r>
            <a:r>
              <a:rPr lang="fr-BE" dirty="0" err="1" smtClean="0"/>
              <a:t>remote</a:t>
            </a:r>
            <a:r>
              <a:rPr lang="fr-BE" dirty="0" smtClean="0"/>
              <a:t> </a:t>
            </a:r>
            <a:r>
              <a:rPr lang="fr-BE" dirty="0" err="1" smtClean="0"/>
              <a:t>sensing</a:t>
            </a:r>
            <a:r>
              <a:rPr lang="fr-BE" dirty="0" smtClean="0"/>
              <a:t> data (in </a:t>
            </a:r>
            <a:r>
              <a:rPr lang="fr-BE" dirty="0" err="1" smtClean="0"/>
              <a:t>particular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have </a:t>
            </a:r>
            <a:r>
              <a:rPr lang="fr-BE" dirty="0" err="1" smtClean="0"/>
              <a:t>LiDAR</a:t>
            </a:r>
            <a:r>
              <a:rPr lang="fr-BE" dirty="0" smtClean="0"/>
              <a:t> </a:t>
            </a:r>
            <a:r>
              <a:rPr lang="fr-BE" dirty="0" err="1" smtClean="0"/>
              <a:t>surveys</a:t>
            </a:r>
            <a:r>
              <a:rPr lang="fr-BE" dirty="0" smtClean="0"/>
              <a:t> and </a:t>
            </a:r>
            <a:r>
              <a:rPr lang="fr-BE" dirty="0" err="1" smtClean="0"/>
              <a:t>orthophotos</a:t>
            </a:r>
            <a:r>
              <a:rPr lang="fr-BE" dirty="0"/>
              <a:t>)</a:t>
            </a:r>
            <a:r>
              <a:rPr lang="fr-BE" dirty="0" smtClean="0"/>
              <a:t>, but none of </a:t>
            </a:r>
            <a:r>
              <a:rPr lang="fr-BE" dirty="0" err="1" smtClean="0"/>
              <a:t>them</a:t>
            </a:r>
            <a:r>
              <a:rPr lang="fr-BE" dirty="0" smtClean="0"/>
              <a:t> have a </a:t>
            </a:r>
            <a:r>
              <a:rPr lang="fr-BE" dirty="0" err="1" smtClean="0"/>
              <a:t>resolution</a:t>
            </a:r>
            <a:r>
              <a:rPr lang="fr-BE" dirty="0" smtClean="0"/>
              <a:t> 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fine </a:t>
            </a:r>
            <a:r>
              <a:rPr lang="fr-BE" dirty="0" err="1" smtClean="0"/>
              <a:t>enough</a:t>
            </a:r>
            <a:r>
              <a:rPr lang="fr-BE" dirty="0" smtClean="0"/>
              <a:t> for </a:t>
            </a:r>
            <a:r>
              <a:rPr lang="fr-BE" dirty="0" err="1" smtClean="0"/>
              <a:t>operational</a:t>
            </a:r>
            <a:r>
              <a:rPr lang="fr-BE" dirty="0" smtClean="0"/>
              <a:t> </a:t>
            </a:r>
            <a:r>
              <a:rPr lang="fr-BE" dirty="0" err="1" smtClean="0"/>
              <a:t>purposes</a:t>
            </a:r>
            <a:r>
              <a:rPr lang="fr-BE" dirty="0" smtClean="0"/>
              <a:t>. </a:t>
            </a:r>
            <a:r>
              <a:rPr lang="fr-BE" dirty="0" err="1" smtClean="0"/>
              <a:t>Moreover</a:t>
            </a:r>
            <a:r>
              <a:rPr lang="fr-BE" dirty="0" smtClean="0"/>
              <a:t>, </a:t>
            </a:r>
            <a:r>
              <a:rPr lang="fr-BE" dirty="0" err="1" smtClean="0"/>
              <a:t>it’s</a:t>
            </a:r>
            <a:r>
              <a:rPr lang="fr-BE" dirty="0" smtClean="0"/>
              <a:t> important for river managers to </a:t>
            </a:r>
            <a:r>
              <a:rPr lang="fr-BE" dirty="0" err="1" smtClean="0"/>
              <a:t>be</a:t>
            </a:r>
            <a:r>
              <a:rPr lang="fr-BE" dirty="0" smtClean="0"/>
              <a:t> have a good </a:t>
            </a:r>
            <a:r>
              <a:rPr lang="fr-BE" dirty="0" err="1" smtClean="0"/>
              <a:t>flexibility</a:t>
            </a:r>
            <a:r>
              <a:rPr lang="fr-BE" dirty="0" smtClean="0"/>
              <a:t> for the acquisition, to </a:t>
            </a:r>
            <a:r>
              <a:rPr lang="fr-BE" dirty="0" err="1" smtClean="0"/>
              <a:t>be</a:t>
            </a:r>
            <a:r>
              <a:rPr lang="fr-BE" dirty="0" smtClean="0"/>
              <a:t> able to </a:t>
            </a:r>
            <a:r>
              <a:rPr lang="fr-BE" dirty="0" err="1" smtClean="0"/>
              <a:t>undertake</a:t>
            </a:r>
            <a:r>
              <a:rPr lang="fr-BE" dirty="0" smtClean="0"/>
              <a:t> </a:t>
            </a:r>
            <a:r>
              <a:rPr lang="fr-BE" dirty="0" err="1" smtClean="0"/>
              <a:t>specific</a:t>
            </a:r>
            <a:r>
              <a:rPr lang="fr-BE" dirty="0" smtClean="0"/>
              <a:t> acquisitions at a </a:t>
            </a:r>
            <a:r>
              <a:rPr lang="fr-BE" dirty="0" err="1" smtClean="0"/>
              <a:t>particular</a:t>
            </a:r>
            <a:r>
              <a:rPr lang="fr-BE" dirty="0" smtClean="0"/>
              <a:t> time, for exemple </a:t>
            </a:r>
            <a:r>
              <a:rPr lang="fr-BE" dirty="0" err="1" smtClean="0"/>
              <a:t>following</a:t>
            </a:r>
            <a:r>
              <a:rPr lang="fr-BE" dirty="0" smtClean="0"/>
              <a:t> a </a:t>
            </a:r>
            <a:r>
              <a:rPr lang="fr-BE" dirty="0" err="1" smtClean="0"/>
              <a:t>catastrophic</a:t>
            </a:r>
            <a:r>
              <a:rPr lang="fr-BE" dirty="0" smtClean="0"/>
              <a:t> </a:t>
            </a:r>
            <a:r>
              <a:rPr lang="fr-BE" dirty="0" err="1" smtClean="0"/>
              <a:t>event</a:t>
            </a:r>
            <a:r>
              <a:rPr lang="fr-BE" dirty="0" smtClean="0"/>
              <a:t> or in </a:t>
            </a:r>
            <a:r>
              <a:rPr lang="fr-BE" dirty="0" err="1" smtClean="0"/>
              <a:t>preparation</a:t>
            </a:r>
            <a:r>
              <a:rPr lang="fr-BE" dirty="0" smtClean="0"/>
              <a:t> of </a:t>
            </a:r>
            <a:r>
              <a:rPr lang="fr-BE" dirty="0" err="1" smtClean="0"/>
              <a:t>doing</a:t>
            </a:r>
            <a:r>
              <a:rPr lang="fr-BE" dirty="0" smtClean="0"/>
              <a:t> </a:t>
            </a:r>
            <a:r>
              <a:rPr lang="fr-BE" dirty="0" err="1" smtClean="0"/>
              <a:t>work</a:t>
            </a:r>
            <a:r>
              <a:rPr lang="fr-BE" dirty="0" smtClean="0"/>
              <a:t> on the river.</a:t>
            </a:r>
          </a:p>
          <a:p>
            <a:endParaRPr lang="fr-BE" dirty="0"/>
          </a:p>
          <a:p>
            <a:r>
              <a:rPr lang="fr-BE" dirty="0" smtClean="0"/>
              <a:t>For </a:t>
            </a:r>
            <a:r>
              <a:rPr lang="fr-BE" dirty="0" err="1" smtClean="0"/>
              <a:t>these</a:t>
            </a:r>
            <a:r>
              <a:rPr lang="fr-BE" dirty="0" smtClean="0"/>
              <a:t> </a:t>
            </a:r>
            <a:r>
              <a:rPr lang="fr-BE" dirty="0" err="1" smtClean="0"/>
              <a:t>reasons</a:t>
            </a:r>
            <a:r>
              <a:rPr lang="fr-BE" dirty="0" smtClean="0"/>
              <a:t> and for </a:t>
            </a:r>
            <a:r>
              <a:rPr lang="fr-BE" dirty="0" err="1" smtClean="0"/>
              <a:t>others</a:t>
            </a:r>
            <a:r>
              <a:rPr lang="fr-BE" dirty="0" smtClean="0"/>
              <a:t> – </a:t>
            </a:r>
            <a:r>
              <a:rPr lang="fr-BE" dirty="0" err="1" smtClean="0"/>
              <a:t>because</a:t>
            </a:r>
            <a:r>
              <a:rPr lang="fr-BE" dirty="0" smtClean="0"/>
              <a:t> </a:t>
            </a:r>
            <a:r>
              <a:rPr lang="fr-BE" dirty="0" err="1" smtClean="0"/>
              <a:t>UAV’s</a:t>
            </a:r>
            <a:r>
              <a:rPr lang="fr-BE" dirty="0" smtClean="0"/>
              <a:t> are not </a:t>
            </a:r>
            <a:r>
              <a:rPr lang="fr-BE" dirty="0" err="1" smtClean="0"/>
              <a:t>only</a:t>
            </a:r>
            <a:r>
              <a:rPr lang="fr-BE" dirty="0" smtClean="0"/>
              <a:t> </a:t>
            </a:r>
            <a:r>
              <a:rPr lang="fr-BE" dirty="0" err="1" smtClean="0"/>
              <a:t>used</a:t>
            </a:r>
            <a:r>
              <a:rPr lang="fr-BE" dirty="0" smtClean="0"/>
              <a:t> in the </a:t>
            </a:r>
            <a:r>
              <a:rPr lang="fr-BE" dirty="0" err="1" smtClean="0"/>
              <a:t>context</a:t>
            </a:r>
            <a:r>
              <a:rPr lang="fr-BE" dirty="0" smtClean="0"/>
              <a:t> of river management at the Provinces – Provinces have </a:t>
            </a:r>
            <a:r>
              <a:rPr lang="fr-BE" dirty="0" err="1" smtClean="0"/>
              <a:t>acquired</a:t>
            </a:r>
            <a:r>
              <a:rPr lang="fr-BE" dirty="0" smtClean="0"/>
              <a:t> </a:t>
            </a:r>
            <a:r>
              <a:rPr lang="fr-BE" dirty="0" err="1" smtClean="0"/>
              <a:t>their</a:t>
            </a:r>
            <a:r>
              <a:rPr lang="fr-BE" dirty="0" smtClean="0"/>
              <a:t> </a:t>
            </a:r>
            <a:r>
              <a:rPr lang="fr-BE" dirty="0" err="1" smtClean="0"/>
              <a:t>own</a:t>
            </a:r>
            <a:r>
              <a:rPr lang="fr-BE" dirty="0" smtClean="0"/>
              <a:t> </a:t>
            </a:r>
            <a:r>
              <a:rPr lang="fr-BE" dirty="0" err="1" smtClean="0"/>
              <a:t>UAV’s</a:t>
            </a:r>
            <a:r>
              <a:rPr lang="fr-BE" dirty="0" smtClean="0"/>
              <a:t> and pilots </a:t>
            </a:r>
            <a:r>
              <a:rPr lang="fr-BE" dirty="0" err="1" smtClean="0"/>
              <a:t>were</a:t>
            </a:r>
            <a:r>
              <a:rPr lang="fr-BE" dirty="0" smtClean="0"/>
              <a:t> </a:t>
            </a:r>
            <a:r>
              <a:rPr lang="fr-BE" dirty="0" err="1" smtClean="0"/>
              <a:t>trained</a:t>
            </a:r>
            <a:r>
              <a:rPr lang="fr-BE" dirty="0" smtClean="0"/>
              <a:t>.</a:t>
            </a:r>
            <a:endParaRPr lang="fr-BE" dirty="0"/>
          </a:p>
          <a:p>
            <a:endParaRPr lang="fr-BE" dirty="0"/>
          </a:p>
          <a:p>
            <a:r>
              <a:rPr lang="fr-BE" dirty="0" smtClean="0"/>
              <a:t>The </a:t>
            </a:r>
            <a:r>
              <a:rPr lang="fr-BE" dirty="0" err="1" smtClean="0"/>
              <a:t>aim</a:t>
            </a:r>
            <a:r>
              <a:rPr lang="fr-BE" dirty="0" smtClean="0"/>
              <a:t> of </a:t>
            </a:r>
            <a:r>
              <a:rPr lang="fr-BE" dirty="0" err="1" smtClean="0"/>
              <a:t>our</a:t>
            </a:r>
            <a:r>
              <a:rPr lang="fr-BE" dirty="0" smtClean="0"/>
              <a:t> </a:t>
            </a:r>
            <a:r>
              <a:rPr lang="fr-BE" dirty="0" err="1" smtClean="0"/>
              <a:t>partnership</a:t>
            </a:r>
            <a:r>
              <a:rPr lang="fr-BE" dirty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to </a:t>
            </a:r>
            <a:r>
              <a:rPr lang="fr-BE" dirty="0" err="1" smtClean="0"/>
              <a:t>co-construct</a:t>
            </a:r>
            <a:r>
              <a:rPr lang="fr-BE" dirty="0" smtClean="0"/>
              <a:t> an expertise in the use of </a:t>
            </a:r>
            <a:r>
              <a:rPr lang="fr-BE" dirty="0" err="1" smtClean="0"/>
              <a:t>UAV’s</a:t>
            </a:r>
            <a:r>
              <a:rPr lang="fr-BE" dirty="0" smtClean="0"/>
              <a:t> for river management.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6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1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7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67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Te </a:t>
            </a:r>
            <a:r>
              <a:rPr lang="fr-BE" dirty="0" err="1" smtClean="0"/>
              <a:t>project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structured</a:t>
            </a:r>
            <a:r>
              <a:rPr lang="fr-BE" dirty="0" smtClean="0"/>
              <a:t> in </a:t>
            </a:r>
            <a:r>
              <a:rPr lang="fr-BE" dirty="0" err="1" smtClean="0"/>
              <a:t>among</a:t>
            </a:r>
            <a:r>
              <a:rPr lang="fr-BE" dirty="0" smtClean="0"/>
              <a:t> 3 mai aspects : </a:t>
            </a:r>
          </a:p>
          <a:p>
            <a:r>
              <a:rPr lang="fr-BE" dirty="0" smtClean="0"/>
              <a:t>First, </a:t>
            </a:r>
            <a:r>
              <a:rPr lang="fr-BE" dirty="0" err="1" smtClean="0"/>
              <a:t>we</a:t>
            </a:r>
            <a:r>
              <a:rPr lang="fr-BE" dirty="0" smtClean="0"/>
              <a:t> design image acquisition routines </a:t>
            </a:r>
            <a:r>
              <a:rPr lang="fr-BE" dirty="0" err="1" smtClean="0"/>
              <a:t>that</a:t>
            </a:r>
            <a:r>
              <a:rPr lang="fr-BE" dirty="0" smtClean="0"/>
              <a:t> are </a:t>
            </a:r>
            <a:r>
              <a:rPr lang="fr-BE" dirty="0" err="1" smtClean="0"/>
              <a:t>suitable</a:t>
            </a:r>
            <a:r>
              <a:rPr lang="fr-BE" dirty="0" smtClean="0"/>
              <a:t> for </a:t>
            </a:r>
            <a:r>
              <a:rPr lang="fr-BE" dirty="0" err="1" smtClean="0"/>
              <a:t>different</a:t>
            </a:r>
            <a:r>
              <a:rPr lang="fr-BE" dirty="0" smtClean="0"/>
              <a:t> </a:t>
            </a:r>
            <a:r>
              <a:rPr lang="fr-BE" dirty="0" smtClean="0"/>
              <a:t>scenarios. </a:t>
            </a:r>
            <a:r>
              <a:rPr lang="fr-BE" dirty="0" err="1" smtClean="0"/>
              <a:t>What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the</a:t>
            </a:r>
            <a:r>
              <a:rPr lang="fr-BE" baseline="0" dirty="0" smtClean="0"/>
              <a:t> optimal flight plan, how to </a:t>
            </a:r>
            <a:r>
              <a:rPr lang="fr-BE" baseline="0" dirty="0" err="1" smtClean="0"/>
              <a:t>georeference</a:t>
            </a:r>
            <a:r>
              <a:rPr lang="fr-BE" baseline="0" dirty="0" smtClean="0"/>
              <a:t> images in an efficient </a:t>
            </a:r>
            <a:r>
              <a:rPr lang="fr-BE" baseline="0" dirty="0" err="1" smtClean="0"/>
              <a:t>way</a:t>
            </a:r>
            <a:r>
              <a:rPr lang="fr-BE" baseline="0" dirty="0" smtClean="0"/>
              <a:t>, etc.</a:t>
            </a:r>
            <a:endParaRPr lang="fr-BE" dirty="0" smtClean="0"/>
          </a:p>
          <a:p>
            <a:r>
              <a:rPr lang="fr-BE" dirty="0" smtClean="0"/>
              <a:t>Second,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want</a:t>
            </a:r>
            <a:r>
              <a:rPr lang="fr-BE" dirty="0" smtClean="0"/>
              <a:t> to design </a:t>
            </a:r>
            <a:r>
              <a:rPr lang="fr-BE" dirty="0" err="1" smtClean="0"/>
              <a:t>processing</a:t>
            </a:r>
            <a:r>
              <a:rPr lang="fr-BE" dirty="0" smtClean="0"/>
              <a:t> routines </a:t>
            </a:r>
            <a:r>
              <a:rPr lang="fr-BE" dirty="0" err="1" smtClean="0"/>
              <a:t>beyond</a:t>
            </a:r>
            <a:r>
              <a:rPr lang="fr-BE" dirty="0" smtClean="0"/>
              <a:t> the production of </a:t>
            </a:r>
            <a:r>
              <a:rPr lang="fr-BE" dirty="0" err="1" smtClean="0"/>
              <a:t>orthophotos</a:t>
            </a:r>
            <a:r>
              <a:rPr lang="fr-BE" dirty="0" smtClean="0"/>
              <a:t> and DSM, in </a:t>
            </a:r>
            <a:r>
              <a:rPr lang="fr-BE" dirty="0" err="1" smtClean="0"/>
              <a:t>order</a:t>
            </a:r>
            <a:r>
              <a:rPr lang="fr-BE" dirty="0" smtClean="0"/>
              <a:t> to </a:t>
            </a:r>
            <a:r>
              <a:rPr lang="fr-BE" dirty="0" err="1" smtClean="0"/>
              <a:t>extract</a:t>
            </a:r>
            <a:r>
              <a:rPr lang="fr-BE" dirty="0" smtClean="0"/>
              <a:t> new information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relevant for river management, for </a:t>
            </a:r>
            <a:r>
              <a:rPr lang="fr-BE" dirty="0" err="1" smtClean="0"/>
              <a:t>example</a:t>
            </a:r>
            <a:r>
              <a:rPr lang="fr-BE" dirty="0" smtClean="0"/>
              <a:t> the extraction of </a:t>
            </a:r>
            <a:r>
              <a:rPr lang="fr-BE" dirty="0" err="1" smtClean="0"/>
              <a:t>bank</a:t>
            </a:r>
            <a:r>
              <a:rPr lang="fr-BE" dirty="0" smtClean="0"/>
              <a:t> profiles, the </a:t>
            </a:r>
            <a:r>
              <a:rPr lang="fr-BE" dirty="0" err="1" smtClean="0"/>
              <a:t>mapping</a:t>
            </a:r>
            <a:r>
              <a:rPr lang="fr-BE" dirty="0" smtClean="0"/>
              <a:t> of </a:t>
            </a:r>
            <a:r>
              <a:rPr lang="fr-BE" dirty="0" err="1" smtClean="0"/>
              <a:t>floods</a:t>
            </a:r>
            <a:r>
              <a:rPr lang="fr-BE" dirty="0" smtClean="0"/>
              <a:t>, etc.</a:t>
            </a:r>
          </a:p>
          <a:p>
            <a:r>
              <a:rPr lang="fr-BE" dirty="0" err="1" smtClean="0"/>
              <a:t>Finally</a:t>
            </a:r>
            <a:r>
              <a:rPr lang="fr-BE" dirty="0" smtClean="0"/>
              <a:t>,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will</a:t>
            </a:r>
            <a:r>
              <a:rPr lang="fr-BE" dirty="0" smtClean="0"/>
              <a:t> train the personnel of Provinces to use GIS, GNSS, and the </a:t>
            </a:r>
            <a:r>
              <a:rPr lang="fr-BE" dirty="0" err="1" smtClean="0"/>
              <a:t>tools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have been </a:t>
            </a:r>
            <a:r>
              <a:rPr lang="fr-BE" dirty="0" err="1" smtClean="0"/>
              <a:t>developed</a:t>
            </a:r>
            <a:r>
              <a:rPr lang="fr-BE" dirty="0" smtClean="0"/>
              <a:t> in the </a:t>
            </a:r>
            <a:r>
              <a:rPr lang="fr-BE" dirty="0" err="1" smtClean="0"/>
              <a:t>framework</a:t>
            </a:r>
            <a:r>
              <a:rPr lang="fr-BE" dirty="0" smtClean="0"/>
              <a:t> of </a:t>
            </a:r>
            <a:r>
              <a:rPr lang="fr-BE" dirty="0" err="1" smtClean="0"/>
              <a:t>this</a:t>
            </a:r>
            <a:r>
              <a:rPr lang="fr-BE" dirty="0" smtClean="0"/>
              <a:t> </a:t>
            </a:r>
            <a:r>
              <a:rPr lang="fr-BE" dirty="0" err="1" smtClean="0"/>
              <a:t>project</a:t>
            </a:r>
            <a:r>
              <a:rPr lang="fr-BE" dirty="0" smtClean="0"/>
              <a:t>. Wa </a:t>
            </a:r>
            <a:r>
              <a:rPr lang="fr-BE" dirty="0" err="1" smtClean="0"/>
              <a:t>want</a:t>
            </a:r>
            <a:r>
              <a:rPr lang="fr-BE" dirty="0" smtClean="0"/>
              <a:t> </a:t>
            </a:r>
            <a:r>
              <a:rPr lang="fr-BE" dirty="0" err="1" smtClean="0"/>
              <a:t>them</a:t>
            </a:r>
            <a:r>
              <a:rPr lang="fr-BE" dirty="0" smtClean="0"/>
              <a:t> to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autonomous</a:t>
            </a:r>
            <a:r>
              <a:rPr lang="fr-BE" dirty="0" smtClean="0"/>
              <a:t> at the end of the </a:t>
            </a:r>
            <a:r>
              <a:rPr lang="fr-BE" dirty="0" err="1" smtClean="0"/>
              <a:t>project</a:t>
            </a:r>
            <a:r>
              <a:rPr lang="fr-BE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8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1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So the first </a:t>
            </a:r>
            <a:r>
              <a:rPr lang="fr-BE" dirty="0" err="1" smtClean="0"/>
              <a:t>step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to design </a:t>
            </a:r>
            <a:r>
              <a:rPr lang="fr-BE" dirty="0"/>
              <a:t>image acquisition routines </a:t>
            </a:r>
            <a:r>
              <a:rPr lang="fr-BE" dirty="0" err="1"/>
              <a:t>that</a:t>
            </a:r>
            <a:r>
              <a:rPr lang="fr-BE" dirty="0"/>
              <a:t> are </a:t>
            </a:r>
            <a:r>
              <a:rPr lang="fr-BE" dirty="0" err="1"/>
              <a:t>suitable</a:t>
            </a:r>
            <a:r>
              <a:rPr lang="fr-BE" dirty="0"/>
              <a:t> for </a:t>
            </a:r>
            <a:r>
              <a:rPr lang="fr-BE" dirty="0" err="1"/>
              <a:t>different</a:t>
            </a:r>
            <a:r>
              <a:rPr lang="fr-BE" dirty="0"/>
              <a:t> </a:t>
            </a:r>
            <a:r>
              <a:rPr lang="fr-BE" dirty="0" smtClean="0"/>
              <a:t>scenarios.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work</a:t>
            </a:r>
            <a:r>
              <a:rPr lang="fr-BE" dirty="0" smtClean="0"/>
              <a:t> on </a:t>
            </a:r>
            <a:r>
              <a:rPr lang="fr-BE" dirty="0"/>
              <a:t>real cases </a:t>
            </a:r>
            <a:r>
              <a:rPr lang="fr-BE" dirty="0" err="1"/>
              <a:t>with</a:t>
            </a:r>
            <a:r>
              <a:rPr lang="fr-BE" dirty="0"/>
              <a:t> river managers, in </a:t>
            </a:r>
            <a:r>
              <a:rPr lang="fr-BE" dirty="0" err="1"/>
              <a:t>order</a:t>
            </a:r>
            <a:r>
              <a:rPr lang="fr-BE" dirty="0"/>
              <a:t> to </a:t>
            </a:r>
            <a:r>
              <a:rPr lang="fr-BE" dirty="0" err="1"/>
              <a:t>confront</a:t>
            </a:r>
            <a:r>
              <a:rPr lang="fr-BE" dirty="0"/>
              <a:t> to the local </a:t>
            </a:r>
            <a:r>
              <a:rPr lang="fr-BE" dirty="0" err="1"/>
              <a:t>context</a:t>
            </a:r>
            <a:r>
              <a:rPr lang="fr-BE" dirty="0"/>
              <a:t> of sites to </a:t>
            </a:r>
            <a:r>
              <a:rPr lang="fr-BE" dirty="0" err="1"/>
              <a:t>be</a:t>
            </a:r>
            <a:r>
              <a:rPr lang="fr-BE" dirty="0"/>
              <a:t> </a:t>
            </a:r>
            <a:r>
              <a:rPr lang="fr-BE" dirty="0" err="1"/>
              <a:t>overflight</a:t>
            </a:r>
            <a:r>
              <a:rPr lang="fr-BE" dirty="0"/>
              <a:t> and </a:t>
            </a:r>
            <a:r>
              <a:rPr lang="fr-BE" dirty="0" err="1"/>
              <a:t>operational</a:t>
            </a:r>
            <a:r>
              <a:rPr lang="fr-BE" dirty="0"/>
              <a:t> </a:t>
            </a:r>
            <a:r>
              <a:rPr lang="fr-BE" dirty="0" err="1"/>
              <a:t>needs</a:t>
            </a:r>
            <a:r>
              <a:rPr lang="fr-BE" dirty="0"/>
              <a:t> of managers.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need</a:t>
            </a:r>
            <a:r>
              <a:rPr lang="fr-BE" dirty="0"/>
              <a:t> </a:t>
            </a:r>
            <a:r>
              <a:rPr lang="fr-BE" dirty="0" err="1"/>
              <a:t>different</a:t>
            </a:r>
            <a:r>
              <a:rPr lang="fr-BE" dirty="0"/>
              <a:t> acquisition </a:t>
            </a:r>
            <a:r>
              <a:rPr lang="fr-BE" dirty="0" err="1"/>
              <a:t>schemes</a:t>
            </a:r>
            <a:r>
              <a:rPr lang="fr-BE" dirty="0"/>
              <a:t> </a:t>
            </a:r>
            <a:r>
              <a:rPr lang="fr-BE" dirty="0" err="1"/>
              <a:t>depending</a:t>
            </a:r>
            <a:r>
              <a:rPr lang="fr-BE" dirty="0"/>
              <a:t> of the objective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pursued</a:t>
            </a:r>
            <a:r>
              <a:rPr lang="fr-BE" dirty="0" smtClean="0"/>
              <a:t>.</a:t>
            </a:r>
            <a:endParaRPr lang="fr-BE" dirty="0"/>
          </a:p>
          <a:p>
            <a:endParaRPr lang="fr-BE" dirty="0" smtClean="0"/>
          </a:p>
          <a:p>
            <a:r>
              <a:rPr lang="fr-BE" dirty="0" err="1" smtClean="0"/>
              <a:t>Overall</a:t>
            </a:r>
            <a:r>
              <a:rPr lang="fr-BE" dirty="0" smtClean="0"/>
              <a:t> </a:t>
            </a:r>
            <a:r>
              <a:rPr lang="fr-BE" dirty="0" err="1" smtClean="0"/>
              <a:t>there</a:t>
            </a:r>
            <a:r>
              <a:rPr lang="fr-BE" dirty="0" smtClean="0"/>
              <a:t> are </a:t>
            </a:r>
            <a:r>
              <a:rPr lang="fr-BE" dirty="0" err="1" smtClean="0"/>
              <a:t>legal</a:t>
            </a:r>
            <a:r>
              <a:rPr lang="fr-BE" dirty="0" smtClean="0"/>
              <a:t> </a:t>
            </a:r>
            <a:r>
              <a:rPr lang="fr-BE" dirty="0" err="1" smtClean="0"/>
              <a:t>constraints</a:t>
            </a:r>
            <a:r>
              <a:rPr lang="fr-BE" dirty="0" smtClean="0"/>
              <a:t> </a:t>
            </a:r>
            <a:r>
              <a:rPr lang="fr-BE" dirty="0" err="1" smtClean="0"/>
              <a:t>that</a:t>
            </a:r>
            <a:r>
              <a:rPr lang="fr-BE" dirty="0" smtClean="0"/>
              <a:t> must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respected</a:t>
            </a:r>
            <a:r>
              <a:rPr lang="fr-BE" dirty="0" smtClean="0"/>
              <a:t> </a:t>
            </a:r>
            <a:r>
              <a:rPr lang="fr-BE" dirty="0" err="1" smtClean="0"/>
              <a:t>while</a:t>
            </a:r>
            <a:r>
              <a:rPr lang="fr-BE" dirty="0" smtClean="0"/>
              <a:t> </a:t>
            </a:r>
            <a:r>
              <a:rPr lang="fr-BE" dirty="0" err="1" smtClean="0"/>
              <a:t>overflying</a:t>
            </a:r>
            <a:r>
              <a:rPr lang="fr-BE" dirty="0" smtClean="0"/>
              <a:t> </a:t>
            </a:r>
            <a:r>
              <a:rPr lang="fr-BE" dirty="0" err="1" smtClean="0"/>
              <a:t>rivers</a:t>
            </a:r>
            <a:r>
              <a:rPr lang="fr-BE" dirty="0" smtClean="0"/>
              <a:t> :</a:t>
            </a:r>
          </a:p>
          <a:p>
            <a:pPr marL="171450" indent="-171450">
              <a:buFontTx/>
              <a:buChar char="-"/>
            </a:pPr>
            <a:r>
              <a:rPr lang="fr-BE" dirty="0"/>
              <a:t>First, </a:t>
            </a:r>
            <a:r>
              <a:rPr lang="fr-BE" dirty="0" err="1"/>
              <a:t>we</a:t>
            </a:r>
            <a:r>
              <a:rPr lang="fr-BE" dirty="0"/>
              <a:t> respect the royal </a:t>
            </a:r>
            <a:r>
              <a:rPr lang="fr-BE" dirty="0" err="1"/>
              <a:t>arrete</a:t>
            </a:r>
            <a:r>
              <a:rPr lang="fr-BE" dirty="0"/>
              <a:t>,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notably</a:t>
            </a:r>
            <a:r>
              <a:rPr lang="fr-BE" dirty="0"/>
              <a:t> </a:t>
            </a:r>
            <a:r>
              <a:rPr lang="fr-BE" dirty="0" err="1"/>
              <a:t>restricts</a:t>
            </a:r>
            <a:r>
              <a:rPr lang="fr-BE" dirty="0"/>
              <a:t> the maximum </a:t>
            </a:r>
            <a:r>
              <a:rPr lang="fr-BE" dirty="0" err="1"/>
              <a:t>fly</a:t>
            </a:r>
            <a:r>
              <a:rPr lang="fr-BE" dirty="0"/>
              <a:t> </a:t>
            </a:r>
            <a:r>
              <a:rPr lang="fr-BE" dirty="0" err="1"/>
              <a:t>height</a:t>
            </a:r>
            <a:r>
              <a:rPr lang="fr-BE" dirty="0"/>
              <a:t> and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requires</a:t>
            </a:r>
            <a:r>
              <a:rPr lang="fr-BE" dirty="0"/>
              <a:t> us to </a:t>
            </a:r>
            <a:r>
              <a:rPr lang="fr-BE" dirty="0" err="1"/>
              <a:t>keep</a:t>
            </a:r>
            <a:r>
              <a:rPr lang="fr-BE" dirty="0"/>
              <a:t> the UAV in </a:t>
            </a:r>
            <a:r>
              <a:rPr lang="fr-BE" dirty="0" err="1"/>
              <a:t>sight</a:t>
            </a:r>
            <a:r>
              <a:rPr lang="fr-BE" dirty="0"/>
              <a:t>. It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very</a:t>
            </a:r>
            <a:r>
              <a:rPr lang="fr-BE" dirty="0"/>
              <a:t> </a:t>
            </a:r>
            <a:r>
              <a:rPr lang="fr-BE" dirty="0" err="1"/>
              <a:t>limiting</a:t>
            </a:r>
            <a:r>
              <a:rPr lang="fr-BE" dirty="0"/>
              <a:t> for river applications </a:t>
            </a:r>
            <a:r>
              <a:rPr lang="fr-BE" dirty="0" err="1"/>
              <a:t>because</a:t>
            </a:r>
            <a:r>
              <a:rPr lang="fr-BE" dirty="0"/>
              <a:t>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need</a:t>
            </a:r>
            <a:r>
              <a:rPr lang="fr-BE" dirty="0"/>
              <a:t> to </a:t>
            </a:r>
            <a:r>
              <a:rPr lang="fr-BE" dirty="0" err="1"/>
              <a:t>survey</a:t>
            </a:r>
            <a:r>
              <a:rPr lang="fr-BE" dirty="0"/>
              <a:t> </a:t>
            </a:r>
            <a:r>
              <a:rPr lang="fr-BE" dirty="0" err="1"/>
              <a:t>rivers</a:t>
            </a:r>
            <a:r>
              <a:rPr lang="fr-BE" dirty="0"/>
              <a:t> over </a:t>
            </a:r>
            <a:r>
              <a:rPr lang="fr-BE" dirty="0" err="1"/>
              <a:t>tens</a:t>
            </a:r>
            <a:r>
              <a:rPr lang="fr-BE" dirty="0"/>
              <a:t> of </a:t>
            </a:r>
            <a:r>
              <a:rPr lang="fr-BE" dirty="0" err="1"/>
              <a:t>kilometers</a:t>
            </a:r>
            <a:r>
              <a:rPr lang="fr-BE" dirty="0"/>
              <a:t>. </a:t>
            </a:r>
            <a:r>
              <a:rPr lang="fr-BE" dirty="0" err="1"/>
              <a:t>Until</a:t>
            </a:r>
            <a:r>
              <a:rPr lang="fr-BE" dirty="0"/>
              <a:t> </a:t>
            </a:r>
            <a:r>
              <a:rPr lang="fr-BE" dirty="0" err="1"/>
              <a:t>now</a:t>
            </a:r>
            <a:r>
              <a:rPr lang="fr-BE" dirty="0"/>
              <a:t> </a:t>
            </a:r>
            <a:r>
              <a:rPr lang="fr-BE" dirty="0" err="1"/>
              <a:t>we</a:t>
            </a:r>
            <a:r>
              <a:rPr lang="fr-BE" dirty="0"/>
              <a:t> </a:t>
            </a:r>
            <a:r>
              <a:rPr lang="fr-BE" dirty="0" err="1"/>
              <a:t>did</a:t>
            </a:r>
            <a:r>
              <a:rPr lang="fr-BE" dirty="0"/>
              <a:t> not </a:t>
            </a:r>
            <a:r>
              <a:rPr lang="fr-BE" dirty="0" err="1"/>
              <a:t>ask</a:t>
            </a:r>
            <a:r>
              <a:rPr lang="fr-BE" dirty="0"/>
              <a:t> for </a:t>
            </a:r>
            <a:r>
              <a:rPr lang="fr-BE" dirty="0" err="1"/>
              <a:t>derogations</a:t>
            </a:r>
            <a:r>
              <a:rPr lang="fr-BE" dirty="0"/>
              <a:t>, </a:t>
            </a:r>
            <a:r>
              <a:rPr lang="fr-BE" dirty="0" err="1"/>
              <a:t>we</a:t>
            </a:r>
            <a:r>
              <a:rPr lang="fr-BE" dirty="0"/>
              <a:t> do not </a:t>
            </a:r>
            <a:r>
              <a:rPr lang="fr-BE" dirty="0" err="1"/>
              <a:t>exclude</a:t>
            </a:r>
            <a:r>
              <a:rPr lang="fr-BE" dirty="0"/>
              <a:t> </a:t>
            </a:r>
            <a:r>
              <a:rPr lang="fr-BE" dirty="0" err="1"/>
              <a:t>it</a:t>
            </a:r>
            <a:r>
              <a:rPr lang="fr-BE" dirty="0"/>
              <a:t> </a:t>
            </a:r>
            <a:r>
              <a:rPr lang="fr-BE" dirty="0" err="1"/>
              <a:t>later</a:t>
            </a:r>
            <a:r>
              <a:rPr lang="fr-BE" dirty="0"/>
              <a:t> in the </a:t>
            </a:r>
            <a:r>
              <a:rPr lang="fr-BE" dirty="0" err="1"/>
              <a:t>project</a:t>
            </a:r>
            <a:r>
              <a:rPr lang="fr-BE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fr-BE" dirty="0" err="1" smtClean="0"/>
              <a:t>Then</a:t>
            </a:r>
            <a:r>
              <a:rPr lang="fr-BE" dirty="0" smtClean="0"/>
              <a:t>, </a:t>
            </a:r>
            <a:r>
              <a:rPr lang="fr-BE" dirty="0" err="1" smtClean="0"/>
              <a:t>we</a:t>
            </a:r>
            <a:r>
              <a:rPr lang="fr-BE" dirty="0" smtClean="0"/>
              <a:t> must </a:t>
            </a:r>
            <a:r>
              <a:rPr lang="fr-BE" dirty="0" err="1" smtClean="0"/>
              <a:t>often</a:t>
            </a:r>
            <a:r>
              <a:rPr lang="fr-BE" dirty="0" smtClean="0"/>
              <a:t> </a:t>
            </a:r>
            <a:r>
              <a:rPr lang="fr-BE" dirty="0" err="1" smtClean="0"/>
              <a:t>overflight</a:t>
            </a:r>
            <a:r>
              <a:rPr lang="fr-BE" dirty="0" smtClean="0"/>
              <a:t> </a:t>
            </a:r>
            <a:r>
              <a:rPr lang="fr-BE" dirty="0" err="1" smtClean="0"/>
              <a:t>private</a:t>
            </a:r>
            <a:r>
              <a:rPr lang="fr-BE" dirty="0" smtClean="0"/>
              <a:t> </a:t>
            </a:r>
            <a:r>
              <a:rPr lang="fr-BE" dirty="0" err="1" smtClean="0"/>
              <a:t>houses</a:t>
            </a:r>
            <a:r>
              <a:rPr lang="fr-BE" dirty="0" smtClean="0"/>
              <a:t> of </a:t>
            </a:r>
            <a:r>
              <a:rPr lang="fr-BE" dirty="0" err="1" smtClean="0"/>
              <a:t>gardens</a:t>
            </a:r>
            <a:r>
              <a:rPr lang="fr-BE" dirty="0" smtClean="0"/>
              <a:t>, and </a:t>
            </a:r>
            <a:r>
              <a:rPr lang="fr-BE" dirty="0" err="1" smtClean="0"/>
              <a:t>we</a:t>
            </a:r>
            <a:r>
              <a:rPr lang="fr-BE" dirty="0" smtClean="0"/>
              <a:t> must respect </a:t>
            </a:r>
            <a:r>
              <a:rPr lang="fr-BE" dirty="0" err="1" smtClean="0"/>
              <a:t>privacy</a:t>
            </a:r>
            <a:r>
              <a:rPr lang="fr-BE" dirty="0" smtClean="0"/>
              <a:t> of people </a:t>
            </a:r>
            <a:r>
              <a:rPr lang="fr-BE" dirty="0" err="1" smtClean="0"/>
              <a:t>that</a:t>
            </a:r>
            <a:r>
              <a:rPr lang="fr-BE" dirty="0" smtClean="0"/>
              <a:t> are </a:t>
            </a:r>
            <a:r>
              <a:rPr lang="fr-BE" dirty="0" err="1" smtClean="0"/>
              <a:t>overflown</a:t>
            </a:r>
            <a:r>
              <a:rPr lang="fr-BE" dirty="0" smtClean="0"/>
              <a:t>.</a:t>
            </a:r>
          </a:p>
          <a:p>
            <a:pPr marL="628650" lvl="1" indent="-171450">
              <a:buFontTx/>
              <a:buChar char="-"/>
            </a:pPr>
            <a:r>
              <a:rPr lang="fr-BE" dirty="0" smtClean="0"/>
              <a:t>Photos of </a:t>
            </a:r>
            <a:r>
              <a:rPr lang="fr-BE" dirty="0" err="1" smtClean="0"/>
              <a:t>backyards</a:t>
            </a:r>
            <a:r>
              <a:rPr lang="fr-BE" dirty="0" smtClean="0"/>
              <a:t> are </a:t>
            </a:r>
            <a:r>
              <a:rPr lang="fr-BE" dirty="0" err="1" smtClean="0"/>
              <a:t>personal</a:t>
            </a:r>
            <a:r>
              <a:rPr lang="fr-BE" dirty="0" smtClean="0"/>
              <a:t> data, </a:t>
            </a:r>
            <a:r>
              <a:rPr lang="fr-BE" dirty="0" err="1" smtClean="0"/>
              <a:t>because</a:t>
            </a:r>
            <a:r>
              <a:rPr lang="fr-BE" dirty="0" smtClean="0"/>
              <a:t> </a:t>
            </a:r>
            <a:r>
              <a:rPr lang="fr-BE" dirty="0" err="1" smtClean="0"/>
              <a:t>they</a:t>
            </a:r>
            <a:r>
              <a:rPr lang="fr-BE" dirty="0" smtClean="0"/>
              <a:t>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reveal</a:t>
            </a:r>
            <a:r>
              <a:rPr lang="fr-BE" dirty="0" smtClean="0"/>
              <a:t> information about the </a:t>
            </a:r>
            <a:r>
              <a:rPr lang="fr-BE" dirty="0" err="1" smtClean="0"/>
              <a:t>people’s</a:t>
            </a:r>
            <a:r>
              <a:rPr lang="fr-BE" dirty="0" smtClean="0"/>
              <a:t> </a:t>
            </a:r>
            <a:r>
              <a:rPr lang="fr-BE" dirty="0" err="1" smtClean="0"/>
              <a:t>private</a:t>
            </a:r>
            <a:r>
              <a:rPr lang="fr-BE" dirty="0" smtClean="0"/>
              <a:t> life, and </a:t>
            </a:r>
            <a:r>
              <a:rPr lang="fr-BE" dirty="0" err="1" smtClean="0"/>
              <a:t>these</a:t>
            </a:r>
            <a:r>
              <a:rPr lang="fr-BE" dirty="0" smtClean="0"/>
              <a:t> photos </a:t>
            </a:r>
            <a:r>
              <a:rPr lang="fr-BE" dirty="0" err="1" smtClean="0"/>
              <a:t>can</a:t>
            </a:r>
            <a:r>
              <a:rPr lang="fr-BE" dirty="0" smtClean="0"/>
              <a:t> </a:t>
            </a:r>
            <a:r>
              <a:rPr lang="fr-BE" dirty="0" err="1" smtClean="0"/>
              <a:t>easily</a:t>
            </a:r>
            <a:r>
              <a:rPr lang="fr-BE" dirty="0" smtClean="0"/>
              <a:t> </a:t>
            </a:r>
            <a:r>
              <a:rPr lang="fr-BE" dirty="0" err="1" smtClean="0"/>
              <a:t>be</a:t>
            </a:r>
            <a:r>
              <a:rPr lang="fr-BE" dirty="0" smtClean="0"/>
              <a:t> </a:t>
            </a:r>
            <a:r>
              <a:rPr lang="fr-BE" dirty="0" err="1" smtClean="0"/>
              <a:t>linked</a:t>
            </a:r>
            <a:r>
              <a:rPr lang="fr-BE" dirty="0" smtClean="0"/>
              <a:t> to the </a:t>
            </a:r>
            <a:r>
              <a:rPr lang="fr-BE" dirty="0" err="1" smtClean="0"/>
              <a:t>identity</a:t>
            </a:r>
            <a:r>
              <a:rPr lang="fr-BE" dirty="0" smtClean="0"/>
              <a:t> of people. So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fall</a:t>
            </a:r>
            <a:r>
              <a:rPr lang="fr-BE" dirty="0" smtClean="0"/>
              <a:t> </a:t>
            </a:r>
            <a:r>
              <a:rPr lang="fr-BE" dirty="0" err="1" smtClean="0"/>
              <a:t>under</a:t>
            </a:r>
            <a:r>
              <a:rPr lang="fr-BE" dirty="0" smtClean="0"/>
              <a:t> the scope of the GPDR. </a:t>
            </a:r>
          </a:p>
          <a:p>
            <a:pPr marL="628650" lvl="1" indent="-171450">
              <a:buFontTx/>
              <a:buChar char="-"/>
            </a:pPr>
            <a:r>
              <a:rPr lang="fr-BE" dirty="0" err="1" smtClean="0"/>
              <a:t>According</a:t>
            </a:r>
            <a:r>
              <a:rPr lang="fr-BE" dirty="0" smtClean="0"/>
              <a:t> to </a:t>
            </a:r>
            <a:r>
              <a:rPr lang="fr-BE" dirty="0" err="1" smtClean="0"/>
              <a:t>these</a:t>
            </a:r>
            <a:r>
              <a:rPr lang="fr-BE" dirty="0" smtClean="0"/>
              <a:t> </a:t>
            </a:r>
            <a:r>
              <a:rPr lang="fr-BE" dirty="0" err="1" smtClean="0"/>
              <a:t>rules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must have a </a:t>
            </a:r>
            <a:r>
              <a:rPr lang="fr-BE" dirty="0" err="1" smtClean="0"/>
              <a:t>consentment</a:t>
            </a:r>
            <a:r>
              <a:rPr lang="fr-BE" dirty="0" smtClean="0"/>
              <a:t> to </a:t>
            </a:r>
            <a:r>
              <a:rPr lang="fr-BE" dirty="0" err="1" smtClean="0"/>
              <a:t>acquire</a:t>
            </a:r>
            <a:r>
              <a:rPr lang="fr-BE" dirty="0" smtClean="0"/>
              <a:t> data over </a:t>
            </a:r>
            <a:r>
              <a:rPr lang="fr-BE" dirty="0" err="1" smtClean="0"/>
              <a:t>backyards</a:t>
            </a:r>
            <a:r>
              <a:rPr lang="fr-BE" dirty="0" smtClean="0"/>
              <a:t>, but </a:t>
            </a:r>
            <a:r>
              <a:rPr lang="fr-BE" dirty="0" err="1" smtClean="0"/>
              <a:t>there</a:t>
            </a:r>
            <a:r>
              <a:rPr lang="fr-BE" dirty="0" smtClean="0"/>
              <a:t> are exceptions. In </a:t>
            </a:r>
            <a:r>
              <a:rPr lang="fr-BE" dirty="0" err="1" smtClean="0"/>
              <a:t>our</a:t>
            </a:r>
            <a:r>
              <a:rPr lang="fr-BE" dirty="0" smtClean="0"/>
              <a:t> case, </a:t>
            </a:r>
            <a:r>
              <a:rPr lang="fr-BE" dirty="0" err="1" smtClean="0"/>
              <a:t>it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tolerated</a:t>
            </a:r>
            <a:r>
              <a:rPr lang="fr-BE" dirty="0" smtClean="0"/>
              <a:t> to </a:t>
            </a:r>
            <a:r>
              <a:rPr lang="fr-BE" dirty="0" err="1" smtClean="0"/>
              <a:t>acquire</a:t>
            </a:r>
            <a:r>
              <a:rPr lang="fr-BE" dirty="0" smtClean="0"/>
              <a:t> data </a:t>
            </a:r>
            <a:r>
              <a:rPr lang="fr-BE" dirty="0" err="1" smtClean="0"/>
              <a:t>because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do </a:t>
            </a:r>
            <a:r>
              <a:rPr lang="fr-BE" dirty="0" err="1" smtClean="0"/>
              <a:t>it</a:t>
            </a:r>
            <a:r>
              <a:rPr lang="fr-BE" dirty="0" smtClean="0"/>
              <a:t>  in the public </a:t>
            </a:r>
            <a:r>
              <a:rPr lang="fr-BE" dirty="0" err="1" smtClean="0"/>
              <a:t>interst</a:t>
            </a:r>
            <a:r>
              <a:rPr lang="fr-BE" dirty="0" smtClean="0"/>
              <a:t> (</a:t>
            </a:r>
            <a:r>
              <a:rPr lang="fr-BE" dirty="0" err="1" smtClean="0"/>
              <a:t>managing</a:t>
            </a:r>
            <a:r>
              <a:rPr lang="fr-BE" dirty="0" smtClean="0"/>
              <a:t> </a:t>
            </a:r>
            <a:r>
              <a:rPr lang="fr-BE" dirty="0" err="1" smtClean="0"/>
              <a:t>rivers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of public </a:t>
            </a:r>
            <a:r>
              <a:rPr lang="fr-BE" dirty="0" err="1" smtClean="0"/>
              <a:t>interest</a:t>
            </a:r>
            <a:r>
              <a:rPr lang="fr-BE" dirty="0" smtClean="0"/>
              <a:t>) and river managers are </a:t>
            </a:r>
            <a:r>
              <a:rPr lang="fr-BE" dirty="0" err="1" smtClean="0"/>
              <a:t>legally</a:t>
            </a:r>
            <a:r>
              <a:rPr lang="fr-BE" dirty="0" smtClean="0"/>
              <a:t> </a:t>
            </a:r>
            <a:r>
              <a:rPr lang="fr-BE" dirty="0" err="1" smtClean="0"/>
              <a:t>required</a:t>
            </a:r>
            <a:r>
              <a:rPr lang="fr-BE" dirty="0" smtClean="0"/>
              <a:t> to </a:t>
            </a:r>
            <a:r>
              <a:rPr lang="fr-BE" dirty="0" err="1" smtClean="0"/>
              <a:t>perform</a:t>
            </a:r>
            <a:r>
              <a:rPr lang="fr-BE" dirty="0" smtClean="0"/>
              <a:t> </a:t>
            </a:r>
            <a:r>
              <a:rPr lang="fr-BE" dirty="0" err="1" smtClean="0"/>
              <a:t>regular</a:t>
            </a:r>
            <a:r>
              <a:rPr lang="fr-BE" dirty="0" smtClean="0"/>
              <a:t> </a:t>
            </a:r>
            <a:r>
              <a:rPr lang="fr-BE" dirty="0" err="1" smtClean="0"/>
              <a:t>surveys</a:t>
            </a:r>
            <a:r>
              <a:rPr lang="fr-BE" dirty="0" smtClean="0"/>
              <a:t> </a:t>
            </a:r>
            <a:r>
              <a:rPr lang="fr-BE" dirty="0" err="1" smtClean="0"/>
              <a:t>along</a:t>
            </a:r>
            <a:r>
              <a:rPr lang="fr-BE" dirty="0" smtClean="0"/>
              <a:t> the </a:t>
            </a:r>
            <a:r>
              <a:rPr lang="fr-BE" dirty="0" err="1" smtClean="0"/>
              <a:t>rivers</a:t>
            </a:r>
            <a:r>
              <a:rPr lang="fr-BE" dirty="0" smtClean="0"/>
              <a:t> </a:t>
            </a:r>
            <a:r>
              <a:rPr lang="fr-BE" dirty="0" err="1" smtClean="0"/>
              <a:t>they</a:t>
            </a:r>
            <a:r>
              <a:rPr lang="fr-BE" dirty="0" smtClean="0"/>
              <a:t> are </a:t>
            </a:r>
            <a:r>
              <a:rPr lang="fr-BE" dirty="0" err="1" smtClean="0"/>
              <a:t>responsible</a:t>
            </a:r>
            <a:r>
              <a:rPr lang="fr-BE" dirty="0" smtClean="0"/>
              <a:t> for. </a:t>
            </a:r>
            <a:endParaRPr lang="fr-BE" dirty="0"/>
          </a:p>
          <a:p>
            <a:pPr marL="628650" lvl="1" indent="-171450">
              <a:buFontTx/>
              <a:buChar char="-"/>
            </a:pPr>
            <a:r>
              <a:rPr lang="fr-BE" dirty="0" err="1" smtClean="0"/>
              <a:t>Even</a:t>
            </a:r>
            <a:r>
              <a:rPr lang="fr-BE" dirty="0" smtClean="0"/>
              <a:t> in </a:t>
            </a:r>
            <a:r>
              <a:rPr lang="fr-BE" dirty="0" err="1" smtClean="0"/>
              <a:t>this</a:t>
            </a:r>
            <a:r>
              <a:rPr lang="fr-BE" dirty="0" smtClean="0"/>
              <a:t> case, </a:t>
            </a:r>
            <a:r>
              <a:rPr lang="fr-BE" dirty="0" err="1" smtClean="0"/>
              <a:t>we</a:t>
            </a:r>
            <a:r>
              <a:rPr lang="fr-BE" dirty="0" smtClean="0"/>
              <a:t> must </a:t>
            </a:r>
            <a:r>
              <a:rPr lang="fr-BE" dirty="0" err="1" smtClean="0"/>
              <a:t>send</a:t>
            </a:r>
            <a:r>
              <a:rPr lang="fr-BE" dirty="0" smtClean="0"/>
              <a:t> an information </a:t>
            </a:r>
            <a:r>
              <a:rPr lang="fr-BE" dirty="0" err="1" smtClean="0"/>
              <a:t>letter</a:t>
            </a:r>
            <a:r>
              <a:rPr lang="fr-BE" dirty="0" smtClean="0"/>
              <a:t> to </a:t>
            </a:r>
            <a:r>
              <a:rPr lang="fr-BE" dirty="0" err="1" smtClean="0"/>
              <a:t>inhabitants</a:t>
            </a:r>
            <a:r>
              <a:rPr lang="fr-BE" dirty="0" smtClean="0"/>
              <a:t> </a:t>
            </a:r>
            <a:r>
              <a:rPr lang="fr-BE" dirty="0" err="1" smtClean="0"/>
              <a:t>prior</a:t>
            </a:r>
            <a:r>
              <a:rPr lang="fr-BE" dirty="0" smtClean="0"/>
              <a:t> to </a:t>
            </a:r>
            <a:r>
              <a:rPr lang="fr-BE" dirty="0" err="1" smtClean="0"/>
              <a:t>overflight</a:t>
            </a:r>
            <a:r>
              <a:rPr lang="fr-BE" dirty="0" smtClean="0"/>
              <a:t>, and </a:t>
            </a:r>
            <a:r>
              <a:rPr lang="fr-BE" dirty="0" err="1" smtClean="0"/>
              <a:t>inhabitants</a:t>
            </a:r>
            <a:r>
              <a:rPr lang="fr-BE" dirty="0" smtClean="0"/>
              <a:t> have the right </a:t>
            </a:r>
            <a:r>
              <a:rPr lang="fr-BE" dirty="0" err="1" smtClean="0"/>
              <a:t>notably</a:t>
            </a:r>
            <a:r>
              <a:rPr lang="fr-BE" dirty="0" smtClean="0"/>
              <a:t> to </a:t>
            </a:r>
            <a:r>
              <a:rPr lang="fr-BE" dirty="0" err="1" smtClean="0"/>
              <a:t>access</a:t>
            </a:r>
            <a:r>
              <a:rPr lang="fr-BE" dirty="0" smtClean="0"/>
              <a:t> data </a:t>
            </a:r>
            <a:r>
              <a:rPr lang="fr-BE" dirty="0" err="1" smtClean="0"/>
              <a:t>that</a:t>
            </a:r>
            <a:r>
              <a:rPr lang="fr-BE" dirty="0" smtClean="0"/>
              <a:t> </a:t>
            </a:r>
            <a:r>
              <a:rPr lang="fr-BE" dirty="0" err="1" smtClean="0"/>
              <a:t>concern</a:t>
            </a:r>
            <a:r>
              <a:rPr lang="fr-BE" dirty="0" smtClean="0"/>
              <a:t> </a:t>
            </a:r>
            <a:r>
              <a:rPr lang="fr-BE" dirty="0" err="1" smtClean="0"/>
              <a:t>them</a:t>
            </a:r>
            <a:r>
              <a:rPr lang="fr-BE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BEAD67-002F-4D52-BF57-E7CD7BF74222}" type="slidenum">
              <a:rPr lang="fr-BE" smtClean="0">
                <a:solidFill>
                  <a:prstClr val="black"/>
                </a:solidFill>
              </a:rPr>
              <a:pPr/>
              <a:t>9</a:t>
            </a:fld>
            <a:endParaRPr lang="fr-B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B0308-26A6-43D0-99A6-618CD0B7C4DB}" type="datetime1">
              <a:rPr lang="fr-BE" smtClean="0">
                <a:solidFill>
                  <a:prstClr val="black"/>
                </a:solidFill>
              </a:rPr>
              <a:pPr/>
              <a:t>07-06-19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CB44EA-F8FE-45B1-8C10-9E50D29E2712}" type="slidenum">
              <a:rPr lang="fr-BE" smtClean="0">
                <a:solidFill>
                  <a:prstClr val="black"/>
                </a:solidFill>
              </a:rPr>
              <a:pPr/>
              <a:t>‹N°›</a:t>
            </a:fld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18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E3931-5AE0-4A8E-B81C-7E2433456986}" type="datetime1">
              <a:rPr lang="fr-BE" smtClean="0">
                <a:solidFill>
                  <a:prstClr val="black"/>
                </a:solidFill>
              </a:rPr>
              <a:pPr/>
              <a:t>07-06-19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‹N°›</a:t>
            </a:fld>
            <a:endParaRPr lang="fr-BE">
              <a:solidFill>
                <a:srgbClr val="145C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3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91CA-6276-4F74-9CA1-ED98AD1791AE}" type="datetime1">
              <a:rPr lang="fr-BE" smtClean="0">
                <a:solidFill>
                  <a:prstClr val="black"/>
                </a:solidFill>
              </a:rPr>
              <a:pPr/>
              <a:t>07-06-19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‹N°›</a:t>
            </a:fld>
            <a:endParaRPr lang="fr-BE">
              <a:solidFill>
                <a:srgbClr val="145C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8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F7251-41FC-4F9F-AD6E-2559379BD654}" type="datetime1">
              <a:rPr lang="fr-BE" smtClean="0">
                <a:solidFill>
                  <a:prstClr val="black"/>
                </a:solidFill>
              </a:rPr>
              <a:pPr/>
              <a:t>07-06-19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‹N°›</a:t>
            </a:fld>
            <a:endParaRPr lang="fr-BE">
              <a:solidFill>
                <a:srgbClr val="145C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6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0C1BB-FCDE-4F37-ABE1-923EE151D93E}" type="datetime1">
              <a:rPr lang="fr-BE" smtClean="0">
                <a:solidFill>
                  <a:prstClr val="black"/>
                </a:solidFill>
              </a:rPr>
              <a:pPr/>
              <a:t>07-06-19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‹N°›</a:t>
            </a:fld>
            <a:endParaRPr lang="fr-BE">
              <a:solidFill>
                <a:srgbClr val="145C08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97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C4F8D-C349-4999-8565-9C4D966C9E5E}" type="datetime1">
              <a:rPr lang="fr-BE" smtClean="0">
                <a:solidFill>
                  <a:prstClr val="black"/>
                </a:solidFill>
              </a:rPr>
              <a:pPr/>
              <a:t>07-06-19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‹N°›</a:t>
            </a:fld>
            <a:endParaRPr lang="fr-BE">
              <a:solidFill>
                <a:srgbClr val="145C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631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74023-E80D-42EF-B0CD-0CB87A9DD857}" type="datetime1">
              <a:rPr lang="fr-BE" smtClean="0">
                <a:solidFill>
                  <a:prstClr val="black"/>
                </a:solidFill>
              </a:rPr>
              <a:pPr/>
              <a:t>07-06-19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‹N°›</a:t>
            </a:fld>
            <a:endParaRPr lang="fr-BE">
              <a:solidFill>
                <a:srgbClr val="145C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60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C94E-E06B-4D4C-907A-7CC7A6083CB3}" type="datetime1">
              <a:rPr lang="fr-BE" smtClean="0">
                <a:solidFill>
                  <a:prstClr val="black"/>
                </a:solidFill>
              </a:rPr>
              <a:pPr/>
              <a:t>07-06-19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‹N°›</a:t>
            </a:fld>
            <a:endParaRPr lang="fr-BE">
              <a:solidFill>
                <a:srgbClr val="145C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76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81669-8FA5-4E3B-B55F-AB5F33B5DAA8}" type="datetime1">
              <a:rPr lang="fr-BE" smtClean="0">
                <a:solidFill>
                  <a:prstClr val="black"/>
                </a:solidFill>
              </a:rPr>
              <a:pPr/>
              <a:t>07-06-19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‹N°›</a:t>
            </a:fld>
            <a:endParaRPr lang="fr-BE">
              <a:solidFill>
                <a:srgbClr val="145C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9777-9D64-4169-A6FE-E85E0BFF5933}" type="datetime1">
              <a:rPr lang="fr-BE" smtClean="0">
                <a:solidFill>
                  <a:prstClr val="black"/>
                </a:solidFill>
              </a:rPr>
              <a:pPr/>
              <a:t>07-06-19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‹N°›</a:t>
            </a:fld>
            <a:endParaRPr lang="fr-BE">
              <a:solidFill>
                <a:srgbClr val="145C08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778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4A88-BF98-495F-9245-96D1CDF64D0E}" type="datetime1">
              <a:rPr lang="fr-BE" smtClean="0">
                <a:solidFill>
                  <a:prstClr val="black"/>
                </a:solidFill>
              </a:rPr>
              <a:pPr/>
              <a:t>07-06-19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1CB44EA-F8FE-45B1-8C10-9E50D29E2712}" type="slidenum">
              <a:rPr lang="fr-BE" smtClean="0">
                <a:solidFill>
                  <a:prstClr val="black"/>
                </a:solidFill>
              </a:rPr>
              <a:pPr/>
              <a:t>‹N°›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480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850D89C-1F6F-4E98-AB03-7CDE1F3FF260}" type="datetime1">
              <a:rPr lang="fr-BE" smtClean="0">
                <a:solidFill>
                  <a:prstClr val="black"/>
                </a:solidFill>
              </a:rPr>
              <a:pPr/>
              <a:t>07-06-19</a:t>
            </a:fld>
            <a:endParaRPr lang="fr-B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fr-B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‹N°›</a:t>
            </a:fld>
            <a:endParaRPr lang="fr-BE">
              <a:solidFill>
                <a:srgbClr val="145C08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6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jpeg"/><Relationship Id="rId5" Type="http://schemas.openxmlformats.org/officeDocument/2006/relationships/image" Target="../media/image11.png"/><Relationship Id="rId10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03398" y="2132856"/>
            <a:ext cx="6673058" cy="1368152"/>
          </a:xfrm>
          <a:noFill/>
          <a:effectLst>
            <a:softEdge rad="622300"/>
          </a:effectLst>
        </p:spPr>
        <p:txBody>
          <a:bodyPr>
            <a:noAutofit/>
          </a:bodyPr>
          <a:lstStyle/>
          <a:p>
            <a:pPr algn="just"/>
            <a:r>
              <a:rPr lang="en-US" sz="1900" spc="-60" dirty="0">
                <a:solidFill>
                  <a:schemeClr val="tx2"/>
                </a:solidFill>
              </a:rPr>
              <a:t>Supporting river management with UAV’s in the Provinces of Liège and Luxembourg</a:t>
            </a:r>
          </a:p>
        </p:txBody>
      </p:sp>
      <p:pic>
        <p:nvPicPr>
          <p:cNvPr id="1027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0224"/>
            <a:ext cx="2357181" cy="980459"/>
          </a:xfrm>
          <a:prstGeom prst="rect">
            <a:avLst/>
          </a:prstGeom>
          <a:noFill/>
          <a:effectLst/>
        </p:spPr>
      </p:pic>
      <p:cxnSp>
        <p:nvCxnSpPr>
          <p:cNvPr id="8" name="Connecteur droit 7"/>
          <p:cNvCxnSpPr/>
          <p:nvPr/>
        </p:nvCxnSpPr>
        <p:spPr>
          <a:xfrm>
            <a:off x="2042668" y="2204864"/>
            <a:ext cx="656178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9" t="348" r="66520" b="55"/>
          <a:stretch/>
        </p:blipFill>
        <p:spPr bwMode="auto">
          <a:xfrm>
            <a:off x="-11811" y="0"/>
            <a:ext cx="18356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13"/>
          <p:cNvCxnSpPr/>
          <p:nvPr/>
        </p:nvCxnSpPr>
        <p:spPr>
          <a:xfrm>
            <a:off x="2042668" y="3413935"/>
            <a:ext cx="656178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668" y="155288"/>
            <a:ext cx="2210969" cy="95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42668" y="5445224"/>
            <a:ext cx="65617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dirty="0">
                <a:ln w="12700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Helvetica" pitchFamily="34" charset="0"/>
              </a:rPr>
              <a:t>Presentation given during the ID2Move Belgian Academic Seminar “Autonomous Systems”</a:t>
            </a:r>
          </a:p>
          <a:p>
            <a:pPr algn="ctr">
              <a:spcBef>
                <a:spcPct val="0"/>
              </a:spcBef>
            </a:pPr>
            <a:r>
              <a:rPr lang="en-US" sz="1600" dirty="0">
                <a:ln w="12700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Helvetica" pitchFamily="34" charset="0"/>
              </a:rPr>
              <a:t>07/06/2019 – </a:t>
            </a:r>
            <a:r>
              <a:rPr lang="en-US" sz="1600" dirty="0" err="1">
                <a:ln w="12700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Helvetica" pitchFamily="34" charset="0"/>
              </a:rPr>
              <a:t>Nivelles</a:t>
            </a:r>
            <a:endParaRPr lang="en-US" sz="1600" dirty="0">
              <a:ln w="12700">
                <a:noFill/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cs typeface="Helvetica" pitchFamily="34" charset="0"/>
            </a:endParaRPr>
          </a:p>
          <a:p>
            <a:pPr algn="ctr">
              <a:spcBef>
                <a:spcPct val="0"/>
              </a:spcBef>
            </a:pPr>
            <a:endParaRPr lang="en-US" sz="1600" dirty="0">
              <a:ln w="12700">
                <a:noFill/>
                <a:prstDash val="solid"/>
              </a:ln>
              <a:solidFill>
                <a:prstClr val="black">
                  <a:lumMod val="75000"/>
                  <a:lumOff val="25000"/>
                </a:prstClr>
              </a:solidFill>
              <a:cs typeface="Helvetica" pitchFamily="34" charset="0"/>
            </a:endParaRPr>
          </a:p>
          <a:p>
            <a:pPr algn="ctr">
              <a:spcBef>
                <a:spcPct val="0"/>
              </a:spcBef>
            </a:pPr>
            <a:r>
              <a:rPr lang="fr-BE" sz="1600" dirty="0">
                <a:ln w="12700">
                  <a:noFill/>
                  <a:prstDash val="solid"/>
                </a:ln>
                <a:solidFill>
                  <a:prstClr val="black">
                    <a:lumMod val="75000"/>
                    <a:lumOff val="25000"/>
                  </a:prstClr>
                </a:solidFill>
                <a:cs typeface="Helvetica" pitchFamily="34" charset="0"/>
              </a:rPr>
              <a:t>Contact : Leo.Huylenbroeck@uliege.be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637" y="0"/>
            <a:ext cx="2281098" cy="12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11"/>
          <p:cNvCxnSpPr/>
          <p:nvPr/>
        </p:nvCxnSpPr>
        <p:spPr>
          <a:xfrm>
            <a:off x="2042668" y="5373216"/>
            <a:ext cx="656178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80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30832"/>
            <a:ext cx="8442684" cy="1371600"/>
          </a:xfrm>
        </p:spPr>
        <p:txBody>
          <a:bodyPr>
            <a:normAutofit/>
          </a:bodyPr>
          <a:lstStyle/>
          <a:p>
            <a:r>
              <a:rPr lang="fr-BE" sz="2400" dirty="0" smtClean="0"/>
              <a:t>Design of image acquisition routines</a:t>
            </a:r>
            <a:endParaRPr lang="fr-BE" sz="24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05780" y="1340768"/>
            <a:ext cx="8532440" cy="0"/>
          </a:xfrm>
          <a:prstGeom prst="line">
            <a:avLst/>
          </a:prstGeom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2641" y="1196752"/>
            <a:ext cx="7857791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BE" sz="2400" dirty="0" smtClean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lvl="1" indent="0">
              <a:buClr>
                <a:srgbClr val="145C08"/>
              </a:buClr>
              <a:buFont typeface="Arial" pitchFamily="34" charset="0"/>
              <a:buNone/>
            </a:pPr>
            <a:endParaRPr lang="fr-BE" dirty="0" smtClean="0">
              <a:solidFill>
                <a:prstClr val="black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332656"/>
            <a:ext cx="0" cy="61926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95536" y="36470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prstClr val="white">
                    <a:lumMod val="50000"/>
                  </a:prstClr>
                </a:solidFill>
              </a:rPr>
              <a:t>Methodology</a:t>
            </a:r>
            <a:endParaRPr lang="fr-B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10</a:t>
            </a:fld>
            <a:endParaRPr lang="fr-BE" dirty="0">
              <a:solidFill>
                <a:srgbClr val="145C08"/>
              </a:solidFill>
            </a:endParaRPr>
          </a:p>
        </p:txBody>
      </p:sp>
      <p:pic>
        <p:nvPicPr>
          <p:cNvPr id="17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93" y="74037"/>
            <a:ext cx="1178591" cy="490230"/>
          </a:xfrm>
          <a:prstGeom prst="rect">
            <a:avLst/>
          </a:prstGeom>
          <a:noFill/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556"/>
            <a:ext cx="1105485" cy="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97" y="-3607"/>
            <a:ext cx="1140550" cy="6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536" y="1340768"/>
            <a:ext cx="84426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prstClr val="black"/>
                </a:solidFill>
              </a:rPr>
              <a:t>Technical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constraints</a:t>
            </a:r>
            <a:endParaRPr lang="fr-FR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</a:rPr>
              <a:t>UAV </a:t>
            </a:r>
            <a:r>
              <a:rPr lang="fr-FR" dirty="0" err="1">
                <a:solidFill>
                  <a:prstClr val="black"/>
                </a:solidFill>
              </a:rPr>
              <a:t>specifications</a:t>
            </a:r>
            <a:r>
              <a:rPr lang="fr-FR" dirty="0">
                <a:solidFill>
                  <a:prstClr val="black"/>
                </a:solidFill>
              </a:rPr>
              <a:t> (</a:t>
            </a:r>
            <a:r>
              <a:rPr lang="fr-FR" dirty="0" err="1">
                <a:solidFill>
                  <a:prstClr val="black"/>
                </a:solidFill>
              </a:rPr>
              <a:t>autonomy</a:t>
            </a:r>
            <a:r>
              <a:rPr lang="fr-FR" dirty="0">
                <a:solidFill>
                  <a:prstClr val="black"/>
                </a:solidFill>
              </a:rPr>
              <a:t>, </a:t>
            </a:r>
            <a:r>
              <a:rPr lang="fr-FR" dirty="0" err="1">
                <a:solidFill>
                  <a:prstClr val="black"/>
                </a:solidFill>
              </a:rPr>
              <a:t>weight</a:t>
            </a:r>
            <a:r>
              <a:rPr lang="fr-FR" dirty="0">
                <a:solidFill>
                  <a:prstClr val="black"/>
                </a:solidFill>
              </a:rPr>
              <a:t>, </a:t>
            </a:r>
            <a:r>
              <a:rPr lang="fr-FR" dirty="0" err="1">
                <a:solidFill>
                  <a:prstClr val="black"/>
                </a:solidFill>
              </a:rPr>
              <a:t>payload</a:t>
            </a:r>
            <a:r>
              <a:rPr lang="fr-FR" dirty="0" smtClean="0">
                <a:solidFill>
                  <a:prstClr val="black"/>
                </a:solidFill>
              </a:rPr>
              <a:t>,…)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prstClr val="black"/>
                </a:solidFill>
              </a:rPr>
              <a:t>Site </a:t>
            </a:r>
            <a:r>
              <a:rPr lang="fr-FR" dirty="0" err="1" smtClean="0">
                <a:solidFill>
                  <a:prstClr val="black"/>
                </a:solidFill>
              </a:rPr>
              <a:t>constraints</a:t>
            </a:r>
            <a:r>
              <a:rPr lang="fr-FR" dirty="0" smtClean="0">
                <a:solidFill>
                  <a:prstClr val="black"/>
                </a:solidFill>
              </a:rPr>
              <a:t> (</a:t>
            </a:r>
            <a:r>
              <a:rPr lang="fr-FR" dirty="0" err="1" smtClean="0">
                <a:solidFill>
                  <a:prstClr val="black"/>
                </a:solidFill>
              </a:rPr>
              <a:t>presence</a:t>
            </a:r>
            <a:r>
              <a:rPr lang="fr-FR" dirty="0" smtClean="0">
                <a:solidFill>
                  <a:prstClr val="black"/>
                </a:solidFill>
              </a:rPr>
              <a:t> of </a:t>
            </a:r>
            <a:r>
              <a:rPr lang="fr-FR" dirty="0" err="1" smtClean="0">
                <a:solidFill>
                  <a:prstClr val="black"/>
                </a:solidFill>
              </a:rPr>
              <a:t>vegetation</a:t>
            </a:r>
            <a:r>
              <a:rPr lang="fr-FR" dirty="0" smtClean="0">
                <a:solidFill>
                  <a:prstClr val="black"/>
                </a:solidFill>
              </a:rPr>
              <a:t>, </a:t>
            </a:r>
            <a:r>
              <a:rPr lang="fr-FR" dirty="0" err="1" smtClean="0">
                <a:solidFill>
                  <a:prstClr val="black"/>
                </a:solidFill>
              </a:rPr>
              <a:t>topography</a:t>
            </a:r>
            <a:r>
              <a:rPr lang="fr-FR" dirty="0" smtClean="0">
                <a:solidFill>
                  <a:prstClr val="black"/>
                </a:solidFill>
              </a:rPr>
              <a:t>, </a:t>
            </a:r>
            <a:r>
              <a:rPr lang="fr-FR" dirty="0" err="1" smtClean="0">
                <a:solidFill>
                  <a:prstClr val="black"/>
                </a:solidFill>
              </a:rPr>
              <a:t>take</a:t>
            </a:r>
            <a:r>
              <a:rPr lang="fr-FR" dirty="0" smtClean="0">
                <a:solidFill>
                  <a:prstClr val="black"/>
                </a:solidFill>
              </a:rPr>
              <a:t> off/landing sites, </a:t>
            </a:r>
            <a:r>
              <a:rPr lang="fr-FR" dirty="0" err="1" smtClean="0">
                <a:solidFill>
                  <a:prstClr val="black"/>
                </a:solidFill>
              </a:rPr>
              <a:t>access</a:t>
            </a:r>
            <a:r>
              <a:rPr lang="fr-FR" dirty="0" smtClean="0">
                <a:solidFill>
                  <a:prstClr val="black"/>
                </a:solidFill>
              </a:rPr>
              <a:t>…)</a:t>
            </a:r>
            <a:endParaRPr lang="fr-FR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 smtClean="0">
                <a:solidFill>
                  <a:prstClr val="black"/>
                </a:solidFill>
              </a:rPr>
              <a:t>Aim</a:t>
            </a:r>
            <a:r>
              <a:rPr lang="fr-BE" dirty="0" smtClean="0">
                <a:solidFill>
                  <a:prstClr val="black"/>
                </a:solidFill>
              </a:rPr>
              <a:t> </a:t>
            </a:r>
            <a:r>
              <a:rPr lang="fr-BE" dirty="0">
                <a:solidFill>
                  <a:prstClr val="black"/>
                </a:solidFill>
              </a:rPr>
              <a:t>of the acquisition?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Survey </a:t>
            </a:r>
            <a:r>
              <a:rPr lang="fr-BE" dirty="0" err="1">
                <a:solidFill>
                  <a:prstClr val="black"/>
                </a:solidFill>
              </a:rPr>
              <a:t>length</a:t>
            </a:r>
            <a:r>
              <a:rPr lang="fr-BE" dirty="0">
                <a:solidFill>
                  <a:prstClr val="black"/>
                </a:solidFill>
              </a:rPr>
              <a:t> &gt;&lt; </a:t>
            </a:r>
            <a:r>
              <a:rPr lang="fr-BE" dirty="0" err="1">
                <a:solidFill>
                  <a:prstClr val="black"/>
                </a:solidFill>
              </a:rPr>
              <a:t>Accuracy</a:t>
            </a:r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pPr lvl="1"/>
            <a:endParaRPr lang="fr-BE" dirty="0">
              <a:solidFill>
                <a:prstClr val="black"/>
              </a:solidFill>
            </a:endParaRPr>
          </a:p>
          <a:p>
            <a:pPr lvl="1"/>
            <a:endParaRPr lang="fr-BE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endParaRPr lang="fr-BE" dirty="0">
              <a:solidFill>
                <a:prstClr val="black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865084" y="3518944"/>
            <a:ext cx="5990080" cy="2449766"/>
            <a:chOff x="975977" y="2571820"/>
            <a:chExt cx="5990080" cy="2449766"/>
          </a:xfrm>
        </p:grpSpPr>
        <p:grpSp>
          <p:nvGrpSpPr>
            <p:cNvPr id="25" name="Groupe 24"/>
            <p:cNvGrpSpPr/>
            <p:nvPr/>
          </p:nvGrpSpPr>
          <p:grpSpPr>
            <a:xfrm>
              <a:off x="975977" y="2584453"/>
              <a:ext cx="5966260" cy="2437133"/>
              <a:chOff x="283992" y="2780928"/>
              <a:chExt cx="5966260" cy="2437133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2123728" y="2780928"/>
                <a:ext cx="4104456" cy="2016224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1737568" y="4910284"/>
                <a:ext cx="44906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BE" sz="1400" dirty="0" err="1">
                    <a:solidFill>
                      <a:prstClr val="black"/>
                    </a:solidFill>
                  </a:rPr>
                  <a:t>Length</a:t>
                </a:r>
                <a:r>
                  <a:rPr lang="fr-BE" sz="1400" dirty="0">
                    <a:solidFill>
                      <a:prstClr val="black"/>
                    </a:solidFill>
                  </a:rPr>
                  <a:t>	10 m	100 m	1 km	10 km</a:t>
                </a:r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2123728" y="4287825"/>
                <a:ext cx="2162698" cy="510778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200" dirty="0" err="1">
                    <a:solidFill>
                      <a:prstClr val="black"/>
                    </a:solidFill>
                  </a:rPr>
                  <a:t>Study</a:t>
                </a:r>
                <a:r>
                  <a:rPr lang="fr-BE" sz="1200" dirty="0">
                    <a:solidFill>
                      <a:prstClr val="black"/>
                    </a:solidFill>
                  </a:rPr>
                  <a:t> </a:t>
                </a:r>
                <a:r>
                  <a:rPr lang="fr-BE" sz="1200" dirty="0" err="1">
                    <a:solidFill>
                      <a:prstClr val="black"/>
                    </a:solidFill>
                  </a:rPr>
                  <a:t>prior</a:t>
                </a:r>
                <a:r>
                  <a:rPr lang="fr-BE" sz="1200" dirty="0">
                    <a:solidFill>
                      <a:prstClr val="black"/>
                    </a:solidFill>
                  </a:rPr>
                  <a:t> to </a:t>
                </a:r>
                <a:r>
                  <a:rPr lang="fr-BE" sz="1200" dirty="0" err="1">
                    <a:solidFill>
                      <a:prstClr val="black"/>
                    </a:solidFill>
                  </a:rPr>
                  <a:t>work</a:t>
                </a:r>
                <a:r>
                  <a:rPr lang="fr-BE" sz="1200" dirty="0">
                    <a:solidFill>
                      <a:prstClr val="black"/>
                    </a:solidFill>
                  </a:rPr>
                  <a:t>, inspection of </a:t>
                </a:r>
                <a:r>
                  <a:rPr lang="fr-BE" sz="1200" dirty="0" err="1">
                    <a:solidFill>
                      <a:prstClr val="black"/>
                    </a:solidFill>
                  </a:rPr>
                  <a:t>built</a:t>
                </a:r>
                <a:r>
                  <a:rPr lang="fr-BE" sz="1200" dirty="0">
                    <a:solidFill>
                      <a:prstClr val="black"/>
                    </a:solidFill>
                  </a:rPr>
                  <a:t> structure</a:t>
                </a: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4810092" y="3725868"/>
                <a:ext cx="1440160" cy="510778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200" dirty="0">
                    <a:solidFill>
                      <a:prstClr val="black"/>
                    </a:solidFill>
                  </a:rPr>
                  <a:t>Monitoring of the river network</a:t>
                </a: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283992" y="3414117"/>
                <a:ext cx="174160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BE" sz="1400" dirty="0" err="1">
                    <a:solidFill>
                      <a:prstClr val="black"/>
                    </a:solidFill>
                  </a:rPr>
                  <a:t>Required</a:t>
                </a:r>
                <a:r>
                  <a:rPr lang="fr-BE" sz="1400" dirty="0">
                    <a:solidFill>
                      <a:prstClr val="black"/>
                    </a:solidFill>
                  </a:rPr>
                  <a:t> </a:t>
                </a:r>
                <a:r>
                  <a:rPr lang="fr-BE" sz="1400" dirty="0" err="1">
                    <a:solidFill>
                      <a:prstClr val="black"/>
                    </a:solidFill>
                  </a:rPr>
                  <a:t>geometric</a:t>
                </a:r>
                <a:r>
                  <a:rPr lang="fr-BE" sz="1400" dirty="0">
                    <a:solidFill>
                      <a:prstClr val="black"/>
                    </a:solidFill>
                  </a:rPr>
                  <a:t> </a:t>
                </a:r>
                <a:r>
                  <a:rPr lang="fr-BE" sz="1400" dirty="0" err="1">
                    <a:solidFill>
                      <a:prstClr val="black"/>
                    </a:solidFill>
                  </a:rPr>
                  <a:t>accuracy</a:t>
                </a:r>
                <a:r>
                  <a:rPr lang="fr-BE" sz="1400" dirty="0">
                    <a:solidFill>
                      <a:prstClr val="black"/>
                    </a:solidFill>
                  </a:rPr>
                  <a:t>, </a:t>
                </a:r>
                <a:r>
                  <a:rPr lang="fr-BE" sz="1400" dirty="0" err="1">
                    <a:solidFill>
                      <a:prstClr val="black"/>
                    </a:solidFill>
                  </a:rPr>
                  <a:t>number</a:t>
                </a:r>
                <a:r>
                  <a:rPr lang="fr-BE" sz="1400" dirty="0">
                    <a:solidFill>
                      <a:prstClr val="black"/>
                    </a:solidFill>
                  </a:rPr>
                  <a:t> of shootings</a:t>
                </a:r>
              </a:p>
            </p:txBody>
          </p:sp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6950" y="2826679"/>
                <a:ext cx="1584176" cy="9401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5" descr="Résultat de recherche d'images pour &quot;bridge stream&quot;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2657" y="3381092"/>
                <a:ext cx="1588988" cy="9683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3" name="Connecteur droit avec flèche 32"/>
              <p:cNvCxnSpPr/>
              <p:nvPr/>
            </p:nvCxnSpPr>
            <p:spPr>
              <a:xfrm>
                <a:off x="2123728" y="2924944"/>
                <a:ext cx="3888432" cy="172819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Connecteur droit avec flèche 33"/>
            <p:cNvCxnSpPr/>
            <p:nvPr/>
          </p:nvCxnSpPr>
          <p:spPr>
            <a:xfrm flipV="1">
              <a:off x="2822106" y="4601572"/>
              <a:ext cx="4143951" cy="55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 flipV="1">
              <a:off x="2815713" y="2571820"/>
              <a:ext cx="0" cy="203030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e 4"/>
          <p:cNvGrpSpPr/>
          <p:nvPr/>
        </p:nvGrpSpPr>
        <p:grpSpPr>
          <a:xfrm>
            <a:off x="7011396" y="3059840"/>
            <a:ext cx="1871013" cy="2601093"/>
            <a:chOff x="1568145" y="4131740"/>
            <a:chExt cx="1871013" cy="2601093"/>
          </a:xfrm>
        </p:grpSpPr>
        <p:pic>
          <p:nvPicPr>
            <p:cNvPr id="37" name="Image 36" descr="C:\Users\huylenbroeck.l\AppData\Local\Temp\Temp1_RE Propositions plan de vol drone (Site Griffaumont).zip\Griffaumont partie B.PN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71" t="33408" r="51498" b="27648"/>
            <a:stretch/>
          </p:blipFill>
          <p:spPr bwMode="auto">
            <a:xfrm>
              <a:off x="1568145" y="4131740"/>
              <a:ext cx="1871013" cy="2601093"/>
            </a:xfrm>
            <a:prstGeom prst="rect">
              <a:avLst/>
            </a:prstGeom>
            <a:ln w="12700" cap="sq">
              <a:solidFill>
                <a:srgbClr val="000000"/>
              </a:solidFill>
              <a:prstDash val="solid"/>
              <a:miter lim="800000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38" name="Groupe 37"/>
            <p:cNvGrpSpPr/>
            <p:nvPr/>
          </p:nvGrpSpPr>
          <p:grpSpPr>
            <a:xfrm>
              <a:off x="1568146" y="4835364"/>
              <a:ext cx="1871012" cy="969900"/>
              <a:chOff x="1908900" y="4475324"/>
              <a:chExt cx="1871012" cy="969900"/>
            </a:xfrm>
          </p:grpSpPr>
          <p:sp>
            <p:nvSpPr>
              <p:cNvPr id="39" name="Multiplier 38"/>
              <p:cNvSpPr/>
              <p:nvPr/>
            </p:nvSpPr>
            <p:spPr>
              <a:xfrm>
                <a:off x="1908900" y="4475324"/>
                <a:ext cx="648072" cy="965135"/>
              </a:xfrm>
              <a:prstGeom prst="mathMultiply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0" name="Multiplier 39"/>
              <p:cNvSpPr/>
              <p:nvPr/>
            </p:nvSpPr>
            <p:spPr>
              <a:xfrm>
                <a:off x="3131840" y="4480089"/>
                <a:ext cx="648072" cy="965135"/>
              </a:xfrm>
              <a:prstGeom prst="mathMultiply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79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30832"/>
            <a:ext cx="8442684" cy="1371600"/>
          </a:xfrm>
        </p:spPr>
        <p:txBody>
          <a:bodyPr>
            <a:normAutofit/>
          </a:bodyPr>
          <a:lstStyle/>
          <a:p>
            <a:r>
              <a:rPr lang="fr-BE" sz="2400" dirty="0" smtClean="0"/>
              <a:t>Design of image acquisition routines</a:t>
            </a:r>
            <a:endParaRPr lang="fr-BE" sz="24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05780" y="1340768"/>
            <a:ext cx="8532440" cy="0"/>
          </a:xfrm>
          <a:prstGeom prst="line">
            <a:avLst/>
          </a:prstGeom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2641" y="1196752"/>
            <a:ext cx="7857791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BE" sz="2400" dirty="0" smtClean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lvl="1" indent="0">
              <a:buClr>
                <a:srgbClr val="145C08"/>
              </a:buClr>
              <a:buFont typeface="Arial" pitchFamily="34" charset="0"/>
              <a:buNone/>
            </a:pPr>
            <a:endParaRPr lang="fr-BE" dirty="0" smtClean="0">
              <a:solidFill>
                <a:prstClr val="black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332656"/>
            <a:ext cx="0" cy="61926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95536" y="36470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prstClr val="white">
                    <a:lumMod val="50000"/>
                  </a:prstClr>
                </a:solidFill>
              </a:rPr>
              <a:t>Methodology</a:t>
            </a:r>
            <a:endParaRPr lang="fr-B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11</a:t>
            </a:fld>
            <a:endParaRPr lang="fr-BE" dirty="0">
              <a:solidFill>
                <a:srgbClr val="145C08"/>
              </a:solidFill>
            </a:endParaRPr>
          </a:p>
        </p:txBody>
      </p:sp>
      <p:pic>
        <p:nvPicPr>
          <p:cNvPr id="17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93" y="74037"/>
            <a:ext cx="1178591" cy="490230"/>
          </a:xfrm>
          <a:prstGeom prst="rect">
            <a:avLst/>
          </a:prstGeom>
          <a:noFill/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556"/>
            <a:ext cx="1105485" cy="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97" y="-3607"/>
            <a:ext cx="1140550" cy="6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536" y="1340768"/>
            <a:ext cx="59046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BE" b="1" u="sng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Aim</a:t>
            </a:r>
            <a:r>
              <a:rPr lang="fr-BE" dirty="0">
                <a:solidFill>
                  <a:prstClr val="black"/>
                </a:solidFill>
              </a:rPr>
              <a:t> of the acquisition?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Support to the </a:t>
            </a:r>
            <a:r>
              <a:rPr lang="fr-BE" dirty="0" err="1">
                <a:solidFill>
                  <a:prstClr val="black"/>
                </a:solidFill>
              </a:rPr>
              <a:t>eradication</a:t>
            </a:r>
            <a:r>
              <a:rPr lang="fr-BE" dirty="0">
                <a:solidFill>
                  <a:prstClr val="black"/>
                </a:solidFill>
              </a:rPr>
              <a:t> of invasive </a:t>
            </a:r>
            <a:r>
              <a:rPr lang="fr-BE" dirty="0" err="1">
                <a:solidFill>
                  <a:prstClr val="black"/>
                </a:solidFill>
              </a:rPr>
              <a:t>species</a:t>
            </a:r>
            <a:endParaRPr lang="fr-BE" dirty="0">
              <a:solidFill>
                <a:prstClr val="black"/>
              </a:solidFill>
            </a:endParaRPr>
          </a:p>
          <a:p>
            <a:pPr lvl="2"/>
            <a:r>
              <a:rPr lang="fr-BE" dirty="0">
                <a:solidFill>
                  <a:prstClr val="black"/>
                </a:solidFill>
              </a:rPr>
              <a:t>→ </a:t>
            </a:r>
            <a:r>
              <a:rPr lang="fr-BE" dirty="0" err="1">
                <a:solidFill>
                  <a:prstClr val="black"/>
                </a:solidFill>
              </a:rPr>
              <a:t>adequation</a:t>
            </a:r>
            <a:r>
              <a:rPr lang="fr-BE" dirty="0">
                <a:solidFill>
                  <a:prstClr val="black"/>
                </a:solidFill>
              </a:rPr>
              <a:t> of timing </a:t>
            </a:r>
            <a:r>
              <a:rPr lang="fr-BE" dirty="0" err="1">
                <a:solidFill>
                  <a:prstClr val="black"/>
                </a:solidFill>
              </a:rPr>
              <a:t>with</a:t>
            </a:r>
            <a:r>
              <a:rPr lang="fr-BE" dirty="0">
                <a:solidFill>
                  <a:prstClr val="black"/>
                </a:solidFill>
              </a:rPr>
              <a:t> plant </a:t>
            </a:r>
            <a:r>
              <a:rPr lang="fr-BE" dirty="0" err="1">
                <a:solidFill>
                  <a:prstClr val="black"/>
                </a:solidFill>
              </a:rPr>
              <a:t>phenology</a:t>
            </a:r>
            <a:r>
              <a:rPr lang="fr-BE" dirty="0">
                <a:solidFill>
                  <a:prstClr val="black"/>
                </a:solidFill>
              </a:rPr>
              <a:t> and </a:t>
            </a:r>
            <a:r>
              <a:rPr lang="fr-BE" dirty="0" err="1">
                <a:solidFill>
                  <a:prstClr val="black"/>
                </a:solidFill>
              </a:rPr>
              <a:t>with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eradication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operations</a:t>
            </a:r>
            <a:endParaRPr lang="fr-BE" dirty="0">
              <a:solidFill>
                <a:prstClr val="black"/>
              </a:solidFill>
            </a:endParaRPr>
          </a:p>
          <a:p>
            <a:pPr lvl="2"/>
            <a:endParaRPr lang="fr-BE" dirty="0">
              <a:solidFill>
                <a:prstClr val="black"/>
              </a:solidFill>
            </a:endParaRPr>
          </a:p>
          <a:p>
            <a:pPr lvl="2"/>
            <a:endParaRPr lang="fr-BE" dirty="0">
              <a:solidFill>
                <a:prstClr val="black"/>
              </a:solidFill>
            </a:endParaRPr>
          </a:p>
          <a:p>
            <a:pPr lvl="2"/>
            <a:endParaRPr lang="fr-BE" dirty="0">
              <a:solidFill>
                <a:prstClr val="black"/>
              </a:solidFill>
            </a:endParaRPr>
          </a:p>
          <a:p>
            <a:pPr lvl="2"/>
            <a:endParaRPr lang="fr-BE" dirty="0">
              <a:solidFill>
                <a:prstClr val="black"/>
              </a:solidFill>
            </a:endParaRPr>
          </a:p>
          <a:p>
            <a:pPr lvl="2"/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Inundation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maps</a:t>
            </a:r>
            <a:endParaRPr lang="fr-BE" dirty="0">
              <a:solidFill>
                <a:prstClr val="black"/>
              </a:solidFill>
            </a:endParaRPr>
          </a:p>
          <a:p>
            <a:pPr lvl="2"/>
            <a:r>
              <a:rPr lang="fr-BE" dirty="0">
                <a:solidFill>
                  <a:prstClr val="black"/>
                </a:solidFill>
              </a:rPr>
              <a:t>→ </a:t>
            </a:r>
            <a:r>
              <a:rPr lang="fr-BE" dirty="0" err="1">
                <a:solidFill>
                  <a:prstClr val="black"/>
                </a:solidFill>
              </a:rPr>
              <a:t>reactivity</a:t>
            </a:r>
            <a:r>
              <a:rPr lang="fr-BE" dirty="0">
                <a:solidFill>
                  <a:prstClr val="black"/>
                </a:solidFill>
              </a:rPr>
              <a:t> and respect of </a:t>
            </a:r>
            <a:r>
              <a:rPr lang="fr-BE" dirty="0" err="1">
                <a:solidFill>
                  <a:prstClr val="black"/>
                </a:solidFill>
              </a:rPr>
              <a:t>legislation</a:t>
            </a:r>
            <a:endParaRPr lang="fr-BE" dirty="0">
              <a:solidFill>
                <a:prstClr val="black"/>
              </a:solidFill>
            </a:endParaRPr>
          </a:p>
          <a:p>
            <a:pPr lvl="1"/>
            <a:endParaRPr lang="fr-BE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endParaRPr lang="fr-BE" dirty="0">
              <a:solidFill>
                <a:prstClr val="black"/>
              </a:solidFill>
            </a:endParaRPr>
          </a:p>
        </p:txBody>
      </p:sp>
      <p:pic>
        <p:nvPicPr>
          <p:cNvPr id="3074" name="Picture 2" descr="Image associé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854" y="1686966"/>
            <a:ext cx="2335738" cy="2180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Résultat de recherche d'images pour &quot;laisses de crue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854" y="3959393"/>
            <a:ext cx="2160240" cy="287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ésultat de recherche d'images pour &quot;carte inondation semois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96" y="4922129"/>
            <a:ext cx="2737704" cy="176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21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30832"/>
            <a:ext cx="8442684" cy="1371600"/>
          </a:xfrm>
        </p:spPr>
        <p:txBody>
          <a:bodyPr>
            <a:normAutofit/>
          </a:bodyPr>
          <a:lstStyle/>
          <a:p>
            <a:r>
              <a:rPr lang="fr-BE" sz="2400" dirty="0" smtClean="0"/>
              <a:t>Design of </a:t>
            </a:r>
            <a:r>
              <a:rPr lang="fr-BE" sz="2400" dirty="0" err="1" smtClean="0"/>
              <a:t>processing</a:t>
            </a:r>
            <a:r>
              <a:rPr lang="fr-BE" sz="2400" dirty="0" smtClean="0"/>
              <a:t> routines</a:t>
            </a:r>
            <a:endParaRPr lang="fr-BE" sz="24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05780" y="1340768"/>
            <a:ext cx="8532440" cy="0"/>
          </a:xfrm>
          <a:prstGeom prst="line">
            <a:avLst/>
          </a:prstGeom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2641" y="1196752"/>
            <a:ext cx="7857791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BE" sz="2400" dirty="0" smtClean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lvl="1" indent="0">
              <a:buClr>
                <a:srgbClr val="145C08"/>
              </a:buClr>
              <a:buFont typeface="Arial" pitchFamily="34" charset="0"/>
              <a:buNone/>
            </a:pPr>
            <a:endParaRPr lang="fr-BE" dirty="0" smtClean="0">
              <a:solidFill>
                <a:prstClr val="black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332656"/>
            <a:ext cx="0" cy="61926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95536" y="36470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prstClr val="white">
                    <a:lumMod val="50000"/>
                  </a:prstClr>
                </a:solidFill>
              </a:rPr>
              <a:t>Methodology</a:t>
            </a:r>
            <a:endParaRPr lang="fr-B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12</a:t>
            </a:fld>
            <a:endParaRPr lang="fr-BE" dirty="0">
              <a:solidFill>
                <a:srgbClr val="145C08"/>
              </a:solidFill>
            </a:endParaRPr>
          </a:p>
        </p:txBody>
      </p:sp>
      <p:pic>
        <p:nvPicPr>
          <p:cNvPr id="17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93" y="74037"/>
            <a:ext cx="1178591" cy="490230"/>
          </a:xfrm>
          <a:prstGeom prst="rect">
            <a:avLst/>
          </a:prstGeom>
          <a:noFill/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556"/>
            <a:ext cx="1105485" cy="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97" y="-3607"/>
            <a:ext cx="1140550" cy="6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536" y="1340768"/>
            <a:ext cx="8442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Numerous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tools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available</a:t>
            </a:r>
            <a:endParaRPr lang="fr-BE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Adaptation of </a:t>
            </a:r>
            <a:r>
              <a:rPr lang="fr-BE" dirty="0" err="1">
                <a:solidFill>
                  <a:prstClr val="black"/>
                </a:solidFill>
              </a:rPr>
              <a:t>existing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tools</a:t>
            </a:r>
            <a:r>
              <a:rPr lang="fr-BE" dirty="0">
                <a:solidFill>
                  <a:prstClr val="black"/>
                </a:solidFill>
              </a:rPr>
              <a:t> for river applications + </a:t>
            </a:r>
            <a:r>
              <a:rPr lang="fr-BE" dirty="0" err="1">
                <a:solidFill>
                  <a:prstClr val="black"/>
                </a:solidFill>
              </a:rPr>
              <a:t>knowledge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transfer</a:t>
            </a:r>
            <a:r>
              <a:rPr lang="fr-BE" dirty="0">
                <a:solidFill>
                  <a:prstClr val="black"/>
                </a:solidFill>
              </a:rPr>
              <a:t> to personnel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Selected</a:t>
            </a:r>
            <a:r>
              <a:rPr lang="fr-BE" dirty="0">
                <a:solidFill>
                  <a:prstClr val="black"/>
                </a:solidFill>
              </a:rPr>
              <a:t> applications: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prstClr val="black"/>
                </a:solidFill>
              </a:rPr>
              <a:t>Semi-</a:t>
            </a:r>
            <a:r>
              <a:rPr lang="fr-BE" dirty="0" err="1" smtClean="0">
                <a:solidFill>
                  <a:prstClr val="black"/>
                </a:solidFill>
              </a:rPr>
              <a:t>Automated</a:t>
            </a:r>
            <a:r>
              <a:rPr lang="fr-BE" dirty="0" smtClean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vectorization</a:t>
            </a:r>
            <a:r>
              <a:rPr lang="fr-BE" dirty="0">
                <a:solidFill>
                  <a:prstClr val="black"/>
                </a:solidFill>
              </a:rPr>
              <a:t>/classification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Description of river </a:t>
            </a:r>
            <a:r>
              <a:rPr lang="fr-BE" dirty="0" err="1">
                <a:solidFill>
                  <a:prstClr val="black"/>
                </a:solidFill>
              </a:rPr>
              <a:t>banks</a:t>
            </a:r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Mapping</a:t>
            </a:r>
            <a:r>
              <a:rPr lang="fr-BE" dirty="0">
                <a:solidFill>
                  <a:prstClr val="black"/>
                </a:solidFill>
              </a:rPr>
              <a:t> of flood </a:t>
            </a:r>
            <a:r>
              <a:rPr lang="fr-BE" dirty="0" err="1">
                <a:solidFill>
                  <a:prstClr val="black"/>
                </a:solidFill>
              </a:rPr>
              <a:t>extent</a:t>
            </a:r>
            <a:endParaRPr lang="fr-BE" dirty="0">
              <a:solidFill>
                <a:prstClr val="black"/>
              </a:solidFill>
            </a:endParaRPr>
          </a:p>
          <a:p>
            <a:pPr lvl="1"/>
            <a:endParaRPr lang="fr-BE" dirty="0">
              <a:solidFill>
                <a:prstClr val="black"/>
              </a:solidFill>
            </a:endParaRPr>
          </a:p>
        </p:txBody>
      </p:sp>
      <p:pic>
        <p:nvPicPr>
          <p:cNvPr id="14" name="Picture 2" descr="Image associé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784" y="2996952"/>
            <a:ext cx="2647889" cy="21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2" t="2028" r="4278" b="48239"/>
          <a:stretch/>
        </p:blipFill>
        <p:spPr bwMode="auto">
          <a:xfrm>
            <a:off x="2699792" y="4394817"/>
            <a:ext cx="1655780" cy="246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4" t="51102" r="5152" b="26060"/>
          <a:stretch/>
        </p:blipFill>
        <p:spPr bwMode="auto">
          <a:xfrm>
            <a:off x="833969" y="4401224"/>
            <a:ext cx="1897783" cy="110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58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30832"/>
            <a:ext cx="8442684" cy="1371600"/>
          </a:xfrm>
        </p:spPr>
        <p:txBody>
          <a:bodyPr>
            <a:normAutofit/>
          </a:bodyPr>
          <a:lstStyle/>
          <a:p>
            <a:r>
              <a:rPr lang="fr-BE" sz="2400" dirty="0" smtClean="0"/>
              <a:t>Design of </a:t>
            </a:r>
            <a:r>
              <a:rPr lang="fr-BE" sz="2400" dirty="0" err="1" smtClean="0"/>
              <a:t>processing</a:t>
            </a:r>
            <a:r>
              <a:rPr lang="fr-BE" sz="2400" dirty="0" smtClean="0"/>
              <a:t> routines</a:t>
            </a:r>
            <a:endParaRPr lang="fr-BE" sz="24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05780" y="1340768"/>
            <a:ext cx="8532440" cy="0"/>
          </a:xfrm>
          <a:prstGeom prst="line">
            <a:avLst/>
          </a:prstGeom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2641" y="1196752"/>
            <a:ext cx="7857791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BE" sz="2400" dirty="0" smtClean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lvl="1" indent="0">
              <a:buClr>
                <a:srgbClr val="145C08"/>
              </a:buClr>
              <a:buFont typeface="Arial" pitchFamily="34" charset="0"/>
              <a:buNone/>
            </a:pPr>
            <a:endParaRPr lang="fr-BE" dirty="0" smtClean="0">
              <a:solidFill>
                <a:prstClr val="black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332656"/>
            <a:ext cx="0" cy="61926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95536" y="36470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prstClr val="white">
                    <a:lumMod val="50000"/>
                  </a:prstClr>
                </a:solidFill>
              </a:rPr>
              <a:t>Methodology</a:t>
            </a:r>
            <a:endParaRPr lang="fr-B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13</a:t>
            </a:fld>
            <a:endParaRPr lang="fr-BE" dirty="0">
              <a:solidFill>
                <a:srgbClr val="145C08"/>
              </a:solidFill>
            </a:endParaRPr>
          </a:p>
        </p:txBody>
      </p:sp>
      <p:pic>
        <p:nvPicPr>
          <p:cNvPr id="17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93" y="74037"/>
            <a:ext cx="1178591" cy="490230"/>
          </a:xfrm>
          <a:prstGeom prst="rect">
            <a:avLst/>
          </a:prstGeom>
          <a:noFill/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556"/>
            <a:ext cx="1105485" cy="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97" y="-3607"/>
            <a:ext cx="1140550" cy="6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536" y="1340768"/>
            <a:ext cx="84426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 smtClean="0">
                <a:solidFill>
                  <a:prstClr val="black"/>
                </a:solidFill>
              </a:rPr>
              <a:t>Selected</a:t>
            </a:r>
            <a:r>
              <a:rPr lang="fr-BE" dirty="0" smtClean="0">
                <a:solidFill>
                  <a:prstClr val="black"/>
                </a:solidFill>
              </a:rPr>
              <a:t> applications: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Automated</a:t>
            </a:r>
            <a:r>
              <a:rPr lang="fr-B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B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vectorization</a:t>
            </a:r>
            <a:r>
              <a:rPr lang="fr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/classification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Description of river </a:t>
            </a:r>
            <a:r>
              <a:rPr lang="fr-B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banks</a:t>
            </a:r>
            <a:endParaRPr lang="fr-B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Mapping</a:t>
            </a:r>
            <a:r>
              <a:rPr lang="fr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flood </a:t>
            </a:r>
            <a:r>
              <a:rPr lang="fr-B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extent</a:t>
            </a:r>
            <a:endParaRPr lang="fr-B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Multi-temporal </a:t>
            </a:r>
            <a:r>
              <a:rPr lang="fr-BE" dirty="0" err="1">
                <a:solidFill>
                  <a:prstClr val="black"/>
                </a:solidFill>
              </a:rPr>
              <a:t>comparisons</a:t>
            </a:r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Characterisation</a:t>
            </a:r>
            <a:r>
              <a:rPr lang="fr-BE" dirty="0">
                <a:solidFill>
                  <a:prstClr val="black"/>
                </a:solidFill>
              </a:rPr>
              <a:t> of </a:t>
            </a:r>
            <a:r>
              <a:rPr lang="fr-BE" dirty="0" err="1">
                <a:solidFill>
                  <a:prstClr val="black"/>
                </a:solidFill>
              </a:rPr>
              <a:t>vegetation</a:t>
            </a:r>
            <a:endParaRPr lang="fr-BE" dirty="0">
              <a:solidFill>
                <a:prstClr val="black"/>
              </a:solidFill>
            </a:endParaRPr>
          </a:p>
          <a:p>
            <a:pPr lvl="1"/>
            <a:endParaRPr lang="fr-BE" dirty="0">
              <a:solidFill>
                <a:prstClr val="black"/>
              </a:solidFill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602641" y="3212976"/>
            <a:ext cx="5863590" cy="3645024"/>
            <a:chOff x="0" y="472369"/>
            <a:chExt cx="6468604" cy="4076493"/>
          </a:xfrm>
        </p:grpSpPr>
        <p:grpSp>
          <p:nvGrpSpPr>
            <p:cNvPr id="21" name="Groupe 20"/>
            <p:cNvGrpSpPr/>
            <p:nvPr/>
          </p:nvGrpSpPr>
          <p:grpSpPr>
            <a:xfrm>
              <a:off x="0" y="472369"/>
              <a:ext cx="6468604" cy="4076493"/>
              <a:chOff x="0" y="-71"/>
              <a:chExt cx="6468604" cy="4076493"/>
            </a:xfrm>
          </p:grpSpPr>
          <p:pic>
            <p:nvPicPr>
              <p:cNvPr id="29" name="Image 28" descr="C:\D\Lux_travaux_preparatoires\Illustrations\Nothomb_multitemp_DSM.jp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-1" r="2" b="2508"/>
              <a:stretch/>
            </p:blipFill>
            <p:spPr bwMode="auto">
              <a:xfrm>
                <a:off x="0" y="-71"/>
                <a:ext cx="5760533" cy="397450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" name="Zone de texte 40"/>
              <p:cNvSpPr txBox="1"/>
              <p:nvPr/>
            </p:nvSpPr>
            <p:spPr>
              <a:xfrm>
                <a:off x="2324100" y="3367460"/>
                <a:ext cx="1051560" cy="606976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fr-BE" sz="1100" dirty="0" err="1">
                    <a:solidFill>
                      <a:prstClr val="black"/>
                    </a:solidFill>
                    <a:ea typeface="Calibri"/>
                    <a:cs typeface="Times New Roman"/>
                  </a:rPr>
                  <a:t>Orthophoto</a:t>
                </a:r>
                <a:r>
                  <a:rPr lang="fr-BE" sz="1100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2018 (UAV)</a:t>
                </a:r>
              </a:p>
            </p:txBody>
          </p:sp>
          <p:sp>
            <p:nvSpPr>
              <p:cNvPr id="31" name="Zone de texte 41"/>
              <p:cNvSpPr txBox="1"/>
              <p:nvPr/>
            </p:nvSpPr>
            <p:spPr>
              <a:xfrm>
                <a:off x="3446245" y="3375075"/>
                <a:ext cx="807720" cy="691701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fr-BE" sz="1100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DSM 2018 (UAV)</a:t>
                </a:r>
              </a:p>
            </p:txBody>
          </p:sp>
          <p:sp>
            <p:nvSpPr>
              <p:cNvPr id="32" name="Zone de texte 42"/>
              <p:cNvSpPr txBox="1"/>
              <p:nvPr/>
            </p:nvSpPr>
            <p:spPr>
              <a:xfrm>
                <a:off x="4312780" y="3375817"/>
                <a:ext cx="815340" cy="700605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fr-BE" sz="1100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DSM 2014 (</a:t>
                </a:r>
                <a:r>
                  <a:rPr lang="fr-BE" sz="1100" dirty="0" err="1">
                    <a:solidFill>
                      <a:prstClr val="black"/>
                    </a:solidFill>
                    <a:ea typeface="Calibri"/>
                    <a:cs typeface="Times New Roman"/>
                  </a:rPr>
                  <a:t>LiDAR</a:t>
                </a:r>
                <a:r>
                  <a:rPr lang="fr-BE" sz="1100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)</a:t>
                </a:r>
              </a:p>
            </p:txBody>
          </p:sp>
          <p:sp>
            <p:nvSpPr>
              <p:cNvPr id="33" name="Zone de texte 43"/>
              <p:cNvSpPr txBox="1"/>
              <p:nvPr/>
            </p:nvSpPr>
            <p:spPr>
              <a:xfrm>
                <a:off x="5211061" y="3374486"/>
                <a:ext cx="1257543" cy="692290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fr-BE" sz="1100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Différence DSM 2018 –2014</a:t>
                </a:r>
              </a:p>
            </p:txBody>
          </p:sp>
        </p:grpSp>
        <p:grpSp>
          <p:nvGrpSpPr>
            <p:cNvPr id="22" name="Groupe 21"/>
            <p:cNvGrpSpPr/>
            <p:nvPr/>
          </p:nvGrpSpPr>
          <p:grpSpPr>
            <a:xfrm>
              <a:off x="3322320" y="882035"/>
              <a:ext cx="2934789" cy="2440285"/>
              <a:chOff x="0" y="-177145"/>
              <a:chExt cx="2934789" cy="2440285"/>
            </a:xfrm>
          </p:grpSpPr>
          <p:cxnSp>
            <p:nvCxnSpPr>
              <p:cNvPr id="23" name="Connecteur droit avec flèche 22"/>
              <p:cNvCxnSpPr/>
              <p:nvPr/>
            </p:nvCxnSpPr>
            <p:spPr>
              <a:xfrm>
                <a:off x="0" y="121920"/>
                <a:ext cx="121158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avec flèche 23"/>
              <p:cNvCxnSpPr/>
              <p:nvPr/>
            </p:nvCxnSpPr>
            <p:spPr>
              <a:xfrm flipV="1">
                <a:off x="784860" y="251460"/>
                <a:ext cx="510540" cy="60198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Zone de texte 50"/>
              <p:cNvSpPr txBox="1"/>
              <p:nvPr/>
            </p:nvSpPr>
            <p:spPr>
              <a:xfrm>
                <a:off x="784859" y="-177145"/>
                <a:ext cx="1754781" cy="30480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fr-BE" sz="1100" dirty="0" err="1">
                    <a:solidFill>
                      <a:prstClr val="black"/>
                    </a:solidFill>
                    <a:ea typeface="Calibri"/>
                    <a:cs typeface="Times New Roman"/>
                  </a:rPr>
                  <a:t>Treefalls</a:t>
                </a:r>
                <a:endParaRPr lang="fr-BE" sz="1100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</p:txBody>
          </p:sp>
          <p:sp>
            <p:nvSpPr>
              <p:cNvPr id="26" name="Zone de texte 51"/>
              <p:cNvSpPr txBox="1"/>
              <p:nvPr/>
            </p:nvSpPr>
            <p:spPr>
              <a:xfrm>
                <a:off x="1662249" y="468120"/>
                <a:ext cx="1272540" cy="472440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fr-BE" sz="1100" dirty="0" err="1">
                    <a:solidFill>
                      <a:prstClr val="black"/>
                    </a:solidFill>
                    <a:ea typeface="Calibri"/>
                    <a:cs typeface="Times New Roman"/>
                  </a:rPr>
                  <a:t>Vegetation</a:t>
                </a:r>
                <a:r>
                  <a:rPr lang="fr-BE" sz="1100" dirty="0">
                    <a:solidFill>
                      <a:prstClr val="black"/>
                    </a:solidFill>
                    <a:ea typeface="Calibri"/>
                    <a:cs typeface="Times New Roman"/>
                  </a:rPr>
                  <a:t> </a:t>
                </a:r>
                <a:r>
                  <a:rPr lang="fr-BE" sz="1100" dirty="0" err="1">
                    <a:solidFill>
                      <a:prstClr val="black"/>
                    </a:solidFill>
                    <a:ea typeface="Calibri"/>
                    <a:cs typeface="Times New Roman"/>
                  </a:rPr>
                  <a:t>growth</a:t>
                </a:r>
                <a:endParaRPr lang="fr-BE" sz="1100" dirty="0">
                  <a:solidFill>
                    <a:prstClr val="black"/>
                  </a:solidFill>
                  <a:ea typeface="Calibri"/>
                  <a:cs typeface="Times New Roman"/>
                </a:endParaRPr>
              </a:p>
            </p:txBody>
          </p:sp>
          <p:cxnSp>
            <p:nvCxnSpPr>
              <p:cNvPr id="27" name="Connecteur droit avec flèche 26"/>
              <p:cNvCxnSpPr/>
              <p:nvPr/>
            </p:nvCxnSpPr>
            <p:spPr>
              <a:xfrm flipV="1">
                <a:off x="1341120" y="853440"/>
                <a:ext cx="472440" cy="44196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/>
              <p:cNvCxnSpPr/>
              <p:nvPr/>
            </p:nvCxnSpPr>
            <p:spPr>
              <a:xfrm flipV="1">
                <a:off x="2011680" y="960120"/>
                <a:ext cx="0" cy="13030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1400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30832"/>
            <a:ext cx="8442684" cy="1371600"/>
          </a:xfrm>
        </p:spPr>
        <p:txBody>
          <a:bodyPr>
            <a:normAutofit/>
          </a:bodyPr>
          <a:lstStyle/>
          <a:p>
            <a:r>
              <a:rPr lang="fr-BE" sz="2400" dirty="0" smtClean="0"/>
              <a:t>Training of personnel</a:t>
            </a:r>
            <a:endParaRPr lang="fr-BE" sz="24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05780" y="1340768"/>
            <a:ext cx="8532440" cy="0"/>
          </a:xfrm>
          <a:prstGeom prst="line">
            <a:avLst/>
          </a:prstGeom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2641" y="1196752"/>
            <a:ext cx="7857791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BE" sz="2400" dirty="0" smtClean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lvl="1" indent="0">
              <a:buClr>
                <a:srgbClr val="145C08"/>
              </a:buClr>
              <a:buFont typeface="Arial" pitchFamily="34" charset="0"/>
              <a:buNone/>
            </a:pPr>
            <a:endParaRPr lang="fr-BE" dirty="0" smtClean="0">
              <a:solidFill>
                <a:prstClr val="black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332656"/>
            <a:ext cx="0" cy="61926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95536" y="36470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prstClr val="white">
                    <a:lumMod val="50000"/>
                  </a:prstClr>
                </a:solidFill>
              </a:rPr>
              <a:t>Methodology</a:t>
            </a:r>
            <a:endParaRPr lang="fr-B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14</a:t>
            </a:fld>
            <a:endParaRPr lang="fr-BE" dirty="0">
              <a:solidFill>
                <a:srgbClr val="145C08"/>
              </a:solidFill>
            </a:endParaRPr>
          </a:p>
        </p:txBody>
      </p:sp>
      <p:pic>
        <p:nvPicPr>
          <p:cNvPr id="17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93" y="74037"/>
            <a:ext cx="1178591" cy="490230"/>
          </a:xfrm>
          <a:prstGeom prst="rect">
            <a:avLst/>
          </a:prstGeom>
          <a:noFill/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556"/>
            <a:ext cx="1105485" cy="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97" y="-3607"/>
            <a:ext cx="1140550" cy="6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536" y="1340768"/>
            <a:ext cx="844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fr-BE" dirty="0">
              <a:solidFill>
                <a:prstClr val="black"/>
              </a:solidFill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588273" y="1583836"/>
            <a:ext cx="7714349" cy="2685278"/>
            <a:chOff x="1115615" y="2305231"/>
            <a:chExt cx="7714349" cy="2685278"/>
          </a:xfrm>
        </p:grpSpPr>
        <p:grpSp>
          <p:nvGrpSpPr>
            <p:cNvPr id="35" name="Groupe 34"/>
            <p:cNvGrpSpPr/>
            <p:nvPr/>
          </p:nvGrpSpPr>
          <p:grpSpPr>
            <a:xfrm>
              <a:off x="1115615" y="2305231"/>
              <a:ext cx="7714349" cy="2685278"/>
              <a:chOff x="1115615" y="2183881"/>
              <a:chExt cx="7714349" cy="2685278"/>
            </a:xfrm>
          </p:grpSpPr>
          <p:grpSp>
            <p:nvGrpSpPr>
              <p:cNvPr id="37" name="Groupe 36"/>
              <p:cNvGrpSpPr/>
              <p:nvPr/>
            </p:nvGrpSpPr>
            <p:grpSpPr>
              <a:xfrm>
                <a:off x="1115615" y="2183881"/>
                <a:ext cx="6984776" cy="2685278"/>
                <a:chOff x="395535" y="2186637"/>
                <a:chExt cx="7704857" cy="2742943"/>
              </a:xfrm>
            </p:grpSpPr>
            <p:sp>
              <p:nvSpPr>
                <p:cNvPr id="41" name="ZoneTexte 40"/>
                <p:cNvSpPr txBox="1"/>
                <p:nvPr/>
              </p:nvSpPr>
              <p:spPr>
                <a:xfrm>
                  <a:off x="395535" y="2197874"/>
                  <a:ext cx="1800200" cy="3458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BE" sz="1600" dirty="0">
                      <a:solidFill>
                        <a:prstClr val="black"/>
                      </a:solidFill>
                    </a:rPr>
                    <a:t>River managers</a:t>
                  </a:r>
                </a:p>
              </p:txBody>
            </p:sp>
            <p:sp>
              <p:nvSpPr>
                <p:cNvPr id="42" name="ZoneTexte 41"/>
                <p:cNvSpPr txBox="1"/>
                <p:nvPr/>
              </p:nvSpPr>
              <p:spPr>
                <a:xfrm>
                  <a:off x="395535" y="4299220"/>
                  <a:ext cx="1800199" cy="3458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BE" sz="1600" dirty="0">
                      <a:solidFill>
                        <a:prstClr val="black"/>
                      </a:solidFill>
                    </a:rPr>
                    <a:t>UAV pilots</a:t>
                  </a:r>
                </a:p>
              </p:txBody>
            </p:sp>
            <p:grpSp>
              <p:nvGrpSpPr>
                <p:cNvPr id="43" name="Groupe 42"/>
                <p:cNvGrpSpPr/>
                <p:nvPr/>
              </p:nvGrpSpPr>
              <p:grpSpPr>
                <a:xfrm>
                  <a:off x="2195736" y="2186637"/>
                  <a:ext cx="5904656" cy="2742943"/>
                  <a:chOff x="2195736" y="2186637"/>
                  <a:chExt cx="5904656" cy="2742943"/>
                </a:xfrm>
              </p:grpSpPr>
              <p:sp>
                <p:nvSpPr>
                  <p:cNvPr id="44" name="Flèche vers le bas 43"/>
                  <p:cNvSpPr/>
                  <p:nvPr/>
                </p:nvSpPr>
                <p:spPr>
                  <a:xfrm>
                    <a:off x="2660331" y="2708920"/>
                    <a:ext cx="576064" cy="1305973"/>
                  </a:xfrm>
                  <a:prstGeom prst="downArrow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" name="Flèche vers le bas 44"/>
                  <p:cNvSpPr/>
                  <p:nvPr/>
                </p:nvSpPr>
                <p:spPr>
                  <a:xfrm rot="10800000">
                    <a:off x="7092280" y="2708919"/>
                    <a:ext cx="576064" cy="1246147"/>
                  </a:xfrm>
                  <a:prstGeom prst="downArrow">
                    <a:avLst/>
                  </a:prstGeom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BE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" name="ZoneTexte 45"/>
                  <p:cNvSpPr txBox="1"/>
                  <p:nvPr/>
                </p:nvSpPr>
                <p:spPr>
                  <a:xfrm>
                    <a:off x="3138248" y="2996952"/>
                    <a:ext cx="1604750" cy="34582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BE" sz="1600" dirty="0" err="1" smtClean="0">
                        <a:solidFill>
                          <a:prstClr val="black"/>
                        </a:solidFill>
                      </a:rPr>
                      <a:t>Specifications</a:t>
                    </a:r>
                    <a:endParaRPr lang="fr-BE" sz="1600" dirty="0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47" name="ZoneTexte 46"/>
                  <p:cNvSpPr txBox="1"/>
                  <p:nvPr/>
                </p:nvSpPr>
                <p:spPr>
                  <a:xfrm>
                    <a:off x="5184562" y="2996951"/>
                    <a:ext cx="2051734" cy="5973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fr-BE" sz="1600" dirty="0" err="1">
                        <a:solidFill>
                          <a:prstClr val="black"/>
                        </a:solidFill>
                      </a:rPr>
                      <a:t>Cartographic</a:t>
                    </a:r>
                    <a:r>
                      <a:rPr lang="fr-BE" sz="1600" dirty="0">
                        <a:solidFill>
                          <a:prstClr val="black"/>
                        </a:solidFill>
                      </a:rPr>
                      <a:t> </a:t>
                    </a:r>
                    <a:r>
                      <a:rPr lang="fr-BE" sz="1600" dirty="0" err="1">
                        <a:solidFill>
                          <a:prstClr val="black"/>
                        </a:solidFill>
                      </a:rPr>
                      <a:t>layers</a:t>
                    </a:r>
                    <a:endParaRPr lang="fr-BE" sz="1600" dirty="0">
                      <a:solidFill>
                        <a:prstClr val="black"/>
                      </a:solidFill>
                    </a:endParaRPr>
                  </a:p>
                </p:txBody>
              </p:sp>
              <p:grpSp>
                <p:nvGrpSpPr>
                  <p:cNvPr id="48" name="Groupe 47"/>
                  <p:cNvGrpSpPr/>
                  <p:nvPr/>
                </p:nvGrpSpPr>
                <p:grpSpPr>
                  <a:xfrm>
                    <a:off x="2195736" y="2186637"/>
                    <a:ext cx="5904656" cy="384204"/>
                    <a:chOff x="2195736" y="1987099"/>
                    <a:chExt cx="5904656" cy="384204"/>
                  </a:xfrm>
                </p:grpSpPr>
                <p:sp>
                  <p:nvSpPr>
                    <p:cNvPr id="54" name="Rectangle à coins arrondis 53"/>
                    <p:cNvSpPr/>
                    <p:nvPr/>
                  </p:nvSpPr>
                  <p:spPr>
                    <a:xfrm>
                      <a:off x="2195736" y="1987099"/>
                      <a:ext cx="5904656" cy="384204"/>
                    </a:xfrm>
                    <a:prstGeom prst="roundRect">
                      <a:avLst/>
                    </a:prstGeom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BE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55" name="ZoneTexte 54"/>
                    <p:cNvSpPr txBox="1"/>
                    <p:nvPr/>
                  </p:nvSpPr>
                  <p:spPr>
                    <a:xfrm>
                      <a:off x="2280561" y="2001971"/>
                      <a:ext cx="5778416" cy="34582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fr-BE" sz="1600" dirty="0">
                          <a:solidFill>
                            <a:prstClr val="black"/>
                          </a:solidFill>
                        </a:rPr>
                        <a:t>Management issue</a:t>
                      </a:r>
                    </a:p>
                  </p:txBody>
                </p:sp>
              </p:grpSp>
              <p:grpSp>
                <p:nvGrpSpPr>
                  <p:cNvPr id="49" name="Groupe 48"/>
                  <p:cNvGrpSpPr/>
                  <p:nvPr/>
                </p:nvGrpSpPr>
                <p:grpSpPr>
                  <a:xfrm>
                    <a:off x="2195736" y="4065484"/>
                    <a:ext cx="5904656" cy="864096"/>
                    <a:chOff x="2195736" y="4065484"/>
                    <a:chExt cx="5904656" cy="864096"/>
                  </a:xfrm>
                </p:grpSpPr>
                <p:sp>
                  <p:nvSpPr>
                    <p:cNvPr id="50" name="Rectangle à coins arrondis 49"/>
                    <p:cNvSpPr/>
                    <p:nvPr/>
                  </p:nvSpPr>
                  <p:spPr>
                    <a:xfrm>
                      <a:off x="2195736" y="4065484"/>
                      <a:ext cx="5904656" cy="864096"/>
                    </a:xfrm>
                    <a:prstGeom prst="roundRect">
                      <a:avLst/>
                    </a:prstGeom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BE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51" name="ZoneTexte 50"/>
                    <p:cNvSpPr txBox="1"/>
                    <p:nvPr/>
                  </p:nvSpPr>
                  <p:spPr>
                    <a:xfrm>
                      <a:off x="2195736" y="4198865"/>
                      <a:ext cx="1377063" cy="59733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fr-BE" sz="1600" dirty="0" err="1">
                          <a:solidFill>
                            <a:prstClr val="black"/>
                          </a:solidFill>
                        </a:rPr>
                        <a:t>Appropriate</a:t>
                      </a:r>
                      <a:r>
                        <a:rPr lang="fr-BE" sz="1600" dirty="0">
                          <a:solidFill>
                            <a:prstClr val="black"/>
                          </a:solidFill>
                        </a:rPr>
                        <a:t> acquisition</a:t>
                      </a:r>
                    </a:p>
                  </p:txBody>
                </p:sp>
                <p:sp>
                  <p:nvSpPr>
                    <p:cNvPr id="52" name="ZoneTexte 51"/>
                    <p:cNvSpPr txBox="1"/>
                    <p:nvPr/>
                  </p:nvSpPr>
                  <p:spPr>
                    <a:xfrm>
                      <a:off x="5268403" y="4312866"/>
                      <a:ext cx="2795496" cy="34582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/>
                      <a:r>
                        <a:rPr lang="fr-BE" sz="1600" dirty="0">
                          <a:solidFill>
                            <a:prstClr val="black"/>
                          </a:solidFill>
                        </a:rPr>
                        <a:t>Image </a:t>
                      </a:r>
                      <a:r>
                        <a:rPr lang="fr-BE" sz="1600" dirty="0" err="1">
                          <a:solidFill>
                            <a:prstClr val="black"/>
                          </a:solidFill>
                        </a:rPr>
                        <a:t>processing</a:t>
                      </a:r>
                      <a:endParaRPr lang="fr-BE" sz="1600" dirty="0">
                        <a:solidFill>
                          <a:prstClr val="black"/>
                        </a:solidFill>
                      </a:endParaRPr>
                    </a:p>
                  </p:txBody>
                </p:sp>
                <p:sp>
                  <p:nvSpPr>
                    <p:cNvPr id="53" name="Flèche vers le bas 52"/>
                    <p:cNvSpPr/>
                    <p:nvPr/>
                  </p:nvSpPr>
                  <p:spPr>
                    <a:xfrm rot="16200000">
                      <a:off x="4860033" y="4082217"/>
                      <a:ext cx="576064" cy="779827"/>
                    </a:xfrm>
                    <a:prstGeom prst="downArrow">
                      <a:avLst/>
                    </a:prstGeom>
                  </p:spPr>
                  <p:style>
                    <a:lnRef idx="2">
                      <a:schemeClr val="accent4">
                        <a:shade val="50000"/>
                      </a:schemeClr>
                    </a:lnRef>
                    <a:fillRef idx="1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BE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</p:grpSp>
          </p:grpSp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4" t="29780" r="28905"/>
              <a:stretch/>
            </p:blipFill>
            <p:spPr bwMode="auto">
              <a:xfrm>
                <a:off x="7858670" y="2919680"/>
                <a:ext cx="666494" cy="71847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4" t="29780" r="28905"/>
              <a:stretch/>
            </p:blipFill>
            <p:spPr bwMode="auto">
              <a:xfrm>
                <a:off x="8011070" y="3072080"/>
                <a:ext cx="666494" cy="71847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14" t="29780" r="28905"/>
              <a:stretch/>
            </p:blipFill>
            <p:spPr bwMode="auto">
              <a:xfrm>
                <a:off x="8163470" y="3224480"/>
                <a:ext cx="666494" cy="71847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pic>
          <p:nvPicPr>
            <p:cNvPr id="36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0" t="39586" r="24425" b="22982"/>
            <a:stretch/>
          </p:blipFill>
          <p:spPr bwMode="auto">
            <a:xfrm>
              <a:off x="3971560" y="4186370"/>
              <a:ext cx="802256" cy="739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Connecteur droit avec flèche 5"/>
          <p:cNvCxnSpPr/>
          <p:nvPr/>
        </p:nvCxnSpPr>
        <p:spPr>
          <a:xfrm flipH="1" flipV="1">
            <a:off x="746575" y="1959963"/>
            <a:ext cx="45004" cy="331424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451969" y="5049180"/>
            <a:ext cx="339337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Fundamentals in GIS + workshops on UAV applications</a:t>
            </a:r>
            <a:endParaRPr lang="fr-BE" dirty="0"/>
          </a:p>
        </p:txBody>
      </p:sp>
      <p:cxnSp>
        <p:nvCxnSpPr>
          <p:cNvPr id="56" name="Connecteur droit avec flèche 55"/>
          <p:cNvCxnSpPr/>
          <p:nvPr/>
        </p:nvCxnSpPr>
        <p:spPr>
          <a:xfrm flipH="1" flipV="1">
            <a:off x="1556665" y="4018280"/>
            <a:ext cx="4023447" cy="16080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4896640" y="5634183"/>
            <a:ext cx="339337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Extensive training in GIS + </a:t>
            </a:r>
          </a:p>
          <a:p>
            <a:pPr algn="ctr"/>
            <a:r>
              <a:rPr lang="fr-BE" dirty="0" smtClean="0"/>
              <a:t>Image </a:t>
            </a:r>
            <a:r>
              <a:rPr lang="fr-BE" dirty="0" err="1" smtClean="0"/>
              <a:t>processing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379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30832"/>
            <a:ext cx="8442684" cy="1371600"/>
          </a:xfrm>
        </p:spPr>
        <p:txBody>
          <a:bodyPr>
            <a:normAutofit/>
          </a:bodyPr>
          <a:lstStyle/>
          <a:p>
            <a:r>
              <a:rPr lang="fr-BE" sz="2400" dirty="0" err="1" smtClean="0"/>
              <a:t>Summary</a:t>
            </a:r>
            <a:r>
              <a:rPr lang="fr-BE" sz="2400" dirty="0" smtClean="0"/>
              <a:t> and Project format</a:t>
            </a:r>
            <a:endParaRPr lang="fr-BE" sz="24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05780" y="1340768"/>
            <a:ext cx="8532440" cy="0"/>
          </a:xfrm>
          <a:prstGeom prst="line">
            <a:avLst/>
          </a:prstGeom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2641" y="1196752"/>
            <a:ext cx="7857791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BE" sz="2400" dirty="0" smtClean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lvl="1" indent="0">
              <a:buClr>
                <a:srgbClr val="145C08"/>
              </a:buClr>
              <a:buFont typeface="Arial" pitchFamily="34" charset="0"/>
              <a:buNone/>
            </a:pPr>
            <a:endParaRPr lang="fr-BE" dirty="0" smtClean="0">
              <a:solidFill>
                <a:prstClr val="black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332656"/>
            <a:ext cx="0" cy="61926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95536" y="36470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prstClr val="white">
                    <a:lumMod val="50000"/>
                  </a:prstClr>
                </a:solidFill>
              </a:rPr>
              <a:t>Methodology</a:t>
            </a:r>
            <a:endParaRPr lang="fr-B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15</a:t>
            </a:fld>
            <a:endParaRPr lang="fr-BE" dirty="0">
              <a:solidFill>
                <a:srgbClr val="145C08"/>
              </a:solidFill>
            </a:endParaRPr>
          </a:p>
        </p:txBody>
      </p:sp>
      <p:pic>
        <p:nvPicPr>
          <p:cNvPr id="17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93" y="74037"/>
            <a:ext cx="1178591" cy="490230"/>
          </a:xfrm>
          <a:prstGeom prst="rect">
            <a:avLst/>
          </a:prstGeom>
          <a:noFill/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556"/>
            <a:ext cx="1105485" cy="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97" y="-3607"/>
            <a:ext cx="1140550" cy="6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536" y="1340768"/>
            <a:ext cx="84426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Project format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4 </a:t>
            </a:r>
            <a:r>
              <a:rPr lang="fr-BE" dirty="0" err="1">
                <a:solidFill>
                  <a:prstClr val="black"/>
                </a:solidFill>
              </a:rPr>
              <a:t>years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from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february</a:t>
            </a:r>
            <a:r>
              <a:rPr lang="fr-BE" dirty="0">
                <a:solidFill>
                  <a:prstClr val="black"/>
                </a:solidFill>
              </a:rPr>
              <a:t> 2018 to </a:t>
            </a:r>
            <a:r>
              <a:rPr lang="fr-BE" dirty="0" err="1">
                <a:solidFill>
                  <a:prstClr val="black"/>
                </a:solidFill>
              </a:rPr>
              <a:t>february</a:t>
            </a:r>
            <a:r>
              <a:rPr lang="fr-BE" dirty="0">
                <a:solidFill>
                  <a:prstClr val="black"/>
                </a:solidFill>
              </a:rPr>
              <a:t> 2022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Funders</a:t>
            </a:r>
            <a:r>
              <a:rPr lang="fr-BE" dirty="0">
                <a:solidFill>
                  <a:prstClr val="black"/>
                </a:solidFill>
              </a:rPr>
              <a:t> : Provinces of Luxembourg &amp; Liège (</a:t>
            </a:r>
            <a:r>
              <a:rPr lang="fr-BE" dirty="0" err="1">
                <a:solidFill>
                  <a:prstClr val="black"/>
                </a:solidFill>
              </a:rPr>
              <a:t>half</a:t>
            </a:r>
            <a:r>
              <a:rPr lang="fr-BE" dirty="0">
                <a:solidFill>
                  <a:prstClr val="black"/>
                </a:solidFill>
              </a:rPr>
              <a:t>/</a:t>
            </a:r>
            <a:r>
              <a:rPr lang="fr-BE" dirty="0" err="1">
                <a:solidFill>
                  <a:prstClr val="black"/>
                </a:solidFill>
              </a:rPr>
              <a:t>half</a:t>
            </a:r>
            <a:r>
              <a:rPr lang="fr-BE" dirty="0">
                <a:solidFill>
                  <a:prstClr val="black"/>
                </a:solidFill>
              </a:rPr>
              <a:t>)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3 main </a:t>
            </a:r>
            <a:r>
              <a:rPr lang="fr-BE" dirty="0" err="1" smtClean="0">
                <a:solidFill>
                  <a:prstClr val="black"/>
                </a:solidFill>
              </a:rPr>
              <a:t>delivrables</a:t>
            </a:r>
            <a:r>
              <a:rPr lang="fr-BE" dirty="0" smtClean="0">
                <a:solidFill>
                  <a:prstClr val="black"/>
                </a:solidFill>
              </a:rPr>
              <a:t>: </a:t>
            </a:r>
            <a:r>
              <a:rPr lang="fr-BE" dirty="0" err="1">
                <a:solidFill>
                  <a:prstClr val="black"/>
                </a:solidFill>
              </a:rPr>
              <a:t>co</a:t>
            </a:r>
            <a:r>
              <a:rPr lang="fr-BE" dirty="0">
                <a:solidFill>
                  <a:prstClr val="black"/>
                </a:solidFill>
              </a:rPr>
              <a:t>-construction of acquisition </a:t>
            </a:r>
            <a:r>
              <a:rPr lang="fr-BE" dirty="0" err="1">
                <a:solidFill>
                  <a:prstClr val="black"/>
                </a:solidFill>
              </a:rPr>
              <a:t>schemes</a:t>
            </a:r>
            <a:r>
              <a:rPr lang="fr-BE" dirty="0">
                <a:solidFill>
                  <a:prstClr val="black"/>
                </a:solidFill>
              </a:rPr>
              <a:t>, design of standard </a:t>
            </a:r>
            <a:r>
              <a:rPr lang="fr-BE" dirty="0" err="1">
                <a:solidFill>
                  <a:prstClr val="black"/>
                </a:solidFill>
              </a:rPr>
              <a:t>processing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procedures</a:t>
            </a:r>
            <a:r>
              <a:rPr lang="fr-BE" dirty="0">
                <a:solidFill>
                  <a:prstClr val="black"/>
                </a:solidFill>
              </a:rPr>
              <a:t> &amp; training of personnel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pPr lvl="1"/>
            <a:endParaRPr lang="fr-B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03398" y="2132856"/>
            <a:ext cx="6673058" cy="1368152"/>
          </a:xfrm>
          <a:noFill/>
          <a:effectLst>
            <a:softEdge rad="622300"/>
          </a:effectLst>
        </p:spPr>
        <p:txBody>
          <a:bodyPr>
            <a:noAutofit/>
          </a:bodyPr>
          <a:lstStyle/>
          <a:p>
            <a:pPr algn="just"/>
            <a:r>
              <a:rPr lang="en-US" sz="1900" spc="-60" dirty="0" smtClean="0">
                <a:solidFill>
                  <a:schemeClr val="tx2"/>
                </a:solidFill>
              </a:rPr>
              <a:t>Thank you for your attention !</a:t>
            </a:r>
            <a:endParaRPr lang="en-US" sz="1900" spc="-60" dirty="0">
              <a:solidFill>
                <a:schemeClr val="tx2"/>
              </a:solidFill>
            </a:endParaRPr>
          </a:p>
        </p:txBody>
      </p:sp>
      <p:pic>
        <p:nvPicPr>
          <p:cNvPr id="1027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0224"/>
            <a:ext cx="2357181" cy="980459"/>
          </a:xfrm>
          <a:prstGeom prst="rect">
            <a:avLst/>
          </a:prstGeom>
          <a:noFill/>
          <a:effectLst/>
        </p:spPr>
      </p:pic>
      <p:cxnSp>
        <p:nvCxnSpPr>
          <p:cNvPr id="8" name="Connecteur droit 7"/>
          <p:cNvCxnSpPr/>
          <p:nvPr/>
        </p:nvCxnSpPr>
        <p:spPr>
          <a:xfrm>
            <a:off x="2042668" y="2204864"/>
            <a:ext cx="656178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9" t="348" r="66520" b="55"/>
          <a:stretch/>
        </p:blipFill>
        <p:spPr bwMode="auto">
          <a:xfrm>
            <a:off x="-11811" y="0"/>
            <a:ext cx="18356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13"/>
          <p:cNvCxnSpPr/>
          <p:nvPr/>
        </p:nvCxnSpPr>
        <p:spPr>
          <a:xfrm>
            <a:off x="2042668" y="3413935"/>
            <a:ext cx="656178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668" y="155288"/>
            <a:ext cx="2210969" cy="95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042668" y="5445224"/>
            <a:ext cx="65617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1600" dirty="0" smtClean="0">
                <a:ln w="127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Helvetica" pitchFamily="34" charset="0"/>
              </a:rPr>
              <a:t>Presentation given during the ID2Move Belgian Academic Seminar “Autonomous Systems”</a:t>
            </a:r>
          </a:p>
          <a:p>
            <a:pPr algn="ctr">
              <a:spcBef>
                <a:spcPct val="0"/>
              </a:spcBef>
            </a:pPr>
            <a:r>
              <a:rPr lang="en-US" sz="1600" dirty="0" smtClean="0">
                <a:ln w="127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Helvetica" pitchFamily="34" charset="0"/>
              </a:rPr>
              <a:t>07/06/2019 </a:t>
            </a:r>
            <a:r>
              <a:rPr lang="en-US" sz="1600" dirty="0">
                <a:ln w="127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Helvetica" pitchFamily="34" charset="0"/>
              </a:rPr>
              <a:t>– </a:t>
            </a:r>
            <a:r>
              <a:rPr lang="en-US" sz="1600" dirty="0" err="1" smtClean="0">
                <a:ln w="127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Helvetica" pitchFamily="34" charset="0"/>
              </a:rPr>
              <a:t>Nivelles</a:t>
            </a:r>
            <a:endParaRPr lang="en-US" sz="1600" dirty="0" smtClean="0">
              <a:ln w="12700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cs typeface="Helvetica" pitchFamily="34" charset="0"/>
            </a:endParaRPr>
          </a:p>
          <a:p>
            <a:pPr algn="ctr">
              <a:spcBef>
                <a:spcPct val="0"/>
              </a:spcBef>
            </a:pPr>
            <a:endParaRPr lang="en-US" sz="1600" dirty="0" smtClean="0">
              <a:ln w="12700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cs typeface="Helvetica" pitchFamily="34" charset="0"/>
            </a:endParaRPr>
          </a:p>
          <a:p>
            <a:pPr algn="ctr">
              <a:spcBef>
                <a:spcPct val="0"/>
              </a:spcBef>
            </a:pPr>
            <a:r>
              <a:rPr lang="fr-BE" sz="1600" dirty="0" smtClean="0">
                <a:ln w="127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Helvetica" pitchFamily="34" charset="0"/>
              </a:rPr>
              <a:t>Contact </a:t>
            </a:r>
            <a:r>
              <a:rPr lang="fr-BE" sz="1600" dirty="0">
                <a:ln w="127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Helvetica" pitchFamily="34" charset="0"/>
              </a:rPr>
              <a:t>: Leo.Huylenbroeck@uliege.be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637" y="0"/>
            <a:ext cx="2281098" cy="1260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cteur droit 11"/>
          <p:cNvCxnSpPr/>
          <p:nvPr/>
        </p:nvCxnSpPr>
        <p:spPr>
          <a:xfrm>
            <a:off x="2042668" y="5373216"/>
            <a:ext cx="656178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31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75270"/>
            <a:ext cx="8370676" cy="1371600"/>
          </a:xfrm>
        </p:spPr>
        <p:txBody>
          <a:bodyPr/>
          <a:lstStyle/>
          <a:p>
            <a:r>
              <a:rPr lang="fr-BE" dirty="0" smtClean="0"/>
              <a:t>Plan of the </a:t>
            </a:r>
            <a:r>
              <a:rPr lang="fr-BE" dirty="0" err="1" smtClean="0"/>
              <a:t>presentation</a:t>
            </a:r>
            <a:endParaRPr lang="fr-BE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05780" y="1340768"/>
            <a:ext cx="8532440" cy="0"/>
          </a:xfrm>
          <a:prstGeom prst="line">
            <a:avLst/>
          </a:prstGeom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2641" y="1196752"/>
            <a:ext cx="7857791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BE" sz="2400" dirty="0" smtClean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fr-BE" sz="2400" dirty="0" smtClean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Background : river management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BE" sz="2400" dirty="0" smtClean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Objectives and content of the </a:t>
            </a:r>
            <a:r>
              <a:rPr lang="fr-BE" sz="2400" dirty="0" err="1" smtClean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project</a:t>
            </a:r>
            <a:endParaRPr lang="fr-BE" sz="2400" dirty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lvl="1" indent="0">
              <a:buClr>
                <a:srgbClr val="145C08"/>
              </a:buClr>
              <a:buFont typeface="Arial" pitchFamily="34" charset="0"/>
              <a:buNone/>
            </a:pPr>
            <a:endParaRPr lang="fr-BE" dirty="0" smtClean="0">
              <a:solidFill>
                <a:prstClr val="black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332656"/>
            <a:ext cx="0" cy="61926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2</a:t>
            </a:fld>
            <a:endParaRPr lang="fr-BE">
              <a:solidFill>
                <a:srgbClr val="145C08"/>
              </a:solidFill>
            </a:endParaRPr>
          </a:p>
        </p:txBody>
      </p:sp>
      <p:pic>
        <p:nvPicPr>
          <p:cNvPr id="16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39" y="74209"/>
            <a:ext cx="1178591" cy="490230"/>
          </a:xfrm>
          <a:prstGeom prst="rect">
            <a:avLst/>
          </a:prstGeom>
          <a:noFill/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00" y="74209"/>
            <a:ext cx="1105485" cy="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97" y="-3607"/>
            <a:ext cx="1140550" cy="6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84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340768"/>
            <a:ext cx="5791200" cy="1371600"/>
          </a:xfrm>
        </p:spPr>
        <p:txBody>
          <a:bodyPr/>
          <a:lstStyle/>
          <a:p>
            <a:r>
              <a:rPr lang="fr-BE" dirty="0" smtClean="0"/>
              <a:t>Background : river management</a:t>
            </a:r>
            <a:endParaRPr lang="fr-BE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05780" y="1340768"/>
            <a:ext cx="8532440" cy="0"/>
          </a:xfrm>
          <a:prstGeom prst="line">
            <a:avLst/>
          </a:prstGeom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2641" y="1196752"/>
            <a:ext cx="7857791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BE" sz="2400" dirty="0" smtClean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lvl="1" indent="0">
              <a:buClr>
                <a:srgbClr val="145C08"/>
              </a:buClr>
              <a:buFont typeface="Arial" pitchFamily="34" charset="0"/>
              <a:buNone/>
            </a:pPr>
            <a:endParaRPr lang="fr-BE" dirty="0" smtClean="0">
              <a:solidFill>
                <a:prstClr val="black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332656"/>
            <a:ext cx="0" cy="61926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3</a:t>
            </a:fld>
            <a:endParaRPr lang="fr-BE">
              <a:solidFill>
                <a:srgbClr val="145C08"/>
              </a:solidFill>
            </a:endParaRPr>
          </a:p>
        </p:txBody>
      </p:sp>
      <p:pic>
        <p:nvPicPr>
          <p:cNvPr id="18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39" y="74209"/>
            <a:ext cx="1178591" cy="490230"/>
          </a:xfrm>
          <a:prstGeom prst="rect">
            <a:avLst/>
          </a:prstGeom>
          <a:noFill/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00" y="74209"/>
            <a:ext cx="1105485" cy="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97" y="-3607"/>
            <a:ext cx="1140550" cy="6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2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30832"/>
            <a:ext cx="8442684" cy="1371600"/>
          </a:xfrm>
        </p:spPr>
        <p:txBody>
          <a:bodyPr/>
          <a:lstStyle/>
          <a:p>
            <a:r>
              <a:rPr lang="fr-BE" dirty="0" smtClean="0"/>
              <a:t>River management</a:t>
            </a:r>
            <a:endParaRPr lang="fr-BE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05780" y="1340768"/>
            <a:ext cx="8532440" cy="0"/>
          </a:xfrm>
          <a:prstGeom prst="line">
            <a:avLst/>
          </a:prstGeom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2641" y="1196752"/>
            <a:ext cx="7857791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BE" sz="2400" dirty="0" smtClean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lvl="1" indent="0">
              <a:buClr>
                <a:srgbClr val="145C08"/>
              </a:buClr>
              <a:buFont typeface="Arial" pitchFamily="34" charset="0"/>
              <a:buNone/>
            </a:pPr>
            <a:endParaRPr lang="fr-BE" dirty="0" smtClean="0">
              <a:solidFill>
                <a:prstClr val="black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332656"/>
            <a:ext cx="0" cy="61926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95536" y="36470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prstClr val="white">
                    <a:lumMod val="50000"/>
                  </a:prstClr>
                </a:solidFill>
              </a:rPr>
              <a:t>Background : river management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4</a:t>
            </a:fld>
            <a:endParaRPr lang="fr-BE" dirty="0">
              <a:solidFill>
                <a:srgbClr val="145C08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79550" y="1969545"/>
            <a:ext cx="46235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Minor </a:t>
            </a:r>
            <a:r>
              <a:rPr lang="fr-BE" dirty="0" err="1">
                <a:solidFill>
                  <a:prstClr val="black"/>
                </a:solidFill>
              </a:rPr>
              <a:t>bed</a:t>
            </a:r>
            <a:r>
              <a:rPr lang="fr-BE" dirty="0">
                <a:solidFill>
                  <a:prstClr val="black"/>
                </a:solidFill>
              </a:rPr>
              <a:t> of </a:t>
            </a:r>
            <a:r>
              <a:rPr lang="fr-BE" dirty="0" err="1">
                <a:solidFill>
                  <a:prstClr val="black"/>
                </a:solidFill>
              </a:rPr>
              <a:t>rivers</a:t>
            </a:r>
            <a:r>
              <a:rPr lang="fr-BE" dirty="0">
                <a:solidFill>
                  <a:prstClr val="black"/>
                </a:solidFill>
              </a:rPr>
              <a:t> = public management</a:t>
            </a:r>
          </a:p>
          <a:p>
            <a:endParaRPr lang="fr-BE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Main missions of river managers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Protect</a:t>
            </a:r>
            <a:r>
              <a:rPr lang="fr-BE" dirty="0">
                <a:solidFill>
                  <a:prstClr val="black"/>
                </a:solidFill>
              </a:rPr>
              <a:t> people and </a:t>
            </a:r>
            <a:r>
              <a:rPr lang="fr-BE" dirty="0" err="1">
                <a:solidFill>
                  <a:prstClr val="black"/>
                </a:solidFill>
              </a:rPr>
              <a:t>goods</a:t>
            </a:r>
            <a:r>
              <a:rPr lang="fr-BE" dirty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Promote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naturalness</a:t>
            </a:r>
            <a:endParaRPr lang="fr-BE" dirty="0">
              <a:solidFill>
                <a:prstClr val="black"/>
              </a:solidFill>
            </a:endParaRPr>
          </a:p>
          <a:p>
            <a:endParaRPr lang="fr-BE" dirty="0">
              <a:solidFill>
                <a:prstClr val="black"/>
              </a:solidFill>
            </a:endParaRPr>
          </a:p>
          <a:p>
            <a:endParaRPr lang="fr-BE" dirty="0">
              <a:solidFill>
                <a:prstClr val="black"/>
              </a:solidFill>
            </a:endParaRPr>
          </a:p>
        </p:txBody>
      </p:sp>
      <p:grpSp>
        <p:nvGrpSpPr>
          <p:cNvPr id="14" name="Groupe 13"/>
          <p:cNvGrpSpPr/>
          <p:nvPr/>
        </p:nvGrpSpPr>
        <p:grpSpPr>
          <a:xfrm>
            <a:off x="5003079" y="1408756"/>
            <a:ext cx="3878410" cy="2875905"/>
            <a:chOff x="0" y="-1"/>
            <a:chExt cx="5296642" cy="3939539"/>
          </a:xfrm>
        </p:grpSpPr>
        <p:grpSp>
          <p:nvGrpSpPr>
            <p:cNvPr id="15" name="Groupe 14"/>
            <p:cNvGrpSpPr/>
            <p:nvPr/>
          </p:nvGrpSpPr>
          <p:grpSpPr>
            <a:xfrm>
              <a:off x="0" y="-1"/>
              <a:ext cx="5296642" cy="3939539"/>
              <a:chOff x="0" y="-1"/>
              <a:chExt cx="5296642" cy="3939539"/>
            </a:xfrm>
          </p:grpSpPr>
          <p:pic>
            <p:nvPicPr>
              <p:cNvPr id="17" name="Image 16" descr="C:\D\projetRW\Redaction\Sélectionnées\crete_berge2.png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0" y="-1"/>
                <a:ext cx="5234940" cy="393953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8" name="Groupe 17"/>
              <p:cNvGrpSpPr/>
              <p:nvPr/>
            </p:nvGrpSpPr>
            <p:grpSpPr>
              <a:xfrm>
                <a:off x="83820" y="2296503"/>
                <a:ext cx="5212822" cy="1391577"/>
                <a:chOff x="0" y="-103797"/>
                <a:chExt cx="5212822" cy="1391577"/>
              </a:xfrm>
            </p:grpSpPr>
            <p:sp>
              <p:nvSpPr>
                <p:cNvPr id="19" name="Zone de texte 2"/>
                <p:cNvSpPr txBox="1">
                  <a:spLocks noChangeArrowheads="1"/>
                </p:cNvSpPr>
                <p:nvPr/>
              </p:nvSpPr>
              <p:spPr bwMode="auto">
                <a:xfrm>
                  <a:off x="888962" y="-26830"/>
                  <a:ext cx="1286639" cy="281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fr-BE" sz="1400" dirty="0" err="1">
                      <a:ln w="9208" cap="flat" cmpd="sng" algn="ctr">
                        <a:solidFill>
                          <a:srgbClr val="FFFFFF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63500" dir="3600000" algn="tl">
                          <a:srgbClr val="000000">
                            <a:alpha val="70000"/>
                          </a:srgbClr>
                        </a:outerShdw>
                      </a:effectLst>
                      <a:latin typeface="Calibri"/>
                      <a:ea typeface="Calibri"/>
                      <a:cs typeface="Times New Roman"/>
                    </a:rPr>
                    <a:t>Shoreline</a:t>
                  </a:r>
                  <a:endParaRPr lang="fr-BE" sz="1400" dirty="0">
                    <a:solidFill>
                      <a:prstClr val="black"/>
                    </a:solidFill>
                    <a:latin typeface="Calibri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20" name="Zone de texte 2"/>
                <p:cNvSpPr txBox="1">
                  <a:spLocks noChangeArrowheads="1"/>
                </p:cNvSpPr>
                <p:nvPr/>
              </p:nvSpPr>
              <p:spPr bwMode="auto">
                <a:xfrm>
                  <a:off x="3953704" y="-103797"/>
                  <a:ext cx="1259118" cy="3397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fr-BE" sz="1400" dirty="0" err="1">
                      <a:ln w="9208" cap="flat" cmpd="sng" algn="ctr">
                        <a:solidFill>
                          <a:srgbClr val="FFFFFF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63500" dir="3600000" algn="tl">
                          <a:srgbClr val="000000">
                            <a:alpha val="70000"/>
                          </a:srgbClr>
                        </a:outerShdw>
                      </a:effectLst>
                      <a:latin typeface="Calibri"/>
                      <a:ea typeface="Calibri"/>
                      <a:cs typeface="Times New Roman"/>
                    </a:rPr>
                    <a:t>Shoreline</a:t>
                  </a:r>
                  <a:endParaRPr lang="fr-BE" sz="1400" dirty="0">
                    <a:solidFill>
                      <a:prstClr val="black"/>
                    </a:solidFill>
                    <a:latin typeface="Calibri"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21" name="Connecteur droit 20"/>
                <p:cNvCxnSpPr/>
                <p:nvPr/>
              </p:nvCxnSpPr>
              <p:spPr>
                <a:xfrm flipV="1">
                  <a:off x="1470660" y="342900"/>
                  <a:ext cx="0" cy="34290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cteur droit avec flèche 21"/>
                <p:cNvCxnSpPr/>
                <p:nvPr/>
              </p:nvCxnSpPr>
              <p:spPr>
                <a:xfrm>
                  <a:off x="1470660" y="685800"/>
                  <a:ext cx="3284220" cy="0"/>
                </a:xfrm>
                <a:prstGeom prst="straightConnector1">
                  <a:avLst/>
                </a:prstGeom>
                <a:ln w="28575">
                  <a:solidFill>
                    <a:schemeClr val="bg1"/>
                  </a:solidFill>
                  <a:prstDash val="dash"/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Zone de texte 2"/>
                <p:cNvSpPr txBox="1">
                  <a:spLocks noChangeArrowheads="1"/>
                </p:cNvSpPr>
                <p:nvPr/>
              </p:nvSpPr>
              <p:spPr bwMode="auto">
                <a:xfrm>
                  <a:off x="2175601" y="617220"/>
                  <a:ext cx="2091599" cy="6705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fr-BE" sz="1400" dirty="0">
                      <a:ln w="9208" cap="flat" cmpd="sng" algn="ctr">
                        <a:solidFill>
                          <a:srgbClr val="FFFFFF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63500" dir="3600000" algn="tl">
                          <a:srgbClr val="000000">
                            <a:alpha val="70000"/>
                          </a:srgbClr>
                        </a:outerShdw>
                      </a:effectLst>
                      <a:latin typeface="Calibri"/>
                      <a:ea typeface="Calibri"/>
                      <a:cs typeface="Times New Roman"/>
                    </a:rPr>
                    <a:t>Minor </a:t>
                  </a:r>
                  <a:r>
                    <a:rPr lang="fr-BE" sz="1400" dirty="0" err="1">
                      <a:ln w="9208" cap="flat" cmpd="sng" algn="ctr">
                        <a:solidFill>
                          <a:srgbClr val="FFFFFF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63500" dir="3600000" algn="tl">
                          <a:srgbClr val="000000">
                            <a:alpha val="70000"/>
                          </a:srgbClr>
                        </a:outerShdw>
                      </a:effectLst>
                      <a:latin typeface="Calibri"/>
                      <a:ea typeface="Calibri"/>
                      <a:cs typeface="Times New Roman"/>
                    </a:rPr>
                    <a:t>bed</a:t>
                  </a:r>
                  <a:r>
                    <a:rPr lang="fr-BE" sz="1400" dirty="0">
                      <a:ln w="9208" cap="flat" cmpd="sng" algn="ctr">
                        <a:solidFill>
                          <a:srgbClr val="FFFFFF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63500" dir="3600000" algn="tl">
                          <a:srgbClr val="000000">
                            <a:alpha val="70000"/>
                          </a:srgbClr>
                        </a:outerShdw>
                      </a:effectLst>
                      <a:latin typeface="Calibri"/>
                      <a:ea typeface="Calibri"/>
                      <a:cs typeface="Times New Roman"/>
                    </a:rPr>
                    <a:t> : public management</a:t>
                  </a:r>
                  <a:endParaRPr lang="fr-BE" sz="1400" dirty="0">
                    <a:solidFill>
                      <a:prstClr val="black"/>
                    </a:solidFill>
                    <a:latin typeface="Calibri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24" name="Zone de texte 2"/>
                <p:cNvSpPr txBox="1">
                  <a:spLocks noChangeArrowheads="1"/>
                </p:cNvSpPr>
                <p:nvPr/>
              </p:nvSpPr>
              <p:spPr bwMode="auto">
                <a:xfrm>
                  <a:off x="0" y="685800"/>
                  <a:ext cx="1508760" cy="541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1000"/>
                    </a:spcAft>
                  </a:pPr>
                  <a:r>
                    <a:rPr lang="fr-BE" sz="1400" dirty="0" err="1">
                      <a:ln w="9208" cap="flat" cmpd="sng" algn="ctr">
                        <a:solidFill>
                          <a:srgbClr val="FFFFFF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63500" dir="3600000" algn="tl">
                          <a:srgbClr val="000000">
                            <a:alpha val="70000"/>
                          </a:srgbClr>
                        </a:outerShdw>
                      </a:effectLst>
                      <a:latin typeface="Calibri"/>
                      <a:ea typeface="Calibri"/>
                      <a:cs typeface="Times New Roman"/>
                    </a:rPr>
                    <a:t>Private</a:t>
                  </a:r>
                  <a:r>
                    <a:rPr lang="fr-BE" sz="1400" dirty="0">
                      <a:ln w="9208" cap="flat" cmpd="sng" algn="ctr">
                        <a:solidFill>
                          <a:srgbClr val="FFFFFF"/>
                        </a:solidFill>
                        <a:prstDash val="solid"/>
                        <a:round/>
                      </a:ln>
                      <a:solidFill>
                        <a:srgbClr val="FFFFFF"/>
                      </a:solidFill>
                      <a:effectLst>
                        <a:outerShdw blurRad="63500" dir="3600000" algn="tl">
                          <a:srgbClr val="000000">
                            <a:alpha val="70000"/>
                          </a:srgbClr>
                        </a:outerShdw>
                      </a:effectLst>
                      <a:latin typeface="Calibri"/>
                      <a:ea typeface="Calibri"/>
                      <a:cs typeface="Times New Roman"/>
                    </a:rPr>
                    <a:t> management</a:t>
                  </a:r>
                  <a:endParaRPr lang="fr-BE" sz="1400" dirty="0">
                    <a:solidFill>
                      <a:prstClr val="black"/>
                    </a:solidFill>
                    <a:latin typeface="Calibri"/>
                    <a:ea typeface="Calibri"/>
                    <a:cs typeface="Times New Roman"/>
                  </a:endParaRPr>
                </a:p>
              </p:txBody>
            </p:sp>
            <p:cxnSp>
              <p:nvCxnSpPr>
                <p:cNvPr id="25" name="Connecteur droit 24"/>
                <p:cNvCxnSpPr/>
                <p:nvPr/>
              </p:nvCxnSpPr>
              <p:spPr>
                <a:xfrm flipV="1">
                  <a:off x="4754880" y="274320"/>
                  <a:ext cx="0" cy="34290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6" name="Connecteur droit avec flèche 15"/>
            <p:cNvCxnSpPr/>
            <p:nvPr/>
          </p:nvCxnSpPr>
          <p:spPr>
            <a:xfrm flipH="1">
              <a:off x="279400" y="3088640"/>
              <a:ext cx="1216025" cy="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77950"/>
            <a:ext cx="3017891" cy="226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772" y="4725144"/>
            <a:ext cx="3220194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260" y="4393619"/>
            <a:ext cx="3207488" cy="240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39" y="74209"/>
            <a:ext cx="1178591" cy="490230"/>
          </a:xfrm>
          <a:prstGeom prst="rect">
            <a:avLst/>
          </a:prstGeom>
          <a:noFill/>
          <a:effectLst/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00" y="74209"/>
            <a:ext cx="1105485" cy="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97" y="-3607"/>
            <a:ext cx="1140550" cy="6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s://www.provincedeliege.be/sites/default/files/styles/plg_medias_800/public/media/169/1b%20Ruisseau%20de%20Winamplanche%20%E2%80%93%20Passe%20%C3%A0%20poissons%20apr%C3%A8s%20travaux.jpg?itok=PIie63H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50" y="4366506"/>
            <a:ext cx="2538282" cy="190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meandering&quot;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559" y="5079671"/>
            <a:ext cx="2337809" cy="177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6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30832"/>
            <a:ext cx="8442684" cy="1371600"/>
          </a:xfrm>
        </p:spPr>
        <p:txBody>
          <a:bodyPr>
            <a:normAutofit/>
          </a:bodyPr>
          <a:lstStyle/>
          <a:p>
            <a:r>
              <a:rPr lang="fr-BE" dirty="0"/>
              <a:t>River management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305780" y="1340768"/>
            <a:ext cx="8532440" cy="0"/>
          </a:xfrm>
          <a:prstGeom prst="line">
            <a:avLst/>
          </a:prstGeom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2641" y="1196752"/>
            <a:ext cx="7857791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BE" sz="2400" dirty="0" smtClean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lvl="1" indent="0">
              <a:buClr>
                <a:srgbClr val="145C08"/>
              </a:buClr>
              <a:buFont typeface="Arial" pitchFamily="34" charset="0"/>
              <a:buNone/>
            </a:pPr>
            <a:endParaRPr lang="fr-BE" dirty="0" smtClean="0">
              <a:solidFill>
                <a:prstClr val="black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332656"/>
            <a:ext cx="0" cy="61926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95536" y="36470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prstClr val="white">
                    <a:lumMod val="50000"/>
                  </a:prstClr>
                </a:solidFill>
              </a:rPr>
              <a:t>Background : river management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5</a:t>
            </a:fld>
            <a:endParaRPr lang="fr-BE" dirty="0">
              <a:solidFill>
                <a:srgbClr val="145C08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5536" y="1340768"/>
            <a:ext cx="56886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Provinces of Luxembourg et de Liège manage 2800 km of </a:t>
            </a:r>
            <a:r>
              <a:rPr lang="fr-BE" dirty="0" err="1">
                <a:solidFill>
                  <a:prstClr val="black"/>
                </a:solidFill>
              </a:rPr>
              <a:t>watercourses</a:t>
            </a:r>
            <a:r>
              <a:rPr lang="fr-BE" dirty="0">
                <a:solidFill>
                  <a:prstClr val="black"/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River network to </a:t>
            </a:r>
            <a:r>
              <a:rPr lang="fr-BE" dirty="0" err="1">
                <a:solidFill>
                  <a:prstClr val="black"/>
                </a:solidFill>
              </a:rPr>
              <a:t>be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regularly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surveyed</a:t>
            </a:r>
            <a:r>
              <a:rPr lang="fr-BE" dirty="0">
                <a:solidFill>
                  <a:prstClr val="black"/>
                </a:solidFill>
              </a:rPr>
              <a:t> (min. </a:t>
            </a:r>
            <a:r>
              <a:rPr lang="fr-BE" dirty="0" err="1">
                <a:solidFill>
                  <a:prstClr val="black"/>
                </a:solidFill>
              </a:rPr>
              <a:t>every</a:t>
            </a:r>
            <a:r>
              <a:rPr lang="fr-BE" dirty="0">
                <a:solidFill>
                  <a:prstClr val="black"/>
                </a:solidFill>
              </a:rPr>
              <a:t> 6 </a:t>
            </a:r>
            <a:r>
              <a:rPr lang="fr-BE" dirty="0" err="1">
                <a:solidFill>
                  <a:prstClr val="black"/>
                </a:solidFill>
              </a:rPr>
              <a:t>years</a:t>
            </a:r>
            <a:r>
              <a:rPr lang="fr-BE" dirty="0">
                <a:solidFill>
                  <a:prstClr val="black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Studies</a:t>
            </a:r>
            <a:r>
              <a:rPr lang="fr-BE" dirty="0">
                <a:solidFill>
                  <a:prstClr val="black"/>
                </a:solidFill>
              </a:rPr>
              <a:t> to </a:t>
            </a:r>
            <a:r>
              <a:rPr lang="fr-BE" dirty="0" err="1">
                <a:solidFill>
                  <a:prstClr val="black"/>
                </a:solidFill>
              </a:rPr>
              <a:t>make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before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prior</a:t>
            </a:r>
            <a:r>
              <a:rPr lang="fr-BE" dirty="0">
                <a:solidFill>
                  <a:prstClr val="black"/>
                </a:solidFill>
              </a:rPr>
              <a:t>/</a:t>
            </a:r>
            <a:r>
              <a:rPr lang="fr-BE" dirty="0" err="1">
                <a:solidFill>
                  <a:prstClr val="black"/>
                </a:solidFill>
              </a:rPr>
              <a:t>after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works</a:t>
            </a:r>
            <a:r>
              <a:rPr lang="fr-BE" dirty="0">
                <a:solidFill>
                  <a:prstClr val="black"/>
                </a:solidFill>
              </a:rPr>
              <a:t> on </a:t>
            </a:r>
            <a:r>
              <a:rPr lang="fr-BE" dirty="0" err="1">
                <a:solidFill>
                  <a:prstClr val="black"/>
                </a:solidFill>
              </a:rPr>
              <a:t>watercourses</a:t>
            </a:r>
            <a:endParaRPr lang="fr-BE" dirty="0">
              <a:solidFill>
                <a:prstClr val="black"/>
              </a:solidFill>
            </a:endParaRPr>
          </a:p>
          <a:p>
            <a:pPr lvl="1"/>
            <a:endParaRPr lang="fr-BE" dirty="0">
              <a:solidFill>
                <a:prstClr val="black"/>
              </a:solidFill>
            </a:endParaRPr>
          </a:p>
          <a:p>
            <a:r>
              <a:rPr lang="fr-BE" dirty="0">
                <a:solidFill>
                  <a:prstClr val="black"/>
                </a:solidFill>
              </a:rPr>
              <a:t>→  </a:t>
            </a:r>
            <a:r>
              <a:rPr lang="fr-BE" dirty="0" err="1">
                <a:solidFill>
                  <a:prstClr val="black"/>
                </a:solidFill>
              </a:rPr>
              <a:t>Numerous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field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visits</a:t>
            </a:r>
            <a:r>
              <a:rPr lang="fr-BE" dirty="0">
                <a:solidFill>
                  <a:prstClr val="black"/>
                </a:solidFill>
              </a:rPr>
              <a:t> and </a:t>
            </a:r>
            <a:r>
              <a:rPr lang="fr-BE" dirty="0" err="1">
                <a:solidFill>
                  <a:prstClr val="black"/>
                </a:solidFill>
              </a:rPr>
              <a:t>measures</a:t>
            </a:r>
            <a:r>
              <a:rPr lang="fr-BE" dirty="0">
                <a:solidFill>
                  <a:prstClr val="black"/>
                </a:solidFill>
              </a:rPr>
              <a:t>, in areas </a:t>
            </a:r>
            <a:r>
              <a:rPr lang="fr-BE" dirty="0" err="1">
                <a:solidFill>
                  <a:prstClr val="black"/>
                </a:solidFill>
              </a:rPr>
              <a:t>that</a:t>
            </a:r>
            <a:r>
              <a:rPr lang="fr-BE" dirty="0">
                <a:solidFill>
                  <a:prstClr val="black"/>
                </a:solidFill>
              </a:rPr>
              <a:t> are </a:t>
            </a:r>
            <a:r>
              <a:rPr lang="fr-BE" dirty="0" err="1">
                <a:solidFill>
                  <a:prstClr val="black"/>
                </a:solidFill>
              </a:rPr>
              <a:t>difficult</a:t>
            </a:r>
            <a:r>
              <a:rPr lang="fr-BE" dirty="0">
                <a:solidFill>
                  <a:prstClr val="black"/>
                </a:solidFill>
              </a:rPr>
              <a:t> of </a:t>
            </a:r>
            <a:r>
              <a:rPr lang="fr-BE" dirty="0" err="1">
                <a:solidFill>
                  <a:prstClr val="black"/>
                </a:solidFill>
              </a:rPr>
              <a:t>access</a:t>
            </a:r>
            <a:endParaRPr lang="fr-BE" dirty="0">
              <a:solidFill>
                <a:prstClr val="black"/>
              </a:solidFill>
            </a:endParaRPr>
          </a:p>
          <a:p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5505" r="7575" b="5380"/>
          <a:stretch/>
        </p:blipFill>
        <p:spPr bwMode="auto">
          <a:xfrm>
            <a:off x="6303060" y="1412776"/>
            <a:ext cx="2507524" cy="37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9"/>
          <a:stretch/>
        </p:blipFill>
        <p:spPr bwMode="auto">
          <a:xfrm>
            <a:off x="594679" y="4596492"/>
            <a:ext cx="2592288" cy="156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112" y="4373724"/>
            <a:ext cx="3210944" cy="240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mage associé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67" y="4706755"/>
            <a:ext cx="3110533" cy="207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39" y="74209"/>
            <a:ext cx="1178591" cy="490230"/>
          </a:xfrm>
          <a:prstGeom prst="rect">
            <a:avLst/>
          </a:prstGeom>
          <a:noFill/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00" y="74209"/>
            <a:ext cx="1105485" cy="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97" y="-3607"/>
            <a:ext cx="1140550" cy="6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217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30832"/>
            <a:ext cx="8442684" cy="1371600"/>
          </a:xfrm>
        </p:spPr>
        <p:txBody>
          <a:bodyPr>
            <a:normAutofit/>
          </a:bodyPr>
          <a:lstStyle/>
          <a:p>
            <a:r>
              <a:rPr lang="fr-BE" dirty="0" err="1" smtClean="0"/>
              <a:t>UAV’s</a:t>
            </a:r>
            <a:r>
              <a:rPr lang="fr-BE" dirty="0" smtClean="0"/>
              <a:t> for river management</a:t>
            </a:r>
            <a:endParaRPr lang="fr-BE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05780" y="1340768"/>
            <a:ext cx="8532440" cy="0"/>
          </a:xfrm>
          <a:prstGeom prst="line">
            <a:avLst/>
          </a:prstGeom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2641" y="1196752"/>
            <a:ext cx="7857791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BE" sz="2400" dirty="0" smtClean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lvl="1" indent="0">
              <a:buClr>
                <a:srgbClr val="145C08"/>
              </a:buClr>
              <a:buFont typeface="Arial" pitchFamily="34" charset="0"/>
              <a:buNone/>
            </a:pPr>
            <a:endParaRPr lang="fr-BE" dirty="0" smtClean="0">
              <a:solidFill>
                <a:prstClr val="black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332656"/>
            <a:ext cx="0" cy="61926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95536" y="36470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prstClr val="white">
                    <a:lumMod val="50000"/>
                  </a:prstClr>
                </a:solidFill>
              </a:rPr>
              <a:t>Background : river management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6</a:t>
            </a:fld>
            <a:endParaRPr lang="fr-BE" dirty="0">
              <a:solidFill>
                <a:srgbClr val="145C08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95536" y="1340768"/>
            <a:ext cx="65448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Remote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sensing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can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be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used</a:t>
            </a:r>
            <a:r>
              <a:rPr lang="fr-BE" dirty="0">
                <a:solidFill>
                  <a:prstClr val="black"/>
                </a:solidFill>
              </a:rPr>
              <a:t> to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increase the extent, quality and frequency of visits</a:t>
            </a:r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Data </a:t>
            </a:r>
            <a:r>
              <a:rPr lang="fr-BE" dirty="0" err="1">
                <a:solidFill>
                  <a:prstClr val="black"/>
                </a:solidFill>
              </a:rPr>
              <a:t>already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available</a:t>
            </a:r>
            <a:r>
              <a:rPr lang="fr-BE" dirty="0">
                <a:solidFill>
                  <a:prstClr val="black"/>
                </a:solidFill>
              </a:rPr>
              <a:t> in </a:t>
            </a:r>
            <a:r>
              <a:rPr lang="fr-BE" dirty="0" err="1">
                <a:solidFill>
                  <a:prstClr val="black"/>
                </a:solidFill>
              </a:rPr>
              <a:t>Wallonia</a:t>
            </a:r>
            <a:r>
              <a:rPr lang="fr-BE" dirty="0">
                <a:solidFill>
                  <a:prstClr val="black"/>
                </a:solidFill>
              </a:rPr>
              <a:t> (</a:t>
            </a:r>
            <a:r>
              <a:rPr lang="fr-BE" dirty="0" err="1">
                <a:solidFill>
                  <a:prstClr val="black"/>
                </a:solidFill>
              </a:rPr>
              <a:t>LiDAR</a:t>
            </a:r>
            <a:r>
              <a:rPr lang="fr-BE" dirty="0">
                <a:solidFill>
                  <a:prstClr val="black"/>
                </a:solidFill>
              </a:rPr>
              <a:t>, </a:t>
            </a:r>
            <a:r>
              <a:rPr lang="fr-BE" dirty="0" err="1">
                <a:solidFill>
                  <a:prstClr val="black"/>
                </a:solidFill>
              </a:rPr>
              <a:t>orthophotos</a:t>
            </a:r>
            <a:r>
              <a:rPr lang="fr-BE" dirty="0">
                <a:solidFill>
                  <a:prstClr val="black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Resolution</a:t>
            </a:r>
            <a:r>
              <a:rPr lang="fr-BE" dirty="0">
                <a:solidFill>
                  <a:prstClr val="black"/>
                </a:solidFill>
              </a:rPr>
              <a:t> not </a:t>
            </a:r>
            <a:r>
              <a:rPr lang="fr-BE" dirty="0" err="1">
                <a:solidFill>
                  <a:prstClr val="black"/>
                </a:solidFill>
              </a:rPr>
              <a:t>sufficient</a:t>
            </a:r>
            <a:r>
              <a:rPr lang="fr-BE" dirty="0">
                <a:solidFill>
                  <a:prstClr val="black"/>
                </a:solidFill>
              </a:rPr>
              <a:t> for </a:t>
            </a:r>
            <a:r>
              <a:rPr lang="fr-BE" dirty="0" err="1">
                <a:solidFill>
                  <a:prstClr val="black"/>
                </a:solidFill>
              </a:rPr>
              <a:t>operational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purposes</a:t>
            </a:r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Need</a:t>
            </a:r>
            <a:r>
              <a:rPr lang="fr-BE" dirty="0">
                <a:solidFill>
                  <a:prstClr val="black"/>
                </a:solidFill>
              </a:rPr>
              <a:t> for </a:t>
            </a:r>
            <a:r>
              <a:rPr lang="fr-BE" dirty="0" err="1">
                <a:solidFill>
                  <a:prstClr val="black"/>
                </a:solidFill>
              </a:rPr>
              <a:t>flexibility</a:t>
            </a:r>
            <a:r>
              <a:rPr lang="fr-BE" dirty="0">
                <a:solidFill>
                  <a:prstClr val="black"/>
                </a:solidFill>
              </a:rPr>
              <a:t> in the timing of acquisition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Provinces have </a:t>
            </a:r>
            <a:r>
              <a:rPr lang="fr-BE" dirty="0" err="1">
                <a:solidFill>
                  <a:prstClr val="black"/>
                </a:solidFill>
              </a:rPr>
              <a:t>acquired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UAV’s</a:t>
            </a:r>
            <a:r>
              <a:rPr lang="fr-BE" dirty="0">
                <a:solidFill>
                  <a:prstClr val="black"/>
                </a:solidFill>
              </a:rPr>
              <a:t> and pilots </a:t>
            </a:r>
            <a:r>
              <a:rPr lang="fr-BE" dirty="0" err="1">
                <a:solidFill>
                  <a:prstClr val="black"/>
                </a:solidFill>
              </a:rPr>
              <a:t>were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trained</a:t>
            </a:r>
            <a:endParaRPr lang="fr-BE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Aim</a:t>
            </a:r>
            <a:r>
              <a:rPr lang="fr-BE" dirty="0">
                <a:solidFill>
                  <a:prstClr val="black"/>
                </a:solidFill>
              </a:rPr>
              <a:t> of the </a:t>
            </a:r>
            <a:r>
              <a:rPr lang="fr-BE" dirty="0" err="1">
                <a:solidFill>
                  <a:prstClr val="black"/>
                </a:solidFill>
              </a:rPr>
              <a:t>partnership</a:t>
            </a:r>
            <a:r>
              <a:rPr lang="fr-BE" dirty="0">
                <a:solidFill>
                  <a:prstClr val="black"/>
                </a:solidFill>
              </a:rPr>
              <a:t> : </a:t>
            </a:r>
            <a:r>
              <a:rPr lang="fr-BE" dirty="0" err="1">
                <a:solidFill>
                  <a:prstClr val="black"/>
                </a:solidFill>
              </a:rPr>
              <a:t>co-construct</a:t>
            </a:r>
            <a:r>
              <a:rPr lang="fr-BE" dirty="0">
                <a:solidFill>
                  <a:prstClr val="black"/>
                </a:solidFill>
              </a:rPr>
              <a:t> an expertise in the use of UAV in river </a:t>
            </a:r>
            <a:r>
              <a:rPr lang="fr-BE" dirty="0" err="1">
                <a:solidFill>
                  <a:prstClr val="black"/>
                </a:solidFill>
              </a:rPr>
              <a:t>managemenent</a:t>
            </a:r>
            <a:endParaRPr lang="fr-BE" dirty="0">
              <a:solidFill>
                <a:prstClr val="black"/>
              </a:solidFill>
            </a:endParaRPr>
          </a:p>
        </p:txBody>
      </p:sp>
      <p:pic>
        <p:nvPicPr>
          <p:cNvPr id="17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39" y="74209"/>
            <a:ext cx="1178591" cy="490230"/>
          </a:xfrm>
          <a:prstGeom prst="rect">
            <a:avLst/>
          </a:prstGeom>
          <a:noFill/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00" y="74209"/>
            <a:ext cx="1105485" cy="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97" y="-3607"/>
            <a:ext cx="1140550" cy="6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" t="7126" r="19753" b="54307"/>
          <a:stretch/>
        </p:blipFill>
        <p:spPr bwMode="auto">
          <a:xfrm>
            <a:off x="7094787" y="1836084"/>
            <a:ext cx="1839398" cy="119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t="11131" r="15731" b="50000"/>
          <a:stretch/>
        </p:blipFill>
        <p:spPr bwMode="auto">
          <a:xfrm>
            <a:off x="7150721" y="3048961"/>
            <a:ext cx="1727560" cy="115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3" t="40924" r="26799" b="23446"/>
          <a:stretch/>
        </p:blipFill>
        <p:spPr bwMode="auto">
          <a:xfrm>
            <a:off x="6940395" y="4437112"/>
            <a:ext cx="1979722" cy="184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41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5791200" cy="1371600"/>
          </a:xfrm>
        </p:spPr>
        <p:txBody>
          <a:bodyPr/>
          <a:lstStyle/>
          <a:p>
            <a:r>
              <a:rPr lang="fr-BE" dirty="0" err="1" smtClean="0"/>
              <a:t>methodology</a:t>
            </a:r>
            <a:endParaRPr lang="fr-BE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05780" y="1340768"/>
            <a:ext cx="8532440" cy="0"/>
          </a:xfrm>
          <a:prstGeom prst="line">
            <a:avLst/>
          </a:prstGeom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2641" y="1196752"/>
            <a:ext cx="7857791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BE" sz="2400" dirty="0" smtClean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lvl="1" indent="0">
              <a:buClr>
                <a:srgbClr val="145C08"/>
              </a:buClr>
              <a:buFont typeface="Arial" pitchFamily="34" charset="0"/>
              <a:buNone/>
            </a:pPr>
            <a:endParaRPr lang="fr-BE" dirty="0" smtClean="0">
              <a:solidFill>
                <a:prstClr val="black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332656"/>
            <a:ext cx="0" cy="61926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7</a:t>
            </a:fld>
            <a:endParaRPr lang="fr-BE">
              <a:solidFill>
                <a:srgbClr val="145C08"/>
              </a:solidFill>
            </a:endParaRPr>
          </a:p>
        </p:txBody>
      </p:sp>
      <p:pic>
        <p:nvPicPr>
          <p:cNvPr id="18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39" y="74209"/>
            <a:ext cx="1178591" cy="490230"/>
          </a:xfrm>
          <a:prstGeom prst="rect">
            <a:avLst/>
          </a:prstGeom>
          <a:noFill/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00" y="74209"/>
            <a:ext cx="1105485" cy="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97" y="-3607"/>
            <a:ext cx="1140550" cy="6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94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30832"/>
            <a:ext cx="8442684" cy="1371600"/>
          </a:xfrm>
        </p:spPr>
        <p:txBody>
          <a:bodyPr>
            <a:normAutofit/>
          </a:bodyPr>
          <a:lstStyle/>
          <a:p>
            <a:r>
              <a:rPr lang="fr-BE" dirty="0" smtClean="0"/>
              <a:t>Global </a:t>
            </a:r>
            <a:r>
              <a:rPr lang="fr-BE" dirty="0" err="1" smtClean="0"/>
              <a:t>framework</a:t>
            </a:r>
            <a:endParaRPr lang="fr-BE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05780" y="1340768"/>
            <a:ext cx="8532440" cy="0"/>
          </a:xfrm>
          <a:prstGeom prst="line">
            <a:avLst/>
          </a:prstGeom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2641" y="1196752"/>
            <a:ext cx="7857791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BE" sz="2400" dirty="0" smtClean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lvl="1" indent="0">
              <a:buClr>
                <a:srgbClr val="145C08"/>
              </a:buClr>
              <a:buFont typeface="Arial" pitchFamily="34" charset="0"/>
              <a:buNone/>
            </a:pPr>
            <a:endParaRPr lang="fr-BE" dirty="0" smtClean="0">
              <a:solidFill>
                <a:prstClr val="black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332656"/>
            <a:ext cx="0" cy="61926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95536" y="36470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prstClr val="white">
                    <a:lumMod val="50000"/>
                  </a:prstClr>
                </a:solidFill>
              </a:rPr>
              <a:t>Methodology</a:t>
            </a:r>
            <a:endParaRPr lang="fr-B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8</a:t>
            </a:fld>
            <a:endParaRPr lang="fr-BE" dirty="0">
              <a:solidFill>
                <a:srgbClr val="145C08"/>
              </a:solidFill>
            </a:endParaRPr>
          </a:p>
        </p:txBody>
      </p:sp>
      <p:pic>
        <p:nvPicPr>
          <p:cNvPr id="17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93" y="74037"/>
            <a:ext cx="1178591" cy="490230"/>
          </a:xfrm>
          <a:prstGeom prst="rect">
            <a:avLst/>
          </a:prstGeom>
          <a:noFill/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556"/>
            <a:ext cx="1105485" cy="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97" y="-3607"/>
            <a:ext cx="1140550" cy="6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ZoneTexte 40"/>
          <p:cNvSpPr txBox="1"/>
          <p:nvPr/>
        </p:nvSpPr>
        <p:spPr>
          <a:xfrm>
            <a:off x="417503" y="1340768"/>
            <a:ext cx="5666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prstClr val="black"/>
                </a:solidFill>
              </a:rPr>
              <a:t>3 main aspects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Design of </a:t>
            </a:r>
            <a:r>
              <a:rPr lang="fr-BE" b="1" dirty="0">
                <a:solidFill>
                  <a:prstClr val="black"/>
                </a:solidFill>
              </a:rPr>
              <a:t>image acquisition</a:t>
            </a:r>
            <a:r>
              <a:rPr lang="fr-BE" dirty="0">
                <a:solidFill>
                  <a:prstClr val="black"/>
                </a:solidFill>
              </a:rPr>
              <a:t> routines </a:t>
            </a:r>
            <a:r>
              <a:rPr lang="fr-BE" dirty="0" err="1">
                <a:solidFill>
                  <a:prstClr val="black"/>
                </a:solidFill>
              </a:rPr>
              <a:t>that</a:t>
            </a:r>
            <a:r>
              <a:rPr lang="fr-BE" dirty="0">
                <a:solidFill>
                  <a:prstClr val="black"/>
                </a:solidFill>
              </a:rPr>
              <a:t> are </a:t>
            </a:r>
            <a:r>
              <a:rPr lang="fr-BE" dirty="0" err="1">
                <a:solidFill>
                  <a:prstClr val="black"/>
                </a:solidFill>
              </a:rPr>
              <a:t>appropriate</a:t>
            </a:r>
            <a:r>
              <a:rPr lang="fr-BE" dirty="0">
                <a:solidFill>
                  <a:prstClr val="black"/>
                </a:solidFill>
              </a:rPr>
              <a:t> for </a:t>
            </a:r>
            <a:r>
              <a:rPr lang="fr-BE" dirty="0" err="1">
                <a:solidFill>
                  <a:prstClr val="black"/>
                </a:solidFill>
              </a:rPr>
              <a:t>different</a:t>
            </a:r>
            <a:r>
              <a:rPr lang="fr-BE" dirty="0">
                <a:solidFill>
                  <a:prstClr val="black"/>
                </a:solidFill>
              </a:rPr>
              <a:t> scenarios (</a:t>
            </a:r>
            <a:r>
              <a:rPr lang="fr-BE" dirty="0" err="1">
                <a:solidFill>
                  <a:prstClr val="black"/>
                </a:solidFill>
              </a:rPr>
              <a:t>co</a:t>
            </a:r>
            <a:r>
              <a:rPr lang="fr-BE" dirty="0">
                <a:solidFill>
                  <a:prstClr val="black"/>
                </a:solidFill>
              </a:rPr>
              <a:t>-construction)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Design of </a:t>
            </a:r>
            <a:r>
              <a:rPr lang="fr-BE" b="1" dirty="0" err="1">
                <a:solidFill>
                  <a:prstClr val="black"/>
                </a:solidFill>
              </a:rPr>
              <a:t>processing</a:t>
            </a:r>
            <a:r>
              <a:rPr lang="fr-BE" b="1" dirty="0">
                <a:solidFill>
                  <a:prstClr val="black"/>
                </a:solidFill>
              </a:rPr>
              <a:t> routines </a:t>
            </a:r>
            <a:r>
              <a:rPr lang="fr-BE" dirty="0" err="1">
                <a:solidFill>
                  <a:prstClr val="black"/>
                </a:solidFill>
              </a:rPr>
              <a:t>that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provide</a:t>
            </a:r>
            <a:r>
              <a:rPr lang="fr-BE" dirty="0">
                <a:solidFill>
                  <a:prstClr val="black"/>
                </a:solidFill>
              </a:rPr>
              <a:t> information </a:t>
            </a:r>
            <a:r>
              <a:rPr lang="fr-BE" dirty="0" err="1">
                <a:solidFill>
                  <a:prstClr val="black"/>
                </a:solidFill>
              </a:rPr>
              <a:t>that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is</a:t>
            </a:r>
            <a:r>
              <a:rPr lang="fr-BE" dirty="0">
                <a:solidFill>
                  <a:prstClr val="black"/>
                </a:solidFill>
              </a:rPr>
              <a:t> relevant for river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Training of personnel 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4" t="51102" r="5152" b="26060"/>
          <a:stretch/>
        </p:blipFill>
        <p:spPr bwMode="auto">
          <a:xfrm>
            <a:off x="6350775" y="2814899"/>
            <a:ext cx="2109657" cy="122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0" t="39586" r="24425" b="22982"/>
          <a:stretch/>
        </p:blipFill>
        <p:spPr bwMode="auto">
          <a:xfrm>
            <a:off x="6706363" y="1799710"/>
            <a:ext cx="802256" cy="73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07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30832"/>
            <a:ext cx="8442684" cy="1371600"/>
          </a:xfrm>
        </p:spPr>
        <p:txBody>
          <a:bodyPr>
            <a:normAutofit/>
          </a:bodyPr>
          <a:lstStyle/>
          <a:p>
            <a:r>
              <a:rPr lang="fr-BE" sz="2400" dirty="0" smtClean="0"/>
              <a:t>Design of image acquisition routines</a:t>
            </a:r>
            <a:endParaRPr lang="fr-BE" sz="2400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305780" y="1340768"/>
            <a:ext cx="8532440" cy="0"/>
          </a:xfrm>
          <a:prstGeom prst="line">
            <a:avLst/>
          </a:prstGeom>
          <a:ln>
            <a:solidFill>
              <a:schemeClr val="tx2"/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02641" y="1196752"/>
            <a:ext cx="7857791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endParaRPr lang="fr-BE" sz="2400" dirty="0" smtClean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endParaRPr lang="fr-BE" dirty="0" smtClean="0">
              <a:solidFill>
                <a:prstClr val="black"/>
              </a:solidFill>
            </a:endParaRPr>
          </a:p>
          <a:p>
            <a:pPr lvl="1" indent="0">
              <a:buClr>
                <a:srgbClr val="145C08"/>
              </a:buClr>
              <a:buFont typeface="Arial" pitchFamily="34" charset="0"/>
              <a:buNone/>
            </a:pPr>
            <a:endParaRPr lang="fr-BE" dirty="0" smtClean="0">
              <a:solidFill>
                <a:prstClr val="black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395536" y="332656"/>
            <a:ext cx="0" cy="61926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95536" y="36470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>
                <a:solidFill>
                  <a:prstClr val="white">
                    <a:lumMod val="50000"/>
                  </a:prstClr>
                </a:solidFill>
              </a:rPr>
              <a:t>Methodology</a:t>
            </a:r>
            <a:endParaRPr lang="fr-BE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B44EA-F8FE-45B1-8C10-9E50D29E2712}" type="slidenum">
              <a:rPr lang="fr-BE" smtClean="0">
                <a:solidFill>
                  <a:srgbClr val="145C08"/>
                </a:solidFill>
              </a:rPr>
              <a:pPr/>
              <a:t>9</a:t>
            </a:fld>
            <a:endParaRPr lang="fr-BE" dirty="0">
              <a:solidFill>
                <a:srgbClr val="145C08"/>
              </a:solidFill>
            </a:endParaRPr>
          </a:p>
        </p:txBody>
      </p:sp>
      <p:pic>
        <p:nvPicPr>
          <p:cNvPr id="17" name="Picture 3" descr="C:\Users\User\AppData\Local\Temp\Rar$DIa0.980\uLIEGE_Gembloux_AgroBioTech_Logo_CMJN_p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193" y="74037"/>
            <a:ext cx="1178591" cy="490230"/>
          </a:xfrm>
          <a:prstGeom prst="rect">
            <a:avLst/>
          </a:prstGeom>
          <a:noFill/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556"/>
            <a:ext cx="1105485" cy="47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97" y="-3607"/>
            <a:ext cx="1140550" cy="63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95535" y="1340768"/>
            <a:ext cx="70117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Learning by practice (</a:t>
            </a:r>
            <a:r>
              <a:rPr lang="fr-BE" dirty="0" err="1">
                <a:solidFill>
                  <a:prstClr val="black"/>
                </a:solidFill>
              </a:rPr>
              <a:t>co</a:t>
            </a:r>
            <a:r>
              <a:rPr lang="fr-BE" dirty="0">
                <a:solidFill>
                  <a:prstClr val="black"/>
                </a:solidFill>
              </a:rPr>
              <a:t>-construction)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u="sng" dirty="0">
                <a:solidFill>
                  <a:prstClr val="black"/>
                </a:solidFill>
              </a:rPr>
              <a:t>≠ scenarios for ≠ </a:t>
            </a:r>
            <a:r>
              <a:rPr lang="fr-BE" b="1" u="sng" dirty="0" err="1">
                <a:solidFill>
                  <a:prstClr val="black"/>
                </a:solidFill>
              </a:rPr>
              <a:t>contexts</a:t>
            </a:r>
            <a:endParaRPr lang="fr-BE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Legal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 smtClean="0">
                <a:solidFill>
                  <a:prstClr val="black"/>
                </a:solidFill>
              </a:rPr>
              <a:t>constraints</a:t>
            </a:r>
            <a:endParaRPr lang="fr-BE" dirty="0" smtClean="0">
              <a:solidFill>
                <a:prstClr val="black"/>
              </a:solidFill>
            </a:endParaRPr>
          </a:p>
          <a:p>
            <a:pPr lvl="1"/>
            <a:endParaRPr lang="fr-BE" dirty="0" smtClean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prstClr val="black"/>
                </a:solidFill>
              </a:rPr>
              <a:t>Flight </a:t>
            </a:r>
            <a:r>
              <a:rPr lang="fr-BE" dirty="0" err="1" smtClean="0">
                <a:solidFill>
                  <a:prstClr val="black"/>
                </a:solidFill>
              </a:rPr>
              <a:t>rules</a:t>
            </a:r>
            <a:endParaRPr lang="fr-BE" dirty="0">
              <a:solidFill>
                <a:prstClr val="black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Respect of max. </a:t>
            </a:r>
            <a:r>
              <a:rPr lang="fr-BE" dirty="0" err="1">
                <a:solidFill>
                  <a:prstClr val="black"/>
                </a:solidFill>
              </a:rPr>
              <a:t>height</a:t>
            </a:r>
            <a:r>
              <a:rPr lang="fr-BE" dirty="0">
                <a:solidFill>
                  <a:prstClr val="black"/>
                </a:solidFill>
              </a:rPr>
              <a:t> and </a:t>
            </a:r>
            <a:r>
              <a:rPr lang="fr-BE" dirty="0" err="1">
                <a:solidFill>
                  <a:prstClr val="black"/>
                </a:solidFill>
              </a:rPr>
              <a:t>restricted</a:t>
            </a:r>
            <a:r>
              <a:rPr lang="fr-BE" dirty="0">
                <a:solidFill>
                  <a:prstClr val="black"/>
                </a:solidFill>
              </a:rPr>
              <a:t> zones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BE" dirty="0">
                <a:solidFill>
                  <a:prstClr val="black"/>
                </a:solidFill>
              </a:rPr>
              <a:t>VLOS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BE" dirty="0" err="1">
                <a:solidFill>
                  <a:prstClr val="black"/>
                </a:solidFill>
              </a:rPr>
              <a:t>Derogations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smtClean="0">
                <a:solidFill>
                  <a:prstClr val="black"/>
                </a:solidFill>
              </a:rPr>
              <a:t>?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 err="1" smtClean="0">
                <a:solidFill>
                  <a:prstClr val="black"/>
                </a:solidFill>
              </a:rPr>
              <a:t>Overflight</a:t>
            </a:r>
            <a:r>
              <a:rPr lang="fr-BE" dirty="0" smtClean="0">
                <a:solidFill>
                  <a:prstClr val="black"/>
                </a:solidFill>
              </a:rPr>
              <a:t> </a:t>
            </a:r>
            <a:r>
              <a:rPr lang="fr-BE" dirty="0">
                <a:solidFill>
                  <a:prstClr val="black"/>
                </a:solidFill>
              </a:rPr>
              <a:t>of </a:t>
            </a:r>
            <a:r>
              <a:rPr lang="fr-BE" dirty="0" err="1">
                <a:solidFill>
                  <a:prstClr val="black"/>
                </a:solidFill>
              </a:rPr>
              <a:t>private</a:t>
            </a:r>
            <a:r>
              <a:rPr lang="fr-BE" dirty="0">
                <a:solidFill>
                  <a:prstClr val="black"/>
                </a:solidFill>
              </a:rPr>
              <a:t> </a:t>
            </a:r>
            <a:r>
              <a:rPr lang="fr-BE" dirty="0" err="1">
                <a:solidFill>
                  <a:prstClr val="black"/>
                </a:solidFill>
              </a:rPr>
              <a:t>backyards</a:t>
            </a:r>
            <a:r>
              <a:rPr lang="fr-BE" dirty="0">
                <a:solidFill>
                  <a:prstClr val="black"/>
                </a:solidFill>
              </a:rPr>
              <a:t>/</a:t>
            </a:r>
            <a:r>
              <a:rPr lang="fr-BE" dirty="0" err="1">
                <a:solidFill>
                  <a:prstClr val="black"/>
                </a:solidFill>
              </a:rPr>
              <a:t>houses</a:t>
            </a:r>
            <a:r>
              <a:rPr lang="fr-BE" dirty="0">
                <a:solidFill>
                  <a:prstClr val="black"/>
                </a:solidFill>
              </a:rPr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prstClr val="black"/>
                </a:solidFill>
              </a:rPr>
              <a:t>Personal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>
                <a:solidFill>
                  <a:prstClr val="black"/>
                </a:solidFill>
              </a:rPr>
              <a:t>data → </a:t>
            </a:r>
            <a:r>
              <a:rPr lang="fr-FR" dirty="0" smtClean="0">
                <a:solidFill>
                  <a:prstClr val="black"/>
                </a:solidFill>
              </a:rPr>
              <a:t>GDPR</a:t>
            </a:r>
            <a:endParaRPr lang="fr-FR" dirty="0">
              <a:solidFill>
                <a:prstClr val="black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prstClr val="black"/>
                </a:solidFill>
              </a:rPr>
              <a:t>Acquisition </a:t>
            </a:r>
            <a:r>
              <a:rPr lang="fr-FR" dirty="0" err="1">
                <a:solidFill>
                  <a:prstClr val="black"/>
                </a:solidFill>
              </a:rPr>
              <a:t>permitted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without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consentment</a:t>
            </a:r>
            <a:r>
              <a:rPr lang="fr-FR" dirty="0">
                <a:solidFill>
                  <a:prstClr val="black"/>
                </a:solidFill>
              </a:rPr>
              <a:t> if public </a:t>
            </a:r>
            <a:r>
              <a:rPr lang="fr-FR" dirty="0" err="1">
                <a:solidFill>
                  <a:prstClr val="black"/>
                </a:solidFill>
              </a:rPr>
              <a:t>interest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with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legal</a:t>
            </a:r>
            <a:r>
              <a:rPr lang="fr-FR" dirty="0">
                <a:solidFill>
                  <a:prstClr val="black"/>
                </a:solidFill>
              </a:rPr>
              <a:t> basis → OK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prstClr val="black"/>
                </a:solidFill>
              </a:rPr>
              <a:t>Inhabitants</a:t>
            </a:r>
            <a:r>
              <a:rPr lang="fr-FR" dirty="0">
                <a:solidFill>
                  <a:prstClr val="black"/>
                </a:solidFill>
              </a:rPr>
              <a:t> must </a:t>
            </a:r>
            <a:r>
              <a:rPr lang="fr-FR" dirty="0" err="1">
                <a:solidFill>
                  <a:prstClr val="black"/>
                </a:solidFill>
              </a:rPr>
              <a:t>be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informed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with</a:t>
            </a:r>
            <a:r>
              <a:rPr lang="fr-FR" dirty="0">
                <a:solidFill>
                  <a:prstClr val="black"/>
                </a:solidFill>
              </a:rPr>
              <a:t> a </a:t>
            </a:r>
            <a:r>
              <a:rPr lang="fr-FR" dirty="0" err="1">
                <a:solidFill>
                  <a:prstClr val="black"/>
                </a:solidFill>
              </a:rPr>
              <a:t>letter</a:t>
            </a:r>
            <a:endParaRPr lang="fr-FR" dirty="0">
              <a:solidFill>
                <a:prstClr val="black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prstClr val="black"/>
                </a:solidFill>
              </a:rPr>
              <a:t>Inhabitants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can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ask</a:t>
            </a:r>
            <a:r>
              <a:rPr lang="fr-FR" dirty="0">
                <a:solidFill>
                  <a:prstClr val="black"/>
                </a:solidFill>
              </a:rPr>
              <a:t> for </a:t>
            </a:r>
            <a:r>
              <a:rPr lang="fr-FR" dirty="0" err="1">
                <a:solidFill>
                  <a:prstClr val="black"/>
                </a:solidFill>
              </a:rPr>
              <a:t>access</a:t>
            </a:r>
            <a:r>
              <a:rPr lang="fr-FR" dirty="0">
                <a:solidFill>
                  <a:prstClr val="black"/>
                </a:solidFill>
              </a:rPr>
              <a:t> to </a:t>
            </a:r>
            <a:r>
              <a:rPr lang="fr-FR" dirty="0" err="1">
                <a:solidFill>
                  <a:prstClr val="black"/>
                </a:solidFill>
              </a:rPr>
              <a:t>personal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smtClean="0">
                <a:solidFill>
                  <a:prstClr val="black"/>
                </a:solidFill>
              </a:rPr>
              <a:t>data</a:t>
            </a:r>
          </a:p>
          <a:p>
            <a:pPr lvl="2"/>
            <a:endParaRPr lang="fr-FR" dirty="0" smtClean="0">
              <a:solidFill>
                <a:prstClr val="black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BE" dirty="0">
              <a:solidFill>
                <a:prstClr val="black"/>
              </a:solidFill>
            </a:endParaRPr>
          </a:p>
          <a:p>
            <a:pPr lvl="1"/>
            <a:endParaRPr lang="fr-BE" dirty="0">
              <a:solidFill>
                <a:prstClr val="black"/>
              </a:solidFill>
            </a:endParaRPr>
          </a:p>
          <a:p>
            <a:endParaRPr lang="fr-BE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441" y="4145405"/>
            <a:ext cx="2086343" cy="1395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Résultat de recherche d'images pour &quot;eye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046" y="2288978"/>
            <a:ext cx="1258200" cy="112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91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el">
  <a:themeElements>
    <a:clrScheme name="Personnalisé 2">
      <a:dk1>
        <a:sysClr val="windowText" lastClr="000000"/>
      </a:dk1>
      <a:lt1>
        <a:sysClr val="window" lastClr="FFFFFF"/>
      </a:lt1>
      <a:dk2>
        <a:srgbClr val="145C0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Essenti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2140</Words>
  <Application>Microsoft Office PowerPoint</Application>
  <PresentationFormat>Affichage à l'écran (4:3)</PresentationFormat>
  <Paragraphs>249</Paragraphs>
  <Slides>16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Essentiel</vt:lpstr>
      <vt:lpstr>Supporting river management with UAV’s in the Provinces of Liège and Luxembourg</vt:lpstr>
      <vt:lpstr>Plan of the presentation</vt:lpstr>
      <vt:lpstr>Background : river management</vt:lpstr>
      <vt:lpstr>River management</vt:lpstr>
      <vt:lpstr>River management</vt:lpstr>
      <vt:lpstr>UAV’s for river management</vt:lpstr>
      <vt:lpstr>methodology</vt:lpstr>
      <vt:lpstr>Global framework</vt:lpstr>
      <vt:lpstr>Design of image acquisition routines</vt:lpstr>
      <vt:lpstr>Design of image acquisition routines</vt:lpstr>
      <vt:lpstr>Design of image acquisition routines</vt:lpstr>
      <vt:lpstr>Design of processing routines</vt:lpstr>
      <vt:lpstr>Design of processing routines</vt:lpstr>
      <vt:lpstr>Training of personnel</vt:lpstr>
      <vt:lpstr>Summary and Project format</vt:lpstr>
      <vt:lpstr>Thank you for your attention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Léo Huylenbroeck</dc:creator>
  <cp:lastModifiedBy>Léo Huylenbroeck</cp:lastModifiedBy>
  <cp:revision>17</cp:revision>
  <dcterms:created xsi:type="dcterms:W3CDTF">2019-06-06T12:00:57Z</dcterms:created>
  <dcterms:modified xsi:type="dcterms:W3CDTF">2019-06-07T07:08:12Z</dcterms:modified>
</cp:coreProperties>
</file>