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0"/>
  </p:notesMasterIdLst>
  <p:sldIdLst>
    <p:sldId id="260" r:id="rId2"/>
    <p:sldId id="283" r:id="rId3"/>
    <p:sldId id="284" r:id="rId4"/>
    <p:sldId id="285" r:id="rId5"/>
    <p:sldId id="286" r:id="rId6"/>
    <p:sldId id="309" r:id="rId7"/>
    <p:sldId id="304" r:id="rId8"/>
    <p:sldId id="289" r:id="rId9"/>
    <p:sldId id="310" r:id="rId10"/>
    <p:sldId id="311" r:id="rId11"/>
    <p:sldId id="290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296" r:id="rId21"/>
    <p:sldId id="291" r:id="rId22"/>
    <p:sldId id="320" r:id="rId23"/>
    <p:sldId id="292" r:id="rId24"/>
    <p:sldId id="293" r:id="rId25"/>
    <p:sldId id="295" r:id="rId26"/>
    <p:sldId id="297" r:id="rId27"/>
    <p:sldId id="298" r:id="rId28"/>
    <p:sldId id="30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5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25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25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25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25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8000"/>
    <a:srgbClr val="000066"/>
    <a:srgbClr val="FF0000"/>
    <a:srgbClr val="006600"/>
    <a:srgbClr val="CC0000"/>
    <a:srgbClr val="00CC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Sheet2!$B$3:$B$18</c:f>
              <c:numCache>
                <c:formatCode>General</c:formatCode>
                <c:ptCount val="16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25</c:v>
                </c:pt>
                <c:pt idx="9">
                  <c:v>26</c:v>
                </c:pt>
                <c:pt idx="10">
                  <c:v>27</c:v>
                </c:pt>
                <c:pt idx="11">
                  <c:v>28</c:v>
                </c:pt>
                <c:pt idx="12">
                  <c:v>29</c:v>
                </c:pt>
                <c:pt idx="13">
                  <c:v>30</c:v>
                </c:pt>
                <c:pt idx="14">
                  <c:v>32</c:v>
                </c:pt>
                <c:pt idx="15">
                  <c:v>39</c:v>
                </c:pt>
              </c:numCache>
            </c:numRef>
          </c:cat>
          <c:val>
            <c:numRef>
              <c:f>Sheet2!$D$3:$D$18</c:f>
              <c:numCache>
                <c:formatCode>General</c:formatCode>
                <c:ptCount val="16"/>
                <c:pt idx="0">
                  <c:v>0.5</c:v>
                </c:pt>
                <c:pt idx="1">
                  <c:v>1.6</c:v>
                </c:pt>
                <c:pt idx="2">
                  <c:v>12.1</c:v>
                </c:pt>
                <c:pt idx="3">
                  <c:v>16.8</c:v>
                </c:pt>
                <c:pt idx="4">
                  <c:v>8.4</c:v>
                </c:pt>
                <c:pt idx="5">
                  <c:v>10</c:v>
                </c:pt>
                <c:pt idx="6">
                  <c:v>8.4</c:v>
                </c:pt>
                <c:pt idx="7">
                  <c:v>12.1</c:v>
                </c:pt>
                <c:pt idx="8">
                  <c:v>10</c:v>
                </c:pt>
                <c:pt idx="9">
                  <c:v>7.9</c:v>
                </c:pt>
                <c:pt idx="10">
                  <c:v>5.8</c:v>
                </c:pt>
                <c:pt idx="11">
                  <c:v>2.1</c:v>
                </c:pt>
                <c:pt idx="12">
                  <c:v>2.6</c:v>
                </c:pt>
                <c:pt idx="13">
                  <c:v>0.5</c:v>
                </c:pt>
                <c:pt idx="14">
                  <c:v>0.5</c:v>
                </c:pt>
                <c:pt idx="15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5654128"/>
        <c:axId val="355654520"/>
      </c:barChart>
      <c:catAx>
        <c:axId val="35565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654520"/>
        <c:crosses val="autoZero"/>
        <c:auto val="1"/>
        <c:lblAlgn val="ctr"/>
        <c:lblOffset val="100"/>
        <c:noMultiLvlLbl val="0"/>
      </c:catAx>
      <c:valAx>
        <c:axId val="355654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65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588018927211564"/>
          <c:y val="0.18287037037037038"/>
          <c:w val="0.82335699234778748"/>
          <c:h val="0.807098765432098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tx>
                <c:rich>
                  <a:bodyPr/>
                  <a:lstStyle/>
                  <a:p>
                    <a:fld id="{FDEDE5B8-D87D-419C-8811-3EEACD2DE49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D247D3D-8C44-4BF1-BD38-69450CC72957}" type="CATEGORYNAME">
                      <a:rPr lang="en-US" baseline="0"/>
                      <a:pPr/>
                      <a:t>[CATEGORY NAME]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E489FEC-8B17-4934-BFAE-E98D5118358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C8E5137-155A-4496-A0AE-896C93272259}" type="CATEGORYNAME">
                      <a:rPr lang="en-US" baseline="0"/>
                      <a:pPr/>
                      <a:t>[CATEGORY NAME]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F529C28-4895-46BD-A2B9-BA3108DAAAD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ACACB0F-F5EA-4254-9642-CE0CE16D87D8}" type="CATEGORYNAME">
                      <a:rPr lang="en-US" baseline="0"/>
                      <a:pPr/>
                      <a:t>[CATEGORY NAME]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D2BD264-63F4-4667-A50E-2B8CEC5ED84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B12E2EC-44AA-4C4C-9668-3CB561962A88}" type="CATEGORYNAME">
                      <a:rPr lang="en-US" baseline="0"/>
                      <a:pPr/>
                      <a:t>[CATEGORY NAME]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52CCE79-EC96-48BE-A4AB-821246C7A0F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597B86B-2502-4FB5-BAB9-AF2ABFC1CAA3}" type="CATEGORYNAME">
                      <a:rPr lang="en-US" baseline="0"/>
                      <a:pPr/>
                      <a:t>[CATEGORY NAME]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Sheet3!$B$10:$B$14</c:f>
              <c:strCache>
                <c:ptCount val="5"/>
                <c:pt idx="0">
                  <c:v>Secondary School</c:v>
                </c:pt>
                <c:pt idx="1">
                  <c:v>High school</c:v>
                </c:pt>
                <c:pt idx="2">
                  <c:v>Vocational School</c:v>
                </c:pt>
                <c:pt idx="3">
                  <c:v>College</c:v>
                </c:pt>
                <c:pt idx="4">
                  <c:v>University</c:v>
                </c:pt>
              </c:strCache>
            </c:strRef>
          </c:cat>
          <c:val>
            <c:numRef>
              <c:f>Sheet3!$D$10:$D$14</c:f>
              <c:numCache>
                <c:formatCode>_(* #,##0.00_);_(* \(#,##0.00\);_(* "-"??_);_(@_)</c:formatCode>
                <c:ptCount val="5"/>
                <c:pt idx="0">
                  <c:v>8.4210526315789469</c:v>
                </c:pt>
                <c:pt idx="1">
                  <c:v>71.578947368421055</c:v>
                </c:pt>
                <c:pt idx="2">
                  <c:v>2.6315789473684212</c:v>
                </c:pt>
                <c:pt idx="3">
                  <c:v>11.052631578947368</c:v>
                </c:pt>
                <c:pt idx="4">
                  <c:v>6.3157894736842106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Sheet3!$D$10:$D$14</c15:f>
                <c15:dlblRangeCache>
                  <c:ptCount val="5"/>
                  <c:pt idx="0">
                    <c:v> 8.42 </c:v>
                  </c:pt>
                  <c:pt idx="1">
                    <c:v> 71.58 </c:v>
                  </c:pt>
                  <c:pt idx="2">
                    <c:v> 2.63 </c:v>
                  </c:pt>
                  <c:pt idx="3">
                    <c:v> 11.05 </c:v>
                  </c:pt>
                  <c:pt idx="4">
                    <c:v> 6.32 </c:v>
                  </c:pt>
                </c15:dlblRangeCache>
              </c15:datalabelsRange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232676821071051E-2"/>
          <c:y val="5.5555555555555552E-2"/>
          <c:w val="0.85328282828282831"/>
          <c:h val="0.850269757946923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328526484319894E-2"/>
                  <c:y val="1.0252624662367509E-7"/>
                </c:manualLayout>
              </c:layout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2401259931853"/>
                      <c:h val="0.2112499999999999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Sheet3!$D$3</c:f>
              <c:numCache>
                <c:formatCode>_(* #,##0.00_);_(* \(#,##0.00\);_(* "-"??_);_(@_)</c:formatCode>
                <c:ptCount val="1"/>
                <c:pt idx="0">
                  <c:v>22.631578947368421</c:v>
                </c:pt>
              </c:numCache>
            </c:numRef>
          </c:val>
        </c:ser>
        <c:ser>
          <c:idx val="1"/>
          <c:order val="1"/>
          <c:tx>
            <c:strRef>
              <c:f>Sheet3!$B$4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58465540341327"/>
                      <c:h val="0.2633333333333333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Sheet3!$D$4</c:f>
              <c:numCache>
                <c:formatCode>_(* #,##0.00_);_(* \(#,##0.00\);_(* "-"??_);_(@_)</c:formatCode>
                <c:ptCount val="1"/>
                <c:pt idx="0">
                  <c:v>77.368421052631575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462513344"/>
        <c:axId val="462513736"/>
      </c:barChart>
      <c:catAx>
        <c:axId val="46251334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2513736"/>
        <c:crosses val="autoZero"/>
        <c:auto val="1"/>
        <c:lblAlgn val="ctr"/>
        <c:lblOffset val="100"/>
        <c:noMultiLvlLbl val="0"/>
      </c:catAx>
      <c:valAx>
        <c:axId val="462513736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462513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107119422572178E-2"/>
          <c:y val="1.5216212727507419E-2"/>
          <c:w val="0.90680514545056867"/>
          <c:h val="0.6902022288197582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99">
                <a:alpha val="8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Sheet4!$B$3:$B$24</c:f>
              <c:strCache>
                <c:ptCount val="22"/>
                <c:pt idx="0">
                  <c:v>Bac Ninh</c:v>
                </c:pt>
                <c:pt idx="1">
                  <c:v>Thai Nguyen</c:v>
                </c:pt>
                <c:pt idx="2">
                  <c:v>Bac Giang</c:v>
                </c:pt>
                <c:pt idx="3">
                  <c:v>Hoa Binh</c:v>
                </c:pt>
                <c:pt idx="4">
                  <c:v>Thanh Hoa</c:v>
                </c:pt>
                <c:pt idx="5">
                  <c:v>Phu Tho</c:v>
                </c:pt>
                <c:pt idx="6">
                  <c:v>Nghe An</c:v>
                </c:pt>
                <c:pt idx="7">
                  <c:v>Tuyen Quang</c:v>
                </c:pt>
                <c:pt idx="8">
                  <c:v>Ninh Binh</c:v>
                </c:pt>
                <c:pt idx="9">
                  <c:v>Cao Bang</c:v>
                </c:pt>
                <c:pt idx="10">
                  <c:v>Lang Son</c:v>
                </c:pt>
                <c:pt idx="11">
                  <c:v>Yen Bai</c:v>
                </c:pt>
                <c:pt idx="12">
                  <c:v>Nam Dinh</c:v>
                </c:pt>
                <c:pt idx="13">
                  <c:v>Thai binh</c:v>
                </c:pt>
                <c:pt idx="14">
                  <c:v>Hai duong</c:v>
                </c:pt>
                <c:pt idx="15">
                  <c:v>Ha Nam</c:v>
                </c:pt>
                <c:pt idx="16">
                  <c:v>Son La</c:v>
                </c:pt>
                <c:pt idx="17">
                  <c:v>Vinh Phuc</c:v>
                </c:pt>
                <c:pt idx="18">
                  <c:v>HaNoi</c:v>
                </c:pt>
                <c:pt idx="19">
                  <c:v>Bac Kan</c:v>
                </c:pt>
                <c:pt idx="20">
                  <c:v>Ha Giang</c:v>
                </c:pt>
                <c:pt idx="21">
                  <c:v>Quang Ninh</c:v>
                </c:pt>
              </c:strCache>
            </c:strRef>
          </c:cat>
          <c:val>
            <c:numRef>
              <c:f>Sheet4!$C$3:$C$24</c:f>
              <c:numCache>
                <c:formatCode>General</c:formatCode>
                <c:ptCount val="22"/>
                <c:pt idx="0">
                  <c:v>5</c:v>
                </c:pt>
                <c:pt idx="1">
                  <c:v>6</c:v>
                </c:pt>
                <c:pt idx="2">
                  <c:v>33</c:v>
                </c:pt>
                <c:pt idx="3">
                  <c:v>4</c:v>
                </c:pt>
                <c:pt idx="4">
                  <c:v>48</c:v>
                </c:pt>
                <c:pt idx="5">
                  <c:v>4</c:v>
                </c:pt>
                <c:pt idx="6">
                  <c:v>18</c:v>
                </c:pt>
                <c:pt idx="7">
                  <c:v>5</c:v>
                </c:pt>
                <c:pt idx="8">
                  <c:v>12</c:v>
                </c:pt>
                <c:pt idx="9">
                  <c:v>4</c:v>
                </c:pt>
                <c:pt idx="10">
                  <c:v>25</c:v>
                </c:pt>
                <c:pt idx="11">
                  <c:v>4</c:v>
                </c:pt>
                <c:pt idx="12">
                  <c:v>2</c:v>
                </c:pt>
                <c:pt idx="13">
                  <c:v>2</c:v>
                </c:pt>
                <c:pt idx="14">
                  <c:v>4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5655304"/>
        <c:axId val="355655696"/>
      </c:barChart>
      <c:catAx>
        <c:axId val="35565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655696"/>
        <c:crosses val="autoZero"/>
        <c:auto val="1"/>
        <c:lblAlgn val="ctr"/>
        <c:lblOffset val="100"/>
        <c:noMultiLvlLbl val="0"/>
      </c:catAx>
      <c:valAx>
        <c:axId val="355655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655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94263217097869E-2"/>
          <c:y val="1.0916053526096123E-3"/>
          <c:w val="0.94444444444444442"/>
          <c:h val="0.883710683705520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Sheet7!$B$3</c:f>
              <c:strCache>
                <c:ptCount val="1"/>
                <c:pt idx="0">
                  <c:v>Well off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Sheet7!$D$3</c:f>
              <c:numCache>
                <c:formatCode>_(* #,##0.00_);_(* \(#,##0.00\);_(* "-"??_);_(@_)</c:formatCode>
                <c:ptCount val="1"/>
                <c:pt idx="0">
                  <c:v>6.3157894736842106</c:v>
                </c:pt>
              </c:numCache>
            </c:numRef>
          </c:val>
        </c:ser>
        <c:ser>
          <c:idx val="1"/>
          <c:order val="1"/>
          <c:tx>
            <c:strRef>
              <c:f>Sheet7!$B$4</c:f>
              <c:strCache>
                <c:ptCount val="1"/>
                <c:pt idx="0">
                  <c:v>Average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Sheet7!$D$4</c:f>
              <c:numCache>
                <c:formatCode>_(* #,##0.00_);_(* \(#,##0.00\);_(* "-"??_);_(@_)</c:formatCode>
                <c:ptCount val="1"/>
                <c:pt idx="0">
                  <c:v>73.15789473684211</c:v>
                </c:pt>
              </c:numCache>
            </c:numRef>
          </c:val>
        </c:ser>
        <c:ser>
          <c:idx val="2"/>
          <c:order val="2"/>
          <c:tx>
            <c:strRef>
              <c:f>Sheet7!$B$5</c:f>
              <c:strCache>
                <c:ptCount val="1"/>
                <c:pt idx="0">
                  <c:v>Poor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Sheet7!$D$5</c:f>
              <c:numCache>
                <c:formatCode>_(* #,##0.00_);_(* \(#,##0.00\);_(* "-"??_);_(@_)</c:formatCode>
                <c:ptCount val="1"/>
                <c:pt idx="0">
                  <c:v>20.526315789473685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67394408"/>
        <c:axId val="467394800"/>
      </c:barChart>
      <c:catAx>
        <c:axId val="467394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394800"/>
        <c:crosses val="autoZero"/>
        <c:auto val="1"/>
        <c:lblAlgn val="ctr"/>
        <c:lblOffset val="100"/>
        <c:noMultiLvlLbl val="0"/>
      </c:catAx>
      <c:valAx>
        <c:axId val="467394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394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Sheet5!$K$3</c:f>
              <c:strCache>
                <c:ptCount val="1"/>
                <c:pt idx="0">
                  <c:v>Cultivation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Sheet5!$M$3</c:f>
              <c:numCache>
                <c:formatCode>0.0%</c:formatCode>
                <c:ptCount val="1"/>
                <c:pt idx="0">
                  <c:v>0.49473684210526314</c:v>
                </c:pt>
              </c:numCache>
            </c:numRef>
          </c:val>
        </c:ser>
        <c:ser>
          <c:idx val="1"/>
          <c:order val="1"/>
          <c:tx>
            <c:strRef>
              <c:f>Sheet5!$K$4</c:f>
              <c:strCache>
                <c:ptCount val="1"/>
                <c:pt idx="0">
                  <c:v>Husbandary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Sheet5!$M$4</c:f>
              <c:numCache>
                <c:formatCode>0.0%</c:formatCode>
                <c:ptCount val="1"/>
                <c:pt idx="0">
                  <c:v>0.1736842105263158</c:v>
                </c:pt>
              </c:numCache>
            </c:numRef>
          </c:val>
        </c:ser>
        <c:ser>
          <c:idx val="2"/>
          <c:order val="2"/>
          <c:tx>
            <c:strRef>
              <c:f>Sheet5!$K$5</c:f>
              <c:strCache>
                <c:ptCount val="1"/>
                <c:pt idx="0">
                  <c:v>Non-farm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Sheet5!$M$5</c:f>
              <c:numCache>
                <c:formatCode>0.0%</c:formatCode>
                <c:ptCount val="1"/>
                <c:pt idx="0">
                  <c:v>0.33157894736842103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67395584"/>
        <c:axId val="354498688"/>
      </c:barChart>
      <c:catAx>
        <c:axId val="467395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4498688"/>
        <c:crosses val="autoZero"/>
        <c:auto val="1"/>
        <c:lblAlgn val="ctr"/>
        <c:lblOffset val="100"/>
        <c:noMultiLvlLbl val="0"/>
      </c:catAx>
      <c:valAx>
        <c:axId val="35449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39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Sheet10!$B$17:$B$20</c:f>
              <c:strCache>
                <c:ptCount val="4"/>
                <c:pt idx="0">
                  <c:v>Low wage</c:v>
                </c:pt>
                <c:pt idx="1">
                  <c:v>Distance (not close, not far)</c:v>
                </c:pt>
                <c:pt idx="2">
                  <c:v>Not fit requirements</c:v>
                </c:pt>
                <c:pt idx="3">
                  <c:v>Too close</c:v>
                </c:pt>
              </c:strCache>
            </c:strRef>
          </c:cat>
          <c:val>
            <c:numRef>
              <c:f>Sheet10!$D$17:$D$20</c:f>
              <c:numCache>
                <c:formatCode>0.0%</c:formatCode>
                <c:ptCount val="4"/>
                <c:pt idx="0">
                  <c:v>0.73863636363636365</c:v>
                </c:pt>
                <c:pt idx="1">
                  <c:v>0.64772727272727271</c:v>
                </c:pt>
                <c:pt idx="2">
                  <c:v>0.59090909090909094</c:v>
                </c:pt>
                <c:pt idx="3">
                  <c:v>0.78409090909090906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4499472"/>
        <c:axId val="354499864"/>
      </c:barChart>
      <c:catAx>
        <c:axId val="354499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499864"/>
        <c:crosses val="autoZero"/>
        <c:auto val="1"/>
        <c:lblAlgn val="ctr"/>
        <c:lblOffset val="100"/>
        <c:noMultiLvlLbl val="0"/>
      </c:catAx>
      <c:valAx>
        <c:axId val="3544998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49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625E-2"/>
          <c:y val="2.5000000000000001E-2"/>
          <c:w val="0.61947342519685045"/>
          <c:h val="0.9083333333333333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Sheet11!$B$3:$B$5</c:f>
              <c:strCache>
                <c:ptCount val="3"/>
                <c:pt idx="0">
                  <c:v>Do not know where are employees</c:v>
                </c:pt>
                <c:pt idx="1">
                  <c:v>Stay home for housework</c:v>
                </c:pt>
                <c:pt idx="2">
                  <c:v>Do not have social network</c:v>
                </c:pt>
              </c:strCache>
            </c:strRef>
          </c:cat>
          <c:val>
            <c:numRef>
              <c:f>Sheet11!$E$3:$E$5</c:f>
              <c:numCache>
                <c:formatCode>0.0%</c:formatCode>
                <c:ptCount val="3"/>
                <c:pt idx="0">
                  <c:v>0.38100000000000001</c:v>
                </c:pt>
                <c:pt idx="1">
                  <c:v>0.123</c:v>
                </c:pt>
                <c:pt idx="2">
                  <c:v>0.497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Sheet11!$J$5</c:f>
              <c:strCache>
                <c:ptCount val="1"/>
                <c:pt idx="0">
                  <c:v>Seeking a job outside Industrial zone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Sheet11!$K$5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"/>
          <c:order val="1"/>
          <c:tx>
            <c:strRef>
              <c:f>Sheet11!$J$6</c:f>
              <c:strCache>
                <c:ptCount val="1"/>
                <c:pt idx="0">
                  <c:v>Not seeking a job outside Industrial zone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Sheet11!$K$6</c:f>
              <c:numCache>
                <c:formatCode>General</c:formatCode>
                <c:ptCount val="1"/>
                <c:pt idx="0">
                  <c:v>155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55100192"/>
        <c:axId val="455100584"/>
      </c:barChart>
      <c:catAx>
        <c:axId val="4551001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55100584"/>
        <c:crosses val="autoZero"/>
        <c:auto val="1"/>
        <c:lblAlgn val="ctr"/>
        <c:lblOffset val="100"/>
        <c:noMultiLvlLbl val="0"/>
      </c:catAx>
      <c:valAx>
        <c:axId val="45510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100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E28534-9B78-49A7-8A3C-75B025CC454E}" type="datetimeFigureOut">
              <a:rPr lang="vi-VN"/>
              <a:pPr>
                <a:defRPr/>
              </a:pPr>
              <a:t>24/11/2015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1EFE7C-41E1-4A3F-B7FF-A649C32F3B53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35773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Why PRA will be used?</a:t>
            </a:r>
            <a:endParaRPr lang="vi-VN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A05AE6-DAE9-4975-A88C-9FCFBDE9C2E9}" type="slidenum">
              <a:rPr lang="vi-VN" altLang="en-US"/>
              <a:pPr eaLnBrk="1" hangingPunct="1"/>
              <a:t>26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1716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899D4-386C-4A60-9DFB-CE20747DB7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96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132710-BEF4-4C3D-A588-345195C15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59BD-0830-4C46-8023-95F6AA3994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5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vi-VN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9AB4F-09F3-4E02-B375-A861074E9C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90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2720C-2F5A-41C6-8994-CA2F551F9E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98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11C5D-8B5E-4C87-9602-19B658E71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84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B4A49-0BA2-40C5-8B8D-A54E72761F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12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6F5EE-4251-4E90-B2A3-52D54EA70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70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A9D0F-7277-4584-B2C9-A72CE7F9C9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15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B2ADD-425F-4FF4-90B6-7217295814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39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0CCA9-DC11-408B-8A3E-EC19DA9AB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31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57022-C7FF-4A06-8DD6-C81B62B5AF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76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C02EB462-83D4-40A8-A3BE-D443CA6CEE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#_ENREF_25"/><Relationship Id="rId7" Type="http://schemas.openxmlformats.org/officeDocument/2006/relationships/hyperlink" Target="#_ENREF_16"/><Relationship Id="rId2" Type="http://schemas.openxmlformats.org/officeDocument/2006/relationships/hyperlink" Target="#_ENREF_7"/><Relationship Id="rId1" Type="http://schemas.openxmlformats.org/officeDocument/2006/relationships/slideLayout" Target="../slideLayouts/slideLayout2.xml"/><Relationship Id="rId6" Type="http://schemas.openxmlformats.org/officeDocument/2006/relationships/hyperlink" Target="#_ENREF_23"/><Relationship Id="rId5" Type="http://schemas.openxmlformats.org/officeDocument/2006/relationships/hyperlink" Target="#_ENREF_11"/><Relationship Id="rId4" Type="http://schemas.openxmlformats.org/officeDocument/2006/relationships/hyperlink" Target="#_ENREF_17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466975"/>
            <a:ext cx="8610600" cy="1600200"/>
          </a:xfrm>
        </p:spPr>
        <p:txBody>
          <a:bodyPr/>
          <a:lstStyle/>
          <a:p>
            <a:r>
              <a:rPr lang="en-US" altLang="en-US" sz="2800" b="1" smtClean="0">
                <a:solidFill>
                  <a:srgbClr val="FF0000"/>
                </a:solidFill>
              </a:rPr>
              <a:t>RURAL MIGRANT LABOR IN INDUSTRIAL ZONES</a:t>
            </a:r>
            <a:endParaRPr lang="vi-VN" altLang="en-US" sz="2800" smtClean="0">
              <a:solidFill>
                <a:srgbClr val="FF0000"/>
              </a:solidFill>
            </a:endParaRPr>
          </a:p>
          <a:p>
            <a:r>
              <a:rPr lang="en-US" altLang="en-US" sz="2800" b="1" smtClean="0">
                <a:solidFill>
                  <a:srgbClr val="FF0000"/>
                </a:solidFill>
              </a:rPr>
              <a:t>A case study in the industrial zones of </a:t>
            </a:r>
          </a:p>
          <a:p>
            <a:r>
              <a:rPr lang="en-US" altLang="en-US" sz="2800" b="1" smtClean="0">
                <a:solidFill>
                  <a:srgbClr val="FF0000"/>
                </a:solidFill>
              </a:rPr>
              <a:t>Bac Ninh province</a:t>
            </a:r>
            <a:endParaRPr lang="vi-VN" altLang="en-US" sz="28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 i="1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altLang="en-US" sz="2800" b="1" i="1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1" name="Picture 3" descr="logogxabt_couleur_rvb_lowres_large"/>
          <p:cNvPicPr>
            <a:picLocks noGrp="1" noChangeAspect="1" noChangeArrowheads="1"/>
          </p:cNvPicPr>
          <p:nvPr>
            <p:ph type="ctrTitle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838200"/>
            <a:ext cx="1447800" cy="938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2895600" y="4572000"/>
            <a:ext cx="4876800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9900"/>
                </a:solidFill>
                <a:latin typeface="Arial Narrow" panose="020B0606020202030204" pitchFamily="34" charset="0"/>
              </a:rPr>
              <a:t>Ph.D</a:t>
            </a:r>
            <a:r>
              <a:rPr lang="en-US" altLang="en-US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 student:     	Ngo </a:t>
            </a:r>
            <a:r>
              <a:rPr lang="en-US" altLang="en-US" sz="2000" b="1" dirty="0" err="1">
                <a:solidFill>
                  <a:srgbClr val="009900"/>
                </a:solidFill>
                <a:latin typeface="Arial Narrow" panose="020B0606020202030204" pitchFamily="34" charset="0"/>
              </a:rPr>
              <a:t>Trung</a:t>
            </a:r>
            <a:r>
              <a:rPr lang="en-US" altLang="en-US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>
                <a:solidFill>
                  <a:srgbClr val="009900"/>
                </a:solidFill>
                <a:latin typeface="Arial Narrow" panose="020B0606020202030204" pitchFamily="34" charset="0"/>
              </a:rPr>
              <a:t>Thanh</a:t>
            </a:r>
            <a:endParaRPr lang="en-US" altLang="en-US" sz="2000" b="1" dirty="0">
              <a:solidFill>
                <a:srgbClr val="009900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9900"/>
                </a:solidFill>
                <a:latin typeface="Arial Narrow" panose="020B0606020202030204" pitchFamily="34" charset="0"/>
              </a:rPr>
              <a:t>Supervisor: </a:t>
            </a:r>
            <a:r>
              <a:rPr lang="en-US" altLang="en-US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	Prof. Philippe </a:t>
            </a:r>
            <a:r>
              <a:rPr lang="en-US" altLang="en-US" sz="2000" b="1" dirty="0" smtClean="0">
                <a:solidFill>
                  <a:srgbClr val="009900"/>
                </a:solidFill>
                <a:latin typeface="Arial Narrow" panose="020B0606020202030204" pitchFamily="34" charset="0"/>
              </a:rPr>
              <a:t>LEBAILLY</a:t>
            </a: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9900"/>
                </a:solidFill>
                <a:latin typeface="Arial Narrow" panose="020B0606020202030204" pitchFamily="34" charset="0"/>
              </a:rPr>
              <a:t>Co-supervisor:	Dr. Nguyen </a:t>
            </a:r>
            <a:r>
              <a:rPr lang="en-US" altLang="en-US" sz="2000" b="1" dirty="0" err="1" smtClean="0">
                <a:solidFill>
                  <a:srgbClr val="009900"/>
                </a:solidFill>
                <a:latin typeface="Arial Narrow" panose="020B0606020202030204" pitchFamily="34" charset="0"/>
              </a:rPr>
              <a:t>Thi</a:t>
            </a:r>
            <a:r>
              <a:rPr lang="en-US" altLang="en-US" sz="2000" b="1" dirty="0" smtClean="0">
                <a:solidFill>
                  <a:srgbClr val="0099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009900"/>
                </a:solidFill>
                <a:latin typeface="Arial Narrow" panose="020B0606020202030204" pitchFamily="34" charset="0"/>
              </a:rPr>
              <a:t>Dien</a:t>
            </a:r>
            <a:endParaRPr lang="en-US" altLang="en-US" sz="2000" b="1" dirty="0">
              <a:solidFill>
                <a:srgbClr val="009900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Academic year:    </a:t>
            </a:r>
            <a:r>
              <a:rPr lang="en-US" altLang="en-US" sz="2000" b="1" dirty="0" smtClean="0">
                <a:solidFill>
                  <a:srgbClr val="009900"/>
                </a:solidFill>
                <a:latin typeface="Arial Narrow" panose="020B0606020202030204" pitchFamily="34" charset="0"/>
              </a:rPr>
              <a:t>2015-2016</a:t>
            </a:r>
            <a:endParaRPr lang="en-US" altLang="en-US" sz="2000" b="1" dirty="0">
              <a:solidFill>
                <a:srgbClr val="009900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3" name="Picture 6" descr="logo_ul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13906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3545"/>
          </a:xfrm>
        </p:spPr>
        <p:txBody>
          <a:bodyPr/>
          <a:lstStyle/>
          <a:p>
            <a:r>
              <a:rPr lang="en-US" sz="3200" dirty="0" smtClean="0"/>
              <a:t>Methodology</a:t>
            </a:r>
            <a:endParaRPr lang="en-US" sz="3200" dirty="0"/>
          </a:p>
        </p:txBody>
      </p:sp>
      <p:grpSp>
        <p:nvGrpSpPr>
          <p:cNvPr id="8" name="Group 7"/>
          <p:cNvGrpSpPr/>
          <p:nvPr/>
        </p:nvGrpSpPr>
        <p:grpSpPr>
          <a:xfrm>
            <a:off x="609600" y="2133600"/>
            <a:ext cx="7696200" cy="4339650"/>
            <a:chOff x="914400" y="2133600"/>
            <a:chExt cx="5486400" cy="3898495"/>
          </a:xfrm>
        </p:grpSpPr>
        <p:sp>
          <p:nvSpPr>
            <p:cNvPr id="3" name="TextBox 2"/>
            <p:cNvSpPr txBox="1"/>
            <p:nvPr/>
          </p:nvSpPr>
          <p:spPr>
            <a:xfrm>
              <a:off x="914400" y="2133600"/>
              <a:ext cx="1219200" cy="38984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2400" dirty="0" smtClean="0"/>
            </a:p>
            <a:p>
              <a:endParaRPr lang="en-US" sz="2400" dirty="0"/>
            </a:p>
            <a:p>
              <a:endParaRPr lang="en-US" sz="2400" dirty="0" smtClean="0"/>
            </a:p>
            <a:p>
              <a:r>
                <a:rPr lang="en-US" sz="2400" dirty="0" smtClean="0"/>
                <a:t>List of HHS with room for rent</a:t>
              </a:r>
              <a:endParaRPr lang="en-US" sz="2400" dirty="0"/>
            </a:p>
            <a:p>
              <a:endParaRPr lang="en-US" sz="2400" dirty="0" smtClean="0"/>
            </a:p>
            <a:p>
              <a:endParaRPr lang="en-US" sz="2400" dirty="0"/>
            </a:p>
            <a:p>
              <a:endParaRPr lang="en-US" sz="24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895600" y="2286000"/>
              <a:ext cx="1371600" cy="10783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Ten </a:t>
              </a:r>
              <a:r>
                <a:rPr lang="en-US" sz="2400" dirty="0" err="1" smtClean="0"/>
                <a:t>hhs</a:t>
              </a:r>
              <a:r>
                <a:rPr lang="en-US" sz="2400" dirty="0" smtClean="0"/>
                <a:t> in Ngo </a:t>
              </a:r>
              <a:r>
                <a:rPr lang="en-US" sz="2400" dirty="0" err="1" smtClean="0"/>
                <a:t>Xa</a:t>
              </a:r>
              <a:r>
                <a:rPr lang="en-US" sz="2400" dirty="0" smtClean="0"/>
                <a:t>, Yen </a:t>
              </a:r>
              <a:r>
                <a:rPr lang="en-US" sz="2400" dirty="0" err="1" smtClean="0"/>
                <a:t>Phong</a:t>
              </a:r>
              <a:endParaRPr lang="en-US" sz="2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07694" y="4521602"/>
              <a:ext cx="1371600" cy="10783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Ten </a:t>
              </a:r>
              <a:r>
                <a:rPr lang="en-US" sz="2400" dirty="0" err="1" smtClean="0"/>
                <a:t>hhs</a:t>
              </a:r>
              <a:r>
                <a:rPr lang="en-US" sz="2400" dirty="0" smtClean="0"/>
                <a:t> in </a:t>
              </a:r>
              <a:r>
                <a:rPr lang="en-US" sz="2400" dirty="0" err="1" smtClean="0"/>
                <a:t>Giang</a:t>
              </a:r>
              <a:r>
                <a:rPr lang="en-US" sz="2400" dirty="0" smtClean="0"/>
                <a:t> Lieu, </a:t>
              </a:r>
              <a:r>
                <a:rPr lang="en-US" sz="2400" dirty="0" err="1" smtClean="0"/>
                <a:t>Que</a:t>
              </a:r>
              <a:r>
                <a:rPr lang="en-US" sz="2400" dirty="0" smtClean="0"/>
                <a:t> Vo</a:t>
              </a:r>
              <a:endParaRPr lang="en-US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29200" y="2286000"/>
              <a:ext cx="1371600" cy="107830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98 migrants in Ngo </a:t>
              </a:r>
              <a:r>
                <a:rPr lang="en-US" sz="2400" dirty="0" err="1" smtClean="0"/>
                <a:t>Xa</a:t>
              </a:r>
              <a:r>
                <a:rPr lang="en-US" sz="2400" dirty="0" smtClean="0"/>
                <a:t>, Yen </a:t>
              </a:r>
              <a:r>
                <a:rPr lang="en-US" sz="2400" dirty="0" err="1" smtClean="0"/>
                <a:t>Phong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025823" y="4355709"/>
              <a:ext cx="1371600" cy="141009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92 migrants in </a:t>
              </a:r>
              <a:r>
                <a:rPr lang="en-US" sz="2400" dirty="0" err="1" smtClean="0"/>
                <a:t>Giang</a:t>
              </a:r>
              <a:r>
                <a:rPr lang="en-US" sz="2400" dirty="0" smtClean="0"/>
                <a:t> Lieu, </a:t>
              </a:r>
              <a:r>
                <a:rPr lang="en-US" sz="2400" dirty="0" err="1" smtClean="0"/>
                <a:t>Que</a:t>
              </a:r>
              <a:r>
                <a:rPr lang="en-US" sz="2400" dirty="0" smtClean="0"/>
                <a:t> Vo</a:t>
              </a:r>
              <a:endParaRPr lang="en-US" sz="2400" dirty="0"/>
            </a:p>
          </p:txBody>
        </p:sp>
      </p:grpSp>
      <p:sp>
        <p:nvSpPr>
          <p:cNvPr id="13" name="Right Arrow 12"/>
          <p:cNvSpPr/>
          <p:nvPr/>
        </p:nvSpPr>
        <p:spPr bwMode="auto">
          <a:xfrm>
            <a:off x="2513336" y="2903411"/>
            <a:ext cx="828027" cy="144589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>
            <a:off x="2506732" y="5400765"/>
            <a:ext cx="828027" cy="144589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>
            <a:off x="5403503" y="2874978"/>
            <a:ext cx="828027" cy="144589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>
            <a:off x="5403502" y="5400765"/>
            <a:ext cx="828027" cy="144589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13716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Sample selection</a:t>
            </a:r>
            <a:endParaRPr lang="en-US" sz="2800" dirty="0"/>
          </a:p>
        </p:txBody>
      </p:sp>
      <p:pic>
        <p:nvPicPr>
          <p:cNvPr id="18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04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 txBox="1">
            <a:spLocks/>
          </p:cNvSpPr>
          <p:nvPr/>
        </p:nvSpPr>
        <p:spPr bwMode="auto">
          <a:xfrm>
            <a:off x="468313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3316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554809"/>
              </p:ext>
            </p:extLst>
          </p:nvPr>
        </p:nvGraphicFramePr>
        <p:xfrm>
          <a:off x="468312" y="1447800"/>
          <a:ext cx="6237288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991014"/>
              </p:ext>
            </p:extLst>
          </p:nvPr>
        </p:nvGraphicFramePr>
        <p:xfrm>
          <a:off x="6781800" y="1600200"/>
          <a:ext cx="1956570" cy="396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3648"/>
                <a:gridCol w="712922"/>
              </a:tblGrid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22.9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Median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Mode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Minimum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Maximum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5943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Age of migrant labor in industrial zones of </a:t>
            </a:r>
            <a:r>
              <a:rPr lang="en-US" dirty="0" err="1" smtClean="0"/>
              <a:t>Bac</a:t>
            </a:r>
            <a:r>
              <a:rPr lang="en-US" dirty="0" smtClean="0"/>
              <a:t> </a:t>
            </a:r>
            <a:r>
              <a:rPr lang="en-US" dirty="0" err="1" smtClean="0"/>
              <a:t>Ninh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929621"/>
              </p:ext>
            </p:extLst>
          </p:nvPr>
        </p:nvGraphicFramePr>
        <p:xfrm>
          <a:off x="3276600" y="1600200"/>
          <a:ext cx="5410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775211"/>
              </p:ext>
            </p:extLst>
          </p:nvPr>
        </p:nvGraphicFramePr>
        <p:xfrm>
          <a:off x="381000" y="914400"/>
          <a:ext cx="267951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9600" y="57912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Gender and Education level of migrant workers in industrial zones of </a:t>
            </a:r>
            <a:r>
              <a:rPr lang="en-US" dirty="0" err="1" smtClean="0"/>
              <a:t>Bac</a:t>
            </a:r>
            <a:r>
              <a:rPr lang="en-US" dirty="0" smtClean="0"/>
              <a:t> </a:t>
            </a:r>
            <a:r>
              <a:rPr lang="en-US" dirty="0" err="1" smtClean="0"/>
              <a:t>Ninh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468313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4" name="Picture 4" descr="logogxabt_couleur_rvb_lowres_lar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67000" y="167640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190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4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464852"/>
              </p:ext>
            </p:extLst>
          </p:nvPr>
        </p:nvGraphicFramePr>
        <p:xfrm>
          <a:off x="152400" y="1295400"/>
          <a:ext cx="6858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309003"/>
              </p:ext>
            </p:extLst>
          </p:nvPr>
        </p:nvGraphicFramePr>
        <p:xfrm>
          <a:off x="7010400" y="1828800"/>
          <a:ext cx="2012950" cy="205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7150"/>
                <a:gridCol w="685800"/>
              </a:tblGrid>
              <a:tr h="514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City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District town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Rural area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  <a:alpha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6" name="Picture 4" descr="logogxabt_couleur_rvb_lowres_lar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58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257737"/>
              </p:ext>
            </p:extLst>
          </p:nvPr>
        </p:nvGraphicFramePr>
        <p:xfrm>
          <a:off x="685800" y="1341438"/>
          <a:ext cx="3352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666293"/>
              </p:ext>
            </p:extLst>
          </p:nvPr>
        </p:nvGraphicFramePr>
        <p:xfrm>
          <a:off x="4343400" y="1265238"/>
          <a:ext cx="3581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9" name="Picture 4" descr="logogxabt_couleur_rvb_lowres_lar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14493" y="6172200"/>
            <a:ext cx="769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Household status and main livelihood of workers before migration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86600" y="94138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 = 190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0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3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569509"/>
              </p:ext>
            </p:extLst>
          </p:nvPr>
        </p:nvGraphicFramePr>
        <p:xfrm>
          <a:off x="685800" y="1676403"/>
          <a:ext cx="7924800" cy="4190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2400"/>
                <a:gridCol w="990600"/>
                <a:gridCol w="990600"/>
                <a:gridCol w="990600"/>
                <a:gridCol w="990600"/>
              </a:tblGrid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Livelihood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activities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 smtClean="0">
                          <a:effectLst/>
                        </a:rPr>
                        <a:t>No of </a:t>
                      </a:r>
                    </a:p>
                    <a:p>
                      <a:pPr algn="ctr" fontAlgn="t"/>
                      <a:r>
                        <a:rPr lang="en-US" sz="1800" b="1" u="none" strike="noStrike" dirty="0" smtClean="0">
                          <a:effectLst/>
                        </a:rPr>
                        <a:t>HH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 smtClean="0">
                          <a:effectLst/>
                        </a:rPr>
                        <a:t>Min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 smtClean="0">
                          <a:effectLst/>
                        </a:rPr>
                        <a:t>Max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 Mean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of labor in cultivation before migration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177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2.45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of labor in cultivation after migration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2.12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 of labor in </a:t>
                      </a:r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husbandry </a:t>
                      </a:r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before migration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2.28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 of labor in </a:t>
                      </a:r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husbandry </a:t>
                      </a:r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after migration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1.93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 of labor in nonfarm before migration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99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1.58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 of labor in nonfarm after migration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99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       1.57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61722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Labor arrangement of migrant’s household before and after migration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1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3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185381"/>
              </p:ext>
            </p:extLst>
          </p:nvPr>
        </p:nvGraphicFramePr>
        <p:xfrm>
          <a:off x="381000" y="1600200"/>
          <a:ext cx="8490559" cy="3886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8015"/>
                <a:gridCol w="941792"/>
                <a:gridCol w="941792"/>
                <a:gridCol w="941792"/>
                <a:gridCol w="941792"/>
                <a:gridCol w="941792"/>
                <a:gridCol w="941792"/>
                <a:gridCol w="941792"/>
              </a:tblGrid>
              <a:tr h="52304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Livelihood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activities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Decrease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Unchange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Increase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23042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670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Cultivation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10.0 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90.0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-  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94670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Husbandry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6.3 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90.0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3.68 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4670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Nonfarm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0.5 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93.7 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5.79 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>
                        <a:alpha val="79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0198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main livelihood activities of migrant’s household before and after migration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3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239787"/>
              </p:ext>
            </p:extLst>
          </p:nvPr>
        </p:nvGraphicFramePr>
        <p:xfrm>
          <a:off x="533400" y="1524000"/>
          <a:ext cx="8229600" cy="434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5316"/>
                <a:gridCol w="1351608"/>
                <a:gridCol w="1702676"/>
              </a:tblGrid>
              <a:tr h="103170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Frequency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Percent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7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No inudustrial zone/factory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102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53.7%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31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Industrial zone, but not looking for job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72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37.9%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4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Industrial zone, looking for job, but not work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8.4%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7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190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100%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0887" y="6096000"/>
            <a:ext cx="807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Nonfarm opportunity in sending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3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6" y="152400"/>
            <a:ext cx="1611313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19123"/>
              </p:ext>
            </p:extLst>
          </p:nvPr>
        </p:nvGraphicFramePr>
        <p:xfrm>
          <a:off x="381000" y="1676400"/>
          <a:ext cx="84582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60198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Why migrant workers do not seek and work in nonfarm sector in sending areas?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39000" y="126523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 = 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079558"/>
              </p:ext>
            </p:extLst>
          </p:nvPr>
        </p:nvGraphicFramePr>
        <p:xfrm>
          <a:off x="3886200" y="2133600"/>
          <a:ext cx="48768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326467"/>
              </p:ext>
            </p:extLst>
          </p:nvPr>
        </p:nvGraphicFramePr>
        <p:xfrm>
          <a:off x="533400" y="1600200"/>
          <a:ext cx="3290888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6" name="Picture 4" descr="logogxabt_couleur_rvb_lowres_lar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05000" y="1535668"/>
            <a:ext cx="1077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 = 190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943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 they look for a job outside industrial zones in sending areas ? And Why?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96200" y="1720334"/>
            <a:ext cx="1077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 = 155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4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Outline</a:t>
            </a:r>
            <a:endParaRPr lang="vi-VN" altLang="en-US" sz="3600" smtClean="0">
              <a:solidFill>
                <a:schemeClr val="tx1"/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Introduction</a:t>
            </a:r>
          </a:p>
          <a:p>
            <a:r>
              <a:rPr lang="en-US" altLang="en-US" sz="2800" dirty="0" smtClean="0"/>
              <a:t>Objectives</a:t>
            </a:r>
          </a:p>
          <a:p>
            <a:r>
              <a:rPr lang="en-US" altLang="en-US" sz="2800" dirty="0" smtClean="0"/>
              <a:t>Methodology</a:t>
            </a:r>
          </a:p>
          <a:p>
            <a:r>
              <a:rPr lang="en-US" altLang="en-US" sz="2800" dirty="0" smtClean="0"/>
              <a:t>Findings</a:t>
            </a:r>
          </a:p>
          <a:p>
            <a:r>
              <a:rPr lang="en-US" altLang="en-US" sz="2800" dirty="0" smtClean="0"/>
              <a:t>Conclusion</a:t>
            </a:r>
            <a:endParaRPr lang="vi-VN" altLang="en-US" sz="2800" dirty="0" smtClean="0"/>
          </a:p>
        </p:txBody>
      </p:sp>
      <p:pic>
        <p:nvPicPr>
          <p:cNvPr id="3076" name="Picture 3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9460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9066"/>
              </p:ext>
            </p:extLst>
          </p:nvPr>
        </p:nvGraphicFramePr>
        <p:xfrm>
          <a:off x="218364" y="2362200"/>
          <a:ext cx="8686801" cy="3422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1"/>
                <a:gridCol w="1371600"/>
                <a:gridCol w="1676400"/>
                <a:gridCol w="1480266"/>
                <a:gridCol w="805734"/>
              </a:tblGrid>
              <a:tr h="57077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Current marriage status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</a:t>
                      </a:r>
                      <a:r>
                        <a:rPr lang="en-US" sz="2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remittance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Importance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Importance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926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Got Marriage - Husband/wife in home town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1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Got Marriage - Husband/wife in the IZ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738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Got </a:t>
                      </a:r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Marriage - Husband/wife outside the IZ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1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</a:rPr>
                        <a:t>Single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1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</a:rPr>
                        <a:t>Divorced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1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66065" y="5867401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Chi-Square Tests with sig = 0.012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539876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Role of remittance</a:t>
            </a:r>
            <a:endParaRPr lang="en-US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Easy requirement for employment in Industrial zones</a:t>
            </a:r>
          </a:p>
          <a:p>
            <a:pPr lvl="1"/>
            <a:r>
              <a:rPr lang="en-US" altLang="en-US" sz="2400" dirty="0" smtClean="0"/>
              <a:t>Secondary school diploma</a:t>
            </a:r>
          </a:p>
          <a:p>
            <a:pPr lvl="1"/>
            <a:r>
              <a:rPr lang="en-US" altLang="en-US" sz="2400" dirty="0" smtClean="0"/>
              <a:t>Identity card</a:t>
            </a:r>
          </a:p>
          <a:p>
            <a:pPr lvl="1"/>
            <a:r>
              <a:rPr lang="en-US" altLang="en-US" sz="2400" dirty="0" smtClean="0"/>
              <a:t>Health certification: 200 VND on market (8 euro)</a:t>
            </a:r>
          </a:p>
          <a:p>
            <a:pPr lvl="1"/>
            <a:r>
              <a:rPr lang="en-US" altLang="en-US" sz="2400" dirty="0" smtClean="0"/>
              <a:t>Age: 18 - 30</a:t>
            </a:r>
          </a:p>
          <a:p>
            <a:pPr lvl="1"/>
            <a:r>
              <a:rPr lang="en-US" altLang="en-US" sz="2400" dirty="0" smtClean="0"/>
              <a:t>Gender priority: Female</a:t>
            </a:r>
            <a:endParaRPr lang="vi-VN" altLang="en-US" sz="2400" dirty="0" smtClean="0"/>
          </a:p>
        </p:txBody>
      </p:sp>
      <p:pic>
        <p:nvPicPr>
          <p:cNvPr id="14340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687280"/>
              </p:ext>
            </p:extLst>
          </p:nvPr>
        </p:nvGraphicFramePr>
        <p:xfrm>
          <a:off x="609600" y="1905000"/>
          <a:ext cx="8000999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79627"/>
                <a:gridCol w="1910686"/>
                <a:gridCol w="1910686"/>
              </a:tblGrid>
              <a:tr h="8688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Frequency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Percent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Up to </a:t>
                      </a:r>
                      <a:r>
                        <a:rPr lang="en-US" sz="18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12</a:t>
                      </a:r>
                      <a:r>
                        <a:rPr lang="en-US" sz="1800" b="1" u="none" strike="noStrike" baseline="0" dirty="0" smtClean="0">
                          <a:solidFill>
                            <a:srgbClr val="C00000"/>
                          </a:solidFill>
                          <a:effectLst/>
                        </a:rPr>
                        <a:t> months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63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From 13-24 months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55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29.1</a:t>
                      </a:r>
                      <a:endParaRPr lang="en-US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From 25-36 months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7.4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868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More than 36 months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0.5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189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100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5791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long have they worked in the Industrial zones?? The strategy of hiding labor?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469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Better working condition compare to agriculture works:</a:t>
            </a:r>
          </a:p>
          <a:p>
            <a:pPr lvl="1"/>
            <a:r>
              <a:rPr lang="en-US" altLang="en-US" sz="2400" dirty="0" smtClean="0"/>
              <a:t>Working inside with air conditioner</a:t>
            </a:r>
          </a:p>
          <a:p>
            <a:pPr lvl="1"/>
            <a:r>
              <a:rPr lang="en-US" altLang="en-US" sz="2400" dirty="0" smtClean="0"/>
              <a:t>Light work</a:t>
            </a:r>
          </a:p>
          <a:p>
            <a:pPr lvl="1"/>
            <a:r>
              <a:rPr lang="en-US" altLang="en-US" sz="2400" dirty="0" smtClean="0"/>
              <a:t>Clean</a:t>
            </a:r>
          </a:p>
          <a:p>
            <a:pPr lvl="1"/>
            <a:r>
              <a:rPr lang="en-US" altLang="en-US" sz="2400" dirty="0" smtClean="0"/>
              <a:t>Higher wage by cash</a:t>
            </a:r>
          </a:p>
          <a:p>
            <a:pPr lvl="1"/>
            <a:endParaRPr lang="vi-VN" altLang="en-US" sz="2400" dirty="0" smtClean="0"/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5364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Social network – what they do not have for employment in sending areas</a:t>
            </a:r>
          </a:p>
          <a:p>
            <a:pPr lvl="1"/>
            <a:r>
              <a:rPr lang="en-US" altLang="en-US" sz="2400" dirty="0" smtClean="0"/>
              <a:t>Relatives </a:t>
            </a:r>
          </a:p>
          <a:p>
            <a:pPr lvl="1"/>
            <a:r>
              <a:rPr lang="en-US" altLang="en-US" sz="2400" dirty="0" smtClean="0"/>
              <a:t>Classmate</a:t>
            </a:r>
            <a:endParaRPr lang="vi-VN" altLang="en-US" sz="2400" dirty="0" smtClean="0"/>
          </a:p>
        </p:txBody>
      </p:sp>
      <p:sp>
        <p:nvSpPr>
          <p:cNvPr id="16387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6388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7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17438" name="Picture 5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1222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 off for future</a:t>
            </a:r>
          </a:p>
          <a:p>
            <a:pPr lvl="1"/>
            <a:r>
              <a:rPr lang="en-US" dirty="0" smtClean="0"/>
              <a:t>Working hours: 14</a:t>
            </a:r>
          </a:p>
          <a:p>
            <a:pPr lvl="2"/>
            <a:r>
              <a:rPr lang="en-US" dirty="0" smtClean="0"/>
              <a:t>8h AM – 8h PM</a:t>
            </a:r>
          </a:p>
          <a:p>
            <a:pPr lvl="2"/>
            <a:r>
              <a:rPr lang="en-US" dirty="0" smtClean="0"/>
              <a:t>8h PM - 8h AM</a:t>
            </a:r>
          </a:p>
          <a:p>
            <a:pPr lvl="1"/>
            <a:r>
              <a:rPr lang="en-US" dirty="0" smtClean="0"/>
              <a:t>Entertainment: </a:t>
            </a:r>
          </a:p>
          <a:p>
            <a:pPr lvl="2"/>
            <a:r>
              <a:rPr lang="en-US" dirty="0" smtClean="0"/>
              <a:t>Phone</a:t>
            </a:r>
          </a:p>
          <a:p>
            <a:pPr lvl="2"/>
            <a:r>
              <a:rPr lang="en-US" dirty="0" smtClean="0"/>
              <a:t>Sleep (6-8h/day)</a:t>
            </a:r>
          </a:p>
          <a:p>
            <a:pPr lvl="1"/>
            <a:r>
              <a:rPr lang="en-US" dirty="0" smtClean="0"/>
              <a:t>Health care: poor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vi-VN" altLang="en-US" sz="3600" dirty="0">
              <a:solidFill>
                <a:schemeClr val="tx2"/>
              </a:solidFill>
            </a:endParaRPr>
          </a:p>
        </p:txBody>
      </p:sp>
      <p:pic>
        <p:nvPicPr>
          <p:cNvPr id="20484" name="Picture 4" descr="logogxabt_couleur_rvb_lowres_lar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670804"/>
              </p:ext>
            </p:extLst>
          </p:nvPr>
        </p:nvGraphicFramePr>
        <p:xfrm>
          <a:off x="609600" y="2285999"/>
          <a:ext cx="8229599" cy="312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5400"/>
                <a:gridCol w="1671917"/>
                <a:gridCol w="1452282"/>
              </a:tblGrid>
              <a:tr h="1032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 employment in IZ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Frequency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Percent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2291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Permanent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16.3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2291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Temporary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78.4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2291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Stop whatever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2291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Total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190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0" y="16764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Stay or move?</a:t>
            </a:r>
            <a:endParaRPr lang="en-US" sz="28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04019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dirty="0" smtClean="0">
                <a:solidFill>
                  <a:schemeClr val="tx2"/>
                </a:solidFill>
              </a:rPr>
              <a:t>Findings</a:t>
            </a:r>
            <a:endParaRPr lang="vi-V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Conclusion</a:t>
            </a:r>
            <a:endParaRPr lang="en-US" sz="3600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altLang="en-US" sz="2800" dirty="0" smtClean="0"/>
              <a:t>Push:</a:t>
            </a:r>
          </a:p>
          <a:p>
            <a:pPr lvl="1"/>
            <a:r>
              <a:rPr lang="en-US" altLang="en-US" sz="2400" dirty="0" smtClean="0"/>
              <a:t>Labor surplus and seasonal convertibility of agriculture products</a:t>
            </a:r>
          </a:p>
          <a:p>
            <a:pPr lvl="1"/>
            <a:r>
              <a:rPr lang="en-US" altLang="en-US" sz="2400" dirty="0" smtClean="0"/>
              <a:t>Lack of capital</a:t>
            </a:r>
          </a:p>
          <a:p>
            <a:pPr lvl="1"/>
            <a:r>
              <a:rPr lang="en-US" altLang="en-US" sz="2400" dirty="0" smtClean="0"/>
              <a:t>Poor social relations related to employment</a:t>
            </a:r>
          </a:p>
          <a:p>
            <a:r>
              <a:rPr lang="en-US" altLang="en-US" sz="2800" dirty="0" smtClean="0"/>
              <a:t>Pull:</a:t>
            </a:r>
          </a:p>
          <a:p>
            <a:pPr lvl="1"/>
            <a:r>
              <a:rPr lang="en-US" altLang="en-US" sz="2400" dirty="0" smtClean="0"/>
              <a:t>High demand of labor</a:t>
            </a:r>
          </a:p>
          <a:p>
            <a:pPr lvl="1"/>
            <a:r>
              <a:rPr lang="en-US" altLang="en-US" sz="2400" dirty="0" smtClean="0"/>
              <a:t>Employment strategy of enterprise</a:t>
            </a:r>
          </a:p>
          <a:p>
            <a:pPr lvl="1"/>
            <a:r>
              <a:rPr lang="en-US" altLang="en-US" sz="2400" dirty="0" smtClean="0"/>
              <a:t>Working environment</a:t>
            </a:r>
            <a:endParaRPr lang="vi-VN" altLang="en-US" sz="2400" dirty="0" smtClean="0"/>
          </a:p>
          <a:p>
            <a:endParaRPr lang="vi-VN" altLang="en-US" sz="2800" dirty="0" smtClean="0"/>
          </a:p>
        </p:txBody>
      </p:sp>
      <p:pic>
        <p:nvPicPr>
          <p:cNvPr id="18436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Thank you for attention</a:t>
            </a:r>
            <a:endParaRPr lang="vi-V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Introduction</a:t>
            </a:r>
            <a:endParaRPr lang="vi-VN" altLang="en-US" sz="360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altLang="en-US" sz="2800" smtClean="0"/>
              <a:t>Pattern of development and migration debate has never ended (</a:t>
            </a:r>
            <a:r>
              <a:rPr lang="en-US" altLang="en-US" sz="2800" smtClean="0">
                <a:hlinkClick r:id="rId2" action="ppaction://hlinkfile" tooltip="Haas, 2007 #33"/>
              </a:rPr>
              <a:t>Haas 2007</a:t>
            </a:r>
            <a:r>
              <a:rPr lang="en-US" altLang="en-US" sz="2800" smtClean="0"/>
              <a:t>)</a:t>
            </a:r>
          </a:p>
          <a:p>
            <a:r>
              <a:rPr lang="vi-VN" altLang="en-US" sz="2800" smtClean="0"/>
              <a:t>Migration has became a key issue of development (</a:t>
            </a:r>
            <a:r>
              <a:rPr lang="vi-VN" altLang="en-US" sz="2800" smtClean="0">
                <a:hlinkClick r:id="rId3" action="ppaction://hlinkfile" tooltip="Skeldon, 2003 #90"/>
              </a:rPr>
              <a:t>Skeldon 2003</a:t>
            </a:r>
            <a:r>
              <a:rPr lang="vi-VN" altLang="en-US" sz="2800" smtClean="0"/>
              <a:t>)</a:t>
            </a:r>
          </a:p>
          <a:p>
            <a:r>
              <a:rPr lang="vi-VN" altLang="en-US" sz="2800" smtClean="0"/>
              <a:t>Thousand industrial zones have been found in developing countries </a:t>
            </a:r>
            <a:r>
              <a:rPr lang="en-US" altLang="en-US" sz="2800" smtClean="0"/>
              <a:t>(</a:t>
            </a:r>
            <a:r>
              <a:rPr lang="en-US" altLang="en-US" sz="2800" smtClean="0">
                <a:hlinkClick r:id="rId4" action="ppaction://hlinkfile" tooltip="Milberg, 2008 #50"/>
              </a:rPr>
              <a:t>Milberg and Amengual 2008</a:t>
            </a:r>
            <a:r>
              <a:rPr lang="en-US" altLang="en-US" sz="2800" smtClean="0"/>
              <a:t>)</a:t>
            </a:r>
            <a:endParaRPr lang="vi-VN" altLang="en-US" sz="2800" smtClean="0"/>
          </a:p>
          <a:p>
            <a:r>
              <a:rPr lang="vi-VN" altLang="en-US" sz="2800" smtClean="0"/>
              <a:t>Low wages </a:t>
            </a:r>
            <a:r>
              <a:rPr lang="en-US" altLang="en-US" sz="2800" smtClean="0"/>
              <a:t>(</a:t>
            </a:r>
            <a:r>
              <a:rPr lang="en-US" altLang="en-US" sz="2800" smtClean="0">
                <a:hlinkClick r:id="rId5" action="ppaction://hlinkfile" tooltip="Kusago, 1998 #10"/>
              </a:rPr>
              <a:t>Kusago and Tzannatos 1998</a:t>
            </a:r>
            <a:r>
              <a:rPr lang="en-US" altLang="en-US" sz="2800" smtClean="0"/>
              <a:t>).</a:t>
            </a:r>
            <a:r>
              <a:rPr lang="vi-VN" altLang="en-US" sz="2800" smtClean="0"/>
              <a:t> and unstable employment </a:t>
            </a:r>
            <a:r>
              <a:rPr lang="en-US" altLang="en-US" sz="2800" smtClean="0"/>
              <a:t>(</a:t>
            </a:r>
            <a:r>
              <a:rPr lang="en-US" altLang="en-US" sz="2800" smtClean="0">
                <a:hlinkClick r:id="rId6" action="ppaction://hlinkfile" tooltip="Rondinelli, 1987 #48"/>
              </a:rPr>
              <a:t>Rondinelli 1987</a:t>
            </a:r>
            <a:r>
              <a:rPr lang="en-US" altLang="en-US" sz="2800" smtClean="0"/>
              <a:t>)</a:t>
            </a:r>
          </a:p>
          <a:p>
            <a:r>
              <a:rPr lang="en-US" altLang="en-US" sz="2800" smtClean="0"/>
              <a:t>Labour-repressive  environment  and  low  union  density (</a:t>
            </a:r>
            <a:r>
              <a:rPr lang="en-US" altLang="en-US" sz="2800" smtClean="0">
                <a:hlinkClick r:id="rId7" action="ppaction://hlinkfile" tooltip="McCallum, 2011 #49"/>
              </a:rPr>
              <a:t>McCallum 2011</a:t>
            </a:r>
            <a:r>
              <a:rPr lang="en-US" altLang="en-US" sz="2800" smtClean="0"/>
              <a:t>)</a:t>
            </a:r>
            <a:endParaRPr lang="vi-VN" altLang="en-US" sz="2800" smtClean="0"/>
          </a:p>
        </p:txBody>
      </p:sp>
      <p:pic>
        <p:nvPicPr>
          <p:cNvPr id="4100" name="Picture 3" descr="logogxabt_couleur_rvb_lowres_lar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Introduction (cont)</a:t>
            </a:r>
            <a:endParaRPr lang="vi-VN" altLang="en-US" sz="36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/>
              <a:t> </a:t>
            </a:r>
            <a:r>
              <a:rPr lang="en-US" sz="2800" smtClean="0"/>
              <a:t> Vietnam context:</a:t>
            </a:r>
          </a:p>
          <a:p>
            <a:pPr>
              <a:defRPr/>
            </a:pPr>
            <a:r>
              <a:rPr lang="en-US" sz="2800" smtClean="0"/>
              <a:t>No of IZs: 01 in 1991; 149 in 2007; and 289 in 2013</a:t>
            </a:r>
          </a:p>
          <a:p>
            <a:pPr>
              <a:defRPr/>
            </a:pPr>
            <a:r>
              <a:rPr lang="en-US" sz="2800" smtClean="0"/>
              <a:t>No of employment: 01 mill in 2006; 1.6 mill in 2011; and 2.1 mill in 2013</a:t>
            </a:r>
          </a:p>
          <a:p>
            <a:pPr>
              <a:defRPr/>
            </a:pPr>
            <a:r>
              <a:rPr lang="en-US" sz="2800" smtClean="0"/>
              <a:t>Ratio of migrant labor: Phu Tho and Thai Binh: 80%; Vinh Phuc: 70% and Bac Ninh 65%</a:t>
            </a:r>
          </a:p>
          <a:p>
            <a:pPr>
              <a:defRPr/>
            </a:pPr>
            <a:endParaRPr lang="vi-VN" sz="2800"/>
          </a:p>
        </p:txBody>
      </p:sp>
      <p:pic>
        <p:nvPicPr>
          <p:cNvPr id="5124" name="Picture 3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Objectives</a:t>
            </a:r>
            <a:endParaRPr lang="vi-VN" altLang="en-US" sz="360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Why do rural labors migrate to industrial zones?</a:t>
            </a:r>
          </a:p>
          <a:p>
            <a:pPr lvl="1"/>
            <a:r>
              <a:rPr lang="en-GB" altLang="en-US" dirty="0" smtClean="0"/>
              <a:t>To identify who are the migrant labours in industrial zones</a:t>
            </a:r>
          </a:p>
          <a:p>
            <a:pPr lvl="1"/>
            <a:r>
              <a:rPr lang="en-GB" altLang="en-US" dirty="0" smtClean="0"/>
              <a:t>To analyse the social economic factors of migrant’s household in sending areas</a:t>
            </a:r>
          </a:p>
          <a:p>
            <a:pPr lvl="1"/>
            <a:r>
              <a:rPr lang="en-GB" altLang="en-US" dirty="0" smtClean="0"/>
              <a:t>To analyse employment environment in the Industrial zones</a:t>
            </a:r>
          </a:p>
          <a:p>
            <a:pPr lvl="1"/>
            <a:endParaRPr lang="en-GB" altLang="en-US" dirty="0" smtClean="0"/>
          </a:p>
          <a:p>
            <a:endParaRPr lang="vi-VN" altLang="en-US" sz="2800" dirty="0" smtClean="0"/>
          </a:p>
        </p:txBody>
      </p:sp>
      <p:pic>
        <p:nvPicPr>
          <p:cNvPr id="8196" name="Picture 3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1"/>
          <p:cNvSpPr>
            <a:spLocks noChangeArrowheads="1"/>
          </p:cNvSpPr>
          <p:nvPr/>
        </p:nvSpPr>
        <p:spPr bwMode="auto">
          <a:xfrm>
            <a:off x="228600" y="2497138"/>
            <a:ext cx="3192463" cy="2693987"/>
          </a:xfrm>
          <a:prstGeom prst="ellipse">
            <a:avLst/>
          </a:prstGeom>
          <a:noFill/>
          <a:ln w="222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71" name="Oval 10"/>
          <p:cNvSpPr>
            <a:spLocks noChangeArrowheads="1"/>
          </p:cNvSpPr>
          <p:nvPr/>
        </p:nvSpPr>
        <p:spPr bwMode="auto">
          <a:xfrm>
            <a:off x="4686300" y="2438400"/>
            <a:ext cx="3986213" cy="2693988"/>
          </a:xfrm>
          <a:prstGeom prst="ellipse">
            <a:avLst/>
          </a:prstGeom>
          <a:noFill/>
          <a:ln w="222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72" name="Rounded Rectangle 13"/>
          <p:cNvSpPr>
            <a:spLocks noChangeArrowheads="1"/>
          </p:cNvSpPr>
          <p:nvPr/>
        </p:nvSpPr>
        <p:spPr bwMode="auto">
          <a:xfrm>
            <a:off x="2514600" y="2622550"/>
            <a:ext cx="3124200" cy="2247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2225" algn="ctr">
            <a:solidFill>
              <a:srgbClr val="000099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  <a:p>
            <a:pPr algn="ctr" eaLnBrk="1" hangingPunct="1"/>
            <a:r>
              <a:rPr lang="en-US" altLang="en-US" sz="3600"/>
              <a:t>Migration</a:t>
            </a:r>
          </a:p>
          <a:p>
            <a:pPr eaLnBrk="1" hangingPunct="1"/>
            <a:endParaRPr lang="vi-VN" altLang="en-US" sz="3600"/>
          </a:p>
        </p:txBody>
      </p:sp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Analytical Framework</a:t>
            </a:r>
            <a:endParaRPr lang="vi-VN" altLang="en-US" smtClean="0"/>
          </a:p>
        </p:txBody>
      </p:sp>
      <p:sp>
        <p:nvSpPr>
          <p:cNvPr id="7174" name="Rounded Rectangle 3"/>
          <p:cNvSpPr>
            <a:spLocks noChangeArrowheads="1"/>
          </p:cNvSpPr>
          <p:nvPr/>
        </p:nvSpPr>
        <p:spPr bwMode="auto">
          <a:xfrm>
            <a:off x="2971800" y="2819400"/>
            <a:ext cx="2514600" cy="16764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75" name="Rounded Rectangle 4"/>
          <p:cNvSpPr>
            <a:spLocks noChangeArrowheads="1"/>
          </p:cNvSpPr>
          <p:nvPr/>
        </p:nvSpPr>
        <p:spPr bwMode="auto">
          <a:xfrm>
            <a:off x="2743200" y="2438400"/>
            <a:ext cx="3276600" cy="24384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76" name="TextBox 6"/>
          <p:cNvSpPr txBox="1">
            <a:spLocks noChangeArrowheads="1"/>
          </p:cNvSpPr>
          <p:nvPr/>
        </p:nvSpPr>
        <p:spPr bwMode="auto">
          <a:xfrm>
            <a:off x="3181350" y="1595438"/>
            <a:ext cx="1790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Pull</a:t>
            </a:r>
            <a:endParaRPr lang="vi-VN" altLang="en-US" sz="3600"/>
          </a:p>
        </p:txBody>
      </p:sp>
      <p:sp>
        <p:nvSpPr>
          <p:cNvPr id="7177" name="TextBox 7"/>
          <p:cNvSpPr txBox="1">
            <a:spLocks noChangeArrowheads="1"/>
          </p:cNvSpPr>
          <p:nvPr/>
        </p:nvSpPr>
        <p:spPr bwMode="auto">
          <a:xfrm>
            <a:off x="3295650" y="5538788"/>
            <a:ext cx="1676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Push</a:t>
            </a:r>
            <a:endParaRPr lang="vi-VN" altLang="en-US" sz="3600"/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5638800" y="3103563"/>
            <a:ext cx="2590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Household strategy</a:t>
            </a:r>
            <a:endParaRPr lang="vi-VN" altLang="en-US" sz="3600"/>
          </a:p>
        </p:txBody>
      </p:sp>
      <p:sp>
        <p:nvSpPr>
          <p:cNvPr id="7179" name="TextBox 9"/>
          <p:cNvSpPr txBox="1">
            <a:spLocks noChangeArrowheads="1"/>
          </p:cNvSpPr>
          <p:nvPr/>
        </p:nvSpPr>
        <p:spPr bwMode="auto">
          <a:xfrm>
            <a:off x="228600" y="3262313"/>
            <a:ext cx="228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Induvidual</a:t>
            </a:r>
            <a:endParaRPr lang="vi-VN" altLang="en-US" sz="3600"/>
          </a:p>
        </p:txBody>
      </p:sp>
      <p:sp>
        <p:nvSpPr>
          <p:cNvPr id="7180" name="Rounded Rectangle 12"/>
          <p:cNvSpPr>
            <a:spLocks noChangeArrowheads="1"/>
          </p:cNvSpPr>
          <p:nvPr/>
        </p:nvSpPr>
        <p:spPr bwMode="auto">
          <a:xfrm>
            <a:off x="2286000" y="2395538"/>
            <a:ext cx="4394200" cy="28511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81" name="Down Arrow 14"/>
          <p:cNvSpPr>
            <a:spLocks noChangeArrowheads="1"/>
          </p:cNvSpPr>
          <p:nvPr/>
        </p:nvSpPr>
        <p:spPr bwMode="auto">
          <a:xfrm>
            <a:off x="3886200" y="2241550"/>
            <a:ext cx="342900" cy="255588"/>
          </a:xfrm>
          <a:prstGeom prst="downArrow">
            <a:avLst>
              <a:gd name="adj1" fmla="val 50000"/>
              <a:gd name="adj2" fmla="val 50000"/>
            </a:avLst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82" name="Down Arrow 15"/>
          <p:cNvSpPr>
            <a:spLocks noChangeArrowheads="1"/>
          </p:cNvSpPr>
          <p:nvPr/>
        </p:nvSpPr>
        <p:spPr bwMode="auto">
          <a:xfrm rot="10800000">
            <a:off x="3905250" y="5148263"/>
            <a:ext cx="342900" cy="255587"/>
          </a:xfrm>
          <a:prstGeom prst="downArrow">
            <a:avLst>
              <a:gd name="adj1" fmla="val 50000"/>
              <a:gd name="adj2" fmla="val 50000"/>
            </a:avLst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pic>
        <p:nvPicPr>
          <p:cNvPr id="15" name="Picture 3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63100" cy="4126031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09636"/>
              </p:ext>
            </p:extLst>
          </p:nvPr>
        </p:nvGraphicFramePr>
        <p:xfrm>
          <a:off x="5257800" y="914401"/>
          <a:ext cx="3721101" cy="2771774"/>
        </p:xfrm>
        <a:graphic>
          <a:graphicData uri="http://schemas.openxmlformats.org/drawingml/2006/table">
            <a:tbl>
              <a:tblPr firstRow="1" firstCol="1" bandRow="1"/>
              <a:tblGrid>
                <a:gridCol w="1039112"/>
                <a:gridCol w="699096"/>
                <a:gridCol w="686386"/>
                <a:gridCol w="686386"/>
                <a:gridCol w="610121"/>
              </a:tblGrid>
              <a:tr h="56319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Provinces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Ha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noi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Bac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Ninh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Hai Duong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Vinh Phuc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7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IZs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1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Area (ha)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3.499,9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6.393,6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2.570,5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7.259,2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1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  <a:r>
                        <a:rPr lang="en-US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labour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129.4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7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Migration 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4865"/>
              </p:ext>
            </p:extLst>
          </p:nvPr>
        </p:nvGraphicFramePr>
        <p:xfrm>
          <a:off x="0" y="3962400"/>
          <a:ext cx="9144001" cy="274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195"/>
                <a:gridCol w="1904766"/>
                <a:gridCol w="1904766"/>
                <a:gridCol w="1904766"/>
                <a:gridCol w="2138508"/>
              </a:tblGrid>
              <a:tr h="6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vi-VN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Domestic</a:t>
                      </a:r>
                      <a:endParaRPr lang="vi-VN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Migrant</a:t>
                      </a:r>
                      <a:endParaRPr lang="vi-VN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 Migration rate</a:t>
                      </a: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 (%)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2008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33,111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20,231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19,476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58.8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2009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41,323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21,900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19,423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.0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2010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56,874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25,678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31,196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54.9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87,053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35,655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51,398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.0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2012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117,455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44,673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72,782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61.9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2013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129,423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45,197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>
                          <a:solidFill>
                            <a:schemeClr val="tx1"/>
                          </a:solidFill>
                          <a:effectLst/>
                        </a:rPr>
                        <a:t>84,226</a:t>
                      </a:r>
                      <a:endParaRPr lang="vi-VN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600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.0</a:t>
                      </a:r>
                      <a:endParaRPr lang="vi-VN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62600" y="354688"/>
            <a:ext cx="339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Study site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9" name="Picture 3" descr="logogxabt_couleur_rvb_lowres_lar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-22746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6572676" y="199811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Yen </a:t>
            </a:r>
            <a:r>
              <a:rPr lang="en-US" altLang="en-US" dirty="0" err="1">
                <a:solidFill>
                  <a:srgbClr val="FF0000"/>
                </a:solidFill>
              </a:rPr>
              <a:t>Phong</a:t>
            </a:r>
            <a:r>
              <a:rPr lang="en-US" altLang="en-US" dirty="0">
                <a:solidFill>
                  <a:srgbClr val="FF0000"/>
                </a:solidFill>
              </a:rPr>
              <a:t>: 1200 ha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2005</a:t>
            </a:r>
            <a:endParaRPr lang="vi-VN" altLang="en-US" dirty="0">
              <a:solidFill>
                <a:srgbClr val="FF0000"/>
              </a:solidFill>
            </a:endParaRPr>
          </a:p>
        </p:txBody>
      </p:sp>
      <p:sp>
        <p:nvSpPr>
          <p:cNvPr id="12294" name="TextBox 9"/>
          <p:cNvSpPr txBox="1">
            <a:spLocks noChangeArrowheads="1"/>
          </p:cNvSpPr>
          <p:nvPr/>
        </p:nvSpPr>
        <p:spPr bwMode="auto">
          <a:xfrm>
            <a:off x="6568127" y="4191000"/>
            <a:ext cx="26670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FF0000"/>
                </a:solidFill>
              </a:rPr>
              <a:t>Que</a:t>
            </a:r>
            <a:r>
              <a:rPr lang="en-US" altLang="en-US" dirty="0">
                <a:solidFill>
                  <a:srgbClr val="FF0000"/>
                </a:solidFill>
              </a:rPr>
              <a:t> Vo: &gt; 600 ha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2001 </a:t>
            </a:r>
            <a:endParaRPr lang="vi-VN" alt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975"/>
            <a:ext cx="6581775" cy="47339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24600" y="546894"/>
            <a:ext cx="339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Study site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1971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600043"/>
              </p:ext>
            </p:extLst>
          </p:nvPr>
        </p:nvGraphicFramePr>
        <p:xfrm>
          <a:off x="152400" y="1295398"/>
          <a:ext cx="8839200" cy="5375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600"/>
                <a:gridCol w="1947875"/>
                <a:gridCol w="2091238"/>
                <a:gridCol w="2285487"/>
              </a:tblGrid>
              <a:tr h="7825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No of Household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No of room for rent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No of migrant worker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chemeClr val="tx1"/>
                          </a:solidFill>
                          <a:effectLst/>
                        </a:rPr>
                        <a:t>Phuong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 Lieu commune, Que Vo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25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Phuong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Cau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village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1720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2000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Do Nha village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1947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3600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805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Giang Lieu village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470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2935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5600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Ha Lieu village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chemeClr val="tx1"/>
                          </a:solidFill>
                          <a:effectLst/>
                        </a:rPr>
                        <a:t>Long Chau commune, Yen Phong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Ngo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Xa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village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345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5230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7368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Man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Xa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village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215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4595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5125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Chi Long village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2500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3492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1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Dai Chu village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3352800" y="34290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352800" y="365760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174242" y="3754840"/>
            <a:ext cx="5105400" cy="4572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174242" y="5153024"/>
            <a:ext cx="5105400" cy="381000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612142" y="349050"/>
            <a:ext cx="8229600" cy="487362"/>
          </a:xfrm>
        </p:spPr>
        <p:txBody>
          <a:bodyPr/>
          <a:lstStyle/>
          <a:p>
            <a:pPr algn="l"/>
            <a:r>
              <a:rPr lang="en-US" sz="2800" dirty="0" smtClean="0"/>
              <a:t>Room for rent and migrant worker in </a:t>
            </a:r>
            <a:r>
              <a:rPr lang="en-US" sz="2800" dirty="0" err="1" smtClean="0"/>
              <a:t>Bac</a:t>
            </a:r>
            <a:r>
              <a:rPr lang="en-US" sz="2800" dirty="0" smtClean="0"/>
              <a:t> </a:t>
            </a:r>
            <a:r>
              <a:rPr lang="en-US" sz="2800" dirty="0" err="1" smtClean="0"/>
              <a:t>Ninh</a:t>
            </a:r>
            <a:endParaRPr lang="en-US" sz="2800" dirty="0"/>
          </a:p>
        </p:txBody>
      </p:sp>
      <p:pic>
        <p:nvPicPr>
          <p:cNvPr id="16" name="Picture 4" descr="logogxabt_couleur_rvb_lowres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219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595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9096</TotalTime>
  <Words>984</Words>
  <Application>Microsoft Office PowerPoint</Application>
  <PresentationFormat>On-screen Show (4:3)</PresentationFormat>
  <Paragraphs>396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Arial Narrow</vt:lpstr>
      <vt:lpstr>Calibri</vt:lpstr>
      <vt:lpstr>Times New Roman</vt:lpstr>
      <vt:lpstr>Default Design</vt:lpstr>
      <vt:lpstr>PowerPoint Presentation</vt:lpstr>
      <vt:lpstr>Outline</vt:lpstr>
      <vt:lpstr>Introduction</vt:lpstr>
      <vt:lpstr>Introduction (cont)</vt:lpstr>
      <vt:lpstr>Objectives</vt:lpstr>
      <vt:lpstr>Analytical Framework</vt:lpstr>
      <vt:lpstr>PowerPoint Presentation</vt:lpstr>
      <vt:lpstr>PowerPoint Presentation</vt:lpstr>
      <vt:lpstr>Room for rent and migrant worker in Bac Ninh</vt:lpstr>
      <vt:lpstr>Methodology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Thank you for attention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gzhivago</cp:lastModifiedBy>
  <cp:revision>173</cp:revision>
  <dcterms:created xsi:type="dcterms:W3CDTF">2009-12-13T20:49:45Z</dcterms:created>
  <dcterms:modified xsi:type="dcterms:W3CDTF">2015-11-24T10:42:33Z</dcterms:modified>
</cp:coreProperties>
</file>