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3" r:id="rId2"/>
    <p:sldId id="296" r:id="rId3"/>
    <p:sldId id="305" r:id="rId4"/>
    <p:sldId id="306" r:id="rId5"/>
    <p:sldId id="307" r:id="rId6"/>
    <p:sldId id="287" r:id="rId7"/>
    <p:sldId id="308" r:id="rId8"/>
    <p:sldId id="310" r:id="rId9"/>
    <p:sldId id="302" r:id="rId10"/>
    <p:sldId id="294" r:id="rId11"/>
    <p:sldId id="301" r:id="rId12"/>
    <p:sldId id="257" r:id="rId13"/>
    <p:sldId id="258" r:id="rId14"/>
    <p:sldId id="276" r:id="rId15"/>
    <p:sldId id="265" r:id="rId16"/>
    <p:sldId id="277" r:id="rId17"/>
    <p:sldId id="283" r:id="rId18"/>
    <p:sldId id="271" r:id="rId19"/>
    <p:sldId id="273" r:id="rId20"/>
    <p:sldId id="280" r:id="rId21"/>
    <p:sldId id="282" r:id="rId22"/>
    <p:sldId id="281" r:id="rId23"/>
    <p:sldId id="311" r:id="rId24"/>
    <p:sldId id="312" r:id="rId25"/>
    <p:sldId id="285" r:id="rId26"/>
    <p:sldId id="299" r:id="rId27"/>
    <p:sldId id="284" r:id="rId28"/>
    <p:sldId id="300"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7"/>
    <p:restoredTop sz="95021"/>
  </p:normalViewPr>
  <p:slideViewPr>
    <p:cSldViewPr snapToGrid="0" snapToObjects="1">
      <p:cViewPr>
        <p:scale>
          <a:sx n="128" d="100"/>
          <a:sy n="128"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85F64-91A6-4A4C-8146-159B8F585A57}" type="datetimeFigureOut">
              <a:rPr lang="fr-FR" smtClean="0"/>
              <a:t>28/03/2020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C125-130C-894C-A27A-36F2E3CB683A}" type="slidenum">
              <a:rPr lang="fr-FR" smtClean="0"/>
              <a:t>‹#›</a:t>
            </a:fld>
            <a:endParaRPr lang="fr-FR"/>
          </a:p>
        </p:txBody>
      </p:sp>
    </p:spTree>
    <p:extLst>
      <p:ext uri="{BB962C8B-B14F-4D97-AF65-F5344CB8AC3E}">
        <p14:creationId xmlns:p14="http://schemas.microsoft.com/office/powerpoint/2010/main" val="312034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F4C125-130C-894C-A27A-36F2E3CB683A}" type="slidenum">
              <a:rPr lang="fr-FR" smtClean="0"/>
              <a:t>1</a:t>
            </a:fld>
            <a:endParaRPr lang="fr-FR"/>
          </a:p>
        </p:txBody>
      </p:sp>
    </p:spTree>
    <p:extLst>
      <p:ext uri="{BB962C8B-B14F-4D97-AF65-F5344CB8AC3E}">
        <p14:creationId xmlns:p14="http://schemas.microsoft.com/office/powerpoint/2010/main" val="128824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p:spPr>
        <p:txBody>
          <a:bodyPr/>
          <a:lstStyle/>
          <a:p>
            <a:endParaRPr lang="fr-BE" dirty="0" smtClean="0"/>
          </a:p>
        </p:txBody>
      </p:sp>
      <p:sp>
        <p:nvSpPr>
          <p:cNvPr id="39940" name="Espace réservé du numéro de diapositive 3"/>
          <p:cNvSpPr>
            <a:spLocks noGrp="1"/>
          </p:cNvSpPr>
          <p:nvPr>
            <p:ph type="sldNum" sz="quarter" idx="5"/>
          </p:nvPr>
        </p:nvSpPr>
        <p:spPr>
          <a:noFill/>
        </p:spPr>
        <p:txBody>
          <a:bodyPr/>
          <a:lstStyle/>
          <a:p>
            <a:fld id="{1E4D63F5-7908-4C1F-9EF3-60C7F3B703AE}" type="slidenum">
              <a:rPr lang="fr-FR" smtClean="0"/>
              <a:pPr/>
              <a:t>6</a:t>
            </a:fld>
            <a:endParaRPr lang="fr-FR" smtClean="0"/>
          </a:p>
        </p:txBody>
      </p:sp>
    </p:spTree>
    <p:extLst>
      <p:ext uri="{BB962C8B-B14F-4D97-AF65-F5344CB8AC3E}">
        <p14:creationId xmlns:p14="http://schemas.microsoft.com/office/powerpoint/2010/main" val="77440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p:spPr>
        <p:txBody>
          <a:bodyPr/>
          <a:lstStyle/>
          <a:p>
            <a:endParaRPr lang="fr-BE" dirty="0" smtClean="0"/>
          </a:p>
        </p:txBody>
      </p:sp>
      <p:sp>
        <p:nvSpPr>
          <p:cNvPr id="39940" name="Espace réservé du numéro de diapositive 3"/>
          <p:cNvSpPr>
            <a:spLocks noGrp="1"/>
          </p:cNvSpPr>
          <p:nvPr>
            <p:ph type="sldNum" sz="quarter" idx="5"/>
          </p:nvPr>
        </p:nvSpPr>
        <p:spPr>
          <a:noFill/>
        </p:spPr>
        <p:txBody>
          <a:bodyPr/>
          <a:lstStyle/>
          <a:p>
            <a:fld id="{1E4D63F5-7908-4C1F-9EF3-60C7F3B703AE}" type="slidenum">
              <a:rPr lang="fr-FR" smtClean="0"/>
              <a:pPr/>
              <a:t>9</a:t>
            </a:fld>
            <a:endParaRPr lang="fr-FR" smtClean="0"/>
          </a:p>
        </p:txBody>
      </p:sp>
    </p:spTree>
    <p:extLst>
      <p:ext uri="{BB962C8B-B14F-4D97-AF65-F5344CB8AC3E}">
        <p14:creationId xmlns:p14="http://schemas.microsoft.com/office/powerpoint/2010/main" val="107534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Dispo et </a:t>
            </a:r>
            <a:r>
              <a:rPr lang="fr-FR" dirty="0" err="1"/>
              <a:t>colletcte</a:t>
            </a:r>
            <a:r>
              <a:rPr lang="fr-FR" dirty="0"/>
              <a:t> de donnée</a:t>
            </a:r>
          </a:p>
          <a:p>
            <a:endParaRPr lang="fr-FR" dirty="0"/>
          </a:p>
          <a:p>
            <a:r>
              <a:rPr lang="fr-FR" dirty="0"/>
              <a:t>Codage et analyse des données</a:t>
            </a:r>
          </a:p>
        </p:txBody>
      </p:sp>
      <p:sp>
        <p:nvSpPr>
          <p:cNvPr id="4" name="Espace réservé du numéro de diapositive 3"/>
          <p:cNvSpPr>
            <a:spLocks noGrp="1"/>
          </p:cNvSpPr>
          <p:nvPr>
            <p:ph type="sldNum" sz="quarter" idx="5"/>
          </p:nvPr>
        </p:nvSpPr>
        <p:spPr/>
        <p:txBody>
          <a:bodyPr/>
          <a:lstStyle/>
          <a:p>
            <a:fld id="{E6F4C125-130C-894C-A27A-36F2E3CB683A}" type="slidenum">
              <a:rPr lang="fr-FR" smtClean="0"/>
              <a:t>13</a:t>
            </a:fld>
            <a:endParaRPr lang="fr-FR"/>
          </a:p>
        </p:txBody>
      </p:sp>
    </p:spTree>
    <p:extLst>
      <p:ext uri="{BB962C8B-B14F-4D97-AF65-F5344CB8AC3E}">
        <p14:creationId xmlns:p14="http://schemas.microsoft.com/office/powerpoint/2010/main" val="200917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E6F4C125-130C-894C-A27A-36F2E3CB683A}" type="slidenum">
              <a:rPr lang="fr-FR" smtClean="0"/>
              <a:t>15</a:t>
            </a:fld>
            <a:endParaRPr lang="fr-FR"/>
          </a:p>
        </p:txBody>
      </p:sp>
    </p:spTree>
    <p:extLst>
      <p:ext uri="{BB962C8B-B14F-4D97-AF65-F5344CB8AC3E}">
        <p14:creationId xmlns:p14="http://schemas.microsoft.com/office/powerpoint/2010/main" val="112178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F4C125-130C-894C-A27A-36F2E3CB683A}" type="slidenum">
              <a:rPr lang="fr-FR" smtClean="0"/>
              <a:t>19</a:t>
            </a:fld>
            <a:endParaRPr lang="fr-FR"/>
          </a:p>
        </p:txBody>
      </p:sp>
    </p:spTree>
    <p:extLst>
      <p:ext uri="{BB962C8B-B14F-4D97-AF65-F5344CB8AC3E}">
        <p14:creationId xmlns:p14="http://schemas.microsoft.com/office/powerpoint/2010/main" val="22282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BA3C7C-9AD1-B949-B4EF-C11B4800467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38642E0B-8D79-0F4C-AFA2-1A06F15E6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5E2B46ED-47C5-DB49-B693-D1BA23EA73F9}"/>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5" name="Espace réservé du pied de page 4">
            <a:extLst>
              <a:ext uri="{FF2B5EF4-FFF2-40B4-BE49-F238E27FC236}">
                <a16:creationId xmlns="" xmlns:a16="http://schemas.microsoft.com/office/drawing/2014/main" id="{BB62A7C1-A325-464E-8A65-B444AA2BC5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DB7CB5E7-A7C2-CB4E-BDF9-C8FBF7AE8D91}"/>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346434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402F0A7-A320-EA43-85EB-3DD68A13351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6DBDCA43-FDF3-0A44-B7E5-DE10347ADE73}"/>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2057310B-2313-9B4F-AB7E-89E1E7BB26CD}"/>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5" name="Espace réservé du pied de page 4">
            <a:extLst>
              <a:ext uri="{FF2B5EF4-FFF2-40B4-BE49-F238E27FC236}">
                <a16:creationId xmlns="" xmlns:a16="http://schemas.microsoft.com/office/drawing/2014/main" id="{11D42887-6175-2948-ACCB-11AF708CCF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495A1FB-F4D9-664D-89FC-EF9BE03A89A5}"/>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65079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59A8323-A835-194A-83A1-B023A224D47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BB1324C0-FD9D-D54E-AE6A-AEB2676BC63A}"/>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8CB2D391-6270-CA4A-BFDF-E810AEAAF659}"/>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5" name="Espace réservé du pied de page 4">
            <a:extLst>
              <a:ext uri="{FF2B5EF4-FFF2-40B4-BE49-F238E27FC236}">
                <a16:creationId xmlns="" xmlns:a16="http://schemas.microsoft.com/office/drawing/2014/main" id="{CA001C61-919A-214D-819C-0AAEBC0FF9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3ED5A333-6FDB-EF47-8C75-4A905683B236}"/>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57090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8FBDEB6-292E-0B4E-910C-C6FD152FA46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E971BB11-8D91-D54F-94D6-EC0442BAC6E1}"/>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E0BD473D-35EF-064A-B398-E800CB86EAFF}"/>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5" name="Espace réservé du pied de page 4">
            <a:extLst>
              <a:ext uri="{FF2B5EF4-FFF2-40B4-BE49-F238E27FC236}">
                <a16:creationId xmlns="" xmlns:a16="http://schemas.microsoft.com/office/drawing/2014/main" id="{CC17042D-FF04-9142-B285-3AD52826EE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2C4AC44C-C6DE-5A47-97BE-3F5ECCBDA978}"/>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230126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228BCED-CBAA-984E-9A7B-F659C0AEA00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1EFB2345-61EA-124A-84DF-267CBF2B8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B05F732A-40F3-CA4B-87B6-AFEA0C456356}"/>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5" name="Espace réservé du pied de page 4">
            <a:extLst>
              <a:ext uri="{FF2B5EF4-FFF2-40B4-BE49-F238E27FC236}">
                <a16:creationId xmlns="" xmlns:a16="http://schemas.microsoft.com/office/drawing/2014/main" id="{4F179BC7-3F16-9D43-8C21-2D3C5E8518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F2DA193C-FD91-C24A-A5B0-D15791ACB28B}"/>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2928886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BDE990C-43E2-E74E-8351-B7C50CBB81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7EF64289-8561-294A-9CBF-7B451DA69F77}"/>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F9A76547-0A6A-ED4C-9A11-D7A20DF12E79}"/>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6ACB0FF0-7AFB-0846-8C5B-8BBBB5E9EFEE}"/>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6" name="Espace réservé du pied de page 5">
            <a:extLst>
              <a:ext uri="{FF2B5EF4-FFF2-40B4-BE49-F238E27FC236}">
                <a16:creationId xmlns="" xmlns:a16="http://schemas.microsoft.com/office/drawing/2014/main" id="{4AACA15B-107D-644B-9C37-E5865DA3D1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BA707225-319A-BB4D-A939-FD41C3B89014}"/>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7541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D14856F-AFC8-E74F-AFEB-FE2FDBEC223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1B1B4105-19A4-8B44-A483-8D62ED184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 xmlns:a16="http://schemas.microsoft.com/office/drawing/2014/main" id="{8451C6A1-2511-3043-AF2F-BA21662782F6}"/>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 xmlns:a16="http://schemas.microsoft.com/office/drawing/2014/main" id="{DB7D3D3C-7026-3648-99FB-6603D876F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 xmlns:a16="http://schemas.microsoft.com/office/drawing/2014/main" id="{89C12854-9590-FB49-BA85-89CFFCA4D6E6}"/>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 xmlns:a16="http://schemas.microsoft.com/office/drawing/2014/main" id="{FA3E25AF-5053-D640-945D-41959E2B0E7A}"/>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8" name="Espace réservé du pied de page 7">
            <a:extLst>
              <a:ext uri="{FF2B5EF4-FFF2-40B4-BE49-F238E27FC236}">
                <a16:creationId xmlns="" xmlns:a16="http://schemas.microsoft.com/office/drawing/2014/main" id="{8BAB7BCF-BFFE-6149-84D1-D147F97561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B4A63139-BAC3-234D-A12A-44597554C46D}"/>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208779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1BC0CF-128D-7D47-A36E-8A0D73782C7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476E11E7-172B-F447-B491-35EE0CB30B1B}"/>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4" name="Espace réservé du pied de page 3">
            <a:extLst>
              <a:ext uri="{FF2B5EF4-FFF2-40B4-BE49-F238E27FC236}">
                <a16:creationId xmlns="" xmlns:a16="http://schemas.microsoft.com/office/drawing/2014/main" id="{443DE0A5-1C26-7B45-A13D-D54F4C7A2B3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824F3418-4620-514C-8051-D55F277C691A}"/>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282287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093698B2-EE42-AD45-AD55-51912AC4E7C9}"/>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3" name="Espace réservé du pied de page 2">
            <a:extLst>
              <a:ext uri="{FF2B5EF4-FFF2-40B4-BE49-F238E27FC236}">
                <a16:creationId xmlns="" xmlns:a16="http://schemas.microsoft.com/office/drawing/2014/main" id="{B923EA9B-8A25-CC48-85FC-B5262EACB62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BC4F0CCF-F2A1-1245-8D1A-C9E88BCDD1F7}"/>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411156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CA454BB-DE34-5D41-9C5A-682E48C79D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D224FFE8-9309-CD4D-9BAD-2B5821AF9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 xmlns:a16="http://schemas.microsoft.com/office/drawing/2014/main" id="{6EA9F20D-3890-C94E-8A1C-2057CEBF7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A44B1B5E-2334-3741-AA15-289F6C18BAAC}"/>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6" name="Espace réservé du pied de page 5">
            <a:extLst>
              <a:ext uri="{FF2B5EF4-FFF2-40B4-BE49-F238E27FC236}">
                <a16:creationId xmlns="" xmlns:a16="http://schemas.microsoft.com/office/drawing/2014/main" id="{A2F01580-5E72-3B4B-8E64-854A83079A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6F29283D-9648-F645-8DD1-C814B060DD8D}"/>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257442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1DA19CE-FA5F-574F-AA21-64615D2856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7FA6D918-4D42-0342-8B32-1D12CD62E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44F7A200-D676-8B40-8CA3-0BB3478A6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 xmlns:a16="http://schemas.microsoft.com/office/drawing/2014/main" id="{06EA00D6-EFA6-6542-9B10-6DB20E1EEA58}"/>
              </a:ext>
            </a:extLst>
          </p:cNvPr>
          <p:cNvSpPr>
            <a:spLocks noGrp="1"/>
          </p:cNvSpPr>
          <p:nvPr>
            <p:ph type="dt" sz="half" idx="10"/>
          </p:nvPr>
        </p:nvSpPr>
        <p:spPr/>
        <p:txBody>
          <a:bodyPr/>
          <a:lstStyle/>
          <a:p>
            <a:fld id="{1507258F-4746-3148-B40A-5FF443CA3402}" type="datetimeFigureOut">
              <a:rPr lang="fr-FR" smtClean="0"/>
              <a:t>28/03/2020</a:t>
            </a:fld>
            <a:endParaRPr lang="fr-FR"/>
          </a:p>
        </p:txBody>
      </p:sp>
      <p:sp>
        <p:nvSpPr>
          <p:cNvPr id="6" name="Espace réservé du pied de page 5">
            <a:extLst>
              <a:ext uri="{FF2B5EF4-FFF2-40B4-BE49-F238E27FC236}">
                <a16:creationId xmlns="" xmlns:a16="http://schemas.microsoft.com/office/drawing/2014/main" id="{F26AABB0-0EA3-D647-9661-967327BBA8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C075645C-AB47-E945-BE74-45DBAF83C4DA}"/>
              </a:ext>
            </a:extLst>
          </p:cNvPr>
          <p:cNvSpPr>
            <a:spLocks noGrp="1"/>
          </p:cNvSpPr>
          <p:nvPr>
            <p:ph type="sldNum" sz="quarter" idx="12"/>
          </p:nvPr>
        </p:nvSpPr>
        <p:spPr/>
        <p:txBody>
          <a:bodyPr/>
          <a:lstStyle/>
          <a:p>
            <a:fld id="{946FCA8C-0BF1-634F-B4AE-23FC5127898A}" type="slidenum">
              <a:rPr lang="fr-FR" smtClean="0"/>
              <a:t>‹#›</a:t>
            </a:fld>
            <a:endParaRPr lang="fr-FR"/>
          </a:p>
        </p:txBody>
      </p:sp>
    </p:spTree>
    <p:extLst>
      <p:ext uri="{BB962C8B-B14F-4D97-AF65-F5344CB8AC3E}">
        <p14:creationId xmlns:p14="http://schemas.microsoft.com/office/powerpoint/2010/main" val="19353129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C8E8E06-A5B7-AF4D-8BD1-58D9090BB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42932AEC-1F41-FB4D-815C-F4B608494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 xmlns:a16="http://schemas.microsoft.com/office/drawing/2014/main" id="{D000DB66-94DE-4145-853D-6AB6939471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7258F-4746-3148-B40A-5FF443CA3402}" type="datetimeFigureOut">
              <a:rPr lang="fr-FR" smtClean="0"/>
              <a:t>28/03/2020</a:t>
            </a:fld>
            <a:endParaRPr lang="fr-FR"/>
          </a:p>
        </p:txBody>
      </p:sp>
      <p:sp>
        <p:nvSpPr>
          <p:cNvPr id="5" name="Espace réservé du pied de page 4">
            <a:extLst>
              <a:ext uri="{FF2B5EF4-FFF2-40B4-BE49-F238E27FC236}">
                <a16:creationId xmlns="" xmlns:a16="http://schemas.microsoft.com/office/drawing/2014/main" id="{323DBBB6-966A-AA43-9937-2419CE9D21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E0AAF4C6-B341-9D42-AC77-96A0C1360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FCA8C-0BF1-634F-B4AE-23FC5127898A}" type="slidenum">
              <a:rPr lang="fr-FR" smtClean="0"/>
              <a:t>‹#›</a:t>
            </a:fld>
            <a:endParaRPr lang="fr-FR"/>
          </a:p>
        </p:txBody>
      </p:sp>
    </p:spTree>
    <p:extLst>
      <p:ext uri="{BB962C8B-B14F-4D97-AF65-F5344CB8AC3E}">
        <p14:creationId xmlns:p14="http://schemas.microsoft.com/office/powerpoint/2010/main" val="2419692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6795" y="1403226"/>
            <a:ext cx="9721327" cy="2387600"/>
          </a:xfrm>
        </p:spPr>
        <p:txBody>
          <a:bodyPr>
            <a:normAutofit/>
          </a:bodyPr>
          <a:lstStyle/>
          <a:p>
            <a:pPr algn="r"/>
            <a:r>
              <a:rPr lang="fr-FR" sz="3300" dirty="0" smtClean="0"/>
              <a:t>« Feedback </a:t>
            </a:r>
            <a:r>
              <a:rPr lang="fr-FR" sz="3300" dirty="0"/>
              <a:t>dit sur feedback </a:t>
            </a:r>
            <a:r>
              <a:rPr lang="fr-FR" sz="3300" dirty="0" smtClean="0"/>
              <a:t>filmé » </a:t>
            </a:r>
            <a:r>
              <a:rPr lang="fr-FR" sz="3300" dirty="0"/>
              <a:t>- Analyse de discours de conseillers pédagogiques sur le feedback formatif vers des enseignants de 1</a:t>
            </a:r>
            <a:r>
              <a:rPr lang="fr-FR" sz="3300" baseline="30000" dirty="0"/>
              <a:t>er</a:t>
            </a:r>
            <a:r>
              <a:rPr lang="fr-FR" sz="3300" dirty="0"/>
              <a:t> </a:t>
            </a:r>
            <a:r>
              <a:rPr lang="fr-FR" sz="3300" dirty="0" smtClean="0"/>
              <a:t>Bac </a:t>
            </a:r>
            <a:r>
              <a:rPr lang="fr-FR" sz="3300" dirty="0"/>
              <a:t>Architecture lors de séances de débriefing recourant à l’image vidéo</a:t>
            </a:r>
            <a:r>
              <a:rPr lang="fr-FR" sz="3300" dirty="0" smtClean="0"/>
              <a:t>.</a:t>
            </a:r>
            <a:endParaRPr lang="fr-FR" sz="3300" dirty="0"/>
          </a:p>
        </p:txBody>
      </p:sp>
      <p:sp>
        <p:nvSpPr>
          <p:cNvPr id="3" name="Sous-titre 2"/>
          <p:cNvSpPr>
            <a:spLocks noGrp="1"/>
          </p:cNvSpPr>
          <p:nvPr>
            <p:ph type="subTitle" idx="1"/>
          </p:nvPr>
        </p:nvSpPr>
        <p:spPr>
          <a:xfrm>
            <a:off x="1524000" y="4307712"/>
            <a:ext cx="9144000" cy="1655762"/>
          </a:xfrm>
        </p:spPr>
        <p:txBody>
          <a:bodyPr>
            <a:normAutofit fontScale="77500" lnSpcReduction="20000"/>
          </a:bodyPr>
          <a:lstStyle/>
          <a:p>
            <a:pPr algn="r"/>
            <a:r>
              <a:rPr lang="fr-FR" dirty="0"/>
              <a:t>Silvestre, Aude</a:t>
            </a:r>
          </a:p>
          <a:p>
            <a:pPr algn="r"/>
            <a:r>
              <a:rPr lang="fr-FR" dirty="0"/>
              <a:t>Alonso </a:t>
            </a:r>
            <a:r>
              <a:rPr lang="fr-FR" dirty="0" err="1"/>
              <a:t>Vilches</a:t>
            </a:r>
            <a:r>
              <a:rPr lang="fr-FR" dirty="0"/>
              <a:t>, Vincent</a:t>
            </a:r>
          </a:p>
          <a:p>
            <a:pPr algn="r"/>
            <a:r>
              <a:rPr lang="fr-FR" dirty="0" err="1"/>
              <a:t>Verpoorten</a:t>
            </a:r>
            <a:r>
              <a:rPr lang="fr-FR" dirty="0"/>
              <a:t>, Dominique</a:t>
            </a:r>
          </a:p>
          <a:p>
            <a:pPr algn="r"/>
            <a:r>
              <a:rPr lang="fr-FR" dirty="0"/>
              <a:t>Leduc, </a:t>
            </a:r>
            <a:r>
              <a:rPr lang="fr-FR" dirty="0" smtClean="0"/>
              <a:t>Laurent</a:t>
            </a:r>
          </a:p>
          <a:p>
            <a:pPr algn="r"/>
            <a:r>
              <a:rPr lang="fr-FR" dirty="0" smtClean="0"/>
              <a:t>(IFRES, </a:t>
            </a:r>
            <a:r>
              <a:rPr lang="fr-FR" dirty="0" err="1" smtClean="0"/>
              <a:t>Uliège</a:t>
            </a:r>
            <a:r>
              <a:rPr lang="fr-FR" dirty="0" smtClean="0"/>
              <a:t>)</a:t>
            </a:r>
            <a:endParaRPr lang="fr-FR" dirty="0"/>
          </a:p>
          <a:p>
            <a:endParaRPr lang="fr-FR" dirty="0"/>
          </a:p>
        </p:txBody>
      </p:sp>
      <p:sp>
        <p:nvSpPr>
          <p:cNvPr id="4" name="ZoneTexte 3"/>
          <p:cNvSpPr txBox="1"/>
          <p:nvPr/>
        </p:nvSpPr>
        <p:spPr>
          <a:xfrm>
            <a:off x="3071191" y="506895"/>
            <a:ext cx="4870174" cy="646331"/>
          </a:xfrm>
          <a:prstGeom prst="rect">
            <a:avLst/>
          </a:prstGeom>
          <a:noFill/>
        </p:spPr>
        <p:txBody>
          <a:bodyPr wrap="square" rtlCol="0">
            <a:spAutoFit/>
          </a:bodyPr>
          <a:lstStyle/>
          <a:p>
            <a:r>
              <a:rPr lang="fr-FR" dirty="0" smtClean="0"/>
              <a:t>31</a:t>
            </a:r>
            <a:r>
              <a:rPr lang="fr-FR" baseline="30000" dirty="0" smtClean="0"/>
              <a:t>ème</a:t>
            </a:r>
            <a:r>
              <a:rPr lang="fr-FR" dirty="0" smtClean="0"/>
              <a:t> Colloque de l’ADMEE-Europe</a:t>
            </a:r>
          </a:p>
          <a:p>
            <a:r>
              <a:rPr lang="fr-FR" dirty="0" smtClean="0"/>
              <a:t>8-10.01.2019    Université de Lausanne</a:t>
            </a:r>
            <a:endParaRPr lang="fr-FR" dirty="0"/>
          </a:p>
        </p:txBody>
      </p:sp>
      <p:pic>
        <p:nvPicPr>
          <p:cNvPr id="5" name="Image 3" descr="ccue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556045"/>
            <a:ext cx="1881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4" descr="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4840207"/>
            <a:ext cx="16462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265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2903" y="295552"/>
            <a:ext cx="10515600" cy="1325563"/>
          </a:xfrm>
        </p:spPr>
        <p:txBody>
          <a:bodyPr>
            <a:normAutofit/>
          </a:bodyPr>
          <a:lstStyle/>
          <a:p>
            <a:r>
              <a:rPr lang="fr-FR" sz="2800" dirty="0" smtClean="0"/>
              <a:t>Objectifs de l’étude</a:t>
            </a:r>
            <a:endParaRPr lang="fr-FR" sz="2800" dirty="0"/>
          </a:p>
        </p:txBody>
      </p:sp>
      <p:sp>
        <p:nvSpPr>
          <p:cNvPr id="3" name="Espace réservé du contenu 2"/>
          <p:cNvSpPr>
            <a:spLocks noGrp="1"/>
          </p:cNvSpPr>
          <p:nvPr>
            <p:ph idx="1"/>
          </p:nvPr>
        </p:nvSpPr>
        <p:spPr>
          <a:xfrm>
            <a:off x="1592133" y="1730444"/>
            <a:ext cx="8320292" cy="3825530"/>
          </a:xfrm>
        </p:spPr>
        <p:txBody>
          <a:bodyPr>
            <a:normAutofit/>
          </a:bodyPr>
          <a:lstStyle/>
          <a:p>
            <a:r>
              <a:rPr lang="fr-FR" sz="1800" dirty="0">
                <a:latin typeface="Gill Sans MT" charset="0"/>
                <a:ea typeface="Gill Sans MT" charset="0"/>
                <a:cs typeface="Gill Sans MT" charset="0"/>
              </a:rPr>
              <a:t>Objectif </a:t>
            </a:r>
            <a:r>
              <a:rPr lang="fr-FR" sz="1800" dirty="0" smtClean="0">
                <a:latin typeface="Gill Sans MT" charset="0"/>
                <a:ea typeface="Gill Sans MT" charset="0"/>
                <a:cs typeface="Gill Sans MT" charset="0"/>
              </a:rPr>
              <a:t>premier : </a:t>
            </a:r>
            <a:br>
              <a:rPr lang="fr-FR" sz="1800" dirty="0" smtClean="0">
                <a:latin typeface="Gill Sans MT" charset="0"/>
                <a:ea typeface="Gill Sans MT" charset="0"/>
                <a:cs typeface="Gill Sans MT" charset="0"/>
              </a:rPr>
            </a:br>
            <a:r>
              <a:rPr lang="fr-FR" sz="1800" dirty="0" smtClean="0">
                <a:latin typeface="Gill Sans MT" charset="0"/>
                <a:ea typeface="Gill Sans MT" charset="0"/>
                <a:cs typeface="Gill Sans MT" charset="0"/>
              </a:rPr>
              <a:t>Identifier </a:t>
            </a:r>
            <a:r>
              <a:rPr lang="fr-FR" sz="1800" dirty="0">
                <a:latin typeface="Gill Sans MT" charset="0"/>
                <a:ea typeface="Gill Sans MT" charset="0"/>
                <a:cs typeface="Gill Sans MT" charset="0"/>
              </a:rPr>
              <a:t>les </a:t>
            </a:r>
            <a:r>
              <a:rPr lang="fr-FR" sz="1800" dirty="0" smtClean="0">
                <a:latin typeface="Gill Sans MT" charset="0"/>
                <a:ea typeface="Gill Sans MT" charset="0"/>
                <a:cs typeface="Gill Sans MT" charset="0"/>
              </a:rPr>
              <a:t>dimensions discursives </a:t>
            </a:r>
            <a:r>
              <a:rPr lang="fr-FR" sz="1800" dirty="0">
                <a:latin typeface="Gill Sans MT" charset="0"/>
                <a:ea typeface="Gill Sans MT" charset="0"/>
                <a:cs typeface="Gill Sans MT" charset="0"/>
              </a:rPr>
              <a:t>que composent les </a:t>
            </a:r>
            <a:r>
              <a:rPr lang="fr-FR" sz="1800" i="1" dirty="0">
                <a:latin typeface="Gill Sans MT" charset="0"/>
                <a:ea typeface="Gill Sans MT" charset="0"/>
                <a:cs typeface="Gill Sans MT" charset="0"/>
              </a:rPr>
              <a:t>unités de </a:t>
            </a:r>
            <a:r>
              <a:rPr lang="fr-FR" sz="1800" i="1" dirty="0" smtClean="0">
                <a:latin typeface="Gill Sans MT" charset="0"/>
                <a:ea typeface="Gill Sans MT" charset="0"/>
                <a:cs typeface="Gill Sans MT" charset="0"/>
              </a:rPr>
              <a:t>prise de </a:t>
            </a:r>
            <a:r>
              <a:rPr lang="fr-FR" sz="1800" i="1" dirty="0">
                <a:latin typeface="Gill Sans MT" charset="0"/>
                <a:ea typeface="Gill Sans MT" charset="0"/>
                <a:cs typeface="Gill Sans MT" charset="0"/>
              </a:rPr>
              <a:t>parole </a:t>
            </a:r>
            <a:r>
              <a:rPr lang="fr-FR" sz="1800" dirty="0" smtClean="0">
                <a:latin typeface="Gill Sans MT" charset="0"/>
                <a:ea typeface="Gill Sans MT" charset="0"/>
                <a:cs typeface="Gill Sans MT" charset="0"/>
              </a:rPr>
              <a:t>des trois conseillers </a:t>
            </a:r>
            <a:r>
              <a:rPr lang="fr-FR" sz="1800" dirty="0">
                <a:latin typeface="Gill Sans MT" charset="0"/>
                <a:ea typeface="Gill Sans MT" charset="0"/>
                <a:cs typeface="Gill Sans MT" charset="0"/>
              </a:rPr>
              <a:t>au cours de </a:t>
            </a:r>
            <a:r>
              <a:rPr lang="fr-FR" sz="1800" dirty="0" err="1" smtClean="0">
                <a:latin typeface="Gill Sans MT" charset="0"/>
                <a:ea typeface="Gill Sans MT" charset="0"/>
                <a:cs typeface="Gill Sans MT" charset="0"/>
              </a:rPr>
              <a:t>leuractivité</a:t>
            </a:r>
            <a:r>
              <a:rPr lang="fr-FR" sz="1800" dirty="0" smtClean="0">
                <a:latin typeface="Gill Sans MT" charset="0"/>
                <a:ea typeface="Gill Sans MT" charset="0"/>
                <a:cs typeface="Gill Sans MT" charset="0"/>
              </a:rPr>
              <a:t> de conseil </a:t>
            </a:r>
            <a:r>
              <a:rPr lang="fr-FR" sz="1800" dirty="0">
                <a:latin typeface="Gill Sans MT" charset="0"/>
                <a:ea typeface="Gill Sans MT" charset="0"/>
                <a:cs typeface="Gill Sans MT" charset="0"/>
              </a:rPr>
              <a:t>outillée </a:t>
            </a:r>
            <a:r>
              <a:rPr lang="fr-FR" sz="1800" dirty="0" smtClean="0">
                <a:latin typeface="Gill Sans MT" charset="0"/>
                <a:ea typeface="Gill Sans MT" charset="0"/>
                <a:cs typeface="Gill Sans MT" charset="0"/>
              </a:rPr>
              <a:t>par la vidéo </a:t>
            </a:r>
          </a:p>
          <a:p>
            <a:r>
              <a:rPr lang="fr-BE" sz="1800" dirty="0" smtClean="0">
                <a:latin typeface="Gill Sans MT" charset="0"/>
                <a:ea typeface="Gill Sans MT" charset="0"/>
                <a:cs typeface="Gill Sans MT" charset="0"/>
              </a:rPr>
              <a:t>(Objectif </a:t>
            </a:r>
            <a:r>
              <a:rPr lang="fr-BE" sz="1800" dirty="0">
                <a:latin typeface="Gill Sans MT" charset="0"/>
                <a:ea typeface="Gill Sans MT" charset="0"/>
                <a:cs typeface="Gill Sans MT" charset="0"/>
              </a:rPr>
              <a:t>plus </a:t>
            </a:r>
            <a:r>
              <a:rPr lang="fr-BE" sz="1800" dirty="0" smtClean="0">
                <a:latin typeface="Gill Sans MT" charset="0"/>
                <a:ea typeface="Gill Sans MT" charset="0"/>
                <a:cs typeface="Gill Sans MT" charset="0"/>
              </a:rPr>
              <a:t>général </a:t>
            </a:r>
            <a:r>
              <a:rPr lang="fr-BE" sz="1800" dirty="0">
                <a:latin typeface="Gill Sans MT" charset="0"/>
                <a:ea typeface="Gill Sans MT" charset="0"/>
                <a:cs typeface="Gill Sans MT" charset="0"/>
              </a:rPr>
              <a:t>: </a:t>
            </a:r>
            <a:r>
              <a:rPr lang="fr-BE" sz="1800" dirty="0" smtClean="0">
                <a:latin typeface="Gill Sans MT" charset="0"/>
                <a:ea typeface="Gill Sans MT" charset="0"/>
                <a:cs typeface="Gill Sans MT" charset="0"/>
              </a:rPr>
              <a:t/>
            </a:r>
            <a:br>
              <a:rPr lang="fr-BE" sz="1800" dirty="0" smtClean="0">
                <a:latin typeface="Gill Sans MT" charset="0"/>
                <a:ea typeface="Gill Sans MT" charset="0"/>
                <a:cs typeface="Gill Sans MT" charset="0"/>
              </a:rPr>
            </a:br>
            <a:r>
              <a:rPr lang="fr-BE" sz="1800" dirty="0" smtClean="0">
                <a:latin typeface="Gill Sans MT" charset="0"/>
                <a:ea typeface="Gill Sans MT" charset="0"/>
                <a:cs typeface="Gill Sans MT" charset="0"/>
              </a:rPr>
              <a:t>Contribuer </a:t>
            </a:r>
            <a:r>
              <a:rPr lang="fr-BE" sz="1800" dirty="0">
                <a:latin typeface="Gill Sans MT" charset="0"/>
                <a:ea typeface="Gill Sans MT" charset="0"/>
                <a:cs typeface="Gill Sans MT" charset="0"/>
              </a:rPr>
              <a:t>à caractériser les approches discursives des conseillers pédagogiques</a:t>
            </a:r>
            <a:r>
              <a:rPr lang="fr-BE" sz="1800" b="1" dirty="0">
                <a:latin typeface="Gill Sans MT" charset="0"/>
                <a:ea typeface="Gill Sans MT" charset="0"/>
                <a:cs typeface="Gill Sans MT" charset="0"/>
              </a:rPr>
              <a:t> </a:t>
            </a:r>
            <a:r>
              <a:rPr lang="fr-BE" sz="1800" dirty="0" smtClean="0">
                <a:latin typeface="Gill Sans MT" charset="0"/>
                <a:ea typeface="Gill Sans MT" charset="0"/>
                <a:cs typeface="Gill Sans MT" charset="0"/>
              </a:rPr>
              <a:t>dans </a:t>
            </a:r>
            <a:r>
              <a:rPr lang="fr-BE" sz="1800" dirty="0">
                <a:latin typeface="Gill Sans MT" charset="0"/>
                <a:ea typeface="Gill Sans MT" charset="0"/>
                <a:cs typeface="Gill Sans MT" charset="0"/>
              </a:rPr>
              <a:t>un contexte de vidéoformation en </a:t>
            </a:r>
            <a:r>
              <a:rPr lang="fr-BE" sz="1800" dirty="0" smtClean="0">
                <a:latin typeface="Gill Sans MT" charset="0"/>
                <a:ea typeface="Gill Sans MT" charset="0"/>
                <a:cs typeface="Gill Sans MT" charset="0"/>
              </a:rPr>
              <a:t>l’espèce)</a:t>
            </a:r>
          </a:p>
          <a:p>
            <a:r>
              <a:rPr lang="fr-BE" sz="1800" dirty="0" smtClean="0">
                <a:latin typeface="Gill Sans MT" charset="0"/>
                <a:ea typeface="Gill Sans MT" charset="0"/>
                <a:cs typeface="Gill Sans MT" charset="0"/>
              </a:rPr>
              <a:t>Quelques objectifs plus particuliers : </a:t>
            </a:r>
          </a:p>
          <a:p>
            <a:pPr lvl="1"/>
            <a:r>
              <a:rPr lang="fr-BE" sz="1800" dirty="0" smtClean="0">
                <a:latin typeface="Gill Sans MT" charset="0"/>
                <a:ea typeface="Gill Sans MT" charset="0"/>
                <a:cs typeface="Gill Sans MT" charset="0"/>
              </a:rPr>
              <a:t>identifier </a:t>
            </a:r>
            <a:r>
              <a:rPr lang="fr-BE" sz="1800" dirty="0">
                <a:latin typeface="Gill Sans MT" charset="0"/>
                <a:ea typeface="Gill Sans MT" charset="0"/>
                <a:cs typeface="Gill Sans MT" charset="0"/>
              </a:rPr>
              <a:t>d’éventuels patterns récurrents, </a:t>
            </a:r>
            <a:endParaRPr lang="fr-BE" sz="1800" b="1" dirty="0" smtClean="0">
              <a:latin typeface="Gill Sans MT" charset="0"/>
              <a:ea typeface="Gill Sans MT" charset="0"/>
              <a:cs typeface="Gill Sans MT" charset="0"/>
            </a:endParaRPr>
          </a:p>
          <a:p>
            <a:pPr lvl="1"/>
            <a:r>
              <a:rPr lang="fr-BE" sz="1800" dirty="0" smtClean="0">
                <a:latin typeface="Gill Sans MT" charset="0"/>
                <a:ea typeface="Gill Sans MT" charset="0"/>
                <a:cs typeface="Gill Sans MT" charset="0"/>
              </a:rPr>
              <a:t>déterminer </a:t>
            </a:r>
            <a:r>
              <a:rPr lang="fr-BE" sz="1800" dirty="0">
                <a:latin typeface="Gill Sans MT" charset="0"/>
                <a:ea typeface="Gill Sans MT" charset="0"/>
                <a:cs typeface="Gill Sans MT" charset="0"/>
              </a:rPr>
              <a:t>pour quelle part les inputs des conseillers sont amenés en considération du contexte d’enseignement de l’interlocuteur ou au contraire de manière théorique, </a:t>
            </a:r>
            <a:endParaRPr lang="fr-BE" sz="1800" dirty="0" smtClean="0">
              <a:latin typeface="Gill Sans MT" charset="0"/>
              <a:ea typeface="Gill Sans MT" charset="0"/>
              <a:cs typeface="Gill Sans MT" charset="0"/>
            </a:endParaRPr>
          </a:p>
          <a:p>
            <a:pPr lvl="1"/>
            <a:r>
              <a:rPr lang="fr-BE" sz="1800" dirty="0" smtClean="0">
                <a:latin typeface="Gill Sans MT" charset="0"/>
                <a:ea typeface="Gill Sans MT" charset="0"/>
                <a:cs typeface="Gill Sans MT" charset="0"/>
              </a:rPr>
              <a:t>les </a:t>
            </a:r>
            <a:r>
              <a:rPr lang="fr-BE" sz="1800" dirty="0">
                <a:latin typeface="Gill Sans MT" charset="0"/>
                <a:ea typeface="Gill Sans MT" charset="0"/>
                <a:cs typeface="Gill Sans MT" charset="0"/>
              </a:rPr>
              <a:t>situer dans une approche globale de la conduite du dialogue, plus ou moins apparentée aux écoles développementale ou normative.</a:t>
            </a:r>
            <a:endParaRPr lang="fr-FR" sz="1800" dirty="0">
              <a:latin typeface="Gill Sans MT" charset="0"/>
              <a:ea typeface="Gill Sans MT" charset="0"/>
              <a:cs typeface="Gill Sans MT" charset="0"/>
            </a:endParaRPr>
          </a:p>
          <a:p>
            <a:endParaRPr lang="fr-FR" sz="1800" dirty="0" smtClean="0">
              <a:latin typeface="Gill Sans MT" charset="0"/>
              <a:ea typeface="Gill Sans MT" charset="0"/>
              <a:cs typeface="Gill Sans MT" charset="0"/>
            </a:endParaRPr>
          </a:p>
        </p:txBody>
      </p:sp>
      <p:sp>
        <p:nvSpPr>
          <p:cNvPr id="5" name="Rectangle à coins arrondis 4"/>
          <p:cNvSpPr/>
          <p:nvPr/>
        </p:nvSpPr>
        <p:spPr>
          <a:xfrm>
            <a:off x="1592132" y="471802"/>
            <a:ext cx="8320292" cy="9064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93139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592131" y="1614463"/>
            <a:ext cx="8525903" cy="3693319"/>
          </a:xfrm>
          <a:prstGeom prst="rect">
            <a:avLst/>
          </a:prstGeom>
          <a:noFill/>
        </p:spPr>
        <p:txBody>
          <a:bodyPr wrap="square" rtlCol="0">
            <a:spAutoFit/>
          </a:bodyPr>
          <a:lstStyle/>
          <a:p>
            <a:pPr marL="285750" indent="-285750">
              <a:buFontTx/>
              <a:buChar char="-"/>
            </a:pPr>
            <a:r>
              <a:rPr lang="fr-FR" dirty="0" smtClean="0">
                <a:latin typeface="Gill Sans MT" charset="0"/>
                <a:ea typeface="Gill Sans MT" charset="0"/>
                <a:cs typeface="Gill Sans MT" charset="0"/>
              </a:rPr>
              <a:t>Dix </a:t>
            </a:r>
            <a:r>
              <a:rPr lang="fr-FR" dirty="0">
                <a:latin typeface="Gill Sans MT" charset="0"/>
                <a:ea typeface="Gill Sans MT" charset="0"/>
                <a:cs typeface="Gill Sans MT" charset="0"/>
              </a:rPr>
              <a:t>encadrants du cours de </a:t>
            </a:r>
            <a:r>
              <a:rPr lang="fr-FR" i="1" dirty="0">
                <a:latin typeface="Gill Sans MT" charset="0"/>
                <a:ea typeface="Gill Sans MT" charset="0"/>
                <a:cs typeface="Gill Sans MT" charset="0"/>
              </a:rPr>
              <a:t>Projet architectural</a:t>
            </a:r>
            <a:r>
              <a:rPr lang="fr-FR" dirty="0">
                <a:latin typeface="Gill Sans MT" charset="0"/>
                <a:ea typeface="Gill Sans MT" charset="0"/>
                <a:cs typeface="Gill Sans MT" charset="0"/>
              </a:rPr>
              <a:t> </a:t>
            </a:r>
            <a:r>
              <a:rPr lang="fr-FR" dirty="0" smtClean="0">
                <a:latin typeface="Gill Sans MT" charset="0"/>
                <a:ea typeface="Gill Sans MT" charset="0"/>
                <a:cs typeface="Gill Sans MT" charset="0"/>
              </a:rPr>
              <a:t>ont accepté </a:t>
            </a:r>
            <a:r>
              <a:rPr lang="fr-FR" dirty="0">
                <a:latin typeface="Gill Sans MT" charset="0"/>
                <a:ea typeface="Gill Sans MT" charset="0"/>
                <a:cs typeface="Gill Sans MT" charset="0"/>
              </a:rPr>
              <a:t>de se prêter à l’exercice proposé </a:t>
            </a:r>
            <a:r>
              <a:rPr lang="fr-FR" dirty="0" smtClean="0">
                <a:latin typeface="Gill Sans MT" charset="0"/>
                <a:ea typeface="Gill Sans MT" charset="0"/>
                <a:cs typeface="Gill Sans MT" charset="0"/>
              </a:rPr>
              <a:t>à </a:t>
            </a:r>
            <a:r>
              <a:rPr lang="fr-FR" dirty="0">
                <a:latin typeface="Gill Sans MT" charset="0"/>
                <a:ea typeface="Gill Sans MT" charset="0"/>
                <a:cs typeface="Gill Sans MT" charset="0"/>
              </a:rPr>
              <a:t>l’issue de séances d’information détaillant la marche à </a:t>
            </a:r>
            <a:r>
              <a:rPr lang="fr-FR" dirty="0" smtClean="0">
                <a:latin typeface="Gill Sans MT" charset="0"/>
                <a:ea typeface="Gill Sans MT" charset="0"/>
                <a:cs typeface="Gill Sans MT" charset="0"/>
              </a:rPr>
              <a:t>suivre</a:t>
            </a:r>
          </a:p>
          <a:p>
            <a:pPr marL="285750" indent="-285750">
              <a:buFontTx/>
              <a:buChar char="-"/>
            </a:pPr>
            <a:r>
              <a:rPr lang="fr-FR" dirty="0">
                <a:latin typeface="Gill Sans MT" charset="0"/>
                <a:ea typeface="Gill Sans MT" charset="0"/>
                <a:cs typeface="Gill Sans MT" charset="0"/>
              </a:rPr>
              <a:t>L</a:t>
            </a:r>
            <a:r>
              <a:rPr lang="fr-FR" dirty="0" smtClean="0">
                <a:latin typeface="Gill Sans MT" charset="0"/>
                <a:ea typeface="Gill Sans MT" charset="0"/>
                <a:cs typeface="Gill Sans MT" charset="0"/>
              </a:rPr>
              <a:t>’équipe </a:t>
            </a:r>
            <a:r>
              <a:rPr lang="fr-FR" dirty="0">
                <a:latin typeface="Gill Sans MT" charset="0"/>
                <a:ea typeface="Gill Sans MT" charset="0"/>
                <a:cs typeface="Gill Sans MT" charset="0"/>
              </a:rPr>
              <a:t>d’accompagnateurs du projet, équipée d’une caméra, </a:t>
            </a:r>
            <a:r>
              <a:rPr lang="fr-FR" dirty="0" smtClean="0">
                <a:latin typeface="Gill Sans MT" charset="0"/>
                <a:ea typeface="Gill Sans MT" charset="0"/>
                <a:cs typeface="Gill Sans MT" charset="0"/>
              </a:rPr>
              <a:t>procède pour </a:t>
            </a:r>
            <a:r>
              <a:rPr lang="fr-FR" dirty="0">
                <a:latin typeface="Gill Sans MT" charset="0"/>
                <a:ea typeface="Gill Sans MT" charset="0"/>
                <a:cs typeface="Gill Sans MT" charset="0"/>
              </a:rPr>
              <a:t>chacun d’entre eux à des </a:t>
            </a:r>
            <a:r>
              <a:rPr lang="fr-FR" b="1" dirty="0">
                <a:latin typeface="Gill Sans MT" charset="0"/>
                <a:ea typeface="Gill Sans MT" charset="0"/>
                <a:cs typeface="Gill Sans MT" charset="0"/>
              </a:rPr>
              <a:t>captations vidéo d’entretiens individuels </a:t>
            </a:r>
            <a:r>
              <a:rPr lang="fr-FR" dirty="0">
                <a:latin typeface="Gill Sans MT" charset="0"/>
                <a:ea typeface="Gill Sans MT" charset="0"/>
                <a:cs typeface="Gill Sans MT" charset="0"/>
              </a:rPr>
              <a:t>hebdomadaires menés en salle de cours </a:t>
            </a:r>
            <a:r>
              <a:rPr lang="fr-FR" b="1" dirty="0">
                <a:latin typeface="Gill Sans MT" charset="0"/>
                <a:ea typeface="Gill Sans MT" charset="0"/>
                <a:cs typeface="Gill Sans MT" charset="0"/>
              </a:rPr>
              <a:t>avec leurs étudiants </a:t>
            </a:r>
            <a:r>
              <a:rPr lang="fr-FR" dirty="0" smtClean="0">
                <a:latin typeface="Gill Sans MT" charset="0"/>
                <a:ea typeface="Gill Sans MT" charset="0"/>
                <a:cs typeface="Gill Sans MT" charset="0"/>
              </a:rPr>
              <a:t>attitrés</a:t>
            </a:r>
            <a:r>
              <a:rPr lang="fr-FR" dirty="0">
                <a:latin typeface="Gill Sans MT" charset="0"/>
                <a:ea typeface="Gill Sans MT" charset="0"/>
                <a:cs typeface="Gill Sans MT" charset="0"/>
              </a:rPr>
              <a:t> </a:t>
            </a:r>
            <a:r>
              <a:rPr lang="fr-FR" dirty="0" smtClean="0">
                <a:latin typeface="Gill Sans MT" charset="0"/>
                <a:ea typeface="Gill Sans MT" charset="0"/>
                <a:cs typeface="Gill Sans MT" charset="0"/>
              </a:rPr>
              <a:t>(</a:t>
            </a:r>
            <a:r>
              <a:rPr lang="fr-FR" dirty="0" err="1" smtClean="0">
                <a:latin typeface="Gill Sans MT" charset="0"/>
                <a:ea typeface="Gill Sans MT" charset="0"/>
                <a:cs typeface="Gill Sans MT" charset="0"/>
              </a:rPr>
              <a:t>cf</a:t>
            </a:r>
            <a:r>
              <a:rPr lang="fr-FR" dirty="0" smtClean="0">
                <a:latin typeface="Gill Sans MT" charset="0"/>
                <a:ea typeface="Gill Sans MT" charset="0"/>
                <a:cs typeface="Gill Sans MT" charset="0"/>
              </a:rPr>
              <a:t> T1).  </a:t>
            </a:r>
          </a:p>
          <a:p>
            <a:pPr marL="285750" indent="-285750">
              <a:buFontTx/>
              <a:buChar char="-"/>
            </a:pPr>
            <a:r>
              <a:rPr lang="fr-FR" dirty="0" smtClean="0">
                <a:latin typeface="Gill Sans MT" charset="0"/>
                <a:ea typeface="Gill Sans MT" charset="0"/>
                <a:cs typeface="Gill Sans MT" charset="0"/>
              </a:rPr>
              <a:t>Après </a:t>
            </a:r>
            <a:r>
              <a:rPr lang="fr-FR" dirty="0">
                <a:latin typeface="Gill Sans MT" charset="0"/>
                <a:ea typeface="Gill Sans MT" charset="0"/>
                <a:cs typeface="Gill Sans MT" charset="0"/>
              </a:rPr>
              <a:t>visionnage du matériau, chaque accompagnateur, en guise de préparation à </a:t>
            </a:r>
            <a:r>
              <a:rPr lang="fr-FR" dirty="0" smtClean="0">
                <a:latin typeface="Gill Sans MT" charset="0"/>
                <a:ea typeface="Gill Sans MT" charset="0"/>
                <a:cs typeface="Gill Sans MT" charset="0"/>
              </a:rPr>
              <a:t>la séance d’auto-confrontation avec chaque enseignant, </a:t>
            </a:r>
            <a:r>
              <a:rPr lang="fr-FR" dirty="0">
                <a:latin typeface="Gill Sans MT" charset="0"/>
                <a:ea typeface="Gill Sans MT" charset="0"/>
                <a:cs typeface="Gill Sans MT" charset="0"/>
              </a:rPr>
              <a:t>opère une </a:t>
            </a:r>
            <a:r>
              <a:rPr lang="fr-FR" b="1" dirty="0">
                <a:latin typeface="Gill Sans MT" charset="0"/>
                <a:ea typeface="Gill Sans MT" charset="0"/>
                <a:cs typeface="Gill Sans MT" charset="0"/>
              </a:rPr>
              <a:t>sélection d’extraits vidéo</a:t>
            </a:r>
            <a:r>
              <a:rPr lang="fr-FR" dirty="0">
                <a:latin typeface="Gill Sans MT" charset="0"/>
                <a:ea typeface="Gill Sans MT" charset="0"/>
                <a:cs typeface="Gill Sans MT" charset="0"/>
              </a:rPr>
              <a:t> de longueurs variables (quelques secondes à quelques minutes) choisis en guise de </a:t>
            </a:r>
            <a:r>
              <a:rPr lang="fr-FR" dirty="0" smtClean="0">
                <a:latin typeface="Gill Sans MT" charset="0"/>
                <a:ea typeface="Gill Sans MT" charset="0"/>
                <a:cs typeface="Gill Sans MT" charset="0"/>
              </a:rPr>
              <a:t>réactifs</a:t>
            </a:r>
            <a:r>
              <a:rPr lang="mr-IN" dirty="0" smtClean="0">
                <a:latin typeface="Gill Sans MT" charset="0"/>
                <a:ea typeface="Gill Sans MT" charset="0"/>
                <a:cs typeface="Gill Sans MT" charset="0"/>
              </a:rPr>
              <a:t>…</a:t>
            </a:r>
            <a:r>
              <a:rPr lang="fr-FR" dirty="0" smtClean="0">
                <a:latin typeface="Gill Sans MT" charset="0"/>
                <a:ea typeface="Gill Sans MT" charset="0"/>
                <a:cs typeface="Gill Sans MT" charset="0"/>
              </a:rPr>
              <a:t> </a:t>
            </a:r>
          </a:p>
          <a:p>
            <a:pPr marL="285750" indent="-285750">
              <a:buFontTx/>
              <a:buChar char="-"/>
            </a:pPr>
            <a:r>
              <a:rPr lang="mr-IN" dirty="0" smtClean="0">
                <a:latin typeface="Gill Sans MT" charset="0"/>
                <a:ea typeface="Gill Sans MT" charset="0"/>
                <a:cs typeface="Gill Sans MT" charset="0"/>
              </a:rPr>
              <a:t>…</a:t>
            </a:r>
            <a:r>
              <a:rPr lang="fr-FR" dirty="0" smtClean="0">
                <a:latin typeface="Gill Sans MT" charset="0"/>
                <a:ea typeface="Gill Sans MT" charset="0"/>
                <a:cs typeface="Gill Sans MT" charset="0"/>
              </a:rPr>
              <a:t>à </a:t>
            </a:r>
            <a:r>
              <a:rPr lang="fr-FR" dirty="0">
                <a:latin typeface="Gill Sans MT" charset="0"/>
                <a:ea typeface="Gill Sans MT" charset="0"/>
                <a:cs typeface="Gill Sans MT" charset="0"/>
              </a:rPr>
              <a:t>présenter à l’intéressé </a:t>
            </a:r>
            <a:r>
              <a:rPr lang="fr-FR" dirty="0" smtClean="0">
                <a:latin typeface="Gill Sans MT" charset="0"/>
                <a:ea typeface="Gill Sans MT" charset="0"/>
                <a:cs typeface="Gill Sans MT" charset="0"/>
              </a:rPr>
              <a:t>en vue de les passer au crible de la </a:t>
            </a:r>
            <a:r>
              <a:rPr lang="fr-FR" b="1" dirty="0" smtClean="0">
                <a:latin typeface="Gill Sans MT" charset="0"/>
                <a:ea typeface="Gill Sans MT" charset="0"/>
                <a:cs typeface="Gill Sans MT" charset="0"/>
              </a:rPr>
              <a:t>grille des </a:t>
            </a:r>
            <a:r>
              <a:rPr lang="fr-FR" b="1" i="1" dirty="0" smtClean="0">
                <a:latin typeface="Gill Sans MT" charset="0"/>
                <a:ea typeface="Gill Sans MT" charset="0"/>
                <a:cs typeface="Gill Sans MT" charset="0"/>
              </a:rPr>
              <a:t>paramètres </a:t>
            </a:r>
            <a:br>
              <a:rPr lang="fr-FR" b="1" i="1" dirty="0" smtClean="0">
                <a:latin typeface="Gill Sans MT" charset="0"/>
                <a:ea typeface="Gill Sans MT" charset="0"/>
                <a:cs typeface="Gill Sans MT" charset="0"/>
              </a:rPr>
            </a:br>
            <a:r>
              <a:rPr lang="fr-FR" b="1" i="1" dirty="0" smtClean="0">
                <a:latin typeface="Gill Sans MT" charset="0"/>
                <a:ea typeface="Gill Sans MT" charset="0"/>
                <a:cs typeface="Gill Sans MT" charset="0"/>
              </a:rPr>
              <a:t>du </a:t>
            </a:r>
            <a:r>
              <a:rPr lang="fr-FR" b="1" i="1" dirty="0">
                <a:latin typeface="Gill Sans MT" charset="0"/>
                <a:ea typeface="Gill Sans MT" charset="0"/>
                <a:cs typeface="Gill Sans MT" charset="0"/>
              </a:rPr>
              <a:t>feedback efficaces</a:t>
            </a:r>
            <a:r>
              <a:rPr lang="fr-FR" b="1" dirty="0">
                <a:latin typeface="Gill Sans MT" charset="0"/>
                <a:ea typeface="Gill Sans MT" charset="0"/>
                <a:cs typeface="Gill Sans MT" charset="0"/>
              </a:rPr>
              <a:t> </a:t>
            </a:r>
            <a:r>
              <a:rPr lang="fr-FR" b="1" dirty="0" smtClean="0">
                <a:latin typeface="Gill Sans MT" charset="0"/>
                <a:ea typeface="Gill Sans MT" charset="0"/>
                <a:cs typeface="Gill Sans MT" charset="0"/>
              </a:rPr>
              <a:t>de </a:t>
            </a:r>
            <a:r>
              <a:rPr lang="fr-FR" b="1" dirty="0" err="1" smtClean="0">
                <a:latin typeface="Gill Sans MT" charset="0"/>
                <a:ea typeface="Gill Sans MT" charset="0"/>
                <a:cs typeface="Gill Sans MT" charset="0"/>
              </a:rPr>
              <a:t>Brookhart</a:t>
            </a:r>
            <a:r>
              <a:rPr lang="fr-FR" dirty="0" smtClean="0">
                <a:latin typeface="Gill Sans MT" charset="0"/>
                <a:ea typeface="Gill Sans MT" charset="0"/>
                <a:cs typeface="Gill Sans MT" charset="0"/>
              </a:rPr>
              <a:t> </a:t>
            </a:r>
            <a:r>
              <a:rPr lang="fr-FR" dirty="0">
                <a:latin typeface="Gill Sans MT" charset="0"/>
                <a:ea typeface="Gill Sans MT" charset="0"/>
                <a:cs typeface="Gill Sans MT" charset="0"/>
              </a:rPr>
              <a:t>(2008), cadre théorique </a:t>
            </a:r>
            <a:r>
              <a:rPr lang="fr-FR" dirty="0" smtClean="0">
                <a:latin typeface="Gill Sans MT" charset="0"/>
                <a:ea typeface="Gill Sans MT" charset="0"/>
                <a:cs typeface="Gill Sans MT" charset="0"/>
              </a:rPr>
              <a:t>commun aux trois </a:t>
            </a:r>
            <a:r>
              <a:rPr lang="fr-FR" dirty="0">
                <a:latin typeface="Gill Sans MT" charset="0"/>
                <a:ea typeface="Gill Sans MT" charset="0"/>
                <a:cs typeface="Gill Sans MT" charset="0"/>
              </a:rPr>
              <a:t>conseillers </a:t>
            </a:r>
            <a:r>
              <a:rPr lang="fr-FR" dirty="0" smtClean="0">
                <a:latin typeface="Gill Sans MT" charset="0"/>
                <a:ea typeface="Gill Sans MT" charset="0"/>
                <a:cs typeface="Gill Sans MT" charset="0"/>
              </a:rPr>
              <a:t>lors de </a:t>
            </a:r>
            <a:r>
              <a:rPr lang="fr-FR" dirty="0">
                <a:latin typeface="Gill Sans MT" charset="0"/>
                <a:ea typeface="Gill Sans MT" charset="0"/>
                <a:cs typeface="Gill Sans MT" charset="0"/>
              </a:rPr>
              <a:t>ces séances </a:t>
            </a:r>
            <a:r>
              <a:rPr lang="fr-FR" dirty="0" smtClean="0">
                <a:latin typeface="Gill Sans MT" charset="0"/>
                <a:ea typeface="Gill Sans MT" charset="0"/>
                <a:cs typeface="Gill Sans MT" charset="0"/>
              </a:rPr>
              <a:t>de conseil d’une </a:t>
            </a:r>
            <a:r>
              <a:rPr lang="fr-FR" b="1" dirty="0">
                <a:latin typeface="Gill Sans MT" charset="0"/>
                <a:ea typeface="Gill Sans MT" charset="0"/>
                <a:cs typeface="Gill Sans MT" charset="0"/>
              </a:rPr>
              <a:t>durée d’une </a:t>
            </a:r>
            <a:r>
              <a:rPr lang="fr-FR" b="1" dirty="0" smtClean="0">
                <a:latin typeface="Gill Sans MT" charset="0"/>
                <a:ea typeface="Gill Sans MT" charset="0"/>
                <a:cs typeface="Gill Sans MT" charset="0"/>
              </a:rPr>
              <a:t>heure </a:t>
            </a:r>
            <a:r>
              <a:rPr lang="fr-FR" dirty="0" smtClean="0">
                <a:latin typeface="Gill Sans MT" charset="0"/>
                <a:ea typeface="Gill Sans MT" charset="0"/>
                <a:cs typeface="Gill Sans MT" charset="0"/>
              </a:rPr>
              <a:t>(</a:t>
            </a:r>
            <a:r>
              <a:rPr lang="fr-FR" dirty="0" err="1" smtClean="0">
                <a:latin typeface="Gill Sans MT" charset="0"/>
                <a:ea typeface="Gill Sans MT" charset="0"/>
                <a:cs typeface="Gill Sans MT" charset="0"/>
              </a:rPr>
              <a:t>cf</a:t>
            </a:r>
            <a:r>
              <a:rPr lang="fr-FR" dirty="0" smtClean="0">
                <a:latin typeface="Gill Sans MT" charset="0"/>
                <a:ea typeface="Gill Sans MT" charset="0"/>
                <a:cs typeface="Gill Sans MT" charset="0"/>
              </a:rPr>
              <a:t> T2).</a:t>
            </a:r>
            <a:endParaRPr lang="fr-FR" dirty="0">
              <a:latin typeface="Gill Sans MT" charset="0"/>
              <a:ea typeface="Gill Sans MT" charset="0"/>
              <a:cs typeface="Gill Sans MT" charset="0"/>
            </a:endParaRPr>
          </a:p>
          <a:p>
            <a:endParaRPr lang="fr-FR" dirty="0"/>
          </a:p>
        </p:txBody>
      </p:sp>
      <p:sp>
        <p:nvSpPr>
          <p:cNvPr id="15" name="Titre 1"/>
          <p:cNvSpPr txBox="1">
            <a:spLocks/>
          </p:cNvSpPr>
          <p:nvPr/>
        </p:nvSpPr>
        <p:spPr>
          <a:xfrm>
            <a:off x="341239" y="-1689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t>Le protocole / dispositif de </a:t>
            </a:r>
            <a:r>
              <a:rPr lang="fr-FR" sz="2800" smtClean="0"/>
              <a:t>conseil pédagogique (1/3)</a:t>
            </a:r>
            <a:endParaRPr lang="fr-FR" sz="2800" dirty="0"/>
          </a:p>
        </p:txBody>
      </p:sp>
      <p:sp>
        <p:nvSpPr>
          <p:cNvPr id="16" name="Rectangle à coins arrondis 15"/>
          <p:cNvSpPr/>
          <p:nvPr/>
        </p:nvSpPr>
        <p:spPr>
          <a:xfrm>
            <a:off x="1592132" y="471802"/>
            <a:ext cx="8320292" cy="9064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65024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5877D665-F007-D244-B1DC-E9ED517043B7}"/>
              </a:ext>
            </a:extLst>
          </p:cNvPr>
          <p:cNvPicPr>
            <a:picLocks noChangeAspect="1"/>
          </p:cNvPicPr>
          <p:nvPr/>
        </p:nvPicPr>
        <p:blipFill>
          <a:blip r:embed="rId2"/>
          <a:stretch>
            <a:fillRect/>
          </a:stretch>
        </p:blipFill>
        <p:spPr>
          <a:xfrm>
            <a:off x="838200" y="2519363"/>
            <a:ext cx="5029200" cy="3352800"/>
          </a:xfrm>
          <a:prstGeom prst="rect">
            <a:avLst/>
          </a:prstGeom>
        </p:spPr>
      </p:pic>
      <p:sp>
        <p:nvSpPr>
          <p:cNvPr id="8" name="ZoneTexte 7">
            <a:extLst>
              <a:ext uri="{FF2B5EF4-FFF2-40B4-BE49-F238E27FC236}">
                <a16:creationId xmlns="" xmlns:a16="http://schemas.microsoft.com/office/drawing/2014/main" id="{5675F1FE-0E20-9D4E-A7B0-E984B068250D}"/>
              </a:ext>
            </a:extLst>
          </p:cNvPr>
          <p:cNvSpPr txBox="1"/>
          <p:nvPr/>
        </p:nvSpPr>
        <p:spPr>
          <a:xfrm>
            <a:off x="1934021" y="1823337"/>
            <a:ext cx="7636514" cy="646331"/>
          </a:xfrm>
          <a:prstGeom prst="rect">
            <a:avLst/>
          </a:prstGeom>
          <a:noFill/>
        </p:spPr>
        <p:txBody>
          <a:bodyPr wrap="none" rtlCol="0">
            <a:spAutoFit/>
          </a:bodyPr>
          <a:lstStyle/>
          <a:p>
            <a:r>
              <a:rPr lang="fr-FR" dirty="0">
                <a:latin typeface="Gill Sans MT" charset="0"/>
                <a:ea typeface="Gill Sans MT" charset="0"/>
                <a:cs typeface="Gill Sans MT" charset="0"/>
              </a:rPr>
              <a:t>L’</a:t>
            </a:r>
            <a:r>
              <a:rPr lang="fr-FR" b="1" dirty="0">
                <a:solidFill>
                  <a:schemeClr val="accent6"/>
                </a:solidFill>
                <a:latin typeface="Gill Sans MT" charset="0"/>
                <a:ea typeface="Gill Sans MT" charset="0"/>
                <a:cs typeface="Gill Sans MT" charset="0"/>
              </a:rPr>
              <a:t>EQUIPE </a:t>
            </a:r>
            <a:r>
              <a:rPr lang="fr-FR" b="1" dirty="0" smtClean="0">
                <a:solidFill>
                  <a:schemeClr val="accent6"/>
                </a:solidFill>
                <a:latin typeface="Gill Sans MT" charset="0"/>
                <a:ea typeface="Gill Sans MT" charset="0"/>
                <a:cs typeface="Gill Sans MT" charset="0"/>
              </a:rPr>
              <a:t>FEEDBACK </a:t>
            </a:r>
            <a:r>
              <a:rPr lang="fr-FR" dirty="0">
                <a:latin typeface="Gill Sans MT" charset="0"/>
                <a:ea typeface="Gill Sans MT" charset="0"/>
                <a:cs typeface="Gill Sans MT" charset="0"/>
              </a:rPr>
              <a:t>enregistre les feedbacks délivrés aux </a:t>
            </a:r>
            <a:r>
              <a:rPr lang="fr-FR" b="1" dirty="0">
                <a:solidFill>
                  <a:srgbClr val="FF0000"/>
                </a:solidFill>
                <a:latin typeface="Gill Sans MT" charset="0"/>
                <a:ea typeface="Gill Sans MT" charset="0"/>
                <a:cs typeface="Gill Sans MT" charset="0"/>
              </a:rPr>
              <a:t>ETUDIANTS</a:t>
            </a:r>
            <a:r>
              <a:rPr lang="fr-FR" dirty="0">
                <a:latin typeface="Gill Sans MT" charset="0"/>
                <a:ea typeface="Gill Sans MT" charset="0"/>
                <a:cs typeface="Gill Sans MT" charset="0"/>
              </a:rPr>
              <a:t> </a:t>
            </a:r>
          </a:p>
          <a:p>
            <a:r>
              <a:rPr lang="fr-FR" dirty="0">
                <a:latin typeface="Gill Sans MT" charset="0"/>
                <a:ea typeface="Gill Sans MT" charset="0"/>
                <a:cs typeface="Gill Sans MT" charset="0"/>
              </a:rPr>
              <a:t>par l’</a:t>
            </a:r>
            <a:r>
              <a:rPr lang="fr-FR" b="1" dirty="0">
                <a:solidFill>
                  <a:schemeClr val="accent1"/>
                </a:solidFill>
                <a:latin typeface="Gill Sans MT" charset="0"/>
                <a:ea typeface="Gill Sans MT" charset="0"/>
                <a:cs typeface="Gill Sans MT" charset="0"/>
              </a:rPr>
              <a:t>ENSEIGNANT </a:t>
            </a:r>
            <a:r>
              <a:rPr lang="fr-FR" dirty="0">
                <a:latin typeface="Gill Sans MT" charset="0"/>
                <a:ea typeface="Gill Sans MT" charset="0"/>
                <a:cs typeface="Gill Sans MT" charset="0"/>
              </a:rPr>
              <a:t> en colloques </a:t>
            </a:r>
            <a:r>
              <a:rPr lang="fr-FR" dirty="0" smtClean="0">
                <a:latin typeface="Gill Sans MT" charset="0"/>
                <a:ea typeface="Gill Sans MT" charset="0"/>
                <a:cs typeface="Gill Sans MT" charset="0"/>
              </a:rPr>
              <a:t>singuliers au cours de </a:t>
            </a:r>
            <a:r>
              <a:rPr lang="fr-FR" i="1" dirty="0" smtClean="0">
                <a:latin typeface="Gill Sans MT" charset="0"/>
                <a:ea typeface="Gill Sans MT" charset="0"/>
                <a:cs typeface="Gill Sans MT" charset="0"/>
              </a:rPr>
              <a:t>Projet architectural</a:t>
            </a:r>
            <a:endParaRPr lang="fr-FR" i="1" dirty="0">
              <a:latin typeface="Gill Sans MT" charset="0"/>
              <a:ea typeface="Gill Sans MT" charset="0"/>
              <a:cs typeface="Gill Sans MT" charset="0"/>
            </a:endParaRPr>
          </a:p>
        </p:txBody>
      </p:sp>
      <p:sp>
        <p:nvSpPr>
          <p:cNvPr id="6" name="Titre 1"/>
          <p:cNvSpPr txBox="1">
            <a:spLocks/>
          </p:cNvSpPr>
          <p:nvPr/>
        </p:nvSpPr>
        <p:spPr>
          <a:xfrm>
            <a:off x="341239" y="-1689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t>Le protocole / dispositif de conseil pédagogique (2/3)</a:t>
            </a:r>
            <a:endParaRPr lang="fr-FR" sz="2800" dirty="0"/>
          </a:p>
        </p:txBody>
      </p:sp>
      <p:sp>
        <p:nvSpPr>
          <p:cNvPr id="9" name="Rectangle à coins arrondis 8"/>
          <p:cNvSpPr/>
          <p:nvPr/>
        </p:nvSpPr>
        <p:spPr>
          <a:xfrm>
            <a:off x="1592132" y="471802"/>
            <a:ext cx="8320292" cy="9064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151576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 xmlns:a16="http://schemas.microsoft.com/office/drawing/2014/main" id="{5675F1FE-0E20-9D4E-A7B0-E984B068250D}"/>
              </a:ext>
            </a:extLst>
          </p:cNvPr>
          <p:cNvSpPr txBox="1"/>
          <p:nvPr/>
        </p:nvSpPr>
        <p:spPr>
          <a:xfrm>
            <a:off x="2008909" y="1856209"/>
            <a:ext cx="7110088" cy="923330"/>
          </a:xfrm>
          <a:prstGeom prst="rect">
            <a:avLst/>
          </a:prstGeom>
          <a:noFill/>
        </p:spPr>
        <p:txBody>
          <a:bodyPr wrap="none" rtlCol="0">
            <a:spAutoFit/>
          </a:bodyPr>
          <a:lstStyle/>
          <a:p>
            <a:r>
              <a:rPr lang="fr-BE" dirty="0" smtClean="0">
                <a:latin typeface="Gill Sans MT" charset="0"/>
                <a:ea typeface="Gill Sans MT" charset="0"/>
                <a:cs typeface="Gill Sans MT" charset="0"/>
              </a:rPr>
              <a:t>Auto-confrontation(1h00</a:t>
            </a:r>
            <a:r>
              <a:rPr lang="fr-BE" dirty="0">
                <a:latin typeface="Gill Sans MT" charset="0"/>
                <a:ea typeface="Gill Sans MT" charset="0"/>
                <a:cs typeface="Gill Sans MT" charset="0"/>
              </a:rPr>
              <a:t>) des extraits </a:t>
            </a:r>
            <a:r>
              <a:rPr lang="fr-BE" dirty="0" smtClean="0">
                <a:latin typeface="Gill Sans MT" charset="0"/>
                <a:ea typeface="Gill Sans MT" charset="0"/>
                <a:cs typeface="Gill Sans MT" charset="0"/>
              </a:rPr>
              <a:t>vidéo </a:t>
            </a:r>
            <a:r>
              <a:rPr lang="fr-BE" dirty="0">
                <a:latin typeface="Gill Sans MT" charset="0"/>
                <a:ea typeface="Gill Sans MT" charset="0"/>
                <a:cs typeface="Gill Sans MT" charset="0"/>
              </a:rPr>
              <a:t>, entre l’</a:t>
            </a:r>
            <a:r>
              <a:rPr lang="fr-BE" b="1" dirty="0">
                <a:solidFill>
                  <a:schemeClr val="accent1"/>
                </a:solidFill>
                <a:latin typeface="Gill Sans MT" charset="0"/>
                <a:ea typeface="Gill Sans MT" charset="0"/>
                <a:cs typeface="Gill Sans MT" charset="0"/>
              </a:rPr>
              <a:t>ENSEIGNANT </a:t>
            </a:r>
            <a:r>
              <a:rPr lang="fr-BE" dirty="0">
                <a:latin typeface="Gill Sans MT" charset="0"/>
                <a:ea typeface="Gill Sans MT" charset="0"/>
                <a:cs typeface="Gill Sans MT" charset="0"/>
              </a:rPr>
              <a:t>et </a:t>
            </a:r>
          </a:p>
          <a:p>
            <a:r>
              <a:rPr lang="fr-BE" dirty="0">
                <a:latin typeface="Gill Sans MT" charset="0"/>
                <a:ea typeface="Gill Sans MT" charset="0"/>
                <a:cs typeface="Gill Sans MT" charset="0"/>
              </a:rPr>
              <a:t>l</a:t>
            </a:r>
            <a:r>
              <a:rPr lang="fr-BE" dirty="0" smtClean="0">
                <a:latin typeface="Gill Sans MT" charset="0"/>
                <a:ea typeface="Gill Sans MT" charset="0"/>
                <a:cs typeface="Gill Sans MT" charset="0"/>
              </a:rPr>
              <a:t>’un des conseillers de l’équipe </a:t>
            </a:r>
            <a:r>
              <a:rPr lang="fr-BE" b="1" dirty="0">
                <a:solidFill>
                  <a:schemeClr val="accent6"/>
                </a:solidFill>
                <a:latin typeface="Gill Sans MT" charset="0"/>
                <a:ea typeface="Gill Sans MT" charset="0"/>
                <a:cs typeface="Gill Sans MT" charset="0"/>
              </a:rPr>
              <a:t>FEEDBACK</a:t>
            </a:r>
            <a:r>
              <a:rPr lang="fr-BE" dirty="0">
                <a:latin typeface="Gill Sans MT" charset="0"/>
                <a:ea typeface="Gill Sans MT" charset="0"/>
                <a:cs typeface="Gill Sans MT" charset="0"/>
              </a:rPr>
              <a:t>, </a:t>
            </a:r>
            <a:r>
              <a:rPr lang="fr-BE" dirty="0" smtClean="0">
                <a:latin typeface="Gill Sans MT" charset="0"/>
                <a:ea typeface="Gill Sans MT" charset="0"/>
                <a:cs typeface="Gill Sans MT" charset="0"/>
              </a:rPr>
              <a:t>filmé dans </a:t>
            </a:r>
            <a:r>
              <a:rPr lang="fr-BE" dirty="0">
                <a:latin typeface="Gill Sans MT" charset="0"/>
                <a:ea typeface="Gill Sans MT" charset="0"/>
                <a:cs typeface="Gill Sans MT" charset="0"/>
              </a:rPr>
              <a:t>son intégralité.</a:t>
            </a:r>
          </a:p>
          <a:p>
            <a:endParaRPr lang="fr-FR" dirty="0"/>
          </a:p>
        </p:txBody>
      </p:sp>
      <p:pic>
        <p:nvPicPr>
          <p:cNvPr id="5" name="Picture 2" descr="D:\Borsu\Desktop\Vincent-Presentation\4.png">
            <a:extLst>
              <a:ext uri="{FF2B5EF4-FFF2-40B4-BE49-F238E27FC236}">
                <a16:creationId xmlns="" xmlns:a16="http://schemas.microsoft.com/office/drawing/2014/main" id="{198C50AA-FCFF-0C4A-A7F0-A1AA4F1E33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98"/>
          <a:stretch/>
        </p:blipFill>
        <p:spPr bwMode="auto">
          <a:xfrm>
            <a:off x="944220" y="3073911"/>
            <a:ext cx="3434456" cy="328407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 xmlns:a16="http://schemas.microsoft.com/office/drawing/2014/main" id="{AF9A7254-93AD-4541-949C-EE48A6B699C6}"/>
              </a:ext>
            </a:extLst>
          </p:cNvPr>
          <p:cNvPicPr>
            <a:picLocks noChangeAspect="1"/>
          </p:cNvPicPr>
          <p:nvPr/>
        </p:nvPicPr>
        <p:blipFill rotWithShape="1">
          <a:blip r:embed="rId4">
            <a:extLst>
              <a:ext uri="{28A0092B-C50C-407E-A947-70E740481C1C}">
                <a14:useLocalDpi xmlns:a14="http://schemas.microsoft.com/office/drawing/2010/main" val="0"/>
              </a:ext>
            </a:extLst>
          </a:blip>
          <a:srcRect l="60206" r="8257"/>
          <a:stretch/>
        </p:blipFill>
        <p:spPr>
          <a:xfrm>
            <a:off x="4280303" y="3320903"/>
            <a:ext cx="1896852" cy="2790092"/>
          </a:xfrm>
          <a:prstGeom prst="rect">
            <a:avLst/>
          </a:prstGeom>
        </p:spPr>
      </p:pic>
      <p:sp>
        <p:nvSpPr>
          <p:cNvPr id="9" name="Ellipse 8">
            <a:extLst>
              <a:ext uri="{FF2B5EF4-FFF2-40B4-BE49-F238E27FC236}">
                <a16:creationId xmlns="" xmlns:a16="http://schemas.microsoft.com/office/drawing/2014/main" id="{778554EB-7DAD-B745-8D60-EDF0C6A5B5C9}"/>
              </a:ext>
            </a:extLst>
          </p:cNvPr>
          <p:cNvSpPr/>
          <p:nvPr/>
        </p:nvSpPr>
        <p:spPr>
          <a:xfrm>
            <a:off x="841876" y="2425325"/>
            <a:ext cx="1231057" cy="11054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500" b="1" dirty="0"/>
              <a:t>T2</a:t>
            </a:r>
          </a:p>
        </p:txBody>
      </p:sp>
      <p:sp>
        <p:nvSpPr>
          <p:cNvPr id="3" name="ZoneTexte 2">
            <a:extLst>
              <a:ext uri="{FF2B5EF4-FFF2-40B4-BE49-F238E27FC236}">
                <a16:creationId xmlns="" xmlns:a16="http://schemas.microsoft.com/office/drawing/2014/main" id="{207B8FF9-EEBB-374E-90EE-A00A70EEB24E}"/>
              </a:ext>
            </a:extLst>
          </p:cNvPr>
          <p:cNvSpPr txBox="1"/>
          <p:nvPr/>
        </p:nvSpPr>
        <p:spPr>
          <a:xfrm>
            <a:off x="5749773" y="3354348"/>
            <a:ext cx="184731" cy="646331"/>
          </a:xfrm>
          <a:prstGeom prst="rect">
            <a:avLst/>
          </a:prstGeom>
          <a:noFill/>
        </p:spPr>
        <p:txBody>
          <a:bodyPr wrap="none" rtlCol="0">
            <a:spAutoFit/>
          </a:bodyPr>
          <a:lstStyle/>
          <a:p>
            <a:endParaRPr lang="fr-FR" dirty="0"/>
          </a:p>
          <a:p>
            <a:endParaRPr lang="fr-FR" dirty="0"/>
          </a:p>
        </p:txBody>
      </p:sp>
      <p:sp>
        <p:nvSpPr>
          <p:cNvPr id="11" name="Titre 1"/>
          <p:cNvSpPr txBox="1">
            <a:spLocks/>
          </p:cNvSpPr>
          <p:nvPr/>
        </p:nvSpPr>
        <p:spPr>
          <a:xfrm>
            <a:off x="341239" y="-16894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t>Le protocole / dispositif de conseil pédagogique (3/3)</a:t>
            </a:r>
            <a:endParaRPr lang="fr-FR" sz="2800" dirty="0"/>
          </a:p>
        </p:txBody>
      </p:sp>
      <p:sp>
        <p:nvSpPr>
          <p:cNvPr id="12" name="Rectangle à coins arrondis 11"/>
          <p:cNvSpPr/>
          <p:nvPr/>
        </p:nvSpPr>
        <p:spPr>
          <a:xfrm>
            <a:off x="1592132" y="471802"/>
            <a:ext cx="8320292" cy="9064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316493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8000" y="1001232"/>
            <a:ext cx="8324424" cy="1325563"/>
          </a:xfrm>
        </p:spPr>
        <p:txBody>
          <a:bodyPr>
            <a:normAutofit/>
          </a:bodyPr>
          <a:lstStyle/>
          <a:p>
            <a:r>
              <a:rPr lang="fr-FR" sz="1800" dirty="0" smtClean="0">
                <a:latin typeface="Gill Sans MT" charset="0"/>
                <a:ea typeface="Gill Sans MT" charset="0"/>
                <a:cs typeface="Gill Sans MT" charset="0"/>
              </a:rPr>
              <a:t>Retranscription in extenso des entretiens filmés entre les trois conseillers et trois encadrants</a:t>
            </a:r>
            <a:endParaRPr lang="fr-FR" sz="1800" dirty="0">
              <a:latin typeface="Gill Sans MT" charset="0"/>
              <a:ea typeface="Gill Sans MT" charset="0"/>
              <a:cs typeface="Gill Sans MT"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000" y="2168921"/>
            <a:ext cx="7158435" cy="4148436"/>
          </a:xfrm>
          <a:prstGeom prst="rect">
            <a:avLst/>
          </a:prstGeom>
        </p:spPr>
      </p:pic>
      <p:sp>
        <p:nvSpPr>
          <p:cNvPr id="9" name="Titre 1"/>
          <p:cNvSpPr txBox="1">
            <a:spLocks/>
          </p:cNvSpPr>
          <p:nvPr/>
        </p:nvSpPr>
        <p:spPr>
          <a:xfrm>
            <a:off x="1981200" y="291546"/>
            <a:ext cx="836295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800" dirty="0" smtClean="0"/>
              <a:t>Traitement des données (retranscriptions)</a:t>
            </a:r>
            <a:endParaRPr lang="fr-BE" sz="2800" dirty="0"/>
          </a:p>
        </p:txBody>
      </p:sp>
      <p:sp>
        <p:nvSpPr>
          <p:cNvPr id="10" name="Rectangle à coins arrondis 9"/>
          <p:cNvSpPr/>
          <p:nvPr/>
        </p:nvSpPr>
        <p:spPr>
          <a:xfrm>
            <a:off x="1592132" y="471802"/>
            <a:ext cx="8320292" cy="6480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943698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2133" y="1462402"/>
            <a:ext cx="8416572" cy="2930694"/>
          </a:xfrm>
        </p:spPr>
        <p:txBody>
          <a:bodyPr>
            <a:normAutofit/>
          </a:bodyPr>
          <a:lstStyle/>
          <a:p>
            <a:r>
              <a:rPr lang="fr-BE" sz="1800" dirty="0">
                <a:latin typeface="Gill Sans MT" charset="0"/>
                <a:ea typeface="Gill Sans MT" charset="0"/>
                <a:cs typeface="Gill Sans MT" charset="0"/>
              </a:rPr>
              <a:t>L</a:t>
            </a:r>
            <a:r>
              <a:rPr lang="fr-BE" sz="1800" dirty="0" smtClean="0">
                <a:latin typeface="Gill Sans MT" charset="0"/>
                <a:ea typeface="Gill Sans MT" charset="0"/>
                <a:cs typeface="Gill Sans MT" charset="0"/>
              </a:rPr>
              <a:t>es </a:t>
            </a:r>
            <a:r>
              <a:rPr lang="fr-BE" sz="1800" dirty="0">
                <a:latin typeface="Gill Sans MT" charset="0"/>
                <a:ea typeface="Gill Sans MT" charset="0"/>
                <a:cs typeface="Gill Sans MT" charset="0"/>
              </a:rPr>
              <a:t>données </a:t>
            </a:r>
            <a:r>
              <a:rPr lang="fr-BE" sz="1800" dirty="0" smtClean="0">
                <a:latin typeface="Gill Sans MT" charset="0"/>
                <a:ea typeface="Gill Sans MT" charset="0"/>
                <a:cs typeface="Gill Sans MT" charset="0"/>
              </a:rPr>
              <a:t>discursives attribués à </a:t>
            </a:r>
            <a:r>
              <a:rPr lang="fr-BE" sz="1800" dirty="0">
                <a:latin typeface="Gill Sans MT" charset="0"/>
                <a:ea typeface="Gill Sans MT" charset="0"/>
                <a:cs typeface="Gill Sans MT" charset="0"/>
              </a:rPr>
              <a:t>l’un des trois conseillers pédagogiques - celui présent lors de l’entretien </a:t>
            </a:r>
            <a:r>
              <a:rPr lang="nl-BE" sz="1800" dirty="0">
                <a:latin typeface="Gill Sans MT" charset="0"/>
                <a:ea typeface="Gill Sans MT" charset="0"/>
                <a:cs typeface="Gill Sans MT" charset="0"/>
              </a:rPr>
              <a:t>-</a:t>
            </a:r>
            <a:r>
              <a:rPr lang="fr-BE" sz="1800" dirty="0" smtClean="0">
                <a:latin typeface="Gill Sans MT" charset="0"/>
                <a:ea typeface="Gill Sans MT" charset="0"/>
                <a:cs typeface="Gill Sans MT" charset="0"/>
              </a:rPr>
              <a:t> sont traitées par </a:t>
            </a:r>
            <a:r>
              <a:rPr lang="fr-BE" sz="1800" dirty="0">
                <a:latin typeface="Gill Sans MT" charset="0"/>
                <a:ea typeface="Gill Sans MT" charset="0"/>
                <a:cs typeface="Gill Sans MT" charset="0"/>
              </a:rPr>
              <a:t>les deux </a:t>
            </a:r>
            <a:r>
              <a:rPr lang="fr-BE" sz="1800" dirty="0" smtClean="0">
                <a:latin typeface="Gill Sans MT" charset="0"/>
                <a:ea typeface="Gill Sans MT" charset="0"/>
                <a:cs typeface="Gill Sans MT" charset="0"/>
              </a:rPr>
              <a:t>autres</a:t>
            </a:r>
            <a:r>
              <a:rPr lang="mr-IN" sz="1800" dirty="0" smtClean="0">
                <a:latin typeface="Gill Sans MT" charset="0"/>
                <a:ea typeface="Gill Sans MT" charset="0"/>
                <a:cs typeface="Gill Sans MT" charset="0"/>
              </a:rPr>
              <a:t>…</a:t>
            </a:r>
            <a:r>
              <a:rPr lang="fr-BE" sz="1800" dirty="0" smtClean="0">
                <a:latin typeface="Gill Sans MT" charset="0"/>
                <a:ea typeface="Gill Sans MT" charset="0"/>
                <a:cs typeface="Gill Sans MT" charset="0"/>
              </a:rPr>
              <a:t> </a:t>
            </a:r>
          </a:p>
          <a:p>
            <a:r>
              <a:rPr lang="mr-IN" sz="1800" dirty="0" smtClean="0">
                <a:latin typeface="Gill Sans MT" charset="0"/>
                <a:ea typeface="Gill Sans MT" charset="0"/>
                <a:cs typeface="Gill Sans MT" charset="0"/>
              </a:rPr>
              <a:t>…</a:t>
            </a:r>
            <a:r>
              <a:rPr lang="nl-BE" sz="1800" dirty="0" smtClean="0">
                <a:latin typeface="Gill Sans MT" charset="0"/>
                <a:ea typeface="Gill Sans MT" charset="0"/>
                <a:cs typeface="Gill Sans MT" charset="0"/>
              </a:rPr>
              <a:t> </a:t>
            </a:r>
            <a:r>
              <a:rPr lang="fr-BE" sz="1800" dirty="0" smtClean="0">
                <a:latin typeface="Gill Sans MT" charset="0"/>
                <a:ea typeface="Gill Sans MT" charset="0"/>
                <a:cs typeface="Gill Sans MT" charset="0"/>
              </a:rPr>
              <a:t>à l’aide d’une grille de codage dérivée de la logique de présentation de </a:t>
            </a:r>
            <a:r>
              <a:rPr lang="fr-BE" sz="1800" dirty="0" err="1" smtClean="0">
                <a:latin typeface="Gill Sans MT" charset="0"/>
                <a:ea typeface="Gill Sans MT" charset="0"/>
                <a:cs typeface="Gill Sans MT" charset="0"/>
              </a:rPr>
              <a:t>Brookhart</a:t>
            </a:r>
            <a:r>
              <a:rPr lang="fr-BE" sz="1800" dirty="0" smtClean="0">
                <a:latin typeface="Gill Sans MT" charset="0"/>
                <a:ea typeface="Gill Sans MT" charset="0"/>
                <a:cs typeface="Gill Sans MT" charset="0"/>
              </a:rPr>
              <a:t> </a:t>
            </a:r>
          </a:p>
          <a:p>
            <a:endParaRPr lang="fr-BE" sz="1800" dirty="0">
              <a:latin typeface="Gill Sans MT" charset="0"/>
              <a:ea typeface="Gill Sans MT" charset="0"/>
              <a:cs typeface="Gill Sans MT" charset="0"/>
            </a:endParaRPr>
          </a:p>
          <a:p>
            <a:pPr marL="0" indent="0">
              <a:buNone/>
            </a:pPr>
            <a:endParaRPr lang="fr-BE" sz="1800" dirty="0" smtClean="0">
              <a:latin typeface="Gill Sans MT" charset="0"/>
              <a:ea typeface="Gill Sans MT" charset="0"/>
              <a:cs typeface="Gill Sans MT" charset="0"/>
            </a:endParaRPr>
          </a:p>
          <a:p>
            <a:r>
              <a:rPr lang="fr-FR" sz="1800" dirty="0" smtClean="0">
                <a:latin typeface="Gill Sans MT" charset="0"/>
                <a:ea typeface="Gill Sans MT" charset="0"/>
                <a:cs typeface="Gill Sans MT" charset="0"/>
              </a:rPr>
              <a:t>L’ensemble du matériau constitué par l’intégralité du discours du CP durant l’entretien est découpé suivant la logique des « unités de prises paroles » (à mettre en cohérence notamment avec notre préoccupation de distinguer les comportements discursifs plus en lien avec une approche développementale ou au normative du conseil *)</a:t>
            </a:r>
            <a:endParaRPr lang="fr-FR" sz="1800" dirty="0">
              <a:latin typeface="Gill Sans MT" charset="0"/>
              <a:ea typeface="Gill Sans MT" charset="0"/>
              <a:cs typeface="Gill Sans MT" charset="0"/>
            </a:endParaRPr>
          </a:p>
        </p:txBody>
      </p:sp>
      <p:sp>
        <p:nvSpPr>
          <p:cNvPr id="5" name="Titre 1"/>
          <p:cNvSpPr txBox="1">
            <a:spLocks/>
          </p:cNvSpPr>
          <p:nvPr/>
        </p:nvSpPr>
        <p:spPr>
          <a:xfrm>
            <a:off x="1981200" y="291546"/>
            <a:ext cx="836295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BE" sz="2800" dirty="0" smtClean="0"/>
              <a:t>Traitement des données (codage)</a:t>
            </a:r>
            <a:endParaRPr lang="fr-BE" sz="2800" dirty="0"/>
          </a:p>
        </p:txBody>
      </p:sp>
      <p:sp>
        <p:nvSpPr>
          <p:cNvPr id="6" name="Rectangle à coins arrondis 5"/>
          <p:cNvSpPr/>
          <p:nvPr/>
        </p:nvSpPr>
        <p:spPr>
          <a:xfrm>
            <a:off x="1592132" y="471802"/>
            <a:ext cx="8320292" cy="6480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591" y="2463801"/>
            <a:ext cx="7762461" cy="667025"/>
          </a:xfrm>
          <a:prstGeom prst="rect">
            <a:avLst/>
          </a:prstGeom>
        </p:spPr>
      </p:pic>
      <p:sp>
        <p:nvSpPr>
          <p:cNvPr id="10" name="ZoneTexte 9"/>
          <p:cNvSpPr txBox="1"/>
          <p:nvPr/>
        </p:nvSpPr>
        <p:spPr>
          <a:xfrm>
            <a:off x="3309731" y="5257799"/>
            <a:ext cx="8398565" cy="954107"/>
          </a:xfrm>
          <a:prstGeom prst="rect">
            <a:avLst/>
          </a:prstGeom>
          <a:noFill/>
        </p:spPr>
        <p:txBody>
          <a:bodyPr wrap="square" rtlCol="0">
            <a:spAutoFit/>
          </a:bodyPr>
          <a:lstStyle/>
          <a:p>
            <a:r>
              <a:rPr lang="fr-FR" sz="1400" dirty="0" smtClean="0">
                <a:latin typeface="Gill Sans MT" charset="0"/>
                <a:ea typeface="Gill Sans MT" charset="0"/>
                <a:cs typeface="Gill Sans MT" charset="0"/>
              </a:rPr>
              <a:t>(* Nous faisons l’hypothèse l'hypothèse que, dans l’optique d’entretenir </a:t>
            </a:r>
            <a:r>
              <a:rPr lang="fr-FR" sz="1400" dirty="0">
                <a:latin typeface="Gill Sans MT" charset="0"/>
                <a:ea typeface="Gill Sans MT" charset="0"/>
                <a:cs typeface="Gill Sans MT" charset="0"/>
              </a:rPr>
              <a:t>la conversation </a:t>
            </a:r>
            <a:r>
              <a:rPr lang="fr-FR" sz="1400" dirty="0" smtClean="0">
                <a:latin typeface="Gill Sans MT" charset="0"/>
                <a:ea typeface="Gill Sans MT" charset="0"/>
                <a:cs typeface="Gill Sans MT" charset="0"/>
              </a:rPr>
              <a:t>ou </a:t>
            </a:r>
            <a:r>
              <a:rPr lang="fr-FR" sz="1400" dirty="0">
                <a:latin typeface="Gill Sans MT" charset="0"/>
                <a:ea typeface="Gill Sans MT" charset="0"/>
                <a:cs typeface="Gill Sans MT" charset="0"/>
              </a:rPr>
              <a:t>le </a:t>
            </a:r>
            <a:r>
              <a:rPr lang="fr-FR" sz="1400" dirty="0" err="1">
                <a:latin typeface="Gill Sans MT" charset="0"/>
                <a:ea typeface="Gill Sans MT" charset="0"/>
                <a:cs typeface="Gill Sans MT" charset="0"/>
              </a:rPr>
              <a:t>ping</a:t>
            </a:r>
            <a:r>
              <a:rPr lang="fr-FR" sz="1400" dirty="0">
                <a:latin typeface="Gill Sans MT" charset="0"/>
                <a:ea typeface="Gill Sans MT" charset="0"/>
                <a:cs typeface="Gill Sans MT" charset="0"/>
              </a:rPr>
              <a:t> </a:t>
            </a:r>
            <a:r>
              <a:rPr lang="fr-FR" sz="1400" dirty="0" err="1">
                <a:latin typeface="Gill Sans MT" charset="0"/>
                <a:ea typeface="Gill Sans MT" charset="0"/>
                <a:cs typeface="Gill Sans MT" charset="0"/>
              </a:rPr>
              <a:t>pong</a:t>
            </a:r>
            <a:r>
              <a:rPr lang="fr-FR" sz="1400" dirty="0">
                <a:latin typeface="Gill Sans MT" charset="0"/>
                <a:ea typeface="Gill Sans MT" charset="0"/>
                <a:cs typeface="Gill Sans MT" charset="0"/>
              </a:rPr>
              <a:t> avec l'accompagné, </a:t>
            </a:r>
            <a:r>
              <a:rPr lang="fr-FR" sz="1400" dirty="0" smtClean="0">
                <a:latin typeface="Gill Sans MT" charset="0"/>
                <a:ea typeface="Gill Sans MT" charset="0"/>
                <a:cs typeface="Gill Sans MT" charset="0"/>
              </a:rPr>
              <a:t>il est </a:t>
            </a:r>
            <a:r>
              <a:rPr lang="fr-FR" sz="1400" dirty="0">
                <a:latin typeface="Gill Sans MT" charset="0"/>
                <a:ea typeface="Gill Sans MT" charset="0"/>
                <a:cs typeface="Gill Sans MT" charset="0"/>
              </a:rPr>
              <a:t>préférable d'avoir une activation des dimensions discursives - ou des paramètres d'ailleurs - mieux étalées dans les unités de prises de paroles, plutôt que 'confinées' / isolées dans peu d'interventions sans interruptions </a:t>
            </a:r>
            <a:r>
              <a:rPr lang="nl-BE" sz="1400" dirty="0">
                <a:latin typeface="Gill Sans MT" charset="0"/>
                <a:ea typeface="Gill Sans MT" charset="0"/>
                <a:cs typeface="Gill Sans MT" charset="0"/>
              </a:rPr>
              <a:t>suivant une logique consistant potentiellement à </a:t>
            </a:r>
            <a:r>
              <a:rPr lang="fr-FR" sz="1400" dirty="0">
                <a:latin typeface="Gill Sans MT" charset="0"/>
                <a:ea typeface="Gill Sans MT" charset="0"/>
                <a:cs typeface="Gill Sans MT" charset="0"/>
              </a:rPr>
              <a:t>'vider le </a:t>
            </a:r>
            <a:r>
              <a:rPr lang="fr-FR" sz="1400" dirty="0" smtClean="0">
                <a:latin typeface="Gill Sans MT" charset="0"/>
                <a:ea typeface="Gill Sans MT" charset="0"/>
                <a:cs typeface="Gill Sans MT" charset="0"/>
              </a:rPr>
              <a:t>problème’)</a:t>
            </a:r>
            <a:endParaRPr lang="fr-FR" sz="1400" dirty="0">
              <a:latin typeface="Gill Sans MT" charset="0"/>
              <a:ea typeface="Gill Sans MT" charset="0"/>
              <a:cs typeface="Gill Sans MT" charset="0"/>
            </a:endParaRPr>
          </a:p>
        </p:txBody>
      </p:sp>
    </p:spTree>
    <p:extLst>
      <p:ext uri="{BB962C8B-B14F-4D97-AF65-F5344CB8AC3E}">
        <p14:creationId xmlns:p14="http://schemas.microsoft.com/office/powerpoint/2010/main" val="27972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34" y="129209"/>
            <a:ext cx="9681291" cy="6331226"/>
          </a:xfrm>
          <a:prstGeom prst="rect">
            <a:avLst/>
          </a:prstGeom>
        </p:spPr>
      </p:pic>
    </p:spTree>
    <p:extLst>
      <p:ext uri="{BB962C8B-B14F-4D97-AF65-F5344CB8AC3E}">
        <p14:creationId xmlns:p14="http://schemas.microsoft.com/office/powerpoint/2010/main" val="2080781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2053" y="255796"/>
            <a:ext cx="10515600" cy="1325563"/>
          </a:xfrm>
        </p:spPr>
        <p:txBody>
          <a:bodyPr>
            <a:normAutofit/>
          </a:bodyPr>
          <a:lstStyle/>
          <a:p>
            <a:r>
              <a:rPr lang="fr-FR" sz="2800" dirty="0" smtClean="0"/>
              <a:t>Résultats</a:t>
            </a:r>
            <a:endParaRPr lang="fr-FR" sz="2800" dirty="0"/>
          </a:p>
        </p:txBody>
      </p:sp>
      <p:sp>
        <p:nvSpPr>
          <p:cNvPr id="4" name="Rectangle à coins arrondis 3"/>
          <p:cNvSpPr/>
          <p:nvPr/>
        </p:nvSpPr>
        <p:spPr>
          <a:xfrm>
            <a:off x="1592132" y="471802"/>
            <a:ext cx="8320292" cy="8689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129014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 y="-11942"/>
            <a:ext cx="8106678" cy="257311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 y="2587437"/>
            <a:ext cx="8106677" cy="4270564"/>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0631" y="758499"/>
            <a:ext cx="2454136" cy="182893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3332" y="2915320"/>
            <a:ext cx="2457700" cy="181804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3333" y="5013065"/>
            <a:ext cx="2441434" cy="1887968"/>
          </a:xfrm>
          <a:prstGeom prst="rect">
            <a:avLst/>
          </a:prstGeom>
        </p:spPr>
      </p:pic>
      <p:sp>
        <p:nvSpPr>
          <p:cNvPr id="11" name="Titre 1"/>
          <p:cNvSpPr>
            <a:spLocks noGrp="1"/>
          </p:cNvSpPr>
          <p:nvPr>
            <p:ph type="title"/>
          </p:nvPr>
        </p:nvSpPr>
        <p:spPr>
          <a:xfrm>
            <a:off x="8253079" y="95717"/>
            <a:ext cx="3851840" cy="524769"/>
          </a:xfrm>
          <a:ln w="19050">
            <a:solidFill>
              <a:schemeClr val="tx1"/>
            </a:solidFill>
          </a:ln>
        </p:spPr>
        <p:txBody>
          <a:bodyPr>
            <a:noAutofit/>
          </a:bodyPr>
          <a:lstStyle/>
          <a:p>
            <a:r>
              <a:rPr lang="fr-FR" sz="1200" b="1" dirty="0" smtClean="0"/>
              <a:t>Scores : dimensions discursives activées / paramètres de </a:t>
            </a:r>
            <a:r>
              <a:rPr lang="fr-FR" sz="1200" b="1" dirty="0" err="1" smtClean="0"/>
              <a:t>Brookhart</a:t>
            </a:r>
            <a:r>
              <a:rPr lang="fr-FR" sz="1200" b="1" dirty="0" smtClean="0"/>
              <a:t> par chacun des trois conseillers pédagogiques </a:t>
            </a:r>
            <a:endParaRPr lang="fr-FR" sz="1200" b="1" dirty="0"/>
          </a:p>
        </p:txBody>
      </p:sp>
    </p:spTree>
    <p:extLst>
      <p:ext uri="{BB962C8B-B14F-4D97-AF65-F5344CB8AC3E}">
        <p14:creationId xmlns:p14="http://schemas.microsoft.com/office/powerpoint/2010/main" val="141731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51913" cy="34925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908" y="24700"/>
            <a:ext cx="6373091" cy="344170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380183"/>
            <a:ext cx="5840425" cy="3505200"/>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8907" y="3305225"/>
            <a:ext cx="6373091" cy="3530600"/>
          </a:xfrm>
          <a:prstGeom prst="rect">
            <a:avLst/>
          </a:prstGeom>
        </p:spPr>
      </p:pic>
    </p:spTree>
    <p:extLst>
      <p:ext uri="{BB962C8B-B14F-4D97-AF65-F5344CB8AC3E}">
        <p14:creationId xmlns:p14="http://schemas.microsoft.com/office/powerpoint/2010/main" val="475035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9774" y="365125"/>
            <a:ext cx="8120269" cy="1325563"/>
          </a:xfrm>
        </p:spPr>
        <p:txBody>
          <a:bodyPr>
            <a:normAutofit/>
          </a:bodyPr>
          <a:lstStyle/>
          <a:p>
            <a:r>
              <a:rPr lang="fr-FR" sz="2800" dirty="0" smtClean="0"/>
              <a:t>Introduction (1/3) : </a:t>
            </a:r>
            <a:br>
              <a:rPr lang="fr-FR" sz="2800" dirty="0" smtClean="0"/>
            </a:br>
            <a:r>
              <a:rPr lang="fr-FR" sz="2800" dirty="0" smtClean="0"/>
              <a:t>un protocole de conseil pédagogique vidéo-assisté dans le contexte d’un cours de </a:t>
            </a:r>
            <a:r>
              <a:rPr lang="fr-FR" sz="2800" i="1" dirty="0" smtClean="0"/>
              <a:t>Projet architectural</a:t>
            </a:r>
            <a:endParaRPr lang="fr-FR" sz="2800" i="1" dirty="0"/>
          </a:p>
        </p:txBody>
      </p:sp>
      <p:sp>
        <p:nvSpPr>
          <p:cNvPr id="3" name="Espace réservé du contenu 2"/>
          <p:cNvSpPr>
            <a:spLocks noGrp="1"/>
          </p:cNvSpPr>
          <p:nvPr>
            <p:ph idx="1"/>
          </p:nvPr>
        </p:nvSpPr>
        <p:spPr>
          <a:xfrm>
            <a:off x="1669773" y="1856998"/>
            <a:ext cx="8418443" cy="4802218"/>
          </a:xfrm>
        </p:spPr>
        <p:txBody>
          <a:bodyPr>
            <a:noAutofit/>
          </a:bodyPr>
          <a:lstStyle/>
          <a:p>
            <a:pPr marL="0" indent="0">
              <a:buNone/>
            </a:pPr>
            <a:r>
              <a:rPr lang="fr-FR" sz="1800" b="1" dirty="0" smtClean="0">
                <a:latin typeface="Gill Sans MT" charset="0"/>
                <a:ea typeface="Gill Sans MT" charset="0"/>
                <a:cs typeface="Gill Sans MT" charset="0"/>
              </a:rPr>
              <a:t>Les pratiques discursives de conseil pédagogique individualisé aux enseignants universitaires en question</a:t>
            </a:r>
          </a:p>
          <a:p>
            <a:r>
              <a:rPr lang="fr-FR" sz="1800" dirty="0" smtClean="0">
                <a:latin typeface="Gill Sans MT" charset="0"/>
                <a:ea typeface="Gill Sans MT" charset="0"/>
                <a:cs typeface="Gill Sans MT" charset="0"/>
              </a:rPr>
              <a:t>Une littérature sur le sujet en émergence </a:t>
            </a:r>
            <a:r>
              <a:rPr lang="fr-FR" sz="1800" dirty="0" smtClean="0">
                <a:latin typeface="Gill Sans MT" charset="0"/>
                <a:ea typeface="Gill Sans MT" charset="0"/>
                <a:cs typeface="Gill Sans MT" charset="0"/>
                <a:sym typeface="Wingdings"/>
              </a:rPr>
              <a:t> </a:t>
            </a:r>
            <a:r>
              <a:rPr lang="fr-FR" sz="1800" dirty="0" err="1" smtClean="0">
                <a:latin typeface="Gill Sans MT" charset="0"/>
                <a:ea typeface="Gill Sans MT" charset="0"/>
                <a:cs typeface="Gill Sans MT" charset="0"/>
                <a:sym typeface="Wingdings"/>
              </a:rPr>
              <a:t>cf</a:t>
            </a:r>
            <a:r>
              <a:rPr lang="fr-FR" sz="1800" dirty="0" smtClean="0">
                <a:latin typeface="Gill Sans MT" charset="0"/>
                <a:ea typeface="Gill Sans MT" charset="0"/>
                <a:cs typeface="Gill Sans MT" charset="0"/>
                <a:sym typeface="Wingdings"/>
              </a:rPr>
              <a:t> </a:t>
            </a:r>
            <a:r>
              <a:rPr lang="fr-FR" sz="1800" i="1" dirty="0"/>
              <a:t>Comment développer le conseil pédagogique dans l'enseignement supérieur </a:t>
            </a:r>
            <a:r>
              <a:rPr lang="fr-FR" sz="1800" i="1" dirty="0" smtClean="0"/>
              <a:t>? </a:t>
            </a:r>
            <a:r>
              <a:rPr lang="fr-FR" sz="1800" dirty="0" smtClean="0">
                <a:latin typeface="Gill Sans MT" charset="0"/>
                <a:ea typeface="Gill Sans MT" charset="0"/>
                <a:cs typeface="Gill Sans MT" charset="0"/>
              </a:rPr>
              <a:t>(</a:t>
            </a:r>
            <a:r>
              <a:rPr lang="fr-FR" sz="1800" dirty="0" err="1" smtClean="0">
                <a:latin typeface="Gill Sans MT" charset="0"/>
                <a:ea typeface="Gill Sans MT" charset="0"/>
                <a:cs typeface="Gill Sans MT" charset="0"/>
              </a:rPr>
              <a:t>Daele</a:t>
            </a:r>
            <a:r>
              <a:rPr lang="fr-FR" sz="1800" dirty="0" smtClean="0">
                <a:latin typeface="Gill Sans MT" charset="0"/>
                <a:ea typeface="Gill Sans MT" charset="0"/>
                <a:cs typeface="Gill Sans MT" charset="0"/>
              </a:rPr>
              <a:t> &amp; Sylvestre, 2016)</a:t>
            </a:r>
          </a:p>
          <a:p>
            <a:r>
              <a:rPr lang="fr-FR" sz="1800" dirty="0" smtClean="0">
                <a:latin typeface="Gill Sans MT" charset="0"/>
                <a:ea typeface="Gill Sans MT" charset="0"/>
                <a:cs typeface="Gill Sans MT" charset="0"/>
              </a:rPr>
              <a:t>Besoin de développer des études dialogiques portant sur les actes discursifs posés par les conseillers pédagogiques lors d’entretiens avec des encadrants dans l’enseignement supérieur</a:t>
            </a:r>
          </a:p>
          <a:p>
            <a:pPr marL="0" indent="0">
              <a:buNone/>
            </a:pPr>
            <a:endParaRPr lang="fr-FR" sz="1800" dirty="0" smtClean="0">
              <a:latin typeface="Gill Sans MT" charset="0"/>
              <a:ea typeface="Gill Sans MT" charset="0"/>
              <a:cs typeface="Gill Sans MT" charset="0"/>
            </a:endParaRPr>
          </a:p>
        </p:txBody>
      </p:sp>
      <p:sp>
        <p:nvSpPr>
          <p:cNvPr id="4" name="Rectangle à coins arrondis 3"/>
          <p:cNvSpPr/>
          <p:nvPr/>
        </p:nvSpPr>
        <p:spPr>
          <a:xfrm>
            <a:off x="1592132" y="471801"/>
            <a:ext cx="8320292" cy="11184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1157933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 y="0"/>
            <a:ext cx="8119947" cy="257732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 y="2590061"/>
            <a:ext cx="8119947" cy="2111000"/>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 y="4713698"/>
            <a:ext cx="8119947" cy="2136341"/>
          </a:xfrm>
          <a:prstGeom prst="rect">
            <a:avLst/>
          </a:prstGeom>
        </p:spPr>
      </p:pic>
      <p:sp>
        <p:nvSpPr>
          <p:cNvPr id="7" name="Rectangle 6"/>
          <p:cNvSpPr/>
          <p:nvPr/>
        </p:nvSpPr>
        <p:spPr>
          <a:xfrm>
            <a:off x="4530436" y="4713698"/>
            <a:ext cx="3096736" cy="14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612" y="756355"/>
            <a:ext cx="2427952" cy="1820965"/>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8611" y="2867378"/>
            <a:ext cx="2436768" cy="184632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6105" y="5036044"/>
            <a:ext cx="2429274" cy="1821956"/>
          </a:xfrm>
          <a:prstGeom prst="rect">
            <a:avLst/>
          </a:prstGeom>
        </p:spPr>
      </p:pic>
      <p:sp>
        <p:nvSpPr>
          <p:cNvPr id="13" name="Titre 1"/>
          <p:cNvSpPr>
            <a:spLocks noGrp="1"/>
          </p:cNvSpPr>
          <p:nvPr>
            <p:ph type="title"/>
          </p:nvPr>
        </p:nvSpPr>
        <p:spPr>
          <a:xfrm>
            <a:off x="8253079" y="95717"/>
            <a:ext cx="3851840" cy="524769"/>
          </a:xfrm>
          <a:ln w="19050">
            <a:solidFill>
              <a:schemeClr val="tx1"/>
            </a:solidFill>
          </a:ln>
        </p:spPr>
        <p:txBody>
          <a:bodyPr>
            <a:noAutofit/>
          </a:bodyPr>
          <a:lstStyle/>
          <a:p>
            <a:r>
              <a:rPr lang="fr-FR" sz="1200" b="1" dirty="0" smtClean="0"/>
              <a:t>Scores : dimensions activées </a:t>
            </a:r>
            <a:r>
              <a:rPr lang="fr-FR" sz="1200" b="1" u="sng" dirty="0" smtClean="0"/>
              <a:t>par unité de prise de parole </a:t>
            </a:r>
            <a:r>
              <a:rPr lang="fr-FR" sz="1200" b="1" dirty="0" smtClean="0"/>
              <a:t>/ paramètres par </a:t>
            </a:r>
            <a:r>
              <a:rPr lang="fr-FR" sz="1200" b="1" dirty="0"/>
              <a:t>chacun des trois conseillers pédagogiques </a:t>
            </a:r>
          </a:p>
        </p:txBody>
      </p:sp>
    </p:spTree>
    <p:extLst>
      <p:ext uri="{BB962C8B-B14F-4D97-AF65-F5344CB8AC3E}">
        <p14:creationId xmlns:p14="http://schemas.microsoft.com/office/powerpoint/2010/main" val="1969946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786257" cy="1325563"/>
          </a:xfrm>
        </p:spPr>
        <p:txBody>
          <a:bodyPr>
            <a:normAutofit/>
          </a:bodyPr>
          <a:lstStyle/>
          <a:p>
            <a:r>
              <a:rPr lang="fr-FR" sz="2800" b="1" dirty="0"/>
              <a:t>Scores : dimensions discursives activées / paramètres de </a:t>
            </a:r>
            <a:r>
              <a:rPr lang="fr-FR" sz="2800" b="1" dirty="0" err="1"/>
              <a:t>Brookhart</a:t>
            </a:r>
            <a:r>
              <a:rPr lang="fr-FR" sz="2800" b="1" dirty="0"/>
              <a:t> par </a:t>
            </a:r>
            <a:r>
              <a:rPr lang="fr-FR" sz="2800" b="1" dirty="0" smtClean="0"/>
              <a:t>l’ensemble des </a:t>
            </a:r>
            <a:r>
              <a:rPr lang="fr-FR" sz="2800" b="1" dirty="0"/>
              <a:t>trois conseillers pédagogiques </a:t>
            </a:r>
            <a:endParaRPr lang="fr-FR" sz="28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04580"/>
            <a:ext cx="11112500" cy="3302000"/>
          </a:xfrm>
          <a:prstGeom prst="rect">
            <a:avLst/>
          </a:prstGeom>
        </p:spPr>
      </p:pic>
      <p:sp>
        <p:nvSpPr>
          <p:cNvPr id="9" name="Accolade fermante 8"/>
          <p:cNvSpPr/>
          <p:nvPr/>
        </p:nvSpPr>
        <p:spPr>
          <a:xfrm rot="5400000">
            <a:off x="3916136" y="3232158"/>
            <a:ext cx="609600" cy="4958445"/>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p:cNvSpPr/>
          <p:nvPr/>
        </p:nvSpPr>
        <p:spPr>
          <a:xfrm rot="5400000">
            <a:off x="8459686" y="3647054"/>
            <a:ext cx="609600" cy="4128656"/>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2660078" y="6016181"/>
            <a:ext cx="3144982" cy="276999"/>
          </a:xfrm>
          <a:prstGeom prst="rect">
            <a:avLst/>
          </a:prstGeom>
          <a:noFill/>
        </p:spPr>
        <p:txBody>
          <a:bodyPr wrap="square" rtlCol="0">
            <a:spAutoFit/>
          </a:bodyPr>
          <a:lstStyle/>
          <a:p>
            <a:r>
              <a:rPr lang="fr-FR" sz="1200" b="1" dirty="0" smtClean="0"/>
              <a:t>Total général par </a:t>
            </a:r>
            <a:r>
              <a:rPr lang="fr-FR" sz="1200" b="1" smtClean="0"/>
              <a:t>dimensions théoriques : 127 </a:t>
            </a:r>
            <a:endParaRPr lang="fr-FR" sz="1200" b="1" dirty="0"/>
          </a:p>
        </p:txBody>
      </p:sp>
      <p:sp>
        <p:nvSpPr>
          <p:cNvPr id="13" name="ZoneTexte 12"/>
          <p:cNvSpPr txBox="1"/>
          <p:nvPr/>
        </p:nvSpPr>
        <p:spPr>
          <a:xfrm>
            <a:off x="7065799" y="6016176"/>
            <a:ext cx="3420108" cy="276999"/>
          </a:xfrm>
          <a:prstGeom prst="rect">
            <a:avLst/>
          </a:prstGeom>
          <a:noFill/>
        </p:spPr>
        <p:txBody>
          <a:bodyPr wrap="square" rtlCol="0">
            <a:spAutoFit/>
          </a:bodyPr>
          <a:lstStyle/>
          <a:p>
            <a:r>
              <a:rPr lang="fr-FR" sz="1200" b="1" dirty="0" smtClean="0"/>
              <a:t>Total général par </a:t>
            </a:r>
            <a:r>
              <a:rPr lang="fr-FR" sz="1200" b="1" smtClean="0"/>
              <a:t>dimensions contextualisées : 117 </a:t>
            </a:r>
            <a:endParaRPr lang="fr-FR" sz="1200" b="1" dirty="0"/>
          </a:p>
        </p:txBody>
      </p:sp>
      <p:cxnSp>
        <p:nvCxnSpPr>
          <p:cNvPr id="15" name="Connecteur droit 14"/>
          <p:cNvCxnSpPr/>
          <p:nvPr/>
        </p:nvCxnSpPr>
        <p:spPr>
          <a:xfrm flipV="1">
            <a:off x="11645900" y="2104580"/>
            <a:ext cx="0" cy="330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036" y="2120007"/>
            <a:ext cx="4152900" cy="622300"/>
          </a:xfrm>
          <a:prstGeom prst="rect">
            <a:avLst/>
          </a:prstGeom>
        </p:spPr>
      </p:pic>
    </p:spTree>
    <p:extLst>
      <p:ext uri="{BB962C8B-B14F-4D97-AF65-F5344CB8AC3E}">
        <p14:creationId xmlns:p14="http://schemas.microsoft.com/office/powerpoint/2010/main" val="1354989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 y="2117280"/>
            <a:ext cx="11137900" cy="3276600"/>
          </a:xfrm>
          <a:prstGeom prst="rect">
            <a:avLst/>
          </a:prstGeom>
        </p:spPr>
      </p:pic>
      <p:sp>
        <p:nvSpPr>
          <p:cNvPr id="6" name="Titre 1"/>
          <p:cNvSpPr>
            <a:spLocks noGrp="1"/>
          </p:cNvSpPr>
          <p:nvPr>
            <p:ph type="title"/>
          </p:nvPr>
        </p:nvSpPr>
        <p:spPr>
          <a:xfrm>
            <a:off x="838200" y="365125"/>
            <a:ext cx="10265229" cy="1325563"/>
          </a:xfrm>
        </p:spPr>
        <p:txBody>
          <a:bodyPr>
            <a:normAutofit/>
          </a:bodyPr>
          <a:lstStyle/>
          <a:p>
            <a:r>
              <a:rPr lang="fr-FR" sz="2800" b="1" dirty="0"/>
              <a:t>Scores : dimensions activées </a:t>
            </a:r>
            <a:r>
              <a:rPr lang="fr-FR" sz="2800" b="1" u="sng" dirty="0"/>
              <a:t>par unité de prise de parole </a:t>
            </a:r>
            <a:r>
              <a:rPr lang="fr-FR" sz="2800" b="1" dirty="0"/>
              <a:t>/ paramètres par </a:t>
            </a:r>
            <a:r>
              <a:rPr lang="fr-FR" sz="2800" b="1" dirty="0" smtClean="0"/>
              <a:t>l’ensemble </a:t>
            </a:r>
            <a:r>
              <a:rPr lang="fr-FR" sz="2800" b="1" dirty="0"/>
              <a:t>des trois conseillers pédagogiques </a:t>
            </a:r>
            <a:endParaRPr lang="fr-FR" sz="2800" dirty="0"/>
          </a:p>
        </p:txBody>
      </p:sp>
      <p:sp>
        <p:nvSpPr>
          <p:cNvPr id="7" name="Accolade fermante 6"/>
          <p:cNvSpPr/>
          <p:nvPr/>
        </p:nvSpPr>
        <p:spPr>
          <a:xfrm rot="5400000">
            <a:off x="3916136" y="3232158"/>
            <a:ext cx="609600" cy="4958445"/>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2660078" y="6016181"/>
            <a:ext cx="3144982" cy="276999"/>
          </a:xfrm>
          <a:prstGeom prst="rect">
            <a:avLst/>
          </a:prstGeom>
          <a:noFill/>
        </p:spPr>
        <p:txBody>
          <a:bodyPr wrap="square" rtlCol="0">
            <a:spAutoFit/>
          </a:bodyPr>
          <a:lstStyle/>
          <a:p>
            <a:r>
              <a:rPr lang="fr-FR" sz="1200" b="1" dirty="0" smtClean="0"/>
              <a:t>Total général par dimensions théoriques : 231 </a:t>
            </a:r>
            <a:endParaRPr lang="fr-FR" sz="1200" b="1" dirty="0"/>
          </a:p>
        </p:txBody>
      </p:sp>
      <p:sp>
        <p:nvSpPr>
          <p:cNvPr id="9" name="ZoneTexte 8"/>
          <p:cNvSpPr txBox="1"/>
          <p:nvPr/>
        </p:nvSpPr>
        <p:spPr>
          <a:xfrm>
            <a:off x="7065799" y="6016176"/>
            <a:ext cx="3420108" cy="276999"/>
          </a:xfrm>
          <a:prstGeom prst="rect">
            <a:avLst/>
          </a:prstGeom>
          <a:noFill/>
        </p:spPr>
        <p:txBody>
          <a:bodyPr wrap="square" rtlCol="0">
            <a:spAutoFit/>
          </a:bodyPr>
          <a:lstStyle/>
          <a:p>
            <a:r>
              <a:rPr lang="fr-FR" sz="1200" b="1" dirty="0" smtClean="0"/>
              <a:t>Total général par dimensions contextualisées : 345 </a:t>
            </a:r>
            <a:endParaRPr lang="fr-FR" sz="1200" b="1" dirty="0"/>
          </a:p>
        </p:txBody>
      </p:sp>
      <p:sp>
        <p:nvSpPr>
          <p:cNvPr id="10" name="Accolade fermante 9"/>
          <p:cNvSpPr/>
          <p:nvPr/>
        </p:nvSpPr>
        <p:spPr>
          <a:xfrm rot="5400000">
            <a:off x="8459679" y="3647058"/>
            <a:ext cx="609600" cy="4128642"/>
          </a:xfrm>
          <a:prstGeom prst="rightBrace">
            <a:avLst>
              <a:gd name="adj1" fmla="val 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 name="Connecteur droit 11"/>
          <p:cNvCxnSpPr/>
          <p:nvPr/>
        </p:nvCxnSpPr>
        <p:spPr>
          <a:xfrm>
            <a:off x="10825831" y="2710543"/>
            <a:ext cx="0" cy="268333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036" y="2120007"/>
            <a:ext cx="4152900" cy="622300"/>
          </a:xfrm>
          <a:prstGeom prst="rect">
            <a:avLst/>
          </a:prstGeom>
        </p:spPr>
      </p:pic>
    </p:spTree>
    <p:extLst>
      <p:ext uri="{BB962C8B-B14F-4D97-AF65-F5344CB8AC3E}">
        <p14:creationId xmlns:p14="http://schemas.microsoft.com/office/powerpoint/2010/main" val="490621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nvPr>
        </p:nvGraphicFramePr>
        <p:xfrm>
          <a:off x="579671" y="146610"/>
          <a:ext cx="11094878" cy="6642639"/>
        </p:xfrm>
        <a:graphic>
          <a:graphicData uri="http://schemas.openxmlformats.org/drawingml/2006/table">
            <a:tbl>
              <a:tblPr firstRow="1" bandRow="1">
                <a:tableStyleId>{5C22544A-7EE6-4342-B048-85BDC9FD1C3A}</a:tableStyleId>
              </a:tblPr>
              <a:tblGrid>
                <a:gridCol w="2647444"/>
                <a:gridCol w="8447434"/>
              </a:tblGrid>
              <a:tr h="485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Dimensions discursives</a:t>
                      </a:r>
                    </a:p>
                  </a:txBody>
                  <a:tcPr/>
                </a:tc>
                <a:tc>
                  <a:txBody>
                    <a:bodyPr/>
                    <a:lstStyle/>
                    <a:p>
                      <a:r>
                        <a:rPr lang="fr-FR" sz="1600" dirty="0" smtClean="0"/>
                        <a:t>Exemples</a:t>
                      </a:r>
                      <a:r>
                        <a:rPr lang="fr-FR" sz="1600" baseline="0" dirty="0" smtClean="0"/>
                        <a:t> de </a:t>
                      </a:r>
                      <a:r>
                        <a:rPr lang="fr-FR" sz="1600" baseline="0" dirty="0" err="1" smtClean="0"/>
                        <a:t>v</a:t>
                      </a:r>
                      <a:r>
                        <a:rPr lang="fr-FR" sz="1600" dirty="0" err="1" smtClean="0"/>
                        <a:t>erbatims</a:t>
                      </a:r>
                      <a:endParaRPr lang="fr-FR" sz="1600" dirty="0"/>
                    </a:p>
                  </a:txBody>
                  <a:tcPr/>
                </a:tc>
              </a:tr>
              <a:tr h="485679">
                <a:tc>
                  <a:txBody>
                    <a:bodyPr/>
                    <a:lstStyle/>
                    <a:p>
                      <a:r>
                        <a:rPr lang="fr-FR" sz="1600" dirty="0" smtClean="0"/>
                        <a:t>Nommer le paramètre</a:t>
                      </a:r>
                      <a:endParaRPr lang="fr-FR" sz="1600" dirty="0"/>
                    </a:p>
                  </a:txBody>
                  <a:tcPr>
                    <a:solidFill>
                      <a:schemeClr val="bg1">
                        <a:lumMod val="75000"/>
                      </a:schemeClr>
                    </a:solidFill>
                  </a:tcPr>
                </a:tc>
                <a:tc>
                  <a:txBody>
                    <a:bodyPr/>
                    <a:lstStyle/>
                    <a:p>
                      <a:pPr marL="285750" indent="-285750">
                        <a:buFontTx/>
                        <a:buChar char="-"/>
                      </a:pPr>
                      <a:r>
                        <a:rPr lang="fr-FR" sz="1600" i="1" dirty="0" smtClean="0"/>
                        <a:t>Et le deuxième élément vraiment que j’avais pointé, c’est au regard de la théorie de </a:t>
                      </a:r>
                      <a:r>
                        <a:rPr lang="fr-FR" sz="1600" i="1" dirty="0" err="1" smtClean="0"/>
                        <a:t>Brookhart</a:t>
                      </a:r>
                      <a:r>
                        <a:rPr lang="fr-FR" sz="1600" i="1" dirty="0" smtClean="0"/>
                        <a:t>, c’est la ‘spécificité’</a:t>
                      </a:r>
                      <a:r>
                        <a:rPr lang="mr-IN" sz="1600" i="1" dirty="0" smtClean="0"/>
                        <a:t>…</a:t>
                      </a:r>
                      <a:r>
                        <a:rPr lang="nl-BE" sz="1600" i="1" dirty="0" smtClean="0"/>
                        <a:t>.</a:t>
                      </a:r>
                    </a:p>
                    <a:p>
                      <a:pPr marL="285750" indent="-285750">
                        <a:buFontTx/>
                        <a:buChar char="-"/>
                      </a:pPr>
                      <a:r>
                        <a:rPr lang="mr-IN" sz="1600" i="1" dirty="0" smtClean="0"/>
                        <a:t>…</a:t>
                      </a:r>
                      <a:r>
                        <a:rPr lang="nl-BE" sz="1600" i="1" dirty="0" smtClean="0"/>
                        <a:t> Ce que tu viens de me dire, c’est en rapport avec le paramètre plutôt de ‘clarté’</a:t>
                      </a:r>
                      <a:r>
                        <a:rPr lang="mr-IN" sz="1600" i="1" dirty="0" smtClean="0"/>
                        <a:t>…</a:t>
                      </a:r>
                      <a:endParaRPr lang="fr-FR" sz="1600" i="1" dirty="0"/>
                    </a:p>
                  </a:txBody>
                  <a:tcPr>
                    <a:solidFill>
                      <a:schemeClr val="bg1">
                        <a:lumMod val="75000"/>
                      </a:schemeClr>
                    </a:solidFill>
                  </a:tcPr>
                </a:tc>
              </a:tr>
              <a:tr h="485679">
                <a:tc>
                  <a:txBody>
                    <a:bodyPr/>
                    <a:lstStyle/>
                    <a:p>
                      <a:r>
                        <a:rPr lang="fr-FR" sz="1600" dirty="0" smtClean="0"/>
                        <a:t>Définir le paramètre</a:t>
                      </a:r>
                      <a:endParaRPr lang="fr-FR" sz="1600" dirty="0"/>
                    </a:p>
                  </a:txBody>
                  <a:tcPr>
                    <a:solidFill>
                      <a:schemeClr val="bg1">
                        <a:lumMod val="75000"/>
                      </a:schemeClr>
                    </a:solidFill>
                  </a:tcPr>
                </a:tc>
                <a:tc>
                  <a:txBody>
                    <a:bodyPr/>
                    <a:lstStyle/>
                    <a:p>
                      <a:pPr marL="285750" indent="-285750">
                        <a:buFontTx/>
                        <a:buChar char="-"/>
                      </a:pPr>
                      <a:r>
                        <a:rPr lang="mr-IN" sz="1600" i="1" dirty="0" smtClean="0"/>
                        <a:t>…</a:t>
                      </a:r>
                      <a:r>
                        <a:rPr lang="nl-BE" sz="1600" i="1" dirty="0" smtClean="0"/>
                        <a:t> </a:t>
                      </a:r>
                      <a:r>
                        <a:rPr lang="fr-FR" sz="1600" i="1" dirty="0" smtClean="0"/>
                        <a:t>Je me suis posé la question un peu en termes de ‘valence’, d’émotions positives ou négatives que ton</a:t>
                      </a:r>
                      <a:r>
                        <a:rPr lang="fr-FR" sz="1600" i="1" baseline="0" dirty="0" smtClean="0"/>
                        <a:t> feedback</a:t>
                      </a:r>
                      <a:r>
                        <a:rPr lang="fr-FR" sz="1600" i="1" dirty="0" smtClean="0"/>
                        <a:t> peut représenter pour</a:t>
                      </a:r>
                      <a:r>
                        <a:rPr lang="fr-FR" sz="1600" i="1" baseline="0" dirty="0" smtClean="0"/>
                        <a:t> cette étudiante</a:t>
                      </a:r>
                      <a:r>
                        <a:rPr lang="mr-IN" sz="1600" i="1" baseline="0" dirty="0" smtClean="0"/>
                        <a:t>…</a:t>
                      </a:r>
                      <a:endParaRPr lang="nl-BE" sz="1600" i="1" baseline="0" dirty="0" smtClean="0"/>
                    </a:p>
                    <a:p>
                      <a:pPr marL="285750" indent="-285750">
                        <a:buFontTx/>
                        <a:buChar char="-"/>
                      </a:pPr>
                      <a:r>
                        <a:rPr lang="nl-BE" sz="1600" i="1" dirty="0" smtClean="0"/>
                        <a:t>La ‘spécificité’, c’est rendre un feedback qui est assez spécifique que pour que l’étudiant sache quoi faire, mais pas trop spécifique pour que le travail ne soit pas prémâché.</a:t>
                      </a:r>
                      <a:endParaRPr lang="fr-FR" sz="1600" i="1" dirty="0"/>
                    </a:p>
                  </a:txBody>
                  <a:tcPr>
                    <a:solidFill>
                      <a:schemeClr val="bg1">
                        <a:lumMod val="75000"/>
                      </a:schemeClr>
                    </a:solidFill>
                  </a:tcPr>
                </a:tc>
              </a:tr>
              <a:tr h="485679">
                <a:tc>
                  <a:txBody>
                    <a:bodyPr/>
                    <a:lstStyle/>
                    <a:p>
                      <a:r>
                        <a:rPr lang="fr-FR" sz="1600" dirty="0" smtClean="0"/>
                        <a:t>Mentionner</a:t>
                      </a:r>
                      <a:r>
                        <a:rPr lang="fr-FR" sz="1600" baseline="0" dirty="0" smtClean="0"/>
                        <a:t> le but de sa prise en compte</a:t>
                      </a:r>
                      <a:endParaRPr lang="fr-FR" sz="1600" dirty="0"/>
                    </a:p>
                  </a:txBody>
                  <a:tcPr>
                    <a:solidFill>
                      <a:schemeClr val="bg1">
                        <a:lumMod val="75000"/>
                      </a:schemeClr>
                    </a:solidFill>
                  </a:tcPr>
                </a:tc>
                <a:tc>
                  <a:txBody>
                    <a:bodyPr/>
                    <a:lstStyle/>
                    <a:p>
                      <a:pPr marL="285750" indent="-285750">
                        <a:buFontTx/>
                        <a:buChar char="-"/>
                      </a:pPr>
                      <a:r>
                        <a:rPr lang="mr-IN" sz="1600" i="1" dirty="0" smtClean="0"/>
                        <a:t>…</a:t>
                      </a:r>
                      <a:r>
                        <a:rPr lang="nl-BE" sz="1600" i="1" dirty="0" smtClean="0"/>
                        <a:t> </a:t>
                      </a:r>
                      <a:r>
                        <a:rPr lang="fr-FR" sz="1600" i="1" dirty="0" smtClean="0"/>
                        <a:t>Et tout ça va permettre à l’étudiant aussi d’avoir confiance en lui et d’avoir un sentiment d’auto-efficacité qui est amélioré.</a:t>
                      </a:r>
                    </a:p>
                    <a:p>
                      <a:pPr marL="285750" indent="-285750">
                        <a:buFontTx/>
                        <a:buChar char="-"/>
                      </a:pPr>
                      <a:r>
                        <a:rPr lang="mr-IN" sz="1600" i="1" dirty="0" smtClean="0"/>
                        <a:t>…</a:t>
                      </a:r>
                      <a:r>
                        <a:rPr lang="fr-FR" sz="1600" i="1" dirty="0" smtClean="0"/>
                        <a:t>Donc faire attention à l’utilisation effectivement des mots négatifs parce que ce sont ceux qui blessent le plus et d’autant plus dans une discipline où on s’engage un peu corps et âme, il est difficile de faire la distinction entre « on me  juge moi » et « on juge mon travail ».</a:t>
                      </a:r>
                      <a:endParaRPr lang="fr-FR" sz="1600" i="1" dirty="0"/>
                    </a:p>
                  </a:txBody>
                  <a:tcPr>
                    <a:solidFill>
                      <a:schemeClr val="bg1">
                        <a:lumMod val="75000"/>
                      </a:schemeClr>
                    </a:solidFill>
                  </a:tcPr>
                </a:tc>
              </a:tr>
              <a:tr h="485679">
                <a:tc>
                  <a:txBody>
                    <a:bodyPr/>
                    <a:lstStyle/>
                    <a:p>
                      <a:pPr algn="l" fontAlgn="b"/>
                      <a:r>
                        <a:rPr lang="fr-FR" sz="1600" b="0" i="0" u="none" strike="noStrike" dirty="0" smtClean="0">
                          <a:solidFill>
                            <a:srgbClr val="000000"/>
                          </a:solidFill>
                          <a:effectLst/>
                          <a:latin typeface="Calibri" charset="0"/>
                        </a:rPr>
                        <a:t>Mentionner l’éventail des possibles associés</a:t>
                      </a:r>
                      <a:endParaRPr lang="fr-FR" sz="1600" b="0" i="0" u="none" strike="noStrike" dirty="0">
                        <a:solidFill>
                          <a:srgbClr val="000000"/>
                        </a:solidFill>
                        <a:effectLst/>
                        <a:latin typeface="Calibri" charset="0"/>
                      </a:endParaRPr>
                    </a:p>
                  </a:txBody>
                  <a:tcPr marL="12700" marR="12700" marT="12700" marB="0" anchor="b">
                    <a:solidFill>
                      <a:schemeClr val="bg1">
                        <a:lumMod val="75000"/>
                      </a:schemeClr>
                    </a:solidFill>
                  </a:tcPr>
                </a:tc>
                <a:tc>
                  <a:txBody>
                    <a:bodyPr/>
                    <a:lstStyle/>
                    <a:p>
                      <a:pPr marL="285750" indent="-285750">
                        <a:buFontTx/>
                        <a:buChar char="-"/>
                      </a:pPr>
                      <a:r>
                        <a:rPr lang="mr-IN" sz="1600" i="1" dirty="0" smtClean="0"/>
                        <a:t>…</a:t>
                      </a:r>
                      <a:r>
                        <a:rPr lang="nl-BE" sz="1600" i="1" dirty="0" smtClean="0"/>
                        <a:t> </a:t>
                      </a:r>
                      <a:r>
                        <a:rPr lang="fr-FR" sz="1600" i="1" dirty="0" smtClean="0"/>
                        <a:t>Tu compares la performance de l’étudiante à ce critère, à ce but de l’exercice</a:t>
                      </a:r>
                      <a:r>
                        <a:rPr lang="fr-FR" sz="1600" i="1" baseline="0" dirty="0" smtClean="0"/>
                        <a:t> (</a:t>
                      </a:r>
                      <a:r>
                        <a:rPr lang="mr-IN" sz="1600" i="1" baseline="0" dirty="0" smtClean="0"/>
                        <a:t>…</a:t>
                      </a:r>
                      <a:r>
                        <a:rPr lang="nl-BE" sz="1600" i="1" baseline="0" dirty="0" smtClean="0"/>
                        <a:t>) </a:t>
                      </a:r>
                      <a:r>
                        <a:rPr lang="fr-FR" sz="1600" i="1" dirty="0" smtClean="0"/>
                        <a:t>les gens ont tendance à comparer les étudiants les uns avec les autres (</a:t>
                      </a:r>
                      <a:r>
                        <a:rPr lang="mr-IN" sz="1600" i="1" dirty="0" smtClean="0"/>
                        <a:t>…</a:t>
                      </a:r>
                      <a:r>
                        <a:rPr lang="nl-BE" sz="1600" i="1" dirty="0" smtClean="0"/>
                        <a:t>) Ensuite, il y a une deuxième sorte de ‘comparaison’, c’est comparer l’étudiant avec lui-même, avec sa performance passée ou ses performances passées ou son évolution, ce que tu fais aussi</a:t>
                      </a:r>
                      <a:r>
                        <a:rPr lang="mr-IN" sz="1600" dirty="0" smtClean="0"/>
                        <a:t>…</a:t>
                      </a:r>
                      <a:endParaRPr lang="nl-BE" sz="1600" dirty="0" smtClean="0"/>
                    </a:p>
                  </a:txBody>
                  <a:tcPr>
                    <a:solidFill>
                      <a:schemeClr val="bg1">
                        <a:lumMod val="75000"/>
                      </a:schemeClr>
                    </a:solidFill>
                  </a:tcPr>
                </a:tc>
              </a:tr>
              <a:tr h="485679">
                <a:tc>
                  <a:txBody>
                    <a:bodyPr/>
                    <a:lstStyle/>
                    <a:p>
                      <a:pPr algn="l" fontAlgn="b"/>
                      <a:r>
                        <a:rPr lang="fr-FR" sz="1600" b="0" i="0" u="none" strike="noStrike" dirty="0" smtClean="0">
                          <a:solidFill>
                            <a:srgbClr val="000000"/>
                          </a:solidFill>
                          <a:effectLst/>
                          <a:latin typeface="Calibri" charset="0"/>
                        </a:rPr>
                        <a:t>Donner un exemple théorique</a:t>
                      </a:r>
                      <a:endParaRPr lang="fr-FR" sz="1600" b="0" i="0" u="none" strike="noStrike" dirty="0">
                        <a:solidFill>
                          <a:srgbClr val="000000"/>
                        </a:solidFill>
                        <a:effectLst/>
                        <a:latin typeface="Calibri" charset="0"/>
                      </a:endParaRPr>
                    </a:p>
                  </a:txBody>
                  <a:tcPr marL="12700" marR="12700" marT="12700" marB="0" anchor="b">
                    <a:solidFill>
                      <a:schemeClr val="bg1">
                        <a:lumMod val="75000"/>
                      </a:schemeClr>
                    </a:solidFill>
                  </a:tcPr>
                </a:tc>
                <a:tc>
                  <a:txBody>
                    <a:bodyPr/>
                    <a:lstStyle/>
                    <a:p>
                      <a:pPr marL="285750" indent="-285750">
                        <a:buFontTx/>
                        <a:buChar char="-"/>
                      </a:pPr>
                      <a:r>
                        <a:rPr lang="nl-BE" sz="1600" i="1" dirty="0" smtClean="0"/>
                        <a:t>Donc, tu décris fortement et tu ne portes pas de jugement. Parce que ce que tu dis qui est bien fait, par exemple, c’est pas comme si tu portais un jugement positif, mais plutôt dans le sens : « Ok. Par rapport aux objectifs, ça c’est bien fait. » .</a:t>
                      </a:r>
                    </a:p>
                    <a:p>
                      <a:pPr marL="285750" indent="-285750">
                        <a:buFontTx/>
                        <a:buChar char="-"/>
                      </a:pPr>
                      <a:r>
                        <a:rPr lang="nl-BE" sz="1600" i="1" dirty="0" smtClean="0"/>
                        <a:t>Le non verbal ici est tout à fait irréprochable, or ça pourrait arriver qu’il y ait des gesticulations, des points sur la table, des…</a:t>
                      </a:r>
                    </a:p>
                  </a:txBody>
                  <a:tcPr>
                    <a:solidFill>
                      <a:schemeClr val="bg1">
                        <a:lumMod val="75000"/>
                      </a:schemeClr>
                    </a:solidFill>
                  </a:tcPr>
                </a:tc>
              </a:tr>
              <a:tr h="485679">
                <a:tc>
                  <a:txBody>
                    <a:bodyPr/>
                    <a:lstStyle/>
                    <a:p>
                      <a:pPr algn="l" fontAlgn="b"/>
                      <a:r>
                        <a:rPr lang="fr-FR" sz="1600" b="0" i="0" u="none" strike="noStrike" dirty="0" smtClean="0">
                          <a:solidFill>
                            <a:srgbClr val="000000"/>
                          </a:solidFill>
                          <a:effectLst/>
                          <a:latin typeface="Calibri" charset="0"/>
                        </a:rPr>
                        <a:t>Enoncer</a:t>
                      </a:r>
                      <a:r>
                        <a:rPr lang="fr-FR" sz="1600" b="0" i="0" u="none" strike="noStrike" baseline="0" dirty="0" smtClean="0">
                          <a:solidFill>
                            <a:srgbClr val="000000"/>
                          </a:solidFill>
                          <a:effectLst/>
                          <a:latin typeface="Calibri" charset="0"/>
                        </a:rPr>
                        <a:t> une </a:t>
                      </a:r>
                      <a:r>
                        <a:rPr lang="fr-FR" sz="1600" b="0" i="0" u="none" strike="noStrike" dirty="0" smtClean="0">
                          <a:solidFill>
                            <a:srgbClr val="000000"/>
                          </a:solidFill>
                          <a:effectLst/>
                          <a:latin typeface="Calibri" charset="0"/>
                        </a:rPr>
                        <a:t>recommandation </a:t>
                      </a:r>
                      <a:r>
                        <a:rPr lang="fr-FR" sz="1600" b="0" i="0" u="none" strike="noStrike" dirty="0">
                          <a:solidFill>
                            <a:srgbClr val="000000"/>
                          </a:solidFill>
                          <a:effectLst/>
                          <a:latin typeface="Calibri" charset="0"/>
                        </a:rPr>
                        <a:t>théorique</a:t>
                      </a:r>
                    </a:p>
                  </a:txBody>
                  <a:tcPr marL="12700" marR="12700" marT="12700" marB="0" anchor="b">
                    <a:solidFill>
                      <a:schemeClr val="bg1">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mr-IN" sz="1600" i="1" dirty="0" smtClean="0"/>
                        <a:t>…</a:t>
                      </a:r>
                      <a:r>
                        <a:rPr lang="nl-BE" sz="1600" i="1" dirty="0" smtClean="0"/>
                        <a:t> Ca, ça peut vraiment aider en leur demandant : « Ben voilà, à la fin de la journée, est-ce que… ? », en posant quelques petites questions d’autoévaluation, ce qui les force à…</a:t>
                      </a:r>
                    </a:p>
                  </a:txBody>
                  <a:tcPr>
                    <a:solidFill>
                      <a:schemeClr val="bg1">
                        <a:lumMod val="75000"/>
                      </a:schemeClr>
                    </a:solidFill>
                  </a:tcPr>
                </a:tc>
              </a:tr>
            </a:tbl>
          </a:graphicData>
        </a:graphic>
      </p:graphicFrame>
    </p:spTree>
    <p:extLst>
      <p:ext uri="{BB962C8B-B14F-4D97-AF65-F5344CB8AC3E}">
        <p14:creationId xmlns:p14="http://schemas.microsoft.com/office/powerpoint/2010/main" val="277859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nvPr>
        </p:nvGraphicFramePr>
        <p:xfrm>
          <a:off x="643466" y="231670"/>
          <a:ext cx="10786534" cy="6551199"/>
        </p:xfrm>
        <a:graphic>
          <a:graphicData uri="http://schemas.openxmlformats.org/drawingml/2006/table">
            <a:tbl>
              <a:tblPr firstRow="1" bandRow="1">
                <a:tableStyleId>{5C22544A-7EE6-4342-B048-85BDC9FD1C3A}</a:tableStyleId>
              </a:tblPr>
              <a:tblGrid>
                <a:gridCol w="2573867"/>
                <a:gridCol w="8212667"/>
              </a:tblGrid>
              <a:tr h="485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Dimensions discursives</a:t>
                      </a:r>
                    </a:p>
                  </a:txBody>
                  <a:tcPr/>
                </a:tc>
                <a:tc>
                  <a:txBody>
                    <a:bodyPr/>
                    <a:lstStyle/>
                    <a:p>
                      <a:r>
                        <a:rPr lang="fr-FR" sz="1600" dirty="0" smtClean="0"/>
                        <a:t>Exemples</a:t>
                      </a:r>
                      <a:r>
                        <a:rPr lang="fr-FR" sz="1600" baseline="0" dirty="0" smtClean="0"/>
                        <a:t> de </a:t>
                      </a:r>
                      <a:r>
                        <a:rPr lang="fr-FR" sz="1600" baseline="0" dirty="0" err="1" smtClean="0"/>
                        <a:t>v</a:t>
                      </a:r>
                      <a:r>
                        <a:rPr lang="fr-FR" sz="1600" dirty="0" err="1" smtClean="0"/>
                        <a:t>erbatims</a:t>
                      </a:r>
                      <a:endParaRPr lang="fr-FR" sz="1600" dirty="0"/>
                    </a:p>
                  </a:txBody>
                  <a:tcPr/>
                </a:tc>
              </a:tr>
              <a:tr h="485679">
                <a:tc>
                  <a:txBody>
                    <a:bodyPr/>
                    <a:lstStyle/>
                    <a:p>
                      <a:pPr algn="l" fontAlgn="b"/>
                      <a:r>
                        <a:rPr lang="fr-FR" sz="1600" b="0" i="0" u="none" strike="noStrike" dirty="0" smtClean="0">
                          <a:solidFill>
                            <a:srgbClr val="000000"/>
                          </a:solidFill>
                          <a:effectLst/>
                          <a:latin typeface="Calibri" charset="0"/>
                        </a:rPr>
                        <a:t>Poser une question</a:t>
                      </a:r>
                      <a:endParaRPr lang="fr-FR" sz="1600" b="0" i="0" u="none" strike="noStrike" dirty="0">
                        <a:solidFill>
                          <a:srgbClr val="000000"/>
                        </a:solidFill>
                        <a:effectLst/>
                        <a:latin typeface="Calibri" charset="0"/>
                      </a:endParaRPr>
                    </a:p>
                  </a:txBody>
                  <a:tcPr marL="12700" marR="12700" marT="12700" marB="0" anchor="b">
                    <a:solidFill>
                      <a:schemeClr val="bg1">
                        <a:lumMod val="85000"/>
                      </a:schemeClr>
                    </a:solidFill>
                  </a:tcPr>
                </a:tc>
                <a:tc>
                  <a:txBody>
                    <a:bodyPr/>
                    <a:lstStyle/>
                    <a:p>
                      <a:pPr marL="285750" indent="-285750">
                        <a:buFontTx/>
                        <a:buChar char="-"/>
                      </a:pPr>
                      <a:r>
                        <a:rPr lang="fr-FR" sz="1600" dirty="0" smtClean="0"/>
                        <a:t>(Suite à</a:t>
                      </a:r>
                      <a:r>
                        <a:rPr lang="fr-FR" sz="1600" baseline="0" dirty="0" smtClean="0"/>
                        <a:t> </a:t>
                      </a:r>
                      <a:r>
                        <a:rPr lang="fr-FR" sz="1600" dirty="0" smtClean="0"/>
                        <a:t>un extrait vidéo)</a:t>
                      </a:r>
                      <a:r>
                        <a:rPr lang="fr-FR" sz="1600" baseline="0" dirty="0" smtClean="0"/>
                        <a:t> </a:t>
                      </a:r>
                      <a:r>
                        <a:rPr lang="fr-FR" sz="1600" i="1" baseline="0" dirty="0" smtClean="0"/>
                        <a:t>Voilà. Tu peux m’expliquer ce que tu fais ? Quelle est ton intention ?</a:t>
                      </a:r>
                      <a:endParaRPr lang="fr-FR" sz="1600" i="1" dirty="0" smtClean="0"/>
                    </a:p>
                    <a:p>
                      <a:pPr marL="285750" indent="-285750">
                        <a:buFontTx/>
                        <a:buChar char="-"/>
                      </a:pPr>
                      <a:r>
                        <a:rPr lang="fr-FR" sz="1600" i="1" dirty="0" smtClean="0"/>
                        <a:t>Au fil de la journée tu vas sur quelque chose d’un petit peu plus individualisé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600" i="1" dirty="0" smtClean="0"/>
                        <a:t>Est-ce que faire ça aurait du sens pour toi ?</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600" i="1" dirty="0" smtClean="0"/>
                        <a:t>Où s’arrête ma responsabilité en tant qu’enseignant ? </a:t>
                      </a:r>
                    </a:p>
                  </a:txBody>
                  <a:tcPr>
                    <a:solidFill>
                      <a:schemeClr val="bg1">
                        <a:lumMod val="85000"/>
                      </a:schemeClr>
                    </a:solidFill>
                  </a:tcPr>
                </a:tc>
              </a:tr>
              <a:tr h="485679">
                <a:tc>
                  <a:txBody>
                    <a:bodyPr/>
                    <a:lstStyle/>
                    <a:p>
                      <a:pPr algn="l" fontAlgn="b"/>
                      <a:r>
                        <a:rPr lang="fr-FR" sz="1600" b="0" i="0" u="none" strike="noStrike" dirty="0" smtClean="0">
                          <a:solidFill>
                            <a:srgbClr val="000000"/>
                          </a:solidFill>
                          <a:effectLst/>
                          <a:latin typeface="Calibri" charset="0"/>
                        </a:rPr>
                        <a:t>Formuler une observation</a:t>
                      </a:r>
                      <a:endParaRPr lang="fr-FR" sz="1600" b="0" i="0" u="none" strike="noStrike" dirty="0">
                        <a:solidFill>
                          <a:srgbClr val="000000"/>
                        </a:solidFill>
                        <a:effectLst/>
                        <a:latin typeface="Calibri" charset="0"/>
                      </a:endParaRPr>
                    </a:p>
                  </a:txBody>
                  <a:tcPr marL="12700" marR="12700" marT="12700" marB="0" anchor="b">
                    <a:solidFill>
                      <a:schemeClr val="bg1">
                        <a:lumMod val="85000"/>
                      </a:schemeClr>
                    </a:solidFill>
                  </a:tcPr>
                </a:tc>
                <a:tc>
                  <a:txBody>
                    <a:bodyPr/>
                    <a:lstStyle/>
                    <a:p>
                      <a:pPr marL="285750" indent="-285750">
                        <a:buFontTx/>
                        <a:buChar char="-"/>
                      </a:pPr>
                      <a:r>
                        <a:rPr lang="fr-FR" sz="1600" i="1" dirty="0" smtClean="0"/>
                        <a:t>Tu évoques d’emblée et l’étudiante aussi, d’ailleurs, la colle (sur sa maquette)</a:t>
                      </a:r>
                      <a:r>
                        <a:rPr lang="fr-FR" sz="1600" i="1" baseline="0" dirty="0" smtClean="0"/>
                        <a:t> et </a:t>
                      </a:r>
                      <a:r>
                        <a:rPr lang="fr-FR" sz="1600" i="1" dirty="0" smtClean="0"/>
                        <a:t>tu montres certains endroits</a:t>
                      </a:r>
                      <a:r>
                        <a:rPr lang="mr-IN" sz="1600" i="1" dirty="0" smtClean="0"/>
                        <a:t>…</a:t>
                      </a:r>
                      <a:endParaRPr lang="nl-BE" sz="1600" i="1" dirty="0" smtClean="0"/>
                    </a:p>
                    <a:p>
                      <a:pPr marL="285750" indent="-285750">
                        <a:buFontTx/>
                        <a:buChar char="-"/>
                      </a:pPr>
                      <a:r>
                        <a:rPr lang="fr-FR" sz="1600" i="1" dirty="0" smtClean="0"/>
                        <a:t> On entend quand même un mot que tu emploies beaucoup qui est le mot « inlassablement, qui quantitativement fait qu’à un moment donné il faudrait rationaliser.</a:t>
                      </a:r>
                      <a:endParaRPr lang="fr-FR" sz="1600" i="1" dirty="0"/>
                    </a:p>
                  </a:txBody>
                  <a:tcPr>
                    <a:solidFill>
                      <a:schemeClr val="bg1">
                        <a:lumMod val="85000"/>
                      </a:schemeClr>
                    </a:solidFill>
                  </a:tcPr>
                </a:tc>
              </a:tr>
              <a:tr h="485679">
                <a:tc>
                  <a:txBody>
                    <a:bodyPr/>
                    <a:lstStyle/>
                    <a:p>
                      <a:pPr algn="l" fontAlgn="b"/>
                      <a:r>
                        <a:rPr lang="fr-FR" sz="1600" b="0" i="0" u="none" strike="noStrike" dirty="0" smtClean="0">
                          <a:solidFill>
                            <a:srgbClr val="000000"/>
                          </a:solidFill>
                          <a:effectLst/>
                          <a:latin typeface="Calibri" charset="0"/>
                        </a:rPr>
                        <a:t>Exprimer une</a:t>
                      </a:r>
                      <a:r>
                        <a:rPr lang="fr-FR" sz="1600" b="0" i="0" u="none" strike="noStrike" baseline="0" dirty="0" smtClean="0">
                          <a:solidFill>
                            <a:srgbClr val="000000"/>
                          </a:solidFill>
                          <a:effectLst/>
                          <a:latin typeface="Calibri" charset="0"/>
                        </a:rPr>
                        <a:t> </a:t>
                      </a:r>
                      <a:r>
                        <a:rPr lang="fr-FR" sz="1600" b="0" i="0" u="none" strike="noStrike" dirty="0" smtClean="0">
                          <a:solidFill>
                            <a:srgbClr val="000000"/>
                          </a:solidFill>
                          <a:effectLst/>
                          <a:latin typeface="Calibri" charset="0"/>
                        </a:rPr>
                        <a:t>analyse / un </a:t>
                      </a:r>
                      <a:r>
                        <a:rPr lang="fr-FR" sz="1600" b="0" i="0" u="none" strike="noStrike" dirty="0">
                          <a:solidFill>
                            <a:srgbClr val="000000"/>
                          </a:solidFill>
                          <a:effectLst/>
                          <a:latin typeface="Calibri" charset="0"/>
                        </a:rPr>
                        <a:t>jugement</a:t>
                      </a:r>
                    </a:p>
                  </a:txBody>
                  <a:tcPr marL="12700" marR="12700" marT="12700" marB="0" anchor="b">
                    <a:solidFill>
                      <a:schemeClr val="bg1">
                        <a:lumMod val="85000"/>
                      </a:schemeClr>
                    </a:solidFill>
                  </a:tcPr>
                </a:tc>
                <a:tc>
                  <a:txBody>
                    <a:bodyPr/>
                    <a:lstStyle/>
                    <a:p>
                      <a:pPr marL="285750" indent="-285750">
                        <a:buFontTx/>
                        <a:buChar char="-"/>
                      </a:pPr>
                      <a:r>
                        <a:rPr lang="fr-FR" sz="1600" i="1" dirty="0" smtClean="0"/>
                        <a:t>On est juste dans ce que tu disais, on est dans une méthodologie un petit peu au « coup par coup » et on ne se donne pas assez de limites (temporelle) d’une info qui viendrait trop tard.</a:t>
                      </a:r>
                    </a:p>
                    <a:p>
                      <a:pPr marL="285750" indent="-285750">
                        <a:buFontTx/>
                        <a:buChar char="-"/>
                      </a:pPr>
                      <a:r>
                        <a:rPr lang="fr-FR" sz="1600" i="1" dirty="0" smtClean="0"/>
                        <a:t>Donc en gros, ce que tu fais, c’est que tu guides cet étudiant dans sa réflexion, vraiment. Tu lui proposes des pistes, comme j’ai dit, qui sont assez spécifiques pour qu’il puisse retravailler, mais pour qu’il n’ait pas non plus l’impression : « Ok. Je….Le travail est prémâché, j’ai plus qu’à faire ça. Monsieur xxx, c’est ce qu’il veut » .</a:t>
                      </a:r>
                      <a:endParaRPr lang="fr-FR" sz="1600" i="1" dirty="0"/>
                    </a:p>
                  </a:txBody>
                  <a:tcPr>
                    <a:solidFill>
                      <a:schemeClr val="bg1">
                        <a:lumMod val="85000"/>
                      </a:schemeClr>
                    </a:solidFill>
                  </a:tcPr>
                </a:tc>
              </a:tr>
              <a:tr h="485679">
                <a:tc>
                  <a:txBody>
                    <a:bodyPr/>
                    <a:lstStyle/>
                    <a:p>
                      <a:pPr algn="l" fontAlgn="b"/>
                      <a:r>
                        <a:rPr lang="fr-FR" sz="1600" b="0" i="0" u="none" strike="noStrike" dirty="0" smtClean="0">
                          <a:solidFill>
                            <a:srgbClr val="000000"/>
                          </a:solidFill>
                          <a:effectLst/>
                          <a:latin typeface="Calibri" charset="0"/>
                        </a:rPr>
                        <a:t>Formuler une recommandation </a:t>
                      </a:r>
                      <a:r>
                        <a:rPr lang="fr-FR" sz="1600" b="0" i="0" u="none" strike="noStrike" dirty="0">
                          <a:solidFill>
                            <a:srgbClr val="000000"/>
                          </a:solidFill>
                          <a:effectLst/>
                          <a:latin typeface="Calibri" charset="0"/>
                        </a:rPr>
                        <a:t>personnalisée</a:t>
                      </a:r>
                    </a:p>
                  </a:txBody>
                  <a:tcPr marL="12700" marR="12700" marT="12700" marB="0" anchor="b">
                    <a:solidFill>
                      <a:schemeClr val="bg1">
                        <a:lumMod val="85000"/>
                      </a:schemeClr>
                    </a:solidFill>
                  </a:tcPr>
                </a:tc>
                <a:tc>
                  <a:txBody>
                    <a:bodyPr/>
                    <a:lstStyle/>
                    <a:p>
                      <a:pPr marL="285750" indent="-285750">
                        <a:buFontTx/>
                        <a:buChar char="-"/>
                      </a:pPr>
                      <a:r>
                        <a:rPr lang="fr-FR" sz="1600" dirty="0" smtClean="0"/>
                        <a:t>On pourrait aussi imaginer qu’il y ait une espèce de photographie un peu longitudinale de tous les feedbacks que vous avez faits et, quand vous mettez les pieds dans un </a:t>
                      </a:r>
                      <a:r>
                        <a:rPr lang="fr-FR" sz="1600" dirty="0" err="1" smtClean="0"/>
                        <a:t>feed-forward</a:t>
                      </a:r>
                      <a:r>
                        <a:rPr lang="fr-FR" sz="1600" dirty="0" smtClean="0"/>
                        <a:t> de ce type-là, que vous le notiez, que c’est arrivé, et que l’étudiant doive le noter aussi.</a:t>
                      </a:r>
                    </a:p>
                    <a:p>
                      <a:pPr marL="285750" indent="-285750">
                        <a:buFontTx/>
                        <a:buChar char="-"/>
                      </a:pPr>
                      <a:r>
                        <a:rPr lang="mr-IN" sz="1600" dirty="0" smtClean="0"/>
                        <a:t>…</a:t>
                      </a:r>
                      <a:r>
                        <a:rPr lang="nl-BE" sz="1600" dirty="0" smtClean="0"/>
                        <a:t>. </a:t>
                      </a:r>
                      <a:r>
                        <a:rPr lang="fr-FR" sz="1600" dirty="0" smtClean="0"/>
                        <a:t>ici, l’étudiante avait une semaine…</a:t>
                      </a:r>
                      <a:r>
                        <a:rPr lang="fr-FR" sz="1600" baseline="0" dirty="0" smtClean="0"/>
                        <a:t> </a:t>
                      </a:r>
                      <a:r>
                        <a:rPr lang="fr-FR" sz="1600" dirty="0" smtClean="0"/>
                        <a:t>donc voilà elle n’a peut-être pas vu la faisabilité, donc elle n’a rien fait. Donc peut-être prioriser(</a:t>
                      </a:r>
                      <a:r>
                        <a:rPr lang="mr-IN" sz="1600" dirty="0" smtClean="0"/>
                        <a:t>…</a:t>
                      </a:r>
                      <a:r>
                        <a:rPr lang="nl-BE" sz="1600" dirty="0" smtClean="0"/>
                        <a:t>) </a:t>
                      </a:r>
                      <a:r>
                        <a:rPr lang="fr-FR" sz="1600" dirty="0" smtClean="0"/>
                        <a:t>Tu vois, lui donner les infos qui sont faisables ou réalisables dans le temps imparti.</a:t>
                      </a:r>
                      <a:endParaRPr lang="fr-FR" sz="1600" dirty="0"/>
                    </a:p>
                  </a:txBody>
                  <a:tcPr>
                    <a:solidFill>
                      <a:schemeClr val="bg1">
                        <a:lumMod val="85000"/>
                      </a:schemeClr>
                    </a:solidFill>
                  </a:tcPr>
                </a:tc>
              </a:tr>
              <a:tr h="485679">
                <a:tc>
                  <a:txBody>
                    <a:bodyPr/>
                    <a:lstStyle/>
                    <a:p>
                      <a:pPr algn="l" fontAlgn="b"/>
                      <a:r>
                        <a:rPr lang="fr-FR" sz="1600" b="0" i="0" u="none" strike="noStrike" dirty="0" smtClean="0">
                          <a:solidFill>
                            <a:srgbClr val="000000"/>
                          </a:solidFill>
                          <a:effectLst/>
                          <a:latin typeface="Calibri" charset="0"/>
                        </a:rPr>
                        <a:t>Mentionner le but de sa prise </a:t>
                      </a:r>
                      <a:r>
                        <a:rPr lang="fr-FR" sz="1600" b="0" i="0" u="none" strike="noStrike" dirty="0">
                          <a:solidFill>
                            <a:srgbClr val="000000"/>
                          </a:solidFill>
                          <a:effectLst/>
                          <a:latin typeface="Calibri" charset="0"/>
                        </a:rPr>
                        <a:t>en </a:t>
                      </a:r>
                      <a:r>
                        <a:rPr lang="fr-FR" sz="1600" b="0" i="0" u="none" strike="noStrike" dirty="0" smtClean="0">
                          <a:solidFill>
                            <a:srgbClr val="000000"/>
                          </a:solidFill>
                          <a:effectLst/>
                          <a:latin typeface="Calibri" charset="0"/>
                        </a:rPr>
                        <a:t>compte</a:t>
                      </a:r>
                      <a:endParaRPr lang="fr-FR" sz="1600" b="0" i="0" u="none" strike="noStrike" dirty="0">
                        <a:solidFill>
                          <a:srgbClr val="000000"/>
                        </a:solidFill>
                        <a:effectLst/>
                        <a:latin typeface="Calibri" charset="0"/>
                      </a:endParaRPr>
                    </a:p>
                  </a:txBody>
                  <a:tcPr marL="12700" marR="12700" marT="12700" marB="0" anchor="b">
                    <a:solidFill>
                      <a:schemeClr val="bg1">
                        <a:lumMod val="8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fr-FR" sz="1600" i="1" dirty="0" smtClean="0"/>
                        <a:t>Donc pouvoir revenir en collectif, parce que déjà</a:t>
                      </a:r>
                      <a:r>
                        <a:rPr lang="fr-FR" sz="1600" i="1" baseline="0" dirty="0" smtClean="0"/>
                        <a:t> </a:t>
                      </a:r>
                      <a:r>
                        <a:rPr lang="fr-FR" sz="1600" i="1" dirty="0" smtClean="0"/>
                        <a:t>plutôt que de répéter quinze fois la même chose ben tu ne le dis plus qu’une seule fois, et en plus tu peux facilement l’illustrer avec une production qui est ici totalement appropriée.</a:t>
                      </a:r>
                    </a:p>
                  </a:txBody>
                  <a:tcPr>
                    <a:solidFill>
                      <a:schemeClr val="bg1">
                        <a:lumMod val="85000"/>
                      </a:schemeClr>
                    </a:solidFill>
                  </a:tcPr>
                </a:tc>
              </a:tr>
            </a:tbl>
          </a:graphicData>
        </a:graphic>
      </p:graphicFrame>
    </p:spTree>
    <p:extLst>
      <p:ext uri="{BB962C8B-B14F-4D97-AF65-F5344CB8AC3E}">
        <p14:creationId xmlns:p14="http://schemas.microsoft.com/office/powerpoint/2010/main" val="136160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2478" y="265735"/>
            <a:ext cx="10515600" cy="1325563"/>
          </a:xfrm>
        </p:spPr>
        <p:txBody>
          <a:bodyPr>
            <a:normAutofit/>
          </a:bodyPr>
          <a:lstStyle/>
          <a:p>
            <a:r>
              <a:rPr lang="fr-FR" sz="2800" dirty="0" smtClean="0"/>
              <a:t>Conclusions (1/2)</a:t>
            </a:r>
            <a:endParaRPr lang="fr-FR" sz="2800" dirty="0"/>
          </a:p>
        </p:txBody>
      </p:sp>
      <p:sp>
        <p:nvSpPr>
          <p:cNvPr id="3" name="Espace réservé du contenu 2"/>
          <p:cNvSpPr>
            <a:spLocks noGrp="1"/>
          </p:cNvSpPr>
          <p:nvPr>
            <p:ph idx="1"/>
          </p:nvPr>
        </p:nvSpPr>
        <p:spPr>
          <a:xfrm>
            <a:off x="1592133" y="1825625"/>
            <a:ext cx="8320292" cy="4326698"/>
          </a:xfrm>
        </p:spPr>
        <p:txBody>
          <a:bodyPr>
            <a:normAutofit lnSpcReduction="10000"/>
          </a:bodyPr>
          <a:lstStyle/>
          <a:p>
            <a:r>
              <a:rPr lang="fr-FR" sz="1800" dirty="0" smtClean="0">
                <a:latin typeface="Gill Sans MT" charset="0"/>
                <a:ea typeface="Gill Sans MT" charset="0"/>
                <a:cs typeface="Gill Sans MT" charset="0"/>
              </a:rPr>
              <a:t>Les paramètres de la </a:t>
            </a:r>
            <a:r>
              <a:rPr lang="fr-FR" sz="1800" i="1" dirty="0" smtClean="0">
                <a:latin typeface="Gill Sans MT" charset="0"/>
                <a:ea typeface="Gill Sans MT" charset="0"/>
                <a:cs typeface="Gill Sans MT" charset="0"/>
              </a:rPr>
              <a:t>forme et de la fonction </a:t>
            </a:r>
            <a:r>
              <a:rPr lang="fr-FR" sz="1800" dirty="0" smtClean="0">
                <a:latin typeface="Gill Sans MT" charset="0"/>
                <a:ea typeface="Gill Sans MT" charset="0"/>
                <a:cs typeface="Gill Sans MT" charset="0"/>
              </a:rPr>
              <a:t>du feedback, peu usités, sont peut-</a:t>
            </a:r>
            <a:r>
              <a:rPr lang="nl-BE" sz="1800" dirty="0" smtClean="0">
                <a:latin typeface="Gill Sans MT" charset="0"/>
                <a:ea typeface="Gill Sans MT" charset="0"/>
                <a:cs typeface="Gill Sans MT" charset="0"/>
              </a:rPr>
              <a:t>être apparus </a:t>
            </a:r>
            <a:r>
              <a:rPr lang="fr-FR" sz="1800" dirty="0" smtClean="0">
                <a:latin typeface="Gill Sans MT" charset="0"/>
                <a:ea typeface="Gill Sans MT" charset="0"/>
                <a:cs typeface="Gill Sans MT" charset="0"/>
              </a:rPr>
              <a:t>moins utiles aux CP. Les autres dimensions sont, pour le reste, rarement activées par moins de deux personnes. </a:t>
            </a:r>
            <a:r>
              <a:rPr lang="fr-FR" sz="1800" dirty="0">
                <a:latin typeface="Gill Sans MT" charset="0"/>
                <a:ea typeface="Gill Sans MT" charset="0"/>
                <a:cs typeface="Gill Sans MT" charset="0"/>
              </a:rPr>
              <a:t>M</a:t>
            </a:r>
            <a:r>
              <a:rPr lang="fr-FR" sz="1800" dirty="0" smtClean="0">
                <a:latin typeface="Gill Sans MT" charset="0"/>
                <a:ea typeface="Gill Sans MT" charset="0"/>
                <a:cs typeface="Gill Sans MT" charset="0"/>
              </a:rPr>
              <a:t>ais cette</a:t>
            </a:r>
            <a:r>
              <a:rPr lang="fr-FR" sz="1800" b="1" dirty="0" smtClean="0">
                <a:latin typeface="Gill Sans MT" charset="0"/>
                <a:ea typeface="Gill Sans MT" charset="0"/>
                <a:cs typeface="Gill Sans MT" charset="0"/>
              </a:rPr>
              <a:t> apparente tendance à l’uniformité</a:t>
            </a:r>
            <a:r>
              <a:rPr lang="fr-FR" sz="1800" dirty="0" smtClean="0">
                <a:latin typeface="Gill Sans MT" charset="0"/>
                <a:ea typeface="Gill Sans MT" charset="0"/>
                <a:cs typeface="Gill Sans MT" charset="0"/>
              </a:rPr>
              <a:t> ne doit pas occulter la disparité des scores par unités de prises de paroles, pouvant notamment (et a fortiori) </a:t>
            </a:r>
            <a:r>
              <a:rPr lang="nl-BE" sz="1800" dirty="0" smtClean="0">
                <a:latin typeface="Gill Sans MT" charset="0"/>
                <a:ea typeface="Gill Sans MT" charset="0"/>
                <a:cs typeface="Gill Sans MT" charset="0"/>
              </a:rPr>
              <a:t>être mises en lien avec les profils et niveaux d’expériences différents des trois conseillers filmés.</a:t>
            </a:r>
            <a:endParaRPr lang="fr-FR" sz="1800" dirty="0" smtClean="0">
              <a:latin typeface="Gill Sans MT" charset="0"/>
              <a:ea typeface="Gill Sans MT" charset="0"/>
              <a:cs typeface="Gill Sans MT" charset="0"/>
            </a:endParaRPr>
          </a:p>
          <a:p>
            <a:r>
              <a:rPr lang="fr-FR" sz="1800" dirty="0">
                <a:latin typeface="Gill Sans MT" charset="0"/>
                <a:ea typeface="Gill Sans MT" charset="0"/>
                <a:cs typeface="Gill Sans MT" charset="0"/>
              </a:rPr>
              <a:t>Certains </a:t>
            </a:r>
            <a:r>
              <a:rPr lang="fr-FR" sz="1800" b="1" dirty="0">
                <a:latin typeface="Gill Sans MT" charset="0"/>
                <a:ea typeface="Gill Sans MT" charset="0"/>
                <a:cs typeface="Gill Sans MT" charset="0"/>
              </a:rPr>
              <a:t>paramètres de </a:t>
            </a:r>
            <a:r>
              <a:rPr lang="fr-FR" sz="1800" b="1" dirty="0" err="1" smtClean="0">
                <a:latin typeface="Gill Sans MT" charset="0"/>
                <a:ea typeface="Gill Sans MT" charset="0"/>
                <a:cs typeface="Gill Sans MT" charset="0"/>
              </a:rPr>
              <a:t>Brookhart</a:t>
            </a:r>
            <a:r>
              <a:rPr lang="fr-FR" sz="1800" b="1" dirty="0" smtClean="0">
                <a:latin typeface="Gill Sans MT" charset="0"/>
                <a:ea typeface="Gill Sans MT" charset="0"/>
                <a:cs typeface="Gill Sans MT" charset="0"/>
              </a:rPr>
              <a:t> </a:t>
            </a:r>
            <a:r>
              <a:rPr lang="fr-FR" sz="1800" b="1" dirty="0">
                <a:latin typeface="Gill Sans MT" charset="0"/>
                <a:ea typeface="Gill Sans MT" charset="0"/>
                <a:cs typeface="Gill Sans MT" charset="0"/>
              </a:rPr>
              <a:t>désignés par des termes usuels </a:t>
            </a:r>
            <a:r>
              <a:rPr lang="fr-FR" sz="1800" dirty="0">
                <a:latin typeface="Gill Sans MT" charset="0"/>
                <a:ea typeface="Gill Sans MT" charset="0"/>
                <a:cs typeface="Gill Sans MT" charset="0"/>
              </a:rPr>
              <a:t>entendus dans leur sens commun (</a:t>
            </a:r>
            <a:r>
              <a:rPr lang="fr-FR" sz="1800" i="1" dirty="0">
                <a:latin typeface="Gill Sans MT" charset="0"/>
                <a:ea typeface="Gill Sans MT" charset="0"/>
                <a:cs typeface="Gill Sans MT" charset="0"/>
              </a:rPr>
              <a:t>quantité</a:t>
            </a:r>
            <a:r>
              <a:rPr lang="fr-FR" sz="1800" dirty="0">
                <a:latin typeface="Gill Sans MT" charset="0"/>
                <a:ea typeface="Gill Sans MT" charset="0"/>
                <a:cs typeface="Gill Sans MT" charset="0"/>
              </a:rPr>
              <a:t>, </a:t>
            </a:r>
            <a:r>
              <a:rPr lang="fr-FR" sz="1800" i="1" dirty="0">
                <a:latin typeface="Gill Sans MT" charset="0"/>
                <a:ea typeface="Gill Sans MT" charset="0"/>
                <a:cs typeface="Gill Sans MT" charset="0"/>
              </a:rPr>
              <a:t>public cible</a:t>
            </a:r>
            <a:r>
              <a:rPr lang="fr-FR" sz="1800" dirty="0">
                <a:latin typeface="Gill Sans MT" charset="0"/>
                <a:ea typeface="Gill Sans MT" charset="0"/>
                <a:cs typeface="Gill Sans MT" charset="0"/>
              </a:rPr>
              <a:t>, </a:t>
            </a:r>
            <a:r>
              <a:rPr lang="fr-FR" sz="1800" i="1" dirty="0" smtClean="0">
                <a:latin typeface="Gill Sans MT" charset="0"/>
                <a:ea typeface="Gill Sans MT" charset="0"/>
                <a:cs typeface="Gill Sans MT" charset="0"/>
              </a:rPr>
              <a:t>ton</a:t>
            </a:r>
            <a:r>
              <a:rPr lang="fr-FR" sz="1800" dirty="0" smtClean="0">
                <a:latin typeface="Gill Sans MT" charset="0"/>
                <a:ea typeface="Gill Sans MT" charset="0"/>
                <a:cs typeface="Gill Sans MT" charset="0"/>
              </a:rPr>
              <a:t>) </a:t>
            </a:r>
            <a:r>
              <a:rPr lang="fr-FR" sz="1800" dirty="0">
                <a:latin typeface="Gill Sans MT" charset="0"/>
                <a:ea typeface="Gill Sans MT" charset="0"/>
                <a:cs typeface="Gill Sans MT" charset="0"/>
              </a:rPr>
              <a:t>font l’objet de moins de développements théoriques.</a:t>
            </a:r>
          </a:p>
          <a:p>
            <a:r>
              <a:rPr lang="fr-FR" sz="1800" dirty="0" smtClean="0">
                <a:latin typeface="Gill Sans MT" charset="0"/>
                <a:ea typeface="Gill Sans MT" charset="0"/>
                <a:cs typeface="Gill Sans MT" charset="0"/>
              </a:rPr>
              <a:t>L’observation des pratiques confirme une </a:t>
            </a:r>
            <a:r>
              <a:rPr lang="fr-FR" sz="1800" b="1" dirty="0" smtClean="0">
                <a:latin typeface="Gill Sans MT" charset="0"/>
                <a:ea typeface="Gill Sans MT" charset="0"/>
                <a:cs typeface="Gill Sans MT" charset="0"/>
              </a:rPr>
              <a:t>tendance à l’appariement ‘naturel’ </a:t>
            </a:r>
            <a:r>
              <a:rPr lang="fr-FR" sz="1800" dirty="0" smtClean="0">
                <a:latin typeface="Gill Sans MT" charset="0"/>
                <a:ea typeface="Gill Sans MT" charset="0"/>
                <a:cs typeface="Gill Sans MT" charset="0"/>
              </a:rPr>
              <a:t>de certaines dimensions discursives (</a:t>
            </a:r>
            <a:r>
              <a:rPr lang="fr-FR" sz="1800" i="1" dirty="0" smtClean="0">
                <a:latin typeface="Gill Sans MT" charset="0"/>
                <a:ea typeface="Gill Sans MT" charset="0"/>
                <a:cs typeface="Gill Sans MT" charset="0"/>
              </a:rPr>
              <a:t>nommer / définir</a:t>
            </a:r>
            <a:r>
              <a:rPr lang="fr-FR" sz="1800" dirty="0" smtClean="0">
                <a:latin typeface="Gill Sans MT" charset="0"/>
                <a:ea typeface="Gill Sans MT" charset="0"/>
                <a:cs typeface="Gill Sans MT" charset="0"/>
              </a:rPr>
              <a:t> ; </a:t>
            </a:r>
            <a:r>
              <a:rPr lang="fr-FR" sz="1800" i="1" dirty="0" smtClean="0">
                <a:latin typeface="Gill Sans MT" charset="0"/>
                <a:ea typeface="Gill Sans MT" charset="0"/>
                <a:cs typeface="Gill Sans MT" charset="0"/>
              </a:rPr>
              <a:t>observer </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analyser</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formuler une recommandation contextualisée </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en donner le but). </a:t>
            </a:r>
          </a:p>
          <a:p>
            <a:r>
              <a:rPr lang="fr-FR" sz="1800" dirty="0" smtClean="0">
                <a:latin typeface="Gill Sans MT" charset="0"/>
                <a:ea typeface="Gill Sans MT" charset="0"/>
                <a:cs typeface="Gill Sans MT" charset="0"/>
              </a:rPr>
              <a:t>Au niveau d’éventuels </a:t>
            </a:r>
            <a:r>
              <a:rPr lang="fr-FR" sz="1800" b="1" dirty="0" smtClean="0">
                <a:latin typeface="Gill Sans MT" charset="0"/>
                <a:ea typeface="Gill Sans MT" charset="0"/>
                <a:cs typeface="Gill Sans MT" charset="0"/>
              </a:rPr>
              <a:t>patterns récurrents</a:t>
            </a:r>
            <a:r>
              <a:rPr lang="fr-FR" sz="1800" dirty="0" smtClean="0">
                <a:latin typeface="Gill Sans MT" charset="0"/>
                <a:ea typeface="Gill Sans MT" charset="0"/>
                <a:cs typeface="Gill Sans MT" charset="0"/>
              </a:rPr>
              <a:t>, sans pouvoir conclure en termes de chronologies à ce stade, les scores relatifs à la suite ‘logique’ </a:t>
            </a:r>
            <a:r>
              <a:rPr lang="mr-IN" sz="1800" dirty="0" smtClean="0">
                <a:latin typeface="Gill Sans MT" charset="0"/>
                <a:ea typeface="Gill Sans MT" charset="0"/>
                <a:cs typeface="Gill Sans MT" charset="0"/>
              </a:rPr>
              <a:t>–</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question </a:t>
            </a:r>
            <a:r>
              <a:rPr lang="mr-IN" sz="1800" i="1" dirty="0" smtClean="0">
                <a:latin typeface="Gill Sans MT" charset="0"/>
                <a:ea typeface="Gill Sans MT" charset="0"/>
                <a:cs typeface="Gill Sans MT" charset="0"/>
              </a:rPr>
              <a:t>–</a:t>
            </a:r>
            <a:r>
              <a:rPr lang="fr-FR" sz="1800" i="1" dirty="0" smtClean="0">
                <a:latin typeface="Gill Sans MT" charset="0"/>
                <a:ea typeface="Gill Sans MT" charset="0"/>
                <a:cs typeface="Gill Sans MT" charset="0"/>
              </a:rPr>
              <a:t> observation </a:t>
            </a:r>
            <a:r>
              <a:rPr lang="mr-IN" sz="1800" i="1" dirty="0" smtClean="0">
                <a:latin typeface="Gill Sans MT" charset="0"/>
                <a:ea typeface="Gill Sans MT" charset="0"/>
                <a:cs typeface="Gill Sans MT" charset="0"/>
              </a:rPr>
              <a:t>–</a:t>
            </a:r>
            <a:r>
              <a:rPr lang="fr-FR" sz="1800" i="1" dirty="0" smtClean="0">
                <a:latin typeface="Gill Sans MT" charset="0"/>
                <a:ea typeface="Gill Sans MT" charset="0"/>
                <a:cs typeface="Gill Sans MT" charset="0"/>
              </a:rPr>
              <a:t> analyse </a:t>
            </a:r>
            <a:r>
              <a:rPr lang="mr-IN" sz="1800" i="1" dirty="0" smtClean="0">
                <a:latin typeface="Gill Sans MT" charset="0"/>
                <a:ea typeface="Gill Sans MT" charset="0"/>
                <a:cs typeface="Gill Sans MT" charset="0"/>
              </a:rPr>
              <a:t>–</a:t>
            </a:r>
            <a:r>
              <a:rPr lang="fr-FR" sz="1800" i="1" dirty="0" smtClean="0">
                <a:latin typeface="Gill Sans MT" charset="0"/>
                <a:ea typeface="Gill Sans MT" charset="0"/>
                <a:cs typeface="Gill Sans MT" charset="0"/>
              </a:rPr>
              <a:t> recommandation </a:t>
            </a:r>
            <a:r>
              <a:rPr lang="mr-IN" sz="1800" i="1" dirty="0" smtClean="0">
                <a:latin typeface="Gill Sans MT" charset="0"/>
                <a:ea typeface="Gill Sans MT" charset="0"/>
                <a:cs typeface="Gill Sans MT" charset="0"/>
              </a:rPr>
              <a:t>–</a:t>
            </a:r>
            <a:r>
              <a:rPr lang="fr-FR" sz="1800" i="1" dirty="0" smtClean="0">
                <a:latin typeface="Gill Sans MT" charset="0"/>
                <a:ea typeface="Gill Sans MT" charset="0"/>
                <a:cs typeface="Gill Sans MT" charset="0"/>
              </a:rPr>
              <a:t> en donner le but </a:t>
            </a:r>
            <a:r>
              <a:rPr lang="mr-IN" sz="1800" dirty="0">
                <a:latin typeface="Gill Sans MT" charset="0"/>
                <a:ea typeface="Gill Sans MT" charset="0"/>
                <a:cs typeface="Gill Sans MT" charset="0"/>
              </a:rPr>
              <a:t>–</a:t>
            </a:r>
            <a:r>
              <a:rPr lang="fr-FR" sz="1800" i="1" dirty="0" smtClean="0">
                <a:latin typeface="Gill Sans MT" charset="0"/>
                <a:ea typeface="Gill Sans MT" charset="0"/>
                <a:cs typeface="Gill Sans MT" charset="0"/>
              </a:rPr>
              <a:t> </a:t>
            </a:r>
            <a:r>
              <a:rPr lang="fr-FR" sz="1800" dirty="0" smtClean="0">
                <a:latin typeface="Gill Sans MT" charset="0"/>
                <a:ea typeface="Gill Sans MT" charset="0"/>
                <a:cs typeface="Gill Sans MT" charset="0"/>
              </a:rPr>
              <a:t>apparaissent assez cohérents (dans des intervalles relativement constants).</a:t>
            </a:r>
          </a:p>
          <a:p>
            <a:endParaRPr lang="fr-FR" dirty="0"/>
          </a:p>
        </p:txBody>
      </p:sp>
      <p:sp>
        <p:nvSpPr>
          <p:cNvPr id="4" name="Rectangle à coins arrondis 3"/>
          <p:cNvSpPr/>
          <p:nvPr/>
        </p:nvSpPr>
        <p:spPr>
          <a:xfrm>
            <a:off x="1592132" y="471802"/>
            <a:ext cx="8320292" cy="8689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161248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2420" y="255795"/>
            <a:ext cx="10515600" cy="1325563"/>
          </a:xfrm>
        </p:spPr>
        <p:txBody>
          <a:bodyPr>
            <a:normAutofit/>
          </a:bodyPr>
          <a:lstStyle/>
          <a:p>
            <a:r>
              <a:rPr lang="fr-FR" sz="2800" dirty="0" smtClean="0"/>
              <a:t>Conclusions (2/2)</a:t>
            </a:r>
            <a:endParaRPr lang="fr-FR" sz="2800" dirty="0"/>
          </a:p>
        </p:txBody>
      </p:sp>
      <p:sp>
        <p:nvSpPr>
          <p:cNvPr id="3" name="Espace réservé du contenu 2"/>
          <p:cNvSpPr>
            <a:spLocks noGrp="1"/>
          </p:cNvSpPr>
          <p:nvPr>
            <p:ph idx="1"/>
          </p:nvPr>
        </p:nvSpPr>
        <p:spPr>
          <a:xfrm>
            <a:off x="1592132" y="1825625"/>
            <a:ext cx="8247607" cy="4351338"/>
          </a:xfrm>
        </p:spPr>
        <p:txBody>
          <a:bodyPr>
            <a:normAutofit/>
          </a:bodyPr>
          <a:lstStyle/>
          <a:p>
            <a:r>
              <a:rPr lang="fr-FR" sz="1800" dirty="0" smtClean="0">
                <a:latin typeface="Gill Sans MT" charset="0"/>
                <a:ea typeface="Gill Sans MT" charset="0"/>
                <a:cs typeface="Gill Sans MT" charset="0"/>
              </a:rPr>
              <a:t>Parmi </a:t>
            </a:r>
            <a:r>
              <a:rPr lang="fr-FR" sz="1800" dirty="0">
                <a:latin typeface="Gill Sans MT" charset="0"/>
                <a:ea typeface="Gill Sans MT" charset="0"/>
                <a:cs typeface="Gill Sans MT" charset="0"/>
              </a:rPr>
              <a:t>les dimensions discursives propres à soutenir le dialogue et à permettre à l’enseignant de construire l’interprétation de son action </a:t>
            </a:r>
            <a:r>
              <a:rPr lang="fr-FR" sz="1800" b="1" dirty="0">
                <a:latin typeface="Gill Sans MT" charset="0"/>
                <a:ea typeface="Gill Sans MT" charset="0"/>
                <a:cs typeface="Gill Sans MT" charset="0"/>
              </a:rPr>
              <a:t>dans une perspective « développementale » </a:t>
            </a:r>
            <a:r>
              <a:rPr lang="nl-BE" sz="1800" dirty="0">
                <a:latin typeface="Gill Sans MT" charset="0"/>
                <a:ea typeface="Gill Sans MT" charset="0"/>
                <a:cs typeface="Gill Sans MT" charset="0"/>
              </a:rPr>
              <a:t>du conseil pédagogique, nous pointerons notamment les scores relativement faibles (surtout par unité de prise de parole) de la mention </a:t>
            </a:r>
            <a:r>
              <a:rPr lang="nl-BE" sz="1800" i="1" dirty="0">
                <a:latin typeface="Gill Sans MT" charset="0"/>
                <a:ea typeface="Gill Sans MT" charset="0"/>
                <a:cs typeface="Gill Sans MT" charset="0"/>
              </a:rPr>
              <a:t>des buts théoriques </a:t>
            </a:r>
            <a:r>
              <a:rPr lang="nl-BE" sz="1800" dirty="0">
                <a:latin typeface="Gill Sans MT" charset="0"/>
                <a:ea typeface="Gill Sans MT" charset="0"/>
                <a:cs typeface="Gill Sans MT" charset="0"/>
              </a:rPr>
              <a:t>liés aux paramètres, voire même aux </a:t>
            </a:r>
            <a:r>
              <a:rPr lang="nl-BE" sz="1800" i="1" dirty="0">
                <a:latin typeface="Gill Sans MT" charset="0"/>
                <a:ea typeface="Gill Sans MT" charset="0"/>
                <a:cs typeface="Gill Sans MT" charset="0"/>
              </a:rPr>
              <a:t>recommandations contextualisées</a:t>
            </a:r>
            <a:r>
              <a:rPr lang="nl-BE" sz="1800" dirty="0">
                <a:latin typeface="Gill Sans MT" charset="0"/>
                <a:ea typeface="Gill Sans MT" charset="0"/>
                <a:cs typeface="Gill Sans MT" charset="0"/>
              </a:rPr>
              <a:t>.</a:t>
            </a:r>
          </a:p>
          <a:p>
            <a:r>
              <a:rPr lang="fr-FR" sz="1800" dirty="0">
                <a:latin typeface="Gill Sans MT" charset="0"/>
                <a:ea typeface="Gill Sans MT" charset="0"/>
                <a:cs typeface="Gill Sans MT" charset="0"/>
              </a:rPr>
              <a:t>Les scores relativement élevés </a:t>
            </a:r>
            <a:r>
              <a:rPr lang="fr-FR" sz="1800" dirty="0" smtClean="0">
                <a:latin typeface="Gill Sans MT" charset="0"/>
                <a:ea typeface="Gill Sans MT" charset="0"/>
                <a:cs typeface="Gill Sans MT" charset="0"/>
              </a:rPr>
              <a:t>d’activation de </a:t>
            </a:r>
            <a:r>
              <a:rPr lang="fr-FR" sz="1800" i="1" dirty="0">
                <a:latin typeface="Gill Sans MT" charset="0"/>
                <a:ea typeface="Gill Sans MT" charset="0"/>
                <a:cs typeface="Gill Sans MT" charset="0"/>
              </a:rPr>
              <a:t>recommandations</a:t>
            </a:r>
            <a:r>
              <a:rPr lang="fr-FR" sz="1800" dirty="0">
                <a:latin typeface="Gill Sans MT" charset="0"/>
                <a:ea typeface="Gill Sans MT" charset="0"/>
                <a:cs typeface="Gill Sans MT" charset="0"/>
              </a:rPr>
              <a:t> tant </a:t>
            </a:r>
            <a:r>
              <a:rPr lang="fr-FR" sz="1800" i="1" dirty="0">
                <a:latin typeface="Gill Sans MT" charset="0"/>
                <a:ea typeface="Gill Sans MT" charset="0"/>
                <a:cs typeface="Gill Sans MT" charset="0"/>
              </a:rPr>
              <a:t>théoriques</a:t>
            </a:r>
            <a:r>
              <a:rPr lang="fr-FR" sz="1800" dirty="0">
                <a:latin typeface="Gill Sans MT" charset="0"/>
                <a:ea typeface="Gill Sans MT" charset="0"/>
                <a:cs typeface="Gill Sans MT" charset="0"/>
              </a:rPr>
              <a:t> que </a:t>
            </a:r>
            <a:r>
              <a:rPr lang="fr-FR" sz="1800" i="1" dirty="0">
                <a:latin typeface="Gill Sans MT" charset="0"/>
                <a:ea typeface="Gill Sans MT" charset="0"/>
                <a:cs typeface="Gill Sans MT" charset="0"/>
              </a:rPr>
              <a:t>contextualisés</a:t>
            </a:r>
            <a:r>
              <a:rPr lang="fr-FR" sz="1800" dirty="0">
                <a:latin typeface="Gill Sans MT" charset="0"/>
                <a:ea typeface="Gill Sans MT" charset="0"/>
                <a:cs typeface="Gill Sans MT" charset="0"/>
              </a:rPr>
              <a:t> adressées aux accompagnés, inscrites dans une perspective de la construction du « que faire » en classe, renvoient à une composantes plus uniformément </a:t>
            </a:r>
            <a:r>
              <a:rPr lang="fr-FR" sz="1800" b="1" dirty="0">
                <a:latin typeface="Gill Sans MT" charset="0"/>
                <a:ea typeface="Gill Sans MT" charset="0"/>
                <a:cs typeface="Gill Sans MT" charset="0"/>
              </a:rPr>
              <a:t>« normative » </a:t>
            </a:r>
            <a:r>
              <a:rPr lang="fr-FR" sz="1800" dirty="0">
                <a:latin typeface="Gill Sans MT" charset="0"/>
                <a:ea typeface="Gill Sans MT" charset="0"/>
                <a:cs typeface="Gill Sans MT" charset="0"/>
              </a:rPr>
              <a:t>du conseil chez les </a:t>
            </a:r>
            <a:r>
              <a:rPr lang="fr-FR" sz="1800" dirty="0" smtClean="0">
                <a:latin typeface="Gill Sans MT" charset="0"/>
                <a:ea typeface="Gill Sans MT" charset="0"/>
                <a:cs typeface="Gill Sans MT" charset="0"/>
              </a:rPr>
              <a:t>CP</a:t>
            </a:r>
            <a:r>
              <a:rPr lang="fr-FR" sz="1800" dirty="0">
                <a:latin typeface="Gill Sans MT" charset="0"/>
                <a:ea typeface="Gill Sans MT" charset="0"/>
                <a:cs typeface="Gill Sans MT" charset="0"/>
              </a:rPr>
              <a:t>. </a:t>
            </a:r>
            <a:endParaRPr lang="fr-FR" sz="1800" dirty="0" smtClean="0">
              <a:latin typeface="Gill Sans MT" charset="0"/>
              <a:ea typeface="Gill Sans MT" charset="0"/>
              <a:cs typeface="Gill Sans MT" charset="0"/>
            </a:endParaRPr>
          </a:p>
          <a:p>
            <a:r>
              <a:rPr lang="fr-FR" sz="1800" dirty="0" smtClean="0">
                <a:latin typeface="Gill Sans MT" charset="0"/>
                <a:ea typeface="Gill Sans MT" charset="0"/>
                <a:cs typeface="Gill Sans MT" charset="0"/>
              </a:rPr>
              <a:t>Sur ce m</a:t>
            </a:r>
            <a:r>
              <a:rPr lang="nl-BE" sz="1800" dirty="0" smtClean="0">
                <a:latin typeface="Gill Sans MT" charset="0"/>
                <a:ea typeface="Gill Sans MT" charset="0"/>
                <a:cs typeface="Gill Sans MT" charset="0"/>
              </a:rPr>
              <a:t>ême </a:t>
            </a:r>
            <a:r>
              <a:rPr lang="fr-FR" sz="1800" dirty="0" smtClean="0">
                <a:latin typeface="Gill Sans MT" charset="0"/>
                <a:ea typeface="Gill Sans MT" charset="0"/>
                <a:cs typeface="Gill Sans MT" charset="0"/>
              </a:rPr>
              <a:t>plan toutefois</a:t>
            </a:r>
            <a:r>
              <a:rPr lang="fr-FR" sz="1800" dirty="0">
                <a:latin typeface="Gill Sans MT" charset="0"/>
                <a:ea typeface="Gill Sans MT" charset="0"/>
                <a:cs typeface="Gill Sans MT" charset="0"/>
              </a:rPr>
              <a:t>, les scores de présentation d’exemples de bonne pratique apparaissent étonnement </a:t>
            </a:r>
            <a:r>
              <a:rPr lang="fr-FR" sz="1800" dirty="0" smtClean="0">
                <a:latin typeface="Gill Sans MT" charset="0"/>
                <a:ea typeface="Gill Sans MT" charset="0"/>
                <a:cs typeface="Gill Sans MT" charset="0"/>
              </a:rPr>
              <a:t>bas, vraisemblablement liés à la dimension contextualisée (on a un exemple sous les yeux) de la vidéoformation, mais </a:t>
            </a:r>
            <a:r>
              <a:rPr lang="fr-FR" sz="1800" dirty="0" err="1" smtClean="0">
                <a:latin typeface="Gill Sans MT" charset="0"/>
                <a:ea typeface="Gill Sans MT" charset="0"/>
                <a:cs typeface="Gill Sans MT" charset="0"/>
              </a:rPr>
              <a:t>interpellants</a:t>
            </a:r>
            <a:r>
              <a:rPr lang="fr-FR" sz="1800" dirty="0">
                <a:latin typeface="Gill Sans MT" charset="0"/>
                <a:ea typeface="Gill Sans MT" charset="0"/>
                <a:cs typeface="Gill Sans MT" charset="0"/>
              </a:rPr>
              <a:t> </a:t>
            </a:r>
            <a:r>
              <a:rPr lang="fr-FR" sz="1800" dirty="0" smtClean="0">
                <a:latin typeface="Gill Sans MT" charset="0"/>
                <a:ea typeface="Gill Sans MT" charset="0"/>
                <a:cs typeface="Gill Sans MT" charset="0"/>
              </a:rPr>
              <a:t>néanmoins aux yeux de la littérature.</a:t>
            </a:r>
          </a:p>
        </p:txBody>
      </p:sp>
      <p:sp>
        <p:nvSpPr>
          <p:cNvPr id="4" name="Rectangle à coins arrondis 3"/>
          <p:cNvSpPr/>
          <p:nvPr/>
        </p:nvSpPr>
        <p:spPr>
          <a:xfrm>
            <a:off x="1592132" y="471802"/>
            <a:ext cx="8320292" cy="8689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725677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2297" y="295552"/>
            <a:ext cx="10515600" cy="1325563"/>
          </a:xfrm>
        </p:spPr>
        <p:txBody>
          <a:bodyPr>
            <a:normAutofit/>
          </a:bodyPr>
          <a:lstStyle/>
          <a:p>
            <a:r>
              <a:rPr lang="fr-FR" sz="2800" dirty="0" smtClean="0"/>
              <a:t>Perspectives (1/2)</a:t>
            </a:r>
            <a:endParaRPr lang="fr-FR" sz="2800" dirty="0"/>
          </a:p>
        </p:txBody>
      </p:sp>
      <p:sp>
        <p:nvSpPr>
          <p:cNvPr id="3" name="Espace réservé du contenu 2"/>
          <p:cNvSpPr>
            <a:spLocks noGrp="1"/>
          </p:cNvSpPr>
          <p:nvPr>
            <p:ph idx="1"/>
          </p:nvPr>
        </p:nvSpPr>
        <p:spPr>
          <a:xfrm>
            <a:off x="1592132" y="1825625"/>
            <a:ext cx="8320292" cy="4351338"/>
          </a:xfrm>
        </p:spPr>
        <p:txBody>
          <a:bodyPr>
            <a:normAutofit/>
          </a:bodyPr>
          <a:lstStyle/>
          <a:p>
            <a:r>
              <a:rPr lang="fr-FR" sz="1800" dirty="0" smtClean="0">
                <a:latin typeface="Gill Sans MT" charset="0"/>
                <a:ea typeface="Gill Sans MT" charset="0"/>
                <a:cs typeface="Gill Sans MT" charset="0"/>
              </a:rPr>
              <a:t>Certaines dimensions discursives activées avec des scores élevés en unités de prises de paroles (</a:t>
            </a:r>
            <a:r>
              <a:rPr lang="fr-FR" sz="1800" i="1" dirty="0" smtClean="0">
                <a:latin typeface="Gill Sans MT" charset="0"/>
                <a:ea typeface="Gill Sans MT" charset="0"/>
                <a:cs typeface="Gill Sans MT" charset="0"/>
              </a:rPr>
              <a:t>définitions</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questions</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observations</a:t>
            </a:r>
            <a:r>
              <a:rPr lang="fr-FR" sz="1800" dirty="0" smtClean="0">
                <a:latin typeface="Gill Sans MT" charset="0"/>
                <a:ea typeface="Gill Sans MT" charset="0"/>
                <a:cs typeface="Gill Sans MT" charset="0"/>
              </a:rPr>
              <a:t>, </a:t>
            </a:r>
            <a:r>
              <a:rPr lang="fr-FR" sz="1800" i="1" dirty="0" smtClean="0">
                <a:latin typeface="Gill Sans MT" charset="0"/>
                <a:ea typeface="Gill Sans MT" charset="0"/>
                <a:cs typeface="Gill Sans MT" charset="0"/>
              </a:rPr>
              <a:t>analyses</a:t>
            </a:r>
            <a:r>
              <a:rPr lang="fr-FR" sz="1800" dirty="0" smtClean="0">
                <a:latin typeface="Gill Sans MT" charset="0"/>
                <a:ea typeface="Gill Sans MT" charset="0"/>
                <a:cs typeface="Gill Sans MT" charset="0"/>
              </a:rPr>
              <a:t>) restent des </a:t>
            </a:r>
            <a:r>
              <a:rPr lang="fr-FR" sz="1800" b="1" dirty="0" err="1" smtClean="0">
                <a:latin typeface="Gill Sans MT" charset="0"/>
                <a:ea typeface="Gill Sans MT" charset="0"/>
                <a:cs typeface="Gill Sans MT" charset="0"/>
              </a:rPr>
              <a:t>bo</a:t>
            </a:r>
            <a:r>
              <a:rPr lang="nl-BE" sz="1800" b="1" dirty="0" smtClean="0">
                <a:latin typeface="Gill Sans MT" charset="0"/>
                <a:ea typeface="Gill Sans MT" charset="0"/>
                <a:cs typeface="Gill Sans MT" charset="0"/>
              </a:rPr>
              <a:t>îtes noires appelant une analyse de contenu </a:t>
            </a:r>
            <a:r>
              <a:rPr lang="nl-BE" sz="1800" dirty="0" smtClean="0">
                <a:latin typeface="Gill Sans MT" charset="0"/>
                <a:ea typeface="Gill Sans MT" charset="0"/>
                <a:cs typeface="Gill Sans MT" charset="0"/>
              </a:rPr>
              <a:t>des verbatims qui y sont associés (ceci dans la perspective de dégager d’éventuelles sous catégories d’actes discursifs propres aux CP en PU).</a:t>
            </a:r>
          </a:p>
          <a:p>
            <a:r>
              <a:rPr lang="nl-BE" sz="1800" dirty="0" smtClean="0">
                <a:latin typeface="Gill Sans MT" charset="0"/>
                <a:ea typeface="Gill Sans MT" charset="0"/>
                <a:cs typeface="Gill Sans MT" charset="0"/>
              </a:rPr>
              <a:t>Afin de dépasser les considérations théoriques (notamment sur le potentiel de certaines dimensions à soutenir une approche normative ou développementale du conseil), l’analyse devra bien sûr </a:t>
            </a:r>
            <a:r>
              <a:rPr lang="nl-BE" sz="1800" b="1" dirty="0" smtClean="0">
                <a:latin typeface="Gill Sans MT" charset="0"/>
                <a:ea typeface="Gill Sans MT" charset="0"/>
                <a:cs typeface="Gill Sans MT" charset="0"/>
              </a:rPr>
              <a:t>englober le discours des accompagnés </a:t>
            </a:r>
            <a:r>
              <a:rPr lang="nl-BE" sz="1800" dirty="0" smtClean="0">
                <a:latin typeface="Gill Sans MT" charset="0"/>
                <a:ea typeface="Gill Sans MT" charset="0"/>
                <a:cs typeface="Gill Sans MT" charset="0"/>
              </a:rPr>
              <a:t>(par exemple la place dans les débats des pistes d’actions formulés par les enseignants eux-mêmes).</a:t>
            </a:r>
          </a:p>
          <a:p>
            <a:pPr marL="0" indent="0">
              <a:buNone/>
            </a:pPr>
            <a:endParaRPr lang="nl-BE" dirty="0" smtClean="0"/>
          </a:p>
          <a:p>
            <a:endParaRPr lang="fr-FR" dirty="0"/>
          </a:p>
        </p:txBody>
      </p:sp>
      <p:sp>
        <p:nvSpPr>
          <p:cNvPr id="4" name="Rectangle à coins arrondis 3"/>
          <p:cNvSpPr/>
          <p:nvPr/>
        </p:nvSpPr>
        <p:spPr>
          <a:xfrm>
            <a:off x="1592132" y="471802"/>
            <a:ext cx="8320292" cy="8689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523563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2540" y="255796"/>
            <a:ext cx="10515600" cy="1325563"/>
          </a:xfrm>
        </p:spPr>
        <p:txBody>
          <a:bodyPr>
            <a:normAutofit/>
          </a:bodyPr>
          <a:lstStyle/>
          <a:p>
            <a:r>
              <a:rPr lang="fr-FR" sz="2800" dirty="0" smtClean="0"/>
              <a:t>Perspectives (2/2)</a:t>
            </a:r>
            <a:endParaRPr lang="fr-FR" sz="2800" dirty="0"/>
          </a:p>
        </p:txBody>
      </p:sp>
      <p:sp>
        <p:nvSpPr>
          <p:cNvPr id="3" name="Espace réservé du contenu 2"/>
          <p:cNvSpPr>
            <a:spLocks noGrp="1"/>
          </p:cNvSpPr>
          <p:nvPr>
            <p:ph idx="1"/>
          </p:nvPr>
        </p:nvSpPr>
        <p:spPr>
          <a:xfrm>
            <a:off x="1592132" y="1825625"/>
            <a:ext cx="8320292" cy="4351338"/>
          </a:xfrm>
        </p:spPr>
        <p:txBody>
          <a:bodyPr>
            <a:normAutofit/>
          </a:bodyPr>
          <a:lstStyle/>
          <a:p>
            <a:r>
              <a:rPr lang="fr-FR" sz="1800" dirty="0">
                <a:latin typeface="Gill Sans MT" charset="0"/>
                <a:ea typeface="Gill Sans MT" charset="0"/>
                <a:cs typeface="Gill Sans MT" charset="0"/>
              </a:rPr>
              <a:t>Le nombre </a:t>
            </a:r>
            <a:r>
              <a:rPr lang="fr-FR" sz="1800" dirty="0" smtClean="0">
                <a:latin typeface="Gill Sans MT" charset="0"/>
                <a:ea typeface="Gill Sans MT" charset="0"/>
                <a:cs typeface="Gill Sans MT" charset="0"/>
              </a:rPr>
              <a:t>(et le type) de </a:t>
            </a:r>
            <a:r>
              <a:rPr lang="fr-FR" sz="1800" dirty="0">
                <a:latin typeface="Gill Sans MT" charset="0"/>
                <a:ea typeface="Gill Sans MT" charset="0"/>
                <a:cs typeface="Gill Sans MT" charset="0"/>
              </a:rPr>
              <a:t>dimensions discursives envisagées ici </a:t>
            </a:r>
            <a:r>
              <a:rPr lang="fr-FR" sz="1800" dirty="0" smtClean="0">
                <a:latin typeface="Gill Sans MT" charset="0"/>
                <a:ea typeface="Gill Sans MT" charset="0"/>
                <a:cs typeface="Gill Sans MT" charset="0"/>
              </a:rPr>
              <a:t>est indiscutablement arbitraire. </a:t>
            </a:r>
            <a:r>
              <a:rPr lang="fr-FR" sz="1800" b="1" dirty="0" smtClean="0">
                <a:latin typeface="Gill Sans MT" charset="0"/>
                <a:ea typeface="Gill Sans MT" charset="0"/>
                <a:cs typeface="Gill Sans MT" charset="0"/>
              </a:rPr>
              <a:t>D’autres pistes </a:t>
            </a:r>
            <a:r>
              <a:rPr lang="fr-FR" sz="1800" dirty="0" smtClean="0">
                <a:latin typeface="Gill Sans MT" charset="0"/>
                <a:ea typeface="Gill Sans MT" charset="0"/>
                <a:cs typeface="Gill Sans MT" charset="0"/>
              </a:rPr>
              <a:t>peuvent et doivent </a:t>
            </a:r>
            <a:r>
              <a:rPr lang="nl-BE" sz="1800" dirty="0" smtClean="0">
                <a:latin typeface="Gill Sans MT" charset="0"/>
                <a:ea typeface="Gill Sans MT" charset="0"/>
                <a:cs typeface="Gill Sans MT" charset="0"/>
              </a:rPr>
              <a:t>être explorées (ex: les renforcements positifs).</a:t>
            </a:r>
          </a:p>
          <a:p>
            <a:r>
              <a:rPr lang="nl-BE" sz="1800" dirty="0" smtClean="0">
                <a:latin typeface="Gill Sans MT" charset="0"/>
                <a:ea typeface="Gill Sans MT" charset="0"/>
                <a:cs typeface="Gill Sans MT" charset="0"/>
              </a:rPr>
              <a:t>Enfin, il pourait être fécond </a:t>
            </a:r>
            <a:r>
              <a:rPr lang="nl-BE" sz="1800" dirty="0">
                <a:latin typeface="Gill Sans MT" charset="0"/>
                <a:ea typeface="Gill Sans MT" charset="0"/>
                <a:cs typeface="Gill Sans MT" charset="0"/>
              </a:rPr>
              <a:t>(</a:t>
            </a:r>
            <a:r>
              <a:rPr lang="nl-BE" sz="1800" dirty="0" smtClean="0">
                <a:latin typeface="Gill Sans MT" charset="0"/>
                <a:ea typeface="Gill Sans MT" charset="0"/>
                <a:cs typeface="Gill Sans MT" charset="0"/>
              </a:rPr>
              <a:t>notamment dans une perspective comparative) de </a:t>
            </a:r>
            <a:r>
              <a:rPr lang="nl-BE" sz="1800" b="1" dirty="0" smtClean="0">
                <a:latin typeface="Gill Sans MT" charset="0"/>
                <a:ea typeface="Gill Sans MT" charset="0"/>
                <a:cs typeface="Gill Sans MT" charset="0"/>
              </a:rPr>
              <a:t>reproduire le protocole présenté dans un autre contexte</a:t>
            </a:r>
            <a:r>
              <a:rPr lang="nl-BE" sz="1800" dirty="0" smtClean="0">
                <a:latin typeface="Gill Sans MT" charset="0"/>
                <a:ea typeface="Gill Sans MT" charset="0"/>
                <a:cs typeface="Gill Sans MT" charset="0"/>
              </a:rPr>
              <a:t> de conseil pédagogique existant au sein de l’IFRES (et notamment sans faire appel à la logique de vidéoformation).</a:t>
            </a:r>
          </a:p>
          <a:p>
            <a:endParaRPr lang="nl-BE" dirty="0" smtClean="0"/>
          </a:p>
          <a:p>
            <a:endParaRPr lang="fr-FR" dirty="0"/>
          </a:p>
        </p:txBody>
      </p:sp>
      <p:sp>
        <p:nvSpPr>
          <p:cNvPr id="4" name="Rectangle à coins arrondis 3"/>
          <p:cNvSpPr/>
          <p:nvPr/>
        </p:nvSpPr>
        <p:spPr>
          <a:xfrm>
            <a:off x="1592132" y="471802"/>
            <a:ext cx="8320292" cy="8689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598305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9774" y="365125"/>
            <a:ext cx="8120269" cy="1325563"/>
          </a:xfrm>
        </p:spPr>
        <p:txBody>
          <a:bodyPr>
            <a:normAutofit/>
          </a:bodyPr>
          <a:lstStyle/>
          <a:p>
            <a:r>
              <a:rPr lang="fr-FR" sz="2800" dirty="0" smtClean="0"/>
              <a:t>Introduction (2/3): </a:t>
            </a:r>
            <a:br>
              <a:rPr lang="fr-FR" sz="2800" dirty="0" smtClean="0"/>
            </a:br>
            <a:r>
              <a:rPr lang="fr-FR" sz="2800" dirty="0" smtClean="0"/>
              <a:t>un protocole de conseil pédagogique vidéo-assisté dans le contexte d’un cours de </a:t>
            </a:r>
            <a:r>
              <a:rPr lang="fr-FR" sz="2800" i="1" dirty="0" smtClean="0"/>
              <a:t>Projet architectural</a:t>
            </a:r>
            <a:endParaRPr lang="fr-FR" sz="2800" i="1" dirty="0"/>
          </a:p>
        </p:txBody>
      </p:sp>
      <p:sp>
        <p:nvSpPr>
          <p:cNvPr id="3" name="Espace réservé du contenu 2"/>
          <p:cNvSpPr>
            <a:spLocks noGrp="1"/>
          </p:cNvSpPr>
          <p:nvPr>
            <p:ph idx="1"/>
          </p:nvPr>
        </p:nvSpPr>
        <p:spPr>
          <a:xfrm>
            <a:off x="1669773" y="1886820"/>
            <a:ext cx="8418443" cy="4802218"/>
          </a:xfrm>
        </p:spPr>
        <p:txBody>
          <a:bodyPr>
            <a:noAutofit/>
          </a:bodyPr>
          <a:lstStyle/>
          <a:p>
            <a:pPr marL="0" indent="0">
              <a:buNone/>
            </a:pPr>
            <a:r>
              <a:rPr lang="fr-FR" sz="1800" b="1" dirty="0" smtClean="0">
                <a:latin typeface="Gill Sans MT" charset="0"/>
                <a:ea typeface="Gill Sans MT" charset="0"/>
                <a:cs typeface="Gill Sans MT" charset="0"/>
              </a:rPr>
              <a:t>Un </a:t>
            </a:r>
            <a:r>
              <a:rPr lang="fr-FR" sz="1800" b="1" dirty="0">
                <a:latin typeface="Gill Sans MT" charset="0"/>
                <a:ea typeface="Gill Sans MT" charset="0"/>
                <a:cs typeface="Gill Sans MT" charset="0"/>
              </a:rPr>
              <a:t>protocole de conseil pédagogique aux </a:t>
            </a:r>
            <a:r>
              <a:rPr lang="fr-FR" sz="1800" b="1" dirty="0" smtClean="0">
                <a:latin typeface="Gill Sans MT" charset="0"/>
                <a:ea typeface="Gill Sans MT" charset="0"/>
                <a:cs typeface="Gill Sans MT" charset="0"/>
              </a:rPr>
              <a:t>encadrants universitaires </a:t>
            </a:r>
            <a:br>
              <a:rPr lang="fr-FR" sz="1800" b="1" dirty="0" smtClean="0">
                <a:latin typeface="Gill Sans MT" charset="0"/>
                <a:ea typeface="Gill Sans MT" charset="0"/>
                <a:cs typeface="Gill Sans MT" charset="0"/>
              </a:rPr>
            </a:br>
            <a:r>
              <a:rPr lang="fr-FR" sz="1800" b="1" dirty="0" smtClean="0">
                <a:latin typeface="Gill Sans MT" charset="0"/>
                <a:ea typeface="Gill Sans MT" charset="0"/>
                <a:cs typeface="Gill Sans MT" charset="0"/>
              </a:rPr>
              <a:t>en </a:t>
            </a:r>
            <a:r>
              <a:rPr lang="fr-FR" sz="1800" b="1" dirty="0">
                <a:latin typeface="Gill Sans MT" charset="0"/>
                <a:ea typeface="Gill Sans MT" charset="0"/>
                <a:cs typeface="Gill Sans MT" charset="0"/>
              </a:rPr>
              <a:t>contexte de </a:t>
            </a:r>
            <a:r>
              <a:rPr lang="fr-FR" sz="1800" b="1" dirty="0" smtClean="0">
                <a:latin typeface="Gill Sans MT" charset="0"/>
                <a:ea typeface="Gill Sans MT" charset="0"/>
                <a:cs typeface="Gill Sans MT" charset="0"/>
              </a:rPr>
              <a:t>vidéoformation </a:t>
            </a:r>
            <a:r>
              <a:rPr lang="fr-FR" sz="1800" dirty="0" smtClean="0">
                <a:latin typeface="Gill Sans MT" charset="0"/>
                <a:ea typeface="Gill Sans MT" charset="0"/>
                <a:cs typeface="Gill Sans MT" charset="0"/>
              </a:rPr>
              <a:t>(inspiré </a:t>
            </a:r>
            <a:r>
              <a:rPr lang="fr-FR" sz="1800" dirty="0">
                <a:latin typeface="Gill Sans MT" charset="0"/>
                <a:ea typeface="Gill Sans MT" charset="0"/>
                <a:cs typeface="Gill Sans MT" charset="0"/>
              </a:rPr>
              <a:t>des travaux d’Alonso </a:t>
            </a:r>
            <a:r>
              <a:rPr lang="fr-FR" sz="1800" dirty="0" err="1" smtClean="0">
                <a:latin typeface="Gill Sans MT" charset="0"/>
                <a:ea typeface="Gill Sans MT" charset="0"/>
                <a:cs typeface="Gill Sans MT" charset="0"/>
              </a:rPr>
              <a:t>Vilches</a:t>
            </a:r>
            <a:r>
              <a:rPr lang="fr-FR" sz="1800" dirty="0" smtClean="0">
                <a:latin typeface="Gill Sans MT" charset="0"/>
                <a:ea typeface="Gill Sans MT" charset="0"/>
                <a:cs typeface="Gill Sans MT" charset="0"/>
              </a:rPr>
              <a:t>, 2017</a:t>
            </a:r>
            <a:r>
              <a:rPr lang="fr-FR" sz="1800" dirty="0">
                <a:latin typeface="Gill Sans MT" charset="0"/>
                <a:ea typeface="Gill Sans MT" charset="0"/>
                <a:cs typeface="Gill Sans MT" charset="0"/>
              </a:rPr>
              <a:t>) </a:t>
            </a:r>
            <a:endParaRPr lang="fr-FR" sz="1800" dirty="0" smtClean="0">
              <a:latin typeface="Gill Sans MT" charset="0"/>
              <a:ea typeface="Gill Sans MT" charset="0"/>
              <a:cs typeface="Gill Sans MT" charset="0"/>
            </a:endParaRPr>
          </a:p>
          <a:p>
            <a:r>
              <a:rPr lang="fr-FR" sz="1800" dirty="0" smtClean="0">
                <a:latin typeface="Gill Sans MT" charset="0"/>
                <a:ea typeface="Gill Sans MT" charset="0"/>
                <a:cs typeface="Gill Sans MT" charset="0"/>
              </a:rPr>
              <a:t>né </a:t>
            </a:r>
            <a:r>
              <a:rPr lang="fr-FR" sz="1800" dirty="0">
                <a:latin typeface="Gill Sans MT" charset="0"/>
                <a:ea typeface="Gill Sans MT" charset="0"/>
                <a:cs typeface="Gill Sans MT" charset="0"/>
              </a:rPr>
              <a:t>dans le cadre du projet « Feedbacks 1</a:t>
            </a:r>
            <a:r>
              <a:rPr lang="fr-FR" sz="1800" baseline="30000" dirty="0">
                <a:latin typeface="Gill Sans MT" charset="0"/>
                <a:ea typeface="Gill Sans MT" charset="0"/>
                <a:cs typeface="Gill Sans MT" charset="0"/>
              </a:rPr>
              <a:t>er</a:t>
            </a:r>
            <a:r>
              <a:rPr lang="fr-FR" sz="1800" dirty="0">
                <a:latin typeface="Gill Sans MT" charset="0"/>
                <a:ea typeface="Gill Sans MT" charset="0"/>
                <a:cs typeface="Gill Sans MT" charset="0"/>
              </a:rPr>
              <a:t> Bac </a:t>
            </a:r>
            <a:r>
              <a:rPr lang="fr-FR" sz="1800" dirty="0" smtClean="0">
                <a:latin typeface="Gill Sans MT" charset="0"/>
                <a:ea typeface="Gill Sans MT" charset="0"/>
                <a:cs typeface="Gill Sans MT" charset="0"/>
              </a:rPr>
              <a:t>»</a:t>
            </a:r>
          </a:p>
          <a:p>
            <a:r>
              <a:rPr lang="fr-FR" sz="1800" dirty="0" smtClean="0">
                <a:latin typeface="Gill Sans MT" charset="0"/>
                <a:ea typeface="Gill Sans MT" charset="0"/>
                <a:cs typeface="Gill Sans MT" charset="0"/>
              </a:rPr>
              <a:t>visant </a:t>
            </a:r>
            <a:r>
              <a:rPr lang="fr-FR" sz="1800" dirty="0">
                <a:latin typeface="Gill Sans MT" charset="0"/>
                <a:ea typeface="Gill Sans MT" charset="0"/>
                <a:cs typeface="Gill Sans MT" charset="0"/>
              </a:rPr>
              <a:t>au premier chef à guider les professeurs </a:t>
            </a:r>
            <a:r>
              <a:rPr lang="fr-FR" sz="1800" dirty="0" smtClean="0">
                <a:latin typeface="Gill Sans MT" charset="0"/>
                <a:ea typeface="Gill Sans MT" charset="0"/>
                <a:cs typeface="Gill Sans MT" charset="0"/>
              </a:rPr>
              <a:t>visés dans </a:t>
            </a:r>
            <a:r>
              <a:rPr lang="fr-FR" sz="1800" dirty="0">
                <a:latin typeface="Gill Sans MT" charset="0"/>
                <a:ea typeface="Gill Sans MT" charset="0"/>
                <a:cs typeface="Gill Sans MT" charset="0"/>
              </a:rPr>
              <a:t>une réflexion sur l’optimisation de la qualité des pratiques de feedbacks formatifs </a:t>
            </a:r>
            <a:endParaRPr lang="fr-FR" sz="1800" dirty="0" smtClean="0">
              <a:latin typeface="Gill Sans MT" charset="0"/>
              <a:ea typeface="Gill Sans MT" charset="0"/>
              <a:cs typeface="Gill Sans MT" charset="0"/>
            </a:endParaRPr>
          </a:p>
          <a:p>
            <a:r>
              <a:rPr lang="fr-FR" sz="1800" dirty="0" smtClean="0">
                <a:latin typeface="Gill Sans MT" charset="0"/>
                <a:ea typeface="Gill Sans MT" charset="0"/>
                <a:cs typeface="Gill Sans MT" charset="0"/>
              </a:rPr>
              <a:t>conçu </a:t>
            </a:r>
            <a:r>
              <a:rPr lang="fr-FR" sz="1800" dirty="0">
                <a:latin typeface="Gill Sans MT" charset="0"/>
                <a:ea typeface="Gill Sans MT" charset="0"/>
                <a:cs typeface="Gill Sans MT" charset="0"/>
              </a:rPr>
              <a:t>dans le contexte d’un cours de </a:t>
            </a:r>
            <a:r>
              <a:rPr lang="fr-FR" sz="1800" i="1" dirty="0">
                <a:latin typeface="Gill Sans MT" charset="0"/>
                <a:ea typeface="Gill Sans MT" charset="0"/>
                <a:cs typeface="Gill Sans MT" charset="0"/>
              </a:rPr>
              <a:t>Projet architectural </a:t>
            </a:r>
            <a:r>
              <a:rPr lang="fr-FR" sz="1800" dirty="0" smtClean="0">
                <a:latin typeface="Gill Sans MT" charset="0"/>
                <a:ea typeface="Gill Sans MT" charset="0"/>
                <a:cs typeface="Gill Sans MT" charset="0"/>
              </a:rPr>
              <a:t>en Faculté </a:t>
            </a:r>
            <a:r>
              <a:rPr lang="fr-FR" sz="1800" dirty="0">
                <a:latin typeface="Gill Sans MT" charset="0"/>
                <a:ea typeface="Gill Sans MT" charset="0"/>
                <a:cs typeface="Gill Sans MT" charset="0"/>
              </a:rPr>
              <a:t>d’Architecture </a:t>
            </a:r>
            <a:r>
              <a:rPr lang="fr-FR" sz="1800" dirty="0" smtClean="0">
                <a:latin typeface="Gill Sans MT" charset="0"/>
                <a:ea typeface="Gill Sans MT" charset="0"/>
                <a:cs typeface="Gill Sans MT" charset="0"/>
              </a:rPr>
              <a:t/>
            </a:r>
            <a:br>
              <a:rPr lang="fr-FR" sz="1800" dirty="0" smtClean="0">
                <a:latin typeface="Gill Sans MT" charset="0"/>
                <a:ea typeface="Gill Sans MT" charset="0"/>
                <a:cs typeface="Gill Sans MT" charset="0"/>
              </a:rPr>
            </a:br>
            <a:r>
              <a:rPr lang="fr-FR" sz="1800" dirty="0" smtClean="0">
                <a:latin typeface="Gill Sans MT" charset="0"/>
                <a:ea typeface="Gill Sans MT" charset="0"/>
                <a:cs typeface="Gill Sans MT" charset="0"/>
              </a:rPr>
              <a:t>au </a:t>
            </a:r>
            <a:r>
              <a:rPr lang="fr-FR" sz="1800" dirty="0">
                <a:latin typeface="Gill Sans MT" charset="0"/>
                <a:ea typeface="Gill Sans MT" charset="0"/>
                <a:cs typeface="Gill Sans MT" charset="0"/>
              </a:rPr>
              <a:t>mode d’enseignement entièrement constitué d’activités de feedbacks individuel </a:t>
            </a:r>
            <a:r>
              <a:rPr lang="fr-FR" sz="1800" dirty="0" smtClean="0">
                <a:latin typeface="Gill Sans MT" charset="0"/>
                <a:ea typeface="Gill Sans MT" charset="0"/>
                <a:cs typeface="Gill Sans MT" charset="0"/>
              </a:rPr>
              <a:t/>
            </a:r>
            <a:br>
              <a:rPr lang="fr-FR" sz="1800" dirty="0" smtClean="0">
                <a:latin typeface="Gill Sans MT" charset="0"/>
                <a:ea typeface="Gill Sans MT" charset="0"/>
                <a:cs typeface="Gill Sans MT" charset="0"/>
              </a:rPr>
            </a:br>
            <a:r>
              <a:rPr lang="fr-FR" sz="1800" dirty="0" smtClean="0">
                <a:latin typeface="Gill Sans MT" charset="0"/>
                <a:ea typeface="Gill Sans MT" charset="0"/>
                <a:cs typeface="Gill Sans MT" charset="0"/>
              </a:rPr>
              <a:t>sur </a:t>
            </a:r>
            <a:r>
              <a:rPr lang="fr-FR" sz="1800" dirty="0">
                <a:latin typeface="Gill Sans MT" charset="0"/>
                <a:ea typeface="Gill Sans MT" charset="0"/>
                <a:cs typeface="Gill Sans MT" charset="0"/>
              </a:rPr>
              <a:t>l’état d’avancement de chaque étudiant dans son projet personnel </a:t>
            </a:r>
            <a:r>
              <a:rPr lang="fr-FR" sz="1800" dirty="0" smtClean="0">
                <a:latin typeface="Gill Sans MT" charset="0"/>
                <a:ea typeface="Gill Sans MT" charset="0"/>
                <a:cs typeface="Gill Sans MT" charset="0"/>
              </a:rPr>
              <a:t>(colloques </a:t>
            </a:r>
            <a:r>
              <a:rPr lang="fr-FR" sz="1800" dirty="0">
                <a:latin typeface="Gill Sans MT" charset="0"/>
                <a:ea typeface="Gill Sans MT" charset="0"/>
                <a:cs typeface="Gill Sans MT" charset="0"/>
              </a:rPr>
              <a:t>singuliers en présentiel d’une durée de 15</a:t>
            </a:r>
            <a:r>
              <a:rPr lang="fr-FR" sz="1800" dirty="0" smtClean="0">
                <a:latin typeface="Gill Sans MT" charset="0"/>
                <a:ea typeface="Gill Sans MT" charset="0"/>
                <a:cs typeface="Gill Sans MT" charset="0"/>
              </a:rPr>
              <a:t>’ hebdomadaires, nombreux encadrants)</a:t>
            </a:r>
            <a:endParaRPr lang="fr-FR" sz="1800" dirty="0">
              <a:latin typeface="Gill Sans MT" charset="0"/>
              <a:ea typeface="Gill Sans MT" charset="0"/>
              <a:cs typeface="Gill Sans MT" charset="0"/>
            </a:endParaRPr>
          </a:p>
          <a:p>
            <a:pPr marL="228600" lvl="1">
              <a:spcBef>
                <a:spcPts val="1000"/>
              </a:spcBef>
            </a:pPr>
            <a:r>
              <a:rPr lang="fr-FR" sz="1800" dirty="0" smtClean="0">
                <a:latin typeface="Gill Sans MT" charset="0"/>
                <a:ea typeface="Gill Sans MT" charset="0"/>
                <a:cs typeface="Gill Sans MT" charset="0"/>
              </a:rPr>
              <a:t>se démarquant </a:t>
            </a:r>
            <a:r>
              <a:rPr lang="fr-FR" sz="1800" dirty="0">
                <a:latin typeface="Gill Sans MT" charset="0"/>
                <a:ea typeface="Gill Sans MT" charset="0"/>
                <a:cs typeface="Gill Sans MT" charset="0"/>
              </a:rPr>
              <a:t>d’autres approches du conseil pédagogique </a:t>
            </a:r>
            <a:r>
              <a:rPr lang="fr-FR" sz="1800" dirty="0" smtClean="0">
                <a:latin typeface="Gill Sans MT" charset="0"/>
                <a:ea typeface="Gill Sans MT" charset="0"/>
                <a:cs typeface="Gill Sans MT" charset="0"/>
              </a:rPr>
              <a:t>sur deux points </a:t>
            </a:r>
            <a:r>
              <a:rPr lang="fr-FR" sz="1800" dirty="0">
                <a:latin typeface="Gill Sans MT" charset="0"/>
                <a:ea typeface="Gill Sans MT" charset="0"/>
                <a:cs typeface="Gill Sans MT" charset="0"/>
              </a:rPr>
              <a:t>essentiels : </a:t>
            </a:r>
            <a:endParaRPr lang="fr-FR" sz="1800" dirty="0" smtClean="0">
              <a:latin typeface="Gill Sans MT" charset="0"/>
              <a:ea typeface="Gill Sans MT" charset="0"/>
              <a:cs typeface="Gill Sans MT" charset="0"/>
            </a:endParaRPr>
          </a:p>
          <a:p>
            <a:pPr marL="685800" lvl="2">
              <a:spcBef>
                <a:spcPts val="1000"/>
              </a:spcBef>
            </a:pPr>
            <a:r>
              <a:rPr lang="fr-FR" sz="1800" dirty="0" smtClean="0">
                <a:latin typeface="Gill Sans MT" charset="0"/>
                <a:ea typeface="Gill Sans MT" charset="0"/>
                <a:cs typeface="Gill Sans MT" charset="0"/>
              </a:rPr>
              <a:t>la </a:t>
            </a:r>
            <a:r>
              <a:rPr lang="fr-FR" sz="1800" dirty="0">
                <a:latin typeface="Gill Sans MT" charset="0"/>
                <a:ea typeface="Gill Sans MT" charset="0"/>
                <a:cs typeface="Gill Sans MT" charset="0"/>
              </a:rPr>
              <a:t>standardisation de sa méthodologie, </a:t>
            </a:r>
            <a:r>
              <a:rPr lang="fr-FR" sz="1800" dirty="0" smtClean="0">
                <a:latin typeface="Gill Sans MT" charset="0"/>
                <a:ea typeface="Gill Sans MT" charset="0"/>
                <a:cs typeface="Gill Sans MT" charset="0"/>
              </a:rPr>
              <a:t>utilisant le cadre théorique de </a:t>
            </a:r>
            <a:r>
              <a:rPr lang="fr-FR" sz="1800" dirty="0" err="1" smtClean="0">
                <a:latin typeface="Gill Sans MT" charset="0"/>
                <a:ea typeface="Gill Sans MT" charset="0"/>
                <a:cs typeface="Gill Sans MT" charset="0"/>
              </a:rPr>
              <a:t>Brookhart</a:t>
            </a:r>
            <a:r>
              <a:rPr lang="fr-FR" sz="1800" dirty="0" smtClean="0">
                <a:latin typeface="Gill Sans MT" charset="0"/>
                <a:ea typeface="Gill Sans MT" charset="0"/>
                <a:cs typeface="Gill Sans MT" charset="0"/>
              </a:rPr>
              <a:t> (2008) </a:t>
            </a:r>
          </a:p>
          <a:p>
            <a:pPr marL="685800" lvl="2">
              <a:spcBef>
                <a:spcPts val="1000"/>
              </a:spcBef>
            </a:pPr>
            <a:r>
              <a:rPr lang="fr-FR" sz="1800" dirty="0" smtClean="0">
                <a:latin typeface="Gill Sans MT" charset="0"/>
                <a:ea typeface="Gill Sans MT" charset="0"/>
                <a:cs typeface="Gill Sans MT" charset="0"/>
              </a:rPr>
              <a:t>l’exploitation de </a:t>
            </a:r>
            <a:r>
              <a:rPr lang="fr-FR" sz="1800" dirty="0">
                <a:latin typeface="Gill Sans MT" charset="0"/>
                <a:ea typeface="Gill Sans MT" charset="0"/>
                <a:cs typeface="Gill Sans MT" charset="0"/>
              </a:rPr>
              <a:t>la vidéo et de la logique d’auto-confrontation à des fins de régulation et de développement professionnel</a:t>
            </a:r>
            <a:r>
              <a:rPr lang="fr-FR" sz="1800" dirty="0" smtClean="0">
                <a:latin typeface="Gill Sans MT" charset="0"/>
                <a:ea typeface="Gill Sans MT" charset="0"/>
                <a:cs typeface="Gill Sans MT" charset="0"/>
              </a:rPr>
              <a:t>.</a:t>
            </a:r>
          </a:p>
        </p:txBody>
      </p:sp>
      <p:sp>
        <p:nvSpPr>
          <p:cNvPr id="4" name="Rectangle à coins arrondis 3"/>
          <p:cNvSpPr/>
          <p:nvPr/>
        </p:nvSpPr>
        <p:spPr>
          <a:xfrm>
            <a:off x="1592132" y="471801"/>
            <a:ext cx="8320292" cy="11184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207159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9774" y="365125"/>
            <a:ext cx="8120269" cy="1325563"/>
          </a:xfrm>
        </p:spPr>
        <p:txBody>
          <a:bodyPr>
            <a:normAutofit/>
          </a:bodyPr>
          <a:lstStyle/>
          <a:p>
            <a:r>
              <a:rPr lang="fr-FR" sz="2800" dirty="0" smtClean="0"/>
              <a:t>Introduction (2/3): </a:t>
            </a:r>
            <a:br>
              <a:rPr lang="fr-FR" sz="2800" dirty="0" smtClean="0"/>
            </a:br>
            <a:r>
              <a:rPr lang="fr-FR" sz="2800" dirty="0" smtClean="0"/>
              <a:t>un protocole de conseil pédagogique vidéo-assisté dans le contexte d’un cours de </a:t>
            </a:r>
            <a:r>
              <a:rPr lang="fr-FR" sz="2800" i="1" dirty="0" smtClean="0"/>
              <a:t>Projet architectural</a:t>
            </a:r>
            <a:endParaRPr lang="fr-FR" sz="2800" i="1" dirty="0"/>
          </a:p>
        </p:txBody>
      </p:sp>
      <p:sp>
        <p:nvSpPr>
          <p:cNvPr id="3" name="Espace réservé du contenu 2"/>
          <p:cNvSpPr>
            <a:spLocks noGrp="1"/>
          </p:cNvSpPr>
          <p:nvPr>
            <p:ph idx="1"/>
          </p:nvPr>
        </p:nvSpPr>
        <p:spPr>
          <a:xfrm>
            <a:off x="1669773" y="1886820"/>
            <a:ext cx="8418443" cy="4802218"/>
          </a:xfrm>
        </p:spPr>
        <p:txBody>
          <a:bodyPr>
            <a:noAutofit/>
          </a:bodyPr>
          <a:lstStyle/>
          <a:p>
            <a:pPr marL="0" indent="0">
              <a:buNone/>
            </a:pPr>
            <a:r>
              <a:rPr lang="fr-FR" sz="1800" b="1" dirty="0" smtClean="0">
                <a:latin typeface="Gill Sans MT" charset="0"/>
                <a:ea typeface="Gill Sans MT" charset="0"/>
                <a:cs typeface="Gill Sans MT" charset="0"/>
              </a:rPr>
              <a:t>Un </a:t>
            </a:r>
            <a:r>
              <a:rPr lang="fr-FR" sz="1800" b="1" dirty="0">
                <a:latin typeface="Gill Sans MT" charset="0"/>
                <a:ea typeface="Gill Sans MT" charset="0"/>
                <a:cs typeface="Gill Sans MT" charset="0"/>
              </a:rPr>
              <a:t>protocole de conseil pédagogique aux </a:t>
            </a:r>
            <a:r>
              <a:rPr lang="fr-FR" sz="1800" b="1" dirty="0" smtClean="0">
                <a:latin typeface="Gill Sans MT" charset="0"/>
                <a:ea typeface="Gill Sans MT" charset="0"/>
                <a:cs typeface="Gill Sans MT" charset="0"/>
              </a:rPr>
              <a:t>encadrants universitaires </a:t>
            </a:r>
            <a:br>
              <a:rPr lang="fr-FR" sz="1800" b="1" dirty="0" smtClean="0">
                <a:latin typeface="Gill Sans MT" charset="0"/>
                <a:ea typeface="Gill Sans MT" charset="0"/>
                <a:cs typeface="Gill Sans MT" charset="0"/>
              </a:rPr>
            </a:br>
            <a:r>
              <a:rPr lang="fr-FR" sz="1800" b="1" dirty="0" smtClean="0">
                <a:latin typeface="Gill Sans MT" charset="0"/>
                <a:ea typeface="Gill Sans MT" charset="0"/>
                <a:cs typeface="Gill Sans MT" charset="0"/>
              </a:rPr>
              <a:t>en </a:t>
            </a:r>
            <a:r>
              <a:rPr lang="fr-FR" sz="1800" b="1" dirty="0">
                <a:latin typeface="Gill Sans MT" charset="0"/>
                <a:ea typeface="Gill Sans MT" charset="0"/>
                <a:cs typeface="Gill Sans MT" charset="0"/>
              </a:rPr>
              <a:t>contexte de </a:t>
            </a:r>
            <a:r>
              <a:rPr lang="fr-FR" sz="1800" b="1" dirty="0" smtClean="0">
                <a:latin typeface="Gill Sans MT" charset="0"/>
                <a:ea typeface="Gill Sans MT" charset="0"/>
                <a:cs typeface="Gill Sans MT" charset="0"/>
              </a:rPr>
              <a:t>vidéoformation </a:t>
            </a:r>
            <a:r>
              <a:rPr lang="fr-FR" sz="1800" dirty="0" smtClean="0">
                <a:latin typeface="Gill Sans MT" charset="0"/>
                <a:ea typeface="Gill Sans MT" charset="0"/>
                <a:cs typeface="Gill Sans MT" charset="0"/>
              </a:rPr>
              <a:t>(inspiré </a:t>
            </a:r>
            <a:r>
              <a:rPr lang="fr-FR" sz="1800" dirty="0">
                <a:latin typeface="Gill Sans MT" charset="0"/>
                <a:ea typeface="Gill Sans MT" charset="0"/>
                <a:cs typeface="Gill Sans MT" charset="0"/>
              </a:rPr>
              <a:t>des travaux d’Alonso </a:t>
            </a:r>
            <a:r>
              <a:rPr lang="fr-FR" sz="1800" dirty="0" err="1" smtClean="0">
                <a:latin typeface="Gill Sans MT" charset="0"/>
                <a:ea typeface="Gill Sans MT" charset="0"/>
                <a:cs typeface="Gill Sans MT" charset="0"/>
              </a:rPr>
              <a:t>Vilches</a:t>
            </a:r>
            <a:r>
              <a:rPr lang="fr-FR" sz="1800" dirty="0" smtClean="0">
                <a:latin typeface="Gill Sans MT" charset="0"/>
                <a:ea typeface="Gill Sans MT" charset="0"/>
                <a:cs typeface="Gill Sans MT" charset="0"/>
              </a:rPr>
              <a:t>, 2017</a:t>
            </a:r>
            <a:r>
              <a:rPr lang="fr-FR" sz="1800" dirty="0">
                <a:latin typeface="Gill Sans MT" charset="0"/>
                <a:ea typeface="Gill Sans MT" charset="0"/>
                <a:cs typeface="Gill Sans MT" charset="0"/>
              </a:rPr>
              <a:t>) </a:t>
            </a:r>
            <a:endParaRPr lang="fr-FR" sz="1800" dirty="0" smtClean="0">
              <a:latin typeface="Gill Sans MT" charset="0"/>
              <a:ea typeface="Gill Sans MT" charset="0"/>
              <a:cs typeface="Gill Sans MT" charset="0"/>
            </a:endParaRPr>
          </a:p>
          <a:p>
            <a:r>
              <a:rPr lang="fr-FR" sz="1800" dirty="0" smtClean="0">
                <a:solidFill>
                  <a:srgbClr val="C00000"/>
                </a:solidFill>
                <a:latin typeface="Gill Sans MT" charset="0"/>
                <a:ea typeface="Gill Sans MT" charset="0"/>
                <a:cs typeface="Gill Sans MT" charset="0"/>
              </a:rPr>
              <a:t>né </a:t>
            </a:r>
            <a:r>
              <a:rPr lang="fr-FR" sz="1800" dirty="0">
                <a:solidFill>
                  <a:srgbClr val="C00000"/>
                </a:solidFill>
                <a:latin typeface="Gill Sans MT" charset="0"/>
                <a:ea typeface="Gill Sans MT" charset="0"/>
                <a:cs typeface="Gill Sans MT" charset="0"/>
              </a:rPr>
              <a:t>dans le cadre du projet « Feedbacks 1</a:t>
            </a:r>
            <a:r>
              <a:rPr lang="fr-FR" sz="1800" baseline="30000" dirty="0">
                <a:solidFill>
                  <a:srgbClr val="C00000"/>
                </a:solidFill>
                <a:latin typeface="Gill Sans MT" charset="0"/>
                <a:ea typeface="Gill Sans MT" charset="0"/>
                <a:cs typeface="Gill Sans MT" charset="0"/>
              </a:rPr>
              <a:t>er</a:t>
            </a:r>
            <a:r>
              <a:rPr lang="fr-FR" sz="1800" dirty="0">
                <a:solidFill>
                  <a:srgbClr val="C00000"/>
                </a:solidFill>
                <a:latin typeface="Gill Sans MT" charset="0"/>
                <a:ea typeface="Gill Sans MT" charset="0"/>
                <a:cs typeface="Gill Sans MT" charset="0"/>
              </a:rPr>
              <a:t> Bac </a:t>
            </a:r>
            <a:r>
              <a:rPr lang="fr-FR" sz="1800" dirty="0" smtClean="0">
                <a:solidFill>
                  <a:srgbClr val="C00000"/>
                </a:solidFill>
                <a:latin typeface="Gill Sans MT" charset="0"/>
                <a:ea typeface="Gill Sans MT" charset="0"/>
                <a:cs typeface="Gill Sans MT" charset="0"/>
              </a:rPr>
              <a:t>»</a:t>
            </a:r>
          </a:p>
          <a:p>
            <a:r>
              <a:rPr lang="fr-FR" sz="1800" dirty="0" smtClean="0">
                <a:latin typeface="Gill Sans MT" charset="0"/>
                <a:ea typeface="Gill Sans MT" charset="0"/>
                <a:cs typeface="Gill Sans MT" charset="0"/>
              </a:rPr>
              <a:t>visant </a:t>
            </a:r>
            <a:r>
              <a:rPr lang="fr-FR" sz="1800" dirty="0">
                <a:latin typeface="Gill Sans MT" charset="0"/>
                <a:ea typeface="Gill Sans MT" charset="0"/>
                <a:cs typeface="Gill Sans MT" charset="0"/>
              </a:rPr>
              <a:t>au premier chef à guider les professeurs visés dans une réflexion sur l’optimisation de la qualité des pratiques de feedbacks formatifs </a:t>
            </a:r>
            <a:endParaRPr lang="fr-FR" sz="1800" dirty="0" smtClean="0">
              <a:latin typeface="Gill Sans MT" charset="0"/>
              <a:ea typeface="Gill Sans MT" charset="0"/>
              <a:cs typeface="Gill Sans MT" charset="0"/>
            </a:endParaRPr>
          </a:p>
          <a:p>
            <a:r>
              <a:rPr lang="fr-FR" sz="1800" dirty="0" smtClean="0">
                <a:latin typeface="Gill Sans MT" charset="0"/>
                <a:ea typeface="Gill Sans MT" charset="0"/>
                <a:cs typeface="Gill Sans MT" charset="0"/>
              </a:rPr>
              <a:t>conçu </a:t>
            </a:r>
            <a:r>
              <a:rPr lang="fr-FR" sz="1800" dirty="0">
                <a:latin typeface="Gill Sans MT" charset="0"/>
                <a:ea typeface="Gill Sans MT" charset="0"/>
                <a:cs typeface="Gill Sans MT" charset="0"/>
              </a:rPr>
              <a:t>dans le contexte d’un cours de </a:t>
            </a:r>
            <a:r>
              <a:rPr lang="fr-FR" sz="1800" i="1" dirty="0">
                <a:latin typeface="Gill Sans MT" charset="0"/>
                <a:ea typeface="Gill Sans MT" charset="0"/>
                <a:cs typeface="Gill Sans MT" charset="0"/>
              </a:rPr>
              <a:t>Projet architectural </a:t>
            </a:r>
            <a:r>
              <a:rPr lang="fr-FR" sz="1800" dirty="0" smtClean="0">
                <a:latin typeface="Gill Sans MT" charset="0"/>
                <a:ea typeface="Gill Sans MT" charset="0"/>
                <a:cs typeface="Gill Sans MT" charset="0"/>
              </a:rPr>
              <a:t>en Faculté </a:t>
            </a:r>
            <a:r>
              <a:rPr lang="fr-FR" sz="1800" dirty="0">
                <a:latin typeface="Gill Sans MT" charset="0"/>
                <a:ea typeface="Gill Sans MT" charset="0"/>
                <a:cs typeface="Gill Sans MT" charset="0"/>
              </a:rPr>
              <a:t>d’Architecture </a:t>
            </a:r>
            <a:r>
              <a:rPr lang="fr-FR" sz="1800" dirty="0" smtClean="0">
                <a:latin typeface="Gill Sans MT" charset="0"/>
                <a:ea typeface="Gill Sans MT" charset="0"/>
                <a:cs typeface="Gill Sans MT" charset="0"/>
              </a:rPr>
              <a:t/>
            </a:r>
            <a:br>
              <a:rPr lang="fr-FR" sz="1800" dirty="0" smtClean="0">
                <a:latin typeface="Gill Sans MT" charset="0"/>
                <a:ea typeface="Gill Sans MT" charset="0"/>
                <a:cs typeface="Gill Sans MT" charset="0"/>
              </a:rPr>
            </a:br>
            <a:r>
              <a:rPr lang="fr-FR" sz="1800" dirty="0" smtClean="0">
                <a:latin typeface="Gill Sans MT" charset="0"/>
                <a:ea typeface="Gill Sans MT" charset="0"/>
                <a:cs typeface="Gill Sans MT" charset="0"/>
              </a:rPr>
              <a:t>au </a:t>
            </a:r>
            <a:r>
              <a:rPr lang="fr-FR" sz="1800" dirty="0">
                <a:latin typeface="Gill Sans MT" charset="0"/>
                <a:ea typeface="Gill Sans MT" charset="0"/>
                <a:cs typeface="Gill Sans MT" charset="0"/>
              </a:rPr>
              <a:t>mode d’enseignement entièrement constitué d’activités de feedbacks individuel </a:t>
            </a:r>
            <a:r>
              <a:rPr lang="fr-FR" sz="1800" dirty="0" smtClean="0">
                <a:latin typeface="Gill Sans MT" charset="0"/>
                <a:ea typeface="Gill Sans MT" charset="0"/>
                <a:cs typeface="Gill Sans MT" charset="0"/>
              </a:rPr>
              <a:t/>
            </a:r>
            <a:br>
              <a:rPr lang="fr-FR" sz="1800" dirty="0" smtClean="0">
                <a:latin typeface="Gill Sans MT" charset="0"/>
                <a:ea typeface="Gill Sans MT" charset="0"/>
                <a:cs typeface="Gill Sans MT" charset="0"/>
              </a:rPr>
            </a:br>
            <a:r>
              <a:rPr lang="fr-FR" sz="1800" dirty="0" smtClean="0">
                <a:latin typeface="Gill Sans MT" charset="0"/>
                <a:ea typeface="Gill Sans MT" charset="0"/>
                <a:cs typeface="Gill Sans MT" charset="0"/>
              </a:rPr>
              <a:t>sur </a:t>
            </a:r>
            <a:r>
              <a:rPr lang="fr-FR" sz="1800" dirty="0">
                <a:latin typeface="Gill Sans MT" charset="0"/>
                <a:ea typeface="Gill Sans MT" charset="0"/>
                <a:cs typeface="Gill Sans MT" charset="0"/>
              </a:rPr>
              <a:t>l’état d’avancement de chaque étudiant dans son projet personnel </a:t>
            </a:r>
            <a:r>
              <a:rPr lang="fr-FR" sz="1800" dirty="0" smtClean="0">
                <a:latin typeface="Gill Sans MT" charset="0"/>
                <a:ea typeface="Gill Sans MT" charset="0"/>
                <a:cs typeface="Gill Sans MT" charset="0"/>
              </a:rPr>
              <a:t>(colloques </a:t>
            </a:r>
            <a:r>
              <a:rPr lang="fr-FR" sz="1800" dirty="0">
                <a:latin typeface="Gill Sans MT" charset="0"/>
                <a:ea typeface="Gill Sans MT" charset="0"/>
                <a:cs typeface="Gill Sans MT" charset="0"/>
              </a:rPr>
              <a:t>singuliers en présentiel d’une durée de 15</a:t>
            </a:r>
            <a:r>
              <a:rPr lang="fr-FR" sz="1800" dirty="0" smtClean="0">
                <a:latin typeface="Gill Sans MT" charset="0"/>
                <a:ea typeface="Gill Sans MT" charset="0"/>
                <a:cs typeface="Gill Sans MT" charset="0"/>
              </a:rPr>
              <a:t>’ hebdomadaires, nombreux encadrants)</a:t>
            </a:r>
            <a:endParaRPr lang="fr-FR" sz="1800" dirty="0">
              <a:latin typeface="Gill Sans MT" charset="0"/>
              <a:ea typeface="Gill Sans MT" charset="0"/>
              <a:cs typeface="Gill Sans MT" charset="0"/>
            </a:endParaRPr>
          </a:p>
          <a:p>
            <a:pPr marL="228600" lvl="1">
              <a:spcBef>
                <a:spcPts val="1000"/>
              </a:spcBef>
            </a:pPr>
            <a:r>
              <a:rPr lang="fr-FR" sz="1800" dirty="0" smtClean="0">
                <a:latin typeface="Gill Sans MT" charset="0"/>
                <a:ea typeface="Gill Sans MT" charset="0"/>
                <a:cs typeface="Gill Sans MT" charset="0"/>
              </a:rPr>
              <a:t>se démarquant </a:t>
            </a:r>
            <a:r>
              <a:rPr lang="fr-FR" sz="1800" dirty="0">
                <a:latin typeface="Gill Sans MT" charset="0"/>
                <a:ea typeface="Gill Sans MT" charset="0"/>
                <a:cs typeface="Gill Sans MT" charset="0"/>
              </a:rPr>
              <a:t>d’autres approches du conseil pédagogique </a:t>
            </a:r>
            <a:r>
              <a:rPr lang="fr-FR" sz="1800" dirty="0" smtClean="0">
                <a:latin typeface="Gill Sans MT" charset="0"/>
                <a:ea typeface="Gill Sans MT" charset="0"/>
                <a:cs typeface="Gill Sans MT" charset="0"/>
              </a:rPr>
              <a:t>sur deux points </a:t>
            </a:r>
            <a:r>
              <a:rPr lang="fr-FR" sz="1800" dirty="0">
                <a:latin typeface="Gill Sans MT" charset="0"/>
                <a:ea typeface="Gill Sans MT" charset="0"/>
                <a:cs typeface="Gill Sans MT" charset="0"/>
              </a:rPr>
              <a:t>essentiels : </a:t>
            </a:r>
            <a:endParaRPr lang="fr-FR" sz="1800" dirty="0" smtClean="0">
              <a:latin typeface="Gill Sans MT" charset="0"/>
              <a:ea typeface="Gill Sans MT" charset="0"/>
              <a:cs typeface="Gill Sans MT" charset="0"/>
            </a:endParaRPr>
          </a:p>
          <a:p>
            <a:pPr marL="685800" lvl="2">
              <a:spcBef>
                <a:spcPts val="1000"/>
              </a:spcBef>
            </a:pPr>
            <a:r>
              <a:rPr lang="fr-FR" sz="1800" dirty="0" smtClean="0">
                <a:solidFill>
                  <a:srgbClr val="C00000"/>
                </a:solidFill>
                <a:latin typeface="Gill Sans MT" charset="0"/>
                <a:ea typeface="Gill Sans MT" charset="0"/>
                <a:cs typeface="Gill Sans MT" charset="0"/>
              </a:rPr>
              <a:t>la </a:t>
            </a:r>
            <a:r>
              <a:rPr lang="fr-FR" sz="1800" dirty="0">
                <a:solidFill>
                  <a:srgbClr val="C00000"/>
                </a:solidFill>
                <a:latin typeface="Gill Sans MT" charset="0"/>
                <a:ea typeface="Gill Sans MT" charset="0"/>
                <a:cs typeface="Gill Sans MT" charset="0"/>
              </a:rPr>
              <a:t>standardisation de sa méthodologie, </a:t>
            </a:r>
            <a:r>
              <a:rPr lang="fr-FR" sz="1800" dirty="0" smtClean="0">
                <a:solidFill>
                  <a:srgbClr val="C00000"/>
                </a:solidFill>
                <a:latin typeface="Gill Sans MT" charset="0"/>
                <a:ea typeface="Gill Sans MT" charset="0"/>
                <a:cs typeface="Gill Sans MT" charset="0"/>
              </a:rPr>
              <a:t>utilisant le cadre théorique de </a:t>
            </a:r>
            <a:r>
              <a:rPr lang="fr-FR" sz="1800" dirty="0" err="1" smtClean="0">
                <a:solidFill>
                  <a:srgbClr val="C00000"/>
                </a:solidFill>
                <a:latin typeface="Gill Sans MT" charset="0"/>
                <a:ea typeface="Gill Sans MT" charset="0"/>
                <a:cs typeface="Gill Sans MT" charset="0"/>
              </a:rPr>
              <a:t>Brookhart</a:t>
            </a:r>
            <a:r>
              <a:rPr lang="fr-FR" sz="1800" dirty="0" smtClean="0">
                <a:solidFill>
                  <a:srgbClr val="C00000"/>
                </a:solidFill>
                <a:latin typeface="Gill Sans MT" charset="0"/>
                <a:ea typeface="Gill Sans MT" charset="0"/>
                <a:cs typeface="Gill Sans MT" charset="0"/>
              </a:rPr>
              <a:t> (2008) </a:t>
            </a:r>
          </a:p>
          <a:p>
            <a:pPr marL="685800" lvl="2">
              <a:spcBef>
                <a:spcPts val="1000"/>
              </a:spcBef>
            </a:pPr>
            <a:r>
              <a:rPr lang="fr-FR" sz="1800" dirty="0" smtClean="0">
                <a:solidFill>
                  <a:srgbClr val="C00000"/>
                </a:solidFill>
                <a:latin typeface="Gill Sans MT" charset="0"/>
                <a:ea typeface="Gill Sans MT" charset="0"/>
                <a:cs typeface="Gill Sans MT" charset="0"/>
              </a:rPr>
              <a:t>l’exploitation de </a:t>
            </a:r>
            <a:r>
              <a:rPr lang="fr-FR" sz="1800" dirty="0">
                <a:solidFill>
                  <a:srgbClr val="C00000"/>
                </a:solidFill>
                <a:latin typeface="Gill Sans MT" charset="0"/>
                <a:ea typeface="Gill Sans MT" charset="0"/>
                <a:cs typeface="Gill Sans MT" charset="0"/>
              </a:rPr>
              <a:t>la vidéo et de la logique d’auto-confrontation à des fins de régulation et de développement professionnel</a:t>
            </a:r>
            <a:r>
              <a:rPr lang="fr-FR" sz="1800" dirty="0" smtClean="0">
                <a:solidFill>
                  <a:srgbClr val="C00000"/>
                </a:solidFill>
                <a:latin typeface="Gill Sans MT" charset="0"/>
                <a:ea typeface="Gill Sans MT" charset="0"/>
                <a:cs typeface="Gill Sans MT" charset="0"/>
              </a:rPr>
              <a:t>.</a:t>
            </a:r>
          </a:p>
        </p:txBody>
      </p:sp>
      <p:sp>
        <p:nvSpPr>
          <p:cNvPr id="4" name="Rectangle à coins arrondis 3"/>
          <p:cNvSpPr/>
          <p:nvPr/>
        </p:nvSpPr>
        <p:spPr>
          <a:xfrm>
            <a:off x="1592132" y="471801"/>
            <a:ext cx="8320292" cy="11184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888092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9774" y="365125"/>
            <a:ext cx="8120269" cy="1325563"/>
          </a:xfrm>
        </p:spPr>
        <p:txBody>
          <a:bodyPr>
            <a:normAutofit/>
          </a:bodyPr>
          <a:lstStyle/>
          <a:p>
            <a:r>
              <a:rPr lang="fr-FR" sz="2800" dirty="0" smtClean="0"/>
              <a:t>Introduction (3/3): </a:t>
            </a:r>
            <a:br>
              <a:rPr lang="fr-FR" sz="2800" dirty="0" smtClean="0"/>
            </a:br>
            <a:r>
              <a:rPr lang="fr-FR" sz="2800" dirty="0" smtClean="0"/>
              <a:t>un protocole de conseil pédagogique vidéo-assisté dans le contexte d’un cours de </a:t>
            </a:r>
            <a:r>
              <a:rPr lang="fr-FR" sz="2800" i="1" dirty="0" smtClean="0"/>
              <a:t>Projet architectural</a:t>
            </a:r>
            <a:endParaRPr lang="fr-FR" sz="2800" i="1" dirty="0"/>
          </a:p>
        </p:txBody>
      </p:sp>
      <p:sp>
        <p:nvSpPr>
          <p:cNvPr id="3" name="Espace réservé du contenu 2"/>
          <p:cNvSpPr>
            <a:spLocks noGrp="1"/>
          </p:cNvSpPr>
          <p:nvPr>
            <p:ph idx="1"/>
          </p:nvPr>
        </p:nvSpPr>
        <p:spPr>
          <a:xfrm>
            <a:off x="1669773" y="1886820"/>
            <a:ext cx="8418443" cy="4802218"/>
          </a:xfrm>
        </p:spPr>
        <p:txBody>
          <a:bodyPr>
            <a:noAutofit/>
          </a:bodyPr>
          <a:lstStyle/>
          <a:p>
            <a:pPr marL="0" indent="0">
              <a:buNone/>
            </a:pPr>
            <a:r>
              <a:rPr lang="fr-FR" sz="1800" b="1" dirty="0" smtClean="0">
                <a:latin typeface="Gill Sans MT" charset="0"/>
                <a:ea typeface="Gill Sans MT" charset="0"/>
                <a:cs typeface="Gill Sans MT" charset="0"/>
              </a:rPr>
              <a:t>Une recherche associée</a:t>
            </a:r>
            <a:endParaRPr lang="fr-FR" sz="1800" dirty="0" smtClean="0">
              <a:solidFill>
                <a:srgbClr val="C00000"/>
              </a:solidFill>
              <a:latin typeface="Gill Sans MT" charset="0"/>
              <a:ea typeface="Gill Sans MT" charset="0"/>
              <a:cs typeface="Gill Sans MT" charset="0"/>
            </a:endParaRPr>
          </a:p>
          <a:p>
            <a:pPr marL="285750" indent="-285750">
              <a:buFontTx/>
              <a:buChar char="-"/>
            </a:pPr>
            <a:r>
              <a:rPr lang="fr-BE" sz="1800" dirty="0"/>
              <a:t>sur</a:t>
            </a:r>
            <a:r>
              <a:rPr lang="fr-BE" sz="1800" b="1" dirty="0"/>
              <a:t> </a:t>
            </a:r>
            <a:r>
              <a:rPr lang="fr-BE" sz="1800" dirty="0"/>
              <a:t>les pratiques discursives </a:t>
            </a:r>
            <a:r>
              <a:rPr lang="fr-BE" sz="1800" dirty="0" smtClean="0"/>
              <a:t>des </a:t>
            </a:r>
            <a:r>
              <a:rPr lang="fr-BE" sz="1800" dirty="0"/>
              <a:t>trois conseillers pédagogiques du projet </a:t>
            </a:r>
            <a:r>
              <a:rPr lang="fr-BE" sz="1800" dirty="0" smtClean="0"/>
              <a:t>« Feedbacks 1</a:t>
            </a:r>
            <a:r>
              <a:rPr lang="fr-BE" sz="1800" baseline="30000" dirty="0" smtClean="0"/>
              <a:t>er</a:t>
            </a:r>
            <a:r>
              <a:rPr lang="fr-BE" sz="1800" dirty="0" smtClean="0"/>
              <a:t> Bac » en </a:t>
            </a:r>
            <a:r>
              <a:rPr lang="fr-BE" sz="1800" dirty="0"/>
              <a:t>Faculté d’Architecture au cours d’entretien avec une dizaine d’encadrants du cours de </a:t>
            </a:r>
            <a:r>
              <a:rPr lang="fr-BE" sz="1800" i="1" dirty="0"/>
              <a:t>Projet architectural </a:t>
            </a:r>
            <a:r>
              <a:rPr lang="fr-BE" sz="1800" dirty="0" smtClean="0"/>
              <a:t>(</a:t>
            </a:r>
            <a:r>
              <a:rPr lang="fr-BE" sz="1800" dirty="0"/>
              <a:t>3 études de cas) </a:t>
            </a:r>
          </a:p>
          <a:p>
            <a:pPr marL="285750" indent="-285750">
              <a:buFontTx/>
              <a:buChar char="-"/>
            </a:pPr>
            <a:r>
              <a:rPr lang="fr-BE" sz="1800" dirty="0" smtClean="0"/>
              <a:t>investiguant l’utilisation faite (l’activation</a:t>
            </a:r>
            <a:r>
              <a:rPr lang="fr-BE" sz="1800" dirty="0"/>
              <a:t>) de diverses dimensions </a:t>
            </a:r>
            <a:r>
              <a:rPr lang="fr-BE" sz="1800" dirty="0" smtClean="0"/>
              <a:t>discursives lors </a:t>
            </a:r>
            <a:br>
              <a:rPr lang="fr-BE" sz="1800" dirty="0" smtClean="0"/>
            </a:br>
            <a:r>
              <a:rPr lang="fr-BE" sz="1800" dirty="0" smtClean="0"/>
              <a:t>de l’exploitation des 11 paramètres </a:t>
            </a:r>
            <a:r>
              <a:rPr lang="fr-BE" sz="1800" dirty="0"/>
              <a:t>du </a:t>
            </a:r>
            <a:r>
              <a:rPr lang="fr-BE" sz="1800" i="1" dirty="0"/>
              <a:t>feedback efficace</a:t>
            </a:r>
            <a:r>
              <a:rPr lang="fr-BE" sz="1800" dirty="0"/>
              <a:t> de </a:t>
            </a:r>
            <a:r>
              <a:rPr lang="fr-BE" sz="1800" dirty="0" err="1" smtClean="0"/>
              <a:t>Brookhart</a:t>
            </a:r>
            <a:r>
              <a:rPr lang="fr-BE" sz="1800" dirty="0"/>
              <a:t> </a:t>
            </a:r>
            <a:r>
              <a:rPr lang="fr-BE" sz="1800" dirty="0" smtClean="0"/>
              <a:t>en vue de </a:t>
            </a:r>
            <a:br>
              <a:rPr lang="fr-BE" sz="1800" dirty="0" smtClean="0"/>
            </a:br>
            <a:r>
              <a:rPr lang="fr-BE" sz="1800" dirty="0" smtClean="0"/>
              <a:t>leur éventuelle prise en considération ultérieure par les enseignants accompagnés.</a:t>
            </a:r>
            <a:endParaRPr lang="fr-BE" sz="1800" dirty="0"/>
          </a:p>
        </p:txBody>
      </p:sp>
      <p:sp>
        <p:nvSpPr>
          <p:cNvPr id="4" name="Rectangle à coins arrondis 3"/>
          <p:cNvSpPr/>
          <p:nvPr/>
        </p:nvSpPr>
        <p:spPr>
          <a:xfrm>
            <a:off x="1592132" y="471801"/>
            <a:ext cx="8320292" cy="11184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198201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981200" y="291546"/>
            <a:ext cx="8362950" cy="990600"/>
          </a:xfrm>
        </p:spPr>
        <p:txBody>
          <a:bodyPr>
            <a:normAutofit/>
          </a:bodyPr>
          <a:lstStyle/>
          <a:p>
            <a:pPr>
              <a:defRPr/>
            </a:pPr>
            <a:r>
              <a:rPr lang="fr-BE" sz="2800" dirty="0" smtClean="0"/>
              <a:t>Le contexte du projet </a:t>
            </a:r>
            <a:r>
              <a:rPr lang="fr-BE" sz="2800" dirty="0"/>
              <a:t>« </a:t>
            </a:r>
            <a:r>
              <a:rPr lang="fr-BE" sz="2800" dirty="0" smtClean="0"/>
              <a:t>Feedbacks 1</a:t>
            </a:r>
            <a:r>
              <a:rPr lang="fr-BE" sz="2800" baseline="30000" dirty="0" smtClean="0"/>
              <a:t>er</a:t>
            </a:r>
            <a:r>
              <a:rPr lang="fr-BE" sz="2800" dirty="0" smtClean="0"/>
              <a:t> bac </a:t>
            </a:r>
            <a:r>
              <a:rPr lang="fr-BE" sz="2800" dirty="0"/>
              <a:t>»</a:t>
            </a:r>
          </a:p>
        </p:txBody>
      </p:sp>
      <p:sp>
        <p:nvSpPr>
          <p:cNvPr id="10243" name="Espace réservé du contenu 2"/>
          <p:cNvSpPr>
            <a:spLocks noGrp="1"/>
          </p:cNvSpPr>
          <p:nvPr>
            <p:ph sz="quarter" idx="1"/>
          </p:nvPr>
        </p:nvSpPr>
        <p:spPr>
          <a:xfrm>
            <a:off x="1597444" y="1271195"/>
            <a:ext cx="8746706" cy="5517232"/>
          </a:xfrm>
        </p:spPr>
        <p:txBody>
          <a:bodyPr>
            <a:normAutofit/>
          </a:bodyPr>
          <a:lstStyle/>
          <a:p>
            <a:pPr marL="0" indent="0">
              <a:buClr>
                <a:schemeClr val="tx1"/>
              </a:buClr>
              <a:buNone/>
            </a:pPr>
            <a:r>
              <a:rPr lang="fr-BE" sz="1800" b="1" dirty="0">
                <a:latin typeface="Gill Sans MT" charset="0"/>
                <a:ea typeface="Gill Sans MT" charset="0"/>
                <a:cs typeface="Gill Sans MT" charset="0"/>
              </a:rPr>
              <a:t>Un projet : </a:t>
            </a:r>
            <a:endParaRPr lang="fr-BE" sz="1800" dirty="0" smtClean="0">
              <a:latin typeface="Gill Sans MT" charset="0"/>
              <a:ea typeface="Gill Sans MT" charset="0"/>
              <a:cs typeface="Gill Sans MT" charset="0"/>
            </a:endParaRPr>
          </a:p>
          <a:p>
            <a:pPr>
              <a:buClr>
                <a:schemeClr val="tx1"/>
              </a:buClr>
            </a:pPr>
            <a:r>
              <a:rPr lang="fr-BE" sz="1800" dirty="0">
                <a:latin typeface="Gill Sans MT" charset="0"/>
                <a:ea typeface="Gill Sans MT" charset="0"/>
                <a:cs typeface="Gill Sans MT" charset="0"/>
              </a:rPr>
              <a:t>d</a:t>
            </a:r>
            <a:r>
              <a:rPr lang="fr-BE" sz="1800" dirty="0" smtClean="0">
                <a:latin typeface="Gill Sans MT" charset="0"/>
                <a:ea typeface="Gill Sans MT" charset="0"/>
                <a:cs typeface="Gill Sans MT" charset="0"/>
              </a:rPr>
              <a:t>’aide à la réussite, fruit </a:t>
            </a:r>
            <a:r>
              <a:rPr lang="fr-BE" sz="1800" dirty="0">
                <a:latin typeface="Gill Sans MT" charset="0"/>
                <a:ea typeface="Gill Sans MT" charset="0"/>
                <a:cs typeface="Gill Sans MT" charset="0"/>
              </a:rPr>
              <a:t>d’une collaboration entre </a:t>
            </a:r>
            <a:r>
              <a:rPr lang="fr-BE" sz="1800" i="1" dirty="0">
                <a:latin typeface="Gill Sans MT" charset="0"/>
                <a:ea typeface="Gill Sans MT" charset="0"/>
                <a:cs typeface="Gill Sans MT" charset="0"/>
              </a:rPr>
              <a:t>l’IFRES</a:t>
            </a:r>
            <a:r>
              <a:rPr lang="fr-BE" sz="1800" dirty="0">
                <a:latin typeface="Gill Sans MT" charset="0"/>
                <a:ea typeface="Gill Sans MT" charset="0"/>
                <a:cs typeface="Gill Sans MT" charset="0"/>
              </a:rPr>
              <a:t> et le </a:t>
            </a:r>
            <a:r>
              <a:rPr lang="fr-BE" sz="1800" i="1" dirty="0">
                <a:latin typeface="Gill Sans MT" charset="0"/>
                <a:ea typeface="Gill Sans MT" charset="0"/>
                <a:cs typeface="Gill Sans MT" charset="0"/>
              </a:rPr>
              <a:t>SGE </a:t>
            </a:r>
            <a:r>
              <a:rPr lang="fr-BE" sz="1800" dirty="0">
                <a:latin typeface="Gill Sans MT" charset="0"/>
                <a:ea typeface="Gill Sans MT" charset="0"/>
                <a:cs typeface="Gill Sans MT" charset="0"/>
              </a:rPr>
              <a:t>de l’</a:t>
            </a:r>
            <a:r>
              <a:rPr lang="fr-BE" sz="1800" dirty="0" err="1">
                <a:latin typeface="Gill Sans MT" charset="0"/>
                <a:ea typeface="Gill Sans MT" charset="0"/>
                <a:cs typeface="Gill Sans MT" charset="0"/>
              </a:rPr>
              <a:t>ULiège</a:t>
            </a:r>
            <a:r>
              <a:rPr lang="fr-BE" sz="1800" dirty="0">
                <a:latin typeface="Gill Sans MT" charset="0"/>
                <a:ea typeface="Gill Sans MT" charset="0"/>
                <a:cs typeface="Gill Sans MT" charset="0"/>
              </a:rPr>
              <a:t>	</a:t>
            </a:r>
          </a:p>
          <a:p>
            <a:pPr>
              <a:buClr>
                <a:schemeClr val="tx1"/>
              </a:buClr>
            </a:pPr>
            <a:r>
              <a:rPr lang="fr-BE" sz="1800" dirty="0" smtClean="0">
                <a:latin typeface="Gill Sans MT" charset="0"/>
                <a:ea typeface="Gill Sans MT" charset="0"/>
                <a:cs typeface="Gill Sans MT" charset="0"/>
              </a:rPr>
              <a:t>visant </a:t>
            </a:r>
            <a:r>
              <a:rPr lang="fr-BE" sz="1800" dirty="0">
                <a:latin typeface="Gill Sans MT" charset="0"/>
                <a:ea typeface="Gill Sans MT" charset="0"/>
                <a:cs typeface="Gill Sans MT" charset="0"/>
              </a:rPr>
              <a:t>à </a:t>
            </a:r>
            <a:r>
              <a:rPr lang="fr-FR" sz="1800" dirty="0">
                <a:latin typeface="Gill Sans MT" charset="0"/>
                <a:ea typeface="Gill Sans MT" charset="0"/>
                <a:cs typeface="Gill Sans MT" charset="0"/>
              </a:rPr>
              <a:t>promouvoir et développer les pratiques de feedbacks formatifs </a:t>
            </a:r>
            <a:r>
              <a:rPr lang="fr-FR" sz="1800" dirty="0" smtClean="0">
                <a:latin typeface="Gill Sans MT" charset="0"/>
                <a:ea typeface="Gill Sans MT" charset="0"/>
                <a:cs typeface="Gill Sans MT" charset="0"/>
              </a:rPr>
              <a:t>en </a:t>
            </a:r>
            <a:r>
              <a:rPr lang="fr-FR" sz="1800" dirty="0">
                <a:latin typeface="Gill Sans MT" charset="0"/>
                <a:ea typeface="Gill Sans MT" charset="0"/>
                <a:cs typeface="Gill Sans MT" charset="0"/>
              </a:rPr>
              <a:t>1</a:t>
            </a:r>
            <a:r>
              <a:rPr lang="fr-FR" sz="1800" baseline="30000" dirty="0">
                <a:latin typeface="Gill Sans MT" charset="0"/>
                <a:ea typeface="Gill Sans MT" charset="0"/>
                <a:cs typeface="Gill Sans MT" charset="0"/>
              </a:rPr>
              <a:t>ère</a:t>
            </a:r>
            <a:r>
              <a:rPr lang="fr-FR" sz="1800" dirty="0">
                <a:latin typeface="Gill Sans MT" charset="0"/>
                <a:ea typeface="Gill Sans MT" charset="0"/>
                <a:cs typeface="Gill Sans MT" charset="0"/>
              </a:rPr>
              <a:t> année (</a:t>
            </a:r>
            <a:r>
              <a:rPr lang="fr-BE" sz="1800" dirty="0">
                <a:latin typeface="Gill Sans MT" charset="0"/>
                <a:ea typeface="Gill Sans MT" charset="0"/>
                <a:cs typeface="Gill Sans MT" charset="0"/>
              </a:rPr>
              <a:t>Tinto, 2001; </a:t>
            </a:r>
            <a:r>
              <a:rPr lang="fr-BE" sz="1800" kern="0" dirty="0" err="1">
                <a:latin typeface="Gill Sans MT" charset="0"/>
                <a:ea typeface="Gill Sans MT" charset="0"/>
                <a:cs typeface="Gill Sans MT" charset="0"/>
              </a:rPr>
              <a:t>Krause</a:t>
            </a:r>
            <a:r>
              <a:rPr lang="fr-BE" sz="1800" kern="0" dirty="0">
                <a:latin typeface="Gill Sans MT" charset="0"/>
                <a:ea typeface="Gill Sans MT" charset="0"/>
                <a:cs typeface="Gill Sans MT" charset="0"/>
              </a:rPr>
              <a:t>, </a:t>
            </a:r>
            <a:r>
              <a:rPr lang="fr-BE" sz="1800" kern="0" dirty="0" smtClean="0">
                <a:latin typeface="Gill Sans MT" charset="0"/>
                <a:ea typeface="Gill Sans MT" charset="0"/>
                <a:cs typeface="Gill Sans MT" charset="0"/>
              </a:rPr>
              <a:t>2006 ; </a:t>
            </a:r>
            <a:r>
              <a:rPr lang="fr-BE" sz="1800" dirty="0" err="1" smtClean="0">
                <a:latin typeface="Gill Sans MT" charset="0"/>
                <a:ea typeface="Gill Sans MT" charset="0"/>
                <a:cs typeface="Gill Sans MT" charset="0"/>
              </a:rPr>
              <a:t>Bovill</a:t>
            </a:r>
            <a:r>
              <a:rPr lang="fr-BE" sz="1800" dirty="0">
                <a:latin typeface="Gill Sans MT" charset="0"/>
                <a:ea typeface="Gill Sans MT" charset="0"/>
                <a:cs typeface="Gill Sans MT" charset="0"/>
              </a:rPr>
              <a:t> </a:t>
            </a:r>
            <a:r>
              <a:rPr lang="fr-BE" sz="1800" i="1" dirty="0" smtClean="0">
                <a:latin typeface="Gill Sans MT" charset="0"/>
                <a:ea typeface="Gill Sans MT" charset="0"/>
                <a:cs typeface="Gill Sans MT" charset="0"/>
              </a:rPr>
              <a:t>et al.</a:t>
            </a:r>
            <a:r>
              <a:rPr lang="fr-BE" sz="1800" dirty="0" smtClean="0">
                <a:latin typeface="Gill Sans MT" charset="0"/>
                <a:ea typeface="Gill Sans MT" charset="0"/>
                <a:cs typeface="Gill Sans MT" charset="0"/>
              </a:rPr>
              <a:t>, </a:t>
            </a:r>
            <a:r>
              <a:rPr lang="fr-BE" sz="1800" dirty="0">
                <a:latin typeface="Gill Sans MT" charset="0"/>
                <a:ea typeface="Gill Sans MT" charset="0"/>
                <a:cs typeface="Gill Sans MT" charset="0"/>
              </a:rPr>
              <a:t>2008</a:t>
            </a:r>
            <a:r>
              <a:rPr lang="fr-BE" sz="1800" dirty="0" smtClean="0">
                <a:latin typeface="Gill Sans MT" charset="0"/>
                <a:ea typeface="Gill Sans MT" charset="0"/>
                <a:cs typeface="Gill Sans MT" charset="0"/>
              </a:rPr>
              <a:t>;  </a:t>
            </a:r>
            <a:r>
              <a:rPr lang="fr-BE" sz="1800" dirty="0">
                <a:latin typeface="Gill Sans MT" charset="0"/>
                <a:ea typeface="Gill Sans MT" charset="0"/>
                <a:cs typeface="Gill Sans MT" charset="0"/>
              </a:rPr>
              <a:t>Fisher </a:t>
            </a:r>
            <a:r>
              <a:rPr lang="fr-BE" sz="1800" i="1" dirty="0">
                <a:latin typeface="Gill Sans MT" charset="0"/>
                <a:ea typeface="Gill Sans MT" charset="0"/>
                <a:cs typeface="Gill Sans MT" charset="0"/>
              </a:rPr>
              <a:t>et al</a:t>
            </a:r>
            <a:r>
              <a:rPr lang="fr-BE" sz="1800" dirty="0">
                <a:latin typeface="Gill Sans MT" charset="0"/>
                <a:ea typeface="Gill Sans MT" charset="0"/>
                <a:cs typeface="Gill Sans MT" charset="0"/>
              </a:rPr>
              <a:t>., 2011; </a:t>
            </a:r>
            <a:r>
              <a:rPr lang="fr-BE" sz="1800" dirty="0" err="1">
                <a:latin typeface="Gill Sans MT" charset="0"/>
                <a:ea typeface="Gill Sans MT" charset="0"/>
                <a:cs typeface="Gill Sans MT" charset="0"/>
              </a:rPr>
              <a:t>Goos</a:t>
            </a:r>
            <a:r>
              <a:rPr lang="fr-BE" sz="1800" dirty="0">
                <a:latin typeface="Gill Sans MT" charset="0"/>
                <a:ea typeface="Gill Sans MT" charset="0"/>
                <a:cs typeface="Gill Sans MT" charset="0"/>
              </a:rPr>
              <a:t> </a:t>
            </a:r>
            <a:r>
              <a:rPr lang="fr-BE" sz="1800" i="1" dirty="0">
                <a:latin typeface="Gill Sans MT" charset="0"/>
                <a:ea typeface="Gill Sans MT" charset="0"/>
                <a:cs typeface="Gill Sans MT" charset="0"/>
              </a:rPr>
              <a:t>et al</a:t>
            </a:r>
            <a:r>
              <a:rPr lang="fr-BE" sz="1800" dirty="0">
                <a:latin typeface="Gill Sans MT" charset="0"/>
                <a:ea typeface="Gill Sans MT" charset="0"/>
                <a:cs typeface="Gill Sans MT" charset="0"/>
              </a:rPr>
              <a:t>., </a:t>
            </a:r>
            <a:r>
              <a:rPr lang="fr-BE" sz="1800" dirty="0" smtClean="0">
                <a:latin typeface="Gill Sans MT" charset="0"/>
                <a:ea typeface="Gill Sans MT" charset="0"/>
                <a:cs typeface="Gill Sans MT" charset="0"/>
              </a:rPr>
              <a:t>2011; …)</a:t>
            </a:r>
            <a:endParaRPr lang="fr-BE" sz="1800" dirty="0">
              <a:latin typeface="Gill Sans MT" charset="0"/>
              <a:ea typeface="Gill Sans MT" charset="0"/>
              <a:cs typeface="Gill Sans MT" charset="0"/>
            </a:endParaRPr>
          </a:p>
          <a:p>
            <a:pPr>
              <a:buClr>
                <a:schemeClr val="tx1"/>
              </a:buClr>
            </a:pPr>
            <a:r>
              <a:rPr lang="fr-BE" sz="1800" dirty="0">
                <a:latin typeface="Gill Sans MT" charset="0"/>
                <a:ea typeface="Gill Sans MT" charset="0"/>
                <a:cs typeface="Gill Sans MT" charset="0"/>
              </a:rPr>
              <a:t>s</a:t>
            </a:r>
            <a:r>
              <a:rPr lang="fr-BE" sz="1800" dirty="0" smtClean="0">
                <a:latin typeface="Gill Sans MT" charset="0"/>
                <a:ea typeface="Gill Sans MT" charset="0"/>
                <a:cs typeface="Gill Sans MT" charset="0"/>
              </a:rPr>
              <a:t>uivant une </a:t>
            </a:r>
            <a:r>
              <a:rPr lang="fr-BE" sz="1800" dirty="0">
                <a:latin typeface="Gill Sans MT" charset="0"/>
                <a:ea typeface="Gill Sans MT" charset="0"/>
                <a:cs typeface="Gill Sans MT" charset="0"/>
              </a:rPr>
              <a:t>logique </a:t>
            </a:r>
            <a:r>
              <a:rPr lang="fr-BE" sz="1800" dirty="0" smtClean="0">
                <a:latin typeface="Gill Sans MT" charset="0"/>
                <a:ea typeface="Gill Sans MT" charset="0"/>
                <a:cs typeface="Gill Sans MT" charset="0"/>
              </a:rPr>
              <a:t>d’« ancrage facultaire » </a:t>
            </a:r>
            <a:r>
              <a:rPr lang="nl-BE" sz="1800" dirty="0">
                <a:latin typeface="Gill Sans MT" charset="0"/>
                <a:ea typeface="Gill Sans MT" charset="0"/>
                <a:cs typeface="Gill Sans MT" charset="0"/>
              </a:rPr>
              <a:t>d’une équipe </a:t>
            </a:r>
            <a:r>
              <a:rPr lang="fr-BE" sz="1800" dirty="0">
                <a:latin typeface="Gill Sans MT" charset="0"/>
                <a:ea typeface="Gill Sans MT" charset="0"/>
                <a:cs typeface="Gill Sans MT" charset="0"/>
              </a:rPr>
              <a:t>de conseillers pédagogiques </a:t>
            </a:r>
            <a:r>
              <a:rPr lang="fr-BE" sz="1800" dirty="0" smtClean="0">
                <a:latin typeface="Gill Sans MT" charset="0"/>
                <a:ea typeface="Gill Sans MT" charset="0"/>
                <a:cs typeface="Gill Sans MT" charset="0"/>
              </a:rPr>
              <a:t>multidisciplinaires </a:t>
            </a:r>
            <a:r>
              <a:rPr lang="fr-BE" sz="1800" dirty="0">
                <a:latin typeface="Gill Sans MT" charset="0"/>
                <a:ea typeface="Gill Sans MT" charset="0"/>
                <a:cs typeface="Gill Sans MT" charset="0"/>
              </a:rPr>
              <a:t>(localisés dans ses bureaux) </a:t>
            </a:r>
          </a:p>
          <a:p>
            <a:pPr>
              <a:buClr>
                <a:schemeClr val="tx1"/>
              </a:buClr>
            </a:pPr>
            <a:r>
              <a:rPr lang="fr-BE" sz="1800" dirty="0" smtClean="0">
                <a:latin typeface="Gill Sans MT" charset="0"/>
                <a:ea typeface="Gill Sans MT" charset="0"/>
                <a:cs typeface="Gill Sans MT" charset="0"/>
              </a:rPr>
              <a:t>reposant sur un accompagnement individuel et collectif des </a:t>
            </a:r>
            <a:r>
              <a:rPr lang="fr-BE" sz="1800" dirty="0">
                <a:latin typeface="Gill Sans MT" charset="0"/>
                <a:ea typeface="Gill Sans MT" charset="0"/>
                <a:cs typeface="Gill Sans MT" charset="0"/>
              </a:rPr>
              <a:t>enseignants </a:t>
            </a:r>
            <a:r>
              <a:rPr lang="fr-BE" sz="1800" dirty="0" smtClean="0">
                <a:latin typeface="Gill Sans MT" charset="0"/>
                <a:ea typeface="Gill Sans MT" charset="0"/>
                <a:cs typeface="Gill Sans MT" charset="0"/>
              </a:rPr>
              <a:t>de 1</a:t>
            </a:r>
            <a:r>
              <a:rPr lang="fr-BE" sz="1800" baseline="30000" dirty="0" smtClean="0">
                <a:latin typeface="Gill Sans MT" charset="0"/>
                <a:ea typeface="Gill Sans MT" charset="0"/>
                <a:cs typeface="Gill Sans MT" charset="0"/>
              </a:rPr>
              <a:t>ère</a:t>
            </a:r>
            <a:r>
              <a:rPr lang="fr-BE" sz="1800" dirty="0" smtClean="0">
                <a:latin typeface="Gill Sans MT" charset="0"/>
                <a:ea typeface="Gill Sans MT" charset="0"/>
                <a:cs typeface="Gill Sans MT" charset="0"/>
              </a:rPr>
              <a:t> année d’une m</a:t>
            </a:r>
            <a:r>
              <a:rPr lang="nl-BE" sz="1800" dirty="0" smtClean="0">
                <a:latin typeface="Gill Sans MT" charset="0"/>
                <a:ea typeface="Gill Sans MT" charset="0"/>
                <a:cs typeface="Gill Sans MT" charset="0"/>
              </a:rPr>
              <a:t>ême Faculté de l’ULiège</a:t>
            </a:r>
            <a:endParaRPr lang="fr-BE" sz="1800" i="1" dirty="0" smtClean="0">
              <a:latin typeface="Gill Sans MT" charset="0"/>
              <a:ea typeface="Gill Sans MT" charset="0"/>
              <a:cs typeface="Gill Sans MT" charset="0"/>
            </a:endParaRPr>
          </a:p>
          <a:p>
            <a:pPr>
              <a:buClr>
                <a:schemeClr val="tx1"/>
              </a:buClr>
            </a:pPr>
            <a:r>
              <a:rPr lang="fr-BE" sz="1800" dirty="0">
                <a:latin typeface="Gill Sans MT" charset="0"/>
                <a:ea typeface="Gill Sans MT" charset="0"/>
                <a:cs typeface="Gill Sans MT" charset="0"/>
              </a:rPr>
              <a:t>m</a:t>
            </a:r>
            <a:r>
              <a:rPr lang="fr-BE" sz="1800" dirty="0" smtClean="0">
                <a:latin typeface="Gill Sans MT" charset="0"/>
                <a:ea typeface="Gill Sans MT" charset="0"/>
                <a:cs typeface="Gill Sans MT" charset="0"/>
              </a:rPr>
              <a:t>ené successivement dans cinq Facultés de l’</a:t>
            </a:r>
            <a:r>
              <a:rPr lang="fr-BE" sz="1800" dirty="0" err="1" smtClean="0">
                <a:latin typeface="Gill Sans MT" charset="0"/>
                <a:ea typeface="Gill Sans MT" charset="0"/>
                <a:cs typeface="Gill Sans MT" charset="0"/>
              </a:rPr>
              <a:t>Uliège</a:t>
            </a:r>
            <a:r>
              <a:rPr lang="fr-BE" sz="1800" dirty="0" smtClean="0">
                <a:latin typeface="Gill Sans MT" charset="0"/>
                <a:ea typeface="Gill Sans MT" charset="0"/>
                <a:cs typeface="Gill Sans MT" charset="0"/>
              </a:rPr>
              <a:t> depuis 2013, </a:t>
            </a:r>
            <a:br>
              <a:rPr lang="fr-BE" sz="1800" dirty="0" smtClean="0">
                <a:latin typeface="Gill Sans MT" charset="0"/>
                <a:ea typeface="Gill Sans MT" charset="0"/>
                <a:cs typeface="Gill Sans MT" charset="0"/>
              </a:rPr>
            </a:br>
            <a:r>
              <a:rPr lang="fr-BE" sz="1800" dirty="0" smtClean="0">
                <a:latin typeface="Gill Sans MT" charset="0"/>
                <a:ea typeface="Gill Sans MT" charset="0"/>
                <a:cs typeface="Gill Sans MT" charset="0"/>
              </a:rPr>
              <a:t>dont la Faculté d’Architecture de 2016 à 2018 </a:t>
            </a:r>
          </a:p>
          <a:p>
            <a:pPr>
              <a:buClr>
                <a:schemeClr val="tx1"/>
              </a:buClr>
            </a:pPr>
            <a:r>
              <a:rPr lang="fr-BE" sz="1800" dirty="0" smtClean="0">
                <a:latin typeface="Gill Sans MT" charset="0"/>
                <a:ea typeface="Gill Sans MT" charset="0"/>
                <a:cs typeface="Gill Sans MT" charset="0"/>
              </a:rPr>
              <a:t>mobilisant un </a:t>
            </a:r>
            <a:r>
              <a:rPr lang="fr-BE" sz="1800" dirty="0">
                <a:latin typeface="Gill Sans MT" charset="0"/>
                <a:ea typeface="Gill Sans MT" charset="0"/>
                <a:cs typeface="Gill Sans MT" charset="0"/>
              </a:rPr>
              <a:t>cadre théorique opérationnel pour guider le travail </a:t>
            </a:r>
            <a:br>
              <a:rPr lang="fr-BE" sz="1800" dirty="0">
                <a:latin typeface="Gill Sans MT" charset="0"/>
                <a:ea typeface="Gill Sans MT" charset="0"/>
                <a:cs typeface="Gill Sans MT" charset="0"/>
              </a:rPr>
            </a:br>
            <a:r>
              <a:rPr lang="fr-BE" sz="1800" dirty="0">
                <a:latin typeface="Gill Sans MT" charset="0"/>
                <a:ea typeface="Gill Sans MT" charset="0"/>
                <a:cs typeface="Gill Sans MT" charset="0"/>
              </a:rPr>
              <a:t>(Nicol, </a:t>
            </a:r>
            <a:r>
              <a:rPr lang="fr-BE" sz="1800" dirty="0" smtClean="0">
                <a:latin typeface="Gill Sans MT" charset="0"/>
                <a:ea typeface="Gill Sans MT" charset="0"/>
                <a:cs typeface="Gill Sans MT" charset="0"/>
              </a:rPr>
              <a:t>2009 ; Leduc et al., 2016 ; </a:t>
            </a:r>
            <a:r>
              <a:rPr lang="fr-BE" sz="1800" dirty="0" err="1" smtClean="0">
                <a:latin typeface="Gill Sans MT" charset="0"/>
                <a:ea typeface="Gill Sans MT" charset="0"/>
                <a:cs typeface="Gill Sans MT" charset="0"/>
              </a:rPr>
              <a:t>Brookhart</a:t>
            </a:r>
            <a:r>
              <a:rPr lang="fr-BE" sz="1800" dirty="0" smtClean="0">
                <a:latin typeface="Gill Sans MT" charset="0"/>
                <a:ea typeface="Gill Sans MT" charset="0"/>
                <a:cs typeface="Gill Sans MT" charset="0"/>
              </a:rPr>
              <a:t>, 2008)</a:t>
            </a:r>
          </a:p>
          <a:p>
            <a:pPr marL="0" indent="0">
              <a:buClr>
                <a:schemeClr val="tx1"/>
              </a:buClr>
              <a:buNone/>
            </a:pPr>
            <a:endParaRPr lang="nl-BE" sz="1000" dirty="0" smtClean="0">
              <a:latin typeface="Gill Sans MT" charset="0"/>
              <a:ea typeface="Gill Sans MT" charset="0"/>
              <a:cs typeface="Gill Sans MT" charset="0"/>
            </a:endParaRPr>
          </a:p>
          <a:p>
            <a:pPr marL="0" indent="0">
              <a:buClr>
                <a:schemeClr val="tx1"/>
              </a:buClr>
              <a:buNone/>
            </a:pPr>
            <a:r>
              <a:rPr lang="mr-IN" sz="1800" dirty="0" smtClean="0">
                <a:latin typeface="Gill Sans MT" charset="0"/>
                <a:ea typeface="Gill Sans MT" charset="0"/>
                <a:cs typeface="Gill Sans MT" charset="0"/>
              </a:rPr>
              <a:t>…</a:t>
            </a:r>
            <a:r>
              <a:rPr lang="nl-BE" sz="1800" dirty="0" smtClean="0">
                <a:latin typeface="Gill Sans MT" charset="0"/>
                <a:ea typeface="Gill Sans MT" charset="0"/>
                <a:cs typeface="Gill Sans MT" charset="0"/>
              </a:rPr>
              <a:t> </a:t>
            </a:r>
            <a:r>
              <a:rPr lang="fr-BE" sz="1800" dirty="0" smtClean="0">
                <a:latin typeface="Gill Sans MT" charset="0"/>
                <a:ea typeface="Gill Sans MT" charset="0"/>
                <a:cs typeface="Gill Sans MT" charset="0"/>
              </a:rPr>
              <a:t>Et ce tant au bénéfice </a:t>
            </a:r>
          </a:p>
          <a:p>
            <a:pPr>
              <a:buClr>
                <a:schemeClr val="tx1"/>
              </a:buClr>
            </a:pPr>
            <a:r>
              <a:rPr lang="fr-BE" sz="1800" dirty="0" smtClean="0">
                <a:latin typeface="Gill Sans MT" charset="0"/>
                <a:ea typeface="Gill Sans MT" charset="0"/>
                <a:cs typeface="Gill Sans MT" charset="0"/>
              </a:rPr>
              <a:t>de la qualité des dispositifs d’enseignement proposés aux étudiants de 1</a:t>
            </a:r>
            <a:r>
              <a:rPr lang="fr-BE" sz="1800" baseline="30000" dirty="0" smtClean="0">
                <a:latin typeface="Gill Sans MT" charset="0"/>
                <a:ea typeface="Gill Sans MT" charset="0"/>
                <a:cs typeface="Gill Sans MT" charset="0"/>
              </a:rPr>
              <a:t>er</a:t>
            </a:r>
            <a:r>
              <a:rPr lang="fr-BE" sz="1800" dirty="0" smtClean="0">
                <a:latin typeface="Gill Sans MT" charset="0"/>
                <a:ea typeface="Gill Sans MT" charset="0"/>
                <a:cs typeface="Gill Sans MT" charset="0"/>
              </a:rPr>
              <a:t> Bac</a:t>
            </a:r>
          </a:p>
          <a:p>
            <a:pPr>
              <a:buClr>
                <a:schemeClr val="tx1"/>
              </a:buClr>
            </a:pPr>
            <a:r>
              <a:rPr lang="fr-BE" sz="1800" dirty="0">
                <a:latin typeface="Gill Sans MT" charset="0"/>
                <a:ea typeface="Gill Sans MT" charset="0"/>
                <a:cs typeface="Gill Sans MT" charset="0"/>
              </a:rPr>
              <a:t>d</a:t>
            </a:r>
            <a:r>
              <a:rPr lang="fr-BE" sz="1800" dirty="0" smtClean="0">
                <a:latin typeface="Gill Sans MT" charset="0"/>
                <a:ea typeface="Gill Sans MT" charset="0"/>
                <a:cs typeface="Gill Sans MT" charset="0"/>
              </a:rPr>
              <a:t>u développement pédagogique et professionnel des enseignants accompagnés</a:t>
            </a:r>
            <a:endParaRPr lang="fr-BE" sz="1900" i="1" dirty="0">
              <a:latin typeface="Gill Sans MT" panose="020B0502020104020203" pitchFamily="34" charset="0"/>
            </a:endParaRPr>
          </a:p>
          <a:p>
            <a:pPr marL="0" indent="0">
              <a:buClr>
                <a:srgbClr val="92D050"/>
              </a:buClr>
              <a:buNone/>
            </a:pPr>
            <a:endParaRPr lang="fr-BE" sz="1200" dirty="0">
              <a:latin typeface="Gill Sans MT" panose="020B0502020104020203" pitchFamily="34" charset="0"/>
            </a:endParaRPr>
          </a:p>
        </p:txBody>
      </p:sp>
      <p:sp>
        <p:nvSpPr>
          <p:cNvPr id="10244" name="Espace réservé du numéro de diapositive 3"/>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8E2ED97-D4DF-48A2-80D9-E62AD69FC7BC}" type="slidenum">
              <a:rPr lang="fr-FR" smtClean="0"/>
              <a:pPr/>
              <a:t>6</a:t>
            </a:fld>
            <a:endParaRPr lang="fr-FR" dirty="0" smtClean="0"/>
          </a:p>
        </p:txBody>
      </p:sp>
      <p:sp>
        <p:nvSpPr>
          <p:cNvPr id="5" name="Rectangle à coins arrondis 4"/>
          <p:cNvSpPr/>
          <p:nvPr/>
        </p:nvSpPr>
        <p:spPr>
          <a:xfrm>
            <a:off x="1592132" y="471802"/>
            <a:ext cx="8320292" cy="64807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143314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3027" y="265735"/>
            <a:ext cx="10515600" cy="1325563"/>
          </a:xfrm>
        </p:spPr>
        <p:txBody>
          <a:bodyPr>
            <a:normAutofit/>
          </a:bodyPr>
          <a:lstStyle/>
          <a:p>
            <a:r>
              <a:rPr lang="fr-FR" sz="2800" dirty="0" smtClean="0"/>
              <a:t>Le cadre théorique de </a:t>
            </a:r>
            <a:r>
              <a:rPr lang="fr-FR" sz="2800" dirty="0" err="1" smtClean="0"/>
              <a:t>Brookhart</a:t>
            </a:r>
            <a:r>
              <a:rPr lang="fr-FR" sz="2800" dirty="0" smtClean="0"/>
              <a:t> (2008)</a:t>
            </a:r>
            <a:endParaRPr lang="fr-FR" sz="2800" dirty="0"/>
          </a:p>
        </p:txBody>
      </p:sp>
      <p:sp>
        <p:nvSpPr>
          <p:cNvPr id="3" name="Espace réservé du contenu 2"/>
          <p:cNvSpPr>
            <a:spLocks noGrp="1"/>
          </p:cNvSpPr>
          <p:nvPr>
            <p:ph idx="1"/>
          </p:nvPr>
        </p:nvSpPr>
        <p:spPr>
          <a:xfrm>
            <a:off x="1597191" y="1654656"/>
            <a:ext cx="9539177" cy="4351338"/>
          </a:xfrm>
        </p:spPr>
        <p:txBody>
          <a:bodyPr>
            <a:normAutofit/>
          </a:bodyPr>
          <a:lstStyle/>
          <a:p>
            <a:pPr marL="0" indent="0">
              <a:buNone/>
            </a:pPr>
            <a:r>
              <a:rPr lang="fr-FR" sz="1800" b="1" dirty="0" smtClean="0">
                <a:latin typeface="Gill Sans MT" charset="0"/>
                <a:ea typeface="Gill Sans MT" charset="0"/>
                <a:cs typeface="Gill Sans MT" charset="0"/>
              </a:rPr>
              <a:t>Les 11 paramètres d’un feedback efficace : </a:t>
            </a:r>
          </a:p>
          <a:p>
            <a:endParaRPr lang="fr-FR" sz="1800" b="1" dirty="0">
              <a:latin typeface="Gill Sans MT" charset="0"/>
              <a:ea typeface="Gill Sans MT" charset="0"/>
              <a:cs typeface="Gill Sans MT"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900796793"/>
              </p:ext>
            </p:extLst>
          </p:nvPr>
        </p:nvGraphicFramePr>
        <p:xfrm>
          <a:off x="1683027" y="2142014"/>
          <a:ext cx="1368286" cy="3444240"/>
        </p:xfrm>
        <a:graphic>
          <a:graphicData uri="http://schemas.openxmlformats.org/drawingml/2006/table">
            <a:tbl>
              <a:tblPr/>
              <a:tblGrid>
                <a:gridCol w="1368286"/>
              </a:tblGrid>
              <a:tr h="190500">
                <a:tc>
                  <a:txBody>
                    <a:bodyPr/>
                    <a:lstStyle/>
                    <a:p>
                      <a:pPr algn="l" fontAlgn="b"/>
                      <a:r>
                        <a:rPr lang="fr-FR" sz="1800" b="0" i="0" u="none" strike="noStrike" dirty="0">
                          <a:solidFill>
                            <a:srgbClr val="000000"/>
                          </a:solidFill>
                          <a:effectLst/>
                          <a:latin typeface="Calibri" charset="0"/>
                        </a:rPr>
                        <a:t>Focale</a:t>
                      </a:r>
                    </a:p>
                  </a:txBody>
                  <a:tcPr marL="12700" marR="12700" marT="12700" marB="0" anchor="b">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Timing</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Valence</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Quantité</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Public cible</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Comparaison</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Ton</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Spécificité</a:t>
                      </a:r>
                    </a:p>
                  </a:txBody>
                  <a:tcPr marL="12700" marR="12700" marT="12700" marB="0">
                    <a:lnL>
                      <a:noFill/>
                    </a:lnL>
                    <a:lnR>
                      <a:noFill/>
                    </a:lnR>
                    <a:lnT>
                      <a:noFill/>
                    </a:lnT>
                    <a:lnB>
                      <a:noFill/>
                    </a:lnB>
                  </a:tcPr>
                </a:tc>
              </a:tr>
              <a:tr h="190500">
                <a:tc>
                  <a:txBody>
                    <a:bodyPr/>
                    <a:lstStyle/>
                    <a:p>
                      <a:pPr algn="l" fontAlgn="t"/>
                      <a:r>
                        <a:rPr lang="fr-FR" sz="1800" b="0" i="0" u="none" strike="noStrike" dirty="0">
                          <a:solidFill>
                            <a:srgbClr val="000000"/>
                          </a:solidFill>
                          <a:effectLst/>
                          <a:latin typeface="Calibri" charset="0"/>
                        </a:rPr>
                        <a:t>Clarté</a:t>
                      </a:r>
                    </a:p>
                  </a:txBody>
                  <a:tcPr marL="12700" marR="12700" marT="12700" marB="0">
                    <a:lnL>
                      <a:noFill/>
                    </a:lnL>
                    <a:lnR>
                      <a:noFill/>
                    </a:lnR>
                    <a:lnT>
                      <a:noFill/>
                    </a:lnT>
                    <a:lnB>
                      <a:noFill/>
                    </a:lnB>
                  </a:tcPr>
                </a:tc>
              </a:tr>
              <a:tr h="1905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dirty="0" smtClean="0">
                          <a:solidFill>
                            <a:srgbClr val="000000"/>
                          </a:solidFill>
                          <a:effectLst/>
                          <a:latin typeface="Calibri" charset="0"/>
                        </a:rPr>
                        <a:t>Mode</a:t>
                      </a:r>
                    </a:p>
                  </a:txBody>
                  <a:tcPr marL="12700" marR="12700" marT="12700" marB="0">
                    <a:lnL>
                      <a:noFill/>
                    </a:lnL>
                    <a:lnR>
                      <a:noFill/>
                    </a:lnR>
                    <a:lnT>
                      <a:noFill/>
                    </a:lnT>
                    <a:lnB>
                      <a:noFill/>
                    </a:lnB>
                  </a:tcPr>
                </a:tc>
              </a:tr>
              <a:tr h="1905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dirty="0" smtClean="0">
                          <a:solidFill>
                            <a:srgbClr val="000000"/>
                          </a:solidFill>
                          <a:effectLst/>
                          <a:latin typeface="Calibri" charset="0"/>
                        </a:rPr>
                        <a:t>Fonction</a:t>
                      </a:r>
                    </a:p>
                  </a:txBody>
                  <a:tcPr marL="12700" marR="12700" marT="12700" marB="0">
                    <a:lnL>
                      <a:noFill/>
                    </a:lnL>
                    <a:lnR>
                      <a:noFill/>
                    </a:lnR>
                    <a:lnT>
                      <a:noFill/>
                    </a:lnT>
                    <a:lnB>
                      <a:noFill/>
                    </a:lnB>
                  </a:tcPr>
                </a:tc>
              </a:tr>
              <a:tr h="1905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r-FR" sz="1800" b="0" i="0" u="none" strike="noStrike" dirty="0" smtClean="0">
                          <a:solidFill>
                            <a:srgbClr val="000000"/>
                          </a:solidFill>
                          <a:effectLst/>
                          <a:latin typeface="Calibri" charset="0"/>
                        </a:rPr>
                        <a:t>(Forme)</a:t>
                      </a:r>
                    </a:p>
                  </a:txBody>
                  <a:tcPr marL="12700" marR="12700" marT="12700" marB="0">
                    <a:lnL>
                      <a:noFill/>
                    </a:lnL>
                    <a:lnR>
                      <a:noFill/>
                    </a:lnR>
                    <a:lnT>
                      <a:noFill/>
                    </a:lnT>
                    <a:lnB>
                      <a:noFill/>
                    </a:lnB>
                  </a:tcPr>
                </a:tc>
              </a:tr>
            </a:tbl>
          </a:graphicData>
        </a:graphic>
      </p:graphicFrame>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56" y="2053397"/>
            <a:ext cx="2766127" cy="3532857"/>
          </a:xfrm>
          <a:prstGeom prst="rect">
            <a:avLst/>
          </a:prstGeom>
        </p:spPr>
      </p:pic>
      <p:sp>
        <p:nvSpPr>
          <p:cNvPr id="9" name="Rectangle à coins arrondis 8"/>
          <p:cNvSpPr/>
          <p:nvPr/>
        </p:nvSpPr>
        <p:spPr>
          <a:xfrm>
            <a:off x="1592132" y="471802"/>
            <a:ext cx="8320292" cy="9064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696531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3027" y="265735"/>
            <a:ext cx="10515600" cy="1325563"/>
          </a:xfrm>
        </p:spPr>
        <p:txBody>
          <a:bodyPr>
            <a:normAutofit/>
          </a:bodyPr>
          <a:lstStyle/>
          <a:p>
            <a:r>
              <a:rPr lang="fr-FR" sz="2800" dirty="0" smtClean="0"/>
              <a:t>Le cadre théorique de </a:t>
            </a:r>
            <a:r>
              <a:rPr lang="fr-FR" sz="2800" dirty="0" err="1" smtClean="0"/>
              <a:t>Brookhart</a:t>
            </a:r>
            <a:r>
              <a:rPr lang="fr-FR" sz="2800" dirty="0" smtClean="0"/>
              <a:t> (2008)</a:t>
            </a:r>
            <a:endParaRPr lang="fr-FR" sz="2800" dirty="0"/>
          </a:p>
        </p:txBody>
      </p:sp>
      <p:sp>
        <p:nvSpPr>
          <p:cNvPr id="3" name="Espace réservé du contenu 2"/>
          <p:cNvSpPr>
            <a:spLocks noGrp="1"/>
          </p:cNvSpPr>
          <p:nvPr>
            <p:ph idx="1"/>
          </p:nvPr>
        </p:nvSpPr>
        <p:spPr>
          <a:xfrm>
            <a:off x="1597191" y="1654656"/>
            <a:ext cx="9539177" cy="4351338"/>
          </a:xfrm>
        </p:spPr>
        <p:txBody>
          <a:bodyPr>
            <a:normAutofit/>
          </a:bodyPr>
          <a:lstStyle/>
          <a:p>
            <a:pPr marL="0" indent="0">
              <a:buNone/>
            </a:pPr>
            <a:r>
              <a:rPr lang="fr-FR" sz="1800" dirty="0" smtClean="0">
                <a:latin typeface="Gill Sans MT" charset="0"/>
                <a:ea typeface="Gill Sans MT" charset="0"/>
                <a:cs typeface="Gill Sans MT" charset="0"/>
              </a:rPr>
              <a:t>Dont </a:t>
            </a:r>
            <a:r>
              <a:rPr lang="fr-FR" sz="1800" dirty="0">
                <a:latin typeface="Gill Sans MT" charset="0"/>
                <a:ea typeface="Gill Sans MT" charset="0"/>
                <a:cs typeface="Gill Sans MT" charset="0"/>
              </a:rPr>
              <a:t>nous avons dérivé pour partie notre grille </a:t>
            </a:r>
            <a:r>
              <a:rPr lang="fr-FR" sz="1800" dirty="0" smtClean="0">
                <a:latin typeface="Gill Sans MT" charset="0"/>
                <a:ea typeface="Gill Sans MT" charset="0"/>
                <a:cs typeface="Gill Sans MT" charset="0"/>
              </a:rPr>
              <a:t>de </a:t>
            </a:r>
            <a:r>
              <a:rPr lang="fr-FR" sz="1800" dirty="0">
                <a:latin typeface="Gill Sans MT" charset="0"/>
                <a:ea typeface="Gill Sans MT" charset="0"/>
                <a:cs typeface="Gill Sans MT" charset="0"/>
              </a:rPr>
              <a:t>codage du discours des </a:t>
            </a:r>
            <a:r>
              <a:rPr lang="fr-FR" sz="1800" dirty="0" smtClean="0">
                <a:latin typeface="Gill Sans MT" charset="0"/>
                <a:ea typeface="Gill Sans MT" charset="0"/>
                <a:cs typeface="Gill Sans MT" charset="0"/>
              </a:rPr>
              <a:t>CP, </a:t>
            </a:r>
            <a:br>
              <a:rPr lang="fr-FR" sz="1800" dirty="0" smtClean="0">
                <a:latin typeface="Gill Sans MT" charset="0"/>
                <a:ea typeface="Gill Sans MT" charset="0"/>
                <a:cs typeface="Gill Sans MT" charset="0"/>
              </a:rPr>
            </a:br>
            <a:r>
              <a:rPr lang="fr-FR" sz="1800" dirty="0" smtClean="0">
                <a:latin typeface="Gill Sans MT" charset="0"/>
                <a:ea typeface="Gill Sans MT" charset="0"/>
                <a:cs typeface="Gill Sans MT" charset="0"/>
              </a:rPr>
              <a:t>nous inspirant de sa façon de présenter de façon didactique ses 11 paramètres </a:t>
            </a:r>
            <a:endParaRPr lang="fr-FR" sz="1800" dirty="0">
              <a:latin typeface="Gill Sans MT" charset="0"/>
              <a:ea typeface="Gill Sans MT" charset="0"/>
              <a:cs typeface="Gill Sans MT" charset="0"/>
            </a:endParaRPr>
          </a:p>
          <a:p>
            <a:pPr marL="0" indent="0">
              <a:buNone/>
            </a:pPr>
            <a:endParaRPr lang="fr-FR" sz="1800" b="1" dirty="0" smtClean="0">
              <a:latin typeface="Gill Sans MT" charset="0"/>
              <a:ea typeface="Gill Sans MT" charset="0"/>
              <a:cs typeface="Gill Sans MT" charset="0"/>
            </a:endParaRPr>
          </a:p>
          <a:p>
            <a:endParaRPr lang="fr-FR" sz="1800" b="1" dirty="0">
              <a:latin typeface="Gill Sans MT" charset="0"/>
              <a:ea typeface="Gill Sans MT" charset="0"/>
              <a:cs typeface="Gill Sans MT" charset="0"/>
            </a:endParaRPr>
          </a:p>
        </p:txBody>
      </p:sp>
      <p:sp>
        <p:nvSpPr>
          <p:cNvPr id="9" name="Rectangle à coins arrondis 8"/>
          <p:cNvSpPr/>
          <p:nvPr/>
        </p:nvSpPr>
        <p:spPr>
          <a:xfrm>
            <a:off x="1592132" y="471802"/>
            <a:ext cx="8320292" cy="9064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132" y="2286861"/>
            <a:ext cx="3432634" cy="330798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766" y="2223503"/>
            <a:ext cx="4559300" cy="1968500"/>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1917175031"/>
              </p:ext>
            </p:extLst>
          </p:nvPr>
        </p:nvGraphicFramePr>
        <p:xfrm>
          <a:off x="1585567" y="5668614"/>
          <a:ext cx="9080500" cy="622300"/>
        </p:xfrm>
        <a:graphic>
          <a:graphicData uri="http://schemas.openxmlformats.org/drawingml/2006/table">
            <a:tbl>
              <a:tblPr/>
              <a:tblGrid>
                <a:gridCol w="825500"/>
                <a:gridCol w="825500"/>
                <a:gridCol w="825500"/>
                <a:gridCol w="825500"/>
                <a:gridCol w="825500"/>
                <a:gridCol w="825500"/>
                <a:gridCol w="825500"/>
                <a:gridCol w="825500"/>
                <a:gridCol w="825500"/>
                <a:gridCol w="825500"/>
                <a:gridCol w="825500"/>
              </a:tblGrid>
              <a:tr h="609600">
                <a:tc>
                  <a:txBody>
                    <a:bodyPr/>
                    <a:lstStyle/>
                    <a:p>
                      <a:pPr algn="ctr" fontAlgn="t"/>
                      <a:r>
                        <a:rPr lang="fr-FR" sz="1000" b="0" i="0" u="none" strike="noStrike" dirty="0" smtClean="0">
                          <a:solidFill>
                            <a:srgbClr val="000000"/>
                          </a:solidFill>
                          <a:effectLst/>
                          <a:latin typeface="Calibri" charset="0"/>
                        </a:rPr>
                        <a:t>Nommer le </a:t>
                      </a:r>
                      <a:r>
                        <a:rPr lang="fr-FR" sz="1000" b="0" i="0" u="none" strike="noStrike" dirty="0">
                          <a:solidFill>
                            <a:srgbClr val="000000"/>
                          </a:solidFill>
                          <a:effectLst/>
                          <a:latin typeface="Calibri" charset="0"/>
                        </a:rPr>
                        <a:t>paramètre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fr-FR" sz="1000" b="0" i="0" u="none" strike="noStrike" dirty="0" smtClean="0">
                          <a:solidFill>
                            <a:srgbClr val="000000"/>
                          </a:solidFill>
                          <a:effectLst/>
                          <a:latin typeface="Calibri" charset="0"/>
                        </a:rPr>
                        <a:t>Définir le paramètre</a:t>
                      </a:r>
                      <a:endParaRPr lang="fr-FR" sz="10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fr-FR" sz="1000" b="0" i="0" u="none" strike="noStrike" dirty="0" smtClean="0">
                          <a:solidFill>
                            <a:srgbClr val="000000"/>
                          </a:solidFill>
                          <a:effectLst/>
                          <a:latin typeface="Calibri" charset="0"/>
                        </a:rPr>
                        <a:t>Mentionner le but de la</a:t>
                      </a:r>
                      <a:r>
                        <a:rPr lang="fr-FR" sz="1000" b="0" i="0" u="none" strike="noStrike" baseline="0" dirty="0" smtClean="0">
                          <a:solidFill>
                            <a:srgbClr val="000000"/>
                          </a:solidFill>
                          <a:effectLst/>
                          <a:latin typeface="Calibri" charset="0"/>
                        </a:rPr>
                        <a:t> </a:t>
                      </a:r>
                      <a:r>
                        <a:rPr lang="fr-FR" sz="1000" b="0" i="0" u="none" strike="noStrike" dirty="0" smtClean="0">
                          <a:solidFill>
                            <a:srgbClr val="000000"/>
                          </a:solidFill>
                          <a:effectLst/>
                          <a:latin typeface="Calibri" charset="0"/>
                        </a:rPr>
                        <a:t>prise </a:t>
                      </a:r>
                      <a:r>
                        <a:rPr lang="fr-FR" sz="1000" b="0" i="0" u="none" strike="noStrike" dirty="0">
                          <a:solidFill>
                            <a:srgbClr val="000000"/>
                          </a:solidFill>
                          <a:effectLst/>
                          <a:latin typeface="Calibri" charset="0"/>
                        </a:rPr>
                        <a:t>en </a:t>
                      </a:r>
                      <a:r>
                        <a:rPr lang="fr-FR" sz="1000" b="0" i="0" u="none" strike="noStrike" dirty="0" smtClean="0">
                          <a:solidFill>
                            <a:srgbClr val="000000"/>
                          </a:solidFill>
                          <a:effectLst/>
                          <a:latin typeface="Calibri" charset="0"/>
                        </a:rPr>
                        <a:t>compte du paramètre</a:t>
                      </a:r>
                      <a:endParaRPr lang="fr-FR" sz="10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fr-FR" sz="1000" b="0" i="0" u="none" strike="noStrike" dirty="0" smtClean="0">
                          <a:solidFill>
                            <a:srgbClr val="000000"/>
                          </a:solidFill>
                          <a:effectLst/>
                          <a:latin typeface="Calibri" charset="0"/>
                        </a:rPr>
                        <a:t>Décrire l’éventail des possibles</a:t>
                      </a:r>
                      <a:endParaRPr lang="fr-FR" sz="10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fr-FR" sz="1000" b="0" i="0" u="none" strike="noStrike" dirty="0" smtClean="0">
                          <a:solidFill>
                            <a:srgbClr val="000000"/>
                          </a:solidFill>
                          <a:effectLst/>
                          <a:latin typeface="Calibri" charset="0"/>
                        </a:rPr>
                        <a:t>Donner un exemple théorique</a:t>
                      </a:r>
                      <a:endParaRPr lang="fr-FR" sz="10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fr-FR" sz="1000" b="0" i="0" u="none" strike="noStrike" dirty="0" smtClean="0">
                          <a:solidFill>
                            <a:srgbClr val="000000"/>
                          </a:solidFill>
                          <a:effectLst/>
                          <a:latin typeface="Calibri" charset="0"/>
                        </a:rPr>
                        <a:t>Formuler une recommandation </a:t>
                      </a:r>
                      <a:r>
                        <a:rPr lang="fr-FR" sz="1000" b="0" i="0" u="none" strike="noStrike" dirty="0">
                          <a:solidFill>
                            <a:srgbClr val="000000"/>
                          </a:solidFill>
                          <a:effectLst/>
                          <a:latin typeface="Calibri" charset="0"/>
                        </a:rPr>
                        <a:t>théorique</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fr-FR" sz="900" b="0" i="0" u="none" strike="noStrike" dirty="0" smtClean="0">
                          <a:solidFill>
                            <a:srgbClr val="000000"/>
                          </a:solidFill>
                          <a:effectLst/>
                          <a:latin typeface="Calibri" charset="0"/>
                        </a:rPr>
                        <a:t>Poser une question</a:t>
                      </a:r>
                      <a:endParaRPr lang="fr-FR" sz="9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900" b="0" i="0" u="none" strike="noStrike" dirty="0" smtClean="0">
                          <a:solidFill>
                            <a:srgbClr val="000000"/>
                          </a:solidFill>
                          <a:effectLst/>
                          <a:latin typeface="Calibri" charset="0"/>
                        </a:rPr>
                        <a:t>Enoncer une observation</a:t>
                      </a:r>
                      <a:endParaRPr lang="fr-FR" sz="9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900" b="0" i="0" u="none" strike="noStrike" dirty="0" smtClean="0">
                          <a:solidFill>
                            <a:srgbClr val="000000"/>
                          </a:solidFill>
                          <a:effectLst/>
                          <a:latin typeface="Calibri" charset="0"/>
                        </a:rPr>
                        <a:t>Amener une analyse</a:t>
                      </a:r>
                      <a:r>
                        <a:rPr lang="fr-FR" sz="900" b="0" i="0" u="none" strike="noStrike" dirty="0">
                          <a:solidFill>
                            <a:srgbClr val="000000"/>
                          </a:solidFill>
                          <a:effectLst/>
                          <a:latin typeface="Calibri" charset="0"/>
                        </a:rPr>
                        <a:t>/ </a:t>
                      </a:r>
                      <a:r>
                        <a:rPr lang="fr-FR" sz="900" b="0" i="0" u="none" strike="noStrike" dirty="0" smtClean="0">
                          <a:solidFill>
                            <a:srgbClr val="000000"/>
                          </a:solidFill>
                          <a:effectLst/>
                          <a:latin typeface="Calibri" charset="0"/>
                        </a:rPr>
                        <a:t>un jugement</a:t>
                      </a:r>
                      <a:endParaRPr lang="fr-FR" sz="9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900" b="0" i="0" u="none" strike="noStrike" dirty="0" smtClean="0">
                          <a:solidFill>
                            <a:srgbClr val="000000"/>
                          </a:solidFill>
                          <a:effectLst/>
                          <a:latin typeface="Calibri" charset="0"/>
                        </a:rPr>
                        <a:t>Formuler recommandation contextualisée </a:t>
                      </a:r>
                      <a:endParaRPr lang="fr-FR" sz="9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900" b="0" i="0" u="none" strike="noStrike" dirty="0" smtClean="0">
                          <a:solidFill>
                            <a:srgbClr val="000000"/>
                          </a:solidFill>
                          <a:effectLst/>
                          <a:latin typeface="Calibri" charset="0"/>
                        </a:rPr>
                        <a:t>Mentionner le but de la</a:t>
                      </a:r>
                      <a:r>
                        <a:rPr lang="fr-FR" sz="900" b="0" i="0" u="none" strike="noStrike" baseline="0" dirty="0" smtClean="0">
                          <a:solidFill>
                            <a:srgbClr val="000000"/>
                          </a:solidFill>
                          <a:effectLst/>
                          <a:latin typeface="Calibri" charset="0"/>
                        </a:rPr>
                        <a:t> </a:t>
                      </a:r>
                      <a:r>
                        <a:rPr lang="fr-FR" sz="900" b="0" i="0" u="none" strike="noStrike" dirty="0" smtClean="0">
                          <a:solidFill>
                            <a:srgbClr val="000000"/>
                          </a:solidFill>
                          <a:effectLst/>
                          <a:latin typeface="Calibri" charset="0"/>
                        </a:rPr>
                        <a:t>prise en compte de celle-ci</a:t>
                      </a:r>
                      <a:endParaRPr lang="fr-FR" sz="900" b="0" i="0" u="none" strike="noStrike" dirty="0">
                        <a:solidFill>
                          <a:srgbClr val="000000"/>
                        </a:solidFill>
                        <a:effectLst/>
                        <a:latin typeface="Calibri" charset="0"/>
                      </a:endParaRP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11" name="Connecteur droit avec flèche 10"/>
          <p:cNvCxnSpPr/>
          <p:nvPr/>
        </p:nvCxnSpPr>
        <p:spPr>
          <a:xfrm>
            <a:off x="159026" y="6005994"/>
            <a:ext cx="1252331"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49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981200" y="291545"/>
            <a:ext cx="8362950" cy="1179445"/>
          </a:xfrm>
        </p:spPr>
        <p:txBody>
          <a:bodyPr>
            <a:normAutofit/>
          </a:bodyPr>
          <a:lstStyle/>
          <a:p>
            <a:pPr>
              <a:defRPr/>
            </a:pPr>
            <a:r>
              <a:rPr lang="fr-FR" sz="2800" dirty="0" smtClean="0">
                <a:ea typeface="Gill Sans MT" charset="0"/>
                <a:cs typeface="Gill Sans MT" charset="0"/>
              </a:rPr>
              <a:t>L’exploitation </a:t>
            </a:r>
            <a:r>
              <a:rPr lang="fr-FR" sz="2800" dirty="0">
                <a:ea typeface="Gill Sans MT" charset="0"/>
                <a:cs typeface="Gill Sans MT" charset="0"/>
              </a:rPr>
              <a:t>de la vidéo et </a:t>
            </a:r>
            <a:r>
              <a:rPr lang="fr-FR" sz="2800" dirty="0" smtClean="0">
                <a:ea typeface="Gill Sans MT" charset="0"/>
                <a:cs typeface="Gill Sans MT" charset="0"/>
              </a:rPr>
              <a:t/>
            </a:r>
            <a:br>
              <a:rPr lang="fr-FR" sz="2800" dirty="0" smtClean="0">
                <a:ea typeface="Gill Sans MT" charset="0"/>
                <a:cs typeface="Gill Sans MT" charset="0"/>
              </a:rPr>
            </a:br>
            <a:r>
              <a:rPr lang="fr-FR" sz="2800" dirty="0" smtClean="0">
                <a:ea typeface="Gill Sans MT" charset="0"/>
                <a:cs typeface="Gill Sans MT" charset="0"/>
              </a:rPr>
              <a:t>de </a:t>
            </a:r>
            <a:r>
              <a:rPr lang="fr-FR" sz="2800" dirty="0">
                <a:ea typeface="Gill Sans MT" charset="0"/>
                <a:cs typeface="Gill Sans MT" charset="0"/>
              </a:rPr>
              <a:t>la logique d’auto-confrontation</a:t>
            </a:r>
            <a:endParaRPr lang="fr-BE" sz="2800" dirty="0"/>
          </a:p>
        </p:txBody>
      </p:sp>
      <p:sp>
        <p:nvSpPr>
          <p:cNvPr id="10243" name="Espace réservé du contenu 2"/>
          <p:cNvSpPr>
            <a:spLocks noGrp="1"/>
          </p:cNvSpPr>
          <p:nvPr>
            <p:ph sz="quarter" idx="1"/>
          </p:nvPr>
        </p:nvSpPr>
        <p:spPr>
          <a:xfrm>
            <a:off x="1669774" y="1539548"/>
            <a:ext cx="8242650" cy="4741982"/>
          </a:xfrm>
        </p:spPr>
        <p:txBody>
          <a:bodyPr>
            <a:normAutofit fontScale="92500" lnSpcReduction="10000"/>
          </a:bodyPr>
          <a:lstStyle/>
          <a:p>
            <a:pPr marL="0" lvl="1" indent="0">
              <a:spcBef>
                <a:spcPts val="1000"/>
              </a:spcBef>
              <a:buClr>
                <a:schemeClr val="accent5"/>
              </a:buClr>
              <a:buNone/>
            </a:pPr>
            <a:r>
              <a:rPr lang="fr-FR" sz="1900" b="1" dirty="0">
                <a:latin typeface="Gill Sans MT" charset="0"/>
                <a:ea typeface="Gill Sans MT" charset="0"/>
                <a:cs typeface="Gill Sans MT" charset="0"/>
              </a:rPr>
              <a:t>L’auto-confrontation</a:t>
            </a:r>
            <a:r>
              <a:rPr lang="fr-FR" sz="1900" dirty="0">
                <a:latin typeface="Gill Sans MT" charset="0"/>
                <a:ea typeface="Gill Sans MT" charset="0"/>
                <a:cs typeface="Gill Sans MT" charset="0"/>
              </a:rPr>
              <a:t> </a:t>
            </a:r>
            <a:r>
              <a:rPr lang="fr-FR" sz="1900" dirty="0" smtClean="0">
                <a:latin typeface="Gill Sans MT" charset="0"/>
                <a:ea typeface="Gill Sans MT" charset="0"/>
                <a:cs typeface="Gill Sans MT" charset="0"/>
              </a:rPr>
              <a:t>consiste </a:t>
            </a:r>
            <a:r>
              <a:rPr lang="fr-FR" sz="1900" dirty="0">
                <a:latin typeface="Gill Sans MT" charset="0"/>
                <a:ea typeface="Gill Sans MT" charset="0"/>
                <a:cs typeface="Gill Sans MT" charset="0"/>
              </a:rPr>
              <a:t>à mettre le professionnel en présence d’une captation vidéo de sa propre pratique et à recueillir ses réactions par le recours à des techniques d’entretien </a:t>
            </a:r>
            <a:r>
              <a:rPr lang="fr-FR" sz="1900" dirty="0" err="1">
                <a:latin typeface="Gill Sans MT" charset="0"/>
                <a:ea typeface="Gill Sans MT" charset="0"/>
                <a:cs typeface="Gill Sans MT" charset="0"/>
              </a:rPr>
              <a:t>adaptées</a:t>
            </a:r>
            <a:r>
              <a:rPr lang="fr-FR" sz="1900" dirty="0">
                <a:latin typeface="Gill Sans MT" charset="0"/>
                <a:ea typeface="Gill Sans MT" charset="0"/>
                <a:cs typeface="Gill Sans MT" charset="0"/>
              </a:rPr>
              <a:t> (</a:t>
            </a:r>
            <a:r>
              <a:rPr lang="fr-FR" sz="1900" dirty="0" err="1">
                <a:latin typeface="Gill Sans MT" charset="0"/>
                <a:ea typeface="Gill Sans MT" charset="0"/>
                <a:cs typeface="Gill Sans MT" charset="0"/>
              </a:rPr>
              <a:t>Alin</a:t>
            </a:r>
            <a:r>
              <a:rPr lang="fr-FR" sz="1900" dirty="0">
                <a:latin typeface="Gill Sans MT" charset="0"/>
                <a:ea typeface="Gill Sans MT" charset="0"/>
                <a:cs typeface="Gill Sans MT" charset="0"/>
              </a:rPr>
              <a:t>, 2010 ; Clot </a:t>
            </a:r>
            <a:r>
              <a:rPr lang="fr-FR" sz="1900" i="1" dirty="0">
                <a:latin typeface="Gill Sans MT" charset="0"/>
                <a:ea typeface="Gill Sans MT" charset="0"/>
                <a:cs typeface="Gill Sans MT" charset="0"/>
              </a:rPr>
              <a:t>et al</a:t>
            </a:r>
            <a:r>
              <a:rPr lang="fr-FR" sz="1900" dirty="0">
                <a:latin typeface="Gill Sans MT" charset="0"/>
                <a:ea typeface="Gill Sans MT" charset="0"/>
                <a:cs typeface="Gill Sans MT" charset="0"/>
              </a:rPr>
              <a:t>, 2001). </a:t>
            </a:r>
            <a:endParaRPr lang="fr-FR" sz="1900" dirty="0" smtClean="0">
              <a:latin typeface="Gill Sans MT" charset="0"/>
              <a:ea typeface="Gill Sans MT" charset="0"/>
              <a:cs typeface="Gill Sans MT" charset="0"/>
            </a:endParaRPr>
          </a:p>
          <a:p>
            <a:pPr marL="0" lvl="1" indent="0">
              <a:spcBef>
                <a:spcPts val="1000"/>
              </a:spcBef>
              <a:buClr>
                <a:schemeClr val="accent5"/>
              </a:buClr>
              <a:buNone/>
            </a:pPr>
            <a:endParaRPr lang="fr-BE" sz="1900" b="1" dirty="0" smtClean="0">
              <a:latin typeface="Gill Sans MT" charset="0"/>
              <a:ea typeface="Gill Sans MT" charset="0"/>
              <a:cs typeface="Gill Sans MT" charset="0"/>
            </a:endParaRPr>
          </a:p>
          <a:p>
            <a:pPr marL="0" indent="0">
              <a:buClr>
                <a:schemeClr val="accent5"/>
              </a:buClr>
              <a:buNone/>
            </a:pPr>
            <a:r>
              <a:rPr lang="fr-BE" sz="1900" b="1" dirty="0" err="1" smtClean="0">
                <a:latin typeface="Gill Sans MT" charset="0"/>
                <a:ea typeface="Gill Sans MT" charset="0"/>
                <a:cs typeface="Gill Sans MT" charset="0"/>
              </a:rPr>
              <a:t>Intér</a:t>
            </a:r>
            <a:r>
              <a:rPr lang="nl-BE" sz="1900" b="1" dirty="0" smtClean="0">
                <a:latin typeface="Gill Sans MT" charset="0"/>
                <a:ea typeface="Gill Sans MT" charset="0"/>
                <a:cs typeface="Gill Sans MT" charset="0"/>
              </a:rPr>
              <a:t>êt pour l’outil vidéo</a:t>
            </a:r>
            <a:endParaRPr lang="fr-BE" sz="1900" dirty="0" smtClean="0">
              <a:latin typeface="Gill Sans MT" charset="0"/>
              <a:ea typeface="Gill Sans MT" charset="0"/>
              <a:cs typeface="Gill Sans MT" charset="0"/>
            </a:endParaRPr>
          </a:p>
          <a:p>
            <a:r>
              <a:rPr lang="fr-FR" sz="1900" dirty="0">
                <a:latin typeface="Gill Sans MT" charset="0"/>
                <a:ea typeface="Gill Sans MT" charset="0"/>
                <a:cs typeface="Gill Sans MT" charset="0"/>
              </a:rPr>
              <a:t>Se confronter aux vidéos de soi : </a:t>
            </a:r>
            <a:r>
              <a:rPr lang="fr-FR" sz="1900" dirty="0" smtClean="0">
                <a:latin typeface="Gill Sans MT" charset="0"/>
                <a:ea typeface="Gill Sans MT" charset="0"/>
                <a:cs typeface="Gill Sans MT" charset="0"/>
              </a:rPr>
              <a:t>posture </a:t>
            </a:r>
            <a:r>
              <a:rPr lang="fr-FR" sz="1900" dirty="0">
                <a:latin typeface="Gill Sans MT" charset="0"/>
                <a:ea typeface="Gill Sans MT" charset="0"/>
                <a:cs typeface="Gill Sans MT" charset="0"/>
              </a:rPr>
              <a:t>d’observation privilégiée (</a:t>
            </a:r>
            <a:r>
              <a:rPr lang="fr-FR" sz="1900" dirty="0" err="1">
                <a:latin typeface="Gill Sans MT" charset="0"/>
                <a:ea typeface="Gill Sans MT" charset="0"/>
                <a:cs typeface="Gill Sans MT" charset="0"/>
              </a:rPr>
              <a:t>Brophy</a:t>
            </a:r>
            <a:r>
              <a:rPr lang="fr-FR" sz="1900" dirty="0">
                <a:latin typeface="Gill Sans MT" charset="0"/>
                <a:ea typeface="Gill Sans MT" charset="0"/>
                <a:cs typeface="Gill Sans MT" charset="0"/>
              </a:rPr>
              <a:t>, 2004</a:t>
            </a:r>
            <a:r>
              <a:rPr lang="fr-FR" sz="1900" dirty="0" smtClean="0">
                <a:latin typeface="Gill Sans MT" charset="0"/>
                <a:ea typeface="Gill Sans MT" charset="0"/>
                <a:cs typeface="Gill Sans MT" charset="0"/>
              </a:rPr>
              <a:t>), </a:t>
            </a:r>
            <a:r>
              <a:rPr lang="fr-FR" sz="1900" dirty="0">
                <a:latin typeface="Gill Sans MT" charset="0"/>
                <a:ea typeface="Gill Sans MT" charset="0"/>
                <a:cs typeface="Gill Sans MT" charset="0"/>
              </a:rPr>
              <a:t>développe une capacité réflexive (Zhang &amp; al., 2011) et une capacité d’action (</a:t>
            </a:r>
            <a:r>
              <a:rPr lang="fr-FR" sz="1900" dirty="0" err="1">
                <a:latin typeface="Gill Sans MT" charset="0"/>
                <a:ea typeface="Gill Sans MT" charset="0"/>
                <a:cs typeface="Gill Sans MT" charset="0"/>
              </a:rPr>
              <a:t>Sherin</a:t>
            </a:r>
            <a:r>
              <a:rPr lang="fr-FR" sz="1900" dirty="0">
                <a:latin typeface="Gill Sans MT" charset="0"/>
                <a:ea typeface="Gill Sans MT" charset="0"/>
                <a:cs typeface="Gill Sans MT" charset="0"/>
              </a:rPr>
              <a:t> &amp; Van Es, 2009) chez </a:t>
            </a:r>
            <a:r>
              <a:rPr lang="fr-FR" sz="1900" dirty="0" smtClean="0">
                <a:latin typeface="Gill Sans MT" charset="0"/>
                <a:ea typeface="Gill Sans MT" charset="0"/>
                <a:cs typeface="Gill Sans MT" charset="0"/>
              </a:rPr>
              <a:t>l’enseignant.</a:t>
            </a:r>
          </a:p>
          <a:p>
            <a:r>
              <a:rPr lang="fr-FR" sz="1900" dirty="0" smtClean="0">
                <a:latin typeface="Gill Sans MT" charset="0"/>
                <a:ea typeface="Gill Sans MT" charset="0"/>
                <a:cs typeface="Gill Sans MT" charset="0"/>
              </a:rPr>
              <a:t>Dans </a:t>
            </a:r>
            <a:r>
              <a:rPr lang="fr-FR" sz="1900" dirty="0">
                <a:latin typeface="Gill Sans MT" charset="0"/>
                <a:ea typeface="Gill Sans MT" charset="0"/>
                <a:cs typeface="Gill Sans MT" charset="0"/>
              </a:rPr>
              <a:t>une approche dite « développementale », l’utilisation de la vidéo permet à l’enseignant de construire l’interprétation de son action. </a:t>
            </a:r>
            <a:endParaRPr lang="fr-FR" sz="1900" dirty="0" smtClean="0">
              <a:latin typeface="Gill Sans MT" charset="0"/>
              <a:ea typeface="Gill Sans MT" charset="0"/>
              <a:cs typeface="Gill Sans MT" charset="0"/>
            </a:endParaRPr>
          </a:p>
          <a:p>
            <a:r>
              <a:rPr lang="fr-FR" sz="1900" dirty="0" smtClean="0">
                <a:latin typeface="Gill Sans MT" charset="0"/>
                <a:ea typeface="Gill Sans MT" charset="0"/>
                <a:cs typeface="Gill Sans MT" charset="0"/>
              </a:rPr>
              <a:t>Dans </a:t>
            </a:r>
            <a:r>
              <a:rPr lang="fr-FR" sz="1900" dirty="0">
                <a:latin typeface="Gill Sans MT" charset="0"/>
                <a:ea typeface="Gill Sans MT" charset="0"/>
                <a:cs typeface="Gill Sans MT" charset="0"/>
              </a:rPr>
              <a:t>une approche dite « normative », la vidéo est utilisée dans le but de la construction du « que faire » en classe. Dans cette perspective, l’utilisation de la vidéo sert, notamment, en la présentation d’exemples de bonne pratique. </a:t>
            </a:r>
          </a:p>
          <a:p>
            <a:r>
              <a:rPr lang="fr-FR" sz="1900" dirty="0" smtClean="0">
                <a:latin typeface="Gill Sans MT" charset="0"/>
                <a:ea typeface="Gill Sans MT" charset="0"/>
                <a:cs typeface="Gill Sans MT" charset="0"/>
              </a:rPr>
              <a:t>Utilisation </a:t>
            </a:r>
            <a:r>
              <a:rPr lang="fr-FR" sz="1900" dirty="0">
                <a:latin typeface="Gill Sans MT" charset="0"/>
                <a:ea typeface="Gill Sans MT" charset="0"/>
                <a:cs typeface="Gill Sans MT" charset="0"/>
              </a:rPr>
              <a:t>grandissante dans la formation initiale et continuée des enseignants (Gaudin &amp; </a:t>
            </a:r>
            <a:r>
              <a:rPr lang="fr-FR" sz="1900" dirty="0" err="1">
                <a:latin typeface="Gill Sans MT" charset="0"/>
                <a:ea typeface="Gill Sans MT" charset="0"/>
                <a:cs typeface="Gill Sans MT" charset="0"/>
              </a:rPr>
              <a:t>Chaliès</a:t>
            </a:r>
            <a:r>
              <a:rPr lang="fr-FR" sz="1900" dirty="0">
                <a:latin typeface="Gill Sans MT" charset="0"/>
                <a:ea typeface="Gill Sans MT" charset="0"/>
                <a:cs typeface="Gill Sans MT" charset="0"/>
              </a:rPr>
              <a:t> </a:t>
            </a:r>
            <a:r>
              <a:rPr lang="fr-FR" sz="1900" dirty="0" smtClean="0">
                <a:latin typeface="Gill Sans MT" charset="0"/>
                <a:ea typeface="Gill Sans MT" charset="0"/>
                <a:cs typeface="Gill Sans MT" charset="0"/>
              </a:rPr>
              <a:t>2015) mais méconnaissance </a:t>
            </a:r>
            <a:r>
              <a:rPr lang="fr-FR" sz="1900" dirty="0">
                <a:latin typeface="Gill Sans MT" charset="0"/>
                <a:ea typeface="Gill Sans MT" charset="0"/>
                <a:cs typeface="Gill Sans MT" charset="0"/>
              </a:rPr>
              <a:t>de cette pratique dans le domaine de l’Enseignement supérieur </a:t>
            </a:r>
            <a:r>
              <a:rPr lang="fr-FR" sz="1900" dirty="0" smtClean="0">
                <a:latin typeface="Gill Sans MT" charset="0"/>
                <a:ea typeface="Gill Sans MT" charset="0"/>
                <a:cs typeface="Gill Sans MT" charset="0"/>
              </a:rPr>
              <a:t>.</a:t>
            </a:r>
          </a:p>
          <a:p>
            <a:pPr>
              <a:buClr>
                <a:schemeClr val="accent5"/>
              </a:buClr>
            </a:pPr>
            <a:endParaRPr lang="fr-BE" sz="1800" dirty="0" smtClean="0">
              <a:latin typeface="Gill Sans MT" charset="0"/>
              <a:ea typeface="Gill Sans MT" charset="0"/>
              <a:cs typeface="Gill Sans MT" charset="0"/>
            </a:endParaRPr>
          </a:p>
          <a:p>
            <a:pPr>
              <a:buClr>
                <a:schemeClr val="accent5"/>
              </a:buClr>
            </a:pPr>
            <a:endParaRPr lang="fr-BE" sz="1200" dirty="0">
              <a:latin typeface="Gill Sans MT" panose="020B0502020104020203" pitchFamily="34" charset="0"/>
            </a:endParaRPr>
          </a:p>
        </p:txBody>
      </p:sp>
      <p:sp>
        <p:nvSpPr>
          <p:cNvPr id="10244" name="Espace réservé du numéro de diapositive 3"/>
          <p:cNvSpPr>
            <a:spLocks noGrp="1"/>
          </p:cNvSpPr>
          <p:nvPr>
            <p:ph type="sldNum" sz="quarter" idx="12"/>
          </p:nvPr>
        </p:nvSpPr>
        <p:spPr bwMode="auto">
          <a:noFill/>
          <a:ln>
            <a:miter lim="800000"/>
            <a:headEnd/>
            <a:tailEnd/>
          </a:ln>
        </p:spPr>
        <p:txBody>
          <a:bodyPr vert="horz" wrap="square" lIns="91440" tIns="45720" rIns="91440" bIns="45720" numCol="1" rtlCol="0" anchor="t" anchorCtr="0" compatLnSpc="1">
            <a:prstTxWarp prst="textNoShape">
              <a:avLst/>
            </a:prstTxWarp>
          </a:bodyPr>
          <a:lstStyle/>
          <a:p>
            <a:fld id="{E8E2ED97-D4DF-48A2-80D9-E62AD69FC7BC}" type="slidenum">
              <a:rPr lang="fr-FR" smtClean="0"/>
              <a:pPr/>
              <a:t>9</a:t>
            </a:fld>
            <a:endParaRPr lang="fr-FR" dirty="0" smtClean="0"/>
          </a:p>
        </p:txBody>
      </p:sp>
      <p:sp>
        <p:nvSpPr>
          <p:cNvPr id="5" name="Rectangle à coins arrondis 4"/>
          <p:cNvSpPr/>
          <p:nvPr/>
        </p:nvSpPr>
        <p:spPr>
          <a:xfrm>
            <a:off x="1592132" y="471802"/>
            <a:ext cx="8320292" cy="8689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200" dirty="0">
              <a:solidFill>
                <a:schemeClr val="tx1"/>
              </a:solidFill>
            </a:endParaRPr>
          </a:p>
        </p:txBody>
      </p:sp>
    </p:spTree>
    <p:extLst>
      <p:ext uri="{BB962C8B-B14F-4D97-AF65-F5344CB8AC3E}">
        <p14:creationId xmlns:p14="http://schemas.microsoft.com/office/powerpoint/2010/main" val="88003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8318</TotalTime>
  <Words>1971</Words>
  <Application>Microsoft Macintosh PowerPoint</Application>
  <PresentationFormat>Grand écran</PresentationFormat>
  <Paragraphs>178</Paragraphs>
  <Slides>28</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Calibri</vt:lpstr>
      <vt:lpstr>Calibri Light</vt:lpstr>
      <vt:lpstr>Gill Sans MT</vt:lpstr>
      <vt:lpstr>Mangal</vt:lpstr>
      <vt:lpstr>Wingdings</vt:lpstr>
      <vt:lpstr>Arial</vt:lpstr>
      <vt:lpstr>Thème Office</vt:lpstr>
      <vt:lpstr>« Feedback dit sur feedback filmé » - Analyse de discours de conseillers pédagogiques sur le feedback formatif vers des enseignants de 1er Bac Architecture lors de séances de débriefing recourant à l’image vidéo.</vt:lpstr>
      <vt:lpstr>Introduction (1/3) :  un protocole de conseil pédagogique vidéo-assisté dans le contexte d’un cours de Projet architectural</vt:lpstr>
      <vt:lpstr>Introduction (2/3):  un protocole de conseil pédagogique vidéo-assisté dans le contexte d’un cours de Projet architectural</vt:lpstr>
      <vt:lpstr>Introduction (2/3):  un protocole de conseil pédagogique vidéo-assisté dans le contexte d’un cours de Projet architectural</vt:lpstr>
      <vt:lpstr>Introduction (3/3):  un protocole de conseil pédagogique vidéo-assisté dans le contexte d’un cours de Projet architectural</vt:lpstr>
      <vt:lpstr>Le contexte du projet « Feedbacks 1er bac »</vt:lpstr>
      <vt:lpstr>Le cadre théorique de Brookhart (2008)</vt:lpstr>
      <vt:lpstr>Le cadre théorique de Brookhart (2008)</vt:lpstr>
      <vt:lpstr>L’exploitation de la vidéo et  de la logique d’auto-confrontation</vt:lpstr>
      <vt:lpstr>Objectifs de l’étude</vt:lpstr>
      <vt:lpstr>Présentation PowerPoint</vt:lpstr>
      <vt:lpstr>Présentation PowerPoint</vt:lpstr>
      <vt:lpstr>Présentation PowerPoint</vt:lpstr>
      <vt:lpstr>Retranscription in extenso des entretiens filmés entre les trois conseillers et trois encadrants</vt:lpstr>
      <vt:lpstr>Présentation PowerPoint</vt:lpstr>
      <vt:lpstr>Présentation PowerPoint</vt:lpstr>
      <vt:lpstr>Résultats</vt:lpstr>
      <vt:lpstr>Scores : dimensions discursives activées / paramètres de Brookhart par chacun des trois conseillers pédagogiques </vt:lpstr>
      <vt:lpstr>Présentation PowerPoint</vt:lpstr>
      <vt:lpstr>Scores : dimensions activées par unité de prise de parole / paramètres par chacun des trois conseillers pédagogiques </vt:lpstr>
      <vt:lpstr>Scores : dimensions discursives activées / paramètres de Brookhart par l’ensemble des trois conseillers pédagogiques </vt:lpstr>
      <vt:lpstr>Scores : dimensions activées par unité de prise de parole / paramètres par l’ensemble des trois conseillers pédagogiques </vt:lpstr>
      <vt:lpstr>Présentation PowerPoint</vt:lpstr>
      <vt:lpstr>Présentation PowerPoint</vt:lpstr>
      <vt:lpstr>Conclusions (1/2)</vt:lpstr>
      <vt:lpstr>Conclusions (2/2)</vt:lpstr>
      <vt:lpstr>Perspectives (1/2)</vt:lpstr>
      <vt:lpstr>Perspectives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Méthode</dc:title>
  <dc:creator>Utilisateur Microsoft Office</dc:creator>
  <cp:lastModifiedBy>Utilisateur de Microsoft Office</cp:lastModifiedBy>
  <cp:revision>158</cp:revision>
  <dcterms:created xsi:type="dcterms:W3CDTF">2019-01-03T12:41:13Z</dcterms:created>
  <dcterms:modified xsi:type="dcterms:W3CDTF">2020-03-28T10:35:49Z</dcterms:modified>
</cp:coreProperties>
</file>