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483" r:id="rId2"/>
    <p:sldId id="544" r:id="rId3"/>
    <p:sldId id="802" r:id="rId4"/>
    <p:sldId id="806" r:id="rId5"/>
    <p:sldId id="807" r:id="rId6"/>
    <p:sldId id="808" r:id="rId7"/>
    <p:sldId id="809" r:id="rId8"/>
    <p:sldId id="810" r:id="rId9"/>
    <p:sldId id="811" r:id="rId10"/>
    <p:sldId id="871" r:id="rId11"/>
    <p:sldId id="812" r:id="rId12"/>
    <p:sldId id="880" r:id="rId13"/>
    <p:sldId id="872" r:id="rId14"/>
    <p:sldId id="873" r:id="rId15"/>
    <p:sldId id="874" r:id="rId16"/>
    <p:sldId id="875" r:id="rId17"/>
    <p:sldId id="876" r:id="rId18"/>
    <p:sldId id="877" r:id="rId19"/>
    <p:sldId id="878" r:id="rId20"/>
    <p:sldId id="879" r:id="rId21"/>
    <p:sldId id="815" r:id="rId22"/>
    <p:sldId id="816" r:id="rId23"/>
    <p:sldId id="821" r:id="rId24"/>
    <p:sldId id="822" r:id="rId25"/>
    <p:sldId id="823" r:id="rId26"/>
  </p:sldIdLst>
  <p:sldSz cx="9144000" cy="6858000" type="screen4x3"/>
  <p:notesSz cx="6858000" cy="9144000"/>
  <p:custDataLst>
    <p:tags r:id="rId28"/>
  </p:custData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CC3399"/>
    <a:srgbClr val="0000FF"/>
    <a:srgbClr val="993300"/>
    <a:srgbClr val="CC3300"/>
    <a:srgbClr val="D60093"/>
    <a:srgbClr val="66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23" autoAdjust="0"/>
    <p:restoredTop sz="93658"/>
  </p:normalViewPr>
  <p:slideViewPr>
    <p:cSldViewPr>
      <p:cViewPr varScale="1">
        <p:scale>
          <a:sx n="86" d="100"/>
          <a:sy n="86" d="100"/>
        </p:scale>
        <p:origin x="67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tags" Target="tags/tag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F408BF-F5E9-0A4A-8D64-079264EFDBB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8072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Ingénierie</a:t>
            </a:r>
            <a:r>
              <a:rPr lang="fr-BE" baseline="0" dirty="0" smtClean="0"/>
              <a:t> pédagogique =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46E61-986A-4B6D-A9FA-59DD553BB7F7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50667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46E61-986A-4B6D-A9FA-59DD553BB7F7}" type="slidenum">
              <a:rPr lang="fr-BE" smtClean="0"/>
              <a:pPr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28641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46E61-986A-4B6D-A9FA-59DD553BB7F7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67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10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1C4B191-D4F2-5046-9162-D6A6DA41FBD4}" type="datetime1">
              <a:rPr lang="fr-FR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11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Leduc - Formasup</a:t>
            </a:r>
          </a:p>
        </p:txBody>
      </p:sp>
      <p:sp>
        <p:nvSpPr>
          <p:cNvPr id="12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D74F0-025C-ED44-BEE6-C69EE7004EE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23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A0BE3-A7C2-7349-81E9-73C34E0A8C41}" type="datetime1">
              <a:rPr lang="fr-FR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Leduc - Formasup</a:t>
            </a:r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6DAD0-5288-8744-AC27-D67349C9E65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855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2EA5E-7E9D-7548-96F2-0E6EF92B7FEA}" type="datetime1">
              <a:rPr lang="fr-FR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Leduc - Formasup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AFD5C-19F8-704A-9971-AFA00BA0301E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216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FA341-8962-2A4D-A3B4-4BAD18E2F293}" type="datetime1">
              <a:rPr lang="fr-FR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Leduc - Formasup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1B771-F799-FE42-9691-CDD426FD9DA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08897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8BB30-E8EC-B245-8346-26F58592026F}" type="datetime1">
              <a:rPr lang="fr-FR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Leduc - Formasup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B4437-DBE8-024C-BB4E-12D16F2D016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895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D3ADD-8514-1E4B-BC1C-E0973486B7F8}" type="datetime1">
              <a:rPr lang="fr-FR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Leduc - Formasup</a:t>
            </a:r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0F28B-94EE-DB4D-A934-4B3461497925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2746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Connecteur droit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" name="Triangle isocèle 1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401C5-DD39-F04F-9ACD-97919937618A}" type="datetime1">
              <a:rPr lang="fr-FR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Leduc - Formasup</a:t>
            </a: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25F19-0CC0-B74C-936A-78FA2500C64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1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Triangle isocèle 11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341F3-43DD-3640-A989-C265F82AD570}" type="datetime1">
              <a:rPr lang="fr-FR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Leduc - Formasup</a:t>
            </a: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8739-32D8-064F-8987-355C1F70AB3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6450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E31B0-D61A-C740-A271-E83F370FF356}" type="datetime1">
              <a:rPr lang="fr-FR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Leduc - Formasup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39571-C8A0-7946-8CCF-E07F8E9C79DF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605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cteur droit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" name="Triangle isocèle 11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Connecteur droit 12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282B-E368-A343-822F-D4104E765524}" type="datetime1">
              <a:rPr lang="fr-FR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Leduc - Formasup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D89B-D675-3C49-B40E-3E2886162D0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52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  <a:endParaRPr lang="en-US" altLang="fr-FR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0E3FDA1F-674F-9947-91B2-D6A6A32ED209}" type="datetime1">
              <a:rPr lang="fr-FR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L. Leduc - Formasup</a:t>
            </a: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95B1BF-9CB7-C94C-88A8-E0C5937D27A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1031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2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67" r:id="rId2"/>
    <p:sldLayoutId id="2147484273" r:id="rId3"/>
    <p:sldLayoutId id="2147484268" r:id="rId4"/>
    <p:sldLayoutId id="2147484269" r:id="rId5"/>
    <p:sldLayoutId id="2147484274" r:id="rId6"/>
    <p:sldLayoutId id="2147484275" r:id="rId7"/>
    <p:sldLayoutId id="2147484270" r:id="rId8"/>
    <p:sldLayoutId id="2147484276" r:id="rId9"/>
    <p:sldLayoutId id="2147484271" r:id="rId10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232E"/>
        </a:buClr>
        <a:buSzPct val="70000"/>
        <a:buFont typeface="Wingdings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3717032"/>
            <a:ext cx="6858000" cy="990600"/>
          </a:xfrm>
        </p:spPr>
        <p:txBody>
          <a:bodyPr/>
          <a:lstStyle/>
          <a:p>
            <a:pPr>
              <a:defRPr/>
            </a:pPr>
            <a:r>
              <a:rPr lang="fr-FR" sz="2400" b="1" i="1" dirty="0"/>
              <a:t/>
            </a:r>
            <a:br>
              <a:rPr lang="fr-FR" sz="2400" b="1" i="1" dirty="0"/>
            </a:br>
            <a:r>
              <a:rPr lang="fr-FR" sz="2400" b="1" i="1" dirty="0"/>
              <a:t>La scénarisation des enseignements </a:t>
            </a:r>
            <a:r>
              <a:rPr lang="fr-FR" sz="2400" b="1" i="1" dirty="0" smtClean="0"/>
              <a:t/>
            </a:r>
            <a:br>
              <a:rPr lang="fr-FR" sz="2400" b="1" i="1" dirty="0" smtClean="0"/>
            </a:br>
            <a:r>
              <a:rPr lang="fr-FR" sz="2400" b="1" i="1" dirty="0" smtClean="0"/>
              <a:t>en </a:t>
            </a:r>
            <a:r>
              <a:rPr lang="fr-FR" sz="2400" b="1" i="1" dirty="0"/>
              <a:t>questions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smtClean="0">
                <a:latin typeface="+mn-lt"/>
              </a:rPr>
              <a:t/>
            </a:r>
            <a:br>
              <a:rPr lang="fr-FR" sz="2800" dirty="0" smtClean="0">
                <a:latin typeface="+mn-lt"/>
              </a:rPr>
            </a:br>
            <a:endParaRPr lang="fr-FR" sz="2800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09675" y="5127625"/>
            <a:ext cx="6858000" cy="533400"/>
          </a:xfrm>
        </p:spPr>
        <p:txBody>
          <a:bodyPr/>
          <a:lstStyle/>
          <a:p>
            <a:pPr>
              <a:defRPr/>
            </a:pPr>
            <a:r>
              <a:rPr lang="fr-FR" sz="2400" dirty="0" smtClean="0">
                <a:latin typeface="+mn-lt"/>
              </a:rPr>
              <a:t>Laurent Leduc, IFRES, </a:t>
            </a:r>
            <a:r>
              <a:rPr lang="fr-FR" sz="2400" dirty="0" err="1" smtClean="0">
                <a:latin typeface="+mn-lt"/>
              </a:rPr>
              <a:t>ULiège</a:t>
            </a:r>
            <a:endParaRPr lang="fr-FR" sz="2400" dirty="0" smtClean="0">
              <a:latin typeface="+mn-lt"/>
            </a:endParaRPr>
          </a:p>
        </p:txBody>
      </p:sp>
      <p:pic>
        <p:nvPicPr>
          <p:cNvPr id="13315" name="Image 3" descr="ccue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81013"/>
            <a:ext cx="18811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Image 4" descr="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765175"/>
            <a:ext cx="16462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916238" y="6237288"/>
            <a:ext cx="29511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l-BE" dirty="0" smtClean="0">
                <a:latin typeface="+mn-lt"/>
              </a:rPr>
              <a:t>6 mai 2019</a:t>
            </a:r>
            <a:endParaRPr lang="fr-FR" dirty="0">
              <a:latin typeface="+mn-lt"/>
            </a:endParaRPr>
          </a:p>
        </p:txBody>
      </p:sp>
      <p:sp>
        <p:nvSpPr>
          <p:cNvPr id="13318" name="AutoShape 8" descr="ECH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pic>
        <p:nvPicPr>
          <p:cNvPr id="13323" name="Picture 11" descr="ésultat de recherche d'images pour &quot;excelia group la rochelle business group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003" y="152400"/>
            <a:ext cx="5252997" cy="200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552"/>
          </a:xfrm>
        </p:spPr>
        <p:txBody>
          <a:bodyPr>
            <a:noAutofit/>
          </a:bodyPr>
          <a:lstStyle/>
          <a:p>
            <a:pPr algn="just"/>
            <a:r>
              <a:rPr lang="fr-BE" sz="1550" b="1" dirty="0" smtClean="0"/>
              <a:t>Tenir compte des besoins, connaissances antérieures et </a:t>
            </a:r>
            <a:r>
              <a:rPr lang="fr-BE" sz="1550" b="1" u="sng" dirty="0" smtClean="0"/>
              <a:t>prérequis</a:t>
            </a:r>
            <a:r>
              <a:rPr lang="fr-BE" sz="1550" b="1" dirty="0" smtClean="0"/>
              <a:t> des étudiants : </a:t>
            </a:r>
            <a:r>
              <a:rPr lang="fr-BE" sz="1550" dirty="0" smtClean="0"/>
              <a:t>Quel(s) lien(s) avec les cours de l’année précédente? Comment et quand revenir sur les connaissances antérieures? Quel(s) lien(s) avec les connaissances/compétences développées dans d’autres cours? </a:t>
            </a:r>
            <a:endParaRPr lang="fr-BE" sz="1550" b="1" dirty="0" smtClean="0"/>
          </a:p>
          <a:p>
            <a:pPr algn="just"/>
            <a:r>
              <a:rPr lang="fr-BE" sz="1550" b="1" dirty="0" smtClean="0"/>
              <a:t>Décider du </a:t>
            </a:r>
            <a:r>
              <a:rPr lang="fr-BE" sz="1550" b="1" u="sng" dirty="0" smtClean="0"/>
              <a:t>temps</a:t>
            </a:r>
            <a:r>
              <a:rPr lang="fr-BE" sz="1550" b="1" dirty="0" smtClean="0"/>
              <a:t> nécessaire à l’apprentissage : </a:t>
            </a:r>
            <a:r>
              <a:rPr lang="fr-BE" sz="1550" dirty="0" smtClean="0"/>
              <a:t>Quel découpage horaire (et cohérent) du cours en fonction des objectifs d’apprentissage?</a:t>
            </a:r>
          </a:p>
          <a:p>
            <a:pPr algn="just"/>
            <a:r>
              <a:rPr lang="fr-BE" sz="1550" b="1" dirty="0" smtClean="0"/>
              <a:t>Définir les </a:t>
            </a:r>
            <a:r>
              <a:rPr lang="fr-BE" sz="1550" b="1" u="sng" dirty="0" smtClean="0"/>
              <a:t>objectifs</a:t>
            </a:r>
            <a:r>
              <a:rPr lang="fr-BE" sz="1550" b="1" dirty="0" smtClean="0"/>
              <a:t> d’apprentissage : </a:t>
            </a:r>
            <a:r>
              <a:rPr lang="fr-BE" sz="1550" dirty="0" smtClean="0"/>
              <a:t>Quels sont les objectifs primordiaux et secondaires pour satisfaire aux exigences du cours? Quels types de savoirs sont en jeux? Quel niveau d’attente en termes de processus cognitifs?</a:t>
            </a:r>
            <a:endParaRPr lang="fr-BE" sz="1550" b="1" dirty="0" smtClean="0"/>
          </a:p>
          <a:p>
            <a:pPr algn="just"/>
            <a:r>
              <a:rPr lang="fr-BE" sz="1550" b="1" dirty="0" smtClean="0"/>
              <a:t>Elaborer le dispositif pédagogique : </a:t>
            </a:r>
            <a:r>
              <a:rPr lang="fr-BE" sz="1550" dirty="0" smtClean="0"/>
              <a:t>Les pratiques d’évaluation sont-elles en </a:t>
            </a:r>
            <a:r>
              <a:rPr lang="fr-BE" sz="1550" u="sng" dirty="0" smtClean="0"/>
              <a:t>concordance</a:t>
            </a:r>
            <a:r>
              <a:rPr lang="fr-BE" sz="1550" dirty="0" smtClean="0"/>
              <a:t> avec les pratiques d’enseignement et les objectifs d’apprentissage? Etc.</a:t>
            </a:r>
            <a:endParaRPr lang="fr-BE" sz="1550" b="1" dirty="0" smtClean="0"/>
          </a:p>
          <a:p>
            <a:pPr algn="just"/>
            <a:r>
              <a:rPr lang="fr-BE" sz="1550" b="1" dirty="0" smtClean="0"/>
              <a:t>Déroulement des </a:t>
            </a:r>
            <a:r>
              <a:rPr lang="fr-BE" sz="1550" b="1" u="sng" dirty="0" smtClean="0"/>
              <a:t>activités</a:t>
            </a:r>
            <a:r>
              <a:rPr lang="fr-BE" sz="1550" b="1" dirty="0" smtClean="0"/>
              <a:t> d’enseignement-apprentissage : </a:t>
            </a:r>
            <a:r>
              <a:rPr lang="fr-BE" sz="1550" dirty="0" smtClean="0"/>
              <a:t>Quelles activités proposer aux étudiants pour atteindre les objectifs visés? Quels sont les rôles de l’enseignant et des apprenants lors de chaque activité?</a:t>
            </a:r>
            <a:r>
              <a:rPr lang="fr-BE" sz="1550" dirty="0"/>
              <a:t> Quels moyens utiliser pour susciter et soutenir la </a:t>
            </a:r>
            <a:r>
              <a:rPr lang="fr-BE" sz="1550" dirty="0" smtClean="0"/>
              <a:t>motivation? </a:t>
            </a:r>
          </a:p>
          <a:p>
            <a:pPr algn="just"/>
            <a:r>
              <a:rPr lang="fr-BE" sz="1550" b="1" dirty="0" smtClean="0"/>
              <a:t>Choisir les </a:t>
            </a:r>
            <a:r>
              <a:rPr lang="fr-BE" sz="1550" b="1" u="sng" dirty="0" smtClean="0"/>
              <a:t>ressources</a:t>
            </a:r>
            <a:r>
              <a:rPr lang="fr-BE" sz="1550" b="1" dirty="0" smtClean="0"/>
              <a:t> d’apprentissage : </a:t>
            </a:r>
            <a:r>
              <a:rPr lang="fr-BE" sz="1550" dirty="0" smtClean="0"/>
              <a:t>Quel type de ressources pour servir au mieux les objectifs d’apprentissage? Comment les rendre accessibles aux étudiants? </a:t>
            </a:r>
          </a:p>
          <a:p>
            <a:pPr algn="just"/>
            <a:r>
              <a:rPr lang="fr-BE" sz="1550" b="1" dirty="0" smtClean="0"/>
              <a:t>Prévoir des activités de mesure et d’</a:t>
            </a:r>
            <a:r>
              <a:rPr lang="fr-BE" sz="1550" b="1" u="sng" dirty="0" smtClean="0"/>
              <a:t>évaluation</a:t>
            </a:r>
            <a:r>
              <a:rPr lang="fr-BE" sz="1550" b="1" dirty="0" smtClean="0"/>
              <a:t> : </a:t>
            </a:r>
            <a:r>
              <a:rPr lang="fr-BE" sz="1550" dirty="0" smtClean="0"/>
              <a:t>Les modalités d’évaluation sont-elles cohérentes avec les activités d’enseignement vécues par les étudiants et les objectifs d’apprentissage poursuivis dans le cadre du cours?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4FA4-20AC-477D-B5AC-1C74DB65E44B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90600"/>
          </a:xfrm>
        </p:spPr>
        <p:txBody>
          <a:bodyPr/>
          <a:lstStyle/>
          <a:p>
            <a:r>
              <a:rPr lang="fr-BE" altLang="fr-FR" sz="2800" dirty="0" smtClean="0"/>
              <a:t>Comment planifier ?</a:t>
            </a:r>
            <a:endParaRPr lang="fr-BE" altLang="fr-FR" sz="2800" dirty="0"/>
          </a:p>
        </p:txBody>
      </p:sp>
    </p:spTree>
    <p:extLst>
      <p:ext uri="{BB962C8B-B14F-4D97-AF65-F5344CB8AC3E}">
        <p14:creationId xmlns:p14="http://schemas.microsoft.com/office/powerpoint/2010/main" val="17676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552"/>
          </a:xfrm>
        </p:spPr>
        <p:txBody>
          <a:bodyPr>
            <a:noAutofit/>
          </a:bodyPr>
          <a:lstStyle/>
          <a:p>
            <a:pPr algn="just"/>
            <a:r>
              <a:rPr lang="fr-BE" sz="1550" b="1" dirty="0" smtClean="0"/>
              <a:t>Tenir compte des besoins, connaissances antérieures et </a:t>
            </a:r>
            <a:r>
              <a:rPr lang="fr-BE" sz="1550" b="1" u="sng" dirty="0" smtClean="0">
                <a:solidFill>
                  <a:srgbClr val="FF33CC"/>
                </a:solidFill>
              </a:rPr>
              <a:t>prérequis</a:t>
            </a:r>
            <a:r>
              <a:rPr lang="fr-BE" sz="1550" b="1" dirty="0" smtClean="0">
                <a:solidFill>
                  <a:srgbClr val="FF33CC"/>
                </a:solidFill>
              </a:rPr>
              <a:t> </a:t>
            </a:r>
            <a:r>
              <a:rPr lang="fr-BE" sz="1550" b="1" dirty="0" smtClean="0"/>
              <a:t>des étudiants : </a:t>
            </a:r>
            <a:r>
              <a:rPr lang="fr-BE" sz="1550" dirty="0" smtClean="0"/>
              <a:t>Quel(s) lien(s) avec les cours de l’année précédente? Comment et quand revenir sur les connaissances antérieures? Quel(s) lien(s) avec les connaissances/compétences développées dans d’autres cours? </a:t>
            </a:r>
            <a:endParaRPr lang="fr-BE" sz="1550" b="1" dirty="0" smtClean="0"/>
          </a:p>
          <a:p>
            <a:pPr algn="just"/>
            <a:r>
              <a:rPr lang="fr-BE" sz="1550" b="1" dirty="0" smtClean="0"/>
              <a:t>Décider du </a:t>
            </a:r>
            <a:r>
              <a:rPr lang="fr-BE" sz="1550" b="1" u="sng" dirty="0" smtClean="0">
                <a:solidFill>
                  <a:srgbClr val="FF33CC"/>
                </a:solidFill>
              </a:rPr>
              <a:t>temps</a:t>
            </a:r>
            <a:r>
              <a:rPr lang="fr-BE" sz="1550" b="1" dirty="0" smtClean="0">
                <a:solidFill>
                  <a:srgbClr val="FF33CC"/>
                </a:solidFill>
              </a:rPr>
              <a:t> </a:t>
            </a:r>
            <a:r>
              <a:rPr lang="fr-BE" sz="1550" b="1" dirty="0" smtClean="0"/>
              <a:t>nécessaire à l’apprentissage : </a:t>
            </a:r>
            <a:r>
              <a:rPr lang="fr-BE" sz="1550" dirty="0" smtClean="0"/>
              <a:t>Quel découpage horaire (et cohérent) du cours en fonction des objectifs d’apprentissage?</a:t>
            </a:r>
          </a:p>
          <a:p>
            <a:pPr algn="just"/>
            <a:r>
              <a:rPr lang="fr-BE" sz="1550" b="1" dirty="0" smtClean="0"/>
              <a:t>Définir les </a:t>
            </a:r>
            <a:r>
              <a:rPr lang="fr-BE" sz="1550" b="1" u="sng" dirty="0" smtClean="0">
                <a:solidFill>
                  <a:srgbClr val="FF33CC"/>
                </a:solidFill>
              </a:rPr>
              <a:t>objectifs</a:t>
            </a:r>
            <a:r>
              <a:rPr lang="fr-BE" sz="1550" b="1" dirty="0" smtClean="0">
                <a:solidFill>
                  <a:srgbClr val="FF33CC"/>
                </a:solidFill>
              </a:rPr>
              <a:t> </a:t>
            </a:r>
            <a:r>
              <a:rPr lang="fr-BE" sz="1550" b="1" dirty="0" smtClean="0"/>
              <a:t>d’apprentissage : </a:t>
            </a:r>
            <a:r>
              <a:rPr lang="fr-BE" sz="1550" dirty="0" smtClean="0"/>
              <a:t>Quels sont les objectifs primordiaux et secondaires pour satisfaire aux exigences du cours? Quels types de savoirs sont en jeux? Quel niveau d’attente en termes de processus cognitifs?</a:t>
            </a:r>
            <a:endParaRPr lang="fr-BE" sz="1550" b="1" dirty="0" smtClean="0"/>
          </a:p>
          <a:p>
            <a:pPr algn="just"/>
            <a:r>
              <a:rPr lang="fr-BE" sz="1550" b="1" dirty="0" smtClean="0"/>
              <a:t>Elaborer le dispositif pédagogique : </a:t>
            </a:r>
            <a:r>
              <a:rPr lang="fr-BE" sz="1550" dirty="0" smtClean="0"/>
              <a:t>Les pratiques d’évaluation sont-elles en </a:t>
            </a:r>
            <a:r>
              <a:rPr lang="fr-BE" sz="1550" u="sng" dirty="0" smtClean="0">
                <a:solidFill>
                  <a:srgbClr val="FF33CC"/>
                </a:solidFill>
              </a:rPr>
              <a:t>concordance</a:t>
            </a:r>
            <a:r>
              <a:rPr lang="fr-BE" sz="1550" dirty="0" smtClean="0">
                <a:solidFill>
                  <a:srgbClr val="FF33CC"/>
                </a:solidFill>
              </a:rPr>
              <a:t> </a:t>
            </a:r>
            <a:r>
              <a:rPr lang="fr-BE" sz="1550" dirty="0" smtClean="0"/>
              <a:t>avec les pratiques d’enseignement et les objectifs d’apprentissage? </a:t>
            </a:r>
            <a:endParaRPr lang="fr-BE" sz="1550" b="1" dirty="0" smtClean="0"/>
          </a:p>
          <a:p>
            <a:pPr algn="just"/>
            <a:r>
              <a:rPr lang="fr-BE" sz="1550" b="1" dirty="0" smtClean="0"/>
              <a:t>Déroulement des </a:t>
            </a:r>
            <a:r>
              <a:rPr lang="fr-BE" sz="1550" b="1" u="sng" dirty="0" smtClean="0">
                <a:solidFill>
                  <a:srgbClr val="FF33CC"/>
                </a:solidFill>
              </a:rPr>
              <a:t>activités</a:t>
            </a:r>
            <a:r>
              <a:rPr lang="fr-BE" sz="1550" b="1" dirty="0" smtClean="0">
                <a:solidFill>
                  <a:srgbClr val="FF33CC"/>
                </a:solidFill>
              </a:rPr>
              <a:t> </a:t>
            </a:r>
            <a:r>
              <a:rPr lang="fr-BE" sz="1550" b="1" dirty="0" smtClean="0"/>
              <a:t>d’enseignement-apprentissage : </a:t>
            </a:r>
            <a:r>
              <a:rPr lang="fr-BE" sz="1550" dirty="0" smtClean="0"/>
              <a:t>Quelles activités proposer aux étudiants pour atteindre les objectifs visés? Quels sont les rôles de l’enseignant et des apprenants lors de chaque activité?</a:t>
            </a:r>
            <a:r>
              <a:rPr lang="fr-BE" sz="1550" dirty="0"/>
              <a:t> Quels moyens utiliser pour susciter et soutenir la </a:t>
            </a:r>
            <a:r>
              <a:rPr lang="fr-BE" sz="1550" dirty="0" smtClean="0"/>
              <a:t>motivation? </a:t>
            </a:r>
          </a:p>
          <a:p>
            <a:pPr algn="just"/>
            <a:r>
              <a:rPr lang="fr-BE" sz="1550" b="1" dirty="0" smtClean="0"/>
              <a:t>Choisir les </a:t>
            </a:r>
            <a:r>
              <a:rPr lang="fr-BE" sz="1550" b="1" u="sng" dirty="0" smtClean="0">
                <a:solidFill>
                  <a:srgbClr val="FF33CC"/>
                </a:solidFill>
              </a:rPr>
              <a:t>ressources</a:t>
            </a:r>
            <a:r>
              <a:rPr lang="fr-BE" sz="1550" b="1" dirty="0" smtClean="0">
                <a:solidFill>
                  <a:srgbClr val="FF33CC"/>
                </a:solidFill>
              </a:rPr>
              <a:t> </a:t>
            </a:r>
            <a:r>
              <a:rPr lang="fr-BE" sz="1550" b="1" dirty="0" smtClean="0"/>
              <a:t>d’apprentissage : </a:t>
            </a:r>
            <a:r>
              <a:rPr lang="fr-BE" sz="1550" dirty="0" smtClean="0"/>
              <a:t>Quel type de ressources pour servir au mieux les objectifs d’apprentissage? Comment les rendre accessibles aux étudiants? Comment les organiser? </a:t>
            </a:r>
          </a:p>
          <a:p>
            <a:pPr algn="just"/>
            <a:r>
              <a:rPr lang="fr-BE" sz="1550" b="1" dirty="0" smtClean="0"/>
              <a:t>Prévoir des activités de mesure et </a:t>
            </a:r>
            <a:r>
              <a:rPr lang="fr-BE" sz="1550" b="1" dirty="0" smtClean="0">
                <a:solidFill>
                  <a:srgbClr val="FF33CC"/>
                </a:solidFill>
              </a:rPr>
              <a:t>d’</a:t>
            </a:r>
            <a:r>
              <a:rPr lang="fr-BE" sz="1550" b="1" u="sng" dirty="0" smtClean="0">
                <a:solidFill>
                  <a:srgbClr val="FF33CC"/>
                </a:solidFill>
              </a:rPr>
              <a:t>évaluation</a:t>
            </a:r>
            <a:r>
              <a:rPr lang="fr-BE" sz="1550" b="1" dirty="0" smtClean="0">
                <a:solidFill>
                  <a:srgbClr val="FF33CC"/>
                </a:solidFill>
              </a:rPr>
              <a:t> </a:t>
            </a:r>
            <a:r>
              <a:rPr lang="fr-BE" sz="1550" b="1" dirty="0" smtClean="0"/>
              <a:t>: </a:t>
            </a:r>
            <a:r>
              <a:rPr lang="fr-BE" sz="1550" dirty="0" smtClean="0"/>
              <a:t>Les modalités d’évaluation sont-elles cohérentes avec les activités d’enseignement vécues par les étudiants et les objectifs d’apprentissage poursuivis dans le cadre du cours?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4FA4-20AC-477D-B5AC-1C74DB65E44B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90600"/>
          </a:xfrm>
        </p:spPr>
        <p:txBody>
          <a:bodyPr/>
          <a:lstStyle/>
          <a:p>
            <a:r>
              <a:rPr lang="fr-BE" altLang="fr-FR" sz="2800" dirty="0" smtClean="0"/>
              <a:t>Comment planifier ?</a:t>
            </a:r>
            <a:endParaRPr lang="fr-BE" altLang="fr-FR" sz="2800" dirty="0"/>
          </a:p>
        </p:txBody>
      </p:sp>
    </p:spTree>
    <p:extLst>
      <p:ext uri="{BB962C8B-B14F-4D97-AF65-F5344CB8AC3E}">
        <p14:creationId xmlns:p14="http://schemas.microsoft.com/office/powerpoint/2010/main" val="111003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929687" cy="1008062"/>
          </a:xfrm>
        </p:spPr>
        <p:txBody>
          <a:bodyPr/>
          <a:lstStyle/>
          <a:p>
            <a:pPr eaLnBrk="1" hangingPunct="1"/>
            <a:r>
              <a:rPr lang="fr-BE" altLang="fr-FR" sz="2800">
                <a:solidFill>
                  <a:schemeClr val="accent2"/>
                </a:solidFill>
              </a:rPr>
              <a:t> </a:t>
            </a:r>
            <a:r>
              <a:rPr lang="fr-BE" altLang="fr-FR"/>
              <a:t> </a:t>
            </a:r>
            <a:br>
              <a:rPr lang="fr-BE" altLang="fr-FR"/>
            </a:br>
            <a:endParaRPr lang="fr-BE" altLang="fr-FR" sz="280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 rot="5400000">
            <a:off x="3275856" y="404664"/>
            <a:ext cx="2376264" cy="59766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r>
              <a:rPr lang="fr-FR" sz="2800" dirty="0" smtClean="0"/>
              <a:t>Introduction à la Scénarisation de cours en Enseignement supérieur : </a:t>
            </a:r>
            <a:br>
              <a:rPr lang="fr-FR" sz="2800" dirty="0" smtClean="0"/>
            </a:br>
            <a:r>
              <a:rPr lang="fr-FR" sz="2800" dirty="0" smtClean="0"/>
              <a:t>le concept </a:t>
            </a:r>
            <a:r>
              <a:rPr lang="fr-FR" sz="2800" dirty="0" smtClean="0"/>
              <a:t>d’Alignement constructif</a:t>
            </a:r>
            <a:endParaRPr lang="fr-FR" sz="2800" dirty="0"/>
          </a:p>
        </p:txBody>
      </p:sp>
      <p:sp>
        <p:nvSpPr>
          <p:cNvPr id="41987" name="ZoneTexte 3"/>
          <p:cNvSpPr txBox="1">
            <a:spLocks noChangeArrowheads="1"/>
          </p:cNvSpPr>
          <p:nvPr/>
        </p:nvSpPr>
        <p:spPr bwMode="auto">
          <a:xfrm>
            <a:off x="2700338" y="6430963"/>
            <a:ext cx="316706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300"/>
              <a:t>Laurent Leduc, ULiège</a:t>
            </a:r>
          </a:p>
        </p:txBody>
      </p:sp>
    </p:spTree>
    <p:extLst>
      <p:ext uri="{BB962C8B-B14F-4D97-AF65-F5344CB8AC3E}">
        <p14:creationId xmlns:p14="http://schemas.microsoft.com/office/powerpoint/2010/main" val="12327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/>
              <a:t>La Triple concordance </a:t>
            </a:r>
            <a:br>
              <a:rPr lang="fr-FR" altLang="fr-FR" sz="2800"/>
            </a:br>
            <a:r>
              <a:rPr lang="fr-FR" altLang="fr-FR" sz="2800"/>
              <a:t>en trois auteurs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37150"/>
          </a:xfrm>
        </p:spPr>
        <p:txBody>
          <a:bodyPr/>
          <a:lstStyle/>
          <a:p>
            <a:pPr>
              <a:defRPr/>
            </a:pPr>
            <a:endParaRPr lang="fr-BE" altLang="fr-FR" sz="2100" dirty="0" smtClean="0"/>
          </a:p>
          <a:p>
            <a:pPr>
              <a:defRPr/>
            </a:pPr>
            <a:r>
              <a:rPr lang="nl-BE" altLang="fr-FR" sz="2100" dirty="0" smtClean="0"/>
              <a:t>Ralph W. Tyler (1949) : </a:t>
            </a:r>
            <a:br>
              <a:rPr lang="nl-BE" altLang="fr-FR" sz="2100" dirty="0" smtClean="0"/>
            </a:br>
            <a:r>
              <a:rPr lang="nl-BE" altLang="fr-FR" sz="2100" dirty="0" smtClean="0"/>
              <a:t>introduction du concept </a:t>
            </a:r>
            <a:br>
              <a:rPr lang="nl-BE" altLang="fr-FR" sz="2100" dirty="0" smtClean="0"/>
            </a:br>
            <a:r>
              <a:rPr lang="nl-BE" altLang="fr-FR" sz="2100" dirty="0" smtClean="0"/>
              <a:t>de </a:t>
            </a:r>
            <a:r>
              <a:rPr lang="nl-BE" altLang="fr-FR" sz="2100" i="1" dirty="0" smtClean="0"/>
              <a:t>Triple concordance</a:t>
            </a:r>
          </a:p>
          <a:p>
            <a:pPr marL="0" indent="0">
              <a:buFont typeface="Wingdings 3" charset="2"/>
              <a:buNone/>
              <a:defRPr/>
            </a:pPr>
            <a:endParaRPr lang="nl-BE" altLang="fr-FR" sz="2100" dirty="0" smtClean="0"/>
          </a:p>
          <a:p>
            <a:pPr>
              <a:defRPr/>
            </a:pPr>
            <a:r>
              <a:rPr lang="nl-BE" altLang="fr-FR" sz="2100" dirty="0" smtClean="0"/>
              <a:t>John Biggs (1996) : </a:t>
            </a:r>
            <a:br>
              <a:rPr lang="nl-BE" altLang="fr-FR" sz="2100" dirty="0" smtClean="0"/>
            </a:br>
            <a:r>
              <a:rPr lang="nl-BE" altLang="fr-FR" sz="2100" i="1" dirty="0" smtClean="0"/>
              <a:t>learning outcomes </a:t>
            </a:r>
            <a:br>
              <a:rPr lang="nl-BE" altLang="fr-FR" sz="2100" i="1" dirty="0" smtClean="0"/>
            </a:br>
            <a:r>
              <a:rPr lang="nl-BE" altLang="fr-FR" sz="2100" dirty="0" smtClean="0"/>
              <a:t>et verbes d’actions </a:t>
            </a:r>
            <a:br>
              <a:rPr lang="nl-BE" altLang="fr-FR" sz="2100" dirty="0" smtClean="0"/>
            </a:br>
            <a:r>
              <a:rPr lang="nl-BE" altLang="fr-FR" sz="2100" dirty="0" smtClean="0"/>
              <a:t>au coeur de la logique </a:t>
            </a:r>
            <a:br>
              <a:rPr lang="nl-BE" altLang="fr-FR" sz="2100" dirty="0" smtClean="0"/>
            </a:br>
            <a:r>
              <a:rPr lang="nl-BE" altLang="fr-FR" sz="2100" dirty="0" smtClean="0"/>
              <a:t>de l’</a:t>
            </a:r>
            <a:r>
              <a:rPr lang="nl-BE" altLang="fr-FR" sz="2100" i="1" dirty="0" smtClean="0"/>
              <a:t>Alignement constructif</a:t>
            </a:r>
          </a:p>
          <a:p>
            <a:pPr>
              <a:defRPr/>
            </a:pPr>
            <a:endParaRPr lang="nl-BE" altLang="fr-FR" sz="2100" dirty="0" smtClean="0"/>
          </a:p>
          <a:p>
            <a:pPr>
              <a:defRPr/>
            </a:pPr>
            <a:r>
              <a:rPr lang="nl-BE" altLang="fr-FR" sz="2100" dirty="0" smtClean="0"/>
              <a:t>Dieudonné Leclercq (2006) : </a:t>
            </a:r>
            <a:br>
              <a:rPr lang="nl-BE" altLang="fr-FR" sz="2100" dirty="0" smtClean="0"/>
            </a:br>
            <a:r>
              <a:rPr lang="nl-BE" altLang="fr-FR" sz="2100" dirty="0" smtClean="0"/>
              <a:t>une réprésentation opérationnelle </a:t>
            </a:r>
            <a:br>
              <a:rPr lang="nl-BE" altLang="fr-FR" sz="2100" dirty="0" smtClean="0"/>
            </a:br>
            <a:r>
              <a:rPr lang="nl-BE" altLang="fr-FR" sz="2100" dirty="0" smtClean="0"/>
              <a:t>en référence au sucre en éléctricité</a:t>
            </a:r>
          </a:p>
          <a:p>
            <a:pPr>
              <a:defRPr/>
            </a:pPr>
            <a:endParaRPr lang="fr-BE" altLang="fr-FR" sz="2100" dirty="0" smtClean="0"/>
          </a:p>
          <a:p>
            <a:pPr>
              <a:defRPr/>
            </a:pPr>
            <a:endParaRPr lang="fr-FR" dirty="0"/>
          </a:p>
        </p:txBody>
      </p:sp>
      <p:sp>
        <p:nvSpPr>
          <p:cNvPr id="1843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3C104EE-5461-924C-B4E3-05CF96E00E2F}" type="slidenum">
              <a:rPr lang="fr-FR" altLang="fr-FR">
                <a:solidFill>
                  <a:schemeClr val="tx2"/>
                </a:solidFill>
                <a:latin typeface="Gill Sans MT" charset="0"/>
              </a:rPr>
              <a:pPr/>
              <a:t>13</a:t>
            </a:fld>
            <a:endParaRPr lang="fr-FR" altLang="fr-FR">
              <a:solidFill>
                <a:schemeClr val="tx2"/>
              </a:solidFill>
              <a:latin typeface="Gill Sans MT" charset="0"/>
            </a:endParaRPr>
          </a:p>
        </p:txBody>
      </p:sp>
      <p:pic>
        <p:nvPicPr>
          <p:cNvPr id="18436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68413"/>
            <a:ext cx="131921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3205163"/>
            <a:ext cx="1219200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5168900"/>
            <a:ext cx="904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0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800"/>
              <a:t>La Triple concordance </a:t>
            </a:r>
            <a:br>
              <a:rPr lang="fr-FR" altLang="fr-FR" sz="2800"/>
            </a:br>
            <a:r>
              <a:rPr lang="fr-FR" altLang="fr-FR" sz="2800"/>
              <a:t>à l’origine</a:t>
            </a:r>
          </a:p>
        </p:txBody>
      </p:sp>
      <p:sp>
        <p:nvSpPr>
          <p:cNvPr id="1945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BDB0B7-D38D-0E48-9070-296DDDB539FE}" type="slidenum">
              <a:rPr lang="fr-FR" altLang="fr-FR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fr-FR" altLang="fr-FR" sz="1400">
              <a:solidFill>
                <a:schemeClr val="tx2"/>
              </a:solidFill>
            </a:endParaRPr>
          </a:p>
        </p:txBody>
      </p:sp>
      <p:sp>
        <p:nvSpPr>
          <p:cNvPr id="19460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1300163"/>
            <a:ext cx="8229600" cy="4937125"/>
          </a:xfrm>
        </p:spPr>
        <p:txBody>
          <a:bodyPr/>
          <a:lstStyle/>
          <a:p>
            <a:pPr algn="just" eaLnBrk="1" hangingPunct="1">
              <a:defRPr/>
            </a:pPr>
            <a:r>
              <a:rPr lang="fr-FR" altLang="fr-FR" sz="2100" b="1" dirty="0" smtClean="0"/>
              <a:t>R.W. Tyler </a:t>
            </a:r>
            <a:r>
              <a:rPr lang="fr-FR" altLang="fr-FR" sz="2100" dirty="0" smtClean="0"/>
              <a:t>souligna </a:t>
            </a:r>
            <a:r>
              <a:rPr lang="fr-FR" altLang="fr-FR" sz="2100" dirty="0"/>
              <a:t>que l’évaluation pédagogique </a:t>
            </a:r>
            <a:r>
              <a:rPr lang="fr-FR" altLang="fr-FR" sz="2100" dirty="0" smtClean="0"/>
              <a:t>devait avoir </a:t>
            </a:r>
            <a:r>
              <a:rPr lang="fr-FR" altLang="fr-FR" sz="2100" dirty="0"/>
              <a:t>une autre fonction que celle de situer les résultats de chaque </a:t>
            </a:r>
            <a:r>
              <a:rPr lang="fr-FR" altLang="fr-FR" sz="2100" dirty="0" smtClean="0"/>
              <a:t>apprenant par rapport à la </a:t>
            </a:r>
            <a:r>
              <a:rPr lang="fr-FR" altLang="fr-FR" sz="2100" dirty="0"/>
              <a:t>distribution des résultats de l’ensemble </a:t>
            </a:r>
            <a:r>
              <a:rPr lang="fr-FR" altLang="fr-FR" sz="2100" dirty="0" smtClean="0"/>
              <a:t>d’une cohorte (évaluation </a:t>
            </a:r>
            <a:r>
              <a:rPr lang="fr-FR" altLang="fr-FR" sz="2100" i="1" dirty="0"/>
              <a:t>normative</a:t>
            </a:r>
            <a:r>
              <a:rPr lang="fr-FR" altLang="fr-FR" sz="2100" dirty="0"/>
              <a:t>).</a:t>
            </a:r>
          </a:p>
          <a:p>
            <a:pPr algn="just" eaLnBrk="1" hangingPunct="1">
              <a:defRPr/>
            </a:pPr>
            <a:r>
              <a:rPr lang="fr-FR" altLang="fr-FR" sz="2100" dirty="0" smtClean="0"/>
              <a:t>Il démontra que le </a:t>
            </a:r>
            <a:r>
              <a:rPr lang="fr-FR" altLang="fr-FR" sz="2100" dirty="0" err="1" smtClean="0"/>
              <a:t>testing</a:t>
            </a:r>
            <a:r>
              <a:rPr lang="fr-FR" altLang="fr-FR" sz="2100" dirty="0" smtClean="0"/>
              <a:t> devait (devrait) </a:t>
            </a:r>
            <a:r>
              <a:rPr lang="fr-FR" altLang="fr-FR" sz="2100" dirty="0"/>
              <a:t>permettre de situer les résultats par rapport aux objectifs </a:t>
            </a:r>
            <a:r>
              <a:rPr lang="fr-FR" altLang="fr-FR" sz="2100" dirty="0" smtClean="0"/>
              <a:t>d’apprentissage (</a:t>
            </a:r>
            <a:r>
              <a:rPr lang="fr-FR" altLang="fr-FR" sz="2100" dirty="0"/>
              <a:t>évaluation </a:t>
            </a:r>
            <a:r>
              <a:rPr lang="fr-FR" altLang="fr-FR" sz="2100" i="1" dirty="0" err="1" smtClean="0"/>
              <a:t>critériée</a:t>
            </a:r>
            <a:r>
              <a:rPr lang="fr-FR" altLang="fr-FR" sz="2100" dirty="0" smtClean="0"/>
              <a:t>).</a:t>
            </a:r>
          </a:p>
          <a:p>
            <a:pPr algn="just" eaLnBrk="1" hangingPunct="1">
              <a:defRPr/>
            </a:pPr>
            <a:endParaRPr lang="fr-FR" altLang="fr-FR" sz="2100" dirty="0" smtClean="0"/>
          </a:p>
          <a:p>
            <a:pPr algn="just" eaLnBrk="1" hangingPunct="1">
              <a:defRPr/>
            </a:pPr>
            <a:r>
              <a:rPr lang="fr-FR" sz="2100" dirty="0" smtClean="0"/>
              <a:t>Parmi ses </a:t>
            </a:r>
            <a:r>
              <a:rPr lang="fr-FR" sz="2100" i="1" dirty="0" smtClean="0"/>
              <a:t>Basic </a:t>
            </a:r>
            <a:r>
              <a:rPr lang="fr-FR" sz="2100" i="1" dirty="0" err="1"/>
              <a:t>Principles</a:t>
            </a:r>
            <a:r>
              <a:rPr lang="fr-FR" sz="2100" i="1" dirty="0"/>
              <a:t> of Curriculum and </a:t>
            </a:r>
            <a:r>
              <a:rPr lang="fr-FR" sz="2100" i="1" dirty="0" smtClean="0"/>
              <a:t>Instruction </a:t>
            </a:r>
            <a:r>
              <a:rPr lang="fr-FR" sz="2100" dirty="0" smtClean="0"/>
              <a:t>(49), </a:t>
            </a:r>
          </a:p>
          <a:p>
            <a:pPr marL="0" indent="0" algn="just" eaLnBrk="1" hangingPunct="1">
              <a:buFont typeface="Wingdings 3" charset="2"/>
              <a:buNone/>
              <a:defRPr/>
            </a:pPr>
            <a:r>
              <a:rPr lang="fr-FR" sz="2100" dirty="0"/>
              <a:t> </a:t>
            </a:r>
            <a:r>
              <a:rPr lang="fr-FR" sz="2100" dirty="0" smtClean="0"/>
              <a:t>  l’un d’entre eux est celui de la </a:t>
            </a:r>
            <a:r>
              <a:rPr lang="fr-FR" sz="2100" i="1" dirty="0" smtClean="0"/>
              <a:t>Triple </a:t>
            </a:r>
            <a:r>
              <a:rPr lang="fr-FR" sz="2100" i="1" dirty="0" err="1" smtClean="0"/>
              <a:t>consistency</a:t>
            </a:r>
            <a:r>
              <a:rPr lang="nl-BE" sz="2100" dirty="0" smtClean="0"/>
              <a:t> :</a:t>
            </a:r>
            <a:endParaRPr lang="nl-BE" sz="2100" dirty="0"/>
          </a:p>
          <a:p>
            <a:pPr marL="0" indent="0" algn="just" eaLnBrk="1" hangingPunct="1">
              <a:buFont typeface="Wingdings 3" charset="2"/>
              <a:buNone/>
              <a:defRPr/>
            </a:pPr>
            <a:r>
              <a:rPr lang="nl-BE" altLang="fr-FR" sz="2100" dirty="0" smtClean="0"/>
              <a:t>   un basique depuis des décennies, </a:t>
            </a:r>
          </a:p>
          <a:p>
            <a:pPr marL="0" indent="0" algn="just" eaLnBrk="1" hangingPunct="1">
              <a:buFont typeface="Wingdings 3" charset="2"/>
              <a:buNone/>
              <a:defRPr/>
            </a:pPr>
            <a:r>
              <a:rPr lang="nl-BE" altLang="fr-FR" sz="2100" dirty="0" smtClean="0"/>
              <a:t>   en outre facile à comprendre, </a:t>
            </a:r>
          </a:p>
          <a:p>
            <a:pPr marL="0" indent="0" algn="just" eaLnBrk="1" hangingPunct="1">
              <a:buFont typeface="Wingdings 3" charset="2"/>
              <a:buNone/>
              <a:defRPr/>
            </a:pPr>
            <a:r>
              <a:rPr lang="nl-BE" altLang="fr-FR" sz="2100" dirty="0" smtClean="0"/>
              <a:t>   et pourtant </a:t>
            </a:r>
            <a:r>
              <a:rPr lang="fr-FR" sz="2100" dirty="0" smtClean="0"/>
              <a:t>l’un des principes </a:t>
            </a:r>
          </a:p>
          <a:p>
            <a:pPr marL="0" indent="0" algn="just" eaLnBrk="1" hangingPunct="1">
              <a:buFont typeface="Wingdings 3" charset="2"/>
              <a:buNone/>
              <a:defRPr/>
            </a:pPr>
            <a:r>
              <a:rPr lang="fr-FR" sz="2100" dirty="0" smtClean="0"/>
              <a:t>  les plus ignoré dans la pratique !</a:t>
            </a:r>
            <a:endParaRPr lang="fr-FR" altLang="fr-FR" sz="2100" i="1" dirty="0"/>
          </a:p>
        </p:txBody>
      </p:sp>
      <p:pic>
        <p:nvPicPr>
          <p:cNvPr id="2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513138"/>
            <a:ext cx="1778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8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24225" y="1844675"/>
            <a:ext cx="2757488" cy="1177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250" b="1" dirty="0"/>
              <a:t>O</a:t>
            </a:r>
          </a:p>
          <a:p>
            <a:pPr algn="ctr">
              <a:defRPr/>
            </a:pPr>
            <a:r>
              <a:rPr lang="fr-FR" sz="1500" dirty="0"/>
              <a:t>Acquis (</a:t>
            </a:r>
            <a:r>
              <a:rPr lang="fr-FR" sz="1500" b="1" dirty="0"/>
              <a:t>o</a:t>
            </a:r>
            <a:r>
              <a:rPr lang="fr-FR" sz="1500" dirty="0"/>
              <a:t>bjectifs) </a:t>
            </a:r>
            <a:br>
              <a:rPr lang="fr-FR" sz="1500" dirty="0"/>
            </a:br>
            <a:r>
              <a:rPr lang="fr-FR" sz="1500" dirty="0"/>
              <a:t>d'apprentissage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63725" y="3765550"/>
            <a:ext cx="1546225" cy="163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250" b="1" dirty="0"/>
              <a:t>M</a:t>
            </a:r>
          </a:p>
          <a:p>
            <a:pPr algn="ctr">
              <a:defRPr/>
            </a:pPr>
            <a:r>
              <a:rPr lang="fr-FR" sz="1500" b="1" dirty="0"/>
              <a:t>M</a:t>
            </a:r>
            <a:r>
              <a:rPr lang="fr-FR" sz="1500" dirty="0"/>
              <a:t>éthodes d'enseignement </a:t>
            </a:r>
            <a:br>
              <a:rPr lang="fr-FR" sz="1500" dirty="0"/>
            </a:br>
            <a:r>
              <a:rPr lang="fr-FR" sz="1500" dirty="0"/>
              <a:t>et activités d'apprentissage 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867400" y="3765550"/>
            <a:ext cx="1604963" cy="140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250" b="1" dirty="0"/>
              <a:t>E</a:t>
            </a:r>
          </a:p>
          <a:p>
            <a:pPr algn="ctr">
              <a:defRPr/>
            </a:pPr>
            <a:r>
              <a:rPr lang="fr-FR" sz="1500" dirty="0"/>
              <a:t>Modalités d'</a:t>
            </a:r>
            <a:r>
              <a:rPr lang="fr-FR" sz="1500" b="1" dirty="0"/>
              <a:t>é</a:t>
            </a:r>
            <a:r>
              <a:rPr lang="fr-FR" sz="1500" dirty="0"/>
              <a:t>valuation </a:t>
            </a:r>
            <a:br>
              <a:rPr lang="fr-FR" sz="1500" dirty="0"/>
            </a:br>
            <a:r>
              <a:rPr lang="fr-FR" sz="1500" dirty="0"/>
              <a:t>et critères</a:t>
            </a:r>
          </a:p>
          <a:p>
            <a:pPr>
              <a:defRPr/>
            </a:pP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2954338" y="2752725"/>
            <a:ext cx="1000125" cy="97313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5468938" y="2765425"/>
            <a:ext cx="944562" cy="97313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744913" y="4706938"/>
            <a:ext cx="2124075" cy="23812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ZoneTexte 12"/>
          <p:cNvSpPr txBox="1">
            <a:spLocks noChangeArrowheads="1"/>
          </p:cNvSpPr>
          <p:nvPr/>
        </p:nvSpPr>
        <p:spPr bwMode="auto">
          <a:xfrm>
            <a:off x="5602288" y="2628900"/>
            <a:ext cx="3397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/>
              <a:t>?</a:t>
            </a:r>
          </a:p>
        </p:txBody>
      </p:sp>
      <p:sp>
        <p:nvSpPr>
          <p:cNvPr id="20488" name="ZoneTexte 13"/>
          <p:cNvSpPr txBox="1">
            <a:spLocks noChangeArrowheads="1"/>
          </p:cNvSpPr>
          <p:nvPr/>
        </p:nvSpPr>
        <p:spPr bwMode="auto">
          <a:xfrm>
            <a:off x="3705225" y="4330700"/>
            <a:ext cx="3381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/>
              <a:t>?</a:t>
            </a:r>
          </a:p>
        </p:txBody>
      </p:sp>
      <p:sp>
        <p:nvSpPr>
          <p:cNvPr id="20489" name="ZoneTexte 14"/>
          <p:cNvSpPr txBox="1">
            <a:spLocks noChangeArrowheads="1"/>
          </p:cNvSpPr>
          <p:nvPr/>
        </p:nvSpPr>
        <p:spPr bwMode="auto">
          <a:xfrm>
            <a:off x="5697538" y="4797425"/>
            <a:ext cx="3397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/>
              <a:t>?</a:t>
            </a:r>
          </a:p>
        </p:txBody>
      </p:sp>
      <p:sp>
        <p:nvSpPr>
          <p:cNvPr id="20490" name="ZoneTexte 15"/>
          <p:cNvSpPr txBox="1">
            <a:spLocks noChangeArrowheads="1"/>
          </p:cNvSpPr>
          <p:nvPr/>
        </p:nvSpPr>
        <p:spPr bwMode="auto">
          <a:xfrm>
            <a:off x="6170613" y="3724275"/>
            <a:ext cx="4667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/>
              <a:t>?</a:t>
            </a:r>
          </a:p>
        </p:txBody>
      </p:sp>
      <p:sp>
        <p:nvSpPr>
          <p:cNvPr id="20491" name="ZoneTexte 16"/>
          <p:cNvSpPr txBox="1">
            <a:spLocks noChangeArrowheads="1"/>
          </p:cNvSpPr>
          <p:nvPr/>
        </p:nvSpPr>
        <p:spPr bwMode="auto">
          <a:xfrm>
            <a:off x="3011488" y="3663950"/>
            <a:ext cx="3397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/>
              <a:t>?</a:t>
            </a:r>
          </a:p>
        </p:txBody>
      </p:sp>
      <p:sp>
        <p:nvSpPr>
          <p:cNvPr id="20492" name="ZoneTexte 17"/>
          <p:cNvSpPr txBox="1">
            <a:spLocks noChangeArrowheads="1"/>
          </p:cNvSpPr>
          <p:nvPr/>
        </p:nvSpPr>
        <p:spPr bwMode="auto">
          <a:xfrm>
            <a:off x="3686175" y="2543175"/>
            <a:ext cx="3397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/>
              <a:t>?</a:t>
            </a:r>
          </a:p>
        </p:txBody>
      </p:sp>
      <p:sp>
        <p:nvSpPr>
          <p:cNvPr id="2049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800"/>
              <a:t>La Triple concordance OME : </a:t>
            </a:r>
            <a:br>
              <a:rPr lang="fr-FR" altLang="fr-FR" sz="2800"/>
            </a:br>
            <a:r>
              <a:rPr lang="fr-FR" altLang="fr-FR" sz="2800"/>
              <a:t>représentation triangulaire</a:t>
            </a:r>
          </a:p>
        </p:txBody>
      </p:sp>
      <p:sp>
        <p:nvSpPr>
          <p:cNvPr id="3" name="Triangle 2"/>
          <p:cNvSpPr/>
          <p:nvPr/>
        </p:nvSpPr>
        <p:spPr>
          <a:xfrm>
            <a:off x="3578225" y="2867025"/>
            <a:ext cx="2362200" cy="1308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049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881688"/>
            <a:ext cx="3898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6" name="ZoneTexte 6"/>
          <p:cNvSpPr txBox="1">
            <a:spLocks noChangeArrowheads="1"/>
          </p:cNvSpPr>
          <p:nvPr/>
        </p:nvSpPr>
        <p:spPr bwMode="auto">
          <a:xfrm>
            <a:off x="3922713" y="3429000"/>
            <a:ext cx="172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solidFill>
                  <a:schemeClr val="bg1"/>
                </a:solidFill>
                <a:latin typeface="Arial Rounded MT Bold" charset="0"/>
              </a:rPr>
              <a:t>Triple concordance</a:t>
            </a:r>
            <a:endParaRPr lang="fr-FR" altLang="fr-FR" sz="1800">
              <a:solidFill>
                <a:schemeClr val="bg1"/>
              </a:solidFill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24225" y="2133600"/>
            <a:ext cx="2757488" cy="1176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250" b="1" dirty="0">
                <a:solidFill>
                  <a:srgbClr val="7030A0"/>
                </a:solidFill>
              </a:rPr>
              <a:t>O</a:t>
            </a:r>
          </a:p>
          <a:p>
            <a:pPr algn="ctr">
              <a:defRPr/>
            </a:pPr>
            <a:r>
              <a:rPr lang="fr-FR" sz="1500" b="1" dirty="0">
                <a:solidFill>
                  <a:srgbClr val="7030A0"/>
                </a:solidFill>
              </a:rPr>
              <a:t>Acquis (objectifs) </a:t>
            </a:r>
            <a:br>
              <a:rPr lang="fr-FR" sz="1500" b="1" dirty="0">
                <a:solidFill>
                  <a:srgbClr val="7030A0"/>
                </a:solidFill>
              </a:rPr>
            </a:br>
            <a:r>
              <a:rPr lang="fr-FR" sz="1500" b="1" dirty="0">
                <a:solidFill>
                  <a:srgbClr val="7030A0"/>
                </a:solidFill>
              </a:rPr>
              <a:t>d'apprentissage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63725" y="4052888"/>
            <a:ext cx="1546225" cy="163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250" b="1" dirty="0"/>
              <a:t>M</a:t>
            </a:r>
          </a:p>
          <a:p>
            <a:pPr algn="ctr">
              <a:defRPr/>
            </a:pPr>
            <a:r>
              <a:rPr lang="fr-FR" sz="1500" b="1" dirty="0"/>
              <a:t>M</a:t>
            </a:r>
            <a:r>
              <a:rPr lang="fr-FR" sz="1500" dirty="0"/>
              <a:t>éthodes d'enseignement </a:t>
            </a:r>
            <a:br>
              <a:rPr lang="fr-FR" sz="1500" dirty="0"/>
            </a:br>
            <a:r>
              <a:rPr lang="fr-FR" sz="1500" dirty="0"/>
              <a:t>et activités d'apprentissage 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867400" y="4052888"/>
            <a:ext cx="1604963" cy="140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250" b="1" dirty="0"/>
              <a:t>E</a:t>
            </a:r>
          </a:p>
          <a:p>
            <a:pPr algn="ctr">
              <a:defRPr/>
            </a:pPr>
            <a:r>
              <a:rPr lang="fr-FR" sz="1500" dirty="0"/>
              <a:t>Modalités d'</a:t>
            </a:r>
            <a:r>
              <a:rPr lang="fr-FR" sz="1500" b="1" dirty="0"/>
              <a:t>é</a:t>
            </a:r>
            <a:r>
              <a:rPr lang="fr-FR" sz="1500" dirty="0"/>
              <a:t>valuation </a:t>
            </a:r>
            <a:br>
              <a:rPr lang="fr-FR" sz="1500" dirty="0"/>
            </a:br>
            <a:r>
              <a:rPr lang="fr-FR" sz="1500" dirty="0"/>
              <a:t>et critères</a:t>
            </a:r>
          </a:p>
          <a:p>
            <a:pPr>
              <a:defRPr/>
            </a:pP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2954338" y="3041650"/>
            <a:ext cx="1000125" cy="97313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5468938" y="3054350"/>
            <a:ext cx="944562" cy="97313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744913" y="4994275"/>
            <a:ext cx="2124075" cy="2381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1" name="ZoneTexte 12"/>
          <p:cNvSpPr txBox="1">
            <a:spLocks noChangeArrowheads="1"/>
          </p:cNvSpPr>
          <p:nvPr/>
        </p:nvSpPr>
        <p:spPr bwMode="auto">
          <a:xfrm>
            <a:off x="5602288" y="2917825"/>
            <a:ext cx="3397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/>
              <a:t>?</a:t>
            </a:r>
          </a:p>
        </p:txBody>
      </p:sp>
      <p:sp>
        <p:nvSpPr>
          <p:cNvPr id="21512" name="ZoneTexte 13"/>
          <p:cNvSpPr txBox="1">
            <a:spLocks noChangeArrowheads="1"/>
          </p:cNvSpPr>
          <p:nvPr/>
        </p:nvSpPr>
        <p:spPr bwMode="auto">
          <a:xfrm>
            <a:off x="3705225" y="4618038"/>
            <a:ext cx="3381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/>
              <a:t>?</a:t>
            </a:r>
          </a:p>
        </p:txBody>
      </p:sp>
      <p:sp>
        <p:nvSpPr>
          <p:cNvPr id="21513" name="ZoneTexte 14"/>
          <p:cNvSpPr txBox="1">
            <a:spLocks noChangeArrowheads="1"/>
          </p:cNvSpPr>
          <p:nvPr/>
        </p:nvSpPr>
        <p:spPr bwMode="auto">
          <a:xfrm>
            <a:off x="5697538" y="5084763"/>
            <a:ext cx="3397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/>
              <a:t>?</a:t>
            </a:r>
          </a:p>
        </p:txBody>
      </p:sp>
      <p:sp>
        <p:nvSpPr>
          <p:cNvPr id="21514" name="ZoneTexte 15"/>
          <p:cNvSpPr txBox="1">
            <a:spLocks noChangeArrowheads="1"/>
          </p:cNvSpPr>
          <p:nvPr/>
        </p:nvSpPr>
        <p:spPr bwMode="auto">
          <a:xfrm>
            <a:off x="6170613" y="4013200"/>
            <a:ext cx="4667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/>
              <a:t>?</a:t>
            </a:r>
          </a:p>
        </p:txBody>
      </p:sp>
      <p:sp>
        <p:nvSpPr>
          <p:cNvPr id="21515" name="ZoneTexte 16"/>
          <p:cNvSpPr txBox="1">
            <a:spLocks noChangeArrowheads="1"/>
          </p:cNvSpPr>
          <p:nvPr/>
        </p:nvSpPr>
        <p:spPr bwMode="auto">
          <a:xfrm>
            <a:off x="3011488" y="3951288"/>
            <a:ext cx="3397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/>
              <a:t>?</a:t>
            </a:r>
          </a:p>
        </p:txBody>
      </p:sp>
      <p:sp>
        <p:nvSpPr>
          <p:cNvPr id="21516" name="ZoneTexte 17"/>
          <p:cNvSpPr txBox="1">
            <a:spLocks noChangeArrowheads="1"/>
          </p:cNvSpPr>
          <p:nvPr/>
        </p:nvSpPr>
        <p:spPr bwMode="auto">
          <a:xfrm>
            <a:off x="3686175" y="2832100"/>
            <a:ext cx="3397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/>
              <a:t>?</a:t>
            </a:r>
          </a:p>
        </p:txBody>
      </p:sp>
      <p:sp>
        <p:nvSpPr>
          <p:cNvPr id="2151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800"/>
              <a:t>La Triple concordance OME : </a:t>
            </a:r>
            <a:br>
              <a:rPr lang="fr-FR" altLang="fr-FR" sz="2800"/>
            </a:br>
            <a:r>
              <a:rPr lang="fr-FR" altLang="fr-FR" sz="2800"/>
              <a:t>représentation triangulaire</a:t>
            </a:r>
          </a:p>
        </p:txBody>
      </p:sp>
      <p:sp>
        <p:nvSpPr>
          <p:cNvPr id="3" name="Triangle 2"/>
          <p:cNvSpPr/>
          <p:nvPr/>
        </p:nvSpPr>
        <p:spPr>
          <a:xfrm>
            <a:off x="3578225" y="3154363"/>
            <a:ext cx="2362200" cy="1308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ZoneTexte 9"/>
          <p:cNvSpPr txBox="1">
            <a:spLocks noChangeArrowheads="1"/>
          </p:cNvSpPr>
          <p:nvPr/>
        </p:nvSpPr>
        <p:spPr bwMode="auto">
          <a:xfrm>
            <a:off x="5724525" y="1341438"/>
            <a:ext cx="2735263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fr-FR" sz="1700" i="1" dirty="0" smtClean="0">
                <a:solidFill>
                  <a:srgbClr val="7030A0"/>
                </a:solidFill>
                <a:latin typeface="+mn-lt"/>
              </a:rPr>
              <a:t>Au terme du cours, de quoi mes étudiants devraient-ils </a:t>
            </a:r>
            <a:r>
              <a:rPr lang="nl-BE" altLang="fr-FR" sz="1700" i="1" dirty="0" smtClean="0">
                <a:solidFill>
                  <a:srgbClr val="7030A0"/>
                </a:solidFill>
                <a:latin typeface="+mn-lt"/>
              </a:rPr>
              <a:t>être capables en termes de savoir / savoir-faire / savoirs-être ?</a:t>
            </a:r>
            <a:endParaRPr lang="fr-FR" altLang="fr-FR" sz="1700" i="1" dirty="0" smtClean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7200" y="1473200"/>
            <a:ext cx="34321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u="sng" dirty="0">
                <a:solidFill>
                  <a:srgbClr val="7030A0"/>
                </a:solidFill>
                <a:latin typeface="+mn-lt"/>
              </a:rPr>
              <a:t>3 questions  aux 3 p</a:t>
            </a:r>
            <a:r>
              <a:rPr lang="nl-BE" sz="2400" u="sng" dirty="0">
                <a:solidFill>
                  <a:srgbClr val="7030A0"/>
                </a:solidFill>
                <a:latin typeface="+mn-lt"/>
              </a:rPr>
              <a:t>ôles </a:t>
            </a:r>
            <a:endParaRPr lang="fr-FR" sz="2400" u="sng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1521" name="ZoneTexte 6"/>
          <p:cNvSpPr txBox="1">
            <a:spLocks noChangeArrowheads="1"/>
          </p:cNvSpPr>
          <p:nvPr/>
        </p:nvSpPr>
        <p:spPr bwMode="auto">
          <a:xfrm>
            <a:off x="3922713" y="3716338"/>
            <a:ext cx="17287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solidFill>
                  <a:schemeClr val="bg1"/>
                </a:solidFill>
                <a:latin typeface="Arial Rounded MT Bold" charset="0"/>
              </a:rPr>
              <a:t>Triple concordance</a:t>
            </a:r>
            <a:endParaRPr lang="fr-FR" altLang="fr-FR" sz="1800">
              <a:solidFill>
                <a:schemeClr val="bg1"/>
              </a:solidFill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63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24225" y="2133600"/>
            <a:ext cx="2757488" cy="1176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250" b="1" dirty="0"/>
              <a:t>O</a:t>
            </a:r>
          </a:p>
          <a:p>
            <a:pPr algn="ctr">
              <a:defRPr/>
            </a:pPr>
            <a:r>
              <a:rPr lang="fr-FR" sz="1500" dirty="0"/>
              <a:t>Acquis (</a:t>
            </a:r>
            <a:r>
              <a:rPr lang="fr-FR" sz="1500" b="1" dirty="0"/>
              <a:t>o</a:t>
            </a:r>
            <a:r>
              <a:rPr lang="fr-FR" sz="1500" dirty="0"/>
              <a:t>bjectifs) </a:t>
            </a:r>
            <a:br>
              <a:rPr lang="fr-FR" sz="1500" dirty="0"/>
            </a:br>
            <a:r>
              <a:rPr lang="fr-FR" sz="1500" dirty="0"/>
              <a:t>d'apprentissage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63725" y="4052888"/>
            <a:ext cx="1546225" cy="163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250" b="1" dirty="0"/>
              <a:t>M</a:t>
            </a:r>
          </a:p>
          <a:p>
            <a:pPr algn="ctr">
              <a:defRPr/>
            </a:pPr>
            <a:r>
              <a:rPr lang="fr-FR" sz="1500" b="1" dirty="0"/>
              <a:t>M</a:t>
            </a:r>
            <a:r>
              <a:rPr lang="fr-FR" sz="1500" dirty="0"/>
              <a:t>éthodes d'enseignement </a:t>
            </a:r>
            <a:br>
              <a:rPr lang="fr-FR" sz="1500" dirty="0"/>
            </a:br>
            <a:r>
              <a:rPr lang="fr-FR" sz="1500" dirty="0"/>
              <a:t>et activités d'apprentissage 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867400" y="4052888"/>
            <a:ext cx="1604963" cy="140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250" b="1" dirty="0">
                <a:solidFill>
                  <a:srgbClr val="7030A0"/>
                </a:solidFill>
              </a:rPr>
              <a:t>E</a:t>
            </a:r>
          </a:p>
          <a:p>
            <a:pPr algn="ctr">
              <a:defRPr/>
            </a:pPr>
            <a:r>
              <a:rPr lang="fr-FR" sz="1500" b="1" dirty="0">
                <a:solidFill>
                  <a:srgbClr val="7030A0"/>
                </a:solidFill>
              </a:rPr>
              <a:t>Modalités d'évaluation </a:t>
            </a:r>
            <a:br>
              <a:rPr lang="fr-FR" sz="1500" b="1" dirty="0">
                <a:solidFill>
                  <a:srgbClr val="7030A0"/>
                </a:solidFill>
              </a:rPr>
            </a:br>
            <a:r>
              <a:rPr lang="fr-FR" sz="1500" b="1" dirty="0">
                <a:solidFill>
                  <a:srgbClr val="7030A0"/>
                </a:solidFill>
              </a:rPr>
              <a:t>et critères</a:t>
            </a:r>
          </a:p>
          <a:p>
            <a:pPr>
              <a:defRPr/>
            </a:pP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2954338" y="3041650"/>
            <a:ext cx="1000125" cy="97313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5468938" y="3054350"/>
            <a:ext cx="944562" cy="97313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744913" y="4994275"/>
            <a:ext cx="2124075" cy="2381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ZoneTexte 12"/>
          <p:cNvSpPr txBox="1">
            <a:spLocks noChangeArrowheads="1"/>
          </p:cNvSpPr>
          <p:nvPr/>
        </p:nvSpPr>
        <p:spPr bwMode="auto">
          <a:xfrm>
            <a:off x="5602288" y="2917825"/>
            <a:ext cx="3397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/>
              <a:t>?</a:t>
            </a:r>
          </a:p>
        </p:txBody>
      </p:sp>
      <p:sp>
        <p:nvSpPr>
          <p:cNvPr id="22536" name="ZoneTexte 13"/>
          <p:cNvSpPr txBox="1">
            <a:spLocks noChangeArrowheads="1"/>
          </p:cNvSpPr>
          <p:nvPr/>
        </p:nvSpPr>
        <p:spPr bwMode="auto">
          <a:xfrm>
            <a:off x="3705225" y="4618038"/>
            <a:ext cx="3381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/>
              <a:t>?</a:t>
            </a:r>
          </a:p>
        </p:txBody>
      </p:sp>
      <p:sp>
        <p:nvSpPr>
          <p:cNvPr id="22537" name="ZoneTexte 14"/>
          <p:cNvSpPr txBox="1">
            <a:spLocks noChangeArrowheads="1"/>
          </p:cNvSpPr>
          <p:nvPr/>
        </p:nvSpPr>
        <p:spPr bwMode="auto">
          <a:xfrm>
            <a:off x="5697538" y="5084763"/>
            <a:ext cx="3397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/>
              <a:t>?</a:t>
            </a:r>
          </a:p>
        </p:txBody>
      </p:sp>
      <p:sp>
        <p:nvSpPr>
          <p:cNvPr id="22538" name="ZoneTexte 15"/>
          <p:cNvSpPr txBox="1">
            <a:spLocks noChangeArrowheads="1"/>
          </p:cNvSpPr>
          <p:nvPr/>
        </p:nvSpPr>
        <p:spPr bwMode="auto">
          <a:xfrm>
            <a:off x="6170613" y="4013200"/>
            <a:ext cx="4667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/>
              <a:t>?</a:t>
            </a:r>
          </a:p>
        </p:txBody>
      </p:sp>
      <p:sp>
        <p:nvSpPr>
          <p:cNvPr id="22539" name="ZoneTexte 16"/>
          <p:cNvSpPr txBox="1">
            <a:spLocks noChangeArrowheads="1"/>
          </p:cNvSpPr>
          <p:nvPr/>
        </p:nvSpPr>
        <p:spPr bwMode="auto">
          <a:xfrm>
            <a:off x="3011488" y="3951288"/>
            <a:ext cx="3397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/>
              <a:t>?</a:t>
            </a:r>
          </a:p>
        </p:txBody>
      </p:sp>
      <p:sp>
        <p:nvSpPr>
          <p:cNvPr id="22540" name="ZoneTexte 17"/>
          <p:cNvSpPr txBox="1">
            <a:spLocks noChangeArrowheads="1"/>
          </p:cNvSpPr>
          <p:nvPr/>
        </p:nvSpPr>
        <p:spPr bwMode="auto">
          <a:xfrm>
            <a:off x="3686175" y="2832100"/>
            <a:ext cx="3397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/>
              <a:t>?</a:t>
            </a:r>
          </a:p>
        </p:txBody>
      </p:sp>
      <p:sp>
        <p:nvSpPr>
          <p:cNvPr id="225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800"/>
              <a:t>La Triple concordance OME : </a:t>
            </a:r>
            <a:br>
              <a:rPr lang="fr-FR" altLang="fr-FR" sz="2800"/>
            </a:br>
            <a:r>
              <a:rPr lang="fr-FR" altLang="fr-FR" sz="2800"/>
              <a:t>représentation triangulaire</a:t>
            </a:r>
          </a:p>
        </p:txBody>
      </p:sp>
      <p:sp>
        <p:nvSpPr>
          <p:cNvPr id="3" name="Triangle 2"/>
          <p:cNvSpPr/>
          <p:nvPr/>
        </p:nvSpPr>
        <p:spPr>
          <a:xfrm>
            <a:off x="3578225" y="3154363"/>
            <a:ext cx="2362200" cy="1308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ZoneTexte 9"/>
          <p:cNvSpPr txBox="1">
            <a:spLocks noChangeArrowheads="1"/>
          </p:cNvSpPr>
          <p:nvPr/>
        </p:nvSpPr>
        <p:spPr bwMode="auto">
          <a:xfrm>
            <a:off x="6732588" y="2565400"/>
            <a:ext cx="23320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i="1">
                <a:solidFill>
                  <a:srgbClr val="7030A0"/>
                </a:solidFill>
              </a:rPr>
              <a:t>Comment puis-je savoir dans quelle mesure les objectifs d’apprentissage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i="1">
                <a:solidFill>
                  <a:srgbClr val="7030A0"/>
                </a:solidFill>
              </a:rPr>
              <a:t>ont été atteints par mes étudiants?</a:t>
            </a:r>
            <a:endParaRPr lang="fr-FR" altLang="fr-FR" sz="1800">
              <a:solidFill>
                <a:srgbClr val="7030A0"/>
              </a:solidFill>
              <a:latin typeface="Arial Rounded MT Bold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57200" y="1473200"/>
            <a:ext cx="34321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u="sng" dirty="0">
                <a:solidFill>
                  <a:srgbClr val="7030A0"/>
                </a:solidFill>
                <a:latin typeface="+mn-lt"/>
              </a:rPr>
              <a:t>3 questions  aux 3 p</a:t>
            </a:r>
            <a:r>
              <a:rPr lang="nl-BE" sz="2400" u="sng" dirty="0">
                <a:solidFill>
                  <a:srgbClr val="7030A0"/>
                </a:solidFill>
                <a:latin typeface="+mn-lt"/>
              </a:rPr>
              <a:t>ôles </a:t>
            </a:r>
            <a:endParaRPr lang="fr-FR" sz="2400" u="sng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2545" name="ZoneTexte 6"/>
          <p:cNvSpPr txBox="1">
            <a:spLocks noChangeArrowheads="1"/>
          </p:cNvSpPr>
          <p:nvPr/>
        </p:nvSpPr>
        <p:spPr bwMode="auto">
          <a:xfrm>
            <a:off x="3922713" y="3716338"/>
            <a:ext cx="17287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solidFill>
                  <a:schemeClr val="bg1"/>
                </a:solidFill>
                <a:latin typeface="Arial Rounded MT Bold" charset="0"/>
              </a:rPr>
              <a:t>Triple concordance</a:t>
            </a:r>
            <a:endParaRPr lang="fr-FR" altLang="fr-FR" sz="1800">
              <a:solidFill>
                <a:schemeClr val="bg1"/>
              </a:solidFill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24225" y="2133600"/>
            <a:ext cx="2757488" cy="1176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250" b="1" dirty="0"/>
              <a:t>O</a:t>
            </a:r>
          </a:p>
          <a:p>
            <a:pPr algn="ctr">
              <a:defRPr/>
            </a:pPr>
            <a:r>
              <a:rPr lang="fr-FR" sz="1500" dirty="0"/>
              <a:t>Acquis (</a:t>
            </a:r>
            <a:r>
              <a:rPr lang="fr-FR" sz="1500" b="1" dirty="0"/>
              <a:t>o</a:t>
            </a:r>
            <a:r>
              <a:rPr lang="fr-FR" sz="1500" dirty="0"/>
              <a:t>bjectifs) </a:t>
            </a:r>
            <a:br>
              <a:rPr lang="fr-FR" sz="1500" dirty="0"/>
            </a:br>
            <a:r>
              <a:rPr lang="fr-FR" sz="1500" dirty="0"/>
              <a:t>d'apprentissage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63725" y="4052888"/>
            <a:ext cx="1712913" cy="163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250" b="1" dirty="0">
                <a:solidFill>
                  <a:srgbClr val="7030A0"/>
                </a:solidFill>
              </a:rPr>
              <a:t>M</a:t>
            </a:r>
          </a:p>
          <a:p>
            <a:pPr algn="ctr">
              <a:defRPr/>
            </a:pPr>
            <a:r>
              <a:rPr lang="fr-FR" sz="1500" b="1" dirty="0">
                <a:solidFill>
                  <a:srgbClr val="7030A0"/>
                </a:solidFill>
              </a:rPr>
              <a:t>Méthodes d'enseignement </a:t>
            </a:r>
            <a:br>
              <a:rPr lang="fr-FR" sz="1500" b="1" dirty="0">
                <a:solidFill>
                  <a:srgbClr val="7030A0"/>
                </a:solidFill>
              </a:rPr>
            </a:br>
            <a:r>
              <a:rPr lang="fr-FR" sz="1500" b="1" dirty="0">
                <a:solidFill>
                  <a:srgbClr val="7030A0"/>
                </a:solidFill>
              </a:rPr>
              <a:t>et activités d'apprentissage 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867400" y="4052888"/>
            <a:ext cx="1604963" cy="140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250" b="1" dirty="0"/>
              <a:t>E</a:t>
            </a:r>
          </a:p>
          <a:p>
            <a:pPr algn="ctr">
              <a:defRPr/>
            </a:pPr>
            <a:r>
              <a:rPr lang="fr-FR" sz="1500" dirty="0"/>
              <a:t>Modalités d'</a:t>
            </a:r>
            <a:r>
              <a:rPr lang="fr-FR" sz="1500" b="1" dirty="0"/>
              <a:t>é</a:t>
            </a:r>
            <a:r>
              <a:rPr lang="fr-FR" sz="1500" dirty="0"/>
              <a:t>valuation </a:t>
            </a:r>
            <a:br>
              <a:rPr lang="fr-FR" sz="1500" dirty="0"/>
            </a:br>
            <a:r>
              <a:rPr lang="fr-FR" sz="1500" dirty="0"/>
              <a:t>et critères</a:t>
            </a:r>
          </a:p>
          <a:p>
            <a:pPr>
              <a:defRPr/>
            </a:pP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2954338" y="3041650"/>
            <a:ext cx="1000125" cy="97313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5468938" y="3054350"/>
            <a:ext cx="944562" cy="97313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744913" y="4994275"/>
            <a:ext cx="2124075" cy="2381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ZoneTexte 12"/>
          <p:cNvSpPr txBox="1">
            <a:spLocks noChangeArrowheads="1"/>
          </p:cNvSpPr>
          <p:nvPr/>
        </p:nvSpPr>
        <p:spPr bwMode="auto">
          <a:xfrm>
            <a:off x="5602288" y="2917825"/>
            <a:ext cx="3397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/>
              <a:t>?</a:t>
            </a:r>
          </a:p>
        </p:txBody>
      </p:sp>
      <p:sp>
        <p:nvSpPr>
          <p:cNvPr id="23560" name="ZoneTexte 13"/>
          <p:cNvSpPr txBox="1">
            <a:spLocks noChangeArrowheads="1"/>
          </p:cNvSpPr>
          <p:nvPr/>
        </p:nvSpPr>
        <p:spPr bwMode="auto">
          <a:xfrm>
            <a:off x="3705225" y="4618038"/>
            <a:ext cx="3381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/>
              <a:t>?</a:t>
            </a:r>
          </a:p>
        </p:txBody>
      </p:sp>
      <p:sp>
        <p:nvSpPr>
          <p:cNvPr id="23561" name="ZoneTexte 14"/>
          <p:cNvSpPr txBox="1">
            <a:spLocks noChangeArrowheads="1"/>
          </p:cNvSpPr>
          <p:nvPr/>
        </p:nvSpPr>
        <p:spPr bwMode="auto">
          <a:xfrm>
            <a:off x="5697538" y="5084763"/>
            <a:ext cx="3397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/>
              <a:t>?</a:t>
            </a:r>
          </a:p>
        </p:txBody>
      </p:sp>
      <p:sp>
        <p:nvSpPr>
          <p:cNvPr id="23562" name="ZoneTexte 15"/>
          <p:cNvSpPr txBox="1">
            <a:spLocks noChangeArrowheads="1"/>
          </p:cNvSpPr>
          <p:nvPr/>
        </p:nvSpPr>
        <p:spPr bwMode="auto">
          <a:xfrm>
            <a:off x="6170613" y="4013200"/>
            <a:ext cx="4667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/>
              <a:t>?</a:t>
            </a:r>
          </a:p>
        </p:txBody>
      </p:sp>
      <p:sp>
        <p:nvSpPr>
          <p:cNvPr id="23563" name="ZoneTexte 16"/>
          <p:cNvSpPr txBox="1">
            <a:spLocks noChangeArrowheads="1"/>
          </p:cNvSpPr>
          <p:nvPr/>
        </p:nvSpPr>
        <p:spPr bwMode="auto">
          <a:xfrm>
            <a:off x="3011488" y="3951288"/>
            <a:ext cx="3397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/>
              <a:t>?</a:t>
            </a:r>
          </a:p>
        </p:txBody>
      </p:sp>
      <p:sp>
        <p:nvSpPr>
          <p:cNvPr id="23564" name="ZoneTexte 17"/>
          <p:cNvSpPr txBox="1">
            <a:spLocks noChangeArrowheads="1"/>
          </p:cNvSpPr>
          <p:nvPr/>
        </p:nvSpPr>
        <p:spPr bwMode="auto">
          <a:xfrm>
            <a:off x="3686175" y="2832100"/>
            <a:ext cx="3397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/>
              <a:t>?</a:t>
            </a:r>
          </a:p>
        </p:txBody>
      </p:sp>
      <p:sp>
        <p:nvSpPr>
          <p:cNvPr id="2356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800"/>
              <a:t>La Triple concordance OME : </a:t>
            </a:r>
            <a:br>
              <a:rPr lang="fr-FR" altLang="fr-FR" sz="2800"/>
            </a:br>
            <a:r>
              <a:rPr lang="fr-FR" altLang="fr-FR" sz="2800"/>
              <a:t>représentation triangulaire</a:t>
            </a:r>
          </a:p>
        </p:txBody>
      </p:sp>
      <p:sp>
        <p:nvSpPr>
          <p:cNvPr id="3" name="Triangle 2"/>
          <p:cNvSpPr/>
          <p:nvPr/>
        </p:nvSpPr>
        <p:spPr>
          <a:xfrm>
            <a:off x="3578225" y="3154363"/>
            <a:ext cx="2362200" cy="1308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ZoneTexte 9"/>
          <p:cNvSpPr txBox="1">
            <a:spLocks noChangeArrowheads="1"/>
          </p:cNvSpPr>
          <p:nvPr/>
        </p:nvSpPr>
        <p:spPr bwMode="auto">
          <a:xfrm>
            <a:off x="250825" y="2492375"/>
            <a:ext cx="22304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i="1">
                <a:solidFill>
                  <a:srgbClr val="7030A0"/>
                </a:solidFill>
              </a:rPr>
              <a:t>Quelles méthodes pédagogiques seraient de nature à permettre à mes étudiants d’atteindre les objectifs d’apprentissages visés ?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57200" y="1473200"/>
            <a:ext cx="34321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u="sng" dirty="0">
                <a:solidFill>
                  <a:srgbClr val="7030A0"/>
                </a:solidFill>
                <a:latin typeface="+mn-lt"/>
              </a:rPr>
              <a:t>3 questions  aux 3 p</a:t>
            </a:r>
            <a:r>
              <a:rPr lang="nl-BE" sz="2400" u="sng" dirty="0">
                <a:solidFill>
                  <a:srgbClr val="7030A0"/>
                </a:solidFill>
                <a:latin typeface="+mn-lt"/>
              </a:rPr>
              <a:t>ôles </a:t>
            </a:r>
            <a:endParaRPr lang="fr-FR" sz="2400" u="sng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3569" name="ZoneTexte 6"/>
          <p:cNvSpPr txBox="1">
            <a:spLocks noChangeArrowheads="1"/>
          </p:cNvSpPr>
          <p:nvPr/>
        </p:nvSpPr>
        <p:spPr bwMode="auto">
          <a:xfrm>
            <a:off x="3922713" y="3716338"/>
            <a:ext cx="17287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solidFill>
                  <a:schemeClr val="bg1"/>
                </a:solidFill>
                <a:latin typeface="Arial Rounded MT Bold" charset="0"/>
              </a:rPr>
              <a:t>Triple concordance</a:t>
            </a:r>
            <a:endParaRPr lang="fr-FR" altLang="fr-FR" sz="1800">
              <a:solidFill>
                <a:schemeClr val="bg1"/>
              </a:solidFill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66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24225" y="2133600"/>
            <a:ext cx="2757488" cy="1176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250" b="1" dirty="0"/>
              <a:t>O</a:t>
            </a:r>
          </a:p>
          <a:p>
            <a:pPr algn="ctr">
              <a:defRPr/>
            </a:pPr>
            <a:r>
              <a:rPr lang="fr-FR" sz="1500" dirty="0"/>
              <a:t>Acquis (</a:t>
            </a:r>
            <a:r>
              <a:rPr lang="fr-FR" sz="1500" b="1" dirty="0"/>
              <a:t>o</a:t>
            </a:r>
            <a:r>
              <a:rPr lang="fr-FR" sz="1500" dirty="0"/>
              <a:t>bjectifs) </a:t>
            </a:r>
            <a:br>
              <a:rPr lang="fr-FR" sz="1500" dirty="0"/>
            </a:br>
            <a:r>
              <a:rPr lang="fr-FR" sz="1500" dirty="0"/>
              <a:t>d'apprentissage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63725" y="4052888"/>
            <a:ext cx="1546225" cy="163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250" b="1" dirty="0"/>
              <a:t>M</a:t>
            </a:r>
          </a:p>
          <a:p>
            <a:pPr algn="ctr">
              <a:defRPr/>
            </a:pPr>
            <a:r>
              <a:rPr lang="fr-FR" sz="1500" b="1" dirty="0"/>
              <a:t>M</a:t>
            </a:r>
            <a:r>
              <a:rPr lang="fr-FR" sz="1500" dirty="0"/>
              <a:t>éthodes d'enseignement </a:t>
            </a:r>
            <a:br>
              <a:rPr lang="fr-FR" sz="1500" dirty="0"/>
            </a:br>
            <a:r>
              <a:rPr lang="fr-FR" sz="1500" dirty="0"/>
              <a:t>et activités d'apprentissage 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867400" y="4052888"/>
            <a:ext cx="1604963" cy="140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250" b="1" dirty="0"/>
              <a:t>E</a:t>
            </a:r>
          </a:p>
          <a:p>
            <a:pPr algn="ctr">
              <a:defRPr/>
            </a:pPr>
            <a:r>
              <a:rPr lang="fr-FR" sz="1500" dirty="0"/>
              <a:t>Modalités d'</a:t>
            </a:r>
            <a:r>
              <a:rPr lang="fr-FR" sz="1500" b="1" dirty="0"/>
              <a:t>é</a:t>
            </a:r>
            <a:r>
              <a:rPr lang="fr-FR" sz="1500" dirty="0"/>
              <a:t>valuation </a:t>
            </a:r>
            <a:br>
              <a:rPr lang="fr-FR" sz="1500" dirty="0"/>
            </a:br>
            <a:r>
              <a:rPr lang="fr-FR" sz="1500" dirty="0"/>
              <a:t>et critères</a:t>
            </a:r>
          </a:p>
          <a:p>
            <a:pPr>
              <a:defRPr/>
            </a:pP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2954338" y="3041650"/>
            <a:ext cx="1000125" cy="97313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5468938" y="3054350"/>
            <a:ext cx="944562" cy="97313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744913" y="4994275"/>
            <a:ext cx="2124075" cy="23813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3" name="ZoneTexte 12"/>
          <p:cNvSpPr txBox="1">
            <a:spLocks noChangeArrowheads="1"/>
          </p:cNvSpPr>
          <p:nvPr/>
        </p:nvSpPr>
        <p:spPr bwMode="auto">
          <a:xfrm>
            <a:off x="5602288" y="2917825"/>
            <a:ext cx="3397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24584" name="ZoneTexte 13"/>
          <p:cNvSpPr txBox="1">
            <a:spLocks noChangeArrowheads="1"/>
          </p:cNvSpPr>
          <p:nvPr/>
        </p:nvSpPr>
        <p:spPr bwMode="auto">
          <a:xfrm>
            <a:off x="3705225" y="4618038"/>
            <a:ext cx="3381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24585" name="ZoneTexte 14"/>
          <p:cNvSpPr txBox="1">
            <a:spLocks noChangeArrowheads="1"/>
          </p:cNvSpPr>
          <p:nvPr/>
        </p:nvSpPr>
        <p:spPr bwMode="auto">
          <a:xfrm>
            <a:off x="5697538" y="5084763"/>
            <a:ext cx="3397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24586" name="ZoneTexte 15"/>
          <p:cNvSpPr txBox="1">
            <a:spLocks noChangeArrowheads="1"/>
          </p:cNvSpPr>
          <p:nvPr/>
        </p:nvSpPr>
        <p:spPr bwMode="auto">
          <a:xfrm>
            <a:off x="6170613" y="4013200"/>
            <a:ext cx="4667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24587" name="ZoneTexte 16"/>
          <p:cNvSpPr txBox="1">
            <a:spLocks noChangeArrowheads="1"/>
          </p:cNvSpPr>
          <p:nvPr/>
        </p:nvSpPr>
        <p:spPr bwMode="auto">
          <a:xfrm>
            <a:off x="3011488" y="3951288"/>
            <a:ext cx="3397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24588" name="ZoneTexte 17"/>
          <p:cNvSpPr txBox="1">
            <a:spLocks noChangeArrowheads="1"/>
          </p:cNvSpPr>
          <p:nvPr/>
        </p:nvSpPr>
        <p:spPr bwMode="auto">
          <a:xfrm>
            <a:off x="3686175" y="2832100"/>
            <a:ext cx="3397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500" b="1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2458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800"/>
              <a:t>La Triple concordance OME : </a:t>
            </a:r>
            <a:br>
              <a:rPr lang="fr-FR" altLang="fr-FR" sz="2800"/>
            </a:br>
            <a:r>
              <a:rPr lang="fr-FR" altLang="fr-FR" sz="2800"/>
              <a:t>représentation triangulaire</a:t>
            </a:r>
          </a:p>
        </p:txBody>
      </p:sp>
      <p:sp>
        <p:nvSpPr>
          <p:cNvPr id="3" name="Triangle 2"/>
          <p:cNvSpPr/>
          <p:nvPr/>
        </p:nvSpPr>
        <p:spPr>
          <a:xfrm>
            <a:off x="3578225" y="3154363"/>
            <a:ext cx="2362200" cy="13081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 rot="19745662">
            <a:off x="5557838" y="2182813"/>
            <a:ext cx="24495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i="1" dirty="0">
                <a:solidFill>
                  <a:srgbClr val="7030A0"/>
                </a:solidFill>
                <a:latin typeface="Arial Rounded MT Bold" pitchFamily="34" charset="0"/>
              </a:rPr>
              <a:t>Objectifs </a:t>
            </a:r>
            <a:r>
              <a:rPr lang="fr-FR" i="1" dirty="0">
                <a:solidFill>
                  <a:srgbClr val="7030A0"/>
                </a:solidFill>
                <a:latin typeface="Arial Rounded MT Bold" pitchFamily="34" charset="0"/>
              </a:rPr>
              <a:t>atteints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?</a:t>
            </a:r>
            <a:endParaRPr lang="fr-FR" i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 rot="19745662">
            <a:off x="6376988" y="3095625"/>
            <a:ext cx="24511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i="1" dirty="0">
                <a:solidFill>
                  <a:srgbClr val="7030A0"/>
                </a:solidFill>
                <a:latin typeface="Arial Rounded MT Bold" pitchFamily="34" charset="0"/>
              </a:rPr>
              <a:t>Evaluation adaptée</a:t>
            </a:r>
            <a:r>
              <a:rPr lang="fr-FR" i="1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rPr>
              <a:t>?</a:t>
            </a:r>
          </a:p>
        </p:txBody>
      </p:sp>
      <p:sp>
        <p:nvSpPr>
          <p:cNvPr id="21" name="ZoneTexte 20"/>
          <p:cNvSpPr txBox="1"/>
          <p:nvPr/>
        </p:nvSpPr>
        <p:spPr>
          <a:xfrm rot="1584611">
            <a:off x="1447800" y="2225675"/>
            <a:ext cx="24495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i="1" dirty="0">
                <a:solidFill>
                  <a:srgbClr val="7030A0"/>
                </a:solidFill>
                <a:latin typeface="Arial Rounded MT Bold" pitchFamily="34" charset="0"/>
              </a:rPr>
              <a:t>Objectifs travaillés?</a:t>
            </a:r>
            <a:endParaRPr lang="fr-FR" i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 rot="1584611">
            <a:off x="149225" y="3136900"/>
            <a:ext cx="2889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i="1" dirty="0">
                <a:solidFill>
                  <a:srgbClr val="7030A0"/>
                </a:solidFill>
                <a:latin typeface="Arial Rounded MT Bold" pitchFamily="34" charset="0"/>
              </a:rPr>
              <a:t>Méthodes adéquates ?</a:t>
            </a:r>
            <a:endParaRPr lang="fr-FR" i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309813" y="5424488"/>
            <a:ext cx="244951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FR" i="1" dirty="0">
                <a:solidFill>
                  <a:srgbClr val="7030A0"/>
                </a:solidFill>
                <a:latin typeface="Arial Rounded MT Bold" pitchFamily="34" charset="0"/>
              </a:rPr>
              <a:t>Méthodes </a:t>
            </a:r>
            <a:r>
              <a:rPr lang="nl-BE" i="1" dirty="0">
                <a:solidFill>
                  <a:srgbClr val="7030A0"/>
                </a:solidFill>
                <a:latin typeface="Arial Rounded MT Bold" pitchFamily="34" charset="0"/>
              </a:rPr>
              <a:t>qui entraînent à l’évaluation ?</a:t>
            </a:r>
            <a:endParaRPr lang="fr-FR" i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054600" y="5429250"/>
            <a:ext cx="2449513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BE" i="1" dirty="0">
                <a:solidFill>
                  <a:srgbClr val="7030A0"/>
                </a:solidFill>
                <a:latin typeface="Arial Rounded MT Bold" pitchFamily="34" charset="0"/>
              </a:rPr>
              <a:t>Evaluation qui </a:t>
            </a:r>
            <a:br>
              <a:rPr lang="nl-BE" i="1" dirty="0">
                <a:solidFill>
                  <a:srgbClr val="7030A0"/>
                </a:solidFill>
                <a:latin typeface="Arial Rounded MT Bold" pitchFamily="34" charset="0"/>
              </a:rPr>
            </a:br>
            <a:r>
              <a:rPr lang="nl-BE" i="1" dirty="0">
                <a:solidFill>
                  <a:srgbClr val="7030A0"/>
                </a:solidFill>
                <a:latin typeface="Arial Rounded MT Bold" pitchFamily="34" charset="0"/>
              </a:rPr>
              <a:t>fait écho aux méthodes?</a:t>
            </a:r>
            <a:endParaRPr lang="fr-FR" i="1" dirty="0">
              <a:solidFill>
                <a:schemeClr val="bg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868613" y="1473200"/>
            <a:ext cx="34321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mr-IN" sz="2400" u="sng" dirty="0">
                <a:solidFill>
                  <a:srgbClr val="7030A0"/>
                </a:solidFill>
                <a:latin typeface="+mn-lt"/>
              </a:rPr>
              <a:t>…</a:t>
            </a:r>
            <a:r>
              <a:rPr lang="nl-BE" sz="2400" u="sng" dirty="0">
                <a:solidFill>
                  <a:srgbClr val="7030A0"/>
                </a:solidFill>
                <a:latin typeface="+mn-lt"/>
              </a:rPr>
              <a:t> et 6 autres questions</a:t>
            </a:r>
            <a:endParaRPr lang="fr-FR" sz="2400" u="sng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4598" name="ZoneTexte 6"/>
          <p:cNvSpPr txBox="1">
            <a:spLocks noChangeArrowheads="1"/>
          </p:cNvSpPr>
          <p:nvPr/>
        </p:nvSpPr>
        <p:spPr bwMode="auto">
          <a:xfrm>
            <a:off x="3922713" y="3716338"/>
            <a:ext cx="17287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solidFill>
                  <a:schemeClr val="bg1"/>
                </a:solidFill>
                <a:latin typeface="Arial Rounded MT Bold" charset="0"/>
              </a:rPr>
              <a:t>Triple concordance</a:t>
            </a:r>
            <a:endParaRPr lang="fr-FR" altLang="fr-FR" sz="1800">
              <a:solidFill>
                <a:schemeClr val="bg1"/>
              </a:solidFill>
              <a:latin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Programme de la journée</a:t>
            </a:r>
          </a:p>
        </p:txBody>
      </p:sp>
      <p:sp>
        <p:nvSpPr>
          <p:cNvPr id="1433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F6F2D75-BB35-7D4B-B310-5F488CCE193F}" type="slidenum">
              <a:rPr lang="fr-FR" altLang="fr-FR">
                <a:solidFill>
                  <a:schemeClr val="tx2"/>
                </a:solidFill>
              </a:rPr>
              <a:pPr/>
              <a:t>2</a:t>
            </a:fld>
            <a:endParaRPr lang="fr-FR" altLang="fr-FR">
              <a:solidFill>
                <a:schemeClr val="tx2"/>
              </a:solidFill>
            </a:endParaRPr>
          </a:p>
        </p:txBody>
      </p:sp>
      <p:sp>
        <p:nvSpPr>
          <p:cNvPr id="14339" name="ZoneTexte 6"/>
          <p:cNvSpPr txBox="1">
            <a:spLocks noChangeArrowheads="1"/>
          </p:cNvSpPr>
          <p:nvPr/>
        </p:nvSpPr>
        <p:spPr bwMode="auto">
          <a:xfrm>
            <a:off x="2700338" y="6430963"/>
            <a:ext cx="316706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300"/>
              <a:t>Laurent Leduc, ULiège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75" y="1232447"/>
            <a:ext cx="7559625" cy="5034456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2411760" y="1412776"/>
            <a:ext cx="6120680" cy="648072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z="2800"/>
              <a:t>L’Alignement </a:t>
            </a:r>
            <a:br>
              <a:rPr lang="fr-FR" altLang="fr-FR" sz="2800"/>
            </a:br>
            <a:r>
              <a:rPr lang="fr-FR" altLang="fr-FR" sz="2800"/>
              <a:t>constructif</a:t>
            </a:r>
          </a:p>
        </p:txBody>
      </p:sp>
      <p:sp>
        <p:nvSpPr>
          <p:cNvPr id="2765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charset="2"/>
              <a:buChar char=""/>
              <a:defRPr sz="2600">
                <a:solidFill>
                  <a:schemeClr val="tx1"/>
                </a:solidFill>
                <a:latin typeface="Gill Sans MT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charset="2"/>
              <a:buChar char=""/>
              <a:defRPr sz="2300">
                <a:solidFill>
                  <a:schemeClr val="tx2"/>
                </a:solidFill>
                <a:latin typeface="Gill Sans MT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charset="2"/>
              <a:buChar char=""/>
              <a:defRPr sz="2000">
                <a:solidFill>
                  <a:schemeClr val="tx1"/>
                </a:solidFill>
                <a:latin typeface="Gill Sans MT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  <a:defRPr>
                <a:solidFill>
                  <a:schemeClr val="tx1"/>
                </a:solidFill>
                <a:latin typeface="Gill Sans MT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2"/>
              <a:buChar char=""/>
              <a:defRPr sz="1600">
                <a:solidFill>
                  <a:schemeClr val="tx1"/>
                </a:solidFill>
                <a:latin typeface="Gill Sans MT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D0FF69-26FD-1C4D-A1FF-653DAC0A98AA}" type="slidenum">
              <a:rPr lang="fr-FR" altLang="fr-FR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fr-FR" altLang="fr-FR" sz="1400">
              <a:solidFill>
                <a:schemeClr val="tx2"/>
              </a:solidFill>
            </a:endParaRPr>
          </a:p>
        </p:txBody>
      </p:sp>
      <p:sp>
        <p:nvSpPr>
          <p:cNvPr id="27651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1300163"/>
            <a:ext cx="8229600" cy="4937125"/>
          </a:xfrm>
        </p:spPr>
        <p:txBody>
          <a:bodyPr/>
          <a:lstStyle/>
          <a:p>
            <a:pPr marL="0" indent="0" algn="just" eaLnBrk="1" hangingPunct="1">
              <a:buFont typeface="Wingdings 3" charset="2"/>
              <a:buNone/>
            </a:pPr>
            <a:r>
              <a:rPr lang="nl-BE" altLang="fr-FR" sz="2100" b="1"/>
              <a:t>J. Biggs &amp; C. Tang </a:t>
            </a:r>
          </a:p>
          <a:p>
            <a:pPr marL="0" indent="0" algn="just" eaLnBrk="1" hangingPunct="1">
              <a:buFont typeface="Wingdings 3" charset="2"/>
              <a:buNone/>
            </a:pPr>
            <a:r>
              <a:rPr lang="nl-BE" altLang="fr-FR" sz="2100"/>
              <a:t>(2011)</a:t>
            </a:r>
            <a:endParaRPr lang="fr-FR" altLang="fr-FR" sz="2100" i="1"/>
          </a:p>
        </p:txBody>
      </p:sp>
      <p:pic>
        <p:nvPicPr>
          <p:cNvPr id="27652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260350"/>
            <a:ext cx="61976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6963"/>
            <a:ext cx="1855788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3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929687" cy="1008062"/>
          </a:xfrm>
        </p:spPr>
        <p:txBody>
          <a:bodyPr/>
          <a:lstStyle/>
          <a:p>
            <a:pPr eaLnBrk="1" hangingPunct="1"/>
            <a:r>
              <a:rPr lang="fr-BE" altLang="fr-FR" sz="2800">
                <a:solidFill>
                  <a:schemeClr val="accent2"/>
                </a:solidFill>
              </a:rPr>
              <a:t> </a:t>
            </a:r>
            <a:r>
              <a:rPr lang="fr-BE" altLang="fr-FR"/>
              <a:t> </a:t>
            </a:r>
            <a:br>
              <a:rPr lang="fr-BE" altLang="fr-FR"/>
            </a:br>
            <a:endParaRPr lang="fr-BE" altLang="fr-FR" sz="280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 rot="5400000">
            <a:off x="3275856" y="404664"/>
            <a:ext cx="2376264" cy="59766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fr-FR" sz="2800" dirty="0"/>
              <a:t>Introduction à la Scénarisation de cours en Enseignement supérieur : </a:t>
            </a:r>
            <a:endParaRPr lang="fr-FR" sz="2800" dirty="0" smtClean="0"/>
          </a:p>
          <a:p>
            <a:pPr algn="ctr" eaLnBrk="1" hangingPunct="1">
              <a:defRPr/>
            </a:pPr>
            <a:r>
              <a:rPr lang="fr-BE" altLang="fr-FR" sz="2800" dirty="0" smtClean="0"/>
              <a:t>la </a:t>
            </a:r>
            <a:r>
              <a:rPr lang="fr-BE" altLang="fr-FR" sz="2800" dirty="0" smtClean="0"/>
              <a:t>notion de Charge </a:t>
            </a:r>
            <a:r>
              <a:rPr lang="fr-BE" altLang="fr-FR" sz="2800" dirty="0"/>
              <a:t>de travail </a:t>
            </a:r>
            <a:r>
              <a:rPr lang="fr-BE" altLang="fr-FR" sz="2800" dirty="0" smtClean="0"/>
              <a:t>(adéquate </a:t>
            </a:r>
            <a:r>
              <a:rPr lang="fr-BE" altLang="fr-FR" sz="2800" dirty="0"/>
              <a:t>pour </a:t>
            </a:r>
            <a:r>
              <a:rPr lang="fr-BE" altLang="fr-FR" sz="2800" dirty="0" smtClean="0"/>
              <a:t>son </a:t>
            </a:r>
            <a:r>
              <a:rPr lang="fr-BE" altLang="fr-FR" sz="2800" dirty="0" smtClean="0"/>
              <a:t>cours)</a:t>
            </a:r>
            <a:endParaRPr lang="fr-FR" sz="2800" dirty="0"/>
          </a:p>
        </p:txBody>
      </p:sp>
      <p:sp>
        <p:nvSpPr>
          <p:cNvPr id="79875" name="ZoneTexte 3"/>
          <p:cNvSpPr txBox="1">
            <a:spLocks noChangeArrowheads="1"/>
          </p:cNvSpPr>
          <p:nvPr/>
        </p:nvSpPr>
        <p:spPr bwMode="auto">
          <a:xfrm>
            <a:off x="2700338" y="6430963"/>
            <a:ext cx="316706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300" dirty="0"/>
              <a:t>Laurent Leduc, </a:t>
            </a:r>
            <a:r>
              <a:rPr lang="fr-FR" altLang="fr-FR" sz="1300" dirty="0" err="1" smtClean="0"/>
              <a:t>ULiège</a:t>
            </a:r>
            <a:endParaRPr lang="fr-FR" altLang="fr-FR" sz="1300" dirty="0"/>
          </a:p>
        </p:txBody>
      </p:sp>
    </p:spTree>
    <p:extLst>
      <p:ext uri="{BB962C8B-B14F-4D97-AF65-F5344CB8AC3E}">
        <p14:creationId xmlns:p14="http://schemas.microsoft.com/office/powerpoint/2010/main" val="17922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929687" cy="1008062"/>
          </a:xfrm>
        </p:spPr>
        <p:txBody>
          <a:bodyPr/>
          <a:lstStyle/>
          <a:p>
            <a:pPr eaLnBrk="1" hangingPunct="1"/>
            <a:r>
              <a:rPr lang="fr-BE" altLang="fr-FR" sz="2800">
                <a:solidFill>
                  <a:schemeClr val="accent2"/>
                </a:solidFill>
              </a:rPr>
              <a:t> </a:t>
            </a:r>
            <a:r>
              <a:rPr lang="fr-BE" altLang="fr-FR"/>
              <a:t> </a:t>
            </a:r>
            <a:br>
              <a:rPr lang="fr-BE" altLang="fr-FR"/>
            </a:br>
            <a:r>
              <a:rPr lang="fr-BE" altLang="fr-FR" sz="2800"/>
              <a:t>Les crédits ECTS </a:t>
            </a:r>
            <a:br>
              <a:rPr lang="fr-BE" altLang="fr-FR" sz="2800"/>
            </a:br>
            <a:r>
              <a:rPr lang="fr-BE" altLang="fr-FR" sz="2800"/>
              <a:t>(</a:t>
            </a:r>
            <a:r>
              <a:rPr lang="fr-BE" altLang="fr-FR" sz="2800" i="1"/>
              <a:t>European Credits Transfer System</a:t>
            </a:r>
            <a:r>
              <a:rPr lang="fr-BE" altLang="fr-FR" sz="2800"/>
              <a:t>)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557338"/>
            <a:ext cx="8786812" cy="4175125"/>
          </a:xfrm>
        </p:spPr>
        <p:txBody>
          <a:bodyPr/>
          <a:lstStyle/>
          <a:p>
            <a:r>
              <a:rPr lang="fr-BE" altLang="fr-FR" sz="2000"/>
              <a:t>Notion promue et généralisée par la réforme de Bologne</a:t>
            </a:r>
          </a:p>
          <a:p>
            <a:r>
              <a:rPr lang="fr-BE" altLang="fr-FR" sz="2000"/>
              <a:t>Ils permettent de mesurer la quantité de travail moyenne demandée par un cours, module, cursus</a:t>
            </a:r>
          </a:p>
          <a:p>
            <a:r>
              <a:rPr lang="fr-BE" altLang="fr-FR" sz="2000"/>
              <a:t>Un crédit correspond à 25-30h de travail (TUNING, 2006)</a:t>
            </a:r>
          </a:p>
          <a:p>
            <a:r>
              <a:rPr lang="fr-BE" altLang="fr-FR" sz="2000"/>
              <a:t>Ces heures englobent : </a:t>
            </a:r>
            <a:br>
              <a:rPr lang="fr-BE" altLang="fr-FR" sz="2000"/>
            </a:br>
            <a:r>
              <a:rPr lang="fr-BE" altLang="fr-FR" sz="2000"/>
              <a:t>- le temps passé au cours</a:t>
            </a:r>
            <a:br>
              <a:rPr lang="fr-BE" altLang="fr-FR" sz="2000"/>
            </a:br>
            <a:r>
              <a:rPr lang="fr-BE" altLang="fr-FR" sz="2000"/>
              <a:t>- le temps d’apprentissage en dehors de l’institution</a:t>
            </a:r>
            <a:br>
              <a:rPr lang="fr-BE" altLang="fr-FR" sz="2000"/>
            </a:br>
            <a:r>
              <a:rPr lang="fr-BE" altLang="fr-FR" sz="2000"/>
              <a:t>- la préparation aux examens</a:t>
            </a:r>
            <a:br>
              <a:rPr lang="fr-BE" altLang="fr-FR" sz="2000"/>
            </a:br>
            <a:r>
              <a:rPr lang="fr-BE" altLang="fr-FR" sz="2000"/>
              <a:t>- le temps même de l’examen</a:t>
            </a:r>
          </a:p>
          <a:p>
            <a:endParaRPr lang="fr-BE" altLang="fr-FR" sz="2000"/>
          </a:p>
          <a:p>
            <a:r>
              <a:rPr lang="en-US" altLang="fr-FR" sz="2000" i="1"/>
              <a:t>It is the responsibility of the course examiner and moderator to ensure that tasks required within a course are appropriate for the times allocated in the student workload </a:t>
            </a:r>
            <a:r>
              <a:rPr lang="en-US" altLang="fr-FR" sz="2000"/>
              <a:t>(USQ) </a:t>
            </a:r>
          </a:p>
          <a:p>
            <a:endParaRPr lang="fr-BE" altLang="fr-FR" sz="2000"/>
          </a:p>
          <a:p>
            <a:endParaRPr lang="fr-BE" altLang="fr-FR" sz="2000"/>
          </a:p>
          <a:p>
            <a:pPr>
              <a:lnSpc>
                <a:spcPct val="80000"/>
              </a:lnSpc>
            </a:pPr>
            <a:endParaRPr lang="fr-BE" altLang="fr-FR" sz="2000"/>
          </a:p>
          <a:p>
            <a:pPr>
              <a:lnSpc>
                <a:spcPct val="80000"/>
              </a:lnSpc>
            </a:pPr>
            <a:endParaRPr lang="fr-BE" altLang="fr-FR" sz="200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fr-BE" altLang="fr-FR" sz="2400"/>
          </a:p>
        </p:txBody>
      </p:sp>
      <p:sp>
        <p:nvSpPr>
          <p:cNvPr id="80899" name="ZoneTexte 3"/>
          <p:cNvSpPr txBox="1">
            <a:spLocks noChangeArrowheads="1"/>
          </p:cNvSpPr>
          <p:nvPr/>
        </p:nvSpPr>
        <p:spPr bwMode="auto">
          <a:xfrm>
            <a:off x="2700338" y="6430963"/>
            <a:ext cx="316706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300" dirty="0"/>
              <a:t>Laurent Leduc, </a:t>
            </a:r>
            <a:r>
              <a:rPr lang="fr-FR" altLang="fr-FR" sz="1300" dirty="0" err="1" smtClean="0"/>
              <a:t>ULiège</a:t>
            </a:r>
            <a:endParaRPr lang="fr-FR" altLang="fr-FR" sz="1300" dirty="0"/>
          </a:p>
        </p:txBody>
      </p:sp>
    </p:spTree>
    <p:extLst>
      <p:ext uri="{BB962C8B-B14F-4D97-AF65-F5344CB8AC3E}">
        <p14:creationId xmlns:p14="http://schemas.microsoft.com/office/powerpoint/2010/main" val="16680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3781425" y="692150"/>
            <a:ext cx="8929688" cy="1008062"/>
          </a:xfrm>
        </p:spPr>
        <p:txBody>
          <a:bodyPr/>
          <a:lstStyle/>
          <a:p>
            <a:pPr eaLnBrk="1" hangingPunct="1"/>
            <a:r>
              <a:rPr lang="fr-BE" altLang="fr-FR" sz="2800">
                <a:solidFill>
                  <a:schemeClr val="accent2"/>
                </a:solidFill>
              </a:rPr>
              <a:t> </a:t>
            </a:r>
            <a:r>
              <a:rPr lang="fr-BE" altLang="fr-FR"/>
              <a:t> </a:t>
            </a:r>
            <a:br>
              <a:rPr lang="fr-BE" altLang="fr-FR"/>
            </a:br>
            <a:r>
              <a:rPr lang="fr-BE" altLang="fr-FR" sz="2800"/>
              <a:t>Workload calculator</a:t>
            </a:r>
            <a:br>
              <a:rPr lang="fr-BE" altLang="fr-FR" sz="2800"/>
            </a:br>
            <a:r>
              <a:rPr lang="fr-BE" altLang="fr-FR" sz="2800"/>
              <a:t>(TUNING)</a:t>
            </a:r>
          </a:p>
        </p:txBody>
      </p:sp>
      <p:pic>
        <p:nvPicPr>
          <p:cNvPr id="86018" name="Image 5" descr="workload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93700"/>
            <a:ext cx="7812088" cy="584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ZoneTexte 3"/>
          <p:cNvSpPr txBox="1">
            <a:spLocks noChangeArrowheads="1"/>
          </p:cNvSpPr>
          <p:nvPr/>
        </p:nvSpPr>
        <p:spPr bwMode="auto">
          <a:xfrm>
            <a:off x="2700338" y="6430963"/>
            <a:ext cx="316706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300" dirty="0"/>
              <a:t>Laurent Leduc, </a:t>
            </a:r>
            <a:r>
              <a:rPr lang="fr-FR" altLang="fr-FR" sz="1300" dirty="0" err="1" smtClean="0"/>
              <a:t>ULiège</a:t>
            </a:r>
            <a:endParaRPr lang="fr-FR" altLang="fr-FR" sz="1300" dirty="0"/>
          </a:p>
        </p:txBody>
      </p:sp>
    </p:spTree>
    <p:extLst>
      <p:ext uri="{BB962C8B-B14F-4D97-AF65-F5344CB8AC3E}">
        <p14:creationId xmlns:p14="http://schemas.microsoft.com/office/powerpoint/2010/main" val="3970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3781425" y="692150"/>
            <a:ext cx="8929688" cy="1008062"/>
          </a:xfrm>
        </p:spPr>
        <p:txBody>
          <a:bodyPr/>
          <a:lstStyle/>
          <a:p>
            <a:pPr eaLnBrk="1" hangingPunct="1"/>
            <a:r>
              <a:rPr lang="fr-BE" altLang="fr-FR" sz="2800">
                <a:solidFill>
                  <a:schemeClr val="accent2"/>
                </a:solidFill>
              </a:rPr>
              <a:t> </a:t>
            </a:r>
            <a:r>
              <a:rPr lang="fr-BE" altLang="fr-FR"/>
              <a:t> </a:t>
            </a:r>
            <a:br>
              <a:rPr lang="fr-BE" altLang="fr-FR"/>
            </a:br>
            <a:r>
              <a:rPr lang="fr-BE" altLang="fr-FR" sz="2800" dirty="0" err="1"/>
              <a:t>Workload</a:t>
            </a:r>
            <a:r>
              <a:rPr lang="fr-BE" altLang="fr-FR" sz="2800" dirty="0"/>
              <a:t> </a:t>
            </a:r>
            <a:r>
              <a:rPr lang="fr-BE" altLang="fr-FR" sz="2800" dirty="0" err="1"/>
              <a:t>calculator</a:t>
            </a:r>
            <a:r>
              <a:rPr lang="fr-BE" altLang="fr-FR" sz="2800" dirty="0"/>
              <a:t/>
            </a:r>
            <a:br>
              <a:rPr lang="fr-BE" altLang="fr-FR" sz="2800" dirty="0"/>
            </a:br>
            <a:r>
              <a:rPr lang="fr-BE" altLang="fr-FR" sz="2800" dirty="0"/>
              <a:t>(Massey </a:t>
            </a:r>
            <a:r>
              <a:rPr lang="fr-BE" altLang="fr-FR" sz="2800" dirty="0" err="1"/>
              <a:t>University</a:t>
            </a:r>
            <a:r>
              <a:rPr lang="fr-BE" altLang="fr-FR" sz="2800" dirty="0"/>
              <a:t>)</a:t>
            </a:r>
          </a:p>
        </p:txBody>
      </p:sp>
      <p:pic>
        <p:nvPicPr>
          <p:cNvPr id="87042" name="Image 4" descr="workload calcula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0"/>
            <a:ext cx="7261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9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F2EA5E-7E9D-7548-96F2-0E6EF92B7FEA}" type="datetime1">
              <a:rPr lang="fr-FR" smtClean="0"/>
              <a:pPr>
                <a:defRPr/>
              </a:pPr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L. Leduc - Formasup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AFD5C-19F8-704A-9971-AFA00BA0301E}" type="slidenum">
              <a:rPr lang="fr-FR" altLang="fr-FR" smtClean="0"/>
              <a:pPr>
                <a:defRPr/>
              </a:pPr>
              <a:t>25</a:t>
            </a:fld>
            <a:endParaRPr lang="fr-FR" alt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4" y="0"/>
            <a:ext cx="6904812" cy="6858000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3781425" y="692150"/>
            <a:ext cx="8929688" cy="1008062"/>
          </a:xfrm>
        </p:spPr>
        <p:txBody>
          <a:bodyPr/>
          <a:lstStyle/>
          <a:p>
            <a:pPr eaLnBrk="1" hangingPunct="1"/>
            <a:r>
              <a:rPr lang="fr-BE" altLang="fr-FR" sz="2800" dirty="0">
                <a:solidFill>
                  <a:schemeClr val="accent2"/>
                </a:solidFill>
              </a:rPr>
              <a:t> </a:t>
            </a:r>
            <a:r>
              <a:rPr lang="fr-BE" altLang="fr-FR" dirty="0"/>
              <a:t> </a:t>
            </a:r>
            <a:br>
              <a:rPr lang="fr-BE" altLang="fr-FR" dirty="0"/>
            </a:br>
            <a:r>
              <a:rPr lang="fr-BE" altLang="fr-FR" sz="2800" dirty="0" smtClean="0"/>
              <a:t>Concevoir le scénario </a:t>
            </a:r>
            <a:r>
              <a:rPr lang="fr-BE" altLang="fr-FR" sz="2800" dirty="0" err="1" smtClean="0"/>
              <a:t>péda</a:t>
            </a:r>
            <a:r>
              <a:rPr lang="fr-BE" altLang="fr-FR" sz="2800" dirty="0" smtClean="0"/>
              <a:t>. de </a:t>
            </a:r>
            <a:br>
              <a:rPr lang="fr-BE" altLang="fr-FR" sz="2800" dirty="0" smtClean="0"/>
            </a:br>
            <a:r>
              <a:rPr lang="fr-BE" altLang="fr-FR" sz="2800" dirty="0" smtClean="0"/>
              <a:t>mon cours</a:t>
            </a:r>
            <a:r>
              <a:rPr lang="fr-BE" altLang="fr-FR" sz="2800" dirty="0"/>
              <a:t> </a:t>
            </a:r>
            <a:r>
              <a:rPr lang="fr-BE" altLang="fr-FR" sz="2800" dirty="0" smtClean="0"/>
              <a:t>(Leduc et Staelens)</a:t>
            </a:r>
            <a:endParaRPr lang="fr-BE" altLang="fr-FR" sz="2800" dirty="0"/>
          </a:p>
        </p:txBody>
      </p:sp>
    </p:spTree>
    <p:extLst>
      <p:ext uri="{BB962C8B-B14F-4D97-AF65-F5344CB8AC3E}">
        <p14:creationId xmlns:p14="http://schemas.microsoft.com/office/powerpoint/2010/main" val="6105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929687" cy="1008062"/>
          </a:xfrm>
        </p:spPr>
        <p:txBody>
          <a:bodyPr/>
          <a:lstStyle/>
          <a:p>
            <a:pPr eaLnBrk="1" hangingPunct="1"/>
            <a:r>
              <a:rPr lang="fr-BE" altLang="fr-FR" sz="2800">
                <a:solidFill>
                  <a:schemeClr val="accent2"/>
                </a:solidFill>
              </a:rPr>
              <a:t> </a:t>
            </a:r>
            <a:r>
              <a:rPr lang="fr-BE" altLang="fr-FR"/>
              <a:t> </a:t>
            </a:r>
            <a:br>
              <a:rPr lang="fr-BE" altLang="fr-FR"/>
            </a:br>
            <a:endParaRPr lang="fr-BE" altLang="fr-FR" sz="280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 rot="5400000">
            <a:off x="3275856" y="404664"/>
            <a:ext cx="2376264" cy="59766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defRPr/>
            </a:pPr>
            <a:r>
              <a:rPr lang="fr-FR" sz="2800" dirty="0" smtClean="0"/>
              <a:t>Introduction à la Scénarisation de cours en Enseignement supérieur : </a:t>
            </a:r>
            <a:br>
              <a:rPr lang="fr-FR" sz="2800" dirty="0" smtClean="0"/>
            </a:br>
            <a:r>
              <a:rPr lang="fr-FR" sz="2800" dirty="0" smtClean="0"/>
              <a:t>le concept de Planification pédagogique</a:t>
            </a:r>
            <a:endParaRPr lang="fr-FR" sz="2800" dirty="0"/>
          </a:p>
        </p:txBody>
      </p:sp>
      <p:sp>
        <p:nvSpPr>
          <p:cNvPr id="41987" name="ZoneTexte 3"/>
          <p:cNvSpPr txBox="1">
            <a:spLocks noChangeArrowheads="1"/>
          </p:cNvSpPr>
          <p:nvPr/>
        </p:nvSpPr>
        <p:spPr bwMode="auto">
          <a:xfrm>
            <a:off x="2700338" y="6430963"/>
            <a:ext cx="316706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300"/>
              <a:t>Laurent Leduc, ULiège</a:t>
            </a:r>
          </a:p>
        </p:txBody>
      </p:sp>
    </p:spTree>
    <p:extLst>
      <p:ext uri="{BB962C8B-B14F-4D97-AF65-F5344CB8AC3E}">
        <p14:creationId xmlns:p14="http://schemas.microsoft.com/office/powerpoint/2010/main" val="5947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endParaRPr lang="fr-BE" sz="2400" b="1" dirty="0" smtClean="0"/>
          </a:p>
          <a:p>
            <a:pPr marL="0" indent="0" algn="just">
              <a:buNone/>
            </a:pPr>
            <a:endParaRPr lang="fr-BE" sz="2400" b="1" dirty="0" smtClean="0"/>
          </a:p>
        </p:txBody>
      </p:sp>
      <p:sp>
        <p:nvSpPr>
          <p:cNvPr id="4" name="Bulle ronde 3"/>
          <p:cNvSpPr/>
          <p:nvPr/>
        </p:nvSpPr>
        <p:spPr>
          <a:xfrm>
            <a:off x="6516216" y="3501008"/>
            <a:ext cx="2304256" cy="792088"/>
          </a:xfrm>
          <a:prstGeom prst="wedgeEllipse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Course design</a:t>
            </a:r>
            <a:endParaRPr lang="fr-BE" dirty="0"/>
          </a:p>
        </p:txBody>
      </p:sp>
      <p:sp>
        <p:nvSpPr>
          <p:cNvPr id="5" name="Bulle ronde 4"/>
          <p:cNvSpPr/>
          <p:nvPr/>
        </p:nvSpPr>
        <p:spPr>
          <a:xfrm>
            <a:off x="3347864" y="1844824"/>
            <a:ext cx="2304256" cy="792088"/>
          </a:xfrm>
          <a:prstGeom prst="wedgeEllipse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Course planning</a:t>
            </a:r>
            <a:endParaRPr lang="fr-BE" dirty="0"/>
          </a:p>
        </p:txBody>
      </p:sp>
      <p:sp>
        <p:nvSpPr>
          <p:cNvPr id="6" name="Bulle ronde 5"/>
          <p:cNvSpPr/>
          <p:nvPr/>
        </p:nvSpPr>
        <p:spPr>
          <a:xfrm>
            <a:off x="5868144" y="2276872"/>
            <a:ext cx="2304256" cy="792088"/>
          </a:xfrm>
          <a:prstGeom prst="wedgeEllipse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Alignement pédagogique</a:t>
            </a:r>
            <a:endParaRPr lang="fr-BE" dirty="0"/>
          </a:p>
        </p:txBody>
      </p:sp>
      <p:sp>
        <p:nvSpPr>
          <p:cNvPr id="7" name="Bulle ronde 6"/>
          <p:cNvSpPr/>
          <p:nvPr/>
        </p:nvSpPr>
        <p:spPr>
          <a:xfrm>
            <a:off x="539552" y="2276872"/>
            <a:ext cx="2304256" cy="792088"/>
          </a:xfrm>
          <a:prstGeom prst="wedgeEllipse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Anticipation</a:t>
            </a:r>
            <a:endParaRPr lang="fr-BE" dirty="0"/>
          </a:p>
        </p:txBody>
      </p:sp>
      <p:sp>
        <p:nvSpPr>
          <p:cNvPr id="8" name="Bulle ronde 7"/>
          <p:cNvSpPr/>
          <p:nvPr/>
        </p:nvSpPr>
        <p:spPr>
          <a:xfrm>
            <a:off x="3275856" y="2996952"/>
            <a:ext cx="2664296" cy="1008112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cap="small" dirty="0" smtClean="0"/>
              <a:t>Planification</a:t>
            </a:r>
            <a:endParaRPr lang="fr-BE" b="1" cap="small" dirty="0"/>
          </a:p>
        </p:txBody>
      </p:sp>
      <p:sp>
        <p:nvSpPr>
          <p:cNvPr id="9" name="Bulle ronde 8"/>
          <p:cNvSpPr/>
          <p:nvPr/>
        </p:nvSpPr>
        <p:spPr>
          <a:xfrm>
            <a:off x="683568" y="3573016"/>
            <a:ext cx="2304256" cy="792088"/>
          </a:xfrm>
          <a:prstGeom prst="wedgeEllipse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Préparation</a:t>
            </a:r>
            <a:endParaRPr lang="fr-BE" dirty="0"/>
          </a:p>
        </p:txBody>
      </p:sp>
      <p:sp>
        <p:nvSpPr>
          <p:cNvPr id="10" name="Bulle ronde 9"/>
          <p:cNvSpPr/>
          <p:nvPr/>
        </p:nvSpPr>
        <p:spPr>
          <a:xfrm>
            <a:off x="2411760" y="4653136"/>
            <a:ext cx="2304256" cy="792088"/>
          </a:xfrm>
          <a:prstGeom prst="wedgeEllipse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Scénarisation</a:t>
            </a:r>
            <a:endParaRPr lang="fr-BE" dirty="0"/>
          </a:p>
        </p:txBody>
      </p:sp>
      <p:sp>
        <p:nvSpPr>
          <p:cNvPr id="11" name="Bulle ronde 10"/>
          <p:cNvSpPr/>
          <p:nvPr/>
        </p:nvSpPr>
        <p:spPr>
          <a:xfrm>
            <a:off x="7740352" y="4941168"/>
            <a:ext cx="936104" cy="432048"/>
          </a:xfrm>
          <a:prstGeom prst="wedgeEllipse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mtClean="0"/>
              <a:t>…</a:t>
            </a:r>
            <a:endParaRPr lang="fr-BE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4FA4-20AC-477D-B5AC-1C74DB65E44B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13" name="Bulle ronde 12"/>
          <p:cNvSpPr/>
          <p:nvPr/>
        </p:nvSpPr>
        <p:spPr>
          <a:xfrm>
            <a:off x="4932040" y="4437112"/>
            <a:ext cx="2304256" cy="792088"/>
          </a:xfrm>
          <a:prstGeom prst="wedgeEllipse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Ingénierie pédagogique</a:t>
            </a:r>
            <a:endParaRPr lang="fr-BE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3272" cy="990600"/>
          </a:xfrm>
        </p:spPr>
        <p:txBody>
          <a:bodyPr/>
          <a:lstStyle/>
          <a:p>
            <a:r>
              <a:rPr lang="fr-BE" altLang="fr-FR" sz="2800" dirty="0" smtClean="0"/>
              <a:t>Le terme/concept de planification pédagogique</a:t>
            </a:r>
            <a:br>
              <a:rPr lang="fr-BE" altLang="fr-FR" sz="2800" dirty="0" smtClean="0"/>
            </a:br>
            <a:r>
              <a:rPr lang="fr-BE" altLang="fr-FR" sz="2800" dirty="0" smtClean="0"/>
              <a:t>et ses satellites</a:t>
            </a:r>
            <a:endParaRPr lang="fr-BE" altLang="fr-FR" sz="2800" dirty="0"/>
          </a:p>
        </p:txBody>
      </p:sp>
    </p:spTree>
    <p:extLst>
      <p:ext uri="{BB962C8B-B14F-4D97-AF65-F5344CB8AC3E}">
        <p14:creationId xmlns:p14="http://schemas.microsoft.com/office/powerpoint/2010/main" val="4777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sz="2800" dirty="0"/>
              <a:t>La notion de planification </a:t>
            </a:r>
            <a:r>
              <a:rPr lang="fr-BE" altLang="fr-FR" sz="2800" dirty="0" smtClean="0"/>
              <a:t>pédagogique en PU</a:t>
            </a:r>
            <a:endParaRPr lang="fr-BE" altLang="fr-FR" sz="2800" dirty="0"/>
          </a:p>
        </p:txBody>
      </p:sp>
      <p:sp>
        <p:nvSpPr>
          <p:cNvPr id="36866" name="Espace réservé du contenu 2"/>
          <p:cNvSpPr>
            <a:spLocks noGrp="1"/>
          </p:cNvSpPr>
          <p:nvPr>
            <p:ph idx="1"/>
          </p:nvPr>
        </p:nvSpPr>
        <p:spPr>
          <a:xfrm>
            <a:off x="566738" y="1538288"/>
            <a:ext cx="8253412" cy="4267200"/>
          </a:xfrm>
        </p:spPr>
        <p:txBody>
          <a:bodyPr/>
          <a:lstStyle/>
          <a:p>
            <a:pPr>
              <a:defRPr/>
            </a:pPr>
            <a:r>
              <a:rPr lang="fr-BE" altLang="fr-FR" sz="1800" dirty="0"/>
              <a:t>La planification pédagogique désigne la </a:t>
            </a:r>
            <a:r>
              <a:rPr lang="fr-BE" altLang="fr-FR" sz="1800" b="1" dirty="0"/>
              <a:t>démarche </a:t>
            </a:r>
            <a:r>
              <a:rPr lang="fr-BE" altLang="fr-FR" sz="1800" u="sng" dirty="0"/>
              <a:t>systématique</a:t>
            </a:r>
            <a:r>
              <a:rPr lang="fr-BE" altLang="fr-FR" sz="1800" b="1" dirty="0"/>
              <a:t> </a:t>
            </a:r>
            <a:r>
              <a:rPr lang="fr-BE" altLang="fr-FR" sz="1800" dirty="0"/>
              <a:t>de construction et de préparation d’un enseignement </a:t>
            </a:r>
            <a:br>
              <a:rPr lang="fr-BE" altLang="fr-FR" sz="1800" dirty="0"/>
            </a:br>
            <a:r>
              <a:rPr lang="fr-BE" altLang="fr-FR" sz="1800" dirty="0"/>
              <a:t>(i.e. … regroupe toutes les </a:t>
            </a:r>
            <a:r>
              <a:rPr lang="fr-BE" altLang="fr-FR" sz="1800" b="1" dirty="0"/>
              <a:t>étapes</a:t>
            </a:r>
            <a:r>
              <a:rPr lang="fr-BE" altLang="fr-FR" sz="1800" dirty="0"/>
              <a:t> de </a:t>
            </a:r>
            <a:r>
              <a:rPr lang="fr-BE" altLang="fr-FR" sz="1800" b="1" dirty="0"/>
              <a:t>construction et de préparation concrète</a:t>
            </a:r>
            <a:r>
              <a:rPr lang="fr-BE" altLang="fr-FR" sz="1800" dirty="0"/>
              <a:t> du dispositif d’enseignement et des différentes </a:t>
            </a:r>
            <a:r>
              <a:rPr lang="fr-BE" altLang="fr-FR" sz="1800" b="1" dirty="0"/>
              <a:t>séquences</a:t>
            </a:r>
            <a:r>
              <a:rPr lang="fr-BE" altLang="fr-FR" sz="1800" dirty="0"/>
              <a:t> qui le composent).</a:t>
            </a:r>
          </a:p>
          <a:p>
            <a:pPr>
              <a:defRPr/>
            </a:pPr>
            <a:r>
              <a:rPr lang="fr-BE" altLang="fr-FR" sz="1800" dirty="0" smtClean="0"/>
              <a:t>Les </a:t>
            </a:r>
            <a:r>
              <a:rPr lang="fr-BE" altLang="fr-FR" sz="1800" b="1" dirty="0" smtClean="0"/>
              <a:t>objectifs pédagogiques </a:t>
            </a:r>
            <a:r>
              <a:rPr lang="fr-BE" altLang="fr-FR" sz="1800" dirty="0" smtClean="0"/>
              <a:t>sont considérés comme la pièce maîtresse ou l’armature de l’enseignement. </a:t>
            </a:r>
            <a:r>
              <a:rPr lang="fr-BE" altLang="fr-FR" sz="1800" dirty="0"/>
              <a:t>Compte tenu des objectifs fixés, quels contenus faut-il aborder, quelles</a:t>
            </a:r>
            <a:r>
              <a:rPr lang="fr-BE" altLang="fr-FR" sz="1800" b="1" dirty="0"/>
              <a:t> méthodes </a:t>
            </a:r>
            <a:r>
              <a:rPr lang="fr-BE" altLang="fr-FR" sz="1800" dirty="0"/>
              <a:t>de travail adopter pour favoriser les apprentissages et quelles </a:t>
            </a:r>
            <a:r>
              <a:rPr lang="fr-BE" altLang="fr-FR" sz="1800" b="1" dirty="0"/>
              <a:t>procédures d’évaluation </a:t>
            </a:r>
            <a:r>
              <a:rPr lang="fr-BE" altLang="fr-FR" sz="1800" dirty="0"/>
              <a:t>mettre en place pour mesurer si les objectifs ont été atteints</a:t>
            </a:r>
            <a:r>
              <a:rPr lang="fr-BE" altLang="fr-FR" sz="1800" dirty="0" smtClean="0"/>
              <a:t>?</a:t>
            </a:r>
          </a:p>
          <a:p>
            <a:pPr>
              <a:defRPr/>
            </a:pPr>
            <a:r>
              <a:rPr lang="fr-BE" altLang="fr-FR" sz="1800" dirty="0" smtClean="0"/>
              <a:t>La </a:t>
            </a:r>
            <a:r>
              <a:rPr lang="fr-BE" altLang="fr-FR" sz="1800" dirty="0"/>
              <a:t>démarche aboutit à la mise en forme d’un </a:t>
            </a:r>
            <a:r>
              <a:rPr lang="fr-BE" altLang="fr-FR" sz="1800" b="1" dirty="0"/>
              <a:t>Plan de cours </a:t>
            </a:r>
            <a:br>
              <a:rPr lang="fr-BE" altLang="fr-FR" sz="1800" b="1" dirty="0"/>
            </a:br>
            <a:r>
              <a:rPr lang="fr-BE" altLang="fr-FR" sz="1800" dirty="0"/>
              <a:t>qui contient les informations sur la manière d’organiser et de conduire le cours et, par conséquent, sur la manière de conduire sa pratique enseignante</a:t>
            </a:r>
            <a:r>
              <a:rPr lang="fr-BE" altLang="fr-FR" sz="1800" dirty="0" smtClean="0"/>
              <a:t>.</a:t>
            </a:r>
          </a:p>
          <a:p>
            <a:pPr marL="0" indent="0">
              <a:buFont typeface="Wingdings 3" charset="2"/>
              <a:buNone/>
              <a:defRPr/>
            </a:pPr>
            <a:r>
              <a:rPr lang="fr-BE" altLang="fr-FR" sz="1800" dirty="0" smtClean="0"/>
              <a:t>						</a:t>
            </a:r>
          </a:p>
          <a:p>
            <a:pPr marL="0" indent="0">
              <a:buFont typeface="Wingdings 3" charset="2"/>
              <a:buNone/>
              <a:defRPr/>
            </a:pPr>
            <a:r>
              <a:rPr lang="fr-BE" altLang="fr-FR" sz="1800" dirty="0"/>
              <a:t>	</a:t>
            </a:r>
            <a:r>
              <a:rPr lang="fr-BE" altLang="fr-FR" sz="1800" dirty="0" smtClean="0"/>
              <a:t>					</a:t>
            </a:r>
            <a:r>
              <a:rPr lang="fr-BE" altLang="fr-FR" sz="2000" dirty="0" smtClean="0"/>
              <a:t>(</a:t>
            </a:r>
            <a:r>
              <a:rPr lang="fr-BE" altLang="fr-FR" sz="2000" dirty="0" err="1" smtClean="0"/>
              <a:t>Rege</a:t>
            </a:r>
            <a:r>
              <a:rPr lang="fr-BE" altLang="fr-FR" sz="2000" dirty="0" smtClean="0"/>
              <a:t> Colet, 2002)</a:t>
            </a:r>
            <a:endParaRPr lang="fr-BE" altLang="fr-FR" sz="2000" dirty="0"/>
          </a:p>
          <a:p>
            <a:pPr>
              <a:defRPr/>
            </a:pPr>
            <a:endParaRPr lang="fr-BE" altLang="fr-FR" dirty="0"/>
          </a:p>
        </p:txBody>
      </p:sp>
      <p:sp>
        <p:nvSpPr>
          <p:cNvPr id="27651" name="ZoneTexte 3"/>
          <p:cNvSpPr txBox="1">
            <a:spLocks noChangeArrowheads="1"/>
          </p:cNvSpPr>
          <p:nvPr/>
        </p:nvSpPr>
        <p:spPr bwMode="auto">
          <a:xfrm>
            <a:off x="2700338" y="6430963"/>
            <a:ext cx="316706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300"/>
              <a:t>Laurent Leduc, ULiège</a:t>
            </a:r>
          </a:p>
        </p:txBody>
      </p:sp>
    </p:spTree>
    <p:extLst>
      <p:ext uri="{BB962C8B-B14F-4D97-AF65-F5344CB8AC3E}">
        <p14:creationId xmlns:p14="http://schemas.microsoft.com/office/powerpoint/2010/main" val="7838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28192"/>
            <a:ext cx="8229600" cy="49251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BE" sz="1800" dirty="0" smtClean="0"/>
              <a:t>Les enseignants adoptent jusqu’à </a:t>
            </a:r>
            <a:r>
              <a:rPr lang="fr-BE" sz="1800" b="1" dirty="0" smtClean="0"/>
              <a:t>8 types différents de planification </a:t>
            </a:r>
            <a:r>
              <a:rPr lang="fr-BE" sz="1800" dirty="0" smtClean="0"/>
              <a:t>au cours d’une même année scolaire qui s’imbriquent, se succèdent et s’inter-influencent.</a:t>
            </a:r>
          </a:p>
          <a:p>
            <a:pPr marL="0" indent="0">
              <a:buNone/>
            </a:pPr>
            <a:endParaRPr lang="fr-BE" sz="1800" dirty="0" smtClean="0"/>
          </a:p>
          <a:p>
            <a:pPr marL="714375" indent="-266700">
              <a:buClr>
                <a:srgbClr val="7030A0"/>
              </a:buClr>
              <a:buFont typeface="+mj-lt"/>
              <a:buAutoNum type="arabicPeriod"/>
            </a:pPr>
            <a:r>
              <a:rPr lang="fr-BE" sz="2000" dirty="0" smtClean="0"/>
              <a:t>Planification annuelle</a:t>
            </a:r>
          </a:p>
          <a:p>
            <a:pPr marL="714375" indent="-266700">
              <a:buClr>
                <a:srgbClr val="7030A0"/>
              </a:buClr>
              <a:buFont typeface="+mj-lt"/>
              <a:buAutoNum type="arabicPeriod"/>
            </a:pPr>
            <a:r>
              <a:rPr lang="fr-BE" sz="2000" dirty="0" smtClean="0"/>
              <a:t>Planification périodique</a:t>
            </a:r>
          </a:p>
          <a:p>
            <a:pPr marL="714375" indent="-266700">
              <a:buClr>
                <a:srgbClr val="7030A0"/>
              </a:buClr>
              <a:buFont typeface="+mj-lt"/>
              <a:buAutoNum type="arabicPeriod"/>
            </a:pPr>
            <a:r>
              <a:rPr lang="fr-BE" sz="2000" dirty="0" smtClean="0"/>
              <a:t>Planification hebdomadaire</a:t>
            </a:r>
          </a:p>
          <a:p>
            <a:pPr marL="714375" indent="-266700">
              <a:buClr>
                <a:srgbClr val="7030A0"/>
              </a:buClr>
              <a:buFont typeface="+mj-lt"/>
              <a:buAutoNum type="arabicPeriod"/>
            </a:pPr>
            <a:r>
              <a:rPr lang="fr-BE" sz="2000" dirty="0" smtClean="0"/>
              <a:t>Planification quotidienne</a:t>
            </a:r>
          </a:p>
          <a:p>
            <a:pPr marL="714375" indent="-266700">
              <a:buClr>
                <a:srgbClr val="7030A0"/>
              </a:buClr>
              <a:buFont typeface="+mj-lt"/>
              <a:buAutoNum type="arabicPeriod"/>
            </a:pPr>
            <a:r>
              <a:rPr lang="fr-BE" sz="2000" dirty="0" smtClean="0"/>
              <a:t>Planification à long terme</a:t>
            </a:r>
          </a:p>
          <a:p>
            <a:pPr marL="714375" indent="-266700">
              <a:buClr>
                <a:srgbClr val="7030A0"/>
              </a:buClr>
              <a:buFont typeface="+mj-lt"/>
              <a:buAutoNum type="arabicPeriod"/>
            </a:pPr>
            <a:r>
              <a:rPr lang="fr-BE" sz="2000" dirty="0" smtClean="0"/>
              <a:t>Planification à cour terme</a:t>
            </a:r>
          </a:p>
          <a:p>
            <a:pPr marL="714375" indent="-266700">
              <a:buNone/>
            </a:pPr>
            <a:endParaRPr lang="fr-BE" sz="2000" dirty="0" smtClean="0"/>
          </a:p>
          <a:p>
            <a:pPr marL="714375" indent="-266700">
              <a:buNone/>
            </a:pPr>
            <a:r>
              <a:rPr lang="fr-BE" sz="2000" dirty="0" smtClean="0"/>
              <a:t>7. Planification par chapitre/unitaire</a:t>
            </a:r>
          </a:p>
          <a:p>
            <a:pPr marL="714375" indent="-266700">
              <a:buNone/>
            </a:pPr>
            <a:r>
              <a:rPr lang="fr-BE" sz="2000" dirty="0" smtClean="0"/>
              <a:t>8. Planification par séquence d’activité</a:t>
            </a:r>
          </a:p>
          <a:p>
            <a:pPr marL="714375" indent="-266700">
              <a:buNone/>
            </a:pPr>
            <a:endParaRPr lang="fr-BE" sz="1600" dirty="0" smtClean="0"/>
          </a:p>
          <a:p>
            <a:pPr lvl="1"/>
            <a:endParaRPr lang="fr-BE" sz="1600" dirty="0"/>
          </a:p>
        </p:txBody>
      </p:sp>
      <p:sp>
        <p:nvSpPr>
          <p:cNvPr id="4" name="Accolade fermante 3"/>
          <p:cNvSpPr/>
          <p:nvPr/>
        </p:nvSpPr>
        <p:spPr>
          <a:xfrm>
            <a:off x="4139952" y="2636912"/>
            <a:ext cx="504056" cy="216024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4716016" y="349171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Référence à des </a:t>
            </a:r>
            <a:r>
              <a:rPr lang="fr-BE" b="1" dirty="0" smtClean="0"/>
              <a:t>espaces temporels</a:t>
            </a:r>
            <a:endParaRPr lang="fr-BE" b="1" dirty="0"/>
          </a:p>
        </p:txBody>
      </p:sp>
      <p:sp>
        <p:nvSpPr>
          <p:cNvPr id="7" name="Accolade fermante 6"/>
          <p:cNvSpPr/>
          <p:nvPr/>
        </p:nvSpPr>
        <p:spPr>
          <a:xfrm>
            <a:off x="4932040" y="5229200"/>
            <a:ext cx="432048" cy="64807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5460479" y="521967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Référence à des </a:t>
            </a:r>
            <a:r>
              <a:rPr lang="fr-BE" b="1" dirty="0" smtClean="0"/>
              <a:t>unités de contenus</a:t>
            </a:r>
            <a:endParaRPr lang="fr-BE" b="1" dirty="0"/>
          </a:p>
        </p:txBody>
      </p:sp>
      <p:sp>
        <p:nvSpPr>
          <p:cNvPr id="10" name="Ellipse 9"/>
          <p:cNvSpPr/>
          <p:nvPr/>
        </p:nvSpPr>
        <p:spPr>
          <a:xfrm>
            <a:off x="539552" y="2420888"/>
            <a:ext cx="3528392" cy="504056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7030A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067944" y="2680345"/>
            <a:ext cx="1008112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148064" y="2132856"/>
            <a:ext cx="3096344" cy="1323439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BE" sz="1600" b="1" dirty="0" smtClean="0">
                <a:solidFill>
                  <a:srgbClr val="7030A0"/>
                </a:solidFill>
              </a:rPr>
              <a:t>Dans cette formation, nous vous proposerons par </a:t>
            </a:r>
            <a:r>
              <a:rPr lang="nl-BE" sz="1600" b="1" dirty="0">
                <a:solidFill>
                  <a:srgbClr val="7030A0"/>
                </a:solidFill>
              </a:rPr>
              <a:t>p</a:t>
            </a:r>
            <a:r>
              <a:rPr lang="nl-BE" sz="1600" b="1" dirty="0" smtClean="0">
                <a:solidFill>
                  <a:srgbClr val="7030A0"/>
                </a:solidFill>
              </a:rPr>
              <a:t>riorité </a:t>
            </a:r>
            <a:r>
              <a:rPr lang="fr-BE" sz="1600" b="1" dirty="0" smtClean="0">
                <a:solidFill>
                  <a:srgbClr val="7030A0"/>
                </a:solidFill>
              </a:rPr>
              <a:t>de travailler la planification annuelle d’un cours de votre choix.</a:t>
            </a:r>
            <a:endParaRPr lang="fr-BE" sz="1600" b="1" dirty="0">
              <a:solidFill>
                <a:srgbClr val="7030A0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4FA4-20AC-477D-B5AC-1C74DB65E44B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fr-BE" altLang="fr-FR" sz="2800" dirty="0" smtClean="0"/>
              <a:t>Différents niveaux de planification pédagogique</a:t>
            </a:r>
            <a:endParaRPr lang="fr-BE" altLang="fr-FR" sz="2800" dirty="0"/>
          </a:p>
        </p:txBody>
      </p:sp>
      <p:sp>
        <p:nvSpPr>
          <p:cNvPr id="16" name="ZoneTexte 6"/>
          <p:cNvSpPr txBox="1">
            <a:spLocks noChangeArrowheads="1"/>
          </p:cNvSpPr>
          <p:nvPr/>
        </p:nvSpPr>
        <p:spPr bwMode="auto">
          <a:xfrm>
            <a:off x="2700338" y="6430963"/>
            <a:ext cx="316706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300"/>
              <a:t>Laurent Leduc, ULiège</a:t>
            </a:r>
          </a:p>
        </p:txBody>
      </p:sp>
    </p:spTree>
    <p:extLst>
      <p:ext uri="{BB962C8B-B14F-4D97-AF65-F5344CB8AC3E}">
        <p14:creationId xmlns:p14="http://schemas.microsoft.com/office/powerpoint/2010/main" val="78885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sz="2800" dirty="0"/>
              <a:t>Notion de planification en éducation et </a:t>
            </a:r>
            <a:r>
              <a:rPr lang="fr-BE" altLang="fr-FR" sz="2800" dirty="0" smtClean="0"/>
              <a:t>formation</a:t>
            </a:r>
            <a:endParaRPr lang="fr-BE" altLang="fr-FR" sz="2800" dirty="0"/>
          </a:p>
        </p:txBody>
      </p:sp>
      <p:sp>
        <p:nvSpPr>
          <p:cNvPr id="66562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125"/>
          </a:xfrm>
        </p:spPr>
        <p:txBody>
          <a:bodyPr/>
          <a:lstStyle/>
          <a:p>
            <a:r>
              <a:rPr lang="fr-BE" altLang="fr-FR" sz="2200" dirty="0"/>
              <a:t>La planification du processus enseigner / apprendre est sans doute l’une des activités majeures de l’enseignant. Si l’on considère que celui-ci assume principalement trois fonctions </a:t>
            </a:r>
            <a:r>
              <a:rPr lang="fr-BE" altLang="fr-FR" sz="2200" dirty="0" smtClean="0"/>
              <a:t>- </a:t>
            </a:r>
            <a:r>
              <a:rPr lang="fr-BE" altLang="fr-FR" sz="2200" b="1" u="sng" dirty="0"/>
              <a:t>l’organisation</a:t>
            </a:r>
            <a:r>
              <a:rPr lang="fr-BE" altLang="fr-FR" sz="2200" dirty="0"/>
              <a:t>, </a:t>
            </a:r>
            <a:r>
              <a:rPr lang="fr-BE" altLang="fr-FR" sz="2200" b="1" dirty="0"/>
              <a:t>l’animation</a:t>
            </a:r>
            <a:r>
              <a:rPr lang="fr-BE" altLang="fr-FR" sz="2200" dirty="0"/>
              <a:t> et </a:t>
            </a:r>
            <a:r>
              <a:rPr lang="fr-BE" altLang="fr-FR" sz="2200" b="1" dirty="0"/>
              <a:t>l’évaluation</a:t>
            </a:r>
            <a:r>
              <a:rPr lang="fr-BE" altLang="fr-FR" sz="2200" dirty="0"/>
              <a:t> des situations d’apprentissage -, la planification apparaît comme une composante transversale des trois </a:t>
            </a:r>
            <a:r>
              <a:rPr lang="fr-BE" altLang="fr-FR" sz="2200" dirty="0" smtClean="0"/>
              <a:t>fonctions </a:t>
            </a:r>
          </a:p>
          <a:p>
            <a:pPr marL="0" indent="0">
              <a:buNone/>
            </a:pPr>
            <a:r>
              <a:rPr lang="fr-BE" altLang="fr-FR" sz="2200" dirty="0" smtClean="0"/>
              <a:t/>
            </a:r>
            <a:br>
              <a:rPr lang="fr-BE" altLang="fr-FR" sz="2200" dirty="0" smtClean="0"/>
            </a:br>
            <a:r>
              <a:rPr lang="fr-BE" altLang="fr-FR" sz="2200" dirty="0" smtClean="0"/>
              <a:t>					(</a:t>
            </a:r>
            <a:r>
              <a:rPr lang="fr-BE" altLang="fr-FR" sz="2200" dirty="0"/>
              <a:t>Raynal et </a:t>
            </a:r>
            <a:r>
              <a:rPr lang="fr-BE" altLang="fr-FR" sz="2200" dirty="0" err="1"/>
              <a:t>Rieunier</a:t>
            </a:r>
            <a:r>
              <a:rPr lang="fr-BE" altLang="fr-FR" sz="2200" dirty="0"/>
              <a:t>, 2008)</a:t>
            </a:r>
          </a:p>
          <a:p>
            <a:endParaRPr lang="fr-BE" altLang="fr-FR" dirty="0"/>
          </a:p>
          <a:p>
            <a:endParaRPr lang="fr-BE" altLang="fr-FR" dirty="0"/>
          </a:p>
        </p:txBody>
      </p:sp>
      <p:sp>
        <p:nvSpPr>
          <p:cNvPr id="66563" name="ZoneTexte 3"/>
          <p:cNvSpPr txBox="1">
            <a:spLocks noChangeArrowheads="1"/>
          </p:cNvSpPr>
          <p:nvPr/>
        </p:nvSpPr>
        <p:spPr bwMode="auto">
          <a:xfrm>
            <a:off x="2700338" y="6430963"/>
            <a:ext cx="316706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300" dirty="0"/>
              <a:t>Laurent Leduc, </a:t>
            </a:r>
            <a:r>
              <a:rPr lang="fr-FR" altLang="fr-FR" sz="1300" dirty="0" err="1" smtClean="0"/>
              <a:t>ULiège</a:t>
            </a:r>
            <a:endParaRPr lang="fr-FR" altLang="fr-FR" sz="1300" dirty="0"/>
          </a:p>
        </p:txBody>
      </p:sp>
    </p:spTree>
    <p:extLst>
      <p:ext uri="{BB962C8B-B14F-4D97-AF65-F5344CB8AC3E}">
        <p14:creationId xmlns:p14="http://schemas.microsoft.com/office/powerpoint/2010/main" val="13388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pPr algn="just"/>
            <a:r>
              <a:rPr lang="fr-BE" sz="1600" dirty="0" smtClean="0"/>
              <a:t>Scénariser l’activité d’enseignement peut la rendre </a:t>
            </a:r>
            <a:r>
              <a:rPr lang="fr-BE" sz="1600" b="1" dirty="0" smtClean="0"/>
              <a:t>figée </a:t>
            </a:r>
            <a:r>
              <a:rPr lang="fr-BE" sz="1600" dirty="0" smtClean="0"/>
              <a:t>et </a:t>
            </a:r>
            <a:r>
              <a:rPr lang="fr-BE" sz="1600" b="1" dirty="0" smtClean="0"/>
              <a:t>peu adaptée</a:t>
            </a:r>
            <a:r>
              <a:rPr lang="fr-BE" sz="1600" dirty="0" smtClean="0"/>
              <a:t> aux véritables contraintes de la situation […]. </a:t>
            </a:r>
            <a:r>
              <a:rPr lang="fr-BE" sz="1600" i="1" dirty="0" smtClean="0"/>
              <a:t>(Dessus et Schneider, 2006)</a:t>
            </a:r>
          </a:p>
          <a:p>
            <a:pPr algn="just">
              <a:buNone/>
            </a:pPr>
            <a:endParaRPr lang="fr-BE" sz="1600" dirty="0" smtClean="0"/>
          </a:p>
          <a:p>
            <a:pPr algn="just"/>
            <a:r>
              <a:rPr lang="fr-BE" sz="1600" dirty="0" smtClean="0"/>
              <a:t>L’enseignant ne peut pas ne planifier, mais une fois en classe (dans l’amphithéâtre), sa préoccupation majeure va consister à </a:t>
            </a:r>
            <a:r>
              <a:rPr lang="fr-BE" sz="1600" b="1" dirty="0" smtClean="0"/>
              <a:t>réagir</a:t>
            </a:r>
            <a:r>
              <a:rPr lang="fr-BE" sz="1600" dirty="0" smtClean="0"/>
              <a:t> </a:t>
            </a:r>
            <a:r>
              <a:rPr lang="fr-BE" sz="1600" b="1" dirty="0" smtClean="0"/>
              <a:t>aux élèves</a:t>
            </a:r>
            <a:r>
              <a:rPr lang="fr-BE" sz="1600" dirty="0" smtClean="0"/>
              <a:t>. </a:t>
            </a:r>
            <a:r>
              <a:rPr lang="fr-BE" sz="1600" i="1" dirty="0" smtClean="0"/>
              <a:t>(Huberman, 1986 cité par Dessus et Schneider, 2006)</a:t>
            </a:r>
          </a:p>
          <a:p>
            <a:pPr algn="just">
              <a:buNone/>
            </a:pPr>
            <a:endParaRPr lang="fr-BE" sz="1600" dirty="0" smtClean="0"/>
          </a:p>
          <a:p>
            <a:pPr algn="just"/>
            <a:r>
              <a:rPr lang="fr-BE" sz="1600" dirty="0" smtClean="0"/>
              <a:t>Tout enseignant sait justement </a:t>
            </a:r>
            <a:r>
              <a:rPr lang="fr-BE" sz="1600" b="1" dirty="0" smtClean="0"/>
              <a:t>opérer des changements </a:t>
            </a:r>
            <a:r>
              <a:rPr lang="fr-BE" sz="1600" dirty="0" smtClean="0"/>
              <a:t>importants par rapport à ses intentions initiales, </a:t>
            </a:r>
            <a:r>
              <a:rPr lang="fr-BE" sz="1600" b="1" dirty="0" smtClean="0"/>
              <a:t>selon les imprévus </a:t>
            </a:r>
            <a:r>
              <a:rPr lang="fr-BE" sz="1600" dirty="0" smtClean="0"/>
              <a:t>survenant en classe (durant le cours).</a:t>
            </a:r>
            <a:r>
              <a:rPr lang="fr-BE" sz="1600" i="1" dirty="0" smtClean="0"/>
              <a:t> (Dessus et Schneider, 2006)</a:t>
            </a:r>
          </a:p>
          <a:p>
            <a:pPr algn="just">
              <a:buNone/>
            </a:pPr>
            <a:endParaRPr lang="fr-BE" sz="1600" i="1" dirty="0" smtClean="0"/>
          </a:p>
          <a:p>
            <a:pPr algn="just"/>
            <a:r>
              <a:rPr lang="fr-BE" sz="1600" dirty="0" smtClean="0"/>
              <a:t>Il apparait que la planification est nécessaire au bon déroulement de l’acte d’enseignement mais une </a:t>
            </a:r>
            <a:r>
              <a:rPr lang="fr-BE" sz="1600" b="1" dirty="0" smtClean="0"/>
              <a:t>dépendance trop prononcée peut s’avérer contreproductive </a:t>
            </a:r>
            <a:r>
              <a:rPr lang="fr-BE" sz="1600" dirty="0" smtClean="0"/>
              <a:t>si l’enseignant ne parvient pas à s’en dégager lorsque la situation le requiert. </a:t>
            </a:r>
            <a:r>
              <a:rPr lang="fr-BE" sz="1600" i="1" dirty="0" smtClean="0"/>
              <a:t>(Gauthier, 1997 cité par </a:t>
            </a:r>
            <a:r>
              <a:rPr lang="fr-BE" sz="1600" i="1" dirty="0" err="1" smtClean="0"/>
              <a:t>Wanlin</a:t>
            </a:r>
            <a:r>
              <a:rPr lang="fr-BE" sz="1600" i="1" dirty="0" smtClean="0"/>
              <a:t>, 2009)</a:t>
            </a:r>
          </a:p>
          <a:p>
            <a:pPr algn="just"/>
            <a:endParaRPr lang="fr-BE" sz="14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4FA4-20AC-477D-B5AC-1C74DB65E44B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5" name="ZoneTexte 6"/>
          <p:cNvSpPr txBox="1">
            <a:spLocks noChangeArrowheads="1"/>
          </p:cNvSpPr>
          <p:nvPr/>
        </p:nvSpPr>
        <p:spPr bwMode="auto">
          <a:xfrm>
            <a:off x="2700338" y="6430963"/>
            <a:ext cx="316706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300"/>
              <a:t>Laurent Leduc, ULiège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3272" cy="990600"/>
          </a:xfrm>
        </p:spPr>
        <p:txBody>
          <a:bodyPr/>
          <a:lstStyle/>
          <a:p>
            <a:r>
              <a:rPr lang="fr-BE" altLang="fr-FR" sz="2800" dirty="0" smtClean="0"/>
              <a:t>Limites </a:t>
            </a:r>
            <a:r>
              <a:rPr lang="fr-BE" altLang="fr-FR" sz="2800" dirty="0"/>
              <a:t>de </a:t>
            </a:r>
            <a:r>
              <a:rPr lang="fr-BE" altLang="fr-FR" sz="2800" dirty="0" smtClean="0"/>
              <a:t>la planification dans l’enseignement</a:t>
            </a:r>
            <a:endParaRPr lang="fr-BE" altLang="fr-FR" sz="2800" dirty="0"/>
          </a:p>
        </p:txBody>
      </p:sp>
    </p:spTree>
    <p:extLst>
      <p:ext uri="{BB962C8B-B14F-4D97-AF65-F5344CB8AC3E}">
        <p14:creationId xmlns:p14="http://schemas.microsoft.com/office/powerpoint/2010/main" val="12585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BE" sz="1600" dirty="0" smtClean="0"/>
              <a:t>Selon leur contexte d’enseignement, leur expérience professionnelle et leurs valeurs pédagogiques, les enseignants planifient leur enseignement pour des </a:t>
            </a:r>
            <a:r>
              <a:rPr lang="fr-BE" sz="1600" b="1" dirty="0" smtClean="0"/>
              <a:t>raisons organisationnelles, personnelles ou pédagogiques </a:t>
            </a:r>
            <a:r>
              <a:rPr lang="fr-BE" sz="1600" dirty="0" smtClean="0"/>
              <a:t>: </a:t>
            </a:r>
          </a:p>
          <a:p>
            <a:pPr algn="just"/>
            <a:r>
              <a:rPr lang="fr-BE" sz="1400" dirty="0" smtClean="0"/>
              <a:t>Servir la fonction directe durant l’instruction et réduire les problèmes de gestion.</a:t>
            </a:r>
          </a:p>
          <a:p>
            <a:pPr algn="just"/>
            <a:r>
              <a:rPr lang="fr-BE" sz="1400" dirty="0" smtClean="0"/>
              <a:t>Anticiper les difficultés et être prêt à répondre aux besoins des élèves.</a:t>
            </a:r>
          </a:p>
          <a:p>
            <a:pPr algn="just"/>
            <a:r>
              <a:rPr lang="fr-BE" sz="1400" dirty="0" smtClean="0"/>
              <a:t>Organiser et séquencer des routines.</a:t>
            </a:r>
          </a:p>
          <a:p>
            <a:pPr algn="just"/>
            <a:r>
              <a:rPr lang="fr-BE" sz="1400" dirty="0" smtClean="0"/>
              <a:t>S’assurer de l’accessibilité des ressources.</a:t>
            </a:r>
          </a:p>
          <a:p>
            <a:pPr algn="just"/>
            <a:r>
              <a:rPr lang="fr-BE" sz="1400" dirty="0" smtClean="0"/>
              <a:t>Organiser l’environnement éducatif.</a:t>
            </a:r>
          </a:p>
          <a:p>
            <a:pPr algn="just"/>
            <a:r>
              <a:rPr lang="fr-BE" sz="1400" dirty="0" smtClean="0"/>
              <a:t>Trouver les moyens d’atteindre les buts de l’enseignement.</a:t>
            </a:r>
          </a:p>
          <a:p>
            <a:pPr algn="just"/>
            <a:r>
              <a:rPr lang="fr-BE" sz="1400" dirty="0" smtClean="0"/>
              <a:t>Organiser les activités d’enseignement-apprentissage.</a:t>
            </a:r>
          </a:p>
          <a:p>
            <a:pPr algn="just"/>
            <a:r>
              <a:rPr lang="fr-BE" sz="1400" dirty="0" smtClean="0"/>
              <a:t>Optimiser la qualité de la situation d’enseignement-apprentissage</a:t>
            </a:r>
            <a:r>
              <a:rPr lang="mr-IN" sz="1400" dirty="0" smtClean="0"/>
              <a:t>…</a:t>
            </a:r>
            <a:endParaRPr lang="nl-BE" sz="1400" dirty="0" smtClean="0"/>
          </a:p>
          <a:p>
            <a:pPr algn="just"/>
            <a:r>
              <a:rPr lang="fr-BE" sz="1400" dirty="0"/>
              <a:t>Prendre conscience de ses pratiques d’enseignement, les améliorer, les réguler.</a:t>
            </a:r>
          </a:p>
          <a:p>
            <a:pPr algn="just"/>
            <a:r>
              <a:rPr lang="fr-BE" sz="1400" dirty="0" smtClean="0"/>
              <a:t>Diminuer </a:t>
            </a:r>
            <a:r>
              <a:rPr lang="fr-BE" sz="1400" dirty="0"/>
              <a:t>les niveaux d’incertitude et de non prédictibilité sous-jacents à chaque situation d’enseignement (autrement dit, gagner en efficacité et en confiance).</a:t>
            </a:r>
          </a:p>
          <a:p>
            <a:pPr algn="just"/>
            <a:r>
              <a:rPr lang="fr-BE" sz="1400" dirty="0"/>
              <a:t>Mémoriser une « image de la leçon », c’est-à-dire du cours et le flux des séquences, etc. </a:t>
            </a:r>
          </a:p>
          <a:p>
            <a:pPr algn="just"/>
            <a:r>
              <a:rPr lang="fr-BE" sz="1400" dirty="0" smtClean="0"/>
              <a:t>Organiser </a:t>
            </a:r>
            <a:r>
              <a:rPr lang="fr-BE" sz="1400" dirty="0"/>
              <a:t>les contenus de façon logique pour que les élèves puissent établir les liens importants.</a:t>
            </a:r>
          </a:p>
          <a:p>
            <a:pPr algn="just"/>
            <a:r>
              <a:rPr lang="fr-BE" sz="1400" dirty="0"/>
              <a:t>Mettre en évidence le travail de réflexion approfondi de l’enseignant et ses valeurs pédagogiques.</a:t>
            </a:r>
          </a:p>
          <a:p>
            <a:pPr algn="just"/>
            <a:endParaRPr lang="fr-BE" sz="1400" dirty="0" smtClean="0"/>
          </a:p>
          <a:p>
            <a:pPr algn="just"/>
            <a:endParaRPr lang="fr-BE" sz="1400" dirty="0" smtClean="0"/>
          </a:p>
          <a:p>
            <a:pPr algn="just"/>
            <a:endParaRPr lang="fr-BE" sz="1400" dirty="0" smtClean="0"/>
          </a:p>
          <a:p>
            <a:pPr algn="just"/>
            <a:endParaRPr lang="fr-BE" sz="1400" dirty="0" smtClean="0"/>
          </a:p>
          <a:p>
            <a:pPr algn="just"/>
            <a:endParaRPr lang="fr-BE" sz="1400" dirty="0" smtClean="0"/>
          </a:p>
          <a:p>
            <a:endParaRPr lang="fr-BE" sz="1400" dirty="0" smtClean="0"/>
          </a:p>
          <a:p>
            <a:endParaRPr lang="fr-BE" sz="16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4FA4-20AC-477D-B5AC-1C74DB65E44B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5" name="ZoneTexte 6"/>
          <p:cNvSpPr txBox="1">
            <a:spLocks noChangeArrowheads="1"/>
          </p:cNvSpPr>
          <p:nvPr/>
        </p:nvSpPr>
        <p:spPr bwMode="auto">
          <a:xfrm>
            <a:off x="2700338" y="6430963"/>
            <a:ext cx="3167062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1300"/>
              <a:t>Laurent Leduc, ULiège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fr-FR" sz="2800" dirty="0" smtClean="0"/>
              <a:t>Pourquoi planifier ?</a:t>
            </a:r>
            <a:endParaRPr lang="fr-BE" alt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683568" y="4797152"/>
            <a:ext cx="8003232" cy="136815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092280" y="3737910"/>
            <a:ext cx="1594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Recours utile au Plan de cours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9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Diapositive 1 - &amp;quot; Rédiger des Plans de cours&amp;quot;&quot;/&gt;&lt;property id=&quot;20307&quot; value=&quot;256&quot;/&gt;&lt;/object&gt;&lt;object type=&quot;3&quot; unique_id=&quot;10004&quot;&gt;&lt;property id=&quot;20148&quot; value=&quot;5&quot;/&gt;&lt;property id=&quot;20300&quot; value=&quot;Diapositive 2 - &amp;quot;Plan de l’exposé&amp;quot;&quot;/&gt;&lt;property id=&quot;20307&quot; value=&quot;383&quot;/&gt;&lt;/object&gt;&lt;object type=&quot;3&quot; unique_id=&quot;10005&quot;&gt;&lt;property id=&quot;20148&quot; value=&quot;5&quot;/&gt;&lt;property id=&quot;20300&quot; value=&quot;Diapositive 3 - &amp;quot;Le Plan de cours et la First class meeting : définitions&amp;quot;&quot;/&gt;&lt;property id=&quot;20307&quot; value=&quot;330&quot;/&gt;&lt;/object&gt;&lt;object type=&quot;3&quot; unique_id=&quot;10006&quot;&gt;&lt;property id=&quot;20148&quot; value=&quot;5&quot;/&gt;&lt;property id=&quot;20300&quot; value=&quot;Diapositive 4 - &amp;quot;Principales questions liées à la communication sur les aspects pédagogiques et organisationnels des cours&amp;quot;&quot;/&gt;&lt;property id=&quot;20307&quot; value=&quot;468&quot;/&gt;&lt;/object&gt;&lt;object type=&quot;3&quot; unique_id=&quot;10007&quot;&gt;&lt;property id=&quot;20148&quot; value=&quot;5&quot;/&gt;&lt;property id=&quot;20300&quot; value=&quot;Diapositive 5 - &amp;quot;Principales questions liées à la communication sur les aspects pédagogiques et organisationnels des cours&amp;quot;&quot;/&gt;&lt;property id=&quot;20307&quot; value=&quot;386&quot;/&gt;&lt;/object&gt;&lt;object type=&quot;3&quot; unique_id=&quot;10008&quot;&gt;&lt;property id=&quot;20148&quot; value=&quot;5&quot;/&gt;&lt;property id=&quot;20300&quot; value=&quot;Diapositive 6 - &amp;quot;Le Quoi de la Communication : aspects pédagogiques et organisationnels pouvant donner lieu à information&amp;quot;&quot;/&gt;&lt;property id=&quot;20307&quot; value=&quot;474&quot;/&gt;&lt;/object&gt;&lt;object type=&quot;3&quot; unique_id=&quot;10009&quot;&gt;&lt;property id=&quot;20148&quot; value=&quot;5&quot;/&gt;&lt;property id=&quot;20300&quot; value=&quot;Diapositive 7 - &amp;quot;Le Quoi de la Communication : aspects pédagogiques et organisationnels pouvant donner lieu à information&amp;quot;&quot;/&gt;&lt;property id=&quot;20307&quot; value=&quot;475&quot;/&gt;&lt;/object&gt;&lt;object type=&quot;3&quot; unique_id=&quot;10010&quot;&gt;&lt;property id=&quot;20148&quot; value=&quot;5&quot;/&gt;&lt;property id=&quot;20300&quot; value=&quot;Diapositive 8 - &amp;quot;Principales questions liées à la communication sur les aspects pédagogiques et organisationnels des cours&amp;quot;&quot;/&gt;&lt;property id=&quot;20307&quot; value=&quot;469&quot;/&gt;&lt;/object&gt;&lt;object type=&quot;3&quot; unique_id=&quot;10011&quot;&gt;&lt;property id=&quot;20148&quot; value=&quot;5&quot;/&gt;&lt;property id=&quot;20300&quot; value=&quot;Diapositive 9 - &amp;quot;Principales questions liées à la communication sur les aspects pédagogiques et organisationnels des cours&amp;quot;&quot;/&gt;&lt;property id=&quot;20307&quot; value=&quot;476&quot;/&gt;&lt;/object&gt;&lt;object type=&quot;3&quot; unique_id=&quot;10012&quot;&gt;&lt;property id=&quot;20148&quot; value=&quot;5&quot;/&gt;&lt;property id=&quot;20300&quot; value=&quot;Diapositive 10 - &amp;quot;Principales questions liées à la communication sur les aspects pédagogiques et organisationnels des cours&amp;quot;&quot;/&gt;&lt;property id=&quot;20307&quot; value=&quot;471&quot;/&gt;&lt;/object&gt;&lt;object type=&quot;3&quot; unique_id=&quot;10013&quot;&gt;&lt;property id=&quot;20148&quot; value=&quot;5&quot;/&gt;&lt;property id=&quot;20300&quot; value=&quot;Diapositive 11 - &amp;quot;Principales questions liées à la communication sur les aspects pédagogiques et organisationnels des cours&amp;quot;&quot;/&gt;&lt;property id=&quot;20307&quot; value=&quot;472&quot;/&gt;&lt;/object&gt;&lt;object type=&quot;3&quot; unique_id=&quot;10014&quot;&gt;&lt;property id=&quot;20148&quot; value=&quot;5&quot;/&gt;&lt;property id=&quot;20300&quot; value=&quot;Diapositive 12 - &amp;quot;Principales questions liées à la communication sur les aspects pédagogiques et organisationnels des cours&amp;quot;&quot;/&gt;&lt;property id=&quot;20307&quot; value=&quot;473&quot;/&gt;&lt;/object&gt;&lt;object type=&quot;3&quot; unique_id=&quot;10015&quot;&gt;&lt;property id=&quot;20148&quot; value=&quot;5&quot;/&gt;&lt;property id=&quot;20300&quot; value=&quot;Diapositive 13&quot;/&gt;&lt;property id=&quot;20307&quot; value=&quot;366&quot;/&gt;&lt;/object&gt;&lt;object type=&quot;3&quot; unique_id=&quot;10016&quot;&gt;&lt;property id=&quot;20148&quot; value=&quot;5&quot;/&gt;&lt;property id=&quot;20300&quot; value=&quot;Diapositive 14&quot;/&gt;&lt;property id=&quot;20307&quot; value=&quot;467&quot;/&gt;&lt;/object&gt;&lt;object type=&quot;3&quot; unique_id=&quot;10017&quot;&gt;&lt;property id=&quot;20148&quot; value=&quot;5&quot;/&gt;&lt;property id=&quot;20300&quot; value=&quot;Diapositive 15&quot;/&gt;&lt;property id=&quot;20307&quot; value=&quot;373&quot;/&gt;&lt;/object&gt;&lt;object type=&quot;3&quot; unique_id=&quot;10018&quot;&gt;&lt;property id=&quot;20148&quot; value=&quot;5&quot;/&gt;&lt;property id=&quot;20300&quot; value=&quot;Diapositive 16 - &amp;quot;Les Fonctions du Plan de cours et de la FCM dans la littérature&amp;quot;&quot;/&gt;&lt;property id=&quot;20307&quot; value=&quot;388&quot;/&gt;&lt;/object&gt;&lt;object type=&quot;3&quot; unique_id=&quot;10019&quot;&gt;&lt;property id=&quot;20148&quot; value=&quot;5&quot;/&gt;&lt;property id=&quot;20300&quot; value=&quot;Diapositive 17 - &amp;quot;Les fonctions du Plan de cours et de la FCM dans la littérature&amp;quot;&quot;/&gt;&lt;property id=&quot;20307&quot; value=&quot;466&quot;/&gt;&lt;/object&gt;&lt;object type=&quot;3&quot; unique_id=&quot;10020&quot;&gt;&lt;property id=&quot;20148&quot; value=&quot;5&quot;/&gt;&lt;property id=&quot;20300&quot; value=&quot;Diapositive 18 - &amp;quot;Les fonctions du Plan de cours et de la FCM dans la littérature&amp;quot;&quot;/&gt;&lt;property id=&quot;20307&quot; value=&quot;367&quot;/&gt;&lt;/object&gt;&lt;object type=&quot;3&quot; unique_id=&quot;10021&quot;&gt;&lt;property id=&quot;20148&quot; value=&quot;5&quot;/&gt;&lt;property id=&quot;20300&quot; value=&quot;Diapositive 19 - &amp;quot;Impartir une fonction de Contrat au Plan de cours requiert:&amp;quot;&quot;/&gt;&lt;property id=&quot;20307&quot; value=&quot;477&quot;/&gt;&lt;/object&gt;&lt;object type=&quot;3&quot; unique_id=&quot;10022&quot;&gt;&lt;property id=&quot;20148&quot; value=&quot;5&quot;/&gt;&lt;property id=&quot;20300&quot; value=&quot;Diapositive 20 - &amp;quot;Les fonctions du Plan de cours et de la FCM dans la littérature&amp;quot;&quot;/&gt;&lt;property id=&quot;20307&quot; value=&quot;368&quot;/&gt;&lt;/object&gt;&lt;object type=&quot;3&quot; unique_id=&quot;10023&quot;&gt;&lt;property id=&quot;20148&quot; value=&quot;5&quot;/&gt;&lt;property id=&quot;20300&quot; value=&quot;Diapositive 21 - &amp;quot;Impartir une fonction de Cognitive map au Plan de cours requiert:&amp;quot;&quot;/&gt;&lt;property id=&quot;20307&quot; value=&quot;478&quot;/&gt;&lt;/object&gt;&lt;object type=&quot;3&quot; unique_id=&quot;10024&quot;&gt;&lt;property id=&quot;20148&quot; value=&quot;5&quot;/&gt;&lt;property id=&quot;20300&quot; value=&quot;Diapositive 22 - &amp;quot;Les fonctions du Plan de cours et de la FCM dans la littérature&amp;quot;&quot;/&gt;&lt;property id=&quot;20307&quot; value=&quot;371&quot;/&gt;&lt;/object&gt;&lt;object type=&quot;3&quot; unique_id=&quot;10025&quot;&gt;&lt;property id=&quot;20148&quot; value=&quot;5&quot;/&gt;&lt;property id=&quot;20300&quot; value=&quot;Diapositive 23 - &amp;quot;Fonction de Learning tool et prise en considération des déterminants de la motivation&amp;quot;&quot;/&gt;&lt;property id=&quot;20307&quot; value=&quot;480&quot;/&gt;&lt;/object&gt;&lt;object type=&quot;3&quot; unique_id=&quot;10026&quot;&gt;&lt;property id=&quot;20148&quot; value=&quot;5&quot;/&gt;&lt;property id=&quot;20300&quot; value=&quot;Diapositive 24 - &amp;quot;Fonction de Learning tool et prise en considération des besoins des étudiants&amp;quot;&quot;/&gt;&lt;property id=&quot;20307&quot; value=&quot;481&quot;/&gt;&lt;/object&gt;&lt;object type=&quot;3&quot; unique_id=&quot;10027&quot;&gt;&lt;property id=&quot;20148&quot; value=&quot;5&quot;/&gt;&lt;property id=&quot;20300&quot; value=&quot;Diapositive 25 - &amp;quot;Impartir une fonction de Learning tool au Plan de cours requiert:&amp;quot;&quot;/&gt;&lt;property id=&quot;20307&quot; value=&quot;479&quot;/&gt;&lt;/object&gt;&lt;object type=&quot;3&quot; unique_id=&quot;10028&quot;&gt;&lt;property id=&quot;20148&quot; value=&quot;5&quot;/&gt;&lt;property id=&quot;20300&quot; value=&quot;Diapositive 26 - &amp;quot;Les fonctions du Plan de cours et de la FCM dans la littérature&amp;quot;&quot;/&gt;&lt;property id=&quot;20307&quot; value=&quot;369&quot;/&gt;&lt;/object&gt;&lt;object type=&quot;3&quot; unique_id=&quot;10029&quot;&gt;&lt;property id=&quot;20148&quot; value=&quot;5&quot;/&gt;&lt;property id=&quot;20300&quot; value=&quot;Diapositive 27 - &amp;quot;Les fonctions du Plan de cours et de la FCM dans la littérature&amp;quot;&quot;/&gt;&lt;property id=&quot;20307&quot; value=&quot;372&quot;/&gt;&lt;/object&gt;&lt;object type=&quot;3&quot; unique_id=&quot;10030&quot;&gt;&lt;property id=&quot;20148&quot; value=&quot;5&quot;/&gt;&lt;property id=&quot;20300&quot; value=&quot;Diapositive 28 - &amp;quot;Acquis / objectifs d’apprentissage&amp;quot;&quot;/&gt;&lt;property id=&quot;20307&quot; value=&quot;389&quot;/&gt;&lt;/object&gt;&lt;object type=&quot;3&quot; unique_id=&quot;10031&quot;&gt;&lt;property id=&quot;20148&quot; value=&quot;5&quot;/&gt;&lt;property id=&quot;20300&quot; value=&quot;Diapositive 29 - &amp;quot;Acquis / objectifs d’apprentissage&amp;quot;&quot;/&gt;&lt;property id=&quot;20307&quot; value=&quot;390&quot;/&gt;&lt;/object&gt;&lt;object type=&quot;3&quot; unique_id=&quot;10032&quot;&gt;&lt;property id=&quot;20148&quot; value=&quot;5&quot;/&gt;&lt;property id=&quot;20300&quot; value=&quot;Diapositive 30 - &amp;quot;Acquis / objectifs d’apprentissage&amp;quot;&quot;/&gt;&lt;property id=&quot;20307&quot; value=&quot;398&quot;/&gt;&lt;/object&gt;&lt;object type=&quot;3&quot; unique_id=&quot;10033&quot;&gt;&lt;property id=&quot;20148&quot; value=&quot;5&quot;/&gt;&lt;property id=&quot;20300&quot; value=&quot;Diapositive 31 - &amp;quot;Contacts&amp;quot;&quot;/&gt;&lt;property id=&quot;20307&quot; value=&quot;391&quot;/&gt;&lt;/object&gt;&lt;object type=&quot;3&quot; unique_id=&quot;10034&quot;&gt;&lt;property id=&quot;20148&quot; value=&quot;5&quot;/&gt;&lt;property id=&quot;20300&quot; value=&quot;Diapositive 32 - &amp;quot;Contacts&amp;quot;&quot;/&gt;&lt;property id=&quot;20307&quot; value=&quot;399&quot;/&gt;&lt;/object&gt;&lt;object type=&quot;3&quot; unique_id=&quot;10035&quot;&gt;&lt;property id=&quot;20148&quot; value=&quot;5&quot;/&gt;&lt;property id=&quot;20300&quot; value=&quot;Diapositive 33 - &amp;quot;Contenus du cours&amp;quot;&quot;/&gt;&lt;property id=&quot;20307&quot; value=&quot;392&quot;/&gt;&lt;/object&gt;&lt;object type=&quot;3&quot; unique_id=&quot;10036&quot;&gt;&lt;property id=&quot;20148&quot; value=&quot;5&quot;/&gt;&lt;property id=&quot;20300&quot; value=&quot;Diapositive 34 - &amp;quot;Contenus du cours&amp;quot;&quot;/&gt;&lt;property id=&quot;20307&quot; value=&quot;400&quot;/&gt;&lt;/object&gt;&lt;object type=&quot;3&quot; unique_id=&quot;10037&quot;&gt;&lt;property id=&quot;20148&quot; value=&quot;5&quot;/&gt;&lt;property id=&quot;20300&quot; value=&quot;Diapositive 35 - &amp;quot;Lectures et supports écrits&amp;quot;&quot;/&gt;&lt;property id=&quot;20307&quot; value=&quot;393&quot;/&gt;&lt;/object&gt;&lt;object type=&quot;3&quot; unique_id=&quot;10038&quot;&gt;&lt;property id=&quot;20148&quot; value=&quot;5&quot;/&gt;&lt;property id=&quot;20300&quot; value=&quot;Diapositive 36 - &amp;quot;Lecture et supports écrits&amp;quot;&quot;/&gt;&lt;property id=&quot;20307&quot; value=&quot;401&quot;/&gt;&lt;/object&gt;&lt;object type=&quot;3&quot; unique_id=&quot;10039&quot;&gt;&lt;property id=&quot;20148&quot; value=&quot;5&quot;/&gt;&lt;property id=&quot;20300&quot; value=&quot;Diapositive 37 - &amp;quot;Prérequis et corequis&amp;quot;&quot;/&gt;&lt;property id=&quot;20307&quot; value=&quot;394&quot;/&gt;&lt;/object&gt;&lt;object type=&quot;3&quot; unique_id=&quot;10040&quot;&gt;&lt;property id=&quot;20148&quot; value=&quot;5&quot;/&gt;&lt;property id=&quot;20300&quot; value=&quot;Diapositive 38 - &amp;quot;Prérequis et corequis&amp;quot;&quot;/&gt;&lt;property id=&quot;20307&quot; value=&quot;403&quot;/&gt;&lt;/object&gt;&lt;object type=&quot;3&quot; unique_id=&quot;10041&quot;&gt;&lt;property id=&quot;20148&quot; value=&quot;5&quot;/&gt;&lt;property id=&quot;20300&quot; value=&quot;Diapositive 39 - &amp;quot;Activités d’apprentissage et méthodes d’enseignement&amp;quot;&quot;/&gt;&lt;property id=&quot;20307&quot; value=&quot;395&quot;/&gt;&lt;/object&gt;&lt;object type=&quot;3&quot; unique_id=&quot;10042&quot;&gt;&lt;property id=&quot;20148&quot; value=&quot;5&quot;/&gt;&lt;property id=&quot;20300&quot; value=&quot;Diapositive 40 - &amp;quot;Activités d’apprentissage et méthodes d’enseignement&amp;quot;&quot;/&gt;&lt;property id=&quot;20307&quot; value=&quot;404&quot;/&gt;&lt;/object&gt;&lt;object type=&quot;3&quot; unique_id=&quot;10043&quot;&gt;&lt;property id=&quot;20148&quot; value=&quot;5&quot;/&gt;&lt;property id=&quot;20300&quot; value=&quot;Diapositive 41 - &amp;quot;Modalités et critères d’évaluation&amp;quot;&quot;/&gt;&lt;property id=&quot;20307&quot; value=&quot;402&quot;/&gt;&lt;/object&gt;&lt;object type=&quot;3&quot; unique_id=&quot;10044&quot;&gt;&lt;property id=&quot;20148&quot; value=&quot;5&quot;/&gt;&lt;property id=&quot;20300&quot; value=&quot;Diapositive 42 - &amp;quot;Modalités et critères d’évaluation&amp;quot;&quot;/&gt;&lt;property id=&quot;20307&quot; value=&quot;405&quot;/&gt;&lt;/object&gt;&lt;object type=&quot;3&quot; unique_id=&quot;10045&quot;&gt;&lt;property id=&quot;20148&quot; value=&quot;5&quot;/&gt;&lt;property id=&quot;20300&quot; value=&quot;Diapositive 43 - &amp;quot;Modalités et critères d’évaluation&amp;quot;&quot;/&gt;&lt;property id=&quot;20307&quot; value=&quot;406&quot;/&gt;&lt;/object&gt;&lt;object type=&quot;3&quot; unique_id=&quot;10046&quot;&gt;&lt;property id=&quot;20148&quot; value=&quot;5&quot;/&gt;&lt;property id=&quot;20300&quot; value=&quot;Diapositive 44 - &amp;quot;Informations à visée organisationnelle&amp;quot;&quot;/&gt;&lt;property id=&quot;20307&quot; value=&quot;396&quot;/&gt;&lt;/object&gt;&lt;object type=&quot;3&quot; unique_id=&quot;10047&quot;&gt;&lt;property id=&quot;20148&quot; value=&quot;5&quot;/&gt;&lt;property id=&quot;20300&quot; value=&quot;Diapositive 45 - &amp;quot;Informations à visée organisationnelle&amp;quot;&quot;/&gt;&lt;property id=&quot;20307&quot; value=&quot;407&quot;/&gt;&lt;/object&gt;&lt;object type=&quot;3&quot; unique_id=&quot;10048&quot;&gt;&lt;property id=&quot;20148&quot; value=&quot;5&quot;/&gt;&lt;property id=&quot;20300&quot; value=&quot;Diapositive 46 - &amp;quot;Informations à visée organisationnelle&amp;quot;&quot;/&gt;&lt;property id=&quot;20307&quot; value=&quot;409&quot;/&gt;&lt;/object&gt;&lt;/object&gt;&lt;object type=&quot;8&quot; unique_id=&quot;10096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1178</TotalTime>
  <Words>1432</Words>
  <Application>Microsoft Macintosh PowerPoint</Application>
  <PresentationFormat>Présentation à l'écran (4:3)</PresentationFormat>
  <Paragraphs>235</Paragraphs>
  <Slides>25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Arial Rounded MT Bold</vt:lpstr>
      <vt:lpstr>Bookman Old Style</vt:lpstr>
      <vt:lpstr>Gill Sans MT</vt:lpstr>
      <vt:lpstr>Mangal</vt:lpstr>
      <vt:lpstr>Wingdings</vt:lpstr>
      <vt:lpstr>Wingdings 3</vt:lpstr>
      <vt:lpstr>Arial</vt:lpstr>
      <vt:lpstr>Origine</vt:lpstr>
      <vt:lpstr> La scénarisation des enseignements  en questions  </vt:lpstr>
      <vt:lpstr>Programme de la journée</vt:lpstr>
      <vt:lpstr>   </vt:lpstr>
      <vt:lpstr>Le terme/concept de planification pédagogique et ses satellites</vt:lpstr>
      <vt:lpstr>La notion de planification pédagogique en PU</vt:lpstr>
      <vt:lpstr>Différents niveaux de planification pédagogique</vt:lpstr>
      <vt:lpstr>Notion de planification en éducation et formation</vt:lpstr>
      <vt:lpstr>Limites de la planification dans l’enseignement</vt:lpstr>
      <vt:lpstr>Pourquoi planifier ?</vt:lpstr>
      <vt:lpstr>Comment planifier ?</vt:lpstr>
      <vt:lpstr>Comment planifier ?</vt:lpstr>
      <vt:lpstr>   </vt:lpstr>
      <vt:lpstr>La Triple concordance  en trois auteurs</vt:lpstr>
      <vt:lpstr>La Triple concordance  à l’origine</vt:lpstr>
      <vt:lpstr>La Triple concordance OME :  représentation triangulaire</vt:lpstr>
      <vt:lpstr>La Triple concordance OME :  représentation triangulaire</vt:lpstr>
      <vt:lpstr>La Triple concordance OME :  représentation triangulaire</vt:lpstr>
      <vt:lpstr>La Triple concordance OME :  représentation triangulaire</vt:lpstr>
      <vt:lpstr>La Triple concordance OME :  représentation triangulaire</vt:lpstr>
      <vt:lpstr>L’Alignement  constructif</vt:lpstr>
      <vt:lpstr>   </vt:lpstr>
      <vt:lpstr>   Les crédits ECTS  (European Credits Transfer System)</vt:lpstr>
      <vt:lpstr>   Workload calculator (TUNING)</vt:lpstr>
      <vt:lpstr>   Workload calculator (Massey University)</vt:lpstr>
      <vt:lpstr>   Concevoir le scénario péda. de  mon cours (Leduc et Staelens)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de soutien à la rédaction des engagements pédagogiques </dc:title>
  <dc:creator>Utilisateur de Microsoft Office</dc:creator>
  <cp:lastModifiedBy>Utilisateur de Microsoft Office</cp:lastModifiedBy>
  <cp:revision>53</cp:revision>
  <dcterms:created xsi:type="dcterms:W3CDTF">2019-05-02T20:13:04Z</dcterms:created>
  <dcterms:modified xsi:type="dcterms:W3CDTF">2020-03-29T08:22:09Z</dcterms:modified>
</cp:coreProperties>
</file>