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98" r:id="rId2"/>
    <p:sldId id="396" r:id="rId3"/>
    <p:sldId id="370" r:id="rId4"/>
    <p:sldId id="331" r:id="rId5"/>
    <p:sldId id="343" r:id="rId6"/>
    <p:sldId id="350" r:id="rId7"/>
    <p:sldId id="349" r:id="rId8"/>
    <p:sldId id="275" r:id="rId9"/>
    <p:sldId id="367" r:id="rId10"/>
    <p:sldId id="368" r:id="rId11"/>
    <p:sldId id="382" r:id="rId12"/>
    <p:sldId id="402" r:id="rId13"/>
    <p:sldId id="422" r:id="rId14"/>
    <p:sldId id="405" r:id="rId15"/>
    <p:sldId id="404" r:id="rId16"/>
    <p:sldId id="407" r:id="rId17"/>
    <p:sldId id="409" r:id="rId18"/>
    <p:sldId id="406" r:id="rId19"/>
    <p:sldId id="403" r:id="rId20"/>
    <p:sldId id="423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/>
    <p:restoredTop sz="93658"/>
  </p:normalViewPr>
  <p:slideViewPr>
    <p:cSldViewPr>
      <p:cViewPr varScale="1">
        <p:scale>
          <a:sx n="86" d="100"/>
          <a:sy n="86" d="100"/>
        </p:scale>
        <p:origin x="186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9C2A12-FCE3-4C66-B483-A7A76FBCC382}" type="doc">
      <dgm:prSet loTypeId="urn:microsoft.com/office/officeart/2005/8/layout/cycle4#1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EBA41DEB-7255-40F8-B499-B19D3969695A}">
      <dgm:prSet phldrT="[Texte]"/>
      <dgm:spPr>
        <a:solidFill>
          <a:schemeClr val="accent5"/>
        </a:solidFill>
      </dgm:spPr>
      <dgm:t>
        <a:bodyPr/>
        <a:lstStyle/>
        <a:p>
          <a:r>
            <a:rPr lang="fr-BE" dirty="0" smtClean="0"/>
            <a:t>Enquête 1</a:t>
          </a:r>
          <a:r>
            <a:rPr lang="fr-BE" baseline="30000" dirty="0" smtClean="0"/>
            <a:t>er</a:t>
          </a:r>
          <a:r>
            <a:rPr lang="fr-BE" dirty="0" smtClean="0"/>
            <a:t> bilan (novembre 2013)</a:t>
          </a:r>
          <a:endParaRPr lang="fr-BE" dirty="0"/>
        </a:p>
      </dgm:t>
    </dgm:pt>
    <dgm:pt modelId="{2CD2B424-E2CA-4245-AC1C-7D0B950695D0}" type="parTrans" cxnId="{B1F51DC6-E173-4816-AB12-915FB79E9523}">
      <dgm:prSet/>
      <dgm:spPr/>
      <dgm:t>
        <a:bodyPr/>
        <a:lstStyle/>
        <a:p>
          <a:endParaRPr lang="fr-BE"/>
        </a:p>
      </dgm:t>
    </dgm:pt>
    <dgm:pt modelId="{0649CAB8-7D7D-4C73-AC1F-EB0413531785}" type="sibTrans" cxnId="{B1F51DC6-E173-4816-AB12-915FB79E9523}">
      <dgm:prSet/>
      <dgm:spPr/>
      <dgm:t>
        <a:bodyPr/>
        <a:lstStyle/>
        <a:p>
          <a:endParaRPr lang="fr-BE"/>
        </a:p>
      </dgm:t>
    </dgm:pt>
    <dgm:pt modelId="{1E3ACB3C-0B89-4008-893C-5A7DF8DC426A}">
      <dgm:prSet phldrT="[Texte]"/>
      <dgm:spPr>
        <a:ln>
          <a:solidFill>
            <a:srgbClr val="7030A0"/>
          </a:solidFill>
        </a:ln>
      </dgm:spPr>
      <dgm:t>
        <a:bodyPr/>
        <a:lstStyle/>
        <a:p>
          <a:r>
            <a:rPr lang="fr-BE" dirty="0" smtClean="0"/>
            <a:t>En ligne</a:t>
          </a:r>
          <a:endParaRPr lang="fr-BE" dirty="0"/>
        </a:p>
      </dgm:t>
    </dgm:pt>
    <dgm:pt modelId="{A98AA6EA-C1DC-44CA-A4B9-882FE668EA2C}" type="parTrans" cxnId="{1453F9C5-B0F1-4190-8161-A27B9EF6E1FE}">
      <dgm:prSet/>
      <dgm:spPr/>
      <dgm:t>
        <a:bodyPr/>
        <a:lstStyle/>
        <a:p>
          <a:endParaRPr lang="fr-BE"/>
        </a:p>
      </dgm:t>
    </dgm:pt>
    <dgm:pt modelId="{F2B274A6-B936-459D-A145-EA37895F069A}" type="sibTrans" cxnId="{1453F9C5-B0F1-4190-8161-A27B9EF6E1FE}">
      <dgm:prSet/>
      <dgm:spPr/>
      <dgm:t>
        <a:bodyPr/>
        <a:lstStyle/>
        <a:p>
          <a:endParaRPr lang="fr-BE"/>
        </a:p>
      </dgm:t>
    </dgm:pt>
    <dgm:pt modelId="{731E9576-BBDE-4F9F-A6C6-76823AA80750}">
      <dgm:prSet phldrT="[Texte]"/>
      <dgm:spPr>
        <a:solidFill>
          <a:schemeClr val="accent5"/>
        </a:solidFill>
      </dgm:spPr>
      <dgm:t>
        <a:bodyPr/>
        <a:lstStyle/>
        <a:p>
          <a:r>
            <a:rPr lang="fr-BE" dirty="0" smtClean="0"/>
            <a:t>8 enquêtes professeurs</a:t>
          </a:r>
          <a:endParaRPr lang="fr-BE" dirty="0"/>
        </a:p>
      </dgm:t>
    </dgm:pt>
    <dgm:pt modelId="{DFCDF7E5-698D-41F6-896F-CDDFAB496A14}" type="parTrans" cxnId="{ABB3E184-ACDD-4FD5-952E-824993492748}">
      <dgm:prSet/>
      <dgm:spPr/>
      <dgm:t>
        <a:bodyPr/>
        <a:lstStyle/>
        <a:p>
          <a:endParaRPr lang="fr-BE"/>
        </a:p>
      </dgm:t>
    </dgm:pt>
    <dgm:pt modelId="{AED0A3C7-5A92-4B13-9D3E-2367B0FE3514}" type="sibTrans" cxnId="{ABB3E184-ACDD-4FD5-952E-824993492748}">
      <dgm:prSet/>
      <dgm:spPr/>
      <dgm:t>
        <a:bodyPr/>
        <a:lstStyle/>
        <a:p>
          <a:endParaRPr lang="fr-BE"/>
        </a:p>
      </dgm:t>
    </dgm:pt>
    <dgm:pt modelId="{D001749F-7AA7-460F-BAEB-410B6EA451C2}">
      <dgm:prSet phldrT="[Texte]"/>
      <dgm:spPr>
        <a:ln>
          <a:solidFill>
            <a:schemeClr val="accent5"/>
          </a:solidFill>
        </a:ln>
      </dgm:spPr>
      <dgm:t>
        <a:bodyPr/>
        <a:lstStyle/>
        <a:p>
          <a:r>
            <a:rPr lang="fr-BE" dirty="0" smtClean="0"/>
            <a:t>Sur les initiatives individuelles</a:t>
          </a:r>
          <a:endParaRPr lang="fr-BE" dirty="0"/>
        </a:p>
      </dgm:t>
    </dgm:pt>
    <dgm:pt modelId="{AB7B16F2-64EA-4BE0-9AD8-C746B9E4D026}" type="parTrans" cxnId="{3F8E9822-7F12-45DC-80A7-A89EB5A00ECE}">
      <dgm:prSet/>
      <dgm:spPr/>
      <dgm:t>
        <a:bodyPr/>
        <a:lstStyle/>
        <a:p>
          <a:endParaRPr lang="fr-BE"/>
        </a:p>
      </dgm:t>
    </dgm:pt>
    <dgm:pt modelId="{776E6B08-1608-44A1-8F08-3F0BB04D8E1C}" type="sibTrans" cxnId="{3F8E9822-7F12-45DC-80A7-A89EB5A00ECE}">
      <dgm:prSet/>
      <dgm:spPr/>
      <dgm:t>
        <a:bodyPr/>
        <a:lstStyle/>
        <a:p>
          <a:endParaRPr lang="fr-BE"/>
        </a:p>
      </dgm:t>
    </dgm:pt>
    <dgm:pt modelId="{7983DF2D-4D66-4EB0-90F8-3AB02A068057}">
      <dgm:prSet phldrT="[Texte]"/>
      <dgm:spPr>
        <a:solidFill>
          <a:schemeClr val="accent5"/>
        </a:solidFill>
      </dgm:spPr>
      <dgm:t>
        <a:bodyPr/>
        <a:lstStyle/>
        <a:p>
          <a:r>
            <a:rPr lang="fr-BE" dirty="0" smtClean="0"/>
            <a:t>Retours spontanés des étudiants et les informations facultaires </a:t>
          </a:r>
          <a:endParaRPr lang="fr-BE" dirty="0"/>
        </a:p>
      </dgm:t>
    </dgm:pt>
    <dgm:pt modelId="{2FF9C237-C6D5-484C-AE56-358281AF8A66}" type="parTrans" cxnId="{936B22FA-B7EA-408F-8BCB-478BA12DF3CF}">
      <dgm:prSet/>
      <dgm:spPr/>
      <dgm:t>
        <a:bodyPr/>
        <a:lstStyle/>
        <a:p>
          <a:endParaRPr lang="fr-BE"/>
        </a:p>
      </dgm:t>
    </dgm:pt>
    <dgm:pt modelId="{5F0551C3-AA07-4EED-A6BC-4BB84AABDFC7}" type="sibTrans" cxnId="{936B22FA-B7EA-408F-8BCB-478BA12DF3CF}">
      <dgm:prSet/>
      <dgm:spPr/>
      <dgm:t>
        <a:bodyPr/>
        <a:lstStyle/>
        <a:p>
          <a:endParaRPr lang="fr-BE"/>
        </a:p>
      </dgm:t>
    </dgm:pt>
    <dgm:pt modelId="{B234C13C-3B74-4404-B05E-4F42A7136EC0}">
      <dgm:prSet phldrT="[Texte]"/>
      <dgm:spPr>
        <a:solidFill>
          <a:schemeClr val="accent5"/>
        </a:solidFill>
      </dgm:spPr>
      <dgm:t>
        <a:bodyPr/>
        <a:lstStyle/>
        <a:p>
          <a:r>
            <a:rPr lang="fr-BE" dirty="0" smtClean="0"/>
            <a:t>Enquête 2</a:t>
          </a:r>
          <a:r>
            <a:rPr lang="fr-BE" baseline="30000" dirty="0" smtClean="0"/>
            <a:t>ème</a:t>
          </a:r>
          <a:r>
            <a:rPr lang="fr-BE" dirty="0" smtClean="0"/>
            <a:t> bilan (juin 2014)</a:t>
          </a:r>
          <a:endParaRPr lang="fr-BE" dirty="0"/>
        </a:p>
      </dgm:t>
    </dgm:pt>
    <dgm:pt modelId="{3F92B09D-2A58-463E-A635-5A814109BEA5}" type="parTrans" cxnId="{CE4A3444-3387-4683-9407-027D8BC3D927}">
      <dgm:prSet/>
      <dgm:spPr/>
      <dgm:t>
        <a:bodyPr/>
        <a:lstStyle/>
        <a:p>
          <a:endParaRPr lang="fr-BE"/>
        </a:p>
      </dgm:t>
    </dgm:pt>
    <dgm:pt modelId="{CF97E8FC-4A32-4446-AE75-7247921929A1}" type="sibTrans" cxnId="{CE4A3444-3387-4683-9407-027D8BC3D927}">
      <dgm:prSet/>
      <dgm:spPr/>
      <dgm:t>
        <a:bodyPr/>
        <a:lstStyle/>
        <a:p>
          <a:endParaRPr lang="fr-BE"/>
        </a:p>
      </dgm:t>
    </dgm:pt>
    <dgm:pt modelId="{2AD9AAB3-537D-4586-95AB-13E365157C9B}">
      <dgm:prSet phldrT="[Texte]"/>
      <dgm:spPr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fr-BE" dirty="0" smtClean="0"/>
            <a:t>En ligne</a:t>
          </a:r>
          <a:endParaRPr lang="fr-BE" dirty="0"/>
        </a:p>
      </dgm:t>
    </dgm:pt>
    <dgm:pt modelId="{BA45A7E6-4CFF-4E9B-97DB-65038FDF3C22}" type="parTrans" cxnId="{4109D3E3-6A28-4DFB-8641-EF10B2CC451F}">
      <dgm:prSet/>
      <dgm:spPr/>
      <dgm:t>
        <a:bodyPr/>
        <a:lstStyle/>
        <a:p>
          <a:endParaRPr lang="fr-BE"/>
        </a:p>
      </dgm:t>
    </dgm:pt>
    <dgm:pt modelId="{71203540-516A-4A24-82D1-0648B3668AB8}" type="sibTrans" cxnId="{4109D3E3-6A28-4DFB-8641-EF10B2CC451F}">
      <dgm:prSet/>
      <dgm:spPr/>
      <dgm:t>
        <a:bodyPr/>
        <a:lstStyle/>
        <a:p>
          <a:endParaRPr lang="fr-BE"/>
        </a:p>
      </dgm:t>
    </dgm:pt>
    <dgm:pt modelId="{9DB6ADB9-7468-4B01-B91A-91B894E9E202}">
      <dgm:prSet phldrT="[Texte]"/>
      <dgm:spPr>
        <a:ln>
          <a:solidFill>
            <a:srgbClr val="7030A0"/>
          </a:solidFill>
        </a:ln>
      </dgm:spPr>
      <dgm:t>
        <a:bodyPr/>
        <a:lstStyle/>
        <a:p>
          <a:endParaRPr lang="fr-BE" dirty="0"/>
        </a:p>
      </dgm:t>
    </dgm:pt>
    <dgm:pt modelId="{DA6AE6C8-56EE-4C81-BF73-1DEA4E95357D}" type="parTrans" cxnId="{2D47C24E-208B-422A-AE0F-07D5F972942F}">
      <dgm:prSet/>
      <dgm:spPr/>
      <dgm:t>
        <a:bodyPr/>
        <a:lstStyle/>
        <a:p>
          <a:endParaRPr lang="fr-BE"/>
        </a:p>
      </dgm:t>
    </dgm:pt>
    <dgm:pt modelId="{4251CF7A-8A2A-48A0-9BE9-4471B2536FB4}" type="sibTrans" cxnId="{2D47C24E-208B-422A-AE0F-07D5F972942F}">
      <dgm:prSet/>
      <dgm:spPr/>
      <dgm:t>
        <a:bodyPr/>
        <a:lstStyle/>
        <a:p>
          <a:endParaRPr lang="fr-BE"/>
        </a:p>
      </dgm:t>
    </dgm:pt>
    <dgm:pt modelId="{332CD804-D3BF-4F57-989F-899CE2F901DA}">
      <dgm:prSet phldrT="[Texte]"/>
      <dgm:spPr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fr-BE" dirty="0" smtClean="0"/>
            <a:t>Via mail</a:t>
          </a:r>
          <a:endParaRPr lang="fr-BE" dirty="0"/>
        </a:p>
      </dgm:t>
    </dgm:pt>
    <dgm:pt modelId="{388C48EE-E745-495E-933F-3B96720AB4F6}" type="parTrans" cxnId="{CDC20C84-91FE-4B56-9F47-A7C81A9ED2F3}">
      <dgm:prSet/>
      <dgm:spPr/>
      <dgm:t>
        <a:bodyPr/>
        <a:lstStyle/>
        <a:p>
          <a:endParaRPr lang="fr-BE"/>
        </a:p>
      </dgm:t>
    </dgm:pt>
    <dgm:pt modelId="{0230DCCA-7C7C-45D2-B123-534C340EC80E}" type="sibTrans" cxnId="{CDC20C84-91FE-4B56-9F47-A7C81A9ED2F3}">
      <dgm:prSet/>
      <dgm:spPr/>
      <dgm:t>
        <a:bodyPr/>
        <a:lstStyle/>
        <a:p>
          <a:endParaRPr lang="fr-BE"/>
        </a:p>
      </dgm:t>
    </dgm:pt>
    <dgm:pt modelId="{47705B03-3229-41D6-B5B0-12AEC67BE429}">
      <dgm:prSet/>
      <dgm:spPr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fr-BE" dirty="0" smtClean="0"/>
            <a:t>Via les étudiants moniteurs</a:t>
          </a:r>
          <a:endParaRPr lang="fr-BE" dirty="0"/>
        </a:p>
      </dgm:t>
    </dgm:pt>
    <dgm:pt modelId="{EC1400DF-0470-4F81-9D1B-B4C04CB4F388}" type="parTrans" cxnId="{289B0091-956B-4CEE-806F-1CD2E5800A49}">
      <dgm:prSet/>
      <dgm:spPr/>
      <dgm:t>
        <a:bodyPr/>
        <a:lstStyle/>
        <a:p>
          <a:endParaRPr lang="fr-BE"/>
        </a:p>
      </dgm:t>
    </dgm:pt>
    <dgm:pt modelId="{A780E3A8-8B2A-4176-BCE0-6B72DB7A353A}" type="sibTrans" cxnId="{289B0091-956B-4CEE-806F-1CD2E5800A49}">
      <dgm:prSet/>
      <dgm:spPr/>
      <dgm:t>
        <a:bodyPr/>
        <a:lstStyle/>
        <a:p>
          <a:endParaRPr lang="fr-BE"/>
        </a:p>
      </dgm:t>
    </dgm:pt>
    <dgm:pt modelId="{DAA82AF1-B242-4057-97F7-7A83A0C9D55C}">
      <dgm:prSet/>
      <dgm:spPr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fr-BE" dirty="0" smtClean="0"/>
            <a:t>Via la faculté</a:t>
          </a:r>
          <a:endParaRPr lang="fr-BE" dirty="0"/>
        </a:p>
      </dgm:t>
    </dgm:pt>
    <dgm:pt modelId="{E446B5E2-2862-4043-BE37-EBC0CFBC6E26}" type="parTrans" cxnId="{305CCE53-CC53-42AC-A8B6-A05EB908EC44}">
      <dgm:prSet/>
      <dgm:spPr/>
      <dgm:t>
        <a:bodyPr/>
        <a:lstStyle/>
        <a:p>
          <a:endParaRPr lang="fr-BE"/>
        </a:p>
      </dgm:t>
    </dgm:pt>
    <dgm:pt modelId="{E7F02832-385B-4602-B0A6-202A1412B7FA}" type="sibTrans" cxnId="{305CCE53-CC53-42AC-A8B6-A05EB908EC44}">
      <dgm:prSet/>
      <dgm:spPr/>
      <dgm:t>
        <a:bodyPr/>
        <a:lstStyle/>
        <a:p>
          <a:endParaRPr lang="fr-BE"/>
        </a:p>
      </dgm:t>
    </dgm:pt>
    <dgm:pt modelId="{23F6D56D-EE24-4578-89E6-5F716596BD68}">
      <dgm:prSet/>
      <dgm:spPr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fr-BE" smtClean="0"/>
            <a:t>130 répondants</a:t>
          </a:r>
          <a:endParaRPr lang="fr-BE" dirty="0"/>
        </a:p>
      </dgm:t>
    </dgm:pt>
    <dgm:pt modelId="{59175BAF-E97A-48BD-9B3D-2D4E35C85EAD}" type="parTrans" cxnId="{73A947C8-DD27-4B5A-B7A9-D6BA27534B24}">
      <dgm:prSet/>
      <dgm:spPr/>
      <dgm:t>
        <a:bodyPr/>
        <a:lstStyle/>
        <a:p>
          <a:endParaRPr lang="fr-BE"/>
        </a:p>
      </dgm:t>
    </dgm:pt>
    <dgm:pt modelId="{47BD870A-A640-40B1-9038-7AD40CB0CA89}" type="sibTrans" cxnId="{73A947C8-DD27-4B5A-B7A9-D6BA27534B24}">
      <dgm:prSet/>
      <dgm:spPr/>
      <dgm:t>
        <a:bodyPr/>
        <a:lstStyle/>
        <a:p>
          <a:endParaRPr lang="fr-BE"/>
        </a:p>
      </dgm:t>
    </dgm:pt>
    <dgm:pt modelId="{DD0D8148-39C4-4061-ACFE-366BFAD14C63}">
      <dgm:prSet phldrT="[Texte]"/>
      <dgm:spPr>
        <a:ln>
          <a:solidFill>
            <a:schemeClr val="accent5"/>
          </a:solidFill>
        </a:ln>
      </dgm:spPr>
      <dgm:t>
        <a:bodyPr/>
        <a:lstStyle/>
        <a:p>
          <a:r>
            <a:rPr lang="fr-BE" dirty="0" smtClean="0"/>
            <a:t>Sur le déroulement du cours</a:t>
          </a:r>
          <a:endParaRPr lang="fr-BE" dirty="0"/>
        </a:p>
      </dgm:t>
    </dgm:pt>
    <dgm:pt modelId="{65009187-F60D-4C81-9F0D-B69A363A2F61}" type="parTrans" cxnId="{C919BE3F-C736-4A45-AF59-D161521F1735}">
      <dgm:prSet/>
      <dgm:spPr/>
      <dgm:t>
        <a:bodyPr/>
        <a:lstStyle/>
        <a:p>
          <a:endParaRPr lang="fr-BE"/>
        </a:p>
      </dgm:t>
    </dgm:pt>
    <dgm:pt modelId="{781196A7-CB01-411C-8CD0-F8EB462FC267}" type="sibTrans" cxnId="{C919BE3F-C736-4A45-AF59-D161521F1735}">
      <dgm:prSet/>
      <dgm:spPr/>
      <dgm:t>
        <a:bodyPr/>
        <a:lstStyle/>
        <a:p>
          <a:endParaRPr lang="fr-BE"/>
        </a:p>
      </dgm:t>
    </dgm:pt>
    <dgm:pt modelId="{7FCAA37B-9499-4F34-B315-550E4AAB1BE5}">
      <dgm:prSet/>
      <dgm:spPr>
        <a:ln>
          <a:solidFill>
            <a:srgbClr val="7030A0"/>
          </a:solidFill>
        </a:ln>
      </dgm:spPr>
      <dgm:t>
        <a:bodyPr/>
        <a:lstStyle/>
        <a:p>
          <a:r>
            <a:rPr lang="fr-BE" smtClean="0"/>
            <a:t>88 répondants</a:t>
          </a:r>
          <a:endParaRPr lang="fr-BE" dirty="0"/>
        </a:p>
      </dgm:t>
    </dgm:pt>
    <dgm:pt modelId="{5BF9BBE6-64BF-4A24-B34C-9184EAD6BC4C}" type="parTrans" cxnId="{493EC311-5EDD-4CFF-9839-0C36E4427F6C}">
      <dgm:prSet/>
      <dgm:spPr/>
      <dgm:t>
        <a:bodyPr/>
        <a:lstStyle/>
        <a:p>
          <a:endParaRPr lang="fr-BE"/>
        </a:p>
      </dgm:t>
    </dgm:pt>
    <dgm:pt modelId="{7DDDD943-89AE-4288-A06D-CF278EF9E653}" type="sibTrans" cxnId="{493EC311-5EDD-4CFF-9839-0C36E4427F6C}">
      <dgm:prSet/>
      <dgm:spPr/>
      <dgm:t>
        <a:bodyPr/>
        <a:lstStyle/>
        <a:p>
          <a:endParaRPr lang="fr-BE"/>
        </a:p>
      </dgm:t>
    </dgm:pt>
    <dgm:pt modelId="{C4DC8952-D7D1-446E-A506-2F0E2037F890}" type="pres">
      <dgm:prSet presAssocID="{0C9C2A12-FCE3-4C66-B483-A7A76FBCC38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C66B3882-EEBA-4BA7-B7FD-6FFC62B0A2EE}" type="pres">
      <dgm:prSet presAssocID="{0C9C2A12-FCE3-4C66-B483-A7A76FBCC382}" presName="children" presStyleCnt="0"/>
      <dgm:spPr/>
    </dgm:pt>
    <dgm:pt modelId="{EC0D70B3-8688-4C13-9AA9-7907E054BA5D}" type="pres">
      <dgm:prSet presAssocID="{0C9C2A12-FCE3-4C66-B483-A7A76FBCC382}" presName="child1group" presStyleCnt="0"/>
      <dgm:spPr/>
    </dgm:pt>
    <dgm:pt modelId="{3613E2A7-0E07-421B-86E7-8955F77E191C}" type="pres">
      <dgm:prSet presAssocID="{0C9C2A12-FCE3-4C66-B483-A7A76FBCC382}" presName="child1" presStyleLbl="bgAcc1" presStyleIdx="0" presStyleCnt="4"/>
      <dgm:spPr/>
      <dgm:t>
        <a:bodyPr/>
        <a:lstStyle/>
        <a:p>
          <a:endParaRPr lang="fr-BE"/>
        </a:p>
      </dgm:t>
    </dgm:pt>
    <dgm:pt modelId="{63920CB2-E317-4CD1-8C37-F64A7F1E1808}" type="pres">
      <dgm:prSet presAssocID="{0C9C2A12-FCE3-4C66-B483-A7A76FBCC382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120F6FC-212A-41DE-97E0-62FC794ED11E}" type="pres">
      <dgm:prSet presAssocID="{0C9C2A12-FCE3-4C66-B483-A7A76FBCC382}" presName="child2group" presStyleCnt="0"/>
      <dgm:spPr/>
    </dgm:pt>
    <dgm:pt modelId="{B846D499-C8E5-4A5B-BF1A-B0EC6D3D41D2}" type="pres">
      <dgm:prSet presAssocID="{0C9C2A12-FCE3-4C66-B483-A7A76FBCC382}" presName="child2" presStyleLbl="bgAcc1" presStyleIdx="1" presStyleCnt="4"/>
      <dgm:spPr/>
      <dgm:t>
        <a:bodyPr/>
        <a:lstStyle/>
        <a:p>
          <a:endParaRPr lang="fr-BE"/>
        </a:p>
      </dgm:t>
    </dgm:pt>
    <dgm:pt modelId="{8E1FAAB6-C252-4437-9E6F-AEE4DCAEADE1}" type="pres">
      <dgm:prSet presAssocID="{0C9C2A12-FCE3-4C66-B483-A7A76FBCC382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20F72622-4A5D-497E-AB92-C349D0ECB094}" type="pres">
      <dgm:prSet presAssocID="{0C9C2A12-FCE3-4C66-B483-A7A76FBCC382}" presName="child3group" presStyleCnt="0"/>
      <dgm:spPr/>
    </dgm:pt>
    <dgm:pt modelId="{58F18AF4-3F59-474A-851E-8848CBEE6585}" type="pres">
      <dgm:prSet presAssocID="{0C9C2A12-FCE3-4C66-B483-A7A76FBCC382}" presName="child3" presStyleLbl="bgAcc1" presStyleIdx="2" presStyleCnt="4"/>
      <dgm:spPr/>
      <dgm:t>
        <a:bodyPr/>
        <a:lstStyle/>
        <a:p>
          <a:endParaRPr lang="fr-BE"/>
        </a:p>
      </dgm:t>
    </dgm:pt>
    <dgm:pt modelId="{89FFD218-8975-4E0D-ADE4-737521D088BD}" type="pres">
      <dgm:prSet presAssocID="{0C9C2A12-FCE3-4C66-B483-A7A76FBCC382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0B42B69-1C58-43D4-9A85-EA764D978F8A}" type="pres">
      <dgm:prSet presAssocID="{0C9C2A12-FCE3-4C66-B483-A7A76FBCC382}" presName="child4group" presStyleCnt="0"/>
      <dgm:spPr/>
    </dgm:pt>
    <dgm:pt modelId="{7E394962-4BC2-4850-BD5F-1C180D08C25C}" type="pres">
      <dgm:prSet presAssocID="{0C9C2A12-FCE3-4C66-B483-A7A76FBCC382}" presName="child4" presStyleLbl="bgAcc1" presStyleIdx="3" presStyleCnt="4"/>
      <dgm:spPr/>
      <dgm:t>
        <a:bodyPr/>
        <a:lstStyle/>
        <a:p>
          <a:endParaRPr lang="fr-BE"/>
        </a:p>
      </dgm:t>
    </dgm:pt>
    <dgm:pt modelId="{0C3ABDFC-7D14-417F-BF61-29F6C037B09C}" type="pres">
      <dgm:prSet presAssocID="{0C9C2A12-FCE3-4C66-B483-A7A76FBCC382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4D8AED6-D969-444C-A66D-87AFB1CF8DB9}" type="pres">
      <dgm:prSet presAssocID="{0C9C2A12-FCE3-4C66-B483-A7A76FBCC382}" presName="childPlaceholder" presStyleCnt="0"/>
      <dgm:spPr/>
    </dgm:pt>
    <dgm:pt modelId="{24F9FCFE-00F7-4470-8AEB-DA65038017F1}" type="pres">
      <dgm:prSet presAssocID="{0C9C2A12-FCE3-4C66-B483-A7A76FBCC382}" presName="circle" presStyleCnt="0"/>
      <dgm:spPr/>
    </dgm:pt>
    <dgm:pt modelId="{8F899387-C97D-45A3-ABFB-0D2375B4DBF3}" type="pres">
      <dgm:prSet presAssocID="{0C9C2A12-FCE3-4C66-B483-A7A76FBCC382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9C928B0-AD0E-415F-99D4-7DAB1BE0DEE1}" type="pres">
      <dgm:prSet presAssocID="{0C9C2A12-FCE3-4C66-B483-A7A76FBCC382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839C351-D722-4064-AD9D-B67ECE90F586}" type="pres">
      <dgm:prSet presAssocID="{0C9C2A12-FCE3-4C66-B483-A7A76FBCC382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1656C82-F47E-48DE-B371-753E7C6E9A01}" type="pres">
      <dgm:prSet presAssocID="{0C9C2A12-FCE3-4C66-B483-A7A76FBCC382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1917F61-DD2A-4D98-A815-E9C617F5E34A}" type="pres">
      <dgm:prSet presAssocID="{0C9C2A12-FCE3-4C66-B483-A7A76FBCC382}" presName="quadrantPlaceholder" presStyleCnt="0"/>
      <dgm:spPr/>
    </dgm:pt>
    <dgm:pt modelId="{D6D9F0B5-6F4A-40C5-9613-F4CA9E7D8420}" type="pres">
      <dgm:prSet presAssocID="{0C9C2A12-FCE3-4C66-B483-A7A76FBCC382}" presName="center1" presStyleLbl="fgShp" presStyleIdx="0" presStyleCnt="2" custFlipVert="1" custScaleY="7123"/>
      <dgm:spPr>
        <a:solidFill>
          <a:srgbClr val="F07F09"/>
        </a:solidFill>
      </dgm:spPr>
      <dgm:t>
        <a:bodyPr/>
        <a:lstStyle/>
        <a:p>
          <a:endParaRPr lang="fr-BE"/>
        </a:p>
      </dgm:t>
    </dgm:pt>
    <dgm:pt modelId="{5FC6A310-EE0E-40BC-8042-1C69D6FE73D8}" type="pres">
      <dgm:prSet presAssocID="{0C9C2A12-FCE3-4C66-B483-A7A76FBCC382}" presName="center2" presStyleLbl="fgShp" presStyleIdx="1" presStyleCnt="2" custFlipVert="1" custScaleY="7123"/>
      <dgm:spPr>
        <a:solidFill>
          <a:srgbClr val="F07F09"/>
        </a:solidFill>
      </dgm:spPr>
      <dgm:t>
        <a:bodyPr/>
        <a:lstStyle/>
        <a:p>
          <a:endParaRPr lang="fr-BE"/>
        </a:p>
      </dgm:t>
    </dgm:pt>
  </dgm:ptLst>
  <dgm:cxnLst>
    <dgm:cxn modelId="{3F8E9822-7F12-45DC-80A7-A89EB5A00ECE}" srcId="{731E9576-BBDE-4F9F-A6C6-76823AA80750}" destId="{D001749F-7AA7-460F-BAEB-410B6EA451C2}" srcOrd="0" destOrd="0" parTransId="{AB7B16F2-64EA-4BE0-9AD8-C746B9E4D026}" sibTransId="{776E6B08-1608-44A1-8F08-3F0BB04D8E1C}"/>
    <dgm:cxn modelId="{FB0E2A8A-2D16-CA42-8754-CA77ED29F5AA}" type="presOf" srcId="{DD0D8148-39C4-4061-ACFE-366BFAD14C63}" destId="{B846D499-C8E5-4A5B-BF1A-B0EC6D3D41D2}" srcOrd="0" destOrd="1" presId="urn:microsoft.com/office/officeart/2005/8/layout/cycle4#1"/>
    <dgm:cxn modelId="{305CCE53-CC53-42AC-A8B6-A05EB908EC44}" srcId="{7983DF2D-4D66-4EB0-90F8-3AB02A068057}" destId="{DAA82AF1-B242-4057-97F7-7A83A0C9D55C}" srcOrd="2" destOrd="0" parTransId="{E446B5E2-2862-4043-BE37-EBC0CFBC6E26}" sibTransId="{E7F02832-385B-4602-B0A6-202A1412B7FA}"/>
    <dgm:cxn modelId="{632DF0D1-485A-034F-96A8-177B9D5B2312}" type="presOf" srcId="{332CD804-D3BF-4F57-989F-899CE2F901DA}" destId="{89FFD218-8975-4E0D-ADE4-737521D088BD}" srcOrd="1" destOrd="0" presId="urn:microsoft.com/office/officeart/2005/8/layout/cycle4#1"/>
    <dgm:cxn modelId="{486A0844-FA0B-024F-ADAA-42F6F5C0B71E}" type="presOf" srcId="{47705B03-3229-41D6-B5B0-12AEC67BE429}" destId="{58F18AF4-3F59-474A-851E-8848CBEE6585}" srcOrd="0" destOrd="1" presId="urn:microsoft.com/office/officeart/2005/8/layout/cycle4#1"/>
    <dgm:cxn modelId="{F1C89690-2FEC-0347-B901-D807E9E44887}" type="presOf" srcId="{B234C13C-3B74-4404-B05E-4F42A7136EC0}" destId="{11656C82-F47E-48DE-B371-753E7C6E9A01}" srcOrd="0" destOrd="0" presId="urn:microsoft.com/office/officeart/2005/8/layout/cycle4#1"/>
    <dgm:cxn modelId="{C919BE3F-C736-4A45-AF59-D161521F1735}" srcId="{731E9576-BBDE-4F9F-A6C6-76823AA80750}" destId="{DD0D8148-39C4-4061-ACFE-366BFAD14C63}" srcOrd="1" destOrd="0" parTransId="{65009187-F60D-4C81-9F0D-B69A363A2F61}" sibTransId="{781196A7-CB01-411C-8CD0-F8EB462FC267}"/>
    <dgm:cxn modelId="{289B0091-956B-4CEE-806F-1CD2E5800A49}" srcId="{7983DF2D-4D66-4EB0-90F8-3AB02A068057}" destId="{47705B03-3229-41D6-B5B0-12AEC67BE429}" srcOrd="1" destOrd="0" parTransId="{EC1400DF-0470-4F81-9D1B-B4C04CB4F388}" sibTransId="{A780E3A8-8B2A-4176-BCE0-6B72DB7A353A}"/>
    <dgm:cxn modelId="{5AE86F7A-F08E-1A46-A407-B058F61B44B9}" type="presOf" srcId="{7FCAA37B-9499-4F34-B315-550E4AAB1BE5}" destId="{63920CB2-E317-4CD1-8C37-F64A7F1E1808}" srcOrd="1" destOrd="1" presId="urn:microsoft.com/office/officeart/2005/8/layout/cycle4#1"/>
    <dgm:cxn modelId="{B1F51DC6-E173-4816-AB12-915FB79E9523}" srcId="{0C9C2A12-FCE3-4C66-B483-A7A76FBCC382}" destId="{EBA41DEB-7255-40F8-B499-B19D3969695A}" srcOrd="0" destOrd="0" parTransId="{2CD2B424-E2CA-4245-AC1C-7D0B950695D0}" sibTransId="{0649CAB8-7D7D-4C73-AC1F-EB0413531785}"/>
    <dgm:cxn modelId="{65BB2FAE-7F18-2C4D-8AC6-93A1B6A9100C}" type="presOf" srcId="{2AD9AAB3-537D-4586-95AB-13E365157C9B}" destId="{7E394962-4BC2-4850-BD5F-1C180D08C25C}" srcOrd="0" destOrd="0" presId="urn:microsoft.com/office/officeart/2005/8/layout/cycle4#1"/>
    <dgm:cxn modelId="{29EAF5B6-B678-B746-ACB6-6EECA5670158}" type="presOf" srcId="{731E9576-BBDE-4F9F-A6C6-76823AA80750}" destId="{99C928B0-AD0E-415F-99D4-7DAB1BE0DEE1}" srcOrd="0" destOrd="0" presId="urn:microsoft.com/office/officeart/2005/8/layout/cycle4#1"/>
    <dgm:cxn modelId="{804175E1-E006-624A-B86B-5A3D83243950}" type="presOf" srcId="{1E3ACB3C-0B89-4008-893C-5A7DF8DC426A}" destId="{3613E2A7-0E07-421B-86E7-8955F77E191C}" srcOrd="0" destOrd="0" presId="urn:microsoft.com/office/officeart/2005/8/layout/cycle4#1"/>
    <dgm:cxn modelId="{02135E8C-7377-B941-B9DD-6E4D4A7ACDAF}" type="presOf" srcId="{1E3ACB3C-0B89-4008-893C-5A7DF8DC426A}" destId="{63920CB2-E317-4CD1-8C37-F64A7F1E1808}" srcOrd="1" destOrd="0" presId="urn:microsoft.com/office/officeart/2005/8/layout/cycle4#1"/>
    <dgm:cxn modelId="{B7F248D6-DCAC-6C49-98DD-3FD8E4507909}" type="presOf" srcId="{2AD9AAB3-537D-4586-95AB-13E365157C9B}" destId="{0C3ABDFC-7D14-417F-BF61-29F6C037B09C}" srcOrd="1" destOrd="0" presId="urn:microsoft.com/office/officeart/2005/8/layout/cycle4#1"/>
    <dgm:cxn modelId="{2D47C24E-208B-422A-AE0F-07D5F972942F}" srcId="{EBA41DEB-7255-40F8-B499-B19D3969695A}" destId="{9DB6ADB9-7468-4B01-B91A-91B894E9E202}" srcOrd="2" destOrd="0" parTransId="{DA6AE6C8-56EE-4C81-BF73-1DEA4E95357D}" sibTransId="{4251CF7A-8A2A-48A0-9BE9-4471B2536FB4}"/>
    <dgm:cxn modelId="{ABB3E184-ACDD-4FD5-952E-824993492748}" srcId="{0C9C2A12-FCE3-4C66-B483-A7A76FBCC382}" destId="{731E9576-BBDE-4F9F-A6C6-76823AA80750}" srcOrd="1" destOrd="0" parTransId="{DFCDF7E5-698D-41F6-896F-CDDFAB496A14}" sibTransId="{AED0A3C7-5A92-4B13-9D3E-2367B0FE3514}"/>
    <dgm:cxn modelId="{63B3CC1E-3636-294B-9E61-7CBCFE6517D4}" type="presOf" srcId="{D001749F-7AA7-460F-BAEB-410B6EA451C2}" destId="{8E1FAAB6-C252-4437-9E6F-AEE4DCAEADE1}" srcOrd="1" destOrd="0" presId="urn:microsoft.com/office/officeart/2005/8/layout/cycle4#1"/>
    <dgm:cxn modelId="{1453F9C5-B0F1-4190-8161-A27B9EF6E1FE}" srcId="{EBA41DEB-7255-40F8-B499-B19D3969695A}" destId="{1E3ACB3C-0B89-4008-893C-5A7DF8DC426A}" srcOrd="0" destOrd="0" parTransId="{A98AA6EA-C1DC-44CA-A4B9-882FE668EA2C}" sibTransId="{F2B274A6-B936-459D-A145-EA37895F069A}"/>
    <dgm:cxn modelId="{9C243A5F-14E4-3B4D-BE56-79F67C09CE4C}" type="presOf" srcId="{DD0D8148-39C4-4061-ACFE-366BFAD14C63}" destId="{8E1FAAB6-C252-4437-9E6F-AEE4DCAEADE1}" srcOrd="1" destOrd="1" presId="urn:microsoft.com/office/officeart/2005/8/layout/cycle4#1"/>
    <dgm:cxn modelId="{A09D3F8A-EBD3-C649-B7DC-C9F1735AB095}" type="presOf" srcId="{7FCAA37B-9499-4F34-B315-550E4AAB1BE5}" destId="{3613E2A7-0E07-421B-86E7-8955F77E191C}" srcOrd="0" destOrd="1" presId="urn:microsoft.com/office/officeart/2005/8/layout/cycle4#1"/>
    <dgm:cxn modelId="{A222DCF4-1490-094A-A4B7-508784914681}" type="presOf" srcId="{9DB6ADB9-7468-4B01-B91A-91B894E9E202}" destId="{63920CB2-E317-4CD1-8C37-F64A7F1E1808}" srcOrd="1" destOrd="2" presId="urn:microsoft.com/office/officeart/2005/8/layout/cycle4#1"/>
    <dgm:cxn modelId="{4109D3E3-6A28-4DFB-8641-EF10B2CC451F}" srcId="{B234C13C-3B74-4404-B05E-4F42A7136EC0}" destId="{2AD9AAB3-537D-4586-95AB-13E365157C9B}" srcOrd="0" destOrd="0" parTransId="{BA45A7E6-4CFF-4E9B-97DB-65038FDF3C22}" sibTransId="{71203540-516A-4A24-82D1-0648B3668AB8}"/>
    <dgm:cxn modelId="{2341EA64-C5B8-CA4D-A3C2-CF9E53CA5C5B}" type="presOf" srcId="{332CD804-D3BF-4F57-989F-899CE2F901DA}" destId="{58F18AF4-3F59-474A-851E-8848CBEE6585}" srcOrd="0" destOrd="0" presId="urn:microsoft.com/office/officeart/2005/8/layout/cycle4#1"/>
    <dgm:cxn modelId="{62FBCDBC-5262-4E40-98A9-B53E0FF8852A}" type="presOf" srcId="{7983DF2D-4D66-4EB0-90F8-3AB02A068057}" destId="{9839C351-D722-4064-AD9D-B67ECE90F586}" srcOrd="0" destOrd="0" presId="urn:microsoft.com/office/officeart/2005/8/layout/cycle4#1"/>
    <dgm:cxn modelId="{9AC0AE0E-A544-D14E-8DF8-EA4A72E5CBB3}" type="presOf" srcId="{9DB6ADB9-7468-4B01-B91A-91B894E9E202}" destId="{3613E2A7-0E07-421B-86E7-8955F77E191C}" srcOrd="0" destOrd="2" presId="urn:microsoft.com/office/officeart/2005/8/layout/cycle4#1"/>
    <dgm:cxn modelId="{C4003C4B-3823-5A42-8ED7-63DF58A345E1}" type="presOf" srcId="{47705B03-3229-41D6-B5B0-12AEC67BE429}" destId="{89FFD218-8975-4E0D-ADE4-737521D088BD}" srcOrd="1" destOrd="1" presId="urn:microsoft.com/office/officeart/2005/8/layout/cycle4#1"/>
    <dgm:cxn modelId="{2B12E2C3-E26D-ED4D-B513-17D04850A89D}" type="presOf" srcId="{DAA82AF1-B242-4057-97F7-7A83A0C9D55C}" destId="{58F18AF4-3F59-474A-851E-8848CBEE6585}" srcOrd="0" destOrd="2" presId="urn:microsoft.com/office/officeart/2005/8/layout/cycle4#1"/>
    <dgm:cxn modelId="{7544E371-36A3-F642-A988-8BCA8B61129F}" type="presOf" srcId="{23F6D56D-EE24-4578-89E6-5F716596BD68}" destId="{7E394962-4BC2-4850-BD5F-1C180D08C25C}" srcOrd="0" destOrd="1" presId="urn:microsoft.com/office/officeart/2005/8/layout/cycle4#1"/>
    <dgm:cxn modelId="{FEC6CBC3-C29C-3442-B344-667DA72D648A}" type="presOf" srcId="{23F6D56D-EE24-4578-89E6-5F716596BD68}" destId="{0C3ABDFC-7D14-417F-BF61-29F6C037B09C}" srcOrd="1" destOrd="1" presId="urn:microsoft.com/office/officeart/2005/8/layout/cycle4#1"/>
    <dgm:cxn modelId="{493EC311-5EDD-4CFF-9839-0C36E4427F6C}" srcId="{EBA41DEB-7255-40F8-B499-B19D3969695A}" destId="{7FCAA37B-9499-4F34-B315-550E4AAB1BE5}" srcOrd="1" destOrd="0" parTransId="{5BF9BBE6-64BF-4A24-B34C-9184EAD6BC4C}" sibTransId="{7DDDD943-89AE-4288-A06D-CF278EF9E653}"/>
    <dgm:cxn modelId="{936B22FA-B7EA-408F-8BCB-478BA12DF3CF}" srcId="{0C9C2A12-FCE3-4C66-B483-A7A76FBCC382}" destId="{7983DF2D-4D66-4EB0-90F8-3AB02A068057}" srcOrd="2" destOrd="0" parTransId="{2FF9C237-C6D5-484C-AE56-358281AF8A66}" sibTransId="{5F0551C3-AA07-4EED-A6BC-4BB84AABDFC7}"/>
    <dgm:cxn modelId="{CDC20C84-91FE-4B56-9F47-A7C81A9ED2F3}" srcId="{7983DF2D-4D66-4EB0-90F8-3AB02A068057}" destId="{332CD804-D3BF-4F57-989F-899CE2F901DA}" srcOrd="0" destOrd="0" parTransId="{388C48EE-E745-495E-933F-3B96720AB4F6}" sibTransId="{0230DCCA-7C7C-45D2-B123-534C340EC80E}"/>
    <dgm:cxn modelId="{DC6A57CF-EC2B-3941-877C-4B6822C39829}" type="presOf" srcId="{DAA82AF1-B242-4057-97F7-7A83A0C9D55C}" destId="{89FFD218-8975-4E0D-ADE4-737521D088BD}" srcOrd="1" destOrd="2" presId="urn:microsoft.com/office/officeart/2005/8/layout/cycle4#1"/>
    <dgm:cxn modelId="{CADE0C9C-2B85-4247-9DB7-70B528873E5D}" type="presOf" srcId="{0C9C2A12-FCE3-4C66-B483-A7A76FBCC382}" destId="{C4DC8952-D7D1-446E-A506-2F0E2037F890}" srcOrd="0" destOrd="0" presId="urn:microsoft.com/office/officeart/2005/8/layout/cycle4#1"/>
    <dgm:cxn modelId="{CE4A3444-3387-4683-9407-027D8BC3D927}" srcId="{0C9C2A12-FCE3-4C66-B483-A7A76FBCC382}" destId="{B234C13C-3B74-4404-B05E-4F42A7136EC0}" srcOrd="3" destOrd="0" parTransId="{3F92B09D-2A58-463E-A635-5A814109BEA5}" sibTransId="{CF97E8FC-4A32-4446-AE75-7247921929A1}"/>
    <dgm:cxn modelId="{73A947C8-DD27-4B5A-B7A9-D6BA27534B24}" srcId="{B234C13C-3B74-4404-B05E-4F42A7136EC0}" destId="{23F6D56D-EE24-4578-89E6-5F716596BD68}" srcOrd="1" destOrd="0" parTransId="{59175BAF-E97A-48BD-9B3D-2D4E35C85EAD}" sibTransId="{47BD870A-A640-40B1-9038-7AD40CB0CA89}"/>
    <dgm:cxn modelId="{B1D900E0-BC40-4C4B-978D-0228FAE66CDE}" type="presOf" srcId="{EBA41DEB-7255-40F8-B499-B19D3969695A}" destId="{8F899387-C97D-45A3-ABFB-0D2375B4DBF3}" srcOrd="0" destOrd="0" presId="urn:microsoft.com/office/officeart/2005/8/layout/cycle4#1"/>
    <dgm:cxn modelId="{FE208570-2E28-9843-900F-67754D76421B}" type="presOf" srcId="{D001749F-7AA7-460F-BAEB-410B6EA451C2}" destId="{B846D499-C8E5-4A5B-BF1A-B0EC6D3D41D2}" srcOrd="0" destOrd="0" presId="urn:microsoft.com/office/officeart/2005/8/layout/cycle4#1"/>
    <dgm:cxn modelId="{D14EFD95-C0AD-4C44-A121-9C0F4F33E2BB}" type="presParOf" srcId="{C4DC8952-D7D1-446E-A506-2F0E2037F890}" destId="{C66B3882-EEBA-4BA7-B7FD-6FFC62B0A2EE}" srcOrd="0" destOrd="0" presId="urn:microsoft.com/office/officeart/2005/8/layout/cycle4#1"/>
    <dgm:cxn modelId="{87616624-8CF5-C94D-A2AA-10C57CE6F73D}" type="presParOf" srcId="{C66B3882-EEBA-4BA7-B7FD-6FFC62B0A2EE}" destId="{EC0D70B3-8688-4C13-9AA9-7907E054BA5D}" srcOrd="0" destOrd="0" presId="urn:microsoft.com/office/officeart/2005/8/layout/cycle4#1"/>
    <dgm:cxn modelId="{93655682-A605-7A4E-946A-FE6929631FA6}" type="presParOf" srcId="{EC0D70B3-8688-4C13-9AA9-7907E054BA5D}" destId="{3613E2A7-0E07-421B-86E7-8955F77E191C}" srcOrd="0" destOrd="0" presId="urn:microsoft.com/office/officeart/2005/8/layout/cycle4#1"/>
    <dgm:cxn modelId="{8075F823-7C5D-414A-A2FE-90E4FC7484BC}" type="presParOf" srcId="{EC0D70B3-8688-4C13-9AA9-7907E054BA5D}" destId="{63920CB2-E317-4CD1-8C37-F64A7F1E1808}" srcOrd="1" destOrd="0" presId="urn:microsoft.com/office/officeart/2005/8/layout/cycle4#1"/>
    <dgm:cxn modelId="{711B0B8A-BF89-4246-90C1-1324782BF57E}" type="presParOf" srcId="{C66B3882-EEBA-4BA7-B7FD-6FFC62B0A2EE}" destId="{6120F6FC-212A-41DE-97E0-62FC794ED11E}" srcOrd="1" destOrd="0" presId="urn:microsoft.com/office/officeart/2005/8/layout/cycle4#1"/>
    <dgm:cxn modelId="{095D457A-1764-1542-98A3-AD046A04DF9F}" type="presParOf" srcId="{6120F6FC-212A-41DE-97E0-62FC794ED11E}" destId="{B846D499-C8E5-4A5B-BF1A-B0EC6D3D41D2}" srcOrd="0" destOrd="0" presId="urn:microsoft.com/office/officeart/2005/8/layout/cycle4#1"/>
    <dgm:cxn modelId="{89257790-40C8-0244-B75F-D78267675397}" type="presParOf" srcId="{6120F6FC-212A-41DE-97E0-62FC794ED11E}" destId="{8E1FAAB6-C252-4437-9E6F-AEE4DCAEADE1}" srcOrd="1" destOrd="0" presId="urn:microsoft.com/office/officeart/2005/8/layout/cycle4#1"/>
    <dgm:cxn modelId="{1F760786-CE08-054B-9DB1-007BDDCF52C1}" type="presParOf" srcId="{C66B3882-EEBA-4BA7-B7FD-6FFC62B0A2EE}" destId="{20F72622-4A5D-497E-AB92-C349D0ECB094}" srcOrd="2" destOrd="0" presId="urn:microsoft.com/office/officeart/2005/8/layout/cycle4#1"/>
    <dgm:cxn modelId="{54CBDE67-12B0-6D4E-9466-7E1CB93BD197}" type="presParOf" srcId="{20F72622-4A5D-497E-AB92-C349D0ECB094}" destId="{58F18AF4-3F59-474A-851E-8848CBEE6585}" srcOrd="0" destOrd="0" presId="urn:microsoft.com/office/officeart/2005/8/layout/cycle4#1"/>
    <dgm:cxn modelId="{62B63429-B874-E647-B7FF-F05A8ED2EDEA}" type="presParOf" srcId="{20F72622-4A5D-497E-AB92-C349D0ECB094}" destId="{89FFD218-8975-4E0D-ADE4-737521D088BD}" srcOrd="1" destOrd="0" presId="urn:microsoft.com/office/officeart/2005/8/layout/cycle4#1"/>
    <dgm:cxn modelId="{80E75464-10C6-A348-A1E7-F1DA1A839F4C}" type="presParOf" srcId="{C66B3882-EEBA-4BA7-B7FD-6FFC62B0A2EE}" destId="{30B42B69-1C58-43D4-9A85-EA764D978F8A}" srcOrd="3" destOrd="0" presId="urn:microsoft.com/office/officeart/2005/8/layout/cycle4#1"/>
    <dgm:cxn modelId="{4E526D7F-2C61-D945-A872-030F6C7175D3}" type="presParOf" srcId="{30B42B69-1C58-43D4-9A85-EA764D978F8A}" destId="{7E394962-4BC2-4850-BD5F-1C180D08C25C}" srcOrd="0" destOrd="0" presId="urn:microsoft.com/office/officeart/2005/8/layout/cycle4#1"/>
    <dgm:cxn modelId="{BE8CDFE4-5E02-9342-AA7F-A680939F8071}" type="presParOf" srcId="{30B42B69-1C58-43D4-9A85-EA764D978F8A}" destId="{0C3ABDFC-7D14-417F-BF61-29F6C037B09C}" srcOrd="1" destOrd="0" presId="urn:microsoft.com/office/officeart/2005/8/layout/cycle4#1"/>
    <dgm:cxn modelId="{53980727-0501-7D4C-9E1D-4EA8CD72E1C2}" type="presParOf" srcId="{C66B3882-EEBA-4BA7-B7FD-6FFC62B0A2EE}" destId="{34D8AED6-D969-444C-A66D-87AFB1CF8DB9}" srcOrd="4" destOrd="0" presId="urn:microsoft.com/office/officeart/2005/8/layout/cycle4#1"/>
    <dgm:cxn modelId="{EF2B1E4E-33AA-7E46-A327-A34013CA8C54}" type="presParOf" srcId="{C4DC8952-D7D1-446E-A506-2F0E2037F890}" destId="{24F9FCFE-00F7-4470-8AEB-DA65038017F1}" srcOrd="1" destOrd="0" presId="urn:microsoft.com/office/officeart/2005/8/layout/cycle4#1"/>
    <dgm:cxn modelId="{BA4F5BDE-BB1B-6C40-A4DE-AAAE67714ACE}" type="presParOf" srcId="{24F9FCFE-00F7-4470-8AEB-DA65038017F1}" destId="{8F899387-C97D-45A3-ABFB-0D2375B4DBF3}" srcOrd="0" destOrd="0" presId="urn:microsoft.com/office/officeart/2005/8/layout/cycle4#1"/>
    <dgm:cxn modelId="{93059A50-73B9-F641-9540-3E70658EF370}" type="presParOf" srcId="{24F9FCFE-00F7-4470-8AEB-DA65038017F1}" destId="{99C928B0-AD0E-415F-99D4-7DAB1BE0DEE1}" srcOrd="1" destOrd="0" presId="urn:microsoft.com/office/officeart/2005/8/layout/cycle4#1"/>
    <dgm:cxn modelId="{AB481821-4466-5748-BE86-CC661C95D8B3}" type="presParOf" srcId="{24F9FCFE-00F7-4470-8AEB-DA65038017F1}" destId="{9839C351-D722-4064-AD9D-B67ECE90F586}" srcOrd="2" destOrd="0" presId="urn:microsoft.com/office/officeart/2005/8/layout/cycle4#1"/>
    <dgm:cxn modelId="{ACA69133-61FD-3342-AFA5-219267A712FD}" type="presParOf" srcId="{24F9FCFE-00F7-4470-8AEB-DA65038017F1}" destId="{11656C82-F47E-48DE-B371-753E7C6E9A01}" srcOrd="3" destOrd="0" presId="urn:microsoft.com/office/officeart/2005/8/layout/cycle4#1"/>
    <dgm:cxn modelId="{68FC9749-1527-F74C-A08A-C6E820F356F2}" type="presParOf" srcId="{24F9FCFE-00F7-4470-8AEB-DA65038017F1}" destId="{31917F61-DD2A-4D98-A815-E9C617F5E34A}" srcOrd="4" destOrd="0" presId="urn:microsoft.com/office/officeart/2005/8/layout/cycle4#1"/>
    <dgm:cxn modelId="{679837A1-CA74-CB49-BBFA-2345AA7083BD}" type="presParOf" srcId="{C4DC8952-D7D1-446E-A506-2F0E2037F890}" destId="{D6D9F0B5-6F4A-40C5-9613-F4CA9E7D8420}" srcOrd="2" destOrd="0" presId="urn:microsoft.com/office/officeart/2005/8/layout/cycle4#1"/>
    <dgm:cxn modelId="{82B45B25-D572-2249-ADDA-1BA6F4019229}" type="presParOf" srcId="{C4DC8952-D7D1-446E-A506-2F0E2037F890}" destId="{5FC6A310-EE0E-40BC-8042-1C69D6FE73D8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18AF4-3F59-474A-851E-8848CBEE6585}">
      <dsp:nvSpPr>
        <dsp:cNvPr id="0" name=""/>
        <dsp:cNvSpPr/>
      </dsp:nvSpPr>
      <dsp:spPr>
        <a:xfrm>
          <a:off x="4884991" y="3357245"/>
          <a:ext cx="2438939" cy="15798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400" kern="1200" dirty="0" smtClean="0"/>
            <a:t>Via mail</a:t>
          </a:r>
          <a:endParaRPr lang="fr-B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400" kern="1200" dirty="0" smtClean="0"/>
            <a:t>Via les étudiants moniteurs</a:t>
          </a:r>
          <a:endParaRPr lang="fr-B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400" kern="1200" dirty="0" smtClean="0"/>
            <a:t>Via la faculté</a:t>
          </a:r>
          <a:endParaRPr lang="fr-BE" sz="1400" kern="1200" dirty="0"/>
        </a:p>
      </dsp:txBody>
      <dsp:txXfrm>
        <a:off x="5651378" y="3786920"/>
        <a:ext cx="1637847" cy="1115500"/>
      </dsp:txXfrm>
    </dsp:sp>
    <dsp:sp modelId="{7E394962-4BC2-4850-BD5F-1C180D08C25C}">
      <dsp:nvSpPr>
        <dsp:cNvPr id="0" name=""/>
        <dsp:cNvSpPr/>
      </dsp:nvSpPr>
      <dsp:spPr>
        <a:xfrm>
          <a:off x="905668" y="3357245"/>
          <a:ext cx="2438939" cy="15798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400" kern="1200" dirty="0" smtClean="0"/>
            <a:t>En ligne</a:t>
          </a:r>
          <a:endParaRPr lang="fr-B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400" kern="1200" smtClean="0"/>
            <a:t>130 répondants</a:t>
          </a:r>
          <a:endParaRPr lang="fr-BE" sz="1400" kern="1200" dirty="0"/>
        </a:p>
      </dsp:txBody>
      <dsp:txXfrm>
        <a:off x="940373" y="3786920"/>
        <a:ext cx="1637847" cy="1115500"/>
      </dsp:txXfrm>
    </dsp:sp>
    <dsp:sp modelId="{B846D499-C8E5-4A5B-BF1A-B0EC6D3D41D2}">
      <dsp:nvSpPr>
        <dsp:cNvPr id="0" name=""/>
        <dsp:cNvSpPr/>
      </dsp:nvSpPr>
      <dsp:spPr>
        <a:xfrm>
          <a:off x="4884991" y="0"/>
          <a:ext cx="2438939" cy="15798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400" kern="1200" dirty="0" smtClean="0"/>
            <a:t>Sur les initiatives individuelles</a:t>
          </a:r>
          <a:endParaRPr lang="fr-B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400" kern="1200" dirty="0" smtClean="0"/>
            <a:t>Sur le déroulement du cours</a:t>
          </a:r>
          <a:endParaRPr lang="fr-BE" sz="1400" kern="1200" dirty="0"/>
        </a:p>
      </dsp:txBody>
      <dsp:txXfrm>
        <a:off x="5651378" y="34705"/>
        <a:ext cx="1637847" cy="1115500"/>
      </dsp:txXfrm>
    </dsp:sp>
    <dsp:sp modelId="{3613E2A7-0E07-421B-86E7-8955F77E191C}">
      <dsp:nvSpPr>
        <dsp:cNvPr id="0" name=""/>
        <dsp:cNvSpPr/>
      </dsp:nvSpPr>
      <dsp:spPr>
        <a:xfrm>
          <a:off x="905668" y="0"/>
          <a:ext cx="2438939" cy="15798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7030A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400" kern="1200" dirty="0" smtClean="0"/>
            <a:t>En ligne</a:t>
          </a:r>
          <a:endParaRPr lang="fr-B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400" kern="1200" smtClean="0"/>
            <a:t>88 répondants</a:t>
          </a:r>
          <a:endParaRPr lang="fr-B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BE" sz="1400" kern="1200" dirty="0"/>
        </a:p>
      </dsp:txBody>
      <dsp:txXfrm>
        <a:off x="940373" y="34705"/>
        <a:ext cx="1637847" cy="1115500"/>
      </dsp:txXfrm>
    </dsp:sp>
    <dsp:sp modelId="{8F899387-C97D-45A3-ABFB-0D2375B4DBF3}">
      <dsp:nvSpPr>
        <dsp:cNvPr id="0" name=""/>
        <dsp:cNvSpPr/>
      </dsp:nvSpPr>
      <dsp:spPr>
        <a:xfrm>
          <a:off x="1927653" y="281416"/>
          <a:ext cx="2137775" cy="2137775"/>
        </a:xfrm>
        <a:prstGeom prst="pieWedge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Enquête 1</a:t>
          </a:r>
          <a:r>
            <a:rPr lang="fr-BE" sz="1600" kern="1200" baseline="30000" dirty="0" smtClean="0"/>
            <a:t>er</a:t>
          </a:r>
          <a:r>
            <a:rPr lang="fr-BE" sz="1600" kern="1200" dirty="0" smtClean="0"/>
            <a:t> bilan (novembre 2013)</a:t>
          </a:r>
          <a:endParaRPr lang="fr-BE" sz="1600" kern="1200" dirty="0"/>
        </a:p>
      </dsp:txBody>
      <dsp:txXfrm>
        <a:off x="2553793" y="907556"/>
        <a:ext cx="1511635" cy="1511635"/>
      </dsp:txXfrm>
    </dsp:sp>
    <dsp:sp modelId="{99C928B0-AD0E-415F-99D4-7DAB1BE0DEE1}">
      <dsp:nvSpPr>
        <dsp:cNvPr id="0" name=""/>
        <dsp:cNvSpPr/>
      </dsp:nvSpPr>
      <dsp:spPr>
        <a:xfrm rot="5400000">
          <a:off x="4164171" y="281416"/>
          <a:ext cx="2137775" cy="2137775"/>
        </a:xfrm>
        <a:prstGeom prst="pieWedge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8 enquêtes professeurs</a:t>
          </a:r>
          <a:endParaRPr lang="fr-BE" sz="1600" kern="1200" dirty="0"/>
        </a:p>
      </dsp:txBody>
      <dsp:txXfrm rot="-5400000">
        <a:off x="4164171" y="907556"/>
        <a:ext cx="1511635" cy="1511635"/>
      </dsp:txXfrm>
    </dsp:sp>
    <dsp:sp modelId="{9839C351-D722-4064-AD9D-B67ECE90F586}">
      <dsp:nvSpPr>
        <dsp:cNvPr id="0" name=""/>
        <dsp:cNvSpPr/>
      </dsp:nvSpPr>
      <dsp:spPr>
        <a:xfrm rot="10800000">
          <a:off x="4164171" y="2517933"/>
          <a:ext cx="2137775" cy="2137775"/>
        </a:xfrm>
        <a:prstGeom prst="pieWedge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Retours spontanés des étudiants et les informations facultaires </a:t>
          </a:r>
          <a:endParaRPr lang="fr-BE" sz="1600" kern="1200" dirty="0"/>
        </a:p>
      </dsp:txBody>
      <dsp:txXfrm rot="10800000">
        <a:off x="4164171" y="2517933"/>
        <a:ext cx="1511635" cy="1511635"/>
      </dsp:txXfrm>
    </dsp:sp>
    <dsp:sp modelId="{11656C82-F47E-48DE-B371-753E7C6E9A01}">
      <dsp:nvSpPr>
        <dsp:cNvPr id="0" name=""/>
        <dsp:cNvSpPr/>
      </dsp:nvSpPr>
      <dsp:spPr>
        <a:xfrm rot="16200000">
          <a:off x="1927653" y="2517933"/>
          <a:ext cx="2137775" cy="2137775"/>
        </a:xfrm>
        <a:prstGeom prst="pieWedge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Enquête 2</a:t>
          </a:r>
          <a:r>
            <a:rPr lang="fr-BE" sz="1600" kern="1200" baseline="30000" dirty="0" smtClean="0"/>
            <a:t>ème</a:t>
          </a:r>
          <a:r>
            <a:rPr lang="fr-BE" sz="1600" kern="1200" dirty="0" smtClean="0"/>
            <a:t> bilan (juin 2014)</a:t>
          </a:r>
          <a:endParaRPr lang="fr-BE" sz="1600" kern="1200" dirty="0"/>
        </a:p>
      </dsp:txBody>
      <dsp:txXfrm rot="5400000">
        <a:off x="2553793" y="2517933"/>
        <a:ext cx="1511635" cy="1511635"/>
      </dsp:txXfrm>
    </dsp:sp>
    <dsp:sp modelId="{D6D9F0B5-6F4A-40C5-9613-F4CA9E7D8420}">
      <dsp:nvSpPr>
        <dsp:cNvPr id="0" name=""/>
        <dsp:cNvSpPr/>
      </dsp:nvSpPr>
      <dsp:spPr>
        <a:xfrm flipV="1">
          <a:off x="3745749" y="2322275"/>
          <a:ext cx="738100" cy="45717"/>
        </a:xfrm>
        <a:prstGeom prst="circularArrow">
          <a:avLst/>
        </a:prstGeom>
        <a:solidFill>
          <a:srgbClr val="F07F0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5FC6A310-EE0E-40BC-8042-1C69D6FE73D8}">
      <dsp:nvSpPr>
        <dsp:cNvPr id="0" name=""/>
        <dsp:cNvSpPr/>
      </dsp:nvSpPr>
      <dsp:spPr>
        <a:xfrm rot="10800000" flipV="1">
          <a:off x="3745749" y="2569131"/>
          <a:ext cx="738100" cy="45717"/>
        </a:xfrm>
        <a:prstGeom prst="circularArrow">
          <a:avLst/>
        </a:prstGeom>
        <a:solidFill>
          <a:srgbClr val="F07F0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5717C-F9D5-43EC-A8BD-7A7D37943296}" type="datetimeFigureOut">
              <a:rPr lang="fr-BE" smtClean="0"/>
              <a:t>29/03/20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1428A-F040-4026-B51C-619E1BF9EC1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97351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9B947-4917-46AA-83DD-BAA33362880E}" type="slidenum">
              <a:rPr lang="fr-BE" smtClean="0"/>
              <a:t>1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05645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9B947-4917-46AA-83DD-BAA33362880E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26924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dirty="0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AF31F2-6B71-46ED-BDE2-5EE5E338A46A}" type="slidenum">
              <a:rPr lang="fr-FR" smtClean="0"/>
              <a:pPr/>
              <a:t>13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58599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Nous avons passé à</a:t>
            </a:r>
            <a:r>
              <a:rPr lang="fr-BE" baseline="0" dirty="0" smtClean="0"/>
              <a:t> travers le modèle, les différentes activités que nous avons mises en place dans le cadre du projet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BBF35A-DB17-4534-B13A-95CBD4BEF476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7930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dirty="0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AF31F2-6B71-46ED-BDE2-5EE5E338A46A}" type="slidenum">
              <a:rPr lang="fr-FR" smtClean="0"/>
              <a:pPr/>
              <a:t>20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128813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D63F5-7908-4C1F-9EF3-60C7F3B703AE}" type="slidenum">
              <a:rPr lang="fr-FR" smtClean="0"/>
              <a:pPr/>
              <a:t>2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812556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dirty="0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D63F5-7908-4C1F-9EF3-60C7F3B703AE}" type="slidenum">
              <a:rPr lang="fr-FR" smtClean="0"/>
              <a:pPr/>
              <a:t>3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545161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D63F5-7908-4C1F-9EF3-60C7F3B703AE}" type="slidenum">
              <a:rPr lang="fr-FR" smtClean="0"/>
              <a:pPr/>
              <a:t>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280545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D63F5-7908-4C1F-9EF3-60C7F3B703AE}" type="slidenum">
              <a:rPr lang="fr-FR" smtClean="0"/>
              <a:pPr/>
              <a:t>6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718074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D63F5-7908-4C1F-9EF3-60C7F3B703AE}" type="slidenum">
              <a:rPr lang="fr-FR" smtClean="0"/>
              <a:pPr/>
              <a:t>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87570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dirty="0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AF31F2-6B71-46ED-BDE2-5EE5E338A46A}" type="slidenum">
              <a:rPr lang="fr-FR" smtClean="0"/>
              <a:pPr/>
              <a:t>9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862298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dirty="0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AF31F2-6B71-46ED-BDE2-5EE5E338A46A}" type="slidenum">
              <a:rPr lang="fr-FR" smtClean="0"/>
              <a:pPr/>
              <a:t>10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463139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BBF35A-DB17-4534-B13A-95CBD4BEF476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7320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205F-C8E4-4663-855A-F5F6031B8924}" type="datetimeFigureOut">
              <a:rPr lang="fr-BE" smtClean="0"/>
              <a:t>29/03/20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5C9D-433D-4096-A4AD-49A813E773E5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205F-C8E4-4663-855A-F5F6031B8924}" type="datetimeFigureOut">
              <a:rPr lang="fr-BE" smtClean="0"/>
              <a:t>29/03/20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5C9D-433D-4096-A4AD-49A813E773E5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205F-C8E4-4663-855A-F5F6031B8924}" type="datetimeFigureOut">
              <a:rPr lang="fr-BE" smtClean="0"/>
              <a:t>29/03/20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5C9D-433D-4096-A4AD-49A813E773E5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205F-C8E4-4663-855A-F5F6031B8924}" type="datetimeFigureOut">
              <a:rPr lang="fr-BE" smtClean="0"/>
              <a:t>29/03/20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5C9D-433D-4096-A4AD-49A813E773E5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205F-C8E4-4663-855A-F5F6031B8924}" type="datetimeFigureOut">
              <a:rPr lang="fr-BE" smtClean="0"/>
              <a:t>29/03/20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5C9D-433D-4096-A4AD-49A813E773E5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205F-C8E4-4663-855A-F5F6031B8924}" type="datetimeFigureOut">
              <a:rPr lang="fr-BE" smtClean="0"/>
              <a:t>29/03/20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5C9D-433D-4096-A4AD-49A813E773E5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205F-C8E4-4663-855A-F5F6031B8924}" type="datetimeFigureOut">
              <a:rPr lang="fr-BE" smtClean="0"/>
              <a:t>29/03/20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5C9D-433D-4096-A4AD-49A813E773E5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205F-C8E4-4663-855A-F5F6031B8924}" type="datetimeFigureOut">
              <a:rPr lang="fr-BE" smtClean="0"/>
              <a:t>29/03/20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5C9D-433D-4096-A4AD-49A813E773E5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205F-C8E4-4663-855A-F5F6031B8924}" type="datetimeFigureOut">
              <a:rPr lang="fr-BE" smtClean="0"/>
              <a:t>29/03/20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5C9D-433D-4096-A4AD-49A813E773E5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205F-C8E4-4663-855A-F5F6031B8924}" type="datetimeFigureOut">
              <a:rPr lang="fr-BE" smtClean="0"/>
              <a:t>29/03/20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5C9D-433D-4096-A4AD-49A813E773E5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205F-C8E4-4663-855A-F5F6031B8924}" type="datetimeFigureOut">
              <a:rPr lang="fr-BE" smtClean="0"/>
              <a:t>29/03/20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5C9D-433D-4096-A4AD-49A813E773E5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8205F-C8E4-4663-855A-F5F6031B8924}" type="datetimeFigureOut">
              <a:rPr lang="fr-BE" smtClean="0"/>
              <a:t>29/03/20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D5C9D-433D-4096-A4AD-49A813E773E5}" type="slidenum">
              <a:rPr lang="fr-BE" smtClean="0"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lg.ac.be/" TargetMode="Externa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jp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1907704" y="2714159"/>
            <a:ext cx="5400600" cy="1218897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algn="ctr"/>
            <a:r>
              <a:rPr lang="fr-BE" sz="3000" dirty="0" smtClean="0"/>
              <a:t>Le projet </a:t>
            </a:r>
            <a:r>
              <a:rPr lang="fr-BE" sz="3000" i="1" dirty="0" smtClean="0"/>
              <a:t>Feedbacks 1</a:t>
            </a:r>
            <a:r>
              <a:rPr lang="fr-BE" sz="3000" i="1" baseline="30000" dirty="0" smtClean="0"/>
              <a:t>er</a:t>
            </a:r>
            <a:r>
              <a:rPr lang="fr-BE" sz="3000" i="1" dirty="0" smtClean="0"/>
              <a:t> Bac </a:t>
            </a:r>
            <a:r>
              <a:rPr lang="fr-BE" sz="3000" dirty="0" smtClean="0"/>
              <a:t/>
            </a:r>
            <a:br>
              <a:rPr lang="fr-BE" sz="3000" dirty="0" smtClean="0"/>
            </a:br>
            <a:r>
              <a:rPr lang="fr-BE" sz="3000" dirty="0" smtClean="0"/>
              <a:t>de l’</a:t>
            </a:r>
            <a:r>
              <a:rPr lang="fr-BE" sz="3000" dirty="0" err="1" smtClean="0"/>
              <a:t>ULiège</a:t>
            </a:r>
            <a:r>
              <a:rPr lang="fr-BE" sz="3000" dirty="0" smtClean="0"/>
              <a:t> en perspective</a:t>
            </a:r>
            <a:endParaRPr lang="fr-BE" sz="3000" dirty="0"/>
          </a:p>
          <a:p>
            <a:pPr algn="ctr">
              <a:lnSpc>
                <a:spcPct val="115000"/>
              </a:lnSpc>
            </a:pPr>
            <a:r>
              <a:rPr lang="fr-FR" sz="3000" b="1" dirty="0">
                <a:latin typeface="Gisha" panose="020B0502040204020203" pitchFamily="34" charset="-79"/>
                <a:ea typeface="Calibri" panose="020F0502020204030204" pitchFamily="34" charset="0"/>
                <a:cs typeface="Gisha" panose="020B0502040204020203" pitchFamily="34" charset="-79"/>
              </a:rPr>
              <a:t> </a:t>
            </a:r>
            <a:endParaRPr lang="fr-BE" sz="3000" dirty="0">
              <a:latin typeface="Gisha" panose="020B0502040204020203" pitchFamily="34" charset="-79"/>
              <a:ea typeface="Calibri" panose="020F0502020204030204" pitchFamily="34" charset="0"/>
              <a:cs typeface="Gisha" panose="020B0502040204020203" pitchFamily="34" charset="-79"/>
            </a:endParaRPr>
          </a:p>
        </p:txBody>
      </p:sp>
      <p:pic>
        <p:nvPicPr>
          <p:cNvPr id="142" name="Image 141">
            <a:hlinkClick r:id="rId3" tgtFrame="&quot;_blank&quot;" tooltip="&quot;ULg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4531944"/>
            <a:ext cx="1119246" cy="65818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ZoneTexte 143"/>
          <p:cNvSpPr txBox="1"/>
          <p:nvPr/>
        </p:nvSpPr>
        <p:spPr>
          <a:xfrm>
            <a:off x="3330518" y="6181261"/>
            <a:ext cx="1929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 smtClean="0">
                <a:solidFill>
                  <a:schemeClr val="bg1">
                    <a:lumMod val="65000"/>
                  </a:schemeClr>
                </a:solidFill>
              </a:rPr>
              <a:t>30 avril 2019</a:t>
            </a:r>
            <a:endParaRPr lang="fr-BE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49" y="5138092"/>
            <a:ext cx="1327500" cy="405000"/>
          </a:xfrm>
          <a:prstGeom prst="rect">
            <a:avLst/>
          </a:prstGeom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4788024" y="4742842"/>
            <a:ext cx="4104456" cy="1483531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750"/>
              </a:spcAft>
            </a:pPr>
            <a:r>
              <a:rPr lang="fr-BE" sz="2000" dirty="0" smtClean="0">
                <a:latin typeface="Gisha" panose="020B0502040204020203" pitchFamily="34" charset="-79"/>
                <a:ea typeface="Calibri" panose="020F0502020204030204" pitchFamily="34" charset="0"/>
                <a:cs typeface="Gisha" panose="020B0502040204020203" pitchFamily="34" charset="-79"/>
              </a:rPr>
              <a:t>Laurent Leduc, </a:t>
            </a:r>
          </a:p>
          <a:p>
            <a:pPr algn="r">
              <a:spcAft>
                <a:spcPts val="750"/>
              </a:spcAft>
            </a:pPr>
            <a:r>
              <a:rPr lang="fr-BE" sz="2000" dirty="0" smtClean="0">
                <a:latin typeface="Gisha" panose="020B0502040204020203" pitchFamily="34" charset="-79"/>
                <a:ea typeface="Calibri" panose="020F0502020204030204" pitchFamily="34" charset="0"/>
                <a:cs typeface="Gisha" panose="020B0502040204020203" pitchFamily="34" charset="-79"/>
              </a:rPr>
              <a:t>IFRES - </a:t>
            </a:r>
            <a:r>
              <a:rPr lang="fr-BE" sz="2000" dirty="0" err="1" smtClean="0">
                <a:latin typeface="Gisha" panose="020B0502040204020203" pitchFamily="34" charset="-79"/>
                <a:ea typeface="Calibri" panose="020F0502020204030204" pitchFamily="34" charset="0"/>
                <a:cs typeface="Gisha" panose="020B0502040204020203" pitchFamily="34" charset="-79"/>
              </a:rPr>
              <a:t>ULiège</a:t>
            </a:r>
            <a:r>
              <a:rPr lang="fr-BE" sz="2000" dirty="0" smtClean="0">
                <a:latin typeface="Gisha" panose="020B0502040204020203" pitchFamily="34" charset="-79"/>
                <a:ea typeface="Calibri" panose="020F0502020204030204" pitchFamily="34" charset="0"/>
                <a:cs typeface="Gisha" panose="020B0502040204020203" pitchFamily="34" charset="-79"/>
              </a:rPr>
              <a:t>,</a:t>
            </a:r>
          </a:p>
          <a:p>
            <a:pPr algn="r">
              <a:spcAft>
                <a:spcPts val="750"/>
              </a:spcAft>
            </a:pPr>
            <a:r>
              <a:rPr lang="fr-BE" sz="2000" dirty="0" smtClean="0">
                <a:latin typeface="Gisha" panose="020B0502040204020203" pitchFamily="34" charset="-79"/>
                <a:ea typeface="Calibri" panose="020F0502020204030204" pitchFamily="34" charset="0"/>
                <a:cs typeface="Gisha" panose="020B0502040204020203" pitchFamily="34" charset="-79"/>
              </a:rPr>
              <a:t>Coordinateur du projet</a:t>
            </a:r>
            <a:endParaRPr lang="fr-BE" sz="2000" dirty="0">
              <a:latin typeface="Gisha" panose="020B0502040204020203" pitchFamily="34" charset="-79"/>
              <a:ea typeface="Calibri" panose="020F0502020204030204" pitchFamily="34" charset="0"/>
              <a:cs typeface="Gisha" panose="020B0502040204020203" pitchFamily="34" charset="-79"/>
            </a:endParaRPr>
          </a:p>
          <a:p>
            <a:pPr algn="r">
              <a:spcAft>
                <a:spcPts val="750"/>
              </a:spcAft>
            </a:pPr>
            <a:endParaRPr lang="fr-BE" sz="1050" dirty="0">
              <a:latin typeface="Gisha" panose="020B0502040204020203" pitchFamily="34" charset="-79"/>
              <a:ea typeface="Calibri" panose="020F0502020204030204" pitchFamily="34" charset="0"/>
              <a:cs typeface="Gisha" panose="020B0502040204020203" pitchFamily="34" charset="-79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49" y="5709847"/>
            <a:ext cx="646099" cy="59947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907704" y="1988840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cap="all" dirty="0"/>
              <a:t>présentation d’un dispositif d’aide à la réussite</a:t>
            </a:r>
            <a:endParaRPr lang="fr-FR" b="1" cap="all" dirty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08" y="371252"/>
            <a:ext cx="79502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62950" cy="990600"/>
          </a:xfrm>
        </p:spPr>
        <p:txBody>
          <a:bodyPr/>
          <a:lstStyle/>
          <a:p>
            <a:pPr>
              <a:defRPr/>
            </a:pPr>
            <a:r>
              <a:rPr lang="fr-BE" sz="2800" dirty="0" smtClean="0">
                <a:latin typeface="+mn-lt"/>
              </a:rPr>
              <a:t>Le fonctionnement : lignes directrices du projet (2)</a:t>
            </a:r>
          </a:p>
        </p:txBody>
      </p:sp>
      <p:sp>
        <p:nvSpPr>
          <p:cNvPr id="1024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372196"/>
            <a:ext cx="3394720" cy="1602258"/>
          </a:xfrm>
        </p:spPr>
        <p:txBody>
          <a:bodyPr>
            <a:normAutofit/>
          </a:bodyPr>
          <a:lstStyle/>
          <a:p>
            <a:pPr>
              <a:buClr>
                <a:schemeClr val="accent5"/>
              </a:buClr>
            </a:pPr>
            <a:r>
              <a:rPr lang="fr-BE" sz="2400" dirty="0" smtClean="0">
                <a:latin typeface="Gill Sans MT" panose="020B0502020104020203" pitchFamily="34" charset="0"/>
              </a:rPr>
              <a:t>Une </a:t>
            </a:r>
            <a:r>
              <a:rPr lang="fr-BE" sz="2400" dirty="0">
                <a:latin typeface="Gill Sans MT" panose="020B0502020104020203" pitchFamily="34" charset="0"/>
              </a:rPr>
              <a:t>alternance de phases </a:t>
            </a:r>
            <a:r>
              <a:rPr lang="fr-BE" sz="2400" dirty="0" smtClean="0">
                <a:latin typeface="Gill Sans MT" panose="020B0502020104020203" pitchFamily="34" charset="0"/>
              </a:rPr>
              <a:t>individuelles </a:t>
            </a:r>
            <a:br>
              <a:rPr lang="fr-BE" sz="2400" dirty="0" smtClean="0">
                <a:latin typeface="Gill Sans MT" panose="020B0502020104020203" pitchFamily="34" charset="0"/>
              </a:rPr>
            </a:br>
            <a:r>
              <a:rPr lang="fr-BE" sz="2400" dirty="0" smtClean="0">
                <a:latin typeface="Gill Sans MT" panose="020B0502020104020203" pitchFamily="34" charset="0"/>
              </a:rPr>
              <a:t>et </a:t>
            </a:r>
            <a:r>
              <a:rPr lang="fr-BE" sz="2400" dirty="0">
                <a:latin typeface="Gill Sans MT" panose="020B0502020104020203" pitchFamily="34" charset="0"/>
              </a:rPr>
              <a:t>collectives </a:t>
            </a:r>
            <a:r>
              <a:rPr lang="fr-BE" sz="2400" dirty="0" smtClean="0">
                <a:latin typeface="Gill Sans MT" panose="020B0502020104020203" pitchFamily="34" charset="0"/>
              </a:rPr>
              <a:t>:</a:t>
            </a: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9C84AE69-37E5-4EC0-A972-8FFE3AE81D70}" type="slidenum">
              <a:rPr lang="fr-FR" smtClean="0"/>
              <a:pPr/>
              <a:t>10</a:t>
            </a:fld>
            <a:endParaRPr lang="fr-FR" dirty="0" smtClean="0"/>
          </a:p>
        </p:txBody>
      </p:sp>
      <p:sp>
        <p:nvSpPr>
          <p:cNvPr id="5" name="Rectangle à coins arrondis 4"/>
          <p:cNvSpPr/>
          <p:nvPr/>
        </p:nvSpPr>
        <p:spPr>
          <a:xfrm>
            <a:off x="457200" y="332656"/>
            <a:ext cx="8362950" cy="648072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00" dirty="0">
              <a:solidFill>
                <a:schemeClr val="tx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4" y="2762373"/>
            <a:ext cx="5411068" cy="4109963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5146104" y="4612555"/>
            <a:ext cx="4538464" cy="11207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accent5"/>
              </a:buClr>
            </a:pPr>
            <a:r>
              <a:rPr lang="fr-BE" sz="2400" dirty="0" smtClean="0">
                <a:latin typeface="Gill Sans MT" panose="020B0502020104020203" pitchFamily="34" charset="0"/>
              </a:rPr>
              <a:t>accompagnement personnalisé</a:t>
            </a:r>
            <a:br>
              <a:rPr lang="fr-BE" sz="2400" dirty="0" smtClean="0">
                <a:latin typeface="Gill Sans MT" panose="020B0502020104020203" pitchFamily="34" charset="0"/>
              </a:rPr>
            </a:br>
            <a:r>
              <a:rPr lang="fr-BE" sz="2400" dirty="0" smtClean="0">
                <a:latin typeface="Gill Sans MT" panose="020B0502020104020203" pitchFamily="34" charset="0"/>
              </a:rPr>
              <a:t>de chaque enseignant ‘partant’</a:t>
            </a:r>
            <a:endParaRPr lang="fr-BE" sz="2400" dirty="0">
              <a:latin typeface="Gill Sans MT" panose="020B0502020104020203" pitchFamily="34" charset="0"/>
            </a:endParaRPr>
          </a:p>
          <a:p>
            <a:pPr lvl="1">
              <a:buClr>
                <a:schemeClr val="accent5"/>
              </a:buClr>
            </a:pPr>
            <a:r>
              <a:rPr lang="fr-BE" sz="2400" dirty="0" smtClean="0">
                <a:latin typeface="Gill Sans MT" panose="020B0502020104020203" pitchFamily="34" charset="0"/>
              </a:rPr>
              <a:t>séances plénières</a:t>
            </a:r>
            <a:r>
              <a:rPr lang="fr-BE" sz="2400" dirty="0" smtClean="0"/>
              <a:t/>
            </a:r>
            <a:br>
              <a:rPr lang="fr-BE" sz="2400" dirty="0" smtClean="0"/>
            </a:br>
            <a:endParaRPr lang="fr-BE" sz="24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972" y="1023541"/>
            <a:ext cx="3756794" cy="295048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567685" y="3950364"/>
            <a:ext cx="3528392" cy="2308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BE" sz="900" b="1" dirty="0" smtClean="0">
                <a:solidFill>
                  <a:schemeClr val="bg1"/>
                </a:solidFill>
              </a:rPr>
              <a:t>Exemple d’implémentation du projet en Médecine vétérinaire - 2017</a:t>
            </a:r>
          </a:p>
        </p:txBody>
      </p:sp>
    </p:spTree>
    <p:extLst>
      <p:ext uri="{BB962C8B-B14F-4D97-AF65-F5344CB8AC3E}">
        <p14:creationId xmlns:p14="http://schemas.microsoft.com/office/powerpoint/2010/main" val="178655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323256"/>
            <a:ext cx="1403829" cy="210574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39716" y="57858"/>
            <a:ext cx="5626968" cy="9906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fr-BE" sz="2300" dirty="0" smtClean="0">
                <a:latin typeface="Gill Sans MT (Corps)"/>
              </a:rPr>
              <a:t>Des modèles théoriques </a:t>
            </a:r>
            <a:r>
              <a:rPr lang="fr-BE" sz="2300" dirty="0">
                <a:latin typeface="Gill Sans MT (Corps)"/>
              </a:rPr>
              <a:t>propres </a:t>
            </a:r>
            <a:r>
              <a:rPr lang="fr-BE" sz="2300" dirty="0" smtClean="0">
                <a:latin typeface="Gill Sans MT (Corps)"/>
              </a:rPr>
              <a:t/>
            </a:r>
            <a:br>
              <a:rPr lang="fr-BE" sz="2300" dirty="0" smtClean="0">
                <a:latin typeface="Gill Sans MT (Corps)"/>
              </a:rPr>
            </a:br>
            <a:r>
              <a:rPr lang="fr-BE" sz="2300" dirty="0" smtClean="0">
                <a:latin typeface="Gill Sans MT (Corps)"/>
              </a:rPr>
              <a:t>à </a:t>
            </a:r>
            <a:r>
              <a:rPr lang="fr-BE" sz="2300" dirty="0">
                <a:latin typeface="Gill Sans MT (Corps)"/>
              </a:rPr>
              <a:t>guider </a:t>
            </a:r>
            <a:r>
              <a:rPr lang="fr-BE" sz="2300" dirty="0" smtClean="0">
                <a:latin typeface="Gill Sans MT (Corps)"/>
              </a:rPr>
              <a:t>la réflexion avec les profs </a:t>
            </a:r>
            <a:endParaRPr lang="fr-BE" sz="2300" dirty="0">
              <a:latin typeface="Gill Sans MT (Corps)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4A0AE-A1EB-42F9-8B92-969386B0050A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19" y="3726975"/>
            <a:ext cx="3094438" cy="308640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09130" y="189666"/>
            <a:ext cx="2209184" cy="4989563"/>
          </a:xfrm>
          <a:prstGeom prst="rect">
            <a:avLst/>
          </a:prstGeom>
        </p:spPr>
      </p:pic>
      <p:sp>
        <p:nvSpPr>
          <p:cNvPr id="10" name="Rectangle à coins arrondis 9"/>
          <p:cNvSpPr/>
          <p:nvPr/>
        </p:nvSpPr>
        <p:spPr>
          <a:xfrm>
            <a:off x="4190948" y="1570890"/>
            <a:ext cx="4917554" cy="221815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00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 rot="16200000">
            <a:off x="17407" y="3554927"/>
            <a:ext cx="3276440" cy="3240457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00" dirty="0">
              <a:solidFill>
                <a:schemeClr val="tx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342097"/>
            <a:ext cx="3843017" cy="4559511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 rot="16200000">
            <a:off x="5269068" y="3861054"/>
            <a:ext cx="3430399" cy="4104454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00" dirty="0">
              <a:solidFill>
                <a:schemeClr val="tx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1453630" cy="205906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699" y="4082144"/>
            <a:ext cx="1234333" cy="1579104"/>
          </a:xfrm>
          <a:prstGeom prst="rect">
            <a:avLst/>
          </a:prstGeom>
        </p:spPr>
      </p:pic>
      <p:sp>
        <p:nvSpPr>
          <p:cNvPr id="16" name="Titre 1"/>
          <p:cNvSpPr txBox="1">
            <a:spLocks/>
          </p:cNvSpPr>
          <p:nvPr/>
        </p:nvSpPr>
        <p:spPr>
          <a:xfrm>
            <a:off x="107504" y="44624"/>
            <a:ext cx="4042792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fr-BE" sz="2800" dirty="0" smtClean="0">
                <a:latin typeface="+mn-lt"/>
              </a:rPr>
              <a:t>Le fonctionnement : </a:t>
            </a:r>
          </a:p>
          <a:p>
            <a:pPr algn="l">
              <a:defRPr/>
            </a:pPr>
            <a:r>
              <a:rPr lang="fr-BE" sz="2800" dirty="0" smtClean="0">
                <a:latin typeface="+mn-lt"/>
              </a:rPr>
              <a:t>lignes directrices du projet (3)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107504" y="224880"/>
            <a:ext cx="3996117" cy="648072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00" dirty="0">
              <a:solidFill>
                <a:schemeClr val="tx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5396" y="3068960"/>
            <a:ext cx="2467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BE" sz="1000" dirty="0">
                <a:latin typeface="Gill Sans MT" panose="020B0502020104020203" pitchFamily="34" charset="0"/>
              </a:rPr>
              <a:t>12 principes d’une bonne pratiques du feedback en 1</a:t>
            </a:r>
            <a:r>
              <a:rPr lang="fr-BE" sz="1000" baseline="30000" dirty="0">
                <a:latin typeface="Gill Sans MT" panose="020B0502020104020203" pitchFamily="34" charset="0"/>
              </a:rPr>
              <a:t>ère</a:t>
            </a:r>
            <a:r>
              <a:rPr lang="fr-BE" sz="1000" dirty="0">
                <a:latin typeface="Gill Sans MT" panose="020B0502020104020203" pitchFamily="34" charset="0"/>
              </a:rPr>
              <a:t> année </a:t>
            </a:r>
            <a:r>
              <a:rPr lang="fr-BE" sz="1000" dirty="0" smtClean="0">
                <a:latin typeface="Gill Sans MT" panose="020B0502020104020203" pitchFamily="34" charset="0"/>
              </a:rPr>
              <a:t>(</a:t>
            </a:r>
            <a:r>
              <a:rPr lang="fr-BE" sz="1000" dirty="0">
                <a:latin typeface="Gill Sans MT" panose="020B0502020104020203" pitchFamily="34" charset="0"/>
              </a:rPr>
              <a:t>Nicol, 2009</a:t>
            </a:r>
            <a:r>
              <a:rPr lang="fr-BE" sz="1000" dirty="0" smtClean="0">
                <a:latin typeface="Gill Sans MT" panose="020B0502020104020203" pitchFamily="34" charset="0"/>
              </a:rPr>
              <a:t>)</a:t>
            </a:r>
            <a:endParaRPr lang="fr-BE" sz="1000" dirty="0">
              <a:latin typeface="Gill Sans MT" panose="020B0502020104020203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283968" y="1124744"/>
            <a:ext cx="4635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BE" sz="1000" dirty="0">
                <a:latin typeface="Gill Sans MT" panose="020B0502020104020203" pitchFamily="34" charset="0"/>
              </a:rPr>
              <a:t>Modèle d’analyse du potentiel de soutien à l’autorégulation des apprentissage de dispositifs d’</a:t>
            </a:r>
            <a:r>
              <a:rPr lang="fr-BE" sz="1000" dirty="0" err="1">
                <a:latin typeface="Gill Sans MT" panose="020B0502020104020203" pitchFamily="34" charset="0"/>
              </a:rPr>
              <a:t>AfL</a:t>
            </a:r>
            <a:r>
              <a:rPr lang="fr-BE" sz="1000" dirty="0">
                <a:latin typeface="Gill Sans MT" panose="020B0502020104020203" pitchFamily="34" charset="0"/>
              </a:rPr>
              <a:t> (Leduc </a:t>
            </a:r>
            <a:r>
              <a:rPr lang="fr-BE" sz="1000" i="1" dirty="0">
                <a:latin typeface="Gill Sans MT" panose="020B0502020104020203" pitchFamily="34" charset="0"/>
              </a:rPr>
              <a:t>et al.</a:t>
            </a:r>
            <a:r>
              <a:rPr lang="fr-BE" sz="1000" dirty="0">
                <a:latin typeface="Gill Sans MT" panose="020B0502020104020203" pitchFamily="34" charset="0"/>
              </a:rPr>
              <a:t>, 2016</a:t>
            </a:r>
            <a:r>
              <a:rPr lang="fr-BE" sz="1000" dirty="0" smtClean="0">
                <a:latin typeface="Gill Sans MT" panose="020B0502020104020203" pitchFamily="34" charset="0"/>
              </a:rPr>
              <a:t>)</a:t>
            </a:r>
            <a:endParaRPr lang="fr-BE" sz="1000" dirty="0">
              <a:latin typeface="Gill Sans MT" panose="020B0502020104020203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076056" y="3879852"/>
            <a:ext cx="36107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BE" sz="1000" dirty="0">
                <a:latin typeface="Gill Sans MT" panose="020B0502020104020203" pitchFamily="34" charset="0"/>
              </a:rPr>
              <a:t>Paramètres du feedbacks (</a:t>
            </a:r>
            <a:r>
              <a:rPr lang="fr-BE" sz="1000" dirty="0" err="1">
                <a:latin typeface="Gill Sans MT" panose="020B0502020104020203" pitchFamily="34" charset="0"/>
              </a:rPr>
              <a:t>Brookhart</a:t>
            </a:r>
            <a:r>
              <a:rPr lang="fr-BE" sz="1000" dirty="0">
                <a:latin typeface="Gill Sans MT" panose="020B0502020104020203" pitchFamily="34" charset="0"/>
              </a:rPr>
              <a:t>, 2007</a:t>
            </a:r>
            <a:r>
              <a:rPr lang="fr-BE" sz="1000" dirty="0" smtClean="0">
                <a:latin typeface="Gill Sans MT" panose="020B0502020104020203" pitchFamily="34" charset="0"/>
              </a:rPr>
              <a:t>)</a:t>
            </a:r>
            <a:endParaRPr lang="fr-BE" sz="1000" dirty="0">
              <a:latin typeface="Gill Sans MT" panose="020B0502020104020203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-990600" y="205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762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3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0E79-591E-4EBE-B142-8D5E891B18C0}" type="slidenum">
              <a:rPr lang="fr-BE" smtClean="0"/>
              <a:t>12</a:t>
            </a:fld>
            <a:endParaRPr lang="fr-B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2" t="25139" r="18048" b="16527"/>
          <a:stretch/>
        </p:blipFill>
        <p:spPr bwMode="auto">
          <a:xfrm>
            <a:off x="677938" y="2096849"/>
            <a:ext cx="4000532" cy="2646000"/>
          </a:xfrm>
          <a:prstGeom prst="rect">
            <a:avLst/>
          </a:prstGeom>
          <a:noFill/>
          <a:ln w="19050">
            <a:solidFill>
              <a:srgbClr val="4BACC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6" t="23184" r="17579" b="12916"/>
          <a:stretch/>
        </p:blipFill>
        <p:spPr bwMode="auto">
          <a:xfrm>
            <a:off x="4875169" y="2096998"/>
            <a:ext cx="3698006" cy="2646000"/>
          </a:xfrm>
          <a:prstGeom prst="rect">
            <a:avLst/>
          </a:prstGeom>
          <a:noFill/>
          <a:ln w="19050">
            <a:solidFill>
              <a:srgbClr val="4BACC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/>
          <a:lstStyle/>
          <a:p>
            <a:r>
              <a:rPr lang="fr-BE" sz="2800" dirty="0" smtClean="0">
                <a:latin typeface="Gill Sans MT (Corps)"/>
              </a:rPr>
              <a:t>Des fiches descriptives des initiatives développées</a:t>
            </a:r>
            <a:endParaRPr lang="fr-BE" sz="2800" dirty="0">
              <a:latin typeface="Gill Sans MT (Corps)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15616" y="5121185"/>
            <a:ext cx="698477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BE" sz="2000" dirty="0"/>
              <a:t>Outil de travail, de discussion, de valorisation, de régulation</a:t>
            </a:r>
          </a:p>
          <a:p>
            <a:pPr algn="ctr">
              <a:buNone/>
            </a:pPr>
            <a:r>
              <a:rPr lang="fr-BE" sz="2000" dirty="0"/>
              <a:t>Etudes de cas, partage d’expérience,… </a:t>
            </a:r>
          </a:p>
          <a:p>
            <a:endParaRPr lang="fr-FR" sz="2000" dirty="0" smtClean="0"/>
          </a:p>
          <a:p>
            <a:pPr algn="ctr">
              <a:buNone/>
            </a:pPr>
            <a:r>
              <a:rPr lang="fr-FR" sz="2000" dirty="0" smtClean="0"/>
              <a:t>Rubriques :</a:t>
            </a:r>
            <a:br>
              <a:rPr lang="fr-FR" sz="2000" dirty="0" smtClean="0"/>
            </a:br>
            <a:r>
              <a:rPr lang="fr-BE" sz="2000" dirty="0" smtClean="0"/>
              <a:t>Contexte</a:t>
            </a:r>
            <a:r>
              <a:rPr lang="fr-BE" sz="2000" dirty="0"/>
              <a:t>, buts et description des initiatives, </a:t>
            </a:r>
            <a:r>
              <a:rPr lang="fr-BE" sz="2000" dirty="0" smtClean="0"/>
              <a:t>résultats</a:t>
            </a:r>
            <a:r>
              <a:rPr lang="mr-IN" sz="2000" dirty="0" smtClean="0"/>
              <a:t>…</a:t>
            </a:r>
            <a:endParaRPr lang="fr-BE" sz="2000" dirty="0"/>
          </a:p>
          <a:p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57200" y="134144"/>
            <a:ext cx="836295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BE" sz="2800" dirty="0" smtClean="0">
                <a:latin typeface="+mn-lt"/>
              </a:rPr>
              <a:t>Le fonctionnement : lignes directrices du projet (4)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457200" y="314400"/>
            <a:ext cx="8291264" cy="648072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2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62950" cy="990600"/>
          </a:xfrm>
        </p:spPr>
        <p:txBody>
          <a:bodyPr/>
          <a:lstStyle/>
          <a:p>
            <a:pPr>
              <a:defRPr/>
            </a:pPr>
            <a:r>
              <a:rPr lang="fr-BE" sz="2800" dirty="0" smtClean="0">
                <a:latin typeface="+mn-lt"/>
              </a:rPr>
              <a:t>Les initiatives nées dans le cadre du projet</a:t>
            </a:r>
          </a:p>
        </p:txBody>
      </p:sp>
      <p:sp>
        <p:nvSpPr>
          <p:cNvPr id="1024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372195"/>
            <a:ext cx="8507288" cy="52251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BE" sz="2000" dirty="0" smtClean="0">
                <a:latin typeface="Gill Sans MT" panose="020B0502020104020203" pitchFamily="34" charset="0"/>
              </a:rPr>
              <a:t>Ces </a:t>
            </a:r>
            <a:r>
              <a:rPr lang="fr-BE" sz="2000" dirty="0" smtClean="0"/>
              <a:t>initiatives </a:t>
            </a:r>
            <a:r>
              <a:rPr lang="fr-BE" sz="2000" dirty="0"/>
              <a:t>se distinguent </a:t>
            </a:r>
            <a:r>
              <a:rPr lang="fr-BE" sz="2000" dirty="0" smtClean="0"/>
              <a:t>:</a:t>
            </a:r>
          </a:p>
          <a:p>
            <a:r>
              <a:rPr lang="fr-BE" sz="2000" dirty="0" smtClean="0"/>
              <a:t>par </a:t>
            </a:r>
            <a:r>
              <a:rPr lang="fr-BE" sz="2000" b="1" dirty="0" smtClean="0"/>
              <a:t>leur diversité </a:t>
            </a:r>
            <a:r>
              <a:rPr lang="fr-BE" sz="2000" dirty="0" smtClean="0"/>
              <a:t>:</a:t>
            </a:r>
            <a:endParaRPr lang="fr-BE" sz="2000" dirty="0"/>
          </a:p>
          <a:p>
            <a:pPr lvl="1"/>
            <a:r>
              <a:rPr lang="fr-BE" sz="1600" dirty="0"/>
              <a:t>tests formatifs divers et simulations d’examens ; </a:t>
            </a:r>
          </a:p>
          <a:p>
            <a:pPr lvl="1"/>
            <a:r>
              <a:rPr lang="fr-BE" sz="1600" dirty="0"/>
              <a:t>devoirs facultatifs ou obligatoire offrant des opportunités de feedbacks ; </a:t>
            </a:r>
          </a:p>
          <a:p>
            <a:pPr lvl="1"/>
            <a:r>
              <a:rPr lang="fr-BE" sz="1600" dirty="0"/>
              <a:t>outils réflexifs et d’autoévaluation ; </a:t>
            </a:r>
          </a:p>
          <a:p>
            <a:pPr lvl="1"/>
            <a:r>
              <a:rPr lang="fr-BE" sz="1600" dirty="0"/>
              <a:t>activités de bilans et de remédiations ; </a:t>
            </a:r>
          </a:p>
          <a:p>
            <a:pPr lvl="1"/>
            <a:r>
              <a:rPr lang="fr-BE" sz="1600" dirty="0"/>
              <a:t>confrontations à des check-lists et exemples de bonnes prestations ; </a:t>
            </a:r>
          </a:p>
          <a:p>
            <a:pPr lvl="1"/>
            <a:r>
              <a:rPr lang="fr-BE" sz="1600" dirty="0"/>
              <a:t>dispositifs en ligne ou </a:t>
            </a:r>
            <a:r>
              <a:rPr lang="fr-BE" sz="1600" dirty="0" smtClean="0"/>
              <a:t>hybride, tableaux de bords</a:t>
            </a:r>
            <a:r>
              <a:rPr lang="fr-BE" sz="1600" dirty="0"/>
              <a:t> ; </a:t>
            </a:r>
          </a:p>
          <a:p>
            <a:pPr lvl="1"/>
            <a:r>
              <a:rPr lang="fr-BE" sz="1600" dirty="0"/>
              <a:t>modalités particulières de questions-réponses ; </a:t>
            </a:r>
          </a:p>
          <a:p>
            <a:pPr lvl="1"/>
            <a:r>
              <a:rPr lang="fr-BE" sz="1600" dirty="0"/>
              <a:t>formules contextualisées de soutien aux méthodes de travail</a:t>
            </a:r>
            <a:r>
              <a:rPr lang="fr-BE" sz="1600" dirty="0" smtClean="0"/>
              <a:t>…</a:t>
            </a:r>
          </a:p>
          <a:p>
            <a:pPr lvl="1"/>
            <a:endParaRPr lang="fr-BE" sz="20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nl-BE" sz="2000" dirty="0" smtClean="0"/>
              <a:t>et</a:t>
            </a:r>
            <a:r>
              <a:rPr lang="fr-BE" sz="2000" dirty="0" smtClean="0"/>
              <a:t> </a:t>
            </a:r>
            <a:r>
              <a:rPr lang="fr-BE" sz="2000" b="1" dirty="0"/>
              <a:t>leur ampleur variable </a:t>
            </a:r>
            <a:r>
              <a:rPr lang="fr-BE" sz="2000" b="1" dirty="0" smtClean="0"/>
              <a:t/>
            </a:r>
            <a:br>
              <a:rPr lang="fr-BE" sz="2000" b="1" dirty="0" smtClean="0"/>
            </a:br>
            <a:r>
              <a:rPr lang="fr-BE" sz="2000" dirty="0" smtClean="0"/>
              <a:t>(en fonction </a:t>
            </a:r>
            <a:r>
              <a:rPr lang="fr-BE" sz="2000" dirty="0"/>
              <a:t>des besoins, priorités et contraintes respectives des </a:t>
            </a:r>
            <a:r>
              <a:rPr lang="fr-BE" sz="2000" dirty="0" smtClean="0"/>
              <a:t>profs suivis)</a:t>
            </a:r>
            <a:endParaRPr lang="fr-FR" sz="2000" dirty="0"/>
          </a:p>
          <a:p>
            <a:pPr marL="742950" lvl="2" indent="-342900"/>
            <a:r>
              <a:rPr lang="fr-FR" sz="1600" dirty="0"/>
              <a:t>a</a:t>
            </a:r>
            <a:r>
              <a:rPr lang="fr-BE" sz="1600" dirty="0" err="1" smtClean="0"/>
              <a:t>ctivités</a:t>
            </a:r>
            <a:r>
              <a:rPr lang="fr-BE" sz="1600" dirty="0" smtClean="0"/>
              <a:t> ponctuelles</a:t>
            </a:r>
            <a:r>
              <a:rPr lang="fr-BE" sz="1600" dirty="0"/>
              <a:t>, répétées ou continues ; </a:t>
            </a:r>
            <a:endParaRPr lang="fr-BE" sz="1600" dirty="0" smtClean="0"/>
          </a:p>
          <a:p>
            <a:pPr marL="742950" lvl="2" indent="-342900"/>
            <a:r>
              <a:rPr lang="fr-BE" sz="1600" dirty="0" smtClean="0"/>
              <a:t>ex </a:t>
            </a:r>
            <a:r>
              <a:rPr lang="fr-BE" sz="1600" dirty="0"/>
              <a:t>nihilo ou à partir de structures existantes ; </a:t>
            </a:r>
            <a:endParaRPr lang="fr-BE" sz="1600" dirty="0" smtClean="0"/>
          </a:p>
          <a:p>
            <a:pPr marL="742950" lvl="2" indent="-342900"/>
            <a:r>
              <a:rPr lang="fr-BE" sz="1600" dirty="0" smtClean="0"/>
              <a:t>uni </a:t>
            </a:r>
            <a:r>
              <a:rPr lang="fr-BE" sz="1600" dirty="0"/>
              <a:t>ou pluri-tâches</a:t>
            </a:r>
            <a:r>
              <a:rPr lang="fr-BE" sz="1600" dirty="0" smtClean="0"/>
              <a:t>… </a:t>
            </a:r>
            <a:r>
              <a:rPr lang="fr-BE" sz="1600" dirty="0" smtClean="0">
                <a:solidFill>
                  <a:schemeClr val="tx1"/>
                </a:solidFill>
                <a:latin typeface="Gill Sans MT" panose="020B0502020104020203" pitchFamily="34" charset="0"/>
                <a:sym typeface="Wingdings" panose="05000000000000000000" pitchFamily="2" charset="2"/>
              </a:rPr>
              <a:t/>
            </a:r>
            <a:br>
              <a:rPr lang="fr-BE" sz="1600" dirty="0" smtClean="0">
                <a:solidFill>
                  <a:schemeClr val="tx1"/>
                </a:solidFill>
                <a:latin typeface="Gill Sans MT" panose="020B0502020104020203" pitchFamily="34" charset="0"/>
                <a:sym typeface="Wingdings" panose="05000000000000000000" pitchFamily="2" charset="2"/>
              </a:rPr>
            </a:br>
            <a:endParaRPr lang="fr-BE" sz="1600" dirty="0" smtClean="0">
              <a:latin typeface="Gill Sans MT" panose="020B0502020104020203" pitchFamily="34" charset="0"/>
            </a:endParaRP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9C84AE69-37E5-4EC0-A972-8FFE3AE81D70}" type="slidenum">
              <a:rPr lang="fr-FR" smtClean="0"/>
              <a:pPr/>
              <a:t>13</a:t>
            </a:fld>
            <a:endParaRPr lang="fr-FR" dirty="0" smtClean="0"/>
          </a:p>
        </p:txBody>
      </p:sp>
      <p:sp>
        <p:nvSpPr>
          <p:cNvPr id="5" name="Rectangle à coins arrondis 4"/>
          <p:cNvSpPr/>
          <p:nvPr/>
        </p:nvSpPr>
        <p:spPr>
          <a:xfrm>
            <a:off x="457200" y="332656"/>
            <a:ext cx="8507288" cy="648072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54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9" y="0"/>
            <a:ext cx="9098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9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03"/>
            <a:ext cx="9144000" cy="660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8000" y="28416"/>
            <a:ext cx="8229600" cy="1143000"/>
          </a:xfrm>
        </p:spPr>
        <p:txBody>
          <a:bodyPr>
            <a:normAutofit/>
          </a:bodyPr>
          <a:lstStyle/>
          <a:p>
            <a:pPr lvl="0" algn="r"/>
            <a:r>
              <a:rPr lang="fr-BE" sz="3600" b="1" baseline="30000" dirty="0">
                <a:latin typeface="Gill Sans MT Ext Condensed Bold" charset="0"/>
                <a:ea typeface="Gill Sans MT Ext Condensed Bold" charset="0"/>
                <a:cs typeface="Gill Sans MT Ext Condensed Bold" charset="0"/>
              </a:rPr>
              <a:t>Cours </a:t>
            </a:r>
            <a:r>
              <a:rPr lang="fr-BE" sz="3600" b="1" baseline="30000" dirty="0" smtClean="0">
                <a:latin typeface="Gill Sans MT Ext Condensed Bold" charset="0"/>
                <a:ea typeface="Gill Sans MT Ext Condensed Bold" charset="0"/>
                <a:cs typeface="Gill Sans MT Ext Condensed Bold" charset="0"/>
              </a:rPr>
              <a:t>de Projet architectural</a:t>
            </a:r>
            <a:endParaRPr lang="fr-FR" sz="3600" b="1" baseline="30000" dirty="0">
              <a:latin typeface="Gill Sans MT Ext Condensed Bold" charset="0"/>
              <a:ea typeface="Gill Sans MT Ext Condensed Bold" charset="0"/>
              <a:cs typeface="Gill Sans MT Ext Condensed Bold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44216"/>
            <a:ext cx="8229600" cy="5141168"/>
          </a:xfrm>
        </p:spPr>
        <p:txBody>
          <a:bodyPr>
            <a:normAutofit/>
          </a:bodyPr>
          <a:lstStyle/>
          <a:p>
            <a:pPr lvl="0"/>
            <a:r>
              <a:rPr lang="fr-FR" sz="2000" dirty="0" smtClean="0">
                <a:latin typeface="Times New Roman" charset="0"/>
                <a:ea typeface="Times New Roman" charset="0"/>
                <a:cs typeface="Times New Roman" charset="0"/>
              </a:rPr>
              <a:t>Collaboration </a:t>
            </a:r>
            <a:r>
              <a:rPr lang="fr-FR" sz="2000" dirty="0">
                <a:latin typeface="Times New Roman" charset="0"/>
                <a:ea typeface="Times New Roman" charset="0"/>
                <a:cs typeface="Times New Roman" charset="0"/>
              </a:rPr>
              <a:t>originale entre l’équipe du projet et une dizaine d’encadrants membres des groupes d’atelier de 1</a:t>
            </a:r>
            <a:r>
              <a:rPr lang="fr-FR" sz="2000" baseline="30000" dirty="0">
                <a:latin typeface="Times New Roman" charset="0"/>
                <a:ea typeface="Times New Roman" charset="0"/>
                <a:cs typeface="Times New Roman" charset="0"/>
              </a:rPr>
              <a:t>er</a:t>
            </a:r>
            <a:r>
              <a:rPr lang="fr-FR" sz="2000" dirty="0">
                <a:latin typeface="Times New Roman" charset="0"/>
                <a:ea typeface="Times New Roman" charset="0"/>
                <a:cs typeface="Times New Roman" charset="0"/>
              </a:rPr>
              <a:t> Bac </a:t>
            </a:r>
            <a:r>
              <a:rPr lang="fr-FR" sz="2000" dirty="0" smtClean="0">
                <a:latin typeface="Times New Roman" charset="0"/>
                <a:ea typeface="Times New Roman" charset="0"/>
                <a:cs typeface="Times New Roman" charset="0"/>
              </a:rPr>
              <a:t>ayant </a:t>
            </a:r>
            <a:r>
              <a:rPr lang="fr-FR" sz="2000" dirty="0">
                <a:latin typeface="Times New Roman" charset="0"/>
                <a:ea typeface="Times New Roman" charset="0"/>
                <a:cs typeface="Times New Roman" charset="0"/>
              </a:rPr>
              <a:t>accepté de se prêter chacun à un </a:t>
            </a:r>
            <a:r>
              <a:rPr lang="fr-F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exercice d’auto-confrontation </a:t>
            </a:r>
            <a:r>
              <a:rPr lang="fr-FR" sz="2000" dirty="0">
                <a:latin typeface="Times New Roman" charset="0"/>
                <a:ea typeface="Times New Roman" charset="0"/>
                <a:cs typeface="Times New Roman" charset="0"/>
              </a:rPr>
              <a:t>(assistée par un conseiller à l’aide d’un modèle théorique adapté) à une </a:t>
            </a:r>
            <a:r>
              <a:rPr lang="fr-F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captation vidéo de leurs pratiques </a:t>
            </a:r>
            <a:r>
              <a:rPr lang="fr-FR" sz="2000" dirty="0">
                <a:latin typeface="Times New Roman" charset="0"/>
                <a:ea typeface="Times New Roman" charset="0"/>
                <a:cs typeface="Times New Roman" charset="0"/>
              </a:rPr>
              <a:t>de transmission de feedbacks aux étudiants sur l’état d’avancement de leurs projets respectifs réalisée dans leurs ateliers, visant à offrir aux encadrants un miroir et une analyse de leurs pratiques (verbales et non verbales) de </a:t>
            </a:r>
            <a:r>
              <a:rPr lang="fr-FR" sz="2000" dirty="0" smtClean="0">
                <a:latin typeface="Times New Roman" charset="0"/>
                <a:ea typeface="Times New Roman" charset="0"/>
                <a:cs typeface="Times New Roman" charset="0"/>
              </a:rPr>
              <a:t>feedbacks</a:t>
            </a:r>
            <a:endParaRPr lang="fr-FR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fr-FR" sz="2400" dirty="0"/>
          </a:p>
          <a:p>
            <a:pPr lvl="0"/>
            <a:endParaRPr lang="fr-BE" sz="2400" dirty="0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5877D665-F007-D244-B1DC-E9ED51704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14" y="4725144"/>
            <a:ext cx="2652936" cy="1768624"/>
          </a:xfrm>
          <a:prstGeom prst="rect">
            <a:avLst/>
          </a:prstGeom>
        </p:spPr>
      </p:pic>
      <p:pic>
        <p:nvPicPr>
          <p:cNvPr id="9" name="Picture 2" descr="D:\Borsu\Desktop\Vincent-Presentation\4.png">
            <a:extLst>
              <a:ext uri="{FF2B5EF4-FFF2-40B4-BE49-F238E27FC236}">
                <a16:creationId xmlns="" xmlns:a16="http://schemas.microsoft.com/office/drawing/2014/main" id="{198C50AA-FCFF-0C4A-A7F0-A1AA4F1E33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8"/>
          <a:stretch/>
        </p:blipFill>
        <p:spPr bwMode="auto">
          <a:xfrm>
            <a:off x="5064843" y="4950228"/>
            <a:ext cx="1708617" cy="163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AF9A7254-93AD-4541-949C-EE48A6B699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6" r="8257"/>
          <a:stretch/>
        </p:blipFill>
        <p:spPr>
          <a:xfrm>
            <a:off x="6773460" y="5126990"/>
            <a:ext cx="991782" cy="1458819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="" xmlns:a16="http://schemas.microsoft.com/office/drawing/2014/main" id="{778554EB-7DAD-B745-8D60-EDF0C6A5B5C9}"/>
              </a:ext>
            </a:extLst>
          </p:cNvPr>
          <p:cNvSpPr/>
          <p:nvPr/>
        </p:nvSpPr>
        <p:spPr>
          <a:xfrm>
            <a:off x="4542532" y="4850068"/>
            <a:ext cx="678407" cy="5538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b="1" dirty="0"/>
              <a:t>T2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39552" y="692696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Activité de captation </a:t>
            </a:r>
            <a:r>
              <a:rPr lang="fr-BE" sz="2400" b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vidéo de feedbacks émis suivie de séances d’auto-confrontation </a:t>
            </a:r>
            <a:r>
              <a:rPr lang="fr-BE" sz="2400" b="1" dirty="0" smtClean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assistées</a:t>
            </a:r>
            <a:endParaRPr lang="fr-BE" sz="2400" b="1" dirty="0">
              <a:solidFill>
                <a:srgbClr val="7030A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12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fr-BE" sz="2800" dirty="0" smtClean="0">
                <a:solidFill>
                  <a:schemeClr val="accent5"/>
                </a:solidFill>
                <a:latin typeface="+mn-lt"/>
              </a:rPr>
              <a:t>De multiples évaluations des initiatives </a:t>
            </a:r>
            <a:br>
              <a:rPr lang="fr-BE" sz="2800" dirty="0" smtClean="0">
                <a:solidFill>
                  <a:schemeClr val="accent5"/>
                </a:solidFill>
                <a:latin typeface="+mn-lt"/>
              </a:rPr>
            </a:br>
            <a:r>
              <a:rPr lang="fr-BE" sz="2800" dirty="0" smtClean="0">
                <a:latin typeface="+mn-lt"/>
              </a:rPr>
              <a:t>Ex.</a:t>
            </a:r>
            <a:r>
              <a:rPr lang="fr-BE" sz="2800" dirty="0" smtClean="0">
                <a:solidFill>
                  <a:schemeClr val="accent5"/>
                </a:solidFill>
                <a:latin typeface="+mn-lt"/>
              </a:rPr>
              <a:t> </a:t>
            </a:r>
            <a:r>
              <a:rPr lang="fr-BE" sz="2800" dirty="0" smtClean="0">
                <a:solidFill>
                  <a:schemeClr val="tx1"/>
                </a:solidFill>
                <a:latin typeface="+mn-lt"/>
              </a:rPr>
              <a:t>en Faculté de Sciences appliquées</a:t>
            </a:r>
            <a:endParaRPr lang="fr-BE" sz="28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7" name="Espace réservé du contenu 4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4A0AE-A1EB-42F9-8B92-969386B0050A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95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51615"/>
            <a:ext cx="6624736" cy="6606386"/>
          </a:xfrm>
        </p:spPr>
      </p:pic>
    </p:spTree>
    <p:extLst>
      <p:ext uri="{BB962C8B-B14F-4D97-AF65-F5344CB8AC3E}">
        <p14:creationId xmlns:p14="http://schemas.microsoft.com/office/powerpoint/2010/main" val="75140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9002C6-7073-4F33-A667-3823043E5955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9978">
            <a:off x="759028" y="-201081"/>
            <a:ext cx="4068358" cy="224223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6006">
            <a:off x="781069" y="1883054"/>
            <a:ext cx="3841770" cy="5444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2469">
            <a:off x="4769361" y="1475233"/>
            <a:ext cx="3880412" cy="5498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ZoneTexte 3"/>
          <p:cNvSpPr txBox="1"/>
          <p:nvPr/>
        </p:nvSpPr>
        <p:spPr>
          <a:xfrm>
            <a:off x="4903475" y="297395"/>
            <a:ext cx="5285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/>
              <a:t>Ex.</a:t>
            </a:r>
            <a:r>
              <a:rPr lang="fr-BE" sz="2800" dirty="0">
                <a:solidFill>
                  <a:schemeClr val="accent5"/>
                </a:solidFill>
              </a:rPr>
              <a:t> </a:t>
            </a:r>
            <a:r>
              <a:rPr lang="fr-BE" sz="2800" dirty="0"/>
              <a:t>en Faculté de </a:t>
            </a:r>
            <a:r>
              <a:rPr lang="fr-BE" sz="2800" dirty="0" smtClean="0"/>
              <a:t>Sciences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92538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6295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BE" sz="2300" dirty="0" smtClean="0">
                <a:latin typeface="+mn-lt"/>
              </a:rPr>
              <a:t>Facultés d’accueil du projet à l’</a:t>
            </a:r>
            <a:r>
              <a:rPr lang="fr-BE" sz="2300" dirty="0" err="1" smtClean="0">
                <a:latin typeface="+mn-lt"/>
              </a:rPr>
              <a:t>ULiège</a:t>
            </a:r>
            <a:r>
              <a:rPr lang="fr-BE" sz="2300" dirty="0" smtClean="0">
                <a:latin typeface="+mn-lt"/>
              </a:rPr>
              <a:t> depuis 2013</a:t>
            </a:r>
          </a:p>
        </p:txBody>
      </p:sp>
      <p:sp>
        <p:nvSpPr>
          <p:cNvPr id="1024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5760640"/>
          </a:xfrm>
        </p:spPr>
        <p:txBody>
          <a:bodyPr>
            <a:normAutofit/>
          </a:bodyPr>
          <a:lstStyle/>
          <a:p>
            <a:pPr>
              <a:buClr>
                <a:srgbClr val="92D050"/>
              </a:buClr>
              <a:buNone/>
            </a:pPr>
            <a:r>
              <a:rPr lang="fr-BE" sz="1600" b="1" dirty="0" smtClean="0">
                <a:latin typeface="Gill Sans MT" panose="020B0502020104020203" pitchFamily="34" charset="0"/>
              </a:rPr>
              <a:t>Un projet : </a:t>
            </a:r>
            <a:r>
              <a:rPr lang="fr-BE" sz="1600" dirty="0" smtClean="0">
                <a:latin typeface="Gill Sans MT" panose="020B0502020104020203" pitchFamily="34" charset="0"/>
              </a:rPr>
              <a:t/>
            </a:r>
            <a:br>
              <a:rPr lang="fr-BE" sz="1600" dirty="0" smtClean="0">
                <a:latin typeface="Gill Sans MT" panose="020B0502020104020203" pitchFamily="34" charset="0"/>
              </a:rPr>
            </a:br>
            <a:endParaRPr lang="fr-BE" sz="1600" dirty="0" smtClean="0">
              <a:latin typeface="Gill Sans MT" panose="020B0502020104020203" pitchFamily="34" charset="0"/>
            </a:endParaRPr>
          </a:p>
          <a:p>
            <a:pPr>
              <a:buClr>
                <a:schemeClr val="accent5"/>
              </a:buClr>
            </a:pPr>
            <a:r>
              <a:rPr lang="fr-BE" sz="1600" dirty="0" smtClean="0">
                <a:latin typeface="Gill Sans MT" panose="020B0502020104020203" pitchFamily="34" charset="0"/>
              </a:rPr>
              <a:t>initié en 2013 et poursuivi en 2014 au sein de la Faculté des </a:t>
            </a:r>
            <a:r>
              <a:rPr lang="fr-BE" sz="1600" b="1" dirty="0" smtClean="0">
                <a:solidFill>
                  <a:schemeClr val="accent5"/>
                </a:solidFill>
                <a:latin typeface="Gill Sans MT" panose="020B0502020104020203" pitchFamily="34" charset="0"/>
              </a:rPr>
              <a:t>Sciences appliquées </a:t>
            </a:r>
            <a:br>
              <a:rPr lang="fr-BE" sz="1600" b="1" dirty="0" smtClean="0">
                <a:solidFill>
                  <a:schemeClr val="accent5"/>
                </a:solidFill>
                <a:latin typeface="Gill Sans MT" panose="020B0502020104020203" pitchFamily="34" charset="0"/>
              </a:rPr>
            </a:br>
            <a:r>
              <a:rPr lang="fr-BE" sz="1600" dirty="0" smtClean="0">
                <a:latin typeface="Gill Sans MT" panose="020B0502020104020203" pitchFamily="34" charset="0"/>
              </a:rPr>
              <a:t>(une quinzaine d’activités individuelles et collectives développées dans 8 cours) </a:t>
            </a:r>
          </a:p>
          <a:p>
            <a:pPr marL="0" indent="0">
              <a:buClr>
                <a:schemeClr val="accent5"/>
              </a:buClr>
              <a:buNone/>
            </a:pPr>
            <a:r>
              <a:rPr lang="fr-BE" sz="1600" dirty="0">
                <a:latin typeface="Gill Sans MT" panose="020B0502020104020203" pitchFamily="34" charset="0"/>
              </a:rPr>
              <a:t>	</a:t>
            </a:r>
            <a:endParaRPr lang="fr-BE" sz="1600" dirty="0" smtClean="0">
              <a:latin typeface="Gill Sans MT" panose="020B0502020104020203" pitchFamily="34" charset="0"/>
            </a:endParaRPr>
          </a:p>
          <a:p>
            <a:pPr>
              <a:buClr>
                <a:schemeClr val="accent5"/>
              </a:buClr>
            </a:pPr>
            <a:r>
              <a:rPr lang="fr-BE" sz="1600" dirty="0">
                <a:latin typeface="Gill Sans MT" panose="020B0502020104020203" pitchFamily="34" charset="0"/>
              </a:rPr>
              <a:t>i</a:t>
            </a:r>
            <a:r>
              <a:rPr lang="fr-BE" sz="1600" dirty="0" smtClean="0">
                <a:latin typeface="Gill Sans MT" panose="020B0502020104020203" pitchFamily="34" charset="0"/>
              </a:rPr>
              <a:t>mplémenté de 2014 à 2017 en Faculté de </a:t>
            </a:r>
            <a:r>
              <a:rPr lang="fr-BE" sz="1600" b="1" dirty="0" smtClean="0">
                <a:solidFill>
                  <a:schemeClr val="accent5"/>
                </a:solidFill>
                <a:latin typeface="Gill Sans MT" panose="020B0502020104020203" pitchFamily="34" charset="0"/>
              </a:rPr>
              <a:t>Droit, Science Politique et Criminologie </a:t>
            </a:r>
            <a:br>
              <a:rPr lang="fr-BE" sz="1600" b="1" dirty="0" smtClean="0">
                <a:solidFill>
                  <a:schemeClr val="accent5"/>
                </a:solidFill>
                <a:latin typeface="Gill Sans MT" panose="020B0502020104020203" pitchFamily="34" charset="0"/>
              </a:rPr>
            </a:br>
            <a:r>
              <a:rPr lang="fr-BE" sz="1600" dirty="0" smtClean="0">
                <a:latin typeface="Gill Sans MT" panose="020B0502020104020203" pitchFamily="34" charset="0"/>
              </a:rPr>
              <a:t>(une vingtaine d’activités dans 5 cours, et projet spécifique en Science Politique)</a:t>
            </a:r>
          </a:p>
          <a:p>
            <a:pPr marL="0" indent="0">
              <a:buClr>
                <a:schemeClr val="accent5"/>
              </a:buClr>
              <a:buNone/>
            </a:pPr>
            <a:r>
              <a:rPr lang="fr-BE" sz="1600" dirty="0" smtClean="0">
                <a:latin typeface="Gill Sans MT" panose="020B0502020104020203" pitchFamily="34" charset="0"/>
              </a:rPr>
              <a:t>	</a:t>
            </a:r>
          </a:p>
          <a:p>
            <a:pPr>
              <a:buClr>
                <a:schemeClr val="accent5"/>
              </a:buClr>
            </a:pPr>
            <a:r>
              <a:rPr lang="fr-BE" sz="1600" dirty="0">
                <a:latin typeface="Gill Sans MT" panose="020B0502020104020203" pitchFamily="34" charset="0"/>
              </a:rPr>
              <a:t>implémenté </a:t>
            </a:r>
            <a:r>
              <a:rPr lang="fr-BE" sz="1600" dirty="0" smtClean="0">
                <a:latin typeface="Gill Sans MT" panose="020B0502020104020203" pitchFamily="34" charset="0"/>
              </a:rPr>
              <a:t>de </a:t>
            </a:r>
            <a:r>
              <a:rPr lang="fr-BE" sz="1600" dirty="0">
                <a:latin typeface="Gill Sans MT" panose="020B0502020104020203" pitchFamily="34" charset="0"/>
              </a:rPr>
              <a:t>2015 </a:t>
            </a:r>
            <a:r>
              <a:rPr lang="fr-BE" sz="1600" dirty="0" smtClean="0">
                <a:latin typeface="Gill Sans MT" panose="020B0502020104020203" pitchFamily="34" charset="0"/>
              </a:rPr>
              <a:t>à 2017 Faculté des </a:t>
            </a:r>
            <a:r>
              <a:rPr lang="fr-BE" sz="1600" b="1" dirty="0">
                <a:solidFill>
                  <a:schemeClr val="accent5"/>
                </a:solidFill>
                <a:latin typeface="Gill Sans MT" panose="020B0502020104020203" pitchFamily="34" charset="0"/>
              </a:rPr>
              <a:t>Sciences</a:t>
            </a:r>
            <a:r>
              <a:rPr lang="fr-BE" sz="1600" dirty="0">
                <a:solidFill>
                  <a:schemeClr val="accent5"/>
                </a:solidFill>
                <a:latin typeface="Gill Sans MT" panose="020B0502020104020203" pitchFamily="34" charset="0"/>
              </a:rPr>
              <a:t> </a:t>
            </a:r>
            <a:r>
              <a:rPr lang="fr-BE" sz="1600" dirty="0" smtClean="0">
                <a:latin typeface="Gill Sans MT" panose="020B0502020104020203" pitchFamily="34" charset="0"/>
              </a:rPr>
              <a:t>(une vingtaine d’activités dans 5 cours, appuyées par une vaste enquête longitudinale)</a:t>
            </a:r>
          </a:p>
          <a:p>
            <a:pPr marL="0" indent="0">
              <a:buClr>
                <a:schemeClr val="accent5"/>
              </a:buClr>
              <a:buNone/>
            </a:pPr>
            <a:r>
              <a:rPr lang="fr-BE" sz="1600" dirty="0">
                <a:latin typeface="Gill Sans MT" panose="020B0502020104020203" pitchFamily="34" charset="0"/>
              </a:rPr>
              <a:t>	</a:t>
            </a:r>
            <a:endParaRPr lang="fr-BE" sz="1600" dirty="0" smtClean="0">
              <a:latin typeface="Gill Sans MT" panose="020B0502020104020203" pitchFamily="34" charset="0"/>
            </a:endParaRPr>
          </a:p>
          <a:p>
            <a:pPr>
              <a:buClr>
                <a:schemeClr val="accent5"/>
              </a:buClr>
            </a:pPr>
            <a:r>
              <a:rPr lang="fr-BE" sz="1600" dirty="0">
                <a:latin typeface="Gill Sans MT" panose="020B0502020104020203" pitchFamily="34" charset="0"/>
              </a:rPr>
              <a:t>implémenté de </a:t>
            </a:r>
            <a:r>
              <a:rPr lang="fr-BE" sz="1600" dirty="0" smtClean="0">
                <a:latin typeface="Gill Sans MT" panose="020B0502020104020203" pitchFamily="34" charset="0"/>
              </a:rPr>
              <a:t>2016 à 2018 en Faculté d’</a:t>
            </a:r>
            <a:r>
              <a:rPr lang="fr-BE" sz="1600" b="1" dirty="0" smtClean="0">
                <a:solidFill>
                  <a:schemeClr val="accent5"/>
                </a:solidFill>
                <a:latin typeface="Gill Sans MT" panose="020B0502020104020203" pitchFamily="34" charset="0"/>
              </a:rPr>
              <a:t>Architecture</a:t>
            </a:r>
            <a:r>
              <a:rPr lang="fr-BE" sz="1600" dirty="0">
                <a:latin typeface="Gill Sans MT" panose="020B0502020104020203" pitchFamily="34" charset="0"/>
              </a:rPr>
              <a:t> (une </a:t>
            </a:r>
            <a:r>
              <a:rPr lang="fr-BE" sz="1600" dirty="0" smtClean="0">
                <a:latin typeface="Gill Sans MT" panose="020B0502020104020203" pitchFamily="34" charset="0"/>
              </a:rPr>
              <a:t>vingtaine d’activités dans </a:t>
            </a:r>
            <a:r>
              <a:rPr lang="fr-BE" sz="1600" dirty="0">
                <a:latin typeface="Gill Sans MT" panose="020B0502020104020203" pitchFamily="34" charset="0"/>
              </a:rPr>
              <a:t>6</a:t>
            </a:r>
            <a:r>
              <a:rPr lang="fr-BE" sz="1600" dirty="0" smtClean="0">
                <a:latin typeface="Gill Sans MT" panose="020B0502020104020203" pitchFamily="34" charset="0"/>
              </a:rPr>
              <a:t> cours)</a:t>
            </a:r>
          </a:p>
          <a:p>
            <a:pPr marL="0" indent="0">
              <a:buClr>
                <a:schemeClr val="accent5"/>
              </a:buClr>
              <a:buNone/>
            </a:pPr>
            <a:endParaRPr lang="fr-BE" sz="1600" dirty="0" smtClean="0">
              <a:latin typeface="Gill Sans MT" panose="020B0502020104020203" pitchFamily="34" charset="0"/>
            </a:endParaRPr>
          </a:p>
          <a:p>
            <a:pPr>
              <a:buClr>
                <a:schemeClr val="accent5"/>
              </a:buClr>
            </a:pPr>
            <a:r>
              <a:rPr lang="fr-BE" sz="1600" dirty="0">
                <a:latin typeface="Gill Sans MT" panose="020B0502020104020203" pitchFamily="34" charset="0"/>
              </a:rPr>
              <a:t>implémenté depuis 2017 en Faculté </a:t>
            </a:r>
            <a:r>
              <a:rPr lang="fr-BE" sz="1600" dirty="0" smtClean="0">
                <a:latin typeface="Gill Sans MT" panose="020B0502020104020203" pitchFamily="34" charset="0"/>
              </a:rPr>
              <a:t>de </a:t>
            </a:r>
            <a:r>
              <a:rPr lang="fr-BE" sz="1600" b="1" dirty="0" smtClean="0">
                <a:solidFill>
                  <a:schemeClr val="accent5"/>
                </a:solidFill>
                <a:latin typeface="Gill Sans MT" panose="020B0502020104020203" pitchFamily="34" charset="0"/>
              </a:rPr>
              <a:t>Médecine vétérinaire </a:t>
            </a:r>
            <a:r>
              <a:rPr lang="fr-BE" sz="1600" dirty="0">
                <a:latin typeface="Gill Sans MT" panose="020B0502020104020203" pitchFamily="34" charset="0"/>
              </a:rPr>
              <a:t>(une </a:t>
            </a:r>
            <a:r>
              <a:rPr lang="fr-BE" sz="1600" dirty="0" smtClean="0">
                <a:latin typeface="Gill Sans MT" panose="020B0502020104020203" pitchFamily="34" charset="0"/>
              </a:rPr>
              <a:t>douzaine d’activités dans </a:t>
            </a:r>
            <a:r>
              <a:rPr lang="fr-BE" sz="1600" dirty="0">
                <a:latin typeface="Gill Sans MT" panose="020B0502020104020203" pitchFamily="34" charset="0"/>
              </a:rPr>
              <a:t>6 cours</a:t>
            </a:r>
            <a:r>
              <a:rPr lang="fr-BE" sz="1600" dirty="0" smtClean="0">
                <a:latin typeface="Gill Sans MT" panose="020B0502020104020203" pitchFamily="34" charset="0"/>
              </a:rPr>
              <a:t>)</a:t>
            </a:r>
          </a:p>
          <a:p>
            <a:pPr>
              <a:buClr>
                <a:schemeClr val="accent5"/>
              </a:buClr>
            </a:pPr>
            <a:endParaRPr lang="fr-BE" sz="1600" dirty="0" smtClean="0">
              <a:latin typeface="Gill Sans MT" panose="020B0502020104020203" pitchFamily="34" charset="0"/>
            </a:endParaRPr>
          </a:p>
          <a:p>
            <a:pPr>
              <a:buClr>
                <a:schemeClr val="accent5"/>
              </a:buClr>
            </a:pPr>
            <a:r>
              <a:rPr lang="fr-BE" sz="1600" dirty="0" smtClean="0">
                <a:latin typeface="Gill Sans MT" panose="020B0502020104020203" pitchFamily="34" charset="0"/>
              </a:rPr>
              <a:t>Implémenté depuis 2019 à </a:t>
            </a:r>
            <a:r>
              <a:rPr lang="fr-BE" sz="1600" b="1" dirty="0" smtClean="0">
                <a:solidFill>
                  <a:schemeClr val="accent5"/>
                </a:solidFill>
                <a:latin typeface="Gill Sans MT" panose="020B0502020104020203" pitchFamily="34" charset="0"/>
              </a:rPr>
              <a:t>HEC Ecole de Gestion </a:t>
            </a:r>
            <a:r>
              <a:rPr lang="fr-BE" sz="1600" dirty="0" smtClean="0">
                <a:latin typeface="Gill Sans MT" panose="020B0502020104020203" pitchFamily="34" charset="0"/>
              </a:rPr>
              <a:t>(en cours</a:t>
            </a:r>
            <a:r>
              <a:rPr lang="fr-BE" sz="1600" dirty="0">
                <a:latin typeface="Gill Sans MT" panose="020B0502020104020203" pitchFamily="34" charset="0"/>
              </a:rPr>
              <a:t>)</a:t>
            </a:r>
            <a:endParaRPr lang="fr-BE" sz="1600" b="1" dirty="0" smtClean="0">
              <a:solidFill>
                <a:schemeClr val="accent5"/>
              </a:solidFill>
              <a:latin typeface="Gill Sans MT" panose="020B0502020104020203" pitchFamily="34" charset="0"/>
            </a:endParaRPr>
          </a:p>
          <a:p>
            <a:pPr>
              <a:buClr>
                <a:schemeClr val="accent5">
                  <a:lumMod val="60000"/>
                  <a:lumOff val="40000"/>
                </a:schemeClr>
              </a:buClr>
              <a:buNone/>
            </a:pPr>
            <a:endParaRPr lang="fr-BE" sz="1800" dirty="0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8E2ED97-D4DF-48A2-80D9-E62AD69FC7BC}" type="slidenum">
              <a:rPr lang="fr-FR" smtClean="0"/>
              <a:pPr/>
              <a:t>2</a:t>
            </a:fld>
            <a:endParaRPr lang="fr-FR" dirty="0" smtClean="0"/>
          </a:p>
        </p:txBody>
      </p:sp>
      <p:sp>
        <p:nvSpPr>
          <p:cNvPr id="6" name="Rectangle à coins arrondis 5"/>
          <p:cNvSpPr/>
          <p:nvPr/>
        </p:nvSpPr>
        <p:spPr>
          <a:xfrm>
            <a:off x="755576" y="332656"/>
            <a:ext cx="7632848" cy="648072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58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362950" cy="990600"/>
          </a:xfrm>
        </p:spPr>
        <p:txBody>
          <a:bodyPr/>
          <a:lstStyle/>
          <a:p>
            <a:pPr>
              <a:defRPr/>
            </a:pPr>
            <a:r>
              <a:rPr lang="mr-IN" sz="2800" dirty="0" smtClean="0">
                <a:latin typeface="+mn-lt"/>
              </a:rPr>
              <a:t>…</a:t>
            </a:r>
            <a:r>
              <a:rPr lang="nl-BE" sz="2800" dirty="0" smtClean="0">
                <a:latin typeface="+mn-lt"/>
              </a:rPr>
              <a:t> mais aussi </a:t>
            </a:r>
            <a:r>
              <a:rPr lang="fr-BE" sz="2800" dirty="0" smtClean="0">
                <a:solidFill>
                  <a:schemeClr val="accent5"/>
                </a:solidFill>
              </a:rPr>
              <a:t>(évaluations </a:t>
            </a:r>
            <a:r>
              <a:rPr lang="fr-BE" sz="2800" dirty="0">
                <a:solidFill>
                  <a:schemeClr val="accent5"/>
                </a:solidFill>
              </a:rPr>
              <a:t>des </a:t>
            </a:r>
            <a:r>
              <a:rPr lang="fr-BE" sz="2800" dirty="0" smtClean="0">
                <a:solidFill>
                  <a:schemeClr val="accent5"/>
                </a:solidFill>
              </a:rPr>
              <a:t>initiatives) </a:t>
            </a:r>
            <a:endParaRPr lang="fr-BE" sz="2800" dirty="0" smtClean="0">
              <a:latin typeface="+mn-lt"/>
            </a:endParaRPr>
          </a:p>
        </p:txBody>
      </p:sp>
      <p:sp>
        <p:nvSpPr>
          <p:cNvPr id="1024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908721"/>
            <a:ext cx="8507288" cy="7704856"/>
          </a:xfrm>
        </p:spPr>
        <p:txBody>
          <a:bodyPr>
            <a:normAutofit/>
          </a:bodyPr>
          <a:lstStyle/>
          <a:p>
            <a:r>
              <a:rPr lang="fr-BE" sz="2000" b="1" dirty="0" smtClean="0"/>
              <a:t>Des entretiens </a:t>
            </a:r>
            <a:r>
              <a:rPr lang="fr-BE" sz="2000" dirty="0" smtClean="0"/>
              <a:t>semi-dirigés systématiques </a:t>
            </a:r>
            <a:r>
              <a:rPr lang="fr-BE" sz="2000" b="1" dirty="0" smtClean="0"/>
              <a:t>avec les enseignants </a:t>
            </a:r>
            <a:r>
              <a:rPr lang="fr-BE" sz="2000" dirty="0" smtClean="0"/>
              <a:t>suivis au terme de l’accompagnement</a:t>
            </a:r>
          </a:p>
          <a:p>
            <a:pPr lvl="1"/>
            <a:r>
              <a:rPr lang="fr-BE" sz="1000" dirty="0" err="1" smtClean="0"/>
              <a:t>Verpoorten</a:t>
            </a:r>
            <a:r>
              <a:rPr lang="fr-BE" sz="1000" dirty="0"/>
              <a:t>, D, </a:t>
            </a:r>
            <a:r>
              <a:rPr lang="fr-BE" sz="1000" b="1" dirty="0"/>
              <a:t>Leduc, L.</a:t>
            </a:r>
            <a:r>
              <a:rPr lang="fr-BE" sz="1000" dirty="0"/>
              <a:t>, </a:t>
            </a:r>
            <a:r>
              <a:rPr lang="fr-BE" sz="1000" dirty="0" err="1"/>
              <a:t>Mohr</a:t>
            </a:r>
            <a:r>
              <a:rPr lang="fr-BE" sz="1000" dirty="0"/>
              <a:t>, A., </a:t>
            </a:r>
            <a:r>
              <a:rPr lang="fr-BE" sz="1000" dirty="0" err="1"/>
              <a:t>Marichal</a:t>
            </a:r>
            <a:r>
              <a:rPr lang="fr-BE" sz="1000" dirty="0"/>
              <a:t>, E, </a:t>
            </a:r>
            <a:r>
              <a:rPr lang="fr-BE" sz="1000" dirty="0" err="1"/>
              <a:t>Duchâteau</a:t>
            </a:r>
            <a:r>
              <a:rPr lang="fr-BE" sz="1000" dirty="0"/>
              <a:t>, D, &amp; </a:t>
            </a:r>
            <a:r>
              <a:rPr lang="fr-BE" sz="1000" dirty="0" err="1"/>
              <a:t>Detroz</a:t>
            </a:r>
            <a:r>
              <a:rPr lang="fr-BE" sz="1000" dirty="0"/>
              <a:t>, P. (2017). Feedback First </a:t>
            </a:r>
            <a:r>
              <a:rPr lang="fr-BE" sz="1000" dirty="0" err="1"/>
              <a:t>year</a:t>
            </a:r>
            <a:r>
              <a:rPr lang="fr-BE" sz="1000" dirty="0"/>
              <a:t> – A </a:t>
            </a:r>
            <a:r>
              <a:rPr lang="fr-BE" sz="1000" dirty="0" err="1"/>
              <a:t>critical</a:t>
            </a:r>
            <a:r>
              <a:rPr lang="fr-BE" sz="1000" dirty="0"/>
              <a:t> </a:t>
            </a:r>
            <a:r>
              <a:rPr lang="fr-BE" sz="1000" dirty="0" err="1"/>
              <a:t>review</a:t>
            </a:r>
            <a:r>
              <a:rPr lang="fr-BE" sz="1000" dirty="0"/>
              <a:t> of the </a:t>
            </a:r>
            <a:r>
              <a:rPr lang="fr-BE" sz="1000" dirty="0" err="1"/>
              <a:t>strengths</a:t>
            </a:r>
            <a:r>
              <a:rPr lang="fr-BE" sz="1000" dirty="0"/>
              <a:t> and </a:t>
            </a:r>
            <a:r>
              <a:rPr lang="fr-BE" sz="1000" dirty="0" err="1"/>
              <a:t>shortcomings</a:t>
            </a:r>
            <a:r>
              <a:rPr lang="fr-BE" sz="1000" dirty="0"/>
              <a:t> of a collective </a:t>
            </a:r>
            <a:r>
              <a:rPr lang="fr-BE" sz="1000" dirty="0" err="1"/>
              <a:t>pedagogical</a:t>
            </a:r>
            <a:r>
              <a:rPr lang="fr-BE" sz="1000" dirty="0"/>
              <a:t> </a:t>
            </a:r>
            <a:r>
              <a:rPr lang="fr-BE" sz="1000" dirty="0" err="1"/>
              <a:t>project</a:t>
            </a:r>
            <a:r>
              <a:rPr lang="fr-BE" sz="1000" dirty="0"/>
              <a:t>. In J. </a:t>
            </a:r>
            <a:r>
              <a:rPr lang="fr-BE" sz="1000" dirty="0" err="1"/>
              <a:t>Friberg</a:t>
            </a:r>
            <a:r>
              <a:rPr lang="fr-BE" sz="1000" dirty="0"/>
              <a:t> &amp; K. </a:t>
            </a:r>
            <a:r>
              <a:rPr lang="fr-BE" sz="1000" dirty="0" err="1"/>
              <a:t>McKinney</a:t>
            </a:r>
            <a:r>
              <a:rPr lang="fr-BE" sz="1000" dirty="0"/>
              <a:t> (</a:t>
            </a:r>
            <a:r>
              <a:rPr lang="fr-BE" sz="1000" dirty="0" err="1"/>
              <a:t>Eds</a:t>
            </a:r>
            <a:r>
              <a:rPr lang="fr-BE" sz="1000" dirty="0"/>
              <a:t>.), </a:t>
            </a:r>
            <a:r>
              <a:rPr lang="fr-BE" sz="1000" i="1" dirty="0" err="1"/>
              <a:t>Applying</a:t>
            </a:r>
            <a:r>
              <a:rPr lang="fr-BE" sz="1000" i="1" dirty="0"/>
              <a:t> the </a:t>
            </a:r>
            <a:r>
              <a:rPr lang="fr-BE" sz="1000" i="1" dirty="0" err="1"/>
              <a:t>Scholarship</a:t>
            </a:r>
            <a:r>
              <a:rPr lang="fr-BE" sz="1000" i="1" dirty="0"/>
              <a:t> of </a:t>
            </a:r>
            <a:r>
              <a:rPr lang="fr-BE" sz="1000" i="1" dirty="0" err="1"/>
              <a:t>Teaching</a:t>
            </a:r>
            <a:r>
              <a:rPr lang="fr-BE" sz="1000" i="1" dirty="0"/>
              <a:t> and Learning Beyond the </a:t>
            </a:r>
            <a:r>
              <a:rPr lang="fr-BE" sz="1000" i="1" dirty="0" err="1"/>
              <a:t>Individual</a:t>
            </a:r>
            <a:r>
              <a:rPr lang="fr-BE" sz="1000" i="1" dirty="0"/>
              <a:t> </a:t>
            </a:r>
            <a:r>
              <a:rPr lang="fr-BE" sz="1000" i="1" dirty="0" err="1"/>
              <a:t>Classroom</a:t>
            </a:r>
            <a:r>
              <a:rPr lang="fr-BE" sz="1000" i="1" dirty="0"/>
              <a:t> </a:t>
            </a:r>
            <a:r>
              <a:rPr lang="fr-BE" sz="1000" i="1" dirty="0" err="1"/>
              <a:t>Level</a:t>
            </a:r>
            <a:r>
              <a:rPr lang="fr-BE" sz="1000" dirty="0"/>
              <a:t>. Bloomington, USA: Indiana </a:t>
            </a:r>
            <a:r>
              <a:rPr lang="fr-BE" sz="1000" dirty="0" err="1"/>
              <a:t>University</a:t>
            </a:r>
            <a:r>
              <a:rPr lang="fr-BE" sz="1000" dirty="0"/>
              <a:t> </a:t>
            </a:r>
            <a:r>
              <a:rPr lang="fr-BE" sz="1000" dirty="0" err="1"/>
              <a:t>Press</a:t>
            </a:r>
            <a:r>
              <a:rPr lang="fr-BE" sz="1000" dirty="0"/>
              <a:t>. (In </a:t>
            </a:r>
            <a:r>
              <a:rPr lang="fr-BE" sz="1000" dirty="0" err="1"/>
              <a:t>press</a:t>
            </a:r>
            <a:r>
              <a:rPr lang="fr-BE" sz="1000" dirty="0"/>
              <a:t>). </a:t>
            </a:r>
            <a:r>
              <a:rPr lang="fr-BE" sz="1000" dirty="0" smtClean="0"/>
              <a:t>[http://</a:t>
            </a:r>
            <a:r>
              <a:rPr lang="fr-BE" sz="1000" dirty="0" err="1" smtClean="0"/>
              <a:t>hdl.handle.net</a:t>
            </a:r>
            <a:r>
              <a:rPr lang="fr-BE" sz="1000" dirty="0" smtClean="0"/>
              <a:t>/2268/206782] </a:t>
            </a:r>
          </a:p>
          <a:p>
            <a:pPr lvl="1"/>
            <a:r>
              <a:rPr lang="fr-BE" sz="1000" dirty="0" err="1"/>
              <a:t>Verpoorten</a:t>
            </a:r>
            <a:r>
              <a:rPr lang="fr-BE" sz="1000" dirty="0"/>
              <a:t>, D., </a:t>
            </a:r>
            <a:r>
              <a:rPr lang="fr-BE" sz="1000" dirty="0" err="1"/>
              <a:t>Detroz</a:t>
            </a:r>
            <a:r>
              <a:rPr lang="fr-BE" sz="1000" dirty="0"/>
              <a:t>, P., </a:t>
            </a:r>
            <a:r>
              <a:rPr lang="fr-BE" sz="1000" dirty="0" err="1"/>
              <a:t>Mohr</a:t>
            </a:r>
            <a:r>
              <a:rPr lang="fr-BE" sz="1000" dirty="0"/>
              <a:t>, A., </a:t>
            </a:r>
            <a:r>
              <a:rPr lang="fr-BE" sz="1000" dirty="0" err="1"/>
              <a:t>Duchâteau</a:t>
            </a:r>
            <a:r>
              <a:rPr lang="fr-BE" sz="1000" dirty="0"/>
              <a:t>, D. &amp; </a:t>
            </a:r>
            <a:r>
              <a:rPr lang="fr-BE" sz="1000" b="1" dirty="0"/>
              <a:t>Leduc, L. </a:t>
            </a:r>
            <a:r>
              <a:rPr lang="fr-BE" sz="1000" dirty="0"/>
              <a:t>(2017). </a:t>
            </a:r>
            <a:r>
              <a:rPr lang="fr-BE" sz="1000" dirty="0" err="1"/>
              <a:t>Ups</a:t>
            </a:r>
            <a:r>
              <a:rPr lang="fr-BE" sz="1000" dirty="0"/>
              <a:t> and </a:t>
            </a:r>
            <a:r>
              <a:rPr lang="fr-BE" sz="1000" dirty="0" err="1"/>
              <a:t>downs</a:t>
            </a:r>
            <a:r>
              <a:rPr lang="fr-BE" sz="1000" dirty="0"/>
              <a:t> for </a:t>
            </a:r>
            <a:r>
              <a:rPr lang="fr-BE" sz="1000" dirty="0" err="1"/>
              <a:t>SoTL</a:t>
            </a:r>
            <a:r>
              <a:rPr lang="fr-BE" sz="1000" dirty="0"/>
              <a:t> </a:t>
            </a:r>
            <a:r>
              <a:rPr lang="fr-BE" sz="1000" dirty="0" err="1"/>
              <a:t>development</a:t>
            </a:r>
            <a:r>
              <a:rPr lang="fr-BE" sz="1000" dirty="0"/>
              <a:t> in a collective </a:t>
            </a:r>
            <a:r>
              <a:rPr lang="fr-BE" sz="1000" dirty="0" err="1"/>
              <a:t>project</a:t>
            </a:r>
            <a:r>
              <a:rPr lang="fr-BE" sz="1000" dirty="0"/>
              <a:t> </a:t>
            </a:r>
            <a:r>
              <a:rPr lang="fr-BE" sz="1000" dirty="0" err="1"/>
              <a:t>targeting</a:t>
            </a:r>
            <a:r>
              <a:rPr lang="fr-BE" sz="1000" dirty="0"/>
              <a:t> feedback practice </a:t>
            </a:r>
            <a:r>
              <a:rPr lang="fr-BE" sz="1000" dirty="0" err="1"/>
              <a:t>enhancement</a:t>
            </a:r>
            <a:r>
              <a:rPr lang="fr-BE" sz="1000" dirty="0"/>
              <a:t>. Paper </a:t>
            </a:r>
            <a:r>
              <a:rPr lang="fr-BE" sz="1000" dirty="0" err="1"/>
              <a:t>presented</a:t>
            </a:r>
            <a:r>
              <a:rPr lang="fr-BE" sz="1000" dirty="0"/>
              <a:t> at the </a:t>
            </a:r>
            <a:r>
              <a:rPr lang="fr-BE" sz="1000" i="1" dirty="0"/>
              <a:t>2nd </a:t>
            </a:r>
            <a:r>
              <a:rPr lang="fr-BE" sz="1000" i="1" dirty="0" err="1"/>
              <a:t>EuroSoTL</a:t>
            </a:r>
            <a:r>
              <a:rPr lang="fr-BE" sz="1000" i="1" dirty="0"/>
              <a:t> </a:t>
            </a:r>
            <a:r>
              <a:rPr lang="fr-BE" sz="1000" i="1" dirty="0" err="1"/>
              <a:t>Conference</a:t>
            </a:r>
            <a:r>
              <a:rPr lang="fr-BE" sz="1000" dirty="0"/>
              <a:t>, </a:t>
            </a:r>
            <a:r>
              <a:rPr lang="fr-BE" sz="1000" dirty="0" err="1"/>
              <a:t>University</a:t>
            </a:r>
            <a:r>
              <a:rPr lang="fr-BE" sz="1000" dirty="0"/>
              <a:t> of Lund, </a:t>
            </a:r>
            <a:r>
              <a:rPr lang="fr-BE" sz="1000" dirty="0" err="1"/>
              <a:t>Sweden</a:t>
            </a:r>
            <a:r>
              <a:rPr lang="fr-BE" sz="1000" dirty="0"/>
              <a:t>. [http://</a:t>
            </a:r>
            <a:r>
              <a:rPr lang="fr-BE" sz="1000" dirty="0" err="1"/>
              <a:t>hdl.handle.net</a:t>
            </a:r>
            <a:r>
              <a:rPr lang="fr-BE" sz="1000" dirty="0"/>
              <a:t>/2268/212214] </a:t>
            </a:r>
          </a:p>
          <a:p>
            <a:pPr marL="457200" lvl="1" indent="0">
              <a:buNone/>
            </a:pPr>
            <a:endParaRPr lang="fr-BE" sz="1000" dirty="0" smtClean="0"/>
          </a:p>
          <a:p>
            <a:r>
              <a:rPr lang="nl-BE" sz="2000" b="1" dirty="0" smtClean="0"/>
              <a:t>Autres publications </a:t>
            </a:r>
            <a:r>
              <a:rPr lang="nl-BE" sz="2000" dirty="0" smtClean="0"/>
              <a:t>/ communications à visées diverses en lien avec le projet</a:t>
            </a:r>
            <a:endParaRPr lang="fr-BE" sz="2000" b="1" dirty="0" smtClean="0"/>
          </a:p>
          <a:p>
            <a:pPr lvl="1"/>
            <a:r>
              <a:rPr lang="fr-BE" sz="1000" b="1" dirty="0" smtClean="0"/>
              <a:t>Leduc</a:t>
            </a:r>
            <a:r>
              <a:rPr lang="fr-BE" sz="1000" b="1" dirty="0"/>
              <a:t>, L., </a:t>
            </a:r>
            <a:r>
              <a:rPr lang="fr-BE" sz="1000" dirty="0" err="1"/>
              <a:t>Mohr</a:t>
            </a:r>
            <a:r>
              <a:rPr lang="fr-BE" sz="1000" dirty="0"/>
              <a:t>, M., </a:t>
            </a:r>
            <a:r>
              <a:rPr lang="fr-BE" sz="1000" dirty="0" err="1"/>
              <a:t>Marichal</a:t>
            </a:r>
            <a:r>
              <a:rPr lang="fr-BE" sz="1000" dirty="0"/>
              <a:t>, E., Deum, M. &amp; </a:t>
            </a:r>
            <a:r>
              <a:rPr lang="fr-BE" sz="1000" dirty="0" err="1"/>
              <a:t>Detroz</a:t>
            </a:r>
            <a:r>
              <a:rPr lang="fr-BE" sz="1000" dirty="0"/>
              <a:t>, P. (2017). Viser le </a:t>
            </a:r>
            <a:r>
              <a:rPr lang="fr-BE" sz="1000" dirty="0" err="1"/>
              <a:t>développement</a:t>
            </a:r>
            <a:r>
              <a:rPr lang="fr-BE" sz="1000" dirty="0"/>
              <a:t> des pratiques d’</a:t>
            </a:r>
            <a:r>
              <a:rPr lang="fr-BE" sz="1000" dirty="0" err="1"/>
              <a:t>Assessment</a:t>
            </a:r>
            <a:r>
              <a:rPr lang="fr-BE" sz="1000" dirty="0"/>
              <a:t> for Learning (</a:t>
            </a:r>
            <a:r>
              <a:rPr lang="fr-BE" sz="1000" dirty="0" err="1"/>
              <a:t>AfL</a:t>
            </a:r>
            <a:r>
              <a:rPr lang="fr-BE" sz="1000" dirty="0"/>
              <a:t>) dans le contexte de la 1ère </a:t>
            </a:r>
            <a:r>
              <a:rPr lang="fr-BE" sz="1000" dirty="0" err="1"/>
              <a:t>année</a:t>
            </a:r>
            <a:r>
              <a:rPr lang="fr-BE" sz="1000" dirty="0"/>
              <a:t> à l’</a:t>
            </a:r>
            <a:r>
              <a:rPr lang="fr-BE" sz="1000" dirty="0" err="1"/>
              <a:t>universite</a:t>
            </a:r>
            <a:r>
              <a:rPr lang="fr-BE" sz="1000" dirty="0"/>
              <a:t>́ : cadre </a:t>
            </a:r>
            <a:r>
              <a:rPr lang="fr-BE" sz="1000" dirty="0" err="1"/>
              <a:t>théorique</a:t>
            </a:r>
            <a:r>
              <a:rPr lang="fr-BE" sz="1000" dirty="0"/>
              <a:t>, dispositif et initiatives </a:t>
            </a:r>
            <a:r>
              <a:rPr lang="fr-BE" sz="1000" dirty="0" err="1"/>
              <a:t>pédagogiques</a:t>
            </a:r>
            <a:r>
              <a:rPr lang="fr-BE" sz="1000" dirty="0"/>
              <a:t> </a:t>
            </a:r>
            <a:r>
              <a:rPr lang="fr-BE" sz="1000" dirty="0" err="1"/>
              <a:t>résultant</a:t>
            </a:r>
            <a:r>
              <a:rPr lang="fr-BE" sz="1000" dirty="0"/>
              <a:t> du projet « Feedbacks1er bac ». In P. </a:t>
            </a:r>
            <a:r>
              <a:rPr lang="fr-BE" sz="1000" dirty="0" err="1"/>
              <a:t>Detroz</a:t>
            </a:r>
            <a:r>
              <a:rPr lang="fr-BE" sz="1000" dirty="0"/>
              <a:t>, M. </a:t>
            </a:r>
            <a:r>
              <a:rPr lang="fr-BE" sz="1000" dirty="0" err="1"/>
              <a:t>Crahay</a:t>
            </a:r>
            <a:r>
              <a:rPr lang="fr-BE" sz="1000" dirty="0"/>
              <a:t>, M. &amp; A. </a:t>
            </a:r>
            <a:r>
              <a:rPr lang="fr-BE" sz="1000" dirty="0" err="1"/>
              <a:t>Fagnant</a:t>
            </a:r>
            <a:r>
              <a:rPr lang="fr-BE" sz="1000" dirty="0"/>
              <a:t> (</a:t>
            </a:r>
            <a:r>
              <a:rPr lang="fr-BE" sz="1000" dirty="0" err="1"/>
              <a:t>Eds</a:t>
            </a:r>
            <a:r>
              <a:rPr lang="fr-BE" sz="1000" dirty="0"/>
              <a:t>.), </a:t>
            </a:r>
            <a:r>
              <a:rPr lang="fr-BE" sz="1000" i="1" dirty="0"/>
              <a:t>L'</a:t>
            </a:r>
            <a:r>
              <a:rPr lang="fr-BE" sz="1000" i="1" dirty="0" err="1"/>
              <a:t>évaluation</a:t>
            </a:r>
            <a:r>
              <a:rPr lang="fr-BE" sz="1000" i="1" dirty="0"/>
              <a:t> à la </a:t>
            </a:r>
            <a:r>
              <a:rPr lang="fr-BE" sz="1000" i="1" dirty="0" err="1"/>
              <a:t>lumière</a:t>
            </a:r>
            <a:r>
              <a:rPr lang="fr-BE" sz="1000" i="1" dirty="0"/>
              <a:t> des contextes et des disciplines </a:t>
            </a:r>
            <a:r>
              <a:rPr lang="fr-BE" sz="1000" dirty="0"/>
              <a:t>(pp. 221-256). Bruxelles : De Boeck. [http://</a:t>
            </a:r>
            <a:r>
              <a:rPr lang="fr-BE" sz="1000" dirty="0" err="1"/>
              <a:t>hdl.handle.net</a:t>
            </a:r>
            <a:r>
              <a:rPr lang="fr-BE" sz="1000" dirty="0"/>
              <a:t>/2268/206321] </a:t>
            </a:r>
          </a:p>
          <a:p>
            <a:pPr lvl="1"/>
            <a:r>
              <a:rPr lang="fr-BE" sz="1000" dirty="0"/>
              <a:t>Tonus, C., </a:t>
            </a:r>
            <a:r>
              <a:rPr lang="fr-BE" sz="1000" dirty="0" err="1"/>
              <a:t>Filot</a:t>
            </a:r>
            <a:r>
              <a:rPr lang="fr-BE" sz="1000" dirty="0"/>
              <a:t>, C., &amp; </a:t>
            </a:r>
            <a:r>
              <a:rPr lang="fr-BE" sz="1000" b="1" dirty="0"/>
              <a:t>Leduc, L. </a:t>
            </a:r>
            <a:r>
              <a:rPr lang="fr-BE" sz="1000" dirty="0"/>
              <a:t>(2018). </a:t>
            </a:r>
            <a:r>
              <a:rPr lang="fr-BE" sz="1000" dirty="0" err="1"/>
              <a:t>Évaluer</a:t>
            </a:r>
            <a:r>
              <a:rPr lang="fr-BE" sz="1000" dirty="0"/>
              <a:t> </a:t>
            </a:r>
            <a:r>
              <a:rPr lang="fr-BE" sz="1000" dirty="0" err="1"/>
              <a:t>formativement</a:t>
            </a:r>
            <a:r>
              <a:rPr lang="fr-BE" sz="1000" dirty="0"/>
              <a:t> en 1er Bac à l’</a:t>
            </a:r>
            <a:r>
              <a:rPr lang="fr-BE" sz="1000" dirty="0" err="1"/>
              <a:t>universite</a:t>
            </a:r>
            <a:r>
              <a:rPr lang="fr-BE" sz="1000" dirty="0"/>
              <a:t>́, et </a:t>
            </a:r>
            <a:r>
              <a:rPr lang="fr-BE" sz="1000" dirty="0" err="1"/>
              <a:t>après</a:t>
            </a:r>
            <a:r>
              <a:rPr lang="fr-BE" sz="1000" dirty="0"/>
              <a:t> ? Focale sur un outil de feedback et de </a:t>
            </a:r>
            <a:r>
              <a:rPr lang="fr-BE" sz="1000" dirty="0" err="1"/>
              <a:t>feed</a:t>
            </a:r>
            <a:r>
              <a:rPr lang="fr-BE" sz="1000" dirty="0"/>
              <a:t> </a:t>
            </a:r>
            <a:r>
              <a:rPr lang="fr-BE" sz="1000" dirty="0" err="1"/>
              <a:t>forward</a:t>
            </a:r>
            <a:r>
              <a:rPr lang="fr-BE" sz="1000" dirty="0"/>
              <a:t> longitudinal et personnalisé dans un cours d’Anglais à distance. </a:t>
            </a:r>
            <a:r>
              <a:rPr lang="fr-BE" sz="1000" i="1" dirty="0"/>
              <a:t>Actes du 30e colloque de l'ADMEE-Europe</a:t>
            </a:r>
            <a:r>
              <a:rPr lang="fr-BE" sz="1000" dirty="0"/>
              <a:t>, </a:t>
            </a:r>
            <a:r>
              <a:rPr lang="fr-BE" sz="1000" dirty="0" err="1"/>
              <a:t>Universite</a:t>
            </a:r>
            <a:r>
              <a:rPr lang="fr-BE" sz="1000" dirty="0"/>
              <a:t>́ du Luxembourg. [http://</a:t>
            </a:r>
            <a:r>
              <a:rPr lang="fr-BE" sz="1000" dirty="0" err="1"/>
              <a:t>hdl.handle.net</a:t>
            </a:r>
            <a:r>
              <a:rPr lang="fr-BE" sz="1000" dirty="0"/>
              <a:t>/2268/221133] </a:t>
            </a:r>
          </a:p>
          <a:p>
            <a:pPr lvl="1"/>
            <a:r>
              <a:rPr lang="fr-BE" sz="1000" dirty="0" err="1"/>
              <a:t>Jancart</a:t>
            </a:r>
            <a:r>
              <a:rPr lang="fr-BE" sz="1000" dirty="0"/>
              <a:t>, S., Silvestre, A., </a:t>
            </a:r>
            <a:r>
              <a:rPr lang="fr-BE" sz="1000" dirty="0" err="1"/>
              <a:t>Seijkens</a:t>
            </a:r>
            <a:r>
              <a:rPr lang="fr-BE" sz="1000" dirty="0"/>
              <a:t>, N., &amp; </a:t>
            </a:r>
            <a:r>
              <a:rPr lang="fr-BE" sz="1000" b="1" dirty="0"/>
              <a:t>Leduc, L. </a:t>
            </a:r>
            <a:r>
              <a:rPr lang="fr-BE" sz="1000" dirty="0"/>
              <a:t>(2018). </a:t>
            </a:r>
            <a:r>
              <a:rPr lang="fr-BE" sz="1000" dirty="0" err="1"/>
              <a:t>Devices</a:t>
            </a:r>
            <a:r>
              <a:rPr lang="fr-BE" sz="1000" dirty="0"/>
              <a:t> to </a:t>
            </a:r>
            <a:r>
              <a:rPr lang="fr-BE" sz="1000" dirty="0" err="1"/>
              <a:t>Counter</a:t>
            </a:r>
            <a:r>
              <a:rPr lang="fr-BE" sz="1000" dirty="0"/>
              <a:t> the </a:t>
            </a:r>
            <a:r>
              <a:rPr lang="fr-BE" sz="1000" dirty="0" err="1"/>
              <a:t>Lack</a:t>
            </a:r>
            <a:r>
              <a:rPr lang="fr-BE" sz="1000" dirty="0"/>
              <a:t> of Practice in </a:t>
            </a:r>
            <a:r>
              <a:rPr lang="fr-BE" sz="1000" dirty="0" err="1"/>
              <a:t>Mathematics</a:t>
            </a:r>
            <a:r>
              <a:rPr lang="fr-BE" sz="1000" dirty="0"/>
              <a:t> in a First </a:t>
            </a:r>
            <a:r>
              <a:rPr lang="fr-BE" sz="1000" dirty="0" err="1"/>
              <a:t>Year</a:t>
            </a:r>
            <a:r>
              <a:rPr lang="fr-BE" sz="1000" dirty="0"/>
              <a:t> Architecture Programme. </a:t>
            </a:r>
            <a:r>
              <a:rPr lang="fr-BE" sz="1000" i="1" dirty="0" err="1"/>
              <a:t>Proceedings</a:t>
            </a:r>
            <a:r>
              <a:rPr lang="fr-BE" sz="1000" i="1" dirty="0"/>
              <a:t> of the 2017 </a:t>
            </a:r>
            <a:r>
              <a:rPr lang="fr-BE" sz="1000" i="1" dirty="0" err="1"/>
              <a:t>Conference</a:t>
            </a:r>
            <a:r>
              <a:rPr lang="fr-BE" sz="1000" i="1" dirty="0"/>
              <a:t> of the </a:t>
            </a:r>
            <a:r>
              <a:rPr lang="fr-BE" sz="1000" i="1" dirty="0" err="1"/>
              <a:t>European</a:t>
            </a:r>
            <a:r>
              <a:rPr lang="fr-BE" sz="1000" i="1" dirty="0"/>
              <a:t> Association for </a:t>
            </a:r>
            <a:r>
              <a:rPr lang="fr-BE" sz="1000" i="1" dirty="0" err="1"/>
              <a:t>Practitioner</a:t>
            </a:r>
            <a:r>
              <a:rPr lang="fr-BE" sz="1000" i="1" dirty="0"/>
              <a:t> </a:t>
            </a:r>
            <a:r>
              <a:rPr lang="fr-BE" sz="1000" i="1" dirty="0" err="1"/>
              <a:t>Research</a:t>
            </a:r>
            <a:r>
              <a:rPr lang="fr-BE" sz="1000" i="1" dirty="0"/>
              <a:t> on </a:t>
            </a:r>
            <a:r>
              <a:rPr lang="fr-BE" sz="1000" i="1" dirty="0" err="1"/>
              <a:t>Improving</a:t>
            </a:r>
            <a:r>
              <a:rPr lang="fr-BE" sz="1000" i="1" dirty="0"/>
              <a:t> Learning (EAPRIL), </a:t>
            </a:r>
            <a:r>
              <a:rPr lang="fr-BE" sz="1000" dirty="0" err="1"/>
              <a:t>Hämeenlinna</a:t>
            </a:r>
            <a:r>
              <a:rPr lang="fr-BE" sz="1000" dirty="0"/>
              <a:t>, </a:t>
            </a:r>
            <a:r>
              <a:rPr lang="fr-BE" sz="1000" dirty="0" err="1"/>
              <a:t>Finland</a:t>
            </a:r>
            <a:r>
              <a:rPr lang="fr-BE" sz="1000" dirty="0"/>
              <a:t>. [http://</a:t>
            </a:r>
            <a:r>
              <a:rPr lang="fr-BE" sz="1000" dirty="0" err="1"/>
              <a:t>hdl.handle.net</a:t>
            </a:r>
            <a:r>
              <a:rPr lang="fr-BE" sz="1000" dirty="0"/>
              <a:t>/2268/221173] </a:t>
            </a:r>
          </a:p>
          <a:p>
            <a:pPr lvl="1"/>
            <a:r>
              <a:rPr lang="fr-BE" sz="1000" b="1" dirty="0"/>
              <a:t>Leduc, L.</a:t>
            </a:r>
            <a:r>
              <a:rPr lang="fr-BE" sz="1000" dirty="0"/>
              <a:t>, </a:t>
            </a:r>
            <a:r>
              <a:rPr lang="fr-BE" sz="1000" dirty="0" err="1"/>
              <a:t>Mohr</a:t>
            </a:r>
            <a:r>
              <a:rPr lang="fr-BE" sz="1000" dirty="0"/>
              <a:t>, </a:t>
            </a:r>
            <a:r>
              <a:rPr lang="fr-BE" sz="1000" dirty="0" err="1"/>
              <a:t>Dozot</a:t>
            </a:r>
            <a:r>
              <a:rPr lang="fr-BE" sz="1000" dirty="0"/>
              <a:t>, C. Deum, M. &amp; Jaspar, S. (2014). Accompagner des enseignants dans le </a:t>
            </a:r>
            <a:r>
              <a:rPr lang="fr-BE" sz="1000" dirty="0" err="1"/>
              <a:t>développement</a:t>
            </a:r>
            <a:r>
              <a:rPr lang="fr-BE" sz="1000" dirty="0"/>
              <a:t> individuel et collectif de pratiques de feedbacks propres à optimiser l’apprentissage des </a:t>
            </a:r>
            <a:r>
              <a:rPr lang="fr-BE" sz="1000" dirty="0" err="1"/>
              <a:t>étudiants</a:t>
            </a:r>
            <a:r>
              <a:rPr lang="fr-BE" sz="1000" dirty="0"/>
              <a:t> de 1ère </a:t>
            </a:r>
            <a:r>
              <a:rPr lang="fr-BE" sz="1000" dirty="0" err="1"/>
              <a:t>année</a:t>
            </a:r>
            <a:r>
              <a:rPr lang="fr-BE" sz="1000" dirty="0"/>
              <a:t> d’une </a:t>
            </a:r>
            <a:r>
              <a:rPr lang="fr-BE" sz="1000" dirty="0" err="1"/>
              <a:t>même</a:t>
            </a:r>
            <a:r>
              <a:rPr lang="fr-BE" sz="1000" dirty="0"/>
              <a:t> </a:t>
            </a:r>
            <a:r>
              <a:rPr lang="fr-BE" sz="1000" dirty="0" err="1"/>
              <a:t>Faculte</a:t>
            </a:r>
            <a:r>
              <a:rPr lang="fr-BE" sz="1000" dirty="0"/>
              <a:t>́. Lignes de force d’un dispositif mis en œuvre à l’</a:t>
            </a:r>
            <a:r>
              <a:rPr lang="fr-BE" sz="1000" dirty="0" err="1"/>
              <a:t>Universite</a:t>
            </a:r>
            <a:r>
              <a:rPr lang="fr-BE" sz="1000" dirty="0"/>
              <a:t>́ de </a:t>
            </a:r>
            <a:r>
              <a:rPr lang="fr-BE" sz="1000" dirty="0" err="1"/>
              <a:t>Liège</a:t>
            </a:r>
            <a:r>
              <a:rPr lang="fr-BE" sz="1000" dirty="0"/>
              <a:t> en Sciences </a:t>
            </a:r>
            <a:r>
              <a:rPr lang="fr-BE" sz="1000" dirty="0" err="1"/>
              <a:t>appliquées</a:t>
            </a:r>
            <a:r>
              <a:rPr lang="fr-BE" sz="1000" dirty="0"/>
              <a:t>. </a:t>
            </a:r>
            <a:r>
              <a:rPr lang="fr-BE" sz="1000" i="1" dirty="0"/>
              <a:t>Actes du 27ème colloque international de l'ADMEE-Europe</a:t>
            </a:r>
            <a:r>
              <a:rPr lang="fr-BE" sz="1000" dirty="0"/>
              <a:t>, Marrakech, Maroc. [http://</a:t>
            </a:r>
            <a:r>
              <a:rPr lang="fr-BE" sz="1000" dirty="0" err="1"/>
              <a:t>hdl.handle.net</a:t>
            </a:r>
            <a:r>
              <a:rPr lang="fr-BE" sz="1000" dirty="0"/>
              <a:t>/2268/185080] </a:t>
            </a:r>
            <a:endParaRPr lang="fr-BE" sz="1000" b="1" dirty="0" smtClean="0"/>
          </a:p>
          <a:p>
            <a:pPr lvl="1"/>
            <a:r>
              <a:rPr lang="fr-BE" sz="1000" b="1" dirty="0" smtClean="0"/>
              <a:t>Leduc</a:t>
            </a:r>
            <a:r>
              <a:rPr lang="fr-BE" sz="1000" b="1" dirty="0"/>
              <a:t>, L.</a:t>
            </a:r>
            <a:r>
              <a:rPr lang="fr-BE" sz="1000" dirty="0"/>
              <a:t>, </a:t>
            </a:r>
            <a:r>
              <a:rPr lang="fr-BE" sz="1000" dirty="0" err="1"/>
              <a:t>Mohr</a:t>
            </a:r>
            <a:r>
              <a:rPr lang="fr-BE" sz="1000" dirty="0"/>
              <a:t>, M., </a:t>
            </a:r>
            <a:r>
              <a:rPr lang="fr-BE" sz="1000" dirty="0" err="1"/>
              <a:t>Marichal</a:t>
            </a:r>
            <a:r>
              <a:rPr lang="fr-BE" sz="1000" dirty="0"/>
              <a:t>, E., </a:t>
            </a:r>
            <a:r>
              <a:rPr lang="fr-BE" sz="1000" dirty="0" err="1"/>
              <a:t>Duchâteau</a:t>
            </a:r>
            <a:r>
              <a:rPr lang="fr-BE" sz="1000" dirty="0"/>
              <a:t>, D. (2016). Vers un </a:t>
            </a:r>
            <a:r>
              <a:rPr lang="fr-BE" sz="1000" dirty="0" err="1"/>
              <a:t>modèle</a:t>
            </a:r>
            <a:r>
              <a:rPr lang="fr-BE" sz="1000" dirty="0"/>
              <a:t> d’analyse du potentiel de soutien à l’</a:t>
            </a:r>
            <a:r>
              <a:rPr lang="fr-BE" sz="1000" dirty="0" err="1"/>
              <a:t>autorégulation</a:t>
            </a:r>
            <a:r>
              <a:rPr lang="fr-BE" sz="1000" dirty="0"/>
              <a:t> des apprentissages de dispositifs d’</a:t>
            </a:r>
            <a:r>
              <a:rPr lang="fr-BE" sz="1000" dirty="0" err="1"/>
              <a:t>Assessment</a:t>
            </a:r>
            <a:r>
              <a:rPr lang="fr-BE" sz="1000" dirty="0"/>
              <a:t> </a:t>
            </a:r>
            <a:r>
              <a:rPr lang="fr-BE" sz="1000" i="1" dirty="0"/>
              <a:t>for </a:t>
            </a:r>
            <a:r>
              <a:rPr lang="fr-BE" sz="1000" dirty="0"/>
              <a:t>Learning: exemples d’applications dans un projet d’aide à la </a:t>
            </a:r>
            <a:r>
              <a:rPr lang="fr-BE" sz="1000" dirty="0" err="1"/>
              <a:t>réussite</a:t>
            </a:r>
            <a:r>
              <a:rPr lang="fr-BE" sz="1000" dirty="0"/>
              <a:t> en 1er bachelier à l’</a:t>
            </a:r>
            <a:r>
              <a:rPr lang="fr-BE" sz="1000" dirty="0" err="1"/>
              <a:t>Universite</a:t>
            </a:r>
            <a:r>
              <a:rPr lang="fr-BE" sz="1000" dirty="0"/>
              <a:t>́ de </a:t>
            </a:r>
            <a:r>
              <a:rPr lang="fr-BE" sz="1000" dirty="0" err="1"/>
              <a:t>Liège</a:t>
            </a:r>
            <a:r>
              <a:rPr lang="fr-BE" sz="1000" dirty="0"/>
              <a:t>. Communication </a:t>
            </a:r>
            <a:r>
              <a:rPr lang="fr-BE" sz="1000" dirty="0" err="1"/>
              <a:t>présentée</a:t>
            </a:r>
            <a:r>
              <a:rPr lang="fr-BE" sz="1000" dirty="0"/>
              <a:t> au </a:t>
            </a:r>
            <a:r>
              <a:rPr lang="fr-BE" sz="1000" i="1" dirty="0"/>
              <a:t>28ème colloque international de l'ADMEE- Europe</a:t>
            </a:r>
            <a:r>
              <a:rPr lang="fr-BE" sz="1000" dirty="0"/>
              <a:t>, </a:t>
            </a:r>
            <a:r>
              <a:rPr lang="fr-BE" sz="1000" dirty="0" err="1"/>
              <a:t>Universite</a:t>
            </a:r>
            <a:r>
              <a:rPr lang="fr-BE" sz="1000" dirty="0"/>
              <a:t>́ de Lisbonne, Portugal. [http://</a:t>
            </a:r>
            <a:r>
              <a:rPr lang="fr-BE" sz="1000" dirty="0" err="1"/>
              <a:t>hdl.handle.net</a:t>
            </a:r>
            <a:r>
              <a:rPr lang="fr-BE" sz="1000" dirty="0"/>
              <a:t>/2268/220586] </a:t>
            </a:r>
          </a:p>
          <a:p>
            <a:pPr lvl="1"/>
            <a:r>
              <a:rPr lang="fr-BE" sz="1000" b="1" dirty="0" smtClean="0"/>
              <a:t>Leduc</a:t>
            </a:r>
            <a:r>
              <a:rPr lang="fr-BE" sz="1000" b="1" dirty="0"/>
              <a:t>, L.</a:t>
            </a:r>
            <a:r>
              <a:rPr lang="fr-BE" sz="1000" dirty="0"/>
              <a:t>, </a:t>
            </a:r>
            <a:r>
              <a:rPr lang="fr-BE" sz="1000" dirty="0" err="1"/>
              <a:t>Mohr</a:t>
            </a:r>
            <a:r>
              <a:rPr lang="fr-BE" sz="1000" dirty="0"/>
              <a:t>, </a:t>
            </a:r>
            <a:r>
              <a:rPr lang="fr-BE" sz="1000" dirty="0" err="1"/>
              <a:t>Dozot</a:t>
            </a:r>
            <a:r>
              <a:rPr lang="fr-BE" sz="1000" dirty="0"/>
              <a:t>, C. Deum, M. &amp; Jaspar, S. (2014). Concevoir une offre de formations </a:t>
            </a:r>
            <a:r>
              <a:rPr lang="fr-BE" sz="1000" dirty="0" err="1"/>
              <a:t>pédagogiques</a:t>
            </a:r>
            <a:r>
              <a:rPr lang="fr-BE" sz="1000" dirty="0"/>
              <a:t> </a:t>
            </a:r>
            <a:r>
              <a:rPr lang="fr-BE" sz="1000" dirty="0" err="1"/>
              <a:t>adaptée</a:t>
            </a:r>
            <a:r>
              <a:rPr lang="fr-BE" sz="1000" dirty="0"/>
              <a:t> pour les </a:t>
            </a:r>
            <a:r>
              <a:rPr lang="fr-BE" sz="1000" dirty="0" err="1"/>
              <a:t>étudiants-moniteurs</a:t>
            </a:r>
            <a:r>
              <a:rPr lang="fr-BE" sz="1000" dirty="0"/>
              <a:t>. Une </a:t>
            </a:r>
            <a:r>
              <a:rPr lang="fr-BE" sz="1000" dirty="0" err="1"/>
              <a:t>expérience</a:t>
            </a:r>
            <a:r>
              <a:rPr lang="fr-BE" sz="1000" dirty="0"/>
              <a:t> </a:t>
            </a:r>
            <a:r>
              <a:rPr lang="fr-BE" sz="1000" dirty="0" err="1"/>
              <a:t>menée</a:t>
            </a:r>
            <a:r>
              <a:rPr lang="fr-BE" sz="1000" dirty="0"/>
              <a:t> dans le cadre d’un projet de soutien à l’apprentissage des </a:t>
            </a:r>
            <a:r>
              <a:rPr lang="fr-BE" sz="1000" dirty="0" err="1"/>
              <a:t>primants</a:t>
            </a:r>
            <a:r>
              <a:rPr lang="fr-BE" sz="1000" dirty="0"/>
              <a:t> en Sciences </a:t>
            </a:r>
            <a:r>
              <a:rPr lang="fr-BE" sz="1000" dirty="0" err="1"/>
              <a:t>appliquées</a:t>
            </a:r>
            <a:r>
              <a:rPr lang="fr-BE" sz="1000" dirty="0"/>
              <a:t>. Communication </a:t>
            </a:r>
            <a:r>
              <a:rPr lang="fr-BE" sz="1000" dirty="0" err="1"/>
              <a:t>présentée</a:t>
            </a:r>
            <a:r>
              <a:rPr lang="fr-BE" sz="1000" dirty="0"/>
              <a:t> au </a:t>
            </a:r>
            <a:r>
              <a:rPr lang="fr-BE" sz="1000" i="1" dirty="0"/>
              <a:t>28ème </a:t>
            </a:r>
            <a:r>
              <a:rPr lang="fr-BE" sz="1000" i="1" dirty="0" err="1"/>
              <a:t>Congrès</a:t>
            </a:r>
            <a:r>
              <a:rPr lang="fr-BE" sz="1000" i="1" dirty="0"/>
              <a:t> de l'Association internationale de </a:t>
            </a:r>
            <a:r>
              <a:rPr lang="fr-BE" sz="1000" i="1" dirty="0" err="1"/>
              <a:t>pédagogie</a:t>
            </a:r>
            <a:r>
              <a:rPr lang="fr-BE" sz="1000" i="1" dirty="0"/>
              <a:t> universitaire (AIPU)</a:t>
            </a:r>
            <a:r>
              <a:rPr lang="fr-BE" sz="1000" dirty="0"/>
              <a:t>, </a:t>
            </a:r>
            <a:r>
              <a:rPr lang="fr-BE" sz="1000" dirty="0" err="1"/>
              <a:t>Universite</a:t>
            </a:r>
            <a:r>
              <a:rPr lang="fr-BE" sz="1000" dirty="0"/>
              <a:t>́ de Mons, Belgique. [http://</a:t>
            </a:r>
            <a:r>
              <a:rPr lang="fr-BE" sz="1000" dirty="0" err="1"/>
              <a:t>hdl.handle.net</a:t>
            </a:r>
            <a:r>
              <a:rPr lang="fr-BE" sz="1000" dirty="0"/>
              <a:t>/2268/184280] </a:t>
            </a: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9C84AE69-37E5-4EC0-A972-8FFE3AE81D70}" type="slidenum">
              <a:rPr lang="fr-FR" smtClean="0"/>
              <a:pPr/>
              <a:t>20</a:t>
            </a:fld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69600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6295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BE" sz="2300" dirty="0" smtClean="0">
                <a:latin typeface="+mn-lt"/>
              </a:rPr>
              <a:t>Introduction au projet « Feedbacks 1</a:t>
            </a:r>
            <a:r>
              <a:rPr lang="fr-BE" sz="2300" baseline="30000" dirty="0" smtClean="0">
                <a:latin typeface="+mn-lt"/>
              </a:rPr>
              <a:t>er</a:t>
            </a:r>
            <a:r>
              <a:rPr lang="fr-BE" sz="2300" dirty="0" smtClean="0">
                <a:latin typeface="+mn-lt"/>
              </a:rPr>
              <a:t> Bac »</a:t>
            </a:r>
          </a:p>
        </p:txBody>
      </p:sp>
      <p:sp>
        <p:nvSpPr>
          <p:cNvPr id="1024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340767"/>
            <a:ext cx="8579296" cy="5112569"/>
          </a:xfrm>
        </p:spPr>
        <p:txBody>
          <a:bodyPr>
            <a:normAutofit lnSpcReduction="10000"/>
          </a:bodyPr>
          <a:lstStyle/>
          <a:p>
            <a:pPr>
              <a:buClr>
                <a:srgbClr val="92D050"/>
              </a:buClr>
              <a:buNone/>
            </a:pPr>
            <a:r>
              <a:rPr lang="fr-BE" sz="1900" b="1" dirty="0">
                <a:latin typeface="Gill Sans MT" panose="020B0502020104020203" pitchFamily="34" charset="0"/>
              </a:rPr>
              <a:t>Un projet : </a:t>
            </a:r>
            <a:r>
              <a:rPr lang="fr-BE" sz="1900" dirty="0" smtClean="0">
                <a:latin typeface="Gill Sans MT" panose="020B0502020104020203" pitchFamily="34" charset="0"/>
              </a:rPr>
              <a:t/>
            </a:r>
            <a:br>
              <a:rPr lang="fr-BE" sz="1900" dirty="0" smtClean="0">
                <a:latin typeface="Gill Sans MT" panose="020B0502020104020203" pitchFamily="34" charset="0"/>
              </a:rPr>
            </a:br>
            <a:endParaRPr lang="fr-BE" sz="1900" dirty="0" smtClean="0">
              <a:latin typeface="Gill Sans MT" panose="020B0502020104020203" pitchFamily="34" charset="0"/>
            </a:endParaRPr>
          </a:p>
          <a:p>
            <a:pPr>
              <a:buClr>
                <a:schemeClr val="accent5"/>
              </a:buClr>
            </a:pPr>
            <a:r>
              <a:rPr lang="fr-BE" sz="1900" dirty="0" smtClean="0">
                <a:latin typeface="Gill Sans MT" panose="020B0502020104020203" pitchFamily="34" charset="0"/>
              </a:rPr>
              <a:t>orienté </a:t>
            </a:r>
            <a:r>
              <a:rPr lang="fr-BE" sz="1900" dirty="0">
                <a:latin typeface="Gill Sans MT" panose="020B0502020104020203" pitchFamily="34" charset="0"/>
              </a:rPr>
              <a:t>vers l’aide à l’apprentissage et la </a:t>
            </a:r>
            <a:r>
              <a:rPr lang="fr-BE" sz="1900" dirty="0">
                <a:solidFill>
                  <a:schemeClr val="accent5"/>
                </a:solidFill>
                <a:latin typeface="Gill Sans MT" panose="020B0502020104020203" pitchFamily="34" charset="0"/>
              </a:rPr>
              <a:t>réussite des étudiants de 1</a:t>
            </a:r>
            <a:r>
              <a:rPr lang="fr-BE" sz="1900" baseline="30000" dirty="0">
                <a:solidFill>
                  <a:schemeClr val="accent5"/>
                </a:solidFill>
                <a:latin typeface="Gill Sans MT" panose="020B0502020104020203" pitchFamily="34" charset="0"/>
              </a:rPr>
              <a:t>ère</a:t>
            </a:r>
            <a:r>
              <a:rPr lang="fr-BE" sz="1900" dirty="0">
                <a:solidFill>
                  <a:schemeClr val="accent5"/>
                </a:solidFill>
                <a:latin typeface="Gill Sans MT" panose="020B0502020104020203" pitchFamily="34" charset="0"/>
              </a:rPr>
              <a:t> année </a:t>
            </a:r>
            <a:r>
              <a:rPr lang="fr-BE" sz="1900" dirty="0">
                <a:latin typeface="Gill Sans MT" panose="020B0502020104020203" pitchFamily="34" charset="0"/>
              </a:rPr>
              <a:t>(financé sur des fonds « Aide à la réussite ») </a:t>
            </a:r>
          </a:p>
          <a:p>
            <a:pPr marL="0" indent="0">
              <a:buClr>
                <a:schemeClr val="accent5"/>
              </a:buClr>
              <a:buNone/>
            </a:pPr>
            <a:endParaRPr lang="fr-BE" sz="1100" dirty="0">
              <a:latin typeface="Gill Sans MT" panose="020B0502020104020203" pitchFamily="34" charset="0"/>
            </a:endParaRPr>
          </a:p>
          <a:p>
            <a:pPr>
              <a:buClr>
                <a:schemeClr val="accent5"/>
              </a:buClr>
            </a:pPr>
            <a:r>
              <a:rPr lang="fr-BE" sz="1900" dirty="0">
                <a:latin typeface="Gill Sans MT" panose="020B0502020104020203" pitchFamily="34" charset="0"/>
              </a:rPr>
              <a:t>axé </a:t>
            </a:r>
            <a:r>
              <a:rPr lang="fr-BE" sz="1900" dirty="0">
                <a:solidFill>
                  <a:schemeClr val="accent5"/>
                </a:solidFill>
                <a:latin typeface="Gill Sans MT" panose="020B0502020104020203" pitchFamily="34" charset="0"/>
              </a:rPr>
              <a:t>autour d’un </a:t>
            </a:r>
            <a:r>
              <a:rPr lang="fr-BE" sz="1900" dirty="0" smtClean="0">
                <a:solidFill>
                  <a:schemeClr val="accent5"/>
                </a:solidFill>
                <a:latin typeface="Gill Sans MT" panose="020B0502020104020203" pitchFamily="34" charset="0"/>
              </a:rPr>
              <a:t>thème porteur </a:t>
            </a:r>
            <a:r>
              <a:rPr lang="fr-BE" sz="1900" dirty="0">
                <a:latin typeface="Gill Sans MT" panose="020B0502020104020203" pitchFamily="34" charset="0"/>
              </a:rPr>
              <a:t>: </a:t>
            </a:r>
            <a:r>
              <a:rPr lang="fr-FR" sz="1900" dirty="0">
                <a:latin typeface="Gill Sans MT" panose="020B0502020104020203" pitchFamily="34" charset="0"/>
              </a:rPr>
              <a:t>promouvoir et développer les pratiques de </a:t>
            </a:r>
            <a:r>
              <a:rPr lang="fr-FR" sz="1900" u="sng" dirty="0">
                <a:latin typeface="Gill Sans MT" panose="020B0502020104020203" pitchFamily="34" charset="0"/>
              </a:rPr>
              <a:t>feedbacks </a:t>
            </a:r>
            <a:r>
              <a:rPr lang="fr-FR" sz="1900" u="sng" dirty="0" smtClean="0">
                <a:latin typeface="Gill Sans MT" panose="020B0502020104020203" pitchFamily="34" charset="0"/>
              </a:rPr>
              <a:t>formatifs </a:t>
            </a:r>
            <a:r>
              <a:rPr lang="fr-BE" sz="1800" dirty="0">
                <a:latin typeface="Gill Sans MT" panose="020B0502020104020203" pitchFamily="34" charset="0"/>
              </a:rPr>
              <a:t>adaptées </a:t>
            </a:r>
            <a:r>
              <a:rPr lang="fr-BE" sz="1800" b="1" dirty="0">
                <a:latin typeface="Gill Sans MT" panose="020B0502020104020203" pitchFamily="34" charset="0"/>
              </a:rPr>
              <a:t>dans des cours de 1er Bac de mêmes </a:t>
            </a:r>
            <a:r>
              <a:rPr lang="fr-BE" sz="1800" b="1" dirty="0" smtClean="0">
                <a:latin typeface="Gill Sans MT" panose="020B0502020104020203" pitchFamily="34" charset="0"/>
              </a:rPr>
              <a:t>filières</a:t>
            </a:r>
            <a:endParaRPr lang="fr-FR" sz="1900" b="1" dirty="0">
              <a:latin typeface="Gill Sans MT" panose="020B0502020104020203" pitchFamily="34" charset="0"/>
            </a:endParaRPr>
          </a:p>
          <a:p>
            <a:pPr marL="0" indent="0">
              <a:buClr>
                <a:schemeClr val="accent5"/>
              </a:buClr>
              <a:buNone/>
            </a:pPr>
            <a:endParaRPr lang="fr-BE" sz="1100" dirty="0" smtClean="0">
              <a:latin typeface="Gill Sans MT" panose="020B0502020104020203" pitchFamily="34" charset="0"/>
            </a:endParaRPr>
          </a:p>
          <a:p>
            <a:pPr>
              <a:buClr>
                <a:schemeClr val="accent5"/>
              </a:buClr>
            </a:pPr>
            <a:r>
              <a:rPr lang="fr-BE" sz="1900" dirty="0" smtClean="0">
                <a:latin typeface="Gill Sans MT" panose="020B0502020104020203" pitchFamily="34" charset="0"/>
              </a:rPr>
              <a:t>inscrit dans une </a:t>
            </a:r>
            <a:r>
              <a:rPr lang="fr-BE" sz="1900" dirty="0" smtClean="0">
                <a:solidFill>
                  <a:schemeClr val="accent5"/>
                </a:solidFill>
                <a:latin typeface="Gill Sans MT" panose="020B0502020104020203" pitchFamily="34" charset="0"/>
              </a:rPr>
              <a:t>logique d’« Ancrage Facultaire » </a:t>
            </a:r>
            <a:r>
              <a:rPr lang="fr-BE" sz="1900" dirty="0" smtClean="0">
                <a:latin typeface="Gill Sans MT" panose="020B0502020104020203" pitchFamily="34" charset="0"/>
              </a:rPr>
              <a:t>et de partenariat étroit avec les enseignants sur le terrain</a:t>
            </a:r>
            <a:br>
              <a:rPr lang="fr-BE" sz="1900" dirty="0" smtClean="0">
                <a:latin typeface="Gill Sans MT" panose="020B0502020104020203" pitchFamily="34" charset="0"/>
              </a:rPr>
            </a:br>
            <a:r>
              <a:rPr lang="fr-BE" sz="1900" dirty="0" smtClean="0">
                <a:latin typeface="Gill Sans MT" panose="020B0502020104020203" pitchFamily="34" charset="0"/>
              </a:rPr>
              <a:t>	</a:t>
            </a:r>
            <a:r>
              <a:rPr lang="fr-BE" sz="1800" dirty="0" smtClean="0">
                <a:latin typeface="Gill Sans MT" panose="020B0502020104020203" pitchFamily="34" charset="0"/>
                <a:sym typeface="Wingdings"/>
              </a:rPr>
              <a:t> </a:t>
            </a:r>
            <a:r>
              <a:rPr lang="fr-BE" sz="1800" dirty="0" smtClean="0">
                <a:latin typeface="Gill Sans MT" panose="020B0502020104020203" pitchFamily="34" charset="0"/>
                <a:sym typeface="Wingdings" panose="05000000000000000000" pitchFamily="2" charset="2"/>
              </a:rPr>
              <a:t>bin</a:t>
            </a:r>
            <a:r>
              <a:rPr lang="fr-BE" sz="1800" dirty="0" smtClean="0">
                <a:latin typeface="Gill Sans MT" panose="020B0502020104020203" pitchFamily="34" charset="0"/>
              </a:rPr>
              <a:t>ômes d’accompagnateurs multidisciplinaire localisés </a:t>
            </a:r>
            <a:r>
              <a:rPr lang="fr-BE" sz="1800" dirty="0">
                <a:latin typeface="Gill Sans MT" panose="020B0502020104020203" pitchFamily="34" charset="0"/>
              </a:rPr>
              <a:t>dans ses bureaux, </a:t>
            </a:r>
            <a:r>
              <a:rPr lang="fr-BE" sz="1800" dirty="0" smtClean="0">
                <a:latin typeface="Gill Sans MT" panose="020B0502020104020203" pitchFamily="34" charset="0"/>
              </a:rPr>
              <a:t>en 	concertation constante avec </a:t>
            </a:r>
            <a:r>
              <a:rPr lang="fr-BE" sz="1800" dirty="0">
                <a:latin typeface="Gill Sans MT" panose="020B0502020104020203" pitchFamily="34" charset="0"/>
              </a:rPr>
              <a:t>les </a:t>
            </a:r>
            <a:r>
              <a:rPr lang="fr-BE" sz="1800" dirty="0" smtClean="0">
                <a:latin typeface="Gill Sans MT" panose="020B0502020104020203" pitchFamily="34" charset="0"/>
              </a:rPr>
              <a:t>enseignants accompagnés </a:t>
            </a:r>
            <a:r>
              <a:rPr lang="fr-BE" sz="1600" dirty="0" smtClean="0">
                <a:latin typeface="Gill Sans MT (Corps)"/>
              </a:rPr>
              <a:t/>
            </a:r>
            <a:br>
              <a:rPr lang="fr-BE" sz="1600" dirty="0" smtClean="0">
                <a:latin typeface="Gill Sans MT (Corps)"/>
              </a:rPr>
            </a:br>
            <a:endParaRPr lang="fr-BE" sz="1600" dirty="0" smtClean="0">
              <a:latin typeface="Gill Sans MT (Corps)"/>
            </a:endParaRPr>
          </a:p>
          <a:p>
            <a:pPr>
              <a:buClr>
                <a:schemeClr val="accent5"/>
              </a:buClr>
            </a:pPr>
            <a:r>
              <a:rPr lang="fr-BE" sz="2000" dirty="0" smtClean="0">
                <a:solidFill>
                  <a:schemeClr val="accent5"/>
                </a:solidFill>
                <a:latin typeface="Gill Sans MT" panose="020B0502020104020203" pitchFamily="34" charset="0"/>
              </a:rPr>
              <a:t>fruit </a:t>
            </a:r>
            <a:r>
              <a:rPr lang="fr-BE" sz="2000" dirty="0">
                <a:solidFill>
                  <a:schemeClr val="accent5"/>
                </a:solidFill>
                <a:latin typeface="Gill Sans MT" panose="020B0502020104020203" pitchFamily="34" charset="0"/>
              </a:rPr>
              <a:t>d’une collaboration </a:t>
            </a:r>
            <a:r>
              <a:rPr lang="fr-BE" sz="2000" dirty="0">
                <a:latin typeface="Gill Sans MT" panose="020B0502020104020203" pitchFamily="34" charset="0"/>
              </a:rPr>
              <a:t>entre </a:t>
            </a:r>
            <a:r>
              <a:rPr lang="fr-BE" sz="2000" dirty="0" smtClean="0">
                <a:latin typeface="Gill Sans MT" panose="020B0502020104020203" pitchFamily="34" charset="0"/>
              </a:rPr>
              <a:t>l’</a:t>
            </a:r>
            <a:r>
              <a:rPr lang="fr-BE" sz="2000" i="1" dirty="0" smtClean="0">
                <a:latin typeface="Gill Sans MT" panose="020B0502020104020203" pitchFamily="34" charset="0"/>
              </a:rPr>
              <a:t>IFRES</a:t>
            </a:r>
            <a:r>
              <a:rPr lang="fr-BE" sz="2000" dirty="0" smtClean="0">
                <a:latin typeface="Gill Sans MT" panose="020B0502020104020203" pitchFamily="34" charset="0"/>
              </a:rPr>
              <a:t> (Institut de Formation et de Recherche en Enseignement Supérieur) et </a:t>
            </a:r>
            <a:r>
              <a:rPr lang="fr-BE" sz="2000" dirty="0">
                <a:latin typeface="Gill Sans MT" panose="020B0502020104020203" pitchFamily="34" charset="0"/>
              </a:rPr>
              <a:t>le </a:t>
            </a:r>
            <a:r>
              <a:rPr lang="fr-BE" sz="2000" i="1" dirty="0">
                <a:latin typeface="Gill Sans MT" panose="020B0502020104020203" pitchFamily="34" charset="0"/>
              </a:rPr>
              <a:t>Service Guidance Etude </a:t>
            </a:r>
            <a:r>
              <a:rPr lang="nl-BE" sz="2000" dirty="0" smtClean="0">
                <a:latin typeface="Gill Sans MT" panose="020B0502020104020203" pitchFamily="34" charset="0"/>
              </a:rPr>
              <a:t>-</a:t>
            </a:r>
            <a:r>
              <a:rPr lang="fr-BE" sz="2000" dirty="0" smtClean="0">
                <a:latin typeface="Gill Sans MT" panose="020B0502020104020203" pitchFamily="34" charset="0"/>
              </a:rPr>
              <a:t> </a:t>
            </a:r>
            <a:r>
              <a:rPr lang="fr-BE" sz="2000" i="1" dirty="0" smtClean="0">
                <a:latin typeface="Gill Sans MT" panose="020B0502020104020203" pitchFamily="34" charset="0"/>
              </a:rPr>
              <a:t>AEE</a:t>
            </a:r>
            <a:r>
              <a:rPr lang="fr-BE" sz="1600" dirty="0" smtClean="0">
                <a:latin typeface="Gill Sans MT" panose="020B0502020104020203" pitchFamily="34" charset="0"/>
              </a:rPr>
              <a:t/>
            </a:r>
            <a:br>
              <a:rPr lang="fr-BE" sz="1600" dirty="0" smtClean="0">
                <a:latin typeface="Gill Sans MT" panose="020B0502020104020203" pitchFamily="34" charset="0"/>
              </a:rPr>
            </a:br>
            <a:r>
              <a:rPr lang="fr-BE" sz="1600" dirty="0" smtClean="0">
                <a:latin typeface="Gill Sans MT" panose="020B0502020104020203" pitchFamily="34" charset="0"/>
              </a:rPr>
              <a:t>	</a:t>
            </a:r>
            <a:r>
              <a:rPr lang="fr-BE" sz="1800" dirty="0" smtClean="0">
                <a:latin typeface="Gill Sans MT" panose="020B0502020104020203" pitchFamily="34" charset="0"/>
                <a:sym typeface="Wingdings"/>
              </a:rPr>
              <a:t></a:t>
            </a:r>
            <a:r>
              <a:rPr lang="fr-BE" sz="1800" dirty="0" smtClean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fr-BE" sz="1800" dirty="0" smtClean="0">
                <a:latin typeface="Gill Sans MT" panose="020B0502020104020203" pitchFamily="34" charset="0"/>
              </a:rPr>
              <a:t>ligne </a:t>
            </a:r>
            <a:r>
              <a:rPr lang="fr-BE" sz="1800" dirty="0">
                <a:latin typeface="Gill Sans MT" panose="020B0502020104020203" pitchFamily="34" charset="0"/>
              </a:rPr>
              <a:t>d’accompagnement pédagogique </a:t>
            </a:r>
            <a:r>
              <a:rPr lang="fr-BE" sz="1800" dirty="0" smtClean="0">
                <a:latin typeface="Gill Sans MT" panose="020B0502020104020203" pitchFamily="34" charset="0"/>
              </a:rPr>
              <a:t>cohérente visant </a:t>
            </a:r>
            <a:r>
              <a:rPr lang="fr-BE" sz="1800" dirty="0">
                <a:latin typeface="Gill Sans MT" panose="020B0502020104020203" pitchFamily="34" charset="0"/>
              </a:rPr>
              <a:t>aussi bien les activités </a:t>
            </a:r>
            <a:r>
              <a:rPr lang="fr-BE" sz="1800" dirty="0" smtClean="0">
                <a:latin typeface="Gill Sans MT" panose="020B0502020104020203" pitchFamily="34" charset="0"/>
              </a:rPr>
              <a:t>	d’enseignement des profs. que </a:t>
            </a:r>
            <a:r>
              <a:rPr lang="fr-BE" sz="1800" dirty="0">
                <a:latin typeface="Gill Sans MT" panose="020B0502020104020203" pitchFamily="34" charset="0"/>
              </a:rPr>
              <a:t>les stratégies </a:t>
            </a:r>
            <a:r>
              <a:rPr lang="fr-BE" sz="1800" dirty="0" smtClean="0">
                <a:latin typeface="Gill Sans MT" panose="020B0502020104020203" pitchFamily="34" charset="0"/>
              </a:rPr>
              <a:t>d’apprentissage des étudiants de 1</a:t>
            </a:r>
            <a:r>
              <a:rPr lang="fr-BE" sz="1800" baseline="30000" dirty="0" smtClean="0">
                <a:latin typeface="Gill Sans MT" panose="020B0502020104020203" pitchFamily="34" charset="0"/>
              </a:rPr>
              <a:t>ère</a:t>
            </a:r>
            <a:r>
              <a:rPr lang="fr-BE" sz="1600" dirty="0">
                <a:latin typeface="Gill Sans MT" panose="020B0502020104020203" pitchFamily="34" charset="0"/>
              </a:rPr>
              <a:t>	</a:t>
            </a:r>
            <a:br>
              <a:rPr lang="fr-BE" sz="1600" dirty="0">
                <a:latin typeface="Gill Sans MT" panose="020B0502020104020203" pitchFamily="34" charset="0"/>
              </a:rPr>
            </a:br>
            <a:r>
              <a:rPr lang="fr-BE" sz="1600" dirty="0">
                <a:latin typeface="Gill Sans MT" panose="020B0502020104020203" pitchFamily="34" charset="0"/>
              </a:rPr>
              <a:t>	</a:t>
            </a:r>
            <a:endParaRPr lang="fr-BE" sz="1600" dirty="0" smtClean="0">
              <a:latin typeface="Gill Sans MT" panose="020B0502020104020203" pitchFamily="34" charset="0"/>
            </a:endParaRP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8E2ED97-D4DF-48A2-80D9-E62AD69FC7BC}" type="slidenum">
              <a:rPr lang="fr-FR" smtClean="0"/>
              <a:pPr/>
              <a:t>3</a:t>
            </a:fld>
            <a:endParaRPr lang="fr-FR" dirty="0" smtClean="0"/>
          </a:p>
        </p:txBody>
      </p:sp>
      <p:sp>
        <p:nvSpPr>
          <p:cNvPr id="5" name="Rectangle à coins arrondis 4"/>
          <p:cNvSpPr/>
          <p:nvPr/>
        </p:nvSpPr>
        <p:spPr>
          <a:xfrm>
            <a:off x="755576" y="332656"/>
            <a:ext cx="7632848" cy="648072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03648" y="4005064"/>
            <a:ext cx="741650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403970" y="5373216"/>
            <a:ext cx="7560518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26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  <p:bldP spid="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 3" descr="romainville_michau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130300"/>
            <a:ext cx="886777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eur droit avec flèche 9"/>
          <p:cNvCxnSpPr/>
          <p:nvPr/>
        </p:nvCxnSpPr>
        <p:spPr>
          <a:xfrm>
            <a:off x="2555875" y="1412875"/>
            <a:ext cx="287338" cy="144463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2555875" y="2924175"/>
            <a:ext cx="287338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2555875" y="4292600"/>
            <a:ext cx="287338" cy="144463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7200900" y="3068638"/>
            <a:ext cx="250825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95536" y="329491"/>
            <a:ext cx="8137152" cy="57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fr-BE" sz="2800" kern="0" dirty="0">
                <a:solidFill>
                  <a:schemeClr val="accent2"/>
                </a:solidFill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fr-BE" sz="3200" kern="0" dirty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 </a:t>
            </a:r>
            <a:br>
              <a:rPr lang="fr-BE" sz="3200" kern="0" dirty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</a:br>
            <a:r>
              <a:rPr lang="fr-BE" sz="2300" kern="0" dirty="0">
                <a:latin typeface="Calibri" pitchFamily="34" charset="0"/>
                <a:ea typeface="+mj-ea"/>
                <a:cs typeface="Calibri" pitchFamily="34" charset="0"/>
              </a:rPr>
              <a:t>Synthèse des principaux facteurs de réussite et </a:t>
            </a:r>
            <a:r>
              <a:rPr lang="fr-BE" sz="2300" kern="0" dirty="0" smtClean="0">
                <a:latin typeface="Calibri" pitchFamily="34" charset="0"/>
                <a:ea typeface="+mj-ea"/>
                <a:cs typeface="Calibri" pitchFamily="34" charset="0"/>
              </a:rPr>
              <a:t>d’échec</a:t>
            </a:r>
            <a:endParaRPr lang="fr-BE" sz="2300" kern="0" dirty="0"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11560" y="5805487"/>
            <a:ext cx="8137152" cy="93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r>
              <a:rPr lang="fr-BE" sz="2000" kern="0" dirty="0" smtClean="0">
                <a:latin typeface="Calibri" pitchFamily="34" charset="0"/>
                <a:ea typeface="+mj-ea"/>
                <a:cs typeface="Calibri" pitchFamily="34" charset="0"/>
              </a:rPr>
              <a:t>(</a:t>
            </a:r>
            <a:r>
              <a:rPr lang="fr-BE" sz="2000" kern="0" dirty="0">
                <a:latin typeface="Calibri" pitchFamily="34" charset="0"/>
                <a:ea typeface="+mj-ea"/>
                <a:cs typeface="Calibri" pitchFamily="34" charset="0"/>
              </a:rPr>
              <a:t>Romainville &amp; </a:t>
            </a:r>
            <a:r>
              <a:rPr lang="fr-BE" sz="2000" kern="0" dirty="0" err="1">
                <a:latin typeface="Calibri" pitchFamily="34" charset="0"/>
                <a:ea typeface="+mj-ea"/>
                <a:cs typeface="Calibri" pitchFamily="34" charset="0"/>
              </a:rPr>
              <a:t>Michaut</a:t>
            </a:r>
            <a:r>
              <a:rPr lang="fr-BE" sz="2000" kern="0" dirty="0">
                <a:latin typeface="Calibri" pitchFamily="34" charset="0"/>
                <a:ea typeface="+mj-ea"/>
                <a:cs typeface="Calibri" pitchFamily="34" charset="0"/>
              </a:rPr>
              <a:t>, 2012)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755576" y="332656"/>
            <a:ext cx="7632848" cy="648072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00" dirty="0">
              <a:solidFill>
                <a:schemeClr val="tx1"/>
              </a:solidFill>
            </a:endParaRPr>
          </a:p>
        </p:txBody>
      </p:sp>
      <p:sp>
        <p:nvSpPr>
          <p:cNvPr id="2" name="Ellipse 1"/>
          <p:cNvSpPr/>
          <p:nvPr/>
        </p:nvSpPr>
        <p:spPr>
          <a:xfrm>
            <a:off x="5260975" y="2780927"/>
            <a:ext cx="1471265" cy="1656135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Ellipse 14"/>
          <p:cNvSpPr/>
          <p:nvPr/>
        </p:nvSpPr>
        <p:spPr>
          <a:xfrm>
            <a:off x="4283968" y="4437062"/>
            <a:ext cx="1471265" cy="512390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4214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251520" y="226045"/>
            <a:ext cx="86868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BE" sz="2400" dirty="0" smtClean="0">
                <a:latin typeface="Calibri (En-têtes)"/>
              </a:rPr>
              <a:t>Promouvoir les pratiques de feedbacks en 1</a:t>
            </a:r>
            <a:r>
              <a:rPr lang="fr-BE" sz="2400" baseline="30000" dirty="0" smtClean="0">
                <a:latin typeface="Calibri (En-têtes)"/>
              </a:rPr>
              <a:t>er</a:t>
            </a:r>
            <a:r>
              <a:rPr lang="fr-BE" sz="2400" dirty="0" smtClean="0">
                <a:latin typeface="Calibri (En-têtes)"/>
              </a:rPr>
              <a:t> BAC</a:t>
            </a:r>
          </a:p>
        </p:txBody>
      </p:sp>
      <p:sp>
        <p:nvSpPr>
          <p:cNvPr id="1024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85192" y="1340768"/>
            <a:ext cx="8291264" cy="5400600"/>
          </a:xfrm>
        </p:spPr>
        <p:txBody>
          <a:bodyPr>
            <a:normAutofit fontScale="92500" lnSpcReduction="10000"/>
          </a:bodyPr>
          <a:lstStyle/>
          <a:p>
            <a:r>
              <a:rPr lang="fr-BE" sz="1900" i="1" dirty="0" err="1" smtClean="0">
                <a:latin typeface="Gill Sans MT" pitchFamily="34" charset="0"/>
              </a:rPr>
              <a:t>Rethinking</a:t>
            </a:r>
            <a:r>
              <a:rPr lang="fr-BE" sz="1900" i="1" dirty="0" smtClean="0">
                <a:latin typeface="Gill Sans MT" pitchFamily="34" charset="0"/>
              </a:rPr>
              <a:t> the first </a:t>
            </a:r>
            <a:r>
              <a:rPr lang="fr-BE" sz="1900" i="1" dirty="0" err="1" smtClean="0">
                <a:latin typeface="Gill Sans MT" pitchFamily="34" charset="0"/>
              </a:rPr>
              <a:t>year</a:t>
            </a:r>
            <a:r>
              <a:rPr lang="fr-BE" sz="1900" i="1" dirty="0" smtClean="0">
                <a:latin typeface="Gill Sans MT" pitchFamily="34" charset="0"/>
              </a:rPr>
              <a:t> of </a:t>
            </a:r>
            <a:r>
              <a:rPr lang="fr-BE" sz="1900" i="1" dirty="0" err="1" smtClean="0">
                <a:latin typeface="Gill Sans MT" pitchFamily="34" charset="0"/>
              </a:rPr>
              <a:t>college</a:t>
            </a:r>
            <a:r>
              <a:rPr lang="fr-BE" sz="1900" dirty="0" smtClean="0">
                <a:latin typeface="Gill Sans MT" pitchFamily="34" charset="0"/>
              </a:rPr>
              <a:t> (Tinto, 2001): </a:t>
            </a:r>
          </a:p>
          <a:p>
            <a:pPr marL="457200" lvl="1" indent="0">
              <a:buNone/>
            </a:pPr>
            <a:r>
              <a:rPr lang="fr-BE" sz="1600" dirty="0" smtClean="0">
                <a:latin typeface="Gill Sans MT" pitchFamily="34" charset="0"/>
              </a:rPr>
              <a:t>	- la réflexion docimologique sur les feedbacks et la régulation parmi les 5 conditions du 	succès de l’étudiant en 1</a:t>
            </a:r>
            <a:r>
              <a:rPr lang="fr-BE" sz="1600" baseline="30000" dirty="0" smtClean="0">
                <a:latin typeface="Gill Sans MT" pitchFamily="34" charset="0"/>
              </a:rPr>
              <a:t>er</a:t>
            </a:r>
            <a:r>
              <a:rPr lang="fr-BE" sz="1600" dirty="0" smtClean="0">
                <a:latin typeface="Gill Sans MT" pitchFamily="34" charset="0"/>
              </a:rPr>
              <a:t> Bac </a:t>
            </a:r>
            <a:endParaRPr lang="fr-BE" sz="1800" dirty="0" smtClean="0">
              <a:latin typeface="Gill Sans MT" pitchFamily="34" charset="0"/>
            </a:endParaRPr>
          </a:p>
          <a:p>
            <a:pPr>
              <a:defRPr/>
            </a:pPr>
            <a:r>
              <a:rPr lang="fr-BE" sz="1900" i="1" kern="0" dirty="0" smtClean="0">
                <a:latin typeface="Gill Sans MT" pitchFamily="34" charset="0"/>
                <a:cs typeface="Calibri" pitchFamily="34" charset="0"/>
              </a:rPr>
              <a:t>Five Cs of Good Practice in the First </a:t>
            </a:r>
            <a:r>
              <a:rPr lang="fr-BE" sz="1900" i="1" kern="0" dirty="0" err="1" smtClean="0">
                <a:latin typeface="Gill Sans MT" pitchFamily="34" charset="0"/>
                <a:cs typeface="Calibri" pitchFamily="34" charset="0"/>
              </a:rPr>
              <a:t>Year</a:t>
            </a:r>
            <a:r>
              <a:rPr lang="fr-BE" sz="1900" kern="0" dirty="0" smtClean="0">
                <a:latin typeface="Gill Sans MT" pitchFamily="34" charset="0"/>
                <a:cs typeface="Calibri" pitchFamily="34" charset="0"/>
              </a:rPr>
              <a:t> (</a:t>
            </a:r>
            <a:r>
              <a:rPr lang="fr-BE" sz="1900" kern="0" dirty="0" err="1" smtClean="0">
                <a:latin typeface="Gill Sans MT" pitchFamily="34" charset="0"/>
                <a:cs typeface="Calibri" pitchFamily="34" charset="0"/>
              </a:rPr>
              <a:t>Krause</a:t>
            </a:r>
            <a:r>
              <a:rPr lang="fr-BE" sz="1900" kern="0" dirty="0" smtClean="0">
                <a:latin typeface="Gill Sans MT" pitchFamily="34" charset="0"/>
                <a:cs typeface="Calibri" pitchFamily="34" charset="0"/>
              </a:rPr>
              <a:t>, 2006) : </a:t>
            </a:r>
            <a:endParaRPr lang="fr-BE" sz="1900" dirty="0" smtClean="0">
              <a:latin typeface="Gill Sans MT" pitchFamily="34" charset="0"/>
            </a:endParaRPr>
          </a:p>
          <a:p>
            <a:pPr marL="457200" lvl="1" indent="0">
              <a:buNone/>
            </a:pPr>
            <a:r>
              <a:rPr lang="fr-BE" sz="1600" dirty="0" smtClean="0">
                <a:latin typeface="Gill Sans MT" pitchFamily="34" charset="0"/>
                <a:cs typeface="Calibri" pitchFamily="34" charset="0"/>
              </a:rPr>
              <a:t>	- utiliser des modes d’évaluation précoces et continus, et des « </a:t>
            </a:r>
            <a:r>
              <a:rPr lang="fr-BE" sz="1600" dirty="0" err="1" smtClean="0">
                <a:latin typeface="Gill Sans MT" pitchFamily="34" charset="0"/>
                <a:cs typeface="Calibri" pitchFamily="34" charset="0"/>
              </a:rPr>
              <a:t>timely</a:t>
            </a:r>
            <a:r>
              <a:rPr lang="fr-BE" sz="1600" dirty="0" smtClean="0">
                <a:latin typeface="Gill Sans MT" pitchFamily="34" charset="0"/>
                <a:cs typeface="Calibri" pitchFamily="34" charset="0"/>
              </a:rPr>
              <a:t> feedbacks »</a:t>
            </a:r>
            <a:r>
              <a:rPr lang="fr-BE" sz="1600" i="1" dirty="0" smtClean="0">
                <a:latin typeface="Gill Sans MT" pitchFamily="34" charset="0"/>
                <a:cs typeface="Calibri" pitchFamily="34" charset="0"/>
              </a:rPr>
              <a:t> </a:t>
            </a:r>
            <a:r>
              <a:rPr lang="fr-BE" sz="1600" dirty="0" smtClean="0">
                <a:latin typeface="Gill Sans MT" pitchFamily="34" charset="0"/>
                <a:cs typeface="Calibri" pitchFamily="34" charset="0"/>
              </a:rPr>
              <a:t>en classe</a:t>
            </a:r>
            <a:endParaRPr lang="fr-BE" sz="1800" dirty="0" smtClean="0">
              <a:latin typeface="Gill Sans MT" pitchFamily="34" charset="0"/>
            </a:endParaRPr>
          </a:p>
          <a:p>
            <a:r>
              <a:rPr lang="fr-BE" sz="1900" i="1" dirty="0" smtClean="0">
                <a:latin typeface="Gill Sans MT" pitchFamily="34" charset="0"/>
                <a:cs typeface="Calibri" pitchFamily="34" charset="0"/>
              </a:rPr>
              <a:t>Eléments clés d’un curriculum de 1</a:t>
            </a:r>
            <a:r>
              <a:rPr lang="fr-BE" sz="1900" i="1" baseline="30000" dirty="0" smtClean="0">
                <a:latin typeface="Gill Sans MT" pitchFamily="34" charset="0"/>
                <a:cs typeface="Calibri" pitchFamily="34" charset="0"/>
              </a:rPr>
              <a:t>ère</a:t>
            </a:r>
            <a:r>
              <a:rPr lang="fr-BE" sz="1900" i="1" dirty="0" smtClean="0">
                <a:latin typeface="Gill Sans MT" pitchFamily="34" charset="0"/>
                <a:cs typeface="Calibri" pitchFamily="34" charset="0"/>
              </a:rPr>
              <a:t> année idéal </a:t>
            </a:r>
            <a:r>
              <a:rPr lang="fr-BE" sz="1900" dirty="0" smtClean="0">
                <a:latin typeface="Gill Sans MT" pitchFamily="34" charset="0"/>
                <a:cs typeface="Calibri" pitchFamily="34" charset="0"/>
              </a:rPr>
              <a:t>(</a:t>
            </a:r>
            <a:r>
              <a:rPr lang="fr-BE" sz="1900" dirty="0" err="1" smtClean="0">
                <a:latin typeface="Gill Sans MT" pitchFamily="34" charset="0"/>
                <a:cs typeface="Calibri" pitchFamily="34" charset="0"/>
              </a:rPr>
              <a:t>Bovill</a:t>
            </a:r>
            <a:r>
              <a:rPr lang="fr-BE" sz="1900" dirty="0" smtClean="0">
                <a:latin typeface="Gill Sans MT" pitchFamily="34" charset="0"/>
                <a:cs typeface="Calibri" pitchFamily="34" charset="0"/>
              </a:rPr>
              <a:t>, </a:t>
            </a:r>
            <a:r>
              <a:rPr lang="fr-BE" sz="1900" dirty="0" err="1" smtClean="0">
                <a:latin typeface="Gill Sans MT" pitchFamily="34" charset="0"/>
                <a:cs typeface="Calibri" pitchFamily="34" charset="0"/>
              </a:rPr>
              <a:t>Morss</a:t>
            </a:r>
            <a:r>
              <a:rPr lang="fr-BE" sz="1900" dirty="0" smtClean="0">
                <a:latin typeface="Gill Sans MT" pitchFamily="34" charset="0"/>
                <a:cs typeface="Calibri" pitchFamily="34" charset="0"/>
              </a:rPr>
              <a:t> &amp; </a:t>
            </a:r>
            <a:r>
              <a:rPr lang="fr-BE" sz="1900" dirty="0" err="1" smtClean="0">
                <a:latin typeface="Gill Sans MT" pitchFamily="34" charset="0"/>
                <a:cs typeface="Calibri" pitchFamily="34" charset="0"/>
              </a:rPr>
              <a:t>Bulley</a:t>
            </a:r>
            <a:r>
              <a:rPr lang="fr-BE" sz="1900" dirty="0" smtClean="0">
                <a:latin typeface="Gill Sans MT" pitchFamily="34" charset="0"/>
              </a:rPr>
              <a:t>, </a:t>
            </a:r>
            <a:r>
              <a:rPr lang="fr-BE" sz="1900" dirty="0" smtClean="0">
                <a:latin typeface="Gill Sans MT" pitchFamily="34" charset="0"/>
                <a:cs typeface="Calibri" pitchFamily="34" charset="0"/>
              </a:rPr>
              <a:t>2008) :</a:t>
            </a:r>
            <a:endParaRPr lang="fr-BE" sz="1900" dirty="0" smtClean="0">
              <a:latin typeface="Gill Sans MT" pitchFamily="34" charset="0"/>
              <a:ea typeface="Calibri" pitchFamily="34" charset="0"/>
              <a:cs typeface="Calibri" pitchFamily="34" charset="0"/>
            </a:endParaRPr>
          </a:p>
          <a:p>
            <a:pPr marL="457200" lvl="1" indent="0">
              <a:buNone/>
            </a:pPr>
            <a:r>
              <a:rPr lang="fr-BE" sz="1600" dirty="0" smtClean="0">
                <a:latin typeface="Gill Sans MT" pitchFamily="34" charset="0"/>
                <a:cs typeface="Calibri" pitchFamily="34" charset="0"/>
              </a:rPr>
              <a:t>	- d’après la littérature spécialisée</a:t>
            </a:r>
            <a:br>
              <a:rPr lang="fr-BE" sz="1600" dirty="0" smtClean="0">
                <a:latin typeface="Gill Sans MT" pitchFamily="34" charset="0"/>
                <a:cs typeface="Calibri" pitchFamily="34" charset="0"/>
              </a:rPr>
            </a:br>
            <a:r>
              <a:rPr lang="fr-BE" sz="1600" dirty="0" smtClean="0">
                <a:latin typeface="Gill Sans MT" pitchFamily="34" charset="0"/>
                <a:cs typeface="Calibri" pitchFamily="34" charset="0"/>
                <a:sym typeface="Wingdings" pitchFamily="2" charset="2"/>
              </a:rPr>
              <a:t> 	 </a:t>
            </a:r>
            <a:r>
              <a:rPr lang="en-US" sz="1600" dirty="0" err="1" smtClean="0">
                <a:latin typeface="Gill Sans MT" pitchFamily="34" charset="0"/>
                <a:cs typeface="Calibri" pitchFamily="34" charset="0"/>
                <a:sym typeface="Wingdings" pitchFamily="2" charset="2"/>
              </a:rPr>
              <a:t>é</a:t>
            </a:r>
            <a:r>
              <a:rPr lang="en-US" sz="1600" dirty="0" err="1" smtClean="0">
                <a:latin typeface="Gill Sans MT" pitchFamily="34" charset="0"/>
                <a:ea typeface="Calibri" pitchFamily="34" charset="0"/>
                <a:cs typeface="Calibri" pitchFamily="34" charset="0"/>
              </a:rPr>
              <a:t>valuation</a:t>
            </a:r>
            <a:r>
              <a:rPr lang="en-US" sz="1600" dirty="0" smtClean="0">
                <a:latin typeface="Gill Sans MT" pitchFamily="34" charset="0"/>
                <a:ea typeface="Calibri" pitchFamily="34" charset="0"/>
                <a:cs typeface="Calibri" pitchFamily="34" charset="0"/>
              </a:rPr>
              <a:t> formative et feedback </a:t>
            </a:r>
            <a:r>
              <a:rPr lang="fr-FR" sz="1600" dirty="0" smtClean="0">
                <a:latin typeface="Gill Sans MT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fr-FR" sz="1600" dirty="0" err="1" smtClean="0">
                <a:latin typeface="Gill Sans MT" pitchFamily="34" charset="0"/>
                <a:ea typeface="Calibri" pitchFamily="34" charset="0"/>
                <a:cs typeface="Calibri" pitchFamily="34" charset="0"/>
              </a:rPr>
              <a:t>Yorke</a:t>
            </a:r>
            <a:r>
              <a:rPr lang="fr-FR" sz="1600" dirty="0" smtClean="0">
                <a:latin typeface="Gill Sans MT" pitchFamily="34" charset="0"/>
                <a:ea typeface="Calibri" pitchFamily="34" charset="0"/>
                <a:cs typeface="Calibri" pitchFamily="34" charset="0"/>
              </a:rPr>
              <a:t>, 2003; Nicol </a:t>
            </a:r>
            <a:r>
              <a:rPr lang="fr-BE" sz="1600" dirty="0" smtClean="0">
                <a:latin typeface="Gill Sans MT" pitchFamily="34" charset="0"/>
                <a:ea typeface="Calibri" pitchFamily="34" charset="0"/>
                <a:cs typeface="Calibri" pitchFamily="34" charset="0"/>
              </a:rPr>
              <a:t>&amp; </a:t>
            </a:r>
            <a:r>
              <a:rPr lang="fr-FR" sz="1600" dirty="0" smtClean="0">
                <a:latin typeface="Gill Sans MT" pitchFamily="34" charset="0"/>
                <a:ea typeface="Calibri" pitchFamily="34" charset="0"/>
                <a:cs typeface="Calibri" pitchFamily="34" charset="0"/>
              </a:rPr>
              <a:t>Macfarlane-Dick, 2006)</a:t>
            </a:r>
            <a:endParaRPr lang="fr-BE" sz="1600" dirty="0" smtClean="0">
              <a:latin typeface="Gill Sans MT" pitchFamily="34" charset="0"/>
              <a:cs typeface="Calibri" pitchFamily="34" charset="0"/>
            </a:endParaRPr>
          </a:p>
          <a:p>
            <a:pPr marL="457200" lvl="1" indent="0">
              <a:buNone/>
            </a:pPr>
            <a:r>
              <a:rPr lang="fr-BE" sz="1600" dirty="0" smtClean="0">
                <a:latin typeface="Gill Sans MT" pitchFamily="34" charset="0"/>
                <a:cs typeface="Calibri" pitchFamily="34" charset="0"/>
              </a:rPr>
              <a:t>	- d’après des enseignants en ateliers </a:t>
            </a:r>
            <a:br>
              <a:rPr lang="fr-BE" sz="1600" dirty="0" smtClean="0">
                <a:latin typeface="Gill Sans MT" pitchFamily="34" charset="0"/>
                <a:cs typeface="Calibri" pitchFamily="34" charset="0"/>
              </a:rPr>
            </a:br>
            <a:r>
              <a:rPr lang="fr-BE" sz="1600" dirty="0" smtClean="0">
                <a:latin typeface="Gill Sans MT" pitchFamily="34" charset="0"/>
                <a:cs typeface="Calibri" pitchFamily="34" charset="0"/>
              </a:rPr>
              <a:t>	</a:t>
            </a:r>
            <a:r>
              <a:rPr lang="fr-BE" sz="1600" dirty="0" smtClean="0">
                <a:latin typeface="Gill Sans MT" pitchFamily="34" charset="0"/>
                <a:cs typeface="Calibri" pitchFamily="34" charset="0"/>
                <a:sym typeface="Wingdings" pitchFamily="2" charset="2"/>
              </a:rPr>
              <a:t> f</a:t>
            </a:r>
            <a:r>
              <a:rPr lang="fr-BE" sz="1600" dirty="0" smtClean="0">
                <a:latin typeface="Gill Sans MT" pitchFamily="34" charset="0"/>
                <a:ea typeface="Calibri" pitchFamily="34" charset="0"/>
                <a:cs typeface="Calibri" pitchFamily="34" charset="0"/>
              </a:rPr>
              <a:t>eedbacks formatifs précoces </a:t>
            </a:r>
          </a:p>
          <a:p>
            <a:pPr marL="457200" lvl="1" indent="0">
              <a:buNone/>
            </a:pPr>
            <a:r>
              <a:rPr lang="fr-BE" sz="1600" dirty="0" smtClean="0">
                <a:latin typeface="Gill Sans MT" pitchFamily="34" charset="0"/>
                <a:cs typeface="Calibri" pitchFamily="34" charset="0"/>
              </a:rPr>
              <a:t>	- d’après des étudiants en focus groups </a:t>
            </a:r>
            <a:br>
              <a:rPr lang="fr-BE" sz="1600" dirty="0" smtClean="0">
                <a:latin typeface="Gill Sans MT" pitchFamily="34" charset="0"/>
                <a:cs typeface="Calibri" pitchFamily="34" charset="0"/>
              </a:rPr>
            </a:br>
            <a:r>
              <a:rPr lang="fr-BE" sz="1600" dirty="0" smtClean="0">
                <a:latin typeface="Gill Sans MT" pitchFamily="34" charset="0"/>
                <a:cs typeface="Calibri" pitchFamily="34" charset="0"/>
              </a:rPr>
              <a:t>	</a:t>
            </a:r>
            <a:r>
              <a:rPr lang="fr-BE" sz="1600" dirty="0" smtClean="0">
                <a:latin typeface="Gill Sans MT" pitchFamily="34" charset="0"/>
                <a:cs typeface="Calibri" pitchFamily="34" charset="0"/>
                <a:sym typeface="Wingdings" pitchFamily="2" charset="2"/>
              </a:rPr>
              <a:t> d</a:t>
            </a:r>
            <a:r>
              <a:rPr lang="fr-BE" sz="1600" dirty="0" smtClean="0">
                <a:latin typeface="Gill Sans MT" pitchFamily="34" charset="0"/>
                <a:ea typeface="Calibri" pitchFamily="34" charset="0"/>
                <a:cs typeface="Calibri" pitchFamily="34" charset="0"/>
              </a:rPr>
              <a:t>avantage d’attention à l’évaluation et aux « </a:t>
            </a:r>
            <a:r>
              <a:rPr lang="fr-BE" sz="1600" dirty="0" err="1" smtClean="0">
                <a:latin typeface="Gill Sans MT" pitchFamily="34" charset="0"/>
                <a:ea typeface="Calibri" pitchFamily="34" charset="0"/>
                <a:cs typeface="Calibri" pitchFamily="34" charset="0"/>
              </a:rPr>
              <a:t>timely</a:t>
            </a:r>
            <a:r>
              <a:rPr lang="fr-BE" sz="1600" dirty="0" smtClean="0">
                <a:latin typeface="Gill Sans MT" pitchFamily="34" charset="0"/>
                <a:ea typeface="Calibri" pitchFamily="34" charset="0"/>
                <a:cs typeface="Calibri" pitchFamily="34" charset="0"/>
              </a:rPr>
              <a:t> feedbacks  »</a:t>
            </a:r>
            <a:endParaRPr lang="fr-BE" sz="1600" dirty="0"/>
          </a:p>
          <a:p>
            <a:r>
              <a:rPr lang="fr-BE" sz="1900" i="1" dirty="0" smtClean="0">
                <a:latin typeface="Gill Sans MT" panose="020B0502020104020203" pitchFamily="34" charset="0"/>
              </a:rPr>
              <a:t>Pistes pour lutter contre l’échec dans l’université de masse </a:t>
            </a:r>
            <a:r>
              <a:rPr lang="fr-BE" sz="1900" dirty="0" smtClean="0">
                <a:latin typeface="Gill Sans MT" panose="020B0502020104020203" pitchFamily="34" charset="0"/>
              </a:rPr>
              <a:t>(Romainville, 1999) : </a:t>
            </a:r>
            <a:br>
              <a:rPr lang="fr-BE" sz="1900" dirty="0" smtClean="0">
                <a:latin typeface="Gill Sans MT" panose="020B0502020104020203" pitchFamily="34" charset="0"/>
              </a:rPr>
            </a:br>
            <a:r>
              <a:rPr lang="fr-BE" sz="1900" dirty="0" smtClean="0">
                <a:latin typeface="Gill Sans MT" panose="020B0502020104020203" pitchFamily="34" charset="0"/>
              </a:rPr>
              <a:t>	- </a:t>
            </a:r>
            <a:r>
              <a:rPr lang="fr-BE" sz="1600" dirty="0" smtClean="0">
                <a:latin typeface="Gill Sans MT" panose="020B0502020104020203" pitchFamily="34" charset="0"/>
              </a:rPr>
              <a:t>« organisation régulière de tests formatifs avec renvoi à l’étudiant, dans un délai court, de 	feedback sur ses réponses ; (suivis de) séances de remédiation sur les difficultés repérées à 	ces tests »</a:t>
            </a:r>
            <a:endParaRPr lang="fr-BE" sz="2000" dirty="0" smtClean="0">
              <a:latin typeface="Gill Sans MT" panose="020B0502020104020203" pitchFamily="34" charset="0"/>
            </a:endParaRPr>
          </a:p>
          <a:p>
            <a:r>
              <a:rPr lang="fr-BE" sz="1900" dirty="0" smtClean="0">
                <a:latin typeface="Gill Sans MT" panose="020B0502020104020203" pitchFamily="34" charset="0"/>
              </a:rPr>
              <a:t>Autres </a:t>
            </a:r>
            <a:r>
              <a:rPr lang="fr-BE" sz="1900" dirty="0">
                <a:latin typeface="Gill Sans MT" panose="020B0502020104020203" pitchFamily="34" charset="0"/>
              </a:rPr>
              <a:t>auteurs ayant insisté sur la contribution de l’évaluation </a:t>
            </a:r>
            <a:r>
              <a:rPr lang="fr-BE" sz="1900" dirty="0" smtClean="0">
                <a:latin typeface="Gill Sans MT" panose="020B0502020104020203" pitchFamily="34" charset="0"/>
              </a:rPr>
              <a:t>à </a:t>
            </a:r>
            <a:r>
              <a:rPr lang="fr-BE" sz="1900" dirty="0">
                <a:latin typeface="Gill Sans MT" panose="020B0502020104020203" pitchFamily="34" charset="0"/>
              </a:rPr>
              <a:t>la transition réussie des étudiants de </a:t>
            </a:r>
            <a:r>
              <a:rPr lang="fr-BE" sz="1900" dirty="0" smtClean="0">
                <a:latin typeface="Gill Sans MT" panose="020B0502020104020203" pitchFamily="34" charset="0"/>
              </a:rPr>
              <a:t>1</a:t>
            </a:r>
            <a:r>
              <a:rPr lang="fr-BE" sz="1900" baseline="30000" dirty="0" smtClean="0">
                <a:latin typeface="Gill Sans MT" panose="020B0502020104020203" pitchFamily="34" charset="0"/>
              </a:rPr>
              <a:t>ère</a:t>
            </a:r>
            <a:r>
              <a:rPr lang="fr-BE" sz="1900" dirty="0" smtClean="0">
                <a:latin typeface="Gill Sans MT" panose="020B0502020104020203" pitchFamily="34" charset="0"/>
              </a:rPr>
              <a:t> année </a:t>
            </a:r>
            <a:r>
              <a:rPr lang="fr-BE" sz="1900" dirty="0">
                <a:latin typeface="Gill Sans MT" panose="020B0502020104020203" pitchFamily="34" charset="0"/>
              </a:rPr>
              <a:t>: </a:t>
            </a:r>
            <a:r>
              <a:rPr lang="fr-BE" sz="2000" dirty="0">
                <a:latin typeface="Gill Sans MT" panose="020B0502020104020203" pitchFamily="34" charset="0"/>
              </a:rPr>
              <a:t/>
            </a:r>
            <a:br>
              <a:rPr lang="fr-BE" sz="2000" dirty="0">
                <a:latin typeface="Gill Sans MT" panose="020B0502020104020203" pitchFamily="34" charset="0"/>
              </a:rPr>
            </a:br>
            <a:r>
              <a:rPr lang="fr-BE" sz="2000" dirty="0" smtClean="0">
                <a:latin typeface="Gill Sans MT" panose="020B0502020104020203" pitchFamily="34" charset="0"/>
              </a:rPr>
              <a:t>	</a:t>
            </a:r>
            <a:r>
              <a:rPr lang="fr-BE" sz="1600" dirty="0" smtClean="0">
                <a:latin typeface="Gill Sans MT" panose="020B0502020104020203" pitchFamily="34" charset="0"/>
              </a:rPr>
              <a:t>- Fisher </a:t>
            </a:r>
            <a:r>
              <a:rPr lang="fr-BE" sz="1600" i="1" dirty="0">
                <a:latin typeface="Gill Sans MT" panose="020B0502020104020203" pitchFamily="34" charset="0"/>
              </a:rPr>
              <a:t>et al</a:t>
            </a:r>
            <a:r>
              <a:rPr lang="fr-BE" sz="1600" dirty="0">
                <a:latin typeface="Gill Sans MT" panose="020B0502020104020203" pitchFamily="34" charset="0"/>
              </a:rPr>
              <a:t>. (2011), </a:t>
            </a:r>
            <a:r>
              <a:rPr lang="fr-BE" sz="1600" dirty="0" smtClean="0">
                <a:latin typeface="Gill Sans MT" panose="020B0502020104020203" pitchFamily="34" charset="0"/>
              </a:rPr>
              <a:t/>
            </a:r>
            <a:br>
              <a:rPr lang="fr-BE" sz="1600" dirty="0" smtClean="0">
                <a:latin typeface="Gill Sans MT" panose="020B0502020104020203" pitchFamily="34" charset="0"/>
              </a:rPr>
            </a:br>
            <a:r>
              <a:rPr lang="fr-BE" sz="1600" dirty="0" smtClean="0">
                <a:latin typeface="Gill Sans MT" panose="020B0502020104020203" pitchFamily="34" charset="0"/>
              </a:rPr>
              <a:t>	- </a:t>
            </a:r>
            <a:r>
              <a:rPr lang="fr-BE" sz="1600" dirty="0" err="1" smtClean="0">
                <a:latin typeface="Gill Sans MT" panose="020B0502020104020203" pitchFamily="34" charset="0"/>
              </a:rPr>
              <a:t>Goos</a:t>
            </a:r>
            <a:r>
              <a:rPr lang="fr-BE" sz="1600" dirty="0" smtClean="0">
                <a:latin typeface="Gill Sans MT" panose="020B0502020104020203" pitchFamily="34" charset="0"/>
              </a:rPr>
              <a:t> </a:t>
            </a:r>
            <a:r>
              <a:rPr lang="fr-BE" sz="1600" i="1" dirty="0">
                <a:latin typeface="Gill Sans MT" panose="020B0502020104020203" pitchFamily="34" charset="0"/>
              </a:rPr>
              <a:t>et al</a:t>
            </a:r>
            <a:r>
              <a:rPr lang="fr-BE" sz="1600" dirty="0">
                <a:latin typeface="Gill Sans MT" panose="020B0502020104020203" pitchFamily="34" charset="0"/>
              </a:rPr>
              <a:t>. (2011),</a:t>
            </a:r>
            <a:br>
              <a:rPr lang="fr-BE" sz="1600" dirty="0">
                <a:latin typeface="Gill Sans MT" panose="020B0502020104020203" pitchFamily="34" charset="0"/>
              </a:rPr>
            </a:br>
            <a:r>
              <a:rPr lang="fr-BE" sz="1600" dirty="0" smtClean="0">
                <a:latin typeface="Gill Sans MT" panose="020B0502020104020203" pitchFamily="34" charset="0"/>
              </a:rPr>
              <a:t>	- </a:t>
            </a:r>
            <a:r>
              <a:rPr lang="fr-BE" sz="1600" dirty="0" err="1">
                <a:latin typeface="Gill Sans MT" panose="020B0502020104020203" pitchFamily="34" charset="0"/>
              </a:rPr>
              <a:t>Donnison</a:t>
            </a:r>
            <a:r>
              <a:rPr lang="fr-BE" sz="1600" dirty="0">
                <a:latin typeface="Gill Sans MT" panose="020B0502020104020203" pitchFamily="34" charset="0"/>
              </a:rPr>
              <a:t> et Penn-Edwards (2012</a:t>
            </a:r>
            <a:r>
              <a:rPr lang="fr-BE" sz="1600" dirty="0" smtClean="0">
                <a:latin typeface="Gill Sans MT" panose="020B0502020104020203" pitchFamily="34" charset="0"/>
              </a:rPr>
              <a:t>)…</a:t>
            </a:r>
            <a:endParaRPr lang="fr-BE" sz="1600" dirty="0" smtClean="0">
              <a:latin typeface="Gill Sans MT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755576" y="332656"/>
            <a:ext cx="7632848" cy="648072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60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6295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BE" sz="2200" dirty="0" smtClean="0">
                <a:latin typeface="Calibri (En-têtes)"/>
              </a:rPr>
              <a:t>Focale sur le feedback formatif</a:t>
            </a:r>
          </a:p>
        </p:txBody>
      </p:sp>
      <p:sp>
        <p:nvSpPr>
          <p:cNvPr id="1024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147248" cy="5040560"/>
          </a:xfrm>
        </p:spPr>
        <p:txBody>
          <a:bodyPr/>
          <a:lstStyle/>
          <a:p>
            <a:pPr>
              <a:buClr>
                <a:schemeClr val="accent5"/>
              </a:buClr>
            </a:pPr>
            <a:r>
              <a:rPr lang="fr-BE" sz="1800" b="1" dirty="0" smtClean="0">
                <a:latin typeface="Gill Sans MT" panose="020B0502020104020203" pitchFamily="34" charset="0"/>
              </a:rPr>
              <a:t>Au </a:t>
            </a:r>
            <a:r>
              <a:rPr lang="fr-BE" sz="1800" b="1" dirty="0">
                <a:latin typeface="Gill Sans MT" panose="020B0502020104020203" pitchFamily="34" charset="0"/>
              </a:rPr>
              <a:t>sens strict </a:t>
            </a:r>
            <a:r>
              <a:rPr lang="fr-BE" sz="1800" dirty="0">
                <a:latin typeface="Gill Sans MT" panose="020B0502020104020203" pitchFamily="34" charset="0"/>
              </a:rPr>
              <a:t>:  </a:t>
            </a:r>
            <a:endParaRPr lang="fr-BE" sz="1800" dirty="0" smtClean="0">
              <a:latin typeface="Gill Sans MT" panose="020B0502020104020203" pitchFamily="34" charset="0"/>
            </a:endParaRPr>
          </a:p>
          <a:p>
            <a:pPr marL="0" indent="0">
              <a:buClr>
                <a:srgbClr val="92D050"/>
              </a:buClr>
              <a:buNone/>
            </a:pPr>
            <a:r>
              <a:rPr lang="fr-BE" sz="1800" i="1" dirty="0" smtClean="0">
                <a:latin typeface="Gill Sans MT" panose="020B0502020104020203" pitchFamily="34" charset="0"/>
              </a:rPr>
              <a:t>information </a:t>
            </a:r>
            <a:r>
              <a:rPr lang="fr-BE" sz="1800" i="1" dirty="0">
                <a:latin typeface="Gill Sans MT" panose="020B0502020104020203" pitchFamily="34" charset="0"/>
              </a:rPr>
              <a:t>donnée par un enseignant suite à l’évaluation d’un travail écrit ou oral </a:t>
            </a:r>
            <a:r>
              <a:rPr lang="fr-BE" sz="1800" i="1" dirty="0" smtClean="0">
                <a:latin typeface="Gill Sans MT" panose="020B0502020104020203" pitchFamily="34" charset="0"/>
              </a:rPr>
              <a:t/>
            </a:r>
            <a:br>
              <a:rPr lang="fr-BE" sz="1800" i="1" dirty="0" smtClean="0">
                <a:latin typeface="Gill Sans MT" panose="020B0502020104020203" pitchFamily="34" charset="0"/>
              </a:rPr>
            </a:br>
            <a:r>
              <a:rPr lang="fr-BE" sz="1800" dirty="0" smtClean="0">
                <a:latin typeface="Gill Sans MT" panose="020B0502020104020203" pitchFamily="34" charset="0"/>
              </a:rPr>
              <a:t>(</a:t>
            </a:r>
            <a:r>
              <a:rPr lang="fr-BE" sz="1800" dirty="0">
                <a:latin typeface="Gill Sans MT" panose="020B0502020104020203" pitchFamily="34" charset="0"/>
              </a:rPr>
              <a:t>Lambert et al., </a:t>
            </a:r>
            <a:r>
              <a:rPr lang="fr-BE" sz="1800" dirty="0" smtClean="0">
                <a:latin typeface="Gill Sans MT" panose="020B0502020104020203" pitchFamily="34" charset="0"/>
              </a:rPr>
              <a:t>2009)</a:t>
            </a:r>
          </a:p>
          <a:p>
            <a:pPr marL="0" indent="0">
              <a:buClr>
                <a:srgbClr val="92D050"/>
              </a:buClr>
              <a:buNone/>
            </a:pPr>
            <a:endParaRPr lang="fr-BE" sz="1800" dirty="0">
              <a:latin typeface="Gill Sans MT" panose="020B0502020104020203" pitchFamily="34" charset="0"/>
            </a:endParaRPr>
          </a:p>
          <a:p>
            <a:pPr>
              <a:buClr>
                <a:schemeClr val="accent5"/>
              </a:buClr>
            </a:pPr>
            <a:r>
              <a:rPr lang="fr-BE" sz="1800" b="1" dirty="0" smtClean="0">
                <a:latin typeface="Gill Sans MT" panose="020B0502020104020203" pitchFamily="34" charset="0"/>
              </a:rPr>
              <a:t>Au sens large </a:t>
            </a:r>
            <a:r>
              <a:rPr lang="fr-BE" sz="1800" dirty="0" smtClean="0">
                <a:latin typeface="Gill Sans MT" panose="020B0502020104020203" pitchFamily="34" charset="0"/>
              </a:rPr>
              <a:t>:</a:t>
            </a:r>
          </a:p>
          <a:p>
            <a:pPr marL="0" indent="0">
              <a:buClr>
                <a:srgbClr val="92D050"/>
              </a:buClr>
              <a:buNone/>
            </a:pPr>
            <a:r>
              <a:rPr lang="en-US" sz="1800" i="1" dirty="0">
                <a:latin typeface="Gill Sans MT" panose="020B0502020104020203" pitchFamily="34" charset="0"/>
              </a:rPr>
              <a:t>information provided by an agent (e.g., teacher, peer, </a:t>
            </a:r>
            <a:r>
              <a:rPr lang="en-US" sz="1800" i="1" dirty="0" smtClean="0">
                <a:latin typeface="Gill Sans MT" panose="020B0502020104020203" pitchFamily="34" charset="0"/>
              </a:rPr>
              <a:t>book, self) regarding </a:t>
            </a:r>
            <a:r>
              <a:rPr lang="en-US" sz="1800" i="1" dirty="0">
                <a:latin typeface="Gill Sans MT" panose="020B0502020104020203" pitchFamily="34" charset="0"/>
              </a:rPr>
              <a:t>aspects of one’s performance </a:t>
            </a:r>
            <a:r>
              <a:rPr lang="en-US" sz="1800" dirty="0" smtClean="0">
                <a:latin typeface="Gill Sans MT" panose="020B0502020104020203" pitchFamily="34" charset="0"/>
              </a:rPr>
              <a:t>(</a:t>
            </a:r>
            <a:r>
              <a:rPr lang="en-US" sz="1800" dirty="0">
                <a:latin typeface="Gill Sans MT" panose="020B0502020104020203" pitchFamily="34" charset="0"/>
              </a:rPr>
              <a:t>Hattie &amp; Timperley, 2007) </a:t>
            </a:r>
            <a:endParaRPr lang="en-US" sz="1800" dirty="0" smtClean="0">
              <a:latin typeface="Gill Sans MT" panose="020B0502020104020203" pitchFamily="34" charset="0"/>
            </a:endParaRPr>
          </a:p>
          <a:p>
            <a:pPr marL="0" indent="0">
              <a:buClr>
                <a:srgbClr val="92D050"/>
              </a:buClr>
              <a:buNone/>
            </a:pPr>
            <a:r>
              <a:rPr lang="fr-BE" sz="1800" dirty="0" smtClean="0">
                <a:latin typeface="Gill Sans MT" panose="020B0502020104020203" pitchFamily="34" charset="0"/>
              </a:rPr>
              <a:t>	</a:t>
            </a:r>
          </a:p>
          <a:p>
            <a:pPr>
              <a:buClr>
                <a:schemeClr val="accent5"/>
              </a:buClr>
            </a:pPr>
            <a:r>
              <a:rPr lang="fr-BE" sz="1800" b="1" dirty="0" smtClean="0">
                <a:latin typeface="Gill Sans MT" panose="020B0502020104020203" pitchFamily="34" charset="0"/>
              </a:rPr>
              <a:t>Finalité</a:t>
            </a:r>
            <a:r>
              <a:rPr lang="fr-BE" sz="1800" dirty="0" smtClean="0">
                <a:latin typeface="Gill Sans MT" panose="020B0502020104020203" pitchFamily="34" charset="0"/>
              </a:rPr>
              <a:t> : </a:t>
            </a:r>
          </a:p>
          <a:p>
            <a:pPr marL="0" indent="0">
              <a:buClr>
                <a:srgbClr val="92D050"/>
              </a:buClr>
              <a:buNone/>
            </a:pPr>
            <a:r>
              <a:rPr lang="en-US" sz="1800" i="1" dirty="0" smtClean="0">
                <a:latin typeface="Gill Sans MT" panose="020B0502020104020203" pitchFamily="34" charset="0"/>
              </a:rPr>
              <a:t>… </a:t>
            </a:r>
            <a:r>
              <a:rPr lang="en-US" sz="1800" i="1" dirty="0">
                <a:latin typeface="Gill Sans MT" panose="020B0502020104020203" pitchFamily="34" charset="0"/>
              </a:rPr>
              <a:t>intended to modify thinking or behavior for the purpose of improving learning </a:t>
            </a:r>
            <a:r>
              <a:rPr lang="en-US" sz="1800" i="1" dirty="0" smtClean="0">
                <a:latin typeface="Gill Sans MT" panose="020B0502020104020203" pitchFamily="34" charset="0"/>
              </a:rPr>
              <a:t/>
            </a:r>
            <a:br>
              <a:rPr lang="en-US" sz="1800" i="1" dirty="0" smtClean="0">
                <a:latin typeface="Gill Sans MT" panose="020B0502020104020203" pitchFamily="34" charset="0"/>
              </a:rPr>
            </a:br>
            <a:r>
              <a:rPr lang="en-US" sz="1800" dirty="0" smtClean="0">
                <a:latin typeface="Gill Sans MT" panose="020B0502020104020203" pitchFamily="34" charset="0"/>
              </a:rPr>
              <a:t>(</a:t>
            </a:r>
            <a:r>
              <a:rPr lang="en-US" sz="1800" dirty="0">
                <a:latin typeface="Gill Sans MT" panose="020B0502020104020203" pitchFamily="34" charset="0"/>
              </a:rPr>
              <a:t>Shute, 2008)</a:t>
            </a:r>
            <a:endParaRPr lang="fr-BE" sz="1800" dirty="0" smtClean="0">
              <a:latin typeface="Gill Sans MT" panose="020B0502020104020203" pitchFamily="34" charset="0"/>
            </a:endParaRPr>
          </a:p>
          <a:p>
            <a:pPr marL="0" indent="0">
              <a:buClr>
                <a:schemeClr val="accent5">
                  <a:lumMod val="60000"/>
                  <a:lumOff val="40000"/>
                </a:schemeClr>
              </a:buClr>
              <a:buNone/>
            </a:pPr>
            <a:r>
              <a:rPr lang="fr-BE" sz="1800" dirty="0" smtClean="0">
                <a:latin typeface="Gill Sans MT" panose="020B0502020104020203" pitchFamily="34" charset="0"/>
              </a:rPr>
              <a:t>			 </a:t>
            </a:r>
          </a:p>
          <a:p>
            <a:pPr marL="0" indent="0">
              <a:buClr>
                <a:schemeClr val="accent5">
                  <a:lumMod val="60000"/>
                  <a:lumOff val="40000"/>
                </a:schemeClr>
              </a:buClr>
              <a:buNone/>
            </a:pPr>
            <a:r>
              <a:rPr lang="fr-BE" sz="1800" dirty="0">
                <a:latin typeface="Gill Sans MT" panose="020B0502020104020203" pitchFamily="34" charset="0"/>
              </a:rPr>
              <a:t>	</a:t>
            </a:r>
            <a:r>
              <a:rPr lang="fr-BE" sz="1800" dirty="0" smtClean="0">
                <a:latin typeface="Gill Sans MT" panose="020B0502020104020203" pitchFamily="34" charset="0"/>
              </a:rPr>
              <a:t>	</a:t>
            </a:r>
            <a:r>
              <a:rPr lang="fr-BE" sz="1800" dirty="0" smtClean="0">
                <a:solidFill>
                  <a:schemeClr val="accent5"/>
                </a:solidFill>
                <a:latin typeface="Gill Sans MT" panose="020B0502020104020203" pitchFamily="34" charset="0"/>
              </a:rPr>
              <a:t>	l’autorégulation </a:t>
            </a:r>
            <a:r>
              <a:rPr lang="fr-BE" sz="1800" dirty="0" smtClean="0">
                <a:latin typeface="Gill Sans MT" panose="020B0502020104020203" pitchFamily="34" charset="0"/>
              </a:rPr>
              <a:t>: raison d’être du feedback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endParaRPr lang="fr-BE" sz="1800" dirty="0" smtClean="0"/>
          </a:p>
          <a:p>
            <a:pPr>
              <a:buClr>
                <a:schemeClr val="accent5">
                  <a:lumMod val="60000"/>
                  <a:lumOff val="40000"/>
                </a:schemeClr>
              </a:buClr>
              <a:buNone/>
            </a:pPr>
            <a:endParaRPr lang="fr-BE" sz="1800" dirty="0"/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endParaRPr lang="fr-BE" sz="1800" dirty="0" smtClean="0">
              <a:solidFill>
                <a:schemeClr val="accent4"/>
              </a:solidFill>
            </a:endParaRPr>
          </a:p>
          <a:p>
            <a:pPr>
              <a:buClr>
                <a:schemeClr val="accent5">
                  <a:lumMod val="60000"/>
                  <a:lumOff val="40000"/>
                </a:schemeClr>
              </a:buClr>
              <a:buNone/>
            </a:pPr>
            <a:endParaRPr lang="fr-BE" sz="1800" dirty="0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8E2ED97-D4DF-48A2-80D9-E62AD69FC7BC}" type="slidenum">
              <a:rPr lang="fr-FR" smtClean="0"/>
              <a:pPr/>
              <a:t>6</a:t>
            </a:fld>
            <a:endParaRPr lang="fr-FR" dirty="0" smtClean="0"/>
          </a:p>
        </p:txBody>
      </p:sp>
      <p:sp>
        <p:nvSpPr>
          <p:cNvPr id="5" name="Rectangle à coins arrondis 4"/>
          <p:cNvSpPr/>
          <p:nvPr/>
        </p:nvSpPr>
        <p:spPr>
          <a:xfrm>
            <a:off x="755576" y="332656"/>
            <a:ext cx="7632848" cy="648072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00" dirty="0">
              <a:solidFill>
                <a:schemeClr val="tx1"/>
              </a:solidFill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2483768" y="5301208"/>
            <a:ext cx="720080" cy="0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40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6295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BE" sz="2400" dirty="0">
                <a:latin typeface="Gill Sans MT" panose="020B0502020104020203" pitchFamily="34" charset="0"/>
              </a:rPr>
              <a:t>Notre approche du feedback </a:t>
            </a:r>
            <a:r>
              <a:rPr lang="fr-BE" sz="2400" dirty="0" smtClean="0">
                <a:latin typeface="Gill Sans MT" panose="020B0502020104020203" pitchFamily="34" charset="0"/>
              </a:rPr>
              <a:t>dans le cadre du projet</a:t>
            </a:r>
            <a:endParaRPr lang="fr-BE" sz="2200" dirty="0" smtClean="0">
              <a:latin typeface="Calibri (En-têtes)"/>
            </a:endParaRPr>
          </a:p>
        </p:txBody>
      </p:sp>
      <p:sp>
        <p:nvSpPr>
          <p:cNvPr id="1024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340767"/>
            <a:ext cx="8147248" cy="5760641"/>
          </a:xfrm>
        </p:spPr>
        <p:txBody>
          <a:bodyPr>
            <a:normAutofit/>
          </a:bodyPr>
          <a:lstStyle/>
          <a:p>
            <a:pPr marL="0" indent="0">
              <a:buClr>
                <a:schemeClr val="accent5"/>
              </a:buClr>
              <a:buNone/>
            </a:pPr>
            <a:r>
              <a:rPr lang="fr-BE" sz="1700" b="1" dirty="0" smtClean="0">
                <a:latin typeface="Gill Sans MT" panose="020B0502020104020203" pitchFamily="34" charset="0"/>
              </a:rPr>
              <a:t>Les pratiques de feedbacks formatif </a:t>
            </a:r>
          </a:p>
          <a:p>
            <a:pPr marL="0" indent="0">
              <a:buClr>
                <a:schemeClr val="accent5"/>
              </a:buClr>
              <a:buNone/>
            </a:pPr>
            <a:endParaRPr lang="fr-BE" sz="700" dirty="0" smtClean="0">
              <a:latin typeface="Gill Sans MT" panose="020B0502020104020203" pitchFamily="34" charset="0"/>
            </a:endParaRPr>
          </a:p>
          <a:p>
            <a:pPr>
              <a:buClr>
                <a:schemeClr val="accent5"/>
              </a:buClr>
            </a:pPr>
            <a:r>
              <a:rPr lang="fr-BE" sz="1700" dirty="0" smtClean="0">
                <a:latin typeface="Gill Sans MT" panose="020B0502020104020203" pitchFamily="34" charset="0"/>
              </a:rPr>
              <a:t>s’inscrivent </a:t>
            </a:r>
            <a:r>
              <a:rPr lang="fr-BE" sz="1700" dirty="0">
                <a:latin typeface="Gill Sans MT" panose="020B0502020104020203" pitchFamily="34" charset="0"/>
              </a:rPr>
              <a:t>dans le cadre de la </a:t>
            </a:r>
            <a:r>
              <a:rPr lang="fr-BE" sz="1700" b="1" dirty="0">
                <a:latin typeface="Gill Sans MT" panose="020B0502020104020203" pitchFamily="34" charset="0"/>
              </a:rPr>
              <a:t>relation pédagogique </a:t>
            </a:r>
            <a:r>
              <a:rPr lang="fr-BE" sz="1700" dirty="0">
                <a:latin typeface="Gill Sans MT" panose="020B0502020104020203" pitchFamily="34" charset="0"/>
              </a:rPr>
              <a:t>qui se </a:t>
            </a:r>
            <a:r>
              <a:rPr lang="fr-BE" sz="1700" dirty="0" smtClean="0">
                <a:latin typeface="Gill Sans MT" panose="020B0502020104020203" pitchFamily="34" charset="0"/>
              </a:rPr>
              <a:t>construit</a:t>
            </a:r>
            <a:r>
              <a:rPr lang="fr-BE" sz="1700" dirty="0">
                <a:latin typeface="Gill Sans MT" panose="020B0502020104020203" pitchFamily="34" charset="0"/>
              </a:rPr>
              <a:t> </a:t>
            </a:r>
            <a:r>
              <a:rPr lang="fr-BE" sz="1700" dirty="0" smtClean="0">
                <a:latin typeface="Gill Sans MT" panose="020B0502020104020203" pitchFamily="34" charset="0"/>
              </a:rPr>
              <a:t>(Lambert</a:t>
            </a:r>
            <a:r>
              <a:rPr lang="fr-BE" sz="1700" dirty="0">
                <a:latin typeface="Gill Sans MT" panose="020B0502020104020203" pitchFamily="34" charset="0"/>
              </a:rPr>
              <a:t>, </a:t>
            </a:r>
            <a:r>
              <a:rPr lang="fr-BE" sz="1700" dirty="0" err="1">
                <a:latin typeface="Gill Sans MT" panose="020B0502020104020203" pitchFamily="34" charset="0"/>
              </a:rPr>
              <a:t>Rossier</a:t>
            </a:r>
            <a:r>
              <a:rPr lang="fr-BE" sz="1700" dirty="0">
                <a:latin typeface="Gill Sans MT" panose="020B0502020104020203" pitchFamily="34" charset="0"/>
              </a:rPr>
              <a:t>, </a:t>
            </a:r>
            <a:r>
              <a:rPr lang="fr-BE" sz="1700" dirty="0" err="1">
                <a:latin typeface="Gill Sans MT" panose="020B0502020104020203" pitchFamily="34" charset="0"/>
              </a:rPr>
              <a:t>Daele</a:t>
            </a:r>
            <a:r>
              <a:rPr lang="fr-BE" sz="1700" dirty="0">
                <a:latin typeface="Gill Sans MT" panose="020B0502020104020203" pitchFamily="34" charset="0"/>
              </a:rPr>
              <a:t> &amp; </a:t>
            </a:r>
            <a:r>
              <a:rPr lang="fr-BE" sz="1700" dirty="0" err="1">
                <a:latin typeface="Gill Sans MT" panose="020B0502020104020203" pitchFamily="34" charset="0"/>
              </a:rPr>
              <a:t>Lenzo</a:t>
            </a:r>
            <a:r>
              <a:rPr lang="fr-BE" sz="1700" dirty="0">
                <a:latin typeface="Gill Sans MT" panose="020B0502020104020203" pitchFamily="34" charset="0"/>
              </a:rPr>
              <a:t>, 2009) </a:t>
            </a:r>
          </a:p>
          <a:p>
            <a:pPr>
              <a:buClr>
                <a:schemeClr val="accent5"/>
              </a:buClr>
            </a:pPr>
            <a:endParaRPr lang="fr-BE" sz="700" dirty="0" smtClean="0">
              <a:latin typeface="Gill Sans MT" panose="020B0502020104020203" pitchFamily="34" charset="0"/>
            </a:endParaRPr>
          </a:p>
          <a:p>
            <a:pPr>
              <a:buClr>
                <a:schemeClr val="accent5"/>
              </a:buClr>
            </a:pPr>
            <a:r>
              <a:rPr lang="fr-BE" sz="1700" dirty="0" smtClean="0">
                <a:latin typeface="Gill Sans MT" panose="020B0502020104020203" pitchFamily="34" charset="0"/>
              </a:rPr>
              <a:t>peuvent </a:t>
            </a:r>
            <a:r>
              <a:rPr lang="fr-BE" sz="1700" dirty="0">
                <a:latin typeface="Gill Sans MT" panose="020B0502020104020203" pitchFamily="34" charset="0"/>
              </a:rPr>
              <a:t>se produire </a:t>
            </a:r>
            <a:r>
              <a:rPr lang="fr-BE" sz="1700" b="1" dirty="0">
                <a:latin typeface="Gill Sans MT" panose="020B0502020104020203" pitchFamily="34" charset="0"/>
              </a:rPr>
              <a:t>à différents moments de </a:t>
            </a:r>
            <a:r>
              <a:rPr lang="fr-BE" sz="1700" b="1" dirty="0" smtClean="0">
                <a:latin typeface="Gill Sans MT" panose="020B0502020104020203" pitchFamily="34" charset="0"/>
              </a:rPr>
              <a:t>l’apprentissage</a:t>
            </a:r>
            <a:r>
              <a:rPr lang="fr-BE" sz="1700" dirty="0" smtClean="0">
                <a:latin typeface="Gill Sans MT" panose="020B0502020104020203" pitchFamily="34" charset="0"/>
              </a:rPr>
              <a:t> </a:t>
            </a:r>
            <a:r>
              <a:rPr lang="fr-BE" sz="1700" dirty="0" smtClean="0">
                <a:latin typeface="Gill Sans MT" panose="020B0502020104020203" pitchFamily="34" charset="0"/>
                <a:sym typeface="Wingdings"/>
              </a:rPr>
              <a:t> </a:t>
            </a:r>
            <a:r>
              <a:rPr lang="fr-BE" sz="1700" dirty="0" smtClean="0">
                <a:latin typeface="Gill Sans MT" panose="020B0502020104020203" pitchFamily="34" charset="0"/>
              </a:rPr>
              <a:t>régulations rétroactive, interactive, proactive (Allal, 1988)</a:t>
            </a:r>
          </a:p>
          <a:p>
            <a:pPr>
              <a:buClr>
                <a:schemeClr val="accent5"/>
              </a:buClr>
            </a:pPr>
            <a:endParaRPr lang="fr-BE" sz="700" dirty="0" smtClean="0">
              <a:latin typeface="Gill Sans MT" panose="020B0502020104020203" pitchFamily="34" charset="0"/>
            </a:endParaRPr>
          </a:p>
          <a:p>
            <a:pPr>
              <a:buClr>
                <a:schemeClr val="accent5"/>
              </a:buClr>
            </a:pPr>
            <a:r>
              <a:rPr lang="fr-BE" sz="1700" dirty="0">
                <a:latin typeface="Gill Sans MT" panose="020B0502020104020203" pitchFamily="34" charset="0"/>
              </a:rPr>
              <a:t>peuvent se produire </a:t>
            </a:r>
            <a:r>
              <a:rPr lang="fr-BE" sz="1700" dirty="0" smtClean="0">
                <a:latin typeface="Gill Sans MT" panose="020B0502020104020203" pitchFamily="34" charset="0"/>
              </a:rPr>
              <a:t>dans </a:t>
            </a:r>
            <a:r>
              <a:rPr lang="fr-BE" sz="1700" b="1" dirty="0">
                <a:latin typeface="Gill Sans MT" panose="020B0502020104020203" pitchFamily="34" charset="0"/>
              </a:rPr>
              <a:t>des </a:t>
            </a:r>
            <a:r>
              <a:rPr lang="fr-BE" sz="1700" b="1" dirty="0" smtClean="0">
                <a:latin typeface="Gill Sans MT" panose="020B0502020104020203" pitchFamily="34" charset="0"/>
              </a:rPr>
              <a:t>situations </a:t>
            </a:r>
            <a:r>
              <a:rPr lang="fr-BE" sz="1700" b="1" dirty="0">
                <a:latin typeface="Gill Sans MT" panose="020B0502020104020203" pitchFamily="34" charset="0"/>
              </a:rPr>
              <a:t>très variées </a:t>
            </a:r>
            <a:r>
              <a:rPr lang="fr-BE" sz="1700" dirty="0">
                <a:latin typeface="Gill Sans MT" panose="020B0502020104020203" pitchFamily="34" charset="0"/>
              </a:rPr>
              <a:t>: </a:t>
            </a:r>
          </a:p>
          <a:p>
            <a:pPr lvl="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BE" sz="1500" dirty="0">
                <a:latin typeface="Gill Sans MT" panose="020B0502020104020203" pitchFamily="34" charset="0"/>
              </a:rPr>
              <a:t>préparation d’un travail écrit</a:t>
            </a:r>
          </a:p>
          <a:p>
            <a:pPr lvl="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BE" sz="1500" dirty="0">
                <a:latin typeface="Gill Sans MT" panose="020B0502020104020203" pitchFamily="34" charset="0"/>
              </a:rPr>
              <a:t>encadrement d’un travail de mémoire ou de thèse</a:t>
            </a:r>
          </a:p>
          <a:p>
            <a:pPr lvl="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BE" sz="1500" dirty="0">
                <a:latin typeface="Gill Sans MT" panose="020B0502020104020203" pitchFamily="34" charset="0"/>
              </a:rPr>
              <a:t>présentation orale</a:t>
            </a:r>
          </a:p>
          <a:p>
            <a:pPr lvl="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BE" sz="1500" dirty="0">
                <a:latin typeface="Gill Sans MT" panose="020B0502020104020203" pitchFamily="34" charset="0"/>
              </a:rPr>
              <a:t>examen blanc</a:t>
            </a:r>
          </a:p>
          <a:p>
            <a:pPr lvl="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BE" sz="1500" dirty="0">
                <a:latin typeface="Gill Sans MT" panose="020B0502020104020203" pitchFamily="34" charset="0"/>
              </a:rPr>
              <a:t>apprentissage de manipulations en laboratoire…</a:t>
            </a:r>
          </a:p>
          <a:p>
            <a:pPr marL="457200" lvl="1" indent="0">
              <a:buNone/>
            </a:pPr>
            <a:endParaRPr lang="fr-BE" sz="700" dirty="0" smtClean="0">
              <a:latin typeface="Gill Sans MT" panose="020B0502020104020203" pitchFamily="34" charset="0"/>
            </a:endParaRPr>
          </a:p>
          <a:p>
            <a:pPr>
              <a:buClr>
                <a:schemeClr val="accent5"/>
              </a:buClr>
            </a:pPr>
            <a:r>
              <a:rPr lang="fr-BE" sz="1700" dirty="0" smtClean="0">
                <a:latin typeface="Gill Sans MT" panose="020B0502020104020203" pitchFamily="34" charset="0"/>
              </a:rPr>
              <a:t>s’inscrivent dans la lignée des théories de l’</a:t>
            </a:r>
            <a:r>
              <a:rPr lang="fr-BE" sz="1700" b="1" i="1" dirty="0" err="1" smtClean="0">
                <a:latin typeface="Gill Sans MT" panose="020B0502020104020203" pitchFamily="34" charset="0"/>
              </a:rPr>
              <a:t>Assessment</a:t>
            </a:r>
            <a:r>
              <a:rPr lang="fr-BE" sz="1700" b="1" i="1" dirty="0" smtClean="0">
                <a:latin typeface="Gill Sans MT" panose="020B0502020104020203" pitchFamily="34" charset="0"/>
              </a:rPr>
              <a:t> for Lea</a:t>
            </a:r>
            <a:r>
              <a:rPr lang="fr-BE" sz="1700" b="1" dirty="0" smtClean="0">
                <a:latin typeface="Gill Sans MT" panose="020B0502020104020203" pitchFamily="34" charset="0"/>
              </a:rPr>
              <a:t>rning </a:t>
            </a:r>
          </a:p>
          <a:p>
            <a:pPr lvl="3">
              <a:buClr>
                <a:schemeClr val="accent5"/>
              </a:buClr>
              <a:buFont typeface="Arial" charset="0"/>
              <a:buChar char="•"/>
            </a:pPr>
            <a:r>
              <a:rPr lang="fr-BE" sz="1500" dirty="0" smtClean="0">
                <a:latin typeface="Gill Sans MT" panose="020B0502020104020203" pitchFamily="34" charset="0"/>
              </a:rPr>
              <a:t>qui posent la question du « pourquoi » de l’évaluation</a:t>
            </a:r>
          </a:p>
          <a:p>
            <a:pPr lvl="3">
              <a:buClr>
                <a:schemeClr val="accent5"/>
              </a:buClr>
              <a:buFont typeface="Arial" charset="0"/>
              <a:buChar char="•"/>
            </a:pPr>
            <a:r>
              <a:rPr lang="fr-BE" sz="1500" dirty="0" smtClean="0">
                <a:latin typeface="Gill Sans MT" panose="020B0502020104020203" pitchFamily="34" charset="0"/>
              </a:rPr>
              <a:t>induisent un changement </a:t>
            </a:r>
            <a:r>
              <a:rPr lang="fr-BE" sz="1500" dirty="0">
                <a:latin typeface="Gill Sans MT" panose="020B0502020104020203" pitchFamily="34" charset="0"/>
              </a:rPr>
              <a:t>dans la manière </a:t>
            </a:r>
            <a:r>
              <a:rPr lang="fr-BE" sz="1500" dirty="0" smtClean="0">
                <a:latin typeface="Gill Sans MT" panose="020B0502020104020203" pitchFamily="34" charset="0"/>
              </a:rPr>
              <a:t>d’appréhender les activités propres à soutenir </a:t>
            </a:r>
            <a:r>
              <a:rPr lang="fr-BE" sz="1500" dirty="0">
                <a:latin typeface="Gill Sans MT" panose="020B0502020104020203" pitchFamily="34" charset="0"/>
              </a:rPr>
              <a:t>l’autorégulation (</a:t>
            </a:r>
            <a:r>
              <a:rPr lang="fr-BE" sz="1500" dirty="0" err="1">
                <a:latin typeface="Gill Sans MT" panose="020B0502020104020203" pitchFamily="34" charset="0"/>
              </a:rPr>
              <a:t>Wiliam</a:t>
            </a:r>
            <a:r>
              <a:rPr lang="fr-BE" sz="1500" dirty="0">
                <a:latin typeface="Gill Sans MT" panose="020B0502020104020203" pitchFamily="34" charset="0"/>
              </a:rPr>
              <a:t>, 2011)</a:t>
            </a:r>
            <a:endParaRPr lang="fr-BE" sz="1500" dirty="0" smtClean="0">
              <a:latin typeface="Gill Sans MT" panose="020B0502020104020203" pitchFamily="34" charset="0"/>
            </a:endParaRPr>
          </a:p>
          <a:p>
            <a:pPr lvl="3">
              <a:buClr>
                <a:schemeClr val="accent5"/>
              </a:buClr>
              <a:buFont typeface="Arial" charset="0"/>
              <a:buChar char="•"/>
            </a:pPr>
            <a:r>
              <a:rPr lang="fr-BE" sz="1500" dirty="0" smtClean="0">
                <a:latin typeface="Gill Sans MT" panose="020B0502020104020203" pitchFamily="34" charset="0"/>
              </a:rPr>
              <a:t>permettent un </a:t>
            </a:r>
            <a:r>
              <a:rPr lang="fr-BE" sz="1500" dirty="0">
                <a:latin typeface="Gill Sans MT" panose="020B0502020104020203" pitchFamily="34" charset="0"/>
              </a:rPr>
              <a:t>engagement actif de la part de l’étudiant (Chappuis &amp; </a:t>
            </a:r>
            <a:r>
              <a:rPr lang="fr-BE" sz="1500" dirty="0" err="1" smtClean="0">
                <a:latin typeface="Gill Sans MT" panose="020B0502020104020203" pitchFamily="34" charset="0"/>
              </a:rPr>
              <a:t>Stiggins</a:t>
            </a:r>
            <a:r>
              <a:rPr lang="fr-BE" sz="1500" dirty="0">
                <a:latin typeface="Gill Sans MT" panose="020B0502020104020203" pitchFamily="34" charset="0"/>
              </a:rPr>
              <a:t>, </a:t>
            </a:r>
            <a:r>
              <a:rPr lang="fr-BE" sz="1500" dirty="0" smtClean="0">
                <a:latin typeface="Gill Sans MT" panose="020B0502020104020203" pitchFamily="34" charset="0"/>
              </a:rPr>
              <a:t>2002</a:t>
            </a:r>
            <a:r>
              <a:rPr lang="fr-BE" sz="1500" dirty="0">
                <a:latin typeface="Gill Sans MT" panose="020B0502020104020203" pitchFamily="34" charset="0"/>
              </a:rPr>
              <a:t>) </a:t>
            </a:r>
            <a:endParaRPr lang="fr-BE" sz="1500" dirty="0" smtClean="0">
              <a:latin typeface="Gill Sans MT" panose="020B0502020104020203" pitchFamily="34" charset="0"/>
            </a:endParaRPr>
          </a:p>
          <a:p>
            <a:pPr lvl="3">
              <a:buClr>
                <a:schemeClr val="accent5"/>
              </a:buClr>
              <a:buFont typeface="Arial" charset="0"/>
              <a:buChar char="•"/>
            </a:pPr>
            <a:endParaRPr lang="fr-BE" sz="1600" dirty="0">
              <a:latin typeface="Gill Sans MT" panose="020B0502020104020203" pitchFamily="34" charset="0"/>
              <a:cs typeface="Times New Roman" pitchFamily="18" charset="0"/>
            </a:endParaRPr>
          </a:p>
          <a:p>
            <a:pPr lvl="3">
              <a:buClr>
                <a:schemeClr val="accent5"/>
              </a:buClr>
              <a:buFont typeface="Arial" charset="0"/>
              <a:buChar char="•"/>
            </a:pPr>
            <a:endParaRPr lang="fr-BE" sz="1600" dirty="0" smtClean="0">
              <a:latin typeface="Gill Sans MT" panose="020B0502020104020203" pitchFamily="34" charset="0"/>
              <a:cs typeface="Times New Roman" pitchFamily="18" charset="0"/>
            </a:endParaRPr>
          </a:p>
          <a:p>
            <a:pPr lvl="3">
              <a:buClr>
                <a:schemeClr val="accent5"/>
              </a:buClr>
              <a:buFont typeface="Arial" charset="0"/>
              <a:buChar char="•"/>
            </a:pPr>
            <a:endParaRPr lang="fr-BE" sz="1600" dirty="0">
              <a:latin typeface="Gill Sans MT" panose="020B0502020104020203" pitchFamily="34" charset="0"/>
              <a:cs typeface="Times New Roman" pitchFamily="18" charset="0"/>
            </a:endParaRPr>
          </a:p>
          <a:p>
            <a:pPr lvl="3">
              <a:buClr>
                <a:schemeClr val="accent5"/>
              </a:buClr>
              <a:buFont typeface="Arial" charset="0"/>
              <a:buChar char="•"/>
            </a:pPr>
            <a:endParaRPr lang="fr-FR" sz="1600" dirty="0">
              <a:latin typeface="Gill Sans MT" panose="020B0502020104020203" pitchFamily="34" charset="0"/>
              <a:cs typeface="Times New Roman" pitchFamily="18" charset="0"/>
            </a:endParaRPr>
          </a:p>
          <a:p>
            <a:pPr marL="457200" lvl="1" indent="0">
              <a:buNone/>
            </a:pPr>
            <a:endParaRPr lang="fr-BE" sz="17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fr-BE" sz="17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fr-BE" sz="1800" dirty="0"/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endParaRPr lang="fr-BE" sz="1800" dirty="0" smtClean="0">
              <a:solidFill>
                <a:schemeClr val="accent4"/>
              </a:solidFill>
            </a:endParaRPr>
          </a:p>
          <a:p>
            <a:pPr>
              <a:buClr>
                <a:schemeClr val="accent5">
                  <a:lumMod val="60000"/>
                  <a:lumOff val="40000"/>
                </a:schemeClr>
              </a:buClr>
              <a:buNone/>
            </a:pPr>
            <a:endParaRPr lang="fr-BE" sz="1800" dirty="0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8E2ED97-D4DF-48A2-80D9-E62AD69FC7BC}" type="slidenum">
              <a:rPr lang="fr-FR" smtClean="0"/>
              <a:pPr/>
              <a:t>7</a:t>
            </a:fld>
            <a:endParaRPr lang="fr-FR" dirty="0" smtClean="0"/>
          </a:p>
        </p:txBody>
      </p:sp>
      <p:sp>
        <p:nvSpPr>
          <p:cNvPr id="5" name="Rectangle à coins arrondis 4"/>
          <p:cNvSpPr/>
          <p:nvPr/>
        </p:nvSpPr>
        <p:spPr>
          <a:xfrm>
            <a:off x="755576" y="332656"/>
            <a:ext cx="7632848" cy="648072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11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 smtClean="0">
                <a:latin typeface="Gill Sans MT (Corps)"/>
              </a:rPr>
              <a:t>Le projet « Feedbacks 1</a:t>
            </a:r>
            <a:r>
              <a:rPr lang="fr-BE" sz="2800" baseline="30000" dirty="0" smtClean="0">
                <a:latin typeface="Gill Sans MT (Corps)"/>
              </a:rPr>
              <a:t>er</a:t>
            </a:r>
            <a:r>
              <a:rPr lang="fr-BE" sz="2800" dirty="0" smtClean="0">
                <a:latin typeface="Gill Sans MT (Corps)"/>
              </a:rPr>
              <a:t> Bac » : finalités</a:t>
            </a:r>
            <a:endParaRPr lang="fr-BE" sz="2800" dirty="0">
              <a:latin typeface="Gill Sans MT (Corps)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87490" y="1426391"/>
            <a:ext cx="8507288" cy="4937760"/>
          </a:xfrm>
        </p:spPr>
        <p:txBody>
          <a:bodyPr>
            <a:normAutofit/>
          </a:bodyPr>
          <a:lstStyle/>
          <a:p>
            <a:pPr>
              <a:buClr>
                <a:schemeClr val="accent5"/>
              </a:buClr>
            </a:pPr>
            <a:r>
              <a:rPr lang="fr-BE" sz="2000" b="1" dirty="0">
                <a:latin typeface="Gill Sans MT" panose="020B0502020104020203" pitchFamily="34" charset="0"/>
              </a:rPr>
              <a:t>Objectif</a:t>
            </a:r>
            <a:r>
              <a:rPr lang="fr-BE" sz="2000" dirty="0">
                <a:latin typeface="Gill Sans MT" panose="020B0502020104020203" pitchFamily="34" charset="0"/>
              </a:rPr>
              <a:t> : </a:t>
            </a:r>
            <a:endParaRPr lang="fr-BE" sz="2000" dirty="0" smtClean="0">
              <a:latin typeface="Gill Sans MT" panose="020B0502020104020203" pitchFamily="34" charset="0"/>
            </a:endParaRPr>
          </a:p>
          <a:p>
            <a:pPr marL="0" indent="0">
              <a:buClr>
                <a:srgbClr val="92D050"/>
              </a:buClr>
              <a:buNone/>
            </a:pPr>
            <a:r>
              <a:rPr lang="fr-BE" sz="2000" dirty="0" smtClean="0">
                <a:latin typeface="Gill Sans MT" panose="020B0502020104020203" pitchFamily="34" charset="0"/>
              </a:rPr>
              <a:t>développer </a:t>
            </a:r>
            <a:r>
              <a:rPr lang="fr-BE" sz="2000" dirty="0">
                <a:latin typeface="Gill Sans MT" panose="020B0502020104020203" pitchFamily="34" charset="0"/>
              </a:rPr>
              <a:t>et  intégrer des pratiques de feedbacks formatifs </a:t>
            </a:r>
            <a:r>
              <a:rPr lang="fr-BE" sz="2000" dirty="0" smtClean="0">
                <a:latin typeface="Gill Sans MT" panose="020B0502020104020203" pitchFamily="34" charset="0"/>
              </a:rPr>
              <a:t>(au sens très large) adaptées </a:t>
            </a:r>
            <a:r>
              <a:rPr lang="fr-BE" sz="2000" dirty="0">
                <a:latin typeface="Gill Sans MT" panose="020B0502020104020203" pitchFamily="34" charset="0"/>
              </a:rPr>
              <a:t>dans des cours de 1er Bac de mêmes </a:t>
            </a:r>
            <a:r>
              <a:rPr lang="fr-BE" sz="2000" dirty="0" smtClean="0">
                <a:latin typeface="Gill Sans MT" panose="020B0502020104020203" pitchFamily="34" charset="0"/>
              </a:rPr>
              <a:t>filières</a:t>
            </a:r>
          </a:p>
          <a:p>
            <a:pPr marL="0" indent="0">
              <a:buClr>
                <a:srgbClr val="92D050"/>
              </a:buClr>
              <a:buNone/>
            </a:pPr>
            <a:endParaRPr lang="fr-BE" sz="2000" dirty="0" smtClean="0">
              <a:latin typeface="Gill Sans MT" panose="020B0502020104020203" pitchFamily="34" charset="0"/>
            </a:endParaRPr>
          </a:p>
          <a:p>
            <a:pPr>
              <a:buClr>
                <a:schemeClr val="accent5"/>
              </a:buClr>
            </a:pPr>
            <a:r>
              <a:rPr lang="fr-BE" sz="2000" b="1" dirty="0">
                <a:latin typeface="Gill Sans MT" panose="020B0502020104020203" pitchFamily="34" charset="0"/>
              </a:rPr>
              <a:t>Bénéfices pour les étudiants de 1er Bac </a:t>
            </a:r>
            <a:r>
              <a:rPr lang="fr-BE" sz="2000" dirty="0" smtClean="0">
                <a:latin typeface="Gill Sans MT" panose="020B0502020104020203" pitchFamily="34" charset="0"/>
              </a:rPr>
              <a:t>:</a:t>
            </a:r>
          </a:p>
          <a:p>
            <a:pPr marL="0" indent="0">
              <a:buClr>
                <a:srgbClr val="92D050"/>
              </a:buClr>
              <a:buNone/>
            </a:pPr>
            <a:r>
              <a:rPr lang="fr-BE" sz="2000" dirty="0" smtClean="0">
                <a:latin typeface="Gill Sans MT" panose="020B0502020104020203" pitchFamily="34" charset="0"/>
              </a:rPr>
              <a:t>adaptation </a:t>
            </a:r>
            <a:r>
              <a:rPr lang="fr-BE" sz="2000" dirty="0">
                <a:latin typeface="Gill Sans MT" panose="020B0502020104020203" pitchFamily="34" charset="0"/>
              </a:rPr>
              <a:t>aux exigences universitaires, développement de la capacité </a:t>
            </a:r>
            <a:r>
              <a:rPr lang="fr-BE" sz="2000" dirty="0" smtClean="0">
                <a:latin typeface="Gill Sans MT" panose="020B0502020104020203" pitchFamily="34" charset="0"/>
              </a:rPr>
              <a:t>d’autorégulation </a:t>
            </a:r>
            <a:r>
              <a:rPr lang="fr-BE" sz="2000" dirty="0">
                <a:latin typeface="Gill Sans MT" panose="020B0502020104020203" pitchFamily="34" charset="0"/>
              </a:rPr>
              <a:t>et autonomisation plus </a:t>
            </a:r>
            <a:r>
              <a:rPr lang="fr-BE" sz="2000" dirty="0" smtClean="0">
                <a:latin typeface="Gill Sans MT" panose="020B0502020104020203" pitchFamily="34" charset="0"/>
              </a:rPr>
              <a:t>précoce</a:t>
            </a:r>
          </a:p>
          <a:p>
            <a:pPr marL="0" indent="0">
              <a:buClr>
                <a:srgbClr val="92D050"/>
              </a:buClr>
              <a:buNone/>
            </a:pPr>
            <a:endParaRPr lang="fr-BE" sz="2000" dirty="0" smtClean="0">
              <a:latin typeface="Gill Sans MT" panose="020B0502020104020203" pitchFamily="34" charset="0"/>
            </a:endParaRPr>
          </a:p>
          <a:p>
            <a:pPr>
              <a:buClr>
                <a:schemeClr val="accent5"/>
              </a:buClr>
            </a:pPr>
            <a:r>
              <a:rPr lang="fr-BE" sz="2000" b="1" dirty="0" smtClean="0">
                <a:latin typeface="Gill Sans MT" panose="020B0502020104020203" pitchFamily="34" charset="0"/>
              </a:rPr>
              <a:t>Bénéfices </a:t>
            </a:r>
            <a:r>
              <a:rPr lang="fr-BE" sz="2000" b="1" dirty="0">
                <a:latin typeface="Gill Sans MT" panose="020B0502020104020203" pitchFamily="34" charset="0"/>
              </a:rPr>
              <a:t>pour les professeurs de 1er Bac </a:t>
            </a:r>
            <a:r>
              <a:rPr lang="fr-BE" sz="2000" dirty="0">
                <a:latin typeface="Gill Sans MT" panose="020B0502020104020203" pitchFamily="34" charset="0"/>
              </a:rPr>
              <a:t>: </a:t>
            </a:r>
          </a:p>
          <a:p>
            <a:pPr marL="0" indent="0">
              <a:buClr>
                <a:srgbClr val="92D050"/>
              </a:buClr>
              <a:buNone/>
            </a:pPr>
            <a:r>
              <a:rPr lang="fr-BE" sz="2000" dirty="0">
                <a:latin typeface="Gill Sans MT" panose="020B0502020104020203" pitchFamily="34" charset="0"/>
              </a:rPr>
              <a:t>optimisation de la qualité pédagogique des dispositifs de cours individuels et de l’offre collective des filières impliquées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4A0AE-A1EB-42F9-8B92-969386B0050A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755576" y="504431"/>
            <a:ext cx="7632848" cy="648072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85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62950" cy="990600"/>
          </a:xfrm>
        </p:spPr>
        <p:txBody>
          <a:bodyPr/>
          <a:lstStyle/>
          <a:p>
            <a:pPr>
              <a:defRPr/>
            </a:pPr>
            <a:r>
              <a:rPr lang="fr-BE" sz="2800" dirty="0" smtClean="0">
                <a:latin typeface="+mn-lt"/>
              </a:rPr>
              <a:t>Le fonctionnement : lignes directrices du projet (1)</a:t>
            </a:r>
          </a:p>
        </p:txBody>
      </p:sp>
      <p:sp>
        <p:nvSpPr>
          <p:cNvPr id="1024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507288" cy="4937125"/>
          </a:xfrm>
        </p:spPr>
        <p:txBody>
          <a:bodyPr>
            <a:normAutofit/>
          </a:bodyPr>
          <a:lstStyle/>
          <a:p>
            <a:pPr>
              <a:buClr>
                <a:schemeClr val="accent5"/>
              </a:buClr>
            </a:pPr>
            <a:r>
              <a:rPr lang="fr-BE" sz="2000" dirty="0" smtClean="0">
                <a:latin typeface="Gill Sans MT" panose="020B0502020104020203" pitchFamily="34" charset="0"/>
              </a:rPr>
              <a:t>Une cellule IFRES - SGE de supervision des bin</a:t>
            </a:r>
            <a:r>
              <a:rPr lang="nl-BE" sz="2000" dirty="0" smtClean="0">
                <a:latin typeface="Gill Sans MT" panose="020B0502020104020203" pitchFamily="34" charset="0"/>
              </a:rPr>
              <a:t>ômes de conseillers </a:t>
            </a:r>
            <a:r>
              <a:rPr lang="fr-BE" sz="2000" dirty="0" smtClean="0">
                <a:latin typeface="Gill Sans MT" panose="020B0502020104020203" pitchFamily="34" charset="0"/>
              </a:rPr>
              <a:t>: </a:t>
            </a:r>
            <a:endParaRPr lang="fr-BE" sz="2000" dirty="0">
              <a:latin typeface="Gill Sans MT" panose="020B0502020104020203" pitchFamily="34" charset="0"/>
            </a:endParaRPr>
          </a:p>
          <a:p>
            <a:pPr marL="457200" lvl="1" indent="0">
              <a:buClr>
                <a:schemeClr val="accent5"/>
              </a:buClr>
              <a:buNone/>
            </a:pPr>
            <a:r>
              <a:rPr lang="fr-BE" sz="2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garante de l’adéquation aux besoins et de l’avancement du projet</a:t>
            </a:r>
            <a:br>
              <a:rPr lang="fr-BE" sz="2000" dirty="0" smtClean="0">
                <a:solidFill>
                  <a:schemeClr val="tx1"/>
                </a:solidFill>
                <a:latin typeface="Gill Sans MT" panose="020B0502020104020203" pitchFamily="34" charset="0"/>
              </a:rPr>
            </a:br>
            <a:r>
              <a:rPr lang="fr-BE" sz="2000" dirty="0">
                <a:latin typeface="Gill Sans MT" panose="020B0502020104020203" pitchFamily="34" charset="0"/>
                <a:sym typeface="Wingdings" panose="05000000000000000000" pitchFamily="2" charset="2"/>
              </a:rPr>
              <a:t> via des réunions de coordination hebdomadaire, </a:t>
            </a:r>
            <a:r>
              <a:rPr lang="fr-BE" sz="2000" u="sng" dirty="0" smtClean="0">
                <a:latin typeface="Gill Sans MT" panose="020B0502020104020203" pitchFamily="34" charset="0"/>
                <a:sym typeface="Wingdings" panose="05000000000000000000" pitchFamily="2" charset="2"/>
              </a:rPr>
              <a:t>le coordinateur du projet à l’IFRES</a:t>
            </a:r>
            <a:r>
              <a:rPr lang="fr-BE" sz="2000" dirty="0" smtClean="0">
                <a:latin typeface="Gill Sans MT" panose="020B0502020104020203" pitchFamily="34" charset="0"/>
                <a:sym typeface="Wingdings" panose="05000000000000000000" pitchFamily="2" charset="2"/>
              </a:rPr>
              <a:t> procure </a:t>
            </a:r>
            <a:r>
              <a:rPr lang="fr-BE" sz="2000" dirty="0">
                <a:latin typeface="Gill Sans MT" panose="020B0502020104020203" pitchFamily="34" charset="0"/>
                <a:sym typeface="Wingdings" panose="05000000000000000000" pitchFamily="2" charset="2"/>
              </a:rPr>
              <a:t>l’encadrement théorique et méthodologique utile à la qualité du travail avec les enseignants concernés, et assure le relais vers les autres lignes d’expertise de l’IFRES (SMART, e-Campus)</a:t>
            </a:r>
            <a:endParaRPr lang="fr-BE" sz="2000" dirty="0">
              <a:latin typeface="Gill Sans MT" panose="020B0502020104020203" pitchFamily="34" charset="0"/>
            </a:endParaRPr>
          </a:p>
          <a:p>
            <a:pPr marL="457200" lvl="1" indent="0">
              <a:buClr>
                <a:schemeClr val="accent5"/>
              </a:buClr>
              <a:buNone/>
            </a:pPr>
            <a:r>
              <a:rPr lang="fr-BE" sz="2000" dirty="0" smtClean="0">
                <a:solidFill>
                  <a:schemeClr val="tx1"/>
                </a:solidFill>
                <a:latin typeface="Gill Sans MT" panose="020B0502020104020203" pitchFamily="34" charset="0"/>
                <a:sym typeface="Wingdings" panose="05000000000000000000" pitchFamily="2" charset="2"/>
              </a:rPr>
              <a:t> </a:t>
            </a:r>
            <a:r>
              <a:rPr lang="fr-BE" sz="2000" u="sng" dirty="0" smtClean="0">
                <a:solidFill>
                  <a:schemeClr val="tx1"/>
                </a:solidFill>
                <a:latin typeface="Gill Sans MT" panose="020B0502020104020203" pitchFamily="34" charset="0"/>
                <a:sym typeface="Wingdings" panose="05000000000000000000" pitchFamily="2" charset="2"/>
              </a:rPr>
              <a:t>le SGE </a:t>
            </a:r>
            <a:r>
              <a:rPr lang="fr-BE" sz="2000" dirty="0" smtClean="0">
                <a:solidFill>
                  <a:schemeClr val="tx1"/>
                </a:solidFill>
                <a:latin typeface="Gill Sans MT" panose="020B0502020104020203" pitchFamily="34" charset="0"/>
                <a:sym typeface="Wingdings" panose="05000000000000000000" pitchFamily="2" charset="2"/>
              </a:rPr>
              <a:t>encadre et soutient la mise en œuvre des activités en contact direct avec les étudiants et relatives aux méthodes de travail</a:t>
            </a:r>
            <a:br>
              <a:rPr lang="fr-BE" sz="2000" dirty="0" smtClean="0">
                <a:solidFill>
                  <a:schemeClr val="tx1"/>
                </a:solidFill>
                <a:latin typeface="Gill Sans MT" panose="020B0502020104020203" pitchFamily="34" charset="0"/>
                <a:sym typeface="Wingdings" panose="05000000000000000000" pitchFamily="2" charset="2"/>
              </a:rPr>
            </a:br>
            <a:endParaRPr lang="fr-BE" sz="2000" dirty="0" smtClean="0">
              <a:latin typeface="Gill Sans MT" panose="020B0502020104020203" pitchFamily="34" charset="0"/>
            </a:endParaRP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9C84AE69-37E5-4EC0-A972-8FFE3AE81D70}" type="slidenum">
              <a:rPr lang="fr-FR" smtClean="0"/>
              <a:pPr/>
              <a:t>9</a:t>
            </a:fld>
            <a:endParaRPr lang="fr-FR" dirty="0" smtClean="0"/>
          </a:p>
        </p:txBody>
      </p:sp>
      <p:sp>
        <p:nvSpPr>
          <p:cNvPr id="5" name="Rectangle à coins arrondis 4"/>
          <p:cNvSpPr/>
          <p:nvPr/>
        </p:nvSpPr>
        <p:spPr>
          <a:xfrm>
            <a:off x="457200" y="332656"/>
            <a:ext cx="8507288" cy="648072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00" dirty="0">
              <a:solidFill>
                <a:schemeClr val="tx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70384" y="4221088"/>
            <a:ext cx="81365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Gill Sans MT" charset="0"/>
                <a:ea typeface="Gill Sans MT" charset="0"/>
                <a:cs typeface="Gill Sans MT" charset="0"/>
              </a:rPr>
              <a:t>Les « </a:t>
            </a:r>
            <a:r>
              <a:rPr lang="fr-FR" dirty="0">
                <a:latin typeface="Gill Sans MT" charset="0"/>
                <a:ea typeface="Gill Sans MT" charset="0"/>
                <a:cs typeface="Gill Sans MT" charset="0"/>
              </a:rPr>
              <a:t>bin</a:t>
            </a:r>
            <a:r>
              <a:rPr lang="nl-BE" dirty="0" smtClean="0">
                <a:latin typeface="Gill Sans MT" charset="0"/>
                <a:ea typeface="Gill Sans MT" charset="0"/>
                <a:cs typeface="Gill Sans MT" charset="0"/>
              </a:rPr>
              <a:t>ômes</a:t>
            </a:r>
            <a:r>
              <a:rPr lang="fr-FR" dirty="0" smtClean="0">
                <a:latin typeface="Gill Sans MT" charset="0"/>
                <a:ea typeface="Gill Sans MT" charset="0"/>
                <a:cs typeface="Gill Sans MT" charset="0"/>
              </a:rPr>
              <a:t> »</a:t>
            </a:r>
          </a:p>
          <a:p>
            <a:r>
              <a:rPr lang="fr-FR" dirty="0" smtClean="0">
                <a:latin typeface="Gill Sans MT" charset="0"/>
                <a:ea typeface="Gill Sans MT" charset="0"/>
                <a:cs typeface="Gill Sans MT" charset="0"/>
              </a:rPr>
              <a:t> </a:t>
            </a:r>
            <a:r>
              <a:rPr lang="fr-BE" dirty="0" smtClean="0">
                <a:latin typeface="Gill Sans MT" charset="0"/>
                <a:ea typeface="Gill Sans MT" charset="0"/>
                <a:cs typeface="Gill Sans MT" charset="0"/>
              </a:rPr>
              <a:t>	Equipe </a:t>
            </a:r>
            <a:r>
              <a:rPr lang="fr-BE" b="1" dirty="0" smtClean="0">
                <a:latin typeface="Gill Sans MT" charset="0"/>
                <a:ea typeface="Gill Sans MT" charset="0"/>
                <a:cs typeface="Gill Sans MT" charset="0"/>
              </a:rPr>
              <a:t>Sciences appliquées</a:t>
            </a:r>
            <a:r>
              <a:rPr lang="fr-BE" dirty="0" smtClean="0">
                <a:latin typeface="Gill Sans MT" charset="0"/>
                <a:ea typeface="Gill Sans MT" charset="0"/>
                <a:cs typeface="Gill Sans MT" charset="0"/>
              </a:rPr>
              <a:t> :  </a:t>
            </a:r>
            <a:r>
              <a:rPr lang="fr-BE" dirty="0">
                <a:latin typeface="Gill Sans MT" charset="0"/>
                <a:ea typeface="Gill Sans MT" charset="0"/>
                <a:cs typeface="Gill Sans MT" charset="0"/>
              </a:rPr>
              <a:t>Audrey </a:t>
            </a:r>
            <a:r>
              <a:rPr lang="fr-BE" dirty="0" err="1">
                <a:latin typeface="Gill Sans MT" charset="0"/>
                <a:ea typeface="Gill Sans MT" charset="0"/>
                <a:cs typeface="Gill Sans MT" charset="0"/>
              </a:rPr>
              <a:t>Mohr</a:t>
            </a:r>
            <a:r>
              <a:rPr lang="fr-BE" dirty="0">
                <a:latin typeface="Gill Sans MT" charset="0"/>
                <a:ea typeface="Gill Sans MT" charset="0"/>
                <a:cs typeface="Gill Sans MT" charset="0"/>
              </a:rPr>
              <a:t>, </a:t>
            </a:r>
            <a:r>
              <a:rPr lang="fr-BE" dirty="0">
                <a:solidFill>
                  <a:schemeClr val="accent5"/>
                </a:solidFill>
                <a:latin typeface="Gill Sans MT" charset="0"/>
                <a:ea typeface="Gill Sans MT" charset="0"/>
                <a:cs typeface="Gill Sans MT" charset="0"/>
              </a:rPr>
              <a:t>Christophe </a:t>
            </a:r>
            <a:r>
              <a:rPr lang="fr-BE" dirty="0" err="1" smtClean="0">
                <a:solidFill>
                  <a:schemeClr val="accent5"/>
                </a:solidFill>
                <a:latin typeface="Gill Sans MT" charset="0"/>
                <a:ea typeface="Gill Sans MT" charset="0"/>
                <a:cs typeface="Gill Sans MT" charset="0"/>
              </a:rPr>
              <a:t>Dozot</a:t>
            </a:r>
            <a:endParaRPr lang="fr-BE" dirty="0">
              <a:latin typeface="Gill Sans MT" charset="0"/>
              <a:ea typeface="Gill Sans MT" charset="0"/>
              <a:cs typeface="Gill Sans MT" charset="0"/>
            </a:endParaRPr>
          </a:p>
          <a:p>
            <a:pPr>
              <a:buClr>
                <a:schemeClr val="accent5"/>
              </a:buClr>
            </a:pPr>
            <a:r>
              <a:rPr lang="fr-BE" dirty="0">
                <a:latin typeface="Gill Sans MT" charset="0"/>
                <a:ea typeface="Gill Sans MT" charset="0"/>
                <a:cs typeface="Gill Sans MT" charset="0"/>
              </a:rPr>
              <a:t>	Equipe </a:t>
            </a:r>
            <a:r>
              <a:rPr lang="fr-BE" b="1" dirty="0">
                <a:latin typeface="Gill Sans MT" charset="0"/>
                <a:ea typeface="Gill Sans MT" charset="0"/>
                <a:cs typeface="Gill Sans MT" charset="0"/>
              </a:rPr>
              <a:t>Droit, Science Politique et Criminologie </a:t>
            </a:r>
            <a:r>
              <a:rPr lang="fr-BE" dirty="0" smtClean="0">
                <a:latin typeface="Gill Sans MT" charset="0"/>
                <a:ea typeface="Gill Sans MT" charset="0"/>
                <a:cs typeface="Gill Sans MT" charset="0"/>
              </a:rPr>
              <a:t>: </a:t>
            </a:r>
            <a:r>
              <a:rPr lang="fr-BE" dirty="0">
                <a:solidFill>
                  <a:schemeClr val="accent5"/>
                </a:solidFill>
                <a:latin typeface="Gill Sans MT" charset="0"/>
                <a:ea typeface="Gill Sans MT" charset="0"/>
                <a:cs typeface="Gill Sans MT" charset="0"/>
              </a:rPr>
              <a:t>Eléonore </a:t>
            </a:r>
            <a:r>
              <a:rPr lang="fr-BE" dirty="0" err="1">
                <a:solidFill>
                  <a:schemeClr val="accent5"/>
                </a:solidFill>
                <a:latin typeface="Gill Sans MT" charset="0"/>
                <a:ea typeface="Gill Sans MT" charset="0"/>
                <a:cs typeface="Gill Sans MT" charset="0"/>
              </a:rPr>
              <a:t>Marichal</a:t>
            </a:r>
            <a:r>
              <a:rPr lang="fr-BE" dirty="0">
                <a:solidFill>
                  <a:schemeClr val="accent5"/>
                </a:solidFill>
                <a:latin typeface="Gill Sans MT" charset="0"/>
                <a:ea typeface="Gill Sans MT" charset="0"/>
                <a:cs typeface="Gill Sans MT" charset="0"/>
              </a:rPr>
              <a:t>, </a:t>
            </a:r>
            <a:r>
              <a:rPr lang="fr-BE" dirty="0" smtClean="0">
                <a:solidFill>
                  <a:schemeClr val="accent5"/>
                </a:solidFill>
                <a:latin typeface="Gill Sans MT" charset="0"/>
                <a:ea typeface="Gill Sans MT" charset="0"/>
                <a:cs typeface="Gill Sans MT" charset="0"/>
              </a:rPr>
              <a:t>	</a:t>
            </a:r>
            <a:r>
              <a:rPr lang="fr-BE" dirty="0" smtClean="0">
                <a:latin typeface="Gill Sans MT" charset="0"/>
                <a:ea typeface="Gill Sans MT" charset="0"/>
                <a:cs typeface="Gill Sans MT" charset="0"/>
              </a:rPr>
              <a:t>Marie </a:t>
            </a:r>
            <a:r>
              <a:rPr lang="fr-BE" dirty="0" err="1">
                <a:latin typeface="Gill Sans MT" charset="0"/>
                <a:ea typeface="Gill Sans MT" charset="0"/>
                <a:cs typeface="Gill Sans MT" charset="0"/>
              </a:rPr>
              <a:t>Campisi</a:t>
            </a:r>
            <a:r>
              <a:rPr lang="fr-BE" dirty="0">
                <a:latin typeface="Gill Sans MT" charset="0"/>
                <a:ea typeface="Gill Sans MT" charset="0"/>
                <a:cs typeface="Gill Sans MT" charset="0"/>
              </a:rPr>
              <a:t>, </a:t>
            </a:r>
            <a:r>
              <a:rPr lang="fr-BE" dirty="0">
                <a:solidFill>
                  <a:schemeClr val="accent5"/>
                </a:solidFill>
                <a:latin typeface="Gill Sans MT" charset="0"/>
                <a:ea typeface="Gill Sans MT" charset="0"/>
                <a:cs typeface="Gill Sans MT" charset="0"/>
              </a:rPr>
              <a:t>Damien Bourseau, </a:t>
            </a:r>
            <a:r>
              <a:rPr lang="fr-BE" dirty="0">
                <a:latin typeface="Gill Sans MT" charset="0"/>
                <a:ea typeface="Gill Sans MT" charset="0"/>
                <a:cs typeface="Gill Sans MT" charset="0"/>
              </a:rPr>
              <a:t>Kevin </a:t>
            </a:r>
            <a:r>
              <a:rPr lang="fr-BE" dirty="0" err="1" smtClean="0">
                <a:latin typeface="Gill Sans MT" charset="0"/>
                <a:ea typeface="Gill Sans MT" charset="0"/>
                <a:cs typeface="Gill Sans MT" charset="0"/>
              </a:rPr>
              <a:t>Mangelschots</a:t>
            </a:r>
            <a:r>
              <a:rPr lang="fr-BE" dirty="0">
                <a:latin typeface="Gill Sans MT" charset="0"/>
                <a:ea typeface="Gill Sans MT" charset="0"/>
                <a:cs typeface="Gill Sans MT" charset="0"/>
              </a:rPr>
              <a:t>, </a:t>
            </a:r>
            <a:r>
              <a:rPr lang="fr-BE" dirty="0" err="1">
                <a:solidFill>
                  <a:schemeClr val="accent5"/>
                </a:solidFill>
                <a:latin typeface="Gill Sans MT" charset="0"/>
                <a:ea typeface="Gill Sans MT" charset="0"/>
                <a:cs typeface="Gill Sans MT" charset="0"/>
              </a:rPr>
              <a:t>Jér</a:t>
            </a:r>
            <a:r>
              <a:rPr lang="nl-BE" dirty="0">
                <a:solidFill>
                  <a:schemeClr val="accent5"/>
                </a:solidFill>
                <a:latin typeface="Gill Sans MT" charset="0"/>
                <a:ea typeface="Gill Sans MT" charset="0"/>
                <a:cs typeface="Gill Sans MT" charset="0"/>
              </a:rPr>
              <a:t>ôme Nossent, </a:t>
            </a:r>
            <a:r>
              <a:rPr lang="nl-BE" dirty="0" smtClean="0">
                <a:solidFill>
                  <a:schemeClr val="accent5"/>
                </a:solidFill>
                <a:latin typeface="Gill Sans MT" charset="0"/>
                <a:ea typeface="Gill Sans MT" charset="0"/>
                <a:cs typeface="Gill Sans MT" charset="0"/>
              </a:rPr>
              <a:t>	</a:t>
            </a:r>
            <a:r>
              <a:rPr lang="fr-BE" dirty="0" smtClean="0">
                <a:solidFill>
                  <a:schemeClr val="accent5"/>
                </a:solidFill>
                <a:latin typeface="Gill Sans MT" charset="0"/>
                <a:ea typeface="Gill Sans MT" charset="0"/>
                <a:cs typeface="Gill Sans MT" charset="0"/>
              </a:rPr>
              <a:t>Jacques </a:t>
            </a:r>
            <a:r>
              <a:rPr lang="fr-BE" dirty="0">
                <a:solidFill>
                  <a:schemeClr val="accent5"/>
                </a:solidFill>
                <a:latin typeface="Gill Sans MT" charset="0"/>
                <a:ea typeface="Gill Sans MT" charset="0"/>
                <a:cs typeface="Gill Sans MT" charset="0"/>
              </a:rPr>
              <a:t>Mouton, Margaux </a:t>
            </a:r>
            <a:r>
              <a:rPr lang="fr-BE" dirty="0" err="1">
                <a:solidFill>
                  <a:schemeClr val="accent5"/>
                </a:solidFill>
                <a:latin typeface="Gill Sans MT" charset="0"/>
                <a:ea typeface="Gill Sans MT" charset="0"/>
                <a:cs typeface="Gill Sans MT" charset="0"/>
              </a:rPr>
              <a:t>Schrooten</a:t>
            </a:r>
            <a:r>
              <a:rPr lang="fr-BE" dirty="0">
                <a:solidFill>
                  <a:schemeClr val="accent5"/>
                </a:solidFill>
                <a:latin typeface="Gill Sans MT" charset="0"/>
                <a:ea typeface="Gill Sans MT" charset="0"/>
                <a:cs typeface="Gill Sans MT" charset="0"/>
              </a:rPr>
              <a:t>, Gabrielle </a:t>
            </a:r>
            <a:r>
              <a:rPr lang="fr-BE" dirty="0" err="1" smtClean="0">
                <a:solidFill>
                  <a:schemeClr val="accent5"/>
                </a:solidFill>
                <a:latin typeface="Gill Sans MT" charset="0"/>
                <a:ea typeface="Gill Sans MT" charset="0"/>
                <a:cs typeface="Gill Sans MT" charset="0"/>
              </a:rPr>
              <a:t>Cusson</a:t>
            </a:r>
            <a:r>
              <a:rPr lang="fr-BE" dirty="0">
                <a:solidFill>
                  <a:schemeClr val="accent5"/>
                </a:solidFill>
                <a:latin typeface="Gill Sans MT" charset="0"/>
                <a:ea typeface="Gill Sans MT" charset="0"/>
                <a:cs typeface="Gill Sans MT" charset="0"/>
              </a:rPr>
              <a:t>, </a:t>
            </a:r>
            <a:r>
              <a:rPr lang="fr-BE" dirty="0" err="1">
                <a:solidFill>
                  <a:schemeClr val="accent5"/>
                </a:solidFill>
                <a:latin typeface="Gill Sans MT" charset="0"/>
                <a:ea typeface="Gill Sans MT" charset="0"/>
                <a:cs typeface="Gill Sans MT" charset="0"/>
              </a:rPr>
              <a:t>Raluca</a:t>
            </a:r>
            <a:r>
              <a:rPr lang="fr-BE" dirty="0">
                <a:solidFill>
                  <a:schemeClr val="accent5"/>
                </a:solidFill>
                <a:latin typeface="Gill Sans MT" charset="0"/>
                <a:ea typeface="Gill Sans MT" charset="0"/>
                <a:cs typeface="Gill Sans MT" charset="0"/>
              </a:rPr>
              <a:t> </a:t>
            </a:r>
            <a:r>
              <a:rPr lang="fr-BE" dirty="0" err="1" smtClean="0">
                <a:solidFill>
                  <a:schemeClr val="accent5"/>
                </a:solidFill>
                <a:latin typeface="Gill Sans MT" charset="0"/>
                <a:ea typeface="Gill Sans MT" charset="0"/>
                <a:cs typeface="Gill Sans MT" charset="0"/>
              </a:rPr>
              <a:t>Popa</a:t>
            </a:r>
            <a:endParaRPr lang="fr-BE" dirty="0">
              <a:latin typeface="Gill Sans MT" charset="0"/>
              <a:ea typeface="Gill Sans MT" charset="0"/>
              <a:cs typeface="Gill Sans MT" charset="0"/>
            </a:endParaRPr>
          </a:p>
          <a:p>
            <a:pPr>
              <a:buClr>
                <a:schemeClr val="accent5"/>
              </a:buClr>
            </a:pPr>
            <a:r>
              <a:rPr lang="fr-BE" dirty="0">
                <a:latin typeface="Gill Sans MT" charset="0"/>
                <a:ea typeface="Gill Sans MT" charset="0"/>
                <a:cs typeface="Gill Sans MT" charset="0"/>
              </a:rPr>
              <a:t>	</a:t>
            </a:r>
            <a:r>
              <a:rPr lang="fr-BE" dirty="0" smtClean="0">
                <a:latin typeface="Gill Sans MT" charset="0"/>
                <a:ea typeface="Gill Sans MT" charset="0"/>
                <a:cs typeface="Gill Sans MT" charset="0"/>
              </a:rPr>
              <a:t>Equipe </a:t>
            </a:r>
            <a:r>
              <a:rPr lang="fr-BE" b="1" dirty="0">
                <a:latin typeface="Gill Sans MT" charset="0"/>
                <a:ea typeface="Gill Sans MT" charset="0"/>
                <a:cs typeface="Gill Sans MT" charset="0"/>
              </a:rPr>
              <a:t>Sciences</a:t>
            </a:r>
            <a:r>
              <a:rPr lang="fr-BE" dirty="0" smtClean="0">
                <a:latin typeface="Gill Sans MT" charset="0"/>
                <a:ea typeface="Gill Sans MT" charset="0"/>
                <a:cs typeface="Gill Sans MT" charset="0"/>
              </a:rPr>
              <a:t> </a:t>
            </a:r>
            <a:r>
              <a:rPr lang="fr-BE" dirty="0">
                <a:latin typeface="Gill Sans MT" charset="0"/>
                <a:ea typeface="Gill Sans MT" charset="0"/>
                <a:cs typeface="Gill Sans MT" charset="0"/>
              </a:rPr>
              <a:t>:  Audrey </a:t>
            </a:r>
            <a:r>
              <a:rPr lang="fr-BE" dirty="0" err="1">
                <a:latin typeface="Gill Sans MT" charset="0"/>
                <a:ea typeface="Gill Sans MT" charset="0"/>
                <a:cs typeface="Gill Sans MT" charset="0"/>
              </a:rPr>
              <a:t>Mohr</a:t>
            </a:r>
            <a:r>
              <a:rPr lang="fr-BE" dirty="0">
                <a:solidFill>
                  <a:schemeClr val="accent5"/>
                </a:solidFill>
                <a:latin typeface="Gill Sans MT" charset="0"/>
                <a:ea typeface="Gill Sans MT" charset="0"/>
                <a:cs typeface="Gill Sans MT" charset="0"/>
              </a:rPr>
              <a:t>, Jean </a:t>
            </a:r>
            <a:r>
              <a:rPr lang="fr-BE" dirty="0" err="1">
                <a:solidFill>
                  <a:schemeClr val="accent5"/>
                </a:solidFill>
                <a:latin typeface="Gill Sans MT" charset="0"/>
                <a:ea typeface="Gill Sans MT" charset="0"/>
                <a:cs typeface="Gill Sans MT" charset="0"/>
              </a:rPr>
              <a:t>Metzmacher</a:t>
            </a:r>
            <a:endParaRPr lang="fr-BE" dirty="0">
              <a:solidFill>
                <a:schemeClr val="accent5"/>
              </a:solidFill>
              <a:latin typeface="Gill Sans MT" charset="0"/>
              <a:ea typeface="Gill Sans MT" charset="0"/>
              <a:cs typeface="Gill Sans MT" charset="0"/>
            </a:endParaRPr>
          </a:p>
          <a:p>
            <a:pPr>
              <a:buClr>
                <a:schemeClr val="accent5"/>
              </a:buClr>
            </a:pPr>
            <a:r>
              <a:rPr lang="fr-BE" dirty="0">
                <a:latin typeface="Gill Sans MT" charset="0"/>
                <a:ea typeface="Gill Sans MT" charset="0"/>
                <a:cs typeface="Gill Sans MT" charset="0"/>
              </a:rPr>
              <a:t>	Equipe </a:t>
            </a:r>
            <a:r>
              <a:rPr lang="fr-BE" b="1" dirty="0">
                <a:latin typeface="Gill Sans MT" charset="0"/>
                <a:ea typeface="Gill Sans MT" charset="0"/>
                <a:cs typeface="Gill Sans MT" charset="0"/>
              </a:rPr>
              <a:t>Architecture</a:t>
            </a:r>
            <a:r>
              <a:rPr lang="fr-BE" dirty="0" smtClean="0">
                <a:latin typeface="Gill Sans MT" charset="0"/>
                <a:ea typeface="Gill Sans MT" charset="0"/>
                <a:cs typeface="Gill Sans MT" charset="0"/>
              </a:rPr>
              <a:t>:  </a:t>
            </a:r>
            <a:r>
              <a:rPr lang="fr-BE" dirty="0">
                <a:latin typeface="Gill Sans MT" charset="0"/>
                <a:ea typeface="Gill Sans MT" charset="0"/>
                <a:cs typeface="Gill Sans MT" charset="0"/>
              </a:rPr>
              <a:t>Aude Silvestre, </a:t>
            </a:r>
            <a:r>
              <a:rPr lang="fr-BE" dirty="0">
                <a:solidFill>
                  <a:schemeClr val="accent5"/>
                </a:solidFill>
                <a:latin typeface="Gill Sans MT" charset="0"/>
                <a:ea typeface="Gill Sans MT" charset="0"/>
                <a:cs typeface="Gill Sans MT" charset="0"/>
              </a:rPr>
              <a:t>Nicolas </a:t>
            </a:r>
            <a:r>
              <a:rPr lang="fr-BE" dirty="0" err="1">
                <a:solidFill>
                  <a:schemeClr val="accent5"/>
                </a:solidFill>
                <a:latin typeface="Gill Sans MT" charset="0"/>
                <a:ea typeface="Gill Sans MT" charset="0"/>
                <a:cs typeface="Gill Sans MT" charset="0"/>
              </a:rPr>
              <a:t>Seijkens</a:t>
            </a:r>
            <a:r>
              <a:rPr lang="fr-BE" dirty="0">
                <a:solidFill>
                  <a:schemeClr val="accent5"/>
                </a:solidFill>
                <a:latin typeface="Gill Sans MT" charset="0"/>
                <a:ea typeface="Gill Sans MT" charset="0"/>
                <a:cs typeface="Gill Sans MT" charset="0"/>
              </a:rPr>
              <a:t>, </a:t>
            </a:r>
            <a:r>
              <a:rPr lang="fr-BE" dirty="0" err="1">
                <a:latin typeface="Gill Sans MT" charset="0"/>
                <a:ea typeface="Gill Sans MT" charset="0"/>
                <a:cs typeface="Gill Sans MT" charset="0"/>
              </a:rPr>
              <a:t>Eleonore</a:t>
            </a:r>
            <a:r>
              <a:rPr lang="fr-BE" dirty="0">
                <a:latin typeface="Gill Sans MT" charset="0"/>
                <a:ea typeface="Gill Sans MT" charset="0"/>
                <a:cs typeface="Gill Sans MT" charset="0"/>
              </a:rPr>
              <a:t> </a:t>
            </a:r>
            <a:r>
              <a:rPr lang="fr-BE" dirty="0" err="1">
                <a:latin typeface="Gill Sans MT" charset="0"/>
                <a:ea typeface="Gill Sans MT" charset="0"/>
                <a:cs typeface="Gill Sans MT" charset="0"/>
              </a:rPr>
              <a:t>Marichal</a:t>
            </a:r>
            <a:endParaRPr lang="fr-BE" dirty="0">
              <a:latin typeface="Gill Sans MT" charset="0"/>
              <a:ea typeface="Gill Sans MT" charset="0"/>
              <a:cs typeface="Gill Sans MT" charset="0"/>
            </a:endParaRPr>
          </a:p>
          <a:p>
            <a:pPr>
              <a:buClr>
                <a:schemeClr val="accent5"/>
              </a:buClr>
            </a:pPr>
            <a:r>
              <a:rPr lang="fr-BE" dirty="0" smtClean="0">
                <a:latin typeface="Gill Sans MT" charset="0"/>
                <a:ea typeface="Gill Sans MT" charset="0"/>
                <a:cs typeface="Gill Sans MT" charset="0"/>
              </a:rPr>
              <a:t>	Equipe </a:t>
            </a:r>
            <a:r>
              <a:rPr lang="fr-BE" b="1" dirty="0">
                <a:latin typeface="Gill Sans MT" charset="0"/>
                <a:ea typeface="Gill Sans MT" charset="0"/>
                <a:cs typeface="Gill Sans MT" charset="0"/>
              </a:rPr>
              <a:t>Médecine </a:t>
            </a:r>
            <a:r>
              <a:rPr lang="fr-BE" b="1" dirty="0" smtClean="0">
                <a:latin typeface="Gill Sans MT" charset="0"/>
                <a:ea typeface="Gill Sans MT" charset="0"/>
                <a:cs typeface="Gill Sans MT" charset="0"/>
              </a:rPr>
              <a:t>vétérinaire </a:t>
            </a:r>
            <a:r>
              <a:rPr lang="fr-BE" dirty="0" smtClean="0">
                <a:latin typeface="Gill Sans MT" charset="0"/>
                <a:ea typeface="Gill Sans MT" charset="0"/>
                <a:cs typeface="Gill Sans MT" charset="0"/>
              </a:rPr>
              <a:t>: </a:t>
            </a:r>
            <a:r>
              <a:rPr lang="fr-BE" dirty="0" smtClean="0">
                <a:solidFill>
                  <a:schemeClr val="accent5"/>
                </a:solidFill>
                <a:latin typeface="Gill Sans MT" charset="0"/>
                <a:ea typeface="Gill Sans MT" charset="0"/>
                <a:cs typeface="Gill Sans MT" charset="0"/>
              </a:rPr>
              <a:t>Céline Tonus </a:t>
            </a:r>
          </a:p>
          <a:p>
            <a:pPr>
              <a:buClr>
                <a:schemeClr val="accent5"/>
              </a:buClr>
            </a:pPr>
            <a:r>
              <a:rPr lang="fr-BE" dirty="0">
                <a:latin typeface="Gill Sans MT" charset="0"/>
                <a:ea typeface="Gill Sans MT" charset="0"/>
                <a:cs typeface="Gill Sans MT" charset="0"/>
              </a:rPr>
              <a:t>	Equipe </a:t>
            </a:r>
            <a:r>
              <a:rPr lang="fr-BE" b="1" dirty="0" smtClean="0">
                <a:latin typeface="Gill Sans MT" charset="0"/>
                <a:ea typeface="Gill Sans MT" charset="0"/>
                <a:cs typeface="Gill Sans MT" charset="0"/>
              </a:rPr>
              <a:t>HEC Management </a:t>
            </a:r>
            <a:r>
              <a:rPr lang="fr-BE" b="1" dirty="0" err="1" smtClean="0">
                <a:latin typeface="Gill Sans MT" charset="0"/>
                <a:ea typeface="Gill Sans MT" charset="0"/>
                <a:cs typeface="Gill Sans MT" charset="0"/>
              </a:rPr>
              <a:t>School</a:t>
            </a:r>
            <a:r>
              <a:rPr lang="fr-BE" b="1" dirty="0" smtClean="0">
                <a:latin typeface="Gill Sans MT" charset="0"/>
                <a:ea typeface="Gill Sans MT" charset="0"/>
                <a:cs typeface="Gill Sans MT" charset="0"/>
              </a:rPr>
              <a:t> </a:t>
            </a:r>
            <a:r>
              <a:rPr lang="fr-BE" dirty="0" smtClean="0">
                <a:latin typeface="Gill Sans MT" charset="0"/>
                <a:ea typeface="Gill Sans MT" charset="0"/>
                <a:cs typeface="Gill Sans MT" charset="0"/>
              </a:rPr>
              <a:t>:  Amélie </a:t>
            </a:r>
            <a:r>
              <a:rPr lang="fr-BE" dirty="0" err="1">
                <a:latin typeface="Gill Sans MT" charset="0"/>
                <a:ea typeface="Gill Sans MT" charset="0"/>
                <a:cs typeface="Gill Sans MT" charset="0"/>
              </a:rPr>
              <a:t>A</a:t>
            </a:r>
            <a:r>
              <a:rPr lang="fr-BE" dirty="0" err="1" smtClean="0">
                <a:latin typeface="Gill Sans MT" charset="0"/>
                <a:ea typeface="Gill Sans MT" charset="0"/>
                <a:cs typeface="Gill Sans MT" charset="0"/>
              </a:rPr>
              <a:t>uquière</a:t>
            </a:r>
            <a:endParaRPr lang="fr-BE" dirty="0">
              <a:latin typeface="Gill Sans MT" charset="0"/>
              <a:ea typeface="Gill Sans MT" charset="0"/>
              <a:cs typeface="Gill Sans MT" charset="0"/>
            </a:endParaRPr>
          </a:p>
          <a:p>
            <a:pPr>
              <a:buClr>
                <a:schemeClr val="accent5"/>
              </a:buClr>
            </a:pPr>
            <a:endParaRPr lang="fr-BE" dirty="0" smtClean="0">
              <a:latin typeface="Gill Sans MT" panose="020B0502020104020203" pitchFamily="34" charset="0"/>
            </a:endParaRPr>
          </a:p>
          <a:p>
            <a:r>
              <a:rPr lang="nl-BE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687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11555</TotalTime>
  <Words>1307</Words>
  <Application>Microsoft Macintosh PowerPoint</Application>
  <PresentationFormat>Présentation à l'écran (4:3)</PresentationFormat>
  <Paragraphs>192</Paragraphs>
  <Slides>20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31" baseType="lpstr">
      <vt:lpstr>Calibri</vt:lpstr>
      <vt:lpstr>Calibri (En-têtes)</vt:lpstr>
      <vt:lpstr>Gill Sans MT</vt:lpstr>
      <vt:lpstr>Gill Sans MT (Corps)</vt:lpstr>
      <vt:lpstr>Gill Sans MT Ext Condensed Bold</vt:lpstr>
      <vt:lpstr>Gisha</vt:lpstr>
      <vt:lpstr>Mangal</vt:lpstr>
      <vt:lpstr>Times New Roman</vt:lpstr>
      <vt:lpstr>Wingdings</vt:lpstr>
      <vt:lpstr>Arial</vt:lpstr>
      <vt:lpstr>Thème Office</vt:lpstr>
      <vt:lpstr>Présentation PowerPoint</vt:lpstr>
      <vt:lpstr>Facultés d’accueil du projet à l’ULiège depuis 2013</vt:lpstr>
      <vt:lpstr>Introduction au projet « Feedbacks 1er Bac »</vt:lpstr>
      <vt:lpstr>Présentation PowerPoint</vt:lpstr>
      <vt:lpstr>Promouvoir les pratiques de feedbacks en 1er BAC</vt:lpstr>
      <vt:lpstr>Focale sur le feedback formatif</vt:lpstr>
      <vt:lpstr>Notre approche du feedback dans le cadre du projet</vt:lpstr>
      <vt:lpstr>Le projet « Feedbacks 1er Bac » : finalités</vt:lpstr>
      <vt:lpstr>Le fonctionnement : lignes directrices du projet (1)</vt:lpstr>
      <vt:lpstr>Le fonctionnement : lignes directrices du projet (2)</vt:lpstr>
      <vt:lpstr>Des modèles théoriques propres  à guider la réflexion avec les profs </vt:lpstr>
      <vt:lpstr>Des fiches descriptives des initiatives développées</vt:lpstr>
      <vt:lpstr>Les initiatives nées dans le cadre du projet</vt:lpstr>
      <vt:lpstr>Présentation PowerPoint</vt:lpstr>
      <vt:lpstr>Présentation PowerPoint</vt:lpstr>
      <vt:lpstr>Cours de Projet architectural</vt:lpstr>
      <vt:lpstr>De multiples évaluations des initiatives  Ex. en Faculté de Sciences appliquées</vt:lpstr>
      <vt:lpstr>Présentation PowerPoint</vt:lpstr>
      <vt:lpstr>Présentation PowerPoint</vt:lpstr>
      <vt:lpstr>… mais aussi (évaluations des initiatives) </vt:lpstr>
    </vt:vector>
  </TitlesOfParts>
  <Company>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Outil plan</dc:title>
  <dc:creator>MOHR Audrey</dc:creator>
  <cp:lastModifiedBy>Utilisateur de Microsoft Office</cp:lastModifiedBy>
  <cp:revision>183</cp:revision>
  <cp:lastPrinted>2018-10-08T12:24:49Z</cp:lastPrinted>
  <dcterms:created xsi:type="dcterms:W3CDTF">2015-02-12T08:43:53Z</dcterms:created>
  <dcterms:modified xsi:type="dcterms:W3CDTF">2020-03-29T08:25:04Z</dcterms:modified>
</cp:coreProperties>
</file>