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comments/comment2.xml" ContentType="application/vnd.openxmlformats-officedocument.presentationml.comments+xml"/>
  <Override PartName="/ppt/notesSlides/notesSlide7.xml" ContentType="application/vnd.openxmlformats-officedocument.presentationml.notesSlide+xml"/>
  <Override PartName="/ppt/comments/comment3.xml" ContentType="application/vnd.openxmlformats-officedocument.presentationml.comments+xml"/>
  <Override PartName="/ppt/notesSlides/notesSlide8.xml" ContentType="application/vnd.openxmlformats-officedocument.presentationml.notesSlide+xml"/>
  <Override PartName="/ppt/comments/comment4.xml" ContentType="application/vnd.openxmlformats-officedocument.presentationml.comments+xml"/>
  <Override PartName="/ppt/notesSlides/notesSlide9.xml" ContentType="application/vnd.openxmlformats-officedocument.presentationml.notesSlide+xml"/>
  <Override PartName="/ppt/comments/comment5.xml" ContentType="application/vnd.openxmlformats-officedocument.presentationml.comments+xml"/>
  <Override PartName="/ppt/notesSlides/notesSlide10.xml" ContentType="application/vnd.openxmlformats-officedocument.presentationml.notesSlide+xml"/>
  <Override PartName="/ppt/comments/comment6.xml" ContentType="application/vnd.openxmlformats-officedocument.presentationml.comments+xml"/>
  <Override PartName="/ppt/notesSlides/notesSlide11.xml" ContentType="application/vnd.openxmlformats-officedocument.presentationml.notesSlide+xml"/>
  <Override PartName="/ppt/comments/comment7.xml" ContentType="application/vnd.openxmlformats-officedocument.presentationml.comments+xml"/>
  <Override PartName="/ppt/notesSlides/notesSlide12.xml" ContentType="application/vnd.openxmlformats-officedocument.presentationml.notesSlide+xml"/>
  <Override PartName="/ppt/comments/comment8.xml" ContentType="application/vnd.openxmlformats-officedocument.presentationml.comments+xml"/>
  <Override PartName="/ppt/notesSlides/notesSlide13.xml" ContentType="application/vnd.openxmlformats-officedocument.presentationml.notesSlide+xml"/>
  <Override PartName="/ppt/comments/comment9.xml" ContentType="application/vnd.openxmlformats-officedocument.presentationml.comments+xml"/>
  <Override PartName="/ppt/notesSlides/notesSlide14.xml" ContentType="application/vnd.openxmlformats-officedocument.presentationml.notesSlide+xml"/>
  <Override PartName="/ppt/comments/comment10.xml" ContentType="application/vnd.openxmlformats-officedocument.presentationml.comments+xml"/>
  <Override PartName="/ppt/notesSlides/notesSlide15.xml" ContentType="application/vnd.openxmlformats-officedocument.presentationml.notesSlide+xml"/>
  <Override PartName="/ppt/comments/comment11.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12.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omments/comment1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7"/>
  </p:notesMasterIdLst>
  <p:sldIdLst>
    <p:sldId id="256" r:id="rId2"/>
    <p:sldId id="257" r:id="rId3"/>
    <p:sldId id="258" r:id="rId4"/>
    <p:sldId id="259" r:id="rId5"/>
    <p:sldId id="260" r:id="rId6"/>
    <p:sldId id="296" r:id="rId7"/>
    <p:sldId id="297" r:id="rId8"/>
    <p:sldId id="298" r:id="rId9"/>
    <p:sldId id="299" r:id="rId10"/>
    <p:sldId id="300" r:id="rId11"/>
    <p:sldId id="301" r:id="rId12"/>
    <p:sldId id="302" r:id="rId13"/>
    <p:sldId id="303" r:id="rId14"/>
    <p:sldId id="304" r:id="rId15"/>
    <p:sldId id="305" r:id="rId16"/>
    <p:sldId id="261" r:id="rId17"/>
    <p:sldId id="308" r:id="rId18"/>
    <p:sldId id="264" r:id="rId19"/>
    <p:sldId id="314" r:id="rId20"/>
    <p:sldId id="316" r:id="rId21"/>
    <p:sldId id="315" r:id="rId22"/>
    <p:sldId id="317" r:id="rId23"/>
    <p:sldId id="272" r:id="rId24"/>
    <p:sldId id="265" r:id="rId25"/>
    <p:sldId id="266" r:id="rId26"/>
    <p:sldId id="267" r:id="rId27"/>
    <p:sldId id="309" r:id="rId28"/>
    <p:sldId id="268" r:id="rId29"/>
    <p:sldId id="269" r:id="rId30"/>
    <p:sldId id="270" r:id="rId31"/>
    <p:sldId id="271" r:id="rId32"/>
    <p:sldId id="273" r:id="rId33"/>
    <p:sldId id="275" r:id="rId34"/>
    <p:sldId id="274" r:id="rId35"/>
    <p:sldId id="276" r:id="rId36"/>
    <p:sldId id="277" r:id="rId37"/>
    <p:sldId id="278" r:id="rId38"/>
    <p:sldId id="279" r:id="rId39"/>
    <p:sldId id="280" r:id="rId40"/>
    <p:sldId id="281" r:id="rId41"/>
    <p:sldId id="283" r:id="rId42"/>
    <p:sldId id="284" r:id="rId43"/>
    <p:sldId id="285" r:id="rId44"/>
    <p:sldId id="313" r:id="rId45"/>
    <p:sldId id="282" r:id="rId46"/>
    <p:sldId id="286" r:id="rId47"/>
    <p:sldId id="310" r:id="rId48"/>
    <p:sldId id="287" r:id="rId49"/>
    <p:sldId id="293" r:id="rId50"/>
    <p:sldId id="289" r:id="rId51"/>
    <p:sldId id="291" r:id="rId52"/>
    <p:sldId id="292" r:id="rId53"/>
    <p:sldId id="294" r:id="rId54"/>
    <p:sldId id="295" r:id="rId55"/>
    <p:sldId id="311" r:id="rId5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nus Céline" initials="TC"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66"/>
    <a:srgbClr val="FF5050"/>
    <a:srgbClr val="FF66CC"/>
    <a:srgbClr val="00FF00"/>
    <a:srgbClr val="9A78D6"/>
    <a:srgbClr val="9A74D6"/>
    <a:srgbClr val="9966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90" autoAdjust="0"/>
    <p:restoredTop sz="88658" autoAdjust="0"/>
  </p:normalViewPr>
  <p:slideViewPr>
    <p:cSldViewPr snapToGrid="0" showGuides="1">
      <p:cViewPr>
        <p:scale>
          <a:sx n="100" d="100"/>
          <a:sy n="100" d="100"/>
        </p:scale>
        <p:origin x="368" y="400"/>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commentAuthors" Target="commentAuthors.xml"/><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1-16T11:41:18.111" idx="2">
    <p:pos x="10" y="10"/>
    <p:text>Est-ce que tu trouves que ça fait "neuneu" de reprendre ces éléments en couleur et de pointer les principes pédagogiques par des cercles, avec animation?</p:text>
    <p:extLst>
      <p:ext uri="{C676402C-5697-4E1C-873F-D02D1690AC5C}">
        <p15:threadingInfo xmlns:p15="http://schemas.microsoft.com/office/powerpoint/2012/main" timeZoneBias="-6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20-01-16T11:41:18.111" idx="2">
    <p:pos x="10" y="10"/>
    <p:text>Est-ce que tu trouves que ça fait "neuneu" de reprendre ces éléments en couleur et de pointer les principes pédagogiques par des cercles, avec animation?</p:text>
    <p:extLst>
      <p:ext uri="{C676402C-5697-4E1C-873F-D02D1690AC5C}">
        <p15:threadingInfo xmlns:p15="http://schemas.microsoft.com/office/powerpoint/2012/main" timeZoneBias="-6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20-01-16T11:40:13.086" idx="1">
    <p:pos x="3275" y="1756"/>
    <p:text>! car sur représentés par raport aux résidents, pas le cas dans la 2e cohorte</p:text>
    <p:extLst>
      <p:ext uri="{C676402C-5697-4E1C-873F-D02D1690AC5C}">
        <p15:threadingInfo xmlns:p15="http://schemas.microsoft.com/office/powerpoint/2012/main" timeZoneBias="-6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20-01-16T11:54:45.062" idx="3">
    <p:pos x="4455" y="1444"/>
    <p:text>je ne sais pas si je garde cela: je l'avais mis car ils étaint sur-représentés dans l'année 1</p:text>
    <p:extLst>
      <p:ext uri="{C676402C-5697-4E1C-873F-D02D1690AC5C}">
        <p15:threadingInfo xmlns:p15="http://schemas.microsoft.com/office/powerpoint/2012/main" timeZoneBias="-6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20-01-16T11:41:18.111" idx="2">
    <p:pos x="10" y="10"/>
    <p:text>Est-ce que tu trouves que ça fait "neuneu" de reprendre ces éléments en couleur et de pointer les principes pédagogiques par des cercles, avec animation?</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1-16T11:41:18.111" idx="2">
    <p:pos x="10" y="10"/>
    <p:text>Est-ce que tu trouves que ça fait "neuneu" de reprendre ces éléments en couleur et de pointer les principes pédagogiques par des cercles, avec animation?</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01-16T11:41:18.111" idx="2">
    <p:pos x="10" y="10"/>
    <p:text>Est-ce que tu trouves que ça fait "neuneu" de reprendre ces éléments en couleur et de pointer les principes pédagogiques par des cercles, avec animation?</p:text>
    <p:extLst>
      <p:ext uri="{C676402C-5697-4E1C-873F-D02D1690AC5C}">
        <p15:threadingInfo xmlns:p15="http://schemas.microsoft.com/office/powerpoint/2012/main" timeZoneBias="-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0-01-16T11:41:18.111" idx="2">
    <p:pos x="10" y="10"/>
    <p:text>Est-ce que tu trouves que ça fait "neuneu" de reprendre ces éléments en couleur et de pointer les principes pédagogiques par des cercles, avec animation?</p:text>
    <p:extLst>
      <p:ext uri="{C676402C-5697-4E1C-873F-D02D1690AC5C}">
        <p15:threadingInfo xmlns:p15="http://schemas.microsoft.com/office/powerpoint/2012/main" timeZoneBias="-6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0-01-16T11:41:18.111" idx="2">
    <p:pos x="10" y="10"/>
    <p:text>Est-ce que tu trouves que ça fait "neuneu" de reprendre ces éléments en couleur et de pointer les principes pédagogiques par des cercles, avec animation?</p:text>
    <p:extLst>
      <p:ext uri="{C676402C-5697-4E1C-873F-D02D1690AC5C}">
        <p15:threadingInfo xmlns:p15="http://schemas.microsoft.com/office/powerpoint/2012/main" timeZoneBias="-6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0-01-16T11:41:18.111" idx="2">
    <p:pos x="10" y="10"/>
    <p:text>Est-ce que tu trouves que ça fait "neuneu" de reprendre ces éléments en couleur et de pointer les principes pédagogiques par des cercles, avec animation?</p:text>
    <p:extLst>
      <p:ext uri="{C676402C-5697-4E1C-873F-D02D1690AC5C}">
        <p15:threadingInfo xmlns:p15="http://schemas.microsoft.com/office/powerpoint/2012/main" timeZoneBias="-6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0-01-16T11:41:18.111" idx="2">
    <p:pos x="10" y="10"/>
    <p:text>Est-ce que tu trouves que ça fait "neuneu" de reprendre ces éléments en couleur et de pointer les principes pédagogiques par des cercles, avec animation?</p:text>
    <p:extLst>
      <p:ext uri="{C676402C-5697-4E1C-873F-D02D1690AC5C}">
        <p15:threadingInfo xmlns:p15="http://schemas.microsoft.com/office/powerpoint/2012/main" timeZoneBias="-6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20-01-16T11:41:18.111" idx="2">
    <p:pos x="10" y="10"/>
    <p:text>Est-ce que tu trouves que ça fait "neuneu" de reprendre ces éléments en couleur et de pointer les principes pédagogiques par des cercles, avec animation?</p:text>
    <p:extLst>
      <p:ext uri="{C676402C-5697-4E1C-873F-D02D1690AC5C}">
        <p15:threadingInfo xmlns:p15="http://schemas.microsoft.com/office/powerpoint/2012/main" timeZoneBias="-6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20-01-16T11:41:18.111" idx="2">
    <p:pos x="10" y="10"/>
    <p:text>Est-ce que tu trouves que ça fait "neuneu" de reprendre ces éléments en couleur et de pointer les principes pédagogiques par des cercles, avec animation?</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8EB02E-7614-4A93-A7D7-6B8D5940AEBF}" type="datetimeFigureOut">
              <a:rPr lang="en-GB" smtClean="0"/>
              <a:t>23/01/2020</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814022-539E-4CEF-984F-22E2A2F1B7D3}" type="slidenum">
              <a:rPr lang="en-GB" smtClean="0"/>
              <a:t>‹#›</a:t>
            </a:fld>
            <a:endParaRPr lang="en-GB"/>
          </a:p>
        </p:txBody>
      </p:sp>
    </p:spTree>
    <p:extLst>
      <p:ext uri="{BB962C8B-B14F-4D97-AF65-F5344CB8AC3E}">
        <p14:creationId xmlns:p14="http://schemas.microsoft.com/office/powerpoint/2010/main" val="1708873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ECB7C7C2-11A3-4F9D-B5C6-CB0BB6907667}" type="slidenum">
              <a:rPr lang="fr-BE" smtClean="0"/>
              <a:t>2</a:t>
            </a:fld>
            <a:endParaRPr lang="fr-BE"/>
          </a:p>
        </p:txBody>
      </p:sp>
    </p:spTree>
    <p:extLst>
      <p:ext uri="{BB962C8B-B14F-4D97-AF65-F5344CB8AC3E}">
        <p14:creationId xmlns:p14="http://schemas.microsoft.com/office/powerpoint/2010/main" val="791075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ECB7C7C2-11A3-4F9D-B5C6-CB0BB6907667}" type="slidenum">
              <a:rPr lang="fr-BE" smtClean="0"/>
              <a:t>11</a:t>
            </a:fld>
            <a:endParaRPr lang="fr-BE"/>
          </a:p>
        </p:txBody>
      </p:sp>
    </p:spTree>
    <p:extLst>
      <p:ext uri="{BB962C8B-B14F-4D97-AF65-F5344CB8AC3E}">
        <p14:creationId xmlns:p14="http://schemas.microsoft.com/office/powerpoint/2010/main" val="910387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ECB7C7C2-11A3-4F9D-B5C6-CB0BB6907667}" type="slidenum">
              <a:rPr lang="fr-BE" smtClean="0"/>
              <a:t>12</a:t>
            </a:fld>
            <a:endParaRPr lang="fr-BE"/>
          </a:p>
        </p:txBody>
      </p:sp>
    </p:spTree>
    <p:extLst>
      <p:ext uri="{BB962C8B-B14F-4D97-AF65-F5344CB8AC3E}">
        <p14:creationId xmlns:p14="http://schemas.microsoft.com/office/powerpoint/2010/main" val="553173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ECB7C7C2-11A3-4F9D-B5C6-CB0BB6907667}" type="slidenum">
              <a:rPr lang="fr-BE" smtClean="0"/>
              <a:t>13</a:t>
            </a:fld>
            <a:endParaRPr lang="fr-BE"/>
          </a:p>
        </p:txBody>
      </p:sp>
    </p:spTree>
    <p:extLst>
      <p:ext uri="{BB962C8B-B14F-4D97-AF65-F5344CB8AC3E}">
        <p14:creationId xmlns:p14="http://schemas.microsoft.com/office/powerpoint/2010/main" val="837735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ECB7C7C2-11A3-4F9D-B5C6-CB0BB6907667}" type="slidenum">
              <a:rPr lang="fr-BE" smtClean="0"/>
              <a:t>14</a:t>
            </a:fld>
            <a:endParaRPr lang="fr-BE"/>
          </a:p>
        </p:txBody>
      </p:sp>
    </p:spTree>
    <p:extLst>
      <p:ext uri="{BB962C8B-B14F-4D97-AF65-F5344CB8AC3E}">
        <p14:creationId xmlns:p14="http://schemas.microsoft.com/office/powerpoint/2010/main" val="215264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ECB7C7C2-11A3-4F9D-B5C6-CB0BB6907667}" type="slidenum">
              <a:rPr lang="fr-BE" smtClean="0"/>
              <a:t>15</a:t>
            </a:fld>
            <a:endParaRPr lang="fr-BE"/>
          </a:p>
        </p:txBody>
      </p:sp>
    </p:spTree>
    <p:extLst>
      <p:ext uri="{BB962C8B-B14F-4D97-AF65-F5344CB8AC3E}">
        <p14:creationId xmlns:p14="http://schemas.microsoft.com/office/powerpoint/2010/main" val="112266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ECB7C7C2-11A3-4F9D-B5C6-CB0BB6907667}" type="slidenum">
              <a:rPr lang="fr-BE" smtClean="0"/>
              <a:t>16</a:t>
            </a:fld>
            <a:endParaRPr lang="fr-BE"/>
          </a:p>
        </p:txBody>
      </p:sp>
    </p:spTree>
    <p:extLst>
      <p:ext uri="{BB962C8B-B14F-4D97-AF65-F5344CB8AC3E}">
        <p14:creationId xmlns:p14="http://schemas.microsoft.com/office/powerpoint/2010/main" val="3721774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err="1" smtClean="0"/>
              <a:t>À</a:t>
            </a:r>
            <a:r>
              <a:rPr lang="en-GB" dirty="0" smtClean="0"/>
              <a:t> </a:t>
            </a:r>
            <a:r>
              <a:rPr lang="en-GB" dirty="0" err="1" smtClean="0"/>
              <a:t>une</a:t>
            </a:r>
            <a:r>
              <a:rPr lang="en-GB" dirty="0" smtClean="0"/>
              <a:t> </a:t>
            </a:r>
            <a:r>
              <a:rPr lang="en-GB" dirty="0" err="1" smtClean="0"/>
              <a:t>expérience</a:t>
            </a:r>
            <a:r>
              <a:rPr lang="en-GB" dirty="0" smtClean="0"/>
              <a:t> </a:t>
            </a:r>
            <a:r>
              <a:rPr lang="en-GB" dirty="0" err="1" smtClean="0"/>
              <a:t>négative</a:t>
            </a:r>
            <a:r>
              <a:rPr lang="en-GB" dirty="0" smtClean="0"/>
              <a:t>, le </a:t>
            </a:r>
            <a:r>
              <a:rPr lang="en-GB" dirty="0" err="1" smtClean="0"/>
              <a:t>principe</a:t>
            </a:r>
            <a:r>
              <a:rPr lang="en-GB" dirty="0" smtClean="0"/>
              <a:t> de </a:t>
            </a:r>
            <a:r>
              <a:rPr lang="en-GB" dirty="0" err="1" smtClean="0"/>
              <a:t>kl’allègement</a:t>
            </a:r>
            <a:r>
              <a:rPr lang="en-GB" dirty="0" smtClean="0"/>
              <a:t> propose de </a:t>
            </a:r>
            <a:r>
              <a:rPr lang="en-GB" dirty="0" err="1" smtClean="0"/>
              <a:t>substituer</a:t>
            </a:r>
            <a:r>
              <a:rPr lang="en-GB" dirty="0" smtClean="0"/>
              <a:t> </a:t>
            </a:r>
            <a:r>
              <a:rPr lang="en-GB" dirty="0" err="1" smtClean="0"/>
              <a:t>une</a:t>
            </a:r>
            <a:r>
              <a:rPr lang="en-GB" dirty="0" smtClean="0"/>
              <a:t> </a:t>
            </a:r>
            <a:r>
              <a:rPr lang="en-GB" dirty="0" err="1" smtClean="0"/>
              <a:t>seconde</a:t>
            </a:r>
            <a:r>
              <a:rPr lang="en-GB" dirty="0" smtClean="0"/>
              <a:t> </a:t>
            </a:r>
            <a:r>
              <a:rPr lang="en-GB" dirty="0" err="1" smtClean="0"/>
              <a:t>expérience</a:t>
            </a:r>
            <a:r>
              <a:rPr lang="en-GB" dirty="0" smtClean="0"/>
              <a:t>, </a:t>
            </a:r>
            <a:r>
              <a:rPr lang="en-GB" dirty="0" err="1" smtClean="0"/>
              <a:t>une</a:t>
            </a:r>
            <a:r>
              <a:rPr lang="en-GB" dirty="0" smtClean="0"/>
              <a:t> alternative</a:t>
            </a:r>
            <a:endParaRPr lang="en-GB" dirty="0"/>
          </a:p>
        </p:txBody>
      </p:sp>
      <p:sp>
        <p:nvSpPr>
          <p:cNvPr id="4" name="Espace réservé du numéro de diapositive 3"/>
          <p:cNvSpPr>
            <a:spLocks noGrp="1"/>
          </p:cNvSpPr>
          <p:nvPr>
            <p:ph type="sldNum" sz="quarter" idx="10"/>
          </p:nvPr>
        </p:nvSpPr>
        <p:spPr/>
        <p:txBody>
          <a:bodyPr/>
          <a:lstStyle/>
          <a:p>
            <a:fld id="{ECB7C7C2-11A3-4F9D-B5C6-CB0BB6907667}" type="slidenum">
              <a:rPr lang="fr-BE" smtClean="0"/>
              <a:t>17</a:t>
            </a:fld>
            <a:endParaRPr lang="fr-BE"/>
          </a:p>
        </p:txBody>
      </p:sp>
    </p:spTree>
    <p:extLst>
      <p:ext uri="{BB962C8B-B14F-4D97-AF65-F5344CB8AC3E}">
        <p14:creationId xmlns:p14="http://schemas.microsoft.com/office/powerpoint/2010/main" val="660819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ECB7C7C2-11A3-4F9D-B5C6-CB0BB6907667}" type="slidenum">
              <a:rPr lang="fr-BE" smtClean="0"/>
              <a:t>18</a:t>
            </a:fld>
            <a:endParaRPr lang="fr-BE"/>
          </a:p>
        </p:txBody>
      </p:sp>
    </p:spTree>
    <p:extLst>
      <p:ext uri="{BB962C8B-B14F-4D97-AF65-F5344CB8AC3E}">
        <p14:creationId xmlns:p14="http://schemas.microsoft.com/office/powerpoint/2010/main" val="21026846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Tout les commentaires qui nous parlent d’un besoin d’</a:t>
            </a:r>
            <a:r>
              <a:rPr lang="nl-BE" dirty="0" smtClean="0"/>
              <a:t>être ensemble des étudiants, ce n’est d’abord pas pour être entre eux au sein du</a:t>
            </a:r>
            <a:r>
              <a:rPr lang="nl-BE" baseline="0" dirty="0" smtClean="0"/>
              <a:t> groupe </a:t>
            </a:r>
            <a:endParaRPr lang="fr-FR" dirty="0"/>
          </a:p>
        </p:txBody>
      </p:sp>
      <p:sp>
        <p:nvSpPr>
          <p:cNvPr id="4" name="Espace réservé du numéro de diapositive 3"/>
          <p:cNvSpPr>
            <a:spLocks noGrp="1"/>
          </p:cNvSpPr>
          <p:nvPr>
            <p:ph type="sldNum" sz="quarter" idx="10"/>
          </p:nvPr>
        </p:nvSpPr>
        <p:spPr/>
        <p:txBody>
          <a:bodyPr/>
          <a:lstStyle/>
          <a:p>
            <a:fld id="{80814022-539E-4CEF-984F-22E2A2F1B7D3}" type="slidenum">
              <a:rPr lang="en-GB" smtClean="0"/>
              <a:t>24</a:t>
            </a:fld>
            <a:endParaRPr lang="en-GB"/>
          </a:p>
        </p:txBody>
      </p:sp>
    </p:spTree>
    <p:extLst>
      <p:ext uri="{BB962C8B-B14F-4D97-AF65-F5344CB8AC3E}">
        <p14:creationId xmlns:p14="http://schemas.microsoft.com/office/powerpoint/2010/main" val="6482464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80814022-539E-4CEF-984F-22E2A2F1B7D3}" type="slidenum">
              <a:rPr lang="en-GB" smtClean="0"/>
              <a:t>25</a:t>
            </a:fld>
            <a:endParaRPr lang="en-GB"/>
          </a:p>
        </p:txBody>
      </p:sp>
    </p:spTree>
    <p:extLst>
      <p:ext uri="{BB962C8B-B14F-4D97-AF65-F5344CB8AC3E}">
        <p14:creationId xmlns:p14="http://schemas.microsoft.com/office/powerpoint/2010/main" val="877072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smtClean="0"/>
              <a:t>First quarter </a:t>
            </a:r>
            <a:r>
              <a:rPr lang="fr-BE" dirty="0" err="1" smtClean="0"/>
              <a:t>is</a:t>
            </a:r>
            <a:r>
              <a:rPr lang="fr-BE" dirty="0" smtClean="0"/>
              <a:t> </a:t>
            </a:r>
            <a:r>
              <a:rPr lang="fr-BE" dirty="0" err="1" smtClean="0"/>
              <a:t>followed</a:t>
            </a:r>
            <a:r>
              <a:rPr lang="fr-BE" dirty="0" smtClean="0"/>
              <a:t> by </a:t>
            </a:r>
            <a:r>
              <a:rPr lang="fr-BE" dirty="0" err="1" smtClean="0"/>
              <a:t>january</a:t>
            </a:r>
            <a:r>
              <a:rPr lang="fr-BE" dirty="0" smtClean="0"/>
              <a:t> exams session. </a:t>
            </a:r>
            <a:r>
              <a:rPr lang="fr-BE" dirty="0" err="1" smtClean="0"/>
              <a:t>According</a:t>
            </a:r>
            <a:r>
              <a:rPr lang="fr-BE" dirty="0" smtClean="0"/>
              <a:t> to</a:t>
            </a:r>
            <a:r>
              <a:rPr lang="en-US" dirty="0" smtClean="0"/>
              <a:t> their results, students receive a non-mandatory recommendation from the jury, which can be continuing the normal </a:t>
            </a:r>
            <a:r>
              <a:rPr lang="en-US" dirty="0" err="1" smtClean="0"/>
              <a:t>programme</a:t>
            </a:r>
            <a:r>
              <a:rPr lang="en-US" dirty="0" smtClean="0"/>
              <a:t>, or signing an agreement</a:t>
            </a:r>
            <a:r>
              <a:rPr lang="en-US" baseline="0" dirty="0" smtClean="0"/>
              <a:t> for a reduced </a:t>
            </a:r>
            <a:r>
              <a:rPr lang="en-US" baseline="0" dirty="0" err="1" smtClean="0"/>
              <a:t>programme</a:t>
            </a:r>
            <a:r>
              <a:rPr lang="en-US" baseline="0" dirty="0" smtClean="0"/>
              <a:t>. </a:t>
            </a:r>
          </a:p>
          <a:p>
            <a:endParaRPr lang="en-US" baseline="0" dirty="0" smtClean="0"/>
          </a:p>
          <a:p>
            <a:r>
              <a:rPr lang="en-US" baseline="0" dirty="0" smtClean="0"/>
              <a:t>If a student choose continuing the normal </a:t>
            </a:r>
            <a:r>
              <a:rPr lang="en-US" baseline="0" dirty="0" err="1" smtClean="0"/>
              <a:t>programme</a:t>
            </a:r>
            <a:r>
              <a:rPr lang="en-US" baseline="0" dirty="0" smtClean="0"/>
              <a:t>, he attends second quarter courses, take June exams, and directly after the competitive examination.</a:t>
            </a:r>
          </a:p>
          <a:p>
            <a:r>
              <a:rPr lang="en-US" baseline="0" dirty="0" smtClean="0"/>
              <a:t>Only 2 attempts are allowed, in 2 consecutive years. Student who have a satisfactory ranking and earned at least 45 </a:t>
            </a:r>
            <a:r>
              <a:rPr lang="en-US" baseline="0" dirty="0" err="1" smtClean="0"/>
              <a:t>ECTS</a:t>
            </a:r>
            <a:r>
              <a:rPr lang="en-US" baseline="0" dirty="0" smtClean="0"/>
              <a:t> credits  of the first-year </a:t>
            </a:r>
            <a:r>
              <a:rPr lang="en-US" baseline="0" dirty="0" err="1" smtClean="0"/>
              <a:t>programme</a:t>
            </a:r>
            <a:r>
              <a:rPr lang="en-US" baseline="0" dirty="0" smtClean="0"/>
              <a:t>, with a quota of maximum 20% of non-resident students,  get access to the second Year of bachelor and can continue the cursus.  Students who don’t meet these conditions must repeat first-year and have a last chance to pass the competitive examination next year.</a:t>
            </a:r>
          </a:p>
          <a:p>
            <a:endParaRPr lang="en-US" baseline="0" dirty="0" smtClean="0"/>
          </a:p>
          <a:p>
            <a:r>
              <a:rPr lang="fr-BE" dirty="0" smtClean="0"/>
              <a:t>If a</a:t>
            </a:r>
            <a:r>
              <a:rPr lang="fr-BE" baseline="0" dirty="0" smtClean="0"/>
              <a:t> </a:t>
            </a:r>
            <a:r>
              <a:rPr lang="fr-BE" baseline="0" dirty="0" err="1" smtClean="0"/>
              <a:t>student</a:t>
            </a:r>
            <a:r>
              <a:rPr lang="fr-BE" baseline="0" dirty="0" smtClean="0"/>
              <a:t> </a:t>
            </a:r>
            <a:r>
              <a:rPr lang="fr-BE" baseline="0" dirty="0" err="1" smtClean="0"/>
              <a:t>sign</a:t>
            </a:r>
            <a:r>
              <a:rPr lang="fr-BE" baseline="0" dirty="0" smtClean="0"/>
              <a:t> for the </a:t>
            </a:r>
            <a:r>
              <a:rPr lang="fr-BE" baseline="0" dirty="0" err="1" smtClean="0"/>
              <a:t>reduced</a:t>
            </a:r>
            <a:r>
              <a:rPr lang="fr-BE" baseline="0" dirty="0" smtClean="0"/>
              <a:t> programme, </a:t>
            </a:r>
            <a:r>
              <a:rPr lang="fr-BE" baseline="0" dirty="0" err="1" smtClean="0"/>
              <a:t>he</a:t>
            </a:r>
            <a:r>
              <a:rPr lang="fr-BE" baseline="0" dirty="0" smtClean="0"/>
              <a:t> attends </a:t>
            </a:r>
            <a:r>
              <a:rPr lang="fr-BE" baseline="0" dirty="0" err="1" smtClean="0"/>
              <a:t>special</a:t>
            </a:r>
            <a:r>
              <a:rPr lang="fr-BE" baseline="0" dirty="0" smtClean="0"/>
              <a:t> </a:t>
            </a:r>
            <a:r>
              <a:rPr lang="fr-BE" baseline="0" dirty="0" err="1" smtClean="0"/>
              <a:t>remedial</a:t>
            </a:r>
            <a:r>
              <a:rPr lang="fr-BE" baseline="0" dirty="0" smtClean="0"/>
              <a:t> classes </a:t>
            </a:r>
            <a:r>
              <a:rPr lang="fr-BE" baseline="0" dirty="0" err="1" smtClean="0"/>
              <a:t>during</a:t>
            </a:r>
            <a:r>
              <a:rPr lang="fr-BE" baseline="0" dirty="0" smtClean="0"/>
              <a:t> second quarter, have </a:t>
            </a:r>
            <a:r>
              <a:rPr lang="fr-BE" baseline="0" dirty="0" err="1" smtClean="0"/>
              <a:t>june</a:t>
            </a:r>
            <a:r>
              <a:rPr lang="fr-BE" baseline="0" dirty="0" smtClean="0"/>
              <a:t> and, if </a:t>
            </a:r>
            <a:r>
              <a:rPr lang="fr-BE" baseline="0" dirty="0" err="1" smtClean="0"/>
              <a:t>necessary</a:t>
            </a:r>
            <a:r>
              <a:rPr lang="fr-BE" baseline="0" dirty="0" smtClean="0"/>
              <a:t>, </a:t>
            </a:r>
            <a:r>
              <a:rPr lang="fr-BE" baseline="0" dirty="0" err="1" smtClean="0"/>
              <a:t>september</a:t>
            </a:r>
            <a:r>
              <a:rPr lang="fr-BE" baseline="0" dirty="0" smtClean="0"/>
              <a:t> exams session, and </a:t>
            </a:r>
            <a:r>
              <a:rPr lang="fr-BE" baseline="0" dirty="0" err="1" smtClean="0"/>
              <a:t>repeat</a:t>
            </a:r>
            <a:r>
              <a:rPr lang="fr-BE" baseline="0" dirty="0" smtClean="0"/>
              <a:t> first-</a:t>
            </a:r>
            <a:r>
              <a:rPr lang="fr-BE" baseline="0" dirty="0" err="1" smtClean="0"/>
              <a:t>year</a:t>
            </a:r>
            <a:r>
              <a:rPr lang="fr-BE" baseline="0" dirty="0" smtClean="0"/>
              <a:t> </a:t>
            </a:r>
            <a:r>
              <a:rPr lang="fr-BE" baseline="0" dirty="0" err="1" smtClean="0"/>
              <a:t>with</a:t>
            </a:r>
            <a:r>
              <a:rPr lang="fr-BE" baseline="0" dirty="0" smtClean="0"/>
              <a:t> a normal cursus </a:t>
            </a:r>
            <a:r>
              <a:rPr lang="fr-BE" baseline="0" dirty="0" err="1" smtClean="0"/>
              <a:t>next</a:t>
            </a:r>
            <a:r>
              <a:rPr lang="fr-BE" baseline="0" dirty="0" smtClean="0"/>
              <a:t> </a:t>
            </a:r>
            <a:r>
              <a:rPr lang="fr-BE" baseline="0" dirty="0" err="1" smtClean="0"/>
              <a:t>year</a:t>
            </a:r>
            <a:r>
              <a:rPr lang="fr-BE" baseline="0" dirty="0" smtClean="0"/>
              <a:t>. He conserve 2 </a:t>
            </a:r>
            <a:r>
              <a:rPr lang="fr-BE" baseline="0" dirty="0" err="1" smtClean="0"/>
              <a:t>attempts</a:t>
            </a:r>
            <a:r>
              <a:rPr lang="fr-BE" baseline="0" dirty="0" smtClean="0"/>
              <a:t> for the </a:t>
            </a:r>
            <a:r>
              <a:rPr lang="fr-BE" baseline="0" dirty="0" err="1" smtClean="0"/>
              <a:t>competitive</a:t>
            </a:r>
            <a:r>
              <a:rPr lang="fr-BE" baseline="0" dirty="0" smtClean="0"/>
              <a:t> </a:t>
            </a:r>
            <a:r>
              <a:rPr lang="fr-BE" baseline="0" dirty="0" err="1" smtClean="0"/>
              <a:t>examination</a:t>
            </a:r>
            <a:r>
              <a:rPr lang="fr-BE" baseline="0" dirty="0" smtClean="0"/>
              <a:t>.</a:t>
            </a:r>
            <a:endParaRPr lang="fr-BE" dirty="0"/>
          </a:p>
        </p:txBody>
      </p:sp>
      <p:sp>
        <p:nvSpPr>
          <p:cNvPr id="4" name="Espace réservé du numéro de diapositive 3"/>
          <p:cNvSpPr>
            <a:spLocks noGrp="1"/>
          </p:cNvSpPr>
          <p:nvPr>
            <p:ph type="sldNum" sz="quarter" idx="10"/>
          </p:nvPr>
        </p:nvSpPr>
        <p:spPr/>
        <p:txBody>
          <a:bodyPr/>
          <a:lstStyle/>
          <a:p>
            <a:fld id="{ECB7C7C2-11A3-4F9D-B5C6-CB0BB6907667}" type="slidenum">
              <a:rPr lang="fr-BE" smtClean="0"/>
              <a:t>3</a:t>
            </a:fld>
            <a:endParaRPr lang="fr-BE"/>
          </a:p>
        </p:txBody>
      </p:sp>
    </p:spTree>
    <p:extLst>
      <p:ext uri="{BB962C8B-B14F-4D97-AF65-F5344CB8AC3E}">
        <p14:creationId xmlns:p14="http://schemas.microsoft.com/office/powerpoint/2010/main" val="16857325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Elément</a:t>
            </a:r>
            <a:r>
              <a:rPr lang="fr-FR" baseline="0" dirty="0" smtClean="0"/>
              <a:t> qui renvoient à l’importance de se </a:t>
            </a:r>
            <a:r>
              <a:rPr lang="fr-FR" baseline="0" dirty="0" err="1" smtClean="0"/>
              <a:t>conna</a:t>
            </a:r>
            <a:r>
              <a:rPr lang="nl-BE" baseline="0" dirty="0" smtClean="0"/>
              <a:t>ître au sein du groupe allègement</a:t>
            </a:r>
            <a:endParaRPr lang="fr-FR" dirty="0"/>
          </a:p>
        </p:txBody>
      </p:sp>
      <p:sp>
        <p:nvSpPr>
          <p:cNvPr id="4" name="Espace réservé du numéro de diapositive 3"/>
          <p:cNvSpPr>
            <a:spLocks noGrp="1"/>
          </p:cNvSpPr>
          <p:nvPr>
            <p:ph type="sldNum" sz="quarter" idx="10"/>
          </p:nvPr>
        </p:nvSpPr>
        <p:spPr/>
        <p:txBody>
          <a:bodyPr/>
          <a:lstStyle/>
          <a:p>
            <a:fld id="{80814022-539E-4CEF-984F-22E2A2F1B7D3}" type="slidenum">
              <a:rPr lang="en-GB" smtClean="0"/>
              <a:t>26</a:t>
            </a:fld>
            <a:endParaRPr lang="en-GB"/>
          </a:p>
        </p:txBody>
      </p:sp>
    </p:spTree>
    <p:extLst>
      <p:ext uri="{BB962C8B-B14F-4D97-AF65-F5344CB8AC3E}">
        <p14:creationId xmlns:p14="http://schemas.microsoft.com/office/powerpoint/2010/main" val="554381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80814022-539E-4CEF-984F-22E2A2F1B7D3}" type="slidenum">
              <a:rPr lang="en-GB" smtClean="0"/>
              <a:t>28</a:t>
            </a:fld>
            <a:endParaRPr lang="en-GB"/>
          </a:p>
        </p:txBody>
      </p:sp>
    </p:spTree>
    <p:extLst>
      <p:ext uri="{BB962C8B-B14F-4D97-AF65-F5344CB8AC3E}">
        <p14:creationId xmlns:p14="http://schemas.microsoft.com/office/powerpoint/2010/main" val="29285178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Marginalisé par le c</a:t>
            </a:r>
            <a:r>
              <a:rPr lang="nl-BE" dirty="0" smtClean="0"/>
              <a:t>ôté palliatif de la formule</a:t>
            </a:r>
            <a:endParaRPr lang="fr-FR" dirty="0"/>
          </a:p>
        </p:txBody>
      </p:sp>
      <p:sp>
        <p:nvSpPr>
          <p:cNvPr id="4" name="Espace réservé du numéro de diapositive 3"/>
          <p:cNvSpPr>
            <a:spLocks noGrp="1"/>
          </p:cNvSpPr>
          <p:nvPr>
            <p:ph type="sldNum" sz="quarter" idx="10"/>
          </p:nvPr>
        </p:nvSpPr>
        <p:spPr/>
        <p:txBody>
          <a:bodyPr/>
          <a:lstStyle/>
          <a:p>
            <a:fld id="{80814022-539E-4CEF-984F-22E2A2F1B7D3}" type="slidenum">
              <a:rPr lang="en-GB" smtClean="0"/>
              <a:t>30</a:t>
            </a:fld>
            <a:endParaRPr lang="en-GB"/>
          </a:p>
        </p:txBody>
      </p:sp>
    </p:spTree>
    <p:extLst>
      <p:ext uri="{BB962C8B-B14F-4D97-AF65-F5344CB8AC3E}">
        <p14:creationId xmlns:p14="http://schemas.microsoft.com/office/powerpoint/2010/main" val="15613136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ECB7C7C2-11A3-4F9D-B5C6-CB0BB6907667}" type="slidenum">
              <a:rPr lang="fr-BE" smtClean="0"/>
              <a:t>49</a:t>
            </a:fld>
            <a:endParaRPr lang="fr-BE"/>
          </a:p>
        </p:txBody>
      </p:sp>
    </p:spTree>
    <p:extLst>
      <p:ext uri="{BB962C8B-B14F-4D97-AF65-F5344CB8AC3E}">
        <p14:creationId xmlns:p14="http://schemas.microsoft.com/office/powerpoint/2010/main" val="1233396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ECB7C7C2-11A3-4F9D-B5C6-CB0BB6907667}" type="slidenum">
              <a:rPr lang="fr-BE" smtClean="0"/>
              <a:t>50</a:t>
            </a:fld>
            <a:endParaRPr lang="fr-BE"/>
          </a:p>
        </p:txBody>
      </p:sp>
    </p:spTree>
    <p:extLst>
      <p:ext uri="{BB962C8B-B14F-4D97-AF65-F5344CB8AC3E}">
        <p14:creationId xmlns:p14="http://schemas.microsoft.com/office/powerpoint/2010/main" val="31229783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ECB7C7C2-11A3-4F9D-B5C6-CB0BB6907667}" type="slidenum">
              <a:rPr lang="fr-BE" smtClean="0"/>
              <a:t>51</a:t>
            </a:fld>
            <a:endParaRPr lang="fr-BE"/>
          </a:p>
        </p:txBody>
      </p:sp>
    </p:spTree>
    <p:extLst>
      <p:ext uri="{BB962C8B-B14F-4D97-AF65-F5344CB8AC3E}">
        <p14:creationId xmlns:p14="http://schemas.microsoft.com/office/powerpoint/2010/main" val="22133463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ECB7C7C2-11A3-4F9D-B5C6-CB0BB6907667}" type="slidenum">
              <a:rPr lang="fr-BE" smtClean="0"/>
              <a:t>52</a:t>
            </a:fld>
            <a:endParaRPr lang="fr-BE"/>
          </a:p>
        </p:txBody>
      </p:sp>
    </p:spTree>
    <p:extLst>
      <p:ext uri="{BB962C8B-B14F-4D97-AF65-F5344CB8AC3E}">
        <p14:creationId xmlns:p14="http://schemas.microsoft.com/office/powerpoint/2010/main" val="7834291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ECB7C7C2-11A3-4F9D-B5C6-CB0BB6907667}" type="slidenum">
              <a:rPr lang="fr-BE" smtClean="0"/>
              <a:t>53</a:t>
            </a:fld>
            <a:endParaRPr lang="fr-BE"/>
          </a:p>
        </p:txBody>
      </p:sp>
    </p:spTree>
    <p:extLst>
      <p:ext uri="{BB962C8B-B14F-4D97-AF65-F5344CB8AC3E}">
        <p14:creationId xmlns:p14="http://schemas.microsoft.com/office/powerpoint/2010/main" val="24763169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ECB7C7C2-11A3-4F9D-B5C6-CB0BB6907667}" type="slidenum">
              <a:rPr lang="fr-BE" smtClean="0"/>
              <a:t>54</a:t>
            </a:fld>
            <a:endParaRPr lang="fr-BE"/>
          </a:p>
        </p:txBody>
      </p:sp>
    </p:spTree>
    <p:extLst>
      <p:ext uri="{BB962C8B-B14F-4D97-AF65-F5344CB8AC3E}">
        <p14:creationId xmlns:p14="http://schemas.microsoft.com/office/powerpoint/2010/main" val="29401153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smtClean="0"/>
              <a:t>Quand on regarde les thèmes saillants qui se sont dégagés, à l’analyse des commentaires des étudiants, sur les diverses dimensions du programme d’allègement</a:t>
            </a:r>
            <a:r>
              <a:rPr lang="mr-IN" dirty="0" smtClean="0"/>
              <a:t>…</a:t>
            </a:r>
            <a:r>
              <a:rPr lang="nl-BE" dirty="0" smtClean="0"/>
              <a:t> vu qu’on les a interprétés</a:t>
            </a:r>
            <a:r>
              <a:rPr lang="nl-BE" baseline="0" dirty="0" smtClean="0"/>
              <a:t> en écho aux principes de Nicol. On voit où ça coche (cartographier sur le modèle de Nicol)</a:t>
            </a:r>
          </a:p>
          <a:p>
            <a:r>
              <a:rPr lang="nl-BE" baseline="0" dirty="0" smtClean="0"/>
              <a:t>Il y a eu du positif et du négatif qui allait dans ce sens-là, mais sans dire dans quelle mesure</a:t>
            </a:r>
          </a:p>
          <a:p>
            <a:r>
              <a:rPr lang="nl-BE" baseline="0" dirty="0" smtClean="0"/>
              <a:t>Ca revenait beaucoup en bien et en mal</a:t>
            </a:r>
          </a:p>
          <a:p>
            <a:endParaRPr lang="fr-BE" dirty="0"/>
          </a:p>
        </p:txBody>
      </p:sp>
      <p:sp>
        <p:nvSpPr>
          <p:cNvPr id="4" name="Espace réservé du numéro de diapositive 3"/>
          <p:cNvSpPr>
            <a:spLocks noGrp="1"/>
          </p:cNvSpPr>
          <p:nvPr>
            <p:ph type="sldNum" sz="quarter" idx="10"/>
          </p:nvPr>
        </p:nvSpPr>
        <p:spPr/>
        <p:txBody>
          <a:bodyPr/>
          <a:lstStyle/>
          <a:p>
            <a:fld id="{ECB7C7C2-11A3-4F9D-B5C6-CB0BB6907667}" type="slidenum">
              <a:rPr lang="fr-BE" smtClean="0"/>
              <a:t>55</a:t>
            </a:fld>
            <a:endParaRPr lang="fr-BE"/>
          </a:p>
        </p:txBody>
      </p:sp>
    </p:spTree>
    <p:extLst>
      <p:ext uri="{BB962C8B-B14F-4D97-AF65-F5344CB8AC3E}">
        <p14:creationId xmlns:p14="http://schemas.microsoft.com/office/powerpoint/2010/main" val="1175530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ECB7C7C2-11A3-4F9D-B5C6-CB0BB6907667}" type="slidenum">
              <a:rPr lang="fr-BE" smtClean="0"/>
              <a:t>4</a:t>
            </a:fld>
            <a:endParaRPr lang="fr-BE"/>
          </a:p>
        </p:txBody>
      </p:sp>
    </p:spTree>
    <p:extLst>
      <p:ext uri="{BB962C8B-B14F-4D97-AF65-F5344CB8AC3E}">
        <p14:creationId xmlns:p14="http://schemas.microsoft.com/office/powerpoint/2010/main" val="2460769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ECB7C7C2-11A3-4F9D-B5C6-CB0BB6907667}" type="slidenum">
              <a:rPr lang="fr-BE" smtClean="0"/>
              <a:t>5</a:t>
            </a:fld>
            <a:endParaRPr lang="fr-BE"/>
          </a:p>
        </p:txBody>
      </p:sp>
    </p:spTree>
    <p:extLst>
      <p:ext uri="{BB962C8B-B14F-4D97-AF65-F5344CB8AC3E}">
        <p14:creationId xmlns:p14="http://schemas.microsoft.com/office/powerpoint/2010/main" val="981172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err="1" smtClean="0"/>
              <a:t>Cf</a:t>
            </a:r>
            <a:r>
              <a:rPr lang="fr-BE" dirty="0" smtClean="0"/>
              <a:t> conférence</a:t>
            </a:r>
            <a:r>
              <a:rPr lang="fr-BE" baseline="0" dirty="0" smtClean="0"/>
              <a:t> du jeudi matin : développement de l’autonomie essentiel dans la réussite</a:t>
            </a:r>
            <a:endParaRPr lang="fr-BE" dirty="0"/>
          </a:p>
        </p:txBody>
      </p:sp>
      <p:sp>
        <p:nvSpPr>
          <p:cNvPr id="4" name="Espace réservé du numéro de diapositive 3"/>
          <p:cNvSpPr>
            <a:spLocks noGrp="1"/>
          </p:cNvSpPr>
          <p:nvPr>
            <p:ph type="sldNum" sz="quarter" idx="10"/>
          </p:nvPr>
        </p:nvSpPr>
        <p:spPr/>
        <p:txBody>
          <a:bodyPr/>
          <a:lstStyle/>
          <a:p>
            <a:fld id="{ECB7C7C2-11A3-4F9D-B5C6-CB0BB6907667}" type="slidenum">
              <a:rPr lang="fr-BE" smtClean="0"/>
              <a:t>6</a:t>
            </a:fld>
            <a:endParaRPr lang="fr-BE"/>
          </a:p>
        </p:txBody>
      </p:sp>
    </p:spTree>
    <p:extLst>
      <p:ext uri="{BB962C8B-B14F-4D97-AF65-F5344CB8AC3E}">
        <p14:creationId xmlns:p14="http://schemas.microsoft.com/office/powerpoint/2010/main" val="911784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ECB7C7C2-11A3-4F9D-B5C6-CB0BB6907667}" type="slidenum">
              <a:rPr lang="fr-BE" smtClean="0"/>
              <a:t>7</a:t>
            </a:fld>
            <a:endParaRPr lang="fr-BE"/>
          </a:p>
        </p:txBody>
      </p:sp>
    </p:spTree>
    <p:extLst>
      <p:ext uri="{BB962C8B-B14F-4D97-AF65-F5344CB8AC3E}">
        <p14:creationId xmlns:p14="http://schemas.microsoft.com/office/powerpoint/2010/main" val="1356782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ECB7C7C2-11A3-4F9D-B5C6-CB0BB6907667}" type="slidenum">
              <a:rPr lang="fr-BE" smtClean="0"/>
              <a:t>8</a:t>
            </a:fld>
            <a:endParaRPr lang="fr-BE"/>
          </a:p>
        </p:txBody>
      </p:sp>
    </p:spTree>
    <p:extLst>
      <p:ext uri="{BB962C8B-B14F-4D97-AF65-F5344CB8AC3E}">
        <p14:creationId xmlns:p14="http://schemas.microsoft.com/office/powerpoint/2010/main" val="925239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ECB7C7C2-11A3-4F9D-B5C6-CB0BB6907667}" type="slidenum">
              <a:rPr lang="fr-BE" smtClean="0"/>
              <a:t>9</a:t>
            </a:fld>
            <a:endParaRPr lang="fr-BE"/>
          </a:p>
        </p:txBody>
      </p:sp>
    </p:spTree>
    <p:extLst>
      <p:ext uri="{BB962C8B-B14F-4D97-AF65-F5344CB8AC3E}">
        <p14:creationId xmlns:p14="http://schemas.microsoft.com/office/powerpoint/2010/main" val="718675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ECB7C7C2-11A3-4F9D-B5C6-CB0BB6907667}" type="slidenum">
              <a:rPr lang="fr-BE" smtClean="0"/>
              <a:t>10</a:t>
            </a:fld>
            <a:endParaRPr lang="fr-BE"/>
          </a:p>
        </p:txBody>
      </p:sp>
    </p:spTree>
    <p:extLst>
      <p:ext uri="{BB962C8B-B14F-4D97-AF65-F5344CB8AC3E}">
        <p14:creationId xmlns:p14="http://schemas.microsoft.com/office/powerpoint/2010/main" val="1040603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en-GB"/>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GB"/>
          </a:p>
        </p:txBody>
      </p:sp>
      <p:sp>
        <p:nvSpPr>
          <p:cNvPr id="4" name="Espace réservé de la date 3"/>
          <p:cNvSpPr>
            <a:spLocks noGrp="1"/>
          </p:cNvSpPr>
          <p:nvPr>
            <p:ph type="dt" sz="half" idx="10"/>
          </p:nvPr>
        </p:nvSpPr>
        <p:spPr/>
        <p:txBody>
          <a:bodyPr/>
          <a:lstStyle/>
          <a:p>
            <a:fld id="{7CA51A8B-5B4C-486D-BF34-DF3EC5CB49A6}" type="datetimeFigureOut">
              <a:rPr lang="en-GB" smtClean="0"/>
              <a:t>23/01/2020</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786A4DF5-0D55-4CC7-99FA-2FF284C8E3EE}" type="slidenum">
              <a:rPr lang="en-GB" smtClean="0"/>
              <a:t>‹#›</a:t>
            </a:fld>
            <a:endParaRPr lang="en-GB"/>
          </a:p>
        </p:txBody>
      </p:sp>
    </p:spTree>
    <p:extLst>
      <p:ext uri="{BB962C8B-B14F-4D97-AF65-F5344CB8AC3E}">
        <p14:creationId xmlns:p14="http://schemas.microsoft.com/office/powerpoint/2010/main" val="2924114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GB"/>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10"/>
          </p:nvPr>
        </p:nvSpPr>
        <p:spPr/>
        <p:txBody>
          <a:bodyPr/>
          <a:lstStyle/>
          <a:p>
            <a:fld id="{7CA51A8B-5B4C-486D-BF34-DF3EC5CB49A6}" type="datetimeFigureOut">
              <a:rPr lang="en-GB" smtClean="0"/>
              <a:t>23/01/2020</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786A4DF5-0D55-4CC7-99FA-2FF284C8E3EE}" type="slidenum">
              <a:rPr lang="en-GB" smtClean="0"/>
              <a:t>‹#›</a:t>
            </a:fld>
            <a:endParaRPr lang="en-GB"/>
          </a:p>
        </p:txBody>
      </p:sp>
    </p:spTree>
    <p:extLst>
      <p:ext uri="{BB962C8B-B14F-4D97-AF65-F5344CB8AC3E}">
        <p14:creationId xmlns:p14="http://schemas.microsoft.com/office/powerpoint/2010/main" val="478435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en-GB"/>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10"/>
          </p:nvPr>
        </p:nvSpPr>
        <p:spPr/>
        <p:txBody>
          <a:bodyPr/>
          <a:lstStyle/>
          <a:p>
            <a:fld id="{7CA51A8B-5B4C-486D-BF34-DF3EC5CB49A6}" type="datetimeFigureOut">
              <a:rPr lang="en-GB" smtClean="0"/>
              <a:t>23/01/2020</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786A4DF5-0D55-4CC7-99FA-2FF284C8E3EE}" type="slidenum">
              <a:rPr lang="en-GB" smtClean="0"/>
              <a:t>‹#›</a:t>
            </a:fld>
            <a:endParaRPr lang="en-GB"/>
          </a:p>
        </p:txBody>
      </p:sp>
    </p:spTree>
    <p:extLst>
      <p:ext uri="{BB962C8B-B14F-4D97-AF65-F5344CB8AC3E}">
        <p14:creationId xmlns:p14="http://schemas.microsoft.com/office/powerpoint/2010/main" val="299171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GB"/>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10"/>
          </p:nvPr>
        </p:nvSpPr>
        <p:spPr/>
        <p:txBody>
          <a:bodyPr/>
          <a:lstStyle/>
          <a:p>
            <a:fld id="{7CA51A8B-5B4C-486D-BF34-DF3EC5CB49A6}" type="datetimeFigureOut">
              <a:rPr lang="en-GB" smtClean="0"/>
              <a:t>23/01/2020</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786A4DF5-0D55-4CC7-99FA-2FF284C8E3EE}" type="slidenum">
              <a:rPr lang="en-GB" smtClean="0"/>
              <a:t>‹#›</a:t>
            </a:fld>
            <a:endParaRPr lang="en-GB"/>
          </a:p>
        </p:txBody>
      </p:sp>
    </p:spTree>
    <p:extLst>
      <p:ext uri="{BB962C8B-B14F-4D97-AF65-F5344CB8AC3E}">
        <p14:creationId xmlns:p14="http://schemas.microsoft.com/office/powerpoint/2010/main" val="1293395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en-GB"/>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7CA51A8B-5B4C-486D-BF34-DF3EC5CB49A6}" type="datetimeFigureOut">
              <a:rPr lang="en-GB" smtClean="0"/>
              <a:t>23/01/2020</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786A4DF5-0D55-4CC7-99FA-2FF284C8E3EE}" type="slidenum">
              <a:rPr lang="en-GB" smtClean="0"/>
              <a:t>‹#›</a:t>
            </a:fld>
            <a:endParaRPr lang="en-GB"/>
          </a:p>
        </p:txBody>
      </p:sp>
    </p:spTree>
    <p:extLst>
      <p:ext uri="{BB962C8B-B14F-4D97-AF65-F5344CB8AC3E}">
        <p14:creationId xmlns:p14="http://schemas.microsoft.com/office/powerpoint/2010/main" val="421327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GB"/>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Espace réservé de la date 4"/>
          <p:cNvSpPr>
            <a:spLocks noGrp="1"/>
          </p:cNvSpPr>
          <p:nvPr>
            <p:ph type="dt" sz="half" idx="10"/>
          </p:nvPr>
        </p:nvSpPr>
        <p:spPr/>
        <p:txBody>
          <a:bodyPr/>
          <a:lstStyle/>
          <a:p>
            <a:fld id="{7CA51A8B-5B4C-486D-BF34-DF3EC5CB49A6}" type="datetimeFigureOut">
              <a:rPr lang="en-GB" smtClean="0"/>
              <a:t>23/01/2020</a:t>
            </a:fld>
            <a:endParaRPr lang="en-GB"/>
          </a:p>
        </p:txBody>
      </p:sp>
      <p:sp>
        <p:nvSpPr>
          <p:cNvPr id="6" name="Espace réservé du pied de page 5"/>
          <p:cNvSpPr>
            <a:spLocks noGrp="1"/>
          </p:cNvSpPr>
          <p:nvPr>
            <p:ph type="ftr" sz="quarter" idx="11"/>
          </p:nvPr>
        </p:nvSpPr>
        <p:spPr/>
        <p:txBody>
          <a:bodyPr/>
          <a:lstStyle/>
          <a:p>
            <a:endParaRPr lang="en-GB"/>
          </a:p>
        </p:txBody>
      </p:sp>
      <p:sp>
        <p:nvSpPr>
          <p:cNvPr id="7" name="Espace réservé du numéro de diapositive 6"/>
          <p:cNvSpPr>
            <a:spLocks noGrp="1"/>
          </p:cNvSpPr>
          <p:nvPr>
            <p:ph type="sldNum" sz="quarter" idx="12"/>
          </p:nvPr>
        </p:nvSpPr>
        <p:spPr/>
        <p:txBody>
          <a:bodyPr/>
          <a:lstStyle/>
          <a:p>
            <a:fld id="{786A4DF5-0D55-4CC7-99FA-2FF284C8E3EE}" type="slidenum">
              <a:rPr lang="en-GB" smtClean="0"/>
              <a:t>‹#›</a:t>
            </a:fld>
            <a:endParaRPr lang="en-GB"/>
          </a:p>
        </p:txBody>
      </p:sp>
    </p:spTree>
    <p:extLst>
      <p:ext uri="{BB962C8B-B14F-4D97-AF65-F5344CB8AC3E}">
        <p14:creationId xmlns:p14="http://schemas.microsoft.com/office/powerpoint/2010/main" val="2273243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en-GB"/>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7" name="Espace réservé de la date 6"/>
          <p:cNvSpPr>
            <a:spLocks noGrp="1"/>
          </p:cNvSpPr>
          <p:nvPr>
            <p:ph type="dt" sz="half" idx="10"/>
          </p:nvPr>
        </p:nvSpPr>
        <p:spPr/>
        <p:txBody>
          <a:bodyPr/>
          <a:lstStyle/>
          <a:p>
            <a:fld id="{7CA51A8B-5B4C-486D-BF34-DF3EC5CB49A6}" type="datetimeFigureOut">
              <a:rPr lang="en-GB" smtClean="0"/>
              <a:t>23/01/2020</a:t>
            </a:fld>
            <a:endParaRPr lang="en-GB"/>
          </a:p>
        </p:txBody>
      </p:sp>
      <p:sp>
        <p:nvSpPr>
          <p:cNvPr id="8" name="Espace réservé du pied de page 7"/>
          <p:cNvSpPr>
            <a:spLocks noGrp="1"/>
          </p:cNvSpPr>
          <p:nvPr>
            <p:ph type="ftr" sz="quarter" idx="11"/>
          </p:nvPr>
        </p:nvSpPr>
        <p:spPr/>
        <p:txBody>
          <a:bodyPr/>
          <a:lstStyle/>
          <a:p>
            <a:endParaRPr lang="en-GB"/>
          </a:p>
        </p:txBody>
      </p:sp>
      <p:sp>
        <p:nvSpPr>
          <p:cNvPr id="9" name="Espace réservé du numéro de diapositive 8"/>
          <p:cNvSpPr>
            <a:spLocks noGrp="1"/>
          </p:cNvSpPr>
          <p:nvPr>
            <p:ph type="sldNum" sz="quarter" idx="12"/>
          </p:nvPr>
        </p:nvSpPr>
        <p:spPr/>
        <p:txBody>
          <a:bodyPr/>
          <a:lstStyle/>
          <a:p>
            <a:fld id="{786A4DF5-0D55-4CC7-99FA-2FF284C8E3EE}" type="slidenum">
              <a:rPr lang="en-GB" smtClean="0"/>
              <a:t>‹#›</a:t>
            </a:fld>
            <a:endParaRPr lang="en-GB"/>
          </a:p>
        </p:txBody>
      </p:sp>
    </p:spTree>
    <p:extLst>
      <p:ext uri="{BB962C8B-B14F-4D97-AF65-F5344CB8AC3E}">
        <p14:creationId xmlns:p14="http://schemas.microsoft.com/office/powerpoint/2010/main" val="1930374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GB"/>
          </a:p>
        </p:txBody>
      </p:sp>
      <p:sp>
        <p:nvSpPr>
          <p:cNvPr id="3" name="Espace réservé de la date 2"/>
          <p:cNvSpPr>
            <a:spLocks noGrp="1"/>
          </p:cNvSpPr>
          <p:nvPr>
            <p:ph type="dt" sz="half" idx="10"/>
          </p:nvPr>
        </p:nvSpPr>
        <p:spPr/>
        <p:txBody>
          <a:bodyPr/>
          <a:lstStyle/>
          <a:p>
            <a:fld id="{7CA51A8B-5B4C-486D-BF34-DF3EC5CB49A6}" type="datetimeFigureOut">
              <a:rPr lang="en-GB" smtClean="0"/>
              <a:t>23/01/2020</a:t>
            </a:fld>
            <a:endParaRPr lang="en-GB"/>
          </a:p>
        </p:txBody>
      </p:sp>
      <p:sp>
        <p:nvSpPr>
          <p:cNvPr id="4" name="Espace réservé du pied de page 3"/>
          <p:cNvSpPr>
            <a:spLocks noGrp="1"/>
          </p:cNvSpPr>
          <p:nvPr>
            <p:ph type="ftr" sz="quarter" idx="11"/>
          </p:nvPr>
        </p:nvSpPr>
        <p:spPr/>
        <p:txBody>
          <a:bodyPr/>
          <a:lstStyle/>
          <a:p>
            <a:endParaRPr lang="en-GB"/>
          </a:p>
        </p:txBody>
      </p:sp>
      <p:sp>
        <p:nvSpPr>
          <p:cNvPr id="5" name="Espace réservé du numéro de diapositive 4"/>
          <p:cNvSpPr>
            <a:spLocks noGrp="1"/>
          </p:cNvSpPr>
          <p:nvPr>
            <p:ph type="sldNum" sz="quarter" idx="12"/>
          </p:nvPr>
        </p:nvSpPr>
        <p:spPr/>
        <p:txBody>
          <a:bodyPr/>
          <a:lstStyle/>
          <a:p>
            <a:fld id="{786A4DF5-0D55-4CC7-99FA-2FF284C8E3EE}" type="slidenum">
              <a:rPr lang="en-GB" smtClean="0"/>
              <a:t>‹#›</a:t>
            </a:fld>
            <a:endParaRPr lang="en-GB"/>
          </a:p>
        </p:txBody>
      </p:sp>
    </p:spTree>
    <p:extLst>
      <p:ext uri="{BB962C8B-B14F-4D97-AF65-F5344CB8AC3E}">
        <p14:creationId xmlns:p14="http://schemas.microsoft.com/office/powerpoint/2010/main" val="1529839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CA51A8B-5B4C-486D-BF34-DF3EC5CB49A6}" type="datetimeFigureOut">
              <a:rPr lang="en-GB" smtClean="0"/>
              <a:t>23/01/2020</a:t>
            </a:fld>
            <a:endParaRPr lang="en-GB"/>
          </a:p>
        </p:txBody>
      </p:sp>
      <p:sp>
        <p:nvSpPr>
          <p:cNvPr id="3" name="Espace réservé du pied de page 2"/>
          <p:cNvSpPr>
            <a:spLocks noGrp="1"/>
          </p:cNvSpPr>
          <p:nvPr>
            <p:ph type="ftr" sz="quarter" idx="11"/>
          </p:nvPr>
        </p:nvSpPr>
        <p:spPr/>
        <p:txBody>
          <a:bodyPr/>
          <a:lstStyle/>
          <a:p>
            <a:endParaRPr lang="en-GB"/>
          </a:p>
        </p:txBody>
      </p:sp>
      <p:sp>
        <p:nvSpPr>
          <p:cNvPr id="4" name="Espace réservé du numéro de diapositive 3"/>
          <p:cNvSpPr>
            <a:spLocks noGrp="1"/>
          </p:cNvSpPr>
          <p:nvPr>
            <p:ph type="sldNum" sz="quarter" idx="12"/>
          </p:nvPr>
        </p:nvSpPr>
        <p:spPr/>
        <p:txBody>
          <a:bodyPr/>
          <a:lstStyle/>
          <a:p>
            <a:fld id="{786A4DF5-0D55-4CC7-99FA-2FF284C8E3EE}" type="slidenum">
              <a:rPr lang="en-GB" smtClean="0"/>
              <a:t>‹#›</a:t>
            </a:fld>
            <a:endParaRPr lang="en-GB"/>
          </a:p>
        </p:txBody>
      </p:sp>
    </p:spTree>
    <p:extLst>
      <p:ext uri="{BB962C8B-B14F-4D97-AF65-F5344CB8AC3E}">
        <p14:creationId xmlns:p14="http://schemas.microsoft.com/office/powerpoint/2010/main" val="2146583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GB"/>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7CA51A8B-5B4C-486D-BF34-DF3EC5CB49A6}" type="datetimeFigureOut">
              <a:rPr lang="en-GB" smtClean="0"/>
              <a:t>23/01/2020</a:t>
            </a:fld>
            <a:endParaRPr lang="en-GB"/>
          </a:p>
        </p:txBody>
      </p:sp>
      <p:sp>
        <p:nvSpPr>
          <p:cNvPr id="6" name="Espace réservé du pied de page 5"/>
          <p:cNvSpPr>
            <a:spLocks noGrp="1"/>
          </p:cNvSpPr>
          <p:nvPr>
            <p:ph type="ftr" sz="quarter" idx="11"/>
          </p:nvPr>
        </p:nvSpPr>
        <p:spPr/>
        <p:txBody>
          <a:bodyPr/>
          <a:lstStyle/>
          <a:p>
            <a:endParaRPr lang="en-GB"/>
          </a:p>
        </p:txBody>
      </p:sp>
      <p:sp>
        <p:nvSpPr>
          <p:cNvPr id="7" name="Espace réservé du numéro de diapositive 6"/>
          <p:cNvSpPr>
            <a:spLocks noGrp="1"/>
          </p:cNvSpPr>
          <p:nvPr>
            <p:ph type="sldNum" sz="quarter" idx="12"/>
          </p:nvPr>
        </p:nvSpPr>
        <p:spPr/>
        <p:txBody>
          <a:bodyPr/>
          <a:lstStyle/>
          <a:p>
            <a:fld id="{786A4DF5-0D55-4CC7-99FA-2FF284C8E3EE}" type="slidenum">
              <a:rPr lang="en-GB" smtClean="0"/>
              <a:t>‹#›</a:t>
            </a:fld>
            <a:endParaRPr lang="en-GB"/>
          </a:p>
        </p:txBody>
      </p:sp>
    </p:spTree>
    <p:extLst>
      <p:ext uri="{BB962C8B-B14F-4D97-AF65-F5344CB8AC3E}">
        <p14:creationId xmlns:p14="http://schemas.microsoft.com/office/powerpoint/2010/main" val="1322679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GB"/>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7CA51A8B-5B4C-486D-BF34-DF3EC5CB49A6}" type="datetimeFigureOut">
              <a:rPr lang="en-GB" smtClean="0"/>
              <a:t>23/01/2020</a:t>
            </a:fld>
            <a:endParaRPr lang="en-GB"/>
          </a:p>
        </p:txBody>
      </p:sp>
      <p:sp>
        <p:nvSpPr>
          <p:cNvPr id="6" name="Espace réservé du pied de page 5"/>
          <p:cNvSpPr>
            <a:spLocks noGrp="1"/>
          </p:cNvSpPr>
          <p:nvPr>
            <p:ph type="ftr" sz="quarter" idx="11"/>
          </p:nvPr>
        </p:nvSpPr>
        <p:spPr/>
        <p:txBody>
          <a:bodyPr/>
          <a:lstStyle/>
          <a:p>
            <a:endParaRPr lang="en-GB"/>
          </a:p>
        </p:txBody>
      </p:sp>
      <p:sp>
        <p:nvSpPr>
          <p:cNvPr id="7" name="Espace réservé du numéro de diapositive 6"/>
          <p:cNvSpPr>
            <a:spLocks noGrp="1"/>
          </p:cNvSpPr>
          <p:nvPr>
            <p:ph type="sldNum" sz="quarter" idx="12"/>
          </p:nvPr>
        </p:nvSpPr>
        <p:spPr/>
        <p:txBody>
          <a:bodyPr/>
          <a:lstStyle/>
          <a:p>
            <a:fld id="{786A4DF5-0D55-4CC7-99FA-2FF284C8E3EE}" type="slidenum">
              <a:rPr lang="en-GB" smtClean="0"/>
              <a:t>‹#›</a:t>
            </a:fld>
            <a:endParaRPr lang="en-GB"/>
          </a:p>
        </p:txBody>
      </p:sp>
    </p:spTree>
    <p:extLst>
      <p:ext uri="{BB962C8B-B14F-4D97-AF65-F5344CB8AC3E}">
        <p14:creationId xmlns:p14="http://schemas.microsoft.com/office/powerpoint/2010/main" val="159781582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en-GB"/>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A51A8B-5B4C-486D-BF34-DF3EC5CB49A6}" type="datetimeFigureOut">
              <a:rPr lang="en-GB" smtClean="0"/>
              <a:t>23/01/2020</a:t>
            </a:fld>
            <a:endParaRPr lang="en-GB"/>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6A4DF5-0D55-4CC7-99FA-2FF284C8E3EE}" type="slidenum">
              <a:rPr lang="en-GB" smtClean="0"/>
              <a:t>‹#›</a:t>
            </a:fld>
            <a:endParaRPr lang="en-GB"/>
          </a:p>
        </p:txBody>
      </p:sp>
    </p:spTree>
    <p:extLst>
      <p:ext uri="{BB962C8B-B14F-4D97-AF65-F5344CB8AC3E}">
        <p14:creationId xmlns:p14="http://schemas.microsoft.com/office/powerpoint/2010/main" val="2078538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comments" Target="../comments/comment5.xm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comments" Target="../comments/comment6.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comments" Target="../comments/comment7.xm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comments" Target="../comments/comment8.xm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comments" Target="../comments/comment9.xm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comments" Target="../comments/comment10.xm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comments" Target="../comments/commen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comments" Target="../comments/commen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7.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18.png"/><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7.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7.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7.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2.jpg"/></Relationships>
</file>

<file path=ppt/slides/_rels/slide54.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13.png"/><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55.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7.jpg"/><Relationship Id="rId5" Type="http://schemas.openxmlformats.org/officeDocument/2006/relationships/image" Target="../media/image12.jpg"/><Relationship Id="rId6" Type="http://schemas.openxmlformats.org/officeDocument/2006/relationships/comments" Target="../comments/comment13.xml"/><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comments" Target="../comments/comment1.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comments" Target="../comments/comment2.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comments" Target="../comments/comment3.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comments" Target="../comments/comment4.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0330" y="1773381"/>
            <a:ext cx="9144000" cy="2050474"/>
          </a:xfrm>
          <a:ln w="19050">
            <a:noFill/>
          </a:ln>
        </p:spPr>
        <p:txBody>
          <a:bodyPr>
            <a:normAutofit/>
          </a:bodyPr>
          <a:lstStyle/>
          <a:p>
            <a:r>
              <a:rPr lang="fr-FR" sz="3200" dirty="0"/>
              <a:t>Analyse des perceptions d’étudiants </a:t>
            </a:r>
            <a:r>
              <a:rPr lang="fr-FR" sz="3200" dirty="0" err="1"/>
              <a:t>primants</a:t>
            </a:r>
            <a:r>
              <a:rPr lang="fr-FR" sz="3200" dirty="0"/>
              <a:t> en Faculté de Médecine vétérinaire à l’</a:t>
            </a:r>
            <a:r>
              <a:rPr lang="fr-FR" sz="3200" dirty="0" err="1"/>
              <a:t>ULiège</a:t>
            </a:r>
            <a:r>
              <a:rPr lang="fr-FR" sz="3200" dirty="0"/>
              <a:t> engagés dans un programme d’aide à la réussite reposant sur un dispositif d’</a:t>
            </a:r>
            <a:r>
              <a:rPr lang="fr-FR" sz="3200" i="1" dirty="0"/>
              <a:t>allègement</a:t>
            </a:r>
            <a:r>
              <a:rPr lang="fr-FR" sz="3200" dirty="0"/>
              <a:t> et de remédiation adapté</a:t>
            </a:r>
            <a:r>
              <a:rPr lang="fr-FR" sz="3200" dirty="0" smtClean="0"/>
              <a:t>.</a:t>
            </a:r>
            <a:endParaRPr lang="en-GB" sz="3200" dirty="0"/>
          </a:p>
        </p:txBody>
      </p:sp>
      <p:sp>
        <p:nvSpPr>
          <p:cNvPr id="3" name="Sous-titre 2"/>
          <p:cNvSpPr>
            <a:spLocks noGrp="1"/>
          </p:cNvSpPr>
          <p:nvPr>
            <p:ph type="subTitle" idx="1"/>
          </p:nvPr>
        </p:nvSpPr>
        <p:spPr>
          <a:xfrm>
            <a:off x="1524000" y="4029515"/>
            <a:ext cx="9144000" cy="1655762"/>
          </a:xfrm>
        </p:spPr>
        <p:txBody>
          <a:bodyPr/>
          <a:lstStyle/>
          <a:p>
            <a:pPr algn="r"/>
            <a:r>
              <a:rPr lang="en-GB" dirty="0" smtClean="0"/>
              <a:t>Laurent Leduc</a:t>
            </a:r>
          </a:p>
          <a:p>
            <a:pPr algn="r"/>
            <a:r>
              <a:rPr lang="en-GB" dirty="0" smtClean="0"/>
              <a:t>Céline Tonus</a:t>
            </a:r>
          </a:p>
          <a:p>
            <a:pPr algn="r"/>
            <a:r>
              <a:rPr lang="en-GB" dirty="0" smtClean="0"/>
              <a:t>Pascal </a:t>
            </a:r>
            <a:r>
              <a:rPr lang="en-GB" dirty="0" err="1" smtClean="0"/>
              <a:t>Detroz</a:t>
            </a:r>
            <a:endParaRPr lang="en-GB" dirty="0"/>
          </a:p>
        </p:txBody>
      </p:sp>
      <p:sp>
        <p:nvSpPr>
          <p:cNvPr id="4" name="ZoneTexte 3"/>
          <p:cNvSpPr txBox="1"/>
          <p:nvPr/>
        </p:nvSpPr>
        <p:spPr>
          <a:xfrm>
            <a:off x="2213656" y="5745784"/>
            <a:ext cx="6491469" cy="923330"/>
          </a:xfrm>
          <a:prstGeom prst="rect">
            <a:avLst/>
          </a:prstGeom>
          <a:noFill/>
        </p:spPr>
        <p:txBody>
          <a:bodyPr wrap="square" rtlCol="0">
            <a:spAutoFit/>
          </a:bodyPr>
          <a:lstStyle/>
          <a:p>
            <a:pPr algn="ctr"/>
            <a:r>
              <a:rPr lang="fr-FR" dirty="0" smtClean="0"/>
              <a:t>Symposium </a:t>
            </a:r>
            <a:br>
              <a:rPr lang="fr-FR" dirty="0" smtClean="0"/>
            </a:br>
            <a:r>
              <a:rPr lang="fr-FR" dirty="0" smtClean="0"/>
              <a:t>«</a:t>
            </a:r>
            <a:r>
              <a:rPr lang="fr-FR" dirty="0"/>
              <a:t>  Quels bilans des mesures des effets des dispositifs institutionnels d’aide à la réussite étudiante à l’université ?  </a:t>
            </a:r>
          </a:p>
        </p:txBody>
      </p:sp>
      <p:sp>
        <p:nvSpPr>
          <p:cNvPr id="5" name="ZoneTexte 4"/>
          <p:cNvSpPr txBox="1"/>
          <p:nvPr/>
        </p:nvSpPr>
        <p:spPr>
          <a:xfrm>
            <a:off x="6622647" y="474812"/>
            <a:ext cx="4942390" cy="646331"/>
          </a:xfrm>
          <a:prstGeom prst="rect">
            <a:avLst/>
          </a:prstGeom>
          <a:noFill/>
        </p:spPr>
        <p:txBody>
          <a:bodyPr wrap="square" rtlCol="0">
            <a:spAutoFit/>
          </a:bodyPr>
          <a:lstStyle/>
          <a:p>
            <a:pPr algn="r"/>
            <a:r>
              <a:rPr lang="fr-FR" b="1" dirty="0"/>
              <a:t>32ème Colloque de l’</a:t>
            </a:r>
            <a:r>
              <a:rPr lang="fr-FR" b="1" dirty="0" err="1"/>
              <a:t>Admee</a:t>
            </a:r>
            <a:r>
              <a:rPr lang="fr-FR" b="1" dirty="0"/>
              <a:t>-Europe à Casablanca 22-23-24 Janvier </a:t>
            </a:r>
            <a:r>
              <a:rPr lang="fr-FR" b="1" dirty="0" smtClean="0"/>
              <a:t>2020</a:t>
            </a:r>
            <a:endParaRPr lang="fr-FR" b="1" dirty="0"/>
          </a:p>
        </p:txBody>
      </p:sp>
      <p:pic>
        <p:nvPicPr>
          <p:cNvPr id="1026" name="Picture 2" descr="mage associé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06" y="149502"/>
            <a:ext cx="2673849" cy="12969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à coins arrondis 5"/>
          <p:cNvSpPr/>
          <p:nvPr/>
        </p:nvSpPr>
        <p:spPr>
          <a:xfrm>
            <a:off x="1524000" y="1911927"/>
            <a:ext cx="8908473" cy="1995055"/>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594275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e 7"/>
          <p:cNvSpPr/>
          <p:nvPr/>
        </p:nvSpPr>
        <p:spPr>
          <a:xfrm>
            <a:off x="8035866" y="194602"/>
            <a:ext cx="3919728" cy="34137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Conclusion et Perspectives</a:t>
            </a:r>
            <a:endParaRPr lang="fr-BE" dirty="0"/>
          </a:p>
        </p:txBody>
      </p:sp>
      <p:sp>
        <p:nvSpPr>
          <p:cNvPr id="9" name="Pentagone 8"/>
          <p:cNvSpPr/>
          <p:nvPr/>
        </p:nvSpPr>
        <p:spPr>
          <a:xfrm>
            <a:off x="5457258" y="194602"/>
            <a:ext cx="2880000" cy="34137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Résultats</a:t>
            </a:r>
            <a:endParaRPr lang="fr-BE" dirty="0"/>
          </a:p>
        </p:txBody>
      </p:sp>
      <p:sp>
        <p:nvSpPr>
          <p:cNvPr id="10" name="Pentagone 9"/>
          <p:cNvSpPr/>
          <p:nvPr/>
        </p:nvSpPr>
        <p:spPr>
          <a:xfrm>
            <a:off x="2878650" y="194602"/>
            <a:ext cx="2880000" cy="34137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dirty="0" smtClean="0"/>
              <a:t>Objectifs et Méthodes</a:t>
            </a:r>
            <a:endParaRPr lang="fr-BE" sz="1600" dirty="0"/>
          </a:p>
        </p:txBody>
      </p:sp>
      <p:sp>
        <p:nvSpPr>
          <p:cNvPr id="11" name="Pentagone 10"/>
          <p:cNvSpPr/>
          <p:nvPr/>
        </p:nvSpPr>
        <p:spPr>
          <a:xfrm>
            <a:off x="300042" y="194602"/>
            <a:ext cx="2880000" cy="34137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Contexte</a:t>
            </a:r>
            <a:endParaRPr lang="fr-BE" dirty="0"/>
          </a:p>
        </p:txBody>
      </p:sp>
      <p:pic>
        <p:nvPicPr>
          <p:cNvPr id="12"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0042" y="1312179"/>
            <a:ext cx="5400600" cy="5386573"/>
          </a:xfrm>
        </p:spPr>
      </p:pic>
      <p:sp>
        <p:nvSpPr>
          <p:cNvPr id="13" name="Titre 1"/>
          <p:cNvSpPr txBox="1">
            <a:spLocks/>
          </p:cNvSpPr>
          <p:nvPr/>
        </p:nvSpPr>
        <p:spPr>
          <a:xfrm>
            <a:off x="1504683" y="535978"/>
            <a:ext cx="9182633" cy="9906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fr-BE" sz="2400" b="1" i="1" dirty="0" smtClean="0"/>
              <a:t>12 principes d’une bonne pratique du feedback en 1</a:t>
            </a:r>
            <a:r>
              <a:rPr lang="fr-BE" sz="2400" b="1" i="1" baseline="30000" dirty="0" smtClean="0"/>
              <a:t>ère</a:t>
            </a:r>
            <a:r>
              <a:rPr lang="fr-BE" sz="2400" b="1" i="1" dirty="0" smtClean="0"/>
              <a:t> année (Nicol, 2009)</a:t>
            </a:r>
            <a:endParaRPr lang="fr-BE" sz="2400" b="1" dirty="0" smtClean="0"/>
          </a:p>
        </p:txBody>
      </p:sp>
      <p:sp>
        <p:nvSpPr>
          <p:cNvPr id="15" name="Rectangle 14"/>
          <p:cNvSpPr/>
          <p:nvPr/>
        </p:nvSpPr>
        <p:spPr>
          <a:xfrm>
            <a:off x="6040117" y="1526579"/>
            <a:ext cx="5975880" cy="4431983"/>
          </a:xfrm>
          <a:prstGeom prst="rect">
            <a:avLst/>
          </a:prstGeom>
        </p:spPr>
        <p:txBody>
          <a:bodyPr wrap="square">
            <a:spAutoFit/>
          </a:bodyPr>
          <a:lstStyle/>
          <a:p>
            <a:r>
              <a:rPr lang="fr-BE" sz="2200" b="1" dirty="0"/>
              <a:t>Activités de remédiation spécifiques </a:t>
            </a:r>
            <a:endParaRPr lang="fr-BE" sz="2200" b="1" dirty="0" smtClean="0"/>
          </a:p>
          <a:p>
            <a:pPr marL="342900" indent="-342900">
              <a:buFont typeface="Arial" charset="0"/>
              <a:buChar char="•"/>
            </a:pPr>
            <a:r>
              <a:rPr lang="fr-BE" sz="2000" dirty="0" smtClean="0"/>
              <a:t>Méthodes </a:t>
            </a:r>
            <a:r>
              <a:rPr lang="fr-BE" sz="2000" dirty="0"/>
              <a:t>actives </a:t>
            </a:r>
            <a:r>
              <a:rPr lang="fr-BE" sz="2000" dirty="0" smtClean="0"/>
              <a:t>(2)</a:t>
            </a:r>
          </a:p>
          <a:p>
            <a:pPr marL="342900" indent="-342900">
              <a:buFont typeface="Arial" charset="0"/>
              <a:buChar char="•"/>
            </a:pPr>
            <a:r>
              <a:rPr lang="fr-BE" sz="2000" dirty="0" smtClean="0"/>
              <a:t>Large </a:t>
            </a:r>
            <a:r>
              <a:rPr lang="fr-BE" sz="2000" dirty="0"/>
              <a:t>place pour l’évaluation </a:t>
            </a:r>
            <a:r>
              <a:rPr lang="fr-BE" sz="2000" dirty="0" smtClean="0"/>
              <a:t>formative (1,3,4 et 7)</a:t>
            </a:r>
          </a:p>
          <a:p>
            <a:pPr marL="342900" indent="-342900">
              <a:buFont typeface="Arial" charset="0"/>
              <a:buChar char="•"/>
            </a:pPr>
            <a:r>
              <a:rPr lang="fr-BE" sz="2000" dirty="0" smtClean="0"/>
              <a:t>Simulations </a:t>
            </a:r>
            <a:r>
              <a:rPr lang="fr-BE" sz="2000" dirty="0"/>
              <a:t>d’examen avec correction </a:t>
            </a:r>
            <a:r>
              <a:rPr lang="fr-BE" sz="2000" dirty="0" err="1"/>
              <a:t>critériée</a:t>
            </a:r>
            <a:r>
              <a:rPr lang="fr-BE" sz="2000" dirty="0"/>
              <a:t> </a:t>
            </a:r>
            <a:r>
              <a:rPr lang="fr-BE" sz="2000" dirty="0" smtClean="0"/>
              <a:t>(1, 3, 5 et 7)</a:t>
            </a:r>
            <a:endParaRPr lang="fr-BE" sz="2000" dirty="0"/>
          </a:p>
          <a:p>
            <a:pPr marL="342900" indent="-342900">
              <a:buFont typeface="Arial" charset="0"/>
              <a:buChar char="•"/>
            </a:pPr>
            <a:r>
              <a:rPr lang="fr-BE" sz="2000" dirty="0" smtClean="0"/>
              <a:t>Niveau </a:t>
            </a:r>
            <a:r>
              <a:rPr lang="fr-BE" sz="2000" dirty="0"/>
              <a:t>des exercices calqué sur les exigence de l’évaluation </a:t>
            </a:r>
            <a:r>
              <a:rPr lang="fr-BE" sz="2000" dirty="0" smtClean="0"/>
              <a:t>certificative (1,5)</a:t>
            </a:r>
            <a:endParaRPr lang="fr-BE" sz="2000" dirty="0"/>
          </a:p>
          <a:p>
            <a:pPr marL="342900" indent="-342900">
              <a:buFont typeface="Arial" charset="0"/>
              <a:buChar char="•"/>
            </a:pPr>
            <a:r>
              <a:rPr lang="fr-BE" sz="2000" dirty="0" smtClean="0"/>
              <a:t>Passage </a:t>
            </a:r>
            <a:r>
              <a:rPr lang="fr-BE" sz="2000" dirty="0"/>
              <a:t>d’un cours majoritairement à distance à un cours en présentiel </a:t>
            </a:r>
            <a:r>
              <a:rPr lang="fr-BE" sz="2000" dirty="0" smtClean="0"/>
              <a:t>(6)</a:t>
            </a:r>
          </a:p>
          <a:p>
            <a:pPr marL="342900" indent="-342900">
              <a:buFont typeface="Arial" charset="0"/>
              <a:buChar char="•"/>
            </a:pPr>
            <a:r>
              <a:rPr lang="fr-BE" sz="2000" dirty="0" smtClean="0"/>
              <a:t>Tâches </a:t>
            </a:r>
            <a:r>
              <a:rPr lang="fr-BE" sz="2000" dirty="0"/>
              <a:t>à effectuer en pré- ou </a:t>
            </a:r>
            <a:r>
              <a:rPr lang="fr-BE" sz="2000" dirty="0" smtClean="0"/>
              <a:t>post-séance (2)</a:t>
            </a:r>
            <a:endParaRPr lang="fr-BE" sz="2000" dirty="0"/>
          </a:p>
          <a:p>
            <a:pPr marL="342900" indent="-342900">
              <a:buFont typeface="Arial" charset="0"/>
              <a:buChar char="•"/>
            </a:pPr>
            <a:r>
              <a:rPr lang="fr-BE" sz="2000" dirty="0" smtClean="0"/>
              <a:t>Encadrement </a:t>
            </a:r>
            <a:r>
              <a:rPr lang="fr-BE" sz="2000" dirty="0"/>
              <a:t>plus </a:t>
            </a:r>
            <a:r>
              <a:rPr lang="fr-BE" sz="2000" dirty="0" smtClean="0"/>
              <a:t>proche (6)</a:t>
            </a:r>
          </a:p>
          <a:p>
            <a:endParaRPr lang="fr-FR" sz="2000" b="1" dirty="0" smtClean="0"/>
          </a:p>
          <a:p>
            <a:r>
              <a:rPr lang="fr-FR" sz="2000" b="1" dirty="0" smtClean="0"/>
              <a:t>Séances </a:t>
            </a:r>
            <a:r>
              <a:rPr lang="fr-FR" sz="2000" b="1" dirty="0"/>
              <a:t>spécifiques sur les méthodes de </a:t>
            </a:r>
            <a:r>
              <a:rPr lang="fr-FR" sz="2000" b="1" dirty="0" smtClean="0"/>
              <a:t>travail (6,7) </a:t>
            </a:r>
          </a:p>
          <a:p>
            <a:r>
              <a:rPr lang="fr-FR" sz="2000" b="1" dirty="0" smtClean="0"/>
              <a:t>Suivi </a:t>
            </a:r>
            <a:r>
              <a:rPr lang="fr-FR" sz="2000" b="1" dirty="0"/>
              <a:t>par un conseiller </a:t>
            </a:r>
            <a:r>
              <a:rPr lang="fr-FR" sz="2000" b="1" dirty="0" smtClean="0"/>
              <a:t>pédagogique (7,12)</a:t>
            </a:r>
            <a:endParaRPr lang="fr-FR" sz="2000" b="1" dirty="0"/>
          </a:p>
        </p:txBody>
      </p:sp>
      <p:sp>
        <p:nvSpPr>
          <p:cNvPr id="19" name="Ellipse 18"/>
          <p:cNvSpPr/>
          <p:nvPr/>
        </p:nvSpPr>
        <p:spPr>
          <a:xfrm>
            <a:off x="2452678" y="1526579"/>
            <a:ext cx="1095327" cy="1050235"/>
          </a:xfrm>
          <a:prstGeom prst="ellipse">
            <a:avLst/>
          </a:prstGeom>
          <a:gradFill>
            <a:gsLst>
              <a:gs pos="24000">
                <a:schemeClr val="accent1">
                  <a:alpha val="0"/>
                  <a:lumMod val="64000"/>
                  <a:lumOff val="36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w="38100">
            <a:solidFill>
              <a:srgbClr val="00B0F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C000"/>
              </a:solidFill>
            </a:endParaRPr>
          </a:p>
        </p:txBody>
      </p:sp>
      <p:sp>
        <p:nvSpPr>
          <p:cNvPr id="2" name="Rectangle à coins arrondis 1"/>
          <p:cNvSpPr/>
          <p:nvPr/>
        </p:nvSpPr>
        <p:spPr>
          <a:xfrm>
            <a:off x="6390902" y="3008243"/>
            <a:ext cx="5019219" cy="742122"/>
          </a:xfrm>
          <a:prstGeom prst="roundRect">
            <a:avLst/>
          </a:prstGeom>
          <a:gradFill>
            <a:gsLst>
              <a:gs pos="24000">
                <a:schemeClr val="accent1">
                  <a:alpha val="0"/>
                  <a:lumMod val="64000"/>
                  <a:lumOff val="36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w="38100">
            <a:solidFill>
              <a:srgbClr val="00B0F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4227389" y="4448683"/>
            <a:ext cx="1095327" cy="1050235"/>
          </a:xfrm>
          <a:prstGeom prst="ellipse">
            <a:avLst/>
          </a:prstGeom>
          <a:gradFill>
            <a:gsLst>
              <a:gs pos="24000">
                <a:schemeClr val="accent1">
                  <a:alpha val="0"/>
                  <a:lumMod val="64000"/>
                  <a:lumOff val="36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w="38100">
            <a:solidFill>
              <a:srgbClr val="00B0F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C000"/>
              </a:solidFill>
            </a:endParaRPr>
          </a:p>
        </p:txBody>
      </p:sp>
    </p:spTree>
    <p:extLst>
      <p:ext uri="{BB962C8B-B14F-4D97-AF65-F5344CB8AC3E}">
        <p14:creationId xmlns:p14="http://schemas.microsoft.com/office/powerpoint/2010/main" val="4491846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e 7"/>
          <p:cNvSpPr/>
          <p:nvPr/>
        </p:nvSpPr>
        <p:spPr>
          <a:xfrm>
            <a:off x="8035866" y="194602"/>
            <a:ext cx="3919728" cy="34137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Conclusion et Perspectives</a:t>
            </a:r>
            <a:endParaRPr lang="fr-BE" dirty="0"/>
          </a:p>
        </p:txBody>
      </p:sp>
      <p:sp>
        <p:nvSpPr>
          <p:cNvPr id="9" name="Pentagone 8"/>
          <p:cNvSpPr/>
          <p:nvPr/>
        </p:nvSpPr>
        <p:spPr>
          <a:xfrm>
            <a:off x="5457258" y="194602"/>
            <a:ext cx="2880000" cy="34137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Résultats</a:t>
            </a:r>
            <a:endParaRPr lang="fr-BE" dirty="0"/>
          </a:p>
        </p:txBody>
      </p:sp>
      <p:sp>
        <p:nvSpPr>
          <p:cNvPr id="10" name="Pentagone 9"/>
          <p:cNvSpPr/>
          <p:nvPr/>
        </p:nvSpPr>
        <p:spPr>
          <a:xfrm>
            <a:off x="2878650" y="194602"/>
            <a:ext cx="2880000" cy="34137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dirty="0" smtClean="0"/>
              <a:t>Objectifs et Méthodes</a:t>
            </a:r>
            <a:endParaRPr lang="fr-BE" sz="1600" dirty="0"/>
          </a:p>
        </p:txBody>
      </p:sp>
      <p:sp>
        <p:nvSpPr>
          <p:cNvPr id="11" name="Pentagone 10"/>
          <p:cNvSpPr/>
          <p:nvPr/>
        </p:nvSpPr>
        <p:spPr>
          <a:xfrm>
            <a:off x="300042" y="194602"/>
            <a:ext cx="2880000" cy="34137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Contexte</a:t>
            </a:r>
            <a:endParaRPr lang="fr-BE" dirty="0"/>
          </a:p>
        </p:txBody>
      </p:sp>
      <p:pic>
        <p:nvPicPr>
          <p:cNvPr id="12"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0042" y="1312179"/>
            <a:ext cx="5400600" cy="5386573"/>
          </a:xfrm>
        </p:spPr>
      </p:pic>
      <p:sp>
        <p:nvSpPr>
          <p:cNvPr id="13" name="Titre 1"/>
          <p:cNvSpPr txBox="1">
            <a:spLocks/>
          </p:cNvSpPr>
          <p:nvPr/>
        </p:nvSpPr>
        <p:spPr>
          <a:xfrm>
            <a:off x="1504683" y="535978"/>
            <a:ext cx="9182633" cy="9906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fr-BE" sz="2400" b="1" i="1" dirty="0" smtClean="0"/>
              <a:t>12 principes d’une bonne pratique du feedback en 1</a:t>
            </a:r>
            <a:r>
              <a:rPr lang="fr-BE" sz="2400" b="1" i="1" baseline="30000" dirty="0" smtClean="0"/>
              <a:t>ère</a:t>
            </a:r>
            <a:r>
              <a:rPr lang="fr-BE" sz="2400" b="1" i="1" dirty="0" smtClean="0"/>
              <a:t> année (Nicol, 2009)</a:t>
            </a:r>
            <a:endParaRPr lang="fr-BE" sz="2400" b="1" dirty="0" smtClean="0"/>
          </a:p>
        </p:txBody>
      </p:sp>
      <p:sp>
        <p:nvSpPr>
          <p:cNvPr id="15" name="Rectangle 14"/>
          <p:cNvSpPr/>
          <p:nvPr/>
        </p:nvSpPr>
        <p:spPr>
          <a:xfrm>
            <a:off x="6040117" y="1526579"/>
            <a:ext cx="5975880" cy="4431983"/>
          </a:xfrm>
          <a:prstGeom prst="rect">
            <a:avLst/>
          </a:prstGeom>
        </p:spPr>
        <p:txBody>
          <a:bodyPr wrap="square">
            <a:spAutoFit/>
          </a:bodyPr>
          <a:lstStyle/>
          <a:p>
            <a:r>
              <a:rPr lang="fr-BE" sz="2200" b="1" dirty="0"/>
              <a:t>Activités de remédiation spécifiques </a:t>
            </a:r>
            <a:endParaRPr lang="fr-BE" sz="2200" b="1" dirty="0" smtClean="0"/>
          </a:p>
          <a:p>
            <a:pPr marL="342900" indent="-342900">
              <a:buFont typeface="Arial" charset="0"/>
              <a:buChar char="•"/>
            </a:pPr>
            <a:r>
              <a:rPr lang="fr-BE" sz="2000" dirty="0" smtClean="0"/>
              <a:t>Méthodes </a:t>
            </a:r>
            <a:r>
              <a:rPr lang="fr-BE" sz="2000" dirty="0"/>
              <a:t>actives </a:t>
            </a:r>
            <a:r>
              <a:rPr lang="fr-BE" sz="2000" dirty="0" smtClean="0"/>
              <a:t>(2)</a:t>
            </a:r>
          </a:p>
          <a:p>
            <a:pPr marL="342900" indent="-342900">
              <a:buFont typeface="Arial" charset="0"/>
              <a:buChar char="•"/>
            </a:pPr>
            <a:r>
              <a:rPr lang="fr-BE" sz="2000" dirty="0" smtClean="0"/>
              <a:t>Large </a:t>
            </a:r>
            <a:r>
              <a:rPr lang="fr-BE" sz="2000" dirty="0"/>
              <a:t>place pour l’évaluation </a:t>
            </a:r>
            <a:r>
              <a:rPr lang="fr-BE" sz="2000" dirty="0" smtClean="0"/>
              <a:t>formative (1,3,4 et 7)</a:t>
            </a:r>
          </a:p>
          <a:p>
            <a:pPr marL="342900" indent="-342900">
              <a:buFont typeface="Arial" charset="0"/>
              <a:buChar char="•"/>
            </a:pPr>
            <a:r>
              <a:rPr lang="fr-BE" sz="2000" dirty="0" smtClean="0"/>
              <a:t>Simulations </a:t>
            </a:r>
            <a:r>
              <a:rPr lang="fr-BE" sz="2000" dirty="0"/>
              <a:t>d’examen avec correction </a:t>
            </a:r>
            <a:r>
              <a:rPr lang="fr-BE" sz="2000" dirty="0" err="1"/>
              <a:t>critériée</a:t>
            </a:r>
            <a:r>
              <a:rPr lang="fr-BE" sz="2000" dirty="0"/>
              <a:t> </a:t>
            </a:r>
            <a:r>
              <a:rPr lang="fr-BE" sz="2000" dirty="0" smtClean="0"/>
              <a:t>(1, 3, 5 et 7)</a:t>
            </a:r>
            <a:endParaRPr lang="fr-BE" sz="2000" dirty="0"/>
          </a:p>
          <a:p>
            <a:pPr marL="342900" indent="-342900">
              <a:buFont typeface="Arial" charset="0"/>
              <a:buChar char="•"/>
            </a:pPr>
            <a:r>
              <a:rPr lang="fr-BE" sz="2000" dirty="0" smtClean="0"/>
              <a:t>Niveau </a:t>
            </a:r>
            <a:r>
              <a:rPr lang="fr-BE" sz="2000" dirty="0"/>
              <a:t>des exercices calqué sur les exigence de l’évaluation </a:t>
            </a:r>
            <a:r>
              <a:rPr lang="fr-BE" sz="2000" dirty="0" smtClean="0"/>
              <a:t>certificative (1,5)</a:t>
            </a:r>
            <a:endParaRPr lang="fr-BE" sz="2000" dirty="0"/>
          </a:p>
          <a:p>
            <a:pPr marL="342900" indent="-342900">
              <a:buFont typeface="Arial" charset="0"/>
              <a:buChar char="•"/>
            </a:pPr>
            <a:r>
              <a:rPr lang="fr-BE" sz="2000" dirty="0" smtClean="0"/>
              <a:t>Passage </a:t>
            </a:r>
            <a:r>
              <a:rPr lang="fr-BE" sz="2000" dirty="0"/>
              <a:t>d’un cours majoritairement à distance à un cours en présentiel </a:t>
            </a:r>
            <a:r>
              <a:rPr lang="fr-BE" sz="2000" dirty="0" smtClean="0"/>
              <a:t>(6)</a:t>
            </a:r>
          </a:p>
          <a:p>
            <a:pPr marL="342900" indent="-342900">
              <a:buFont typeface="Arial" charset="0"/>
              <a:buChar char="•"/>
            </a:pPr>
            <a:r>
              <a:rPr lang="fr-BE" sz="2000" dirty="0" smtClean="0"/>
              <a:t>Tâches </a:t>
            </a:r>
            <a:r>
              <a:rPr lang="fr-BE" sz="2000" dirty="0"/>
              <a:t>à effectuer en pré- ou </a:t>
            </a:r>
            <a:r>
              <a:rPr lang="fr-BE" sz="2000" dirty="0" smtClean="0"/>
              <a:t>post-séance (2)</a:t>
            </a:r>
            <a:endParaRPr lang="fr-BE" sz="2000" dirty="0"/>
          </a:p>
          <a:p>
            <a:pPr marL="342900" indent="-342900">
              <a:buFont typeface="Arial" charset="0"/>
              <a:buChar char="•"/>
            </a:pPr>
            <a:r>
              <a:rPr lang="fr-BE" sz="2000" dirty="0" smtClean="0"/>
              <a:t>Encadrement </a:t>
            </a:r>
            <a:r>
              <a:rPr lang="fr-BE" sz="2000" dirty="0"/>
              <a:t>plus </a:t>
            </a:r>
            <a:r>
              <a:rPr lang="fr-BE" sz="2000" dirty="0" smtClean="0"/>
              <a:t>proche (6)</a:t>
            </a:r>
          </a:p>
          <a:p>
            <a:endParaRPr lang="fr-FR" sz="2000" b="1" dirty="0" smtClean="0"/>
          </a:p>
          <a:p>
            <a:r>
              <a:rPr lang="fr-FR" sz="2000" b="1" dirty="0" smtClean="0"/>
              <a:t>Séances </a:t>
            </a:r>
            <a:r>
              <a:rPr lang="fr-FR" sz="2000" b="1" dirty="0"/>
              <a:t>spécifiques sur les méthodes de </a:t>
            </a:r>
            <a:r>
              <a:rPr lang="fr-FR" sz="2000" b="1" dirty="0" smtClean="0"/>
              <a:t>travail (6,7) </a:t>
            </a:r>
          </a:p>
          <a:p>
            <a:r>
              <a:rPr lang="fr-FR" sz="2000" b="1" dirty="0" smtClean="0"/>
              <a:t>Suivi </a:t>
            </a:r>
            <a:r>
              <a:rPr lang="fr-FR" sz="2000" b="1" dirty="0"/>
              <a:t>par un conseiller </a:t>
            </a:r>
            <a:r>
              <a:rPr lang="fr-FR" sz="2000" b="1" dirty="0" smtClean="0"/>
              <a:t>pédagogique (7,12)</a:t>
            </a:r>
            <a:endParaRPr lang="fr-FR" sz="2000" b="1" dirty="0"/>
          </a:p>
        </p:txBody>
      </p:sp>
      <p:sp>
        <p:nvSpPr>
          <p:cNvPr id="19" name="Ellipse 18"/>
          <p:cNvSpPr/>
          <p:nvPr/>
        </p:nvSpPr>
        <p:spPr>
          <a:xfrm>
            <a:off x="3552627" y="5173804"/>
            <a:ext cx="1095327" cy="1050235"/>
          </a:xfrm>
          <a:prstGeom prst="ellipse">
            <a:avLst/>
          </a:prstGeom>
          <a:gradFill>
            <a:gsLst>
              <a:gs pos="24000">
                <a:schemeClr val="accent1">
                  <a:alpha val="0"/>
                  <a:lumMod val="64000"/>
                  <a:lumOff val="36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w="38100">
            <a:solidFill>
              <a:srgbClr val="00B0F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C000"/>
              </a:solidFill>
            </a:endParaRPr>
          </a:p>
        </p:txBody>
      </p:sp>
      <p:sp>
        <p:nvSpPr>
          <p:cNvPr id="2" name="Rectangle à coins arrondis 1"/>
          <p:cNvSpPr/>
          <p:nvPr/>
        </p:nvSpPr>
        <p:spPr>
          <a:xfrm>
            <a:off x="6457163" y="3670853"/>
            <a:ext cx="5324019" cy="675860"/>
          </a:xfrm>
          <a:prstGeom prst="roundRect">
            <a:avLst/>
          </a:prstGeom>
          <a:gradFill>
            <a:gsLst>
              <a:gs pos="24000">
                <a:schemeClr val="accent1">
                  <a:alpha val="0"/>
                  <a:lumMod val="64000"/>
                  <a:lumOff val="36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w="38100">
            <a:solidFill>
              <a:srgbClr val="00B0F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492574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e 7"/>
          <p:cNvSpPr/>
          <p:nvPr/>
        </p:nvSpPr>
        <p:spPr>
          <a:xfrm>
            <a:off x="8035866" y="194602"/>
            <a:ext cx="3919728" cy="34137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Conclusion et Perspectives</a:t>
            </a:r>
            <a:endParaRPr lang="fr-BE" dirty="0"/>
          </a:p>
        </p:txBody>
      </p:sp>
      <p:sp>
        <p:nvSpPr>
          <p:cNvPr id="9" name="Pentagone 8"/>
          <p:cNvSpPr/>
          <p:nvPr/>
        </p:nvSpPr>
        <p:spPr>
          <a:xfrm>
            <a:off x="5457258" y="194602"/>
            <a:ext cx="2880000" cy="34137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Résultats</a:t>
            </a:r>
            <a:endParaRPr lang="fr-BE" dirty="0"/>
          </a:p>
        </p:txBody>
      </p:sp>
      <p:sp>
        <p:nvSpPr>
          <p:cNvPr id="10" name="Pentagone 9"/>
          <p:cNvSpPr/>
          <p:nvPr/>
        </p:nvSpPr>
        <p:spPr>
          <a:xfrm>
            <a:off x="2878650" y="194602"/>
            <a:ext cx="2880000" cy="34137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dirty="0" smtClean="0"/>
              <a:t>Objectifs et Méthodes</a:t>
            </a:r>
            <a:endParaRPr lang="fr-BE" sz="1600" dirty="0"/>
          </a:p>
        </p:txBody>
      </p:sp>
      <p:sp>
        <p:nvSpPr>
          <p:cNvPr id="11" name="Pentagone 10"/>
          <p:cNvSpPr/>
          <p:nvPr/>
        </p:nvSpPr>
        <p:spPr>
          <a:xfrm>
            <a:off x="300042" y="194602"/>
            <a:ext cx="2880000" cy="34137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Contexte</a:t>
            </a:r>
            <a:endParaRPr lang="fr-BE" dirty="0"/>
          </a:p>
        </p:txBody>
      </p:sp>
      <p:pic>
        <p:nvPicPr>
          <p:cNvPr id="12"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0042" y="1312179"/>
            <a:ext cx="5400600" cy="5386573"/>
          </a:xfrm>
        </p:spPr>
      </p:pic>
      <p:sp>
        <p:nvSpPr>
          <p:cNvPr id="13" name="Titre 1"/>
          <p:cNvSpPr txBox="1">
            <a:spLocks/>
          </p:cNvSpPr>
          <p:nvPr/>
        </p:nvSpPr>
        <p:spPr>
          <a:xfrm>
            <a:off x="1504683" y="535978"/>
            <a:ext cx="9182633" cy="9906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fr-BE" sz="2400" b="1" i="1" dirty="0" smtClean="0"/>
              <a:t>12 principes d’une bonne pratique du feedback en 1</a:t>
            </a:r>
            <a:r>
              <a:rPr lang="fr-BE" sz="2400" b="1" i="1" baseline="30000" dirty="0" smtClean="0"/>
              <a:t>ère</a:t>
            </a:r>
            <a:r>
              <a:rPr lang="fr-BE" sz="2400" b="1" i="1" dirty="0" smtClean="0"/>
              <a:t> année (Nicol, 2009)</a:t>
            </a:r>
            <a:endParaRPr lang="fr-BE" sz="2400" b="1" dirty="0" smtClean="0"/>
          </a:p>
        </p:txBody>
      </p:sp>
      <p:sp>
        <p:nvSpPr>
          <p:cNvPr id="15" name="Rectangle 14"/>
          <p:cNvSpPr/>
          <p:nvPr/>
        </p:nvSpPr>
        <p:spPr>
          <a:xfrm>
            <a:off x="6040117" y="1526579"/>
            <a:ext cx="5975880" cy="4431983"/>
          </a:xfrm>
          <a:prstGeom prst="rect">
            <a:avLst/>
          </a:prstGeom>
        </p:spPr>
        <p:txBody>
          <a:bodyPr wrap="square">
            <a:spAutoFit/>
          </a:bodyPr>
          <a:lstStyle/>
          <a:p>
            <a:r>
              <a:rPr lang="fr-BE" sz="2200" b="1" dirty="0"/>
              <a:t>Activités de remédiation spécifiques </a:t>
            </a:r>
            <a:endParaRPr lang="fr-BE" sz="2200" b="1" dirty="0" smtClean="0"/>
          </a:p>
          <a:p>
            <a:pPr marL="342900" indent="-342900">
              <a:buFont typeface="Arial" charset="0"/>
              <a:buChar char="•"/>
            </a:pPr>
            <a:r>
              <a:rPr lang="fr-BE" sz="2000" dirty="0" smtClean="0"/>
              <a:t>Méthodes </a:t>
            </a:r>
            <a:r>
              <a:rPr lang="fr-BE" sz="2000" dirty="0"/>
              <a:t>actives </a:t>
            </a:r>
            <a:r>
              <a:rPr lang="fr-BE" sz="2000" dirty="0" smtClean="0"/>
              <a:t>(2)</a:t>
            </a:r>
          </a:p>
          <a:p>
            <a:pPr marL="342900" indent="-342900">
              <a:buFont typeface="Arial" charset="0"/>
              <a:buChar char="•"/>
            </a:pPr>
            <a:r>
              <a:rPr lang="fr-BE" sz="2000" dirty="0" smtClean="0"/>
              <a:t>Large </a:t>
            </a:r>
            <a:r>
              <a:rPr lang="fr-BE" sz="2000" dirty="0"/>
              <a:t>place pour l’évaluation </a:t>
            </a:r>
            <a:r>
              <a:rPr lang="fr-BE" sz="2000" dirty="0" smtClean="0"/>
              <a:t>formative (1,3,4 et 7)</a:t>
            </a:r>
          </a:p>
          <a:p>
            <a:pPr marL="342900" indent="-342900">
              <a:buFont typeface="Arial" charset="0"/>
              <a:buChar char="•"/>
            </a:pPr>
            <a:r>
              <a:rPr lang="fr-BE" sz="2000" dirty="0" smtClean="0"/>
              <a:t>Simulations </a:t>
            </a:r>
            <a:r>
              <a:rPr lang="fr-BE" sz="2000" dirty="0"/>
              <a:t>d’examen avec correction </a:t>
            </a:r>
            <a:r>
              <a:rPr lang="fr-BE" sz="2000" dirty="0" err="1"/>
              <a:t>critériée</a:t>
            </a:r>
            <a:r>
              <a:rPr lang="fr-BE" sz="2000" dirty="0"/>
              <a:t> </a:t>
            </a:r>
            <a:r>
              <a:rPr lang="fr-BE" sz="2000" dirty="0" smtClean="0"/>
              <a:t>(1, 3, 5 et 7)</a:t>
            </a:r>
            <a:endParaRPr lang="fr-BE" sz="2000" dirty="0"/>
          </a:p>
          <a:p>
            <a:pPr marL="342900" indent="-342900">
              <a:buFont typeface="Arial" charset="0"/>
              <a:buChar char="•"/>
            </a:pPr>
            <a:r>
              <a:rPr lang="fr-BE" sz="2000" dirty="0" smtClean="0"/>
              <a:t>Niveau </a:t>
            </a:r>
            <a:r>
              <a:rPr lang="fr-BE" sz="2000" dirty="0"/>
              <a:t>des exercices calqué sur les exigence de l’évaluation </a:t>
            </a:r>
            <a:r>
              <a:rPr lang="fr-BE" sz="2000" dirty="0" smtClean="0"/>
              <a:t>certificative (1,5)</a:t>
            </a:r>
            <a:endParaRPr lang="fr-BE" sz="2000" dirty="0"/>
          </a:p>
          <a:p>
            <a:pPr marL="342900" indent="-342900">
              <a:buFont typeface="Arial" charset="0"/>
              <a:buChar char="•"/>
            </a:pPr>
            <a:r>
              <a:rPr lang="fr-BE" sz="2000" dirty="0" smtClean="0"/>
              <a:t>Passage </a:t>
            </a:r>
            <a:r>
              <a:rPr lang="fr-BE" sz="2000" dirty="0"/>
              <a:t>d’un cours majoritairement à distance à un cours en présentiel </a:t>
            </a:r>
            <a:r>
              <a:rPr lang="fr-BE" sz="2000" dirty="0" smtClean="0"/>
              <a:t>(6)</a:t>
            </a:r>
          </a:p>
          <a:p>
            <a:pPr marL="342900" indent="-342900">
              <a:buFont typeface="Arial" charset="0"/>
              <a:buChar char="•"/>
            </a:pPr>
            <a:r>
              <a:rPr lang="fr-BE" sz="2000" dirty="0" smtClean="0"/>
              <a:t>Tâches </a:t>
            </a:r>
            <a:r>
              <a:rPr lang="fr-BE" sz="2000" dirty="0"/>
              <a:t>à effectuer en pré- ou </a:t>
            </a:r>
            <a:r>
              <a:rPr lang="fr-BE" sz="2000" dirty="0" smtClean="0"/>
              <a:t>post-séance (2)</a:t>
            </a:r>
            <a:endParaRPr lang="fr-BE" sz="2000" dirty="0"/>
          </a:p>
          <a:p>
            <a:pPr marL="342900" indent="-342900">
              <a:buFont typeface="Arial" charset="0"/>
              <a:buChar char="•"/>
            </a:pPr>
            <a:r>
              <a:rPr lang="fr-BE" sz="2000" dirty="0" smtClean="0"/>
              <a:t>Encadrement </a:t>
            </a:r>
            <a:r>
              <a:rPr lang="fr-BE" sz="2000" dirty="0"/>
              <a:t>plus </a:t>
            </a:r>
            <a:r>
              <a:rPr lang="fr-BE" sz="2000" dirty="0" smtClean="0"/>
              <a:t>proche (6)</a:t>
            </a:r>
          </a:p>
          <a:p>
            <a:endParaRPr lang="fr-FR" sz="2000" b="1" dirty="0" smtClean="0"/>
          </a:p>
          <a:p>
            <a:r>
              <a:rPr lang="fr-FR" sz="2000" b="1" dirty="0" smtClean="0"/>
              <a:t>Séances </a:t>
            </a:r>
            <a:r>
              <a:rPr lang="fr-FR" sz="2000" b="1" dirty="0"/>
              <a:t>spécifiques sur les méthodes de </a:t>
            </a:r>
            <a:r>
              <a:rPr lang="fr-FR" sz="2000" b="1" dirty="0" smtClean="0"/>
              <a:t>travail (6,7) </a:t>
            </a:r>
          </a:p>
          <a:p>
            <a:r>
              <a:rPr lang="fr-FR" sz="2000" b="1" dirty="0" smtClean="0"/>
              <a:t>Suivi </a:t>
            </a:r>
            <a:r>
              <a:rPr lang="fr-FR" sz="2000" b="1" dirty="0"/>
              <a:t>par un conseiller </a:t>
            </a:r>
            <a:r>
              <a:rPr lang="fr-FR" sz="2000" b="1" dirty="0" smtClean="0"/>
              <a:t>pédagogique (7,12)</a:t>
            </a:r>
            <a:endParaRPr lang="fr-FR" sz="2000" b="1" dirty="0"/>
          </a:p>
        </p:txBody>
      </p:sp>
      <p:sp>
        <p:nvSpPr>
          <p:cNvPr id="19" name="Ellipse 18"/>
          <p:cNvSpPr/>
          <p:nvPr/>
        </p:nvSpPr>
        <p:spPr>
          <a:xfrm>
            <a:off x="3486367" y="1701734"/>
            <a:ext cx="1095327" cy="1050235"/>
          </a:xfrm>
          <a:prstGeom prst="ellipse">
            <a:avLst/>
          </a:prstGeom>
          <a:gradFill>
            <a:gsLst>
              <a:gs pos="24000">
                <a:schemeClr val="accent1">
                  <a:alpha val="0"/>
                  <a:lumMod val="64000"/>
                  <a:lumOff val="36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w="38100">
            <a:solidFill>
              <a:srgbClr val="00B0F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C000"/>
              </a:solidFill>
            </a:endParaRPr>
          </a:p>
        </p:txBody>
      </p:sp>
      <p:sp>
        <p:nvSpPr>
          <p:cNvPr id="2" name="Rectangle à coins arrondis 1"/>
          <p:cNvSpPr/>
          <p:nvPr/>
        </p:nvSpPr>
        <p:spPr>
          <a:xfrm>
            <a:off x="6390902" y="4227443"/>
            <a:ext cx="4767427" cy="450574"/>
          </a:xfrm>
          <a:prstGeom prst="roundRect">
            <a:avLst/>
          </a:prstGeom>
          <a:gradFill>
            <a:gsLst>
              <a:gs pos="24000">
                <a:schemeClr val="accent1">
                  <a:alpha val="0"/>
                  <a:lumMod val="64000"/>
                  <a:lumOff val="36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w="38100">
            <a:solidFill>
              <a:srgbClr val="00B0F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51075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e 7"/>
          <p:cNvSpPr/>
          <p:nvPr/>
        </p:nvSpPr>
        <p:spPr>
          <a:xfrm>
            <a:off x="8035866" y="194602"/>
            <a:ext cx="3919728" cy="34137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Conclusion et Perspectives</a:t>
            </a:r>
            <a:endParaRPr lang="fr-BE" dirty="0"/>
          </a:p>
        </p:txBody>
      </p:sp>
      <p:sp>
        <p:nvSpPr>
          <p:cNvPr id="9" name="Pentagone 8"/>
          <p:cNvSpPr/>
          <p:nvPr/>
        </p:nvSpPr>
        <p:spPr>
          <a:xfrm>
            <a:off x="5457258" y="194602"/>
            <a:ext cx="2880000" cy="34137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Résultats</a:t>
            </a:r>
            <a:endParaRPr lang="fr-BE" dirty="0"/>
          </a:p>
        </p:txBody>
      </p:sp>
      <p:sp>
        <p:nvSpPr>
          <p:cNvPr id="10" name="Pentagone 9"/>
          <p:cNvSpPr/>
          <p:nvPr/>
        </p:nvSpPr>
        <p:spPr>
          <a:xfrm>
            <a:off x="2878650" y="194602"/>
            <a:ext cx="2880000" cy="34137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dirty="0" smtClean="0"/>
              <a:t>Objectifs et Méthodes</a:t>
            </a:r>
            <a:endParaRPr lang="fr-BE" sz="1600" dirty="0"/>
          </a:p>
        </p:txBody>
      </p:sp>
      <p:sp>
        <p:nvSpPr>
          <p:cNvPr id="11" name="Pentagone 10"/>
          <p:cNvSpPr/>
          <p:nvPr/>
        </p:nvSpPr>
        <p:spPr>
          <a:xfrm>
            <a:off x="300042" y="194602"/>
            <a:ext cx="2880000" cy="34137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Contexte</a:t>
            </a:r>
            <a:endParaRPr lang="fr-BE" dirty="0"/>
          </a:p>
        </p:txBody>
      </p:sp>
      <p:pic>
        <p:nvPicPr>
          <p:cNvPr id="12"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0042" y="1312179"/>
            <a:ext cx="5400600" cy="5386573"/>
          </a:xfrm>
        </p:spPr>
      </p:pic>
      <p:sp>
        <p:nvSpPr>
          <p:cNvPr id="13" name="Titre 1"/>
          <p:cNvSpPr txBox="1">
            <a:spLocks/>
          </p:cNvSpPr>
          <p:nvPr/>
        </p:nvSpPr>
        <p:spPr>
          <a:xfrm>
            <a:off x="1504683" y="535978"/>
            <a:ext cx="9182633" cy="9906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fr-BE" sz="2400" b="1" i="1" dirty="0" smtClean="0"/>
              <a:t>12 principes d’une bonne pratique du feedback en 1</a:t>
            </a:r>
            <a:r>
              <a:rPr lang="fr-BE" sz="2400" b="1" i="1" baseline="30000" dirty="0" smtClean="0"/>
              <a:t>ère</a:t>
            </a:r>
            <a:r>
              <a:rPr lang="fr-BE" sz="2400" b="1" i="1" dirty="0" smtClean="0"/>
              <a:t> année (Nicol, 2009)</a:t>
            </a:r>
            <a:endParaRPr lang="fr-BE" sz="2400" b="1" dirty="0" smtClean="0"/>
          </a:p>
        </p:txBody>
      </p:sp>
      <p:sp>
        <p:nvSpPr>
          <p:cNvPr id="15" name="Rectangle 14"/>
          <p:cNvSpPr/>
          <p:nvPr/>
        </p:nvSpPr>
        <p:spPr>
          <a:xfrm>
            <a:off x="6040117" y="1526579"/>
            <a:ext cx="5975880" cy="4431983"/>
          </a:xfrm>
          <a:prstGeom prst="rect">
            <a:avLst/>
          </a:prstGeom>
        </p:spPr>
        <p:txBody>
          <a:bodyPr wrap="square">
            <a:spAutoFit/>
          </a:bodyPr>
          <a:lstStyle/>
          <a:p>
            <a:r>
              <a:rPr lang="fr-BE" sz="2200" b="1" dirty="0"/>
              <a:t>Activités de remédiation spécifiques </a:t>
            </a:r>
            <a:endParaRPr lang="fr-BE" sz="2200" b="1" dirty="0" smtClean="0"/>
          </a:p>
          <a:p>
            <a:pPr marL="342900" indent="-342900">
              <a:buFont typeface="Arial" charset="0"/>
              <a:buChar char="•"/>
            </a:pPr>
            <a:r>
              <a:rPr lang="fr-BE" sz="2000" dirty="0" smtClean="0"/>
              <a:t>Méthodes </a:t>
            </a:r>
            <a:r>
              <a:rPr lang="fr-BE" sz="2000" dirty="0"/>
              <a:t>actives </a:t>
            </a:r>
            <a:r>
              <a:rPr lang="fr-BE" sz="2000" dirty="0" smtClean="0"/>
              <a:t>(2)</a:t>
            </a:r>
          </a:p>
          <a:p>
            <a:pPr marL="342900" indent="-342900">
              <a:buFont typeface="Arial" charset="0"/>
              <a:buChar char="•"/>
            </a:pPr>
            <a:r>
              <a:rPr lang="fr-BE" sz="2000" dirty="0" smtClean="0"/>
              <a:t>Large </a:t>
            </a:r>
            <a:r>
              <a:rPr lang="fr-BE" sz="2000" dirty="0"/>
              <a:t>place pour l’évaluation </a:t>
            </a:r>
            <a:r>
              <a:rPr lang="fr-BE" sz="2000" dirty="0" smtClean="0"/>
              <a:t>formative (1,3,4 et 7)</a:t>
            </a:r>
          </a:p>
          <a:p>
            <a:pPr marL="342900" indent="-342900">
              <a:buFont typeface="Arial" charset="0"/>
              <a:buChar char="•"/>
            </a:pPr>
            <a:r>
              <a:rPr lang="fr-BE" sz="2000" dirty="0" smtClean="0"/>
              <a:t>Simulations </a:t>
            </a:r>
            <a:r>
              <a:rPr lang="fr-BE" sz="2000" dirty="0"/>
              <a:t>d’examen avec correction </a:t>
            </a:r>
            <a:r>
              <a:rPr lang="fr-BE" sz="2000" dirty="0" err="1"/>
              <a:t>critériée</a:t>
            </a:r>
            <a:r>
              <a:rPr lang="fr-BE" sz="2000" dirty="0"/>
              <a:t> </a:t>
            </a:r>
            <a:r>
              <a:rPr lang="fr-BE" sz="2000" dirty="0" smtClean="0"/>
              <a:t>(1, 3, 5 et 7)</a:t>
            </a:r>
            <a:endParaRPr lang="fr-BE" sz="2000" dirty="0"/>
          </a:p>
          <a:p>
            <a:pPr marL="342900" indent="-342900">
              <a:buFont typeface="Arial" charset="0"/>
              <a:buChar char="•"/>
            </a:pPr>
            <a:r>
              <a:rPr lang="fr-BE" sz="2000" dirty="0" smtClean="0"/>
              <a:t>Niveau </a:t>
            </a:r>
            <a:r>
              <a:rPr lang="fr-BE" sz="2000" dirty="0"/>
              <a:t>des exercices calqué sur les exigence de l’évaluation </a:t>
            </a:r>
            <a:r>
              <a:rPr lang="fr-BE" sz="2000" dirty="0" smtClean="0"/>
              <a:t>certificative (1,5)</a:t>
            </a:r>
            <a:endParaRPr lang="fr-BE" sz="2000" dirty="0"/>
          </a:p>
          <a:p>
            <a:pPr marL="342900" indent="-342900">
              <a:buFont typeface="Arial" charset="0"/>
              <a:buChar char="•"/>
            </a:pPr>
            <a:r>
              <a:rPr lang="fr-BE" sz="2000" dirty="0" smtClean="0"/>
              <a:t>Passage </a:t>
            </a:r>
            <a:r>
              <a:rPr lang="fr-BE" sz="2000" dirty="0"/>
              <a:t>d’un cours majoritairement à distance à un cours en présentiel </a:t>
            </a:r>
            <a:r>
              <a:rPr lang="fr-BE" sz="2000" dirty="0" smtClean="0"/>
              <a:t>(6)</a:t>
            </a:r>
          </a:p>
          <a:p>
            <a:pPr marL="342900" indent="-342900">
              <a:buFont typeface="Arial" charset="0"/>
              <a:buChar char="•"/>
            </a:pPr>
            <a:r>
              <a:rPr lang="fr-BE" sz="2000" dirty="0" smtClean="0"/>
              <a:t>Tâches </a:t>
            </a:r>
            <a:r>
              <a:rPr lang="fr-BE" sz="2000" dirty="0"/>
              <a:t>à effectuer en pré- ou </a:t>
            </a:r>
            <a:r>
              <a:rPr lang="fr-BE" sz="2000" dirty="0" smtClean="0"/>
              <a:t>post-séance (2)</a:t>
            </a:r>
            <a:endParaRPr lang="fr-BE" sz="2000" dirty="0"/>
          </a:p>
          <a:p>
            <a:pPr marL="342900" indent="-342900">
              <a:buFont typeface="Arial" charset="0"/>
              <a:buChar char="•"/>
            </a:pPr>
            <a:r>
              <a:rPr lang="fr-BE" sz="2000" dirty="0" smtClean="0"/>
              <a:t>Encadrement </a:t>
            </a:r>
            <a:r>
              <a:rPr lang="fr-BE" sz="2000" dirty="0"/>
              <a:t>plus </a:t>
            </a:r>
            <a:r>
              <a:rPr lang="fr-BE" sz="2000" dirty="0" smtClean="0"/>
              <a:t>proche (6)</a:t>
            </a:r>
          </a:p>
          <a:p>
            <a:endParaRPr lang="fr-FR" sz="2000" b="1" dirty="0" smtClean="0"/>
          </a:p>
          <a:p>
            <a:r>
              <a:rPr lang="fr-FR" sz="2000" b="1" dirty="0" smtClean="0"/>
              <a:t>Séances </a:t>
            </a:r>
            <a:r>
              <a:rPr lang="fr-FR" sz="2000" b="1" dirty="0"/>
              <a:t>spécifiques sur les méthodes de </a:t>
            </a:r>
            <a:r>
              <a:rPr lang="fr-FR" sz="2000" b="1" dirty="0" smtClean="0"/>
              <a:t>travail (6,7) </a:t>
            </a:r>
          </a:p>
          <a:p>
            <a:r>
              <a:rPr lang="fr-FR" sz="2000" b="1" dirty="0" smtClean="0"/>
              <a:t>Suivi </a:t>
            </a:r>
            <a:r>
              <a:rPr lang="fr-FR" sz="2000" b="1" dirty="0"/>
              <a:t>par un conseiller </a:t>
            </a:r>
            <a:r>
              <a:rPr lang="fr-FR" sz="2000" b="1" dirty="0" smtClean="0"/>
              <a:t>pédagogique (7,12)</a:t>
            </a:r>
            <a:endParaRPr lang="fr-FR" sz="2000" b="1" dirty="0"/>
          </a:p>
        </p:txBody>
      </p:sp>
      <p:sp>
        <p:nvSpPr>
          <p:cNvPr id="19" name="Ellipse 18"/>
          <p:cNvSpPr/>
          <p:nvPr/>
        </p:nvSpPr>
        <p:spPr>
          <a:xfrm>
            <a:off x="3552628" y="5226812"/>
            <a:ext cx="1095327" cy="1050235"/>
          </a:xfrm>
          <a:prstGeom prst="ellipse">
            <a:avLst/>
          </a:prstGeom>
          <a:gradFill>
            <a:gsLst>
              <a:gs pos="24000">
                <a:schemeClr val="accent1">
                  <a:alpha val="0"/>
                  <a:lumMod val="64000"/>
                  <a:lumOff val="36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w="38100">
            <a:solidFill>
              <a:srgbClr val="00B0F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C000"/>
              </a:solidFill>
            </a:endParaRPr>
          </a:p>
        </p:txBody>
      </p:sp>
      <p:sp>
        <p:nvSpPr>
          <p:cNvPr id="2" name="Rectangle à coins arrondis 1"/>
          <p:cNvSpPr/>
          <p:nvPr/>
        </p:nvSpPr>
        <p:spPr>
          <a:xfrm>
            <a:off x="6443911" y="4572000"/>
            <a:ext cx="3057897" cy="424069"/>
          </a:xfrm>
          <a:prstGeom prst="roundRect">
            <a:avLst/>
          </a:prstGeom>
          <a:gradFill>
            <a:gsLst>
              <a:gs pos="24000">
                <a:schemeClr val="accent1">
                  <a:alpha val="0"/>
                  <a:lumMod val="64000"/>
                  <a:lumOff val="36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w="38100">
            <a:solidFill>
              <a:srgbClr val="00B0F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054041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e 7"/>
          <p:cNvSpPr/>
          <p:nvPr/>
        </p:nvSpPr>
        <p:spPr>
          <a:xfrm>
            <a:off x="8035866" y="194602"/>
            <a:ext cx="3919728" cy="34137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Conclusion et Perspectives</a:t>
            </a:r>
            <a:endParaRPr lang="fr-BE" dirty="0"/>
          </a:p>
        </p:txBody>
      </p:sp>
      <p:sp>
        <p:nvSpPr>
          <p:cNvPr id="9" name="Pentagone 8"/>
          <p:cNvSpPr/>
          <p:nvPr/>
        </p:nvSpPr>
        <p:spPr>
          <a:xfrm>
            <a:off x="5457258" y="194602"/>
            <a:ext cx="2880000" cy="34137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Résultats</a:t>
            </a:r>
            <a:endParaRPr lang="fr-BE" dirty="0"/>
          </a:p>
        </p:txBody>
      </p:sp>
      <p:sp>
        <p:nvSpPr>
          <p:cNvPr id="10" name="Pentagone 9"/>
          <p:cNvSpPr/>
          <p:nvPr/>
        </p:nvSpPr>
        <p:spPr>
          <a:xfrm>
            <a:off x="2878650" y="194602"/>
            <a:ext cx="2880000" cy="34137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dirty="0" smtClean="0"/>
              <a:t>Objectifs et Méthodes</a:t>
            </a:r>
            <a:endParaRPr lang="fr-BE" sz="1600" dirty="0"/>
          </a:p>
        </p:txBody>
      </p:sp>
      <p:sp>
        <p:nvSpPr>
          <p:cNvPr id="11" name="Pentagone 10"/>
          <p:cNvSpPr/>
          <p:nvPr/>
        </p:nvSpPr>
        <p:spPr>
          <a:xfrm>
            <a:off x="300042" y="194602"/>
            <a:ext cx="2880000" cy="34137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Contexte</a:t>
            </a:r>
            <a:endParaRPr lang="fr-BE" dirty="0"/>
          </a:p>
        </p:txBody>
      </p:sp>
      <p:pic>
        <p:nvPicPr>
          <p:cNvPr id="12"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0042" y="1312179"/>
            <a:ext cx="5400600" cy="5386573"/>
          </a:xfrm>
        </p:spPr>
      </p:pic>
      <p:sp>
        <p:nvSpPr>
          <p:cNvPr id="13" name="Titre 1"/>
          <p:cNvSpPr txBox="1">
            <a:spLocks/>
          </p:cNvSpPr>
          <p:nvPr/>
        </p:nvSpPr>
        <p:spPr>
          <a:xfrm>
            <a:off x="1504683" y="535978"/>
            <a:ext cx="9182633" cy="9906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fr-BE" sz="2400" b="1" i="1" dirty="0" smtClean="0"/>
              <a:t>12 principes d’une bonne pratique du feedback en 1</a:t>
            </a:r>
            <a:r>
              <a:rPr lang="fr-BE" sz="2400" b="1" i="1" baseline="30000" dirty="0" smtClean="0"/>
              <a:t>ère</a:t>
            </a:r>
            <a:r>
              <a:rPr lang="fr-BE" sz="2400" b="1" i="1" dirty="0" smtClean="0"/>
              <a:t> année (Nicol, 2009)</a:t>
            </a:r>
            <a:endParaRPr lang="fr-BE" sz="2400" b="1" dirty="0" smtClean="0"/>
          </a:p>
        </p:txBody>
      </p:sp>
      <p:sp>
        <p:nvSpPr>
          <p:cNvPr id="15" name="Rectangle 14"/>
          <p:cNvSpPr/>
          <p:nvPr/>
        </p:nvSpPr>
        <p:spPr>
          <a:xfrm>
            <a:off x="6040117" y="1526579"/>
            <a:ext cx="5975880" cy="4431983"/>
          </a:xfrm>
          <a:prstGeom prst="rect">
            <a:avLst/>
          </a:prstGeom>
        </p:spPr>
        <p:txBody>
          <a:bodyPr wrap="square">
            <a:spAutoFit/>
          </a:bodyPr>
          <a:lstStyle/>
          <a:p>
            <a:r>
              <a:rPr lang="fr-BE" sz="2200" b="1" dirty="0"/>
              <a:t>Activités de remédiation spécifiques </a:t>
            </a:r>
            <a:endParaRPr lang="fr-BE" sz="2200" b="1" dirty="0" smtClean="0"/>
          </a:p>
          <a:p>
            <a:pPr marL="342900" indent="-342900">
              <a:buFont typeface="Arial" charset="0"/>
              <a:buChar char="•"/>
            </a:pPr>
            <a:r>
              <a:rPr lang="fr-BE" sz="2000" dirty="0" smtClean="0"/>
              <a:t>Méthodes </a:t>
            </a:r>
            <a:r>
              <a:rPr lang="fr-BE" sz="2000" dirty="0"/>
              <a:t>actives </a:t>
            </a:r>
            <a:r>
              <a:rPr lang="fr-BE" sz="2000" dirty="0" smtClean="0"/>
              <a:t>(2)</a:t>
            </a:r>
          </a:p>
          <a:p>
            <a:pPr marL="342900" indent="-342900">
              <a:buFont typeface="Arial" charset="0"/>
              <a:buChar char="•"/>
            </a:pPr>
            <a:r>
              <a:rPr lang="fr-BE" sz="2000" dirty="0" smtClean="0"/>
              <a:t>Large </a:t>
            </a:r>
            <a:r>
              <a:rPr lang="fr-BE" sz="2000" dirty="0"/>
              <a:t>place pour l’évaluation </a:t>
            </a:r>
            <a:r>
              <a:rPr lang="fr-BE" sz="2000" dirty="0" smtClean="0"/>
              <a:t>formative (1,3,4 et 7)</a:t>
            </a:r>
          </a:p>
          <a:p>
            <a:pPr marL="342900" indent="-342900">
              <a:buFont typeface="Arial" charset="0"/>
              <a:buChar char="•"/>
            </a:pPr>
            <a:r>
              <a:rPr lang="fr-BE" sz="2000" dirty="0" smtClean="0"/>
              <a:t>Simulations </a:t>
            </a:r>
            <a:r>
              <a:rPr lang="fr-BE" sz="2000" dirty="0"/>
              <a:t>d’examen avec correction </a:t>
            </a:r>
            <a:r>
              <a:rPr lang="fr-BE" sz="2000" dirty="0" err="1"/>
              <a:t>critériée</a:t>
            </a:r>
            <a:r>
              <a:rPr lang="fr-BE" sz="2000" dirty="0"/>
              <a:t> </a:t>
            </a:r>
            <a:r>
              <a:rPr lang="fr-BE" sz="2000" dirty="0" smtClean="0"/>
              <a:t>(1, 3, 5 et 7)</a:t>
            </a:r>
            <a:endParaRPr lang="fr-BE" sz="2000" dirty="0"/>
          </a:p>
          <a:p>
            <a:pPr marL="342900" indent="-342900">
              <a:buFont typeface="Arial" charset="0"/>
              <a:buChar char="•"/>
            </a:pPr>
            <a:r>
              <a:rPr lang="fr-BE" sz="2000" dirty="0" smtClean="0"/>
              <a:t>Niveau </a:t>
            </a:r>
            <a:r>
              <a:rPr lang="fr-BE" sz="2000" dirty="0"/>
              <a:t>des exercices calqué sur les exigence de l’évaluation </a:t>
            </a:r>
            <a:r>
              <a:rPr lang="fr-BE" sz="2000" dirty="0" smtClean="0"/>
              <a:t>certificative (1,5)</a:t>
            </a:r>
            <a:endParaRPr lang="fr-BE" sz="2000" dirty="0"/>
          </a:p>
          <a:p>
            <a:pPr marL="342900" indent="-342900">
              <a:buFont typeface="Arial" charset="0"/>
              <a:buChar char="•"/>
            </a:pPr>
            <a:r>
              <a:rPr lang="fr-BE" sz="2000" dirty="0" smtClean="0"/>
              <a:t>Passage </a:t>
            </a:r>
            <a:r>
              <a:rPr lang="fr-BE" sz="2000" dirty="0"/>
              <a:t>d’un cours majoritairement à distance à un cours en présentiel </a:t>
            </a:r>
            <a:r>
              <a:rPr lang="fr-BE" sz="2000" dirty="0" smtClean="0"/>
              <a:t>(6)</a:t>
            </a:r>
          </a:p>
          <a:p>
            <a:pPr marL="342900" indent="-342900">
              <a:buFont typeface="Arial" charset="0"/>
              <a:buChar char="•"/>
            </a:pPr>
            <a:r>
              <a:rPr lang="fr-BE" sz="2000" dirty="0" smtClean="0"/>
              <a:t>Tâches </a:t>
            </a:r>
            <a:r>
              <a:rPr lang="fr-BE" sz="2000" dirty="0"/>
              <a:t>à effectuer en pré- ou </a:t>
            </a:r>
            <a:r>
              <a:rPr lang="fr-BE" sz="2000" dirty="0" smtClean="0"/>
              <a:t>post-séance (2)</a:t>
            </a:r>
            <a:endParaRPr lang="fr-BE" sz="2000" dirty="0"/>
          </a:p>
          <a:p>
            <a:pPr marL="342900" indent="-342900">
              <a:buFont typeface="Arial" charset="0"/>
              <a:buChar char="•"/>
            </a:pPr>
            <a:r>
              <a:rPr lang="fr-BE" sz="2000" dirty="0" smtClean="0"/>
              <a:t>Encadrement </a:t>
            </a:r>
            <a:r>
              <a:rPr lang="fr-BE" sz="2000" dirty="0"/>
              <a:t>plus </a:t>
            </a:r>
            <a:r>
              <a:rPr lang="fr-BE" sz="2000" dirty="0" smtClean="0"/>
              <a:t>proche (6)</a:t>
            </a:r>
          </a:p>
          <a:p>
            <a:endParaRPr lang="fr-FR" sz="2000" b="1" dirty="0" smtClean="0"/>
          </a:p>
          <a:p>
            <a:r>
              <a:rPr lang="fr-FR" sz="2000" b="1" dirty="0" smtClean="0"/>
              <a:t>Séances </a:t>
            </a:r>
            <a:r>
              <a:rPr lang="fr-FR" sz="2000" b="1" dirty="0"/>
              <a:t>spécifiques sur les méthodes de </a:t>
            </a:r>
            <a:r>
              <a:rPr lang="fr-FR" sz="2000" b="1" dirty="0" smtClean="0"/>
              <a:t>travail (6,7) </a:t>
            </a:r>
          </a:p>
          <a:p>
            <a:r>
              <a:rPr lang="fr-FR" sz="2000" b="1" dirty="0" smtClean="0"/>
              <a:t>Suivi </a:t>
            </a:r>
            <a:r>
              <a:rPr lang="fr-FR" sz="2000" b="1" dirty="0"/>
              <a:t>par un conseiller </a:t>
            </a:r>
            <a:r>
              <a:rPr lang="fr-FR" sz="2000" b="1" dirty="0" smtClean="0"/>
              <a:t>pédagogique (7,12)</a:t>
            </a:r>
            <a:endParaRPr lang="fr-FR" sz="2000" b="1" dirty="0"/>
          </a:p>
        </p:txBody>
      </p:sp>
      <p:sp>
        <p:nvSpPr>
          <p:cNvPr id="19" name="Ellipse 18"/>
          <p:cNvSpPr/>
          <p:nvPr/>
        </p:nvSpPr>
        <p:spPr>
          <a:xfrm>
            <a:off x="3539376" y="5160551"/>
            <a:ext cx="1095327" cy="1050235"/>
          </a:xfrm>
          <a:prstGeom prst="ellipse">
            <a:avLst/>
          </a:prstGeom>
          <a:gradFill>
            <a:gsLst>
              <a:gs pos="24000">
                <a:schemeClr val="accent1">
                  <a:alpha val="0"/>
                  <a:lumMod val="64000"/>
                  <a:lumOff val="36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w="38100">
            <a:solidFill>
              <a:srgbClr val="00B0F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C000"/>
              </a:solidFill>
            </a:endParaRPr>
          </a:p>
        </p:txBody>
      </p:sp>
      <p:sp>
        <p:nvSpPr>
          <p:cNvPr id="2" name="Rectangle à coins arrondis 1"/>
          <p:cNvSpPr/>
          <p:nvPr/>
        </p:nvSpPr>
        <p:spPr>
          <a:xfrm>
            <a:off x="6095998" y="5160551"/>
            <a:ext cx="5618923" cy="405362"/>
          </a:xfrm>
          <a:prstGeom prst="roundRect">
            <a:avLst/>
          </a:prstGeom>
          <a:gradFill>
            <a:gsLst>
              <a:gs pos="24000">
                <a:schemeClr val="accent1">
                  <a:alpha val="0"/>
                  <a:lumMod val="64000"/>
                  <a:lumOff val="36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w="38100">
            <a:solidFill>
              <a:srgbClr val="00B0F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2485827" y="5485228"/>
            <a:ext cx="1095327" cy="1050235"/>
          </a:xfrm>
          <a:prstGeom prst="ellipse">
            <a:avLst/>
          </a:prstGeom>
          <a:gradFill>
            <a:gsLst>
              <a:gs pos="24000">
                <a:schemeClr val="accent1">
                  <a:alpha val="0"/>
                  <a:lumMod val="64000"/>
                  <a:lumOff val="36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w="38100">
            <a:solidFill>
              <a:srgbClr val="00B0F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C000"/>
              </a:solidFill>
            </a:endParaRPr>
          </a:p>
        </p:txBody>
      </p:sp>
    </p:spTree>
    <p:extLst>
      <p:ext uri="{BB962C8B-B14F-4D97-AF65-F5344CB8AC3E}">
        <p14:creationId xmlns:p14="http://schemas.microsoft.com/office/powerpoint/2010/main" val="18877336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e 7"/>
          <p:cNvSpPr/>
          <p:nvPr/>
        </p:nvSpPr>
        <p:spPr>
          <a:xfrm>
            <a:off x="8035866" y="194602"/>
            <a:ext cx="3919728" cy="34137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Conclusion et Perspectives</a:t>
            </a:r>
            <a:endParaRPr lang="fr-BE" dirty="0"/>
          </a:p>
        </p:txBody>
      </p:sp>
      <p:sp>
        <p:nvSpPr>
          <p:cNvPr id="9" name="Pentagone 8"/>
          <p:cNvSpPr/>
          <p:nvPr/>
        </p:nvSpPr>
        <p:spPr>
          <a:xfrm>
            <a:off x="5457258" y="194602"/>
            <a:ext cx="2880000" cy="34137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Résultats</a:t>
            </a:r>
            <a:endParaRPr lang="fr-BE" dirty="0"/>
          </a:p>
        </p:txBody>
      </p:sp>
      <p:sp>
        <p:nvSpPr>
          <p:cNvPr id="10" name="Pentagone 9"/>
          <p:cNvSpPr/>
          <p:nvPr/>
        </p:nvSpPr>
        <p:spPr>
          <a:xfrm>
            <a:off x="2878650" y="194602"/>
            <a:ext cx="2880000" cy="34137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dirty="0" smtClean="0"/>
              <a:t>Objectifs et Méthodes</a:t>
            </a:r>
            <a:endParaRPr lang="fr-BE" sz="1600" dirty="0"/>
          </a:p>
        </p:txBody>
      </p:sp>
      <p:sp>
        <p:nvSpPr>
          <p:cNvPr id="11" name="Pentagone 10"/>
          <p:cNvSpPr/>
          <p:nvPr/>
        </p:nvSpPr>
        <p:spPr>
          <a:xfrm>
            <a:off x="300042" y="194602"/>
            <a:ext cx="2880000" cy="34137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Contexte</a:t>
            </a:r>
            <a:endParaRPr lang="fr-BE" dirty="0"/>
          </a:p>
        </p:txBody>
      </p:sp>
      <p:pic>
        <p:nvPicPr>
          <p:cNvPr id="12"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0042" y="1312179"/>
            <a:ext cx="5400600" cy="5386573"/>
          </a:xfrm>
        </p:spPr>
      </p:pic>
      <p:sp>
        <p:nvSpPr>
          <p:cNvPr id="13" name="Titre 1"/>
          <p:cNvSpPr txBox="1">
            <a:spLocks/>
          </p:cNvSpPr>
          <p:nvPr/>
        </p:nvSpPr>
        <p:spPr>
          <a:xfrm>
            <a:off x="1504683" y="535978"/>
            <a:ext cx="9182633" cy="9906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fr-BE" sz="2400" b="1" i="1" dirty="0" smtClean="0"/>
              <a:t>12 principes d’une bonne pratique du feedback en 1</a:t>
            </a:r>
            <a:r>
              <a:rPr lang="fr-BE" sz="2400" b="1" i="1" baseline="30000" dirty="0" smtClean="0"/>
              <a:t>ère</a:t>
            </a:r>
            <a:r>
              <a:rPr lang="fr-BE" sz="2400" b="1" i="1" dirty="0" smtClean="0"/>
              <a:t> année (Nicol, 2009)</a:t>
            </a:r>
            <a:endParaRPr lang="fr-BE" sz="2400" b="1" dirty="0" smtClean="0"/>
          </a:p>
        </p:txBody>
      </p:sp>
      <p:sp>
        <p:nvSpPr>
          <p:cNvPr id="15" name="Rectangle 14"/>
          <p:cNvSpPr/>
          <p:nvPr/>
        </p:nvSpPr>
        <p:spPr>
          <a:xfrm>
            <a:off x="6040117" y="1526579"/>
            <a:ext cx="5975880" cy="4431983"/>
          </a:xfrm>
          <a:prstGeom prst="rect">
            <a:avLst/>
          </a:prstGeom>
        </p:spPr>
        <p:txBody>
          <a:bodyPr wrap="square">
            <a:spAutoFit/>
          </a:bodyPr>
          <a:lstStyle/>
          <a:p>
            <a:r>
              <a:rPr lang="fr-BE" sz="2200" b="1" dirty="0"/>
              <a:t>Activités de remédiation spécifiques </a:t>
            </a:r>
            <a:endParaRPr lang="fr-BE" sz="2200" b="1" dirty="0" smtClean="0"/>
          </a:p>
          <a:p>
            <a:pPr marL="342900" indent="-342900">
              <a:buFont typeface="Arial" charset="0"/>
              <a:buChar char="•"/>
            </a:pPr>
            <a:r>
              <a:rPr lang="fr-BE" sz="2000" dirty="0" smtClean="0"/>
              <a:t>Méthodes </a:t>
            </a:r>
            <a:r>
              <a:rPr lang="fr-BE" sz="2000" dirty="0"/>
              <a:t>actives </a:t>
            </a:r>
            <a:r>
              <a:rPr lang="fr-BE" sz="2000" dirty="0" smtClean="0"/>
              <a:t>(2)</a:t>
            </a:r>
          </a:p>
          <a:p>
            <a:pPr marL="342900" indent="-342900">
              <a:buFont typeface="Arial" charset="0"/>
              <a:buChar char="•"/>
            </a:pPr>
            <a:r>
              <a:rPr lang="fr-BE" sz="2000" dirty="0" smtClean="0"/>
              <a:t>Large </a:t>
            </a:r>
            <a:r>
              <a:rPr lang="fr-BE" sz="2000" dirty="0"/>
              <a:t>place pour l’évaluation </a:t>
            </a:r>
            <a:r>
              <a:rPr lang="fr-BE" sz="2000" dirty="0" smtClean="0"/>
              <a:t>formative (1,3,4 et 7)</a:t>
            </a:r>
          </a:p>
          <a:p>
            <a:pPr marL="342900" indent="-342900">
              <a:buFont typeface="Arial" charset="0"/>
              <a:buChar char="•"/>
            </a:pPr>
            <a:r>
              <a:rPr lang="fr-BE" sz="2000" dirty="0" smtClean="0"/>
              <a:t>Simulations </a:t>
            </a:r>
            <a:r>
              <a:rPr lang="fr-BE" sz="2000" dirty="0"/>
              <a:t>d’examen avec correction </a:t>
            </a:r>
            <a:r>
              <a:rPr lang="fr-BE" sz="2000" dirty="0" err="1"/>
              <a:t>critériée</a:t>
            </a:r>
            <a:r>
              <a:rPr lang="fr-BE" sz="2000" dirty="0"/>
              <a:t> </a:t>
            </a:r>
            <a:r>
              <a:rPr lang="fr-BE" sz="2000" dirty="0" smtClean="0"/>
              <a:t>(1, 3, 5 et 7)</a:t>
            </a:r>
            <a:endParaRPr lang="fr-BE" sz="2000" dirty="0"/>
          </a:p>
          <a:p>
            <a:pPr marL="342900" indent="-342900">
              <a:buFont typeface="Arial" charset="0"/>
              <a:buChar char="•"/>
            </a:pPr>
            <a:r>
              <a:rPr lang="fr-BE" sz="2000" dirty="0" smtClean="0"/>
              <a:t>Niveau </a:t>
            </a:r>
            <a:r>
              <a:rPr lang="fr-BE" sz="2000" dirty="0"/>
              <a:t>des exercices calqué sur les exigence de l’évaluation </a:t>
            </a:r>
            <a:r>
              <a:rPr lang="fr-BE" sz="2000" dirty="0" smtClean="0"/>
              <a:t>certificative (1,5)</a:t>
            </a:r>
            <a:endParaRPr lang="fr-BE" sz="2000" dirty="0"/>
          </a:p>
          <a:p>
            <a:pPr marL="342900" indent="-342900">
              <a:buFont typeface="Arial" charset="0"/>
              <a:buChar char="•"/>
            </a:pPr>
            <a:r>
              <a:rPr lang="fr-BE" sz="2000" dirty="0" smtClean="0"/>
              <a:t>Passage </a:t>
            </a:r>
            <a:r>
              <a:rPr lang="fr-BE" sz="2000" dirty="0"/>
              <a:t>d’un cours majoritairement à distance à un cours en présentiel </a:t>
            </a:r>
            <a:r>
              <a:rPr lang="fr-BE" sz="2000" dirty="0" smtClean="0"/>
              <a:t>(6)</a:t>
            </a:r>
          </a:p>
          <a:p>
            <a:pPr marL="342900" indent="-342900">
              <a:buFont typeface="Arial" charset="0"/>
              <a:buChar char="•"/>
            </a:pPr>
            <a:r>
              <a:rPr lang="fr-BE" sz="2000" dirty="0" smtClean="0"/>
              <a:t>Tâches </a:t>
            </a:r>
            <a:r>
              <a:rPr lang="fr-BE" sz="2000" dirty="0"/>
              <a:t>à effectuer en pré- ou </a:t>
            </a:r>
            <a:r>
              <a:rPr lang="fr-BE" sz="2000" dirty="0" smtClean="0"/>
              <a:t>post-séance (2)</a:t>
            </a:r>
            <a:endParaRPr lang="fr-BE" sz="2000" dirty="0"/>
          </a:p>
          <a:p>
            <a:pPr marL="342900" indent="-342900">
              <a:buFont typeface="Arial" charset="0"/>
              <a:buChar char="•"/>
            </a:pPr>
            <a:r>
              <a:rPr lang="fr-BE" sz="2000" dirty="0" smtClean="0"/>
              <a:t>Encadrement </a:t>
            </a:r>
            <a:r>
              <a:rPr lang="fr-BE" sz="2000" dirty="0"/>
              <a:t>plus </a:t>
            </a:r>
            <a:r>
              <a:rPr lang="fr-BE" sz="2000" dirty="0" smtClean="0"/>
              <a:t>proche (6)</a:t>
            </a:r>
          </a:p>
          <a:p>
            <a:endParaRPr lang="fr-FR" sz="2000" b="1" dirty="0" smtClean="0"/>
          </a:p>
          <a:p>
            <a:r>
              <a:rPr lang="fr-FR" sz="2000" b="1" dirty="0" smtClean="0"/>
              <a:t>Séances </a:t>
            </a:r>
            <a:r>
              <a:rPr lang="fr-FR" sz="2000" b="1" dirty="0"/>
              <a:t>spécifiques sur les méthodes de </a:t>
            </a:r>
            <a:r>
              <a:rPr lang="fr-FR" sz="2000" b="1" dirty="0" smtClean="0"/>
              <a:t>travail (6,7) </a:t>
            </a:r>
          </a:p>
          <a:p>
            <a:r>
              <a:rPr lang="fr-FR" sz="2000" b="1" dirty="0" smtClean="0"/>
              <a:t>Suivi </a:t>
            </a:r>
            <a:r>
              <a:rPr lang="fr-FR" sz="2000" b="1" dirty="0"/>
              <a:t>par un conseiller </a:t>
            </a:r>
            <a:r>
              <a:rPr lang="fr-FR" sz="2000" b="1" dirty="0" smtClean="0"/>
              <a:t>pédagogique (7,12)</a:t>
            </a:r>
            <a:endParaRPr lang="fr-FR" sz="2000" b="1" dirty="0"/>
          </a:p>
        </p:txBody>
      </p:sp>
      <p:sp>
        <p:nvSpPr>
          <p:cNvPr id="19" name="Ellipse 18"/>
          <p:cNvSpPr/>
          <p:nvPr/>
        </p:nvSpPr>
        <p:spPr>
          <a:xfrm>
            <a:off x="2452678" y="5562391"/>
            <a:ext cx="1095327" cy="1050235"/>
          </a:xfrm>
          <a:prstGeom prst="ellipse">
            <a:avLst/>
          </a:prstGeom>
          <a:gradFill>
            <a:gsLst>
              <a:gs pos="24000">
                <a:schemeClr val="accent1">
                  <a:alpha val="0"/>
                  <a:lumMod val="64000"/>
                  <a:lumOff val="36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w="38100">
            <a:solidFill>
              <a:srgbClr val="00B0F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C000"/>
              </a:solidFill>
            </a:endParaRPr>
          </a:p>
        </p:txBody>
      </p:sp>
      <p:sp>
        <p:nvSpPr>
          <p:cNvPr id="2" name="Rectangle à coins arrondis 1"/>
          <p:cNvSpPr/>
          <p:nvPr/>
        </p:nvSpPr>
        <p:spPr>
          <a:xfrm>
            <a:off x="6095998" y="5446643"/>
            <a:ext cx="4591317" cy="410818"/>
          </a:xfrm>
          <a:prstGeom prst="roundRect">
            <a:avLst/>
          </a:prstGeom>
          <a:gradFill>
            <a:gsLst>
              <a:gs pos="24000">
                <a:schemeClr val="accent1">
                  <a:alpha val="0"/>
                  <a:lumMod val="64000"/>
                  <a:lumOff val="36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w="38100">
            <a:solidFill>
              <a:srgbClr val="00B0F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1504683" y="1777662"/>
            <a:ext cx="1095327" cy="1050235"/>
          </a:xfrm>
          <a:prstGeom prst="ellipse">
            <a:avLst/>
          </a:prstGeom>
          <a:gradFill>
            <a:gsLst>
              <a:gs pos="24000">
                <a:schemeClr val="accent1">
                  <a:alpha val="0"/>
                  <a:lumMod val="64000"/>
                  <a:lumOff val="36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w="38100">
            <a:solidFill>
              <a:srgbClr val="00B0F0">
                <a:alpha val="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C000"/>
              </a:solidFill>
            </a:endParaRPr>
          </a:p>
        </p:txBody>
      </p:sp>
    </p:spTree>
    <p:extLst>
      <p:ext uri="{BB962C8B-B14F-4D97-AF65-F5344CB8AC3E}">
        <p14:creationId xmlns:p14="http://schemas.microsoft.com/office/powerpoint/2010/main" val="6726046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3600" dirty="0" smtClean="0"/>
              <a:t>Étudiants engagés dans le programme</a:t>
            </a:r>
            <a:endParaRPr lang="fr-BE" sz="3600" dirty="0"/>
          </a:p>
        </p:txBody>
      </p:sp>
      <p:sp>
        <p:nvSpPr>
          <p:cNvPr id="3" name="Espace réservé du contenu 2"/>
          <p:cNvSpPr>
            <a:spLocks noGrp="1"/>
          </p:cNvSpPr>
          <p:nvPr>
            <p:ph idx="1"/>
          </p:nvPr>
        </p:nvSpPr>
        <p:spPr/>
        <p:txBody>
          <a:bodyPr>
            <a:normAutofit/>
          </a:bodyPr>
          <a:lstStyle/>
          <a:p>
            <a:r>
              <a:rPr lang="fr-BE" b="1" dirty="0" smtClean="0"/>
              <a:t>2017-2018: 14 étudiants</a:t>
            </a:r>
          </a:p>
          <a:p>
            <a:pPr marL="0" indent="0">
              <a:buNone/>
            </a:pPr>
            <a:r>
              <a:rPr lang="fr-BE" dirty="0" smtClean="0">
                <a:sym typeface="Wingdings" panose="05000000000000000000" pitchFamily="2" charset="2"/>
              </a:rPr>
              <a:t> </a:t>
            </a:r>
            <a:r>
              <a:rPr lang="fr-BE" dirty="0" smtClean="0"/>
              <a:t>11 </a:t>
            </a:r>
            <a:r>
              <a:rPr lang="fr-BE" dirty="0" smtClean="0">
                <a:effectLst/>
              </a:rPr>
              <a:t>♀ et 3 ♂</a:t>
            </a:r>
          </a:p>
          <a:p>
            <a:pPr marL="0" indent="0">
              <a:buNone/>
            </a:pPr>
            <a:r>
              <a:rPr lang="fr-BE" b="1" dirty="0" smtClean="0">
                <a:sym typeface="Wingdings" panose="05000000000000000000" pitchFamily="2" charset="2"/>
              </a:rPr>
              <a:t></a:t>
            </a:r>
            <a:r>
              <a:rPr lang="fr-BE" b="1" dirty="0" smtClean="0"/>
              <a:t> </a:t>
            </a:r>
            <a:r>
              <a:rPr lang="fr-BE" dirty="0" smtClean="0"/>
              <a:t>6 étudiants « non-résidents »</a:t>
            </a:r>
          </a:p>
          <a:p>
            <a:pPr marL="0" indent="0">
              <a:buNone/>
            </a:pPr>
            <a:endParaRPr lang="fr-BE" dirty="0"/>
          </a:p>
          <a:p>
            <a:pPr marL="0" indent="0">
              <a:buNone/>
            </a:pPr>
            <a:r>
              <a:rPr lang="fr-BE" b="1" dirty="0" smtClean="0"/>
              <a:t>2018-2019: 25 étudiants</a:t>
            </a:r>
          </a:p>
          <a:p>
            <a:pPr>
              <a:buFont typeface="Wingdings" panose="05000000000000000000" pitchFamily="2" charset="2"/>
              <a:buChar char="à"/>
            </a:pPr>
            <a:r>
              <a:rPr lang="fr-BE" dirty="0" smtClean="0">
                <a:sym typeface="Wingdings" panose="05000000000000000000" pitchFamily="2" charset="2"/>
              </a:rPr>
              <a:t> 20 </a:t>
            </a:r>
            <a:r>
              <a:rPr lang="fr-BE" dirty="0" smtClean="0">
                <a:effectLst/>
              </a:rPr>
              <a:t>♀ et 5 ♂</a:t>
            </a:r>
          </a:p>
          <a:p>
            <a:pPr>
              <a:buFont typeface="Wingdings" panose="05000000000000000000" pitchFamily="2" charset="2"/>
              <a:buChar char="à"/>
            </a:pPr>
            <a:r>
              <a:rPr lang="fr-BE" dirty="0" smtClean="0"/>
              <a:t> 6 étudiants « non-résidents »</a:t>
            </a:r>
            <a:endParaRPr lang="fr-BE" dirty="0" smtClean="0">
              <a:effectLst/>
            </a:endParaRPr>
          </a:p>
          <a:p>
            <a:pPr marL="0" indent="0">
              <a:buNone/>
            </a:pPr>
            <a:endParaRPr lang="fr-BE" dirty="0"/>
          </a:p>
        </p:txBody>
      </p:sp>
      <p:sp>
        <p:nvSpPr>
          <p:cNvPr id="4" name="Accolade fermante 3"/>
          <p:cNvSpPr/>
          <p:nvPr/>
        </p:nvSpPr>
        <p:spPr>
          <a:xfrm>
            <a:off x="5666944" y="1906619"/>
            <a:ext cx="418289" cy="1352145"/>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dirty="0"/>
          </a:p>
        </p:txBody>
      </p:sp>
      <p:sp>
        <p:nvSpPr>
          <p:cNvPr id="5" name="ZoneTexte 4"/>
          <p:cNvSpPr txBox="1"/>
          <p:nvPr/>
        </p:nvSpPr>
        <p:spPr>
          <a:xfrm>
            <a:off x="6266816" y="2250743"/>
            <a:ext cx="3774332" cy="523220"/>
          </a:xfrm>
          <a:prstGeom prst="rect">
            <a:avLst/>
          </a:prstGeom>
          <a:noFill/>
        </p:spPr>
        <p:txBody>
          <a:bodyPr wrap="square" rtlCol="0">
            <a:spAutoFit/>
          </a:bodyPr>
          <a:lstStyle/>
          <a:p>
            <a:r>
              <a:rPr lang="fr-BE" sz="2800" b="1" dirty="0" smtClean="0">
                <a:solidFill>
                  <a:srgbClr val="0070C0"/>
                </a:solidFill>
              </a:rPr>
              <a:t>Très petit groupe</a:t>
            </a:r>
            <a:endParaRPr lang="fr-BE" sz="2800" b="1" dirty="0">
              <a:solidFill>
                <a:srgbClr val="0070C0"/>
              </a:solidFill>
            </a:endParaRPr>
          </a:p>
        </p:txBody>
      </p:sp>
      <p:sp>
        <p:nvSpPr>
          <p:cNvPr id="10" name="Pentagone 9"/>
          <p:cNvSpPr/>
          <p:nvPr/>
        </p:nvSpPr>
        <p:spPr>
          <a:xfrm>
            <a:off x="8005727" y="164464"/>
            <a:ext cx="3919728" cy="34137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Conclusion et Perspectives</a:t>
            </a:r>
            <a:endParaRPr lang="fr-BE" dirty="0"/>
          </a:p>
        </p:txBody>
      </p:sp>
      <p:sp>
        <p:nvSpPr>
          <p:cNvPr id="11" name="Pentagone 10"/>
          <p:cNvSpPr/>
          <p:nvPr/>
        </p:nvSpPr>
        <p:spPr>
          <a:xfrm>
            <a:off x="5427119" y="164464"/>
            <a:ext cx="2880000" cy="34137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Résultats</a:t>
            </a:r>
            <a:endParaRPr lang="fr-BE" dirty="0"/>
          </a:p>
        </p:txBody>
      </p:sp>
      <p:sp>
        <p:nvSpPr>
          <p:cNvPr id="12" name="Pentagone 11"/>
          <p:cNvSpPr/>
          <p:nvPr/>
        </p:nvSpPr>
        <p:spPr>
          <a:xfrm>
            <a:off x="2848511" y="164464"/>
            <a:ext cx="2880000" cy="34137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dirty="0" smtClean="0"/>
              <a:t>Objectifs et Méthodes</a:t>
            </a:r>
            <a:endParaRPr lang="fr-BE" sz="1600" dirty="0"/>
          </a:p>
        </p:txBody>
      </p:sp>
      <p:sp>
        <p:nvSpPr>
          <p:cNvPr id="13" name="Pentagone 12"/>
          <p:cNvSpPr/>
          <p:nvPr/>
        </p:nvSpPr>
        <p:spPr>
          <a:xfrm>
            <a:off x="269903" y="164464"/>
            <a:ext cx="2880000" cy="34137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Contexte</a:t>
            </a:r>
            <a:endParaRPr lang="fr-BE" dirty="0"/>
          </a:p>
        </p:txBody>
      </p:sp>
    </p:spTree>
    <p:extLst>
      <p:ext uri="{BB962C8B-B14F-4D97-AF65-F5344CB8AC3E}">
        <p14:creationId xmlns:p14="http://schemas.microsoft.com/office/powerpoint/2010/main" val="11469349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3600" dirty="0" smtClean="0"/>
              <a:t>Objectifs de l’étude</a:t>
            </a:r>
            <a:endParaRPr lang="fr-BE" sz="3600" dirty="0"/>
          </a:p>
        </p:txBody>
      </p:sp>
      <p:sp>
        <p:nvSpPr>
          <p:cNvPr id="3" name="Espace réservé du contenu 2"/>
          <p:cNvSpPr>
            <a:spLocks noGrp="1"/>
          </p:cNvSpPr>
          <p:nvPr>
            <p:ph idx="1"/>
          </p:nvPr>
        </p:nvSpPr>
        <p:spPr>
          <a:xfrm>
            <a:off x="838200" y="1690688"/>
            <a:ext cx="10515600" cy="4729567"/>
          </a:xfrm>
        </p:spPr>
        <p:txBody>
          <a:bodyPr>
            <a:normAutofit fontScale="92500" lnSpcReduction="10000"/>
          </a:bodyPr>
          <a:lstStyle/>
          <a:p>
            <a:pPr marL="0" indent="0">
              <a:buNone/>
            </a:pPr>
            <a:r>
              <a:rPr lang="fr-FR" dirty="0"/>
              <a:t>I</a:t>
            </a:r>
            <a:r>
              <a:rPr lang="fr-FR" dirty="0" smtClean="0"/>
              <a:t>nvestiguer </a:t>
            </a:r>
            <a:r>
              <a:rPr lang="fr-FR" dirty="0"/>
              <a:t>les perceptions positives </a:t>
            </a:r>
            <a:r>
              <a:rPr lang="fr-FR" dirty="0" smtClean="0"/>
              <a:t>/ négatives </a:t>
            </a:r>
            <a:r>
              <a:rPr lang="fr-FR" dirty="0"/>
              <a:t>associées par </a:t>
            </a:r>
            <a:r>
              <a:rPr lang="fr-FR" dirty="0" smtClean="0"/>
              <a:t>deux groupes </a:t>
            </a:r>
            <a:r>
              <a:rPr lang="fr-FR" dirty="0"/>
              <a:t>successifs d’étudiants de </a:t>
            </a:r>
            <a:r>
              <a:rPr lang="fr-FR" dirty="0" smtClean="0"/>
              <a:t>B1 en </a:t>
            </a:r>
            <a:r>
              <a:rPr lang="fr-FR" dirty="0"/>
              <a:t>Médecine vétérinaire à </a:t>
            </a:r>
            <a:r>
              <a:rPr lang="fr-FR" dirty="0" err="1" smtClean="0"/>
              <a:t>ULiège</a:t>
            </a:r>
            <a:r>
              <a:rPr lang="fr-FR" dirty="0" smtClean="0"/>
              <a:t> (</a:t>
            </a:r>
            <a:r>
              <a:rPr lang="fr-BE" dirty="0" smtClean="0"/>
              <a:t>années </a:t>
            </a:r>
            <a:r>
              <a:rPr lang="fr-BE" dirty="0" err="1" smtClean="0"/>
              <a:t>acad.</a:t>
            </a:r>
            <a:r>
              <a:rPr lang="fr-BE" dirty="0" smtClean="0"/>
              <a:t> 2017-2018 + 2018-2019) </a:t>
            </a:r>
            <a:r>
              <a:rPr lang="fr-FR" dirty="0" smtClean="0"/>
              <a:t>à </a:t>
            </a:r>
            <a:r>
              <a:rPr lang="fr-FR" dirty="0"/>
              <a:t>leur engagement et leur vécu dans un curriculum </a:t>
            </a:r>
            <a:r>
              <a:rPr lang="fr-FR" i="1" dirty="0"/>
              <a:t>allégé</a:t>
            </a:r>
            <a:r>
              <a:rPr lang="fr-FR" dirty="0"/>
              <a:t> (mais augmenté d’activités de remédiation spécifiques). </a:t>
            </a:r>
            <a:endParaRPr lang="fr-FR" dirty="0" smtClean="0"/>
          </a:p>
          <a:p>
            <a:pPr marL="0" indent="0">
              <a:buNone/>
            </a:pPr>
            <a:endParaRPr lang="fr-FR" sz="1300" dirty="0" smtClean="0">
              <a:sym typeface="Wingdings"/>
            </a:endParaRPr>
          </a:p>
          <a:p>
            <a:pPr marL="0" indent="0">
              <a:buNone/>
            </a:pPr>
            <a:r>
              <a:rPr lang="fr-FR" dirty="0" smtClean="0">
                <a:sym typeface="Wingdings"/>
              </a:rPr>
              <a:t> </a:t>
            </a:r>
            <a:r>
              <a:rPr lang="fr-BE" dirty="0" smtClean="0">
                <a:sym typeface="Wingdings"/>
              </a:rPr>
              <a:t>En résonnance avec les divers principes / dimensions du modèle de Nicol, a</a:t>
            </a:r>
            <a:r>
              <a:rPr lang="fr-BE" dirty="0" smtClean="0"/>
              <a:t>ttention portée notamment </a:t>
            </a:r>
            <a:r>
              <a:rPr lang="fr-FR" dirty="0" smtClean="0"/>
              <a:t>aux :  </a:t>
            </a:r>
          </a:p>
          <a:p>
            <a:r>
              <a:rPr lang="fr-FR" dirty="0" smtClean="0"/>
              <a:t>perceptions </a:t>
            </a:r>
            <a:r>
              <a:rPr lang="fr-FR" dirty="0"/>
              <a:t>de la qualité des interactions avec les </a:t>
            </a:r>
            <a:r>
              <a:rPr lang="fr-FR" dirty="0" smtClean="0"/>
              <a:t>pairs et les </a:t>
            </a:r>
            <a:r>
              <a:rPr lang="fr-FR" dirty="0"/>
              <a:t>enseignants (Tinto, 1993) ; </a:t>
            </a:r>
            <a:endParaRPr lang="fr-FR" dirty="0" smtClean="0"/>
          </a:p>
          <a:p>
            <a:r>
              <a:rPr lang="fr-FR" dirty="0" smtClean="0"/>
              <a:t>perceptions relatives aux </a:t>
            </a:r>
            <a:r>
              <a:rPr lang="fr-FR" dirty="0"/>
              <a:t>pratiques d’enseignement </a:t>
            </a:r>
            <a:r>
              <a:rPr lang="fr-FR" dirty="0" smtClean="0"/>
              <a:t>propres au programme d’allègement</a:t>
            </a:r>
            <a:endParaRPr lang="fr-BE" dirty="0"/>
          </a:p>
          <a:p>
            <a:r>
              <a:rPr lang="fr-FR" dirty="0" smtClean="0"/>
              <a:t>sentiments </a:t>
            </a:r>
            <a:r>
              <a:rPr lang="fr-FR" dirty="0"/>
              <a:t>de compétence (Viau, 1997) </a:t>
            </a:r>
            <a:r>
              <a:rPr lang="fr-FR" dirty="0" smtClean="0"/>
              <a:t>et de probabilité </a:t>
            </a:r>
            <a:r>
              <a:rPr lang="fr-FR" dirty="0"/>
              <a:t>de réussite (Eccles &amp; </a:t>
            </a:r>
            <a:r>
              <a:rPr lang="fr-FR" dirty="0" err="1"/>
              <a:t>Wigfield</a:t>
            </a:r>
            <a:r>
              <a:rPr lang="fr-FR" dirty="0"/>
              <a:t>, 2002</a:t>
            </a:r>
            <a:r>
              <a:rPr lang="fr-FR" dirty="0" smtClean="0"/>
              <a:t>)</a:t>
            </a:r>
          </a:p>
          <a:p>
            <a:endParaRPr lang="fr-BE" dirty="0" smtClean="0">
              <a:solidFill>
                <a:srgbClr val="FF0000"/>
              </a:solidFill>
            </a:endParaRPr>
          </a:p>
        </p:txBody>
      </p:sp>
      <p:sp>
        <p:nvSpPr>
          <p:cNvPr id="4" name="Pentagone 3"/>
          <p:cNvSpPr/>
          <p:nvPr/>
        </p:nvSpPr>
        <p:spPr>
          <a:xfrm>
            <a:off x="8004048" y="182880"/>
            <a:ext cx="3919728" cy="34137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Conclusion et Perspectives</a:t>
            </a:r>
            <a:endParaRPr lang="fr-BE" dirty="0"/>
          </a:p>
        </p:txBody>
      </p:sp>
      <p:sp>
        <p:nvSpPr>
          <p:cNvPr id="5" name="Pentagone 4"/>
          <p:cNvSpPr/>
          <p:nvPr/>
        </p:nvSpPr>
        <p:spPr>
          <a:xfrm>
            <a:off x="5425440" y="182880"/>
            <a:ext cx="2880000" cy="34137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Résultats</a:t>
            </a:r>
            <a:endParaRPr lang="fr-BE" dirty="0"/>
          </a:p>
        </p:txBody>
      </p:sp>
      <p:sp>
        <p:nvSpPr>
          <p:cNvPr id="6" name="Pentagone 5"/>
          <p:cNvSpPr/>
          <p:nvPr/>
        </p:nvSpPr>
        <p:spPr>
          <a:xfrm>
            <a:off x="2846832" y="182880"/>
            <a:ext cx="3054096" cy="341376"/>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Objectifs et Méthodes</a:t>
            </a:r>
            <a:endParaRPr lang="fr-BE" dirty="0"/>
          </a:p>
        </p:txBody>
      </p:sp>
      <p:sp>
        <p:nvSpPr>
          <p:cNvPr id="7" name="Pentagone 6"/>
          <p:cNvSpPr/>
          <p:nvPr/>
        </p:nvSpPr>
        <p:spPr>
          <a:xfrm>
            <a:off x="268224" y="182880"/>
            <a:ext cx="2880000" cy="34137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Contexte</a:t>
            </a:r>
            <a:endParaRPr lang="fr-BE" dirty="0"/>
          </a:p>
        </p:txBody>
      </p:sp>
      <p:sp>
        <p:nvSpPr>
          <p:cNvPr id="8" name="Rectangle à coins arrondis 7"/>
          <p:cNvSpPr/>
          <p:nvPr/>
        </p:nvSpPr>
        <p:spPr>
          <a:xfrm>
            <a:off x="838200" y="1558976"/>
            <a:ext cx="10412392" cy="15739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89484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3600" dirty="0" smtClean="0"/>
              <a:t>Collecte des données et analyse</a:t>
            </a:r>
            <a:endParaRPr lang="fr-BE" sz="3600" dirty="0"/>
          </a:p>
        </p:txBody>
      </p:sp>
      <p:sp>
        <p:nvSpPr>
          <p:cNvPr id="3" name="Espace réservé du contenu 2"/>
          <p:cNvSpPr>
            <a:spLocks noGrp="1"/>
          </p:cNvSpPr>
          <p:nvPr>
            <p:ph idx="1"/>
          </p:nvPr>
        </p:nvSpPr>
        <p:spPr>
          <a:xfrm>
            <a:off x="410183" y="1621345"/>
            <a:ext cx="10515600" cy="4974008"/>
          </a:xfrm>
        </p:spPr>
        <p:txBody>
          <a:bodyPr>
            <a:normAutofit fontScale="85000" lnSpcReduction="20000"/>
          </a:bodyPr>
          <a:lstStyle/>
          <a:p>
            <a:pPr marL="0" indent="0">
              <a:buNone/>
            </a:pPr>
            <a:r>
              <a:rPr lang="fr-BE" b="1" dirty="0" smtClean="0"/>
              <a:t>Entretiens semi-dirigés :</a:t>
            </a:r>
          </a:p>
          <a:p>
            <a:r>
              <a:rPr lang="fr-BE" dirty="0" smtClean="0"/>
              <a:t>Année 1: 10 étudiants volontaires</a:t>
            </a:r>
          </a:p>
          <a:p>
            <a:pPr lvl="1"/>
            <a:r>
              <a:rPr lang="fr-BE" dirty="0" smtClean="0"/>
              <a:t>7 ♀ et 3 ♂</a:t>
            </a:r>
          </a:p>
          <a:p>
            <a:pPr lvl="1"/>
            <a:r>
              <a:rPr lang="fr-BE" dirty="0" smtClean="0"/>
              <a:t>5 étudiants « non-résidents » </a:t>
            </a:r>
            <a:r>
              <a:rPr lang="fr-BE" dirty="0" smtClean="0">
                <a:sym typeface="Wingdings" panose="05000000000000000000" pitchFamily="2" charset="2"/>
              </a:rPr>
              <a:t> évoquent concours et quotas (5/5)</a:t>
            </a:r>
            <a:endParaRPr lang="fr-BE" dirty="0" smtClean="0"/>
          </a:p>
          <a:p>
            <a:r>
              <a:rPr lang="fr-BE" dirty="0"/>
              <a:t>Année </a:t>
            </a:r>
            <a:r>
              <a:rPr lang="fr-BE" dirty="0" smtClean="0"/>
              <a:t>2: 11 </a:t>
            </a:r>
            <a:r>
              <a:rPr lang="fr-BE" dirty="0"/>
              <a:t>étudiants </a:t>
            </a:r>
            <a:r>
              <a:rPr lang="fr-BE" dirty="0" smtClean="0"/>
              <a:t>volontaires</a:t>
            </a:r>
            <a:endParaRPr lang="fr-BE" dirty="0"/>
          </a:p>
          <a:p>
            <a:pPr lvl="1"/>
            <a:r>
              <a:rPr lang="fr-BE" dirty="0" smtClean="0"/>
              <a:t>10 </a:t>
            </a:r>
            <a:r>
              <a:rPr lang="fr-BE" dirty="0"/>
              <a:t>♀ et </a:t>
            </a:r>
            <a:r>
              <a:rPr lang="fr-BE" dirty="0" smtClean="0"/>
              <a:t>1 </a:t>
            </a:r>
            <a:r>
              <a:rPr lang="fr-BE" dirty="0"/>
              <a:t>♂</a:t>
            </a:r>
          </a:p>
          <a:p>
            <a:pPr lvl="1"/>
            <a:r>
              <a:rPr lang="fr-BE" dirty="0" smtClean="0"/>
              <a:t>1 étudiant </a:t>
            </a:r>
            <a:r>
              <a:rPr lang="fr-BE" dirty="0"/>
              <a:t>« </a:t>
            </a:r>
            <a:r>
              <a:rPr lang="fr-BE" dirty="0" smtClean="0"/>
              <a:t>non-résident</a:t>
            </a:r>
            <a:r>
              <a:rPr lang="fr-BE" dirty="0"/>
              <a:t> </a:t>
            </a:r>
            <a:r>
              <a:rPr lang="fr-BE" dirty="0" smtClean="0"/>
              <a:t>»</a:t>
            </a:r>
          </a:p>
          <a:p>
            <a:r>
              <a:rPr lang="fr-BE" dirty="0" smtClean="0"/>
              <a:t>Plan de l’entretien (25 à 40 minutes) :</a:t>
            </a:r>
          </a:p>
          <a:p>
            <a:pPr lvl="1"/>
            <a:r>
              <a:rPr lang="fr-BE" dirty="0" smtClean="0"/>
              <a:t>Motivation à opter pour l’allègement</a:t>
            </a:r>
          </a:p>
          <a:p>
            <a:pPr lvl="1"/>
            <a:r>
              <a:rPr lang="fr-BE" dirty="0" smtClean="0"/>
              <a:t>Opinion sur le programme de remédiation pour chacun des cours</a:t>
            </a:r>
          </a:p>
          <a:p>
            <a:pPr lvl="1"/>
            <a:r>
              <a:rPr lang="fr-BE" dirty="0" smtClean="0"/>
              <a:t>Opinion sur le support méthodologique et le suivi par un référent</a:t>
            </a:r>
          </a:p>
          <a:p>
            <a:pPr lvl="1"/>
            <a:r>
              <a:rPr lang="fr-BE" dirty="0" smtClean="0"/>
              <a:t>Relations sociales durant l’allègement</a:t>
            </a:r>
          </a:p>
          <a:p>
            <a:pPr lvl="1"/>
            <a:r>
              <a:rPr lang="fr-BE" dirty="0" smtClean="0"/>
              <a:t>Sentiment de compétence à la fin de l’allègement</a:t>
            </a:r>
          </a:p>
          <a:p>
            <a:pPr marL="0" indent="0">
              <a:buNone/>
            </a:pPr>
            <a:r>
              <a:rPr lang="fr-BE" b="1" dirty="0" smtClean="0"/>
              <a:t>Retranscription in extenso des 21 entretiens</a:t>
            </a:r>
          </a:p>
          <a:p>
            <a:pPr marL="0" indent="0">
              <a:buNone/>
            </a:pPr>
            <a:r>
              <a:rPr lang="fr-BE" b="1" dirty="0" smtClean="0"/>
              <a:t>Analyse qualitative des données (assistée par </a:t>
            </a:r>
            <a:r>
              <a:rPr lang="fr-BE" b="1" dirty="0" err="1" smtClean="0"/>
              <a:t>Nvivo</a:t>
            </a:r>
            <a:r>
              <a:rPr lang="fr-BE" b="1" dirty="0" smtClean="0"/>
              <a:t>)</a:t>
            </a:r>
            <a:endParaRPr lang="fr-BE" dirty="0" smtClean="0"/>
          </a:p>
          <a:p>
            <a:pPr marL="0" indent="0">
              <a:buNone/>
            </a:pPr>
            <a:endParaRPr lang="fr-BE" b="1" dirty="0" smtClean="0"/>
          </a:p>
          <a:p>
            <a:pPr lvl="1"/>
            <a:endParaRPr lang="fr-BE" dirty="0" smtClean="0"/>
          </a:p>
        </p:txBody>
      </p:sp>
      <p:sp>
        <p:nvSpPr>
          <p:cNvPr id="8" name="Pentagone 7"/>
          <p:cNvSpPr/>
          <p:nvPr/>
        </p:nvSpPr>
        <p:spPr>
          <a:xfrm>
            <a:off x="8004048" y="182880"/>
            <a:ext cx="3919728" cy="34137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Conclusion et Perspectives</a:t>
            </a:r>
            <a:endParaRPr lang="fr-BE" dirty="0"/>
          </a:p>
        </p:txBody>
      </p:sp>
      <p:sp>
        <p:nvSpPr>
          <p:cNvPr id="9" name="Pentagone 8"/>
          <p:cNvSpPr/>
          <p:nvPr/>
        </p:nvSpPr>
        <p:spPr>
          <a:xfrm>
            <a:off x="5425440" y="182880"/>
            <a:ext cx="2880000" cy="34137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Résultats</a:t>
            </a:r>
            <a:endParaRPr lang="fr-BE" dirty="0"/>
          </a:p>
        </p:txBody>
      </p:sp>
      <p:sp>
        <p:nvSpPr>
          <p:cNvPr id="10" name="Pentagone 9"/>
          <p:cNvSpPr/>
          <p:nvPr/>
        </p:nvSpPr>
        <p:spPr>
          <a:xfrm>
            <a:off x="2846832" y="182880"/>
            <a:ext cx="3054096" cy="341376"/>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Objectifs et Méthodes</a:t>
            </a:r>
            <a:endParaRPr lang="fr-BE" dirty="0"/>
          </a:p>
        </p:txBody>
      </p:sp>
      <p:sp>
        <p:nvSpPr>
          <p:cNvPr id="11" name="Pentagone 10"/>
          <p:cNvSpPr/>
          <p:nvPr/>
        </p:nvSpPr>
        <p:spPr>
          <a:xfrm>
            <a:off x="268224" y="182880"/>
            <a:ext cx="2880000" cy="34137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Contexte</a:t>
            </a:r>
            <a:endParaRPr lang="fr-BE" dirty="0"/>
          </a:p>
        </p:txBody>
      </p:sp>
    </p:spTree>
    <p:extLst>
      <p:ext uri="{BB962C8B-B14F-4D97-AF65-F5344CB8AC3E}">
        <p14:creationId xmlns:p14="http://schemas.microsoft.com/office/powerpoint/2010/main" val="34664915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rot="16200000">
            <a:off x="-4595018" y="668483"/>
            <a:ext cx="10515600" cy="1325563"/>
          </a:xfrm>
        </p:spPr>
        <p:txBody>
          <a:bodyPr>
            <a:normAutofit/>
          </a:bodyPr>
          <a:lstStyle/>
          <a:p>
            <a:r>
              <a:rPr lang="fr-BE" sz="2800" dirty="0" smtClean="0"/>
              <a:t>Performances des étudiants en allègement</a:t>
            </a:r>
            <a:br>
              <a:rPr lang="fr-BE" sz="2800" dirty="0" smtClean="0"/>
            </a:br>
            <a:r>
              <a:rPr lang="fr-BE" sz="2800" dirty="0" smtClean="0"/>
              <a:t>Crédits acquis par session (2017-2018)</a:t>
            </a:r>
            <a:endParaRPr lang="fr-BE" sz="2800"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8300" y="0"/>
            <a:ext cx="8900545" cy="6858000"/>
          </a:xfrm>
          <a:prstGeom prst="rect">
            <a:avLst/>
          </a:prstGeom>
        </p:spPr>
      </p:pic>
    </p:spTree>
    <p:extLst>
      <p:ext uri="{BB962C8B-B14F-4D97-AF65-F5344CB8AC3E}">
        <p14:creationId xmlns:p14="http://schemas.microsoft.com/office/powerpoint/2010/main" val="15595144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entagone 8"/>
          <p:cNvSpPr/>
          <p:nvPr/>
        </p:nvSpPr>
        <p:spPr>
          <a:xfrm>
            <a:off x="8004048" y="182880"/>
            <a:ext cx="3919728" cy="34137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Conclusion et Perspectives</a:t>
            </a:r>
            <a:endParaRPr lang="fr-BE" dirty="0"/>
          </a:p>
        </p:txBody>
      </p:sp>
      <p:sp>
        <p:nvSpPr>
          <p:cNvPr id="8" name="Pentagone 7"/>
          <p:cNvSpPr/>
          <p:nvPr/>
        </p:nvSpPr>
        <p:spPr>
          <a:xfrm>
            <a:off x="5425440" y="182880"/>
            <a:ext cx="2880000" cy="34137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Résultats</a:t>
            </a:r>
            <a:endParaRPr lang="fr-BE" dirty="0"/>
          </a:p>
        </p:txBody>
      </p:sp>
      <p:sp>
        <p:nvSpPr>
          <p:cNvPr id="7" name="Pentagone 6"/>
          <p:cNvSpPr/>
          <p:nvPr/>
        </p:nvSpPr>
        <p:spPr>
          <a:xfrm>
            <a:off x="2846832" y="182880"/>
            <a:ext cx="2880000" cy="34137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dirty="0" smtClean="0"/>
              <a:t>Objectifs et Méthodes</a:t>
            </a:r>
            <a:endParaRPr lang="fr-BE" sz="1600" dirty="0"/>
          </a:p>
        </p:txBody>
      </p:sp>
      <p:sp>
        <p:nvSpPr>
          <p:cNvPr id="5" name="Titre 4"/>
          <p:cNvSpPr>
            <a:spLocks noGrp="1"/>
          </p:cNvSpPr>
          <p:nvPr>
            <p:ph type="title"/>
          </p:nvPr>
        </p:nvSpPr>
        <p:spPr>
          <a:xfrm>
            <a:off x="838200" y="546237"/>
            <a:ext cx="10515600" cy="1325563"/>
          </a:xfrm>
        </p:spPr>
        <p:txBody>
          <a:bodyPr>
            <a:normAutofit/>
          </a:bodyPr>
          <a:lstStyle/>
          <a:p>
            <a:r>
              <a:rPr lang="fr-BE" sz="3600" dirty="0" smtClean="0"/>
              <a:t>Contexte</a:t>
            </a:r>
            <a:endParaRPr lang="fr-BE" sz="3600" dirty="0"/>
          </a:p>
        </p:txBody>
      </p:sp>
      <p:sp>
        <p:nvSpPr>
          <p:cNvPr id="6" name="Espace réservé du contenu 5"/>
          <p:cNvSpPr>
            <a:spLocks noGrp="1"/>
          </p:cNvSpPr>
          <p:nvPr>
            <p:ph idx="1"/>
          </p:nvPr>
        </p:nvSpPr>
        <p:spPr/>
        <p:txBody>
          <a:bodyPr/>
          <a:lstStyle/>
          <a:p>
            <a:r>
              <a:rPr lang="fr-BE" sz="2600" dirty="0" smtClean="0"/>
              <a:t>Accès à l’enseignement supérieur ouvert en Belgique</a:t>
            </a:r>
          </a:p>
          <a:p>
            <a:r>
              <a:rPr lang="fr-BE" sz="2600" dirty="0" smtClean="0"/>
              <a:t>Depuis 2006: quotas pour les étudiants « non-résidents » dans certaines filières médicales et paramédicales</a:t>
            </a:r>
          </a:p>
          <a:p>
            <a:r>
              <a:rPr lang="fr-BE" sz="2600" dirty="0" smtClean="0"/>
              <a:t>Le cas de la </a:t>
            </a:r>
            <a:r>
              <a:rPr lang="fr-BE" sz="2600" b="1" dirty="0" smtClean="0"/>
              <a:t>Médecine vétérinaire </a:t>
            </a:r>
            <a:r>
              <a:rPr lang="fr-BE" sz="2600" dirty="0" smtClean="0"/>
              <a:t>en communauté française de Belgique :</a:t>
            </a:r>
          </a:p>
          <a:p>
            <a:pPr lvl="1"/>
            <a:r>
              <a:rPr lang="fr-BE" sz="2200" dirty="0" smtClean="0"/>
              <a:t>Pas d’autre exigence à l’entrée qu’un diplôme de l’enseignement secondaire</a:t>
            </a:r>
          </a:p>
          <a:p>
            <a:pPr lvl="1"/>
            <a:r>
              <a:rPr lang="fr-BE" sz="2200" dirty="0" smtClean="0"/>
              <a:t>Test obligatoire mais non contraignant avant l’inscription (</a:t>
            </a:r>
            <a:r>
              <a:rPr lang="fr-BE" sz="2200" dirty="0" err="1" smtClean="0"/>
              <a:t>TOSS</a:t>
            </a:r>
            <a:r>
              <a:rPr lang="fr-BE" sz="2200" dirty="0" smtClean="0"/>
              <a:t>: sciences, math, français, anglais)</a:t>
            </a:r>
          </a:p>
          <a:p>
            <a:pPr lvl="1"/>
            <a:r>
              <a:rPr lang="fr-BE" sz="2200" dirty="0" smtClean="0"/>
              <a:t>≤ 20% d’étudiants « non-résidents »</a:t>
            </a:r>
          </a:p>
          <a:p>
            <a:pPr lvl="1"/>
            <a:r>
              <a:rPr lang="fr-BE" sz="2200" dirty="0" smtClean="0"/>
              <a:t>Depuis 2016: concours en fin de première année</a:t>
            </a:r>
          </a:p>
        </p:txBody>
      </p:sp>
      <p:sp>
        <p:nvSpPr>
          <p:cNvPr id="2" name="Pentagone 1"/>
          <p:cNvSpPr/>
          <p:nvPr/>
        </p:nvSpPr>
        <p:spPr>
          <a:xfrm>
            <a:off x="268224" y="182880"/>
            <a:ext cx="2880000" cy="34137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Contexte</a:t>
            </a:r>
            <a:endParaRPr lang="fr-BE" dirty="0"/>
          </a:p>
        </p:txBody>
      </p:sp>
    </p:spTree>
    <p:extLst>
      <p:ext uri="{BB962C8B-B14F-4D97-AF65-F5344CB8AC3E}">
        <p14:creationId xmlns:p14="http://schemas.microsoft.com/office/powerpoint/2010/main" val="19203441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rot="16200000">
            <a:off x="-4595018" y="668483"/>
            <a:ext cx="10515600" cy="1325563"/>
          </a:xfrm>
        </p:spPr>
        <p:txBody>
          <a:bodyPr>
            <a:normAutofit/>
          </a:bodyPr>
          <a:lstStyle/>
          <a:p>
            <a:r>
              <a:rPr lang="fr-BE" sz="2800" dirty="0" smtClean="0"/>
              <a:t>Performances des étudiants en allègement</a:t>
            </a:r>
            <a:br>
              <a:rPr lang="fr-BE" sz="2800" dirty="0" smtClean="0"/>
            </a:br>
            <a:r>
              <a:rPr lang="fr-BE" sz="2800" dirty="0" smtClean="0"/>
              <a:t>Crédits acquis par </a:t>
            </a:r>
            <a:r>
              <a:rPr lang="fr-BE" sz="2800" smtClean="0"/>
              <a:t>session (2018-2019</a:t>
            </a:r>
            <a:r>
              <a:rPr lang="fr-BE" sz="2800" dirty="0" smtClean="0"/>
              <a:t>)</a:t>
            </a:r>
            <a:endParaRPr lang="fr-BE" sz="2800"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2457" y="0"/>
            <a:ext cx="7707086" cy="6858000"/>
          </a:xfrm>
          <a:prstGeom prst="rect">
            <a:avLst/>
          </a:prstGeom>
        </p:spPr>
      </p:pic>
    </p:spTree>
    <p:extLst>
      <p:ext uri="{BB962C8B-B14F-4D97-AF65-F5344CB8AC3E}">
        <p14:creationId xmlns:p14="http://schemas.microsoft.com/office/powerpoint/2010/main" val="17070428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4397"/>
            <a:ext cx="10515600" cy="1325563"/>
          </a:xfrm>
        </p:spPr>
        <p:txBody>
          <a:bodyPr>
            <a:normAutofit/>
          </a:bodyPr>
          <a:lstStyle/>
          <a:p>
            <a:r>
              <a:rPr lang="fr-BE" sz="2800" dirty="0" smtClean="0"/>
              <a:t>Performances des étudiants en allègement</a:t>
            </a:r>
            <a:br>
              <a:rPr lang="fr-BE" sz="2800" dirty="0" smtClean="0"/>
            </a:br>
            <a:r>
              <a:rPr lang="fr-BE" sz="2800" dirty="0" smtClean="0"/>
              <a:t>Gain en crédits </a:t>
            </a:r>
            <a:r>
              <a:rPr lang="fr-BE" sz="2800" dirty="0"/>
              <a:t>pas session </a:t>
            </a:r>
            <a:r>
              <a:rPr lang="fr-BE" sz="2800" dirty="0" smtClean="0"/>
              <a:t>(2017-2018)</a:t>
            </a:r>
            <a:endParaRPr lang="fr-BE" sz="2800"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6896" y="1460502"/>
            <a:ext cx="9155756" cy="5397498"/>
          </a:xfrm>
          <a:prstGeom prst="rect">
            <a:avLst/>
          </a:prstGeom>
        </p:spPr>
      </p:pic>
      <p:sp>
        <p:nvSpPr>
          <p:cNvPr id="5" name="Rectangle 4"/>
          <p:cNvSpPr/>
          <p:nvPr/>
        </p:nvSpPr>
        <p:spPr>
          <a:xfrm>
            <a:off x="4697506" y="1595718"/>
            <a:ext cx="2312894" cy="251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420625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4397"/>
            <a:ext cx="10515600" cy="1325563"/>
          </a:xfrm>
        </p:spPr>
        <p:txBody>
          <a:bodyPr>
            <a:normAutofit/>
          </a:bodyPr>
          <a:lstStyle/>
          <a:p>
            <a:r>
              <a:rPr lang="fr-BE" sz="2800" dirty="0" smtClean="0"/>
              <a:t>Performances des étudiants en allègement</a:t>
            </a:r>
            <a:br>
              <a:rPr lang="fr-BE" sz="2800" dirty="0" smtClean="0"/>
            </a:br>
            <a:r>
              <a:rPr lang="fr-BE" sz="2800" dirty="0" smtClean="0"/>
              <a:t>Gain en crédits </a:t>
            </a:r>
            <a:r>
              <a:rPr lang="fr-BE" sz="2800" dirty="0"/>
              <a:t>pas session </a:t>
            </a:r>
            <a:r>
              <a:rPr lang="fr-BE" sz="2800" dirty="0" smtClean="0"/>
              <a:t>(2018-2019</a:t>
            </a:r>
            <a:r>
              <a:rPr lang="fr-BE" sz="2800" dirty="0"/>
              <a:t>)</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7764" y="1314820"/>
            <a:ext cx="8472143" cy="5139767"/>
          </a:xfrm>
          <a:prstGeom prst="rect">
            <a:avLst/>
          </a:prstGeom>
        </p:spPr>
      </p:pic>
      <p:sp>
        <p:nvSpPr>
          <p:cNvPr id="4" name="Rectangle 3"/>
          <p:cNvSpPr/>
          <p:nvPr/>
        </p:nvSpPr>
        <p:spPr>
          <a:xfrm>
            <a:off x="4697506" y="1506073"/>
            <a:ext cx="2312894" cy="251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332518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GB" sz="3600" dirty="0" smtClean="0"/>
              <a:t>Relations avec les pairs</a:t>
            </a:r>
            <a:endParaRPr lang="en-GB" sz="3600" dirty="0"/>
          </a:p>
        </p:txBody>
      </p:sp>
      <p:sp>
        <p:nvSpPr>
          <p:cNvPr id="3" name="Espace réservé du contenu 2"/>
          <p:cNvSpPr>
            <a:spLocks noGrp="1"/>
          </p:cNvSpPr>
          <p:nvPr>
            <p:ph idx="1"/>
          </p:nvPr>
        </p:nvSpPr>
        <p:spPr/>
        <p:txBody>
          <a:bodyPr/>
          <a:lstStyle/>
          <a:p>
            <a:endParaRPr lang="en-GB" dirty="0"/>
          </a:p>
        </p:txBody>
      </p:sp>
      <p:sp>
        <p:nvSpPr>
          <p:cNvPr id="4" name="Pentagone 7"/>
          <p:cNvSpPr/>
          <p:nvPr/>
        </p:nvSpPr>
        <p:spPr>
          <a:xfrm>
            <a:off x="8004048" y="182880"/>
            <a:ext cx="3919728" cy="34137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Conclusion et Perspectives</a:t>
            </a:r>
            <a:endParaRPr lang="fr-BE" dirty="0"/>
          </a:p>
        </p:txBody>
      </p:sp>
      <p:sp>
        <p:nvSpPr>
          <p:cNvPr id="5" name="Pentagone 8"/>
          <p:cNvSpPr/>
          <p:nvPr/>
        </p:nvSpPr>
        <p:spPr>
          <a:xfrm>
            <a:off x="5425440" y="182880"/>
            <a:ext cx="2880000" cy="341376"/>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Résultats</a:t>
            </a:r>
            <a:endParaRPr lang="fr-BE" dirty="0"/>
          </a:p>
        </p:txBody>
      </p:sp>
      <p:sp>
        <p:nvSpPr>
          <p:cNvPr id="6" name="Pentagone 9"/>
          <p:cNvSpPr/>
          <p:nvPr/>
        </p:nvSpPr>
        <p:spPr>
          <a:xfrm>
            <a:off x="2846832" y="182880"/>
            <a:ext cx="3054096" cy="34137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Objectifs et Méthodes</a:t>
            </a:r>
            <a:endParaRPr lang="fr-BE" dirty="0"/>
          </a:p>
        </p:txBody>
      </p:sp>
      <p:sp>
        <p:nvSpPr>
          <p:cNvPr id="7" name="Pentagone 10"/>
          <p:cNvSpPr/>
          <p:nvPr/>
        </p:nvSpPr>
        <p:spPr>
          <a:xfrm>
            <a:off x="268224" y="182880"/>
            <a:ext cx="2880000" cy="34137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Contexte</a:t>
            </a:r>
            <a:endParaRPr lang="fr-BE" dirty="0"/>
          </a:p>
        </p:txBody>
      </p:sp>
    </p:spTree>
    <p:extLst>
      <p:ext uri="{BB962C8B-B14F-4D97-AF65-F5344CB8AC3E}">
        <p14:creationId xmlns:p14="http://schemas.microsoft.com/office/powerpoint/2010/main" val="1590783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au 7"/>
          <p:cNvGraphicFramePr>
            <a:graphicFrameLocks noGrp="1"/>
          </p:cNvGraphicFramePr>
          <p:nvPr>
            <p:extLst>
              <p:ext uri="{D42A27DB-BD31-4B8C-83A1-F6EECF244321}">
                <p14:modId xmlns:p14="http://schemas.microsoft.com/office/powerpoint/2010/main" val="2298860690"/>
              </p:ext>
            </p:extLst>
          </p:nvPr>
        </p:nvGraphicFramePr>
        <p:xfrm>
          <a:off x="339925" y="142457"/>
          <a:ext cx="10432157" cy="8096073"/>
        </p:xfrm>
        <a:graphic>
          <a:graphicData uri="http://schemas.openxmlformats.org/drawingml/2006/table">
            <a:tbl>
              <a:tblPr firstRow="1" bandRow="1">
                <a:tableStyleId>{5C22544A-7EE6-4342-B048-85BDC9FD1C3A}</a:tableStyleId>
              </a:tblPr>
              <a:tblGrid>
                <a:gridCol w="8077341">
                  <a:extLst>
                    <a:ext uri="{9D8B030D-6E8A-4147-A177-3AD203B41FA5}">
                      <a16:colId xmlns="" xmlns:a16="http://schemas.microsoft.com/office/drawing/2014/main" val="2980651336"/>
                    </a:ext>
                  </a:extLst>
                </a:gridCol>
                <a:gridCol w="588704">
                  <a:extLst>
                    <a:ext uri="{9D8B030D-6E8A-4147-A177-3AD203B41FA5}">
                      <a16:colId xmlns="" xmlns:a16="http://schemas.microsoft.com/office/drawing/2014/main" val="2249863692"/>
                    </a:ext>
                  </a:extLst>
                </a:gridCol>
                <a:gridCol w="588704">
                  <a:extLst>
                    <a:ext uri="{9D8B030D-6E8A-4147-A177-3AD203B41FA5}">
                      <a16:colId xmlns="" xmlns:a16="http://schemas.microsoft.com/office/drawing/2014/main" val="2893135628"/>
                    </a:ext>
                  </a:extLst>
                </a:gridCol>
                <a:gridCol w="588704">
                  <a:extLst>
                    <a:ext uri="{9D8B030D-6E8A-4147-A177-3AD203B41FA5}">
                      <a16:colId xmlns="" xmlns:a16="http://schemas.microsoft.com/office/drawing/2014/main" val="15495687"/>
                    </a:ext>
                  </a:extLst>
                </a:gridCol>
                <a:gridCol w="588704">
                  <a:extLst>
                    <a:ext uri="{9D8B030D-6E8A-4147-A177-3AD203B41FA5}">
                      <a16:colId xmlns="" xmlns:a16="http://schemas.microsoft.com/office/drawing/2014/main" val="3454939666"/>
                    </a:ext>
                  </a:extLst>
                </a:gridCol>
              </a:tblGrid>
              <a:tr h="344736">
                <a:tc>
                  <a:txBody>
                    <a:bodyPr/>
                    <a:lstStyle/>
                    <a:p>
                      <a:pPr algn="l" fontAlgn="ctr"/>
                      <a:r>
                        <a:rPr lang="fr-BE" sz="1800" b="1" i="0" u="none" strike="noStrike" noProof="0" dirty="0" smtClean="0">
                          <a:solidFill>
                            <a:srgbClr val="000000"/>
                          </a:solidFill>
                          <a:effectLst/>
                          <a:latin typeface="Calibri" panose="020F0502020204030204" pitchFamily="34" charset="0"/>
                        </a:rPr>
                        <a:t>Manifestations</a:t>
                      </a:r>
                      <a:r>
                        <a:rPr lang="fr-BE" sz="1800" b="1" i="0" u="none" strike="noStrike" baseline="0" noProof="0" dirty="0" smtClean="0">
                          <a:solidFill>
                            <a:srgbClr val="000000"/>
                          </a:solidFill>
                          <a:effectLst/>
                          <a:latin typeface="Calibri" panose="020F0502020204030204" pitchFamily="34" charset="0"/>
                        </a:rPr>
                        <a:t> d’une bonne qualité de relation en situation d’allègement</a:t>
                      </a:r>
                      <a:endParaRPr lang="fr-BE" sz="1800" b="1" i="0" u="none" strike="noStrike" noProof="0"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Et. (1)</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Com.</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Et. (2)</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Com.</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extLst>
                  <a:ext uri="{0D108BD9-81ED-4DB2-BD59-A6C34878D82A}">
                    <a16:rowId xmlns="" xmlns:a16="http://schemas.microsoft.com/office/drawing/2014/main" val="2101281383"/>
                  </a:ext>
                </a:extLst>
              </a:tr>
              <a:tr h="344736">
                <a:tc>
                  <a:txBody>
                    <a:bodyPr/>
                    <a:lstStyle/>
                    <a:p>
                      <a:pPr algn="l" fontAlgn="ctr"/>
                      <a:r>
                        <a:rPr lang="fr-BE" sz="1800" b="1" i="0" u="none" strike="noStrike" kern="1200" noProof="0" dirty="0" smtClean="0">
                          <a:solidFill>
                            <a:srgbClr val="000000"/>
                          </a:solidFill>
                          <a:effectLst/>
                          <a:latin typeface="Calibri" panose="020F0502020204030204" pitchFamily="34" charset="0"/>
                          <a:ea typeface="+mn-ea"/>
                          <a:cs typeface="+mn-cs"/>
                        </a:rPr>
                        <a:t>Être ensemble, se voir, discuter</a:t>
                      </a:r>
                      <a:endParaRPr lang="fr-BE" sz="1800" b="1" i="0" u="none" strike="noStrike" kern="1200" noProof="0" dirty="0">
                        <a:solidFill>
                          <a:srgbClr val="000000"/>
                        </a:solidFill>
                        <a:effectLst/>
                        <a:latin typeface="Calibri" panose="020F0502020204030204" pitchFamily="34" charset="0"/>
                        <a:ea typeface="+mn-ea"/>
                        <a:cs typeface="+mn-cs"/>
                      </a:endParaRPr>
                    </a:p>
                  </a:txBody>
                  <a:tcPr marL="72000" marR="7620" marT="7620" marB="0" anchor="ctr">
                    <a:solidFill>
                      <a:schemeClr val="accent2">
                        <a:lumMod val="75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8</a:t>
                      </a:r>
                    </a:p>
                  </a:txBody>
                  <a:tcPr marL="7620" marR="7620" marT="7620" marB="0" anchor="ctr">
                    <a:solidFill>
                      <a:schemeClr val="accent2">
                        <a:lumMod val="75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17</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75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6</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75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10</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75000"/>
                      </a:schemeClr>
                    </a:solidFill>
                  </a:tcPr>
                </a:tc>
                <a:extLst>
                  <a:ext uri="{0D108BD9-81ED-4DB2-BD59-A6C34878D82A}">
                    <a16:rowId xmlns="" xmlns:a16="http://schemas.microsoft.com/office/drawing/2014/main" val="2820746704"/>
                  </a:ext>
                </a:extLst>
              </a:tr>
              <a:tr h="302950">
                <a:tc>
                  <a:txBody>
                    <a:bodyPr/>
                    <a:lstStyle/>
                    <a:p>
                      <a:pPr algn="l" fontAlgn="ctr"/>
                      <a:r>
                        <a:rPr lang="fr-BE" sz="1600" b="0" i="0" u="none" strike="noStrike" noProof="0" dirty="0" smtClean="0">
                          <a:solidFill>
                            <a:srgbClr val="000000"/>
                          </a:solidFill>
                          <a:effectLst/>
                          <a:latin typeface="Calibri" panose="020F0502020204030204" pitchFamily="34" charset="0"/>
                        </a:rPr>
                        <a:t>	Maintien de</a:t>
                      </a:r>
                      <a:r>
                        <a:rPr lang="fr-BE" sz="1600" b="0" i="0" u="none" strike="noStrike" baseline="0" noProof="0" dirty="0" smtClean="0">
                          <a:solidFill>
                            <a:srgbClr val="000000"/>
                          </a:solidFill>
                          <a:effectLst/>
                          <a:latin typeface="Calibri" panose="020F0502020204030204" pitchFamily="34" charset="0"/>
                        </a:rPr>
                        <a:t> relations avec les étudiants amis au Q1</a:t>
                      </a:r>
                      <a:endParaRPr lang="fr-BE" sz="1600" b="0" i="0" u="none" strike="noStrike" noProof="0" dirty="0">
                        <a:solidFill>
                          <a:srgbClr val="000000"/>
                        </a:solidFill>
                        <a:effectLst/>
                        <a:latin typeface="Calibri" panose="020F0502020204030204" pitchFamily="34" charset="0"/>
                      </a:endParaRPr>
                    </a:p>
                  </a:txBody>
                  <a:tcPr marL="72000" marR="7620" marT="7620" marB="0" anchor="ctr">
                    <a:solidFill>
                      <a:schemeClr val="accent2">
                        <a:lumMod val="60000"/>
                        <a:lumOff val="40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8</a:t>
                      </a:r>
                    </a:p>
                  </a:txBody>
                  <a:tcPr marL="7620" marR="7620" marT="7620" marB="0" anchor="ctr">
                    <a:solidFill>
                      <a:schemeClr val="accent2">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17</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6</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9</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60000"/>
                        <a:lumOff val="40000"/>
                      </a:schemeClr>
                    </a:solidFill>
                  </a:tcPr>
                </a:tc>
                <a:extLst>
                  <a:ext uri="{0D108BD9-81ED-4DB2-BD59-A6C34878D82A}">
                    <a16:rowId xmlns="" xmlns:a16="http://schemas.microsoft.com/office/drawing/2014/main" val="2651048275"/>
                  </a:ext>
                </a:extLst>
              </a:tr>
              <a:tr h="261163">
                <a:tc>
                  <a:txBody>
                    <a:bodyPr/>
                    <a:lstStyle/>
                    <a:p>
                      <a:pPr algn="l" fontAlgn="ctr"/>
                      <a:r>
                        <a:rPr lang="fr-BE" sz="1400" b="0" i="0" u="none" strike="noStrike" noProof="0" dirty="0" smtClean="0">
                          <a:solidFill>
                            <a:srgbClr val="000000"/>
                          </a:solidFill>
                          <a:effectLst/>
                          <a:latin typeface="Calibri" panose="020F0502020204030204" pitchFamily="34" charset="0"/>
                        </a:rPr>
                        <a:t>		Pas préjudiciable</a:t>
                      </a:r>
                      <a:r>
                        <a:rPr lang="fr-BE" sz="1400" b="0" i="0" u="none" strike="noStrike" baseline="0" noProof="0" dirty="0" smtClean="0">
                          <a:solidFill>
                            <a:srgbClr val="000000"/>
                          </a:solidFill>
                          <a:effectLst/>
                          <a:latin typeface="Calibri" panose="020F0502020204030204" pitchFamily="34" charset="0"/>
                        </a:rPr>
                        <a:t> pour revoir des amis du Q1 hors cours</a:t>
                      </a:r>
                      <a:endParaRPr lang="fr-BE" sz="1400" b="0" i="0" u="none" strike="noStrike" noProof="0" dirty="0">
                        <a:solidFill>
                          <a:srgbClr val="000000"/>
                        </a:solidFill>
                        <a:effectLst/>
                        <a:latin typeface="Calibri" panose="020F0502020204030204" pitchFamily="34" charset="0"/>
                      </a:endParaRPr>
                    </a:p>
                  </a:txBody>
                  <a:tcPr marL="72000" marR="7620" marT="7620" marB="0" anchor="ctr">
                    <a:solidFill>
                      <a:schemeClr val="accent2">
                        <a:lumMod val="40000"/>
                        <a:lumOff val="60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6</a:t>
                      </a:r>
                    </a:p>
                  </a:txBody>
                  <a:tcPr marL="7620" marR="7620" marT="7620" marB="0" anchor="ctr">
                    <a:solidFill>
                      <a:schemeClr val="accent2">
                        <a:lumMod val="40000"/>
                        <a:lumOff val="60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7</a:t>
                      </a:r>
                    </a:p>
                  </a:txBody>
                  <a:tcPr marL="7620" marR="7620" marT="7620" marB="0" anchor="ctr">
                    <a:solidFill>
                      <a:schemeClr val="accent2">
                        <a:lumMod val="40000"/>
                        <a:lumOff val="6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4</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40000"/>
                        <a:lumOff val="6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4</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40000"/>
                        <a:lumOff val="60000"/>
                      </a:schemeClr>
                    </a:solidFill>
                  </a:tcPr>
                </a:tc>
                <a:extLst>
                  <a:ext uri="{0D108BD9-81ED-4DB2-BD59-A6C34878D82A}">
                    <a16:rowId xmlns="" xmlns:a16="http://schemas.microsoft.com/office/drawing/2014/main" val="871133559"/>
                  </a:ext>
                </a:extLst>
              </a:tr>
              <a:tr h="261163">
                <a:tc>
                  <a:txBody>
                    <a:bodyPr/>
                    <a:lstStyle/>
                    <a:p>
                      <a:pPr algn="l" fontAlgn="ctr"/>
                      <a:r>
                        <a:rPr lang="fr-BE" sz="1400" b="0" i="0" u="none" strike="noStrike" noProof="0" dirty="0" smtClean="0">
                          <a:solidFill>
                            <a:srgbClr val="000000"/>
                          </a:solidFill>
                          <a:effectLst/>
                          <a:latin typeface="Calibri" panose="020F0502020204030204" pitchFamily="34" charset="0"/>
                        </a:rPr>
                        <a:t>		Suivre des cours du Q2 en plus</a:t>
                      </a:r>
                      <a:endParaRPr lang="fr-BE" sz="1400" b="0" i="0" u="none" strike="noStrike" noProof="0" dirty="0">
                        <a:solidFill>
                          <a:srgbClr val="000000"/>
                        </a:solidFill>
                        <a:effectLst/>
                        <a:latin typeface="Calibri" panose="020F0502020204030204" pitchFamily="34" charset="0"/>
                      </a:endParaRPr>
                    </a:p>
                  </a:txBody>
                  <a:tcPr marL="72000" marR="7620" marT="7620" marB="0" anchor="ctr">
                    <a:solidFill>
                      <a:schemeClr val="accent2">
                        <a:lumMod val="40000"/>
                        <a:lumOff val="60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5</a:t>
                      </a:r>
                    </a:p>
                  </a:txBody>
                  <a:tcPr marL="7620" marR="7620" marT="7620" marB="0" anchor="ctr">
                    <a:solidFill>
                      <a:schemeClr val="accent2">
                        <a:lumMod val="40000"/>
                        <a:lumOff val="6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10</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40000"/>
                        <a:lumOff val="6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3</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40000"/>
                        <a:lumOff val="6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5</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40000"/>
                        <a:lumOff val="60000"/>
                      </a:schemeClr>
                    </a:solidFill>
                  </a:tcPr>
                </a:tc>
                <a:extLst>
                  <a:ext uri="{0D108BD9-81ED-4DB2-BD59-A6C34878D82A}">
                    <a16:rowId xmlns="" xmlns:a16="http://schemas.microsoft.com/office/drawing/2014/main" val="2377525074"/>
                  </a:ext>
                </a:extLst>
              </a:tr>
              <a:tr h="261163">
                <a:tc>
                  <a:txBody>
                    <a:bodyPr/>
                    <a:lstStyle/>
                    <a:p>
                      <a:pPr algn="l" fontAlgn="b"/>
                      <a:r>
                        <a:rPr lang="fr-BE" sz="1200" b="0" i="0" u="none" strike="noStrike" noProof="0" dirty="0" smtClean="0">
                          <a:solidFill>
                            <a:srgbClr val="000000"/>
                          </a:solidFill>
                          <a:effectLst/>
                          <a:latin typeface="Calibri" panose="020F0502020204030204" pitchFamily="34" charset="0"/>
                        </a:rPr>
                        <a:t>			Conserver un sentiment de normalité</a:t>
                      </a:r>
                      <a:endParaRPr lang="fr-BE" sz="1200" b="0" i="0" u="none" strike="noStrike" noProof="0" dirty="0">
                        <a:solidFill>
                          <a:srgbClr val="000000"/>
                        </a:solidFill>
                        <a:effectLst/>
                        <a:latin typeface="Calibri" panose="020F0502020204030204" pitchFamily="34" charset="0"/>
                      </a:endParaRPr>
                    </a:p>
                  </a:txBody>
                  <a:tcPr marL="72000" marR="7620" marT="7620" marB="0" anchor="ctr">
                    <a:solidFill>
                      <a:schemeClr val="accent2">
                        <a:lumMod val="20000"/>
                        <a:lumOff val="80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1</a:t>
                      </a:r>
                    </a:p>
                  </a:txBody>
                  <a:tcPr marL="7620" marR="7620" marT="7620" marB="0" anchor="ctr">
                    <a:solidFill>
                      <a:schemeClr val="accent2">
                        <a:lumMod val="20000"/>
                        <a:lumOff val="80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1</a:t>
                      </a:r>
                    </a:p>
                  </a:txBody>
                  <a:tcPr marL="7620" marR="7620" marT="7620" marB="0" anchor="ctr">
                    <a:solidFill>
                      <a:schemeClr val="accent2">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0</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0</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20000"/>
                        <a:lumOff val="80000"/>
                      </a:schemeClr>
                    </a:solidFill>
                  </a:tcPr>
                </a:tc>
                <a:extLst>
                  <a:ext uri="{0D108BD9-81ED-4DB2-BD59-A6C34878D82A}">
                    <a16:rowId xmlns="" xmlns:a16="http://schemas.microsoft.com/office/drawing/2014/main" val="1054416663"/>
                  </a:ext>
                </a:extLst>
              </a:tr>
              <a:tr h="261163">
                <a:tc>
                  <a:txBody>
                    <a:bodyPr/>
                    <a:lstStyle/>
                    <a:p>
                      <a:pPr algn="l" fontAlgn="b"/>
                      <a:r>
                        <a:rPr lang="fr-BE" sz="1200" b="0" i="0" u="none" strike="noStrike" noProof="0" dirty="0" smtClean="0">
                          <a:solidFill>
                            <a:srgbClr val="000000"/>
                          </a:solidFill>
                          <a:effectLst/>
                          <a:latin typeface="Calibri" panose="020F0502020204030204" pitchFamily="34" charset="0"/>
                        </a:rPr>
                        <a:t>			Revoir les</a:t>
                      </a:r>
                      <a:r>
                        <a:rPr lang="fr-BE" sz="1200" b="0" i="0" u="none" strike="noStrike" baseline="0" noProof="0" dirty="0" smtClean="0">
                          <a:solidFill>
                            <a:srgbClr val="000000"/>
                          </a:solidFill>
                          <a:effectLst/>
                          <a:latin typeface="Calibri" panose="020F0502020204030204" pitchFamily="34" charset="0"/>
                        </a:rPr>
                        <a:t> amis du Q1</a:t>
                      </a:r>
                      <a:endParaRPr lang="fr-BE" sz="1200" b="0" i="0" u="none" strike="noStrike" noProof="0" dirty="0">
                        <a:solidFill>
                          <a:srgbClr val="000000"/>
                        </a:solidFill>
                        <a:effectLst/>
                        <a:latin typeface="Calibri" panose="020F0502020204030204" pitchFamily="34" charset="0"/>
                      </a:endParaRPr>
                    </a:p>
                  </a:txBody>
                  <a:tcPr marL="72000" marR="7620" marT="7620" marB="0" anchor="ctr">
                    <a:solidFill>
                      <a:schemeClr val="accent2">
                        <a:lumMod val="20000"/>
                        <a:lumOff val="80000"/>
                      </a:schemeClr>
                    </a:solidFill>
                  </a:tcPr>
                </a:tc>
                <a:tc>
                  <a:txBody>
                    <a:bodyPr/>
                    <a:lstStyle/>
                    <a:p>
                      <a:pPr algn="ctr" fontAlgn="b"/>
                      <a:r>
                        <a:rPr lang="fr-BE" sz="1400" b="1" i="0" u="none" strike="noStrike" noProof="0" dirty="0">
                          <a:solidFill>
                            <a:schemeClr val="tx1"/>
                          </a:solidFill>
                          <a:effectLst/>
                          <a:latin typeface="Calibri" panose="020F0502020204030204" pitchFamily="34" charset="0"/>
                        </a:rPr>
                        <a:t>4</a:t>
                      </a:r>
                    </a:p>
                  </a:txBody>
                  <a:tcPr marL="7620" marR="7620" marT="7620" marB="0" anchor="ctr">
                    <a:solidFill>
                      <a:schemeClr val="accent2">
                        <a:lumMod val="20000"/>
                        <a:lumOff val="80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4</a:t>
                      </a:r>
                    </a:p>
                  </a:txBody>
                  <a:tcPr marL="7620" marR="7620" marT="7620" marB="0" anchor="ctr">
                    <a:solidFill>
                      <a:schemeClr val="accent2">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3</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3</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20000"/>
                        <a:lumOff val="80000"/>
                      </a:schemeClr>
                    </a:solidFill>
                  </a:tcPr>
                </a:tc>
                <a:extLst>
                  <a:ext uri="{0D108BD9-81ED-4DB2-BD59-A6C34878D82A}">
                    <a16:rowId xmlns="" xmlns:a16="http://schemas.microsoft.com/office/drawing/2014/main" val="4118138597"/>
                  </a:ext>
                </a:extLst>
              </a:tr>
              <a:tr h="261163">
                <a:tc>
                  <a:txBody>
                    <a:bodyPr/>
                    <a:lstStyle/>
                    <a:p>
                      <a:pPr algn="l" fontAlgn="b"/>
                      <a:r>
                        <a:rPr lang="fr-BE" sz="1200" b="0" i="0" u="none" strike="noStrike" noProof="0" dirty="0" smtClean="0">
                          <a:solidFill>
                            <a:srgbClr val="000000"/>
                          </a:solidFill>
                          <a:effectLst/>
                          <a:latin typeface="Calibri" panose="020F0502020204030204" pitchFamily="34" charset="0"/>
                        </a:rPr>
                        <a:t>			S’avancer dans</a:t>
                      </a:r>
                      <a:r>
                        <a:rPr lang="fr-BE" sz="1200" b="0" i="0" u="none" strike="noStrike" baseline="0" noProof="0" dirty="0" smtClean="0">
                          <a:solidFill>
                            <a:srgbClr val="000000"/>
                          </a:solidFill>
                          <a:effectLst/>
                          <a:latin typeface="Calibri" panose="020F0502020204030204" pitchFamily="34" charset="0"/>
                        </a:rPr>
                        <a:t> les cours du Q2</a:t>
                      </a:r>
                      <a:endParaRPr lang="fr-BE" sz="1200" b="0" i="0" u="none" strike="noStrike" noProof="0" dirty="0">
                        <a:solidFill>
                          <a:srgbClr val="000000"/>
                        </a:solidFill>
                        <a:effectLst/>
                        <a:latin typeface="Calibri" panose="020F0502020204030204" pitchFamily="34" charset="0"/>
                      </a:endParaRPr>
                    </a:p>
                  </a:txBody>
                  <a:tcPr marL="72000" marR="7620" marT="7620" marB="0" anchor="ctr">
                    <a:solidFill>
                      <a:schemeClr val="accent2">
                        <a:lumMod val="20000"/>
                        <a:lumOff val="80000"/>
                      </a:schemeClr>
                    </a:solidFill>
                  </a:tcPr>
                </a:tc>
                <a:tc>
                  <a:txBody>
                    <a:bodyPr/>
                    <a:lstStyle/>
                    <a:p>
                      <a:pPr algn="ctr" fontAlgn="b"/>
                      <a:r>
                        <a:rPr lang="fr-BE" sz="1400" b="1" i="0" u="none" strike="noStrike" noProof="0" dirty="0">
                          <a:solidFill>
                            <a:schemeClr val="tx1"/>
                          </a:solidFill>
                          <a:effectLst/>
                          <a:latin typeface="Calibri" panose="020F0502020204030204" pitchFamily="34" charset="0"/>
                        </a:rPr>
                        <a:t>4</a:t>
                      </a:r>
                    </a:p>
                  </a:txBody>
                  <a:tcPr marL="7620" marR="7620" marT="7620" marB="0" anchor="ctr">
                    <a:solidFill>
                      <a:schemeClr val="accent2">
                        <a:lumMod val="20000"/>
                        <a:lumOff val="80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5</a:t>
                      </a:r>
                    </a:p>
                  </a:txBody>
                  <a:tcPr marL="7620" marR="7620" marT="7620" marB="0" anchor="ctr">
                    <a:solidFill>
                      <a:schemeClr val="accent2">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2</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2</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20000"/>
                        <a:lumOff val="80000"/>
                      </a:schemeClr>
                    </a:solidFill>
                  </a:tcPr>
                </a:tc>
                <a:extLst>
                  <a:ext uri="{0D108BD9-81ED-4DB2-BD59-A6C34878D82A}">
                    <a16:rowId xmlns="" xmlns:a16="http://schemas.microsoft.com/office/drawing/2014/main" val="3658653487"/>
                  </a:ext>
                </a:extLst>
              </a:tr>
              <a:tr h="302950">
                <a:tc>
                  <a:txBody>
                    <a:bodyPr/>
                    <a:lstStyle/>
                    <a:p>
                      <a:pPr algn="l" fontAlgn="b"/>
                      <a:r>
                        <a:rPr lang="fr-BE" sz="1600" b="0" i="0" u="none" strike="noStrike" noProof="0" dirty="0" smtClean="0">
                          <a:solidFill>
                            <a:schemeClr val="tx1"/>
                          </a:solidFill>
                          <a:effectLst/>
                          <a:latin typeface="Calibri" panose="020F0502020204030204" pitchFamily="34" charset="0"/>
                        </a:rPr>
                        <a:t>	Resserrer les relations avec des</a:t>
                      </a:r>
                      <a:r>
                        <a:rPr lang="fr-BE" sz="1600" b="0" i="0" u="none" strike="noStrike" baseline="0" noProof="0" dirty="0" smtClean="0">
                          <a:solidFill>
                            <a:schemeClr val="tx1"/>
                          </a:solidFill>
                          <a:effectLst/>
                          <a:latin typeface="Calibri" panose="020F0502020204030204" pitchFamily="34" charset="0"/>
                        </a:rPr>
                        <a:t> étudiants du groupe allègement</a:t>
                      </a:r>
                      <a:endParaRPr lang="fr-BE" sz="1600" b="0" i="0" u="none" strike="noStrike" noProof="0" dirty="0">
                        <a:solidFill>
                          <a:schemeClr val="tx1"/>
                        </a:solidFill>
                        <a:effectLst/>
                        <a:latin typeface="Calibri" panose="020F0502020204030204" pitchFamily="34" charset="0"/>
                      </a:endParaRPr>
                    </a:p>
                  </a:txBody>
                  <a:tcPr marL="72000" marR="7620" marT="7620" marB="0" anchor="ctr">
                    <a:solidFill>
                      <a:schemeClr val="accent2">
                        <a:lumMod val="60000"/>
                        <a:lumOff val="40000"/>
                      </a:schemeClr>
                    </a:solidFill>
                  </a:tcPr>
                </a:tc>
                <a:tc>
                  <a:txBody>
                    <a:bodyPr/>
                    <a:lstStyle/>
                    <a:p>
                      <a:pPr algn="ctr" fontAlgn="b"/>
                      <a:r>
                        <a:rPr lang="fr-BE" sz="1400" b="1" i="0" u="none" strike="noStrike" noProof="0" dirty="0">
                          <a:solidFill>
                            <a:schemeClr val="tx1"/>
                          </a:solidFill>
                          <a:effectLst/>
                          <a:latin typeface="Calibri" panose="020F0502020204030204" pitchFamily="34" charset="0"/>
                        </a:rPr>
                        <a:t>0</a:t>
                      </a:r>
                    </a:p>
                  </a:txBody>
                  <a:tcPr marL="7620" marR="7620" marT="7620" marB="0" anchor="ctr">
                    <a:solidFill>
                      <a:schemeClr val="accent2">
                        <a:lumMod val="60000"/>
                        <a:lumOff val="40000"/>
                      </a:schemeClr>
                    </a:solidFill>
                  </a:tcPr>
                </a:tc>
                <a:tc>
                  <a:txBody>
                    <a:bodyPr/>
                    <a:lstStyle/>
                    <a:p>
                      <a:pPr algn="ctr" fontAlgn="b"/>
                      <a:r>
                        <a:rPr lang="fr-BE" sz="1400" b="1" i="0" u="none" strike="noStrike" noProof="0" dirty="0">
                          <a:solidFill>
                            <a:schemeClr val="tx1"/>
                          </a:solidFill>
                          <a:effectLst/>
                          <a:latin typeface="Calibri" panose="020F0502020204030204" pitchFamily="34" charset="0"/>
                        </a:rPr>
                        <a:t>0</a:t>
                      </a:r>
                    </a:p>
                  </a:txBody>
                  <a:tcPr marL="7620" marR="7620" marT="7620" marB="0" anchor="ctr">
                    <a:solidFill>
                      <a:schemeClr val="accent2">
                        <a:lumMod val="60000"/>
                        <a:lumOff val="40000"/>
                      </a:schemeClr>
                    </a:solidFill>
                  </a:tcPr>
                </a:tc>
                <a:tc>
                  <a:txBody>
                    <a:bodyPr/>
                    <a:lstStyle/>
                    <a:p>
                      <a:pPr algn="ctr" fontAlgn="b"/>
                      <a:r>
                        <a:rPr lang="fr-BE" sz="1400" b="1" i="0" u="none" strike="noStrike" noProof="0" dirty="0" smtClean="0">
                          <a:solidFill>
                            <a:schemeClr val="tx1"/>
                          </a:solidFill>
                          <a:effectLst/>
                          <a:latin typeface="Calibri" panose="020F0502020204030204" pitchFamily="34" charset="0"/>
                        </a:rPr>
                        <a:t>1</a:t>
                      </a:r>
                      <a:endParaRPr lang="fr-BE" sz="1400" b="1" i="0" u="none" strike="noStrike" noProof="0" dirty="0">
                        <a:solidFill>
                          <a:schemeClr val="tx1"/>
                        </a:solidFill>
                        <a:effectLst/>
                        <a:latin typeface="Calibri" panose="020F0502020204030204" pitchFamily="34" charset="0"/>
                      </a:endParaRPr>
                    </a:p>
                  </a:txBody>
                  <a:tcPr marL="7620" marR="7620" marT="7620" marB="0" anchor="ctr">
                    <a:solidFill>
                      <a:schemeClr val="accent2">
                        <a:lumMod val="60000"/>
                        <a:lumOff val="40000"/>
                      </a:schemeClr>
                    </a:solidFill>
                  </a:tcPr>
                </a:tc>
                <a:tc>
                  <a:txBody>
                    <a:bodyPr/>
                    <a:lstStyle/>
                    <a:p>
                      <a:pPr algn="ctr" fontAlgn="b"/>
                      <a:r>
                        <a:rPr lang="fr-BE" sz="1400" b="1" i="0" u="none" strike="noStrike" noProof="0" dirty="0" smtClean="0">
                          <a:solidFill>
                            <a:schemeClr val="tx1"/>
                          </a:solidFill>
                          <a:effectLst/>
                          <a:latin typeface="Calibri" panose="020F0502020204030204" pitchFamily="34" charset="0"/>
                        </a:rPr>
                        <a:t>1</a:t>
                      </a:r>
                      <a:endParaRPr lang="fr-BE" sz="1400" b="1" i="0" u="none" strike="noStrike" noProof="0" dirty="0">
                        <a:solidFill>
                          <a:schemeClr val="tx1"/>
                        </a:solidFill>
                        <a:effectLst/>
                        <a:latin typeface="Calibri" panose="020F0502020204030204" pitchFamily="34" charset="0"/>
                      </a:endParaRPr>
                    </a:p>
                  </a:txBody>
                  <a:tcPr marL="7620" marR="7620" marT="7620" marB="0" anchor="ctr">
                    <a:solidFill>
                      <a:schemeClr val="accent2">
                        <a:lumMod val="60000"/>
                        <a:lumOff val="40000"/>
                      </a:schemeClr>
                    </a:solidFill>
                  </a:tcPr>
                </a:tc>
                <a:extLst>
                  <a:ext uri="{0D108BD9-81ED-4DB2-BD59-A6C34878D82A}">
                    <a16:rowId xmlns="" xmlns:a16="http://schemas.microsoft.com/office/drawing/2014/main" val="2383718512"/>
                  </a:ext>
                </a:extLst>
              </a:tr>
              <a:tr h="344736">
                <a:tc>
                  <a:txBody>
                    <a:bodyPr/>
                    <a:lstStyle/>
                    <a:p>
                      <a:pPr marL="0" algn="l" defTabSz="914400" rtl="0" eaLnBrk="1" fontAlgn="ctr" latinLnBrk="0" hangingPunct="1"/>
                      <a:r>
                        <a:rPr lang="fr-BE" sz="1800" b="1" i="0" u="none" strike="noStrike" kern="1200" noProof="0" dirty="0" smtClean="0">
                          <a:solidFill>
                            <a:srgbClr val="000000"/>
                          </a:solidFill>
                          <a:effectLst/>
                          <a:latin typeface="Calibri" panose="020F0502020204030204" pitchFamily="34" charset="0"/>
                          <a:ea typeface="+mn-ea"/>
                          <a:cs typeface="+mn-cs"/>
                        </a:rPr>
                        <a:t>Importance de se connaître au sein</a:t>
                      </a:r>
                      <a:r>
                        <a:rPr lang="fr-BE" sz="1800" b="1" i="0" u="none" strike="noStrike" kern="1200" baseline="0" noProof="0" dirty="0" smtClean="0">
                          <a:solidFill>
                            <a:srgbClr val="000000"/>
                          </a:solidFill>
                          <a:effectLst/>
                          <a:latin typeface="Calibri" panose="020F0502020204030204" pitchFamily="34" charset="0"/>
                          <a:ea typeface="+mn-ea"/>
                          <a:cs typeface="+mn-cs"/>
                        </a:rPr>
                        <a:t> du groupe</a:t>
                      </a:r>
                      <a:endParaRPr lang="fr-BE" sz="1800" b="1" i="0" u="none" strike="noStrike" kern="1200" noProof="0" dirty="0">
                        <a:solidFill>
                          <a:srgbClr val="000000"/>
                        </a:solidFill>
                        <a:effectLst/>
                        <a:latin typeface="Calibri" panose="020F0502020204030204" pitchFamily="34" charset="0"/>
                        <a:ea typeface="+mn-ea"/>
                        <a:cs typeface="+mn-cs"/>
                      </a:endParaRPr>
                    </a:p>
                  </a:txBody>
                  <a:tcPr marL="72000" marR="7620" marT="7620" marB="0" anchor="ctr">
                    <a:solidFill>
                      <a:schemeClr val="accent6">
                        <a:lumMod val="75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8</a:t>
                      </a:r>
                    </a:p>
                  </a:txBody>
                  <a:tcPr marL="7620" marR="7620" marT="7620" marB="0" anchor="ctr">
                    <a:solidFill>
                      <a:schemeClr val="accent6">
                        <a:lumMod val="75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29</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8</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27</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75000"/>
                      </a:schemeClr>
                    </a:solidFill>
                  </a:tcPr>
                </a:tc>
                <a:extLst>
                  <a:ext uri="{0D108BD9-81ED-4DB2-BD59-A6C34878D82A}">
                    <a16:rowId xmlns="" xmlns:a16="http://schemas.microsoft.com/office/drawing/2014/main" val="3022636529"/>
                  </a:ext>
                </a:extLst>
              </a:tr>
              <a:tr h="302950">
                <a:tc>
                  <a:txBody>
                    <a:bodyPr/>
                    <a:lstStyle/>
                    <a:p>
                      <a:pPr algn="l" fontAlgn="b"/>
                      <a:r>
                        <a:rPr lang="fr-BE" sz="1600" b="0" i="0" u="none" strike="noStrike" noProof="0" dirty="0" smtClean="0">
                          <a:solidFill>
                            <a:srgbClr val="000000"/>
                          </a:solidFill>
                          <a:effectLst/>
                          <a:latin typeface="Calibri" panose="020F0502020204030204" pitchFamily="34" charset="0"/>
                        </a:rPr>
                        <a:t>	Faire connaissance, bien s’entendre</a:t>
                      </a:r>
                      <a:endParaRPr lang="fr-BE" sz="1600" b="0" i="0" u="none" strike="noStrike" noProof="0" dirty="0">
                        <a:solidFill>
                          <a:srgbClr val="000000"/>
                        </a:solidFill>
                        <a:effectLst/>
                        <a:latin typeface="Calibri" panose="020F0502020204030204" pitchFamily="34" charset="0"/>
                      </a:endParaRPr>
                    </a:p>
                  </a:txBody>
                  <a:tcPr marL="72000" marR="7620" marT="7620" marB="0" anchor="ctr">
                    <a:solidFill>
                      <a:schemeClr val="accent6">
                        <a:lumMod val="60000"/>
                        <a:lumOff val="40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3</a:t>
                      </a:r>
                    </a:p>
                  </a:txBody>
                  <a:tcPr marL="7620" marR="7620" marT="7620" marB="0" anchor="ctr">
                    <a:solidFill>
                      <a:schemeClr val="accent6">
                        <a:lumMod val="60000"/>
                        <a:lumOff val="40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3</a:t>
                      </a:r>
                    </a:p>
                  </a:txBody>
                  <a:tcPr marL="7620" marR="7620" marT="7620" marB="0" anchor="ctr">
                    <a:solidFill>
                      <a:schemeClr val="accent6">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5</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6</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60000"/>
                        <a:lumOff val="40000"/>
                      </a:schemeClr>
                    </a:solidFill>
                  </a:tcPr>
                </a:tc>
                <a:extLst>
                  <a:ext uri="{0D108BD9-81ED-4DB2-BD59-A6C34878D82A}">
                    <a16:rowId xmlns="" xmlns:a16="http://schemas.microsoft.com/office/drawing/2014/main" val="28931642"/>
                  </a:ext>
                </a:extLst>
              </a:tr>
              <a:tr h="302950">
                <a:tc>
                  <a:txBody>
                    <a:bodyPr/>
                    <a:lstStyle/>
                    <a:p>
                      <a:pPr algn="l" fontAlgn="b"/>
                      <a:r>
                        <a:rPr lang="fr-BE" sz="1600" b="0" i="0" u="none" strike="noStrike" noProof="0" dirty="0" smtClean="0">
                          <a:solidFill>
                            <a:srgbClr val="000000"/>
                          </a:solidFill>
                          <a:effectLst/>
                          <a:latin typeface="Calibri" panose="020F0502020204030204" pitchFamily="34" charset="0"/>
                        </a:rPr>
                        <a:t>	Ne pas redevenir</a:t>
                      </a:r>
                      <a:r>
                        <a:rPr lang="fr-BE" sz="1600" b="0" i="0" u="none" strike="noStrike" baseline="0" noProof="0" dirty="0" smtClean="0">
                          <a:solidFill>
                            <a:srgbClr val="000000"/>
                          </a:solidFill>
                          <a:effectLst/>
                          <a:latin typeface="Calibri" panose="020F0502020204030204" pitchFamily="34" charset="0"/>
                        </a:rPr>
                        <a:t> seul en entrant dans l’allègement</a:t>
                      </a:r>
                      <a:endParaRPr lang="fr-BE" sz="1600" b="0" i="0" u="none" strike="noStrike" noProof="0" dirty="0">
                        <a:solidFill>
                          <a:srgbClr val="000000"/>
                        </a:solidFill>
                        <a:effectLst/>
                        <a:latin typeface="Calibri" panose="020F0502020204030204" pitchFamily="34" charset="0"/>
                      </a:endParaRPr>
                    </a:p>
                  </a:txBody>
                  <a:tcPr marL="72000" marR="7620" marT="7620" marB="0" anchor="ctr">
                    <a:solidFill>
                      <a:schemeClr val="accent6">
                        <a:lumMod val="60000"/>
                        <a:lumOff val="40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5</a:t>
                      </a:r>
                    </a:p>
                  </a:txBody>
                  <a:tcPr marL="7620" marR="7620" marT="7620" marB="0" anchor="ctr">
                    <a:solidFill>
                      <a:schemeClr val="accent6">
                        <a:lumMod val="60000"/>
                        <a:lumOff val="40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5</a:t>
                      </a:r>
                    </a:p>
                  </a:txBody>
                  <a:tcPr marL="7620" marR="7620" marT="7620" marB="0" anchor="ctr">
                    <a:solidFill>
                      <a:schemeClr val="accent6">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2</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6</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60000"/>
                        <a:lumOff val="40000"/>
                      </a:schemeClr>
                    </a:solidFill>
                  </a:tcPr>
                </a:tc>
                <a:extLst>
                  <a:ext uri="{0D108BD9-81ED-4DB2-BD59-A6C34878D82A}">
                    <a16:rowId xmlns="" xmlns:a16="http://schemas.microsoft.com/office/drawing/2014/main" val="485575739"/>
                  </a:ext>
                </a:extLst>
              </a:tr>
              <a:tr h="302950">
                <a:tc>
                  <a:txBody>
                    <a:bodyPr/>
                    <a:lstStyle/>
                    <a:p>
                      <a:pPr algn="l" fontAlgn="b"/>
                      <a:r>
                        <a:rPr lang="fr-BE" sz="1600" b="0" i="0" u="none" strike="noStrike" noProof="0" dirty="0" smtClean="0">
                          <a:solidFill>
                            <a:srgbClr val="000000"/>
                          </a:solidFill>
                          <a:effectLst/>
                          <a:latin typeface="Calibri" panose="020F0502020204030204" pitchFamily="34" charset="0"/>
                        </a:rPr>
                        <a:t>	Se connaître tous</a:t>
                      </a:r>
                      <a:endParaRPr lang="fr-BE" sz="1600" b="0" i="0" u="none" strike="noStrike" noProof="0" dirty="0">
                        <a:solidFill>
                          <a:srgbClr val="000000"/>
                        </a:solidFill>
                        <a:effectLst/>
                        <a:latin typeface="Calibri" panose="020F0502020204030204" pitchFamily="34" charset="0"/>
                      </a:endParaRPr>
                    </a:p>
                  </a:txBody>
                  <a:tcPr marL="72000" marR="7620" marT="7620" marB="0" anchor="ctr">
                    <a:solidFill>
                      <a:schemeClr val="accent6">
                        <a:lumMod val="60000"/>
                        <a:lumOff val="40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2</a:t>
                      </a:r>
                    </a:p>
                  </a:txBody>
                  <a:tcPr marL="7620" marR="7620" marT="7620" marB="0" anchor="ctr">
                    <a:solidFill>
                      <a:schemeClr val="accent6">
                        <a:lumMod val="60000"/>
                        <a:lumOff val="40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2</a:t>
                      </a:r>
                    </a:p>
                  </a:txBody>
                  <a:tcPr marL="7620" marR="7620" marT="7620" marB="0" anchor="ctr">
                    <a:solidFill>
                      <a:schemeClr val="accent6">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2</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3</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60000"/>
                        <a:lumOff val="40000"/>
                      </a:schemeClr>
                    </a:solidFill>
                  </a:tcPr>
                </a:tc>
                <a:extLst>
                  <a:ext uri="{0D108BD9-81ED-4DB2-BD59-A6C34878D82A}">
                    <a16:rowId xmlns="" xmlns:a16="http://schemas.microsoft.com/office/drawing/2014/main" val="2383802452"/>
                  </a:ext>
                </a:extLst>
              </a:tr>
              <a:tr h="302950">
                <a:tc>
                  <a:txBody>
                    <a:bodyPr/>
                    <a:lstStyle/>
                    <a:p>
                      <a:pPr algn="l" fontAlgn="b"/>
                      <a:r>
                        <a:rPr lang="fr-BE" sz="1600" b="0" i="0" u="none" strike="noStrike" noProof="0" dirty="0" smtClean="0">
                          <a:solidFill>
                            <a:srgbClr val="000000"/>
                          </a:solidFill>
                          <a:effectLst/>
                          <a:latin typeface="Calibri" panose="020F0502020204030204" pitchFamily="34" charset="0"/>
                        </a:rPr>
                        <a:t>	Sentiment d’appartenance à un groupe</a:t>
                      </a:r>
                      <a:endParaRPr lang="fr-BE" sz="1600" b="0" i="0" u="none" strike="noStrike" noProof="0" dirty="0">
                        <a:solidFill>
                          <a:srgbClr val="000000"/>
                        </a:solidFill>
                        <a:effectLst/>
                        <a:latin typeface="Calibri" panose="020F0502020204030204" pitchFamily="34" charset="0"/>
                      </a:endParaRPr>
                    </a:p>
                  </a:txBody>
                  <a:tcPr marL="72000" marR="7620" marT="7620" marB="0" anchor="ctr">
                    <a:solidFill>
                      <a:schemeClr val="accent6">
                        <a:lumMod val="60000"/>
                        <a:lumOff val="40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2</a:t>
                      </a:r>
                    </a:p>
                  </a:txBody>
                  <a:tcPr marL="7620" marR="7620" marT="7620" marB="0" anchor="ctr">
                    <a:solidFill>
                      <a:schemeClr val="accent6">
                        <a:lumMod val="60000"/>
                        <a:lumOff val="40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2</a:t>
                      </a:r>
                    </a:p>
                  </a:txBody>
                  <a:tcPr marL="7620" marR="7620" marT="7620" marB="0" anchor="ctr">
                    <a:solidFill>
                      <a:schemeClr val="accent6">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3</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4</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60000"/>
                        <a:lumOff val="40000"/>
                      </a:schemeClr>
                    </a:solidFill>
                  </a:tcPr>
                </a:tc>
                <a:extLst>
                  <a:ext uri="{0D108BD9-81ED-4DB2-BD59-A6C34878D82A}">
                    <a16:rowId xmlns="" xmlns:a16="http://schemas.microsoft.com/office/drawing/2014/main" val="1273830368"/>
                  </a:ext>
                </a:extLst>
              </a:tr>
              <a:tr h="302950">
                <a:tc>
                  <a:txBody>
                    <a:bodyPr/>
                    <a:lstStyle/>
                    <a:p>
                      <a:pPr algn="l" fontAlgn="b"/>
                      <a:r>
                        <a:rPr lang="fr-BE" sz="1600" b="0" i="0" u="none" strike="noStrike" noProof="0" dirty="0" smtClean="0">
                          <a:solidFill>
                            <a:srgbClr val="000000"/>
                          </a:solidFill>
                          <a:effectLst/>
                          <a:latin typeface="Calibri" panose="020F0502020204030204" pitchFamily="34" charset="0"/>
                        </a:rPr>
                        <a:t>	Venir en allègement avec un ami</a:t>
                      </a:r>
                      <a:endParaRPr lang="fr-BE" sz="1600" b="0" i="0" u="none" strike="noStrike" noProof="0" dirty="0">
                        <a:solidFill>
                          <a:srgbClr val="000000"/>
                        </a:solidFill>
                        <a:effectLst/>
                        <a:latin typeface="Calibri" panose="020F0502020204030204" pitchFamily="34" charset="0"/>
                      </a:endParaRPr>
                    </a:p>
                  </a:txBody>
                  <a:tcPr marL="72000" marR="7620" marT="7620" marB="0" anchor="ctr">
                    <a:solidFill>
                      <a:schemeClr val="accent6">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4</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5</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3</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3</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60000"/>
                        <a:lumOff val="40000"/>
                      </a:schemeClr>
                    </a:solidFill>
                  </a:tcPr>
                </a:tc>
                <a:extLst>
                  <a:ext uri="{0D108BD9-81ED-4DB2-BD59-A6C34878D82A}">
                    <a16:rowId xmlns="" xmlns:a16="http://schemas.microsoft.com/office/drawing/2014/main" val="743295159"/>
                  </a:ext>
                </a:extLst>
              </a:tr>
              <a:tr h="302950">
                <a:tc>
                  <a:txBody>
                    <a:bodyPr/>
                    <a:lstStyle/>
                    <a:p>
                      <a:pPr algn="l" fontAlgn="b"/>
                      <a:r>
                        <a:rPr lang="fr-BE" sz="1600" b="0" i="0" u="none" strike="noStrike" noProof="0" dirty="0" smtClean="0">
                          <a:solidFill>
                            <a:srgbClr val="000000"/>
                          </a:solidFill>
                          <a:effectLst/>
                          <a:latin typeface="Calibri" panose="020F0502020204030204" pitchFamily="34" charset="0"/>
                        </a:rPr>
                        <a:t>	Désinhiber par rapport aux questions en public</a:t>
                      </a:r>
                      <a:endParaRPr lang="fr-BE" sz="1600" b="0" i="0" u="none" strike="noStrike" noProof="0" dirty="0">
                        <a:solidFill>
                          <a:srgbClr val="000000"/>
                        </a:solidFill>
                        <a:effectLst/>
                        <a:latin typeface="Calibri" panose="020F0502020204030204" pitchFamily="34" charset="0"/>
                      </a:endParaRPr>
                    </a:p>
                  </a:txBody>
                  <a:tcPr marL="72000" marR="7620" marT="7620" marB="0" anchor="ctr">
                    <a:solidFill>
                      <a:schemeClr val="accent6">
                        <a:lumMod val="60000"/>
                        <a:lumOff val="40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7</a:t>
                      </a:r>
                    </a:p>
                  </a:txBody>
                  <a:tcPr marL="7620" marR="7620" marT="7620" marB="0" anchor="ctr">
                    <a:solidFill>
                      <a:schemeClr val="accent6">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12</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3</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5</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60000"/>
                        <a:lumOff val="40000"/>
                      </a:schemeClr>
                    </a:solidFill>
                  </a:tcPr>
                </a:tc>
                <a:extLst>
                  <a:ext uri="{0D108BD9-81ED-4DB2-BD59-A6C34878D82A}">
                    <a16:rowId xmlns="" xmlns:a16="http://schemas.microsoft.com/office/drawing/2014/main" val="3065807197"/>
                  </a:ext>
                </a:extLst>
              </a:tr>
              <a:tr h="302950">
                <a:tc>
                  <a:txBody>
                    <a:bodyPr/>
                    <a:lstStyle/>
                    <a:p>
                      <a:pPr algn="l" fontAlgn="b"/>
                      <a:r>
                        <a:rPr lang="fr-BE" sz="1400" b="0" i="0" u="none" strike="noStrike" noProof="0" dirty="0" smtClean="0">
                          <a:solidFill>
                            <a:srgbClr val="000000"/>
                          </a:solidFill>
                          <a:effectLst/>
                          <a:latin typeface="Calibri" panose="020F0502020204030204" pitchFamily="34" charset="0"/>
                        </a:rPr>
                        <a:t>		Effet petit groupe</a:t>
                      </a:r>
                      <a:endParaRPr lang="fr-BE" sz="1400" b="0" i="0" u="none" strike="noStrike" noProof="0" dirty="0">
                        <a:solidFill>
                          <a:srgbClr val="000000"/>
                        </a:solidFill>
                        <a:effectLst/>
                        <a:latin typeface="Calibri" panose="020F0502020204030204" pitchFamily="34" charset="0"/>
                      </a:endParaRPr>
                    </a:p>
                  </a:txBody>
                  <a:tcPr marL="72000" marR="7620" marT="7620" marB="0" anchor="ctr">
                    <a:solidFill>
                      <a:schemeClr val="accent6">
                        <a:lumMod val="20000"/>
                        <a:lumOff val="80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6</a:t>
                      </a:r>
                    </a:p>
                  </a:txBody>
                  <a:tcPr marL="7620" marR="7620" marT="7620" marB="0" anchor="ctr">
                    <a:solidFill>
                      <a:schemeClr val="accent6">
                        <a:lumMod val="20000"/>
                        <a:lumOff val="80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8</a:t>
                      </a:r>
                    </a:p>
                  </a:txBody>
                  <a:tcPr marL="7620" marR="7620" marT="7620" marB="0" anchor="ctr">
                    <a:solidFill>
                      <a:schemeClr val="accent6">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3</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3</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20000"/>
                        <a:lumOff val="80000"/>
                      </a:schemeClr>
                    </a:solidFill>
                  </a:tcPr>
                </a:tc>
                <a:extLst>
                  <a:ext uri="{0D108BD9-81ED-4DB2-BD59-A6C34878D82A}">
                    <a16:rowId xmlns="" xmlns:a16="http://schemas.microsoft.com/office/drawing/2014/main" val="1249856432"/>
                  </a:ext>
                </a:extLst>
              </a:tr>
              <a:tr h="302950">
                <a:tc>
                  <a:txBody>
                    <a:bodyPr/>
                    <a:lstStyle/>
                    <a:p>
                      <a:pPr algn="l" fontAlgn="b"/>
                      <a:r>
                        <a:rPr lang="fr-BE" sz="1400" b="0" i="0" u="none" strike="noStrike" noProof="0" dirty="0" smtClean="0">
                          <a:solidFill>
                            <a:srgbClr val="000000"/>
                          </a:solidFill>
                          <a:effectLst/>
                          <a:latin typeface="Calibri" panose="020F0502020204030204" pitchFamily="34" charset="0"/>
                        </a:rPr>
                        <a:t>		Limite la peur du ridicule</a:t>
                      </a:r>
                      <a:endParaRPr lang="fr-BE" sz="1400" b="0" i="0" u="none" strike="noStrike" noProof="0" dirty="0">
                        <a:solidFill>
                          <a:srgbClr val="000000"/>
                        </a:solidFill>
                        <a:effectLst/>
                        <a:latin typeface="Calibri" panose="020F0502020204030204" pitchFamily="34" charset="0"/>
                      </a:endParaRPr>
                    </a:p>
                  </a:txBody>
                  <a:tcPr marL="72000" marR="7620" marT="7620" marB="0" anchor="ctr">
                    <a:solidFill>
                      <a:schemeClr val="accent6">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3</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3</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2</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2</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20000"/>
                        <a:lumOff val="80000"/>
                      </a:schemeClr>
                    </a:solidFill>
                  </a:tcPr>
                </a:tc>
                <a:extLst>
                  <a:ext uri="{0D108BD9-81ED-4DB2-BD59-A6C34878D82A}">
                    <a16:rowId xmlns="" xmlns:a16="http://schemas.microsoft.com/office/drawing/2014/main" val="2814395043"/>
                  </a:ext>
                </a:extLst>
              </a:tr>
              <a:tr h="302950">
                <a:tc>
                  <a:txBody>
                    <a:bodyPr/>
                    <a:lstStyle/>
                    <a:p>
                      <a:pPr algn="l" fontAlgn="b"/>
                      <a:r>
                        <a:rPr lang="fr-BE" sz="1400" b="0" i="0" u="none" strike="noStrike" noProof="0" dirty="0" smtClean="0">
                          <a:solidFill>
                            <a:srgbClr val="000000"/>
                          </a:solidFill>
                          <a:effectLst/>
                          <a:latin typeface="Calibri" panose="020F0502020204030204" pitchFamily="34" charset="0"/>
                        </a:rPr>
                        <a:t>		Suivre un ami</a:t>
                      </a:r>
                      <a:endParaRPr lang="fr-BE" sz="1400" b="0" i="0" u="none" strike="noStrike" noProof="0" dirty="0">
                        <a:solidFill>
                          <a:srgbClr val="000000"/>
                        </a:solidFill>
                        <a:effectLst/>
                        <a:latin typeface="Calibri" panose="020F0502020204030204" pitchFamily="34" charset="0"/>
                      </a:endParaRPr>
                    </a:p>
                  </a:txBody>
                  <a:tcPr marL="72000" marR="7620" marT="7620" marB="0" anchor="ctr">
                    <a:solidFill>
                      <a:schemeClr val="accent6">
                        <a:lumMod val="20000"/>
                        <a:lumOff val="80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1</a:t>
                      </a:r>
                    </a:p>
                  </a:txBody>
                  <a:tcPr marL="7620" marR="7620" marT="7620" marB="0" anchor="ctr">
                    <a:solidFill>
                      <a:schemeClr val="accent6">
                        <a:lumMod val="20000"/>
                        <a:lumOff val="80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1</a:t>
                      </a:r>
                    </a:p>
                  </a:txBody>
                  <a:tcPr marL="7620" marR="7620" marT="7620" marB="0" anchor="ctr">
                    <a:solidFill>
                      <a:schemeClr val="accent6">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0</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0</a:t>
                      </a:r>
                    </a:p>
                  </a:txBody>
                  <a:tcPr marL="7620" marR="7620" marT="7620" marB="0" anchor="ctr">
                    <a:solidFill>
                      <a:schemeClr val="accent6">
                        <a:lumMod val="20000"/>
                        <a:lumOff val="80000"/>
                      </a:schemeClr>
                    </a:solidFill>
                  </a:tcPr>
                </a:tc>
                <a:extLst>
                  <a:ext uri="{0D108BD9-81ED-4DB2-BD59-A6C34878D82A}">
                    <a16:rowId xmlns="" xmlns:a16="http://schemas.microsoft.com/office/drawing/2014/main" val="1177572431"/>
                  </a:ext>
                </a:extLst>
              </a:tr>
              <a:tr h="302950">
                <a:tc>
                  <a:txBody>
                    <a:bodyPr/>
                    <a:lstStyle/>
                    <a:p>
                      <a:pPr algn="l" fontAlgn="ctr"/>
                      <a:r>
                        <a:rPr lang="fr-BE" sz="1800" b="1" i="0" u="none" strike="noStrike" noProof="0" dirty="0" smtClean="0">
                          <a:solidFill>
                            <a:schemeClr val="tx1"/>
                          </a:solidFill>
                          <a:effectLst/>
                          <a:latin typeface="Calibri" panose="020F0502020204030204" pitchFamily="34" charset="0"/>
                        </a:rPr>
                        <a:t>Entraide,</a:t>
                      </a:r>
                      <a:r>
                        <a:rPr lang="fr-BE" sz="1800" b="1" i="0" u="none" strike="noStrike" baseline="0" noProof="0" dirty="0" smtClean="0">
                          <a:solidFill>
                            <a:schemeClr val="tx1"/>
                          </a:solidFill>
                          <a:effectLst/>
                          <a:latin typeface="Calibri" panose="020F0502020204030204" pitchFamily="34" charset="0"/>
                        </a:rPr>
                        <a:t> échange de notes, travailler ensemble</a:t>
                      </a:r>
                      <a:endParaRPr lang="fr-BE" sz="1800" b="1" i="0" u="none" strike="noStrike" noProof="0" dirty="0">
                        <a:solidFill>
                          <a:schemeClr val="tx1"/>
                        </a:solidFill>
                        <a:effectLst/>
                        <a:latin typeface="Calibri" panose="020F0502020204030204" pitchFamily="34" charset="0"/>
                      </a:endParaRPr>
                    </a:p>
                  </a:txBody>
                  <a:tcPr marL="72000" marR="7620" marT="7620" marB="0" anchor="ctr">
                    <a:solidFill>
                      <a:schemeClr val="accent1">
                        <a:lumMod val="75000"/>
                      </a:schemeClr>
                    </a:solidFill>
                  </a:tcPr>
                </a:tc>
                <a:tc>
                  <a:txBody>
                    <a:bodyPr/>
                    <a:lstStyle/>
                    <a:p>
                      <a:pPr algn="ctr" fontAlgn="b"/>
                      <a:r>
                        <a:rPr lang="fr-BE" sz="1400" b="1" i="0" u="none" strike="noStrike" noProof="0" dirty="0">
                          <a:solidFill>
                            <a:schemeClr val="tx1"/>
                          </a:solidFill>
                          <a:effectLst/>
                          <a:latin typeface="Calibri" panose="020F0502020204030204" pitchFamily="34" charset="0"/>
                        </a:rPr>
                        <a:t>5</a:t>
                      </a:r>
                    </a:p>
                  </a:txBody>
                  <a:tcPr marL="7620" marR="7620" marT="7620" marB="0" anchor="ctr">
                    <a:solidFill>
                      <a:schemeClr val="accent1">
                        <a:lumMod val="75000"/>
                      </a:schemeClr>
                    </a:solidFill>
                  </a:tcPr>
                </a:tc>
                <a:tc>
                  <a:txBody>
                    <a:bodyPr/>
                    <a:lstStyle/>
                    <a:p>
                      <a:pPr algn="ctr" fontAlgn="b"/>
                      <a:r>
                        <a:rPr lang="fr-BE" sz="1400" b="1" i="0" u="none" strike="noStrike" noProof="0" dirty="0">
                          <a:solidFill>
                            <a:schemeClr val="tx1"/>
                          </a:solidFill>
                          <a:effectLst/>
                          <a:latin typeface="Calibri" panose="020F0502020204030204" pitchFamily="34" charset="0"/>
                        </a:rPr>
                        <a:t>7</a:t>
                      </a:r>
                    </a:p>
                  </a:txBody>
                  <a:tcPr marL="7620" marR="7620" marT="7620" marB="0" anchor="ctr">
                    <a:solidFill>
                      <a:schemeClr val="accent1">
                        <a:lumMod val="75000"/>
                      </a:schemeClr>
                    </a:solidFill>
                  </a:tcPr>
                </a:tc>
                <a:tc>
                  <a:txBody>
                    <a:bodyPr/>
                    <a:lstStyle/>
                    <a:p>
                      <a:pPr algn="ctr" fontAlgn="b"/>
                      <a:r>
                        <a:rPr lang="fr-BE" sz="1400" b="1" i="0" u="none" strike="noStrike" noProof="0" dirty="0" smtClean="0">
                          <a:solidFill>
                            <a:schemeClr val="tx1"/>
                          </a:solidFill>
                          <a:effectLst/>
                          <a:latin typeface="Calibri" panose="020F0502020204030204" pitchFamily="34" charset="0"/>
                        </a:rPr>
                        <a:t>10</a:t>
                      </a:r>
                      <a:endParaRPr lang="fr-BE" sz="1400" b="1" i="0" u="none" strike="noStrike" noProof="0" dirty="0">
                        <a:solidFill>
                          <a:schemeClr val="tx1"/>
                        </a:solidFill>
                        <a:effectLst/>
                        <a:latin typeface="Calibri" panose="020F0502020204030204" pitchFamily="34" charset="0"/>
                      </a:endParaRPr>
                    </a:p>
                  </a:txBody>
                  <a:tcPr marL="7620" marR="7620" marT="7620" marB="0" anchor="ctr">
                    <a:solidFill>
                      <a:schemeClr val="accent1">
                        <a:lumMod val="75000"/>
                      </a:schemeClr>
                    </a:solidFill>
                  </a:tcPr>
                </a:tc>
                <a:tc>
                  <a:txBody>
                    <a:bodyPr/>
                    <a:lstStyle/>
                    <a:p>
                      <a:pPr algn="ctr" fontAlgn="b"/>
                      <a:r>
                        <a:rPr lang="fr-BE" sz="1400" b="1" i="0" u="none" strike="noStrike" noProof="0" dirty="0" smtClean="0">
                          <a:solidFill>
                            <a:schemeClr val="tx1"/>
                          </a:solidFill>
                          <a:effectLst/>
                          <a:latin typeface="Calibri" panose="020F0502020204030204" pitchFamily="34" charset="0"/>
                        </a:rPr>
                        <a:t>17</a:t>
                      </a:r>
                      <a:endParaRPr lang="fr-BE" sz="1400" b="1" i="0" u="none" strike="noStrike" noProof="0" dirty="0">
                        <a:solidFill>
                          <a:schemeClr val="tx1"/>
                        </a:solidFill>
                        <a:effectLst/>
                        <a:latin typeface="Calibri" panose="020F0502020204030204" pitchFamily="34" charset="0"/>
                      </a:endParaRPr>
                    </a:p>
                  </a:txBody>
                  <a:tcPr marL="7620" marR="7620" marT="7620" marB="0" anchor="ctr">
                    <a:solidFill>
                      <a:schemeClr val="accent1">
                        <a:lumMod val="75000"/>
                      </a:schemeClr>
                    </a:solidFill>
                  </a:tcPr>
                </a:tc>
                <a:extLst>
                  <a:ext uri="{0D108BD9-81ED-4DB2-BD59-A6C34878D82A}">
                    <a16:rowId xmlns="" xmlns:a16="http://schemas.microsoft.com/office/drawing/2014/main" val="2089343282"/>
                  </a:ext>
                </a:extLst>
              </a:tr>
              <a:tr h="302950">
                <a:tc>
                  <a:txBody>
                    <a:bodyPr/>
                    <a:lstStyle/>
                    <a:p>
                      <a:pPr algn="l" fontAlgn="ctr"/>
                      <a:r>
                        <a:rPr lang="fr-BE" sz="1600" b="0" i="0" u="none" strike="noStrike" noProof="0" dirty="0" smtClean="0">
                          <a:solidFill>
                            <a:schemeClr val="tx1"/>
                          </a:solidFill>
                          <a:effectLst/>
                          <a:latin typeface="Calibri" panose="020F0502020204030204" pitchFamily="34" charset="0"/>
                        </a:rPr>
                        <a:t>	Avec étudiants</a:t>
                      </a:r>
                      <a:r>
                        <a:rPr lang="fr-BE" sz="1600" b="0" i="0" u="none" strike="noStrike" baseline="0" noProof="0" dirty="0" smtClean="0">
                          <a:solidFill>
                            <a:schemeClr val="tx1"/>
                          </a:solidFill>
                          <a:effectLst/>
                          <a:latin typeface="Calibri" panose="020F0502020204030204" pitchFamily="34" charset="0"/>
                        </a:rPr>
                        <a:t> rencontrés au Q1</a:t>
                      </a:r>
                      <a:endParaRPr lang="fr-BE" sz="1600" b="0" i="0" u="none" strike="noStrike" noProof="0" dirty="0">
                        <a:solidFill>
                          <a:schemeClr val="tx1"/>
                        </a:solidFill>
                        <a:effectLst/>
                        <a:latin typeface="Calibri" panose="020F0502020204030204" pitchFamily="34" charset="0"/>
                      </a:endParaRPr>
                    </a:p>
                  </a:txBody>
                  <a:tcPr marL="72000" marR="7620" marT="7620" marB="0" anchor="ctr">
                    <a:solidFill>
                      <a:schemeClr val="accent1">
                        <a:lumMod val="60000"/>
                        <a:lumOff val="40000"/>
                      </a:schemeClr>
                    </a:solidFill>
                  </a:tcPr>
                </a:tc>
                <a:tc>
                  <a:txBody>
                    <a:bodyPr/>
                    <a:lstStyle/>
                    <a:p>
                      <a:pPr algn="ctr" fontAlgn="b"/>
                      <a:r>
                        <a:rPr lang="fr-BE" sz="1400" b="1" i="0" u="none" strike="noStrike" noProof="0" dirty="0">
                          <a:solidFill>
                            <a:schemeClr val="tx1"/>
                          </a:solidFill>
                          <a:effectLst/>
                          <a:latin typeface="Calibri" panose="020F0502020204030204" pitchFamily="34" charset="0"/>
                        </a:rPr>
                        <a:t>0</a:t>
                      </a:r>
                    </a:p>
                  </a:txBody>
                  <a:tcPr marL="7620" marR="7620" marT="7620" marB="0" anchor="ctr">
                    <a:solidFill>
                      <a:schemeClr val="accent1">
                        <a:lumMod val="60000"/>
                        <a:lumOff val="40000"/>
                      </a:schemeClr>
                    </a:solidFill>
                  </a:tcPr>
                </a:tc>
                <a:tc>
                  <a:txBody>
                    <a:bodyPr/>
                    <a:lstStyle/>
                    <a:p>
                      <a:pPr algn="ctr" fontAlgn="b"/>
                      <a:r>
                        <a:rPr lang="fr-BE" sz="1400" b="1" i="0" u="none" strike="noStrike" noProof="0" dirty="0">
                          <a:solidFill>
                            <a:schemeClr val="tx1"/>
                          </a:solidFill>
                          <a:effectLst/>
                          <a:latin typeface="Calibri" panose="020F0502020204030204" pitchFamily="34" charset="0"/>
                        </a:rPr>
                        <a:t>0</a:t>
                      </a:r>
                    </a:p>
                  </a:txBody>
                  <a:tcPr marL="7620" marR="7620" marT="7620" marB="0" anchor="ctr">
                    <a:solidFill>
                      <a:schemeClr val="accent1">
                        <a:lumMod val="60000"/>
                        <a:lumOff val="40000"/>
                      </a:schemeClr>
                    </a:solidFill>
                  </a:tcPr>
                </a:tc>
                <a:tc>
                  <a:txBody>
                    <a:bodyPr/>
                    <a:lstStyle/>
                    <a:p>
                      <a:pPr algn="ctr" fontAlgn="b"/>
                      <a:r>
                        <a:rPr lang="fr-BE" sz="1400" b="1" i="0" u="none" strike="noStrike" noProof="0" dirty="0" smtClean="0">
                          <a:solidFill>
                            <a:schemeClr val="tx1"/>
                          </a:solidFill>
                          <a:effectLst/>
                          <a:latin typeface="Calibri" panose="020F0502020204030204" pitchFamily="34" charset="0"/>
                        </a:rPr>
                        <a:t>3</a:t>
                      </a:r>
                      <a:endParaRPr lang="fr-BE" sz="1400" b="1" i="0" u="none" strike="noStrike" noProof="0" dirty="0">
                        <a:solidFill>
                          <a:schemeClr val="tx1"/>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fontAlgn="b"/>
                      <a:r>
                        <a:rPr lang="fr-BE" sz="1400" b="1" i="0" u="none" strike="noStrike" noProof="0" dirty="0" smtClean="0">
                          <a:solidFill>
                            <a:schemeClr val="tx1"/>
                          </a:solidFill>
                          <a:effectLst/>
                          <a:latin typeface="Calibri" panose="020F0502020204030204" pitchFamily="34" charset="0"/>
                        </a:rPr>
                        <a:t>3</a:t>
                      </a:r>
                      <a:endParaRPr lang="fr-BE" sz="1400" b="1" i="0" u="none" strike="noStrike" noProof="0" dirty="0">
                        <a:solidFill>
                          <a:schemeClr val="tx1"/>
                        </a:solidFill>
                        <a:effectLst/>
                        <a:latin typeface="Calibri" panose="020F0502020204030204" pitchFamily="34" charset="0"/>
                      </a:endParaRPr>
                    </a:p>
                  </a:txBody>
                  <a:tcPr marL="7620" marR="7620" marT="7620" marB="0" anchor="ctr">
                    <a:solidFill>
                      <a:schemeClr val="accent1">
                        <a:lumMod val="60000"/>
                        <a:lumOff val="40000"/>
                      </a:schemeClr>
                    </a:solidFill>
                  </a:tcPr>
                </a:tc>
                <a:extLst>
                  <a:ext uri="{0D108BD9-81ED-4DB2-BD59-A6C34878D82A}">
                    <a16:rowId xmlns="" xmlns:a16="http://schemas.microsoft.com/office/drawing/2014/main" val="2130344729"/>
                  </a:ext>
                </a:extLst>
              </a:tr>
              <a:tr h="302950">
                <a:tc>
                  <a:txBody>
                    <a:bodyPr/>
                    <a:lstStyle/>
                    <a:p>
                      <a:pPr algn="l" fontAlgn="ctr"/>
                      <a:r>
                        <a:rPr lang="fr-BE" sz="1400" b="0" i="0" u="none" strike="noStrike" kern="1200" noProof="0" dirty="0" smtClean="0">
                          <a:solidFill>
                            <a:srgbClr val="000000"/>
                          </a:solidFill>
                          <a:effectLst/>
                          <a:latin typeface="Calibri" panose="020F0502020204030204" pitchFamily="34" charset="0"/>
                          <a:ea typeface="+mn-ea"/>
                          <a:cs typeface="+mn-cs"/>
                        </a:rPr>
                        <a:t>		Soutien aux cours du Q1</a:t>
                      </a:r>
                      <a:endParaRPr lang="fr-BE" sz="1400" b="0" i="0" u="none" strike="noStrike" kern="1200" noProof="0" dirty="0">
                        <a:solidFill>
                          <a:srgbClr val="000000"/>
                        </a:solidFill>
                        <a:effectLst/>
                        <a:latin typeface="Calibri" panose="020F0502020204030204" pitchFamily="34" charset="0"/>
                        <a:ea typeface="+mn-ea"/>
                        <a:cs typeface="+mn-cs"/>
                      </a:endParaRPr>
                    </a:p>
                  </a:txBody>
                  <a:tcPr marL="72000" marR="7620" marT="7620" marB="0" anchor="ctr">
                    <a:solidFill>
                      <a:schemeClr val="accent1">
                        <a:lumMod val="20000"/>
                        <a:lumOff val="80000"/>
                      </a:schemeClr>
                    </a:solidFill>
                  </a:tcPr>
                </a:tc>
                <a:tc>
                  <a:txBody>
                    <a:bodyPr/>
                    <a:lstStyle/>
                    <a:p>
                      <a:pPr algn="ctr" fontAlgn="b"/>
                      <a:r>
                        <a:rPr lang="fr-BE" sz="1400" b="1" i="0" u="none" strike="noStrike" noProof="0" dirty="0" smtClean="0">
                          <a:solidFill>
                            <a:schemeClr val="tx1"/>
                          </a:solidFill>
                          <a:effectLst/>
                          <a:latin typeface="Calibri" panose="020F0502020204030204" pitchFamily="34" charset="0"/>
                        </a:rPr>
                        <a:t>0</a:t>
                      </a:r>
                      <a:endParaRPr lang="fr-BE" sz="1400" b="1" i="0" u="none" strike="noStrike" noProof="0" dirty="0">
                        <a:solidFill>
                          <a:schemeClr val="tx1"/>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fontAlgn="b"/>
                      <a:r>
                        <a:rPr lang="fr-BE" sz="1400" b="1" i="0" u="none" strike="noStrike" noProof="0" dirty="0" smtClean="0">
                          <a:solidFill>
                            <a:schemeClr val="tx1"/>
                          </a:solidFill>
                          <a:effectLst/>
                          <a:latin typeface="Calibri" panose="020F0502020204030204" pitchFamily="34" charset="0"/>
                        </a:rPr>
                        <a:t>0</a:t>
                      </a:r>
                      <a:endParaRPr lang="fr-BE" sz="1400" b="1" i="0" u="none" strike="noStrike" noProof="0" dirty="0">
                        <a:solidFill>
                          <a:schemeClr val="tx1"/>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fontAlgn="b"/>
                      <a:r>
                        <a:rPr lang="fr-BE" sz="1400" b="1" i="0" u="none" strike="noStrike" noProof="0" dirty="0" smtClean="0">
                          <a:solidFill>
                            <a:schemeClr val="tx1"/>
                          </a:solidFill>
                          <a:effectLst/>
                          <a:latin typeface="Calibri" panose="020F0502020204030204" pitchFamily="34" charset="0"/>
                        </a:rPr>
                        <a:t>2</a:t>
                      </a:r>
                      <a:endParaRPr lang="fr-BE" sz="1400" b="1" i="0" u="none" strike="noStrike" noProof="0" dirty="0">
                        <a:solidFill>
                          <a:schemeClr val="tx1"/>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fontAlgn="b"/>
                      <a:r>
                        <a:rPr lang="fr-BE" sz="1400" b="1" i="0" u="none" strike="noStrike" noProof="0" dirty="0" smtClean="0">
                          <a:solidFill>
                            <a:schemeClr val="tx1"/>
                          </a:solidFill>
                          <a:effectLst/>
                          <a:latin typeface="Calibri" panose="020F0502020204030204" pitchFamily="34" charset="0"/>
                        </a:rPr>
                        <a:t>2</a:t>
                      </a:r>
                      <a:endParaRPr lang="fr-BE" sz="1400" b="1" i="0" u="none" strike="noStrike" noProof="0" dirty="0">
                        <a:solidFill>
                          <a:schemeClr val="tx1"/>
                        </a:solidFill>
                        <a:effectLst/>
                        <a:latin typeface="Calibri" panose="020F0502020204030204" pitchFamily="34" charset="0"/>
                      </a:endParaRPr>
                    </a:p>
                  </a:txBody>
                  <a:tcPr marL="7620" marR="7620" marT="7620" marB="0" anchor="ctr">
                    <a:solidFill>
                      <a:schemeClr val="accent1">
                        <a:lumMod val="20000"/>
                        <a:lumOff val="80000"/>
                      </a:schemeClr>
                    </a:solidFill>
                  </a:tcPr>
                </a:tc>
                <a:extLst>
                  <a:ext uri="{0D108BD9-81ED-4DB2-BD59-A6C34878D82A}">
                    <a16:rowId xmlns="" xmlns:a16="http://schemas.microsoft.com/office/drawing/2014/main" val="1849384569"/>
                  </a:ext>
                </a:extLst>
              </a:tr>
              <a:tr h="302950">
                <a:tc>
                  <a:txBody>
                    <a:bodyPr/>
                    <a:lstStyle/>
                    <a:p>
                      <a:pPr algn="l" fontAlgn="ctr"/>
                      <a:r>
                        <a:rPr lang="fr-BE" sz="1400" b="0" i="0" u="none" strike="noStrike" kern="1200" noProof="0" dirty="0" smtClean="0">
                          <a:solidFill>
                            <a:srgbClr val="000000"/>
                          </a:solidFill>
                          <a:effectLst/>
                          <a:latin typeface="Calibri" panose="020F0502020204030204" pitchFamily="34" charset="0"/>
                          <a:ea typeface="+mn-ea"/>
                          <a:cs typeface="+mn-cs"/>
                        </a:rPr>
                        <a:t>		Travail côte à côte à des cours différents</a:t>
                      </a:r>
                      <a:endParaRPr lang="fr-BE" sz="1400" b="0" i="0" u="none" strike="noStrike" kern="1200" noProof="0" dirty="0">
                        <a:solidFill>
                          <a:srgbClr val="000000"/>
                        </a:solidFill>
                        <a:effectLst/>
                        <a:latin typeface="Calibri" panose="020F0502020204030204" pitchFamily="34" charset="0"/>
                        <a:ea typeface="+mn-ea"/>
                        <a:cs typeface="+mn-cs"/>
                      </a:endParaRPr>
                    </a:p>
                  </a:txBody>
                  <a:tcPr marL="72000" marR="7620" marT="7620" marB="0" anchor="ctr">
                    <a:solidFill>
                      <a:schemeClr val="accent1">
                        <a:lumMod val="20000"/>
                        <a:lumOff val="80000"/>
                      </a:schemeClr>
                    </a:solidFill>
                  </a:tcPr>
                </a:tc>
                <a:tc>
                  <a:txBody>
                    <a:bodyPr/>
                    <a:lstStyle/>
                    <a:p>
                      <a:pPr algn="ctr" fontAlgn="b"/>
                      <a:r>
                        <a:rPr lang="fr-BE" sz="1400" b="1" i="0" u="none" strike="noStrike" noProof="0" dirty="0" smtClean="0">
                          <a:solidFill>
                            <a:schemeClr val="tx1"/>
                          </a:solidFill>
                          <a:effectLst/>
                          <a:latin typeface="Calibri" panose="020F0502020204030204" pitchFamily="34" charset="0"/>
                        </a:rPr>
                        <a:t>0</a:t>
                      </a:r>
                      <a:endParaRPr lang="fr-BE" sz="1400" b="1" i="0" u="none" strike="noStrike" noProof="0" dirty="0">
                        <a:solidFill>
                          <a:schemeClr val="tx1"/>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fontAlgn="b"/>
                      <a:r>
                        <a:rPr lang="fr-BE" sz="1400" b="1" i="0" u="none" strike="noStrike" noProof="0" dirty="0" smtClean="0">
                          <a:solidFill>
                            <a:schemeClr val="tx1"/>
                          </a:solidFill>
                          <a:effectLst/>
                          <a:latin typeface="Calibri" panose="020F0502020204030204" pitchFamily="34" charset="0"/>
                        </a:rPr>
                        <a:t>0</a:t>
                      </a:r>
                      <a:endParaRPr lang="fr-BE" sz="1400" b="1" i="0" u="none" strike="noStrike" noProof="0" dirty="0">
                        <a:solidFill>
                          <a:schemeClr val="tx1"/>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fontAlgn="b"/>
                      <a:r>
                        <a:rPr lang="fr-BE" sz="1400" b="1" i="0" u="none" strike="noStrike" noProof="0" dirty="0" smtClean="0">
                          <a:solidFill>
                            <a:schemeClr val="tx1"/>
                          </a:solidFill>
                          <a:effectLst/>
                          <a:latin typeface="Calibri" panose="020F0502020204030204" pitchFamily="34" charset="0"/>
                        </a:rPr>
                        <a:t>1</a:t>
                      </a:r>
                      <a:endParaRPr lang="fr-BE" sz="1400" b="1" i="0" u="none" strike="noStrike" noProof="0" dirty="0">
                        <a:solidFill>
                          <a:schemeClr val="tx1"/>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fontAlgn="b"/>
                      <a:r>
                        <a:rPr lang="fr-BE" sz="1400" b="1" i="0" u="none" strike="noStrike" noProof="0" dirty="0" smtClean="0">
                          <a:solidFill>
                            <a:schemeClr val="tx1"/>
                          </a:solidFill>
                          <a:effectLst/>
                          <a:latin typeface="Calibri" panose="020F0502020204030204" pitchFamily="34" charset="0"/>
                        </a:rPr>
                        <a:t>1</a:t>
                      </a:r>
                      <a:endParaRPr lang="fr-BE" sz="1400" b="1" i="0" u="none" strike="noStrike" noProof="0" dirty="0">
                        <a:solidFill>
                          <a:schemeClr val="tx1"/>
                        </a:solidFill>
                        <a:effectLst/>
                        <a:latin typeface="Calibri" panose="020F0502020204030204" pitchFamily="34" charset="0"/>
                      </a:endParaRPr>
                    </a:p>
                  </a:txBody>
                  <a:tcPr marL="7620" marR="7620" marT="7620" marB="0" anchor="ctr">
                    <a:solidFill>
                      <a:schemeClr val="accent1">
                        <a:lumMod val="20000"/>
                        <a:lumOff val="80000"/>
                      </a:schemeClr>
                    </a:solidFill>
                  </a:tcPr>
                </a:tc>
                <a:extLst>
                  <a:ext uri="{0D108BD9-81ED-4DB2-BD59-A6C34878D82A}">
                    <a16:rowId xmlns="" xmlns:a16="http://schemas.microsoft.com/office/drawing/2014/main" val="318773120"/>
                  </a:ext>
                </a:extLst>
              </a:tr>
              <a:tr h="302950">
                <a:tc>
                  <a:txBody>
                    <a:bodyPr/>
                    <a:lstStyle/>
                    <a:p>
                      <a:pPr algn="l" fontAlgn="ctr"/>
                      <a:r>
                        <a:rPr lang="fr-BE" sz="1600" b="0" i="0" u="none" strike="noStrike" noProof="0" dirty="0" smtClean="0">
                          <a:solidFill>
                            <a:srgbClr val="000000"/>
                          </a:solidFill>
                          <a:effectLst/>
                          <a:latin typeface="Calibri" panose="020F0502020204030204" pitchFamily="34" charset="0"/>
                        </a:rPr>
                        <a:t>	Entre étudiants</a:t>
                      </a:r>
                      <a:r>
                        <a:rPr lang="fr-BE" sz="1600" b="0" i="0" u="none" strike="noStrike" baseline="0" noProof="0" dirty="0" smtClean="0">
                          <a:solidFill>
                            <a:srgbClr val="000000"/>
                          </a:solidFill>
                          <a:effectLst/>
                          <a:latin typeface="Calibri" panose="020F0502020204030204" pitchFamily="34" charset="0"/>
                        </a:rPr>
                        <a:t> du groupe allègement</a:t>
                      </a:r>
                      <a:endParaRPr lang="fr-BE" sz="1600" b="0" i="0" u="none" strike="noStrike" noProof="0" dirty="0">
                        <a:solidFill>
                          <a:srgbClr val="000000"/>
                        </a:solidFill>
                        <a:effectLst/>
                        <a:latin typeface="Calibri" panose="020F0502020204030204" pitchFamily="34" charset="0"/>
                      </a:endParaRPr>
                    </a:p>
                  </a:txBody>
                  <a:tcPr marL="72000" marR="7620" marT="7620" marB="0" anchor="ctr">
                    <a:solidFill>
                      <a:schemeClr val="accent1">
                        <a:lumMod val="60000"/>
                        <a:lumOff val="40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5</a:t>
                      </a:r>
                    </a:p>
                  </a:txBody>
                  <a:tcPr marL="7620" marR="7620" marT="7620" marB="0" anchor="ctr">
                    <a:solidFill>
                      <a:schemeClr val="accent1">
                        <a:lumMod val="60000"/>
                        <a:lumOff val="40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7</a:t>
                      </a:r>
                    </a:p>
                  </a:txBody>
                  <a:tcPr marL="7620" marR="7620" marT="7620" marB="0"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9</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14</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extLst>
                  <a:ext uri="{0D108BD9-81ED-4DB2-BD59-A6C34878D82A}">
                    <a16:rowId xmlns="" xmlns:a16="http://schemas.microsoft.com/office/drawing/2014/main" val="1648818641"/>
                  </a:ext>
                </a:extLst>
              </a:tr>
              <a:tr h="302950">
                <a:tc>
                  <a:txBody>
                    <a:bodyPr/>
                    <a:lstStyle/>
                    <a:p>
                      <a:pPr algn="l" fontAlgn="ctr"/>
                      <a:r>
                        <a:rPr lang="fr-BE" sz="1400" b="0" i="0" u="none" strike="noStrike" noProof="0" dirty="0" smtClean="0">
                          <a:solidFill>
                            <a:srgbClr val="000000"/>
                          </a:solidFill>
                          <a:effectLst/>
                          <a:latin typeface="Calibri" panose="020F0502020204030204" pitchFamily="34" charset="0"/>
                        </a:rPr>
                        <a:t>		Amis spécifiques au sein du groupe</a:t>
                      </a:r>
                      <a:endParaRPr lang="fr-BE" sz="1400" b="0" i="0" u="none" strike="noStrike" noProof="0" dirty="0">
                        <a:solidFill>
                          <a:srgbClr val="000000"/>
                        </a:solidFill>
                        <a:effectLst/>
                        <a:latin typeface="Calibri" panose="020F0502020204030204" pitchFamily="34" charset="0"/>
                      </a:endParaRPr>
                    </a:p>
                  </a:txBody>
                  <a:tcPr marL="72000" marR="7620" marT="7620" marB="0" anchor="ctr">
                    <a:solidFill>
                      <a:schemeClr val="accent1">
                        <a:lumMod val="20000"/>
                        <a:lumOff val="80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1</a:t>
                      </a:r>
                    </a:p>
                  </a:txBody>
                  <a:tcPr marL="7620" marR="7620" marT="7620" marB="0" anchor="ctr">
                    <a:solidFill>
                      <a:schemeClr val="accent1">
                        <a:lumMod val="20000"/>
                        <a:lumOff val="80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1</a:t>
                      </a:r>
                    </a:p>
                  </a:txBody>
                  <a:tcPr marL="7620" marR="7620" marT="7620" marB="0" anchor="ctr">
                    <a:solidFill>
                      <a:schemeClr val="accent1">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3</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3</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extLst>
                  <a:ext uri="{0D108BD9-81ED-4DB2-BD59-A6C34878D82A}">
                    <a16:rowId xmlns="" xmlns:a16="http://schemas.microsoft.com/office/drawing/2014/main" val="2822060492"/>
                  </a:ext>
                </a:extLst>
              </a:tr>
              <a:tr h="302950">
                <a:tc>
                  <a:txBody>
                    <a:bodyPr/>
                    <a:lstStyle/>
                    <a:p>
                      <a:pPr algn="l" fontAlgn="ctr"/>
                      <a:r>
                        <a:rPr lang="fr-BE" sz="1400" b="0" i="0" u="none" strike="noStrike" noProof="0" dirty="0" smtClean="0">
                          <a:solidFill>
                            <a:srgbClr val="000000"/>
                          </a:solidFill>
                          <a:effectLst/>
                          <a:latin typeface="Calibri" panose="020F0502020204030204" pitchFamily="34" charset="0"/>
                        </a:rPr>
                        <a:t>		Au sein d’un petit groupe dans l’allègement</a:t>
                      </a:r>
                      <a:endParaRPr lang="fr-BE" sz="1400" b="0" i="0" u="none" strike="noStrike" noProof="0" dirty="0">
                        <a:solidFill>
                          <a:srgbClr val="000000"/>
                        </a:solidFill>
                        <a:effectLst/>
                        <a:latin typeface="Calibri" panose="020F0502020204030204" pitchFamily="34" charset="0"/>
                      </a:endParaRPr>
                    </a:p>
                  </a:txBody>
                  <a:tcPr marL="72000" marR="7620" marT="7620" marB="0" anchor="ctr">
                    <a:solidFill>
                      <a:schemeClr val="accent1">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0</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0</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2</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2</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extLst>
                  <a:ext uri="{0D108BD9-81ED-4DB2-BD59-A6C34878D82A}">
                    <a16:rowId xmlns="" xmlns:a16="http://schemas.microsoft.com/office/drawing/2014/main" val="2820693684"/>
                  </a:ext>
                </a:extLst>
              </a:tr>
              <a:tr h="302950">
                <a:tc>
                  <a:txBody>
                    <a:bodyPr/>
                    <a:lstStyle/>
                    <a:p>
                      <a:pPr algn="l" fontAlgn="ctr"/>
                      <a:r>
                        <a:rPr lang="fr-BE" sz="1400" b="0" i="0" u="none" strike="noStrike" noProof="0" dirty="0" smtClean="0">
                          <a:solidFill>
                            <a:srgbClr val="000000"/>
                          </a:solidFill>
                          <a:effectLst/>
                          <a:latin typeface="Calibri" panose="020F0502020204030204" pitchFamily="34" charset="0"/>
                        </a:rPr>
                        <a:t>		Solidarité</a:t>
                      </a:r>
                      <a:r>
                        <a:rPr lang="fr-BE" sz="1400" b="0" i="0" u="none" strike="noStrike" baseline="0" noProof="0" dirty="0" smtClean="0">
                          <a:solidFill>
                            <a:srgbClr val="000000"/>
                          </a:solidFill>
                          <a:effectLst/>
                          <a:latin typeface="Calibri" panose="020F0502020204030204" pitchFamily="34" charset="0"/>
                        </a:rPr>
                        <a:t> sur l’ensemble du groupe</a:t>
                      </a:r>
                      <a:endParaRPr lang="fr-BE" sz="1400" b="0" i="0" u="none" strike="noStrike" noProof="0" dirty="0">
                        <a:solidFill>
                          <a:srgbClr val="000000"/>
                        </a:solidFill>
                        <a:effectLst/>
                        <a:latin typeface="Calibri" panose="020F0502020204030204" pitchFamily="34" charset="0"/>
                      </a:endParaRPr>
                    </a:p>
                  </a:txBody>
                  <a:tcPr marL="72000" marR="7620" marT="7620" marB="0" anchor="ctr">
                    <a:solidFill>
                      <a:schemeClr val="accent1">
                        <a:lumMod val="20000"/>
                        <a:lumOff val="80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5</a:t>
                      </a:r>
                    </a:p>
                  </a:txBody>
                  <a:tcPr marL="7620" marR="7620" marT="7620" marB="0" anchor="ctr">
                    <a:solidFill>
                      <a:schemeClr val="accent1">
                        <a:lumMod val="20000"/>
                        <a:lumOff val="80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6</a:t>
                      </a:r>
                    </a:p>
                  </a:txBody>
                  <a:tcPr marL="7620" marR="7620" marT="7620" marB="0" anchor="ctr">
                    <a:solidFill>
                      <a:schemeClr val="accent1">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7</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9</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extLst>
                  <a:ext uri="{0D108BD9-81ED-4DB2-BD59-A6C34878D82A}">
                    <a16:rowId xmlns="" xmlns:a16="http://schemas.microsoft.com/office/drawing/2014/main" val="3902077231"/>
                  </a:ext>
                </a:extLst>
              </a:tr>
            </a:tbl>
          </a:graphicData>
        </a:graphic>
      </p:graphicFrame>
      <p:pic>
        <p:nvPicPr>
          <p:cNvPr id="9" name="Image 8"/>
          <p:cNvPicPr>
            <a:picLocks noChangeAspect="1"/>
          </p:cNvPicPr>
          <p:nvPr/>
        </p:nvPicPr>
        <p:blipFill rotWithShape="1">
          <a:blip r:embed="rId3">
            <a:extLst>
              <a:ext uri="{28A0092B-C50C-407E-A947-70E740481C1C}">
                <a14:useLocalDpi xmlns:a14="http://schemas.microsoft.com/office/drawing/2010/main" val="0"/>
              </a:ext>
            </a:extLst>
          </a:blip>
          <a:srcRect b="8088"/>
          <a:stretch/>
        </p:blipFill>
        <p:spPr>
          <a:xfrm>
            <a:off x="10772083" y="121033"/>
            <a:ext cx="694944" cy="543486"/>
          </a:xfrm>
          <a:prstGeom prst="rect">
            <a:avLst/>
          </a:prstGeom>
        </p:spPr>
      </p:pic>
    </p:spTree>
    <p:extLst>
      <p:ext uri="{BB962C8B-B14F-4D97-AF65-F5344CB8AC3E}">
        <p14:creationId xmlns:p14="http://schemas.microsoft.com/office/powerpoint/2010/main" val="25365494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au 7"/>
          <p:cNvGraphicFramePr>
            <a:graphicFrameLocks noGrp="1"/>
          </p:cNvGraphicFramePr>
          <p:nvPr>
            <p:extLst>
              <p:ext uri="{D42A27DB-BD31-4B8C-83A1-F6EECF244321}">
                <p14:modId xmlns:p14="http://schemas.microsoft.com/office/powerpoint/2010/main" val="1939752531"/>
              </p:ext>
            </p:extLst>
          </p:nvPr>
        </p:nvGraphicFramePr>
        <p:xfrm>
          <a:off x="339925" y="142457"/>
          <a:ext cx="10432157" cy="2601187"/>
        </p:xfrm>
        <a:graphic>
          <a:graphicData uri="http://schemas.openxmlformats.org/drawingml/2006/table">
            <a:tbl>
              <a:tblPr firstRow="1" bandRow="1">
                <a:tableStyleId>{5C22544A-7EE6-4342-B048-85BDC9FD1C3A}</a:tableStyleId>
              </a:tblPr>
              <a:tblGrid>
                <a:gridCol w="8077341">
                  <a:extLst>
                    <a:ext uri="{9D8B030D-6E8A-4147-A177-3AD203B41FA5}">
                      <a16:colId xmlns="" xmlns:a16="http://schemas.microsoft.com/office/drawing/2014/main" val="2980651336"/>
                    </a:ext>
                  </a:extLst>
                </a:gridCol>
                <a:gridCol w="588704">
                  <a:extLst>
                    <a:ext uri="{9D8B030D-6E8A-4147-A177-3AD203B41FA5}">
                      <a16:colId xmlns="" xmlns:a16="http://schemas.microsoft.com/office/drawing/2014/main" val="2249863692"/>
                    </a:ext>
                  </a:extLst>
                </a:gridCol>
                <a:gridCol w="588704">
                  <a:extLst>
                    <a:ext uri="{9D8B030D-6E8A-4147-A177-3AD203B41FA5}">
                      <a16:colId xmlns="" xmlns:a16="http://schemas.microsoft.com/office/drawing/2014/main" val="2893135628"/>
                    </a:ext>
                  </a:extLst>
                </a:gridCol>
                <a:gridCol w="588704">
                  <a:extLst>
                    <a:ext uri="{9D8B030D-6E8A-4147-A177-3AD203B41FA5}">
                      <a16:colId xmlns="" xmlns:a16="http://schemas.microsoft.com/office/drawing/2014/main" val="15495687"/>
                    </a:ext>
                  </a:extLst>
                </a:gridCol>
                <a:gridCol w="588704">
                  <a:extLst>
                    <a:ext uri="{9D8B030D-6E8A-4147-A177-3AD203B41FA5}">
                      <a16:colId xmlns="" xmlns:a16="http://schemas.microsoft.com/office/drawing/2014/main" val="3454939666"/>
                    </a:ext>
                  </a:extLst>
                </a:gridCol>
              </a:tblGrid>
              <a:tr h="344736">
                <a:tc>
                  <a:txBody>
                    <a:bodyPr/>
                    <a:lstStyle/>
                    <a:p>
                      <a:pPr algn="l" fontAlgn="ctr"/>
                      <a:r>
                        <a:rPr lang="fr-BE" sz="1800" b="1" i="0" u="none" strike="noStrike" noProof="0" dirty="0" smtClean="0">
                          <a:solidFill>
                            <a:srgbClr val="000000"/>
                          </a:solidFill>
                          <a:effectLst/>
                          <a:latin typeface="Calibri" panose="020F0502020204030204" pitchFamily="34" charset="0"/>
                        </a:rPr>
                        <a:t>Manifestations</a:t>
                      </a:r>
                      <a:r>
                        <a:rPr lang="fr-BE" sz="1800" b="1" i="0" u="none" strike="noStrike" baseline="0" noProof="0" dirty="0" smtClean="0">
                          <a:solidFill>
                            <a:srgbClr val="000000"/>
                          </a:solidFill>
                          <a:effectLst/>
                          <a:latin typeface="Calibri" panose="020F0502020204030204" pitchFamily="34" charset="0"/>
                        </a:rPr>
                        <a:t> d’une bonne qualité de relation en situation d’allègement</a:t>
                      </a:r>
                      <a:endParaRPr lang="fr-BE" sz="1800" b="1" i="0" u="none" strike="noStrike" noProof="0"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Et. (1)</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Com.</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Et. (2)</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Com.</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extLst>
                  <a:ext uri="{0D108BD9-81ED-4DB2-BD59-A6C34878D82A}">
                    <a16:rowId xmlns="" xmlns:a16="http://schemas.microsoft.com/office/drawing/2014/main" val="2101281383"/>
                  </a:ext>
                </a:extLst>
              </a:tr>
              <a:tr h="344736">
                <a:tc>
                  <a:txBody>
                    <a:bodyPr/>
                    <a:lstStyle/>
                    <a:p>
                      <a:pPr algn="l" fontAlgn="ctr"/>
                      <a:r>
                        <a:rPr lang="fr-BE" sz="1800" b="1" i="0" u="none" strike="noStrike" kern="1200" noProof="0" dirty="0" smtClean="0">
                          <a:solidFill>
                            <a:srgbClr val="000000"/>
                          </a:solidFill>
                          <a:effectLst/>
                          <a:latin typeface="Calibri" panose="020F0502020204030204" pitchFamily="34" charset="0"/>
                          <a:ea typeface="+mn-ea"/>
                          <a:cs typeface="+mn-cs"/>
                        </a:rPr>
                        <a:t>Être ensemble, se voir, discuter</a:t>
                      </a:r>
                      <a:endParaRPr lang="fr-BE" sz="1800" b="1" i="0" u="none" strike="noStrike" kern="1200" noProof="0" dirty="0">
                        <a:solidFill>
                          <a:srgbClr val="000000"/>
                        </a:solidFill>
                        <a:effectLst/>
                        <a:latin typeface="Calibri" panose="020F0502020204030204" pitchFamily="34" charset="0"/>
                        <a:ea typeface="+mn-ea"/>
                        <a:cs typeface="+mn-cs"/>
                      </a:endParaRPr>
                    </a:p>
                  </a:txBody>
                  <a:tcPr marL="72000" marR="7620" marT="7620" marB="0" anchor="ctr">
                    <a:solidFill>
                      <a:schemeClr val="accent2">
                        <a:lumMod val="75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8</a:t>
                      </a:r>
                    </a:p>
                  </a:txBody>
                  <a:tcPr marL="7620" marR="7620" marT="7620" marB="0" anchor="ctr">
                    <a:solidFill>
                      <a:schemeClr val="accent2">
                        <a:lumMod val="75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17</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75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6</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75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10</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75000"/>
                      </a:schemeClr>
                    </a:solidFill>
                  </a:tcPr>
                </a:tc>
                <a:extLst>
                  <a:ext uri="{0D108BD9-81ED-4DB2-BD59-A6C34878D82A}">
                    <a16:rowId xmlns="" xmlns:a16="http://schemas.microsoft.com/office/drawing/2014/main" val="2820746704"/>
                  </a:ext>
                </a:extLst>
              </a:tr>
              <a:tr h="302950">
                <a:tc>
                  <a:txBody>
                    <a:bodyPr/>
                    <a:lstStyle/>
                    <a:p>
                      <a:pPr algn="l" fontAlgn="ctr"/>
                      <a:r>
                        <a:rPr lang="fr-BE" sz="1600" b="0" i="0" u="none" strike="noStrike" noProof="0" dirty="0" smtClean="0">
                          <a:solidFill>
                            <a:srgbClr val="000000"/>
                          </a:solidFill>
                          <a:effectLst/>
                          <a:latin typeface="Calibri" panose="020F0502020204030204" pitchFamily="34" charset="0"/>
                        </a:rPr>
                        <a:t>	Maintien de</a:t>
                      </a:r>
                      <a:r>
                        <a:rPr lang="fr-BE" sz="1600" b="0" i="0" u="none" strike="noStrike" baseline="0" noProof="0" dirty="0" smtClean="0">
                          <a:solidFill>
                            <a:srgbClr val="000000"/>
                          </a:solidFill>
                          <a:effectLst/>
                          <a:latin typeface="Calibri" panose="020F0502020204030204" pitchFamily="34" charset="0"/>
                        </a:rPr>
                        <a:t> relations avec les étudiants amis au Q1</a:t>
                      </a:r>
                      <a:endParaRPr lang="fr-BE" sz="1600" b="0" i="0" u="none" strike="noStrike" noProof="0" dirty="0">
                        <a:solidFill>
                          <a:srgbClr val="000000"/>
                        </a:solidFill>
                        <a:effectLst/>
                        <a:latin typeface="Calibri" panose="020F0502020204030204" pitchFamily="34" charset="0"/>
                      </a:endParaRPr>
                    </a:p>
                  </a:txBody>
                  <a:tcPr marL="72000" marR="7620" marT="7620" marB="0" anchor="ctr">
                    <a:solidFill>
                      <a:schemeClr val="accent2">
                        <a:lumMod val="60000"/>
                        <a:lumOff val="40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8</a:t>
                      </a:r>
                    </a:p>
                  </a:txBody>
                  <a:tcPr marL="7620" marR="7620" marT="7620" marB="0" anchor="ctr">
                    <a:solidFill>
                      <a:schemeClr val="accent2">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17</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6</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9</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60000"/>
                        <a:lumOff val="40000"/>
                      </a:schemeClr>
                    </a:solidFill>
                  </a:tcPr>
                </a:tc>
                <a:extLst>
                  <a:ext uri="{0D108BD9-81ED-4DB2-BD59-A6C34878D82A}">
                    <a16:rowId xmlns="" xmlns:a16="http://schemas.microsoft.com/office/drawing/2014/main" val="2651048275"/>
                  </a:ext>
                </a:extLst>
              </a:tr>
              <a:tr h="261163">
                <a:tc>
                  <a:txBody>
                    <a:bodyPr/>
                    <a:lstStyle/>
                    <a:p>
                      <a:pPr algn="l" fontAlgn="ctr"/>
                      <a:r>
                        <a:rPr lang="fr-BE" sz="1400" b="0" i="0" u="none" strike="noStrike" noProof="0" dirty="0" smtClean="0">
                          <a:solidFill>
                            <a:srgbClr val="000000"/>
                          </a:solidFill>
                          <a:effectLst/>
                          <a:latin typeface="Calibri" panose="020F0502020204030204" pitchFamily="34" charset="0"/>
                        </a:rPr>
                        <a:t>		Pas préjudiciable</a:t>
                      </a:r>
                      <a:r>
                        <a:rPr lang="fr-BE" sz="1400" b="0" i="0" u="none" strike="noStrike" baseline="0" noProof="0" dirty="0" smtClean="0">
                          <a:solidFill>
                            <a:srgbClr val="000000"/>
                          </a:solidFill>
                          <a:effectLst/>
                          <a:latin typeface="Calibri" panose="020F0502020204030204" pitchFamily="34" charset="0"/>
                        </a:rPr>
                        <a:t> pour revoir des amis du Q1 hors cours</a:t>
                      </a:r>
                      <a:endParaRPr lang="fr-BE" sz="1400" b="0" i="0" u="none" strike="noStrike" noProof="0" dirty="0">
                        <a:solidFill>
                          <a:srgbClr val="000000"/>
                        </a:solidFill>
                        <a:effectLst/>
                        <a:latin typeface="Calibri" panose="020F0502020204030204" pitchFamily="34" charset="0"/>
                      </a:endParaRPr>
                    </a:p>
                  </a:txBody>
                  <a:tcPr marL="72000" marR="7620" marT="7620" marB="0" anchor="ctr">
                    <a:solidFill>
                      <a:schemeClr val="accent2">
                        <a:lumMod val="40000"/>
                        <a:lumOff val="60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6</a:t>
                      </a:r>
                    </a:p>
                  </a:txBody>
                  <a:tcPr marL="7620" marR="7620" marT="7620" marB="0" anchor="ctr">
                    <a:solidFill>
                      <a:schemeClr val="accent2">
                        <a:lumMod val="40000"/>
                        <a:lumOff val="60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7</a:t>
                      </a:r>
                    </a:p>
                  </a:txBody>
                  <a:tcPr marL="7620" marR="7620" marT="7620" marB="0" anchor="ctr">
                    <a:solidFill>
                      <a:schemeClr val="accent2">
                        <a:lumMod val="40000"/>
                        <a:lumOff val="6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4</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40000"/>
                        <a:lumOff val="6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4</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40000"/>
                        <a:lumOff val="60000"/>
                      </a:schemeClr>
                    </a:solidFill>
                  </a:tcPr>
                </a:tc>
                <a:extLst>
                  <a:ext uri="{0D108BD9-81ED-4DB2-BD59-A6C34878D82A}">
                    <a16:rowId xmlns="" xmlns:a16="http://schemas.microsoft.com/office/drawing/2014/main" val="871133559"/>
                  </a:ext>
                </a:extLst>
              </a:tr>
              <a:tr h="261163">
                <a:tc>
                  <a:txBody>
                    <a:bodyPr/>
                    <a:lstStyle/>
                    <a:p>
                      <a:pPr algn="l" fontAlgn="ctr"/>
                      <a:r>
                        <a:rPr lang="fr-BE" sz="1400" b="0" i="0" u="none" strike="noStrike" noProof="0" dirty="0" smtClean="0">
                          <a:solidFill>
                            <a:srgbClr val="000000"/>
                          </a:solidFill>
                          <a:effectLst/>
                          <a:latin typeface="Calibri" panose="020F0502020204030204" pitchFamily="34" charset="0"/>
                        </a:rPr>
                        <a:t>		Suivre des cours du Q2 en plus</a:t>
                      </a:r>
                      <a:endParaRPr lang="fr-BE" sz="1400" b="0" i="0" u="none" strike="noStrike" noProof="0" dirty="0">
                        <a:solidFill>
                          <a:srgbClr val="000000"/>
                        </a:solidFill>
                        <a:effectLst/>
                        <a:latin typeface="Calibri" panose="020F0502020204030204" pitchFamily="34" charset="0"/>
                      </a:endParaRPr>
                    </a:p>
                  </a:txBody>
                  <a:tcPr marL="72000" marR="7620" marT="7620" marB="0" anchor="ctr">
                    <a:solidFill>
                      <a:schemeClr val="accent2">
                        <a:lumMod val="40000"/>
                        <a:lumOff val="60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5</a:t>
                      </a:r>
                    </a:p>
                  </a:txBody>
                  <a:tcPr marL="7620" marR="7620" marT="7620" marB="0" anchor="ctr">
                    <a:solidFill>
                      <a:schemeClr val="accent2">
                        <a:lumMod val="40000"/>
                        <a:lumOff val="6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10</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40000"/>
                        <a:lumOff val="6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3</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40000"/>
                        <a:lumOff val="6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5</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40000"/>
                        <a:lumOff val="60000"/>
                      </a:schemeClr>
                    </a:solidFill>
                  </a:tcPr>
                </a:tc>
                <a:extLst>
                  <a:ext uri="{0D108BD9-81ED-4DB2-BD59-A6C34878D82A}">
                    <a16:rowId xmlns="" xmlns:a16="http://schemas.microsoft.com/office/drawing/2014/main" val="2377525074"/>
                  </a:ext>
                </a:extLst>
              </a:tr>
              <a:tr h="261163">
                <a:tc>
                  <a:txBody>
                    <a:bodyPr/>
                    <a:lstStyle/>
                    <a:p>
                      <a:pPr algn="l" fontAlgn="b"/>
                      <a:r>
                        <a:rPr lang="fr-BE" sz="1200" b="0" i="0" u="none" strike="noStrike" noProof="0" dirty="0" smtClean="0">
                          <a:solidFill>
                            <a:srgbClr val="000000"/>
                          </a:solidFill>
                          <a:effectLst/>
                          <a:latin typeface="Calibri" panose="020F0502020204030204" pitchFamily="34" charset="0"/>
                        </a:rPr>
                        <a:t>			Conserver un sentiment de normalité</a:t>
                      </a:r>
                      <a:endParaRPr lang="fr-BE" sz="1200" b="0" i="0" u="none" strike="noStrike" noProof="0" dirty="0">
                        <a:solidFill>
                          <a:srgbClr val="000000"/>
                        </a:solidFill>
                        <a:effectLst/>
                        <a:latin typeface="Calibri" panose="020F0502020204030204" pitchFamily="34" charset="0"/>
                      </a:endParaRPr>
                    </a:p>
                  </a:txBody>
                  <a:tcPr marL="72000" marR="7620" marT="7620" marB="0" anchor="ctr">
                    <a:solidFill>
                      <a:schemeClr val="accent2">
                        <a:lumMod val="20000"/>
                        <a:lumOff val="80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1</a:t>
                      </a:r>
                    </a:p>
                  </a:txBody>
                  <a:tcPr marL="7620" marR="7620" marT="7620" marB="0" anchor="ctr">
                    <a:solidFill>
                      <a:schemeClr val="accent2">
                        <a:lumMod val="20000"/>
                        <a:lumOff val="80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1</a:t>
                      </a:r>
                    </a:p>
                  </a:txBody>
                  <a:tcPr marL="7620" marR="7620" marT="7620" marB="0" anchor="ctr">
                    <a:solidFill>
                      <a:schemeClr val="accent2">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0</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0</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20000"/>
                        <a:lumOff val="80000"/>
                      </a:schemeClr>
                    </a:solidFill>
                  </a:tcPr>
                </a:tc>
                <a:extLst>
                  <a:ext uri="{0D108BD9-81ED-4DB2-BD59-A6C34878D82A}">
                    <a16:rowId xmlns="" xmlns:a16="http://schemas.microsoft.com/office/drawing/2014/main" val="1054416663"/>
                  </a:ext>
                </a:extLst>
              </a:tr>
              <a:tr h="261163">
                <a:tc>
                  <a:txBody>
                    <a:bodyPr/>
                    <a:lstStyle/>
                    <a:p>
                      <a:pPr algn="l" fontAlgn="b"/>
                      <a:r>
                        <a:rPr lang="fr-BE" sz="1200" b="0" i="0" u="none" strike="noStrike" noProof="0" dirty="0" smtClean="0">
                          <a:solidFill>
                            <a:srgbClr val="000000"/>
                          </a:solidFill>
                          <a:effectLst/>
                          <a:latin typeface="Calibri" panose="020F0502020204030204" pitchFamily="34" charset="0"/>
                        </a:rPr>
                        <a:t>			Revoir les</a:t>
                      </a:r>
                      <a:r>
                        <a:rPr lang="fr-BE" sz="1200" b="0" i="0" u="none" strike="noStrike" baseline="0" noProof="0" dirty="0" smtClean="0">
                          <a:solidFill>
                            <a:srgbClr val="000000"/>
                          </a:solidFill>
                          <a:effectLst/>
                          <a:latin typeface="Calibri" panose="020F0502020204030204" pitchFamily="34" charset="0"/>
                        </a:rPr>
                        <a:t> amis du Q1</a:t>
                      </a:r>
                      <a:endParaRPr lang="fr-BE" sz="1200" b="0" i="0" u="none" strike="noStrike" noProof="0" dirty="0">
                        <a:solidFill>
                          <a:srgbClr val="000000"/>
                        </a:solidFill>
                        <a:effectLst/>
                        <a:latin typeface="Calibri" panose="020F0502020204030204" pitchFamily="34" charset="0"/>
                      </a:endParaRPr>
                    </a:p>
                  </a:txBody>
                  <a:tcPr marL="72000" marR="7620" marT="7620" marB="0" anchor="ctr">
                    <a:solidFill>
                      <a:schemeClr val="accent2">
                        <a:lumMod val="20000"/>
                        <a:lumOff val="80000"/>
                      </a:schemeClr>
                    </a:solidFill>
                  </a:tcPr>
                </a:tc>
                <a:tc>
                  <a:txBody>
                    <a:bodyPr/>
                    <a:lstStyle/>
                    <a:p>
                      <a:pPr algn="ctr" fontAlgn="b"/>
                      <a:r>
                        <a:rPr lang="fr-BE" sz="1400" b="1" i="0" u="none" strike="noStrike" noProof="0" dirty="0">
                          <a:solidFill>
                            <a:schemeClr val="tx1"/>
                          </a:solidFill>
                          <a:effectLst/>
                          <a:latin typeface="Calibri" panose="020F0502020204030204" pitchFamily="34" charset="0"/>
                        </a:rPr>
                        <a:t>4</a:t>
                      </a:r>
                    </a:p>
                  </a:txBody>
                  <a:tcPr marL="7620" marR="7620" marT="7620" marB="0" anchor="ctr">
                    <a:solidFill>
                      <a:schemeClr val="accent2">
                        <a:lumMod val="20000"/>
                        <a:lumOff val="80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4</a:t>
                      </a:r>
                    </a:p>
                  </a:txBody>
                  <a:tcPr marL="7620" marR="7620" marT="7620" marB="0" anchor="ctr">
                    <a:solidFill>
                      <a:schemeClr val="accent2">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3</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3</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20000"/>
                        <a:lumOff val="80000"/>
                      </a:schemeClr>
                    </a:solidFill>
                  </a:tcPr>
                </a:tc>
                <a:extLst>
                  <a:ext uri="{0D108BD9-81ED-4DB2-BD59-A6C34878D82A}">
                    <a16:rowId xmlns="" xmlns:a16="http://schemas.microsoft.com/office/drawing/2014/main" val="4118138597"/>
                  </a:ext>
                </a:extLst>
              </a:tr>
              <a:tr h="261163">
                <a:tc>
                  <a:txBody>
                    <a:bodyPr/>
                    <a:lstStyle/>
                    <a:p>
                      <a:pPr algn="l" fontAlgn="b"/>
                      <a:r>
                        <a:rPr lang="fr-BE" sz="1200" b="0" i="0" u="none" strike="noStrike" noProof="0" dirty="0" smtClean="0">
                          <a:solidFill>
                            <a:srgbClr val="000000"/>
                          </a:solidFill>
                          <a:effectLst/>
                          <a:latin typeface="Calibri" panose="020F0502020204030204" pitchFamily="34" charset="0"/>
                        </a:rPr>
                        <a:t>			S’avancer dans</a:t>
                      </a:r>
                      <a:r>
                        <a:rPr lang="fr-BE" sz="1200" b="0" i="0" u="none" strike="noStrike" baseline="0" noProof="0" dirty="0" smtClean="0">
                          <a:solidFill>
                            <a:srgbClr val="000000"/>
                          </a:solidFill>
                          <a:effectLst/>
                          <a:latin typeface="Calibri" panose="020F0502020204030204" pitchFamily="34" charset="0"/>
                        </a:rPr>
                        <a:t> les cours du Q2</a:t>
                      </a:r>
                      <a:endParaRPr lang="fr-BE" sz="1200" b="0" i="0" u="none" strike="noStrike" noProof="0" dirty="0">
                        <a:solidFill>
                          <a:srgbClr val="000000"/>
                        </a:solidFill>
                        <a:effectLst/>
                        <a:latin typeface="Calibri" panose="020F0502020204030204" pitchFamily="34" charset="0"/>
                      </a:endParaRPr>
                    </a:p>
                  </a:txBody>
                  <a:tcPr marL="72000" marR="7620" marT="7620" marB="0" anchor="ctr">
                    <a:solidFill>
                      <a:schemeClr val="accent2">
                        <a:lumMod val="20000"/>
                        <a:lumOff val="80000"/>
                      </a:schemeClr>
                    </a:solidFill>
                  </a:tcPr>
                </a:tc>
                <a:tc>
                  <a:txBody>
                    <a:bodyPr/>
                    <a:lstStyle/>
                    <a:p>
                      <a:pPr algn="ctr" fontAlgn="b"/>
                      <a:r>
                        <a:rPr lang="fr-BE" sz="1400" b="1" i="0" u="none" strike="noStrike" noProof="0" dirty="0">
                          <a:solidFill>
                            <a:schemeClr val="tx1"/>
                          </a:solidFill>
                          <a:effectLst/>
                          <a:latin typeface="Calibri" panose="020F0502020204030204" pitchFamily="34" charset="0"/>
                        </a:rPr>
                        <a:t>4</a:t>
                      </a:r>
                    </a:p>
                  </a:txBody>
                  <a:tcPr marL="7620" marR="7620" marT="7620" marB="0" anchor="ctr">
                    <a:solidFill>
                      <a:schemeClr val="accent2">
                        <a:lumMod val="20000"/>
                        <a:lumOff val="80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5</a:t>
                      </a:r>
                    </a:p>
                  </a:txBody>
                  <a:tcPr marL="7620" marR="7620" marT="7620" marB="0" anchor="ctr">
                    <a:solidFill>
                      <a:schemeClr val="accent2">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2</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2</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20000"/>
                        <a:lumOff val="80000"/>
                      </a:schemeClr>
                    </a:solidFill>
                  </a:tcPr>
                </a:tc>
                <a:extLst>
                  <a:ext uri="{0D108BD9-81ED-4DB2-BD59-A6C34878D82A}">
                    <a16:rowId xmlns="" xmlns:a16="http://schemas.microsoft.com/office/drawing/2014/main" val="3658653487"/>
                  </a:ext>
                </a:extLst>
              </a:tr>
              <a:tr h="302950">
                <a:tc>
                  <a:txBody>
                    <a:bodyPr/>
                    <a:lstStyle/>
                    <a:p>
                      <a:pPr algn="l" fontAlgn="b"/>
                      <a:r>
                        <a:rPr lang="fr-BE" sz="1600" b="0" i="0" u="none" strike="noStrike" noProof="0" dirty="0" smtClean="0">
                          <a:solidFill>
                            <a:schemeClr val="tx1"/>
                          </a:solidFill>
                          <a:effectLst/>
                          <a:latin typeface="Calibri" panose="020F0502020204030204" pitchFamily="34" charset="0"/>
                        </a:rPr>
                        <a:t>	Resserrer les relations avec des</a:t>
                      </a:r>
                      <a:r>
                        <a:rPr lang="fr-BE" sz="1600" b="0" i="0" u="none" strike="noStrike" baseline="0" noProof="0" dirty="0" smtClean="0">
                          <a:solidFill>
                            <a:schemeClr val="tx1"/>
                          </a:solidFill>
                          <a:effectLst/>
                          <a:latin typeface="Calibri" panose="020F0502020204030204" pitchFamily="34" charset="0"/>
                        </a:rPr>
                        <a:t> étudiants du groupe allègement</a:t>
                      </a:r>
                      <a:endParaRPr lang="fr-BE" sz="1600" b="0" i="0" u="none" strike="noStrike" noProof="0" dirty="0">
                        <a:solidFill>
                          <a:schemeClr val="tx1"/>
                        </a:solidFill>
                        <a:effectLst/>
                        <a:latin typeface="Calibri" panose="020F0502020204030204" pitchFamily="34" charset="0"/>
                      </a:endParaRPr>
                    </a:p>
                  </a:txBody>
                  <a:tcPr marL="72000" marR="7620" marT="7620" marB="0" anchor="ctr">
                    <a:solidFill>
                      <a:schemeClr val="accent2">
                        <a:lumMod val="60000"/>
                        <a:lumOff val="40000"/>
                      </a:schemeClr>
                    </a:solidFill>
                  </a:tcPr>
                </a:tc>
                <a:tc>
                  <a:txBody>
                    <a:bodyPr/>
                    <a:lstStyle/>
                    <a:p>
                      <a:pPr algn="ctr" fontAlgn="b"/>
                      <a:r>
                        <a:rPr lang="fr-BE" sz="1400" b="1" i="0" u="none" strike="noStrike" noProof="0" dirty="0">
                          <a:solidFill>
                            <a:schemeClr val="tx1"/>
                          </a:solidFill>
                          <a:effectLst/>
                          <a:latin typeface="Calibri" panose="020F0502020204030204" pitchFamily="34" charset="0"/>
                        </a:rPr>
                        <a:t>0</a:t>
                      </a:r>
                    </a:p>
                  </a:txBody>
                  <a:tcPr marL="7620" marR="7620" marT="7620" marB="0" anchor="ctr">
                    <a:solidFill>
                      <a:schemeClr val="accent2">
                        <a:lumMod val="60000"/>
                        <a:lumOff val="40000"/>
                      </a:schemeClr>
                    </a:solidFill>
                  </a:tcPr>
                </a:tc>
                <a:tc>
                  <a:txBody>
                    <a:bodyPr/>
                    <a:lstStyle/>
                    <a:p>
                      <a:pPr algn="ctr" fontAlgn="b"/>
                      <a:r>
                        <a:rPr lang="fr-BE" sz="1400" b="1" i="0" u="none" strike="noStrike" noProof="0" dirty="0">
                          <a:solidFill>
                            <a:schemeClr val="tx1"/>
                          </a:solidFill>
                          <a:effectLst/>
                          <a:latin typeface="Calibri" panose="020F0502020204030204" pitchFamily="34" charset="0"/>
                        </a:rPr>
                        <a:t>0</a:t>
                      </a:r>
                    </a:p>
                  </a:txBody>
                  <a:tcPr marL="7620" marR="7620" marT="7620" marB="0" anchor="ctr">
                    <a:solidFill>
                      <a:schemeClr val="accent2">
                        <a:lumMod val="60000"/>
                        <a:lumOff val="40000"/>
                      </a:schemeClr>
                    </a:solidFill>
                  </a:tcPr>
                </a:tc>
                <a:tc>
                  <a:txBody>
                    <a:bodyPr/>
                    <a:lstStyle/>
                    <a:p>
                      <a:pPr algn="ctr" fontAlgn="b"/>
                      <a:r>
                        <a:rPr lang="fr-BE" sz="1400" b="1" i="0" u="none" strike="noStrike" noProof="0" dirty="0" smtClean="0">
                          <a:solidFill>
                            <a:schemeClr val="tx1"/>
                          </a:solidFill>
                          <a:effectLst/>
                          <a:latin typeface="Calibri" panose="020F0502020204030204" pitchFamily="34" charset="0"/>
                        </a:rPr>
                        <a:t>1</a:t>
                      </a:r>
                      <a:endParaRPr lang="fr-BE" sz="1400" b="1" i="0" u="none" strike="noStrike" noProof="0" dirty="0">
                        <a:solidFill>
                          <a:schemeClr val="tx1"/>
                        </a:solidFill>
                        <a:effectLst/>
                        <a:latin typeface="Calibri" panose="020F0502020204030204" pitchFamily="34" charset="0"/>
                      </a:endParaRPr>
                    </a:p>
                  </a:txBody>
                  <a:tcPr marL="7620" marR="7620" marT="7620" marB="0" anchor="ctr">
                    <a:solidFill>
                      <a:schemeClr val="accent2">
                        <a:lumMod val="60000"/>
                        <a:lumOff val="40000"/>
                      </a:schemeClr>
                    </a:solidFill>
                  </a:tcPr>
                </a:tc>
                <a:tc>
                  <a:txBody>
                    <a:bodyPr/>
                    <a:lstStyle/>
                    <a:p>
                      <a:pPr algn="ctr" fontAlgn="b"/>
                      <a:r>
                        <a:rPr lang="fr-BE" sz="1400" b="1" i="0" u="none" strike="noStrike" noProof="0" dirty="0" smtClean="0">
                          <a:solidFill>
                            <a:schemeClr val="tx1"/>
                          </a:solidFill>
                          <a:effectLst/>
                          <a:latin typeface="Calibri" panose="020F0502020204030204" pitchFamily="34" charset="0"/>
                        </a:rPr>
                        <a:t>1</a:t>
                      </a:r>
                      <a:endParaRPr lang="fr-BE" sz="1400" b="1" i="0" u="none" strike="noStrike" noProof="0" dirty="0">
                        <a:solidFill>
                          <a:schemeClr val="tx1"/>
                        </a:solidFill>
                        <a:effectLst/>
                        <a:latin typeface="Calibri" panose="020F0502020204030204" pitchFamily="34" charset="0"/>
                      </a:endParaRPr>
                    </a:p>
                  </a:txBody>
                  <a:tcPr marL="7620" marR="7620" marT="7620" marB="0" anchor="ctr">
                    <a:solidFill>
                      <a:schemeClr val="accent2">
                        <a:lumMod val="60000"/>
                        <a:lumOff val="40000"/>
                      </a:schemeClr>
                    </a:solidFill>
                  </a:tcPr>
                </a:tc>
                <a:extLst>
                  <a:ext uri="{0D108BD9-81ED-4DB2-BD59-A6C34878D82A}">
                    <a16:rowId xmlns="" xmlns:a16="http://schemas.microsoft.com/office/drawing/2014/main" val="2383718512"/>
                  </a:ext>
                </a:extLst>
              </a:tr>
            </a:tbl>
          </a:graphicData>
        </a:graphic>
      </p:graphicFrame>
      <p:pic>
        <p:nvPicPr>
          <p:cNvPr id="9" name="Image 8"/>
          <p:cNvPicPr>
            <a:picLocks noChangeAspect="1"/>
          </p:cNvPicPr>
          <p:nvPr/>
        </p:nvPicPr>
        <p:blipFill rotWithShape="1">
          <a:blip r:embed="rId3">
            <a:extLst>
              <a:ext uri="{28A0092B-C50C-407E-A947-70E740481C1C}">
                <a14:useLocalDpi xmlns:a14="http://schemas.microsoft.com/office/drawing/2010/main" val="0"/>
              </a:ext>
            </a:extLst>
          </a:blip>
          <a:srcRect b="8088"/>
          <a:stretch/>
        </p:blipFill>
        <p:spPr>
          <a:xfrm>
            <a:off x="10772083" y="121033"/>
            <a:ext cx="694944" cy="543486"/>
          </a:xfrm>
          <a:prstGeom prst="rect">
            <a:avLst/>
          </a:prstGeom>
        </p:spPr>
      </p:pic>
      <p:sp>
        <p:nvSpPr>
          <p:cNvPr id="4" name="ZoneTexte 3"/>
          <p:cNvSpPr txBox="1"/>
          <p:nvPr/>
        </p:nvSpPr>
        <p:spPr>
          <a:xfrm>
            <a:off x="339924" y="2836149"/>
            <a:ext cx="11667855" cy="369332"/>
          </a:xfrm>
          <a:prstGeom prst="rect">
            <a:avLst/>
          </a:prstGeom>
          <a:solidFill>
            <a:schemeClr val="bg1"/>
          </a:solidFill>
          <a:ln w="38100">
            <a:solidFill>
              <a:srgbClr val="00B0F0"/>
            </a:solidFill>
          </a:ln>
        </p:spPr>
        <p:txBody>
          <a:bodyPr wrap="square" rtlCol="0">
            <a:spAutoFit/>
          </a:bodyPr>
          <a:lstStyle/>
          <a:p>
            <a:r>
              <a:rPr lang="fr-FR" i="1" dirty="0"/>
              <a:t>C'est un </a:t>
            </a:r>
            <a:r>
              <a:rPr lang="fr-FR" b="1" i="1" dirty="0"/>
              <a:t>groupe d'amis, on sort ensemble</a:t>
            </a:r>
            <a:r>
              <a:rPr lang="fr-FR" i="1" dirty="0"/>
              <a:t>, on va boire un verre, on se fait des petits repas. </a:t>
            </a:r>
          </a:p>
        </p:txBody>
      </p:sp>
      <p:sp>
        <p:nvSpPr>
          <p:cNvPr id="10" name="ZoneTexte 9"/>
          <p:cNvSpPr txBox="1"/>
          <p:nvPr/>
        </p:nvSpPr>
        <p:spPr>
          <a:xfrm>
            <a:off x="339924" y="3276061"/>
            <a:ext cx="11667854" cy="646331"/>
          </a:xfrm>
          <a:prstGeom prst="rect">
            <a:avLst/>
          </a:prstGeom>
          <a:solidFill>
            <a:schemeClr val="bg1"/>
          </a:solidFill>
          <a:ln w="38100">
            <a:solidFill>
              <a:srgbClr val="00B0F0"/>
            </a:solidFill>
          </a:ln>
        </p:spPr>
        <p:txBody>
          <a:bodyPr wrap="square" rtlCol="0">
            <a:spAutoFit/>
          </a:bodyPr>
          <a:lstStyle/>
          <a:p>
            <a:r>
              <a:rPr lang="fr-FR" i="1" dirty="0" smtClean="0"/>
              <a:t>Ils </a:t>
            </a:r>
            <a:r>
              <a:rPr lang="fr-FR" i="1" dirty="0"/>
              <a:t>étaient tristes au départ parce qu’ils pensaient qu’on n’allait plus se </a:t>
            </a:r>
            <a:r>
              <a:rPr lang="fr-FR" i="1" dirty="0" smtClean="0"/>
              <a:t>voir, </a:t>
            </a:r>
            <a:r>
              <a:rPr lang="fr-FR" i="1" dirty="0"/>
              <a:t>mais au final non, ça a pas changé grand-chose, </a:t>
            </a:r>
            <a:r>
              <a:rPr lang="fr-FR" b="1" i="1" dirty="0"/>
              <a:t>on se voit toujours autant</a:t>
            </a:r>
            <a:r>
              <a:rPr lang="fr-FR" i="1" dirty="0"/>
              <a:t>.</a:t>
            </a:r>
          </a:p>
        </p:txBody>
      </p:sp>
      <p:sp>
        <p:nvSpPr>
          <p:cNvPr id="7" name="Rectangle 6"/>
          <p:cNvSpPr/>
          <p:nvPr/>
        </p:nvSpPr>
        <p:spPr>
          <a:xfrm>
            <a:off x="339924" y="3992821"/>
            <a:ext cx="11667854" cy="369332"/>
          </a:xfrm>
          <a:prstGeom prst="rect">
            <a:avLst/>
          </a:prstGeom>
          <a:solidFill>
            <a:schemeClr val="bg1"/>
          </a:solidFill>
          <a:ln w="38100">
            <a:solidFill>
              <a:srgbClr val="00B0F0"/>
            </a:solidFill>
          </a:ln>
        </p:spPr>
        <p:txBody>
          <a:bodyPr wrap="square" rtlCol="0">
            <a:spAutoFit/>
          </a:bodyPr>
          <a:lstStyle/>
          <a:p>
            <a:r>
              <a:rPr lang="fr-FR" b="1" i="1" dirty="0" smtClean="0"/>
              <a:t>On </a:t>
            </a:r>
            <a:r>
              <a:rPr lang="fr-FR" b="1" i="1" dirty="0"/>
              <a:t>va encore fêter la fin des examens </a:t>
            </a:r>
            <a:r>
              <a:rPr lang="fr-FR" b="1" i="1" dirty="0" smtClean="0"/>
              <a:t>ensemble.</a:t>
            </a:r>
            <a:r>
              <a:rPr lang="fr-FR" i="1" dirty="0"/>
              <a:t> </a:t>
            </a:r>
          </a:p>
        </p:txBody>
      </p:sp>
      <p:sp>
        <p:nvSpPr>
          <p:cNvPr id="12" name="Rectangle 11"/>
          <p:cNvSpPr/>
          <p:nvPr/>
        </p:nvSpPr>
        <p:spPr>
          <a:xfrm>
            <a:off x="2039815" y="1141600"/>
            <a:ext cx="4541855" cy="301450"/>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2865455" y="1911131"/>
            <a:ext cx="4541855" cy="301450"/>
          </a:xfrm>
          <a:prstGeom prst="rect">
            <a:avLst/>
          </a:prstGeom>
          <a:noFill/>
          <a:ln w="28575">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339924" y="4432582"/>
            <a:ext cx="11667854" cy="646331"/>
          </a:xfrm>
          <a:prstGeom prst="rect">
            <a:avLst/>
          </a:prstGeom>
          <a:solidFill>
            <a:schemeClr val="bg1"/>
          </a:solidFill>
          <a:ln w="38100">
            <a:solidFill>
              <a:srgbClr val="FF66CC"/>
            </a:solidFill>
          </a:ln>
        </p:spPr>
        <p:txBody>
          <a:bodyPr wrap="square" rtlCol="0">
            <a:spAutoFit/>
          </a:bodyPr>
          <a:lstStyle/>
          <a:p>
            <a:r>
              <a:rPr lang="fr-FR" i="1" dirty="0"/>
              <a:t>Parce que du coup on revoyait des têtes qu'on n’avait pas vues et puis </a:t>
            </a:r>
            <a:r>
              <a:rPr lang="fr-FR" b="1" i="1" dirty="0"/>
              <a:t>on gardait un petit peu un contact</a:t>
            </a:r>
            <a:r>
              <a:rPr lang="fr-FR" i="1" dirty="0"/>
              <a:t>. Et on avait toujours ce contact avec le milieu du hors allègement deuxième quadrimestre, </a:t>
            </a:r>
            <a:r>
              <a:rPr lang="fr-FR" b="1" i="1" dirty="0"/>
              <a:t>comme si on suivait le cursus normal</a:t>
            </a:r>
            <a:r>
              <a:rPr lang="fr-FR" i="1" dirty="0"/>
              <a:t>. </a:t>
            </a:r>
          </a:p>
        </p:txBody>
      </p:sp>
      <p:sp>
        <p:nvSpPr>
          <p:cNvPr id="15" name="Rectangle 14"/>
          <p:cNvSpPr/>
          <p:nvPr/>
        </p:nvSpPr>
        <p:spPr>
          <a:xfrm>
            <a:off x="2865454" y="1611025"/>
            <a:ext cx="4541855" cy="301450"/>
          </a:xfrm>
          <a:prstGeom prst="rect">
            <a:avLst/>
          </a:prstGeom>
          <a:noFill/>
          <a:ln w="28575">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339924" y="5155990"/>
            <a:ext cx="11667854" cy="646331"/>
          </a:xfrm>
          <a:prstGeom prst="rect">
            <a:avLst/>
          </a:prstGeom>
          <a:solidFill>
            <a:schemeClr val="bg1"/>
          </a:solidFill>
          <a:ln w="38100">
            <a:solidFill>
              <a:srgbClr val="FF66CC"/>
            </a:solidFill>
          </a:ln>
        </p:spPr>
        <p:txBody>
          <a:bodyPr wrap="square" rtlCol="0">
            <a:spAutoFit/>
          </a:bodyPr>
          <a:lstStyle/>
          <a:p>
            <a:r>
              <a:rPr lang="fr-FR" i="1" dirty="0"/>
              <a:t>Et c'était quand-même intéressant d'avoir un cours aussi du Q2, </a:t>
            </a:r>
            <a:r>
              <a:rPr lang="fr-FR" b="1" i="1" dirty="0"/>
              <a:t>rien que pour les amis avec qui on était en Q1</a:t>
            </a:r>
            <a:r>
              <a:rPr lang="fr-FR" i="1" dirty="0"/>
              <a:t>. J'avais encore un cours en commun avec eux, donc </a:t>
            </a:r>
            <a:r>
              <a:rPr lang="fr-FR" b="1" i="1" dirty="0"/>
              <a:t>je les voyais une ou deux fois par semaine</a:t>
            </a:r>
            <a:r>
              <a:rPr lang="fr-FR" i="1" dirty="0"/>
              <a:t>, </a:t>
            </a:r>
            <a:r>
              <a:rPr lang="fr-FR" i="1" dirty="0" smtClean="0"/>
              <a:t>c'était </a:t>
            </a:r>
            <a:r>
              <a:rPr lang="fr-FR" i="1" dirty="0"/>
              <a:t>quand-même chouette.  </a:t>
            </a:r>
          </a:p>
        </p:txBody>
      </p:sp>
      <p:sp>
        <p:nvSpPr>
          <p:cNvPr id="17" name="Rectangle 16"/>
          <p:cNvSpPr/>
          <p:nvPr/>
        </p:nvSpPr>
        <p:spPr>
          <a:xfrm>
            <a:off x="1239297" y="2463618"/>
            <a:ext cx="5583534" cy="301450"/>
          </a:xfrm>
          <a:prstGeom prst="rect">
            <a:avLst/>
          </a:prstGeom>
          <a:noFill/>
          <a:ln w="2857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339924" y="5878605"/>
            <a:ext cx="11667854" cy="923330"/>
          </a:xfrm>
          <a:prstGeom prst="rect">
            <a:avLst/>
          </a:prstGeom>
          <a:solidFill>
            <a:schemeClr val="bg1"/>
          </a:solidFill>
          <a:ln w="38100">
            <a:solidFill>
              <a:srgbClr val="00FF00"/>
            </a:solidFill>
          </a:ln>
        </p:spPr>
        <p:txBody>
          <a:bodyPr wrap="square" rtlCol="0">
            <a:spAutoFit/>
          </a:bodyPr>
          <a:lstStyle/>
          <a:p>
            <a:r>
              <a:rPr lang="fr-FR" i="1" dirty="0" smtClean="0"/>
              <a:t>On </a:t>
            </a:r>
            <a:r>
              <a:rPr lang="fr-FR" i="1" dirty="0"/>
              <a:t>a vite appris à se connaître, et c'était chouette parce que </a:t>
            </a:r>
            <a:r>
              <a:rPr lang="fr-FR" b="1" i="1" dirty="0"/>
              <a:t>on a gardé même contact en dehors de… de la classe</a:t>
            </a:r>
            <a:r>
              <a:rPr lang="fr-FR" i="1" dirty="0"/>
              <a:t>, je vais dire. </a:t>
            </a:r>
            <a:r>
              <a:rPr lang="fr-FR" i="1" dirty="0" smtClean="0"/>
              <a:t> Il </a:t>
            </a:r>
            <a:r>
              <a:rPr lang="fr-FR" i="1" dirty="0"/>
              <a:t>y avait des personnes qui habitaient près de chez moi au final, </a:t>
            </a:r>
            <a:r>
              <a:rPr lang="fr-FR" i="1" dirty="0" smtClean="0"/>
              <a:t>et </a:t>
            </a:r>
            <a:r>
              <a:rPr lang="fr-FR" i="1" dirty="0"/>
              <a:t>que je connaissais pas spécialement. Et au final on est devenus amis. </a:t>
            </a:r>
          </a:p>
        </p:txBody>
      </p:sp>
      <p:sp>
        <p:nvSpPr>
          <p:cNvPr id="5" name="ZoneTexte 4"/>
          <p:cNvSpPr txBox="1"/>
          <p:nvPr/>
        </p:nvSpPr>
        <p:spPr>
          <a:xfrm>
            <a:off x="9973179" y="1541488"/>
            <a:ext cx="2147942" cy="1015663"/>
          </a:xfrm>
          <a:prstGeom prst="rect">
            <a:avLst/>
          </a:prstGeom>
          <a:solidFill>
            <a:schemeClr val="bg1"/>
          </a:solidFill>
          <a:ln w="38100">
            <a:solidFill>
              <a:srgbClr val="00B050"/>
            </a:solidFill>
          </a:ln>
        </p:spPr>
        <p:txBody>
          <a:bodyPr wrap="square" rtlCol="0">
            <a:spAutoFit/>
          </a:bodyPr>
          <a:lstStyle/>
          <a:p>
            <a:pPr algn="r"/>
            <a:r>
              <a:rPr lang="fr-FR" sz="1500" b="1" dirty="0" smtClean="0"/>
              <a:t>Besoin d’appartenance</a:t>
            </a:r>
            <a:r>
              <a:rPr lang="fr-FR" sz="1500" dirty="0" smtClean="0"/>
              <a:t> (Maslow, 1943)</a:t>
            </a:r>
          </a:p>
          <a:p>
            <a:pPr algn="r"/>
            <a:r>
              <a:rPr lang="fr-FR" sz="1500" b="1" dirty="0" smtClean="0"/>
              <a:t>Extra </a:t>
            </a:r>
            <a:r>
              <a:rPr lang="fr-FR" sz="1500" b="1" dirty="0" err="1" smtClean="0"/>
              <a:t>curricular</a:t>
            </a:r>
            <a:r>
              <a:rPr lang="fr-FR" sz="1500" b="1" dirty="0" smtClean="0"/>
              <a:t> </a:t>
            </a:r>
            <a:r>
              <a:rPr lang="fr-FR" sz="1500" b="1" dirty="0" err="1" smtClean="0"/>
              <a:t>activities</a:t>
            </a:r>
            <a:r>
              <a:rPr lang="fr-FR" sz="1500" b="1" dirty="0"/>
              <a:t> </a:t>
            </a:r>
            <a:r>
              <a:rPr lang="fr-FR" sz="1500" dirty="0" smtClean="0"/>
              <a:t>(Tinto, 1993)</a:t>
            </a:r>
            <a:endParaRPr lang="fr-FR" sz="1500" dirty="0"/>
          </a:p>
        </p:txBody>
      </p:sp>
      <p:pic>
        <p:nvPicPr>
          <p:cNvPr id="24" name="Imag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7488" y="752341"/>
            <a:ext cx="1473200" cy="711200"/>
          </a:xfrm>
          <a:prstGeom prst="rect">
            <a:avLst/>
          </a:prstGeom>
          <a:ln w="38100">
            <a:solidFill>
              <a:srgbClr val="00B050"/>
            </a:solidFill>
          </a:ln>
        </p:spPr>
      </p:pic>
    </p:spTree>
    <p:extLst>
      <p:ext uri="{BB962C8B-B14F-4D97-AF65-F5344CB8AC3E}">
        <p14:creationId xmlns:p14="http://schemas.microsoft.com/office/powerpoint/2010/main" val="179878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10" grpId="1" animBg="1"/>
      <p:bldP spid="7" grpId="0" animBg="1"/>
      <p:bldP spid="12" grpId="0" animBg="1"/>
      <p:bldP spid="13" grpId="0" animBg="1"/>
      <p:bldP spid="14" grpId="0" animBg="1"/>
      <p:bldP spid="15" grpId="0" animBg="1"/>
      <p:bldP spid="16" grpId="0" animBg="1"/>
      <p:bldP spid="18"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au 7"/>
          <p:cNvGraphicFramePr>
            <a:graphicFrameLocks noGrp="1"/>
          </p:cNvGraphicFramePr>
          <p:nvPr>
            <p:extLst>
              <p:ext uri="{D42A27DB-BD31-4B8C-83A1-F6EECF244321}">
                <p14:modId xmlns:p14="http://schemas.microsoft.com/office/powerpoint/2010/main" val="3332167125"/>
              </p:ext>
            </p:extLst>
          </p:nvPr>
        </p:nvGraphicFramePr>
        <p:xfrm>
          <a:off x="339925" y="142457"/>
          <a:ext cx="10432157" cy="3416022"/>
        </p:xfrm>
        <a:graphic>
          <a:graphicData uri="http://schemas.openxmlformats.org/drawingml/2006/table">
            <a:tbl>
              <a:tblPr firstRow="1" bandRow="1">
                <a:tableStyleId>{5C22544A-7EE6-4342-B048-85BDC9FD1C3A}</a:tableStyleId>
              </a:tblPr>
              <a:tblGrid>
                <a:gridCol w="8077341">
                  <a:extLst>
                    <a:ext uri="{9D8B030D-6E8A-4147-A177-3AD203B41FA5}">
                      <a16:colId xmlns="" xmlns:a16="http://schemas.microsoft.com/office/drawing/2014/main" val="2980651336"/>
                    </a:ext>
                  </a:extLst>
                </a:gridCol>
                <a:gridCol w="588704">
                  <a:extLst>
                    <a:ext uri="{9D8B030D-6E8A-4147-A177-3AD203B41FA5}">
                      <a16:colId xmlns="" xmlns:a16="http://schemas.microsoft.com/office/drawing/2014/main" val="2249863692"/>
                    </a:ext>
                  </a:extLst>
                </a:gridCol>
                <a:gridCol w="588704">
                  <a:extLst>
                    <a:ext uri="{9D8B030D-6E8A-4147-A177-3AD203B41FA5}">
                      <a16:colId xmlns="" xmlns:a16="http://schemas.microsoft.com/office/drawing/2014/main" val="2893135628"/>
                    </a:ext>
                  </a:extLst>
                </a:gridCol>
                <a:gridCol w="588704">
                  <a:extLst>
                    <a:ext uri="{9D8B030D-6E8A-4147-A177-3AD203B41FA5}">
                      <a16:colId xmlns="" xmlns:a16="http://schemas.microsoft.com/office/drawing/2014/main" val="15495687"/>
                    </a:ext>
                  </a:extLst>
                </a:gridCol>
                <a:gridCol w="588704">
                  <a:extLst>
                    <a:ext uri="{9D8B030D-6E8A-4147-A177-3AD203B41FA5}">
                      <a16:colId xmlns="" xmlns:a16="http://schemas.microsoft.com/office/drawing/2014/main" val="3454939666"/>
                    </a:ext>
                  </a:extLst>
                </a:gridCol>
              </a:tblGrid>
              <a:tr h="344736">
                <a:tc>
                  <a:txBody>
                    <a:bodyPr/>
                    <a:lstStyle/>
                    <a:p>
                      <a:pPr algn="l" fontAlgn="ctr"/>
                      <a:r>
                        <a:rPr lang="fr-BE" sz="1800" b="1" i="0" u="none" strike="noStrike" noProof="0" dirty="0" smtClean="0">
                          <a:solidFill>
                            <a:srgbClr val="000000"/>
                          </a:solidFill>
                          <a:effectLst/>
                          <a:latin typeface="Calibri" panose="020F0502020204030204" pitchFamily="34" charset="0"/>
                        </a:rPr>
                        <a:t>Manifestations</a:t>
                      </a:r>
                      <a:r>
                        <a:rPr lang="fr-BE" sz="1800" b="1" i="0" u="none" strike="noStrike" baseline="0" noProof="0" dirty="0" smtClean="0">
                          <a:solidFill>
                            <a:srgbClr val="000000"/>
                          </a:solidFill>
                          <a:effectLst/>
                          <a:latin typeface="Calibri" panose="020F0502020204030204" pitchFamily="34" charset="0"/>
                        </a:rPr>
                        <a:t> d’une bonne qualité de relation en situation d’allègement</a:t>
                      </a:r>
                      <a:endParaRPr lang="fr-BE" sz="1800" b="1" i="0" u="none" strike="noStrike" noProof="0"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Et. (1)</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Com.</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Et. (2)</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Com.</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extLst>
                  <a:ext uri="{0D108BD9-81ED-4DB2-BD59-A6C34878D82A}">
                    <a16:rowId xmlns="" xmlns:a16="http://schemas.microsoft.com/office/drawing/2014/main" val="2101281383"/>
                  </a:ext>
                </a:extLst>
              </a:tr>
              <a:tr h="344736">
                <a:tc>
                  <a:txBody>
                    <a:bodyPr/>
                    <a:lstStyle/>
                    <a:p>
                      <a:pPr marL="0" algn="l" defTabSz="914400" rtl="0" eaLnBrk="1" fontAlgn="ctr" latinLnBrk="0" hangingPunct="1"/>
                      <a:r>
                        <a:rPr lang="fr-BE" sz="1800" b="1" i="0" u="none" strike="noStrike" kern="1200" noProof="0" dirty="0" smtClean="0">
                          <a:solidFill>
                            <a:srgbClr val="000000"/>
                          </a:solidFill>
                          <a:effectLst/>
                          <a:latin typeface="Calibri" panose="020F0502020204030204" pitchFamily="34" charset="0"/>
                          <a:ea typeface="+mn-ea"/>
                          <a:cs typeface="+mn-cs"/>
                        </a:rPr>
                        <a:t>Importance de se connaître au sein</a:t>
                      </a:r>
                      <a:r>
                        <a:rPr lang="fr-BE" sz="1800" b="1" i="0" u="none" strike="noStrike" kern="1200" baseline="0" noProof="0" dirty="0" smtClean="0">
                          <a:solidFill>
                            <a:srgbClr val="000000"/>
                          </a:solidFill>
                          <a:effectLst/>
                          <a:latin typeface="Calibri" panose="020F0502020204030204" pitchFamily="34" charset="0"/>
                          <a:ea typeface="+mn-ea"/>
                          <a:cs typeface="+mn-cs"/>
                        </a:rPr>
                        <a:t> du groupe</a:t>
                      </a:r>
                      <a:endParaRPr lang="fr-BE" sz="1800" b="1" i="0" u="none" strike="noStrike" kern="1200" noProof="0" dirty="0">
                        <a:solidFill>
                          <a:srgbClr val="000000"/>
                        </a:solidFill>
                        <a:effectLst/>
                        <a:latin typeface="Calibri" panose="020F0502020204030204" pitchFamily="34" charset="0"/>
                        <a:ea typeface="+mn-ea"/>
                        <a:cs typeface="+mn-cs"/>
                      </a:endParaRPr>
                    </a:p>
                  </a:txBody>
                  <a:tcPr marL="72000" marR="7620" marT="7620" marB="0" anchor="ctr">
                    <a:solidFill>
                      <a:schemeClr val="accent6">
                        <a:lumMod val="75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8</a:t>
                      </a:r>
                    </a:p>
                  </a:txBody>
                  <a:tcPr marL="7620" marR="7620" marT="7620" marB="0" anchor="ctr">
                    <a:solidFill>
                      <a:schemeClr val="accent6">
                        <a:lumMod val="75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29</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8</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27</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75000"/>
                      </a:schemeClr>
                    </a:solidFill>
                  </a:tcPr>
                </a:tc>
                <a:extLst>
                  <a:ext uri="{0D108BD9-81ED-4DB2-BD59-A6C34878D82A}">
                    <a16:rowId xmlns="" xmlns:a16="http://schemas.microsoft.com/office/drawing/2014/main" val="3022636529"/>
                  </a:ext>
                </a:extLst>
              </a:tr>
              <a:tr h="302950">
                <a:tc>
                  <a:txBody>
                    <a:bodyPr/>
                    <a:lstStyle/>
                    <a:p>
                      <a:pPr algn="l" fontAlgn="b"/>
                      <a:r>
                        <a:rPr lang="fr-BE" sz="1600" b="0" i="0" u="none" strike="noStrike" noProof="0" dirty="0" smtClean="0">
                          <a:solidFill>
                            <a:srgbClr val="000000"/>
                          </a:solidFill>
                          <a:effectLst/>
                          <a:latin typeface="Calibri" panose="020F0502020204030204" pitchFamily="34" charset="0"/>
                        </a:rPr>
                        <a:t>	Faire connaissance, bien s’entendre</a:t>
                      </a:r>
                      <a:endParaRPr lang="fr-BE" sz="1600" b="0" i="0" u="none" strike="noStrike" noProof="0" dirty="0">
                        <a:solidFill>
                          <a:srgbClr val="000000"/>
                        </a:solidFill>
                        <a:effectLst/>
                        <a:latin typeface="Calibri" panose="020F0502020204030204" pitchFamily="34" charset="0"/>
                      </a:endParaRPr>
                    </a:p>
                  </a:txBody>
                  <a:tcPr marL="72000" marR="7620" marT="7620" marB="0" anchor="ctr">
                    <a:solidFill>
                      <a:schemeClr val="accent6">
                        <a:lumMod val="60000"/>
                        <a:lumOff val="40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3</a:t>
                      </a:r>
                    </a:p>
                  </a:txBody>
                  <a:tcPr marL="7620" marR="7620" marT="7620" marB="0" anchor="ctr">
                    <a:solidFill>
                      <a:schemeClr val="accent6">
                        <a:lumMod val="60000"/>
                        <a:lumOff val="40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3</a:t>
                      </a:r>
                    </a:p>
                  </a:txBody>
                  <a:tcPr marL="7620" marR="7620" marT="7620" marB="0" anchor="ctr">
                    <a:solidFill>
                      <a:schemeClr val="accent6">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5</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6</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60000"/>
                        <a:lumOff val="40000"/>
                      </a:schemeClr>
                    </a:solidFill>
                  </a:tcPr>
                </a:tc>
                <a:extLst>
                  <a:ext uri="{0D108BD9-81ED-4DB2-BD59-A6C34878D82A}">
                    <a16:rowId xmlns="" xmlns:a16="http://schemas.microsoft.com/office/drawing/2014/main" val="28931642"/>
                  </a:ext>
                </a:extLst>
              </a:tr>
              <a:tr h="302950">
                <a:tc>
                  <a:txBody>
                    <a:bodyPr/>
                    <a:lstStyle/>
                    <a:p>
                      <a:pPr algn="l" fontAlgn="b"/>
                      <a:r>
                        <a:rPr lang="fr-BE" sz="1600" b="0" i="0" u="none" strike="noStrike" noProof="0" dirty="0" smtClean="0">
                          <a:solidFill>
                            <a:srgbClr val="000000"/>
                          </a:solidFill>
                          <a:effectLst/>
                          <a:latin typeface="Calibri" panose="020F0502020204030204" pitchFamily="34" charset="0"/>
                        </a:rPr>
                        <a:t>	Ne pas redevenir</a:t>
                      </a:r>
                      <a:r>
                        <a:rPr lang="fr-BE" sz="1600" b="0" i="0" u="none" strike="noStrike" baseline="0" noProof="0" dirty="0" smtClean="0">
                          <a:solidFill>
                            <a:srgbClr val="000000"/>
                          </a:solidFill>
                          <a:effectLst/>
                          <a:latin typeface="Calibri" panose="020F0502020204030204" pitchFamily="34" charset="0"/>
                        </a:rPr>
                        <a:t> seul en entrant dans l’allègement</a:t>
                      </a:r>
                      <a:endParaRPr lang="fr-BE" sz="1600" b="0" i="0" u="none" strike="noStrike" noProof="0" dirty="0">
                        <a:solidFill>
                          <a:srgbClr val="000000"/>
                        </a:solidFill>
                        <a:effectLst/>
                        <a:latin typeface="Calibri" panose="020F0502020204030204" pitchFamily="34" charset="0"/>
                      </a:endParaRPr>
                    </a:p>
                  </a:txBody>
                  <a:tcPr marL="72000" marR="7620" marT="7620" marB="0" anchor="ctr">
                    <a:solidFill>
                      <a:schemeClr val="accent6">
                        <a:lumMod val="60000"/>
                        <a:lumOff val="40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5</a:t>
                      </a:r>
                    </a:p>
                  </a:txBody>
                  <a:tcPr marL="7620" marR="7620" marT="7620" marB="0" anchor="ctr">
                    <a:solidFill>
                      <a:schemeClr val="accent6">
                        <a:lumMod val="60000"/>
                        <a:lumOff val="40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5</a:t>
                      </a:r>
                    </a:p>
                  </a:txBody>
                  <a:tcPr marL="7620" marR="7620" marT="7620" marB="0" anchor="ctr">
                    <a:solidFill>
                      <a:schemeClr val="accent6">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2</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6</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60000"/>
                        <a:lumOff val="40000"/>
                      </a:schemeClr>
                    </a:solidFill>
                  </a:tcPr>
                </a:tc>
                <a:extLst>
                  <a:ext uri="{0D108BD9-81ED-4DB2-BD59-A6C34878D82A}">
                    <a16:rowId xmlns="" xmlns:a16="http://schemas.microsoft.com/office/drawing/2014/main" val="485575739"/>
                  </a:ext>
                </a:extLst>
              </a:tr>
              <a:tr h="302950">
                <a:tc>
                  <a:txBody>
                    <a:bodyPr/>
                    <a:lstStyle/>
                    <a:p>
                      <a:pPr algn="l" fontAlgn="b"/>
                      <a:r>
                        <a:rPr lang="fr-BE" sz="1600" b="0" i="0" u="none" strike="noStrike" noProof="0" dirty="0" smtClean="0">
                          <a:solidFill>
                            <a:srgbClr val="000000"/>
                          </a:solidFill>
                          <a:effectLst/>
                          <a:latin typeface="Calibri" panose="020F0502020204030204" pitchFamily="34" charset="0"/>
                        </a:rPr>
                        <a:t>	Se connaître tous</a:t>
                      </a:r>
                      <a:endParaRPr lang="fr-BE" sz="1600" b="0" i="0" u="none" strike="noStrike" noProof="0" dirty="0">
                        <a:solidFill>
                          <a:srgbClr val="000000"/>
                        </a:solidFill>
                        <a:effectLst/>
                        <a:latin typeface="Calibri" panose="020F0502020204030204" pitchFamily="34" charset="0"/>
                      </a:endParaRPr>
                    </a:p>
                  </a:txBody>
                  <a:tcPr marL="72000" marR="7620" marT="7620" marB="0" anchor="ctr">
                    <a:solidFill>
                      <a:schemeClr val="accent6">
                        <a:lumMod val="60000"/>
                        <a:lumOff val="40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2</a:t>
                      </a:r>
                    </a:p>
                  </a:txBody>
                  <a:tcPr marL="7620" marR="7620" marT="7620" marB="0" anchor="ctr">
                    <a:solidFill>
                      <a:schemeClr val="accent6">
                        <a:lumMod val="60000"/>
                        <a:lumOff val="40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2</a:t>
                      </a:r>
                    </a:p>
                  </a:txBody>
                  <a:tcPr marL="7620" marR="7620" marT="7620" marB="0" anchor="ctr">
                    <a:solidFill>
                      <a:schemeClr val="accent6">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2</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3</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60000"/>
                        <a:lumOff val="40000"/>
                      </a:schemeClr>
                    </a:solidFill>
                  </a:tcPr>
                </a:tc>
                <a:extLst>
                  <a:ext uri="{0D108BD9-81ED-4DB2-BD59-A6C34878D82A}">
                    <a16:rowId xmlns="" xmlns:a16="http://schemas.microsoft.com/office/drawing/2014/main" val="2383802452"/>
                  </a:ext>
                </a:extLst>
              </a:tr>
              <a:tr h="302950">
                <a:tc>
                  <a:txBody>
                    <a:bodyPr/>
                    <a:lstStyle/>
                    <a:p>
                      <a:pPr algn="l" fontAlgn="b"/>
                      <a:r>
                        <a:rPr lang="fr-BE" sz="1600" b="0" i="0" u="none" strike="noStrike" noProof="0" dirty="0" smtClean="0">
                          <a:solidFill>
                            <a:srgbClr val="000000"/>
                          </a:solidFill>
                          <a:effectLst/>
                          <a:latin typeface="Calibri" panose="020F0502020204030204" pitchFamily="34" charset="0"/>
                        </a:rPr>
                        <a:t>	Sentiment d’appartenance à un groupe</a:t>
                      </a:r>
                      <a:endParaRPr lang="fr-BE" sz="1600" b="0" i="0" u="none" strike="noStrike" noProof="0" dirty="0">
                        <a:solidFill>
                          <a:srgbClr val="000000"/>
                        </a:solidFill>
                        <a:effectLst/>
                        <a:latin typeface="Calibri" panose="020F0502020204030204" pitchFamily="34" charset="0"/>
                      </a:endParaRPr>
                    </a:p>
                  </a:txBody>
                  <a:tcPr marL="72000" marR="7620" marT="7620" marB="0" anchor="ctr">
                    <a:solidFill>
                      <a:schemeClr val="accent6">
                        <a:lumMod val="60000"/>
                        <a:lumOff val="40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2</a:t>
                      </a:r>
                    </a:p>
                  </a:txBody>
                  <a:tcPr marL="7620" marR="7620" marT="7620" marB="0" anchor="ctr">
                    <a:solidFill>
                      <a:schemeClr val="accent6">
                        <a:lumMod val="60000"/>
                        <a:lumOff val="40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2</a:t>
                      </a:r>
                    </a:p>
                  </a:txBody>
                  <a:tcPr marL="7620" marR="7620" marT="7620" marB="0" anchor="ctr">
                    <a:solidFill>
                      <a:schemeClr val="accent6">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3</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4</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60000"/>
                        <a:lumOff val="40000"/>
                      </a:schemeClr>
                    </a:solidFill>
                  </a:tcPr>
                </a:tc>
                <a:extLst>
                  <a:ext uri="{0D108BD9-81ED-4DB2-BD59-A6C34878D82A}">
                    <a16:rowId xmlns="" xmlns:a16="http://schemas.microsoft.com/office/drawing/2014/main" val="1273830368"/>
                  </a:ext>
                </a:extLst>
              </a:tr>
              <a:tr h="302950">
                <a:tc>
                  <a:txBody>
                    <a:bodyPr/>
                    <a:lstStyle/>
                    <a:p>
                      <a:pPr algn="l" fontAlgn="b"/>
                      <a:r>
                        <a:rPr lang="fr-BE" sz="1600" b="0" i="0" u="none" strike="noStrike" noProof="0" dirty="0" smtClean="0">
                          <a:solidFill>
                            <a:srgbClr val="000000"/>
                          </a:solidFill>
                          <a:effectLst/>
                          <a:latin typeface="Calibri" panose="020F0502020204030204" pitchFamily="34" charset="0"/>
                        </a:rPr>
                        <a:t>	Venir en allègement avec un ami</a:t>
                      </a:r>
                      <a:endParaRPr lang="fr-BE" sz="1600" b="0" i="0" u="none" strike="noStrike" noProof="0" dirty="0">
                        <a:solidFill>
                          <a:srgbClr val="000000"/>
                        </a:solidFill>
                        <a:effectLst/>
                        <a:latin typeface="Calibri" panose="020F0502020204030204" pitchFamily="34" charset="0"/>
                      </a:endParaRPr>
                    </a:p>
                  </a:txBody>
                  <a:tcPr marL="72000" marR="7620" marT="7620" marB="0" anchor="ctr">
                    <a:solidFill>
                      <a:schemeClr val="accent6">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4</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5</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3</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3</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60000"/>
                        <a:lumOff val="40000"/>
                      </a:schemeClr>
                    </a:solidFill>
                  </a:tcPr>
                </a:tc>
                <a:extLst>
                  <a:ext uri="{0D108BD9-81ED-4DB2-BD59-A6C34878D82A}">
                    <a16:rowId xmlns="" xmlns:a16="http://schemas.microsoft.com/office/drawing/2014/main" val="743295159"/>
                  </a:ext>
                </a:extLst>
              </a:tr>
              <a:tr h="302950">
                <a:tc>
                  <a:txBody>
                    <a:bodyPr/>
                    <a:lstStyle/>
                    <a:p>
                      <a:pPr algn="l" fontAlgn="b"/>
                      <a:r>
                        <a:rPr lang="fr-BE" sz="1600" b="0" i="0" u="none" strike="noStrike" noProof="0" dirty="0" smtClean="0">
                          <a:solidFill>
                            <a:srgbClr val="000000"/>
                          </a:solidFill>
                          <a:effectLst/>
                          <a:latin typeface="Calibri" panose="020F0502020204030204" pitchFamily="34" charset="0"/>
                        </a:rPr>
                        <a:t>	Désinhiber par rapport aux questions en public</a:t>
                      </a:r>
                      <a:endParaRPr lang="fr-BE" sz="1600" b="0" i="0" u="none" strike="noStrike" noProof="0" dirty="0">
                        <a:solidFill>
                          <a:srgbClr val="000000"/>
                        </a:solidFill>
                        <a:effectLst/>
                        <a:latin typeface="Calibri" panose="020F0502020204030204" pitchFamily="34" charset="0"/>
                      </a:endParaRPr>
                    </a:p>
                  </a:txBody>
                  <a:tcPr marL="72000" marR="7620" marT="7620" marB="0" anchor="ctr">
                    <a:solidFill>
                      <a:schemeClr val="accent6">
                        <a:lumMod val="60000"/>
                        <a:lumOff val="40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7</a:t>
                      </a:r>
                    </a:p>
                  </a:txBody>
                  <a:tcPr marL="7620" marR="7620" marT="7620" marB="0" anchor="ctr">
                    <a:solidFill>
                      <a:schemeClr val="accent6">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12</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3</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5</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60000"/>
                        <a:lumOff val="40000"/>
                      </a:schemeClr>
                    </a:solidFill>
                  </a:tcPr>
                </a:tc>
                <a:extLst>
                  <a:ext uri="{0D108BD9-81ED-4DB2-BD59-A6C34878D82A}">
                    <a16:rowId xmlns="" xmlns:a16="http://schemas.microsoft.com/office/drawing/2014/main" val="3065807197"/>
                  </a:ext>
                </a:extLst>
              </a:tr>
              <a:tr h="302950">
                <a:tc>
                  <a:txBody>
                    <a:bodyPr/>
                    <a:lstStyle/>
                    <a:p>
                      <a:pPr algn="l" fontAlgn="b"/>
                      <a:r>
                        <a:rPr lang="fr-BE" sz="1400" b="0" i="0" u="none" strike="noStrike" noProof="0" dirty="0" smtClean="0">
                          <a:solidFill>
                            <a:srgbClr val="000000"/>
                          </a:solidFill>
                          <a:effectLst/>
                          <a:latin typeface="Calibri" panose="020F0502020204030204" pitchFamily="34" charset="0"/>
                        </a:rPr>
                        <a:t>		Effet petit groupe</a:t>
                      </a:r>
                      <a:endParaRPr lang="fr-BE" sz="1400" b="0" i="0" u="none" strike="noStrike" noProof="0" dirty="0">
                        <a:solidFill>
                          <a:srgbClr val="000000"/>
                        </a:solidFill>
                        <a:effectLst/>
                        <a:latin typeface="Calibri" panose="020F0502020204030204" pitchFamily="34" charset="0"/>
                      </a:endParaRPr>
                    </a:p>
                  </a:txBody>
                  <a:tcPr marL="72000" marR="7620" marT="7620" marB="0" anchor="ctr">
                    <a:solidFill>
                      <a:schemeClr val="accent6">
                        <a:lumMod val="20000"/>
                        <a:lumOff val="80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6</a:t>
                      </a:r>
                    </a:p>
                  </a:txBody>
                  <a:tcPr marL="7620" marR="7620" marT="7620" marB="0" anchor="ctr">
                    <a:solidFill>
                      <a:schemeClr val="accent6">
                        <a:lumMod val="20000"/>
                        <a:lumOff val="80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8</a:t>
                      </a:r>
                    </a:p>
                  </a:txBody>
                  <a:tcPr marL="7620" marR="7620" marT="7620" marB="0" anchor="ctr">
                    <a:solidFill>
                      <a:schemeClr val="accent6">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3</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3</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20000"/>
                        <a:lumOff val="80000"/>
                      </a:schemeClr>
                    </a:solidFill>
                  </a:tcPr>
                </a:tc>
                <a:extLst>
                  <a:ext uri="{0D108BD9-81ED-4DB2-BD59-A6C34878D82A}">
                    <a16:rowId xmlns="" xmlns:a16="http://schemas.microsoft.com/office/drawing/2014/main" val="1249856432"/>
                  </a:ext>
                </a:extLst>
              </a:tr>
              <a:tr h="302950">
                <a:tc>
                  <a:txBody>
                    <a:bodyPr/>
                    <a:lstStyle/>
                    <a:p>
                      <a:pPr algn="l" fontAlgn="b"/>
                      <a:r>
                        <a:rPr lang="fr-BE" sz="1400" b="0" i="0" u="none" strike="noStrike" noProof="0" dirty="0" smtClean="0">
                          <a:solidFill>
                            <a:srgbClr val="000000"/>
                          </a:solidFill>
                          <a:effectLst/>
                          <a:latin typeface="Calibri" panose="020F0502020204030204" pitchFamily="34" charset="0"/>
                        </a:rPr>
                        <a:t>		Limite la peur du ridicule</a:t>
                      </a:r>
                      <a:endParaRPr lang="fr-BE" sz="1400" b="0" i="0" u="none" strike="noStrike" noProof="0" dirty="0">
                        <a:solidFill>
                          <a:srgbClr val="000000"/>
                        </a:solidFill>
                        <a:effectLst/>
                        <a:latin typeface="Calibri" panose="020F0502020204030204" pitchFamily="34" charset="0"/>
                      </a:endParaRPr>
                    </a:p>
                  </a:txBody>
                  <a:tcPr marL="72000" marR="7620" marT="7620" marB="0" anchor="ctr">
                    <a:solidFill>
                      <a:schemeClr val="accent6">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3</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3</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2</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2</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20000"/>
                        <a:lumOff val="80000"/>
                      </a:schemeClr>
                    </a:solidFill>
                  </a:tcPr>
                </a:tc>
                <a:extLst>
                  <a:ext uri="{0D108BD9-81ED-4DB2-BD59-A6C34878D82A}">
                    <a16:rowId xmlns="" xmlns:a16="http://schemas.microsoft.com/office/drawing/2014/main" val="2814395043"/>
                  </a:ext>
                </a:extLst>
              </a:tr>
              <a:tr h="302950">
                <a:tc>
                  <a:txBody>
                    <a:bodyPr/>
                    <a:lstStyle/>
                    <a:p>
                      <a:pPr algn="l" fontAlgn="b"/>
                      <a:r>
                        <a:rPr lang="fr-BE" sz="1400" b="0" i="0" u="none" strike="noStrike" noProof="0" dirty="0" smtClean="0">
                          <a:solidFill>
                            <a:srgbClr val="000000"/>
                          </a:solidFill>
                          <a:effectLst/>
                          <a:latin typeface="Calibri" panose="020F0502020204030204" pitchFamily="34" charset="0"/>
                        </a:rPr>
                        <a:t>		Suivre un ami</a:t>
                      </a:r>
                      <a:endParaRPr lang="fr-BE" sz="1400" b="0" i="0" u="none" strike="noStrike" noProof="0" dirty="0">
                        <a:solidFill>
                          <a:srgbClr val="000000"/>
                        </a:solidFill>
                        <a:effectLst/>
                        <a:latin typeface="Calibri" panose="020F0502020204030204" pitchFamily="34" charset="0"/>
                      </a:endParaRPr>
                    </a:p>
                  </a:txBody>
                  <a:tcPr marL="72000" marR="7620" marT="7620" marB="0" anchor="ctr">
                    <a:solidFill>
                      <a:schemeClr val="accent6">
                        <a:lumMod val="20000"/>
                        <a:lumOff val="80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1</a:t>
                      </a:r>
                    </a:p>
                  </a:txBody>
                  <a:tcPr marL="7620" marR="7620" marT="7620" marB="0" anchor="ctr">
                    <a:solidFill>
                      <a:schemeClr val="accent6">
                        <a:lumMod val="20000"/>
                        <a:lumOff val="80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1</a:t>
                      </a:r>
                    </a:p>
                  </a:txBody>
                  <a:tcPr marL="7620" marR="7620" marT="7620" marB="0" anchor="ctr">
                    <a:solidFill>
                      <a:schemeClr val="accent6">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0</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0</a:t>
                      </a:r>
                    </a:p>
                  </a:txBody>
                  <a:tcPr marL="7620" marR="7620" marT="7620" marB="0" anchor="ctr">
                    <a:solidFill>
                      <a:schemeClr val="accent6">
                        <a:lumMod val="20000"/>
                        <a:lumOff val="80000"/>
                      </a:schemeClr>
                    </a:solidFill>
                  </a:tcPr>
                </a:tc>
                <a:extLst>
                  <a:ext uri="{0D108BD9-81ED-4DB2-BD59-A6C34878D82A}">
                    <a16:rowId xmlns="" xmlns:a16="http://schemas.microsoft.com/office/drawing/2014/main" val="1177572431"/>
                  </a:ext>
                </a:extLst>
              </a:tr>
            </a:tbl>
          </a:graphicData>
        </a:graphic>
      </p:graphicFrame>
      <p:pic>
        <p:nvPicPr>
          <p:cNvPr id="9" name="Image 8"/>
          <p:cNvPicPr>
            <a:picLocks noChangeAspect="1"/>
          </p:cNvPicPr>
          <p:nvPr/>
        </p:nvPicPr>
        <p:blipFill rotWithShape="1">
          <a:blip r:embed="rId3">
            <a:extLst>
              <a:ext uri="{28A0092B-C50C-407E-A947-70E740481C1C}">
                <a14:useLocalDpi xmlns:a14="http://schemas.microsoft.com/office/drawing/2010/main" val="0"/>
              </a:ext>
            </a:extLst>
          </a:blip>
          <a:srcRect b="8088"/>
          <a:stretch/>
        </p:blipFill>
        <p:spPr>
          <a:xfrm>
            <a:off x="10772083" y="121033"/>
            <a:ext cx="694944" cy="543486"/>
          </a:xfrm>
          <a:prstGeom prst="rect">
            <a:avLst/>
          </a:prstGeom>
        </p:spPr>
      </p:pic>
      <p:sp>
        <p:nvSpPr>
          <p:cNvPr id="5" name="Rectangle 4"/>
          <p:cNvSpPr/>
          <p:nvPr/>
        </p:nvSpPr>
        <p:spPr>
          <a:xfrm>
            <a:off x="1238482" y="1131552"/>
            <a:ext cx="4541855" cy="301450"/>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339925" y="3737533"/>
            <a:ext cx="10432157" cy="945303"/>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i="1" dirty="0">
                <a:solidFill>
                  <a:schemeClr val="tx1"/>
                </a:solidFill>
              </a:rPr>
              <a:t>Parce que du coup, on voit qu'il y a d'autres personnes qui sont avec nous, qui ont peut-être les mêmes problèmes que nous, face </a:t>
            </a:r>
            <a:r>
              <a:rPr lang="fr-FR" i="1" dirty="0" smtClean="0">
                <a:solidFill>
                  <a:schemeClr val="tx1"/>
                </a:solidFill>
              </a:rPr>
              <a:t>à certaines </a:t>
            </a:r>
            <a:r>
              <a:rPr lang="fr-FR" i="1" dirty="0">
                <a:solidFill>
                  <a:schemeClr val="tx1"/>
                </a:solidFill>
              </a:rPr>
              <a:t>quantités de matières peut-être, ou face à certains sujets. </a:t>
            </a:r>
            <a:r>
              <a:rPr lang="fr-FR" b="1" i="1" dirty="0">
                <a:solidFill>
                  <a:schemeClr val="tx1"/>
                </a:solidFill>
              </a:rPr>
              <a:t>Je trouve qu'on se sent un peu moins seul</a:t>
            </a:r>
            <a:r>
              <a:rPr lang="fr-FR" i="1" dirty="0">
                <a:solidFill>
                  <a:schemeClr val="tx1"/>
                </a:solidFill>
              </a:rPr>
              <a:t>.</a:t>
            </a:r>
          </a:p>
        </p:txBody>
      </p:sp>
      <p:sp>
        <p:nvSpPr>
          <p:cNvPr id="14" name="Rectangle 13"/>
          <p:cNvSpPr/>
          <p:nvPr/>
        </p:nvSpPr>
        <p:spPr>
          <a:xfrm>
            <a:off x="339925" y="4764484"/>
            <a:ext cx="10432157" cy="417115"/>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i="1" dirty="0" smtClean="0">
                <a:solidFill>
                  <a:schemeClr val="tx1"/>
                </a:solidFill>
              </a:rPr>
              <a:t>On </a:t>
            </a:r>
            <a:r>
              <a:rPr lang="fr-FR" i="1" dirty="0">
                <a:solidFill>
                  <a:schemeClr val="tx1"/>
                </a:solidFill>
              </a:rPr>
              <a:t>est quand même en petit groupe donc je ne suis </a:t>
            </a:r>
            <a:r>
              <a:rPr lang="fr-FR" b="1" i="1" dirty="0">
                <a:solidFill>
                  <a:schemeClr val="tx1"/>
                </a:solidFill>
              </a:rPr>
              <a:t>pas toute seule </a:t>
            </a:r>
            <a:r>
              <a:rPr lang="fr-FR" i="1" dirty="0">
                <a:solidFill>
                  <a:schemeClr val="tx1"/>
                </a:solidFill>
              </a:rPr>
              <a:t>non </a:t>
            </a:r>
            <a:r>
              <a:rPr lang="fr-FR" i="1" dirty="0" smtClean="0">
                <a:solidFill>
                  <a:schemeClr val="tx1"/>
                </a:solidFill>
              </a:rPr>
              <a:t>plus.</a:t>
            </a:r>
            <a:endParaRPr lang="fr-FR" i="1" dirty="0">
              <a:solidFill>
                <a:schemeClr val="tx1"/>
              </a:solidFill>
            </a:endParaRPr>
          </a:p>
        </p:txBody>
      </p:sp>
      <p:sp>
        <p:nvSpPr>
          <p:cNvPr id="15" name="Rectangle 14"/>
          <p:cNvSpPr/>
          <p:nvPr/>
        </p:nvSpPr>
        <p:spPr>
          <a:xfrm>
            <a:off x="339925" y="5263247"/>
            <a:ext cx="10432157" cy="638789"/>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i="1" dirty="0">
                <a:solidFill>
                  <a:schemeClr val="tx1"/>
                </a:solidFill>
              </a:rPr>
              <a:t> </a:t>
            </a:r>
            <a:r>
              <a:rPr lang="fr-FR" i="1" dirty="0" smtClean="0">
                <a:solidFill>
                  <a:schemeClr val="tx1"/>
                </a:solidFill>
              </a:rPr>
              <a:t>Là </a:t>
            </a:r>
            <a:r>
              <a:rPr lang="fr-FR" i="1" dirty="0">
                <a:solidFill>
                  <a:schemeClr val="tx1"/>
                </a:solidFill>
              </a:rPr>
              <a:t>je me suis retrouvée seule. Enfin </a:t>
            </a:r>
            <a:r>
              <a:rPr lang="fr-FR" i="1" dirty="0" smtClean="0">
                <a:solidFill>
                  <a:schemeClr val="tx1"/>
                </a:solidFill>
              </a:rPr>
              <a:t>« seule</a:t>
            </a:r>
            <a:r>
              <a:rPr lang="fr-FR" i="1" dirty="0">
                <a:solidFill>
                  <a:schemeClr val="tx1"/>
                </a:solidFill>
              </a:rPr>
              <a:t> », après il y a eu...</a:t>
            </a:r>
            <a:r>
              <a:rPr lang="fr-FR" b="1" i="1" dirty="0">
                <a:solidFill>
                  <a:schemeClr val="tx1"/>
                </a:solidFill>
              </a:rPr>
              <a:t>Je me suis bien entendue avec les personnes du groupe </a:t>
            </a:r>
            <a:r>
              <a:rPr lang="fr-FR" i="1" dirty="0">
                <a:solidFill>
                  <a:schemeClr val="tx1"/>
                </a:solidFill>
              </a:rPr>
              <a:t>de l'allègement. </a:t>
            </a:r>
          </a:p>
        </p:txBody>
      </p:sp>
      <p:sp>
        <p:nvSpPr>
          <p:cNvPr id="16" name="ZoneTexte 15"/>
          <p:cNvSpPr txBox="1"/>
          <p:nvPr/>
        </p:nvSpPr>
        <p:spPr>
          <a:xfrm>
            <a:off x="10085294" y="1603092"/>
            <a:ext cx="2068034" cy="553998"/>
          </a:xfrm>
          <a:prstGeom prst="rect">
            <a:avLst/>
          </a:prstGeom>
          <a:solidFill>
            <a:schemeClr val="bg1"/>
          </a:solidFill>
          <a:ln w="38100">
            <a:solidFill>
              <a:srgbClr val="00B050"/>
            </a:solidFill>
          </a:ln>
        </p:spPr>
        <p:txBody>
          <a:bodyPr wrap="square" rtlCol="0">
            <a:spAutoFit/>
          </a:bodyPr>
          <a:lstStyle/>
          <a:p>
            <a:pPr algn="r"/>
            <a:r>
              <a:rPr lang="fr-FR" sz="1500" b="1" dirty="0" smtClean="0"/>
              <a:t>Besoin d’appartenance</a:t>
            </a:r>
            <a:r>
              <a:rPr lang="fr-FR" sz="1500" dirty="0" smtClean="0"/>
              <a:t> (Maslow, 1943)</a:t>
            </a:r>
          </a:p>
        </p:txBody>
      </p:sp>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0427" y="810293"/>
            <a:ext cx="1422901" cy="711200"/>
          </a:xfrm>
          <a:prstGeom prst="rect">
            <a:avLst/>
          </a:prstGeom>
          <a:ln w="38100">
            <a:solidFill>
              <a:srgbClr val="00B050"/>
            </a:solidFill>
          </a:ln>
        </p:spPr>
      </p:pic>
    </p:spTree>
    <p:extLst>
      <p:ext uri="{BB962C8B-B14F-4D97-AF65-F5344CB8AC3E}">
        <p14:creationId xmlns:p14="http://schemas.microsoft.com/office/powerpoint/2010/main" val="152430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14" grpId="0" animBg="1"/>
      <p:bldP spid="15"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au 7"/>
          <p:cNvGraphicFramePr>
            <a:graphicFrameLocks noGrp="1"/>
          </p:cNvGraphicFramePr>
          <p:nvPr>
            <p:extLst/>
          </p:nvPr>
        </p:nvGraphicFramePr>
        <p:xfrm>
          <a:off x="339925" y="142457"/>
          <a:ext cx="10432157" cy="3416022"/>
        </p:xfrm>
        <a:graphic>
          <a:graphicData uri="http://schemas.openxmlformats.org/drawingml/2006/table">
            <a:tbl>
              <a:tblPr firstRow="1" bandRow="1">
                <a:tableStyleId>{5C22544A-7EE6-4342-B048-85BDC9FD1C3A}</a:tableStyleId>
              </a:tblPr>
              <a:tblGrid>
                <a:gridCol w="8077341">
                  <a:extLst>
                    <a:ext uri="{9D8B030D-6E8A-4147-A177-3AD203B41FA5}">
                      <a16:colId xmlns="" xmlns:a16="http://schemas.microsoft.com/office/drawing/2014/main" val="2980651336"/>
                    </a:ext>
                  </a:extLst>
                </a:gridCol>
                <a:gridCol w="588704">
                  <a:extLst>
                    <a:ext uri="{9D8B030D-6E8A-4147-A177-3AD203B41FA5}">
                      <a16:colId xmlns="" xmlns:a16="http://schemas.microsoft.com/office/drawing/2014/main" val="2249863692"/>
                    </a:ext>
                  </a:extLst>
                </a:gridCol>
                <a:gridCol w="588704">
                  <a:extLst>
                    <a:ext uri="{9D8B030D-6E8A-4147-A177-3AD203B41FA5}">
                      <a16:colId xmlns="" xmlns:a16="http://schemas.microsoft.com/office/drawing/2014/main" val="2893135628"/>
                    </a:ext>
                  </a:extLst>
                </a:gridCol>
                <a:gridCol w="588704">
                  <a:extLst>
                    <a:ext uri="{9D8B030D-6E8A-4147-A177-3AD203B41FA5}">
                      <a16:colId xmlns="" xmlns:a16="http://schemas.microsoft.com/office/drawing/2014/main" val="15495687"/>
                    </a:ext>
                  </a:extLst>
                </a:gridCol>
                <a:gridCol w="588704">
                  <a:extLst>
                    <a:ext uri="{9D8B030D-6E8A-4147-A177-3AD203B41FA5}">
                      <a16:colId xmlns="" xmlns:a16="http://schemas.microsoft.com/office/drawing/2014/main" val="3454939666"/>
                    </a:ext>
                  </a:extLst>
                </a:gridCol>
              </a:tblGrid>
              <a:tr h="344736">
                <a:tc>
                  <a:txBody>
                    <a:bodyPr/>
                    <a:lstStyle/>
                    <a:p>
                      <a:pPr algn="l" fontAlgn="ctr"/>
                      <a:r>
                        <a:rPr lang="fr-BE" sz="1800" b="1" i="0" u="none" strike="noStrike" noProof="0" dirty="0" smtClean="0">
                          <a:solidFill>
                            <a:srgbClr val="000000"/>
                          </a:solidFill>
                          <a:effectLst/>
                          <a:latin typeface="Calibri" panose="020F0502020204030204" pitchFamily="34" charset="0"/>
                        </a:rPr>
                        <a:t>Manifestations</a:t>
                      </a:r>
                      <a:r>
                        <a:rPr lang="fr-BE" sz="1800" b="1" i="0" u="none" strike="noStrike" baseline="0" noProof="0" dirty="0" smtClean="0">
                          <a:solidFill>
                            <a:srgbClr val="000000"/>
                          </a:solidFill>
                          <a:effectLst/>
                          <a:latin typeface="Calibri" panose="020F0502020204030204" pitchFamily="34" charset="0"/>
                        </a:rPr>
                        <a:t> d’une bonne qualité de relation en situation d’allègement</a:t>
                      </a:r>
                      <a:endParaRPr lang="fr-BE" sz="1800" b="1" i="0" u="none" strike="noStrike" noProof="0"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Et. (1)</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Com.</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Et. (2)</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Com.</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extLst>
                  <a:ext uri="{0D108BD9-81ED-4DB2-BD59-A6C34878D82A}">
                    <a16:rowId xmlns="" xmlns:a16="http://schemas.microsoft.com/office/drawing/2014/main" val="2101281383"/>
                  </a:ext>
                </a:extLst>
              </a:tr>
              <a:tr h="344736">
                <a:tc>
                  <a:txBody>
                    <a:bodyPr/>
                    <a:lstStyle/>
                    <a:p>
                      <a:pPr marL="0" algn="l" defTabSz="914400" rtl="0" eaLnBrk="1" fontAlgn="ctr" latinLnBrk="0" hangingPunct="1"/>
                      <a:r>
                        <a:rPr lang="fr-BE" sz="1800" b="1" i="0" u="none" strike="noStrike" kern="1200" noProof="0" dirty="0" smtClean="0">
                          <a:solidFill>
                            <a:srgbClr val="000000"/>
                          </a:solidFill>
                          <a:effectLst/>
                          <a:latin typeface="Calibri" panose="020F0502020204030204" pitchFamily="34" charset="0"/>
                          <a:ea typeface="+mn-ea"/>
                          <a:cs typeface="+mn-cs"/>
                        </a:rPr>
                        <a:t>Importance de se connaître au sein</a:t>
                      </a:r>
                      <a:r>
                        <a:rPr lang="fr-BE" sz="1800" b="1" i="0" u="none" strike="noStrike" kern="1200" baseline="0" noProof="0" dirty="0" smtClean="0">
                          <a:solidFill>
                            <a:srgbClr val="000000"/>
                          </a:solidFill>
                          <a:effectLst/>
                          <a:latin typeface="Calibri" panose="020F0502020204030204" pitchFamily="34" charset="0"/>
                          <a:ea typeface="+mn-ea"/>
                          <a:cs typeface="+mn-cs"/>
                        </a:rPr>
                        <a:t> du groupe</a:t>
                      </a:r>
                      <a:endParaRPr lang="fr-BE" sz="1800" b="1" i="0" u="none" strike="noStrike" kern="1200" noProof="0" dirty="0">
                        <a:solidFill>
                          <a:srgbClr val="000000"/>
                        </a:solidFill>
                        <a:effectLst/>
                        <a:latin typeface="Calibri" panose="020F0502020204030204" pitchFamily="34" charset="0"/>
                        <a:ea typeface="+mn-ea"/>
                        <a:cs typeface="+mn-cs"/>
                      </a:endParaRPr>
                    </a:p>
                  </a:txBody>
                  <a:tcPr marL="72000" marR="7620" marT="7620" marB="0" anchor="ctr">
                    <a:solidFill>
                      <a:schemeClr val="accent6">
                        <a:lumMod val="75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8</a:t>
                      </a:r>
                    </a:p>
                  </a:txBody>
                  <a:tcPr marL="7620" marR="7620" marT="7620" marB="0" anchor="ctr">
                    <a:solidFill>
                      <a:schemeClr val="accent6">
                        <a:lumMod val="75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29</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8</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27</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75000"/>
                      </a:schemeClr>
                    </a:solidFill>
                  </a:tcPr>
                </a:tc>
                <a:extLst>
                  <a:ext uri="{0D108BD9-81ED-4DB2-BD59-A6C34878D82A}">
                    <a16:rowId xmlns="" xmlns:a16="http://schemas.microsoft.com/office/drawing/2014/main" val="3022636529"/>
                  </a:ext>
                </a:extLst>
              </a:tr>
              <a:tr h="302950">
                <a:tc>
                  <a:txBody>
                    <a:bodyPr/>
                    <a:lstStyle/>
                    <a:p>
                      <a:pPr algn="l" fontAlgn="b"/>
                      <a:r>
                        <a:rPr lang="fr-BE" sz="1600" b="0" i="0" u="none" strike="noStrike" noProof="0" dirty="0" smtClean="0">
                          <a:solidFill>
                            <a:srgbClr val="000000"/>
                          </a:solidFill>
                          <a:effectLst/>
                          <a:latin typeface="Calibri" panose="020F0502020204030204" pitchFamily="34" charset="0"/>
                        </a:rPr>
                        <a:t>	Faire connaissance, bien s’entendre</a:t>
                      </a:r>
                      <a:endParaRPr lang="fr-BE" sz="1600" b="0" i="0" u="none" strike="noStrike" noProof="0" dirty="0">
                        <a:solidFill>
                          <a:srgbClr val="000000"/>
                        </a:solidFill>
                        <a:effectLst/>
                        <a:latin typeface="Calibri" panose="020F0502020204030204" pitchFamily="34" charset="0"/>
                      </a:endParaRPr>
                    </a:p>
                  </a:txBody>
                  <a:tcPr marL="72000" marR="7620" marT="7620" marB="0" anchor="ctr">
                    <a:solidFill>
                      <a:schemeClr val="accent6">
                        <a:lumMod val="60000"/>
                        <a:lumOff val="40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3</a:t>
                      </a:r>
                    </a:p>
                  </a:txBody>
                  <a:tcPr marL="7620" marR="7620" marT="7620" marB="0" anchor="ctr">
                    <a:solidFill>
                      <a:schemeClr val="accent6">
                        <a:lumMod val="60000"/>
                        <a:lumOff val="40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3</a:t>
                      </a:r>
                    </a:p>
                  </a:txBody>
                  <a:tcPr marL="7620" marR="7620" marT="7620" marB="0" anchor="ctr">
                    <a:solidFill>
                      <a:schemeClr val="accent6">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5</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6</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60000"/>
                        <a:lumOff val="40000"/>
                      </a:schemeClr>
                    </a:solidFill>
                  </a:tcPr>
                </a:tc>
                <a:extLst>
                  <a:ext uri="{0D108BD9-81ED-4DB2-BD59-A6C34878D82A}">
                    <a16:rowId xmlns="" xmlns:a16="http://schemas.microsoft.com/office/drawing/2014/main" val="28931642"/>
                  </a:ext>
                </a:extLst>
              </a:tr>
              <a:tr h="302950">
                <a:tc>
                  <a:txBody>
                    <a:bodyPr/>
                    <a:lstStyle/>
                    <a:p>
                      <a:pPr algn="l" fontAlgn="b"/>
                      <a:r>
                        <a:rPr lang="fr-BE" sz="1600" b="0" i="0" u="none" strike="noStrike" noProof="0" dirty="0" smtClean="0">
                          <a:solidFill>
                            <a:srgbClr val="000000"/>
                          </a:solidFill>
                          <a:effectLst/>
                          <a:latin typeface="Calibri" panose="020F0502020204030204" pitchFamily="34" charset="0"/>
                        </a:rPr>
                        <a:t>	Ne pas redevenir</a:t>
                      </a:r>
                      <a:r>
                        <a:rPr lang="fr-BE" sz="1600" b="0" i="0" u="none" strike="noStrike" baseline="0" noProof="0" dirty="0" smtClean="0">
                          <a:solidFill>
                            <a:srgbClr val="000000"/>
                          </a:solidFill>
                          <a:effectLst/>
                          <a:latin typeface="Calibri" panose="020F0502020204030204" pitchFamily="34" charset="0"/>
                        </a:rPr>
                        <a:t> seul en entrant dans l’allègement</a:t>
                      </a:r>
                      <a:endParaRPr lang="fr-BE" sz="1600" b="0" i="0" u="none" strike="noStrike" noProof="0" dirty="0">
                        <a:solidFill>
                          <a:srgbClr val="000000"/>
                        </a:solidFill>
                        <a:effectLst/>
                        <a:latin typeface="Calibri" panose="020F0502020204030204" pitchFamily="34" charset="0"/>
                      </a:endParaRPr>
                    </a:p>
                  </a:txBody>
                  <a:tcPr marL="72000" marR="7620" marT="7620" marB="0" anchor="ctr">
                    <a:solidFill>
                      <a:schemeClr val="accent6">
                        <a:lumMod val="60000"/>
                        <a:lumOff val="40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5</a:t>
                      </a:r>
                    </a:p>
                  </a:txBody>
                  <a:tcPr marL="7620" marR="7620" marT="7620" marB="0" anchor="ctr">
                    <a:solidFill>
                      <a:schemeClr val="accent6">
                        <a:lumMod val="60000"/>
                        <a:lumOff val="40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5</a:t>
                      </a:r>
                    </a:p>
                  </a:txBody>
                  <a:tcPr marL="7620" marR="7620" marT="7620" marB="0" anchor="ctr">
                    <a:solidFill>
                      <a:schemeClr val="accent6">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2</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6</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60000"/>
                        <a:lumOff val="40000"/>
                      </a:schemeClr>
                    </a:solidFill>
                  </a:tcPr>
                </a:tc>
                <a:extLst>
                  <a:ext uri="{0D108BD9-81ED-4DB2-BD59-A6C34878D82A}">
                    <a16:rowId xmlns="" xmlns:a16="http://schemas.microsoft.com/office/drawing/2014/main" val="485575739"/>
                  </a:ext>
                </a:extLst>
              </a:tr>
              <a:tr h="302950">
                <a:tc>
                  <a:txBody>
                    <a:bodyPr/>
                    <a:lstStyle/>
                    <a:p>
                      <a:pPr algn="l" fontAlgn="b"/>
                      <a:r>
                        <a:rPr lang="fr-BE" sz="1600" b="0" i="0" u="none" strike="noStrike" noProof="0" dirty="0" smtClean="0">
                          <a:solidFill>
                            <a:srgbClr val="000000"/>
                          </a:solidFill>
                          <a:effectLst/>
                          <a:latin typeface="Calibri" panose="020F0502020204030204" pitchFamily="34" charset="0"/>
                        </a:rPr>
                        <a:t>	Se connaître tous</a:t>
                      </a:r>
                      <a:endParaRPr lang="fr-BE" sz="1600" b="0" i="0" u="none" strike="noStrike" noProof="0" dirty="0">
                        <a:solidFill>
                          <a:srgbClr val="000000"/>
                        </a:solidFill>
                        <a:effectLst/>
                        <a:latin typeface="Calibri" panose="020F0502020204030204" pitchFamily="34" charset="0"/>
                      </a:endParaRPr>
                    </a:p>
                  </a:txBody>
                  <a:tcPr marL="72000" marR="7620" marT="7620" marB="0" anchor="ctr">
                    <a:solidFill>
                      <a:schemeClr val="accent6">
                        <a:lumMod val="60000"/>
                        <a:lumOff val="40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2</a:t>
                      </a:r>
                    </a:p>
                  </a:txBody>
                  <a:tcPr marL="7620" marR="7620" marT="7620" marB="0" anchor="ctr">
                    <a:solidFill>
                      <a:schemeClr val="accent6">
                        <a:lumMod val="60000"/>
                        <a:lumOff val="40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2</a:t>
                      </a:r>
                    </a:p>
                  </a:txBody>
                  <a:tcPr marL="7620" marR="7620" marT="7620" marB="0" anchor="ctr">
                    <a:solidFill>
                      <a:schemeClr val="accent6">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2</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3</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60000"/>
                        <a:lumOff val="40000"/>
                      </a:schemeClr>
                    </a:solidFill>
                  </a:tcPr>
                </a:tc>
                <a:extLst>
                  <a:ext uri="{0D108BD9-81ED-4DB2-BD59-A6C34878D82A}">
                    <a16:rowId xmlns="" xmlns:a16="http://schemas.microsoft.com/office/drawing/2014/main" val="2383802452"/>
                  </a:ext>
                </a:extLst>
              </a:tr>
              <a:tr h="302950">
                <a:tc>
                  <a:txBody>
                    <a:bodyPr/>
                    <a:lstStyle/>
                    <a:p>
                      <a:pPr algn="l" fontAlgn="b"/>
                      <a:r>
                        <a:rPr lang="fr-BE" sz="1600" b="0" i="0" u="none" strike="noStrike" noProof="0" dirty="0" smtClean="0">
                          <a:solidFill>
                            <a:srgbClr val="000000"/>
                          </a:solidFill>
                          <a:effectLst/>
                          <a:latin typeface="Calibri" panose="020F0502020204030204" pitchFamily="34" charset="0"/>
                        </a:rPr>
                        <a:t>	Sentiment d’appartenance à un groupe</a:t>
                      </a:r>
                      <a:endParaRPr lang="fr-BE" sz="1600" b="0" i="0" u="none" strike="noStrike" noProof="0" dirty="0">
                        <a:solidFill>
                          <a:srgbClr val="000000"/>
                        </a:solidFill>
                        <a:effectLst/>
                        <a:latin typeface="Calibri" panose="020F0502020204030204" pitchFamily="34" charset="0"/>
                      </a:endParaRPr>
                    </a:p>
                  </a:txBody>
                  <a:tcPr marL="72000" marR="7620" marT="7620" marB="0" anchor="ctr">
                    <a:solidFill>
                      <a:schemeClr val="accent6">
                        <a:lumMod val="60000"/>
                        <a:lumOff val="40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2</a:t>
                      </a:r>
                    </a:p>
                  </a:txBody>
                  <a:tcPr marL="7620" marR="7620" marT="7620" marB="0" anchor="ctr">
                    <a:solidFill>
                      <a:schemeClr val="accent6">
                        <a:lumMod val="60000"/>
                        <a:lumOff val="40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2</a:t>
                      </a:r>
                    </a:p>
                  </a:txBody>
                  <a:tcPr marL="7620" marR="7620" marT="7620" marB="0" anchor="ctr">
                    <a:solidFill>
                      <a:schemeClr val="accent6">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3</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4</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60000"/>
                        <a:lumOff val="40000"/>
                      </a:schemeClr>
                    </a:solidFill>
                  </a:tcPr>
                </a:tc>
                <a:extLst>
                  <a:ext uri="{0D108BD9-81ED-4DB2-BD59-A6C34878D82A}">
                    <a16:rowId xmlns="" xmlns:a16="http://schemas.microsoft.com/office/drawing/2014/main" val="1273830368"/>
                  </a:ext>
                </a:extLst>
              </a:tr>
              <a:tr h="302950">
                <a:tc>
                  <a:txBody>
                    <a:bodyPr/>
                    <a:lstStyle/>
                    <a:p>
                      <a:pPr algn="l" fontAlgn="b"/>
                      <a:r>
                        <a:rPr lang="fr-BE" sz="1600" b="0" i="0" u="none" strike="noStrike" noProof="0" dirty="0" smtClean="0">
                          <a:solidFill>
                            <a:srgbClr val="000000"/>
                          </a:solidFill>
                          <a:effectLst/>
                          <a:latin typeface="Calibri" panose="020F0502020204030204" pitchFamily="34" charset="0"/>
                        </a:rPr>
                        <a:t>	Venir en allègement avec un ami</a:t>
                      </a:r>
                      <a:endParaRPr lang="fr-BE" sz="1600" b="0" i="0" u="none" strike="noStrike" noProof="0" dirty="0">
                        <a:solidFill>
                          <a:srgbClr val="000000"/>
                        </a:solidFill>
                        <a:effectLst/>
                        <a:latin typeface="Calibri" panose="020F0502020204030204" pitchFamily="34" charset="0"/>
                      </a:endParaRPr>
                    </a:p>
                  </a:txBody>
                  <a:tcPr marL="72000" marR="7620" marT="7620" marB="0" anchor="ctr">
                    <a:solidFill>
                      <a:schemeClr val="accent6">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4</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5</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3</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3</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60000"/>
                        <a:lumOff val="40000"/>
                      </a:schemeClr>
                    </a:solidFill>
                  </a:tcPr>
                </a:tc>
                <a:extLst>
                  <a:ext uri="{0D108BD9-81ED-4DB2-BD59-A6C34878D82A}">
                    <a16:rowId xmlns="" xmlns:a16="http://schemas.microsoft.com/office/drawing/2014/main" val="743295159"/>
                  </a:ext>
                </a:extLst>
              </a:tr>
              <a:tr h="302950">
                <a:tc>
                  <a:txBody>
                    <a:bodyPr/>
                    <a:lstStyle/>
                    <a:p>
                      <a:pPr algn="l" fontAlgn="b"/>
                      <a:r>
                        <a:rPr lang="fr-BE" sz="1600" b="0" i="0" u="none" strike="noStrike" noProof="0" dirty="0" smtClean="0">
                          <a:solidFill>
                            <a:srgbClr val="000000"/>
                          </a:solidFill>
                          <a:effectLst/>
                          <a:latin typeface="Calibri" panose="020F0502020204030204" pitchFamily="34" charset="0"/>
                        </a:rPr>
                        <a:t>	Désinhiber par rapport aux questions en public</a:t>
                      </a:r>
                      <a:endParaRPr lang="fr-BE" sz="1600" b="0" i="0" u="none" strike="noStrike" noProof="0" dirty="0">
                        <a:solidFill>
                          <a:srgbClr val="000000"/>
                        </a:solidFill>
                        <a:effectLst/>
                        <a:latin typeface="Calibri" panose="020F0502020204030204" pitchFamily="34" charset="0"/>
                      </a:endParaRPr>
                    </a:p>
                  </a:txBody>
                  <a:tcPr marL="72000" marR="7620" marT="7620" marB="0" anchor="ctr">
                    <a:solidFill>
                      <a:schemeClr val="accent6">
                        <a:lumMod val="60000"/>
                        <a:lumOff val="40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7</a:t>
                      </a:r>
                    </a:p>
                  </a:txBody>
                  <a:tcPr marL="7620" marR="7620" marT="7620" marB="0" anchor="ctr">
                    <a:solidFill>
                      <a:schemeClr val="accent6">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12</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3</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5</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60000"/>
                        <a:lumOff val="40000"/>
                      </a:schemeClr>
                    </a:solidFill>
                  </a:tcPr>
                </a:tc>
                <a:extLst>
                  <a:ext uri="{0D108BD9-81ED-4DB2-BD59-A6C34878D82A}">
                    <a16:rowId xmlns="" xmlns:a16="http://schemas.microsoft.com/office/drawing/2014/main" val="3065807197"/>
                  </a:ext>
                </a:extLst>
              </a:tr>
              <a:tr h="302950">
                <a:tc>
                  <a:txBody>
                    <a:bodyPr/>
                    <a:lstStyle/>
                    <a:p>
                      <a:pPr algn="l" fontAlgn="b"/>
                      <a:r>
                        <a:rPr lang="fr-BE" sz="1400" b="0" i="0" u="none" strike="noStrike" noProof="0" dirty="0" smtClean="0">
                          <a:solidFill>
                            <a:srgbClr val="000000"/>
                          </a:solidFill>
                          <a:effectLst/>
                          <a:latin typeface="Calibri" panose="020F0502020204030204" pitchFamily="34" charset="0"/>
                        </a:rPr>
                        <a:t>		Effet petit groupe</a:t>
                      </a:r>
                      <a:endParaRPr lang="fr-BE" sz="1400" b="0" i="0" u="none" strike="noStrike" noProof="0" dirty="0">
                        <a:solidFill>
                          <a:srgbClr val="000000"/>
                        </a:solidFill>
                        <a:effectLst/>
                        <a:latin typeface="Calibri" panose="020F0502020204030204" pitchFamily="34" charset="0"/>
                      </a:endParaRPr>
                    </a:p>
                  </a:txBody>
                  <a:tcPr marL="72000" marR="7620" marT="7620" marB="0" anchor="ctr">
                    <a:solidFill>
                      <a:schemeClr val="accent6">
                        <a:lumMod val="20000"/>
                        <a:lumOff val="80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6</a:t>
                      </a:r>
                    </a:p>
                  </a:txBody>
                  <a:tcPr marL="7620" marR="7620" marT="7620" marB="0" anchor="ctr">
                    <a:solidFill>
                      <a:schemeClr val="accent6">
                        <a:lumMod val="20000"/>
                        <a:lumOff val="80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8</a:t>
                      </a:r>
                    </a:p>
                  </a:txBody>
                  <a:tcPr marL="7620" marR="7620" marT="7620" marB="0" anchor="ctr">
                    <a:solidFill>
                      <a:schemeClr val="accent6">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3</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3</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20000"/>
                        <a:lumOff val="80000"/>
                      </a:schemeClr>
                    </a:solidFill>
                  </a:tcPr>
                </a:tc>
                <a:extLst>
                  <a:ext uri="{0D108BD9-81ED-4DB2-BD59-A6C34878D82A}">
                    <a16:rowId xmlns="" xmlns:a16="http://schemas.microsoft.com/office/drawing/2014/main" val="1249856432"/>
                  </a:ext>
                </a:extLst>
              </a:tr>
              <a:tr h="302950">
                <a:tc>
                  <a:txBody>
                    <a:bodyPr/>
                    <a:lstStyle/>
                    <a:p>
                      <a:pPr algn="l" fontAlgn="b"/>
                      <a:r>
                        <a:rPr lang="fr-BE" sz="1400" b="0" i="0" u="none" strike="noStrike" noProof="0" dirty="0" smtClean="0">
                          <a:solidFill>
                            <a:srgbClr val="000000"/>
                          </a:solidFill>
                          <a:effectLst/>
                          <a:latin typeface="Calibri" panose="020F0502020204030204" pitchFamily="34" charset="0"/>
                        </a:rPr>
                        <a:t>		Limite la peur du ridicule</a:t>
                      </a:r>
                      <a:endParaRPr lang="fr-BE" sz="1400" b="0" i="0" u="none" strike="noStrike" noProof="0" dirty="0">
                        <a:solidFill>
                          <a:srgbClr val="000000"/>
                        </a:solidFill>
                        <a:effectLst/>
                        <a:latin typeface="Calibri" panose="020F0502020204030204" pitchFamily="34" charset="0"/>
                      </a:endParaRPr>
                    </a:p>
                  </a:txBody>
                  <a:tcPr marL="72000" marR="7620" marT="7620" marB="0" anchor="ctr">
                    <a:solidFill>
                      <a:schemeClr val="accent6">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3</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3</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2</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2</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20000"/>
                        <a:lumOff val="80000"/>
                      </a:schemeClr>
                    </a:solidFill>
                  </a:tcPr>
                </a:tc>
                <a:extLst>
                  <a:ext uri="{0D108BD9-81ED-4DB2-BD59-A6C34878D82A}">
                    <a16:rowId xmlns="" xmlns:a16="http://schemas.microsoft.com/office/drawing/2014/main" val="2814395043"/>
                  </a:ext>
                </a:extLst>
              </a:tr>
              <a:tr h="302950">
                <a:tc>
                  <a:txBody>
                    <a:bodyPr/>
                    <a:lstStyle/>
                    <a:p>
                      <a:pPr algn="l" fontAlgn="b"/>
                      <a:r>
                        <a:rPr lang="fr-BE" sz="1400" b="0" i="0" u="none" strike="noStrike" noProof="0" dirty="0" smtClean="0">
                          <a:solidFill>
                            <a:srgbClr val="000000"/>
                          </a:solidFill>
                          <a:effectLst/>
                          <a:latin typeface="Calibri" panose="020F0502020204030204" pitchFamily="34" charset="0"/>
                        </a:rPr>
                        <a:t>		Suivre un ami</a:t>
                      </a:r>
                      <a:endParaRPr lang="fr-BE" sz="1400" b="0" i="0" u="none" strike="noStrike" noProof="0" dirty="0">
                        <a:solidFill>
                          <a:srgbClr val="000000"/>
                        </a:solidFill>
                        <a:effectLst/>
                        <a:latin typeface="Calibri" panose="020F0502020204030204" pitchFamily="34" charset="0"/>
                      </a:endParaRPr>
                    </a:p>
                  </a:txBody>
                  <a:tcPr marL="72000" marR="7620" marT="7620" marB="0" anchor="ctr">
                    <a:solidFill>
                      <a:schemeClr val="accent6">
                        <a:lumMod val="20000"/>
                        <a:lumOff val="80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1</a:t>
                      </a:r>
                    </a:p>
                  </a:txBody>
                  <a:tcPr marL="7620" marR="7620" marT="7620" marB="0" anchor="ctr">
                    <a:solidFill>
                      <a:schemeClr val="accent6">
                        <a:lumMod val="20000"/>
                        <a:lumOff val="80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1</a:t>
                      </a:r>
                    </a:p>
                  </a:txBody>
                  <a:tcPr marL="7620" marR="7620" marT="7620" marB="0" anchor="ctr">
                    <a:solidFill>
                      <a:schemeClr val="accent6">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0</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0</a:t>
                      </a:r>
                    </a:p>
                  </a:txBody>
                  <a:tcPr marL="7620" marR="7620" marT="7620" marB="0" anchor="ctr">
                    <a:solidFill>
                      <a:schemeClr val="accent6">
                        <a:lumMod val="20000"/>
                        <a:lumOff val="80000"/>
                      </a:schemeClr>
                    </a:solidFill>
                  </a:tcPr>
                </a:tc>
                <a:extLst>
                  <a:ext uri="{0D108BD9-81ED-4DB2-BD59-A6C34878D82A}">
                    <a16:rowId xmlns="" xmlns:a16="http://schemas.microsoft.com/office/drawing/2014/main" val="1177572431"/>
                  </a:ext>
                </a:extLst>
              </a:tr>
            </a:tbl>
          </a:graphicData>
        </a:graphic>
      </p:graphicFrame>
      <p:pic>
        <p:nvPicPr>
          <p:cNvPr id="9" name="Image 8"/>
          <p:cNvPicPr>
            <a:picLocks noChangeAspect="1"/>
          </p:cNvPicPr>
          <p:nvPr/>
        </p:nvPicPr>
        <p:blipFill rotWithShape="1">
          <a:blip r:embed="rId2">
            <a:extLst>
              <a:ext uri="{28A0092B-C50C-407E-A947-70E740481C1C}">
                <a14:useLocalDpi xmlns:a14="http://schemas.microsoft.com/office/drawing/2010/main" val="0"/>
              </a:ext>
            </a:extLst>
          </a:blip>
          <a:srcRect b="8088"/>
          <a:stretch/>
        </p:blipFill>
        <p:spPr>
          <a:xfrm>
            <a:off x="10772083" y="121033"/>
            <a:ext cx="694944" cy="543486"/>
          </a:xfrm>
          <a:prstGeom prst="rect">
            <a:avLst/>
          </a:prstGeom>
        </p:spPr>
      </p:pic>
      <p:sp>
        <p:nvSpPr>
          <p:cNvPr id="7" name="Rectangle 6"/>
          <p:cNvSpPr/>
          <p:nvPr/>
        </p:nvSpPr>
        <p:spPr>
          <a:xfrm>
            <a:off x="1252740" y="2679408"/>
            <a:ext cx="4541855" cy="301450"/>
          </a:xfrm>
          <a:prstGeom prst="rect">
            <a:avLst/>
          </a:prstGeom>
          <a:noFill/>
          <a:ln w="28575">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ZoneTexte 10"/>
          <p:cNvSpPr txBox="1"/>
          <p:nvPr/>
        </p:nvSpPr>
        <p:spPr>
          <a:xfrm>
            <a:off x="339925" y="3978638"/>
            <a:ext cx="11667855" cy="646331"/>
          </a:xfrm>
          <a:prstGeom prst="rect">
            <a:avLst/>
          </a:prstGeom>
          <a:noFill/>
          <a:ln w="28575">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fr-FR" i="1" dirty="0" smtClean="0">
                <a:solidFill>
                  <a:schemeClr val="tx1"/>
                </a:solidFill>
              </a:rPr>
              <a:t>Quand </a:t>
            </a:r>
            <a:r>
              <a:rPr lang="fr-FR" i="1" dirty="0">
                <a:solidFill>
                  <a:schemeClr val="tx1"/>
                </a:solidFill>
              </a:rPr>
              <a:t>on est par groupes de cent aux TD on n’ose pas forcément lever la main devant tout le monde pour poser une question. Alors que là, on est huit, on se connaît tous donc </a:t>
            </a:r>
            <a:r>
              <a:rPr lang="fr-FR" b="1" i="1" dirty="0">
                <a:solidFill>
                  <a:schemeClr val="tx1"/>
                </a:solidFill>
              </a:rPr>
              <a:t>poser une question c'est pas un problème</a:t>
            </a:r>
            <a:r>
              <a:rPr lang="fr-FR" i="1" dirty="0">
                <a:solidFill>
                  <a:schemeClr val="tx1"/>
                </a:solidFill>
              </a:rPr>
              <a:t>.</a:t>
            </a:r>
          </a:p>
        </p:txBody>
      </p:sp>
      <p:sp>
        <p:nvSpPr>
          <p:cNvPr id="2" name="Rectangle 1"/>
          <p:cNvSpPr/>
          <p:nvPr/>
        </p:nvSpPr>
        <p:spPr>
          <a:xfrm>
            <a:off x="339925" y="4679767"/>
            <a:ext cx="11667854" cy="497394"/>
          </a:xfrm>
          <a:prstGeom prst="rect">
            <a:avLst/>
          </a:prstGeom>
          <a:noFill/>
          <a:ln w="28575">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i="1" dirty="0">
                <a:solidFill>
                  <a:schemeClr val="tx1"/>
                </a:solidFill>
              </a:rPr>
              <a:t>Je pense que c'est même </a:t>
            </a:r>
            <a:r>
              <a:rPr lang="fr-FR" b="1" i="1" dirty="0">
                <a:solidFill>
                  <a:schemeClr val="tx1"/>
                </a:solidFill>
              </a:rPr>
              <a:t>plus simple niveau communication </a:t>
            </a:r>
            <a:r>
              <a:rPr lang="fr-FR" i="1" dirty="0">
                <a:solidFill>
                  <a:schemeClr val="tx1"/>
                </a:solidFill>
              </a:rPr>
              <a:t>que dans un amphi de trois cents personnes qui vont t'écouter, </a:t>
            </a:r>
          </a:p>
        </p:txBody>
      </p:sp>
      <p:sp>
        <p:nvSpPr>
          <p:cNvPr id="12" name="Rectangle 11"/>
          <p:cNvSpPr/>
          <p:nvPr/>
        </p:nvSpPr>
        <p:spPr>
          <a:xfrm>
            <a:off x="339925" y="5226352"/>
            <a:ext cx="11667854" cy="652482"/>
          </a:xfrm>
          <a:prstGeom prst="rect">
            <a:avLst/>
          </a:prstGeom>
          <a:noFill/>
          <a:ln w="28575">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i="1" dirty="0">
                <a:solidFill>
                  <a:schemeClr val="tx1"/>
                </a:solidFill>
              </a:rPr>
              <a:t>Plus à l'aise, moins oppressant. Puis, </a:t>
            </a:r>
            <a:r>
              <a:rPr lang="fr-FR" b="1" i="1" dirty="0">
                <a:solidFill>
                  <a:schemeClr val="tx1"/>
                </a:solidFill>
              </a:rPr>
              <a:t>on a moins peur de lever la main aussi</a:t>
            </a:r>
            <a:r>
              <a:rPr lang="fr-FR" i="1" dirty="0">
                <a:solidFill>
                  <a:schemeClr val="tx1"/>
                </a:solidFill>
              </a:rPr>
              <a:t>. Parce que lever la main et poser une question en plein amphi</a:t>
            </a:r>
            <a:r>
              <a:rPr lang="fr-FR" i="1" dirty="0" smtClean="0">
                <a:solidFill>
                  <a:schemeClr val="tx1"/>
                </a:solidFill>
              </a:rPr>
              <a:t>...</a:t>
            </a:r>
            <a:endParaRPr lang="fr-FR" i="1" dirty="0">
              <a:solidFill>
                <a:schemeClr val="tx1"/>
              </a:solidFill>
            </a:endParaRPr>
          </a:p>
        </p:txBody>
      </p:sp>
      <p:cxnSp>
        <p:nvCxnSpPr>
          <p:cNvPr id="16" name="Connecteur droit 15"/>
          <p:cNvCxnSpPr/>
          <p:nvPr/>
        </p:nvCxnSpPr>
        <p:spPr>
          <a:xfrm>
            <a:off x="11776308" y="1912646"/>
            <a:ext cx="220815" cy="19936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flipV="1">
            <a:off x="11679885" y="2868346"/>
            <a:ext cx="372773" cy="21959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11727003" y="1984364"/>
            <a:ext cx="220815" cy="19936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flipH="1" flipV="1">
            <a:off x="10845468" y="2840750"/>
            <a:ext cx="8857" cy="22672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flipV="1">
            <a:off x="10767654" y="760985"/>
            <a:ext cx="77815" cy="38545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11742416" y="685533"/>
            <a:ext cx="220815" cy="19936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flipV="1">
            <a:off x="11697815" y="1629108"/>
            <a:ext cx="212533" cy="21274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flipH="1" flipV="1">
            <a:off x="10719198" y="1669449"/>
            <a:ext cx="413843" cy="18584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pic>
        <p:nvPicPr>
          <p:cNvPr id="25" name="Imag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5468" y="770913"/>
            <a:ext cx="1308533" cy="1213451"/>
          </a:xfrm>
          <a:prstGeom prst="rect">
            <a:avLst/>
          </a:prstGeom>
          <a:ln w="38100">
            <a:solidFill>
              <a:srgbClr val="00B050"/>
            </a:solidFill>
          </a:ln>
        </p:spPr>
      </p:pic>
      <p:pic>
        <p:nvPicPr>
          <p:cNvPr id="26" name="Imag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54325" y="2325936"/>
            <a:ext cx="1299676" cy="1185420"/>
          </a:xfrm>
          <a:prstGeom prst="rect">
            <a:avLst/>
          </a:prstGeom>
          <a:ln w="38100">
            <a:solidFill>
              <a:srgbClr val="00B050"/>
            </a:solidFill>
          </a:ln>
        </p:spPr>
      </p:pic>
    </p:spTree>
    <p:extLst>
      <p:ext uri="{BB962C8B-B14F-4D97-AF65-F5344CB8AC3E}">
        <p14:creationId xmlns:p14="http://schemas.microsoft.com/office/powerpoint/2010/main" val="210467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1" animBg="1"/>
      <p:bldP spid="2"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au 7"/>
          <p:cNvGraphicFramePr>
            <a:graphicFrameLocks noGrp="1"/>
          </p:cNvGraphicFramePr>
          <p:nvPr>
            <p:extLst>
              <p:ext uri="{D42A27DB-BD31-4B8C-83A1-F6EECF244321}">
                <p14:modId xmlns:p14="http://schemas.microsoft.com/office/powerpoint/2010/main" val="3906821635"/>
              </p:ext>
            </p:extLst>
          </p:nvPr>
        </p:nvGraphicFramePr>
        <p:xfrm>
          <a:off x="339925" y="142457"/>
          <a:ext cx="10432157" cy="2768336"/>
        </p:xfrm>
        <a:graphic>
          <a:graphicData uri="http://schemas.openxmlformats.org/drawingml/2006/table">
            <a:tbl>
              <a:tblPr firstRow="1" bandRow="1">
                <a:tableStyleId>{5C22544A-7EE6-4342-B048-85BDC9FD1C3A}</a:tableStyleId>
              </a:tblPr>
              <a:tblGrid>
                <a:gridCol w="8077341">
                  <a:extLst>
                    <a:ext uri="{9D8B030D-6E8A-4147-A177-3AD203B41FA5}">
                      <a16:colId xmlns="" xmlns:a16="http://schemas.microsoft.com/office/drawing/2014/main" val="2980651336"/>
                    </a:ext>
                  </a:extLst>
                </a:gridCol>
                <a:gridCol w="588704">
                  <a:extLst>
                    <a:ext uri="{9D8B030D-6E8A-4147-A177-3AD203B41FA5}">
                      <a16:colId xmlns="" xmlns:a16="http://schemas.microsoft.com/office/drawing/2014/main" val="2249863692"/>
                    </a:ext>
                  </a:extLst>
                </a:gridCol>
                <a:gridCol w="588704">
                  <a:extLst>
                    <a:ext uri="{9D8B030D-6E8A-4147-A177-3AD203B41FA5}">
                      <a16:colId xmlns="" xmlns:a16="http://schemas.microsoft.com/office/drawing/2014/main" val="2893135628"/>
                    </a:ext>
                  </a:extLst>
                </a:gridCol>
                <a:gridCol w="588704">
                  <a:extLst>
                    <a:ext uri="{9D8B030D-6E8A-4147-A177-3AD203B41FA5}">
                      <a16:colId xmlns="" xmlns:a16="http://schemas.microsoft.com/office/drawing/2014/main" val="15495687"/>
                    </a:ext>
                  </a:extLst>
                </a:gridCol>
                <a:gridCol w="588704">
                  <a:extLst>
                    <a:ext uri="{9D8B030D-6E8A-4147-A177-3AD203B41FA5}">
                      <a16:colId xmlns="" xmlns:a16="http://schemas.microsoft.com/office/drawing/2014/main" val="3454939666"/>
                    </a:ext>
                  </a:extLst>
                </a:gridCol>
              </a:tblGrid>
              <a:tr h="344736">
                <a:tc>
                  <a:txBody>
                    <a:bodyPr/>
                    <a:lstStyle/>
                    <a:p>
                      <a:pPr algn="l" fontAlgn="ctr"/>
                      <a:r>
                        <a:rPr lang="fr-BE" sz="1800" b="1" i="0" u="none" strike="noStrike" noProof="0" dirty="0" smtClean="0">
                          <a:solidFill>
                            <a:srgbClr val="000000"/>
                          </a:solidFill>
                          <a:effectLst/>
                          <a:latin typeface="Calibri" panose="020F0502020204030204" pitchFamily="34" charset="0"/>
                        </a:rPr>
                        <a:t>Manifestations</a:t>
                      </a:r>
                      <a:r>
                        <a:rPr lang="fr-BE" sz="1800" b="1" i="0" u="none" strike="noStrike" baseline="0" noProof="0" dirty="0" smtClean="0">
                          <a:solidFill>
                            <a:srgbClr val="000000"/>
                          </a:solidFill>
                          <a:effectLst/>
                          <a:latin typeface="Calibri" panose="020F0502020204030204" pitchFamily="34" charset="0"/>
                        </a:rPr>
                        <a:t> d’une bonne qualité de relation en situation d’allègement</a:t>
                      </a:r>
                      <a:endParaRPr lang="fr-BE" sz="1800" b="1" i="0" u="none" strike="noStrike" noProof="0"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Et. (1)</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Com.</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Et. (2)</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Com.</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extLst>
                  <a:ext uri="{0D108BD9-81ED-4DB2-BD59-A6C34878D82A}">
                    <a16:rowId xmlns="" xmlns:a16="http://schemas.microsoft.com/office/drawing/2014/main" val="2101281383"/>
                  </a:ext>
                </a:extLst>
              </a:tr>
              <a:tr h="302950">
                <a:tc>
                  <a:txBody>
                    <a:bodyPr/>
                    <a:lstStyle/>
                    <a:p>
                      <a:pPr algn="l" fontAlgn="ctr"/>
                      <a:r>
                        <a:rPr lang="fr-BE" sz="1800" b="1" i="0" u="none" strike="noStrike" noProof="0" dirty="0" smtClean="0">
                          <a:solidFill>
                            <a:schemeClr val="tx1"/>
                          </a:solidFill>
                          <a:effectLst/>
                          <a:latin typeface="Calibri" panose="020F0502020204030204" pitchFamily="34" charset="0"/>
                        </a:rPr>
                        <a:t>Entraide,</a:t>
                      </a:r>
                      <a:r>
                        <a:rPr lang="fr-BE" sz="1800" b="1" i="0" u="none" strike="noStrike" baseline="0" noProof="0" dirty="0" smtClean="0">
                          <a:solidFill>
                            <a:schemeClr val="tx1"/>
                          </a:solidFill>
                          <a:effectLst/>
                          <a:latin typeface="Calibri" panose="020F0502020204030204" pitchFamily="34" charset="0"/>
                        </a:rPr>
                        <a:t> échange de notes, travailler ensemble</a:t>
                      </a:r>
                      <a:endParaRPr lang="fr-BE" sz="1800" b="1" i="0" u="none" strike="noStrike" noProof="0" dirty="0">
                        <a:solidFill>
                          <a:schemeClr val="tx1"/>
                        </a:solidFill>
                        <a:effectLst/>
                        <a:latin typeface="Calibri" panose="020F0502020204030204" pitchFamily="34" charset="0"/>
                      </a:endParaRPr>
                    </a:p>
                  </a:txBody>
                  <a:tcPr marL="72000" marR="7620" marT="7620" marB="0" anchor="ctr">
                    <a:solidFill>
                      <a:schemeClr val="accent1">
                        <a:lumMod val="75000"/>
                      </a:schemeClr>
                    </a:solidFill>
                  </a:tcPr>
                </a:tc>
                <a:tc>
                  <a:txBody>
                    <a:bodyPr/>
                    <a:lstStyle/>
                    <a:p>
                      <a:pPr algn="ctr" fontAlgn="b"/>
                      <a:r>
                        <a:rPr lang="fr-BE" sz="1400" b="1" i="0" u="none" strike="noStrike" noProof="0" dirty="0">
                          <a:solidFill>
                            <a:schemeClr val="tx1"/>
                          </a:solidFill>
                          <a:effectLst/>
                          <a:latin typeface="Calibri" panose="020F0502020204030204" pitchFamily="34" charset="0"/>
                        </a:rPr>
                        <a:t>5</a:t>
                      </a:r>
                    </a:p>
                  </a:txBody>
                  <a:tcPr marL="7620" marR="7620" marT="7620" marB="0" anchor="ctr">
                    <a:solidFill>
                      <a:schemeClr val="accent1">
                        <a:lumMod val="75000"/>
                      </a:schemeClr>
                    </a:solidFill>
                  </a:tcPr>
                </a:tc>
                <a:tc>
                  <a:txBody>
                    <a:bodyPr/>
                    <a:lstStyle/>
                    <a:p>
                      <a:pPr algn="ctr" fontAlgn="b"/>
                      <a:r>
                        <a:rPr lang="fr-BE" sz="1400" b="1" i="0" u="none" strike="noStrike" noProof="0" dirty="0">
                          <a:solidFill>
                            <a:schemeClr val="tx1"/>
                          </a:solidFill>
                          <a:effectLst/>
                          <a:latin typeface="Calibri" panose="020F0502020204030204" pitchFamily="34" charset="0"/>
                        </a:rPr>
                        <a:t>7</a:t>
                      </a:r>
                    </a:p>
                  </a:txBody>
                  <a:tcPr marL="7620" marR="7620" marT="7620" marB="0" anchor="ctr">
                    <a:solidFill>
                      <a:schemeClr val="accent1">
                        <a:lumMod val="75000"/>
                      </a:schemeClr>
                    </a:solidFill>
                  </a:tcPr>
                </a:tc>
                <a:tc>
                  <a:txBody>
                    <a:bodyPr/>
                    <a:lstStyle/>
                    <a:p>
                      <a:pPr algn="ctr" fontAlgn="b"/>
                      <a:r>
                        <a:rPr lang="fr-BE" sz="1400" b="1" i="0" u="none" strike="noStrike" noProof="0" dirty="0" smtClean="0">
                          <a:solidFill>
                            <a:schemeClr val="tx1"/>
                          </a:solidFill>
                          <a:effectLst/>
                          <a:latin typeface="Calibri" panose="020F0502020204030204" pitchFamily="34" charset="0"/>
                        </a:rPr>
                        <a:t>10</a:t>
                      </a:r>
                      <a:endParaRPr lang="fr-BE" sz="1400" b="1" i="0" u="none" strike="noStrike" noProof="0" dirty="0">
                        <a:solidFill>
                          <a:schemeClr val="tx1"/>
                        </a:solidFill>
                        <a:effectLst/>
                        <a:latin typeface="Calibri" panose="020F0502020204030204" pitchFamily="34" charset="0"/>
                      </a:endParaRPr>
                    </a:p>
                  </a:txBody>
                  <a:tcPr marL="7620" marR="7620" marT="7620" marB="0" anchor="ctr">
                    <a:solidFill>
                      <a:schemeClr val="accent1">
                        <a:lumMod val="75000"/>
                      </a:schemeClr>
                    </a:solidFill>
                  </a:tcPr>
                </a:tc>
                <a:tc>
                  <a:txBody>
                    <a:bodyPr/>
                    <a:lstStyle/>
                    <a:p>
                      <a:pPr algn="ctr" fontAlgn="b"/>
                      <a:r>
                        <a:rPr lang="fr-BE" sz="1400" b="1" i="0" u="none" strike="noStrike" noProof="0" dirty="0" smtClean="0">
                          <a:solidFill>
                            <a:schemeClr val="tx1"/>
                          </a:solidFill>
                          <a:effectLst/>
                          <a:latin typeface="Calibri" panose="020F0502020204030204" pitchFamily="34" charset="0"/>
                        </a:rPr>
                        <a:t>17</a:t>
                      </a:r>
                      <a:endParaRPr lang="fr-BE" sz="1400" b="1" i="0" u="none" strike="noStrike" noProof="0" dirty="0">
                        <a:solidFill>
                          <a:schemeClr val="tx1"/>
                        </a:solidFill>
                        <a:effectLst/>
                        <a:latin typeface="Calibri" panose="020F0502020204030204" pitchFamily="34" charset="0"/>
                      </a:endParaRPr>
                    </a:p>
                  </a:txBody>
                  <a:tcPr marL="7620" marR="7620" marT="7620" marB="0" anchor="ctr">
                    <a:solidFill>
                      <a:schemeClr val="accent1">
                        <a:lumMod val="75000"/>
                      </a:schemeClr>
                    </a:solidFill>
                  </a:tcPr>
                </a:tc>
                <a:extLst>
                  <a:ext uri="{0D108BD9-81ED-4DB2-BD59-A6C34878D82A}">
                    <a16:rowId xmlns="" xmlns:a16="http://schemas.microsoft.com/office/drawing/2014/main" val="2089343282"/>
                  </a:ext>
                </a:extLst>
              </a:tr>
              <a:tr h="302950">
                <a:tc>
                  <a:txBody>
                    <a:bodyPr/>
                    <a:lstStyle/>
                    <a:p>
                      <a:pPr algn="l" fontAlgn="ctr"/>
                      <a:r>
                        <a:rPr lang="fr-BE" sz="1600" b="0" i="0" u="none" strike="noStrike" noProof="0" dirty="0" smtClean="0">
                          <a:solidFill>
                            <a:schemeClr val="tx1"/>
                          </a:solidFill>
                          <a:effectLst/>
                          <a:latin typeface="Calibri" panose="020F0502020204030204" pitchFamily="34" charset="0"/>
                        </a:rPr>
                        <a:t>	Avec étudiants</a:t>
                      </a:r>
                      <a:r>
                        <a:rPr lang="fr-BE" sz="1600" b="0" i="0" u="none" strike="noStrike" baseline="0" noProof="0" dirty="0" smtClean="0">
                          <a:solidFill>
                            <a:schemeClr val="tx1"/>
                          </a:solidFill>
                          <a:effectLst/>
                          <a:latin typeface="Calibri" panose="020F0502020204030204" pitchFamily="34" charset="0"/>
                        </a:rPr>
                        <a:t> rencontrés au Q1</a:t>
                      </a:r>
                      <a:endParaRPr lang="fr-BE" sz="1600" b="0" i="0" u="none" strike="noStrike" noProof="0" dirty="0">
                        <a:solidFill>
                          <a:schemeClr val="tx1"/>
                        </a:solidFill>
                        <a:effectLst/>
                        <a:latin typeface="Calibri" panose="020F0502020204030204" pitchFamily="34" charset="0"/>
                      </a:endParaRPr>
                    </a:p>
                  </a:txBody>
                  <a:tcPr marL="72000" marR="7620" marT="7620" marB="0" anchor="ctr">
                    <a:solidFill>
                      <a:schemeClr val="accent1">
                        <a:lumMod val="60000"/>
                        <a:lumOff val="40000"/>
                      </a:schemeClr>
                    </a:solidFill>
                  </a:tcPr>
                </a:tc>
                <a:tc>
                  <a:txBody>
                    <a:bodyPr/>
                    <a:lstStyle/>
                    <a:p>
                      <a:pPr algn="ctr" fontAlgn="b"/>
                      <a:r>
                        <a:rPr lang="fr-BE" sz="1400" b="1" i="0" u="none" strike="noStrike" noProof="0" dirty="0">
                          <a:solidFill>
                            <a:schemeClr val="tx1"/>
                          </a:solidFill>
                          <a:effectLst/>
                          <a:latin typeface="Calibri" panose="020F0502020204030204" pitchFamily="34" charset="0"/>
                        </a:rPr>
                        <a:t>0</a:t>
                      </a:r>
                    </a:p>
                  </a:txBody>
                  <a:tcPr marL="7620" marR="7620" marT="7620" marB="0" anchor="ctr">
                    <a:solidFill>
                      <a:schemeClr val="accent1">
                        <a:lumMod val="60000"/>
                        <a:lumOff val="40000"/>
                      </a:schemeClr>
                    </a:solidFill>
                  </a:tcPr>
                </a:tc>
                <a:tc>
                  <a:txBody>
                    <a:bodyPr/>
                    <a:lstStyle/>
                    <a:p>
                      <a:pPr algn="ctr" fontAlgn="b"/>
                      <a:r>
                        <a:rPr lang="fr-BE" sz="1400" b="1" i="0" u="none" strike="noStrike" noProof="0" dirty="0">
                          <a:solidFill>
                            <a:schemeClr val="tx1"/>
                          </a:solidFill>
                          <a:effectLst/>
                          <a:latin typeface="Calibri" panose="020F0502020204030204" pitchFamily="34" charset="0"/>
                        </a:rPr>
                        <a:t>0</a:t>
                      </a:r>
                    </a:p>
                  </a:txBody>
                  <a:tcPr marL="7620" marR="7620" marT="7620" marB="0" anchor="ctr">
                    <a:solidFill>
                      <a:schemeClr val="accent1">
                        <a:lumMod val="60000"/>
                        <a:lumOff val="40000"/>
                      </a:schemeClr>
                    </a:solidFill>
                  </a:tcPr>
                </a:tc>
                <a:tc>
                  <a:txBody>
                    <a:bodyPr/>
                    <a:lstStyle/>
                    <a:p>
                      <a:pPr algn="ctr" fontAlgn="b"/>
                      <a:r>
                        <a:rPr lang="fr-BE" sz="1400" b="1" i="0" u="none" strike="noStrike" noProof="0" dirty="0" smtClean="0">
                          <a:solidFill>
                            <a:schemeClr val="tx1"/>
                          </a:solidFill>
                          <a:effectLst/>
                          <a:latin typeface="Calibri" panose="020F0502020204030204" pitchFamily="34" charset="0"/>
                        </a:rPr>
                        <a:t>3</a:t>
                      </a:r>
                      <a:endParaRPr lang="fr-BE" sz="1400" b="1" i="0" u="none" strike="noStrike" noProof="0" dirty="0">
                        <a:solidFill>
                          <a:schemeClr val="tx1"/>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fontAlgn="b"/>
                      <a:r>
                        <a:rPr lang="fr-BE" sz="1400" b="1" i="0" u="none" strike="noStrike" noProof="0" dirty="0" smtClean="0">
                          <a:solidFill>
                            <a:schemeClr val="tx1"/>
                          </a:solidFill>
                          <a:effectLst/>
                          <a:latin typeface="Calibri" panose="020F0502020204030204" pitchFamily="34" charset="0"/>
                        </a:rPr>
                        <a:t>3</a:t>
                      </a:r>
                      <a:endParaRPr lang="fr-BE" sz="1400" b="1" i="0" u="none" strike="noStrike" noProof="0" dirty="0">
                        <a:solidFill>
                          <a:schemeClr val="tx1"/>
                        </a:solidFill>
                        <a:effectLst/>
                        <a:latin typeface="Calibri" panose="020F0502020204030204" pitchFamily="34" charset="0"/>
                      </a:endParaRPr>
                    </a:p>
                  </a:txBody>
                  <a:tcPr marL="7620" marR="7620" marT="7620" marB="0" anchor="ctr">
                    <a:solidFill>
                      <a:schemeClr val="accent1">
                        <a:lumMod val="60000"/>
                        <a:lumOff val="40000"/>
                      </a:schemeClr>
                    </a:solidFill>
                  </a:tcPr>
                </a:tc>
                <a:extLst>
                  <a:ext uri="{0D108BD9-81ED-4DB2-BD59-A6C34878D82A}">
                    <a16:rowId xmlns="" xmlns:a16="http://schemas.microsoft.com/office/drawing/2014/main" val="2130344729"/>
                  </a:ext>
                </a:extLst>
              </a:tr>
              <a:tr h="302950">
                <a:tc>
                  <a:txBody>
                    <a:bodyPr/>
                    <a:lstStyle/>
                    <a:p>
                      <a:pPr algn="l" fontAlgn="ctr"/>
                      <a:r>
                        <a:rPr lang="fr-BE" sz="1400" b="0" i="0" u="none" strike="noStrike" kern="1200" noProof="0" dirty="0" smtClean="0">
                          <a:solidFill>
                            <a:srgbClr val="000000"/>
                          </a:solidFill>
                          <a:effectLst/>
                          <a:latin typeface="Calibri" panose="020F0502020204030204" pitchFamily="34" charset="0"/>
                          <a:ea typeface="+mn-ea"/>
                          <a:cs typeface="+mn-cs"/>
                        </a:rPr>
                        <a:t>		Soutien aux cours du Q1</a:t>
                      </a:r>
                      <a:endParaRPr lang="fr-BE" sz="1400" b="0" i="0" u="none" strike="noStrike" kern="1200" noProof="0" dirty="0">
                        <a:solidFill>
                          <a:srgbClr val="000000"/>
                        </a:solidFill>
                        <a:effectLst/>
                        <a:latin typeface="Calibri" panose="020F0502020204030204" pitchFamily="34" charset="0"/>
                        <a:ea typeface="+mn-ea"/>
                        <a:cs typeface="+mn-cs"/>
                      </a:endParaRPr>
                    </a:p>
                  </a:txBody>
                  <a:tcPr marL="72000" marR="7620" marT="7620" marB="0" anchor="ctr">
                    <a:solidFill>
                      <a:schemeClr val="accent1">
                        <a:lumMod val="20000"/>
                        <a:lumOff val="80000"/>
                      </a:schemeClr>
                    </a:solidFill>
                  </a:tcPr>
                </a:tc>
                <a:tc>
                  <a:txBody>
                    <a:bodyPr/>
                    <a:lstStyle/>
                    <a:p>
                      <a:pPr algn="ctr" fontAlgn="b"/>
                      <a:r>
                        <a:rPr lang="fr-BE" sz="1400" b="1" i="0" u="none" strike="noStrike" noProof="0" dirty="0" smtClean="0">
                          <a:solidFill>
                            <a:schemeClr val="tx1"/>
                          </a:solidFill>
                          <a:effectLst/>
                          <a:latin typeface="Calibri" panose="020F0502020204030204" pitchFamily="34" charset="0"/>
                        </a:rPr>
                        <a:t>0</a:t>
                      </a:r>
                      <a:endParaRPr lang="fr-BE" sz="1400" b="1" i="0" u="none" strike="noStrike" noProof="0" dirty="0">
                        <a:solidFill>
                          <a:schemeClr val="tx1"/>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fontAlgn="b"/>
                      <a:r>
                        <a:rPr lang="fr-BE" sz="1400" b="1" i="0" u="none" strike="noStrike" noProof="0" dirty="0" smtClean="0">
                          <a:solidFill>
                            <a:schemeClr val="tx1"/>
                          </a:solidFill>
                          <a:effectLst/>
                          <a:latin typeface="Calibri" panose="020F0502020204030204" pitchFamily="34" charset="0"/>
                        </a:rPr>
                        <a:t>0</a:t>
                      </a:r>
                      <a:endParaRPr lang="fr-BE" sz="1400" b="1" i="0" u="none" strike="noStrike" noProof="0" dirty="0">
                        <a:solidFill>
                          <a:schemeClr val="tx1"/>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fontAlgn="b"/>
                      <a:r>
                        <a:rPr lang="fr-BE" sz="1400" b="1" i="0" u="none" strike="noStrike" noProof="0" dirty="0" smtClean="0">
                          <a:solidFill>
                            <a:schemeClr val="tx1"/>
                          </a:solidFill>
                          <a:effectLst/>
                          <a:latin typeface="Calibri" panose="020F0502020204030204" pitchFamily="34" charset="0"/>
                        </a:rPr>
                        <a:t>2</a:t>
                      </a:r>
                      <a:endParaRPr lang="fr-BE" sz="1400" b="1" i="0" u="none" strike="noStrike" noProof="0" dirty="0">
                        <a:solidFill>
                          <a:schemeClr val="tx1"/>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fontAlgn="b"/>
                      <a:r>
                        <a:rPr lang="fr-BE" sz="1400" b="1" i="0" u="none" strike="noStrike" noProof="0" dirty="0" smtClean="0">
                          <a:solidFill>
                            <a:schemeClr val="tx1"/>
                          </a:solidFill>
                          <a:effectLst/>
                          <a:latin typeface="Calibri" panose="020F0502020204030204" pitchFamily="34" charset="0"/>
                        </a:rPr>
                        <a:t>2</a:t>
                      </a:r>
                      <a:endParaRPr lang="fr-BE" sz="1400" b="1" i="0" u="none" strike="noStrike" noProof="0" dirty="0">
                        <a:solidFill>
                          <a:schemeClr val="tx1"/>
                        </a:solidFill>
                        <a:effectLst/>
                        <a:latin typeface="Calibri" panose="020F0502020204030204" pitchFamily="34" charset="0"/>
                      </a:endParaRPr>
                    </a:p>
                  </a:txBody>
                  <a:tcPr marL="7620" marR="7620" marT="7620" marB="0" anchor="ctr">
                    <a:solidFill>
                      <a:schemeClr val="accent1">
                        <a:lumMod val="20000"/>
                        <a:lumOff val="80000"/>
                      </a:schemeClr>
                    </a:solidFill>
                  </a:tcPr>
                </a:tc>
                <a:extLst>
                  <a:ext uri="{0D108BD9-81ED-4DB2-BD59-A6C34878D82A}">
                    <a16:rowId xmlns="" xmlns:a16="http://schemas.microsoft.com/office/drawing/2014/main" val="1849384569"/>
                  </a:ext>
                </a:extLst>
              </a:tr>
              <a:tr h="302950">
                <a:tc>
                  <a:txBody>
                    <a:bodyPr/>
                    <a:lstStyle/>
                    <a:p>
                      <a:pPr algn="l" fontAlgn="ctr"/>
                      <a:r>
                        <a:rPr lang="fr-BE" sz="1400" b="0" i="0" u="none" strike="noStrike" kern="1200" noProof="0" dirty="0" smtClean="0">
                          <a:solidFill>
                            <a:srgbClr val="000000"/>
                          </a:solidFill>
                          <a:effectLst/>
                          <a:latin typeface="Calibri" panose="020F0502020204030204" pitchFamily="34" charset="0"/>
                          <a:ea typeface="+mn-ea"/>
                          <a:cs typeface="+mn-cs"/>
                        </a:rPr>
                        <a:t>		Travail côte à côte à des cours différents</a:t>
                      </a:r>
                      <a:endParaRPr lang="fr-BE" sz="1400" b="0" i="0" u="none" strike="noStrike" kern="1200" noProof="0" dirty="0">
                        <a:solidFill>
                          <a:srgbClr val="000000"/>
                        </a:solidFill>
                        <a:effectLst/>
                        <a:latin typeface="Calibri" panose="020F0502020204030204" pitchFamily="34" charset="0"/>
                        <a:ea typeface="+mn-ea"/>
                        <a:cs typeface="+mn-cs"/>
                      </a:endParaRPr>
                    </a:p>
                  </a:txBody>
                  <a:tcPr marL="72000" marR="7620" marT="7620" marB="0" anchor="ctr">
                    <a:solidFill>
                      <a:schemeClr val="accent1">
                        <a:lumMod val="20000"/>
                        <a:lumOff val="80000"/>
                      </a:schemeClr>
                    </a:solidFill>
                  </a:tcPr>
                </a:tc>
                <a:tc>
                  <a:txBody>
                    <a:bodyPr/>
                    <a:lstStyle/>
                    <a:p>
                      <a:pPr algn="ctr" fontAlgn="b"/>
                      <a:r>
                        <a:rPr lang="fr-BE" sz="1400" b="1" i="0" u="none" strike="noStrike" noProof="0" dirty="0" smtClean="0">
                          <a:solidFill>
                            <a:schemeClr val="tx1"/>
                          </a:solidFill>
                          <a:effectLst/>
                          <a:latin typeface="Calibri" panose="020F0502020204030204" pitchFamily="34" charset="0"/>
                        </a:rPr>
                        <a:t>0</a:t>
                      </a:r>
                      <a:endParaRPr lang="fr-BE" sz="1400" b="1" i="0" u="none" strike="noStrike" noProof="0" dirty="0">
                        <a:solidFill>
                          <a:schemeClr val="tx1"/>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fontAlgn="b"/>
                      <a:r>
                        <a:rPr lang="fr-BE" sz="1400" b="1" i="0" u="none" strike="noStrike" noProof="0" dirty="0" smtClean="0">
                          <a:solidFill>
                            <a:schemeClr val="tx1"/>
                          </a:solidFill>
                          <a:effectLst/>
                          <a:latin typeface="Calibri" panose="020F0502020204030204" pitchFamily="34" charset="0"/>
                        </a:rPr>
                        <a:t>0</a:t>
                      </a:r>
                      <a:endParaRPr lang="fr-BE" sz="1400" b="1" i="0" u="none" strike="noStrike" noProof="0" dirty="0">
                        <a:solidFill>
                          <a:schemeClr val="tx1"/>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fontAlgn="b"/>
                      <a:r>
                        <a:rPr lang="fr-BE" sz="1400" b="1" i="0" u="none" strike="noStrike" noProof="0" dirty="0" smtClean="0">
                          <a:solidFill>
                            <a:schemeClr val="tx1"/>
                          </a:solidFill>
                          <a:effectLst/>
                          <a:latin typeface="Calibri" panose="020F0502020204030204" pitchFamily="34" charset="0"/>
                        </a:rPr>
                        <a:t>1</a:t>
                      </a:r>
                      <a:endParaRPr lang="fr-BE" sz="1400" b="1" i="0" u="none" strike="noStrike" noProof="0" dirty="0">
                        <a:solidFill>
                          <a:schemeClr val="tx1"/>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fontAlgn="b"/>
                      <a:r>
                        <a:rPr lang="fr-BE" sz="1400" b="1" i="0" u="none" strike="noStrike" noProof="0" dirty="0" smtClean="0">
                          <a:solidFill>
                            <a:schemeClr val="tx1"/>
                          </a:solidFill>
                          <a:effectLst/>
                          <a:latin typeface="Calibri" panose="020F0502020204030204" pitchFamily="34" charset="0"/>
                        </a:rPr>
                        <a:t>1</a:t>
                      </a:r>
                      <a:endParaRPr lang="fr-BE" sz="1400" b="1" i="0" u="none" strike="noStrike" noProof="0" dirty="0">
                        <a:solidFill>
                          <a:schemeClr val="tx1"/>
                        </a:solidFill>
                        <a:effectLst/>
                        <a:latin typeface="Calibri" panose="020F0502020204030204" pitchFamily="34" charset="0"/>
                      </a:endParaRPr>
                    </a:p>
                  </a:txBody>
                  <a:tcPr marL="7620" marR="7620" marT="7620" marB="0" anchor="ctr">
                    <a:solidFill>
                      <a:schemeClr val="accent1">
                        <a:lumMod val="20000"/>
                        <a:lumOff val="80000"/>
                      </a:schemeClr>
                    </a:solidFill>
                  </a:tcPr>
                </a:tc>
                <a:extLst>
                  <a:ext uri="{0D108BD9-81ED-4DB2-BD59-A6C34878D82A}">
                    <a16:rowId xmlns="" xmlns:a16="http://schemas.microsoft.com/office/drawing/2014/main" val="318773120"/>
                  </a:ext>
                </a:extLst>
              </a:tr>
              <a:tr h="302950">
                <a:tc>
                  <a:txBody>
                    <a:bodyPr/>
                    <a:lstStyle/>
                    <a:p>
                      <a:pPr algn="l" fontAlgn="ctr"/>
                      <a:r>
                        <a:rPr lang="fr-BE" sz="1600" b="0" i="0" u="none" strike="noStrike" noProof="0" dirty="0" smtClean="0">
                          <a:solidFill>
                            <a:srgbClr val="000000"/>
                          </a:solidFill>
                          <a:effectLst/>
                          <a:latin typeface="Calibri" panose="020F0502020204030204" pitchFamily="34" charset="0"/>
                        </a:rPr>
                        <a:t>	Entre étudiants</a:t>
                      </a:r>
                      <a:r>
                        <a:rPr lang="fr-BE" sz="1600" b="0" i="0" u="none" strike="noStrike" baseline="0" noProof="0" dirty="0" smtClean="0">
                          <a:solidFill>
                            <a:srgbClr val="000000"/>
                          </a:solidFill>
                          <a:effectLst/>
                          <a:latin typeface="Calibri" panose="020F0502020204030204" pitchFamily="34" charset="0"/>
                        </a:rPr>
                        <a:t> du groupe allègement</a:t>
                      </a:r>
                      <a:endParaRPr lang="fr-BE" sz="1600" b="0" i="0" u="none" strike="noStrike" noProof="0" dirty="0">
                        <a:solidFill>
                          <a:srgbClr val="000000"/>
                        </a:solidFill>
                        <a:effectLst/>
                        <a:latin typeface="Calibri" panose="020F0502020204030204" pitchFamily="34" charset="0"/>
                      </a:endParaRPr>
                    </a:p>
                  </a:txBody>
                  <a:tcPr marL="72000" marR="7620" marT="7620" marB="0" anchor="ctr">
                    <a:solidFill>
                      <a:schemeClr val="accent1">
                        <a:lumMod val="60000"/>
                        <a:lumOff val="40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5</a:t>
                      </a:r>
                    </a:p>
                  </a:txBody>
                  <a:tcPr marL="7620" marR="7620" marT="7620" marB="0" anchor="ctr">
                    <a:solidFill>
                      <a:schemeClr val="accent1">
                        <a:lumMod val="60000"/>
                        <a:lumOff val="40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7</a:t>
                      </a:r>
                    </a:p>
                  </a:txBody>
                  <a:tcPr marL="7620" marR="7620" marT="7620" marB="0"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9</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14</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extLst>
                  <a:ext uri="{0D108BD9-81ED-4DB2-BD59-A6C34878D82A}">
                    <a16:rowId xmlns="" xmlns:a16="http://schemas.microsoft.com/office/drawing/2014/main" val="1648818641"/>
                  </a:ext>
                </a:extLst>
              </a:tr>
              <a:tr h="302950">
                <a:tc>
                  <a:txBody>
                    <a:bodyPr/>
                    <a:lstStyle/>
                    <a:p>
                      <a:pPr algn="l" fontAlgn="ctr"/>
                      <a:r>
                        <a:rPr lang="fr-BE" sz="1400" b="0" i="0" u="none" strike="noStrike" noProof="0" dirty="0" smtClean="0">
                          <a:solidFill>
                            <a:srgbClr val="000000"/>
                          </a:solidFill>
                          <a:effectLst/>
                          <a:latin typeface="Calibri" panose="020F0502020204030204" pitchFamily="34" charset="0"/>
                        </a:rPr>
                        <a:t>		Amis spécifiques au sein du groupe</a:t>
                      </a:r>
                      <a:endParaRPr lang="fr-BE" sz="1400" b="0" i="0" u="none" strike="noStrike" noProof="0" dirty="0">
                        <a:solidFill>
                          <a:srgbClr val="000000"/>
                        </a:solidFill>
                        <a:effectLst/>
                        <a:latin typeface="Calibri" panose="020F0502020204030204" pitchFamily="34" charset="0"/>
                      </a:endParaRPr>
                    </a:p>
                  </a:txBody>
                  <a:tcPr marL="72000" marR="7620" marT="7620" marB="0" anchor="ctr">
                    <a:solidFill>
                      <a:schemeClr val="accent1">
                        <a:lumMod val="20000"/>
                        <a:lumOff val="80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1</a:t>
                      </a:r>
                    </a:p>
                  </a:txBody>
                  <a:tcPr marL="7620" marR="7620" marT="7620" marB="0" anchor="ctr">
                    <a:solidFill>
                      <a:schemeClr val="accent1">
                        <a:lumMod val="20000"/>
                        <a:lumOff val="80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1</a:t>
                      </a:r>
                    </a:p>
                  </a:txBody>
                  <a:tcPr marL="7620" marR="7620" marT="7620" marB="0" anchor="ctr">
                    <a:solidFill>
                      <a:schemeClr val="accent1">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3</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3</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extLst>
                  <a:ext uri="{0D108BD9-81ED-4DB2-BD59-A6C34878D82A}">
                    <a16:rowId xmlns="" xmlns:a16="http://schemas.microsoft.com/office/drawing/2014/main" val="2822060492"/>
                  </a:ext>
                </a:extLst>
              </a:tr>
              <a:tr h="302950">
                <a:tc>
                  <a:txBody>
                    <a:bodyPr/>
                    <a:lstStyle/>
                    <a:p>
                      <a:pPr algn="l" fontAlgn="ctr"/>
                      <a:r>
                        <a:rPr lang="fr-BE" sz="1400" b="0" i="0" u="none" strike="noStrike" noProof="0" dirty="0" smtClean="0">
                          <a:solidFill>
                            <a:srgbClr val="000000"/>
                          </a:solidFill>
                          <a:effectLst/>
                          <a:latin typeface="Calibri" panose="020F0502020204030204" pitchFamily="34" charset="0"/>
                        </a:rPr>
                        <a:t>		Au sein d’un petit groupe dans l’allègement</a:t>
                      </a:r>
                      <a:endParaRPr lang="fr-BE" sz="1400" b="0" i="0" u="none" strike="noStrike" noProof="0" dirty="0">
                        <a:solidFill>
                          <a:srgbClr val="000000"/>
                        </a:solidFill>
                        <a:effectLst/>
                        <a:latin typeface="Calibri" panose="020F0502020204030204" pitchFamily="34" charset="0"/>
                      </a:endParaRPr>
                    </a:p>
                  </a:txBody>
                  <a:tcPr marL="72000" marR="7620" marT="7620" marB="0" anchor="ctr">
                    <a:solidFill>
                      <a:schemeClr val="accent1">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0</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0</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2</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2</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extLst>
                  <a:ext uri="{0D108BD9-81ED-4DB2-BD59-A6C34878D82A}">
                    <a16:rowId xmlns="" xmlns:a16="http://schemas.microsoft.com/office/drawing/2014/main" val="2820693684"/>
                  </a:ext>
                </a:extLst>
              </a:tr>
              <a:tr h="302950">
                <a:tc>
                  <a:txBody>
                    <a:bodyPr/>
                    <a:lstStyle/>
                    <a:p>
                      <a:pPr algn="l" fontAlgn="ctr"/>
                      <a:r>
                        <a:rPr lang="fr-BE" sz="1400" b="0" i="0" u="none" strike="noStrike" noProof="0" dirty="0" smtClean="0">
                          <a:solidFill>
                            <a:srgbClr val="000000"/>
                          </a:solidFill>
                          <a:effectLst/>
                          <a:latin typeface="Calibri" panose="020F0502020204030204" pitchFamily="34" charset="0"/>
                        </a:rPr>
                        <a:t>		Solidarité</a:t>
                      </a:r>
                      <a:r>
                        <a:rPr lang="fr-BE" sz="1400" b="0" i="0" u="none" strike="noStrike" baseline="0" noProof="0" dirty="0" smtClean="0">
                          <a:solidFill>
                            <a:srgbClr val="000000"/>
                          </a:solidFill>
                          <a:effectLst/>
                          <a:latin typeface="Calibri" panose="020F0502020204030204" pitchFamily="34" charset="0"/>
                        </a:rPr>
                        <a:t> sur l’ensemble du groupe</a:t>
                      </a:r>
                      <a:endParaRPr lang="fr-BE" sz="1400" b="0" i="0" u="none" strike="noStrike" noProof="0" dirty="0">
                        <a:solidFill>
                          <a:srgbClr val="000000"/>
                        </a:solidFill>
                        <a:effectLst/>
                        <a:latin typeface="Calibri" panose="020F0502020204030204" pitchFamily="34" charset="0"/>
                      </a:endParaRPr>
                    </a:p>
                  </a:txBody>
                  <a:tcPr marL="72000" marR="7620" marT="7620" marB="0" anchor="ctr">
                    <a:solidFill>
                      <a:schemeClr val="accent1">
                        <a:lumMod val="20000"/>
                        <a:lumOff val="80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5</a:t>
                      </a:r>
                    </a:p>
                  </a:txBody>
                  <a:tcPr marL="7620" marR="7620" marT="7620" marB="0" anchor="ctr">
                    <a:solidFill>
                      <a:schemeClr val="accent1">
                        <a:lumMod val="20000"/>
                        <a:lumOff val="80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6</a:t>
                      </a:r>
                    </a:p>
                  </a:txBody>
                  <a:tcPr marL="7620" marR="7620" marT="7620" marB="0" anchor="ctr">
                    <a:solidFill>
                      <a:schemeClr val="accent1">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7</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9</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extLst>
                  <a:ext uri="{0D108BD9-81ED-4DB2-BD59-A6C34878D82A}">
                    <a16:rowId xmlns="" xmlns:a16="http://schemas.microsoft.com/office/drawing/2014/main" val="3902077231"/>
                  </a:ext>
                </a:extLst>
              </a:tr>
            </a:tbl>
          </a:graphicData>
        </a:graphic>
      </p:graphicFrame>
      <p:pic>
        <p:nvPicPr>
          <p:cNvPr id="9" name="Image 8"/>
          <p:cNvPicPr>
            <a:picLocks noChangeAspect="1"/>
          </p:cNvPicPr>
          <p:nvPr/>
        </p:nvPicPr>
        <p:blipFill rotWithShape="1">
          <a:blip r:embed="rId3">
            <a:extLst>
              <a:ext uri="{28A0092B-C50C-407E-A947-70E740481C1C}">
                <a14:useLocalDpi xmlns:a14="http://schemas.microsoft.com/office/drawing/2010/main" val="0"/>
              </a:ext>
            </a:extLst>
          </a:blip>
          <a:srcRect b="8088"/>
          <a:stretch/>
        </p:blipFill>
        <p:spPr>
          <a:xfrm>
            <a:off x="10772083" y="121033"/>
            <a:ext cx="694944" cy="543486"/>
          </a:xfrm>
          <a:prstGeom prst="rect">
            <a:avLst/>
          </a:prstGeom>
        </p:spPr>
      </p:pic>
      <p:sp>
        <p:nvSpPr>
          <p:cNvPr id="4" name="Rectangle 3"/>
          <p:cNvSpPr/>
          <p:nvPr/>
        </p:nvSpPr>
        <p:spPr>
          <a:xfrm>
            <a:off x="1831335" y="2609343"/>
            <a:ext cx="4541855" cy="301450"/>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339925" y="3044962"/>
            <a:ext cx="11667854" cy="695051"/>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i="1" dirty="0">
                <a:solidFill>
                  <a:schemeClr val="tx1"/>
                </a:solidFill>
              </a:rPr>
              <a:t>Non, l'allègement, justement, c'était bien. </a:t>
            </a:r>
            <a:r>
              <a:rPr lang="fr-FR" b="1" i="1" dirty="0">
                <a:solidFill>
                  <a:schemeClr val="tx1"/>
                </a:solidFill>
              </a:rPr>
              <a:t>On se partageait… </a:t>
            </a:r>
            <a:r>
              <a:rPr lang="fr-FR" i="1" dirty="0">
                <a:solidFill>
                  <a:schemeClr val="tx1"/>
                </a:solidFill>
              </a:rPr>
              <a:t>Par </a:t>
            </a:r>
            <a:r>
              <a:rPr lang="fr-FR" i="1" dirty="0" smtClean="0">
                <a:solidFill>
                  <a:schemeClr val="tx1"/>
                </a:solidFill>
              </a:rPr>
              <a:t>exemple, </a:t>
            </a:r>
            <a:r>
              <a:rPr lang="fr-FR" i="1" dirty="0">
                <a:solidFill>
                  <a:schemeClr val="tx1"/>
                </a:solidFill>
              </a:rPr>
              <a:t>si on avait une question sur un exercice, on le mettait sur le groupe </a:t>
            </a:r>
            <a:r>
              <a:rPr lang="fr-FR" i="1" dirty="0" smtClean="0">
                <a:solidFill>
                  <a:schemeClr val="tx1"/>
                </a:solidFill>
              </a:rPr>
              <a:t>[Facebook] et </a:t>
            </a:r>
            <a:r>
              <a:rPr lang="fr-FR" b="1" i="1" dirty="0">
                <a:solidFill>
                  <a:schemeClr val="tx1"/>
                </a:solidFill>
              </a:rPr>
              <a:t>on répondait</a:t>
            </a:r>
            <a:r>
              <a:rPr lang="fr-FR" i="1" dirty="0">
                <a:solidFill>
                  <a:schemeClr val="tx1"/>
                </a:solidFill>
              </a:rPr>
              <a:t>.</a:t>
            </a:r>
          </a:p>
        </p:txBody>
      </p:sp>
      <p:sp>
        <p:nvSpPr>
          <p:cNvPr id="6" name="Rectangle 5"/>
          <p:cNvSpPr/>
          <p:nvPr/>
        </p:nvSpPr>
        <p:spPr>
          <a:xfrm>
            <a:off x="339925" y="3859652"/>
            <a:ext cx="11667854" cy="695051"/>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i="1" dirty="0" smtClean="0">
                <a:solidFill>
                  <a:schemeClr val="tx1"/>
                </a:solidFill>
              </a:rPr>
              <a:t>Ca </a:t>
            </a:r>
            <a:r>
              <a:rPr lang="fr-FR" i="1" dirty="0">
                <a:solidFill>
                  <a:schemeClr val="tx1"/>
                </a:solidFill>
              </a:rPr>
              <a:t>nous a permis de créer un groupe </a:t>
            </a:r>
            <a:r>
              <a:rPr lang="fr-FR" i="1" dirty="0" smtClean="0">
                <a:solidFill>
                  <a:schemeClr val="tx1"/>
                </a:solidFill>
              </a:rPr>
              <a:t>sur </a:t>
            </a:r>
            <a:r>
              <a:rPr lang="fr-FR" i="1" dirty="0">
                <a:solidFill>
                  <a:schemeClr val="tx1"/>
                </a:solidFill>
              </a:rPr>
              <a:t>Facebook pour qu'on puisse communiquer, </a:t>
            </a:r>
            <a:r>
              <a:rPr lang="fr-FR" b="1" i="1" dirty="0">
                <a:solidFill>
                  <a:schemeClr val="tx1"/>
                </a:solidFill>
              </a:rPr>
              <a:t>on était tous dessus</a:t>
            </a:r>
            <a:r>
              <a:rPr lang="fr-FR" i="1" dirty="0">
                <a:solidFill>
                  <a:schemeClr val="tx1"/>
                </a:solidFill>
              </a:rPr>
              <a:t>. On se donnait des conseils dès qu'il y avait des questions sur des exercices, </a:t>
            </a:r>
            <a:r>
              <a:rPr lang="fr-FR" b="1" i="1" dirty="0">
                <a:solidFill>
                  <a:schemeClr val="tx1"/>
                </a:solidFill>
              </a:rPr>
              <a:t>chacun répondait </a:t>
            </a:r>
            <a:r>
              <a:rPr lang="fr-FR" i="1" dirty="0">
                <a:solidFill>
                  <a:schemeClr val="tx1"/>
                </a:solidFill>
              </a:rPr>
              <a:t>et puis dès que on en avais besoin... </a:t>
            </a:r>
          </a:p>
        </p:txBody>
      </p:sp>
      <p:sp>
        <p:nvSpPr>
          <p:cNvPr id="2" name="Rectangle 1"/>
          <p:cNvSpPr/>
          <p:nvPr/>
        </p:nvSpPr>
        <p:spPr>
          <a:xfrm>
            <a:off x="339925" y="4777514"/>
            <a:ext cx="11667854" cy="646331"/>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i="1" dirty="0">
                <a:solidFill>
                  <a:schemeClr val="tx1"/>
                </a:solidFill>
              </a:rPr>
              <a:t>E</a:t>
            </a:r>
            <a:r>
              <a:rPr lang="fr-FR" i="1" dirty="0" smtClean="0">
                <a:solidFill>
                  <a:schemeClr val="tx1"/>
                </a:solidFill>
              </a:rPr>
              <a:t>lle </a:t>
            </a:r>
            <a:r>
              <a:rPr lang="fr-FR" i="1" dirty="0">
                <a:solidFill>
                  <a:schemeClr val="tx1"/>
                </a:solidFill>
              </a:rPr>
              <a:t>nous avait demandé si on avait des TD à revoir en </a:t>
            </a:r>
            <a:r>
              <a:rPr lang="fr-FR" i="1" dirty="0" smtClean="0">
                <a:solidFill>
                  <a:schemeClr val="tx1"/>
                </a:solidFill>
              </a:rPr>
              <a:t>particulier. </a:t>
            </a:r>
            <a:r>
              <a:rPr lang="fr-FR" b="1" i="1" dirty="0">
                <a:solidFill>
                  <a:schemeClr val="tx1"/>
                </a:solidFill>
              </a:rPr>
              <a:t>On en avait tous discuté, on en avait soumis deux ou trois </a:t>
            </a:r>
            <a:r>
              <a:rPr lang="fr-FR" i="1" dirty="0">
                <a:solidFill>
                  <a:schemeClr val="tx1"/>
                </a:solidFill>
              </a:rPr>
              <a:t>qui étaient pendant la séance de deux heures.</a:t>
            </a:r>
          </a:p>
        </p:txBody>
      </p:sp>
      <p:sp>
        <p:nvSpPr>
          <p:cNvPr id="3" name="Rectangle 2"/>
          <p:cNvSpPr/>
          <p:nvPr/>
        </p:nvSpPr>
        <p:spPr>
          <a:xfrm>
            <a:off x="339925" y="5546173"/>
            <a:ext cx="11667854" cy="473800"/>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i="1" dirty="0" smtClean="0">
                <a:solidFill>
                  <a:schemeClr val="tx1"/>
                </a:solidFill>
              </a:rPr>
              <a:t>On </a:t>
            </a:r>
            <a:r>
              <a:rPr lang="fr-FR" i="1" dirty="0">
                <a:solidFill>
                  <a:schemeClr val="tx1"/>
                </a:solidFill>
              </a:rPr>
              <a:t>a tous </a:t>
            </a:r>
            <a:r>
              <a:rPr lang="fr-FR" i="1" dirty="0" smtClean="0">
                <a:solidFill>
                  <a:schemeClr val="tx1"/>
                </a:solidFill>
              </a:rPr>
              <a:t>des </a:t>
            </a:r>
            <a:r>
              <a:rPr lang="fr-FR" i="1" dirty="0">
                <a:solidFill>
                  <a:schemeClr val="tx1"/>
                </a:solidFill>
              </a:rPr>
              <a:t>difficultés, donc </a:t>
            </a:r>
            <a:r>
              <a:rPr lang="fr-FR" b="1" i="1" dirty="0">
                <a:solidFill>
                  <a:schemeClr val="tx1"/>
                </a:solidFill>
              </a:rPr>
              <a:t>on est tous là pour aider </a:t>
            </a:r>
            <a:r>
              <a:rPr lang="fr-FR" i="1" dirty="0" smtClean="0">
                <a:solidFill>
                  <a:schemeClr val="tx1"/>
                </a:solidFill>
              </a:rPr>
              <a:t>aussi. </a:t>
            </a:r>
            <a:endParaRPr lang="fr-FR" i="1" dirty="0">
              <a:solidFill>
                <a:schemeClr val="tx1"/>
              </a:solidFill>
            </a:endParaRPr>
          </a:p>
        </p:txBody>
      </p:sp>
      <p:sp>
        <p:nvSpPr>
          <p:cNvPr id="10" name="Rectangle 9"/>
          <p:cNvSpPr/>
          <p:nvPr/>
        </p:nvSpPr>
        <p:spPr>
          <a:xfrm>
            <a:off x="1831334" y="1117672"/>
            <a:ext cx="4541855" cy="301450"/>
          </a:xfrm>
          <a:prstGeom prst="rect">
            <a:avLst/>
          </a:prstGeom>
          <a:noFill/>
          <a:ln w="28575">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339925" y="6142301"/>
            <a:ext cx="11667854" cy="473800"/>
          </a:xfrm>
          <a:prstGeom prst="rect">
            <a:avLst/>
          </a:prstGeom>
          <a:noFill/>
          <a:ln w="28575">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i="1" dirty="0">
                <a:solidFill>
                  <a:schemeClr val="tx1"/>
                </a:solidFill>
              </a:rPr>
              <a:t> </a:t>
            </a:r>
            <a:r>
              <a:rPr lang="fr-FR" i="1" dirty="0" smtClean="0">
                <a:solidFill>
                  <a:schemeClr val="tx1"/>
                </a:solidFill>
              </a:rPr>
              <a:t>J'ai </a:t>
            </a:r>
            <a:r>
              <a:rPr lang="fr-FR" i="1" dirty="0">
                <a:solidFill>
                  <a:schemeClr val="tx1"/>
                </a:solidFill>
              </a:rPr>
              <a:t>une amie qui a ses soixante crédits, qui m'a passé ses synthèses qui me suivait </a:t>
            </a:r>
            <a:r>
              <a:rPr lang="fr-FR" i="1" dirty="0" smtClean="0">
                <a:solidFill>
                  <a:schemeClr val="tx1"/>
                </a:solidFill>
              </a:rPr>
              <a:t>beaucoup. </a:t>
            </a:r>
            <a:endParaRPr lang="fr-FR" i="1" dirty="0">
              <a:solidFill>
                <a:schemeClr val="tx1"/>
              </a:solidFill>
            </a:endParaRPr>
          </a:p>
        </p:txBody>
      </p:sp>
      <p:cxnSp>
        <p:nvCxnSpPr>
          <p:cNvPr id="14" name="Connecteur droit 13"/>
          <p:cNvCxnSpPr/>
          <p:nvPr/>
        </p:nvCxnSpPr>
        <p:spPr>
          <a:xfrm flipV="1">
            <a:off x="11648453" y="1721224"/>
            <a:ext cx="321118" cy="130188"/>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flipV="1">
            <a:off x="11648453" y="2773515"/>
            <a:ext cx="348670" cy="211628"/>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11776308" y="1912646"/>
            <a:ext cx="220815" cy="19936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flipH="1" flipV="1">
            <a:off x="10845468" y="2760068"/>
            <a:ext cx="8857" cy="22672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39" name="Image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09919" y="2012094"/>
            <a:ext cx="1375724" cy="1107625"/>
          </a:xfrm>
          <a:prstGeom prst="rect">
            <a:avLst/>
          </a:prstGeom>
          <a:ln w="38100">
            <a:solidFill>
              <a:srgbClr val="00B050"/>
            </a:solidFill>
          </a:ln>
        </p:spPr>
      </p:pic>
      <p:pic>
        <p:nvPicPr>
          <p:cNvPr id="40" name="Image 3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09919" y="738855"/>
            <a:ext cx="1356746" cy="1124671"/>
          </a:xfrm>
          <a:prstGeom prst="rect">
            <a:avLst/>
          </a:prstGeom>
          <a:ln w="38100">
            <a:solidFill>
              <a:srgbClr val="00B050"/>
            </a:solidFill>
          </a:ln>
        </p:spPr>
      </p:pic>
    </p:spTree>
    <p:extLst>
      <p:ext uri="{BB962C8B-B14F-4D97-AF65-F5344CB8AC3E}">
        <p14:creationId xmlns:p14="http://schemas.microsoft.com/office/powerpoint/2010/main" val="366976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2" grpId="0" animBg="1"/>
      <p:bldP spid="3" grpId="0" animBg="1"/>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1165499764"/>
              </p:ext>
            </p:extLst>
          </p:nvPr>
        </p:nvGraphicFramePr>
        <p:xfrm>
          <a:off x="732577" y="290368"/>
          <a:ext cx="10264887" cy="6154305"/>
        </p:xfrm>
        <a:graphic>
          <a:graphicData uri="http://schemas.openxmlformats.org/drawingml/2006/table">
            <a:tbl>
              <a:tblPr firstRow="1" bandRow="1">
                <a:tableStyleId>{5C22544A-7EE6-4342-B048-85BDC9FD1C3A}</a:tableStyleId>
              </a:tblPr>
              <a:tblGrid>
                <a:gridCol w="7947179">
                  <a:extLst>
                    <a:ext uri="{9D8B030D-6E8A-4147-A177-3AD203B41FA5}">
                      <a16:colId xmlns="" xmlns:a16="http://schemas.microsoft.com/office/drawing/2014/main" val="2980651336"/>
                    </a:ext>
                  </a:extLst>
                </a:gridCol>
                <a:gridCol w="579427">
                  <a:extLst>
                    <a:ext uri="{9D8B030D-6E8A-4147-A177-3AD203B41FA5}">
                      <a16:colId xmlns="" xmlns:a16="http://schemas.microsoft.com/office/drawing/2014/main" val="2249863692"/>
                    </a:ext>
                  </a:extLst>
                </a:gridCol>
                <a:gridCol w="579427">
                  <a:extLst>
                    <a:ext uri="{9D8B030D-6E8A-4147-A177-3AD203B41FA5}">
                      <a16:colId xmlns="" xmlns:a16="http://schemas.microsoft.com/office/drawing/2014/main" val="2893135628"/>
                    </a:ext>
                  </a:extLst>
                </a:gridCol>
                <a:gridCol w="579427">
                  <a:extLst>
                    <a:ext uri="{9D8B030D-6E8A-4147-A177-3AD203B41FA5}">
                      <a16:colId xmlns="" xmlns:a16="http://schemas.microsoft.com/office/drawing/2014/main" val="1436234307"/>
                    </a:ext>
                  </a:extLst>
                </a:gridCol>
                <a:gridCol w="579427">
                  <a:extLst>
                    <a:ext uri="{9D8B030D-6E8A-4147-A177-3AD203B41FA5}">
                      <a16:colId xmlns="" xmlns:a16="http://schemas.microsoft.com/office/drawing/2014/main" val="2821111052"/>
                    </a:ext>
                  </a:extLst>
                </a:gridCol>
              </a:tblGrid>
              <a:tr h="341967">
                <a:tc>
                  <a:txBody>
                    <a:bodyPr/>
                    <a:lstStyle/>
                    <a:p>
                      <a:pPr algn="l" fontAlgn="ctr"/>
                      <a:r>
                        <a:rPr lang="fr-BE" sz="1800" b="1" i="0" u="none" strike="noStrike" noProof="0" dirty="0" smtClean="0">
                          <a:solidFill>
                            <a:srgbClr val="000000"/>
                          </a:solidFill>
                          <a:effectLst/>
                          <a:latin typeface="Calibri" panose="020F0502020204030204" pitchFamily="34" charset="0"/>
                        </a:rPr>
                        <a:t>Manifestations</a:t>
                      </a:r>
                      <a:r>
                        <a:rPr lang="fr-BE" sz="1800" b="1" i="0" u="none" strike="noStrike" baseline="0" noProof="0" dirty="0" smtClean="0">
                          <a:solidFill>
                            <a:srgbClr val="000000"/>
                          </a:solidFill>
                          <a:effectLst/>
                          <a:latin typeface="Calibri" panose="020F0502020204030204" pitchFamily="34" charset="0"/>
                        </a:rPr>
                        <a:t> d’une mauvaise qualité d’interaction en situation d’allègement</a:t>
                      </a:r>
                      <a:endParaRPr lang="fr-BE" sz="1800" b="1" i="0" u="none" strike="noStrike" noProof="0" dirty="0" smtClean="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Et. (1)</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Com.</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Et. (2)</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Com.</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extLst>
                  <a:ext uri="{0D108BD9-81ED-4DB2-BD59-A6C34878D82A}">
                    <a16:rowId xmlns="" xmlns:a16="http://schemas.microsoft.com/office/drawing/2014/main" val="2101281383"/>
                  </a:ext>
                </a:extLst>
              </a:tr>
              <a:tr h="402956">
                <a:tc>
                  <a:txBody>
                    <a:bodyPr/>
                    <a:lstStyle/>
                    <a:p>
                      <a:pPr algn="l" fontAlgn="b"/>
                      <a:r>
                        <a:rPr lang="fr-BE" sz="1800" b="1" i="0" u="none" strike="noStrike" noProof="0" dirty="0" smtClean="0">
                          <a:solidFill>
                            <a:srgbClr val="000000"/>
                          </a:solidFill>
                          <a:effectLst/>
                          <a:latin typeface="Calibri" panose="020F0502020204030204" pitchFamily="34" charset="0"/>
                        </a:rPr>
                        <a:t>Être avec des gens que l’on ne connaît pas</a:t>
                      </a:r>
                      <a:endParaRPr lang="fr-BE" sz="1800" b="1" i="0" u="none" strike="noStrike" noProof="0" dirty="0">
                        <a:solidFill>
                          <a:srgbClr val="000000"/>
                        </a:solidFill>
                        <a:effectLst/>
                        <a:latin typeface="Calibri" panose="020F0502020204030204" pitchFamily="34" charset="0"/>
                      </a:endParaRPr>
                    </a:p>
                  </a:txBody>
                  <a:tcPr anchor="ctr">
                    <a:solidFill>
                      <a:schemeClr val="accent2">
                        <a:lumMod val="75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75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75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2</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75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2</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75000"/>
                      </a:schemeClr>
                    </a:solidFill>
                  </a:tcPr>
                </a:tc>
                <a:extLst>
                  <a:ext uri="{0D108BD9-81ED-4DB2-BD59-A6C34878D82A}">
                    <a16:rowId xmlns="" xmlns:a16="http://schemas.microsoft.com/office/drawing/2014/main" val="2820746704"/>
                  </a:ext>
                </a:extLst>
              </a:tr>
              <a:tr h="402956">
                <a:tc>
                  <a:txBody>
                    <a:bodyPr/>
                    <a:lstStyle/>
                    <a:p>
                      <a:pPr algn="l" fontAlgn="b"/>
                      <a:r>
                        <a:rPr lang="fr-BE" sz="1800" b="1" i="0" u="none" strike="noStrike" noProof="0" dirty="0" smtClean="0">
                          <a:solidFill>
                            <a:srgbClr val="000000"/>
                          </a:solidFill>
                          <a:effectLst/>
                          <a:latin typeface="Calibri" panose="020F0502020204030204" pitchFamily="34" charset="0"/>
                        </a:rPr>
                        <a:t>Ne pas être désinhibé à prendre la parole</a:t>
                      </a:r>
                      <a:endParaRPr lang="fr-BE" sz="1800" b="1" i="0" u="none" strike="noStrike" noProof="0" dirty="0">
                        <a:solidFill>
                          <a:srgbClr val="000000"/>
                        </a:solidFill>
                        <a:effectLst/>
                        <a:latin typeface="Calibri" panose="020F0502020204030204" pitchFamily="34" charset="0"/>
                      </a:endParaRPr>
                    </a:p>
                  </a:txBody>
                  <a:tcPr anchor="ctr">
                    <a:solidFill>
                      <a:schemeClr val="accent6">
                        <a:lumMod val="75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2</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2</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0</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0</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75000"/>
                      </a:schemeClr>
                    </a:solidFill>
                  </a:tcPr>
                </a:tc>
                <a:extLst>
                  <a:ext uri="{0D108BD9-81ED-4DB2-BD59-A6C34878D82A}">
                    <a16:rowId xmlns="" xmlns:a16="http://schemas.microsoft.com/office/drawing/2014/main" val="2651048275"/>
                  </a:ext>
                </a:extLst>
              </a:tr>
              <a:tr h="378535">
                <a:tc>
                  <a:txBody>
                    <a:bodyPr/>
                    <a:lstStyle/>
                    <a:p>
                      <a:pPr algn="l" fontAlgn="b"/>
                      <a:r>
                        <a:rPr lang="fr-BE" sz="1800" b="1" i="0" u="none" strike="noStrike" kern="1200" baseline="0" noProof="0" dirty="0" smtClean="0">
                          <a:solidFill>
                            <a:srgbClr val="000000"/>
                          </a:solidFill>
                          <a:effectLst/>
                          <a:latin typeface="Calibri" panose="020F0502020204030204" pitchFamily="34" charset="0"/>
                          <a:ea typeface="+mn-ea"/>
                          <a:cs typeface="+mn-cs"/>
                        </a:rPr>
                        <a:t>Pas envie d’interagir avec le groupe</a:t>
                      </a:r>
                      <a:endParaRPr lang="fr-BE" sz="1800" b="1" i="0" u="none" strike="noStrike" kern="1200" baseline="0" noProof="0" dirty="0">
                        <a:solidFill>
                          <a:srgbClr val="000000"/>
                        </a:solidFill>
                        <a:effectLst/>
                        <a:latin typeface="Calibri" panose="020F0502020204030204" pitchFamily="34" charset="0"/>
                        <a:ea typeface="+mn-ea"/>
                        <a:cs typeface="+mn-cs"/>
                      </a:endParaRPr>
                    </a:p>
                  </a:txBody>
                  <a:tcPr anchor="ctr">
                    <a:solidFill>
                      <a:srgbClr val="9A78D6"/>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rgbClr val="9A78D6"/>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rgbClr val="9A78D6"/>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2</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rgbClr val="9A78D6"/>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2</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rgbClr val="9A78D6"/>
                    </a:solidFill>
                  </a:tcPr>
                </a:tc>
                <a:extLst>
                  <a:ext uri="{0D108BD9-81ED-4DB2-BD59-A6C34878D82A}">
                    <a16:rowId xmlns="" xmlns:a16="http://schemas.microsoft.com/office/drawing/2014/main" val="479747954"/>
                  </a:ext>
                </a:extLst>
              </a:tr>
              <a:tr h="378535">
                <a:tc>
                  <a:txBody>
                    <a:bodyPr/>
                    <a:lstStyle/>
                    <a:p>
                      <a:pPr algn="l" fontAlgn="b"/>
                      <a:r>
                        <a:rPr lang="fr-BE" sz="1800" b="1" i="0" u="none" strike="noStrike" noProof="0" dirty="0" smtClean="0">
                          <a:solidFill>
                            <a:srgbClr val="000000"/>
                          </a:solidFill>
                          <a:effectLst/>
                          <a:latin typeface="Calibri" panose="020F0502020204030204" pitchFamily="34" charset="0"/>
                        </a:rPr>
                        <a:t>Sentiment</a:t>
                      </a:r>
                      <a:r>
                        <a:rPr lang="fr-BE" sz="1800" b="1" i="0" u="none" strike="noStrike" baseline="0" noProof="0" dirty="0" smtClean="0">
                          <a:solidFill>
                            <a:srgbClr val="000000"/>
                          </a:solidFill>
                          <a:effectLst/>
                          <a:latin typeface="Calibri" panose="020F0502020204030204" pitchFamily="34" charset="0"/>
                        </a:rPr>
                        <a:t> de malaise lié au choix de l’allègement</a:t>
                      </a:r>
                      <a:endParaRPr lang="fr-BE" sz="1800" b="1" i="0" u="none" strike="noStrike" noProof="0" dirty="0">
                        <a:solidFill>
                          <a:srgbClr val="000000"/>
                        </a:solidFill>
                        <a:effectLst/>
                        <a:latin typeface="Calibri" panose="020F0502020204030204" pitchFamily="34" charset="0"/>
                      </a:endParaRPr>
                    </a:p>
                  </a:txBody>
                  <a:tcPr anchor="ctr">
                    <a:solidFill>
                      <a:schemeClr val="accent1">
                        <a:lumMod val="75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6</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75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14</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75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7</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75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19</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75000"/>
                      </a:schemeClr>
                    </a:solidFill>
                  </a:tcPr>
                </a:tc>
                <a:extLst>
                  <a:ext uri="{0D108BD9-81ED-4DB2-BD59-A6C34878D82A}">
                    <a16:rowId xmlns="" xmlns:a16="http://schemas.microsoft.com/office/drawing/2014/main" val="871133559"/>
                  </a:ext>
                </a:extLst>
              </a:tr>
              <a:tr h="354113">
                <a:tc>
                  <a:txBody>
                    <a:bodyPr/>
                    <a:lstStyle/>
                    <a:p>
                      <a:pPr algn="l" fontAlgn="b"/>
                      <a:r>
                        <a:rPr lang="fr-BE" sz="1600" b="0" i="0" u="none" strike="noStrike" noProof="0" dirty="0" smtClean="0">
                          <a:solidFill>
                            <a:srgbClr val="000000"/>
                          </a:solidFill>
                          <a:effectLst/>
                          <a:latin typeface="Calibri" panose="020F0502020204030204" pitchFamily="34" charset="0"/>
                        </a:rPr>
                        <a:t>	Renforcement du sentiment d’échec</a:t>
                      </a:r>
                      <a:endParaRPr lang="fr-BE" sz="1600" b="0" i="0" u="none" strike="noStrike" noProof="0" dirty="0">
                        <a:solidFill>
                          <a:srgbClr val="000000"/>
                        </a:solidFill>
                        <a:effectLst/>
                        <a:latin typeface="Calibri" panose="020F0502020204030204" pitchFamily="34" charset="0"/>
                      </a:endParaRPr>
                    </a:p>
                  </a:txBody>
                  <a:tcPr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extLst>
                  <a:ext uri="{0D108BD9-81ED-4DB2-BD59-A6C34878D82A}">
                    <a16:rowId xmlns="" xmlns:a16="http://schemas.microsoft.com/office/drawing/2014/main" val="4201627962"/>
                  </a:ext>
                </a:extLst>
              </a:tr>
              <a:tr h="354113">
                <a:tc>
                  <a:txBody>
                    <a:bodyPr/>
                    <a:lstStyle/>
                    <a:p>
                      <a:pPr algn="l" fontAlgn="b"/>
                      <a:r>
                        <a:rPr lang="fr-BE" sz="1600" b="0" i="0" u="none" strike="noStrike" noProof="0" dirty="0" smtClean="0">
                          <a:solidFill>
                            <a:srgbClr val="000000"/>
                          </a:solidFill>
                          <a:effectLst/>
                          <a:latin typeface="Calibri" panose="020F0502020204030204" pitchFamily="34" charset="0"/>
                        </a:rPr>
                        <a:t>	Sentiment d’anormalité</a:t>
                      </a:r>
                      <a:endParaRPr lang="fr-BE" sz="1600" b="0" i="0" u="none" strike="noStrike" noProof="0" dirty="0">
                        <a:solidFill>
                          <a:srgbClr val="000000"/>
                        </a:solidFill>
                        <a:effectLst/>
                        <a:latin typeface="Calibri" panose="020F0502020204030204" pitchFamily="34" charset="0"/>
                      </a:endParaRPr>
                    </a:p>
                  </a:txBody>
                  <a:tcPr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extLst>
                  <a:ext uri="{0D108BD9-81ED-4DB2-BD59-A6C34878D82A}">
                    <a16:rowId xmlns="" xmlns:a16="http://schemas.microsoft.com/office/drawing/2014/main" val="489315356"/>
                  </a:ext>
                </a:extLst>
              </a:tr>
              <a:tr h="354113">
                <a:tc>
                  <a:txBody>
                    <a:bodyPr/>
                    <a:lstStyle/>
                    <a:p>
                      <a:pPr algn="l" fontAlgn="b"/>
                      <a:r>
                        <a:rPr lang="fr-BE" sz="1600" b="0" i="0" u="none" strike="noStrike" noProof="0" dirty="0" smtClean="0">
                          <a:solidFill>
                            <a:srgbClr val="000000"/>
                          </a:solidFill>
                          <a:effectLst/>
                          <a:latin typeface="Calibri" panose="020F0502020204030204" pitchFamily="34" charset="0"/>
                        </a:rPr>
                        <a:t>	Sentiment de honte</a:t>
                      </a:r>
                      <a:endParaRPr lang="fr-BE" sz="1600" b="0" i="0" u="none" strike="noStrike" noProof="0" dirty="0">
                        <a:solidFill>
                          <a:srgbClr val="000000"/>
                        </a:solidFill>
                        <a:effectLst/>
                        <a:latin typeface="Calibri" panose="020F0502020204030204" pitchFamily="34" charset="0"/>
                      </a:endParaRPr>
                    </a:p>
                  </a:txBody>
                  <a:tcPr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extLst>
                  <a:ext uri="{0D108BD9-81ED-4DB2-BD59-A6C34878D82A}">
                    <a16:rowId xmlns="" xmlns:a16="http://schemas.microsoft.com/office/drawing/2014/main" val="1792649894"/>
                  </a:ext>
                </a:extLst>
              </a:tr>
              <a:tr h="354113">
                <a:tc>
                  <a:txBody>
                    <a:bodyPr/>
                    <a:lstStyle/>
                    <a:p>
                      <a:pPr algn="l" fontAlgn="b"/>
                      <a:r>
                        <a:rPr lang="fr-BE" sz="1600" b="0" i="0" u="none" strike="noStrike" noProof="0" dirty="0" smtClean="0">
                          <a:solidFill>
                            <a:srgbClr val="000000"/>
                          </a:solidFill>
                          <a:effectLst/>
                          <a:latin typeface="Calibri" panose="020F0502020204030204" pitchFamily="34" charset="0"/>
                        </a:rPr>
                        <a:t>	Sentiment négatif de régresser,</a:t>
                      </a:r>
                      <a:r>
                        <a:rPr lang="fr-BE" sz="1600" b="0" i="0" u="none" strike="noStrike" baseline="0" noProof="0" dirty="0" smtClean="0">
                          <a:solidFill>
                            <a:srgbClr val="000000"/>
                          </a:solidFill>
                          <a:effectLst/>
                          <a:latin typeface="Calibri" panose="020F0502020204030204" pitchFamily="34" charset="0"/>
                        </a:rPr>
                        <a:t> retour en secondaire</a:t>
                      </a:r>
                      <a:endParaRPr lang="fr-BE" sz="1600" b="0" i="0" u="none" strike="noStrike" noProof="0" dirty="0">
                        <a:solidFill>
                          <a:srgbClr val="000000"/>
                        </a:solidFill>
                        <a:effectLst/>
                        <a:latin typeface="Calibri" panose="020F0502020204030204" pitchFamily="34" charset="0"/>
                      </a:endParaRPr>
                    </a:p>
                  </a:txBody>
                  <a:tcPr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0</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0</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4</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4</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extLst>
                  <a:ext uri="{0D108BD9-81ED-4DB2-BD59-A6C34878D82A}">
                    <a16:rowId xmlns="" xmlns:a16="http://schemas.microsoft.com/office/drawing/2014/main" val="22980816"/>
                  </a:ext>
                </a:extLst>
              </a:tr>
              <a:tr h="354113">
                <a:tc>
                  <a:txBody>
                    <a:bodyPr/>
                    <a:lstStyle/>
                    <a:p>
                      <a:pPr algn="l" fontAlgn="b"/>
                      <a:r>
                        <a:rPr lang="fr-BE" sz="1600" b="0" i="0" u="none" strike="noStrike" noProof="0" dirty="0" smtClean="0">
                          <a:solidFill>
                            <a:srgbClr val="000000"/>
                          </a:solidFill>
                          <a:effectLst/>
                          <a:latin typeface="Calibri" panose="020F0502020204030204" pitchFamily="34" charset="0"/>
                        </a:rPr>
                        <a:t>	Sentiment de solitude</a:t>
                      </a:r>
                      <a:endParaRPr lang="fr-BE" sz="1600" b="0" i="0" u="none" strike="noStrike" noProof="0" dirty="0">
                        <a:solidFill>
                          <a:srgbClr val="000000"/>
                        </a:solidFill>
                        <a:effectLst/>
                        <a:latin typeface="Calibri" panose="020F0502020204030204" pitchFamily="34" charset="0"/>
                      </a:endParaRPr>
                    </a:p>
                  </a:txBody>
                  <a:tcPr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2</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2</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2</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2</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extLst>
                  <a:ext uri="{0D108BD9-81ED-4DB2-BD59-A6C34878D82A}">
                    <a16:rowId xmlns="" xmlns:a16="http://schemas.microsoft.com/office/drawing/2014/main" val="1345347726"/>
                  </a:ext>
                </a:extLst>
              </a:tr>
              <a:tr h="354113">
                <a:tc>
                  <a:txBody>
                    <a:bodyPr/>
                    <a:lstStyle/>
                    <a:p>
                      <a:pPr algn="l" fontAlgn="b"/>
                      <a:r>
                        <a:rPr lang="fr-BE" sz="1600" b="0" i="0" u="none" strike="noStrike" noProof="0" dirty="0" smtClean="0">
                          <a:solidFill>
                            <a:srgbClr val="000000"/>
                          </a:solidFill>
                          <a:effectLst/>
                          <a:latin typeface="Calibri" panose="020F0502020204030204" pitchFamily="34" charset="0"/>
                        </a:rPr>
                        <a:t>	Sentiment d’exclusion, d’avoir été isolé</a:t>
                      </a:r>
                      <a:endParaRPr lang="fr-BE" sz="1600" b="0" i="0" u="none" strike="noStrike" noProof="0" dirty="0">
                        <a:solidFill>
                          <a:srgbClr val="000000"/>
                        </a:solidFill>
                        <a:effectLst/>
                        <a:latin typeface="Calibri" panose="020F0502020204030204" pitchFamily="34" charset="0"/>
                      </a:endParaRPr>
                    </a:p>
                  </a:txBody>
                  <a:tcPr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4</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8</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3</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4</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extLst>
                  <a:ext uri="{0D108BD9-81ED-4DB2-BD59-A6C34878D82A}">
                    <a16:rowId xmlns="" xmlns:a16="http://schemas.microsoft.com/office/drawing/2014/main" val="241781631"/>
                  </a:ext>
                </a:extLst>
              </a:tr>
              <a:tr h="354113">
                <a:tc>
                  <a:txBody>
                    <a:bodyPr/>
                    <a:lstStyle/>
                    <a:p>
                      <a:pPr algn="l" fontAlgn="b"/>
                      <a:r>
                        <a:rPr lang="fr-BE" sz="1400" b="0" i="0" u="none" strike="noStrike" noProof="0" dirty="0" smtClean="0">
                          <a:solidFill>
                            <a:srgbClr val="000000"/>
                          </a:solidFill>
                          <a:effectLst/>
                          <a:latin typeface="Calibri" panose="020F0502020204030204" pitchFamily="34" charset="0"/>
                        </a:rPr>
                        <a:t>		De la part d’étudiants</a:t>
                      </a:r>
                      <a:r>
                        <a:rPr lang="fr-BE" sz="1400" b="0" i="0" u="none" strike="noStrike" baseline="0" noProof="0" dirty="0" smtClean="0">
                          <a:solidFill>
                            <a:srgbClr val="000000"/>
                          </a:solidFill>
                          <a:effectLst/>
                          <a:latin typeface="Calibri" panose="020F0502020204030204" pitchFamily="34" charset="0"/>
                        </a:rPr>
                        <a:t> indéfinis</a:t>
                      </a:r>
                      <a:endParaRPr lang="fr-BE" sz="1400" b="0" i="0" u="none" strike="noStrike" noProof="0" dirty="0">
                        <a:solidFill>
                          <a:srgbClr val="000000"/>
                        </a:solidFill>
                        <a:effectLst/>
                        <a:latin typeface="Calibri" panose="020F0502020204030204" pitchFamily="34" charset="0"/>
                      </a:endParaRPr>
                    </a:p>
                  </a:txBody>
                  <a:tcPr anchor="ctr">
                    <a:solidFill>
                      <a:schemeClr val="accent1">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0</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0</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extLst>
                  <a:ext uri="{0D108BD9-81ED-4DB2-BD59-A6C34878D82A}">
                    <a16:rowId xmlns="" xmlns:a16="http://schemas.microsoft.com/office/drawing/2014/main" val="3849983368"/>
                  </a:ext>
                </a:extLst>
              </a:tr>
              <a:tr h="354113">
                <a:tc>
                  <a:txBody>
                    <a:bodyPr/>
                    <a:lstStyle/>
                    <a:p>
                      <a:pPr algn="l" fontAlgn="b"/>
                      <a:r>
                        <a:rPr lang="fr-BE" sz="1400" b="0" i="0" u="none" strike="noStrike" noProof="0" dirty="0" smtClean="0">
                          <a:solidFill>
                            <a:srgbClr val="000000"/>
                          </a:solidFill>
                          <a:effectLst/>
                          <a:latin typeface="Calibri" panose="020F0502020204030204" pitchFamily="34" charset="0"/>
                        </a:rPr>
                        <a:t>		De la part d’étudiants qui</a:t>
                      </a:r>
                      <a:r>
                        <a:rPr lang="fr-BE" sz="1400" b="0" i="0" u="none" strike="noStrike" baseline="0" noProof="0" dirty="0" smtClean="0">
                          <a:solidFill>
                            <a:srgbClr val="000000"/>
                          </a:solidFill>
                          <a:effectLst/>
                          <a:latin typeface="Calibri" panose="020F0502020204030204" pitchFamily="34" charset="0"/>
                        </a:rPr>
                        <a:t> ont échoué</a:t>
                      </a:r>
                      <a:endParaRPr lang="fr-BE" sz="1400" b="0" i="0" u="none" strike="noStrike" noProof="0" dirty="0">
                        <a:solidFill>
                          <a:srgbClr val="000000"/>
                        </a:solidFill>
                        <a:effectLst/>
                        <a:latin typeface="Calibri" panose="020F0502020204030204" pitchFamily="34" charset="0"/>
                      </a:endParaRPr>
                    </a:p>
                  </a:txBody>
                  <a:tcPr anchor="ctr">
                    <a:solidFill>
                      <a:schemeClr val="accent1">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2</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2</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extLst>
                  <a:ext uri="{0D108BD9-81ED-4DB2-BD59-A6C34878D82A}">
                    <a16:rowId xmlns="" xmlns:a16="http://schemas.microsoft.com/office/drawing/2014/main" val="3224169298"/>
                  </a:ext>
                </a:extLst>
              </a:tr>
              <a:tr h="354113">
                <a:tc>
                  <a:txBody>
                    <a:bodyPr/>
                    <a:lstStyle/>
                    <a:p>
                      <a:pPr algn="l" fontAlgn="b"/>
                      <a:r>
                        <a:rPr lang="fr-BE" sz="1400" b="0" i="0" u="none" strike="noStrike" noProof="0" dirty="0" smtClean="0">
                          <a:solidFill>
                            <a:srgbClr val="000000"/>
                          </a:solidFill>
                          <a:effectLst/>
                          <a:latin typeface="Calibri" panose="020F0502020204030204" pitchFamily="34" charset="0"/>
                        </a:rPr>
                        <a:t>		« Pourquoi t’as fait ça ? »</a:t>
                      </a:r>
                      <a:endParaRPr lang="fr-BE" sz="1400" b="0" i="0" u="none" strike="noStrike" noProof="0" dirty="0">
                        <a:solidFill>
                          <a:srgbClr val="000000"/>
                        </a:solidFill>
                        <a:effectLst/>
                        <a:latin typeface="Calibri" panose="020F0502020204030204" pitchFamily="34" charset="0"/>
                      </a:endParaRPr>
                    </a:p>
                  </a:txBody>
                  <a:tcPr anchor="ctr">
                    <a:solidFill>
                      <a:schemeClr val="accent1">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3</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4</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3</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3</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extLst>
                  <a:ext uri="{0D108BD9-81ED-4DB2-BD59-A6C34878D82A}">
                    <a16:rowId xmlns="" xmlns:a16="http://schemas.microsoft.com/office/drawing/2014/main" val="1990444737"/>
                  </a:ext>
                </a:extLst>
              </a:tr>
              <a:tr h="354113">
                <a:tc>
                  <a:txBody>
                    <a:bodyPr/>
                    <a:lstStyle/>
                    <a:p>
                      <a:pPr algn="l" fontAlgn="b"/>
                      <a:r>
                        <a:rPr lang="fr-BE" sz="1400" b="0" i="0" u="none" strike="noStrike" noProof="0" dirty="0" smtClean="0">
                          <a:solidFill>
                            <a:srgbClr val="000000"/>
                          </a:solidFill>
                          <a:effectLst/>
                          <a:latin typeface="Calibri" panose="020F0502020204030204" pitchFamily="34" charset="0"/>
                        </a:rPr>
                        <a:t>		Sentiment d’abandonner mes amis</a:t>
                      </a:r>
                      <a:endParaRPr lang="fr-BE" sz="1400" b="0" i="0" u="none" strike="noStrike" noProof="0" dirty="0">
                        <a:solidFill>
                          <a:srgbClr val="000000"/>
                        </a:solidFill>
                        <a:effectLst/>
                        <a:latin typeface="Calibri" panose="020F0502020204030204" pitchFamily="34" charset="0"/>
                      </a:endParaRPr>
                    </a:p>
                  </a:txBody>
                  <a:tcPr anchor="ctr">
                    <a:solidFill>
                      <a:schemeClr val="accent1">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0</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0</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extLst>
                  <a:ext uri="{0D108BD9-81ED-4DB2-BD59-A6C34878D82A}">
                    <a16:rowId xmlns="" xmlns:a16="http://schemas.microsoft.com/office/drawing/2014/main" val="2500315766"/>
                  </a:ext>
                </a:extLst>
              </a:tr>
              <a:tr h="354113">
                <a:tc>
                  <a:txBody>
                    <a:bodyPr/>
                    <a:lstStyle/>
                    <a:p>
                      <a:pPr algn="l" fontAlgn="b"/>
                      <a:r>
                        <a:rPr lang="fr-BE" sz="1600" b="0" i="0" u="none" strike="noStrike" noProof="0" dirty="0" smtClean="0">
                          <a:solidFill>
                            <a:srgbClr val="000000"/>
                          </a:solidFill>
                          <a:effectLst/>
                          <a:latin typeface="Calibri" panose="020F0502020204030204" pitchFamily="34" charset="0"/>
                        </a:rPr>
                        <a:t>	Manque d’être</a:t>
                      </a:r>
                      <a:r>
                        <a:rPr lang="fr-BE" sz="1600" b="0" i="0" u="none" strike="noStrike" baseline="0" noProof="0" dirty="0" smtClean="0">
                          <a:solidFill>
                            <a:srgbClr val="000000"/>
                          </a:solidFill>
                          <a:effectLst/>
                          <a:latin typeface="Calibri" panose="020F0502020204030204" pitchFamily="34" charset="0"/>
                        </a:rPr>
                        <a:t> en amphi, en grand groupe</a:t>
                      </a:r>
                      <a:endParaRPr lang="fr-BE" sz="1600" b="0" i="0" u="none" strike="noStrike" noProof="0" dirty="0">
                        <a:solidFill>
                          <a:srgbClr val="000000"/>
                        </a:solidFill>
                        <a:effectLst/>
                        <a:latin typeface="Calibri" panose="020F0502020204030204" pitchFamily="34" charset="0"/>
                      </a:endParaRPr>
                    </a:p>
                  </a:txBody>
                  <a:tcPr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0</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0</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5</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6</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extLst>
                  <a:ext uri="{0D108BD9-81ED-4DB2-BD59-A6C34878D82A}">
                    <a16:rowId xmlns="" xmlns:a16="http://schemas.microsoft.com/office/drawing/2014/main" val="4109887672"/>
                  </a:ext>
                </a:extLst>
              </a:tr>
              <a:tr h="354113">
                <a:tc>
                  <a:txBody>
                    <a:bodyPr/>
                    <a:lstStyle/>
                    <a:p>
                      <a:pPr algn="l" fontAlgn="b"/>
                      <a:r>
                        <a:rPr lang="fr-BE" sz="1600" b="0" i="0" u="none" strike="noStrike" noProof="0" dirty="0" smtClean="0">
                          <a:solidFill>
                            <a:srgbClr val="000000"/>
                          </a:solidFill>
                          <a:effectLst/>
                          <a:latin typeface="Calibri" panose="020F0502020204030204" pitchFamily="34" charset="0"/>
                        </a:rPr>
                        <a:t>	S’isoler volontairement pour travailler</a:t>
                      </a:r>
                      <a:endParaRPr lang="fr-BE" sz="1600" b="0" i="0" u="none" strike="noStrike" noProof="0" dirty="0">
                        <a:solidFill>
                          <a:srgbClr val="000000"/>
                        </a:solidFill>
                        <a:effectLst/>
                        <a:latin typeface="Calibri" panose="020F0502020204030204" pitchFamily="34" charset="0"/>
                      </a:endParaRPr>
                    </a:p>
                  </a:txBody>
                  <a:tcPr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0</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0</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extLst>
                  <a:ext uri="{0D108BD9-81ED-4DB2-BD59-A6C34878D82A}">
                    <a16:rowId xmlns="" xmlns:a16="http://schemas.microsoft.com/office/drawing/2014/main" val="3152755330"/>
                  </a:ext>
                </a:extLst>
              </a:tr>
            </a:tbl>
          </a:graphicData>
        </a:graphic>
      </p:graphicFrame>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l="51419" t="22345" r="8477" b="30283"/>
          <a:stretch/>
        </p:blipFill>
        <p:spPr>
          <a:xfrm>
            <a:off x="10997465" y="290367"/>
            <a:ext cx="634795" cy="645434"/>
          </a:xfrm>
          <a:prstGeom prst="rect">
            <a:avLst/>
          </a:prstGeom>
        </p:spPr>
      </p:pic>
    </p:spTree>
    <p:extLst>
      <p:ext uri="{BB962C8B-B14F-4D97-AF65-F5344CB8AC3E}">
        <p14:creationId xmlns:p14="http://schemas.microsoft.com/office/powerpoint/2010/main" val="668864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136198" y="5332701"/>
            <a:ext cx="4694594" cy="1446550"/>
          </a:xfrm>
          <a:prstGeom prst="rect">
            <a:avLst/>
          </a:prstGeom>
          <a:solidFill>
            <a:schemeClr val="bg1"/>
          </a:solidFill>
        </p:spPr>
        <p:txBody>
          <a:bodyPr wrap="square" rtlCol="0">
            <a:spAutoFit/>
          </a:bodyPr>
          <a:lstStyle/>
          <a:p>
            <a:r>
              <a:rPr lang="fr-BE" sz="2200" b="1" dirty="0" smtClean="0"/>
              <a:t>Recommandations du jury</a:t>
            </a:r>
          </a:p>
          <a:p>
            <a:pPr marL="285750" indent="-285750">
              <a:buFontTx/>
              <a:buChar char="-"/>
            </a:pPr>
            <a:r>
              <a:rPr lang="fr-BE" sz="2200" dirty="0" smtClean="0"/>
              <a:t>poursuivre</a:t>
            </a:r>
            <a:r>
              <a:rPr lang="fr-BE" sz="2200" dirty="0" smtClean="0">
                <a:solidFill>
                  <a:schemeClr val="accent2">
                    <a:lumMod val="50000"/>
                  </a:schemeClr>
                </a:solidFill>
              </a:rPr>
              <a:t> le programme normal</a:t>
            </a:r>
          </a:p>
          <a:p>
            <a:pPr marL="285750" indent="-285750">
              <a:buFontTx/>
              <a:buChar char="-"/>
            </a:pPr>
            <a:r>
              <a:rPr lang="fr-BE" sz="2200" dirty="0" smtClean="0"/>
              <a:t>signer une convention d’</a:t>
            </a:r>
            <a:r>
              <a:rPr lang="fr-BE" sz="2200" dirty="0" smtClean="0">
                <a:solidFill>
                  <a:srgbClr val="7030A0"/>
                </a:solidFill>
              </a:rPr>
              <a:t>allègement</a:t>
            </a:r>
          </a:p>
          <a:p>
            <a:pPr marL="285750" indent="-285750">
              <a:buFontTx/>
              <a:buChar char="-"/>
            </a:pPr>
            <a:r>
              <a:rPr lang="fr-BE" sz="2200" dirty="0"/>
              <a:t>s</a:t>
            </a:r>
            <a:r>
              <a:rPr lang="fr-BE" sz="2200" dirty="0" smtClean="0"/>
              <a:t>e réorienter</a:t>
            </a:r>
          </a:p>
        </p:txBody>
      </p:sp>
      <p:sp>
        <p:nvSpPr>
          <p:cNvPr id="4" name="Flèche droite 3"/>
          <p:cNvSpPr/>
          <p:nvPr/>
        </p:nvSpPr>
        <p:spPr>
          <a:xfrm rot="7561171">
            <a:off x="2538575" y="3553055"/>
            <a:ext cx="4027635" cy="210612"/>
          </a:xfrm>
          <a:prstGeom prst="rightArrow">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37" name="Virage 36"/>
          <p:cNvSpPr/>
          <p:nvPr/>
        </p:nvSpPr>
        <p:spPr>
          <a:xfrm flipH="1">
            <a:off x="6783215" y="837758"/>
            <a:ext cx="2247900" cy="4399695"/>
          </a:xfrm>
          <a:prstGeom prst="bentArrow">
            <a:avLst>
              <a:gd name="adj1" fmla="val 6958"/>
              <a:gd name="adj2" fmla="val 7596"/>
              <a:gd name="adj3" fmla="val 18385"/>
              <a:gd name="adj4" fmla="val 4375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solidFill>
                <a:schemeClr val="tx1"/>
              </a:solidFill>
            </a:endParaRPr>
          </a:p>
        </p:txBody>
      </p:sp>
      <p:sp>
        <p:nvSpPr>
          <p:cNvPr id="33" name="Virage 32"/>
          <p:cNvSpPr/>
          <p:nvPr/>
        </p:nvSpPr>
        <p:spPr>
          <a:xfrm>
            <a:off x="1286929" y="925684"/>
            <a:ext cx="2559761" cy="3098090"/>
          </a:xfrm>
          <a:prstGeom prst="bentArrow">
            <a:avLst>
              <a:gd name="adj1" fmla="val 6958"/>
              <a:gd name="adj2" fmla="val 7596"/>
              <a:gd name="adj3" fmla="val 18385"/>
              <a:gd name="adj4" fmla="val 43750"/>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solidFill>
                <a:schemeClr val="tx1"/>
              </a:solidFill>
            </a:endParaRPr>
          </a:p>
        </p:txBody>
      </p:sp>
      <p:sp>
        <p:nvSpPr>
          <p:cNvPr id="5" name="Titre 4"/>
          <p:cNvSpPr>
            <a:spLocks noGrp="1"/>
          </p:cNvSpPr>
          <p:nvPr>
            <p:ph type="title"/>
          </p:nvPr>
        </p:nvSpPr>
        <p:spPr>
          <a:xfrm>
            <a:off x="296334" y="-33507"/>
            <a:ext cx="10515600" cy="1325563"/>
          </a:xfrm>
        </p:spPr>
        <p:txBody>
          <a:bodyPr>
            <a:normAutofit/>
          </a:bodyPr>
          <a:lstStyle/>
          <a:p>
            <a:r>
              <a:rPr lang="fr-BE" sz="3000" dirty="0" smtClean="0"/>
              <a:t>L’allègement en MV à l’</a:t>
            </a:r>
            <a:r>
              <a:rPr lang="fr-BE" sz="3000" dirty="0" err="1" smtClean="0"/>
              <a:t>ULiège</a:t>
            </a:r>
            <a:r>
              <a:rPr lang="fr-BE" sz="3000" dirty="0" smtClean="0"/>
              <a:t> :</a:t>
            </a:r>
            <a:br>
              <a:rPr lang="fr-BE" sz="3000" dirty="0" smtClean="0"/>
            </a:br>
            <a:r>
              <a:rPr lang="fr-BE" sz="3000" dirty="0"/>
              <a:t>c</a:t>
            </a:r>
            <a:r>
              <a:rPr lang="fr-BE" sz="3000" dirty="0" smtClean="0"/>
              <a:t>ontexte</a:t>
            </a:r>
            <a:endParaRPr lang="fr-BE" sz="3000" dirty="0"/>
          </a:p>
        </p:txBody>
      </p:sp>
      <p:sp>
        <p:nvSpPr>
          <p:cNvPr id="2" name="Rectangle 1"/>
          <p:cNvSpPr/>
          <p:nvPr/>
        </p:nvSpPr>
        <p:spPr>
          <a:xfrm>
            <a:off x="3872092" y="803182"/>
            <a:ext cx="2889955" cy="713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Première année:</a:t>
            </a:r>
          </a:p>
          <a:p>
            <a:pPr algn="ctr"/>
            <a:r>
              <a:rPr lang="fr-BE" dirty="0" smtClean="0"/>
              <a:t>1</a:t>
            </a:r>
            <a:r>
              <a:rPr lang="fr-BE" baseline="30000" dirty="0" smtClean="0"/>
              <a:t>er</a:t>
            </a:r>
            <a:r>
              <a:rPr lang="fr-BE" dirty="0" smtClean="0"/>
              <a:t> quadrimestre</a:t>
            </a:r>
            <a:endParaRPr lang="fr-BE" dirty="0"/>
          </a:p>
        </p:txBody>
      </p:sp>
      <p:sp>
        <p:nvSpPr>
          <p:cNvPr id="7" name="Rectangle 6"/>
          <p:cNvSpPr/>
          <p:nvPr/>
        </p:nvSpPr>
        <p:spPr>
          <a:xfrm>
            <a:off x="3872091" y="2184572"/>
            <a:ext cx="2889955" cy="713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Première année:</a:t>
            </a:r>
          </a:p>
          <a:p>
            <a:pPr algn="ctr"/>
            <a:r>
              <a:rPr lang="fr-BE" dirty="0" smtClean="0"/>
              <a:t>2</a:t>
            </a:r>
            <a:r>
              <a:rPr lang="fr-BE" baseline="30000" dirty="0" smtClean="0"/>
              <a:t>e</a:t>
            </a:r>
            <a:r>
              <a:rPr lang="fr-BE" dirty="0" smtClean="0"/>
              <a:t> quadrimestre</a:t>
            </a:r>
            <a:endParaRPr lang="fr-BE" dirty="0"/>
          </a:p>
        </p:txBody>
      </p:sp>
      <p:sp>
        <p:nvSpPr>
          <p:cNvPr id="3" name="Rectangle 2"/>
          <p:cNvSpPr/>
          <p:nvPr/>
        </p:nvSpPr>
        <p:spPr>
          <a:xfrm>
            <a:off x="3872091" y="1652672"/>
            <a:ext cx="2889955" cy="349956"/>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Session de janvier</a:t>
            </a:r>
            <a:endParaRPr lang="fr-BE" dirty="0"/>
          </a:p>
        </p:txBody>
      </p:sp>
      <p:cxnSp>
        <p:nvCxnSpPr>
          <p:cNvPr id="13" name="Connecteur droit avec flèche 12"/>
          <p:cNvCxnSpPr/>
          <p:nvPr/>
        </p:nvCxnSpPr>
        <p:spPr>
          <a:xfrm flipH="1">
            <a:off x="2675471" y="2919762"/>
            <a:ext cx="1805431" cy="512315"/>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a:off x="6050848" y="2919762"/>
            <a:ext cx="1840091" cy="498740"/>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6457252" y="3485529"/>
            <a:ext cx="2889955" cy="349956"/>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Session de juin</a:t>
            </a:r>
            <a:endParaRPr lang="fr-BE" dirty="0"/>
          </a:p>
        </p:txBody>
      </p:sp>
      <p:sp>
        <p:nvSpPr>
          <p:cNvPr id="22" name="Rectangle 21"/>
          <p:cNvSpPr/>
          <p:nvPr/>
        </p:nvSpPr>
        <p:spPr>
          <a:xfrm>
            <a:off x="6443137" y="3967707"/>
            <a:ext cx="2889955" cy="734070"/>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Concours</a:t>
            </a:r>
          </a:p>
          <a:p>
            <a:pPr algn="ctr"/>
            <a:r>
              <a:rPr lang="fr-BE" sz="1600" dirty="0" smtClean="0"/>
              <a:t>(2 tentatives maximum)</a:t>
            </a:r>
          </a:p>
        </p:txBody>
      </p:sp>
      <p:sp>
        <p:nvSpPr>
          <p:cNvPr id="24" name="ZoneTexte 23"/>
          <p:cNvSpPr txBox="1"/>
          <p:nvPr/>
        </p:nvSpPr>
        <p:spPr>
          <a:xfrm>
            <a:off x="6896105" y="2831592"/>
            <a:ext cx="2156178" cy="369332"/>
          </a:xfrm>
          <a:prstGeom prst="rect">
            <a:avLst/>
          </a:prstGeom>
          <a:noFill/>
        </p:spPr>
        <p:txBody>
          <a:bodyPr wrap="square" rtlCol="0">
            <a:spAutoFit/>
          </a:bodyPr>
          <a:lstStyle/>
          <a:p>
            <a:r>
              <a:rPr lang="fr-BE" b="1" dirty="0" smtClean="0">
                <a:solidFill>
                  <a:schemeClr val="accent2">
                    <a:lumMod val="50000"/>
                  </a:schemeClr>
                </a:solidFill>
              </a:rPr>
              <a:t>Programme normal</a:t>
            </a:r>
            <a:endParaRPr lang="fr-BE" b="1" dirty="0">
              <a:solidFill>
                <a:schemeClr val="accent2">
                  <a:lumMod val="50000"/>
                </a:schemeClr>
              </a:solidFill>
            </a:endParaRPr>
          </a:p>
        </p:txBody>
      </p:sp>
      <p:sp>
        <p:nvSpPr>
          <p:cNvPr id="25" name="ZoneTexte 24"/>
          <p:cNvSpPr txBox="1"/>
          <p:nvPr/>
        </p:nvSpPr>
        <p:spPr>
          <a:xfrm>
            <a:off x="1632273" y="2766161"/>
            <a:ext cx="2156178" cy="369332"/>
          </a:xfrm>
          <a:prstGeom prst="rect">
            <a:avLst/>
          </a:prstGeom>
          <a:noFill/>
        </p:spPr>
        <p:txBody>
          <a:bodyPr wrap="square" rtlCol="0">
            <a:spAutoFit/>
          </a:bodyPr>
          <a:lstStyle/>
          <a:p>
            <a:r>
              <a:rPr lang="fr-BE" b="1" dirty="0" smtClean="0">
                <a:solidFill>
                  <a:srgbClr val="7030A0"/>
                </a:solidFill>
              </a:rPr>
              <a:t>Allègement</a:t>
            </a:r>
            <a:endParaRPr lang="fr-BE" b="1" dirty="0">
              <a:solidFill>
                <a:srgbClr val="7030A0"/>
              </a:solidFill>
            </a:endParaRPr>
          </a:p>
        </p:txBody>
      </p:sp>
      <p:sp>
        <p:nvSpPr>
          <p:cNvPr id="26" name="Rectangle 25"/>
          <p:cNvSpPr/>
          <p:nvPr/>
        </p:nvSpPr>
        <p:spPr>
          <a:xfrm>
            <a:off x="982136" y="3480231"/>
            <a:ext cx="2889955" cy="349956"/>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Session de juin</a:t>
            </a:r>
            <a:endParaRPr lang="fr-BE" dirty="0"/>
          </a:p>
        </p:txBody>
      </p:sp>
      <p:sp>
        <p:nvSpPr>
          <p:cNvPr id="27" name="Rectangle 26"/>
          <p:cNvSpPr/>
          <p:nvPr/>
        </p:nvSpPr>
        <p:spPr>
          <a:xfrm>
            <a:off x="6443138" y="4887497"/>
            <a:ext cx="2889955" cy="349956"/>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Session de septembre</a:t>
            </a:r>
            <a:endParaRPr lang="fr-BE" dirty="0"/>
          </a:p>
        </p:txBody>
      </p:sp>
      <p:sp>
        <p:nvSpPr>
          <p:cNvPr id="28" name="Rectangle 27"/>
          <p:cNvSpPr/>
          <p:nvPr/>
        </p:nvSpPr>
        <p:spPr>
          <a:xfrm>
            <a:off x="982135" y="3923937"/>
            <a:ext cx="2889955" cy="349956"/>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Session de septembre</a:t>
            </a:r>
            <a:endParaRPr lang="fr-BE" dirty="0"/>
          </a:p>
        </p:txBody>
      </p:sp>
      <p:sp>
        <p:nvSpPr>
          <p:cNvPr id="34" name="Flèche vers le bas 33"/>
          <p:cNvSpPr/>
          <p:nvPr/>
        </p:nvSpPr>
        <p:spPr>
          <a:xfrm>
            <a:off x="7755470" y="5304480"/>
            <a:ext cx="304802" cy="598311"/>
          </a:xfrm>
          <a:prstGeom prst="downArrow">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35" name="ZoneTexte 34"/>
          <p:cNvSpPr txBox="1"/>
          <p:nvPr/>
        </p:nvSpPr>
        <p:spPr>
          <a:xfrm>
            <a:off x="8148195" y="5289973"/>
            <a:ext cx="3937413" cy="646331"/>
          </a:xfrm>
          <a:prstGeom prst="rect">
            <a:avLst/>
          </a:prstGeom>
          <a:noFill/>
        </p:spPr>
        <p:txBody>
          <a:bodyPr wrap="square" rtlCol="0">
            <a:spAutoFit/>
          </a:bodyPr>
          <a:lstStyle/>
          <a:p>
            <a:r>
              <a:rPr lang="fr-BE" b="1" dirty="0" smtClean="0">
                <a:solidFill>
                  <a:srgbClr val="00B050"/>
                </a:solidFill>
              </a:rPr>
              <a:t>Classement en ordre utile ET ≥ 45 </a:t>
            </a:r>
            <a:r>
              <a:rPr lang="fr-BE" b="1" dirty="0" err="1" smtClean="0">
                <a:solidFill>
                  <a:srgbClr val="00B050"/>
                </a:solidFill>
              </a:rPr>
              <a:t>ECTS</a:t>
            </a:r>
            <a:endParaRPr lang="fr-BE" b="1" dirty="0" smtClean="0">
              <a:solidFill>
                <a:srgbClr val="00B050"/>
              </a:solidFill>
            </a:endParaRPr>
          </a:p>
          <a:p>
            <a:r>
              <a:rPr lang="fr-BE" b="1" dirty="0" smtClean="0">
                <a:solidFill>
                  <a:srgbClr val="00B050"/>
                </a:solidFill>
              </a:rPr>
              <a:t>≤ 20% « non-résidents »</a:t>
            </a:r>
            <a:endParaRPr lang="fr-BE" b="1" dirty="0">
              <a:solidFill>
                <a:srgbClr val="00B050"/>
              </a:solidFill>
            </a:endParaRPr>
          </a:p>
        </p:txBody>
      </p:sp>
      <p:sp>
        <p:nvSpPr>
          <p:cNvPr id="36" name="Rectangle 35"/>
          <p:cNvSpPr/>
          <p:nvPr/>
        </p:nvSpPr>
        <p:spPr>
          <a:xfrm>
            <a:off x="6457252" y="5969818"/>
            <a:ext cx="2889955" cy="713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Deuxième année de Bachelier</a:t>
            </a:r>
            <a:endParaRPr lang="fr-BE" dirty="0"/>
          </a:p>
        </p:txBody>
      </p:sp>
      <p:sp>
        <p:nvSpPr>
          <p:cNvPr id="38" name="ZoneTexte 37"/>
          <p:cNvSpPr txBox="1"/>
          <p:nvPr/>
        </p:nvSpPr>
        <p:spPr>
          <a:xfrm>
            <a:off x="9031114" y="2123242"/>
            <a:ext cx="2856085" cy="646331"/>
          </a:xfrm>
          <a:prstGeom prst="rect">
            <a:avLst/>
          </a:prstGeom>
          <a:noFill/>
        </p:spPr>
        <p:txBody>
          <a:bodyPr wrap="square" rtlCol="0">
            <a:spAutoFit/>
          </a:bodyPr>
          <a:lstStyle/>
          <a:p>
            <a:r>
              <a:rPr lang="fr-BE" b="1" dirty="0" smtClean="0">
                <a:solidFill>
                  <a:srgbClr val="FF0000"/>
                </a:solidFill>
              </a:rPr>
              <a:t>Non classé en ordre utile</a:t>
            </a:r>
          </a:p>
          <a:p>
            <a:r>
              <a:rPr lang="fr-BE" b="1" dirty="0" smtClean="0">
                <a:solidFill>
                  <a:srgbClr val="FF0000"/>
                </a:solidFill>
              </a:rPr>
              <a:t>OU &lt; 45 </a:t>
            </a:r>
            <a:r>
              <a:rPr lang="fr-BE" b="1" dirty="0" err="1" smtClean="0">
                <a:solidFill>
                  <a:srgbClr val="FF0000"/>
                </a:solidFill>
              </a:rPr>
              <a:t>ECTS</a:t>
            </a:r>
            <a:endParaRPr lang="fr-BE" b="1" dirty="0">
              <a:solidFill>
                <a:srgbClr val="FF0000"/>
              </a:solidFill>
            </a:endParaRPr>
          </a:p>
        </p:txBody>
      </p:sp>
      <p:cxnSp>
        <p:nvCxnSpPr>
          <p:cNvPr id="17" name="Connecteur droit avec flèche 16"/>
          <p:cNvCxnSpPr/>
          <p:nvPr/>
        </p:nvCxnSpPr>
        <p:spPr>
          <a:xfrm flipV="1">
            <a:off x="6762046" y="2002628"/>
            <a:ext cx="993424" cy="3687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ZoneTexte 31"/>
          <p:cNvSpPr txBox="1"/>
          <p:nvPr/>
        </p:nvSpPr>
        <p:spPr>
          <a:xfrm>
            <a:off x="6783214" y="1629565"/>
            <a:ext cx="2156178" cy="369332"/>
          </a:xfrm>
          <a:prstGeom prst="rect">
            <a:avLst/>
          </a:prstGeom>
          <a:noFill/>
        </p:spPr>
        <p:txBody>
          <a:bodyPr wrap="square" rtlCol="0">
            <a:spAutoFit/>
          </a:bodyPr>
          <a:lstStyle/>
          <a:p>
            <a:pPr algn="ctr"/>
            <a:r>
              <a:rPr lang="fr-BE" dirty="0" smtClean="0"/>
              <a:t>réorientation</a:t>
            </a:r>
            <a:endParaRPr lang="fr-BE" dirty="0"/>
          </a:p>
        </p:txBody>
      </p:sp>
    </p:spTree>
    <p:extLst>
      <p:ext uri="{BB962C8B-B14F-4D97-AF65-F5344CB8AC3E}">
        <p14:creationId xmlns:p14="http://schemas.microsoft.com/office/powerpoint/2010/main" val="394130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animBg="1"/>
      <p:bldP spid="37" grpId="0" animBg="1"/>
      <p:bldP spid="33" grpId="0" animBg="1"/>
      <p:bldP spid="7" grpId="0" animBg="1"/>
      <p:bldP spid="21" grpId="0" animBg="1"/>
      <p:bldP spid="22" grpId="0" animBg="1"/>
      <p:bldP spid="24" grpId="0"/>
      <p:bldP spid="25" grpId="0"/>
      <p:bldP spid="26" grpId="0" animBg="1"/>
      <p:bldP spid="27" grpId="0" animBg="1"/>
      <p:bldP spid="28" grpId="0" animBg="1"/>
      <p:bldP spid="34" grpId="0" animBg="1"/>
      <p:bldP spid="35" grpId="0"/>
      <p:bldP spid="36" grpId="0" animBg="1"/>
      <p:bldP spid="38" grpId="0"/>
      <p:bldP spid="3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1955143096"/>
              </p:ext>
            </p:extLst>
          </p:nvPr>
        </p:nvGraphicFramePr>
        <p:xfrm>
          <a:off x="732577" y="290368"/>
          <a:ext cx="10264887" cy="4615745"/>
        </p:xfrm>
        <a:graphic>
          <a:graphicData uri="http://schemas.openxmlformats.org/drawingml/2006/table">
            <a:tbl>
              <a:tblPr firstRow="1" bandRow="1">
                <a:tableStyleId>{5C22544A-7EE6-4342-B048-85BDC9FD1C3A}</a:tableStyleId>
              </a:tblPr>
              <a:tblGrid>
                <a:gridCol w="7947179">
                  <a:extLst>
                    <a:ext uri="{9D8B030D-6E8A-4147-A177-3AD203B41FA5}">
                      <a16:colId xmlns="" xmlns:a16="http://schemas.microsoft.com/office/drawing/2014/main" val="2980651336"/>
                    </a:ext>
                  </a:extLst>
                </a:gridCol>
                <a:gridCol w="579427">
                  <a:extLst>
                    <a:ext uri="{9D8B030D-6E8A-4147-A177-3AD203B41FA5}">
                      <a16:colId xmlns="" xmlns:a16="http://schemas.microsoft.com/office/drawing/2014/main" val="2249863692"/>
                    </a:ext>
                  </a:extLst>
                </a:gridCol>
                <a:gridCol w="579427">
                  <a:extLst>
                    <a:ext uri="{9D8B030D-6E8A-4147-A177-3AD203B41FA5}">
                      <a16:colId xmlns="" xmlns:a16="http://schemas.microsoft.com/office/drawing/2014/main" val="2893135628"/>
                    </a:ext>
                  </a:extLst>
                </a:gridCol>
                <a:gridCol w="579427">
                  <a:extLst>
                    <a:ext uri="{9D8B030D-6E8A-4147-A177-3AD203B41FA5}">
                      <a16:colId xmlns="" xmlns:a16="http://schemas.microsoft.com/office/drawing/2014/main" val="1436234307"/>
                    </a:ext>
                  </a:extLst>
                </a:gridCol>
                <a:gridCol w="579427">
                  <a:extLst>
                    <a:ext uri="{9D8B030D-6E8A-4147-A177-3AD203B41FA5}">
                      <a16:colId xmlns="" xmlns:a16="http://schemas.microsoft.com/office/drawing/2014/main" val="2821111052"/>
                    </a:ext>
                  </a:extLst>
                </a:gridCol>
              </a:tblGrid>
              <a:tr h="341967">
                <a:tc>
                  <a:txBody>
                    <a:bodyPr/>
                    <a:lstStyle/>
                    <a:p>
                      <a:pPr algn="l" fontAlgn="ctr"/>
                      <a:r>
                        <a:rPr lang="fr-BE" sz="1800" b="1" i="0" u="none" strike="noStrike" noProof="0" dirty="0" smtClean="0">
                          <a:solidFill>
                            <a:srgbClr val="000000"/>
                          </a:solidFill>
                          <a:effectLst/>
                          <a:latin typeface="Calibri" panose="020F0502020204030204" pitchFamily="34" charset="0"/>
                        </a:rPr>
                        <a:t>Manifestations</a:t>
                      </a:r>
                      <a:r>
                        <a:rPr lang="fr-BE" sz="1800" b="1" i="0" u="none" strike="noStrike" baseline="0" noProof="0" dirty="0" smtClean="0">
                          <a:solidFill>
                            <a:srgbClr val="000000"/>
                          </a:solidFill>
                          <a:effectLst/>
                          <a:latin typeface="Calibri" panose="020F0502020204030204" pitchFamily="34" charset="0"/>
                        </a:rPr>
                        <a:t> d’une mauvaise qualité d’interaction en situation d’allègement</a:t>
                      </a:r>
                      <a:endParaRPr lang="fr-BE" sz="1800" b="1" i="0" u="none" strike="noStrike" noProof="0" dirty="0" smtClean="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Et. (1)</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Com.</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Et. (2)</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Com.</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extLst>
                  <a:ext uri="{0D108BD9-81ED-4DB2-BD59-A6C34878D82A}">
                    <a16:rowId xmlns="" xmlns:a16="http://schemas.microsoft.com/office/drawing/2014/main" val="2101281383"/>
                  </a:ext>
                </a:extLst>
              </a:tr>
              <a:tr h="378535">
                <a:tc>
                  <a:txBody>
                    <a:bodyPr/>
                    <a:lstStyle/>
                    <a:p>
                      <a:pPr algn="l" fontAlgn="b"/>
                      <a:r>
                        <a:rPr lang="fr-BE" sz="1800" b="1" i="0" u="none" strike="noStrike" noProof="0" dirty="0" smtClean="0">
                          <a:solidFill>
                            <a:srgbClr val="000000"/>
                          </a:solidFill>
                          <a:effectLst/>
                          <a:latin typeface="Calibri" panose="020F0502020204030204" pitchFamily="34" charset="0"/>
                        </a:rPr>
                        <a:t>Sentiment</a:t>
                      </a:r>
                      <a:r>
                        <a:rPr lang="fr-BE" sz="1800" b="1" i="0" u="none" strike="noStrike" baseline="0" noProof="0" dirty="0" smtClean="0">
                          <a:solidFill>
                            <a:srgbClr val="000000"/>
                          </a:solidFill>
                          <a:effectLst/>
                          <a:latin typeface="Calibri" panose="020F0502020204030204" pitchFamily="34" charset="0"/>
                        </a:rPr>
                        <a:t> de malaise lié au choix de l’allègement</a:t>
                      </a:r>
                      <a:endParaRPr lang="fr-BE" sz="1800" b="1" i="0" u="none" strike="noStrike" noProof="0" dirty="0">
                        <a:solidFill>
                          <a:srgbClr val="000000"/>
                        </a:solidFill>
                        <a:effectLst/>
                        <a:latin typeface="Calibri" panose="020F0502020204030204" pitchFamily="34" charset="0"/>
                      </a:endParaRPr>
                    </a:p>
                  </a:txBody>
                  <a:tcPr anchor="ctr">
                    <a:solidFill>
                      <a:schemeClr val="accent1">
                        <a:lumMod val="75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6</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75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14</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75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7</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75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19</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75000"/>
                      </a:schemeClr>
                    </a:solidFill>
                  </a:tcPr>
                </a:tc>
                <a:extLst>
                  <a:ext uri="{0D108BD9-81ED-4DB2-BD59-A6C34878D82A}">
                    <a16:rowId xmlns="" xmlns:a16="http://schemas.microsoft.com/office/drawing/2014/main" val="871133559"/>
                  </a:ext>
                </a:extLst>
              </a:tr>
              <a:tr h="354113">
                <a:tc>
                  <a:txBody>
                    <a:bodyPr/>
                    <a:lstStyle/>
                    <a:p>
                      <a:pPr algn="l" fontAlgn="b"/>
                      <a:r>
                        <a:rPr lang="fr-BE" sz="1600" b="0" i="0" u="none" strike="noStrike" noProof="0" dirty="0" smtClean="0">
                          <a:solidFill>
                            <a:srgbClr val="000000"/>
                          </a:solidFill>
                          <a:effectLst/>
                          <a:latin typeface="Calibri" panose="020F0502020204030204" pitchFamily="34" charset="0"/>
                        </a:rPr>
                        <a:t>	Renforcement du sentiment d’échec</a:t>
                      </a:r>
                      <a:endParaRPr lang="fr-BE" sz="1600" b="0" i="0" u="none" strike="noStrike" noProof="0" dirty="0">
                        <a:solidFill>
                          <a:srgbClr val="000000"/>
                        </a:solidFill>
                        <a:effectLst/>
                        <a:latin typeface="Calibri" panose="020F0502020204030204" pitchFamily="34" charset="0"/>
                      </a:endParaRPr>
                    </a:p>
                  </a:txBody>
                  <a:tcPr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extLst>
                  <a:ext uri="{0D108BD9-81ED-4DB2-BD59-A6C34878D82A}">
                    <a16:rowId xmlns="" xmlns:a16="http://schemas.microsoft.com/office/drawing/2014/main" val="4201627962"/>
                  </a:ext>
                </a:extLst>
              </a:tr>
              <a:tr h="354113">
                <a:tc>
                  <a:txBody>
                    <a:bodyPr/>
                    <a:lstStyle/>
                    <a:p>
                      <a:pPr algn="l" fontAlgn="b"/>
                      <a:r>
                        <a:rPr lang="fr-BE" sz="1600" b="0" i="0" u="none" strike="noStrike" noProof="0" dirty="0" smtClean="0">
                          <a:solidFill>
                            <a:srgbClr val="000000"/>
                          </a:solidFill>
                          <a:effectLst/>
                          <a:latin typeface="Calibri" panose="020F0502020204030204" pitchFamily="34" charset="0"/>
                        </a:rPr>
                        <a:t>	Sentiment d’anormalité</a:t>
                      </a:r>
                      <a:endParaRPr lang="fr-BE" sz="1600" b="0" i="0" u="none" strike="noStrike" noProof="0" dirty="0">
                        <a:solidFill>
                          <a:srgbClr val="000000"/>
                        </a:solidFill>
                        <a:effectLst/>
                        <a:latin typeface="Calibri" panose="020F0502020204030204" pitchFamily="34" charset="0"/>
                      </a:endParaRPr>
                    </a:p>
                  </a:txBody>
                  <a:tcPr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extLst>
                  <a:ext uri="{0D108BD9-81ED-4DB2-BD59-A6C34878D82A}">
                    <a16:rowId xmlns="" xmlns:a16="http://schemas.microsoft.com/office/drawing/2014/main" val="489315356"/>
                  </a:ext>
                </a:extLst>
              </a:tr>
              <a:tr h="354113">
                <a:tc>
                  <a:txBody>
                    <a:bodyPr/>
                    <a:lstStyle/>
                    <a:p>
                      <a:pPr algn="l" fontAlgn="b"/>
                      <a:r>
                        <a:rPr lang="fr-BE" sz="1600" b="0" i="0" u="none" strike="noStrike" noProof="0" dirty="0" smtClean="0">
                          <a:solidFill>
                            <a:srgbClr val="000000"/>
                          </a:solidFill>
                          <a:effectLst/>
                          <a:latin typeface="Calibri" panose="020F0502020204030204" pitchFamily="34" charset="0"/>
                        </a:rPr>
                        <a:t>	Sentiment de honte</a:t>
                      </a:r>
                      <a:endParaRPr lang="fr-BE" sz="1600" b="0" i="0" u="none" strike="noStrike" noProof="0" dirty="0">
                        <a:solidFill>
                          <a:srgbClr val="000000"/>
                        </a:solidFill>
                        <a:effectLst/>
                        <a:latin typeface="Calibri" panose="020F0502020204030204" pitchFamily="34" charset="0"/>
                      </a:endParaRPr>
                    </a:p>
                  </a:txBody>
                  <a:tcPr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extLst>
                  <a:ext uri="{0D108BD9-81ED-4DB2-BD59-A6C34878D82A}">
                    <a16:rowId xmlns="" xmlns:a16="http://schemas.microsoft.com/office/drawing/2014/main" val="1792649894"/>
                  </a:ext>
                </a:extLst>
              </a:tr>
              <a:tr h="354113">
                <a:tc>
                  <a:txBody>
                    <a:bodyPr/>
                    <a:lstStyle/>
                    <a:p>
                      <a:pPr algn="l" fontAlgn="b"/>
                      <a:r>
                        <a:rPr lang="fr-BE" sz="1600" b="0" i="0" u="none" strike="noStrike" noProof="0" dirty="0" smtClean="0">
                          <a:solidFill>
                            <a:srgbClr val="000000"/>
                          </a:solidFill>
                          <a:effectLst/>
                          <a:latin typeface="Calibri" panose="020F0502020204030204" pitchFamily="34" charset="0"/>
                        </a:rPr>
                        <a:t>	Sentiment négatif de régresser,</a:t>
                      </a:r>
                      <a:r>
                        <a:rPr lang="fr-BE" sz="1600" b="0" i="0" u="none" strike="noStrike" baseline="0" noProof="0" dirty="0" smtClean="0">
                          <a:solidFill>
                            <a:srgbClr val="000000"/>
                          </a:solidFill>
                          <a:effectLst/>
                          <a:latin typeface="Calibri" panose="020F0502020204030204" pitchFamily="34" charset="0"/>
                        </a:rPr>
                        <a:t> retour en secondaire</a:t>
                      </a:r>
                      <a:endParaRPr lang="fr-BE" sz="1600" b="0" i="0" u="none" strike="noStrike" noProof="0" dirty="0">
                        <a:solidFill>
                          <a:srgbClr val="000000"/>
                        </a:solidFill>
                        <a:effectLst/>
                        <a:latin typeface="Calibri" panose="020F0502020204030204" pitchFamily="34" charset="0"/>
                      </a:endParaRPr>
                    </a:p>
                  </a:txBody>
                  <a:tcPr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0</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0</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4</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4</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extLst>
                  <a:ext uri="{0D108BD9-81ED-4DB2-BD59-A6C34878D82A}">
                    <a16:rowId xmlns="" xmlns:a16="http://schemas.microsoft.com/office/drawing/2014/main" val="22980816"/>
                  </a:ext>
                </a:extLst>
              </a:tr>
              <a:tr h="354113">
                <a:tc>
                  <a:txBody>
                    <a:bodyPr/>
                    <a:lstStyle/>
                    <a:p>
                      <a:pPr algn="l" fontAlgn="b"/>
                      <a:r>
                        <a:rPr lang="fr-BE" sz="1600" b="0" i="0" u="none" strike="noStrike" noProof="0" dirty="0" smtClean="0">
                          <a:solidFill>
                            <a:srgbClr val="000000"/>
                          </a:solidFill>
                          <a:effectLst/>
                          <a:latin typeface="Calibri" panose="020F0502020204030204" pitchFamily="34" charset="0"/>
                        </a:rPr>
                        <a:t>	Sentiment de solitude</a:t>
                      </a:r>
                      <a:endParaRPr lang="fr-BE" sz="1600" b="0" i="0" u="none" strike="noStrike" noProof="0" dirty="0">
                        <a:solidFill>
                          <a:srgbClr val="000000"/>
                        </a:solidFill>
                        <a:effectLst/>
                        <a:latin typeface="Calibri" panose="020F0502020204030204" pitchFamily="34" charset="0"/>
                      </a:endParaRPr>
                    </a:p>
                  </a:txBody>
                  <a:tcPr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2</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2</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2</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2</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extLst>
                  <a:ext uri="{0D108BD9-81ED-4DB2-BD59-A6C34878D82A}">
                    <a16:rowId xmlns="" xmlns:a16="http://schemas.microsoft.com/office/drawing/2014/main" val="1345347726"/>
                  </a:ext>
                </a:extLst>
              </a:tr>
              <a:tr h="354113">
                <a:tc>
                  <a:txBody>
                    <a:bodyPr/>
                    <a:lstStyle/>
                    <a:p>
                      <a:pPr algn="l" fontAlgn="b"/>
                      <a:r>
                        <a:rPr lang="fr-BE" sz="1600" b="0" i="0" u="none" strike="noStrike" noProof="0" dirty="0" smtClean="0">
                          <a:solidFill>
                            <a:srgbClr val="000000"/>
                          </a:solidFill>
                          <a:effectLst/>
                          <a:latin typeface="Calibri" panose="020F0502020204030204" pitchFamily="34" charset="0"/>
                        </a:rPr>
                        <a:t>	Sentiment d’exclusion, d’avoir été isolé</a:t>
                      </a:r>
                      <a:endParaRPr lang="fr-BE" sz="1600" b="0" i="0" u="none" strike="noStrike" noProof="0" dirty="0">
                        <a:solidFill>
                          <a:srgbClr val="000000"/>
                        </a:solidFill>
                        <a:effectLst/>
                        <a:latin typeface="Calibri" panose="020F0502020204030204" pitchFamily="34" charset="0"/>
                      </a:endParaRPr>
                    </a:p>
                  </a:txBody>
                  <a:tcPr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4</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8</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3</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5</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extLst>
                  <a:ext uri="{0D108BD9-81ED-4DB2-BD59-A6C34878D82A}">
                    <a16:rowId xmlns="" xmlns:a16="http://schemas.microsoft.com/office/drawing/2014/main" val="241781631"/>
                  </a:ext>
                </a:extLst>
              </a:tr>
              <a:tr h="354113">
                <a:tc>
                  <a:txBody>
                    <a:bodyPr/>
                    <a:lstStyle/>
                    <a:p>
                      <a:pPr algn="l" fontAlgn="b"/>
                      <a:r>
                        <a:rPr lang="fr-BE" sz="1400" b="0" i="0" u="none" strike="noStrike" noProof="0" dirty="0" smtClean="0">
                          <a:solidFill>
                            <a:srgbClr val="000000"/>
                          </a:solidFill>
                          <a:effectLst/>
                          <a:latin typeface="Calibri" panose="020F0502020204030204" pitchFamily="34" charset="0"/>
                        </a:rPr>
                        <a:t>		De la part d’étudiants</a:t>
                      </a:r>
                      <a:r>
                        <a:rPr lang="fr-BE" sz="1400" b="0" i="0" u="none" strike="noStrike" baseline="0" noProof="0" dirty="0" smtClean="0">
                          <a:solidFill>
                            <a:srgbClr val="000000"/>
                          </a:solidFill>
                          <a:effectLst/>
                          <a:latin typeface="Calibri" panose="020F0502020204030204" pitchFamily="34" charset="0"/>
                        </a:rPr>
                        <a:t> indéfinis</a:t>
                      </a:r>
                      <a:endParaRPr lang="fr-BE" sz="1400" b="0" i="0" u="none" strike="noStrike" noProof="0" dirty="0">
                        <a:solidFill>
                          <a:srgbClr val="000000"/>
                        </a:solidFill>
                        <a:effectLst/>
                        <a:latin typeface="Calibri" panose="020F0502020204030204" pitchFamily="34" charset="0"/>
                      </a:endParaRPr>
                    </a:p>
                  </a:txBody>
                  <a:tcPr anchor="ctr">
                    <a:solidFill>
                      <a:schemeClr val="accent1">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extLst>
                  <a:ext uri="{0D108BD9-81ED-4DB2-BD59-A6C34878D82A}">
                    <a16:rowId xmlns="" xmlns:a16="http://schemas.microsoft.com/office/drawing/2014/main" val="3849983368"/>
                  </a:ext>
                </a:extLst>
              </a:tr>
              <a:tr h="354113">
                <a:tc>
                  <a:txBody>
                    <a:bodyPr/>
                    <a:lstStyle/>
                    <a:p>
                      <a:pPr algn="l" fontAlgn="b"/>
                      <a:r>
                        <a:rPr lang="fr-BE" sz="1400" b="0" i="0" u="none" strike="noStrike" noProof="0" dirty="0" smtClean="0">
                          <a:solidFill>
                            <a:srgbClr val="000000"/>
                          </a:solidFill>
                          <a:effectLst/>
                          <a:latin typeface="Calibri" panose="020F0502020204030204" pitchFamily="34" charset="0"/>
                        </a:rPr>
                        <a:t>		De la part d’étudiants qui</a:t>
                      </a:r>
                      <a:r>
                        <a:rPr lang="fr-BE" sz="1400" b="0" i="0" u="none" strike="noStrike" baseline="0" noProof="0" dirty="0" smtClean="0">
                          <a:solidFill>
                            <a:srgbClr val="000000"/>
                          </a:solidFill>
                          <a:effectLst/>
                          <a:latin typeface="Calibri" panose="020F0502020204030204" pitchFamily="34" charset="0"/>
                        </a:rPr>
                        <a:t> ont échoué</a:t>
                      </a:r>
                      <a:endParaRPr lang="fr-BE" sz="1400" b="0" i="0" u="none" strike="noStrike" noProof="0" dirty="0">
                        <a:solidFill>
                          <a:srgbClr val="000000"/>
                        </a:solidFill>
                        <a:effectLst/>
                        <a:latin typeface="Calibri" panose="020F0502020204030204" pitchFamily="34" charset="0"/>
                      </a:endParaRPr>
                    </a:p>
                  </a:txBody>
                  <a:tcPr anchor="ctr">
                    <a:solidFill>
                      <a:schemeClr val="accent1">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2</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2</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extLst>
                  <a:ext uri="{0D108BD9-81ED-4DB2-BD59-A6C34878D82A}">
                    <a16:rowId xmlns="" xmlns:a16="http://schemas.microsoft.com/office/drawing/2014/main" val="3224169298"/>
                  </a:ext>
                </a:extLst>
              </a:tr>
              <a:tr h="354113">
                <a:tc>
                  <a:txBody>
                    <a:bodyPr/>
                    <a:lstStyle/>
                    <a:p>
                      <a:pPr algn="l" fontAlgn="b"/>
                      <a:r>
                        <a:rPr lang="fr-BE" sz="1400" b="0" i="0" u="none" strike="noStrike" noProof="0" dirty="0" smtClean="0">
                          <a:solidFill>
                            <a:srgbClr val="000000"/>
                          </a:solidFill>
                          <a:effectLst/>
                          <a:latin typeface="Calibri" panose="020F0502020204030204" pitchFamily="34" charset="0"/>
                        </a:rPr>
                        <a:t>		« Pourquoi t’as fait ça ? »</a:t>
                      </a:r>
                      <a:endParaRPr lang="fr-BE" sz="1400" b="0" i="0" u="none" strike="noStrike" noProof="0" dirty="0">
                        <a:solidFill>
                          <a:srgbClr val="000000"/>
                        </a:solidFill>
                        <a:effectLst/>
                        <a:latin typeface="Calibri" panose="020F0502020204030204" pitchFamily="34" charset="0"/>
                      </a:endParaRPr>
                    </a:p>
                  </a:txBody>
                  <a:tcPr anchor="ctr">
                    <a:solidFill>
                      <a:schemeClr val="accent1">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3</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4</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3</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3</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extLst>
                  <a:ext uri="{0D108BD9-81ED-4DB2-BD59-A6C34878D82A}">
                    <a16:rowId xmlns="" xmlns:a16="http://schemas.microsoft.com/office/drawing/2014/main" val="1990444737"/>
                  </a:ext>
                </a:extLst>
              </a:tr>
              <a:tr h="354113">
                <a:tc>
                  <a:txBody>
                    <a:bodyPr/>
                    <a:lstStyle/>
                    <a:p>
                      <a:pPr algn="l" fontAlgn="b"/>
                      <a:r>
                        <a:rPr lang="fr-BE" sz="1400" b="0" i="0" u="none" strike="noStrike" noProof="0" dirty="0" smtClean="0">
                          <a:solidFill>
                            <a:srgbClr val="000000"/>
                          </a:solidFill>
                          <a:effectLst/>
                          <a:latin typeface="Calibri" panose="020F0502020204030204" pitchFamily="34" charset="0"/>
                        </a:rPr>
                        <a:t>		Sentiment d’abandonner mes amis</a:t>
                      </a:r>
                      <a:endParaRPr lang="fr-BE" sz="1400" b="0" i="0" u="none" strike="noStrike" noProof="0" dirty="0">
                        <a:solidFill>
                          <a:srgbClr val="000000"/>
                        </a:solidFill>
                        <a:effectLst/>
                        <a:latin typeface="Calibri" panose="020F0502020204030204" pitchFamily="34" charset="0"/>
                      </a:endParaRPr>
                    </a:p>
                  </a:txBody>
                  <a:tcPr anchor="ctr">
                    <a:solidFill>
                      <a:schemeClr val="accent1">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0</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0</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extLst>
                  <a:ext uri="{0D108BD9-81ED-4DB2-BD59-A6C34878D82A}">
                    <a16:rowId xmlns="" xmlns:a16="http://schemas.microsoft.com/office/drawing/2014/main" val="2500315766"/>
                  </a:ext>
                </a:extLst>
              </a:tr>
              <a:tr h="354113">
                <a:tc>
                  <a:txBody>
                    <a:bodyPr/>
                    <a:lstStyle/>
                    <a:p>
                      <a:pPr algn="l" fontAlgn="b"/>
                      <a:r>
                        <a:rPr lang="fr-BE" sz="1600" b="0" i="0" u="none" strike="noStrike" noProof="0" dirty="0" smtClean="0">
                          <a:solidFill>
                            <a:srgbClr val="000000"/>
                          </a:solidFill>
                          <a:effectLst/>
                          <a:latin typeface="Calibri" panose="020F0502020204030204" pitchFamily="34" charset="0"/>
                        </a:rPr>
                        <a:t>	Manque d’être</a:t>
                      </a:r>
                      <a:r>
                        <a:rPr lang="fr-BE" sz="1600" b="0" i="0" u="none" strike="noStrike" baseline="0" noProof="0" dirty="0" smtClean="0">
                          <a:solidFill>
                            <a:srgbClr val="000000"/>
                          </a:solidFill>
                          <a:effectLst/>
                          <a:latin typeface="Calibri" panose="020F0502020204030204" pitchFamily="34" charset="0"/>
                        </a:rPr>
                        <a:t> en amphi, en grand groupe</a:t>
                      </a:r>
                      <a:endParaRPr lang="fr-BE" sz="1600" b="0" i="0" u="none" strike="noStrike" noProof="0" dirty="0">
                        <a:solidFill>
                          <a:srgbClr val="000000"/>
                        </a:solidFill>
                        <a:effectLst/>
                        <a:latin typeface="Calibri" panose="020F0502020204030204" pitchFamily="34" charset="0"/>
                      </a:endParaRPr>
                    </a:p>
                  </a:txBody>
                  <a:tcPr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0</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0</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5</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6</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extLst>
                  <a:ext uri="{0D108BD9-81ED-4DB2-BD59-A6C34878D82A}">
                    <a16:rowId xmlns="" xmlns:a16="http://schemas.microsoft.com/office/drawing/2014/main" val="4109887672"/>
                  </a:ext>
                </a:extLst>
              </a:tr>
            </a:tbl>
          </a:graphicData>
        </a:graphic>
      </p:graphicFrame>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l="51419" t="22345" r="8477" b="30283"/>
          <a:stretch/>
        </p:blipFill>
        <p:spPr>
          <a:xfrm>
            <a:off x="10997465" y="236579"/>
            <a:ext cx="634795" cy="645434"/>
          </a:xfrm>
          <a:prstGeom prst="rect">
            <a:avLst/>
          </a:prstGeom>
        </p:spPr>
      </p:pic>
      <p:sp>
        <p:nvSpPr>
          <p:cNvPr id="6" name="Rectangle 5"/>
          <p:cNvSpPr/>
          <p:nvPr/>
        </p:nvSpPr>
        <p:spPr>
          <a:xfrm>
            <a:off x="262073" y="6129929"/>
            <a:ext cx="11667854" cy="695051"/>
          </a:xfrm>
          <a:prstGeom prst="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i="1" dirty="0">
                <a:solidFill>
                  <a:schemeClr val="tx1"/>
                </a:solidFill>
              </a:rPr>
              <a:t>Non, ça je trouve que l'allègement, c'est vraiment vu d'un mauvais regard en fait. </a:t>
            </a:r>
            <a:r>
              <a:rPr lang="fr-FR" b="1" i="1" dirty="0">
                <a:solidFill>
                  <a:schemeClr val="tx1"/>
                </a:solidFill>
              </a:rPr>
              <a:t>« Ah ceux qui sont en allègement... », c'est péjoratif ce </a:t>
            </a:r>
            <a:r>
              <a:rPr lang="fr-FR" b="1" i="1" dirty="0" err="1">
                <a:solidFill>
                  <a:schemeClr val="tx1"/>
                </a:solidFill>
              </a:rPr>
              <a:t>mot-là</a:t>
            </a:r>
            <a:r>
              <a:rPr lang="fr-FR" b="1" i="1" dirty="0">
                <a:solidFill>
                  <a:schemeClr val="tx1"/>
                </a:solidFill>
              </a:rPr>
              <a:t> </a:t>
            </a:r>
            <a:r>
              <a:rPr lang="fr-FR" i="1" dirty="0">
                <a:solidFill>
                  <a:schemeClr val="tx1"/>
                </a:solidFill>
              </a:rPr>
              <a:t>dans la bouche des personnes.</a:t>
            </a:r>
          </a:p>
        </p:txBody>
      </p:sp>
      <p:sp>
        <p:nvSpPr>
          <p:cNvPr id="7" name="Rectangle 6"/>
          <p:cNvSpPr/>
          <p:nvPr/>
        </p:nvSpPr>
        <p:spPr>
          <a:xfrm>
            <a:off x="1690363" y="2775297"/>
            <a:ext cx="4541855" cy="337554"/>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262072" y="5552781"/>
            <a:ext cx="11667854" cy="480541"/>
          </a:xfrm>
          <a:prstGeom prst="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i="1" dirty="0" smtClean="0">
                <a:solidFill>
                  <a:schemeClr val="tx1"/>
                </a:solidFill>
              </a:rPr>
              <a:t>C’est </a:t>
            </a:r>
            <a:r>
              <a:rPr lang="fr-FR" i="1" dirty="0">
                <a:solidFill>
                  <a:schemeClr val="tx1"/>
                </a:solidFill>
              </a:rPr>
              <a:t>surtout le jugement des autres que j'entendais : </a:t>
            </a:r>
            <a:r>
              <a:rPr lang="fr-FR" b="1" i="1" dirty="0">
                <a:solidFill>
                  <a:schemeClr val="tx1"/>
                </a:solidFill>
              </a:rPr>
              <a:t>« Pourquoi tu fais ça ? C'est les nuls qui font ça. </a:t>
            </a:r>
            <a:r>
              <a:rPr lang="fr-FR" b="1" i="1" dirty="0" smtClean="0">
                <a:solidFill>
                  <a:schemeClr val="tx1"/>
                </a:solidFill>
              </a:rPr>
              <a:t>»</a:t>
            </a:r>
            <a:endParaRPr lang="fr-FR" i="1" dirty="0">
              <a:solidFill>
                <a:schemeClr val="tx1"/>
              </a:solidFill>
            </a:endParaRPr>
          </a:p>
        </p:txBody>
      </p:sp>
      <p:sp>
        <p:nvSpPr>
          <p:cNvPr id="3" name="Rectangle 2"/>
          <p:cNvSpPr/>
          <p:nvPr/>
        </p:nvSpPr>
        <p:spPr>
          <a:xfrm>
            <a:off x="262072" y="4933072"/>
            <a:ext cx="11667853" cy="549386"/>
          </a:xfrm>
          <a:prstGeom prst="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i="1" dirty="0" smtClean="0">
                <a:solidFill>
                  <a:schemeClr val="tx1"/>
                </a:solidFill>
              </a:rPr>
              <a:t>J'ai </a:t>
            </a:r>
            <a:r>
              <a:rPr lang="fr-FR" i="1" dirty="0">
                <a:solidFill>
                  <a:schemeClr val="tx1"/>
                </a:solidFill>
              </a:rPr>
              <a:t>toujours été dans les premières de ma classe, j'avais des très bonnes notes et puis là, de </a:t>
            </a:r>
            <a:r>
              <a:rPr lang="fr-FR" b="1" i="1" dirty="0">
                <a:solidFill>
                  <a:schemeClr val="tx1"/>
                </a:solidFill>
              </a:rPr>
              <a:t>me retrouver un peu exclue avec des élèves qui avaient plus ou moins raté</a:t>
            </a:r>
            <a:r>
              <a:rPr lang="fr-FR" i="1" dirty="0">
                <a:solidFill>
                  <a:schemeClr val="tx1"/>
                </a:solidFill>
              </a:rPr>
              <a:t>, ça me faisait bizarre quoi</a:t>
            </a:r>
            <a:r>
              <a:rPr lang="fr-FR" i="1" dirty="0" smtClean="0">
                <a:solidFill>
                  <a:schemeClr val="tx1"/>
                </a:solidFill>
              </a:rPr>
              <a:t>.</a:t>
            </a:r>
            <a:endParaRPr lang="fr-FR" i="1" dirty="0">
              <a:solidFill>
                <a:schemeClr val="tx1"/>
              </a:solidFill>
            </a:endParaRPr>
          </a:p>
        </p:txBody>
      </p:sp>
      <p:sp>
        <p:nvSpPr>
          <p:cNvPr id="10" name="ZoneTexte 9"/>
          <p:cNvSpPr txBox="1"/>
          <p:nvPr/>
        </p:nvSpPr>
        <p:spPr>
          <a:xfrm>
            <a:off x="9789459" y="1737499"/>
            <a:ext cx="2363870" cy="1015663"/>
          </a:xfrm>
          <a:prstGeom prst="rect">
            <a:avLst/>
          </a:prstGeom>
          <a:solidFill>
            <a:schemeClr val="bg1"/>
          </a:solidFill>
          <a:ln w="38100">
            <a:solidFill>
              <a:srgbClr val="FF0000"/>
            </a:solidFill>
          </a:ln>
        </p:spPr>
        <p:txBody>
          <a:bodyPr wrap="square" rtlCol="0">
            <a:spAutoFit/>
          </a:bodyPr>
          <a:lstStyle/>
          <a:p>
            <a:pPr algn="r"/>
            <a:r>
              <a:rPr lang="fr-FR" sz="1500" b="1" dirty="0" smtClean="0"/>
              <a:t>Besoin </a:t>
            </a:r>
            <a:r>
              <a:rPr lang="fr-FR" sz="1500" b="1" smtClean="0"/>
              <a:t>d’appartenance</a:t>
            </a:r>
            <a:r>
              <a:rPr lang="fr-FR" sz="1500" smtClean="0"/>
              <a:t> </a:t>
            </a:r>
          </a:p>
          <a:p>
            <a:pPr algn="r"/>
            <a:r>
              <a:rPr lang="fr-FR" sz="1500" dirty="0" smtClean="0"/>
              <a:t>(Maslow, 1943)</a:t>
            </a:r>
            <a:br>
              <a:rPr lang="fr-FR" sz="1500" dirty="0" smtClean="0"/>
            </a:br>
            <a:r>
              <a:rPr lang="fr-FR" sz="1500" dirty="0" smtClean="0"/>
              <a:t>+ </a:t>
            </a:r>
            <a:r>
              <a:rPr lang="fr-FR" sz="1500" b="1" dirty="0" smtClean="0"/>
              <a:t>Estime de soi</a:t>
            </a:r>
            <a:r>
              <a:rPr lang="fr-FR" sz="1500" dirty="0"/>
              <a:t> </a:t>
            </a:r>
            <a:r>
              <a:rPr lang="fr-FR" sz="1500" dirty="0" smtClean="0"/>
              <a:t>/ </a:t>
            </a:r>
          </a:p>
          <a:p>
            <a:pPr algn="r"/>
            <a:r>
              <a:rPr lang="fr-FR" sz="1500" dirty="0" smtClean="0"/>
              <a:t>sentiment d’auto-efficacité</a:t>
            </a:r>
          </a:p>
        </p:txBody>
      </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1565" y="913815"/>
            <a:ext cx="1473200" cy="711200"/>
          </a:xfrm>
          <a:prstGeom prst="rect">
            <a:avLst/>
          </a:prstGeom>
          <a:ln w="38100">
            <a:solidFill>
              <a:srgbClr val="FF0000"/>
            </a:solidFill>
          </a:ln>
        </p:spPr>
      </p:pic>
    </p:spTree>
    <p:extLst>
      <p:ext uri="{BB962C8B-B14F-4D97-AF65-F5344CB8AC3E}">
        <p14:creationId xmlns:p14="http://schemas.microsoft.com/office/powerpoint/2010/main" val="3312345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 grpId="0" animBg="1"/>
      <p:bldP spid="3"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162170163"/>
              </p:ext>
            </p:extLst>
          </p:nvPr>
        </p:nvGraphicFramePr>
        <p:xfrm>
          <a:off x="732577" y="290368"/>
          <a:ext cx="10264887" cy="4615745"/>
        </p:xfrm>
        <a:graphic>
          <a:graphicData uri="http://schemas.openxmlformats.org/drawingml/2006/table">
            <a:tbl>
              <a:tblPr firstRow="1" bandRow="1">
                <a:tableStyleId>{5C22544A-7EE6-4342-B048-85BDC9FD1C3A}</a:tableStyleId>
              </a:tblPr>
              <a:tblGrid>
                <a:gridCol w="7947179">
                  <a:extLst>
                    <a:ext uri="{9D8B030D-6E8A-4147-A177-3AD203B41FA5}">
                      <a16:colId xmlns="" xmlns:a16="http://schemas.microsoft.com/office/drawing/2014/main" val="2980651336"/>
                    </a:ext>
                  </a:extLst>
                </a:gridCol>
                <a:gridCol w="579427">
                  <a:extLst>
                    <a:ext uri="{9D8B030D-6E8A-4147-A177-3AD203B41FA5}">
                      <a16:colId xmlns="" xmlns:a16="http://schemas.microsoft.com/office/drawing/2014/main" val="2249863692"/>
                    </a:ext>
                  </a:extLst>
                </a:gridCol>
                <a:gridCol w="579427">
                  <a:extLst>
                    <a:ext uri="{9D8B030D-6E8A-4147-A177-3AD203B41FA5}">
                      <a16:colId xmlns="" xmlns:a16="http://schemas.microsoft.com/office/drawing/2014/main" val="2893135628"/>
                    </a:ext>
                  </a:extLst>
                </a:gridCol>
                <a:gridCol w="579427">
                  <a:extLst>
                    <a:ext uri="{9D8B030D-6E8A-4147-A177-3AD203B41FA5}">
                      <a16:colId xmlns="" xmlns:a16="http://schemas.microsoft.com/office/drawing/2014/main" val="1436234307"/>
                    </a:ext>
                  </a:extLst>
                </a:gridCol>
                <a:gridCol w="579427">
                  <a:extLst>
                    <a:ext uri="{9D8B030D-6E8A-4147-A177-3AD203B41FA5}">
                      <a16:colId xmlns="" xmlns:a16="http://schemas.microsoft.com/office/drawing/2014/main" val="2821111052"/>
                    </a:ext>
                  </a:extLst>
                </a:gridCol>
              </a:tblGrid>
              <a:tr h="341967">
                <a:tc>
                  <a:txBody>
                    <a:bodyPr/>
                    <a:lstStyle/>
                    <a:p>
                      <a:pPr algn="l" fontAlgn="ctr"/>
                      <a:r>
                        <a:rPr lang="fr-BE" sz="1800" b="1" i="0" u="none" strike="noStrike" noProof="0" dirty="0" smtClean="0">
                          <a:solidFill>
                            <a:srgbClr val="000000"/>
                          </a:solidFill>
                          <a:effectLst/>
                          <a:latin typeface="Calibri" panose="020F0502020204030204" pitchFamily="34" charset="0"/>
                        </a:rPr>
                        <a:t>Manifestations</a:t>
                      </a:r>
                      <a:r>
                        <a:rPr lang="fr-BE" sz="1800" b="1" i="0" u="none" strike="noStrike" baseline="0" noProof="0" dirty="0" smtClean="0">
                          <a:solidFill>
                            <a:srgbClr val="000000"/>
                          </a:solidFill>
                          <a:effectLst/>
                          <a:latin typeface="Calibri" panose="020F0502020204030204" pitchFamily="34" charset="0"/>
                        </a:rPr>
                        <a:t> d’une mauvaise qualité d’interaction en situation d’allègement</a:t>
                      </a:r>
                      <a:endParaRPr lang="fr-BE" sz="1800" b="1" i="0" u="none" strike="noStrike" noProof="0" dirty="0" smtClean="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Et. (1)</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Com.</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Et. (2)</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Com.</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extLst>
                  <a:ext uri="{0D108BD9-81ED-4DB2-BD59-A6C34878D82A}">
                    <a16:rowId xmlns="" xmlns:a16="http://schemas.microsoft.com/office/drawing/2014/main" val="2101281383"/>
                  </a:ext>
                </a:extLst>
              </a:tr>
              <a:tr h="378535">
                <a:tc>
                  <a:txBody>
                    <a:bodyPr/>
                    <a:lstStyle/>
                    <a:p>
                      <a:pPr algn="l" fontAlgn="b"/>
                      <a:r>
                        <a:rPr lang="fr-BE" sz="1800" b="1" i="0" u="none" strike="noStrike" noProof="0" dirty="0" smtClean="0">
                          <a:solidFill>
                            <a:srgbClr val="000000"/>
                          </a:solidFill>
                          <a:effectLst/>
                          <a:latin typeface="Calibri" panose="020F0502020204030204" pitchFamily="34" charset="0"/>
                        </a:rPr>
                        <a:t>Sentiment</a:t>
                      </a:r>
                      <a:r>
                        <a:rPr lang="fr-BE" sz="1800" b="1" i="0" u="none" strike="noStrike" baseline="0" noProof="0" dirty="0" smtClean="0">
                          <a:solidFill>
                            <a:srgbClr val="000000"/>
                          </a:solidFill>
                          <a:effectLst/>
                          <a:latin typeface="Calibri" panose="020F0502020204030204" pitchFamily="34" charset="0"/>
                        </a:rPr>
                        <a:t> de malaise lié au choix de l’allègement</a:t>
                      </a:r>
                      <a:endParaRPr lang="fr-BE" sz="1800" b="1" i="0" u="none" strike="noStrike" noProof="0" dirty="0">
                        <a:solidFill>
                          <a:srgbClr val="000000"/>
                        </a:solidFill>
                        <a:effectLst/>
                        <a:latin typeface="Calibri" panose="020F0502020204030204" pitchFamily="34" charset="0"/>
                      </a:endParaRPr>
                    </a:p>
                  </a:txBody>
                  <a:tcPr anchor="ctr">
                    <a:solidFill>
                      <a:schemeClr val="accent1">
                        <a:lumMod val="75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6</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75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14</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75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7</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75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19</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75000"/>
                      </a:schemeClr>
                    </a:solidFill>
                  </a:tcPr>
                </a:tc>
                <a:extLst>
                  <a:ext uri="{0D108BD9-81ED-4DB2-BD59-A6C34878D82A}">
                    <a16:rowId xmlns="" xmlns:a16="http://schemas.microsoft.com/office/drawing/2014/main" val="871133559"/>
                  </a:ext>
                </a:extLst>
              </a:tr>
              <a:tr h="354113">
                <a:tc>
                  <a:txBody>
                    <a:bodyPr/>
                    <a:lstStyle/>
                    <a:p>
                      <a:pPr algn="l" fontAlgn="b"/>
                      <a:r>
                        <a:rPr lang="fr-BE" sz="1600" b="0" i="0" u="none" strike="noStrike" noProof="0" dirty="0" smtClean="0">
                          <a:solidFill>
                            <a:srgbClr val="000000"/>
                          </a:solidFill>
                          <a:effectLst/>
                          <a:latin typeface="Calibri" panose="020F0502020204030204" pitchFamily="34" charset="0"/>
                        </a:rPr>
                        <a:t>	Renforcement du sentiment d’échec</a:t>
                      </a:r>
                      <a:endParaRPr lang="fr-BE" sz="1600" b="0" i="0" u="none" strike="noStrike" noProof="0" dirty="0">
                        <a:solidFill>
                          <a:srgbClr val="000000"/>
                        </a:solidFill>
                        <a:effectLst/>
                        <a:latin typeface="Calibri" panose="020F0502020204030204" pitchFamily="34" charset="0"/>
                      </a:endParaRPr>
                    </a:p>
                  </a:txBody>
                  <a:tcPr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extLst>
                  <a:ext uri="{0D108BD9-81ED-4DB2-BD59-A6C34878D82A}">
                    <a16:rowId xmlns="" xmlns:a16="http://schemas.microsoft.com/office/drawing/2014/main" val="4201627962"/>
                  </a:ext>
                </a:extLst>
              </a:tr>
              <a:tr h="354113">
                <a:tc>
                  <a:txBody>
                    <a:bodyPr/>
                    <a:lstStyle/>
                    <a:p>
                      <a:pPr algn="l" fontAlgn="b"/>
                      <a:r>
                        <a:rPr lang="fr-BE" sz="1600" b="0" i="0" u="none" strike="noStrike" noProof="0" dirty="0" smtClean="0">
                          <a:solidFill>
                            <a:srgbClr val="000000"/>
                          </a:solidFill>
                          <a:effectLst/>
                          <a:latin typeface="Calibri" panose="020F0502020204030204" pitchFamily="34" charset="0"/>
                        </a:rPr>
                        <a:t>	Sentiment d’anormalité</a:t>
                      </a:r>
                      <a:endParaRPr lang="fr-BE" sz="1600" b="0" i="0" u="none" strike="noStrike" noProof="0" dirty="0">
                        <a:solidFill>
                          <a:srgbClr val="000000"/>
                        </a:solidFill>
                        <a:effectLst/>
                        <a:latin typeface="Calibri" panose="020F0502020204030204" pitchFamily="34" charset="0"/>
                      </a:endParaRPr>
                    </a:p>
                  </a:txBody>
                  <a:tcPr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extLst>
                  <a:ext uri="{0D108BD9-81ED-4DB2-BD59-A6C34878D82A}">
                    <a16:rowId xmlns="" xmlns:a16="http://schemas.microsoft.com/office/drawing/2014/main" val="489315356"/>
                  </a:ext>
                </a:extLst>
              </a:tr>
              <a:tr h="354113">
                <a:tc>
                  <a:txBody>
                    <a:bodyPr/>
                    <a:lstStyle/>
                    <a:p>
                      <a:pPr algn="l" fontAlgn="b"/>
                      <a:r>
                        <a:rPr lang="fr-BE" sz="1600" b="0" i="0" u="none" strike="noStrike" noProof="0" dirty="0" smtClean="0">
                          <a:solidFill>
                            <a:srgbClr val="000000"/>
                          </a:solidFill>
                          <a:effectLst/>
                          <a:latin typeface="Calibri" panose="020F0502020204030204" pitchFamily="34" charset="0"/>
                        </a:rPr>
                        <a:t>	Sentiment de honte</a:t>
                      </a:r>
                      <a:endParaRPr lang="fr-BE" sz="1600" b="0" i="0" u="none" strike="noStrike" noProof="0" dirty="0">
                        <a:solidFill>
                          <a:srgbClr val="000000"/>
                        </a:solidFill>
                        <a:effectLst/>
                        <a:latin typeface="Calibri" panose="020F0502020204030204" pitchFamily="34" charset="0"/>
                      </a:endParaRPr>
                    </a:p>
                  </a:txBody>
                  <a:tcPr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extLst>
                  <a:ext uri="{0D108BD9-81ED-4DB2-BD59-A6C34878D82A}">
                    <a16:rowId xmlns="" xmlns:a16="http://schemas.microsoft.com/office/drawing/2014/main" val="1792649894"/>
                  </a:ext>
                </a:extLst>
              </a:tr>
              <a:tr h="354113">
                <a:tc>
                  <a:txBody>
                    <a:bodyPr/>
                    <a:lstStyle/>
                    <a:p>
                      <a:pPr algn="l" fontAlgn="b"/>
                      <a:r>
                        <a:rPr lang="fr-BE" sz="1600" b="0" i="0" u="none" strike="noStrike" noProof="0" dirty="0" smtClean="0">
                          <a:solidFill>
                            <a:srgbClr val="000000"/>
                          </a:solidFill>
                          <a:effectLst/>
                          <a:latin typeface="Calibri" panose="020F0502020204030204" pitchFamily="34" charset="0"/>
                        </a:rPr>
                        <a:t>	Sentiment négatif de régresser,</a:t>
                      </a:r>
                      <a:r>
                        <a:rPr lang="fr-BE" sz="1600" b="0" i="0" u="none" strike="noStrike" baseline="0" noProof="0" dirty="0" smtClean="0">
                          <a:solidFill>
                            <a:srgbClr val="000000"/>
                          </a:solidFill>
                          <a:effectLst/>
                          <a:latin typeface="Calibri" panose="020F0502020204030204" pitchFamily="34" charset="0"/>
                        </a:rPr>
                        <a:t> retour en secondaire</a:t>
                      </a:r>
                      <a:endParaRPr lang="fr-BE" sz="1600" b="0" i="0" u="none" strike="noStrike" noProof="0" dirty="0">
                        <a:solidFill>
                          <a:srgbClr val="000000"/>
                        </a:solidFill>
                        <a:effectLst/>
                        <a:latin typeface="Calibri" panose="020F0502020204030204" pitchFamily="34" charset="0"/>
                      </a:endParaRPr>
                    </a:p>
                  </a:txBody>
                  <a:tcPr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0</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0</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4</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4</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extLst>
                  <a:ext uri="{0D108BD9-81ED-4DB2-BD59-A6C34878D82A}">
                    <a16:rowId xmlns="" xmlns:a16="http://schemas.microsoft.com/office/drawing/2014/main" val="22980816"/>
                  </a:ext>
                </a:extLst>
              </a:tr>
              <a:tr h="354113">
                <a:tc>
                  <a:txBody>
                    <a:bodyPr/>
                    <a:lstStyle/>
                    <a:p>
                      <a:pPr algn="l" fontAlgn="b"/>
                      <a:r>
                        <a:rPr lang="fr-BE" sz="1600" b="0" i="0" u="none" strike="noStrike" noProof="0" dirty="0" smtClean="0">
                          <a:solidFill>
                            <a:srgbClr val="000000"/>
                          </a:solidFill>
                          <a:effectLst/>
                          <a:latin typeface="Calibri" panose="020F0502020204030204" pitchFamily="34" charset="0"/>
                        </a:rPr>
                        <a:t>	Sentiment de solitude</a:t>
                      </a:r>
                      <a:endParaRPr lang="fr-BE" sz="1600" b="0" i="0" u="none" strike="noStrike" noProof="0" dirty="0">
                        <a:solidFill>
                          <a:srgbClr val="000000"/>
                        </a:solidFill>
                        <a:effectLst/>
                        <a:latin typeface="Calibri" panose="020F0502020204030204" pitchFamily="34" charset="0"/>
                      </a:endParaRPr>
                    </a:p>
                  </a:txBody>
                  <a:tcPr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2</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2</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2</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2</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extLst>
                  <a:ext uri="{0D108BD9-81ED-4DB2-BD59-A6C34878D82A}">
                    <a16:rowId xmlns="" xmlns:a16="http://schemas.microsoft.com/office/drawing/2014/main" val="1345347726"/>
                  </a:ext>
                </a:extLst>
              </a:tr>
              <a:tr h="354113">
                <a:tc>
                  <a:txBody>
                    <a:bodyPr/>
                    <a:lstStyle/>
                    <a:p>
                      <a:pPr algn="l" fontAlgn="b"/>
                      <a:r>
                        <a:rPr lang="fr-BE" sz="1600" b="0" i="0" u="none" strike="noStrike" noProof="0" dirty="0" smtClean="0">
                          <a:solidFill>
                            <a:srgbClr val="000000"/>
                          </a:solidFill>
                          <a:effectLst/>
                          <a:latin typeface="Calibri" panose="020F0502020204030204" pitchFamily="34" charset="0"/>
                        </a:rPr>
                        <a:t>	Sentiment d’exclusion, d’avoir été isolé</a:t>
                      </a:r>
                      <a:endParaRPr lang="fr-BE" sz="1600" b="0" i="0" u="none" strike="noStrike" noProof="0" dirty="0">
                        <a:solidFill>
                          <a:srgbClr val="000000"/>
                        </a:solidFill>
                        <a:effectLst/>
                        <a:latin typeface="Calibri" panose="020F0502020204030204" pitchFamily="34" charset="0"/>
                      </a:endParaRPr>
                    </a:p>
                  </a:txBody>
                  <a:tcPr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4</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8</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3</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5</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extLst>
                  <a:ext uri="{0D108BD9-81ED-4DB2-BD59-A6C34878D82A}">
                    <a16:rowId xmlns="" xmlns:a16="http://schemas.microsoft.com/office/drawing/2014/main" val="241781631"/>
                  </a:ext>
                </a:extLst>
              </a:tr>
              <a:tr h="354113">
                <a:tc>
                  <a:txBody>
                    <a:bodyPr/>
                    <a:lstStyle/>
                    <a:p>
                      <a:pPr algn="l" fontAlgn="b"/>
                      <a:r>
                        <a:rPr lang="fr-BE" sz="1400" b="0" i="0" u="none" strike="noStrike" noProof="0" dirty="0" smtClean="0">
                          <a:solidFill>
                            <a:srgbClr val="000000"/>
                          </a:solidFill>
                          <a:effectLst/>
                          <a:latin typeface="Calibri" panose="020F0502020204030204" pitchFamily="34" charset="0"/>
                        </a:rPr>
                        <a:t>		De la part d’étudiants</a:t>
                      </a:r>
                      <a:r>
                        <a:rPr lang="fr-BE" sz="1400" b="0" i="0" u="none" strike="noStrike" baseline="0" noProof="0" dirty="0" smtClean="0">
                          <a:solidFill>
                            <a:srgbClr val="000000"/>
                          </a:solidFill>
                          <a:effectLst/>
                          <a:latin typeface="Calibri" panose="020F0502020204030204" pitchFamily="34" charset="0"/>
                        </a:rPr>
                        <a:t> indéfinis</a:t>
                      </a:r>
                      <a:endParaRPr lang="fr-BE" sz="1400" b="0" i="0" u="none" strike="noStrike" noProof="0" dirty="0">
                        <a:solidFill>
                          <a:srgbClr val="000000"/>
                        </a:solidFill>
                        <a:effectLst/>
                        <a:latin typeface="Calibri" panose="020F0502020204030204" pitchFamily="34" charset="0"/>
                      </a:endParaRPr>
                    </a:p>
                  </a:txBody>
                  <a:tcPr anchor="ctr">
                    <a:solidFill>
                      <a:schemeClr val="accent1">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extLst>
                  <a:ext uri="{0D108BD9-81ED-4DB2-BD59-A6C34878D82A}">
                    <a16:rowId xmlns="" xmlns:a16="http://schemas.microsoft.com/office/drawing/2014/main" val="3849983368"/>
                  </a:ext>
                </a:extLst>
              </a:tr>
              <a:tr h="354113">
                <a:tc>
                  <a:txBody>
                    <a:bodyPr/>
                    <a:lstStyle/>
                    <a:p>
                      <a:pPr algn="l" fontAlgn="b"/>
                      <a:r>
                        <a:rPr lang="fr-BE" sz="1400" b="0" i="0" u="none" strike="noStrike" noProof="0" dirty="0" smtClean="0">
                          <a:solidFill>
                            <a:srgbClr val="000000"/>
                          </a:solidFill>
                          <a:effectLst/>
                          <a:latin typeface="Calibri" panose="020F0502020204030204" pitchFamily="34" charset="0"/>
                        </a:rPr>
                        <a:t>		De la part d’étudiants qui</a:t>
                      </a:r>
                      <a:r>
                        <a:rPr lang="fr-BE" sz="1400" b="0" i="0" u="none" strike="noStrike" baseline="0" noProof="0" dirty="0" smtClean="0">
                          <a:solidFill>
                            <a:srgbClr val="000000"/>
                          </a:solidFill>
                          <a:effectLst/>
                          <a:latin typeface="Calibri" panose="020F0502020204030204" pitchFamily="34" charset="0"/>
                        </a:rPr>
                        <a:t> ont échoué</a:t>
                      </a:r>
                      <a:endParaRPr lang="fr-BE" sz="1400" b="0" i="0" u="none" strike="noStrike" noProof="0" dirty="0">
                        <a:solidFill>
                          <a:srgbClr val="000000"/>
                        </a:solidFill>
                        <a:effectLst/>
                        <a:latin typeface="Calibri" panose="020F0502020204030204" pitchFamily="34" charset="0"/>
                      </a:endParaRPr>
                    </a:p>
                  </a:txBody>
                  <a:tcPr anchor="ctr">
                    <a:solidFill>
                      <a:schemeClr val="accent1">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2</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2</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extLst>
                  <a:ext uri="{0D108BD9-81ED-4DB2-BD59-A6C34878D82A}">
                    <a16:rowId xmlns="" xmlns:a16="http://schemas.microsoft.com/office/drawing/2014/main" val="3224169298"/>
                  </a:ext>
                </a:extLst>
              </a:tr>
              <a:tr h="354113">
                <a:tc>
                  <a:txBody>
                    <a:bodyPr/>
                    <a:lstStyle/>
                    <a:p>
                      <a:pPr algn="l" fontAlgn="b"/>
                      <a:r>
                        <a:rPr lang="fr-BE" sz="1400" b="0" i="0" u="none" strike="noStrike" noProof="0" dirty="0" smtClean="0">
                          <a:solidFill>
                            <a:srgbClr val="000000"/>
                          </a:solidFill>
                          <a:effectLst/>
                          <a:latin typeface="Calibri" panose="020F0502020204030204" pitchFamily="34" charset="0"/>
                        </a:rPr>
                        <a:t>		« Pourquoi t’as fait ça ? »</a:t>
                      </a:r>
                      <a:endParaRPr lang="fr-BE" sz="1400" b="0" i="0" u="none" strike="noStrike" noProof="0" dirty="0">
                        <a:solidFill>
                          <a:srgbClr val="000000"/>
                        </a:solidFill>
                        <a:effectLst/>
                        <a:latin typeface="Calibri" panose="020F0502020204030204" pitchFamily="34" charset="0"/>
                      </a:endParaRPr>
                    </a:p>
                  </a:txBody>
                  <a:tcPr anchor="ctr">
                    <a:solidFill>
                      <a:schemeClr val="accent1">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3</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4</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3</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3</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extLst>
                  <a:ext uri="{0D108BD9-81ED-4DB2-BD59-A6C34878D82A}">
                    <a16:rowId xmlns="" xmlns:a16="http://schemas.microsoft.com/office/drawing/2014/main" val="1990444737"/>
                  </a:ext>
                </a:extLst>
              </a:tr>
              <a:tr h="354113">
                <a:tc>
                  <a:txBody>
                    <a:bodyPr/>
                    <a:lstStyle/>
                    <a:p>
                      <a:pPr algn="l" fontAlgn="b"/>
                      <a:r>
                        <a:rPr lang="fr-BE" sz="1400" b="0" i="0" u="none" strike="noStrike" noProof="0" dirty="0" smtClean="0">
                          <a:solidFill>
                            <a:srgbClr val="000000"/>
                          </a:solidFill>
                          <a:effectLst/>
                          <a:latin typeface="Calibri" panose="020F0502020204030204" pitchFamily="34" charset="0"/>
                        </a:rPr>
                        <a:t>		Sentiment d’abandonner mes amis</a:t>
                      </a:r>
                      <a:endParaRPr lang="fr-BE" sz="1400" b="0" i="0" u="none" strike="noStrike" noProof="0" dirty="0">
                        <a:solidFill>
                          <a:srgbClr val="000000"/>
                        </a:solidFill>
                        <a:effectLst/>
                        <a:latin typeface="Calibri" panose="020F0502020204030204" pitchFamily="34" charset="0"/>
                      </a:endParaRPr>
                    </a:p>
                  </a:txBody>
                  <a:tcPr anchor="ctr">
                    <a:solidFill>
                      <a:schemeClr val="accent1">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0</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0</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extLst>
                  <a:ext uri="{0D108BD9-81ED-4DB2-BD59-A6C34878D82A}">
                    <a16:rowId xmlns="" xmlns:a16="http://schemas.microsoft.com/office/drawing/2014/main" val="2500315766"/>
                  </a:ext>
                </a:extLst>
              </a:tr>
              <a:tr h="354113">
                <a:tc>
                  <a:txBody>
                    <a:bodyPr/>
                    <a:lstStyle/>
                    <a:p>
                      <a:pPr algn="l" fontAlgn="b"/>
                      <a:r>
                        <a:rPr lang="fr-BE" sz="1600" b="0" i="0" u="none" strike="noStrike" noProof="0" dirty="0" smtClean="0">
                          <a:solidFill>
                            <a:srgbClr val="000000"/>
                          </a:solidFill>
                          <a:effectLst/>
                          <a:latin typeface="Calibri" panose="020F0502020204030204" pitchFamily="34" charset="0"/>
                        </a:rPr>
                        <a:t>	Manque d’être</a:t>
                      </a:r>
                      <a:r>
                        <a:rPr lang="fr-BE" sz="1600" b="0" i="0" u="none" strike="noStrike" baseline="0" noProof="0" dirty="0" smtClean="0">
                          <a:solidFill>
                            <a:srgbClr val="000000"/>
                          </a:solidFill>
                          <a:effectLst/>
                          <a:latin typeface="Calibri" panose="020F0502020204030204" pitchFamily="34" charset="0"/>
                        </a:rPr>
                        <a:t> en amphi, en grand groupe</a:t>
                      </a:r>
                      <a:endParaRPr lang="fr-BE" sz="1600" b="0" i="0" u="none" strike="noStrike" noProof="0" dirty="0">
                        <a:solidFill>
                          <a:srgbClr val="000000"/>
                        </a:solidFill>
                        <a:effectLst/>
                        <a:latin typeface="Calibri" panose="020F0502020204030204" pitchFamily="34" charset="0"/>
                      </a:endParaRPr>
                    </a:p>
                  </a:txBody>
                  <a:tcPr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0</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0</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5</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6</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extLst>
                  <a:ext uri="{0D108BD9-81ED-4DB2-BD59-A6C34878D82A}">
                    <a16:rowId xmlns="" xmlns:a16="http://schemas.microsoft.com/office/drawing/2014/main" val="4109887672"/>
                  </a:ext>
                </a:extLst>
              </a:tr>
            </a:tbl>
          </a:graphicData>
        </a:graphic>
      </p:graphicFrame>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l="51419" t="22345" r="8477" b="30283"/>
          <a:stretch/>
        </p:blipFill>
        <p:spPr>
          <a:xfrm>
            <a:off x="10997465" y="290367"/>
            <a:ext cx="634795" cy="645434"/>
          </a:xfrm>
          <a:prstGeom prst="rect">
            <a:avLst/>
          </a:prstGeom>
        </p:spPr>
      </p:pic>
      <p:sp>
        <p:nvSpPr>
          <p:cNvPr id="6" name="Rectangle 5"/>
          <p:cNvSpPr/>
          <p:nvPr/>
        </p:nvSpPr>
        <p:spPr>
          <a:xfrm>
            <a:off x="262073" y="6359805"/>
            <a:ext cx="11667854" cy="443779"/>
          </a:xfrm>
          <a:prstGeom prst="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i="1" dirty="0">
                <a:solidFill>
                  <a:schemeClr val="tx1"/>
                </a:solidFill>
              </a:rPr>
              <a:t>Puis là, de devoir repasser à un </a:t>
            </a:r>
            <a:r>
              <a:rPr lang="fr-FR" b="1" i="1" dirty="0">
                <a:solidFill>
                  <a:schemeClr val="tx1"/>
                </a:solidFill>
              </a:rPr>
              <a:t>groupe de vingt-cinq</a:t>
            </a:r>
            <a:r>
              <a:rPr lang="fr-FR" i="1" dirty="0">
                <a:solidFill>
                  <a:schemeClr val="tx1"/>
                </a:solidFill>
              </a:rPr>
              <a:t>, j'avais l'impression </a:t>
            </a:r>
            <a:r>
              <a:rPr lang="fr-FR" b="1" i="1" dirty="0">
                <a:solidFill>
                  <a:schemeClr val="tx1"/>
                </a:solidFill>
              </a:rPr>
              <a:t>d'être à nouveau en </a:t>
            </a:r>
            <a:r>
              <a:rPr lang="fr-FR" b="1" i="1" dirty="0" smtClean="0">
                <a:solidFill>
                  <a:schemeClr val="tx1"/>
                </a:solidFill>
              </a:rPr>
              <a:t>secondaire. </a:t>
            </a:r>
            <a:endParaRPr lang="fr-FR" b="1" i="1" dirty="0">
              <a:solidFill>
                <a:schemeClr val="tx1"/>
              </a:solidFill>
            </a:endParaRPr>
          </a:p>
        </p:txBody>
      </p:sp>
      <p:sp>
        <p:nvSpPr>
          <p:cNvPr id="7" name="Rectangle 6"/>
          <p:cNvSpPr/>
          <p:nvPr/>
        </p:nvSpPr>
        <p:spPr>
          <a:xfrm>
            <a:off x="1680635" y="2069473"/>
            <a:ext cx="4496429" cy="337554"/>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262073" y="5517555"/>
            <a:ext cx="11667854" cy="768485"/>
          </a:xfrm>
          <a:prstGeom prst="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i="1" dirty="0">
                <a:solidFill>
                  <a:schemeClr val="tx1"/>
                </a:solidFill>
              </a:rPr>
              <a:t>Ça faisait très bizarre de </a:t>
            </a:r>
            <a:r>
              <a:rPr lang="fr-FR" b="1" i="1" dirty="0">
                <a:solidFill>
                  <a:schemeClr val="tx1"/>
                </a:solidFill>
              </a:rPr>
              <a:t>se retrouver en classe, comme en secondaire</a:t>
            </a:r>
            <a:r>
              <a:rPr lang="fr-FR" i="1" dirty="0">
                <a:solidFill>
                  <a:schemeClr val="tx1"/>
                </a:solidFill>
              </a:rPr>
              <a:t>, parce que moi j'aimais bien l'ambiance de l'amphi. Je me plais bien à l'Université et je rêvais que d'une chose, c'était de sortir de </a:t>
            </a:r>
            <a:r>
              <a:rPr lang="fr-FR" i="1" dirty="0" smtClean="0">
                <a:solidFill>
                  <a:schemeClr val="tx1"/>
                </a:solidFill>
              </a:rPr>
              <a:t>secondaire.</a:t>
            </a:r>
            <a:endParaRPr lang="fr-FR" i="1" dirty="0">
              <a:solidFill>
                <a:schemeClr val="tx1"/>
              </a:solidFill>
            </a:endParaRPr>
          </a:p>
        </p:txBody>
      </p:sp>
      <p:sp>
        <p:nvSpPr>
          <p:cNvPr id="9" name="Rectangle 8"/>
          <p:cNvSpPr/>
          <p:nvPr/>
        </p:nvSpPr>
        <p:spPr>
          <a:xfrm>
            <a:off x="262073" y="5009378"/>
            <a:ext cx="11667854" cy="430727"/>
          </a:xfrm>
          <a:prstGeom prst="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i="1" dirty="0">
                <a:solidFill>
                  <a:schemeClr val="tx1"/>
                </a:solidFill>
              </a:rPr>
              <a:t>J'ai eu l'impression de </a:t>
            </a:r>
            <a:r>
              <a:rPr lang="fr-FR" b="1" i="1" dirty="0">
                <a:solidFill>
                  <a:schemeClr val="tx1"/>
                </a:solidFill>
              </a:rPr>
              <a:t>retourner en secondaire</a:t>
            </a:r>
            <a:r>
              <a:rPr lang="fr-FR" i="1" dirty="0">
                <a:solidFill>
                  <a:schemeClr val="tx1"/>
                </a:solidFill>
              </a:rPr>
              <a:t>. Je préfère largement les amphis.</a:t>
            </a:r>
          </a:p>
        </p:txBody>
      </p:sp>
      <p:sp>
        <p:nvSpPr>
          <p:cNvPr id="12" name="ZoneTexte 11"/>
          <p:cNvSpPr txBox="1"/>
          <p:nvPr/>
        </p:nvSpPr>
        <p:spPr>
          <a:xfrm>
            <a:off x="9898018" y="2664713"/>
            <a:ext cx="2283188" cy="1015663"/>
          </a:xfrm>
          <a:prstGeom prst="rect">
            <a:avLst/>
          </a:prstGeom>
          <a:solidFill>
            <a:schemeClr val="bg1"/>
          </a:solidFill>
          <a:ln w="38100">
            <a:solidFill>
              <a:srgbClr val="FF0000"/>
            </a:solidFill>
          </a:ln>
        </p:spPr>
        <p:txBody>
          <a:bodyPr wrap="square" rtlCol="0">
            <a:spAutoFit/>
          </a:bodyPr>
          <a:lstStyle/>
          <a:p>
            <a:pPr algn="r"/>
            <a:r>
              <a:rPr lang="fr-FR" sz="1500" b="1" dirty="0" smtClean="0"/>
              <a:t>Besoin </a:t>
            </a:r>
            <a:r>
              <a:rPr lang="fr-FR" sz="1500" b="1" smtClean="0"/>
              <a:t>d’appartenance</a:t>
            </a:r>
            <a:r>
              <a:rPr lang="fr-FR" sz="1500" smtClean="0"/>
              <a:t> </a:t>
            </a:r>
          </a:p>
          <a:p>
            <a:pPr algn="r"/>
            <a:r>
              <a:rPr lang="fr-FR" sz="1500" dirty="0" smtClean="0"/>
              <a:t>(Maslow, 1943)</a:t>
            </a:r>
            <a:br>
              <a:rPr lang="fr-FR" sz="1500" dirty="0" smtClean="0"/>
            </a:br>
            <a:r>
              <a:rPr lang="fr-FR" sz="1500" dirty="0" smtClean="0"/>
              <a:t>+ </a:t>
            </a:r>
            <a:r>
              <a:rPr lang="fr-FR" sz="1500" b="1" dirty="0" smtClean="0"/>
              <a:t>Estime de soi</a:t>
            </a:r>
            <a:r>
              <a:rPr lang="fr-FR" sz="1500" dirty="0"/>
              <a:t> </a:t>
            </a:r>
            <a:r>
              <a:rPr lang="fr-FR" sz="1500" dirty="0" smtClean="0"/>
              <a:t>/ </a:t>
            </a:r>
          </a:p>
          <a:p>
            <a:pPr algn="r"/>
            <a:r>
              <a:rPr lang="fr-FR" sz="1500" dirty="0" smtClean="0"/>
              <a:t>sentiment d’auto-efficacité</a:t>
            </a: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0129" y="1850248"/>
            <a:ext cx="1473200" cy="711200"/>
          </a:xfrm>
          <a:prstGeom prst="rect">
            <a:avLst/>
          </a:prstGeom>
          <a:ln w="38100">
            <a:solidFill>
              <a:srgbClr val="FF0000"/>
            </a:solidFill>
          </a:ln>
        </p:spPr>
      </p:pic>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539" y="3783641"/>
            <a:ext cx="1484300" cy="1264791"/>
          </a:xfrm>
          <a:prstGeom prst="rect">
            <a:avLst/>
          </a:prstGeom>
          <a:ln w="38100">
            <a:solidFill>
              <a:srgbClr val="FF0000"/>
            </a:solidFill>
          </a:ln>
        </p:spPr>
      </p:pic>
    </p:spTree>
    <p:extLst>
      <p:ext uri="{BB962C8B-B14F-4D97-AF65-F5344CB8AC3E}">
        <p14:creationId xmlns:p14="http://schemas.microsoft.com/office/powerpoint/2010/main" val="110981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 grpId="0" animBg="1"/>
      <p:bldP spid="9"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GB" sz="3600" dirty="0" smtClean="0"/>
              <a:t>Relation avec les personnel </a:t>
            </a:r>
            <a:r>
              <a:rPr lang="en-GB" sz="3600" dirty="0" err="1" smtClean="0"/>
              <a:t>encadrant</a:t>
            </a:r>
            <a:endParaRPr lang="en-GB" sz="3600" dirty="0"/>
          </a:p>
        </p:txBody>
      </p:sp>
      <p:sp>
        <p:nvSpPr>
          <p:cNvPr id="3" name="Espace réservé du contenu 2"/>
          <p:cNvSpPr>
            <a:spLocks noGrp="1"/>
          </p:cNvSpPr>
          <p:nvPr>
            <p:ph idx="1"/>
          </p:nvPr>
        </p:nvSpPr>
        <p:spPr/>
        <p:txBody>
          <a:bodyPr/>
          <a:lstStyle/>
          <a:p>
            <a:endParaRPr lang="en-GB"/>
          </a:p>
        </p:txBody>
      </p:sp>
      <p:sp>
        <p:nvSpPr>
          <p:cNvPr id="4" name="Pentagone 7"/>
          <p:cNvSpPr/>
          <p:nvPr/>
        </p:nvSpPr>
        <p:spPr>
          <a:xfrm>
            <a:off x="8004048" y="182880"/>
            <a:ext cx="3919728" cy="34137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Conclusion et Perspectives</a:t>
            </a:r>
            <a:endParaRPr lang="fr-BE" dirty="0"/>
          </a:p>
        </p:txBody>
      </p:sp>
      <p:sp>
        <p:nvSpPr>
          <p:cNvPr id="5" name="Pentagone 8"/>
          <p:cNvSpPr/>
          <p:nvPr/>
        </p:nvSpPr>
        <p:spPr>
          <a:xfrm>
            <a:off x="5425440" y="182880"/>
            <a:ext cx="2880000" cy="341376"/>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Résultats</a:t>
            </a:r>
            <a:endParaRPr lang="fr-BE" dirty="0"/>
          </a:p>
        </p:txBody>
      </p:sp>
      <p:sp>
        <p:nvSpPr>
          <p:cNvPr id="6" name="Pentagone 9"/>
          <p:cNvSpPr/>
          <p:nvPr/>
        </p:nvSpPr>
        <p:spPr>
          <a:xfrm>
            <a:off x="2846832" y="182880"/>
            <a:ext cx="3054096" cy="34137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Objectifs et Méthodes</a:t>
            </a:r>
            <a:endParaRPr lang="fr-BE" dirty="0"/>
          </a:p>
        </p:txBody>
      </p:sp>
      <p:sp>
        <p:nvSpPr>
          <p:cNvPr id="7" name="Pentagone 10"/>
          <p:cNvSpPr/>
          <p:nvPr/>
        </p:nvSpPr>
        <p:spPr>
          <a:xfrm>
            <a:off x="268224" y="182880"/>
            <a:ext cx="2880000" cy="34137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Contexte</a:t>
            </a:r>
            <a:endParaRPr lang="fr-BE" dirty="0"/>
          </a:p>
        </p:txBody>
      </p:sp>
    </p:spTree>
    <p:extLst>
      <p:ext uri="{BB962C8B-B14F-4D97-AF65-F5344CB8AC3E}">
        <p14:creationId xmlns:p14="http://schemas.microsoft.com/office/powerpoint/2010/main" val="15441941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2849237849"/>
              </p:ext>
            </p:extLst>
          </p:nvPr>
        </p:nvGraphicFramePr>
        <p:xfrm>
          <a:off x="729572" y="121033"/>
          <a:ext cx="10042511" cy="6597057"/>
        </p:xfrm>
        <a:graphic>
          <a:graphicData uri="http://schemas.openxmlformats.org/drawingml/2006/table">
            <a:tbl>
              <a:tblPr firstRow="1" bandRow="1">
                <a:tableStyleId>{5C22544A-7EE6-4342-B048-85BDC9FD1C3A}</a:tableStyleId>
              </a:tblPr>
              <a:tblGrid>
                <a:gridCol w="7509755">
                  <a:extLst>
                    <a:ext uri="{9D8B030D-6E8A-4147-A177-3AD203B41FA5}">
                      <a16:colId xmlns="" xmlns:a16="http://schemas.microsoft.com/office/drawing/2014/main" val="2980651336"/>
                    </a:ext>
                  </a:extLst>
                </a:gridCol>
                <a:gridCol w="633189">
                  <a:extLst>
                    <a:ext uri="{9D8B030D-6E8A-4147-A177-3AD203B41FA5}">
                      <a16:colId xmlns="" xmlns:a16="http://schemas.microsoft.com/office/drawing/2014/main" val="2249863692"/>
                    </a:ext>
                  </a:extLst>
                </a:gridCol>
                <a:gridCol w="633189">
                  <a:extLst>
                    <a:ext uri="{9D8B030D-6E8A-4147-A177-3AD203B41FA5}">
                      <a16:colId xmlns="" xmlns:a16="http://schemas.microsoft.com/office/drawing/2014/main" val="2893135628"/>
                    </a:ext>
                  </a:extLst>
                </a:gridCol>
                <a:gridCol w="633189">
                  <a:extLst>
                    <a:ext uri="{9D8B030D-6E8A-4147-A177-3AD203B41FA5}">
                      <a16:colId xmlns="" xmlns:a16="http://schemas.microsoft.com/office/drawing/2014/main" val="490871158"/>
                    </a:ext>
                  </a:extLst>
                </a:gridCol>
                <a:gridCol w="633189">
                  <a:extLst>
                    <a:ext uri="{9D8B030D-6E8A-4147-A177-3AD203B41FA5}">
                      <a16:colId xmlns="" xmlns:a16="http://schemas.microsoft.com/office/drawing/2014/main" val="2084468705"/>
                    </a:ext>
                  </a:extLst>
                </a:gridCol>
              </a:tblGrid>
              <a:tr h="349737">
                <a:tc>
                  <a:txBody>
                    <a:bodyPr/>
                    <a:lstStyle/>
                    <a:p>
                      <a:pPr algn="l" fontAlgn="ctr"/>
                      <a:r>
                        <a:rPr lang="fr-BE" sz="1800" b="1" i="0" u="none" strike="noStrike" noProof="0" dirty="0" smtClean="0">
                          <a:solidFill>
                            <a:srgbClr val="000000"/>
                          </a:solidFill>
                          <a:effectLst/>
                          <a:latin typeface="Calibri" panose="020F0502020204030204" pitchFamily="34" charset="0"/>
                        </a:rPr>
                        <a:t>Manifestations d’une bonne qualité d’interaction avec</a:t>
                      </a:r>
                      <a:r>
                        <a:rPr lang="fr-BE" sz="1800" b="1" i="0" u="none" strike="noStrike" baseline="0" noProof="0" dirty="0" smtClean="0">
                          <a:solidFill>
                            <a:srgbClr val="000000"/>
                          </a:solidFill>
                          <a:effectLst/>
                          <a:latin typeface="Calibri" panose="020F0502020204030204" pitchFamily="34" charset="0"/>
                        </a:rPr>
                        <a:t> le personnel encadrant liée à l’allègement</a:t>
                      </a:r>
                      <a:endParaRPr lang="fr-BE" sz="1800" b="1" i="0" u="none" strike="noStrike" noProof="0" dirty="0">
                        <a:solidFill>
                          <a:srgbClr val="000000"/>
                        </a:solidFill>
                        <a:effectLst/>
                        <a:latin typeface="Calibri" panose="020F0502020204030204" pitchFamily="34" charset="0"/>
                      </a:endParaRPr>
                    </a:p>
                  </a:txBody>
                  <a:tcPr marL="7200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Et. (1)</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Com.</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Et. (2)</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Com.</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extLst>
                  <a:ext uri="{0D108BD9-81ED-4DB2-BD59-A6C34878D82A}">
                    <a16:rowId xmlns="" xmlns:a16="http://schemas.microsoft.com/office/drawing/2014/main" val="2101281383"/>
                  </a:ext>
                </a:extLst>
              </a:tr>
              <a:tr h="349737">
                <a:tc>
                  <a:txBody>
                    <a:bodyPr/>
                    <a:lstStyle/>
                    <a:p>
                      <a:pPr algn="l" fontAlgn="b"/>
                      <a:r>
                        <a:rPr lang="fr-BE" sz="1800" b="1" i="0" u="none" strike="noStrike" noProof="0" dirty="0" smtClean="0">
                          <a:solidFill>
                            <a:srgbClr val="000000"/>
                          </a:solidFill>
                          <a:effectLst/>
                          <a:latin typeface="Calibri" panose="020F0502020204030204" pitchFamily="34" charset="0"/>
                        </a:rPr>
                        <a:t>Être désinhibé</a:t>
                      </a:r>
                      <a:r>
                        <a:rPr lang="fr-BE" sz="1800" b="1" i="0" u="none" strike="noStrike" baseline="0" noProof="0" dirty="0" smtClean="0">
                          <a:solidFill>
                            <a:srgbClr val="000000"/>
                          </a:solidFill>
                          <a:effectLst/>
                          <a:latin typeface="Calibri" panose="020F0502020204030204" pitchFamily="34" charset="0"/>
                        </a:rPr>
                        <a:t> à poser des questions</a:t>
                      </a:r>
                      <a:endParaRPr lang="fr-BE" sz="1800" b="1" i="0" u="none" strike="noStrike" noProof="0" dirty="0">
                        <a:solidFill>
                          <a:srgbClr val="000000"/>
                        </a:solidFill>
                        <a:effectLst/>
                        <a:latin typeface="Calibri" panose="020F0502020204030204" pitchFamily="34" charset="0"/>
                      </a:endParaRPr>
                    </a:p>
                  </a:txBody>
                  <a:tcPr marL="72000" marR="7620" marT="7620" marB="0" anchor="ctr">
                    <a:solidFill>
                      <a:schemeClr val="accent2">
                        <a:lumMod val="75000"/>
                      </a:schemeClr>
                    </a:solidFill>
                  </a:tcPr>
                </a:tc>
                <a:tc>
                  <a:txBody>
                    <a:bodyPr/>
                    <a:lstStyle/>
                    <a:p>
                      <a:pPr algn="ctr" fontAlgn="b"/>
                      <a:r>
                        <a:rPr lang="fr-BE" sz="1600" b="1" i="0" u="none" strike="noStrike" noProof="0" dirty="0">
                          <a:solidFill>
                            <a:srgbClr val="000000"/>
                          </a:solidFill>
                          <a:effectLst/>
                          <a:latin typeface="Calibri" panose="020F0502020204030204" pitchFamily="34" charset="0"/>
                        </a:rPr>
                        <a:t>7</a:t>
                      </a:r>
                    </a:p>
                  </a:txBody>
                  <a:tcPr marL="7620" marR="7620" marT="7620" marB="0" anchor="ctr">
                    <a:solidFill>
                      <a:schemeClr val="accent2">
                        <a:lumMod val="75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15</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75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6</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75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7</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75000"/>
                      </a:schemeClr>
                    </a:solidFill>
                  </a:tcPr>
                </a:tc>
                <a:extLst>
                  <a:ext uri="{0D108BD9-81ED-4DB2-BD59-A6C34878D82A}">
                    <a16:rowId xmlns="" xmlns:a16="http://schemas.microsoft.com/office/drawing/2014/main" val="2820746704"/>
                  </a:ext>
                </a:extLst>
              </a:tr>
              <a:tr h="307345">
                <a:tc>
                  <a:txBody>
                    <a:bodyPr/>
                    <a:lstStyle/>
                    <a:p>
                      <a:pPr algn="l" fontAlgn="b"/>
                      <a:r>
                        <a:rPr lang="fr-BE" sz="1600" b="0" i="0" u="none" strike="noStrike" noProof="0" dirty="0" smtClean="0">
                          <a:solidFill>
                            <a:srgbClr val="000000"/>
                          </a:solidFill>
                          <a:effectLst/>
                          <a:latin typeface="Calibri" panose="020F0502020204030204" pitchFamily="34" charset="0"/>
                        </a:rPr>
                        <a:t>	Inter-personnellement</a:t>
                      </a:r>
                      <a:endParaRPr lang="fr-BE" sz="1600" b="0" i="0" u="none" strike="noStrike" noProof="0" dirty="0">
                        <a:solidFill>
                          <a:srgbClr val="000000"/>
                        </a:solidFill>
                        <a:effectLst/>
                        <a:latin typeface="Calibri" panose="020F0502020204030204" pitchFamily="34" charset="0"/>
                      </a:endParaRPr>
                    </a:p>
                  </a:txBody>
                  <a:tcPr marL="72000" marR="7620" marT="7620" marB="0" anchor="ctr">
                    <a:solidFill>
                      <a:schemeClr val="accent2">
                        <a:lumMod val="60000"/>
                        <a:lumOff val="40000"/>
                      </a:schemeClr>
                    </a:solidFill>
                  </a:tcPr>
                </a:tc>
                <a:tc>
                  <a:txBody>
                    <a:bodyPr/>
                    <a:lstStyle/>
                    <a:p>
                      <a:pPr algn="ctr" fontAlgn="b"/>
                      <a:r>
                        <a:rPr lang="fr-BE" sz="1600" b="1" i="0" u="none" strike="noStrike" noProof="0" dirty="0">
                          <a:solidFill>
                            <a:srgbClr val="000000"/>
                          </a:solidFill>
                          <a:effectLst/>
                          <a:latin typeface="Calibri" panose="020F0502020204030204" pitchFamily="34" charset="0"/>
                        </a:rPr>
                        <a:t>5</a:t>
                      </a:r>
                    </a:p>
                  </a:txBody>
                  <a:tcPr marL="7620" marR="7620" marT="7620" marB="0" anchor="ctr">
                    <a:solidFill>
                      <a:schemeClr val="accent2">
                        <a:lumMod val="60000"/>
                        <a:lumOff val="40000"/>
                      </a:schemeClr>
                    </a:solidFill>
                  </a:tcPr>
                </a:tc>
                <a:tc>
                  <a:txBody>
                    <a:bodyPr/>
                    <a:lstStyle/>
                    <a:p>
                      <a:pPr algn="ctr" fontAlgn="b"/>
                      <a:r>
                        <a:rPr lang="fr-BE" sz="1600" b="1" i="0" u="none" strike="noStrike" noProof="0" dirty="0">
                          <a:solidFill>
                            <a:srgbClr val="000000"/>
                          </a:solidFill>
                          <a:effectLst/>
                          <a:latin typeface="Calibri" panose="020F0502020204030204" pitchFamily="34" charset="0"/>
                        </a:rPr>
                        <a:t>6</a:t>
                      </a:r>
                    </a:p>
                  </a:txBody>
                  <a:tcPr marL="7620" marR="7620" marT="7620" marB="0" anchor="ctr">
                    <a:solidFill>
                      <a:schemeClr val="accent2">
                        <a:lumMod val="60000"/>
                        <a:lumOff val="4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1</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60000"/>
                        <a:lumOff val="4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1</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60000"/>
                        <a:lumOff val="40000"/>
                      </a:schemeClr>
                    </a:solidFill>
                  </a:tcPr>
                </a:tc>
                <a:extLst>
                  <a:ext uri="{0D108BD9-81ED-4DB2-BD59-A6C34878D82A}">
                    <a16:rowId xmlns="" xmlns:a16="http://schemas.microsoft.com/office/drawing/2014/main" val="2651048275"/>
                  </a:ext>
                </a:extLst>
              </a:tr>
              <a:tr h="264952">
                <a:tc>
                  <a:txBody>
                    <a:bodyPr/>
                    <a:lstStyle/>
                    <a:p>
                      <a:pPr algn="l" fontAlgn="b"/>
                      <a:r>
                        <a:rPr lang="fr-BE" sz="1600" b="0" i="0" u="none" strike="noStrike" noProof="0" dirty="0" smtClean="0">
                          <a:solidFill>
                            <a:srgbClr val="000000"/>
                          </a:solidFill>
                          <a:effectLst/>
                          <a:latin typeface="Calibri" panose="020F0502020204030204" pitchFamily="34" charset="0"/>
                        </a:rPr>
                        <a:t>	(non précisé)</a:t>
                      </a:r>
                      <a:endParaRPr lang="fr-BE" sz="1600" b="0" i="0" u="none" strike="noStrike" noProof="0" dirty="0">
                        <a:solidFill>
                          <a:srgbClr val="000000"/>
                        </a:solidFill>
                        <a:effectLst/>
                        <a:latin typeface="Calibri" panose="020F0502020204030204" pitchFamily="34" charset="0"/>
                      </a:endParaRPr>
                    </a:p>
                  </a:txBody>
                  <a:tcPr marL="72000" marR="7620" marT="7620" marB="0" anchor="ctr">
                    <a:solidFill>
                      <a:schemeClr val="accent2">
                        <a:lumMod val="60000"/>
                        <a:lumOff val="4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4</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60000"/>
                        <a:lumOff val="4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4</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60000"/>
                        <a:lumOff val="4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4</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60000"/>
                        <a:lumOff val="4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4</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60000"/>
                        <a:lumOff val="40000"/>
                      </a:schemeClr>
                    </a:solidFill>
                  </a:tcPr>
                </a:tc>
                <a:extLst>
                  <a:ext uri="{0D108BD9-81ED-4DB2-BD59-A6C34878D82A}">
                    <a16:rowId xmlns="" xmlns:a16="http://schemas.microsoft.com/office/drawing/2014/main" val="871133559"/>
                  </a:ext>
                </a:extLst>
              </a:tr>
              <a:tr h="264952">
                <a:tc>
                  <a:txBody>
                    <a:bodyPr/>
                    <a:lstStyle/>
                    <a:p>
                      <a:pPr algn="l" fontAlgn="b"/>
                      <a:r>
                        <a:rPr lang="fr-BE" sz="1600" b="0" i="0" u="none" strike="noStrike" noProof="0" dirty="0" smtClean="0">
                          <a:solidFill>
                            <a:srgbClr val="000000"/>
                          </a:solidFill>
                          <a:effectLst/>
                          <a:latin typeface="Calibri" panose="020F0502020204030204" pitchFamily="34" charset="0"/>
                        </a:rPr>
                        <a:t>	Publiquement</a:t>
                      </a:r>
                      <a:endParaRPr lang="fr-BE" sz="1600" b="0" i="0" u="none" strike="noStrike" noProof="0" dirty="0">
                        <a:solidFill>
                          <a:srgbClr val="000000"/>
                        </a:solidFill>
                        <a:effectLst/>
                        <a:latin typeface="Calibri" panose="020F0502020204030204" pitchFamily="34" charset="0"/>
                      </a:endParaRPr>
                    </a:p>
                  </a:txBody>
                  <a:tcPr marL="72000" marR="7620" marT="7620" marB="0" anchor="ctr">
                    <a:solidFill>
                      <a:schemeClr val="accent2">
                        <a:lumMod val="60000"/>
                        <a:lumOff val="40000"/>
                      </a:schemeClr>
                    </a:solidFill>
                  </a:tcPr>
                </a:tc>
                <a:tc>
                  <a:txBody>
                    <a:bodyPr/>
                    <a:lstStyle/>
                    <a:p>
                      <a:pPr algn="ctr" fontAlgn="b"/>
                      <a:r>
                        <a:rPr lang="fr-BE" sz="1600" b="1" i="0" u="none" strike="noStrike" noProof="0" dirty="0">
                          <a:solidFill>
                            <a:srgbClr val="000000"/>
                          </a:solidFill>
                          <a:effectLst/>
                          <a:latin typeface="Calibri" panose="020F0502020204030204" pitchFamily="34" charset="0"/>
                        </a:rPr>
                        <a:t>5</a:t>
                      </a:r>
                    </a:p>
                  </a:txBody>
                  <a:tcPr marL="7620" marR="7620" marT="7620" marB="0" anchor="ctr">
                    <a:solidFill>
                      <a:schemeClr val="accent2">
                        <a:lumMod val="60000"/>
                        <a:lumOff val="40000"/>
                      </a:schemeClr>
                    </a:solidFill>
                  </a:tcPr>
                </a:tc>
                <a:tc>
                  <a:txBody>
                    <a:bodyPr/>
                    <a:lstStyle/>
                    <a:p>
                      <a:pPr algn="ctr" fontAlgn="b"/>
                      <a:r>
                        <a:rPr lang="fr-BE" sz="1600" b="1" i="0" u="none" strike="noStrike" noProof="0" dirty="0">
                          <a:solidFill>
                            <a:srgbClr val="000000"/>
                          </a:solidFill>
                          <a:effectLst/>
                          <a:latin typeface="Calibri" panose="020F0502020204030204" pitchFamily="34" charset="0"/>
                        </a:rPr>
                        <a:t>5</a:t>
                      </a:r>
                    </a:p>
                  </a:txBody>
                  <a:tcPr marL="7620" marR="7620" marT="7620" marB="0" anchor="ctr">
                    <a:solidFill>
                      <a:schemeClr val="accent2">
                        <a:lumMod val="60000"/>
                        <a:lumOff val="4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2</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60000"/>
                        <a:lumOff val="4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2</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60000"/>
                        <a:lumOff val="40000"/>
                      </a:schemeClr>
                    </a:solidFill>
                  </a:tcPr>
                </a:tc>
                <a:extLst>
                  <a:ext uri="{0D108BD9-81ED-4DB2-BD59-A6C34878D82A}">
                    <a16:rowId xmlns="" xmlns:a16="http://schemas.microsoft.com/office/drawing/2014/main" val="2377525074"/>
                  </a:ext>
                </a:extLst>
              </a:tr>
              <a:tr h="286030">
                <a:tc>
                  <a:txBody>
                    <a:bodyPr/>
                    <a:lstStyle/>
                    <a:p>
                      <a:pPr algn="l" fontAlgn="b"/>
                      <a:r>
                        <a:rPr lang="fr-BE" sz="1800" b="1" i="0" u="none" strike="noStrike" noProof="0" dirty="0" smtClean="0">
                          <a:solidFill>
                            <a:srgbClr val="000000"/>
                          </a:solidFill>
                          <a:effectLst/>
                          <a:latin typeface="Calibri" panose="020F0502020204030204" pitchFamily="34" charset="0"/>
                        </a:rPr>
                        <a:t>Disponibilité des professeurs</a:t>
                      </a:r>
                      <a:endParaRPr lang="fr-BE" sz="1800" b="1" i="0" u="none" strike="noStrike" noProof="0" dirty="0">
                        <a:solidFill>
                          <a:srgbClr val="000000"/>
                        </a:solidFill>
                        <a:effectLst/>
                        <a:latin typeface="Calibri" panose="020F0502020204030204" pitchFamily="34" charset="0"/>
                      </a:endParaRPr>
                    </a:p>
                  </a:txBody>
                  <a:tcPr marL="72000" marR="7620" marT="7620" marB="0" anchor="ctr">
                    <a:solidFill>
                      <a:schemeClr val="accent6">
                        <a:lumMod val="75000"/>
                      </a:schemeClr>
                    </a:solidFill>
                  </a:tcPr>
                </a:tc>
                <a:tc>
                  <a:txBody>
                    <a:bodyPr/>
                    <a:lstStyle/>
                    <a:p>
                      <a:pPr algn="ctr" fontAlgn="b"/>
                      <a:r>
                        <a:rPr lang="fr-BE" sz="1600" b="1" i="0" u="none" strike="noStrike" noProof="0" dirty="0">
                          <a:solidFill>
                            <a:srgbClr val="000000"/>
                          </a:solidFill>
                          <a:effectLst/>
                          <a:latin typeface="Calibri" panose="020F0502020204030204" pitchFamily="34" charset="0"/>
                        </a:rPr>
                        <a:t>7</a:t>
                      </a:r>
                    </a:p>
                  </a:txBody>
                  <a:tcPr marL="7620" marR="7620" marT="7620" marB="0" anchor="ctr">
                    <a:solidFill>
                      <a:schemeClr val="accent6">
                        <a:lumMod val="75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15</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9</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24</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75000"/>
                      </a:schemeClr>
                    </a:solidFill>
                  </a:tcPr>
                </a:tc>
                <a:extLst>
                  <a:ext uri="{0D108BD9-81ED-4DB2-BD59-A6C34878D82A}">
                    <a16:rowId xmlns="" xmlns:a16="http://schemas.microsoft.com/office/drawing/2014/main" val="1054416663"/>
                  </a:ext>
                </a:extLst>
              </a:tr>
              <a:tr h="264952">
                <a:tc>
                  <a:txBody>
                    <a:bodyPr/>
                    <a:lstStyle/>
                    <a:p>
                      <a:pPr algn="l" fontAlgn="b"/>
                      <a:r>
                        <a:rPr lang="fr-BE" sz="1600" b="0" i="0" u="none" strike="noStrike" noProof="0" dirty="0" smtClean="0">
                          <a:solidFill>
                            <a:srgbClr val="000000"/>
                          </a:solidFill>
                          <a:effectLst/>
                          <a:latin typeface="Calibri" panose="020F0502020204030204" pitchFamily="34" charset="0"/>
                        </a:rPr>
                        <a:t>	Disponibilité en dehors des</a:t>
                      </a:r>
                      <a:r>
                        <a:rPr lang="fr-BE" sz="1600" b="0" i="0" u="none" strike="noStrike" baseline="0" noProof="0" dirty="0" smtClean="0">
                          <a:solidFill>
                            <a:srgbClr val="000000"/>
                          </a:solidFill>
                          <a:effectLst/>
                          <a:latin typeface="Calibri" panose="020F0502020204030204" pitchFamily="34" charset="0"/>
                        </a:rPr>
                        <a:t> heures prévues à l’horaire</a:t>
                      </a:r>
                      <a:endParaRPr lang="fr-BE" sz="1600" b="0" i="0" u="none" strike="noStrike" noProof="0" dirty="0">
                        <a:solidFill>
                          <a:srgbClr val="000000"/>
                        </a:solidFill>
                        <a:effectLst/>
                        <a:latin typeface="Calibri" panose="020F0502020204030204" pitchFamily="34" charset="0"/>
                      </a:endParaRPr>
                    </a:p>
                  </a:txBody>
                  <a:tcPr marL="72000" marR="7620" marT="7620" marB="0" anchor="ctr">
                    <a:solidFill>
                      <a:schemeClr val="accent6">
                        <a:lumMod val="60000"/>
                        <a:lumOff val="40000"/>
                      </a:schemeClr>
                    </a:solidFill>
                  </a:tcPr>
                </a:tc>
                <a:tc>
                  <a:txBody>
                    <a:bodyPr/>
                    <a:lstStyle/>
                    <a:p>
                      <a:pPr algn="ctr" fontAlgn="b"/>
                      <a:r>
                        <a:rPr lang="fr-BE" sz="1600" b="1" i="0" u="none" strike="noStrike" noProof="0" dirty="0">
                          <a:solidFill>
                            <a:srgbClr val="000000"/>
                          </a:solidFill>
                          <a:effectLst/>
                          <a:latin typeface="Calibri" panose="020F0502020204030204" pitchFamily="34" charset="0"/>
                        </a:rPr>
                        <a:t>1</a:t>
                      </a:r>
                    </a:p>
                  </a:txBody>
                  <a:tcPr marL="7620" marR="7620" marT="7620" marB="0" anchor="ctr">
                    <a:solidFill>
                      <a:schemeClr val="accent6">
                        <a:lumMod val="60000"/>
                        <a:lumOff val="40000"/>
                      </a:schemeClr>
                    </a:solidFill>
                  </a:tcPr>
                </a:tc>
                <a:tc>
                  <a:txBody>
                    <a:bodyPr/>
                    <a:lstStyle/>
                    <a:p>
                      <a:pPr algn="ctr" fontAlgn="b"/>
                      <a:r>
                        <a:rPr lang="fr-BE" sz="1600" b="1" i="0" u="none" strike="noStrike" noProof="0" dirty="0">
                          <a:solidFill>
                            <a:srgbClr val="000000"/>
                          </a:solidFill>
                          <a:effectLst/>
                          <a:latin typeface="Calibri" panose="020F0502020204030204" pitchFamily="34" charset="0"/>
                        </a:rPr>
                        <a:t>1</a:t>
                      </a:r>
                    </a:p>
                  </a:txBody>
                  <a:tcPr marL="7620" marR="7620" marT="7620" marB="0" anchor="ctr">
                    <a:solidFill>
                      <a:schemeClr val="accent6">
                        <a:lumMod val="60000"/>
                        <a:lumOff val="4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2</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60000"/>
                        <a:lumOff val="4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2</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60000"/>
                        <a:lumOff val="40000"/>
                      </a:schemeClr>
                    </a:solidFill>
                  </a:tcPr>
                </a:tc>
                <a:extLst>
                  <a:ext uri="{0D108BD9-81ED-4DB2-BD59-A6C34878D82A}">
                    <a16:rowId xmlns="" xmlns:a16="http://schemas.microsoft.com/office/drawing/2014/main" val="4118138597"/>
                  </a:ext>
                </a:extLst>
              </a:tr>
              <a:tr h="264952">
                <a:tc>
                  <a:txBody>
                    <a:bodyPr/>
                    <a:lstStyle/>
                    <a:p>
                      <a:pPr algn="l" fontAlgn="b"/>
                      <a:r>
                        <a:rPr lang="fr-BE" sz="1600" b="0" i="0" u="none" strike="noStrike" noProof="0" dirty="0" smtClean="0">
                          <a:solidFill>
                            <a:srgbClr val="000000"/>
                          </a:solidFill>
                          <a:effectLst/>
                          <a:latin typeface="Calibri" panose="020F0502020204030204" pitchFamily="34" charset="0"/>
                        </a:rPr>
                        <a:t>	les profs ont pris le temps d’un</a:t>
                      </a:r>
                      <a:r>
                        <a:rPr lang="fr-BE" sz="1600" b="0" i="0" u="none" strike="noStrike" baseline="0" noProof="0" dirty="0" smtClean="0">
                          <a:solidFill>
                            <a:srgbClr val="000000"/>
                          </a:solidFill>
                          <a:effectLst/>
                          <a:latin typeface="Calibri" panose="020F0502020204030204" pitchFamily="34" charset="0"/>
                        </a:rPr>
                        <a:t> feedback personnel</a:t>
                      </a:r>
                      <a:endParaRPr lang="fr-BE" sz="1600" b="0" i="0" u="none" strike="noStrike" noProof="0" dirty="0">
                        <a:solidFill>
                          <a:srgbClr val="000000"/>
                        </a:solidFill>
                        <a:effectLst/>
                        <a:latin typeface="Calibri" panose="020F0502020204030204" pitchFamily="34" charset="0"/>
                      </a:endParaRPr>
                    </a:p>
                  </a:txBody>
                  <a:tcPr marL="72000" marR="7620" marT="7620" marB="0" anchor="ctr">
                    <a:solidFill>
                      <a:schemeClr val="accent6">
                        <a:lumMod val="60000"/>
                        <a:lumOff val="40000"/>
                      </a:schemeClr>
                    </a:solidFill>
                  </a:tcPr>
                </a:tc>
                <a:tc>
                  <a:txBody>
                    <a:bodyPr/>
                    <a:lstStyle/>
                    <a:p>
                      <a:pPr algn="ctr" fontAlgn="b"/>
                      <a:r>
                        <a:rPr lang="fr-BE" sz="1600" b="1" i="0" u="none" strike="noStrike" noProof="0" dirty="0">
                          <a:solidFill>
                            <a:srgbClr val="000000"/>
                          </a:solidFill>
                          <a:effectLst/>
                          <a:latin typeface="Calibri" panose="020F0502020204030204" pitchFamily="34" charset="0"/>
                        </a:rPr>
                        <a:t>1</a:t>
                      </a:r>
                    </a:p>
                  </a:txBody>
                  <a:tcPr marL="7620" marR="7620" marT="7620" marB="0" anchor="ctr">
                    <a:solidFill>
                      <a:schemeClr val="accent6">
                        <a:lumMod val="60000"/>
                        <a:lumOff val="40000"/>
                      </a:schemeClr>
                    </a:solidFill>
                  </a:tcPr>
                </a:tc>
                <a:tc>
                  <a:txBody>
                    <a:bodyPr/>
                    <a:lstStyle/>
                    <a:p>
                      <a:pPr algn="ctr" fontAlgn="b"/>
                      <a:r>
                        <a:rPr lang="fr-BE" sz="1600" b="1" i="0" u="none" strike="noStrike" noProof="0" dirty="0">
                          <a:solidFill>
                            <a:srgbClr val="000000"/>
                          </a:solidFill>
                          <a:effectLst/>
                          <a:latin typeface="Calibri" panose="020F0502020204030204" pitchFamily="34" charset="0"/>
                        </a:rPr>
                        <a:t>2</a:t>
                      </a:r>
                    </a:p>
                  </a:txBody>
                  <a:tcPr marL="7620" marR="7620" marT="7620" marB="0" anchor="ctr">
                    <a:solidFill>
                      <a:schemeClr val="accent6">
                        <a:lumMod val="60000"/>
                        <a:lumOff val="4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3</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60000"/>
                        <a:lumOff val="4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3</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60000"/>
                        <a:lumOff val="40000"/>
                      </a:schemeClr>
                    </a:solidFill>
                  </a:tcPr>
                </a:tc>
                <a:extLst>
                  <a:ext uri="{0D108BD9-81ED-4DB2-BD59-A6C34878D82A}">
                    <a16:rowId xmlns="" xmlns:a16="http://schemas.microsoft.com/office/drawing/2014/main" val="3658653487"/>
                  </a:ext>
                </a:extLst>
              </a:tr>
              <a:tr h="307345">
                <a:tc>
                  <a:txBody>
                    <a:bodyPr/>
                    <a:lstStyle/>
                    <a:p>
                      <a:pPr algn="l" fontAlgn="b"/>
                      <a:r>
                        <a:rPr lang="fr-BE" sz="1600" b="0" i="0" u="none" strike="noStrike" noProof="0" dirty="0" smtClean="0">
                          <a:solidFill>
                            <a:srgbClr val="000000"/>
                          </a:solidFill>
                          <a:effectLst/>
                          <a:latin typeface="Calibri" panose="020F0502020204030204" pitchFamily="34" charset="0"/>
                        </a:rPr>
                        <a:t>	Les</a:t>
                      </a:r>
                      <a:r>
                        <a:rPr lang="fr-BE" sz="1600" b="0" i="0" u="none" strike="noStrike" baseline="0" noProof="0" dirty="0" smtClean="0">
                          <a:solidFill>
                            <a:srgbClr val="000000"/>
                          </a:solidFill>
                          <a:effectLst/>
                          <a:latin typeface="Calibri" panose="020F0502020204030204" pitchFamily="34" charset="0"/>
                        </a:rPr>
                        <a:t> profs s’enquièrent de la bonne compréhension</a:t>
                      </a:r>
                      <a:endParaRPr lang="fr-BE" sz="1600" b="0" i="0" u="none" strike="noStrike" noProof="0" dirty="0">
                        <a:solidFill>
                          <a:srgbClr val="000000"/>
                        </a:solidFill>
                        <a:effectLst/>
                        <a:latin typeface="Calibri" panose="020F0502020204030204" pitchFamily="34" charset="0"/>
                      </a:endParaRPr>
                    </a:p>
                  </a:txBody>
                  <a:tcPr marL="72000" marR="7620" marT="7620" marB="0" anchor="ctr">
                    <a:solidFill>
                      <a:schemeClr val="accent6">
                        <a:lumMod val="60000"/>
                        <a:lumOff val="40000"/>
                      </a:schemeClr>
                    </a:solidFill>
                  </a:tcPr>
                </a:tc>
                <a:tc>
                  <a:txBody>
                    <a:bodyPr/>
                    <a:lstStyle/>
                    <a:p>
                      <a:pPr algn="ctr" fontAlgn="b"/>
                      <a:r>
                        <a:rPr lang="fr-BE" sz="1600" b="1" i="0" u="none" strike="noStrike" noProof="0" dirty="0">
                          <a:solidFill>
                            <a:srgbClr val="000000"/>
                          </a:solidFill>
                          <a:effectLst/>
                          <a:latin typeface="Calibri" panose="020F0502020204030204" pitchFamily="34" charset="0"/>
                        </a:rPr>
                        <a:t>3</a:t>
                      </a:r>
                    </a:p>
                  </a:txBody>
                  <a:tcPr marL="7620" marR="7620" marT="7620" marB="0" anchor="ctr">
                    <a:solidFill>
                      <a:schemeClr val="accent6">
                        <a:lumMod val="60000"/>
                        <a:lumOff val="4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4</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60000"/>
                        <a:lumOff val="4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5</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60000"/>
                        <a:lumOff val="4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6</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60000"/>
                        <a:lumOff val="40000"/>
                      </a:schemeClr>
                    </a:solidFill>
                  </a:tcPr>
                </a:tc>
                <a:extLst>
                  <a:ext uri="{0D108BD9-81ED-4DB2-BD59-A6C34878D82A}">
                    <a16:rowId xmlns="" xmlns:a16="http://schemas.microsoft.com/office/drawing/2014/main" val="2383718512"/>
                  </a:ext>
                </a:extLst>
              </a:tr>
              <a:tr h="349737">
                <a:tc>
                  <a:txBody>
                    <a:bodyPr/>
                    <a:lstStyle/>
                    <a:p>
                      <a:pPr algn="l" fontAlgn="b"/>
                      <a:r>
                        <a:rPr lang="fr-BE" sz="1600" b="0" i="0" u="none" strike="noStrike" noProof="0" dirty="0" smtClean="0">
                          <a:solidFill>
                            <a:srgbClr val="000000"/>
                          </a:solidFill>
                          <a:effectLst/>
                          <a:latin typeface="Calibri" panose="020F0502020204030204" pitchFamily="34" charset="0"/>
                        </a:rPr>
                        <a:t>	Les</a:t>
                      </a:r>
                      <a:r>
                        <a:rPr lang="fr-BE" sz="1600" b="0" i="0" u="none" strike="noStrike" baseline="0" noProof="0" dirty="0" smtClean="0">
                          <a:solidFill>
                            <a:srgbClr val="000000"/>
                          </a:solidFill>
                          <a:effectLst/>
                          <a:latin typeface="Calibri" panose="020F0502020204030204" pitchFamily="34" charset="0"/>
                        </a:rPr>
                        <a:t> profs ont/prennent plus le temps</a:t>
                      </a:r>
                      <a:endParaRPr lang="fr-BE" sz="1600" b="0" i="0" u="none" strike="noStrike" noProof="0" dirty="0">
                        <a:solidFill>
                          <a:srgbClr val="000000"/>
                        </a:solidFill>
                        <a:effectLst/>
                        <a:latin typeface="Calibri" panose="020F0502020204030204" pitchFamily="34" charset="0"/>
                      </a:endParaRPr>
                    </a:p>
                  </a:txBody>
                  <a:tcPr marL="72000" marR="7620" marT="7620" marB="0" anchor="ctr">
                    <a:solidFill>
                      <a:schemeClr val="accent6">
                        <a:lumMod val="60000"/>
                        <a:lumOff val="4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5</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60000"/>
                        <a:lumOff val="4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8</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60000"/>
                        <a:lumOff val="4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8</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60000"/>
                        <a:lumOff val="4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13</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60000"/>
                        <a:lumOff val="40000"/>
                      </a:schemeClr>
                    </a:solidFill>
                  </a:tcPr>
                </a:tc>
                <a:extLst>
                  <a:ext uri="{0D108BD9-81ED-4DB2-BD59-A6C34878D82A}">
                    <a16:rowId xmlns="" xmlns:a16="http://schemas.microsoft.com/office/drawing/2014/main" val="3022636529"/>
                  </a:ext>
                </a:extLst>
              </a:tr>
              <a:tr h="307345">
                <a:tc>
                  <a:txBody>
                    <a:bodyPr/>
                    <a:lstStyle/>
                    <a:p>
                      <a:pPr algn="l" fontAlgn="b"/>
                      <a:r>
                        <a:rPr lang="fr-BE" sz="1800" b="1" i="0" u="none" strike="noStrike" noProof="0" dirty="0" smtClean="0">
                          <a:solidFill>
                            <a:srgbClr val="000000"/>
                          </a:solidFill>
                          <a:effectLst/>
                          <a:latin typeface="Calibri" panose="020F0502020204030204" pitchFamily="34" charset="0"/>
                        </a:rPr>
                        <a:t>Importance de la personne de référence</a:t>
                      </a:r>
                      <a:endParaRPr lang="fr-BE" sz="1800" b="1" i="0" u="none" strike="noStrike" noProof="0" dirty="0">
                        <a:solidFill>
                          <a:srgbClr val="000000"/>
                        </a:solidFill>
                        <a:effectLst/>
                        <a:latin typeface="Calibri" panose="020F0502020204030204" pitchFamily="34" charset="0"/>
                      </a:endParaRPr>
                    </a:p>
                  </a:txBody>
                  <a:tcPr marL="72000" marR="7620" marT="7620" marB="0" anchor="ctr">
                    <a:solidFill>
                      <a:schemeClr val="accent1">
                        <a:lumMod val="75000"/>
                      </a:schemeClr>
                    </a:solidFill>
                  </a:tcPr>
                </a:tc>
                <a:tc>
                  <a:txBody>
                    <a:bodyPr/>
                    <a:lstStyle/>
                    <a:p>
                      <a:pPr algn="ctr" fontAlgn="b"/>
                      <a:r>
                        <a:rPr lang="fr-BE" sz="1600" b="1" i="0" u="none" strike="noStrike" noProof="0" dirty="0">
                          <a:solidFill>
                            <a:srgbClr val="000000"/>
                          </a:solidFill>
                          <a:effectLst/>
                          <a:latin typeface="Calibri" panose="020F0502020204030204" pitchFamily="34" charset="0"/>
                        </a:rPr>
                        <a:t>6</a:t>
                      </a:r>
                    </a:p>
                  </a:txBody>
                  <a:tcPr marL="7620" marR="7620" marT="7620" marB="0" anchor="ctr">
                    <a:solidFill>
                      <a:schemeClr val="accent1">
                        <a:lumMod val="75000"/>
                      </a:schemeClr>
                    </a:solidFill>
                  </a:tcPr>
                </a:tc>
                <a:tc>
                  <a:txBody>
                    <a:bodyPr/>
                    <a:lstStyle/>
                    <a:p>
                      <a:pPr algn="ctr" fontAlgn="b"/>
                      <a:r>
                        <a:rPr lang="fr-BE" sz="1600" b="1" i="0" u="none" strike="noStrike" noProof="0" dirty="0">
                          <a:solidFill>
                            <a:srgbClr val="000000"/>
                          </a:solidFill>
                          <a:effectLst/>
                          <a:latin typeface="Calibri" panose="020F0502020204030204" pitchFamily="34" charset="0"/>
                        </a:rPr>
                        <a:t>8</a:t>
                      </a:r>
                    </a:p>
                  </a:txBody>
                  <a:tcPr marL="7620" marR="7620" marT="7620" marB="0" anchor="ctr">
                    <a:solidFill>
                      <a:schemeClr val="accent1">
                        <a:lumMod val="75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4</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75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4</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75000"/>
                      </a:schemeClr>
                    </a:solidFill>
                  </a:tcPr>
                </a:tc>
                <a:extLst>
                  <a:ext uri="{0D108BD9-81ED-4DB2-BD59-A6C34878D82A}">
                    <a16:rowId xmlns="" xmlns:a16="http://schemas.microsoft.com/office/drawing/2014/main" val="28931642"/>
                  </a:ext>
                </a:extLst>
              </a:tr>
              <a:tr h="307345">
                <a:tc>
                  <a:txBody>
                    <a:bodyPr/>
                    <a:lstStyle/>
                    <a:p>
                      <a:pPr algn="l" fontAlgn="b"/>
                      <a:r>
                        <a:rPr lang="fr-BE" sz="1600" b="0" i="0" u="none" strike="noStrike" noProof="0" dirty="0" smtClean="0">
                          <a:solidFill>
                            <a:srgbClr val="000000"/>
                          </a:solidFill>
                          <a:effectLst/>
                          <a:latin typeface="Calibri" panose="020F0502020204030204" pitchFamily="34" charset="0"/>
                        </a:rPr>
                        <a:t>	Pour rassurer</a:t>
                      </a:r>
                      <a:endParaRPr lang="fr-BE" sz="1600" b="0" i="0" u="none" strike="noStrike" noProof="0" dirty="0">
                        <a:solidFill>
                          <a:srgbClr val="000000"/>
                        </a:solidFill>
                        <a:effectLst/>
                        <a:latin typeface="Calibri" panose="020F0502020204030204" pitchFamily="34" charset="0"/>
                      </a:endParaRPr>
                    </a:p>
                  </a:txBody>
                  <a:tcPr marL="72000" marR="7620" marT="7620" marB="0" anchor="ctr">
                    <a:solidFill>
                      <a:schemeClr val="accent1">
                        <a:lumMod val="60000"/>
                        <a:lumOff val="40000"/>
                      </a:schemeClr>
                    </a:solidFill>
                  </a:tcPr>
                </a:tc>
                <a:tc>
                  <a:txBody>
                    <a:bodyPr/>
                    <a:lstStyle/>
                    <a:p>
                      <a:pPr algn="ctr" fontAlgn="b"/>
                      <a:r>
                        <a:rPr lang="fr-BE" sz="1600" b="1" i="0" u="none" strike="noStrike" noProof="0" dirty="0">
                          <a:solidFill>
                            <a:srgbClr val="000000"/>
                          </a:solidFill>
                          <a:effectLst/>
                          <a:latin typeface="Calibri" panose="020F0502020204030204" pitchFamily="34" charset="0"/>
                        </a:rPr>
                        <a:t>1</a:t>
                      </a:r>
                    </a:p>
                  </a:txBody>
                  <a:tcPr marL="7620" marR="7620" marT="7620" marB="0" anchor="ctr">
                    <a:solidFill>
                      <a:schemeClr val="accent1">
                        <a:lumMod val="60000"/>
                        <a:lumOff val="40000"/>
                      </a:schemeClr>
                    </a:solidFill>
                  </a:tcPr>
                </a:tc>
                <a:tc>
                  <a:txBody>
                    <a:bodyPr/>
                    <a:lstStyle/>
                    <a:p>
                      <a:pPr algn="ctr" fontAlgn="b"/>
                      <a:r>
                        <a:rPr lang="fr-BE" sz="1600" b="1" i="0" u="none" strike="noStrike" noProof="0" dirty="0">
                          <a:solidFill>
                            <a:srgbClr val="000000"/>
                          </a:solidFill>
                          <a:effectLst/>
                          <a:latin typeface="Calibri" panose="020F0502020204030204" pitchFamily="34" charset="0"/>
                        </a:rPr>
                        <a:t>1</a:t>
                      </a:r>
                    </a:p>
                  </a:txBody>
                  <a:tcPr marL="7620" marR="7620" marT="7620" marB="0" anchor="ctr">
                    <a:solidFill>
                      <a:schemeClr val="accent1">
                        <a:lumMod val="60000"/>
                        <a:lumOff val="4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1</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1</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extLst>
                  <a:ext uri="{0D108BD9-81ED-4DB2-BD59-A6C34878D82A}">
                    <a16:rowId xmlns="" xmlns:a16="http://schemas.microsoft.com/office/drawing/2014/main" val="485575739"/>
                  </a:ext>
                </a:extLst>
              </a:tr>
              <a:tr h="307345">
                <a:tc>
                  <a:txBody>
                    <a:bodyPr/>
                    <a:lstStyle/>
                    <a:p>
                      <a:pPr algn="l" fontAlgn="b"/>
                      <a:r>
                        <a:rPr lang="fr-BE" sz="1600" b="0" i="0" u="none" strike="noStrike" noProof="0" dirty="0" smtClean="0">
                          <a:solidFill>
                            <a:srgbClr val="000000"/>
                          </a:solidFill>
                          <a:effectLst/>
                          <a:latin typeface="Calibri" panose="020F0502020204030204" pitchFamily="34" charset="0"/>
                        </a:rPr>
                        <a:t>	Relais de demandes, de préoccupations vers les enseignants</a:t>
                      </a:r>
                      <a:endParaRPr lang="fr-BE" sz="1600" b="0" i="0" u="none" strike="noStrike" noProof="0" dirty="0">
                        <a:solidFill>
                          <a:srgbClr val="000000"/>
                        </a:solidFill>
                        <a:effectLst/>
                        <a:latin typeface="Calibri" panose="020F0502020204030204" pitchFamily="34" charset="0"/>
                      </a:endParaRPr>
                    </a:p>
                  </a:txBody>
                  <a:tcPr marL="72000" marR="7620" marT="7620" marB="0" anchor="ctr">
                    <a:solidFill>
                      <a:schemeClr val="accent1">
                        <a:lumMod val="60000"/>
                        <a:lumOff val="4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2</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fontAlgn="b"/>
                      <a:r>
                        <a:rPr lang="fr-BE" sz="1600" b="1" i="0" u="none" strike="noStrike" noProof="0" dirty="0">
                          <a:solidFill>
                            <a:srgbClr val="000000"/>
                          </a:solidFill>
                          <a:effectLst/>
                          <a:latin typeface="Calibri" panose="020F0502020204030204" pitchFamily="34" charset="0"/>
                        </a:rPr>
                        <a:t>2</a:t>
                      </a:r>
                    </a:p>
                  </a:txBody>
                  <a:tcPr marL="7620" marR="7620" marT="7620" marB="0" anchor="ctr">
                    <a:solidFill>
                      <a:schemeClr val="accent1">
                        <a:lumMod val="60000"/>
                        <a:lumOff val="4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1</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1</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extLst>
                  <a:ext uri="{0D108BD9-81ED-4DB2-BD59-A6C34878D82A}">
                    <a16:rowId xmlns="" xmlns:a16="http://schemas.microsoft.com/office/drawing/2014/main" val="2383802452"/>
                  </a:ext>
                </a:extLst>
              </a:tr>
              <a:tr h="307345">
                <a:tc>
                  <a:txBody>
                    <a:bodyPr/>
                    <a:lstStyle/>
                    <a:p>
                      <a:pPr algn="l" fontAlgn="b"/>
                      <a:r>
                        <a:rPr lang="fr-BE" sz="1600" b="0" i="0" u="none" strike="noStrike" noProof="0" dirty="0" smtClean="0">
                          <a:solidFill>
                            <a:srgbClr val="000000"/>
                          </a:solidFill>
                          <a:effectLst/>
                          <a:latin typeface="Calibri" panose="020F0502020204030204" pitchFamily="34" charset="0"/>
                        </a:rPr>
                        <a:t>	Soutien à la réflexion sur les forces et les faiblesses</a:t>
                      </a:r>
                      <a:endParaRPr lang="fr-BE" sz="1600" b="0" i="0" u="none" strike="noStrike" noProof="0" dirty="0">
                        <a:solidFill>
                          <a:srgbClr val="000000"/>
                        </a:solidFill>
                        <a:effectLst/>
                        <a:latin typeface="Calibri" panose="020F0502020204030204" pitchFamily="34" charset="0"/>
                      </a:endParaRPr>
                    </a:p>
                  </a:txBody>
                  <a:tcPr marL="72000" marR="7620" marT="7620" marB="0" anchor="ctr">
                    <a:solidFill>
                      <a:schemeClr val="accent1">
                        <a:lumMod val="60000"/>
                        <a:lumOff val="40000"/>
                      </a:schemeClr>
                    </a:solidFill>
                  </a:tcPr>
                </a:tc>
                <a:tc>
                  <a:txBody>
                    <a:bodyPr/>
                    <a:lstStyle/>
                    <a:p>
                      <a:pPr algn="ctr" fontAlgn="b"/>
                      <a:r>
                        <a:rPr lang="fr-BE" sz="1600" b="1" i="0" u="none" strike="noStrike" noProof="0" dirty="0">
                          <a:solidFill>
                            <a:srgbClr val="000000"/>
                          </a:solidFill>
                          <a:effectLst/>
                          <a:latin typeface="Calibri" panose="020F0502020204030204" pitchFamily="34" charset="0"/>
                        </a:rPr>
                        <a:t>1</a:t>
                      </a:r>
                    </a:p>
                  </a:txBody>
                  <a:tcPr marL="7620" marR="7620" marT="7620" marB="0" anchor="ctr">
                    <a:solidFill>
                      <a:schemeClr val="accent1">
                        <a:lumMod val="60000"/>
                        <a:lumOff val="40000"/>
                      </a:schemeClr>
                    </a:solidFill>
                  </a:tcPr>
                </a:tc>
                <a:tc>
                  <a:txBody>
                    <a:bodyPr/>
                    <a:lstStyle/>
                    <a:p>
                      <a:pPr algn="ctr" fontAlgn="b"/>
                      <a:r>
                        <a:rPr lang="fr-BE" sz="1600" b="1" i="0" u="none" strike="noStrike" noProof="0" dirty="0">
                          <a:solidFill>
                            <a:srgbClr val="000000"/>
                          </a:solidFill>
                          <a:effectLst/>
                          <a:latin typeface="Calibri" panose="020F0502020204030204" pitchFamily="34" charset="0"/>
                        </a:rPr>
                        <a:t>1</a:t>
                      </a:r>
                    </a:p>
                  </a:txBody>
                  <a:tcPr marL="7620" marR="7620" marT="7620" marB="0" anchor="ctr">
                    <a:solidFill>
                      <a:schemeClr val="accent1">
                        <a:lumMod val="60000"/>
                        <a:lumOff val="4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0</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0</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extLst>
                  <a:ext uri="{0D108BD9-81ED-4DB2-BD59-A6C34878D82A}">
                    <a16:rowId xmlns="" xmlns:a16="http://schemas.microsoft.com/office/drawing/2014/main" val="1273830368"/>
                  </a:ext>
                </a:extLst>
              </a:tr>
              <a:tr h="307345">
                <a:tc>
                  <a:txBody>
                    <a:bodyPr/>
                    <a:lstStyle/>
                    <a:p>
                      <a:pPr algn="l" fontAlgn="b"/>
                      <a:r>
                        <a:rPr lang="fr-BE" sz="1600" b="0" i="0" u="none" strike="noStrike" noProof="0" dirty="0" smtClean="0">
                          <a:solidFill>
                            <a:srgbClr val="000000"/>
                          </a:solidFill>
                          <a:effectLst/>
                          <a:latin typeface="Calibri" panose="020F0502020204030204" pitchFamily="34" charset="0"/>
                        </a:rPr>
                        <a:t>	Soutien à l’intégration académique</a:t>
                      </a:r>
                      <a:endParaRPr lang="fr-BE" sz="1600" b="0" i="0" u="none" strike="noStrike" noProof="0" dirty="0">
                        <a:solidFill>
                          <a:srgbClr val="000000"/>
                        </a:solidFill>
                        <a:effectLst/>
                        <a:latin typeface="Calibri" panose="020F0502020204030204" pitchFamily="34" charset="0"/>
                      </a:endParaRPr>
                    </a:p>
                  </a:txBody>
                  <a:tcPr marL="72000" marR="7620" marT="7620" marB="0" anchor="ctr">
                    <a:solidFill>
                      <a:schemeClr val="accent1">
                        <a:lumMod val="60000"/>
                        <a:lumOff val="40000"/>
                      </a:schemeClr>
                    </a:solidFill>
                  </a:tcPr>
                </a:tc>
                <a:tc>
                  <a:txBody>
                    <a:bodyPr/>
                    <a:lstStyle/>
                    <a:p>
                      <a:pPr algn="ctr" fontAlgn="b"/>
                      <a:r>
                        <a:rPr lang="fr-BE" sz="1600" b="1" i="0" u="none" strike="noStrike" noProof="0" dirty="0">
                          <a:solidFill>
                            <a:srgbClr val="000000"/>
                          </a:solidFill>
                          <a:effectLst/>
                          <a:latin typeface="Calibri" panose="020F0502020204030204" pitchFamily="34" charset="0"/>
                        </a:rPr>
                        <a:t>1</a:t>
                      </a:r>
                    </a:p>
                  </a:txBody>
                  <a:tcPr marL="7620" marR="7620" marT="7620" marB="0" anchor="ctr">
                    <a:solidFill>
                      <a:schemeClr val="accent1">
                        <a:lumMod val="60000"/>
                        <a:lumOff val="40000"/>
                      </a:schemeClr>
                    </a:solidFill>
                  </a:tcPr>
                </a:tc>
                <a:tc>
                  <a:txBody>
                    <a:bodyPr/>
                    <a:lstStyle/>
                    <a:p>
                      <a:pPr algn="ctr" fontAlgn="b"/>
                      <a:r>
                        <a:rPr lang="fr-BE" sz="1600" b="1" i="0" u="none" strike="noStrike" noProof="0" dirty="0">
                          <a:solidFill>
                            <a:srgbClr val="000000"/>
                          </a:solidFill>
                          <a:effectLst/>
                          <a:latin typeface="Calibri" panose="020F0502020204030204" pitchFamily="34" charset="0"/>
                        </a:rPr>
                        <a:t>1</a:t>
                      </a:r>
                    </a:p>
                  </a:txBody>
                  <a:tcPr marL="7620" marR="7620" marT="7620" marB="0" anchor="ctr">
                    <a:solidFill>
                      <a:schemeClr val="accent1">
                        <a:lumMod val="60000"/>
                        <a:lumOff val="4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1</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1</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extLst>
                  <a:ext uri="{0D108BD9-81ED-4DB2-BD59-A6C34878D82A}">
                    <a16:rowId xmlns="" xmlns:a16="http://schemas.microsoft.com/office/drawing/2014/main" val="3065807197"/>
                  </a:ext>
                </a:extLst>
              </a:tr>
              <a:tr h="307345">
                <a:tc>
                  <a:txBody>
                    <a:bodyPr/>
                    <a:lstStyle/>
                    <a:p>
                      <a:pPr algn="l" fontAlgn="b"/>
                      <a:r>
                        <a:rPr lang="fr-BE" sz="1600" b="0" i="0" u="none" strike="noStrike" noProof="0" dirty="0" smtClean="0">
                          <a:solidFill>
                            <a:srgbClr val="000000"/>
                          </a:solidFill>
                          <a:effectLst/>
                          <a:latin typeface="Calibri" panose="020F0502020204030204" pitchFamily="34" charset="0"/>
                        </a:rPr>
                        <a:t>	Dire des choses que l’on</a:t>
                      </a:r>
                      <a:r>
                        <a:rPr lang="fr-BE" sz="1600" b="0" i="0" u="none" strike="noStrike" baseline="0" noProof="0" dirty="0" smtClean="0">
                          <a:solidFill>
                            <a:srgbClr val="000000"/>
                          </a:solidFill>
                          <a:effectLst/>
                          <a:latin typeface="Calibri" panose="020F0502020204030204" pitchFamily="34" charset="0"/>
                        </a:rPr>
                        <a:t> n’ose pas dire aux profs</a:t>
                      </a:r>
                      <a:endParaRPr lang="fr-BE" sz="1600" b="0" i="0" u="none" strike="noStrike" noProof="0" dirty="0">
                        <a:solidFill>
                          <a:srgbClr val="000000"/>
                        </a:solidFill>
                        <a:effectLst/>
                        <a:latin typeface="Calibri" panose="020F0502020204030204" pitchFamily="34" charset="0"/>
                      </a:endParaRPr>
                    </a:p>
                  </a:txBody>
                  <a:tcPr marL="72000" marR="7620" marT="7620" marB="0" anchor="ctr">
                    <a:solidFill>
                      <a:schemeClr val="accent1">
                        <a:lumMod val="60000"/>
                        <a:lumOff val="40000"/>
                      </a:schemeClr>
                    </a:solidFill>
                  </a:tcPr>
                </a:tc>
                <a:tc>
                  <a:txBody>
                    <a:bodyPr/>
                    <a:lstStyle/>
                    <a:p>
                      <a:pPr algn="ctr" fontAlgn="b"/>
                      <a:r>
                        <a:rPr lang="fr-BE" sz="1600" b="1" i="0" u="none" strike="noStrike" noProof="0" dirty="0">
                          <a:solidFill>
                            <a:srgbClr val="000000"/>
                          </a:solidFill>
                          <a:effectLst/>
                          <a:latin typeface="Calibri" panose="020F0502020204030204" pitchFamily="34" charset="0"/>
                        </a:rPr>
                        <a:t>3</a:t>
                      </a:r>
                    </a:p>
                  </a:txBody>
                  <a:tcPr marL="7620" marR="7620" marT="7620" marB="0" anchor="ctr">
                    <a:solidFill>
                      <a:schemeClr val="accent1">
                        <a:lumMod val="60000"/>
                        <a:lumOff val="40000"/>
                      </a:schemeClr>
                    </a:solidFill>
                  </a:tcPr>
                </a:tc>
                <a:tc>
                  <a:txBody>
                    <a:bodyPr/>
                    <a:lstStyle/>
                    <a:p>
                      <a:pPr algn="ctr" fontAlgn="b"/>
                      <a:r>
                        <a:rPr lang="fr-BE" sz="1600" b="1" i="0" u="none" strike="noStrike" noProof="0" dirty="0">
                          <a:solidFill>
                            <a:srgbClr val="000000"/>
                          </a:solidFill>
                          <a:effectLst/>
                          <a:latin typeface="Calibri" panose="020F0502020204030204" pitchFamily="34" charset="0"/>
                        </a:rPr>
                        <a:t>3</a:t>
                      </a:r>
                    </a:p>
                  </a:txBody>
                  <a:tcPr marL="7620" marR="7620" marT="7620" marB="0" anchor="ctr">
                    <a:solidFill>
                      <a:schemeClr val="accent1">
                        <a:lumMod val="60000"/>
                        <a:lumOff val="4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1</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1</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extLst>
                  <a:ext uri="{0D108BD9-81ED-4DB2-BD59-A6C34878D82A}">
                    <a16:rowId xmlns="" xmlns:a16="http://schemas.microsoft.com/office/drawing/2014/main" val="1249856432"/>
                  </a:ext>
                </a:extLst>
              </a:tr>
              <a:tr h="307345">
                <a:tc>
                  <a:txBody>
                    <a:bodyPr/>
                    <a:lstStyle/>
                    <a:p>
                      <a:pPr algn="l" fontAlgn="b"/>
                      <a:r>
                        <a:rPr lang="fr-BE" sz="1800" b="1" i="0" u="none" strike="noStrike" kern="1200" noProof="0" dirty="0" smtClean="0">
                          <a:solidFill>
                            <a:srgbClr val="000000"/>
                          </a:solidFill>
                          <a:effectLst/>
                          <a:latin typeface="Calibri" panose="020F0502020204030204" pitchFamily="34" charset="0"/>
                          <a:ea typeface="+mn-ea"/>
                          <a:cs typeface="+mn-cs"/>
                        </a:rPr>
                        <a:t>Intervention des services d’aide à la réussite</a:t>
                      </a:r>
                      <a:endParaRPr lang="fr-BE" sz="1800" b="1" i="0" u="none" strike="noStrike" kern="1200" noProof="0" dirty="0">
                        <a:solidFill>
                          <a:srgbClr val="000000"/>
                        </a:solidFill>
                        <a:effectLst/>
                        <a:latin typeface="Calibri" panose="020F0502020204030204" pitchFamily="34" charset="0"/>
                        <a:ea typeface="+mn-ea"/>
                        <a:cs typeface="+mn-cs"/>
                      </a:endParaRPr>
                    </a:p>
                  </a:txBody>
                  <a:tcPr marL="72000" marR="7620" marT="7620" marB="0" anchor="ctr">
                    <a:solidFill>
                      <a:schemeClr val="accent4">
                        <a:lumMod val="60000"/>
                        <a:lumOff val="4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0</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4">
                        <a:lumMod val="60000"/>
                        <a:lumOff val="4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0</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4">
                        <a:lumMod val="60000"/>
                        <a:lumOff val="4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4</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4">
                        <a:lumMod val="60000"/>
                        <a:lumOff val="4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4</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4">
                        <a:lumMod val="60000"/>
                        <a:lumOff val="40000"/>
                      </a:schemeClr>
                    </a:solidFill>
                  </a:tcPr>
                </a:tc>
                <a:extLst>
                  <a:ext uri="{0D108BD9-81ED-4DB2-BD59-A6C34878D82A}">
                    <a16:rowId xmlns="" xmlns:a16="http://schemas.microsoft.com/office/drawing/2014/main" val="369838471"/>
                  </a:ext>
                </a:extLst>
              </a:tr>
              <a:tr h="307345">
                <a:tc>
                  <a:txBody>
                    <a:bodyPr/>
                    <a:lstStyle/>
                    <a:p>
                      <a:pPr algn="l" fontAlgn="b"/>
                      <a:r>
                        <a:rPr lang="fr-BE" sz="1800" b="1" i="0" u="none" strike="noStrike" kern="1200" noProof="0" dirty="0" smtClean="0">
                          <a:solidFill>
                            <a:srgbClr val="000000"/>
                          </a:solidFill>
                          <a:effectLst/>
                          <a:latin typeface="Calibri" panose="020F0502020204030204" pitchFamily="34" charset="0"/>
                          <a:ea typeface="+mn-ea"/>
                          <a:cs typeface="+mn-cs"/>
                        </a:rPr>
                        <a:t>Possibilité d’exprimer des choix, des avis</a:t>
                      </a:r>
                      <a:endParaRPr lang="fr-BE" sz="1800" b="1" i="0" u="none" strike="noStrike" kern="1200" noProof="0" dirty="0">
                        <a:solidFill>
                          <a:srgbClr val="000000"/>
                        </a:solidFill>
                        <a:effectLst/>
                        <a:latin typeface="Calibri" panose="020F0502020204030204" pitchFamily="34" charset="0"/>
                        <a:ea typeface="+mn-ea"/>
                        <a:cs typeface="+mn-cs"/>
                      </a:endParaRPr>
                    </a:p>
                  </a:txBody>
                  <a:tcPr marL="72000" marR="7620" marT="7620" marB="0" anchor="ctr">
                    <a:solidFill>
                      <a:srgbClr val="AE78D6"/>
                    </a:solidFill>
                  </a:tcPr>
                </a:tc>
                <a:tc>
                  <a:txBody>
                    <a:bodyPr/>
                    <a:lstStyle/>
                    <a:p>
                      <a:pPr algn="ctr" fontAlgn="b"/>
                      <a:r>
                        <a:rPr lang="fr-BE" sz="1600" b="1" i="0" u="none" strike="noStrike" noProof="0" dirty="0">
                          <a:solidFill>
                            <a:srgbClr val="000000"/>
                          </a:solidFill>
                          <a:effectLst/>
                          <a:latin typeface="Calibri" panose="020F0502020204030204" pitchFamily="34" charset="0"/>
                        </a:rPr>
                        <a:t>3</a:t>
                      </a:r>
                    </a:p>
                  </a:txBody>
                  <a:tcPr marL="7620" marR="7620" marT="7620" marB="0" anchor="ctr">
                    <a:solidFill>
                      <a:srgbClr val="AE78D6"/>
                    </a:solidFill>
                  </a:tcPr>
                </a:tc>
                <a:tc>
                  <a:txBody>
                    <a:bodyPr/>
                    <a:lstStyle/>
                    <a:p>
                      <a:pPr algn="ctr" fontAlgn="b"/>
                      <a:r>
                        <a:rPr lang="fr-BE" sz="1600" b="1" i="0" u="none" strike="noStrike" noProof="0" dirty="0">
                          <a:solidFill>
                            <a:srgbClr val="000000"/>
                          </a:solidFill>
                          <a:effectLst/>
                          <a:latin typeface="Calibri" panose="020F0502020204030204" pitchFamily="34" charset="0"/>
                        </a:rPr>
                        <a:t>3</a:t>
                      </a:r>
                    </a:p>
                  </a:txBody>
                  <a:tcPr marL="7620" marR="7620" marT="7620" marB="0" anchor="ctr">
                    <a:solidFill>
                      <a:srgbClr val="AE78D6"/>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2</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rgbClr val="AE78D6"/>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4</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rgbClr val="AE78D6"/>
                    </a:solidFill>
                  </a:tcPr>
                </a:tc>
                <a:extLst>
                  <a:ext uri="{0D108BD9-81ED-4DB2-BD59-A6C34878D82A}">
                    <a16:rowId xmlns="" xmlns:a16="http://schemas.microsoft.com/office/drawing/2014/main" val="2089343282"/>
                  </a:ext>
                </a:extLst>
              </a:tr>
              <a:tr h="307345">
                <a:tc>
                  <a:txBody>
                    <a:bodyPr/>
                    <a:lstStyle/>
                    <a:p>
                      <a:pPr algn="l" fontAlgn="b"/>
                      <a:r>
                        <a:rPr lang="fr-BE" sz="1600" b="0" i="0" u="none" strike="noStrike" kern="1200" noProof="0" dirty="0" smtClean="0">
                          <a:solidFill>
                            <a:srgbClr val="000000"/>
                          </a:solidFill>
                          <a:effectLst/>
                          <a:latin typeface="Calibri" panose="020F0502020204030204" pitchFamily="34" charset="0"/>
                          <a:ea typeface="+mn-ea"/>
                          <a:cs typeface="+mn-cs"/>
                        </a:rPr>
                        <a:t>	Réponse positive</a:t>
                      </a:r>
                      <a:r>
                        <a:rPr lang="fr-BE" sz="1600" b="0" i="0" u="none" strike="noStrike" kern="1200" baseline="0" noProof="0" dirty="0" smtClean="0">
                          <a:solidFill>
                            <a:srgbClr val="000000"/>
                          </a:solidFill>
                          <a:effectLst/>
                          <a:latin typeface="Calibri" panose="020F0502020204030204" pitchFamily="34" charset="0"/>
                          <a:ea typeface="+mn-ea"/>
                          <a:cs typeface="+mn-cs"/>
                        </a:rPr>
                        <a:t> à des demandes d’exercices à la carte</a:t>
                      </a:r>
                      <a:endParaRPr lang="fr-BE" sz="1600" b="0" i="0" u="none" strike="noStrike" kern="1200" noProof="0" dirty="0">
                        <a:solidFill>
                          <a:srgbClr val="000000"/>
                        </a:solidFill>
                        <a:effectLst/>
                        <a:latin typeface="Calibri" panose="020F0502020204030204" pitchFamily="34" charset="0"/>
                        <a:ea typeface="+mn-ea"/>
                        <a:cs typeface="+mn-cs"/>
                      </a:endParaRPr>
                    </a:p>
                  </a:txBody>
                  <a:tcPr marL="72000" marR="7620" marT="7620" marB="0" anchor="ctr">
                    <a:solidFill>
                      <a:srgbClr val="CCCCFF"/>
                    </a:solidFill>
                  </a:tcPr>
                </a:tc>
                <a:tc>
                  <a:txBody>
                    <a:bodyPr/>
                    <a:lstStyle/>
                    <a:p>
                      <a:pPr algn="ctr" fontAlgn="b"/>
                      <a:r>
                        <a:rPr lang="fr-BE" sz="1600" b="1" i="0" u="none" strike="noStrike" noProof="0" dirty="0">
                          <a:solidFill>
                            <a:srgbClr val="000000"/>
                          </a:solidFill>
                          <a:effectLst/>
                          <a:latin typeface="Calibri" panose="020F0502020204030204" pitchFamily="34" charset="0"/>
                        </a:rPr>
                        <a:t>2</a:t>
                      </a:r>
                    </a:p>
                  </a:txBody>
                  <a:tcPr marL="7620" marR="7620" marT="7620" marB="0" anchor="ctr">
                    <a:solidFill>
                      <a:srgbClr val="CCCCFF"/>
                    </a:solidFill>
                  </a:tcPr>
                </a:tc>
                <a:tc>
                  <a:txBody>
                    <a:bodyPr/>
                    <a:lstStyle/>
                    <a:p>
                      <a:pPr algn="ctr" fontAlgn="b"/>
                      <a:r>
                        <a:rPr lang="fr-BE" sz="1600" b="1" i="0" u="none" strike="noStrike" noProof="0" dirty="0">
                          <a:solidFill>
                            <a:srgbClr val="000000"/>
                          </a:solidFill>
                          <a:effectLst/>
                          <a:latin typeface="Calibri" panose="020F0502020204030204" pitchFamily="34" charset="0"/>
                        </a:rPr>
                        <a:t>2</a:t>
                      </a:r>
                    </a:p>
                  </a:txBody>
                  <a:tcPr marL="7620" marR="7620" marT="7620" marB="0" anchor="ctr">
                    <a:solidFill>
                      <a:srgbClr val="CCCCFF"/>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2</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rgbClr val="CCCCFF"/>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2</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rgbClr val="CCCCFF"/>
                    </a:solidFill>
                  </a:tcPr>
                </a:tc>
                <a:extLst>
                  <a:ext uri="{0D108BD9-81ED-4DB2-BD59-A6C34878D82A}">
                    <a16:rowId xmlns="" xmlns:a16="http://schemas.microsoft.com/office/drawing/2014/main" val="2130344729"/>
                  </a:ext>
                </a:extLst>
              </a:tr>
              <a:tr h="307345">
                <a:tc>
                  <a:txBody>
                    <a:bodyPr/>
                    <a:lstStyle/>
                    <a:p>
                      <a:pPr algn="l" fontAlgn="b"/>
                      <a:r>
                        <a:rPr lang="fr-BE" sz="1600" b="0" i="0" u="none" strike="noStrike" kern="1200" noProof="0" dirty="0" smtClean="0">
                          <a:solidFill>
                            <a:srgbClr val="000000"/>
                          </a:solidFill>
                          <a:effectLst/>
                          <a:latin typeface="Calibri" panose="020F0502020204030204" pitchFamily="34" charset="0"/>
                          <a:ea typeface="+mn-ea"/>
                          <a:cs typeface="+mn-cs"/>
                        </a:rPr>
                        <a:t>	Réponse</a:t>
                      </a:r>
                      <a:r>
                        <a:rPr lang="fr-BE" sz="1600" b="0" i="0" u="none" strike="noStrike" kern="1200" baseline="0" noProof="0" dirty="0" smtClean="0">
                          <a:solidFill>
                            <a:srgbClr val="000000"/>
                          </a:solidFill>
                          <a:effectLst/>
                          <a:latin typeface="Calibri" panose="020F0502020204030204" pitchFamily="34" charset="0"/>
                          <a:ea typeface="+mn-ea"/>
                          <a:cs typeface="+mn-cs"/>
                        </a:rPr>
                        <a:t> positive à des demandes théoriques à la carte</a:t>
                      </a:r>
                      <a:endParaRPr lang="fr-BE" sz="1600" b="0" i="0" u="none" strike="noStrike" kern="1200" noProof="0" dirty="0">
                        <a:solidFill>
                          <a:srgbClr val="000000"/>
                        </a:solidFill>
                        <a:effectLst/>
                        <a:latin typeface="Calibri" panose="020F0502020204030204" pitchFamily="34" charset="0"/>
                        <a:ea typeface="+mn-ea"/>
                        <a:cs typeface="+mn-cs"/>
                      </a:endParaRPr>
                    </a:p>
                  </a:txBody>
                  <a:tcPr marL="72000" marR="7620" marT="7620" marB="0" anchor="ctr">
                    <a:solidFill>
                      <a:srgbClr val="CCCCFF"/>
                    </a:solidFill>
                  </a:tcPr>
                </a:tc>
                <a:tc>
                  <a:txBody>
                    <a:bodyPr/>
                    <a:lstStyle/>
                    <a:p>
                      <a:pPr algn="ctr" fontAlgn="b"/>
                      <a:r>
                        <a:rPr lang="fr-BE" sz="1600" b="1" i="0" u="none" strike="noStrike" noProof="0" dirty="0">
                          <a:solidFill>
                            <a:srgbClr val="000000"/>
                          </a:solidFill>
                          <a:effectLst/>
                          <a:latin typeface="Calibri" panose="020F0502020204030204" pitchFamily="34" charset="0"/>
                        </a:rPr>
                        <a:t>1</a:t>
                      </a:r>
                    </a:p>
                  </a:txBody>
                  <a:tcPr marL="7620" marR="7620" marT="7620" marB="0" anchor="ctr">
                    <a:solidFill>
                      <a:srgbClr val="CCCCFF"/>
                    </a:solidFill>
                  </a:tcPr>
                </a:tc>
                <a:tc>
                  <a:txBody>
                    <a:bodyPr/>
                    <a:lstStyle/>
                    <a:p>
                      <a:pPr algn="ctr" fontAlgn="b"/>
                      <a:r>
                        <a:rPr lang="fr-BE" sz="1600" b="1" i="0" u="none" strike="noStrike" noProof="0" dirty="0">
                          <a:solidFill>
                            <a:srgbClr val="000000"/>
                          </a:solidFill>
                          <a:effectLst/>
                          <a:latin typeface="Calibri" panose="020F0502020204030204" pitchFamily="34" charset="0"/>
                        </a:rPr>
                        <a:t>1</a:t>
                      </a:r>
                    </a:p>
                  </a:txBody>
                  <a:tcPr marL="7620" marR="7620" marT="7620" marB="0" anchor="ctr">
                    <a:solidFill>
                      <a:srgbClr val="CCCCFF"/>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2</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rgbClr val="CCCCFF"/>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2</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rgbClr val="CCCCFF"/>
                    </a:solidFill>
                  </a:tcPr>
                </a:tc>
                <a:extLst>
                  <a:ext uri="{0D108BD9-81ED-4DB2-BD59-A6C34878D82A}">
                    <a16:rowId xmlns="" xmlns:a16="http://schemas.microsoft.com/office/drawing/2014/main" val="1648818641"/>
                  </a:ext>
                </a:extLst>
              </a:tr>
              <a:tr h="30734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r-BE" sz="1800" b="1" i="0" u="none" strike="noStrike" kern="1200" noProof="0" dirty="0" smtClean="0">
                          <a:solidFill>
                            <a:srgbClr val="000000"/>
                          </a:solidFill>
                          <a:effectLst/>
                          <a:latin typeface="Calibri" panose="020F0502020204030204" pitchFamily="34" charset="0"/>
                          <a:ea typeface="+mn-ea"/>
                          <a:cs typeface="+mn-cs"/>
                        </a:rPr>
                        <a:t>Consommateur passif satisfait</a:t>
                      </a:r>
                    </a:p>
                  </a:txBody>
                  <a:tcPr marL="72000" marR="7620" marT="7620" marB="0" anchor="ctr">
                    <a:solidFill>
                      <a:schemeClr val="bg2">
                        <a:lumMod val="75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2</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bg2">
                        <a:lumMod val="75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2</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bg2">
                        <a:lumMod val="75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1</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bg2">
                        <a:lumMod val="75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1</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bg2">
                        <a:lumMod val="75000"/>
                      </a:schemeClr>
                    </a:solidFill>
                  </a:tcPr>
                </a:tc>
                <a:extLst>
                  <a:ext uri="{0D108BD9-81ED-4DB2-BD59-A6C34878D82A}">
                    <a16:rowId xmlns="" xmlns:a16="http://schemas.microsoft.com/office/drawing/2014/main" val="2822060492"/>
                  </a:ext>
                </a:extLst>
              </a:tr>
            </a:tbl>
          </a:graphicData>
        </a:graphic>
      </p:graphicFrame>
      <p:pic>
        <p:nvPicPr>
          <p:cNvPr id="6" name="Image 5"/>
          <p:cNvPicPr>
            <a:picLocks noChangeAspect="1"/>
          </p:cNvPicPr>
          <p:nvPr/>
        </p:nvPicPr>
        <p:blipFill rotWithShape="1">
          <a:blip r:embed="rId2">
            <a:extLst>
              <a:ext uri="{28A0092B-C50C-407E-A947-70E740481C1C}">
                <a14:useLocalDpi xmlns:a14="http://schemas.microsoft.com/office/drawing/2010/main" val="0"/>
              </a:ext>
            </a:extLst>
          </a:blip>
          <a:srcRect b="8088"/>
          <a:stretch/>
        </p:blipFill>
        <p:spPr>
          <a:xfrm>
            <a:off x="10772083" y="121033"/>
            <a:ext cx="694944" cy="543486"/>
          </a:xfrm>
          <a:prstGeom prst="rect">
            <a:avLst/>
          </a:prstGeom>
        </p:spPr>
      </p:pic>
    </p:spTree>
    <p:extLst>
      <p:ext uri="{BB962C8B-B14F-4D97-AF65-F5344CB8AC3E}">
        <p14:creationId xmlns:p14="http://schemas.microsoft.com/office/powerpoint/2010/main" val="27213083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3126221148"/>
              </p:ext>
            </p:extLst>
          </p:nvPr>
        </p:nvGraphicFramePr>
        <p:xfrm>
          <a:off x="729573" y="279423"/>
          <a:ext cx="10042511" cy="2029276"/>
        </p:xfrm>
        <a:graphic>
          <a:graphicData uri="http://schemas.openxmlformats.org/drawingml/2006/table">
            <a:tbl>
              <a:tblPr firstRow="1" bandRow="1">
                <a:tableStyleId>{5C22544A-7EE6-4342-B048-85BDC9FD1C3A}</a:tableStyleId>
              </a:tblPr>
              <a:tblGrid>
                <a:gridCol w="7509755">
                  <a:extLst>
                    <a:ext uri="{9D8B030D-6E8A-4147-A177-3AD203B41FA5}">
                      <a16:colId xmlns="" xmlns:a16="http://schemas.microsoft.com/office/drawing/2014/main" val="2980651336"/>
                    </a:ext>
                  </a:extLst>
                </a:gridCol>
                <a:gridCol w="633189">
                  <a:extLst>
                    <a:ext uri="{9D8B030D-6E8A-4147-A177-3AD203B41FA5}">
                      <a16:colId xmlns="" xmlns:a16="http://schemas.microsoft.com/office/drawing/2014/main" val="2249863692"/>
                    </a:ext>
                  </a:extLst>
                </a:gridCol>
                <a:gridCol w="633189">
                  <a:extLst>
                    <a:ext uri="{9D8B030D-6E8A-4147-A177-3AD203B41FA5}">
                      <a16:colId xmlns="" xmlns:a16="http://schemas.microsoft.com/office/drawing/2014/main" val="2893135628"/>
                    </a:ext>
                  </a:extLst>
                </a:gridCol>
                <a:gridCol w="633189">
                  <a:extLst>
                    <a:ext uri="{9D8B030D-6E8A-4147-A177-3AD203B41FA5}">
                      <a16:colId xmlns="" xmlns:a16="http://schemas.microsoft.com/office/drawing/2014/main" val="490871158"/>
                    </a:ext>
                  </a:extLst>
                </a:gridCol>
                <a:gridCol w="633189">
                  <a:extLst>
                    <a:ext uri="{9D8B030D-6E8A-4147-A177-3AD203B41FA5}">
                      <a16:colId xmlns="" xmlns:a16="http://schemas.microsoft.com/office/drawing/2014/main" val="2084468705"/>
                    </a:ext>
                  </a:extLst>
                </a:gridCol>
              </a:tblGrid>
              <a:tr h="349737">
                <a:tc>
                  <a:txBody>
                    <a:bodyPr/>
                    <a:lstStyle/>
                    <a:p>
                      <a:pPr algn="l" fontAlgn="ctr"/>
                      <a:r>
                        <a:rPr lang="fr-BE" sz="1800" b="1" i="0" u="none" strike="noStrike" noProof="0" dirty="0" smtClean="0">
                          <a:solidFill>
                            <a:srgbClr val="000000"/>
                          </a:solidFill>
                          <a:effectLst/>
                          <a:latin typeface="Calibri" panose="020F0502020204030204" pitchFamily="34" charset="0"/>
                        </a:rPr>
                        <a:t>Manifestations d’une bonne qualité d’interaction avec</a:t>
                      </a:r>
                      <a:r>
                        <a:rPr lang="fr-BE" sz="1800" b="1" i="0" u="none" strike="noStrike" baseline="0" noProof="0" dirty="0" smtClean="0">
                          <a:solidFill>
                            <a:srgbClr val="000000"/>
                          </a:solidFill>
                          <a:effectLst/>
                          <a:latin typeface="Calibri" panose="020F0502020204030204" pitchFamily="34" charset="0"/>
                        </a:rPr>
                        <a:t> le personnel encadrant liée à l’allègement</a:t>
                      </a:r>
                      <a:endParaRPr lang="fr-BE" sz="1800" b="1" i="0" u="none" strike="noStrike" noProof="0" dirty="0">
                        <a:solidFill>
                          <a:srgbClr val="000000"/>
                        </a:solidFill>
                        <a:effectLst/>
                        <a:latin typeface="Calibri" panose="020F0502020204030204" pitchFamily="34" charset="0"/>
                      </a:endParaRPr>
                    </a:p>
                  </a:txBody>
                  <a:tcPr marL="7200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Et. (1)</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Com.</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Et. (2)</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Com.</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extLst>
                  <a:ext uri="{0D108BD9-81ED-4DB2-BD59-A6C34878D82A}">
                    <a16:rowId xmlns="" xmlns:a16="http://schemas.microsoft.com/office/drawing/2014/main" val="2101281383"/>
                  </a:ext>
                </a:extLst>
              </a:tr>
              <a:tr h="286030">
                <a:tc>
                  <a:txBody>
                    <a:bodyPr/>
                    <a:lstStyle/>
                    <a:p>
                      <a:pPr algn="l" fontAlgn="b"/>
                      <a:r>
                        <a:rPr lang="fr-BE" sz="1800" b="1" i="0" u="none" strike="noStrike" noProof="0" dirty="0" smtClean="0">
                          <a:solidFill>
                            <a:srgbClr val="000000"/>
                          </a:solidFill>
                          <a:effectLst/>
                          <a:latin typeface="Calibri" panose="020F0502020204030204" pitchFamily="34" charset="0"/>
                        </a:rPr>
                        <a:t>Disponibilité des professeurs</a:t>
                      </a:r>
                      <a:endParaRPr lang="fr-BE" sz="1800" b="1" i="0" u="none" strike="noStrike" noProof="0" dirty="0">
                        <a:solidFill>
                          <a:srgbClr val="000000"/>
                        </a:solidFill>
                        <a:effectLst/>
                        <a:latin typeface="Calibri" panose="020F0502020204030204" pitchFamily="34" charset="0"/>
                      </a:endParaRPr>
                    </a:p>
                  </a:txBody>
                  <a:tcPr marL="72000" marR="7620" marT="7620" marB="0" anchor="ctr">
                    <a:solidFill>
                      <a:schemeClr val="accent6">
                        <a:lumMod val="75000"/>
                      </a:schemeClr>
                    </a:solidFill>
                  </a:tcPr>
                </a:tc>
                <a:tc>
                  <a:txBody>
                    <a:bodyPr/>
                    <a:lstStyle/>
                    <a:p>
                      <a:pPr algn="ctr" fontAlgn="b"/>
                      <a:r>
                        <a:rPr lang="fr-BE" sz="1600" b="1" i="0" u="none" strike="noStrike" noProof="0" dirty="0">
                          <a:solidFill>
                            <a:srgbClr val="000000"/>
                          </a:solidFill>
                          <a:effectLst/>
                          <a:latin typeface="Calibri" panose="020F0502020204030204" pitchFamily="34" charset="0"/>
                        </a:rPr>
                        <a:t>7</a:t>
                      </a:r>
                    </a:p>
                  </a:txBody>
                  <a:tcPr marL="7620" marR="7620" marT="7620" marB="0" anchor="ctr">
                    <a:solidFill>
                      <a:schemeClr val="accent6">
                        <a:lumMod val="75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15</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9</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24</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75000"/>
                      </a:schemeClr>
                    </a:solidFill>
                  </a:tcPr>
                </a:tc>
                <a:extLst>
                  <a:ext uri="{0D108BD9-81ED-4DB2-BD59-A6C34878D82A}">
                    <a16:rowId xmlns="" xmlns:a16="http://schemas.microsoft.com/office/drawing/2014/main" val="1054416663"/>
                  </a:ext>
                </a:extLst>
              </a:tr>
              <a:tr h="264952">
                <a:tc>
                  <a:txBody>
                    <a:bodyPr/>
                    <a:lstStyle/>
                    <a:p>
                      <a:pPr algn="l" fontAlgn="b"/>
                      <a:r>
                        <a:rPr lang="fr-BE" sz="1600" b="0" i="0" u="none" strike="noStrike" noProof="0" dirty="0" smtClean="0">
                          <a:solidFill>
                            <a:srgbClr val="000000"/>
                          </a:solidFill>
                          <a:effectLst/>
                          <a:latin typeface="Calibri" panose="020F0502020204030204" pitchFamily="34" charset="0"/>
                        </a:rPr>
                        <a:t>	Disponibilité en dehors des</a:t>
                      </a:r>
                      <a:r>
                        <a:rPr lang="fr-BE" sz="1600" b="0" i="0" u="none" strike="noStrike" baseline="0" noProof="0" dirty="0" smtClean="0">
                          <a:solidFill>
                            <a:srgbClr val="000000"/>
                          </a:solidFill>
                          <a:effectLst/>
                          <a:latin typeface="Calibri" panose="020F0502020204030204" pitchFamily="34" charset="0"/>
                        </a:rPr>
                        <a:t> heures prévues à l’horaire</a:t>
                      </a:r>
                      <a:endParaRPr lang="fr-BE" sz="1600" b="0" i="0" u="none" strike="noStrike" noProof="0" dirty="0">
                        <a:solidFill>
                          <a:srgbClr val="000000"/>
                        </a:solidFill>
                        <a:effectLst/>
                        <a:latin typeface="Calibri" panose="020F0502020204030204" pitchFamily="34" charset="0"/>
                      </a:endParaRPr>
                    </a:p>
                  </a:txBody>
                  <a:tcPr marL="72000" marR="7620" marT="7620" marB="0" anchor="ctr">
                    <a:solidFill>
                      <a:schemeClr val="accent6">
                        <a:lumMod val="60000"/>
                        <a:lumOff val="40000"/>
                      </a:schemeClr>
                    </a:solidFill>
                  </a:tcPr>
                </a:tc>
                <a:tc>
                  <a:txBody>
                    <a:bodyPr/>
                    <a:lstStyle/>
                    <a:p>
                      <a:pPr algn="ctr" fontAlgn="b"/>
                      <a:r>
                        <a:rPr lang="fr-BE" sz="1600" b="1" i="0" u="none" strike="noStrike" noProof="0" dirty="0">
                          <a:solidFill>
                            <a:srgbClr val="000000"/>
                          </a:solidFill>
                          <a:effectLst/>
                          <a:latin typeface="Calibri" panose="020F0502020204030204" pitchFamily="34" charset="0"/>
                        </a:rPr>
                        <a:t>1</a:t>
                      </a:r>
                    </a:p>
                  </a:txBody>
                  <a:tcPr marL="7620" marR="7620" marT="7620" marB="0" anchor="ctr">
                    <a:solidFill>
                      <a:schemeClr val="accent6">
                        <a:lumMod val="60000"/>
                        <a:lumOff val="40000"/>
                      </a:schemeClr>
                    </a:solidFill>
                  </a:tcPr>
                </a:tc>
                <a:tc>
                  <a:txBody>
                    <a:bodyPr/>
                    <a:lstStyle/>
                    <a:p>
                      <a:pPr algn="ctr" fontAlgn="b"/>
                      <a:r>
                        <a:rPr lang="fr-BE" sz="1600" b="1" i="0" u="none" strike="noStrike" noProof="0" dirty="0">
                          <a:solidFill>
                            <a:srgbClr val="000000"/>
                          </a:solidFill>
                          <a:effectLst/>
                          <a:latin typeface="Calibri" panose="020F0502020204030204" pitchFamily="34" charset="0"/>
                        </a:rPr>
                        <a:t>1</a:t>
                      </a:r>
                    </a:p>
                  </a:txBody>
                  <a:tcPr marL="7620" marR="7620" marT="7620" marB="0" anchor="ctr">
                    <a:solidFill>
                      <a:schemeClr val="accent6">
                        <a:lumMod val="60000"/>
                        <a:lumOff val="4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2</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60000"/>
                        <a:lumOff val="4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2</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60000"/>
                        <a:lumOff val="40000"/>
                      </a:schemeClr>
                    </a:solidFill>
                  </a:tcPr>
                </a:tc>
                <a:extLst>
                  <a:ext uri="{0D108BD9-81ED-4DB2-BD59-A6C34878D82A}">
                    <a16:rowId xmlns="" xmlns:a16="http://schemas.microsoft.com/office/drawing/2014/main" val="4118138597"/>
                  </a:ext>
                </a:extLst>
              </a:tr>
              <a:tr h="264952">
                <a:tc>
                  <a:txBody>
                    <a:bodyPr/>
                    <a:lstStyle/>
                    <a:p>
                      <a:pPr algn="l" fontAlgn="b"/>
                      <a:r>
                        <a:rPr lang="fr-BE" sz="1600" b="0" i="0" u="none" strike="noStrike" noProof="0" dirty="0" smtClean="0">
                          <a:solidFill>
                            <a:srgbClr val="000000"/>
                          </a:solidFill>
                          <a:effectLst/>
                          <a:latin typeface="Calibri" panose="020F0502020204030204" pitchFamily="34" charset="0"/>
                        </a:rPr>
                        <a:t>	les profs ont pris le temps d’un</a:t>
                      </a:r>
                      <a:r>
                        <a:rPr lang="fr-BE" sz="1600" b="0" i="0" u="none" strike="noStrike" baseline="0" noProof="0" dirty="0" smtClean="0">
                          <a:solidFill>
                            <a:srgbClr val="000000"/>
                          </a:solidFill>
                          <a:effectLst/>
                          <a:latin typeface="Calibri" panose="020F0502020204030204" pitchFamily="34" charset="0"/>
                        </a:rPr>
                        <a:t> feedback personnel</a:t>
                      </a:r>
                      <a:endParaRPr lang="fr-BE" sz="1600" b="0" i="0" u="none" strike="noStrike" noProof="0" dirty="0">
                        <a:solidFill>
                          <a:srgbClr val="000000"/>
                        </a:solidFill>
                        <a:effectLst/>
                        <a:latin typeface="Calibri" panose="020F0502020204030204" pitchFamily="34" charset="0"/>
                      </a:endParaRPr>
                    </a:p>
                  </a:txBody>
                  <a:tcPr marL="72000" marR="7620" marT="7620" marB="0" anchor="ctr">
                    <a:solidFill>
                      <a:schemeClr val="accent6">
                        <a:lumMod val="60000"/>
                        <a:lumOff val="40000"/>
                      </a:schemeClr>
                    </a:solidFill>
                  </a:tcPr>
                </a:tc>
                <a:tc>
                  <a:txBody>
                    <a:bodyPr/>
                    <a:lstStyle/>
                    <a:p>
                      <a:pPr algn="ctr" fontAlgn="b"/>
                      <a:r>
                        <a:rPr lang="fr-BE" sz="1600" b="1" i="0" u="none" strike="noStrike" noProof="0" dirty="0">
                          <a:solidFill>
                            <a:srgbClr val="000000"/>
                          </a:solidFill>
                          <a:effectLst/>
                          <a:latin typeface="Calibri" panose="020F0502020204030204" pitchFamily="34" charset="0"/>
                        </a:rPr>
                        <a:t>1</a:t>
                      </a:r>
                    </a:p>
                  </a:txBody>
                  <a:tcPr marL="7620" marR="7620" marT="7620" marB="0" anchor="ctr">
                    <a:solidFill>
                      <a:schemeClr val="accent6">
                        <a:lumMod val="60000"/>
                        <a:lumOff val="40000"/>
                      </a:schemeClr>
                    </a:solidFill>
                  </a:tcPr>
                </a:tc>
                <a:tc>
                  <a:txBody>
                    <a:bodyPr/>
                    <a:lstStyle/>
                    <a:p>
                      <a:pPr algn="ctr" fontAlgn="b"/>
                      <a:r>
                        <a:rPr lang="fr-BE" sz="1600" b="1" i="0" u="none" strike="noStrike" noProof="0" dirty="0">
                          <a:solidFill>
                            <a:srgbClr val="000000"/>
                          </a:solidFill>
                          <a:effectLst/>
                          <a:latin typeface="Calibri" panose="020F0502020204030204" pitchFamily="34" charset="0"/>
                        </a:rPr>
                        <a:t>2</a:t>
                      </a:r>
                    </a:p>
                  </a:txBody>
                  <a:tcPr marL="7620" marR="7620" marT="7620" marB="0" anchor="ctr">
                    <a:solidFill>
                      <a:schemeClr val="accent6">
                        <a:lumMod val="60000"/>
                        <a:lumOff val="4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3</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60000"/>
                        <a:lumOff val="4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3</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60000"/>
                        <a:lumOff val="40000"/>
                      </a:schemeClr>
                    </a:solidFill>
                  </a:tcPr>
                </a:tc>
                <a:extLst>
                  <a:ext uri="{0D108BD9-81ED-4DB2-BD59-A6C34878D82A}">
                    <a16:rowId xmlns="" xmlns:a16="http://schemas.microsoft.com/office/drawing/2014/main" val="3658653487"/>
                  </a:ext>
                </a:extLst>
              </a:tr>
              <a:tr h="307345">
                <a:tc>
                  <a:txBody>
                    <a:bodyPr/>
                    <a:lstStyle/>
                    <a:p>
                      <a:pPr algn="l" fontAlgn="b"/>
                      <a:r>
                        <a:rPr lang="fr-BE" sz="1600" b="0" i="0" u="none" strike="noStrike" noProof="0" dirty="0" smtClean="0">
                          <a:solidFill>
                            <a:srgbClr val="000000"/>
                          </a:solidFill>
                          <a:effectLst/>
                          <a:latin typeface="Calibri" panose="020F0502020204030204" pitchFamily="34" charset="0"/>
                        </a:rPr>
                        <a:t>	Les</a:t>
                      </a:r>
                      <a:r>
                        <a:rPr lang="fr-BE" sz="1600" b="0" i="0" u="none" strike="noStrike" baseline="0" noProof="0" dirty="0" smtClean="0">
                          <a:solidFill>
                            <a:srgbClr val="000000"/>
                          </a:solidFill>
                          <a:effectLst/>
                          <a:latin typeface="Calibri" panose="020F0502020204030204" pitchFamily="34" charset="0"/>
                        </a:rPr>
                        <a:t> profs s’enquièrent de la bonne compréhension</a:t>
                      </a:r>
                      <a:endParaRPr lang="fr-BE" sz="1600" b="0" i="0" u="none" strike="noStrike" noProof="0" dirty="0">
                        <a:solidFill>
                          <a:srgbClr val="000000"/>
                        </a:solidFill>
                        <a:effectLst/>
                        <a:latin typeface="Calibri" panose="020F0502020204030204" pitchFamily="34" charset="0"/>
                      </a:endParaRPr>
                    </a:p>
                  </a:txBody>
                  <a:tcPr marL="72000" marR="7620" marT="7620" marB="0" anchor="ctr">
                    <a:solidFill>
                      <a:schemeClr val="accent6">
                        <a:lumMod val="60000"/>
                        <a:lumOff val="40000"/>
                      </a:schemeClr>
                    </a:solidFill>
                  </a:tcPr>
                </a:tc>
                <a:tc>
                  <a:txBody>
                    <a:bodyPr/>
                    <a:lstStyle/>
                    <a:p>
                      <a:pPr algn="ctr" fontAlgn="b"/>
                      <a:r>
                        <a:rPr lang="fr-BE" sz="1600" b="1" i="0" u="none" strike="noStrike" noProof="0" dirty="0">
                          <a:solidFill>
                            <a:srgbClr val="000000"/>
                          </a:solidFill>
                          <a:effectLst/>
                          <a:latin typeface="Calibri" panose="020F0502020204030204" pitchFamily="34" charset="0"/>
                        </a:rPr>
                        <a:t>3</a:t>
                      </a:r>
                    </a:p>
                  </a:txBody>
                  <a:tcPr marL="7620" marR="7620" marT="7620" marB="0" anchor="ctr">
                    <a:solidFill>
                      <a:schemeClr val="accent6">
                        <a:lumMod val="60000"/>
                        <a:lumOff val="4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4</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60000"/>
                        <a:lumOff val="4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5</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60000"/>
                        <a:lumOff val="4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6</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60000"/>
                        <a:lumOff val="40000"/>
                      </a:schemeClr>
                    </a:solidFill>
                  </a:tcPr>
                </a:tc>
                <a:extLst>
                  <a:ext uri="{0D108BD9-81ED-4DB2-BD59-A6C34878D82A}">
                    <a16:rowId xmlns="" xmlns:a16="http://schemas.microsoft.com/office/drawing/2014/main" val="2383718512"/>
                  </a:ext>
                </a:extLst>
              </a:tr>
              <a:tr h="349737">
                <a:tc>
                  <a:txBody>
                    <a:bodyPr/>
                    <a:lstStyle/>
                    <a:p>
                      <a:pPr algn="l" fontAlgn="b"/>
                      <a:r>
                        <a:rPr lang="fr-BE" sz="1600" b="0" i="0" u="none" strike="noStrike" noProof="0" dirty="0" smtClean="0">
                          <a:solidFill>
                            <a:srgbClr val="000000"/>
                          </a:solidFill>
                          <a:effectLst/>
                          <a:latin typeface="Calibri" panose="020F0502020204030204" pitchFamily="34" charset="0"/>
                        </a:rPr>
                        <a:t>	Les</a:t>
                      </a:r>
                      <a:r>
                        <a:rPr lang="fr-BE" sz="1600" b="0" i="0" u="none" strike="noStrike" baseline="0" noProof="0" dirty="0" smtClean="0">
                          <a:solidFill>
                            <a:srgbClr val="000000"/>
                          </a:solidFill>
                          <a:effectLst/>
                          <a:latin typeface="Calibri" panose="020F0502020204030204" pitchFamily="34" charset="0"/>
                        </a:rPr>
                        <a:t> profs ont/prennent plus le temps</a:t>
                      </a:r>
                      <a:endParaRPr lang="fr-BE" sz="1600" b="0" i="0" u="none" strike="noStrike" noProof="0" dirty="0">
                        <a:solidFill>
                          <a:srgbClr val="000000"/>
                        </a:solidFill>
                        <a:effectLst/>
                        <a:latin typeface="Calibri" panose="020F0502020204030204" pitchFamily="34" charset="0"/>
                      </a:endParaRPr>
                    </a:p>
                  </a:txBody>
                  <a:tcPr marL="72000" marR="7620" marT="7620" marB="0" anchor="ctr">
                    <a:solidFill>
                      <a:schemeClr val="accent6">
                        <a:lumMod val="60000"/>
                        <a:lumOff val="4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5</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60000"/>
                        <a:lumOff val="4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8</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60000"/>
                        <a:lumOff val="4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8</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60000"/>
                        <a:lumOff val="4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13</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60000"/>
                        <a:lumOff val="40000"/>
                      </a:schemeClr>
                    </a:solidFill>
                  </a:tcPr>
                </a:tc>
                <a:extLst>
                  <a:ext uri="{0D108BD9-81ED-4DB2-BD59-A6C34878D82A}">
                    <a16:rowId xmlns="" xmlns:a16="http://schemas.microsoft.com/office/drawing/2014/main" val="3022636529"/>
                  </a:ext>
                </a:extLst>
              </a:tr>
            </a:tbl>
          </a:graphicData>
        </a:graphic>
      </p:graphicFrame>
      <p:pic>
        <p:nvPicPr>
          <p:cNvPr id="6" name="Image 5"/>
          <p:cNvPicPr>
            <a:picLocks noChangeAspect="1"/>
          </p:cNvPicPr>
          <p:nvPr/>
        </p:nvPicPr>
        <p:blipFill rotWithShape="1">
          <a:blip r:embed="rId2">
            <a:extLst>
              <a:ext uri="{28A0092B-C50C-407E-A947-70E740481C1C}">
                <a14:useLocalDpi xmlns:a14="http://schemas.microsoft.com/office/drawing/2010/main" val="0"/>
              </a:ext>
            </a:extLst>
          </a:blip>
          <a:srcRect b="8088"/>
          <a:stretch/>
        </p:blipFill>
        <p:spPr>
          <a:xfrm>
            <a:off x="10772083" y="121033"/>
            <a:ext cx="694944" cy="543486"/>
          </a:xfrm>
          <a:prstGeom prst="rect">
            <a:avLst/>
          </a:prstGeom>
        </p:spPr>
      </p:pic>
      <p:sp>
        <p:nvSpPr>
          <p:cNvPr id="10" name="Rectangle 9"/>
          <p:cNvSpPr/>
          <p:nvPr/>
        </p:nvSpPr>
        <p:spPr>
          <a:xfrm>
            <a:off x="1599571" y="1631727"/>
            <a:ext cx="4496429" cy="676971"/>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660907" y="2435732"/>
            <a:ext cx="11177655" cy="482567"/>
          </a:xfrm>
          <a:prstGeom prst="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i="1" dirty="0">
                <a:solidFill>
                  <a:schemeClr val="tx1"/>
                </a:solidFill>
              </a:rPr>
              <a:t>I</a:t>
            </a:r>
            <a:r>
              <a:rPr lang="fr-FR" i="1" dirty="0" smtClean="0">
                <a:solidFill>
                  <a:schemeClr val="tx1"/>
                </a:solidFill>
              </a:rPr>
              <a:t>l</a:t>
            </a:r>
            <a:r>
              <a:rPr lang="fr-FR" i="1" dirty="0" smtClean="0"/>
              <a:t> </a:t>
            </a:r>
            <a:r>
              <a:rPr lang="fr-FR" b="1" i="1" dirty="0">
                <a:solidFill>
                  <a:schemeClr val="tx1"/>
                </a:solidFill>
              </a:rPr>
              <a:t>prenait vraiment le temps d'expliquer</a:t>
            </a:r>
            <a:r>
              <a:rPr lang="fr-FR" i="1" dirty="0">
                <a:solidFill>
                  <a:schemeClr val="tx1"/>
                </a:solidFill>
              </a:rPr>
              <a:t>, de </a:t>
            </a:r>
            <a:r>
              <a:rPr lang="fr-FR" i="1" dirty="0" err="1">
                <a:solidFill>
                  <a:schemeClr val="tx1"/>
                </a:solidFill>
              </a:rPr>
              <a:t>ré-expliquer</a:t>
            </a:r>
            <a:r>
              <a:rPr lang="fr-FR" i="1" dirty="0">
                <a:solidFill>
                  <a:schemeClr val="tx1"/>
                </a:solidFill>
              </a:rPr>
              <a:t> vraiment de A à Z si ça n'allait pas, et c'était chouette.</a:t>
            </a:r>
            <a:r>
              <a:rPr lang="fr-FR" dirty="0">
                <a:solidFill>
                  <a:schemeClr val="tx1"/>
                </a:solidFill>
              </a:rPr>
              <a:t> </a:t>
            </a:r>
          </a:p>
        </p:txBody>
      </p:sp>
      <p:sp>
        <p:nvSpPr>
          <p:cNvPr id="12" name="Rectangle 11"/>
          <p:cNvSpPr/>
          <p:nvPr/>
        </p:nvSpPr>
        <p:spPr>
          <a:xfrm>
            <a:off x="660906" y="3084243"/>
            <a:ext cx="11177655" cy="524720"/>
          </a:xfrm>
          <a:prstGeom prst="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i="1" dirty="0">
                <a:solidFill>
                  <a:schemeClr val="tx1"/>
                </a:solidFill>
              </a:rPr>
              <a:t>On </a:t>
            </a:r>
            <a:r>
              <a:rPr lang="fr-FR" b="1" i="1" dirty="0">
                <a:solidFill>
                  <a:schemeClr val="tx1"/>
                </a:solidFill>
              </a:rPr>
              <a:t>prenait plus de temps</a:t>
            </a:r>
            <a:r>
              <a:rPr lang="fr-FR" i="1" dirty="0">
                <a:solidFill>
                  <a:schemeClr val="tx1"/>
                </a:solidFill>
              </a:rPr>
              <a:t>. On venait nous voir sur notre ordinateur « ça, ça ne va pas ». Tandis que pendant l'année, c'est un peu dur de faire ça </a:t>
            </a:r>
          </a:p>
        </p:txBody>
      </p:sp>
      <p:sp>
        <p:nvSpPr>
          <p:cNvPr id="13" name="Rectangle 12"/>
          <p:cNvSpPr/>
          <p:nvPr/>
        </p:nvSpPr>
        <p:spPr>
          <a:xfrm>
            <a:off x="660905" y="3774907"/>
            <a:ext cx="11177655" cy="524720"/>
          </a:xfrm>
          <a:prstGeom prst="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i="1" dirty="0">
                <a:solidFill>
                  <a:schemeClr val="tx1"/>
                </a:solidFill>
              </a:rPr>
              <a:t>Tandis que là on pouvait vraiment demander n'importe quoi </a:t>
            </a:r>
            <a:r>
              <a:rPr lang="fr-FR" b="1" i="1" dirty="0">
                <a:solidFill>
                  <a:schemeClr val="tx1"/>
                </a:solidFill>
              </a:rPr>
              <a:t>il avait le temps </a:t>
            </a:r>
            <a:r>
              <a:rPr lang="fr-FR" i="1" dirty="0">
                <a:solidFill>
                  <a:schemeClr val="tx1"/>
                </a:solidFill>
              </a:rPr>
              <a:t>de répondre à tout, d'expliquer comme on avait besoin .</a:t>
            </a:r>
          </a:p>
        </p:txBody>
      </p:sp>
      <p:sp>
        <p:nvSpPr>
          <p:cNvPr id="14" name="Rectangle 13"/>
          <p:cNvSpPr/>
          <p:nvPr/>
        </p:nvSpPr>
        <p:spPr>
          <a:xfrm>
            <a:off x="660904" y="4436675"/>
            <a:ext cx="11177655" cy="991648"/>
          </a:xfrm>
          <a:prstGeom prst="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i="1" dirty="0">
                <a:solidFill>
                  <a:schemeClr val="tx1"/>
                </a:solidFill>
              </a:rPr>
              <a:t> Ce qui fait que si jamais on a une </a:t>
            </a:r>
            <a:r>
              <a:rPr lang="fr-FR" i="1" dirty="0" smtClean="0">
                <a:solidFill>
                  <a:schemeClr val="tx1"/>
                </a:solidFill>
              </a:rPr>
              <a:t>question et </a:t>
            </a:r>
            <a:r>
              <a:rPr lang="fr-FR" i="1" dirty="0">
                <a:solidFill>
                  <a:schemeClr val="tx1"/>
                </a:solidFill>
              </a:rPr>
              <a:t>que des fois on ose pas le poser, le professeur arrive plus facilement à le repérer et donc à </a:t>
            </a:r>
            <a:r>
              <a:rPr lang="fr-FR" b="1" i="1" dirty="0">
                <a:solidFill>
                  <a:schemeClr val="tx1"/>
                </a:solidFill>
              </a:rPr>
              <a:t>nous inciter </a:t>
            </a:r>
            <a:r>
              <a:rPr lang="fr-FR" b="1" i="1" dirty="0" smtClean="0">
                <a:solidFill>
                  <a:schemeClr val="tx1"/>
                </a:solidFill>
              </a:rPr>
              <a:t>à </a:t>
            </a:r>
            <a:r>
              <a:rPr lang="fr-FR" b="1" i="1" dirty="0">
                <a:solidFill>
                  <a:schemeClr val="tx1"/>
                </a:solidFill>
              </a:rPr>
              <a:t>poser la question</a:t>
            </a:r>
            <a:r>
              <a:rPr lang="fr-FR" i="1" dirty="0">
                <a:solidFill>
                  <a:schemeClr val="tx1"/>
                </a:solidFill>
              </a:rPr>
              <a:t>. Ou il peut revenir plus facilement et </a:t>
            </a:r>
            <a:r>
              <a:rPr lang="fr-FR" b="1" i="1" dirty="0">
                <a:solidFill>
                  <a:schemeClr val="tx1"/>
                </a:solidFill>
              </a:rPr>
              <a:t>plus prendre son temps </a:t>
            </a:r>
            <a:r>
              <a:rPr lang="fr-FR" i="1" dirty="0">
                <a:solidFill>
                  <a:schemeClr val="tx1"/>
                </a:solidFill>
              </a:rPr>
              <a:t>sur certains points</a:t>
            </a:r>
            <a:r>
              <a:rPr lang="fr-FR" i="1" dirty="0" smtClean="0">
                <a:solidFill>
                  <a:schemeClr val="tx1"/>
                </a:solidFill>
              </a:rPr>
              <a:t>.</a:t>
            </a:r>
            <a:endParaRPr lang="fr-FR" i="1" dirty="0">
              <a:solidFill>
                <a:schemeClr val="tx1"/>
              </a:solidFill>
            </a:endParaRPr>
          </a:p>
        </p:txBody>
      </p:sp>
      <p:sp>
        <p:nvSpPr>
          <p:cNvPr id="15" name="Rectangle 14"/>
          <p:cNvSpPr/>
          <p:nvPr/>
        </p:nvSpPr>
        <p:spPr>
          <a:xfrm>
            <a:off x="660904" y="5565371"/>
            <a:ext cx="11177655" cy="690664"/>
          </a:xfrm>
          <a:prstGeom prst="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i="1" dirty="0">
                <a:solidFill>
                  <a:schemeClr val="tx1"/>
                </a:solidFill>
              </a:rPr>
              <a:t>On était en plus petit groupe donc les profs étaient déjà plus, enfin ils nous regardaient plus, </a:t>
            </a:r>
            <a:r>
              <a:rPr lang="fr-FR" b="1" i="1" dirty="0">
                <a:solidFill>
                  <a:schemeClr val="tx1"/>
                </a:solidFill>
              </a:rPr>
              <a:t>ils se demandaient vraiment ce qui n'allait pas</a:t>
            </a:r>
            <a:r>
              <a:rPr lang="fr-FR" i="1" dirty="0">
                <a:solidFill>
                  <a:schemeClr val="tx1"/>
                </a:solidFill>
              </a:rPr>
              <a:t>, </a:t>
            </a:r>
            <a:r>
              <a:rPr lang="fr-FR" b="1" i="1" dirty="0">
                <a:solidFill>
                  <a:schemeClr val="tx1"/>
                </a:solidFill>
              </a:rPr>
              <a:t>ils prenaient le temps de répondre</a:t>
            </a:r>
            <a:r>
              <a:rPr lang="fr-FR" i="1" dirty="0" smtClean="0">
                <a:solidFill>
                  <a:schemeClr val="tx1"/>
                </a:solidFill>
              </a:rPr>
              <a:t>.</a:t>
            </a:r>
            <a:endParaRPr lang="fr-FR" i="1" dirty="0">
              <a:solidFill>
                <a:schemeClr val="tx1"/>
              </a:solidFill>
            </a:endParaRPr>
          </a:p>
        </p:txBody>
      </p:sp>
      <p:sp>
        <p:nvSpPr>
          <p:cNvPr id="17" name="ZoneTexte 16"/>
          <p:cNvSpPr txBox="1"/>
          <p:nvPr/>
        </p:nvSpPr>
        <p:spPr>
          <a:xfrm>
            <a:off x="9439835" y="1475260"/>
            <a:ext cx="2713494" cy="1015663"/>
          </a:xfrm>
          <a:prstGeom prst="rect">
            <a:avLst/>
          </a:prstGeom>
          <a:solidFill>
            <a:schemeClr val="bg1"/>
          </a:solidFill>
          <a:ln w="38100">
            <a:solidFill>
              <a:srgbClr val="00B050"/>
            </a:solidFill>
          </a:ln>
        </p:spPr>
        <p:txBody>
          <a:bodyPr wrap="square" rtlCol="0">
            <a:spAutoFit/>
          </a:bodyPr>
          <a:lstStyle/>
          <a:p>
            <a:pPr algn="r"/>
            <a:r>
              <a:rPr lang="fr-FR" sz="1500" b="1" dirty="0" err="1" smtClean="0"/>
              <a:t>Faculty</a:t>
            </a:r>
            <a:r>
              <a:rPr lang="fr-FR" sz="1500" b="1" dirty="0" smtClean="0"/>
              <a:t> staff interactions </a:t>
            </a:r>
            <a:r>
              <a:rPr lang="fr-FR" sz="1500" dirty="0" smtClean="0"/>
              <a:t>(Tinto, 1993)</a:t>
            </a:r>
          </a:p>
          <a:p>
            <a:pPr algn="r"/>
            <a:r>
              <a:rPr lang="fr-FR" sz="1500" b="1" dirty="0" smtClean="0"/>
              <a:t>Perception de la </a:t>
            </a:r>
            <a:r>
              <a:rPr lang="fr-FR" sz="1500" b="1" dirty="0" err="1" smtClean="0"/>
              <a:t>contr</a:t>
            </a:r>
            <a:r>
              <a:rPr lang="nl-BE" sz="1500" b="1" dirty="0" smtClean="0"/>
              <a:t>ôlabilité </a:t>
            </a:r>
            <a:r>
              <a:rPr lang="nl-BE" sz="1500" dirty="0" smtClean="0"/>
              <a:t>(Viau, 1997)</a:t>
            </a:r>
            <a:endParaRPr lang="fr-FR" sz="1500" dirty="0" smtClean="0"/>
          </a:p>
        </p:txBody>
      </p:sp>
      <p:pic>
        <p:nvPicPr>
          <p:cNvPr id="25" name="Imag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9629" y="712822"/>
            <a:ext cx="1663700" cy="774700"/>
          </a:xfrm>
          <a:prstGeom prst="rect">
            <a:avLst/>
          </a:prstGeom>
          <a:ln w="38100">
            <a:solidFill>
              <a:srgbClr val="00B050"/>
            </a:solidFill>
          </a:ln>
        </p:spPr>
      </p:pic>
      <p:pic>
        <p:nvPicPr>
          <p:cNvPr id="26" name="Imag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89248" y="2584642"/>
            <a:ext cx="1355557" cy="1487066"/>
          </a:xfrm>
          <a:prstGeom prst="rect">
            <a:avLst/>
          </a:prstGeom>
          <a:ln w="38100">
            <a:solidFill>
              <a:srgbClr val="00B050"/>
            </a:solidFill>
          </a:ln>
        </p:spPr>
      </p:pic>
      <p:pic>
        <p:nvPicPr>
          <p:cNvPr id="27" name="Imag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08029" y="4184065"/>
            <a:ext cx="1571746" cy="1230062"/>
          </a:xfrm>
          <a:prstGeom prst="rect">
            <a:avLst/>
          </a:prstGeom>
          <a:ln w="38100">
            <a:solidFill>
              <a:srgbClr val="00B050"/>
            </a:solidFill>
          </a:ln>
        </p:spPr>
      </p:pic>
      <p:pic>
        <p:nvPicPr>
          <p:cNvPr id="28" name="Imag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24030" y="5526484"/>
            <a:ext cx="1414182" cy="1321953"/>
          </a:xfrm>
          <a:prstGeom prst="rect">
            <a:avLst/>
          </a:prstGeom>
          <a:ln w="38100">
            <a:solidFill>
              <a:srgbClr val="00B050"/>
            </a:solidFill>
          </a:ln>
        </p:spPr>
      </p:pic>
    </p:spTree>
    <p:extLst>
      <p:ext uri="{BB962C8B-B14F-4D97-AF65-F5344CB8AC3E}">
        <p14:creationId xmlns:p14="http://schemas.microsoft.com/office/powerpoint/2010/main" val="220223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2076588029"/>
              </p:ext>
            </p:extLst>
          </p:nvPr>
        </p:nvGraphicFramePr>
        <p:xfrm>
          <a:off x="729573" y="279423"/>
          <a:ext cx="10042511" cy="1743246"/>
        </p:xfrm>
        <a:graphic>
          <a:graphicData uri="http://schemas.openxmlformats.org/drawingml/2006/table">
            <a:tbl>
              <a:tblPr firstRow="1" bandRow="1">
                <a:tableStyleId>{5C22544A-7EE6-4342-B048-85BDC9FD1C3A}</a:tableStyleId>
              </a:tblPr>
              <a:tblGrid>
                <a:gridCol w="7509755">
                  <a:extLst>
                    <a:ext uri="{9D8B030D-6E8A-4147-A177-3AD203B41FA5}">
                      <a16:colId xmlns="" xmlns:a16="http://schemas.microsoft.com/office/drawing/2014/main" val="2980651336"/>
                    </a:ext>
                  </a:extLst>
                </a:gridCol>
                <a:gridCol w="633189">
                  <a:extLst>
                    <a:ext uri="{9D8B030D-6E8A-4147-A177-3AD203B41FA5}">
                      <a16:colId xmlns="" xmlns:a16="http://schemas.microsoft.com/office/drawing/2014/main" val="2249863692"/>
                    </a:ext>
                  </a:extLst>
                </a:gridCol>
                <a:gridCol w="633189">
                  <a:extLst>
                    <a:ext uri="{9D8B030D-6E8A-4147-A177-3AD203B41FA5}">
                      <a16:colId xmlns="" xmlns:a16="http://schemas.microsoft.com/office/drawing/2014/main" val="2893135628"/>
                    </a:ext>
                  </a:extLst>
                </a:gridCol>
                <a:gridCol w="633189">
                  <a:extLst>
                    <a:ext uri="{9D8B030D-6E8A-4147-A177-3AD203B41FA5}">
                      <a16:colId xmlns="" xmlns:a16="http://schemas.microsoft.com/office/drawing/2014/main" val="490871158"/>
                    </a:ext>
                  </a:extLst>
                </a:gridCol>
                <a:gridCol w="633189">
                  <a:extLst>
                    <a:ext uri="{9D8B030D-6E8A-4147-A177-3AD203B41FA5}">
                      <a16:colId xmlns="" xmlns:a16="http://schemas.microsoft.com/office/drawing/2014/main" val="2084468705"/>
                    </a:ext>
                  </a:extLst>
                </a:gridCol>
              </a:tblGrid>
              <a:tr h="349737">
                <a:tc>
                  <a:txBody>
                    <a:bodyPr/>
                    <a:lstStyle/>
                    <a:p>
                      <a:pPr algn="l" fontAlgn="ctr"/>
                      <a:r>
                        <a:rPr lang="fr-BE" sz="1800" b="1" i="0" u="none" strike="noStrike" noProof="0" dirty="0" smtClean="0">
                          <a:solidFill>
                            <a:srgbClr val="000000"/>
                          </a:solidFill>
                          <a:effectLst/>
                          <a:latin typeface="Calibri" panose="020F0502020204030204" pitchFamily="34" charset="0"/>
                        </a:rPr>
                        <a:t>Manifestations d’une bonne qualité d’interaction avec</a:t>
                      </a:r>
                      <a:r>
                        <a:rPr lang="fr-BE" sz="1800" b="1" i="0" u="none" strike="noStrike" baseline="0" noProof="0" dirty="0" smtClean="0">
                          <a:solidFill>
                            <a:srgbClr val="000000"/>
                          </a:solidFill>
                          <a:effectLst/>
                          <a:latin typeface="Calibri" panose="020F0502020204030204" pitchFamily="34" charset="0"/>
                        </a:rPr>
                        <a:t> le personnel encadrant liée à l’allègement</a:t>
                      </a:r>
                      <a:endParaRPr lang="fr-BE" sz="1800" b="1" i="0" u="none" strike="noStrike" noProof="0" dirty="0">
                        <a:solidFill>
                          <a:srgbClr val="000000"/>
                        </a:solidFill>
                        <a:effectLst/>
                        <a:latin typeface="Calibri" panose="020F0502020204030204" pitchFamily="34" charset="0"/>
                      </a:endParaRPr>
                    </a:p>
                  </a:txBody>
                  <a:tcPr marL="7200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Et. (1)</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Com.</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Et. (2)</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Com.</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extLst>
                  <a:ext uri="{0D108BD9-81ED-4DB2-BD59-A6C34878D82A}">
                    <a16:rowId xmlns="" xmlns:a16="http://schemas.microsoft.com/office/drawing/2014/main" val="2101281383"/>
                  </a:ext>
                </a:extLst>
              </a:tr>
              <a:tr h="349737">
                <a:tc>
                  <a:txBody>
                    <a:bodyPr/>
                    <a:lstStyle/>
                    <a:p>
                      <a:pPr algn="l" fontAlgn="b"/>
                      <a:r>
                        <a:rPr lang="fr-BE" sz="1800" b="1" i="0" u="none" strike="noStrike" noProof="0" dirty="0" smtClean="0">
                          <a:solidFill>
                            <a:srgbClr val="000000"/>
                          </a:solidFill>
                          <a:effectLst/>
                          <a:latin typeface="Calibri" panose="020F0502020204030204" pitchFamily="34" charset="0"/>
                        </a:rPr>
                        <a:t>Être désinhibé</a:t>
                      </a:r>
                      <a:r>
                        <a:rPr lang="fr-BE" sz="1800" b="1" i="0" u="none" strike="noStrike" baseline="0" noProof="0" dirty="0" smtClean="0">
                          <a:solidFill>
                            <a:srgbClr val="000000"/>
                          </a:solidFill>
                          <a:effectLst/>
                          <a:latin typeface="Calibri" panose="020F0502020204030204" pitchFamily="34" charset="0"/>
                        </a:rPr>
                        <a:t> à poser des questions</a:t>
                      </a:r>
                      <a:endParaRPr lang="fr-BE" sz="1800" b="1" i="0" u="none" strike="noStrike" noProof="0" dirty="0">
                        <a:solidFill>
                          <a:srgbClr val="000000"/>
                        </a:solidFill>
                        <a:effectLst/>
                        <a:latin typeface="Calibri" panose="020F0502020204030204" pitchFamily="34" charset="0"/>
                      </a:endParaRPr>
                    </a:p>
                  </a:txBody>
                  <a:tcPr marL="72000" marR="7620" marT="7620" marB="0" anchor="ctr">
                    <a:solidFill>
                      <a:schemeClr val="accent2">
                        <a:lumMod val="75000"/>
                      </a:schemeClr>
                    </a:solidFill>
                  </a:tcPr>
                </a:tc>
                <a:tc>
                  <a:txBody>
                    <a:bodyPr/>
                    <a:lstStyle/>
                    <a:p>
                      <a:pPr algn="ctr" fontAlgn="b"/>
                      <a:r>
                        <a:rPr lang="fr-BE" sz="1600" b="1" i="0" u="none" strike="noStrike" noProof="0" dirty="0">
                          <a:solidFill>
                            <a:srgbClr val="000000"/>
                          </a:solidFill>
                          <a:effectLst/>
                          <a:latin typeface="Calibri" panose="020F0502020204030204" pitchFamily="34" charset="0"/>
                        </a:rPr>
                        <a:t>7</a:t>
                      </a:r>
                    </a:p>
                  </a:txBody>
                  <a:tcPr marL="7620" marR="7620" marT="7620" marB="0" anchor="ctr">
                    <a:solidFill>
                      <a:schemeClr val="accent2">
                        <a:lumMod val="75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14</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75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6</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75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7</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75000"/>
                      </a:schemeClr>
                    </a:solidFill>
                  </a:tcPr>
                </a:tc>
                <a:extLst>
                  <a:ext uri="{0D108BD9-81ED-4DB2-BD59-A6C34878D82A}">
                    <a16:rowId xmlns="" xmlns:a16="http://schemas.microsoft.com/office/drawing/2014/main" val="2820746704"/>
                  </a:ext>
                </a:extLst>
              </a:tr>
              <a:tr h="307345">
                <a:tc>
                  <a:txBody>
                    <a:bodyPr/>
                    <a:lstStyle/>
                    <a:p>
                      <a:pPr algn="l" fontAlgn="b"/>
                      <a:r>
                        <a:rPr lang="fr-BE" sz="1600" b="0" i="0" u="none" strike="noStrike" noProof="0" dirty="0" smtClean="0">
                          <a:solidFill>
                            <a:srgbClr val="000000"/>
                          </a:solidFill>
                          <a:effectLst/>
                          <a:latin typeface="Calibri" panose="020F0502020204030204" pitchFamily="34" charset="0"/>
                        </a:rPr>
                        <a:t>	Inter-personnellement</a:t>
                      </a:r>
                      <a:endParaRPr lang="fr-BE" sz="1600" b="0" i="0" u="none" strike="noStrike" noProof="0" dirty="0">
                        <a:solidFill>
                          <a:srgbClr val="000000"/>
                        </a:solidFill>
                        <a:effectLst/>
                        <a:latin typeface="Calibri" panose="020F0502020204030204" pitchFamily="34" charset="0"/>
                      </a:endParaRPr>
                    </a:p>
                  </a:txBody>
                  <a:tcPr marL="72000" marR="7620" marT="7620" marB="0" anchor="ctr">
                    <a:solidFill>
                      <a:schemeClr val="accent2">
                        <a:lumMod val="60000"/>
                        <a:lumOff val="40000"/>
                      </a:schemeClr>
                    </a:solidFill>
                  </a:tcPr>
                </a:tc>
                <a:tc>
                  <a:txBody>
                    <a:bodyPr/>
                    <a:lstStyle/>
                    <a:p>
                      <a:pPr algn="ctr" fontAlgn="b"/>
                      <a:r>
                        <a:rPr lang="fr-BE" sz="1600" b="1" i="0" u="none" strike="noStrike" noProof="0" dirty="0">
                          <a:solidFill>
                            <a:srgbClr val="000000"/>
                          </a:solidFill>
                          <a:effectLst/>
                          <a:latin typeface="Calibri" panose="020F0502020204030204" pitchFamily="34" charset="0"/>
                        </a:rPr>
                        <a:t>5</a:t>
                      </a:r>
                    </a:p>
                  </a:txBody>
                  <a:tcPr marL="7620" marR="7620" marT="7620" marB="0" anchor="ctr">
                    <a:solidFill>
                      <a:schemeClr val="accent2">
                        <a:lumMod val="60000"/>
                        <a:lumOff val="40000"/>
                      </a:schemeClr>
                    </a:solidFill>
                  </a:tcPr>
                </a:tc>
                <a:tc>
                  <a:txBody>
                    <a:bodyPr/>
                    <a:lstStyle/>
                    <a:p>
                      <a:pPr algn="ctr" fontAlgn="b"/>
                      <a:r>
                        <a:rPr lang="fr-BE" sz="1600" b="1" i="0" u="none" strike="noStrike" noProof="0" dirty="0">
                          <a:solidFill>
                            <a:srgbClr val="000000"/>
                          </a:solidFill>
                          <a:effectLst/>
                          <a:latin typeface="Calibri" panose="020F0502020204030204" pitchFamily="34" charset="0"/>
                        </a:rPr>
                        <a:t>6</a:t>
                      </a:r>
                    </a:p>
                  </a:txBody>
                  <a:tcPr marL="7620" marR="7620" marT="7620" marB="0" anchor="ctr">
                    <a:solidFill>
                      <a:schemeClr val="accent2">
                        <a:lumMod val="60000"/>
                        <a:lumOff val="4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1</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60000"/>
                        <a:lumOff val="4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1</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60000"/>
                        <a:lumOff val="40000"/>
                      </a:schemeClr>
                    </a:solidFill>
                  </a:tcPr>
                </a:tc>
                <a:extLst>
                  <a:ext uri="{0D108BD9-81ED-4DB2-BD59-A6C34878D82A}">
                    <a16:rowId xmlns="" xmlns:a16="http://schemas.microsoft.com/office/drawing/2014/main" val="2651048275"/>
                  </a:ext>
                </a:extLst>
              </a:tr>
              <a:tr h="264952">
                <a:tc>
                  <a:txBody>
                    <a:bodyPr/>
                    <a:lstStyle/>
                    <a:p>
                      <a:pPr algn="l" fontAlgn="b"/>
                      <a:r>
                        <a:rPr lang="fr-BE" sz="1600" b="0" i="0" u="none" strike="noStrike" noProof="0" dirty="0" smtClean="0">
                          <a:solidFill>
                            <a:srgbClr val="000000"/>
                          </a:solidFill>
                          <a:effectLst/>
                          <a:latin typeface="Calibri" panose="020F0502020204030204" pitchFamily="34" charset="0"/>
                        </a:rPr>
                        <a:t>	(non précisé)</a:t>
                      </a:r>
                      <a:endParaRPr lang="fr-BE" sz="1600" b="0" i="0" u="none" strike="noStrike" noProof="0" dirty="0">
                        <a:solidFill>
                          <a:srgbClr val="000000"/>
                        </a:solidFill>
                        <a:effectLst/>
                        <a:latin typeface="Calibri" panose="020F0502020204030204" pitchFamily="34" charset="0"/>
                      </a:endParaRPr>
                    </a:p>
                  </a:txBody>
                  <a:tcPr marL="72000" marR="7620" marT="7620" marB="0" anchor="ctr">
                    <a:solidFill>
                      <a:schemeClr val="accent2">
                        <a:lumMod val="60000"/>
                        <a:lumOff val="40000"/>
                      </a:schemeClr>
                    </a:solidFill>
                  </a:tcPr>
                </a:tc>
                <a:tc>
                  <a:txBody>
                    <a:bodyPr/>
                    <a:lstStyle/>
                    <a:p>
                      <a:pPr algn="ctr" fontAlgn="b"/>
                      <a:r>
                        <a:rPr lang="fr-BE" sz="1600" b="1" i="0" u="none" strike="noStrike" noProof="0" dirty="0">
                          <a:solidFill>
                            <a:srgbClr val="000000"/>
                          </a:solidFill>
                          <a:effectLst/>
                          <a:latin typeface="Calibri" panose="020F0502020204030204" pitchFamily="34" charset="0"/>
                        </a:rPr>
                        <a:t>3</a:t>
                      </a:r>
                    </a:p>
                  </a:txBody>
                  <a:tcPr marL="7620" marR="7620" marT="7620" marB="0" anchor="ctr">
                    <a:solidFill>
                      <a:schemeClr val="accent2">
                        <a:lumMod val="60000"/>
                        <a:lumOff val="40000"/>
                      </a:schemeClr>
                    </a:solidFill>
                  </a:tcPr>
                </a:tc>
                <a:tc>
                  <a:txBody>
                    <a:bodyPr/>
                    <a:lstStyle/>
                    <a:p>
                      <a:pPr algn="ctr" fontAlgn="b"/>
                      <a:r>
                        <a:rPr lang="fr-BE" sz="1600" b="1" i="0" u="none" strike="noStrike" noProof="0" dirty="0">
                          <a:solidFill>
                            <a:srgbClr val="000000"/>
                          </a:solidFill>
                          <a:effectLst/>
                          <a:latin typeface="Calibri" panose="020F0502020204030204" pitchFamily="34" charset="0"/>
                        </a:rPr>
                        <a:t>3</a:t>
                      </a:r>
                    </a:p>
                  </a:txBody>
                  <a:tcPr marL="7620" marR="7620" marT="7620" marB="0" anchor="ctr">
                    <a:solidFill>
                      <a:schemeClr val="accent2">
                        <a:lumMod val="60000"/>
                        <a:lumOff val="4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4</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60000"/>
                        <a:lumOff val="4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4</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60000"/>
                        <a:lumOff val="40000"/>
                      </a:schemeClr>
                    </a:solidFill>
                  </a:tcPr>
                </a:tc>
                <a:extLst>
                  <a:ext uri="{0D108BD9-81ED-4DB2-BD59-A6C34878D82A}">
                    <a16:rowId xmlns="" xmlns:a16="http://schemas.microsoft.com/office/drawing/2014/main" val="871133559"/>
                  </a:ext>
                </a:extLst>
              </a:tr>
              <a:tr h="264952">
                <a:tc>
                  <a:txBody>
                    <a:bodyPr/>
                    <a:lstStyle/>
                    <a:p>
                      <a:pPr algn="l" fontAlgn="b"/>
                      <a:r>
                        <a:rPr lang="fr-BE" sz="1600" b="0" i="0" u="none" strike="noStrike" noProof="0" dirty="0" smtClean="0">
                          <a:solidFill>
                            <a:srgbClr val="000000"/>
                          </a:solidFill>
                          <a:effectLst/>
                          <a:latin typeface="Calibri" panose="020F0502020204030204" pitchFamily="34" charset="0"/>
                        </a:rPr>
                        <a:t>	Publiquement</a:t>
                      </a:r>
                      <a:endParaRPr lang="fr-BE" sz="1600" b="0" i="0" u="none" strike="noStrike" noProof="0" dirty="0">
                        <a:solidFill>
                          <a:srgbClr val="000000"/>
                        </a:solidFill>
                        <a:effectLst/>
                        <a:latin typeface="Calibri" panose="020F0502020204030204" pitchFamily="34" charset="0"/>
                      </a:endParaRPr>
                    </a:p>
                  </a:txBody>
                  <a:tcPr marL="72000" marR="7620" marT="7620" marB="0" anchor="ctr">
                    <a:solidFill>
                      <a:schemeClr val="accent2">
                        <a:lumMod val="60000"/>
                        <a:lumOff val="40000"/>
                      </a:schemeClr>
                    </a:solidFill>
                  </a:tcPr>
                </a:tc>
                <a:tc>
                  <a:txBody>
                    <a:bodyPr/>
                    <a:lstStyle/>
                    <a:p>
                      <a:pPr algn="ctr" fontAlgn="b"/>
                      <a:r>
                        <a:rPr lang="fr-BE" sz="1600" b="1" i="0" u="none" strike="noStrike" noProof="0" dirty="0">
                          <a:solidFill>
                            <a:srgbClr val="000000"/>
                          </a:solidFill>
                          <a:effectLst/>
                          <a:latin typeface="Calibri" panose="020F0502020204030204" pitchFamily="34" charset="0"/>
                        </a:rPr>
                        <a:t>5</a:t>
                      </a:r>
                    </a:p>
                  </a:txBody>
                  <a:tcPr marL="7620" marR="7620" marT="7620" marB="0" anchor="ctr">
                    <a:solidFill>
                      <a:schemeClr val="accent2">
                        <a:lumMod val="60000"/>
                        <a:lumOff val="40000"/>
                      </a:schemeClr>
                    </a:solidFill>
                  </a:tcPr>
                </a:tc>
                <a:tc>
                  <a:txBody>
                    <a:bodyPr/>
                    <a:lstStyle/>
                    <a:p>
                      <a:pPr algn="ctr" fontAlgn="b"/>
                      <a:r>
                        <a:rPr lang="fr-BE" sz="1600" b="1" i="0" u="none" strike="noStrike" noProof="0" dirty="0">
                          <a:solidFill>
                            <a:srgbClr val="000000"/>
                          </a:solidFill>
                          <a:effectLst/>
                          <a:latin typeface="Calibri" panose="020F0502020204030204" pitchFamily="34" charset="0"/>
                        </a:rPr>
                        <a:t>5</a:t>
                      </a:r>
                    </a:p>
                  </a:txBody>
                  <a:tcPr marL="7620" marR="7620" marT="7620" marB="0" anchor="ctr">
                    <a:solidFill>
                      <a:schemeClr val="accent2">
                        <a:lumMod val="60000"/>
                        <a:lumOff val="4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2</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60000"/>
                        <a:lumOff val="4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2</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60000"/>
                        <a:lumOff val="40000"/>
                      </a:schemeClr>
                    </a:solidFill>
                  </a:tcPr>
                </a:tc>
                <a:extLst>
                  <a:ext uri="{0D108BD9-81ED-4DB2-BD59-A6C34878D82A}">
                    <a16:rowId xmlns="" xmlns:a16="http://schemas.microsoft.com/office/drawing/2014/main" val="2377525074"/>
                  </a:ext>
                </a:extLst>
              </a:tr>
            </a:tbl>
          </a:graphicData>
        </a:graphic>
      </p:graphicFrame>
      <p:pic>
        <p:nvPicPr>
          <p:cNvPr id="6" name="Image 5"/>
          <p:cNvPicPr>
            <a:picLocks noChangeAspect="1"/>
          </p:cNvPicPr>
          <p:nvPr/>
        </p:nvPicPr>
        <p:blipFill rotWithShape="1">
          <a:blip r:embed="rId2">
            <a:extLst>
              <a:ext uri="{28A0092B-C50C-407E-A947-70E740481C1C}">
                <a14:useLocalDpi xmlns:a14="http://schemas.microsoft.com/office/drawing/2010/main" val="0"/>
              </a:ext>
            </a:extLst>
          </a:blip>
          <a:srcRect b="8088"/>
          <a:stretch/>
        </p:blipFill>
        <p:spPr>
          <a:xfrm>
            <a:off x="10772083" y="121033"/>
            <a:ext cx="694944" cy="543486"/>
          </a:xfrm>
          <a:prstGeom prst="rect">
            <a:avLst/>
          </a:prstGeom>
        </p:spPr>
      </p:pic>
      <p:sp>
        <p:nvSpPr>
          <p:cNvPr id="4" name="Rectangle 3"/>
          <p:cNvSpPr/>
          <p:nvPr/>
        </p:nvSpPr>
        <p:spPr>
          <a:xfrm>
            <a:off x="1599571" y="1151047"/>
            <a:ext cx="4496429" cy="347014"/>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1599571" y="1747746"/>
            <a:ext cx="4496429" cy="274923"/>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29573" y="2272354"/>
            <a:ext cx="11177655" cy="621939"/>
          </a:xfrm>
          <a:prstGeom prst="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i="1" dirty="0">
                <a:solidFill>
                  <a:schemeClr val="tx1"/>
                </a:solidFill>
              </a:rPr>
              <a:t>Mais ici </a:t>
            </a:r>
            <a:r>
              <a:rPr lang="fr-FR" b="1" i="1" dirty="0">
                <a:solidFill>
                  <a:schemeClr val="tx1"/>
                </a:solidFill>
              </a:rPr>
              <a:t>j'avais parlé directement </a:t>
            </a:r>
            <a:r>
              <a:rPr lang="fr-FR" i="1" dirty="0">
                <a:solidFill>
                  <a:schemeClr val="tx1"/>
                </a:solidFill>
              </a:rPr>
              <a:t>avec Mr </a:t>
            </a:r>
            <a:r>
              <a:rPr lang="fr-FR" i="1" dirty="0" smtClean="0">
                <a:solidFill>
                  <a:schemeClr val="tx1"/>
                </a:solidFill>
              </a:rPr>
              <a:t>F. </a:t>
            </a:r>
            <a:r>
              <a:rPr lang="fr-FR" i="1" dirty="0">
                <a:solidFill>
                  <a:schemeClr val="tx1"/>
                </a:solidFill>
              </a:rPr>
              <a:t>et avec Mme </a:t>
            </a:r>
            <a:r>
              <a:rPr lang="fr-FR" i="1" dirty="0" smtClean="0">
                <a:solidFill>
                  <a:schemeClr val="tx1"/>
                </a:solidFill>
              </a:rPr>
              <a:t>M. </a:t>
            </a:r>
            <a:r>
              <a:rPr lang="fr-FR" i="1" dirty="0">
                <a:solidFill>
                  <a:schemeClr val="tx1"/>
                </a:solidFill>
              </a:rPr>
              <a:t>et je leur avais un petit peu demandé « A partir du moment où on est là, vers quoi est-ce qu'on peut se diriger pour se préparer à l'examen ? »</a:t>
            </a:r>
          </a:p>
        </p:txBody>
      </p:sp>
      <p:sp>
        <p:nvSpPr>
          <p:cNvPr id="9" name="Rectangle 8"/>
          <p:cNvSpPr/>
          <p:nvPr/>
        </p:nvSpPr>
        <p:spPr>
          <a:xfrm>
            <a:off x="729572" y="3008565"/>
            <a:ext cx="11177655" cy="621939"/>
          </a:xfrm>
          <a:prstGeom prst="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i="1" dirty="0">
                <a:solidFill>
                  <a:schemeClr val="tx1"/>
                </a:solidFill>
              </a:rPr>
              <a:t>L</a:t>
            </a:r>
            <a:r>
              <a:rPr lang="fr-FR" i="1" dirty="0" smtClean="0">
                <a:solidFill>
                  <a:schemeClr val="tx1"/>
                </a:solidFill>
              </a:rPr>
              <a:t>à </a:t>
            </a:r>
            <a:r>
              <a:rPr lang="fr-FR" i="1" dirty="0">
                <a:solidFill>
                  <a:schemeClr val="tx1"/>
                </a:solidFill>
              </a:rPr>
              <a:t>c’est vraiment très bien parce que </a:t>
            </a:r>
            <a:r>
              <a:rPr lang="fr-FR" b="1" i="1" dirty="0">
                <a:solidFill>
                  <a:schemeClr val="tx1"/>
                </a:solidFill>
              </a:rPr>
              <a:t>il suffit de poser une question et elle venait nous voir</a:t>
            </a:r>
            <a:r>
              <a:rPr lang="fr-FR" i="1" dirty="0">
                <a:solidFill>
                  <a:schemeClr val="tx1"/>
                </a:solidFill>
              </a:rPr>
              <a:t>, elle nous expliquait. </a:t>
            </a:r>
          </a:p>
        </p:txBody>
      </p:sp>
      <p:sp>
        <p:nvSpPr>
          <p:cNvPr id="2" name="Rectangle 1"/>
          <p:cNvSpPr/>
          <p:nvPr/>
        </p:nvSpPr>
        <p:spPr>
          <a:xfrm>
            <a:off x="729571" y="3737395"/>
            <a:ext cx="11177655" cy="581314"/>
          </a:xfrm>
          <a:prstGeom prst="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i="1" dirty="0" smtClean="0">
                <a:solidFill>
                  <a:schemeClr val="tx1"/>
                </a:solidFill>
              </a:rPr>
              <a:t>On </a:t>
            </a:r>
            <a:r>
              <a:rPr lang="fr-FR" b="1" i="1" dirty="0">
                <a:solidFill>
                  <a:schemeClr val="tx1"/>
                </a:solidFill>
              </a:rPr>
              <a:t>ose plus demander </a:t>
            </a:r>
            <a:r>
              <a:rPr lang="fr-FR" i="1" dirty="0">
                <a:solidFill>
                  <a:schemeClr val="tx1"/>
                </a:solidFill>
              </a:rPr>
              <a:t>et du coup l'assistante est là davantage</a:t>
            </a:r>
            <a:r>
              <a:rPr lang="fr-FR" i="1" dirty="0" smtClean="0">
                <a:solidFill>
                  <a:schemeClr val="tx1"/>
                </a:solidFill>
              </a:rPr>
              <a:t>.</a:t>
            </a:r>
            <a:endParaRPr lang="fr-FR" i="1" dirty="0">
              <a:solidFill>
                <a:schemeClr val="tx1"/>
              </a:solidFill>
            </a:endParaRPr>
          </a:p>
        </p:txBody>
      </p:sp>
      <p:sp>
        <p:nvSpPr>
          <p:cNvPr id="10" name="Rectangle 9"/>
          <p:cNvSpPr/>
          <p:nvPr/>
        </p:nvSpPr>
        <p:spPr>
          <a:xfrm>
            <a:off x="729571" y="4424110"/>
            <a:ext cx="11177655" cy="809371"/>
          </a:xfrm>
          <a:prstGeom prst="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i="1" dirty="0" smtClean="0">
                <a:solidFill>
                  <a:schemeClr val="tx1"/>
                </a:solidFill>
              </a:rPr>
              <a:t>Dans </a:t>
            </a:r>
            <a:r>
              <a:rPr lang="fr-FR" i="1" dirty="0">
                <a:solidFill>
                  <a:schemeClr val="tx1"/>
                </a:solidFill>
              </a:rPr>
              <a:t>un amphi de </a:t>
            </a:r>
            <a:r>
              <a:rPr lang="fr-FR" i="1" dirty="0" smtClean="0">
                <a:solidFill>
                  <a:schemeClr val="tx1"/>
                </a:solidFill>
              </a:rPr>
              <a:t>300, </a:t>
            </a:r>
            <a:r>
              <a:rPr lang="fr-FR" i="1" dirty="0">
                <a:solidFill>
                  <a:schemeClr val="tx1"/>
                </a:solidFill>
              </a:rPr>
              <a:t>tu vas pas forcément oser lever la main et poser la question au prof. Alors que là, quand on est huit, au final </a:t>
            </a:r>
            <a:r>
              <a:rPr lang="fr-FR" i="1" dirty="0" smtClean="0">
                <a:solidFill>
                  <a:schemeClr val="tx1"/>
                </a:solidFill>
              </a:rPr>
              <a:t>on </a:t>
            </a:r>
            <a:r>
              <a:rPr lang="fr-FR" i="1" dirty="0">
                <a:solidFill>
                  <a:schemeClr val="tx1"/>
                </a:solidFill>
              </a:rPr>
              <a:t>se connaissait tous. </a:t>
            </a:r>
            <a:r>
              <a:rPr lang="fr-FR" i="1" dirty="0" smtClean="0">
                <a:solidFill>
                  <a:schemeClr val="tx1"/>
                </a:solidFill>
              </a:rPr>
              <a:t>Donc, </a:t>
            </a:r>
            <a:r>
              <a:rPr lang="fr-FR" b="1" i="1" dirty="0">
                <a:solidFill>
                  <a:schemeClr val="tx1"/>
                </a:solidFill>
              </a:rPr>
              <a:t>on posait des questions </a:t>
            </a:r>
            <a:r>
              <a:rPr lang="fr-FR" i="1" dirty="0">
                <a:solidFill>
                  <a:schemeClr val="tx1"/>
                </a:solidFill>
              </a:rPr>
              <a:t>sans vraiment se dire : « Ah, il y a des gens. » </a:t>
            </a:r>
            <a:r>
              <a:rPr lang="fr-FR" i="1" dirty="0" smtClean="0">
                <a:solidFill>
                  <a:schemeClr val="tx1"/>
                </a:solidFill>
              </a:rPr>
              <a:t>.</a:t>
            </a:r>
            <a:endParaRPr lang="fr-FR" i="1" dirty="0">
              <a:solidFill>
                <a:schemeClr val="tx1"/>
              </a:solidFill>
            </a:endParaRPr>
          </a:p>
        </p:txBody>
      </p:sp>
      <p:sp>
        <p:nvSpPr>
          <p:cNvPr id="3" name="Rectangle 2"/>
          <p:cNvSpPr/>
          <p:nvPr/>
        </p:nvSpPr>
        <p:spPr>
          <a:xfrm>
            <a:off x="729570" y="5373904"/>
            <a:ext cx="11177655" cy="783705"/>
          </a:xfrm>
          <a:prstGeom prst="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i="1" dirty="0">
                <a:solidFill>
                  <a:schemeClr val="tx1"/>
                </a:solidFill>
              </a:rPr>
              <a:t>Là, on est plus proche du professeur, il n'y a pas cette barrière du monde et tout ça. Et au niveau des questions, </a:t>
            </a:r>
            <a:r>
              <a:rPr lang="fr-FR" b="1" i="1" dirty="0">
                <a:solidFill>
                  <a:schemeClr val="tx1"/>
                </a:solidFill>
              </a:rPr>
              <a:t>on peut vite poser nos questions</a:t>
            </a:r>
            <a:r>
              <a:rPr lang="fr-FR" i="1" dirty="0">
                <a:solidFill>
                  <a:schemeClr val="tx1"/>
                </a:solidFill>
              </a:rPr>
              <a:t>, tandis que dans l'amphi, il y a une file de dix élèves devant lui.</a:t>
            </a:r>
          </a:p>
        </p:txBody>
      </p:sp>
      <p:sp>
        <p:nvSpPr>
          <p:cNvPr id="11" name="ZoneTexte 10"/>
          <p:cNvSpPr txBox="1"/>
          <p:nvPr/>
        </p:nvSpPr>
        <p:spPr>
          <a:xfrm>
            <a:off x="9439835" y="1546976"/>
            <a:ext cx="2713494" cy="1015663"/>
          </a:xfrm>
          <a:prstGeom prst="rect">
            <a:avLst/>
          </a:prstGeom>
          <a:solidFill>
            <a:schemeClr val="bg1"/>
          </a:solidFill>
          <a:ln w="38100">
            <a:solidFill>
              <a:srgbClr val="00B050"/>
            </a:solidFill>
          </a:ln>
        </p:spPr>
        <p:txBody>
          <a:bodyPr wrap="square" rtlCol="0">
            <a:spAutoFit/>
          </a:bodyPr>
          <a:lstStyle/>
          <a:p>
            <a:pPr algn="r"/>
            <a:r>
              <a:rPr lang="fr-FR" sz="1500" b="1" dirty="0" err="1" smtClean="0"/>
              <a:t>Faculty</a:t>
            </a:r>
            <a:r>
              <a:rPr lang="fr-FR" sz="1500" b="1" dirty="0" smtClean="0"/>
              <a:t> staff interactions </a:t>
            </a:r>
            <a:r>
              <a:rPr lang="fr-FR" sz="1500" dirty="0" smtClean="0"/>
              <a:t>(Tinto, 1993)</a:t>
            </a:r>
          </a:p>
          <a:p>
            <a:pPr algn="r"/>
            <a:r>
              <a:rPr lang="fr-FR" sz="1500" b="1" dirty="0" smtClean="0"/>
              <a:t>Perception de la </a:t>
            </a:r>
            <a:r>
              <a:rPr lang="fr-FR" sz="1500" b="1" dirty="0" err="1" smtClean="0"/>
              <a:t>contr</a:t>
            </a:r>
            <a:r>
              <a:rPr lang="nl-BE" sz="1500" b="1" dirty="0" smtClean="0"/>
              <a:t>ôlabilité </a:t>
            </a:r>
            <a:r>
              <a:rPr lang="nl-BE" sz="1500" dirty="0" smtClean="0"/>
              <a:t>(Viau, 1997)</a:t>
            </a:r>
            <a:endParaRPr lang="fr-FR" sz="1500" dirty="0" smtClean="0"/>
          </a:p>
        </p:txBody>
      </p:sp>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9629" y="694893"/>
            <a:ext cx="1663700" cy="774700"/>
          </a:xfrm>
          <a:prstGeom prst="rect">
            <a:avLst/>
          </a:prstGeom>
          <a:ln w="38100">
            <a:solidFill>
              <a:srgbClr val="00B050"/>
            </a:solidFill>
          </a:ln>
        </p:spPr>
      </p:pic>
      <p:pic>
        <p:nvPicPr>
          <p:cNvPr id="13" name="Imag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89248" y="2638429"/>
            <a:ext cx="1355557" cy="1487066"/>
          </a:xfrm>
          <a:prstGeom prst="rect">
            <a:avLst/>
          </a:prstGeom>
          <a:ln w="38100">
            <a:solidFill>
              <a:srgbClr val="00B050"/>
            </a:solidFill>
          </a:ln>
        </p:spPr>
      </p:pic>
      <p:pic>
        <p:nvPicPr>
          <p:cNvPr id="14" name="Imag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08029" y="4237852"/>
            <a:ext cx="1571746" cy="1230062"/>
          </a:xfrm>
          <a:prstGeom prst="rect">
            <a:avLst/>
          </a:prstGeom>
          <a:ln w="38100">
            <a:solidFill>
              <a:srgbClr val="00B050"/>
            </a:solidFill>
          </a:ln>
        </p:spPr>
      </p:pic>
      <p:pic>
        <p:nvPicPr>
          <p:cNvPr id="15" name="Imag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24030" y="5580271"/>
            <a:ext cx="1414182" cy="1321953"/>
          </a:xfrm>
          <a:prstGeom prst="rect">
            <a:avLst/>
          </a:prstGeom>
          <a:ln w="38100">
            <a:solidFill>
              <a:srgbClr val="00B050"/>
            </a:solidFill>
          </a:ln>
        </p:spPr>
      </p:pic>
    </p:spTree>
    <p:extLst>
      <p:ext uri="{BB962C8B-B14F-4D97-AF65-F5344CB8AC3E}">
        <p14:creationId xmlns:p14="http://schemas.microsoft.com/office/powerpoint/2010/main" val="1022211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2" grpId="0" animBg="1"/>
      <p:bldP spid="10" grpId="0" animBg="1"/>
      <p:bldP spid="3" grpId="0"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4281657320"/>
              </p:ext>
            </p:extLst>
          </p:nvPr>
        </p:nvGraphicFramePr>
        <p:xfrm>
          <a:off x="718283" y="460044"/>
          <a:ext cx="10446428" cy="5847173"/>
        </p:xfrm>
        <a:graphic>
          <a:graphicData uri="http://schemas.openxmlformats.org/drawingml/2006/table">
            <a:tbl>
              <a:tblPr firstRow="1" bandRow="1">
                <a:tableStyleId>{5C22544A-7EE6-4342-B048-85BDC9FD1C3A}</a:tableStyleId>
              </a:tblPr>
              <a:tblGrid>
                <a:gridCol w="8338168">
                  <a:extLst>
                    <a:ext uri="{9D8B030D-6E8A-4147-A177-3AD203B41FA5}">
                      <a16:colId xmlns="" xmlns:a16="http://schemas.microsoft.com/office/drawing/2014/main" val="2980651336"/>
                    </a:ext>
                  </a:extLst>
                </a:gridCol>
                <a:gridCol w="527065">
                  <a:extLst>
                    <a:ext uri="{9D8B030D-6E8A-4147-A177-3AD203B41FA5}">
                      <a16:colId xmlns="" xmlns:a16="http://schemas.microsoft.com/office/drawing/2014/main" val="2249863692"/>
                    </a:ext>
                  </a:extLst>
                </a:gridCol>
                <a:gridCol w="527065">
                  <a:extLst>
                    <a:ext uri="{9D8B030D-6E8A-4147-A177-3AD203B41FA5}">
                      <a16:colId xmlns="" xmlns:a16="http://schemas.microsoft.com/office/drawing/2014/main" val="2893135628"/>
                    </a:ext>
                  </a:extLst>
                </a:gridCol>
                <a:gridCol w="527065">
                  <a:extLst>
                    <a:ext uri="{9D8B030D-6E8A-4147-A177-3AD203B41FA5}">
                      <a16:colId xmlns="" xmlns:a16="http://schemas.microsoft.com/office/drawing/2014/main" val="3242812295"/>
                    </a:ext>
                  </a:extLst>
                </a:gridCol>
                <a:gridCol w="527065">
                  <a:extLst>
                    <a:ext uri="{9D8B030D-6E8A-4147-A177-3AD203B41FA5}">
                      <a16:colId xmlns="" xmlns:a16="http://schemas.microsoft.com/office/drawing/2014/main" val="403666531"/>
                    </a:ext>
                  </a:extLst>
                </a:gridCol>
              </a:tblGrid>
              <a:tr h="457219">
                <a:tc>
                  <a:txBody>
                    <a:bodyPr/>
                    <a:lstStyle/>
                    <a:p>
                      <a:pPr algn="l" fontAlgn="ctr"/>
                      <a:r>
                        <a:rPr lang="fr-BE" sz="1800" b="1" i="0" u="none" strike="noStrike" noProof="0" dirty="0" smtClean="0">
                          <a:solidFill>
                            <a:srgbClr val="000000"/>
                          </a:solidFill>
                          <a:effectLst/>
                          <a:latin typeface="Calibri" panose="020F0502020204030204" pitchFamily="34" charset="0"/>
                        </a:rPr>
                        <a:t>Manifestations d’une mauvaise qualité d’interaction avec</a:t>
                      </a:r>
                      <a:r>
                        <a:rPr lang="fr-BE" sz="1800" b="1" i="0" u="none" strike="noStrike" baseline="0" noProof="0" dirty="0" smtClean="0">
                          <a:solidFill>
                            <a:srgbClr val="000000"/>
                          </a:solidFill>
                          <a:effectLst/>
                          <a:latin typeface="Calibri" panose="020F0502020204030204" pitchFamily="34" charset="0"/>
                        </a:rPr>
                        <a:t> le personnel encadrant liée à l’allègement</a:t>
                      </a:r>
                      <a:endParaRPr lang="fr-BE" sz="1800" b="1" i="0" u="none" strike="noStrike" noProof="0" dirty="0">
                        <a:solidFill>
                          <a:srgbClr val="000000"/>
                        </a:solidFill>
                        <a:effectLst/>
                        <a:latin typeface="Calibri" panose="020F0502020204030204" pitchFamily="34" charset="0"/>
                      </a:endParaRPr>
                    </a:p>
                  </a:txBody>
                  <a:tcPr marL="7200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Et. (1)</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Com.</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Et. (2)</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Com.</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extLst>
                  <a:ext uri="{0D108BD9-81ED-4DB2-BD59-A6C34878D82A}">
                    <a16:rowId xmlns="" xmlns:a16="http://schemas.microsoft.com/office/drawing/2014/main" val="2101281383"/>
                  </a:ext>
                </a:extLst>
              </a:tr>
              <a:tr h="457219">
                <a:tc>
                  <a:txBody>
                    <a:bodyPr/>
                    <a:lstStyle/>
                    <a:p>
                      <a:pPr algn="l" fontAlgn="b"/>
                      <a:r>
                        <a:rPr lang="fr-BE" sz="1800" b="1" i="0" u="none" strike="noStrike" noProof="0" dirty="0" smtClean="0">
                          <a:solidFill>
                            <a:srgbClr val="000000"/>
                          </a:solidFill>
                          <a:effectLst/>
                          <a:latin typeface="Calibri" panose="020F0502020204030204" pitchFamily="34" charset="0"/>
                        </a:rPr>
                        <a:t>Ne posent pas de questions</a:t>
                      </a:r>
                      <a:endParaRPr lang="fr-BE" sz="1800" b="1" i="0" u="none" strike="noStrike" noProof="0" dirty="0">
                        <a:solidFill>
                          <a:srgbClr val="000000"/>
                        </a:solidFill>
                        <a:effectLst/>
                        <a:latin typeface="Calibri" panose="020F0502020204030204" pitchFamily="34" charset="0"/>
                      </a:endParaRPr>
                    </a:p>
                  </a:txBody>
                  <a:tcPr marL="72000" marR="7620" marT="7620" marB="0" anchor="ctr">
                    <a:solidFill>
                      <a:schemeClr val="accent2">
                        <a:lumMod val="75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5</a:t>
                      </a:r>
                    </a:p>
                  </a:txBody>
                  <a:tcPr marL="7620" marR="7620" marT="7620" marB="0" anchor="ctr">
                    <a:solidFill>
                      <a:schemeClr val="accent2">
                        <a:lumMod val="75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6</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75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4</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75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4</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75000"/>
                      </a:schemeClr>
                    </a:solidFill>
                  </a:tcPr>
                </a:tc>
                <a:extLst>
                  <a:ext uri="{0D108BD9-81ED-4DB2-BD59-A6C34878D82A}">
                    <a16:rowId xmlns="" xmlns:a16="http://schemas.microsoft.com/office/drawing/2014/main" val="2820746704"/>
                  </a:ext>
                </a:extLst>
              </a:tr>
              <a:tr h="401799">
                <a:tc>
                  <a:txBody>
                    <a:bodyPr/>
                    <a:lstStyle/>
                    <a:p>
                      <a:pPr algn="l" fontAlgn="b"/>
                      <a:r>
                        <a:rPr lang="fr-BE" sz="1600" b="0" i="0" u="none" strike="noStrike" noProof="0" dirty="0" smtClean="0">
                          <a:solidFill>
                            <a:srgbClr val="000000"/>
                          </a:solidFill>
                          <a:effectLst/>
                          <a:latin typeface="Calibri" panose="020F0502020204030204" pitchFamily="34" charset="0"/>
                        </a:rPr>
                        <a:t>	Amour-propre mal</a:t>
                      </a:r>
                      <a:r>
                        <a:rPr lang="fr-BE" sz="1600" b="0" i="0" u="none" strike="noStrike" baseline="0" noProof="0" dirty="0" smtClean="0">
                          <a:solidFill>
                            <a:srgbClr val="000000"/>
                          </a:solidFill>
                          <a:effectLst/>
                          <a:latin typeface="Calibri" panose="020F0502020204030204" pitchFamily="34" charset="0"/>
                        </a:rPr>
                        <a:t> placé et reconnu</a:t>
                      </a:r>
                      <a:endParaRPr lang="fr-BE" sz="1600" b="0" i="0" u="none" strike="noStrike" noProof="0" dirty="0">
                        <a:solidFill>
                          <a:srgbClr val="000000"/>
                        </a:solidFill>
                        <a:effectLst/>
                        <a:latin typeface="Calibri" panose="020F0502020204030204" pitchFamily="34" charset="0"/>
                      </a:endParaRPr>
                    </a:p>
                  </a:txBody>
                  <a:tcPr marL="72000" marR="7620" marT="7620" marB="0" anchor="ctr">
                    <a:solidFill>
                      <a:schemeClr val="accent2">
                        <a:lumMod val="60000"/>
                        <a:lumOff val="40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1</a:t>
                      </a:r>
                    </a:p>
                  </a:txBody>
                  <a:tcPr marL="7620" marR="7620" marT="7620" marB="0" anchor="ctr">
                    <a:solidFill>
                      <a:schemeClr val="accent2">
                        <a:lumMod val="60000"/>
                        <a:lumOff val="40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1</a:t>
                      </a:r>
                    </a:p>
                  </a:txBody>
                  <a:tcPr marL="7620" marR="7620" marT="7620" marB="0" anchor="ctr">
                    <a:solidFill>
                      <a:schemeClr val="accent2">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60000"/>
                        <a:lumOff val="40000"/>
                      </a:schemeClr>
                    </a:solidFill>
                  </a:tcPr>
                </a:tc>
                <a:extLst>
                  <a:ext uri="{0D108BD9-81ED-4DB2-BD59-A6C34878D82A}">
                    <a16:rowId xmlns="" xmlns:a16="http://schemas.microsoft.com/office/drawing/2014/main" val="2651048275"/>
                  </a:ext>
                </a:extLst>
              </a:tr>
              <a:tr h="414134">
                <a:tc>
                  <a:txBody>
                    <a:bodyPr/>
                    <a:lstStyle/>
                    <a:p>
                      <a:pPr algn="l" fontAlgn="b"/>
                      <a:r>
                        <a:rPr lang="fr-BE" sz="1600" b="0" i="0" u="none" strike="noStrike" noProof="0" dirty="0" smtClean="0">
                          <a:solidFill>
                            <a:srgbClr val="000000"/>
                          </a:solidFill>
                          <a:effectLst/>
                          <a:latin typeface="Calibri" panose="020F0502020204030204" pitchFamily="34" charset="0"/>
                        </a:rPr>
                        <a:t>	Ne saisissent pas l’opportunité</a:t>
                      </a:r>
                      <a:endParaRPr lang="fr-BE" sz="1600" b="0" i="0" u="none" strike="noStrike" noProof="0" dirty="0">
                        <a:solidFill>
                          <a:srgbClr val="000000"/>
                        </a:solidFill>
                        <a:effectLst/>
                        <a:latin typeface="Calibri" panose="020F0502020204030204" pitchFamily="34" charset="0"/>
                      </a:endParaRPr>
                    </a:p>
                  </a:txBody>
                  <a:tcPr marL="72000" marR="7620" marT="7620" marB="0" anchor="ctr">
                    <a:solidFill>
                      <a:schemeClr val="accent2">
                        <a:lumMod val="60000"/>
                        <a:lumOff val="40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2</a:t>
                      </a:r>
                    </a:p>
                  </a:txBody>
                  <a:tcPr marL="7620" marR="7620" marT="7620" marB="0" anchor="ctr">
                    <a:solidFill>
                      <a:schemeClr val="accent2">
                        <a:lumMod val="60000"/>
                        <a:lumOff val="40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2</a:t>
                      </a:r>
                    </a:p>
                  </a:txBody>
                  <a:tcPr marL="7620" marR="7620" marT="7620" marB="0" anchor="ctr">
                    <a:solidFill>
                      <a:schemeClr val="accent2">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3</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3</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60000"/>
                        <a:lumOff val="40000"/>
                      </a:schemeClr>
                    </a:solidFill>
                  </a:tcPr>
                </a:tc>
                <a:extLst>
                  <a:ext uri="{0D108BD9-81ED-4DB2-BD59-A6C34878D82A}">
                    <a16:rowId xmlns="" xmlns:a16="http://schemas.microsoft.com/office/drawing/2014/main" val="871133559"/>
                  </a:ext>
                </a:extLst>
              </a:tr>
              <a:tr h="346377">
                <a:tc>
                  <a:txBody>
                    <a:bodyPr/>
                    <a:lstStyle/>
                    <a:p>
                      <a:pPr algn="l" fontAlgn="b"/>
                      <a:r>
                        <a:rPr lang="fr-BE" sz="1600" b="0" i="0" u="none" strike="noStrike" noProof="0" dirty="0" smtClean="0">
                          <a:solidFill>
                            <a:srgbClr val="000000"/>
                          </a:solidFill>
                          <a:effectLst/>
                          <a:latin typeface="Calibri" panose="020F0502020204030204" pitchFamily="34" charset="0"/>
                        </a:rPr>
                        <a:t>	Ne</a:t>
                      </a:r>
                      <a:r>
                        <a:rPr lang="fr-BE" sz="1600" b="0" i="0" u="none" strike="noStrike" baseline="0" noProof="0" dirty="0" smtClean="0">
                          <a:solidFill>
                            <a:srgbClr val="000000"/>
                          </a:solidFill>
                          <a:effectLst/>
                          <a:latin typeface="Calibri" panose="020F0502020204030204" pitchFamily="34" charset="0"/>
                        </a:rPr>
                        <a:t> sont pas désinhibés</a:t>
                      </a:r>
                      <a:endParaRPr lang="fr-BE" sz="1600" b="0" i="0" u="none" strike="noStrike" noProof="0" dirty="0">
                        <a:solidFill>
                          <a:srgbClr val="000000"/>
                        </a:solidFill>
                        <a:effectLst/>
                        <a:latin typeface="Calibri" panose="020F0502020204030204" pitchFamily="34" charset="0"/>
                      </a:endParaRPr>
                    </a:p>
                  </a:txBody>
                  <a:tcPr marL="72000" marR="7620" marT="7620" marB="0" anchor="ctr">
                    <a:solidFill>
                      <a:schemeClr val="accent2">
                        <a:lumMod val="60000"/>
                        <a:lumOff val="40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2</a:t>
                      </a:r>
                    </a:p>
                  </a:txBody>
                  <a:tcPr marL="7620" marR="7620" marT="7620" marB="0" anchor="ctr">
                    <a:solidFill>
                      <a:schemeClr val="accent2">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3</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0</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0</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60000"/>
                        <a:lumOff val="40000"/>
                      </a:schemeClr>
                    </a:solidFill>
                  </a:tcPr>
                </a:tc>
                <a:extLst>
                  <a:ext uri="{0D108BD9-81ED-4DB2-BD59-A6C34878D82A}">
                    <a16:rowId xmlns="" xmlns:a16="http://schemas.microsoft.com/office/drawing/2014/main" val="2377525074"/>
                  </a:ext>
                </a:extLst>
              </a:tr>
              <a:tr h="346377">
                <a:tc>
                  <a:txBody>
                    <a:bodyPr/>
                    <a:lstStyle/>
                    <a:p>
                      <a:pPr algn="l" fontAlgn="b"/>
                      <a:r>
                        <a:rPr lang="fr-BE" sz="1400" b="0" i="0" u="none" strike="noStrike" noProof="0" dirty="0" smtClean="0">
                          <a:solidFill>
                            <a:srgbClr val="000000"/>
                          </a:solidFill>
                          <a:effectLst/>
                          <a:latin typeface="Calibri" panose="020F0502020204030204" pitchFamily="34" charset="0"/>
                        </a:rPr>
                        <a:t>		A l’idée de parler individuellement au prof</a:t>
                      </a:r>
                      <a:endParaRPr lang="fr-BE" sz="1400" b="0" i="0" u="none" strike="noStrike" noProof="0" dirty="0">
                        <a:solidFill>
                          <a:srgbClr val="000000"/>
                        </a:solidFill>
                        <a:effectLst/>
                        <a:latin typeface="Calibri" panose="020F0502020204030204" pitchFamily="34" charset="0"/>
                      </a:endParaRPr>
                    </a:p>
                  </a:txBody>
                  <a:tcPr marL="72000" marR="7620" marT="7620" marB="0" anchor="ctr">
                    <a:solidFill>
                      <a:schemeClr val="accent2">
                        <a:lumMod val="60000"/>
                        <a:lumOff val="40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2</a:t>
                      </a:r>
                    </a:p>
                  </a:txBody>
                  <a:tcPr marL="7620" marR="7620" marT="7620" marB="0" anchor="ctr">
                    <a:solidFill>
                      <a:schemeClr val="accent2">
                        <a:lumMod val="60000"/>
                        <a:lumOff val="40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2</a:t>
                      </a:r>
                    </a:p>
                  </a:txBody>
                  <a:tcPr marL="7620" marR="7620" marT="7620" marB="0" anchor="ctr">
                    <a:solidFill>
                      <a:schemeClr val="accent2">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0</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0</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60000"/>
                        <a:lumOff val="40000"/>
                      </a:schemeClr>
                    </a:solidFill>
                  </a:tcPr>
                </a:tc>
                <a:extLst>
                  <a:ext uri="{0D108BD9-81ED-4DB2-BD59-A6C34878D82A}">
                    <a16:rowId xmlns="" xmlns:a16="http://schemas.microsoft.com/office/drawing/2014/main" val="3126584480"/>
                  </a:ext>
                </a:extLst>
              </a:tr>
              <a:tr h="346377">
                <a:tc>
                  <a:txBody>
                    <a:bodyPr/>
                    <a:lstStyle/>
                    <a:p>
                      <a:pPr algn="l" fontAlgn="b"/>
                      <a:r>
                        <a:rPr lang="fr-BE" sz="1400" b="0" i="0" u="none" strike="noStrike" noProof="0" dirty="0" smtClean="0">
                          <a:solidFill>
                            <a:srgbClr val="000000"/>
                          </a:solidFill>
                          <a:effectLst/>
                          <a:latin typeface="Calibri" panose="020F0502020204030204" pitchFamily="34" charset="0"/>
                        </a:rPr>
                        <a:t>		A l’idée de parler en public</a:t>
                      </a:r>
                      <a:endParaRPr lang="fr-BE" sz="1400" b="0" i="0" u="none" strike="noStrike" noProof="0" dirty="0">
                        <a:solidFill>
                          <a:srgbClr val="000000"/>
                        </a:solidFill>
                        <a:effectLst/>
                        <a:latin typeface="Calibri" panose="020F0502020204030204" pitchFamily="34" charset="0"/>
                      </a:endParaRPr>
                    </a:p>
                  </a:txBody>
                  <a:tcPr marL="72000" marR="7620" marT="7620" marB="0" anchor="ctr">
                    <a:solidFill>
                      <a:schemeClr val="accent2">
                        <a:lumMod val="60000"/>
                        <a:lumOff val="40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1</a:t>
                      </a:r>
                    </a:p>
                  </a:txBody>
                  <a:tcPr marL="7620" marR="7620" marT="7620" marB="0" anchor="ctr">
                    <a:solidFill>
                      <a:schemeClr val="accent2">
                        <a:lumMod val="60000"/>
                        <a:lumOff val="40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1</a:t>
                      </a:r>
                    </a:p>
                  </a:txBody>
                  <a:tcPr marL="7620" marR="7620" marT="7620" marB="0" anchor="ctr">
                    <a:solidFill>
                      <a:schemeClr val="accent2">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0</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0</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60000"/>
                        <a:lumOff val="40000"/>
                      </a:schemeClr>
                    </a:solidFill>
                  </a:tcPr>
                </a:tc>
                <a:extLst>
                  <a:ext uri="{0D108BD9-81ED-4DB2-BD59-A6C34878D82A}">
                    <a16:rowId xmlns="" xmlns:a16="http://schemas.microsoft.com/office/drawing/2014/main" val="2864113997"/>
                  </a:ext>
                </a:extLst>
              </a:tr>
              <a:tr h="373934">
                <a:tc>
                  <a:txBody>
                    <a:bodyPr/>
                    <a:lstStyle/>
                    <a:p>
                      <a:pPr algn="l" fontAlgn="b"/>
                      <a:r>
                        <a:rPr lang="fr-BE" sz="1800" b="1" i="0" u="none" strike="noStrike" noProof="0" dirty="0" smtClean="0">
                          <a:solidFill>
                            <a:srgbClr val="000000"/>
                          </a:solidFill>
                          <a:effectLst/>
                          <a:latin typeface="Calibri" panose="020F0502020204030204" pitchFamily="34" charset="0"/>
                        </a:rPr>
                        <a:t>Pas plus d’interactions</a:t>
                      </a:r>
                      <a:r>
                        <a:rPr lang="fr-BE" sz="1800" b="1" i="0" u="none" strike="noStrike" baseline="0" noProof="0" dirty="0" smtClean="0">
                          <a:solidFill>
                            <a:srgbClr val="000000"/>
                          </a:solidFill>
                          <a:effectLst/>
                          <a:latin typeface="Calibri" panose="020F0502020204030204" pitchFamily="34" charset="0"/>
                        </a:rPr>
                        <a:t> que durant les séances du Q1</a:t>
                      </a:r>
                      <a:endParaRPr lang="fr-BE" sz="1800" b="1" i="0" u="none" strike="noStrike" noProof="0" dirty="0">
                        <a:solidFill>
                          <a:srgbClr val="000000"/>
                        </a:solidFill>
                        <a:effectLst/>
                        <a:latin typeface="Calibri" panose="020F0502020204030204" pitchFamily="34" charset="0"/>
                      </a:endParaRPr>
                    </a:p>
                  </a:txBody>
                  <a:tcPr marL="72000" marR="7620" marT="7620" marB="0" anchor="ctr">
                    <a:solidFill>
                      <a:schemeClr val="accent6">
                        <a:lumMod val="75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2</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2</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4</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4</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75000"/>
                      </a:schemeClr>
                    </a:solidFill>
                  </a:tcPr>
                </a:tc>
                <a:extLst>
                  <a:ext uri="{0D108BD9-81ED-4DB2-BD59-A6C34878D82A}">
                    <a16:rowId xmlns="" xmlns:a16="http://schemas.microsoft.com/office/drawing/2014/main" val="1054416663"/>
                  </a:ext>
                </a:extLst>
              </a:tr>
              <a:tr h="422007">
                <a:tc>
                  <a:txBody>
                    <a:bodyPr/>
                    <a:lstStyle/>
                    <a:p>
                      <a:pPr algn="l" fontAlgn="b"/>
                      <a:r>
                        <a:rPr lang="fr-BE" sz="1800" b="1" i="0" u="none" strike="noStrike" kern="1200" noProof="0" dirty="0" smtClean="0">
                          <a:solidFill>
                            <a:srgbClr val="000000"/>
                          </a:solidFill>
                          <a:effectLst/>
                          <a:latin typeface="Calibri" panose="020F0502020204030204" pitchFamily="34" charset="0"/>
                          <a:ea typeface="+mn-ea"/>
                          <a:cs typeface="+mn-cs"/>
                        </a:rPr>
                        <a:t>N’expriment pas leurs</a:t>
                      </a:r>
                      <a:r>
                        <a:rPr lang="fr-BE" sz="1800" b="1" i="0" u="none" strike="noStrike" kern="1200" baseline="0" noProof="0" dirty="0" smtClean="0">
                          <a:solidFill>
                            <a:srgbClr val="000000"/>
                          </a:solidFill>
                          <a:effectLst/>
                          <a:latin typeface="Calibri" panose="020F0502020204030204" pitchFamily="34" charset="0"/>
                          <a:ea typeface="+mn-ea"/>
                          <a:cs typeface="+mn-cs"/>
                        </a:rPr>
                        <a:t> demandes directement au prof, seulement via le référent</a:t>
                      </a:r>
                      <a:r>
                        <a:rPr lang="fr-BE" sz="1600" b="0" i="0" u="none" strike="noStrike" noProof="0" dirty="0" smtClean="0">
                          <a:solidFill>
                            <a:srgbClr val="000000"/>
                          </a:solidFill>
                          <a:effectLst/>
                          <a:latin typeface="Calibri" panose="020F0502020204030204" pitchFamily="34" charset="0"/>
                        </a:rPr>
                        <a:t>	</a:t>
                      </a:r>
                      <a:endParaRPr lang="fr-BE" sz="1600" b="0" i="0" u="none" strike="noStrike" noProof="0" dirty="0">
                        <a:solidFill>
                          <a:srgbClr val="000000"/>
                        </a:solidFill>
                        <a:effectLst/>
                        <a:latin typeface="Calibri" panose="020F0502020204030204" pitchFamily="34" charset="0"/>
                      </a:endParaRPr>
                    </a:p>
                  </a:txBody>
                  <a:tcPr marL="72000" marR="7620" marT="7620" marB="0" anchor="ctr">
                    <a:solidFill>
                      <a:srgbClr val="2DC8FF"/>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1</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rgbClr val="2DC8FF"/>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1</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rgbClr val="2DC8FF"/>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0</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rgbClr val="2DC8FF"/>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0</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rgbClr val="2DC8FF"/>
                    </a:solidFill>
                  </a:tcPr>
                </a:tc>
                <a:extLst>
                  <a:ext uri="{0D108BD9-81ED-4DB2-BD59-A6C34878D82A}">
                    <a16:rowId xmlns="" xmlns:a16="http://schemas.microsoft.com/office/drawing/2014/main" val="3022636529"/>
                  </a:ext>
                </a:extLst>
              </a:tr>
              <a:tr h="473826">
                <a:tc>
                  <a:txBody>
                    <a:bodyPr/>
                    <a:lstStyle/>
                    <a:p>
                      <a:pPr algn="l" fontAlgn="b"/>
                      <a:r>
                        <a:rPr lang="fr-BE" sz="1800" b="1" i="0" u="none" strike="noStrike" kern="1200" noProof="0" dirty="0" smtClean="0">
                          <a:solidFill>
                            <a:srgbClr val="000000"/>
                          </a:solidFill>
                          <a:effectLst/>
                          <a:latin typeface="Calibri" panose="020F0502020204030204" pitchFamily="34" charset="0"/>
                          <a:ea typeface="+mn-ea"/>
                          <a:cs typeface="+mn-cs"/>
                        </a:rPr>
                        <a:t>Prof absent, injoignable</a:t>
                      </a:r>
                      <a:endParaRPr lang="fr-BE" sz="1800" b="1" i="0" u="none" strike="noStrike" kern="1200" noProof="0" dirty="0">
                        <a:solidFill>
                          <a:srgbClr val="000000"/>
                        </a:solidFill>
                        <a:effectLst/>
                        <a:latin typeface="Calibri" panose="020F0502020204030204" pitchFamily="34" charset="0"/>
                        <a:ea typeface="+mn-ea"/>
                        <a:cs typeface="+mn-cs"/>
                      </a:endParaRPr>
                    </a:p>
                  </a:txBody>
                  <a:tcPr marL="72000" marR="7620" marT="7620" marB="0" anchor="ctr">
                    <a:solidFill>
                      <a:srgbClr val="FF5050"/>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0</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rgbClr val="FF5050"/>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0</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rgbClr val="FF5050"/>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2</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rgbClr val="FF5050"/>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2</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rgbClr val="FF5050"/>
                    </a:solidFill>
                  </a:tcPr>
                </a:tc>
                <a:extLst>
                  <a:ext uri="{0D108BD9-81ED-4DB2-BD59-A6C34878D82A}">
                    <a16:rowId xmlns="" xmlns:a16="http://schemas.microsoft.com/office/drawing/2014/main" val="2476037416"/>
                  </a:ext>
                </a:extLst>
              </a:tr>
              <a:tr h="473826">
                <a:tc>
                  <a:txBody>
                    <a:bodyPr/>
                    <a:lstStyle/>
                    <a:p>
                      <a:pPr algn="l" fontAlgn="b"/>
                      <a:r>
                        <a:rPr lang="fr-BE" sz="1800" b="1" i="0" u="none" strike="noStrike" kern="1200" noProof="0" dirty="0" smtClean="0">
                          <a:solidFill>
                            <a:srgbClr val="000000"/>
                          </a:solidFill>
                          <a:effectLst/>
                          <a:latin typeface="Calibri" panose="020F0502020204030204" pitchFamily="34" charset="0"/>
                          <a:ea typeface="+mn-ea"/>
                          <a:cs typeface="+mn-cs"/>
                        </a:rPr>
                        <a:t>Auraient préféré des RDV individuels avec la personne de référence</a:t>
                      </a:r>
                      <a:endParaRPr lang="fr-BE" sz="1800" b="1" i="0" u="none" strike="noStrike" kern="1200" noProof="0" dirty="0">
                        <a:solidFill>
                          <a:srgbClr val="000000"/>
                        </a:solidFill>
                        <a:effectLst/>
                        <a:latin typeface="Calibri" panose="020F0502020204030204" pitchFamily="34" charset="0"/>
                        <a:ea typeface="+mn-ea"/>
                        <a:cs typeface="+mn-cs"/>
                      </a:endParaRPr>
                    </a:p>
                  </a:txBody>
                  <a:tcPr marL="72000" marR="7620" marT="7620" marB="0" anchor="ctr">
                    <a:solidFill>
                      <a:schemeClr val="accent1">
                        <a:lumMod val="75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2</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75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2</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75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3</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75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3</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75000"/>
                      </a:schemeClr>
                    </a:solidFill>
                  </a:tcPr>
                </a:tc>
                <a:extLst>
                  <a:ext uri="{0D108BD9-81ED-4DB2-BD59-A6C34878D82A}">
                    <a16:rowId xmlns="" xmlns:a16="http://schemas.microsoft.com/office/drawing/2014/main" val="28931642"/>
                  </a:ext>
                </a:extLst>
              </a:tr>
              <a:tr h="431439">
                <a:tc>
                  <a:txBody>
                    <a:bodyPr/>
                    <a:lstStyle/>
                    <a:p>
                      <a:pPr algn="l" fontAlgn="b"/>
                      <a:r>
                        <a:rPr lang="fr-BE" sz="1800" b="1" i="0" u="none" strike="noStrike" noProof="0" dirty="0" smtClean="0">
                          <a:solidFill>
                            <a:srgbClr val="000000"/>
                          </a:solidFill>
                          <a:effectLst/>
                          <a:latin typeface="Calibri" panose="020F0502020204030204" pitchFamily="34" charset="0"/>
                        </a:rPr>
                        <a:t>Ne profitent</a:t>
                      </a:r>
                      <a:r>
                        <a:rPr lang="fr-BE" sz="1800" b="1" i="0" u="none" strike="noStrike" baseline="0" noProof="0" dirty="0" smtClean="0">
                          <a:solidFill>
                            <a:srgbClr val="000000"/>
                          </a:solidFill>
                          <a:effectLst/>
                          <a:latin typeface="Calibri" panose="020F0502020204030204" pitchFamily="34" charset="0"/>
                        </a:rPr>
                        <a:t> pas des services d’aide à la réussite</a:t>
                      </a:r>
                      <a:endParaRPr lang="fr-BE" sz="1800" b="1" i="0" u="none" strike="noStrike" noProof="0" dirty="0">
                        <a:solidFill>
                          <a:srgbClr val="000000"/>
                        </a:solidFill>
                        <a:effectLst/>
                        <a:latin typeface="Calibri" panose="020F0502020204030204" pitchFamily="34" charset="0"/>
                      </a:endParaRPr>
                    </a:p>
                  </a:txBody>
                  <a:tcPr marL="72000" marR="7620" marT="7620" marB="0" anchor="ctr">
                    <a:solidFill>
                      <a:schemeClr val="accent4">
                        <a:lumMod val="60000"/>
                        <a:lumOff val="4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1</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4">
                        <a:lumMod val="60000"/>
                        <a:lumOff val="4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1</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4">
                        <a:lumMod val="60000"/>
                        <a:lumOff val="4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3</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4">
                        <a:lumMod val="60000"/>
                        <a:lumOff val="4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3</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4">
                        <a:lumMod val="60000"/>
                        <a:lumOff val="40000"/>
                      </a:schemeClr>
                    </a:solidFill>
                  </a:tcPr>
                </a:tc>
                <a:extLst>
                  <a:ext uri="{0D108BD9-81ED-4DB2-BD59-A6C34878D82A}">
                    <a16:rowId xmlns="" xmlns:a16="http://schemas.microsoft.com/office/drawing/2014/main" val="1177572431"/>
                  </a:ext>
                </a:extLst>
              </a:tr>
              <a:tr h="401799">
                <a:tc>
                  <a:txBody>
                    <a:bodyPr/>
                    <a:lstStyle/>
                    <a:p>
                      <a:pPr algn="l" fontAlgn="b"/>
                      <a:r>
                        <a:rPr lang="fr-BE" sz="1800" b="1" i="0" u="none" strike="noStrike" kern="1200" noProof="0" dirty="0" smtClean="0">
                          <a:solidFill>
                            <a:srgbClr val="000000"/>
                          </a:solidFill>
                          <a:effectLst/>
                          <a:latin typeface="Calibri" panose="020F0502020204030204" pitchFamily="34" charset="0"/>
                          <a:ea typeface="+mn-ea"/>
                          <a:cs typeface="+mn-cs"/>
                        </a:rPr>
                        <a:t>Méthode pédagogique trop « frontale »</a:t>
                      </a:r>
                      <a:endParaRPr lang="fr-BE" sz="1800" b="1" i="0" u="none" strike="noStrike" kern="1200" noProof="0" dirty="0">
                        <a:solidFill>
                          <a:srgbClr val="000000"/>
                        </a:solidFill>
                        <a:effectLst/>
                        <a:latin typeface="Calibri" panose="020F0502020204030204" pitchFamily="34" charset="0"/>
                        <a:ea typeface="+mn-ea"/>
                        <a:cs typeface="+mn-cs"/>
                      </a:endParaRPr>
                    </a:p>
                  </a:txBody>
                  <a:tcPr marL="72000" marR="7620" marT="7620" marB="0" anchor="ctr">
                    <a:solidFill>
                      <a:srgbClr val="AE78D6"/>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1</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rgbClr val="AE78D6"/>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1</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rgbClr val="AE78D6"/>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0</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rgbClr val="AE78D6"/>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0</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rgbClr val="AE78D6"/>
                    </a:solidFill>
                  </a:tcPr>
                </a:tc>
                <a:extLst>
                  <a:ext uri="{0D108BD9-81ED-4DB2-BD59-A6C34878D82A}">
                    <a16:rowId xmlns="" xmlns:a16="http://schemas.microsoft.com/office/drawing/2014/main" val="2089343282"/>
                  </a:ext>
                </a:extLst>
              </a:tr>
              <a:tr h="40179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r-BE" sz="1800" b="1" i="0" u="none" strike="noStrike" kern="1200" noProof="0" dirty="0" smtClean="0">
                          <a:solidFill>
                            <a:srgbClr val="000000"/>
                          </a:solidFill>
                          <a:effectLst/>
                          <a:latin typeface="Calibri" panose="020F0502020204030204" pitchFamily="34" charset="0"/>
                          <a:ea typeface="+mn-ea"/>
                          <a:cs typeface="+mn-cs"/>
                        </a:rPr>
                        <a:t>Consommateurs</a:t>
                      </a:r>
                      <a:r>
                        <a:rPr lang="fr-BE" sz="1800" b="1" i="0" u="none" strike="noStrike" kern="1200" baseline="0" noProof="0" dirty="0" smtClean="0">
                          <a:solidFill>
                            <a:srgbClr val="000000"/>
                          </a:solidFill>
                          <a:effectLst/>
                          <a:latin typeface="Calibri" panose="020F0502020204030204" pitchFamily="34" charset="0"/>
                          <a:ea typeface="+mn-ea"/>
                          <a:cs typeface="+mn-cs"/>
                        </a:rPr>
                        <a:t> passifs insatisfaits</a:t>
                      </a:r>
                      <a:endParaRPr lang="fr-BE" sz="1800" b="1" i="0" u="none" strike="noStrike" kern="1200" noProof="0" dirty="0" smtClean="0">
                        <a:solidFill>
                          <a:srgbClr val="000000"/>
                        </a:solidFill>
                        <a:effectLst/>
                        <a:latin typeface="Calibri" panose="020F0502020204030204" pitchFamily="34" charset="0"/>
                        <a:ea typeface="+mn-ea"/>
                        <a:cs typeface="+mn-cs"/>
                      </a:endParaRPr>
                    </a:p>
                  </a:txBody>
                  <a:tcPr marL="72000" marR="7620" marT="7620" marB="0" anchor="ctr">
                    <a:solidFill>
                      <a:schemeClr val="bg2">
                        <a:lumMod val="75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1</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bg2">
                        <a:lumMod val="75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1</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bg2">
                        <a:lumMod val="75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0</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bg2">
                        <a:lumMod val="75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0</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bg2">
                        <a:lumMod val="75000"/>
                      </a:schemeClr>
                    </a:solidFill>
                  </a:tcPr>
                </a:tc>
                <a:extLst>
                  <a:ext uri="{0D108BD9-81ED-4DB2-BD59-A6C34878D82A}">
                    <a16:rowId xmlns="" xmlns:a16="http://schemas.microsoft.com/office/drawing/2014/main" val="2822060492"/>
                  </a:ext>
                </a:extLst>
              </a:tr>
            </a:tbl>
          </a:graphicData>
        </a:graphic>
      </p:graphicFrame>
      <p:pic>
        <p:nvPicPr>
          <p:cNvPr id="3" name="Image 2"/>
          <p:cNvPicPr>
            <a:picLocks noChangeAspect="1"/>
          </p:cNvPicPr>
          <p:nvPr/>
        </p:nvPicPr>
        <p:blipFill rotWithShape="1">
          <a:blip r:embed="rId2">
            <a:extLst>
              <a:ext uri="{28A0092B-C50C-407E-A947-70E740481C1C}">
                <a14:useLocalDpi xmlns:a14="http://schemas.microsoft.com/office/drawing/2010/main" val="0"/>
              </a:ext>
            </a:extLst>
          </a:blip>
          <a:srcRect l="51419" t="22345" r="8477" b="30283"/>
          <a:stretch/>
        </p:blipFill>
        <p:spPr>
          <a:xfrm>
            <a:off x="11308184" y="460044"/>
            <a:ext cx="634795" cy="645434"/>
          </a:xfrm>
          <a:prstGeom prst="rect">
            <a:avLst/>
          </a:prstGeom>
        </p:spPr>
      </p:pic>
    </p:spTree>
    <p:extLst>
      <p:ext uri="{BB962C8B-B14F-4D97-AF65-F5344CB8AC3E}">
        <p14:creationId xmlns:p14="http://schemas.microsoft.com/office/powerpoint/2010/main" val="6687113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1647950030"/>
              </p:ext>
            </p:extLst>
          </p:nvPr>
        </p:nvGraphicFramePr>
        <p:xfrm>
          <a:off x="718283" y="460044"/>
          <a:ext cx="10446428" cy="2868543"/>
        </p:xfrm>
        <a:graphic>
          <a:graphicData uri="http://schemas.openxmlformats.org/drawingml/2006/table">
            <a:tbl>
              <a:tblPr firstRow="1" bandRow="1">
                <a:tableStyleId>{5C22544A-7EE6-4342-B048-85BDC9FD1C3A}</a:tableStyleId>
              </a:tblPr>
              <a:tblGrid>
                <a:gridCol w="8338168">
                  <a:extLst>
                    <a:ext uri="{9D8B030D-6E8A-4147-A177-3AD203B41FA5}">
                      <a16:colId xmlns="" xmlns:a16="http://schemas.microsoft.com/office/drawing/2014/main" val="2980651336"/>
                    </a:ext>
                  </a:extLst>
                </a:gridCol>
                <a:gridCol w="527065">
                  <a:extLst>
                    <a:ext uri="{9D8B030D-6E8A-4147-A177-3AD203B41FA5}">
                      <a16:colId xmlns="" xmlns:a16="http://schemas.microsoft.com/office/drawing/2014/main" val="2249863692"/>
                    </a:ext>
                  </a:extLst>
                </a:gridCol>
                <a:gridCol w="527065">
                  <a:extLst>
                    <a:ext uri="{9D8B030D-6E8A-4147-A177-3AD203B41FA5}">
                      <a16:colId xmlns="" xmlns:a16="http://schemas.microsoft.com/office/drawing/2014/main" val="2893135628"/>
                    </a:ext>
                  </a:extLst>
                </a:gridCol>
                <a:gridCol w="527065">
                  <a:extLst>
                    <a:ext uri="{9D8B030D-6E8A-4147-A177-3AD203B41FA5}">
                      <a16:colId xmlns="" xmlns:a16="http://schemas.microsoft.com/office/drawing/2014/main" val="3242812295"/>
                    </a:ext>
                  </a:extLst>
                </a:gridCol>
                <a:gridCol w="527065">
                  <a:extLst>
                    <a:ext uri="{9D8B030D-6E8A-4147-A177-3AD203B41FA5}">
                      <a16:colId xmlns="" xmlns:a16="http://schemas.microsoft.com/office/drawing/2014/main" val="403666531"/>
                    </a:ext>
                  </a:extLst>
                </a:gridCol>
              </a:tblGrid>
              <a:tr h="457219">
                <a:tc>
                  <a:txBody>
                    <a:bodyPr/>
                    <a:lstStyle/>
                    <a:p>
                      <a:pPr algn="l" fontAlgn="ctr"/>
                      <a:r>
                        <a:rPr lang="fr-BE" sz="1800" b="1" i="0" u="none" strike="noStrike" noProof="0" dirty="0" smtClean="0">
                          <a:solidFill>
                            <a:srgbClr val="000000"/>
                          </a:solidFill>
                          <a:effectLst/>
                          <a:latin typeface="Calibri" panose="020F0502020204030204" pitchFamily="34" charset="0"/>
                        </a:rPr>
                        <a:t>Manifestations d’une mauvaise qualité d’interaction avec</a:t>
                      </a:r>
                      <a:r>
                        <a:rPr lang="fr-BE" sz="1800" b="1" i="0" u="none" strike="noStrike" baseline="0" noProof="0" dirty="0" smtClean="0">
                          <a:solidFill>
                            <a:srgbClr val="000000"/>
                          </a:solidFill>
                          <a:effectLst/>
                          <a:latin typeface="Calibri" panose="020F0502020204030204" pitchFamily="34" charset="0"/>
                        </a:rPr>
                        <a:t> le personnel encadrant liée à l’allègement</a:t>
                      </a:r>
                      <a:endParaRPr lang="fr-BE" sz="1800" b="1" i="0" u="none" strike="noStrike" noProof="0" dirty="0">
                        <a:solidFill>
                          <a:srgbClr val="000000"/>
                        </a:solidFill>
                        <a:effectLst/>
                        <a:latin typeface="Calibri" panose="020F0502020204030204" pitchFamily="34" charset="0"/>
                      </a:endParaRPr>
                    </a:p>
                  </a:txBody>
                  <a:tcPr marL="7200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Et. (1)</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Com.</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Et. (2)</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Com.</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extLst>
                  <a:ext uri="{0D108BD9-81ED-4DB2-BD59-A6C34878D82A}">
                    <a16:rowId xmlns="" xmlns:a16="http://schemas.microsoft.com/office/drawing/2014/main" val="2101281383"/>
                  </a:ext>
                </a:extLst>
              </a:tr>
              <a:tr h="457219">
                <a:tc>
                  <a:txBody>
                    <a:bodyPr/>
                    <a:lstStyle/>
                    <a:p>
                      <a:pPr algn="l" fontAlgn="b"/>
                      <a:r>
                        <a:rPr lang="fr-BE" sz="1800" b="1" i="0" u="none" strike="noStrike" noProof="0" dirty="0" smtClean="0">
                          <a:solidFill>
                            <a:srgbClr val="000000"/>
                          </a:solidFill>
                          <a:effectLst/>
                          <a:latin typeface="Calibri" panose="020F0502020204030204" pitchFamily="34" charset="0"/>
                        </a:rPr>
                        <a:t>Ne posent pas de questions</a:t>
                      </a:r>
                      <a:endParaRPr lang="fr-BE" sz="1800" b="1" i="0" u="none" strike="noStrike" noProof="0" dirty="0">
                        <a:solidFill>
                          <a:srgbClr val="000000"/>
                        </a:solidFill>
                        <a:effectLst/>
                        <a:latin typeface="Calibri" panose="020F0502020204030204" pitchFamily="34" charset="0"/>
                      </a:endParaRPr>
                    </a:p>
                  </a:txBody>
                  <a:tcPr marL="72000" marR="7620" marT="7620" marB="0" anchor="ctr">
                    <a:solidFill>
                      <a:schemeClr val="accent2">
                        <a:lumMod val="75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5</a:t>
                      </a:r>
                    </a:p>
                  </a:txBody>
                  <a:tcPr marL="7620" marR="7620" marT="7620" marB="0" anchor="ctr">
                    <a:solidFill>
                      <a:schemeClr val="accent2">
                        <a:lumMod val="75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6</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75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4</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75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4</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75000"/>
                      </a:schemeClr>
                    </a:solidFill>
                  </a:tcPr>
                </a:tc>
                <a:extLst>
                  <a:ext uri="{0D108BD9-81ED-4DB2-BD59-A6C34878D82A}">
                    <a16:rowId xmlns="" xmlns:a16="http://schemas.microsoft.com/office/drawing/2014/main" val="2820746704"/>
                  </a:ext>
                </a:extLst>
              </a:tr>
              <a:tr h="401799">
                <a:tc>
                  <a:txBody>
                    <a:bodyPr/>
                    <a:lstStyle/>
                    <a:p>
                      <a:pPr algn="l" fontAlgn="b"/>
                      <a:r>
                        <a:rPr lang="fr-BE" sz="1600" b="0" i="0" u="none" strike="noStrike" noProof="0" dirty="0" smtClean="0">
                          <a:solidFill>
                            <a:srgbClr val="000000"/>
                          </a:solidFill>
                          <a:effectLst/>
                          <a:latin typeface="Calibri" panose="020F0502020204030204" pitchFamily="34" charset="0"/>
                        </a:rPr>
                        <a:t>	Amour-propre mal</a:t>
                      </a:r>
                      <a:r>
                        <a:rPr lang="fr-BE" sz="1600" b="0" i="0" u="none" strike="noStrike" baseline="0" noProof="0" dirty="0" smtClean="0">
                          <a:solidFill>
                            <a:srgbClr val="000000"/>
                          </a:solidFill>
                          <a:effectLst/>
                          <a:latin typeface="Calibri" panose="020F0502020204030204" pitchFamily="34" charset="0"/>
                        </a:rPr>
                        <a:t> placé et reconnu</a:t>
                      </a:r>
                      <a:endParaRPr lang="fr-BE" sz="1600" b="0" i="0" u="none" strike="noStrike" noProof="0" dirty="0">
                        <a:solidFill>
                          <a:srgbClr val="000000"/>
                        </a:solidFill>
                        <a:effectLst/>
                        <a:latin typeface="Calibri" panose="020F0502020204030204" pitchFamily="34" charset="0"/>
                      </a:endParaRPr>
                    </a:p>
                  </a:txBody>
                  <a:tcPr marL="72000" marR="7620" marT="7620" marB="0" anchor="ctr">
                    <a:solidFill>
                      <a:schemeClr val="accent2">
                        <a:lumMod val="60000"/>
                        <a:lumOff val="40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1</a:t>
                      </a:r>
                    </a:p>
                  </a:txBody>
                  <a:tcPr marL="7620" marR="7620" marT="7620" marB="0" anchor="ctr">
                    <a:solidFill>
                      <a:schemeClr val="accent2">
                        <a:lumMod val="60000"/>
                        <a:lumOff val="40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1</a:t>
                      </a:r>
                    </a:p>
                  </a:txBody>
                  <a:tcPr marL="7620" marR="7620" marT="7620" marB="0" anchor="ctr">
                    <a:solidFill>
                      <a:schemeClr val="accent2">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60000"/>
                        <a:lumOff val="40000"/>
                      </a:schemeClr>
                    </a:solidFill>
                  </a:tcPr>
                </a:tc>
                <a:extLst>
                  <a:ext uri="{0D108BD9-81ED-4DB2-BD59-A6C34878D82A}">
                    <a16:rowId xmlns="" xmlns:a16="http://schemas.microsoft.com/office/drawing/2014/main" val="2651048275"/>
                  </a:ext>
                </a:extLst>
              </a:tr>
              <a:tr h="414134">
                <a:tc>
                  <a:txBody>
                    <a:bodyPr/>
                    <a:lstStyle/>
                    <a:p>
                      <a:pPr algn="l" fontAlgn="b"/>
                      <a:r>
                        <a:rPr lang="fr-BE" sz="1600" b="0" i="0" u="none" strike="noStrike" noProof="0" dirty="0" smtClean="0">
                          <a:solidFill>
                            <a:srgbClr val="000000"/>
                          </a:solidFill>
                          <a:effectLst/>
                          <a:latin typeface="Calibri" panose="020F0502020204030204" pitchFamily="34" charset="0"/>
                        </a:rPr>
                        <a:t>	Ne saisissent pas l’opportunité</a:t>
                      </a:r>
                      <a:endParaRPr lang="fr-BE" sz="1600" b="0" i="0" u="none" strike="noStrike" noProof="0" dirty="0">
                        <a:solidFill>
                          <a:srgbClr val="000000"/>
                        </a:solidFill>
                        <a:effectLst/>
                        <a:latin typeface="Calibri" panose="020F0502020204030204" pitchFamily="34" charset="0"/>
                      </a:endParaRPr>
                    </a:p>
                  </a:txBody>
                  <a:tcPr marL="72000" marR="7620" marT="7620" marB="0" anchor="ctr">
                    <a:solidFill>
                      <a:schemeClr val="accent2">
                        <a:lumMod val="60000"/>
                        <a:lumOff val="40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2</a:t>
                      </a:r>
                    </a:p>
                  </a:txBody>
                  <a:tcPr marL="7620" marR="7620" marT="7620" marB="0" anchor="ctr">
                    <a:solidFill>
                      <a:schemeClr val="accent2">
                        <a:lumMod val="60000"/>
                        <a:lumOff val="40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2</a:t>
                      </a:r>
                    </a:p>
                  </a:txBody>
                  <a:tcPr marL="7620" marR="7620" marT="7620" marB="0" anchor="ctr">
                    <a:solidFill>
                      <a:schemeClr val="accent2">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3</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3</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60000"/>
                        <a:lumOff val="40000"/>
                      </a:schemeClr>
                    </a:solidFill>
                  </a:tcPr>
                </a:tc>
                <a:extLst>
                  <a:ext uri="{0D108BD9-81ED-4DB2-BD59-A6C34878D82A}">
                    <a16:rowId xmlns="" xmlns:a16="http://schemas.microsoft.com/office/drawing/2014/main" val="871133559"/>
                  </a:ext>
                </a:extLst>
              </a:tr>
              <a:tr h="346377">
                <a:tc>
                  <a:txBody>
                    <a:bodyPr/>
                    <a:lstStyle/>
                    <a:p>
                      <a:pPr algn="l" fontAlgn="b"/>
                      <a:r>
                        <a:rPr lang="fr-BE" sz="1600" b="0" i="0" u="none" strike="noStrike" noProof="0" dirty="0" smtClean="0">
                          <a:solidFill>
                            <a:srgbClr val="000000"/>
                          </a:solidFill>
                          <a:effectLst/>
                          <a:latin typeface="Calibri" panose="020F0502020204030204" pitchFamily="34" charset="0"/>
                        </a:rPr>
                        <a:t>	Ne</a:t>
                      </a:r>
                      <a:r>
                        <a:rPr lang="fr-BE" sz="1600" b="0" i="0" u="none" strike="noStrike" baseline="0" noProof="0" dirty="0" smtClean="0">
                          <a:solidFill>
                            <a:srgbClr val="000000"/>
                          </a:solidFill>
                          <a:effectLst/>
                          <a:latin typeface="Calibri" panose="020F0502020204030204" pitchFamily="34" charset="0"/>
                        </a:rPr>
                        <a:t> sont pas désinhibés</a:t>
                      </a:r>
                      <a:endParaRPr lang="fr-BE" sz="1600" b="0" i="0" u="none" strike="noStrike" noProof="0" dirty="0">
                        <a:solidFill>
                          <a:srgbClr val="000000"/>
                        </a:solidFill>
                        <a:effectLst/>
                        <a:latin typeface="Calibri" panose="020F0502020204030204" pitchFamily="34" charset="0"/>
                      </a:endParaRPr>
                    </a:p>
                  </a:txBody>
                  <a:tcPr marL="72000" marR="7620" marT="7620" marB="0" anchor="ctr">
                    <a:solidFill>
                      <a:schemeClr val="accent2">
                        <a:lumMod val="60000"/>
                        <a:lumOff val="40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2</a:t>
                      </a:r>
                    </a:p>
                  </a:txBody>
                  <a:tcPr marL="7620" marR="7620" marT="7620" marB="0" anchor="ctr">
                    <a:solidFill>
                      <a:schemeClr val="accent2">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3</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0</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0</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60000"/>
                        <a:lumOff val="40000"/>
                      </a:schemeClr>
                    </a:solidFill>
                  </a:tcPr>
                </a:tc>
                <a:extLst>
                  <a:ext uri="{0D108BD9-81ED-4DB2-BD59-A6C34878D82A}">
                    <a16:rowId xmlns="" xmlns:a16="http://schemas.microsoft.com/office/drawing/2014/main" val="2377525074"/>
                  </a:ext>
                </a:extLst>
              </a:tr>
              <a:tr h="346377">
                <a:tc>
                  <a:txBody>
                    <a:bodyPr/>
                    <a:lstStyle/>
                    <a:p>
                      <a:pPr algn="l" fontAlgn="b"/>
                      <a:r>
                        <a:rPr lang="fr-BE" sz="1400" b="0" i="0" u="none" strike="noStrike" noProof="0" dirty="0" smtClean="0">
                          <a:solidFill>
                            <a:srgbClr val="000000"/>
                          </a:solidFill>
                          <a:effectLst/>
                          <a:latin typeface="Calibri" panose="020F0502020204030204" pitchFamily="34" charset="0"/>
                        </a:rPr>
                        <a:t>		A l’idée de parler individuellement au prof</a:t>
                      </a:r>
                      <a:endParaRPr lang="fr-BE" sz="1400" b="0" i="0" u="none" strike="noStrike" noProof="0" dirty="0">
                        <a:solidFill>
                          <a:srgbClr val="000000"/>
                        </a:solidFill>
                        <a:effectLst/>
                        <a:latin typeface="Calibri" panose="020F0502020204030204" pitchFamily="34" charset="0"/>
                      </a:endParaRPr>
                    </a:p>
                  </a:txBody>
                  <a:tcPr marL="72000" marR="7620" marT="7620" marB="0" anchor="ctr">
                    <a:solidFill>
                      <a:schemeClr val="accent2">
                        <a:lumMod val="60000"/>
                        <a:lumOff val="40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2</a:t>
                      </a:r>
                    </a:p>
                  </a:txBody>
                  <a:tcPr marL="7620" marR="7620" marT="7620" marB="0" anchor="ctr">
                    <a:solidFill>
                      <a:schemeClr val="accent2">
                        <a:lumMod val="60000"/>
                        <a:lumOff val="40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2</a:t>
                      </a:r>
                    </a:p>
                  </a:txBody>
                  <a:tcPr marL="7620" marR="7620" marT="7620" marB="0" anchor="ctr">
                    <a:solidFill>
                      <a:schemeClr val="accent2">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0</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0</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60000"/>
                        <a:lumOff val="40000"/>
                      </a:schemeClr>
                    </a:solidFill>
                  </a:tcPr>
                </a:tc>
                <a:extLst>
                  <a:ext uri="{0D108BD9-81ED-4DB2-BD59-A6C34878D82A}">
                    <a16:rowId xmlns="" xmlns:a16="http://schemas.microsoft.com/office/drawing/2014/main" val="3126584480"/>
                  </a:ext>
                </a:extLst>
              </a:tr>
              <a:tr h="346377">
                <a:tc>
                  <a:txBody>
                    <a:bodyPr/>
                    <a:lstStyle/>
                    <a:p>
                      <a:pPr algn="l" fontAlgn="b"/>
                      <a:r>
                        <a:rPr lang="fr-BE" sz="1400" b="0" i="0" u="none" strike="noStrike" noProof="0" dirty="0" smtClean="0">
                          <a:solidFill>
                            <a:srgbClr val="000000"/>
                          </a:solidFill>
                          <a:effectLst/>
                          <a:latin typeface="Calibri" panose="020F0502020204030204" pitchFamily="34" charset="0"/>
                        </a:rPr>
                        <a:t>		A l’idée de parler en public</a:t>
                      </a:r>
                      <a:endParaRPr lang="fr-BE" sz="1400" b="0" i="0" u="none" strike="noStrike" noProof="0" dirty="0">
                        <a:solidFill>
                          <a:srgbClr val="000000"/>
                        </a:solidFill>
                        <a:effectLst/>
                        <a:latin typeface="Calibri" panose="020F0502020204030204" pitchFamily="34" charset="0"/>
                      </a:endParaRPr>
                    </a:p>
                  </a:txBody>
                  <a:tcPr marL="72000" marR="7620" marT="7620" marB="0" anchor="ctr">
                    <a:solidFill>
                      <a:schemeClr val="accent2">
                        <a:lumMod val="60000"/>
                        <a:lumOff val="40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1</a:t>
                      </a:r>
                    </a:p>
                  </a:txBody>
                  <a:tcPr marL="7620" marR="7620" marT="7620" marB="0" anchor="ctr">
                    <a:solidFill>
                      <a:schemeClr val="accent2">
                        <a:lumMod val="60000"/>
                        <a:lumOff val="40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1</a:t>
                      </a:r>
                    </a:p>
                  </a:txBody>
                  <a:tcPr marL="7620" marR="7620" marT="7620" marB="0" anchor="ctr">
                    <a:solidFill>
                      <a:schemeClr val="accent2">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0</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0</a:t>
                      </a:r>
                      <a:endParaRPr lang="fr-BE" sz="14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60000"/>
                        <a:lumOff val="40000"/>
                      </a:schemeClr>
                    </a:solidFill>
                  </a:tcPr>
                </a:tc>
                <a:extLst>
                  <a:ext uri="{0D108BD9-81ED-4DB2-BD59-A6C34878D82A}">
                    <a16:rowId xmlns="" xmlns:a16="http://schemas.microsoft.com/office/drawing/2014/main" val="2864113997"/>
                  </a:ext>
                </a:extLst>
              </a:tr>
            </a:tbl>
          </a:graphicData>
        </a:graphic>
      </p:graphicFrame>
      <p:pic>
        <p:nvPicPr>
          <p:cNvPr id="3" name="Image 2"/>
          <p:cNvPicPr>
            <a:picLocks noChangeAspect="1"/>
          </p:cNvPicPr>
          <p:nvPr/>
        </p:nvPicPr>
        <p:blipFill rotWithShape="1">
          <a:blip r:embed="rId2">
            <a:extLst>
              <a:ext uri="{28A0092B-C50C-407E-A947-70E740481C1C}">
                <a14:useLocalDpi xmlns:a14="http://schemas.microsoft.com/office/drawing/2010/main" val="0"/>
              </a:ext>
            </a:extLst>
          </a:blip>
          <a:srcRect l="51419" t="22345" r="8477" b="30283"/>
          <a:stretch/>
        </p:blipFill>
        <p:spPr>
          <a:xfrm>
            <a:off x="11308184" y="106080"/>
            <a:ext cx="634795" cy="645434"/>
          </a:xfrm>
          <a:prstGeom prst="rect">
            <a:avLst/>
          </a:prstGeom>
        </p:spPr>
      </p:pic>
      <p:sp>
        <p:nvSpPr>
          <p:cNvPr id="4" name="Rectangle 3"/>
          <p:cNvSpPr/>
          <p:nvPr/>
        </p:nvSpPr>
        <p:spPr>
          <a:xfrm>
            <a:off x="718283" y="3505775"/>
            <a:ext cx="11177655" cy="482567"/>
          </a:xfrm>
          <a:prstGeom prst="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i="1" dirty="0">
                <a:solidFill>
                  <a:schemeClr val="tx1"/>
                </a:solidFill>
              </a:rPr>
              <a:t>J'écoute, mais </a:t>
            </a:r>
            <a:r>
              <a:rPr lang="fr-FR" b="1" i="1" dirty="0">
                <a:solidFill>
                  <a:schemeClr val="tx1"/>
                </a:solidFill>
              </a:rPr>
              <a:t>à la fin je ressors quand même avec les mêmes questions </a:t>
            </a:r>
            <a:r>
              <a:rPr lang="fr-FR" i="1" dirty="0">
                <a:solidFill>
                  <a:schemeClr val="tx1"/>
                </a:solidFill>
              </a:rPr>
              <a:t>que quand je suis arrivée.</a:t>
            </a:r>
          </a:p>
        </p:txBody>
      </p:sp>
      <p:sp>
        <p:nvSpPr>
          <p:cNvPr id="5" name="Rectangle 4"/>
          <p:cNvSpPr/>
          <p:nvPr/>
        </p:nvSpPr>
        <p:spPr>
          <a:xfrm>
            <a:off x="1599571" y="2298911"/>
            <a:ext cx="4496429" cy="347014"/>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718283" y="4165530"/>
            <a:ext cx="11224696" cy="369332"/>
          </a:xfrm>
          <a:prstGeom prst="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i="1" dirty="0">
                <a:solidFill>
                  <a:schemeClr val="tx1"/>
                </a:solidFill>
              </a:rPr>
              <a:t>Non, </a:t>
            </a:r>
            <a:r>
              <a:rPr lang="en-GB" i="1" dirty="0" err="1">
                <a:solidFill>
                  <a:schemeClr val="tx1"/>
                </a:solidFill>
              </a:rPr>
              <a:t>j'ai</a:t>
            </a:r>
            <a:r>
              <a:rPr lang="en-GB" i="1" dirty="0">
                <a:solidFill>
                  <a:schemeClr val="tx1"/>
                </a:solidFill>
              </a:rPr>
              <a:t> </a:t>
            </a:r>
            <a:r>
              <a:rPr lang="en-GB" b="1" i="1" dirty="0">
                <a:solidFill>
                  <a:schemeClr val="tx1"/>
                </a:solidFill>
              </a:rPr>
              <a:t>pas </a:t>
            </a:r>
            <a:r>
              <a:rPr lang="en-GB" b="1" i="1" dirty="0" err="1">
                <a:solidFill>
                  <a:schemeClr val="tx1"/>
                </a:solidFill>
              </a:rPr>
              <a:t>osé</a:t>
            </a:r>
            <a:r>
              <a:rPr lang="en-GB" i="1" dirty="0">
                <a:solidFill>
                  <a:schemeClr val="tx1"/>
                </a:solidFill>
              </a:rPr>
              <a:t>. </a:t>
            </a:r>
          </a:p>
        </p:txBody>
      </p:sp>
      <p:sp>
        <p:nvSpPr>
          <p:cNvPr id="8" name="Rectangle 7"/>
          <p:cNvSpPr/>
          <p:nvPr/>
        </p:nvSpPr>
        <p:spPr>
          <a:xfrm>
            <a:off x="1599570" y="1894315"/>
            <a:ext cx="4496429" cy="347014"/>
          </a:xfrm>
          <a:prstGeom prst="rect">
            <a:avLst/>
          </a:prstGeom>
          <a:noFill/>
          <a:ln w="28575">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718283" y="4635760"/>
            <a:ext cx="11224696" cy="665621"/>
          </a:xfrm>
          <a:prstGeom prst="rect">
            <a:avLst/>
          </a:prstGeom>
          <a:solidFill>
            <a:schemeClr val="bg1"/>
          </a:solidFill>
          <a:ln w="28575">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i="1" dirty="0">
                <a:solidFill>
                  <a:schemeClr val="tx1"/>
                </a:solidFill>
              </a:rPr>
              <a:t>C'est juste que là, t'as le prof en face, mais après </a:t>
            </a:r>
            <a:r>
              <a:rPr lang="fr-FR" b="1" i="1" dirty="0">
                <a:solidFill>
                  <a:schemeClr val="tx1"/>
                </a:solidFill>
              </a:rPr>
              <a:t>je posais pas forcément plus de </a:t>
            </a:r>
            <a:r>
              <a:rPr lang="fr-FR" b="1" i="1" dirty="0" smtClean="0">
                <a:solidFill>
                  <a:schemeClr val="tx1"/>
                </a:solidFill>
              </a:rPr>
              <a:t>questions</a:t>
            </a:r>
            <a:r>
              <a:rPr lang="fr-FR" i="1" dirty="0" smtClean="0">
                <a:solidFill>
                  <a:schemeClr val="tx1"/>
                </a:solidFill>
              </a:rPr>
              <a:t> </a:t>
            </a:r>
            <a:r>
              <a:rPr lang="fr-FR" i="1" dirty="0">
                <a:solidFill>
                  <a:schemeClr val="tx1"/>
                </a:solidFill>
              </a:rPr>
              <a:t>que j'aurais posées si j'étais chez moi. </a:t>
            </a:r>
          </a:p>
        </p:txBody>
      </p:sp>
      <p:sp>
        <p:nvSpPr>
          <p:cNvPr id="10" name="Rectangle 9"/>
          <p:cNvSpPr/>
          <p:nvPr/>
        </p:nvSpPr>
        <p:spPr>
          <a:xfrm>
            <a:off x="718283" y="5402279"/>
            <a:ext cx="11224696" cy="541321"/>
          </a:xfrm>
          <a:prstGeom prst="rect">
            <a:avLst/>
          </a:prstGeom>
          <a:solidFill>
            <a:schemeClr val="bg1"/>
          </a:solidFill>
          <a:ln w="28575">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i="1" dirty="0">
                <a:solidFill>
                  <a:schemeClr val="tx1"/>
                </a:solidFill>
              </a:rPr>
              <a:t>Non. </a:t>
            </a:r>
            <a:r>
              <a:rPr lang="fr-FR" b="1" i="1" dirty="0">
                <a:solidFill>
                  <a:schemeClr val="tx1"/>
                </a:solidFill>
              </a:rPr>
              <a:t>J'avais pas de questions comme ça</a:t>
            </a:r>
            <a:r>
              <a:rPr lang="fr-FR" i="1" dirty="0">
                <a:solidFill>
                  <a:schemeClr val="tx1"/>
                </a:solidFill>
              </a:rPr>
              <a:t>. Moi, on me donne un exercice, et c'est dans l'exercice que je vois</a:t>
            </a:r>
            <a:r>
              <a:rPr lang="fr-FR" i="1" dirty="0" smtClean="0">
                <a:solidFill>
                  <a:schemeClr val="tx1"/>
                </a:solidFill>
              </a:rPr>
              <a:t>…</a:t>
            </a:r>
            <a:endParaRPr lang="fr-FR" i="1" dirty="0">
              <a:solidFill>
                <a:schemeClr val="tx1"/>
              </a:solidFill>
            </a:endParaRPr>
          </a:p>
        </p:txBody>
      </p:sp>
      <p:sp>
        <p:nvSpPr>
          <p:cNvPr id="11" name="Rectangle 10"/>
          <p:cNvSpPr/>
          <p:nvPr/>
        </p:nvSpPr>
        <p:spPr>
          <a:xfrm>
            <a:off x="718282" y="6034994"/>
            <a:ext cx="11224697" cy="707290"/>
          </a:xfrm>
          <a:prstGeom prst="rect">
            <a:avLst/>
          </a:prstGeom>
          <a:solidFill>
            <a:schemeClr val="bg1"/>
          </a:solidFill>
          <a:ln w="28575">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i="1" dirty="0">
                <a:solidFill>
                  <a:schemeClr val="tx1"/>
                </a:solidFill>
              </a:rPr>
              <a:t>Après, si, c'est bien quand on a des questions. </a:t>
            </a:r>
            <a:r>
              <a:rPr lang="fr-FR" b="1" i="1" dirty="0">
                <a:solidFill>
                  <a:schemeClr val="tx1"/>
                </a:solidFill>
              </a:rPr>
              <a:t>Quand j'ai pas de questions... </a:t>
            </a:r>
            <a:r>
              <a:rPr lang="fr-FR" i="1" dirty="0">
                <a:solidFill>
                  <a:schemeClr val="tx1"/>
                </a:solidFill>
              </a:rPr>
              <a:t>Après c'est ma personnalité, </a:t>
            </a:r>
            <a:r>
              <a:rPr lang="fr-FR" b="1" i="1" dirty="0">
                <a:solidFill>
                  <a:schemeClr val="tx1"/>
                </a:solidFill>
              </a:rPr>
              <a:t>je n'aime pas qu'on soit derrière moi tout le temps</a:t>
            </a:r>
            <a:r>
              <a:rPr lang="fr-FR" i="1" dirty="0">
                <a:solidFill>
                  <a:schemeClr val="tx1"/>
                </a:solidFill>
              </a:rPr>
              <a:t>. </a:t>
            </a:r>
          </a:p>
        </p:txBody>
      </p:sp>
      <p:sp>
        <p:nvSpPr>
          <p:cNvPr id="12" name="ZoneTexte 11"/>
          <p:cNvSpPr txBox="1"/>
          <p:nvPr/>
        </p:nvSpPr>
        <p:spPr>
          <a:xfrm>
            <a:off x="9439835" y="1546976"/>
            <a:ext cx="2713494" cy="1015663"/>
          </a:xfrm>
          <a:prstGeom prst="rect">
            <a:avLst/>
          </a:prstGeom>
          <a:solidFill>
            <a:schemeClr val="bg1"/>
          </a:solidFill>
          <a:ln w="38100">
            <a:solidFill>
              <a:srgbClr val="FF0000"/>
            </a:solidFill>
          </a:ln>
        </p:spPr>
        <p:txBody>
          <a:bodyPr wrap="square" rtlCol="0">
            <a:spAutoFit/>
          </a:bodyPr>
          <a:lstStyle/>
          <a:p>
            <a:pPr algn="r"/>
            <a:r>
              <a:rPr lang="fr-FR" sz="1500" b="1" dirty="0" err="1" smtClean="0"/>
              <a:t>Faculty</a:t>
            </a:r>
            <a:r>
              <a:rPr lang="fr-FR" sz="1500" b="1" dirty="0" smtClean="0"/>
              <a:t> staff interactions </a:t>
            </a:r>
            <a:r>
              <a:rPr lang="fr-FR" sz="1500" dirty="0" smtClean="0"/>
              <a:t>(Tinto, 1993)</a:t>
            </a:r>
          </a:p>
          <a:p>
            <a:pPr algn="r"/>
            <a:r>
              <a:rPr lang="fr-FR" sz="1500" b="1" dirty="0" smtClean="0"/>
              <a:t>Perception de la </a:t>
            </a:r>
            <a:r>
              <a:rPr lang="fr-FR" sz="1500" b="1" dirty="0" err="1" smtClean="0"/>
              <a:t>contr</a:t>
            </a:r>
            <a:r>
              <a:rPr lang="nl-BE" sz="1500" b="1" dirty="0" smtClean="0"/>
              <a:t>ôlabilité </a:t>
            </a:r>
            <a:r>
              <a:rPr lang="nl-BE" sz="1500" dirty="0" smtClean="0"/>
              <a:t>(Viau, 1997)</a:t>
            </a:r>
            <a:endParaRPr lang="fr-FR" sz="1500" dirty="0" smtClean="0"/>
          </a:p>
        </p:txBody>
      </p:sp>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9629" y="694893"/>
            <a:ext cx="1663700" cy="774700"/>
          </a:xfrm>
          <a:prstGeom prst="rect">
            <a:avLst/>
          </a:prstGeom>
          <a:ln w="38100">
            <a:solidFill>
              <a:srgbClr val="FF0000"/>
            </a:solidFill>
          </a:ln>
        </p:spPr>
      </p:pic>
      <p:pic>
        <p:nvPicPr>
          <p:cNvPr id="14" name="Imag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89248" y="2638429"/>
            <a:ext cx="1355557" cy="1487066"/>
          </a:xfrm>
          <a:prstGeom prst="rect">
            <a:avLst/>
          </a:prstGeom>
          <a:ln w="38100">
            <a:solidFill>
              <a:srgbClr val="FF0000"/>
            </a:solidFill>
          </a:ln>
        </p:spPr>
      </p:pic>
      <p:pic>
        <p:nvPicPr>
          <p:cNvPr id="15" name="Imag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08029" y="4237852"/>
            <a:ext cx="1571746" cy="1230062"/>
          </a:xfrm>
          <a:prstGeom prst="rect">
            <a:avLst/>
          </a:prstGeom>
          <a:ln w="38100">
            <a:solidFill>
              <a:srgbClr val="FF0000"/>
            </a:solidFill>
          </a:ln>
        </p:spPr>
      </p:pic>
      <p:pic>
        <p:nvPicPr>
          <p:cNvPr id="16" name="Imag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24030" y="5580271"/>
            <a:ext cx="1414182" cy="1321953"/>
          </a:xfrm>
          <a:prstGeom prst="rect">
            <a:avLst/>
          </a:prstGeom>
          <a:ln w="38100">
            <a:solidFill>
              <a:srgbClr val="FF0000"/>
            </a:solidFill>
          </a:ln>
        </p:spPr>
      </p:pic>
    </p:spTree>
    <p:extLst>
      <p:ext uri="{BB962C8B-B14F-4D97-AF65-F5344CB8AC3E}">
        <p14:creationId xmlns:p14="http://schemas.microsoft.com/office/powerpoint/2010/main" val="36133984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0" grpId="0" animBg="1"/>
      <p:bldP spid="11" grpId="0" animBg="1"/>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1227492189"/>
              </p:ext>
            </p:extLst>
          </p:nvPr>
        </p:nvGraphicFramePr>
        <p:xfrm>
          <a:off x="718283" y="460044"/>
          <a:ext cx="10446428" cy="930194"/>
        </p:xfrm>
        <a:graphic>
          <a:graphicData uri="http://schemas.openxmlformats.org/drawingml/2006/table">
            <a:tbl>
              <a:tblPr firstRow="1" bandRow="1">
                <a:tableStyleId>{5C22544A-7EE6-4342-B048-85BDC9FD1C3A}</a:tableStyleId>
              </a:tblPr>
              <a:tblGrid>
                <a:gridCol w="8338168">
                  <a:extLst>
                    <a:ext uri="{9D8B030D-6E8A-4147-A177-3AD203B41FA5}">
                      <a16:colId xmlns="" xmlns:a16="http://schemas.microsoft.com/office/drawing/2014/main" val="2980651336"/>
                    </a:ext>
                  </a:extLst>
                </a:gridCol>
                <a:gridCol w="527065">
                  <a:extLst>
                    <a:ext uri="{9D8B030D-6E8A-4147-A177-3AD203B41FA5}">
                      <a16:colId xmlns="" xmlns:a16="http://schemas.microsoft.com/office/drawing/2014/main" val="2249863692"/>
                    </a:ext>
                  </a:extLst>
                </a:gridCol>
                <a:gridCol w="527065">
                  <a:extLst>
                    <a:ext uri="{9D8B030D-6E8A-4147-A177-3AD203B41FA5}">
                      <a16:colId xmlns="" xmlns:a16="http://schemas.microsoft.com/office/drawing/2014/main" val="2893135628"/>
                    </a:ext>
                  </a:extLst>
                </a:gridCol>
                <a:gridCol w="527065">
                  <a:extLst>
                    <a:ext uri="{9D8B030D-6E8A-4147-A177-3AD203B41FA5}">
                      <a16:colId xmlns="" xmlns:a16="http://schemas.microsoft.com/office/drawing/2014/main" val="3242812295"/>
                    </a:ext>
                  </a:extLst>
                </a:gridCol>
                <a:gridCol w="527065">
                  <a:extLst>
                    <a:ext uri="{9D8B030D-6E8A-4147-A177-3AD203B41FA5}">
                      <a16:colId xmlns="" xmlns:a16="http://schemas.microsoft.com/office/drawing/2014/main" val="403666531"/>
                    </a:ext>
                  </a:extLst>
                </a:gridCol>
              </a:tblGrid>
              <a:tr h="457219">
                <a:tc>
                  <a:txBody>
                    <a:bodyPr/>
                    <a:lstStyle/>
                    <a:p>
                      <a:pPr algn="l" fontAlgn="ctr"/>
                      <a:r>
                        <a:rPr lang="fr-BE" sz="1800" b="1" i="0" u="none" strike="noStrike" noProof="0" dirty="0" smtClean="0">
                          <a:solidFill>
                            <a:srgbClr val="000000"/>
                          </a:solidFill>
                          <a:effectLst/>
                          <a:latin typeface="Calibri" panose="020F0502020204030204" pitchFamily="34" charset="0"/>
                        </a:rPr>
                        <a:t>Manifestations d’une mauvaise qualité d’interaction avec</a:t>
                      </a:r>
                      <a:r>
                        <a:rPr lang="fr-BE" sz="1800" b="1" i="0" u="none" strike="noStrike" baseline="0" noProof="0" dirty="0" smtClean="0">
                          <a:solidFill>
                            <a:srgbClr val="000000"/>
                          </a:solidFill>
                          <a:effectLst/>
                          <a:latin typeface="Calibri" panose="020F0502020204030204" pitchFamily="34" charset="0"/>
                        </a:rPr>
                        <a:t> le personnel encadrant liée à l’allègement</a:t>
                      </a:r>
                      <a:endParaRPr lang="fr-BE" sz="1800" b="1" i="0" u="none" strike="noStrike" noProof="0" dirty="0">
                        <a:solidFill>
                          <a:srgbClr val="000000"/>
                        </a:solidFill>
                        <a:effectLst/>
                        <a:latin typeface="Calibri" panose="020F0502020204030204" pitchFamily="34" charset="0"/>
                      </a:endParaRPr>
                    </a:p>
                  </a:txBody>
                  <a:tcPr marL="7200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Et. (1)</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Com.</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Et. (2)</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Com.</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extLst>
                  <a:ext uri="{0D108BD9-81ED-4DB2-BD59-A6C34878D82A}">
                    <a16:rowId xmlns="" xmlns:a16="http://schemas.microsoft.com/office/drawing/2014/main" val="2101281383"/>
                  </a:ext>
                </a:extLst>
              </a:tr>
              <a:tr h="373934">
                <a:tc>
                  <a:txBody>
                    <a:bodyPr/>
                    <a:lstStyle/>
                    <a:p>
                      <a:pPr algn="l" fontAlgn="b"/>
                      <a:r>
                        <a:rPr lang="fr-BE" sz="1800" b="1" i="0" u="none" strike="noStrike" noProof="0" dirty="0" smtClean="0">
                          <a:solidFill>
                            <a:srgbClr val="000000"/>
                          </a:solidFill>
                          <a:effectLst/>
                          <a:latin typeface="Calibri" panose="020F0502020204030204" pitchFamily="34" charset="0"/>
                        </a:rPr>
                        <a:t>Pas plus d’interactions</a:t>
                      </a:r>
                      <a:r>
                        <a:rPr lang="fr-BE" sz="1800" b="1" i="0" u="none" strike="noStrike" baseline="0" noProof="0" dirty="0" smtClean="0">
                          <a:solidFill>
                            <a:srgbClr val="000000"/>
                          </a:solidFill>
                          <a:effectLst/>
                          <a:latin typeface="Calibri" panose="020F0502020204030204" pitchFamily="34" charset="0"/>
                        </a:rPr>
                        <a:t> que durant les séances du Q1</a:t>
                      </a:r>
                      <a:endParaRPr lang="fr-BE" sz="1800" b="1" i="0" u="none" strike="noStrike" noProof="0" dirty="0">
                        <a:solidFill>
                          <a:srgbClr val="000000"/>
                        </a:solidFill>
                        <a:effectLst/>
                        <a:latin typeface="Calibri" panose="020F0502020204030204" pitchFamily="34" charset="0"/>
                      </a:endParaRPr>
                    </a:p>
                  </a:txBody>
                  <a:tcPr marL="72000" marR="7620" marT="7620" marB="0" anchor="ctr">
                    <a:solidFill>
                      <a:schemeClr val="accent6">
                        <a:lumMod val="75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2</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2</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4</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4</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75000"/>
                      </a:schemeClr>
                    </a:solidFill>
                  </a:tcPr>
                </a:tc>
                <a:extLst>
                  <a:ext uri="{0D108BD9-81ED-4DB2-BD59-A6C34878D82A}">
                    <a16:rowId xmlns="" xmlns:a16="http://schemas.microsoft.com/office/drawing/2014/main" val="1054416663"/>
                  </a:ext>
                </a:extLst>
              </a:tr>
            </a:tbl>
          </a:graphicData>
        </a:graphic>
      </p:graphicFrame>
      <p:pic>
        <p:nvPicPr>
          <p:cNvPr id="3" name="Image 2"/>
          <p:cNvPicPr>
            <a:picLocks noChangeAspect="1"/>
          </p:cNvPicPr>
          <p:nvPr/>
        </p:nvPicPr>
        <p:blipFill rotWithShape="1">
          <a:blip r:embed="rId2">
            <a:extLst>
              <a:ext uri="{28A0092B-C50C-407E-A947-70E740481C1C}">
                <a14:useLocalDpi xmlns:a14="http://schemas.microsoft.com/office/drawing/2010/main" val="0"/>
              </a:ext>
            </a:extLst>
          </a:blip>
          <a:srcRect l="51419" t="22345" r="8477" b="30283"/>
          <a:stretch/>
        </p:blipFill>
        <p:spPr>
          <a:xfrm>
            <a:off x="11308184" y="460044"/>
            <a:ext cx="634795" cy="645434"/>
          </a:xfrm>
          <a:prstGeom prst="rect">
            <a:avLst/>
          </a:prstGeom>
        </p:spPr>
      </p:pic>
      <p:sp>
        <p:nvSpPr>
          <p:cNvPr id="4" name="Rectangle 3"/>
          <p:cNvSpPr/>
          <p:nvPr/>
        </p:nvSpPr>
        <p:spPr>
          <a:xfrm>
            <a:off x="718283" y="1566588"/>
            <a:ext cx="11177655" cy="573497"/>
          </a:xfrm>
          <a:prstGeom prst="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i="1" dirty="0">
                <a:solidFill>
                  <a:schemeClr val="tx1"/>
                </a:solidFill>
              </a:rPr>
              <a:t>Et que ça restait toujours </a:t>
            </a:r>
            <a:r>
              <a:rPr lang="fr-FR" b="1" i="1" dirty="0">
                <a:solidFill>
                  <a:schemeClr val="tx1"/>
                </a:solidFill>
              </a:rPr>
              <a:t>la même chose que les TD du Q1 en fait</a:t>
            </a:r>
            <a:r>
              <a:rPr lang="fr-FR" i="1" dirty="0">
                <a:solidFill>
                  <a:schemeClr val="tx1"/>
                </a:solidFill>
              </a:rPr>
              <a:t>. Que, ben voilà on donne des exercices, on fait les exercices, ils les résolvent avec nous. </a:t>
            </a:r>
          </a:p>
        </p:txBody>
      </p:sp>
      <p:sp>
        <p:nvSpPr>
          <p:cNvPr id="5" name="Rectangle 4"/>
          <p:cNvSpPr/>
          <p:nvPr/>
        </p:nvSpPr>
        <p:spPr>
          <a:xfrm>
            <a:off x="718283" y="1026952"/>
            <a:ext cx="5377717" cy="347014"/>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718282" y="2314446"/>
            <a:ext cx="11177655" cy="817860"/>
          </a:xfrm>
          <a:prstGeom prst="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i="1" dirty="0">
                <a:solidFill>
                  <a:schemeClr val="tx1"/>
                </a:solidFill>
              </a:rPr>
              <a:t>J</a:t>
            </a:r>
            <a:r>
              <a:rPr lang="fr-FR" i="1" dirty="0" smtClean="0">
                <a:solidFill>
                  <a:schemeClr val="tx1"/>
                </a:solidFill>
              </a:rPr>
              <a:t>e </a:t>
            </a:r>
            <a:r>
              <a:rPr lang="fr-FR" i="1" dirty="0">
                <a:solidFill>
                  <a:schemeClr val="tx1"/>
                </a:solidFill>
              </a:rPr>
              <a:t>trouvais que les séances de TD, elles étaient vraiment </a:t>
            </a:r>
            <a:r>
              <a:rPr lang="fr-FR" b="1" i="1" dirty="0">
                <a:solidFill>
                  <a:schemeClr val="tx1"/>
                </a:solidFill>
              </a:rPr>
              <a:t>pareilles que les séances de TD au Q1</a:t>
            </a:r>
            <a:r>
              <a:rPr lang="fr-FR" i="1" dirty="0">
                <a:solidFill>
                  <a:schemeClr val="tx1"/>
                </a:solidFill>
              </a:rPr>
              <a:t>, donc ça veut dire qu’elle faisait les exercices comme ça et ça allait très vite en fait. </a:t>
            </a:r>
            <a:r>
              <a:rPr lang="fr-FR" b="1" i="1" dirty="0">
                <a:solidFill>
                  <a:schemeClr val="tx1"/>
                </a:solidFill>
              </a:rPr>
              <a:t>On était surtout en train de noter</a:t>
            </a:r>
            <a:r>
              <a:rPr lang="fr-FR" i="1" dirty="0">
                <a:solidFill>
                  <a:schemeClr val="tx1"/>
                </a:solidFill>
              </a:rPr>
              <a:t>, plus qu’on était en train d’écouter. </a:t>
            </a:r>
          </a:p>
        </p:txBody>
      </p:sp>
      <p:sp>
        <p:nvSpPr>
          <p:cNvPr id="7" name="Rectangle 6"/>
          <p:cNvSpPr/>
          <p:nvPr/>
        </p:nvSpPr>
        <p:spPr>
          <a:xfrm>
            <a:off x="718280" y="3283462"/>
            <a:ext cx="11177655" cy="694504"/>
          </a:xfrm>
          <a:prstGeom prst="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i="1" dirty="0">
                <a:solidFill>
                  <a:schemeClr val="tx1"/>
                </a:solidFill>
              </a:rPr>
              <a:t>C'était un </a:t>
            </a:r>
            <a:r>
              <a:rPr lang="fr-FR" i="1" dirty="0" smtClean="0">
                <a:solidFill>
                  <a:schemeClr val="tx1"/>
                </a:solidFill>
              </a:rPr>
              <a:t>TD</a:t>
            </a:r>
            <a:r>
              <a:rPr lang="fr-FR" i="1" dirty="0">
                <a:solidFill>
                  <a:schemeClr val="tx1"/>
                </a:solidFill>
              </a:rPr>
              <a:t>, mais c'est comme si c'était donné en...</a:t>
            </a:r>
            <a:r>
              <a:rPr lang="fr-FR" b="1" i="1" dirty="0">
                <a:solidFill>
                  <a:schemeClr val="tx1"/>
                </a:solidFill>
              </a:rPr>
              <a:t>comme si on était en amphi</a:t>
            </a:r>
            <a:r>
              <a:rPr lang="fr-FR" i="1" dirty="0">
                <a:solidFill>
                  <a:schemeClr val="tx1"/>
                </a:solidFill>
              </a:rPr>
              <a:t>. Je trouve qu'on ne s'attardait pas ou </a:t>
            </a:r>
            <a:r>
              <a:rPr lang="fr-FR" b="1" i="1" dirty="0">
                <a:solidFill>
                  <a:schemeClr val="tx1"/>
                </a:solidFill>
              </a:rPr>
              <a:t>qu'il n'y avait pas assez d'interactions entre les professeurs et les élèves</a:t>
            </a:r>
            <a:r>
              <a:rPr lang="fr-FR" i="1" dirty="0">
                <a:solidFill>
                  <a:schemeClr val="tx1"/>
                </a:solidFill>
              </a:rPr>
              <a:t>. </a:t>
            </a:r>
          </a:p>
        </p:txBody>
      </p:sp>
      <p:sp>
        <p:nvSpPr>
          <p:cNvPr id="9" name="ZoneTexte 8"/>
          <p:cNvSpPr txBox="1"/>
          <p:nvPr/>
        </p:nvSpPr>
        <p:spPr>
          <a:xfrm>
            <a:off x="3553886" y="4370967"/>
            <a:ext cx="2713494" cy="1738938"/>
          </a:xfrm>
          <a:prstGeom prst="rect">
            <a:avLst/>
          </a:prstGeom>
          <a:solidFill>
            <a:schemeClr val="bg1"/>
          </a:solidFill>
          <a:ln w="38100">
            <a:solidFill>
              <a:srgbClr val="FF0000"/>
            </a:solidFill>
          </a:ln>
        </p:spPr>
        <p:txBody>
          <a:bodyPr wrap="square" rtlCol="0">
            <a:spAutoFit/>
          </a:bodyPr>
          <a:lstStyle/>
          <a:p>
            <a:pPr algn="r"/>
            <a:r>
              <a:rPr lang="fr-FR" sz="1500" b="1" dirty="0" err="1" smtClean="0"/>
              <a:t>Faculty</a:t>
            </a:r>
            <a:r>
              <a:rPr lang="fr-FR" sz="1500" b="1" dirty="0" smtClean="0"/>
              <a:t> staff interactions </a:t>
            </a:r>
            <a:r>
              <a:rPr lang="fr-FR" sz="1500" dirty="0" smtClean="0"/>
              <a:t>(Tinto, 1993)</a:t>
            </a:r>
          </a:p>
          <a:p>
            <a:pPr algn="r"/>
            <a:r>
              <a:rPr lang="fr-FR" sz="1500" b="1" dirty="0" smtClean="0"/>
              <a:t>Perception de la </a:t>
            </a:r>
            <a:r>
              <a:rPr lang="fr-FR" sz="1500" b="1" dirty="0" err="1" smtClean="0"/>
              <a:t>contr</a:t>
            </a:r>
            <a:r>
              <a:rPr lang="nl-BE" sz="1500" b="1" dirty="0" smtClean="0"/>
              <a:t>ôlabilité </a:t>
            </a:r>
            <a:r>
              <a:rPr lang="nl-BE" sz="1500" dirty="0" smtClean="0"/>
              <a:t>(Viau, 1997)</a:t>
            </a:r>
          </a:p>
          <a:p>
            <a:pPr algn="r"/>
            <a:r>
              <a:rPr lang="nl-BE" sz="1500" b="1" dirty="0" smtClean="0"/>
              <a:t>Vs approche de l’apprentissage en profondeur </a:t>
            </a:r>
            <a:r>
              <a:rPr lang="nl-BE" sz="1500" dirty="0" smtClean="0"/>
              <a:t>(</a:t>
            </a:r>
            <a:r>
              <a:rPr lang="fr-BE" sz="1600" dirty="0" smtClean="0"/>
              <a:t>Parmentier &amp; Romainville, 1998)</a:t>
            </a:r>
            <a:endParaRPr lang="fr-FR" sz="1500" dirty="0" smtClean="0"/>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4143" y="4611930"/>
            <a:ext cx="1663700" cy="774700"/>
          </a:xfrm>
          <a:prstGeom prst="rect">
            <a:avLst/>
          </a:prstGeom>
          <a:ln w="38100">
            <a:solidFill>
              <a:srgbClr val="FF0000"/>
            </a:solidFill>
          </a:ln>
        </p:spPr>
      </p:pic>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4607" y="4129122"/>
            <a:ext cx="1355557" cy="1487066"/>
          </a:xfrm>
          <a:prstGeom prst="rect">
            <a:avLst/>
          </a:prstGeom>
          <a:ln w="38100">
            <a:solidFill>
              <a:srgbClr val="FF0000"/>
            </a:solidFill>
          </a:ln>
        </p:spPr>
      </p:pic>
      <p:pic>
        <p:nvPicPr>
          <p:cNvPr id="13" name="Imag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13964" y="4217821"/>
            <a:ext cx="1414182" cy="1321953"/>
          </a:xfrm>
          <a:prstGeom prst="rect">
            <a:avLst/>
          </a:prstGeom>
          <a:ln w="38100">
            <a:solidFill>
              <a:srgbClr val="FF0000"/>
            </a:solidFill>
          </a:ln>
        </p:spPr>
      </p:pic>
    </p:spTree>
    <p:extLst>
      <p:ext uri="{BB962C8B-B14F-4D97-AF65-F5344CB8AC3E}">
        <p14:creationId xmlns:p14="http://schemas.microsoft.com/office/powerpoint/2010/main" val="23535182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3600" dirty="0" smtClean="0"/>
              <a:t>Pratiques enseignantes</a:t>
            </a:r>
            <a:endParaRPr lang="fr-BE" sz="3600" dirty="0"/>
          </a:p>
        </p:txBody>
      </p:sp>
      <p:sp>
        <p:nvSpPr>
          <p:cNvPr id="3" name="Espace réservé du contenu 2"/>
          <p:cNvSpPr>
            <a:spLocks noGrp="1"/>
          </p:cNvSpPr>
          <p:nvPr>
            <p:ph idx="1"/>
          </p:nvPr>
        </p:nvSpPr>
        <p:spPr/>
        <p:txBody>
          <a:bodyPr/>
          <a:lstStyle/>
          <a:p>
            <a:endParaRPr lang="fr-BE" dirty="0"/>
          </a:p>
        </p:txBody>
      </p:sp>
      <p:sp>
        <p:nvSpPr>
          <p:cNvPr id="4" name="Pentagone 7"/>
          <p:cNvSpPr/>
          <p:nvPr/>
        </p:nvSpPr>
        <p:spPr>
          <a:xfrm>
            <a:off x="8004048" y="182880"/>
            <a:ext cx="3919728" cy="34137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Conclusion et Perspectives</a:t>
            </a:r>
            <a:endParaRPr lang="fr-BE" dirty="0"/>
          </a:p>
        </p:txBody>
      </p:sp>
      <p:sp>
        <p:nvSpPr>
          <p:cNvPr id="5" name="Pentagone 8"/>
          <p:cNvSpPr/>
          <p:nvPr/>
        </p:nvSpPr>
        <p:spPr>
          <a:xfrm>
            <a:off x="5425440" y="182880"/>
            <a:ext cx="2880000" cy="341376"/>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Résultats</a:t>
            </a:r>
            <a:endParaRPr lang="fr-BE" dirty="0"/>
          </a:p>
        </p:txBody>
      </p:sp>
      <p:sp>
        <p:nvSpPr>
          <p:cNvPr id="6" name="Pentagone 9"/>
          <p:cNvSpPr/>
          <p:nvPr/>
        </p:nvSpPr>
        <p:spPr>
          <a:xfrm>
            <a:off x="2846832" y="182880"/>
            <a:ext cx="3054096" cy="34137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Objectifs et Méthodes</a:t>
            </a:r>
            <a:endParaRPr lang="fr-BE" dirty="0"/>
          </a:p>
        </p:txBody>
      </p:sp>
      <p:sp>
        <p:nvSpPr>
          <p:cNvPr id="7" name="Pentagone 10"/>
          <p:cNvSpPr/>
          <p:nvPr/>
        </p:nvSpPr>
        <p:spPr>
          <a:xfrm>
            <a:off x="268224" y="182880"/>
            <a:ext cx="2880000" cy="34137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Contexte</a:t>
            </a:r>
            <a:endParaRPr lang="fr-BE" dirty="0"/>
          </a:p>
        </p:txBody>
      </p:sp>
    </p:spTree>
    <p:extLst>
      <p:ext uri="{BB962C8B-B14F-4D97-AF65-F5344CB8AC3E}">
        <p14:creationId xmlns:p14="http://schemas.microsoft.com/office/powerpoint/2010/main" val="10528559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524256"/>
            <a:ext cx="10515600" cy="1325563"/>
          </a:xfrm>
        </p:spPr>
        <p:txBody>
          <a:bodyPr>
            <a:normAutofit/>
          </a:bodyPr>
          <a:lstStyle/>
          <a:p>
            <a:r>
              <a:rPr lang="fr-BE" sz="3600" dirty="0" smtClean="0"/>
              <a:t>L’allègement: </a:t>
            </a:r>
            <a:br>
              <a:rPr lang="fr-BE" sz="3600" dirty="0" smtClean="0"/>
            </a:br>
            <a:r>
              <a:rPr lang="fr-BE" sz="3600" dirty="0" smtClean="0"/>
              <a:t>base légale en Communauté française de Belgique</a:t>
            </a:r>
            <a:endParaRPr lang="fr-BE" sz="3600" dirty="0"/>
          </a:p>
        </p:txBody>
      </p:sp>
      <p:sp>
        <p:nvSpPr>
          <p:cNvPr id="3" name="Espace réservé du contenu 2"/>
          <p:cNvSpPr>
            <a:spLocks noGrp="1"/>
          </p:cNvSpPr>
          <p:nvPr>
            <p:ph idx="1"/>
          </p:nvPr>
        </p:nvSpPr>
        <p:spPr>
          <a:xfrm>
            <a:off x="838200" y="1960835"/>
            <a:ext cx="10833847" cy="4708082"/>
          </a:xfrm>
        </p:spPr>
        <p:txBody>
          <a:bodyPr>
            <a:noAutofit/>
          </a:bodyPr>
          <a:lstStyle/>
          <a:p>
            <a:pPr algn="just"/>
            <a:r>
              <a:rPr lang="fr-FR" sz="1800" b="1" dirty="0" smtClean="0"/>
              <a:t>Décret définissant le paysage de l'enseignement supérieur et l'organisation académique des études en Communauté française </a:t>
            </a:r>
            <a:r>
              <a:rPr lang="en-GB" sz="1800" b="1" dirty="0" smtClean="0"/>
              <a:t>(2013)</a:t>
            </a:r>
          </a:p>
          <a:p>
            <a:pPr marL="457200" lvl="1" indent="0" algn="just">
              <a:lnSpc>
                <a:spcPct val="120000"/>
              </a:lnSpc>
              <a:buNone/>
            </a:pPr>
            <a:r>
              <a:rPr lang="fr-FR" sz="1200" i="1" dirty="0"/>
              <a:t>Pour  les  étudiants  de  première  année  de  premier  </a:t>
            </a:r>
            <a:r>
              <a:rPr lang="fr-FR" sz="1200" i="1" dirty="0" smtClean="0"/>
              <a:t>cycle</a:t>
            </a:r>
            <a:r>
              <a:rPr lang="fr-FR" sz="1200" i="1" dirty="0"/>
              <a:t> […] ces  mêmes  étudiants  peuvent  choisir,  avant  le  15  février,  </a:t>
            </a:r>
            <a:r>
              <a:rPr lang="fr-FR" sz="1200" b="1" i="1" dirty="0"/>
              <a:t>d'alléger  leur  programme  d'activités  de  deuxième  quadrimestre</a:t>
            </a:r>
            <a:r>
              <a:rPr lang="fr-FR" sz="1200" i="1" dirty="0"/>
              <a:t>.  Ce  programme  modifié  est  établi  en  concertation  avec le jury et peut comprendre des </a:t>
            </a:r>
            <a:r>
              <a:rPr lang="fr-FR" sz="1200" b="1" i="1" dirty="0"/>
              <a:t>activités spécifiques de remédiation</a:t>
            </a:r>
            <a:r>
              <a:rPr lang="fr-FR" sz="1200" i="1" dirty="0"/>
              <a:t>.</a:t>
            </a:r>
            <a:endParaRPr lang="en-GB" sz="1200" i="1" dirty="0" smtClean="0"/>
          </a:p>
          <a:p>
            <a:pPr algn="just"/>
            <a:r>
              <a:rPr lang="fr-FR" sz="1800" b="1" dirty="0" smtClean="0"/>
              <a:t>Décret relatif aux études de sciences vétérinaires </a:t>
            </a:r>
            <a:r>
              <a:rPr lang="en-GB" sz="1800" b="1" dirty="0" smtClean="0"/>
              <a:t>(2016)</a:t>
            </a:r>
          </a:p>
          <a:p>
            <a:pPr marL="457200" lvl="1" indent="0" algn="just">
              <a:lnSpc>
                <a:spcPct val="120000"/>
              </a:lnSpc>
              <a:buNone/>
            </a:pPr>
            <a:r>
              <a:rPr lang="fr-FR" sz="1200" i="1" dirty="0"/>
              <a:t>Pour  ces  </a:t>
            </a:r>
            <a:r>
              <a:rPr lang="fr-FR" sz="1200" i="1" dirty="0" smtClean="0"/>
              <a:t>étudiants [</a:t>
            </a:r>
            <a:r>
              <a:rPr lang="fr-FR" sz="1200" i="1" dirty="0" err="1" smtClean="0"/>
              <a:t>primants</a:t>
            </a:r>
            <a:r>
              <a:rPr lang="fr-FR" sz="1200" i="1" dirty="0" smtClean="0"/>
              <a:t>],  </a:t>
            </a:r>
            <a:r>
              <a:rPr lang="fr-FR" sz="1200" i="1" dirty="0"/>
              <a:t>et  en  situation  d'échec  aux  épreuves  de  fin  de  premier  quadrimestre,  c'est-à-dire  dont  la  moyenne  des  résultats  est  inférieure  à  10/20,  lors  de  sa  délibération,  le  jury  formule des recommandations qui peuvent être : </a:t>
            </a:r>
            <a:endParaRPr lang="fr-FR" sz="1200" i="1" dirty="0" smtClean="0"/>
          </a:p>
          <a:p>
            <a:pPr marL="457200" lvl="1" indent="0" algn="just">
              <a:lnSpc>
                <a:spcPct val="100000"/>
              </a:lnSpc>
              <a:spcBef>
                <a:spcPts val="0"/>
              </a:spcBef>
              <a:buNone/>
            </a:pPr>
            <a:r>
              <a:rPr lang="fr-FR" sz="1200" i="1" dirty="0" smtClean="0"/>
              <a:t>1</a:t>
            </a:r>
            <a:r>
              <a:rPr lang="fr-FR" sz="1200" i="1" dirty="0"/>
              <a:t>°  un  programme  d'activités  complémentaires  de  remédiation  au  cours  du deuxième quadrimestre; </a:t>
            </a:r>
            <a:endParaRPr lang="fr-FR" sz="1200" i="1" dirty="0" smtClean="0"/>
          </a:p>
          <a:p>
            <a:pPr marL="457200" lvl="1" indent="0" algn="just">
              <a:lnSpc>
                <a:spcPct val="100000"/>
              </a:lnSpc>
              <a:spcBef>
                <a:spcPts val="0"/>
              </a:spcBef>
              <a:buNone/>
            </a:pPr>
            <a:r>
              <a:rPr lang="fr-FR" sz="1200" i="1" dirty="0" smtClean="0"/>
              <a:t>2</a:t>
            </a:r>
            <a:r>
              <a:rPr lang="fr-FR" sz="1200" i="1" dirty="0"/>
              <a:t>° un </a:t>
            </a:r>
            <a:r>
              <a:rPr lang="fr-FR" sz="1200" b="1" i="1" dirty="0"/>
              <a:t>programme allégé pour les deux quadrimestres suivants</a:t>
            </a:r>
            <a:r>
              <a:rPr lang="fr-FR" sz="1200" i="1" dirty="0"/>
              <a:t>, au sens de l'article 150, § 1er, du décret du 7 novembre 2013, ainsi que des </a:t>
            </a:r>
            <a:r>
              <a:rPr lang="fr-FR" sz="1200" b="1" i="1" dirty="0"/>
              <a:t>activités de remédiation spécifiques</a:t>
            </a:r>
            <a:r>
              <a:rPr lang="fr-FR" sz="1200" i="1" dirty="0"/>
              <a:t>; </a:t>
            </a:r>
            <a:endParaRPr lang="fr-FR" sz="1200" i="1" dirty="0" smtClean="0"/>
          </a:p>
          <a:p>
            <a:pPr marL="457200" lvl="1" indent="0" algn="just">
              <a:lnSpc>
                <a:spcPct val="100000"/>
              </a:lnSpc>
              <a:spcBef>
                <a:spcPts val="0"/>
              </a:spcBef>
              <a:buNone/>
            </a:pPr>
            <a:r>
              <a:rPr lang="fr-FR" sz="1200" i="1" dirty="0" smtClean="0"/>
              <a:t>3</a:t>
            </a:r>
            <a:r>
              <a:rPr lang="fr-FR" sz="1200" i="1" dirty="0"/>
              <a:t>°  la  réorientation  vers  d'autres  programmes  d'études  du  secteur  de  la  santé, à l'Université ou dans une Haute </a:t>
            </a:r>
            <a:r>
              <a:rPr lang="fr-FR" sz="1200" i="1" dirty="0" smtClean="0"/>
              <a:t>École.</a:t>
            </a:r>
            <a:endParaRPr lang="fr-FR" sz="1200" i="1" dirty="0"/>
          </a:p>
          <a:p>
            <a:pPr algn="just"/>
            <a:r>
              <a:rPr lang="fr-FR" sz="1800" b="1" dirty="0"/>
              <a:t>Arrêté du Gouvernement de la Communauté française portant approbation du règlement unique des jurys pour les épreuves de fin de premier quadrimestre du bloc des 60 premiers crédits des études de 1er cycle en sciences </a:t>
            </a:r>
            <a:r>
              <a:rPr lang="fr-FR" sz="1800" b="1" dirty="0" smtClean="0"/>
              <a:t>vétérinaires (2016)</a:t>
            </a:r>
          </a:p>
          <a:p>
            <a:pPr marL="457200" lvl="1" indent="0" algn="just">
              <a:lnSpc>
                <a:spcPct val="120000"/>
              </a:lnSpc>
              <a:buNone/>
            </a:pPr>
            <a:r>
              <a:rPr lang="fr-FR" sz="1200" i="1" dirty="0"/>
              <a:t>Le programme allégé fait l'objet d'une </a:t>
            </a:r>
            <a:r>
              <a:rPr lang="fr-FR" sz="1200" b="1" i="1" dirty="0"/>
              <a:t>convention</a:t>
            </a:r>
            <a:r>
              <a:rPr lang="fr-FR" sz="1200" i="1" dirty="0"/>
              <a:t> entre l'étudiant et un enseignant (ou son représentant) désigné par le sous- jury. Il comprend au minimum les </a:t>
            </a:r>
            <a:r>
              <a:rPr lang="fr-FR" sz="1200" b="1" i="1" dirty="0"/>
              <a:t>unités d'enseignement du premier quadrimestre</a:t>
            </a:r>
            <a:r>
              <a:rPr lang="fr-FR" sz="1200" i="1" dirty="0"/>
              <a:t> inscrites au programme annuel initial de l'étudiant. Les étudiants </a:t>
            </a:r>
            <a:r>
              <a:rPr lang="fr-FR" sz="1200" i="1" dirty="0" smtClean="0"/>
              <a:t>[…] pourront </a:t>
            </a:r>
            <a:r>
              <a:rPr lang="fr-FR" sz="1200" i="1" dirty="0"/>
              <a:t>représenter lors des périodes d'évaluation des évaluations portant sur des unités d'enseignement du 1</a:t>
            </a:r>
            <a:r>
              <a:rPr lang="fr-FR" sz="1200" i="1" baseline="30000" dirty="0"/>
              <a:t>er</a:t>
            </a:r>
            <a:r>
              <a:rPr lang="fr-FR" sz="1200" i="1" dirty="0"/>
              <a:t> quadrimestre pour lesquelles ils n'ont pas obtenu au minimum 10/20 </a:t>
            </a:r>
            <a:r>
              <a:rPr lang="fr-FR" sz="1200" b="1" i="1" dirty="0"/>
              <a:t>et/ou des unités d'enseignement du 2</a:t>
            </a:r>
            <a:r>
              <a:rPr lang="fr-FR" sz="1200" b="1" i="1" baseline="30000" dirty="0"/>
              <a:t>e</a:t>
            </a:r>
            <a:r>
              <a:rPr lang="fr-FR" sz="1200" b="1" i="1" dirty="0"/>
              <a:t> quadrimestre reprises dans leur convention d'allègement </a:t>
            </a:r>
            <a:r>
              <a:rPr lang="fr-FR" sz="1200" i="1" dirty="0"/>
              <a:t>établie par l'organe compétent dans chacune des facultés. </a:t>
            </a:r>
          </a:p>
        </p:txBody>
      </p:sp>
      <p:sp>
        <p:nvSpPr>
          <p:cNvPr id="8" name="Pentagone 7"/>
          <p:cNvSpPr/>
          <p:nvPr/>
        </p:nvSpPr>
        <p:spPr>
          <a:xfrm>
            <a:off x="8005727" y="164464"/>
            <a:ext cx="3919728" cy="34137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Conclusion et Perspectives</a:t>
            </a:r>
            <a:endParaRPr lang="fr-BE" dirty="0"/>
          </a:p>
        </p:txBody>
      </p:sp>
      <p:sp>
        <p:nvSpPr>
          <p:cNvPr id="9" name="Pentagone 8"/>
          <p:cNvSpPr/>
          <p:nvPr/>
        </p:nvSpPr>
        <p:spPr>
          <a:xfrm>
            <a:off x="5427119" y="164464"/>
            <a:ext cx="2880000" cy="34137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Résultats</a:t>
            </a:r>
            <a:endParaRPr lang="fr-BE" dirty="0"/>
          </a:p>
        </p:txBody>
      </p:sp>
      <p:sp>
        <p:nvSpPr>
          <p:cNvPr id="10" name="Pentagone 9"/>
          <p:cNvSpPr/>
          <p:nvPr/>
        </p:nvSpPr>
        <p:spPr>
          <a:xfrm>
            <a:off x="2848511" y="164464"/>
            <a:ext cx="2880000" cy="34137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dirty="0" smtClean="0"/>
              <a:t>Objectifs et Méthodes</a:t>
            </a:r>
            <a:endParaRPr lang="fr-BE" sz="1600" dirty="0"/>
          </a:p>
        </p:txBody>
      </p:sp>
      <p:sp>
        <p:nvSpPr>
          <p:cNvPr id="11" name="Pentagone 10"/>
          <p:cNvSpPr/>
          <p:nvPr/>
        </p:nvSpPr>
        <p:spPr>
          <a:xfrm>
            <a:off x="269903" y="164464"/>
            <a:ext cx="2880000" cy="34137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Contexte</a:t>
            </a:r>
            <a:endParaRPr lang="fr-BE" dirty="0"/>
          </a:p>
        </p:txBody>
      </p:sp>
    </p:spTree>
    <p:extLst>
      <p:ext uri="{BB962C8B-B14F-4D97-AF65-F5344CB8AC3E}">
        <p14:creationId xmlns:p14="http://schemas.microsoft.com/office/powerpoint/2010/main" val="42054347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762694313"/>
              </p:ext>
            </p:extLst>
          </p:nvPr>
        </p:nvGraphicFramePr>
        <p:xfrm>
          <a:off x="729572" y="121033"/>
          <a:ext cx="10042511" cy="4058954"/>
        </p:xfrm>
        <a:graphic>
          <a:graphicData uri="http://schemas.openxmlformats.org/drawingml/2006/table">
            <a:tbl>
              <a:tblPr firstRow="1" bandRow="1">
                <a:tableStyleId>{5C22544A-7EE6-4342-B048-85BDC9FD1C3A}</a:tableStyleId>
              </a:tblPr>
              <a:tblGrid>
                <a:gridCol w="7509755">
                  <a:extLst>
                    <a:ext uri="{9D8B030D-6E8A-4147-A177-3AD203B41FA5}">
                      <a16:colId xmlns="" xmlns:a16="http://schemas.microsoft.com/office/drawing/2014/main" val="2980651336"/>
                    </a:ext>
                  </a:extLst>
                </a:gridCol>
                <a:gridCol w="633189">
                  <a:extLst>
                    <a:ext uri="{9D8B030D-6E8A-4147-A177-3AD203B41FA5}">
                      <a16:colId xmlns="" xmlns:a16="http://schemas.microsoft.com/office/drawing/2014/main" val="2249863692"/>
                    </a:ext>
                  </a:extLst>
                </a:gridCol>
                <a:gridCol w="633189">
                  <a:extLst>
                    <a:ext uri="{9D8B030D-6E8A-4147-A177-3AD203B41FA5}">
                      <a16:colId xmlns="" xmlns:a16="http://schemas.microsoft.com/office/drawing/2014/main" val="2893135628"/>
                    </a:ext>
                  </a:extLst>
                </a:gridCol>
                <a:gridCol w="633189">
                  <a:extLst>
                    <a:ext uri="{9D8B030D-6E8A-4147-A177-3AD203B41FA5}">
                      <a16:colId xmlns="" xmlns:a16="http://schemas.microsoft.com/office/drawing/2014/main" val="490871158"/>
                    </a:ext>
                  </a:extLst>
                </a:gridCol>
                <a:gridCol w="633189">
                  <a:extLst>
                    <a:ext uri="{9D8B030D-6E8A-4147-A177-3AD203B41FA5}">
                      <a16:colId xmlns="" xmlns:a16="http://schemas.microsoft.com/office/drawing/2014/main" val="2084468705"/>
                    </a:ext>
                  </a:extLst>
                </a:gridCol>
              </a:tblGrid>
              <a:tr h="349737">
                <a:tc>
                  <a:txBody>
                    <a:bodyPr/>
                    <a:lstStyle/>
                    <a:p>
                      <a:pPr algn="l" fontAlgn="ctr"/>
                      <a:r>
                        <a:rPr lang="fr-BE" sz="1800" b="1" i="0" u="none" strike="noStrike" noProof="0" dirty="0" smtClean="0">
                          <a:solidFill>
                            <a:srgbClr val="000000"/>
                          </a:solidFill>
                          <a:effectLst/>
                          <a:latin typeface="Calibri" panose="020F0502020204030204" pitchFamily="34" charset="0"/>
                        </a:rPr>
                        <a:t>Pratiques enseignantes évoquées positives</a:t>
                      </a:r>
                      <a:r>
                        <a:rPr lang="fr-BE" sz="1800" b="1" i="0" u="none" strike="noStrike" baseline="0" noProof="0" dirty="0" smtClean="0">
                          <a:solidFill>
                            <a:srgbClr val="000000"/>
                          </a:solidFill>
                          <a:effectLst/>
                          <a:latin typeface="Calibri" panose="020F0502020204030204" pitchFamily="34" charset="0"/>
                        </a:rPr>
                        <a:t> dans l’allègement</a:t>
                      </a:r>
                      <a:endParaRPr lang="fr-BE" sz="1800" b="1" i="0" u="none" strike="noStrike" noProof="0" dirty="0">
                        <a:solidFill>
                          <a:srgbClr val="000000"/>
                        </a:solidFill>
                        <a:effectLst/>
                        <a:latin typeface="Calibri" panose="020F0502020204030204" pitchFamily="34" charset="0"/>
                      </a:endParaRPr>
                    </a:p>
                  </a:txBody>
                  <a:tcPr marL="7200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Et. (1)</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Com.</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Et. (2)</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Com.</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extLst>
                  <a:ext uri="{0D108BD9-81ED-4DB2-BD59-A6C34878D82A}">
                    <a16:rowId xmlns="" xmlns:a16="http://schemas.microsoft.com/office/drawing/2014/main" val="2101281383"/>
                  </a:ext>
                </a:extLst>
              </a:tr>
              <a:tr h="349737">
                <a:tc>
                  <a:txBody>
                    <a:bodyPr/>
                    <a:lstStyle/>
                    <a:p>
                      <a:pPr algn="l" fontAlgn="b"/>
                      <a:r>
                        <a:rPr lang="fr-BE" sz="1800" b="1" i="0" u="none" strike="noStrike" noProof="0" dirty="0" smtClean="0">
                          <a:solidFill>
                            <a:srgbClr val="000000"/>
                          </a:solidFill>
                          <a:effectLst/>
                          <a:latin typeface="Calibri" panose="020F0502020204030204" pitchFamily="34" charset="0"/>
                        </a:rPr>
                        <a:t>Intérêt de faire intervenir des questions d’anciens examens</a:t>
                      </a:r>
                      <a:endParaRPr lang="fr-BE" sz="1800" b="1" i="0" u="none" strike="noStrike" noProof="0" dirty="0">
                        <a:solidFill>
                          <a:srgbClr val="000000"/>
                        </a:solidFill>
                        <a:effectLst/>
                        <a:latin typeface="Calibri" panose="020F0502020204030204" pitchFamily="34" charset="0"/>
                      </a:endParaRPr>
                    </a:p>
                  </a:txBody>
                  <a:tcPr marL="72000" marR="7620" marT="7620" marB="0" anchor="ctr">
                    <a:solidFill>
                      <a:schemeClr val="accent2">
                        <a:lumMod val="75000"/>
                      </a:schemeClr>
                    </a:solidFill>
                  </a:tcPr>
                </a:tc>
                <a:tc>
                  <a:txBody>
                    <a:bodyPr/>
                    <a:lstStyle/>
                    <a:p>
                      <a:pPr algn="ctr"/>
                      <a:r>
                        <a:rPr lang="en-GB" sz="1600" b="1" i="0" u="none" strike="noStrike" kern="1200" dirty="0" smtClean="0">
                          <a:solidFill>
                            <a:srgbClr val="000000"/>
                          </a:solidFill>
                          <a:effectLst/>
                          <a:latin typeface="Calibri" panose="020F0502020204030204" pitchFamily="34" charset="0"/>
                          <a:ea typeface="+mn-ea"/>
                          <a:cs typeface="+mn-cs"/>
                        </a:rPr>
                        <a:t>6</a:t>
                      </a:r>
                      <a:endParaRPr lang="en-GB" sz="1600" b="1" i="0" u="none" strike="noStrike" kern="1200" dirty="0">
                        <a:solidFill>
                          <a:srgbClr val="000000"/>
                        </a:solidFill>
                        <a:effectLst/>
                        <a:latin typeface="Calibri" panose="020F0502020204030204" pitchFamily="34" charset="0"/>
                        <a:ea typeface="+mn-ea"/>
                        <a:cs typeface="+mn-cs"/>
                      </a:endParaRPr>
                    </a:p>
                  </a:txBody>
                  <a:tcPr marL="7620" marR="7620" marT="7620" marB="0" anchor="ctr">
                    <a:solidFill>
                      <a:schemeClr val="accent2">
                        <a:lumMod val="75000"/>
                      </a:schemeClr>
                    </a:solidFill>
                  </a:tcPr>
                </a:tc>
                <a:tc>
                  <a:txBody>
                    <a:bodyPr/>
                    <a:lstStyle/>
                    <a:p>
                      <a:pPr algn="ctr"/>
                      <a:r>
                        <a:rPr lang="en-GB" sz="1600" b="1" i="0" u="none" strike="noStrike" kern="1200" dirty="0" smtClean="0">
                          <a:solidFill>
                            <a:srgbClr val="000000"/>
                          </a:solidFill>
                          <a:effectLst/>
                          <a:latin typeface="Calibri" panose="020F0502020204030204" pitchFamily="34" charset="0"/>
                          <a:ea typeface="+mn-ea"/>
                          <a:cs typeface="+mn-cs"/>
                        </a:rPr>
                        <a:t>11</a:t>
                      </a:r>
                      <a:endParaRPr lang="en-GB" sz="1600" b="1" i="0" u="none" strike="noStrike" kern="1200" dirty="0">
                        <a:solidFill>
                          <a:srgbClr val="000000"/>
                        </a:solidFill>
                        <a:effectLst/>
                        <a:latin typeface="Calibri" panose="020F0502020204030204" pitchFamily="34" charset="0"/>
                        <a:ea typeface="+mn-ea"/>
                        <a:cs typeface="+mn-cs"/>
                      </a:endParaRPr>
                    </a:p>
                  </a:txBody>
                  <a:tcPr marL="7620" marR="7620" marT="7620" marB="0" anchor="ctr">
                    <a:solidFill>
                      <a:schemeClr val="accent2">
                        <a:lumMod val="75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7</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75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9</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75000"/>
                      </a:schemeClr>
                    </a:solidFill>
                  </a:tcPr>
                </a:tc>
                <a:extLst>
                  <a:ext uri="{0D108BD9-81ED-4DB2-BD59-A6C34878D82A}">
                    <a16:rowId xmlns="" xmlns:a16="http://schemas.microsoft.com/office/drawing/2014/main" val="2820746704"/>
                  </a:ext>
                </a:extLst>
              </a:tr>
              <a:tr h="286030">
                <a:tc>
                  <a:txBody>
                    <a:bodyPr/>
                    <a:lstStyle/>
                    <a:p>
                      <a:pPr algn="l" fontAlgn="b"/>
                      <a:r>
                        <a:rPr lang="fr-BE" sz="1800" b="1" i="0" u="none" strike="noStrike" noProof="0" dirty="0" smtClean="0">
                          <a:solidFill>
                            <a:srgbClr val="000000"/>
                          </a:solidFill>
                          <a:effectLst/>
                          <a:latin typeface="Calibri" panose="020F0502020204030204" pitchFamily="34" charset="0"/>
                        </a:rPr>
                        <a:t>Concordance perçue exercice-examen</a:t>
                      </a:r>
                      <a:endParaRPr lang="fr-BE" sz="1800" b="1" i="0" u="none" strike="noStrike" noProof="0" dirty="0">
                        <a:solidFill>
                          <a:srgbClr val="000000"/>
                        </a:solidFill>
                        <a:effectLst/>
                        <a:latin typeface="Calibri" panose="020F0502020204030204" pitchFamily="34" charset="0"/>
                      </a:endParaRPr>
                    </a:p>
                  </a:txBody>
                  <a:tcPr marL="72000" marR="7620" marT="7620" marB="0" anchor="ctr">
                    <a:solidFill>
                      <a:schemeClr val="accent6">
                        <a:lumMod val="75000"/>
                      </a:schemeClr>
                    </a:solidFill>
                  </a:tcPr>
                </a:tc>
                <a:tc>
                  <a:txBody>
                    <a:bodyPr/>
                    <a:lstStyle/>
                    <a:p>
                      <a:pPr algn="ctr"/>
                      <a:r>
                        <a:rPr lang="en-GB" sz="1600" b="1" i="0" u="none" strike="noStrike" kern="1200" dirty="0" smtClean="0">
                          <a:solidFill>
                            <a:srgbClr val="000000"/>
                          </a:solidFill>
                          <a:effectLst/>
                          <a:latin typeface="Calibri" panose="020F0502020204030204" pitchFamily="34" charset="0"/>
                          <a:ea typeface="+mn-ea"/>
                          <a:cs typeface="+mn-cs"/>
                        </a:rPr>
                        <a:t>5</a:t>
                      </a:r>
                      <a:endParaRPr lang="en-GB" sz="1600" b="1" i="0" u="none" strike="noStrike" kern="1200" dirty="0">
                        <a:solidFill>
                          <a:srgbClr val="000000"/>
                        </a:solidFill>
                        <a:effectLst/>
                        <a:latin typeface="Calibri" panose="020F0502020204030204" pitchFamily="34" charset="0"/>
                        <a:ea typeface="+mn-ea"/>
                        <a:cs typeface="+mn-cs"/>
                      </a:endParaRPr>
                    </a:p>
                  </a:txBody>
                  <a:tcPr marL="7620" marR="7620" marT="7620" marB="0" anchor="ctr">
                    <a:solidFill>
                      <a:schemeClr val="accent6">
                        <a:lumMod val="75000"/>
                      </a:schemeClr>
                    </a:solidFill>
                  </a:tcPr>
                </a:tc>
                <a:tc>
                  <a:txBody>
                    <a:bodyPr/>
                    <a:lstStyle/>
                    <a:p>
                      <a:pPr algn="ctr"/>
                      <a:r>
                        <a:rPr lang="en-GB" sz="1600" b="1" i="0" u="none" strike="noStrike" kern="1200" dirty="0" smtClean="0">
                          <a:solidFill>
                            <a:srgbClr val="000000"/>
                          </a:solidFill>
                          <a:effectLst/>
                          <a:latin typeface="Calibri" panose="020F0502020204030204" pitchFamily="34" charset="0"/>
                          <a:ea typeface="+mn-ea"/>
                          <a:cs typeface="+mn-cs"/>
                        </a:rPr>
                        <a:t>8</a:t>
                      </a:r>
                      <a:endParaRPr lang="en-GB" sz="1600" b="1" i="0" u="none" strike="noStrike" kern="1200" dirty="0">
                        <a:solidFill>
                          <a:srgbClr val="000000"/>
                        </a:solidFill>
                        <a:effectLst/>
                        <a:latin typeface="Calibri" panose="020F0502020204030204" pitchFamily="34" charset="0"/>
                        <a:ea typeface="+mn-ea"/>
                        <a:cs typeface="+mn-cs"/>
                      </a:endParaRPr>
                    </a:p>
                  </a:txBody>
                  <a:tcPr marL="7620" marR="7620" marT="7620" marB="0" anchor="ctr">
                    <a:solidFill>
                      <a:schemeClr val="accent6">
                        <a:lumMod val="75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3</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4</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75000"/>
                      </a:schemeClr>
                    </a:solidFill>
                  </a:tcPr>
                </a:tc>
                <a:extLst>
                  <a:ext uri="{0D108BD9-81ED-4DB2-BD59-A6C34878D82A}">
                    <a16:rowId xmlns="" xmlns:a16="http://schemas.microsoft.com/office/drawing/2014/main" val="1054416663"/>
                  </a:ext>
                </a:extLst>
              </a:tr>
              <a:tr h="307345">
                <a:tc>
                  <a:txBody>
                    <a:bodyPr/>
                    <a:lstStyle/>
                    <a:p>
                      <a:pPr algn="l" fontAlgn="b"/>
                      <a:r>
                        <a:rPr lang="fr-BE" sz="1800" b="1" i="0" u="none" strike="noStrike" noProof="0" dirty="0" smtClean="0">
                          <a:solidFill>
                            <a:srgbClr val="000000"/>
                          </a:solidFill>
                          <a:effectLst/>
                          <a:latin typeface="Calibri" panose="020F0502020204030204" pitchFamily="34" charset="0"/>
                        </a:rPr>
                        <a:t>Mention de points susceptibles</a:t>
                      </a:r>
                      <a:r>
                        <a:rPr lang="fr-BE" sz="1800" b="1" i="0" u="none" strike="noStrike" baseline="0" noProof="0" dirty="0" smtClean="0">
                          <a:solidFill>
                            <a:srgbClr val="000000"/>
                          </a:solidFill>
                          <a:effectLst/>
                          <a:latin typeface="Calibri" panose="020F0502020204030204" pitchFamily="34" charset="0"/>
                        </a:rPr>
                        <a:t> de faire l’objet de questions d’examen</a:t>
                      </a:r>
                      <a:endParaRPr lang="fr-BE" sz="1800" b="1" i="0" u="none" strike="noStrike" noProof="0" dirty="0">
                        <a:solidFill>
                          <a:srgbClr val="000000"/>
                        </a:solidFill>
                        <a:effectLst/>
                        <a:latin typeface="Calibri" panose="020F0502020204030204" pitchFamily="34" charset="0"/>
                      </a:endParaRPr>
                    </a:p>
                  </a:txBody>
                  <a:tcPr marL="72000" marR="7620" marT="7620" marB="0" anchor="ctr">
                    <a:solidFill>
                      <a:schemeClr val="accent1">
                        <a:lumMod val="75000"/>
                      </a:schemeClr>
                    </a:solidFill>
                  </a:tcPr>
                </a:tc>
                <a:tc>
                  <a:txBody>
                    <a:bodyPr/>
                    <a:lstStyle/>
                    <a:p>
                      <a:pPr algn="ctr" fontAlgn="b"/>
                      <a:r>
                        <a:rPr lang="fr-BE" sz="1600" b="1" i="0" u="none" strike="noStrike" kern="1200" noProof="0" dirty="0" smtClean="0">
                          <a:solidFill>
                            <a:srgbClr val="000000"/>
                          </a:solidFill>
                          <a:effectLst/>
                          <a:latin typeface="Calibri" panose="020F0502020204030204" pitchFamily="34" charset="0"/>
                          <a:ea typeface="+mn-ea"/>
                          <a:cs typeface="+mn-cs"/>
                        </a:rPr>
                        <a:t>4</a:t>
                      </a:r>
                      <a:endParaRPr lang="fr-BE" sz="1600" b="1" i="0" u="none" strike="noStrike" kern="1200" noProof="0" dirty="0">
                        <a:solidFill>
                          <a:srgbClr val="000000"/>
                        </a:solidFill>
                        <a:effectLst/>
                        <a:latin typeface="Calibri" panose="020F0502020204030204" pitchFamily="34" charset="0"/>
                        <a:ea typeface="+mn-ea"/>
                        <a:cs typeface="+mn-cs"/>
                      </a:endParaRPr>
                    </a:p>
                  </a:txBody>
                  <a:tcPr marL="7620" marR="7620" marT="7620" marB="0" anchor="ctr">
                    <a:solidFill>
                      <a:schemeClr val="accent1">
                        <a:lumMod val="75000"/>
                      </a:schemeClr>
                    </a:solidFill>
                  </a:tcPr>
                </a:tc>
                <a:tc>
                  <a:txBody>
                    <a:bodyPr/>
                    <a:lstStyle/>
                    <a:p>
                      <a:pPr algn="ctr" fontAlgn="b"/>
                      <a:r>
                        <a:rPr lang="fr-BE" sz="1600" b="1" i="0" u="none" strike="noStrike" kern="1200" noProof="0" dirty="0" smtClean="0">
                          <a:solidFill>
                            <a:srgbClr val="000000"/>
                          </a:solidFill>
                          <a:effectLst/>
                          <a:latin typeface="Calibri" panose="020F0502020204030204" pitchFamily="34" charset="0"/>
                          <a:ea typeface="+mn-ea"/>
                          <a:cs typeface="+mn-cs"/>
                        </a:rPr>
                        <a:t>4</a:t>
                      </a:r>
                      <a:endParaRPr lang="fr-BE" sz="1600" b="1" i="0" u="none" strike="noStrike" kern="1200" noProof="0" dirty="0">
                        <a:solidFill>
                          <a:srgbClr val="000000"/>
                        </a:solidFill>
                        <a:effectLst/>
                        <a:latin typeface="Calibri" panose="020F0502020204030204" pitchFamily="34" charset="0"/>
                        <a:ea typeface="+mn-ea"/>
                        <a:cs typeface="+mn-cs"/>
                      </a:endParaRPr>
                    </a:p>
                  </a:txBody>
                  <a:tcPr marL="7620" marR="7620" marT="7620" marB="0" anchor="ctr">
                    <a:solidFill>
                      <a:schemeClr val="accent1">
                        <a:lumMod val="75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2</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75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4</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75000"/>
                      </a:schemeClr>
                    </a:solidFill>
                  </a:tcPr>
                </a:tc>
                <a:extLst>
                  <a:ext uri="{0D108BD9-81ED-4DB2-BD59-A6C34878D82A}">
                    <a16:rowId xmlns="" xmlns:a16="http://schemas.microsoft.com/office/drawing/2014/main" val="28931642"/>
                  </a:ext>
                </a:extLst>
              </a:tr>
              <a:tr h="307345">
                <a:tc>
                  <a:txBody>
                    <a:bodyPr/>
                    <a:lstStyle/>
                    <a:p>
                      <a:pPr algn="l" fontAlgn="b"/>
                      <a:r>
                        <a:rPr lang="fr-BE" sz="1800" b="1" i="0" u="none" strike="noStrike" kern="1200" noProof="0" dirty="0" smtClean="0">
                          <a:solidFill>
                            <a:srgbClr val="000000"/>
                          </a:solidFill>
                          <a:effectLst/>
                          <a:latin typeface="Calibri" panose="020F0502020204030204" pitchFamily="34" charset="0"/>
                          <a:ea typeface="+mn-ea"/>
                          <a:cs typeface="+mn-cs"/>
                        </a:rPr>
                        <a:t>Feedback </a:t>
                      </a:r>
                      <a:r>
                        <a:rPr lang="fr-BE" sz="1800" b="1" i="0" u="none" strike="noStrike" kern="1200" noProof="0" dirty="0" err="1" smtClean="0">
                          <a:solidFill>
                            <a:srgbClr val="000000"/>
                          </a:solidFill>
                          <a:effectLst/>
                          <a:latin typeface="Calibri" panose="020F0502020204030204" pitchFamily="34" charset="0"/>
                          <a:ea typeface="+mn-ea"/>
                          <a:cs typeface="+mn-cs"/>
                        </a:rPr>
                        <a:t>critérié</a:t>
                      </a:r>
                      <a:r>
                        <a:rPr lang="fr-BE" sz="1800" b="1" i="0" u="none" strike="noStrike" kern="1200" noProof="0" dirty="0" smtClean="0">
                          <a:solidFill>
                            <a:srgbClr val="000000"/>
                          </a:solidFill>
                          <a:effectLst/>
                          <a:latin typeface="Calibri" panose="020F0502020204030204" pitchFamily="34" charset="0"/>
                          <a:ea typeface="+mn-ea"/>
                          <a:cs typeface="+mn-cs"/>
                        </a:rPr>
                        <a:t> – critères de réussite</a:t>
                      </a:r>
                      <a:endParaRPr lang="fr-BE" sz="1800" b="1" i="0" u="none" strike="noStrike" kern="1200" noProof="0" dirty="0">
                        <a:solidFill>
                          <a:srgbClr val="000000"/>
                        </a:solidFill>
                        <a:effectLst/>
                        <a:latin typeface="Calibri" panose="020F0502020204030204" pitchFamily="34" charset="0"/>
                        <a:ea typeface="+mn-ea"/>
                        <a:cs typeface="+mn-cs"/>
                      </a:endParaRPr>
                    </a:p>
                  </a:txBody>
                  <a:tcPr marL="72000" marR="7620" marT="7620" marB="0" anchor="ctr">
                    <a:solidFill>
                      <a:schemeClr val="accent4">
                        <a:lumMod val="60000"/>
                        <a:lumOff val="40000"/>
                      </a:schemeClr>
                    </a:solidFill>
                  </a:tcPr>
                </a:tc>
                <a:tc>
                  <a:txBody>
                    <a:bodyPr/>
                    <a:lstStyle/>
                    <a:p>
                      <a:pPr algn="ctr" fontAlgn="b"/>
                      <a:r>
                        <a:rPr lang="fr-BE" sz="1600" b="1" i="0" u="none" strike="noStrike" kern="1200" noProof="0" dirty="0" smtClean="0">
                          <a:solidFill>
                            <a:srgbClr val="000000"/>
                          </a:solidFill>
                          <a:effectLst/>
                          <a:latin typeface="Calibri" panose="020F0502020204030204" pitchFamily="34" charset="0"/>
                          <a:ea typeface="+mn-ea"/>
                          <a:cs typeface="+mn-cs"/>
                        </a:rPr>
                        <a:t>8</a:t>
                      </a:r>
                      <a:endParaRPr lang="fr-BE" sz="1600" b="1" i="0" u="none" strike="noStrike" kern="1200" noProof="0" dirty="0">
                        <a:solidFill>
                          <a:srgbClr val="000000"/>
                        </a:solidFill>
                        <a:effectLst/>
                        <a:latin typeface="Calibri" panose="020F0502020204030204" pitchFamily="34" charset="0"/>
                        <a:ea typeface="+mn-ea"/>
                        <a:cs typeface="+mn-cs"/>
                      </a:endParaRPr>
                    </a:p>
                  </a:txBody>
                  <a:tcPr marL="7620" marR="7620" marT="7620" marB="0" anchor="ctr">
                    <a:solidFill>
                      <a:schemeClr val="accent4">
                        <a:lumMod val="60000"/>
                        <a:lumOff val="40000"/>
                      </a:schemeClr>
                    </a:solidFill>
                  </a:tcPr>
                </a:tc>
                <a:tc>
                  <a:txBody>
                    <a:bodyPr/>
                    <a:lstStyle/>
                    <a:p>
                      <a:pPr algn="ctr" fontAlgn="b"/>
                      <a:r>
                        <a:rPr lang="fr-BE" sz="1600" b="1" i="0" u="none" strike="noStrike" kern="1200" noProof="0" dirty="0" smtClean="0">
                          <a:solidFill>
                            <a:srgbClr val="000000"/>
                          </a:solidFill>
                          <a:effectLst/>
                          <a:latin typeface="Calibri" panose="020F0502020204030204" pitchFamily="34" charset="0"/>
                          <a:ea typeface="+mn-ea"/>
                          <a:cs typeface="+mn-cs"/>
                        </a:rPr>
                        <a:t>14</a:t>
                      </a:r>
                      <a:endParaRPr lang="fr-BE" sz="1600" b="1" i="0" u="none" strike="noStrike" kern="1200" noProof="0" dirty="0">
                        <a:solidFill>
                          <a:srgbClr val="000000"/>
                        </a:solidFill>
                        <a:effectLst/>
                        <a:latin typeface="Calibri" panose="020F0502020204030204" pitchFamily="34" charset="0"/>
                        <a:ea typeface="+mn-ea"/>
                        <a:cs typeface="+mn-cs"/>
                      </a:endParaRPr>
                    </a:p>
                  </a:txBody>
                  <a:tcPr marL="7620" marR="7620" marT="7620" marB="0" anchor="ctr">
                    <a:solidFill>
                      <a:schemeClr val="accent4">
                        <a:lumMod val="60000"/>
                        <a:lumOff val="4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4</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4">
                        <a:lumMod val="60000"/>
                        <a:lumOff val="4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4</a:t>
                      </a:r>
                    </a:p>
                  </a:txBody>
                  <a:tcPr marL="7620" marR="7620" marT="7620" marB="0" anchor="ctr">
                    <a:solidFill>
                      <a:schemeClr val="accent4">
                        <a:lumMod val="60000"/>
                        <a:lumOff val="40000"/>
                      </a:schemeClr>
                    </a:solidFill>
                  </a:tcPr>
                </a:tc>
                <a:extLst>
                  <a:ext uri="{0D108BD9-81ED-4DB2-BD59-A6C34878D82A}">
                    <a16:rowId xmlns="" xmlns:a16="http://schemas.microsoft.com/office/drawing/2014/main" val="369838471"/>
                  </a:ext>
                </a:extLst>
              </a:tr>
              <a:tr h="307345">
                <a:tc>
                  <a:txBody>
                    <a:bodyPr/>
                    <a:lstStyle/>
                    <a:p>
                      <a:pPr algn="l" fontAlgn="b"/>
                      <a:r>
                        <a:rPr lang="fr-BE" sz="1800" b="1" i="0" u="none" strike="noStrike" kern="1200" noProof="0" dirty="0" smtClean="0">
                          <a:solidFill>
                            <a:srgbClr val="000000"/>
                          </a:solidFill>
                          <a:effectLst/>
                          <a:latin typeface="Calibri" panose="020F0502020204030204" pitchFamily="34" charset="0"/>
                          <a:ea typeface="+mn-ea"/>
                          <a:cs typeface="+mn-cs"/>
                        </a:rPr>
                        <a:t>Matière ciblée, aller à l’essentiel</a:t>
                      </a:r>
                      <a:endParaRPr lang="fr-BE" sz="1800" b="1" i="0" u="none" strike="noStrike" kern="1200" noProof="0" dirty="0">
                        <a:solidFill>
                          <a:srgbClr val="000000"/>
                        </a:solidFill>
                        <a:effectLst/>
                        <a:latin typeface="Calibri" panose="020F0502020204030204" pitchFamily="34" charset="0"/>
                        <a:ea typeface="+mn-ea"/>
                        <a:cs typeface="+mn-cs"/>
                      </a:endParaRPr>
                    </a:p>
                  </a:txBody>
                  <a:tcPr marL="72000" marR="7620" marT="7620" marB="0" anchor="ctr">
                    <a:solidFill>
                      <a:srgbClr val="AE78D6"/>
                    </a:solidFill>
                  </a:tcPr>
                </a:tc>
                <a:tc>
                  <a:txBody>
                    <a:bodyPr/>
                    <a:lstStyle/>
                    <a:p>
                      <a:pPr algn="ctr" fontAlgn="b"/>
                      <a:r>
                        <a:rPr lang="fr-BE" sz="1600" b="1" i="0" u="none" strike="noStrike" kern="1200" noProof="0" dirty="0" smtClean="0">
                          <a:solidFill>
                            <a:srgbClr val="000000"/>
                          </a:solidFill>
                          <a:effectLst/>
                          <a:latin typeface="Calibri" panose="020F0502020204030204" pitchFamily="34" charset="0"/>
                          <a:ea typeface="+mn-ea"/>
                          <a:cs typeface="+mn-cs"/>
                        </a:rPr>
                        <a:t>5</a:t>
                      </a:r>
                      <a:endParaRPr lang="fr-BE" sz="1600" b="1" i="0" u="none" strike="noStrike" kern="1200" noProof="0" dirty="0">
                        <a:solidFill>
                          <a:srgbClr val="000000"/>
                        </a:solidFill>
                        <a:effectLst/>
                        <a:latin typeface="Calibri" panose="020F0502020204030204" pitchFamily="34" charset="0"/>
                        <a:ea typeface="+mn-ea"/>
                        <a:cs typeface="+mn-cs"/>
                      </a:endParaRPr>
                    </a:p>
                  </a:txBody>
                  <a:tcPr marL="7620" marR="7620" marT="7620" marB="0" anchor="ctr">
                    <a:solidFill>
                      <a:srgbClr val="AE78D6"/>
                    </a:solidFill>
                  </a:tcPr>
                </a:tc>
                <a:tc>
                  <a:txBody>
                    <a:bodyPr/>
                    <a:lstStyle/>
                    <a:p>
                      <a:pPr algn="ctr" fontAlgn="b"/>
                      <a:r>
                        <a:rPr lang="fr-BE" sz="1600" b="1" i="0" u="none" strike="noStrike" kern="1200" noProof="0" dirty="0" smtClean="0">
                          <a:solidFill>
                            <a:srgbClr val="000000"/>
                          </a:solidFill>
                          <a:effectLst/>
                          <a:latin typeface="Calibri" panose="020F0502020204030204" pitchFamily="34" charset="0"/>
                          <a:ea typeface="+mn-ea"/>
                          <a:cs typeface="+mn-cs"/>
                        </a:rPr>
                        <a:t>9</a:t>
                      </a:r>
                      <a:endParaRPr lang="fr-BE" sz="1600" b="1" i="0" u="none" strike="noStrike" kern="1200" noProof="0" dirty="0">
                        <a:solidFill>
                          <a:srgbClr val="000000"/>
                        </a:solidFill>
                        <a:effectLst/>
                        <a:latin typeface="Calibri" panose="020F0502020204030204" pitchFamily="34" charset="0"/>
                        <a:ea typeface="+mn-ea"/>
                        <a:cs typeface="+mn-cs"/>
                      </a:endParaRPr>
                    </a:p>
                  </a:txBody>
                  <a:tcPr marL="7620" marR="7620" marT="7620" marB="0" anchor="ctr">
                    <a:solidFill>
                      <a:srgbClr val="AE78D6"/>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6</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rgbClr val="AE78D6"/>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9</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rgbClr val="AE78D6"/>
                    </a:solidFill>
                  </a:tcPr>
                </a:tc>
                <a:extLst>
                  <a:ext uri="{0D108BD9-81ED-4DB2-BD59-A6C34878D82A}">
                    <a16:rowId xmlns="" xmlns:a16="http://schemas.microsoft.com/office/drawing/2014/main" val="2089343282"/>
                  </a:ext>
                </a:extLst>
              </a:tr>
              <a:tr h="30734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r-BE" sz="1800" b="1" i="0" u="none" strike="noStrike" kern="1200" noProof="0" dirty="0" smtClean="0">
                          <a:solidFill>
                            <a:srgbClr val="000000"/>
                          </a:solidFill>
                          <a:effectLst/>
                          <a:latin typeface="Calibri" panose="020F0502020204030204" pitchFamily="34" charset="0"/>
                          <a:ea typeface="+mn-ea"/>
                          <a:cs typeface="+mn-cs"/>
                        </a:rPr>
                        <a:t>Structurer, organiser, faire des liens</a:t>
                      </a:r>
                    </a:p>
                  </a:txBody>
                  <a:tcPr marL="72000" marR="7620" marT="7620" marB="0" anchor="ctr">
                    <a:solidFill>
                      <a:schemeClr val="bg2">
                        <a:lumMod val="75000"/>
                      </a:schemeClr>
                    </a:solidFill>
                  </a:tcPr>
                </a:tc>
                <a:tc>
                  <a:txBody>
                    <a:bodyPr/>
                    <a:lstStyle/>
                    <a:p>
                      <a:pPr algn="ctr" fontAlgn="b"/>
                      <a:r>
                        <a:rPr lang="fr-BE" sz="1600" b="1" i="0" u="none" strike="noStrike" kern="1200" noProof="0" dirty="0" smtClean="0">
                          <a:solidFill>
                            <a:srgbClr val="000000"/>
                          </a:solidFill>
                          <a:effectLst/>
                          <a:latin typeface="Calibri" panose="020F0502020204030204" pitchFamily="34" charset="0"/>
                          <a:ea typeface="+mn-ea"/>
                          <a:cs typeface="+mn-cs"/>
                        </a:rPr>
                        <a:t>4</a:t>
                      </a:r>
                      <a:endParaRPr lang="fr-BE" sz="1600" b="1" i="0" u="none" strike="noStrike" kern="1200" noProof="0" dirty="0">
                        <a:solidFill>
                          <a:srgbClr val="000000"/>
                        </a:solidFill>
                        <a:effectLst/>
                        <a:latin typeface="Calibri" panose="020F0502020204030204" pitchFamily="34" charset="0"/>
                        <a:ea typeface="+mn-ea"/>
                        <a:cs typeface="+mn-cs"/>
                      </a:endParaRPr>
                    </a:p>
                  </a:txBody>
                  <a:tcPr marL="7620" marR="7620" marT="7620" marB="0" anchor="ctr">
                    <a:solidFill>
                      <a:schemeClr val="bg2">
                        <a:lumMod val="75000"/>
                      </a:schemeClr>
                    </a:solidFill>
                  </a:tcPr>
                </a:tc>
                <a:tc>
                  <a:txBody>
                    <a:bodyPr/>
                    <a:lstStyle/>
                    <a:p>
                      <a:pPr algn="ctr" fontAlgn="b"/>
                      <a:r>
                        <a:rPr lang="fr-BE" sz="1600" b="1" i="0" u="none" strike="noStrike" kern="1200" noProof="0" dirty="0" smtClean="0">
                          <a:solidFill>
                            <a:srgbClr val="000000"/>
                          </a:solidFill>
                          <a:effectLst/>
                          <a:latin typeface="Calibri" panose="020F0502020204030204" pitchFamily="34" charset="0"/>
                          <a:ea typeface="+mn-ea"/>
                          <a:cs typeface="+mn-cs"/>
                        </a:rPr>
                        <a:t>4</a:t>
                      </a:r>
                      <a:endParaRPr lang="fr-BE" sz="1600" b="1" i="0" u="none" strike="noStrike" kern="1200" noProof="0" dirty="0">
                        <a:solidFill>
                          <a:srgbClr val="000000"/>
                        </a:solidFill>
                        <a:effectLst/>
                        <a:latin typeface="Calibri" panose="020F0502020204030204" pitchFamily="34" charset="0"/>
                        <a:ea typeface="+mn-ea"/>
                        <a:cs typeface="+mn-cs"/>
                      </a:endParaRPr>
                    </a:p>
                  </a:txBody>
                  <a:tcPr marL="7620" marR="7620" marT="7620" marB="0" anchor="ctr">
                    <a:solidFill>
                      <a:schemeClr val="bg2">
                        <a:lumMod val="75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6</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bg2">
                        <a:lumMod val="75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6</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bg2">
                        <a:lumMod val="75000"/>
                      </a:schemeClr>
                    </a:solidFill>
                  </a:tcPr>
                </a:tc>
                <a:extLst>
                  <a:ext uri="{0D108BD9-81ED-4DB2-BD59-A6C34878D82A}">
                    <a16:rowId xmlns="" xmlns:a16="http://schemas.microsoft.com/office/drawing/2014/main" val="2822060492"/>
                  </a:ext>
                </a:extLst>
              </a:tr>
              <a:tr h="30734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r-BE" sz="1800" b="1" i="0" u="none" strike="noStrike" kern="1200" noProof="0" dirty="0" smtClean="0">
                          <a:solidFill>
                            <a:srgbClr val="000000"/>
                          </a:solidFill>
                          <a:effectLst/>
                          <a:latin typeface="Calibri" panose="020F0502020204030204" pitchFamily="34" charset="0"/>
                          <a:ea typeface="+mn-ea"/>
                          <a:cs typeface="+mn-cs"/>
                        </a:rPr>
                        <a:t>Méthode</a:t>
                      </a:r>
                      <a:r>
                        <a:rPr lang="fr-BE" sz="1800" b="1" i="0" u="none" strike="noStrike" kern="1200" baseline="0" noProof="0" dirty="0" smtClean="0">
                          <a:solidFill>
                            <a:srgbClr val="000000"/>
                          </a:solidFill>
                          <a:effectLst/>
                          <a:latin typeface="Calibri" panose="020F0502020204030204" pitchFamily="34" charset="0"/>
                          <a:ea typeface="+mn-ea"/>
                          <a:cs typeface="+mn-cs"/>
                        </a:rPr>
                        <a:t> active</a:t>
                      </a:r>
                      <a:endParaRPr lang="fr-BE" sz="1800" b="1" i="0" u="none" strike="noStrike" kern="1200" noProof="0" dirty="0" smtClean="0">
                        <a:solidFill>
                          <a:srgbClr val="000000"/>
                        </a:solidFill>
                        <a:effectLst/>
                        <a:latin typeface="Calibri" panose="020F0502020204030204" pitchFamily="34" charset="0"/>
                        <a:ea typeface="+mn-ea"/>
                        <a:cs typeface="+mn-cs"/>
                      </a:endParaRPr>
                    </a:p>
                  </a:txBody>
                  <a:tcPr marL="72000" marR="7620" marT="7620" marB="0" anchor="ctr">
                    <a:solidFill>
                      <a:srgbClr val="FF5050"/>
                    </a:solidFill>
                  </a:tcPr>
                </a:tc>
                <a:tc>
                  <a:txBody>
                    <a:bodyPr/>
                    <a:lstStyle/>
                    <a:p>
                      <a:pPr algn="ctr" fontAlgn="b"/>
                      <a:r>
                        <a:rPr lang="fr-BE" sz="1600" b="1" i="0" u="none" strike="noStrike" kern="1200" noProof="0" dirty="0" smtClean="0">
                          <a:solidFill>
                            <a:srgbClr val="000000"/>
                          </a:solidFill>
                          <a:effectLst/>
                          <a:latin typeface="Calibri" panose="020F0502020204030204" pitchFamily="34" charset="0"/>
                          <a:ea typeface="+mn-ea"/>
                          <a:cs typeface="+mn-cs"/>
                        </a:rPr>
                        <a:t>4</a:t>
                      </a:r>
                      <a:endParaRPr lang="fr-BE" sz="1600" b="1" i="0" u="none" strike="noStrike" kern="1200" noProof="0" dirty="0">
                        <a:solidFill>
                          <a:srgbClr val="000000"/>
                        </a:solidFill>
                        <a:effectLst/>
                        <a:latin typeface="Calibri" panose="020F0502020204030204" pitchFamily="34" charset="0"/>
                        <a:ea typeface="+mn-ea"/>
                        <a:cs typeface="+mn-cs"/>
                      </a:endParaRPr>
                    </a:p>
                  </a:txBody>
                  <a:tcPr marL="7620" marR="7620" marT="7620" marB="0" anchor="ctr">
                    <a:solidFill>
                      <a:srgbClr val="FF5050"/>
                    </a:solidFill>
                  </a:tcPr>
                </a:tc>
                <a:tc>
                  <a:txBody>
                    <a:bodyPr/>
                    <a:lstStyle/>
                    <a:p>
                      <a:pPr algn="ctr" fontAlgn="b"/>
                      <a:r>
                        <a:rPr lang="fr-BE" sz="1600" b="1" i="0" u="none" strike="noStrike" kern="1200" noProof="0" dirty="0" smtClean="0">
                          <a:solidFill>
                            <a:srgbClr val="000000"/>
                          </a:solidFill>
                          <a:effectLst/>
                          <a:latin typeface="Calibri" panose="020F0502020204030204" pitchFamily="34" charset="0"/>
                          <a:ea typeface="+mn-ea"/>
                          <a:cs typeface="+mn-cs"/>
                        </a:rPr>
                        <a:t>5</a:t>
                      </a:r>
                      <a:endParaRPr lang="fr-BE" sz="1600" b="1" i="0" u="none" strike="noStrike" kern="1200" noProof="0" dirty="0">
                        <a:solidFill>
                          <a:srgbClr val="000000"/>
                        </a:solidFill>
                        <a:effectLst/>
                        <a:latin typeface="Calibri" panose="020F0502020204030204" pitchFamily="34" charset="0"/>
                        <a:ea typeface="+mn-ea"/>
                        <a:cs typeface="+mn-cs"/>
                      </a:endParaRPr>
                    </a:p>
                  </a:txBody>
                  <a:tcPr marL="7620" marR="7620" marT="7620" marB="0" anchor="ctr">
                    <a:solidFill>
                      <a:srgbClr val="FF5050"/>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4</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rgbClr val="FF5050"/>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4</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rgbClr val="FF5050"/>
                    </a:solidFill>
                  </a:tcPr>
                </a:tc>
                <a:extLst>
                  <a:ext uri="{0D108BD9-81ED-4DB2-BD59-A6C34878D82A}">
                    <a16:rowId xmlns="" xmlns:a16="http://schemas.microsoft.com/office/drawing/2014/main" val="1784411394"/>
                  </a:ext>
                </a:extLst>
              </a:tr>
              <a:tr h="30734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r-BE" sz="1800" b="1" i="0" u="none" strike="noStrike" kern="1200" noProof="0" dirty="0" err="1" smtClean="0">
                          <a:solidFill>
                            <a:srgbClr val="000000"/>
                          </a:solidFill>
                          <a:effectLst/>
                          <a:latin typeface="Calibri" panose="020F0502020204030204" pitchFamily="34" charset="0"/>
                          <a:ea typeface="+mn-ea"/>
                          <a:cs typeface="+mn-cs"/>
                        </a:rPr>
                        <a:t>Exercisation</a:t>
                      </a:r>
                      <a:r>
                        <a:rPr lang="fr-BE" sz="1800" b="1" i="0" u="none" strike="noStrike" kern="1200" baseline="0" noProof="0" dirty="0" smtClean="0">
                          <a:solidFill>
                            <a:srgbClr val="000000"/>
                          </a:solidFill>
                          <a:effectLst/>
                          <a:latin typeface="Calibri" panose="020F0502020204030204" pitchFamily="34" charset="0"/>
                          <a:ea typeface="+mn-ea"/>
                          <a:cs typeface="+mn-cs"/>
                        </a:rPr>
                        <a:t> intensive</a:t>
                      </a:r>
                      <a:endParaRPr lang="fr-BE" sz="1800" b="1" i="0" u="none" strike="noStrike" kern="1200" noProof="0" dirty="0" smtClean="0">
                        <a:solidFill>
                          <a:srgbClr val="000000"/>
                        </a:solidFill>
                        <a:effectLst/>
                        <a:latin typeface="Calibri" panose="020F0502020204030204" pitchFamily="34" charset="0"/>
                        <a:ea typeface="+mn-ea"/>
                        <a:cs typeface="+mn-cs"/>
                      </a:endParaRPr>
                    </a:p>
                  </a:txBody>
                  <a:tcPr marL="72000" marR="7620" marT="7620" marB="0" anchor="ctr">
                    <a:solidFill>
                      <a:schemeClr val="accent1">
                        <a:lumMod val="60000"/>
                        <a:lumOff val="40000"/>
                      </a:schemeClr>
                    </a:solidFill>
                  </a:tcPr>
                </a:tc>
                <a:tc>
                  <a:txBody>
                    <a:bodyPr/>
                    <a:lstStyle/>
                    <a:p>
                      <a:pPr algn="ctr" fontAlgn="b"/>
                      <a:r>
                        <a:rPr lang="fr-BE" sz="1600" b="1" i="0" u="none" strike="noStrike" kern="1200" noProof="0" dirty="0" smtClean="0">
                          <a:solidFill>
                            <a:srgbClr val="000000"/>
                          </a:solidFill>
                          <a:effectLst/>
                          <a:latin typeface="Calibri" panose="020F0502020204030204" pitchFamily="34" charset="0"/>
                          <a:ea typeface="+mn-ea"/>
                          <a:cs typeface="+mn-cs"/>
                        </a:rPr>
                        <a:t>2</a:t>
                      </a:r>
                      <a:endParaRPr lang="fr-BE" sz="1600" b="1" i="0" u="none" strike="noStrike" kern="1200" noProof="0" dirty="0">
                        <a:solidFill>
                          <a:srgbClr val="000000"/>
                        </a:solidFill>
                        <a:effectLst/>
                        <a:latin typeface="Calibri" panose="020F0502020204030204" pitchFamily="34" charset="0"/>
                        <a:ea typeface="+mn-ea"/>
                        <a:cs typeface="+mn-cs"/>
                      </a:endParaRPr>
                    </a:p>
                  </a:txBody>
                  <a:tcPr marL="7620" marR="7620" marT="7620" marB="0" anchor="ctr">
                    <a:solidFill>
                      <a:schemeClr val="accent1">
                        <a:lumMod val="60000"/>
                        <a:lumOff val="40000"/>
                      </a:schemeClr>
                    </a:solidFill>
                  </a:tcPr>
                </a:tc>
                <a:tc>
                  <a:txBody>
                    <a:bodyPr/>
                    <a:lstStyle/>
                    <a:p>
                      <a:pPr algn="ctr" fontAlgn="b"/>
                      <a:r>
                        <a:rPr lang="fr-BE" sz="1600" b="1" i="0" u="none" strike="noStrike" kern="1200" noProof="0" dirty="0" smtClean="0">
                          <a:solidFill>
                            <a:srgbClr val="000000"/>
                          </a:solidFill>
                          <a:effectLst/>
                          <a:latin typeface="Calibri" panose="020F0502020204030204" pitchFamily="34" charset="0"/>
                          <a:ea typeface="+mn-ea"/>
                          <a:cs typeface="+mn-cs"/>
                        </a:rPr>
                        <a:t>2</a:t>
                      </a:r>
                      <a:endParaRPr lang="fr-BE" sz="1600" b="1" i="0" u="none" strike="noStrike" kern="1200" noProof="0" dirty="0">
                        <a:solidFill>
                          <a:srgbClr val="000000"/>
                        </a:solidFill>
                        <a:effectLst/>
                        <a:latin typeface="Calibri" panose="020F0502020204030204" pitchFamily="34" charset="0"/>
                        <a:ea typeface="+mn-ea"/>
                        <a:cs typeface="+mn-cs"/>
                      </a:endParaRPr>
                    </a:p>
                  </a:txBody>
                  <a:tcPr marL="7620" marR="7620" marT="7620" marB="0" anchor="ctr">
                    <a:solidFill>
                      <a:schemeClr val="accent1">
                        <a:lumMod val="60000"/>
                        <a:lumOff val="4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3</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3</a:t>
                      </a:r>
                    </a:p>
                  </a:txBody>
                  <a:tcPr marL="7620" marR="7620" marT="7620" marB="0" anchor="ctr">
                    <a:solidFill>
                      <a:schemeClr val="accent1">
                        <a:lumMod val="60000"/>
                        <a:lumOff val="40000"/>
                      </a:schemeClr>
                    </a:solidFill>
                  </a:tcPr>
                </a:tc>
                <a:extLst>
                  <a:ext uri="{0D108BD9-81ED-4DB2-BD59-A6C34878D82A}">
                    <a16:rowId xmlns="" xmlns:a16="http://schemas.microsoft.com/office/drawing/2014/main" val="1714692307"/>
                  </a:ext>
                </a:extLst>
              </a:tr>
              <a:tr h="30734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r-BE" sz="1800" b="1" i="0" u="none" strike="noStrike" kern="1200" noProof="0" dirty="0" smtClean="0">
                          <a:solidFill>
                            <a:srgbClr val="000000"/>
                          </a:solidFill>
                          <a:effectLst/>
                          <a:latin typeface="Calibri" panose="020F0502020204030204" pitchFamily="34" charset="0"/>
                          <a:ea typeface="+mn-ea"/>
                          <a:cs typeface="+mn-cs"/>
                        </a:rPr>
                        <a:t>Méthode comme en secondaire</a:t>
                      </a:r>
                    </a:p>
                  </a:txBody>
                  <a:tcPr marL="72000" marR="7620" marT="7620" marB="0" anchor="ctr">
                    <a:solidFill>
                      <a:schemeClr val="accent6">
                        <a:lumMod val="40000"/>
                        <a:lumOff val="60000"/>
                      </a:schemeClr>
                    </a:solidFill>
                  </a:tcPr>
                </a:tc>
                <a:tc>
                  <a:txBody>
                    <a:bodyPr/>
                    <a:lstStyle/>
                    <a:p>
                      <a:pPr algn="ctr" fontAlgn="b"/>
                      <a:r>
                        <a:rPr lang="fr-BE" sz="1600" b="1" i="0" u="none" strike="noStrike" kern="1200" noProof="0" dirty="0" smtClean="0">
                          <a:solidFill>
                            <a:srgbClr val="000000"/>
                          </a:solidFill>
                          <a:effectLst/>
                          <a:latin typeface="Calibri" panose="020F0502020204030204" pitchFamily="34" charset="0"/>
                          <a:ea typeface="+mn-ea"/>
                          <a:cs typeface="+mn-cs"/>
                        </a:rPr>
                        <a:t>1</a:t>
                      </a:r>
                      <a:endParaRPr lang="fr-BE" sz="1600" b="1" i="0" u="none" strike="noStrike" kern="1200" noProof="0" dirty="0">
                        <a:solidFill>
                          <a:srgbClr val="000000"/>
                        </a:solidFill>
                        <a:effectLst/>
                        <a:latin typeface="Calibri" panose="020F0502020204030204" pitchFamily="34" charset="0"/>
                        <a:ea typeface="+mn-ea"/>
                        <a:cs typeface="+mn-cs"/>
                      </a:endParaRPr>
                    </a:p>
                  </a:txBody>
                  <a:tcPr marL="7620" marR="7620" marT="7620" marB="0" anchor="ctr">
                    <a:solidFill>
                      <a:schemeClr val="accent6">
                        <a:lumMod val="40000"/>
                        <a:lumOff val="60000"/>
                      </a:schemeClr>
                    </a:solidFill>
                  </a:tcPr>
                </a:tc>
                <a:tc>
                  <a:txBody>
                    <a:bodyPr/>
                    <a:lstStyle/>
                    <a:p>
                      <a:pPr algn="ctr" fontAlgn="b"/>
                      <a:r>
                        <a:rPr lang="fr-BE" sz="1600" b="1" i="0" u="none" strike="noStrike" kern="1200" noProof="0" dirty="0" smtClean="0">
                          <a:solidFill>
                            <a:srgbClr val="000000"/>
                          </a:solidFill>
                          <a:effectLst/>
                          <a:latin typeface="Calibri" panose="020F0502020204030204" pitchFamily="34" charset="0"/>
                          <a:ea typeface="+mn-ea"/>
                          <a:cs typeface="+mn-cs"/>
                        </a:rPr>
                        <a:t>1</a:t>
                      </a:r>
                      <a:endParaRPr lang="fr-BE" sz="1600" b="1" i="0" u="none" strike="noStrike" kern="1200" noProof="0" dirty="0">
                        <a:solidFill>
                          <a:srgbClr val="000000"/>
                        </a:solidFill>
                        <a:effectLst/>
                        <a:latin typeface="Calibri" panose="020F0502020204030204" pitchFamily="34" charset="0"/>
                        <a:ea typeface="+mn-ea"/>
                        <a:cs typeface="+mn-cs"/>
                      </a:endParaRPr>
                    </a:p>
                  </a:txBody>
                  <a:tcPr marL="7620" marR="7620" marT="7620" marB="0" anchor="ctr">
                    <a:solidFill>
                      <a:schemeClr val="accent6">
                        <a:lumMod val="40000"/>
                        <a:lumOff val="6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2</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2</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extLst>
                  <a:ext uri="{0D108BD9-81ED-4DB2-BD59-A6C34878D82A}">
                    <a16:rowId xmlns="" xmlns:a16="http://schemas.microsoft.com/office/drawing/2014/main" val="4019478351"/>
                  </a:ext>
                </a:extLst>
              </a:tr>
              <a:tr h="30734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r-BE" sz="1800" b="1" i="0" u="none" strike="noStrike" kern="1200" noProof="0" dirty="0" smtClean="0">
                          <a:solidFill>
                            <a:srgbClr val="000000"/>
                          </a:solidFill>
                          <a:effectLst/>
                          <a:latin typeface="Calibri" panose="020F0502020204030204" pitchFamily="34" charset="0"/>
                          <a:ea typeface="+mn-ea"/>
                          <a:cs typeface="+mn-cs"/>
                        </a:rPr>
                        <a:t>Choix</a:t>
                      </a:r>
                      <a:r>
                        <a:rPr lang="fr-BE" sz="1800" b="1" i="0" u="none" strike="noStrike" kern="1200" baseline="0" noProof="0" dirty="0" smtClean="0">
                          <a:solidFill>
                            <a:srgbClr val="000000"/>
                          </a:solidFill>
                          <a:effectLst/>
                          <a:latin typeface="Calibri" panose="020F0502020204030204" pitchFamily="34" charset="0"/>
                          <a:ea typeface="+mn-ea"/>
                          <a:cs typeface="+mn-cs"/>
                        </a:rPr>
                        <a:t> des étudiants influencent le programme</a:t>
                      </a:r>
                      <a:endParaRPr lang="fr-BE" sz="1800" b="1" i="0" u="none" strike="noStrike" kern="1200" noProof="0" dirty="0" smtClean="0">
                        <a:solidFill>
                          <a:srgbClr val="000000"/>
                        </a:solidFill>
                        <a:effectLst/>
                        <a:latin typeface="Calibri" panose="020F0502020204030204" pitchFamily="34" charset="0"/>
                        <a:ea typeface="+mn-ea"/>
                        <a:cs typeface="+mn-cs"/>
                      </a:endParaRPr>
                    </a:p>
                  </a:txBody>
                  <a:tcPr marL="72000" marR="7620" marT="7620" marB="0" anchor="ctr">
                    <a:solidFill>
                      <a:srgbClr val="FF66CC"/>
                    </a:solidFill>
                  </a:tcPr>
                </a:tc>
                <a:tc>
                  <a:txBody>
                    <a:bodyPr/>
                    <a:lstStyle/>
                    <a:p>
                      <a:pPr algn="ctr" fontAlgn="b"/>
                      <a:r>
                        <a:rPr lang="fr-BE" sz="1600" b="1" i="0" u="none" strike="noStrike" kern="1200" noProof="0" dirty="0" smtClean="0">
                          <a:solidFill>
                            <a:srgbClr val="000000"/>
                          </a:solidFill>
                          <a:effectLst/>
                          <a:latin typeface="Calibri" panose="020F0502020204030204" pitchFamily="34" charset="0"/>
                          <a:ea typeface="+mn-ea"/>
                          <a:cs typeface="+mn-cs"/>
                        </a:rPr>
                        <a:t>2</a:t>
                      </a:r>
                      <a:endParaRPr lang="fr-BE" sz="1600" b="1" i="0" u="none" strike="noStrike" kern="1200" noProof="0" dirty="0">
                        <a:solidFill>
                          <a:srgbClr val="000000"/>
                        </a:solidFill>
                        <a:effectLst/>
                        <a:latin typeface="Calibri" panose="020F0502020204030204" pitchFamily="34" charset="0"/>
                        <a:ea typeface="+mn-ea"/>
                        <a:cs typeface="+mn-cs"/>
                      </a:endParaRPr>
                    </a:p>
                  </a:txBody>
                  <a:tcPr marL="7620" marR="7620" marT="7620" marB="0" anchor="ctr">
                    <a:solidFill>
                      <a:srgbClr val="FF66CC"/>
                    </a:solidFill>
                  </a:tcPr>
                </a:tc>
                <a:tc>
                  <a:txBody>
                    <a:bodyPr/>
                    <a:lstStyle/>
                    <a:p>
                      <a:pPr algn="ctr" fontAlgn="b"/>
                      <a:r>
                        <a:rPr lang="fr-BE" sz="1600" b="1" i="0" u="none" strike="noStrike" kern="1200" noProof="0" dirty="0" smtClean="0">
                          <a:solidFill>
                            <a:srgbClr val="000000"/>
                          </a:solidFill>
                          <a:effectLst/>
                          <a:latin typeface="Calibri" panose="020F0502020204030204" pitchFamily="34" charset="0"/>
                          <a:ea typeface="+mn-ea"/>
                          <a:cs typeface="+mn-cs"/>
                        </a:rPr>
                        <a:t>2</a:t>
                      </a:r>
                      <a:endParaRPr lang="fr-BE" sz="1600" b="1" i="0" u="none" strike="noStrike" kern="1200" noProof="0" dirty="0">
                        <a:solidFill>
                          <a:srgbClr val="000000"/>
                        </a:solidFill>
                        <a:effectLst/>
                        <a:latin typeface="Calibri" panose="020F0502020204030204" pitchFamily="34" charset="0"/>
                        <a:ea typeface="+mn-ea"/>
                        <a:cs typeface="+mn-cs"/>
                      </a:endParaRPr>
                    </a:p>
                  </a:txBody>
                  <a:tcPr marL="7620" marR="7620" marT="7620" marB="0" anchor="ctr">
                    <a:solidFill>
                      <a:srgbClr val="FF66CC"/>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2</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rgbClr val="FF66CC"/>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2</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rgbClr val="FF66CC"/>
                    </a:solidFill>
                  </a:tcPr>
                </a:tc>
                <a:extLst>
                  <a:ext uri="{0D108BD9-81ED-4DB2-BD59-A6C34878D82A}">
                    <a16:rowId xmlns="" xmlns:a16="http://schemas.microsoft.com/office/drawing/2014/main" val="2487209003"/>
                  </a:ext>
                </a:extLst>
              </a:tr>
              <a:tr h="30734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r-BE" sz="1800" b="1" i="0" u="none" strike="noStrike" kern="1200" noProof="0" dirty="0" smtClean="0">
                          <a:solidFill>
                            <a:srgbClr val="000000"/>
                          </a:solidFill>
                          <a:effectLst/>
                          <a:latin typeface="Calibri" panose="020F0502020204030204" pitchFamily="34" charset="0"/>
                          <a:ea typeface="+mn-ea"/>
                          <a:cs typeface="+mn-cs"/>
                        </a:rPr>
                        <a:t>Explications sur des prérequis</a:t>
                      </a:r>
                    </a:p>
                  </a:txBody>
                  <a:tcPr marL="72000" marR="7620" marT="7620" marB="0" anchor="ctr">
                    <a:solidFill>
                      <a:schemeClr val="accent2">
                        <a:lumMod val="60000"/>
                        <a:lumOff val="40000"/>
                      </a:schemeClr>
                    </a:solidFill>
                  </a:tcPr>
                </a:tc>
                <a:tc>
                  <a:txBody>
                    <a:bodyPr/>
                    <a:lstStyle/>
                    <a:p>
                      <a:pPr algn="ctr" fontAlgn="b"/>
                      <a:r>
                        <a:rPr lang="fr-BE" sz="1600" b="1" i="0" u="none" strike="noStrike" kern="1200" noProof="0" dirty="0" smtClean="0">
                          <a:solidFill>
                            <a:srgbClr val="000000"/>
                          </a:solidFill>
                          <a:effectLst/>
                          <a:latin typeface="Calibri" panose="020F0502020204030204" pitchFamily="34" charset="0"/>
                          <a:ea typeface="+mn-ea"/>
                          <a:cs typeface="+mn-cs"/>
                        </a:rPr>
                        <a:t>3</a:t>
                      </a:r>
                      <a:endParaRPr lang="fr-BE" sz="1600" b="1" i="0" u="none" strike="noStrike" kern="1200" noProof="0" dirty="0">
                        <a:solidFill>
                          <a:srgbClr val="000000"/>
                        </a:solidFill>
                        <a:effectLst/>
                        <a:latin typeface="Calibri" panose="020F0502020204030204" pitchFamily="34" charset="0"/>
                        <a:ea typeface="+mn-ea"/>
                        <a:cs typeface="+mn-cs"/>
                      </a:endParaRPr>
                    </a:p>
                  </a:txBody>
                  <a:tcPr marL="7620" marR="7620" marT="7620" marB="0" anchor="ctr">
                    <a:solidFill>
                      <a:schemeClr val="accent2">
                        <a:lumMod val="60000"/>
                        <a:lumOff val="40000"/>
                      </a:schemeClr>
                    </a:solidFill>
                  </a:tcPr>
                </a:tc>
                <a:tc>
                  <a:txBody>
                    <a:bodyPr/>
                    <a:lstStyle/>
                    <a:p>
                      <a:pPr algn="ctr" fontAlgn="b"/>
                      <a:r>
                        <a:rPr lang="fr-BE" sz="1600" b="1" i="0" u="none" strike="noStrike" kern="1200" noProof="0" dirty="0" smtClean="0">
                          <a:solidFill>
                            <a:srgbClr val="000000"/>
                          </a:solidFill>
                          <a:effectLst/>
                          <a:latin typeface="Calibri" panose="020F0502020204030204" pitchFamily="34" charset="0"/>
                          <a:ea typeface="+mn-ea"/>
                          <a:cs typeface="+mn-cs"/>
                        </a:rPr>
                        <a:t>3</a:t>
                      </a:r>
                      <a:endParaRPr lang="fr-BE" sz="1600" b="1" i="0" u="none" strike="noStrike" kern="1200" noProof="0" dirty="0">
                        <a:solidFill>
                          <a:srgbClr val="000000"/>
                        </a:solidFill>
                        <a:effectLst/>
                        <a:latin typeface="Calibri" panose="020F0502020204030204" pitchFamily="34" charset="0"/>
                        <a:ea typeface="+mn-ea"/>
                        <a:cs typeface="+mn-cs"/>
                      </a:endParaRPr>
                    </a:p>
                  </a:txBody>
                  <a:tcPr marL="7620" marR="7620" marT="7620" marB="0" anchor="ctr">
                    <a:solidFill>
                      <a:schemeClr val="accent2">
                        <a:lumMod val="60000"/>
                        <a:lumOff val="4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5</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60000"/>
                        <a:lumOff val="4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5</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60000"/>
                        <a:lumOff val="40000"/>
                      </a:schemeClr>
                    </a:solidFill>
                  </a:tcPr>
                </a:tc>
                <a:extLst>
                  <a:ext uri="{0D108BD9-81ED-4DB2-BD59-A6C34878D82A}">
                    <a16:rowId xmlns="" xmlns:a16="http://schemas.microsoft.com/office/drawing/2014/main" val="278858284"/>
                  </a:ext>
                </a:extLst>
              </a:tr>
              <a:tr h="30734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r-BE" sz="1800" b="1" i="0" u="none" strike="noStrike" kern="1200" noProof="0" dirty="0" smtClean="0">
                          <a:solidFill>
                            <a:srgbClr val="000000"/>
                          </a:solidFill>
                          <a:effectLst/>
                          <a:latin typeface="Calibri" panose="020F0502020204030204" pitchFamily="34" charset="0"/>
                          <a:ea typeface="+mn-ea"/>
                          <a:cs typeface="+mn-cs"/>
                        </a:rPr>
                        <a:t>Explication par</a:t>
                      </a:r>
                      <a:r>
                        <a:rPr lang="fr-BE" sz="1800" b="1" i="0" u="none" strike="noStrike" kern="1200" baseline="0" noProof="0" dirty="0" smtClean="0">
                          <a:solidFill>
                            <a:srgbClr val="000000"/>
                          </a:solidFill>
                          <a:effectLst/>
                          <a:latin typeface="Calibri" panose="020F0502020204030204" pitchFamily="34" charset="0"/>
                          <a:ea typeface="+mn-ea"/>
                          <a:cs typeface="+mn-cs"/>
                        </a:rPr>
                        <a:t> une autre personne</a:t>
                      </a:r>
                      <a:endParaRPr lang="fr-BE" sz="1800" b="1" i="0" u="none" strike="noStrike" kern="1200" noProof="0" dirty="0" smtClean="0">
                        <a:solidFill>
                          <a:srgbClr val="000000"/>
                        </a:solidFill>
                        <a:effectLst/>
                        <a:latin typeface="Calibri" panose="020F0502020204030204" pitchFamily="34" charset="0"/>
                        <a:ea typeface="+mn-ea"/>
                        <a:cs typeface="+mn-cs"/>
                      </a:endParaRPr>
                    </a:p>
                  </a:txBody>
                  <a:tcPr marL="72000" marR="7620" marT="7620" marB="0" anchor="ctr">
                    <a:solidFill>
                      <a:srgbClr val="00B0F0"/>
                    </a:solidFill>
                  </a:tcPr>
                </a:tc>
                <a:tc>
                  <a:txBody>
                    <a:bodyPr/>
                    <a:lstStyle/>
                    <a:p>
                      <a:pPr algn="ctr" fontAlgn="b"/>
                      <a:r>
                        <a:rPr lang="fr-BE" sz="1600" b="1" i="0" u="none" strike="noStrike" kern="1200" noProof="0" dirty="0" smtClean="0">
                          <a:solidFill>
                            <a:srgbClr val="000000"/>
                          </a:solidFill>
                          <a:effectLst/>
                          <a:latin typeface="Calibri" panose="020F0502020204030204" pitchFamily="34" charset="0"/>
                          <a:ea typeface="+mn-ea"/>
                          <a:cs typeface="+mn-cs"/>
                        </a:rPr>
                        <a:t>3</a:t>
                      </a:r>
                      <a:endParaRPr lang="fr-BE" sz="1600" b="1" i="0" u="none" strike="noStrike" kern="1200" noProof="0" dirty="0">
                        <a:solidFill>
                          <a:srgbClr val="000000"/>
                        </a:solidFill>
                        <a:effectLst/>
                        <a:latin typeface="Calibri" panose="020F0502020204030204" pitchFamily="34" charset="0"/>
                        <a:ea typeface="+mn-ea"/>
                        <a:cs typeface="+mn-cs"/>
                      </a:endParaRPr>
                    </a:p>
                  </a:txBody>
                  <a:tcPr marL="7620" marR="7620" marT="7620" marB="0" anchor="ctr">
                    <a:solidFill>
                      <a:srgbClr val="00B0F0"/>
                    </a:solidFill>
                  </a:tcPr>
                </a:tc>
                <a:tc>
                  <a:txBody>
                    <a:bodyPr/>
                    <a:lstStyle/>
                    <a:p>
                      <a:pPr algn="ctr" fontAlgn="b"/>
                      <a:r>
                        <a:rPr lang="fr-BE" sz="1600" b="1" i="0" u="none" strike="noStrike" kern="1200" noProof="0" dirty="0" smtClean="0">
                          <a:solidFill>
                            <a:srgbClr val="000000"/>
                          </a:solidFill>
                          <a:effectLst/>
                          <a:latin typeface="Calibri" panose="020F0502020204030204" pitchFamily="34" charset="0"/>
                          <a:ea typeface="+mn-ea"/>
                          <a:cs typeface="+mn-cs"/>
                        </a:rPr>
                        <a:t>3</a:t>
                      </a:r>
                      <a:endParaRPr lang="fr-BE" sz="1600" b="1" i="0" u="none" strike="noStrike" kern="1200" noProof="0" dirty="0">
                        <a:solidFill>
                          <a:srgbClr val="000000"/>
                        </a:solidFill>
                        <a:effectLst/>
                        <a:latin typeface="Calibri" panose="020F0502020204030204" pitchFamily="34" charset="0"/>
                        <a:ea typeface="+mn-ea"/>
                        <a:cs typeface="+mn-cs"/>
                      </a:endParaRPr>
                    </a:p>
                  </a:txBody>
                  <a:tcPr marL="7620" marR="7620" marT="7620" marB="0" anchor="ctr">
                    <a:solidFill>
                      <a:srgbClr val="00B0F0"/>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4</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rgbClr val="00B0F0"/>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4</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rgbClr val="00B0F0"/>
                    </a:solidFill>
                  </a:tcPr>
                </a:tc>
                <a:extLst>
                  <a:ext uri="{0D108BD9-81ED-4DB2-BD59-A6C34878D82A}">
                    <a16:rowId xmlns="" xmlns:a16="http://schemas.microsoft.com/office/drawing/2014/main" val="713513778"/>
                  </a:ext>
                </a:extLst>
              </a:tr>
            </a:tbl>
          </a:graphicData>
        </a:graphic>
      </p:graphicFrame>
      <p:pic>
        <p:nvPicPr>
          <p:cNvPr id="6" name="Image 5"/>
          <p:cNvPicPr>
            <a:picLocks noChangeAspect="1"/>
          </p:cNvPicPr>
          <p:nvPr/>
        </p:nvPicPr>
        <p:blipFill rotWithShape="1">
          <a:blip r:embed="rId2">
            <a:extLst>
              <a:ext uri="{28A0092B-C50C-407E-A947-70E740481C1C}">
                <a14:useLocalDpi xmlns:a14="http://schemas.microsoft.com/office/drawing/2010/main" val="0"/>
              </a:ext>
            </a:extLst>
          </a:blip>
          <a:srcRect b="8088"/>
          <a:stretch/>
        </p:blipFill>
        <p:spPr>
          <a:xfrm>
            <a:off x="10772083" y="121033"/>
            <a:ext cx="694944" cy="543486"/>
          </a:xfrm>
          <a:prstGeom prst="rect">
            <a:avLst/>
          </a:prstGeom>
        </p:spPr>
      </p:pic>
    </p:spTree>
    <p:extLst>
      <p:ext uri="{BB962C8B-B14F-4D97-AF65-F5344CB8AC3E}">
        <p14:creationId xmlns:p14="http://schemas.microsoft.com/office/powerpoint/2010/main" val="7189990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1285521213"/>
              </p:ext>
            </p:extLst>
          </p:nvPr>
        </p:nvGraphicFramePr>
        <p:xfrm>
          <a:off x="729572" y="121033"/>
          <a:ext cx="10042511" cy="1292849"/>
        </p:xfrm>
        <a:graphic>
          <a:graphicData uri="http://schemas.openxmlformats.org/drawingml/2006/table">
            <a:tbl>
              <a:tblPr firstRow="1" bandRow="1">
                <a:tableStyleId>{5C22544A-7EE6-4342-B048-85BDC9FD1C3A}</a:tableStyleId>
              </a:tblPr>
              <a:tblGrid>
                <a:gridCol w="7509755">
                  <a:extLst>
                    <a:ext uri="{9D8B030D-6E8A-4147-A177-3AD203B41FA5}">
                      <a16:colId xmlns="" xmlns:a16="http://schemas.microsoft.com/office/drawing/2014/main" val="2980651336"/>
                    </a:ext>
                  </a:extLst>
                </a:gridCol>
                <a:gridCol w="633189">
                  <a:extLst>
                    <a:ext uri="{9D8B030D-6E8A-4147-A177-3AD203B41FA5}">
                      <a16:colId xmlns="" xmlns:a16="http://schemas.microsoft.com/office/drawing/2014/main" val="2249863692"/>
                    </a:ext>
                  </a:extLst>
                </a:gridCol>
                <a:gridCol w="633189">
                  <a:extLst>
                    <a:ext uri="{9D8B030D-6E8A-4147-A177-3AD203B41FA5}">
                      <a16:colId xmlns="" xmlns:a16="http://schemas.microsoft.com/office/drawing/2014/main" val="2893135628"/>
                    </a:ext>
                  </a:extLst>
                </a:gridCol>
                <a:gridCol w="633189">
                  <a:extLst>
                    <a:ext uri="{9D8B030D-6E8A-4147-A177-3AD203B41FA5}">
                      <a16:colId xmlns="" xmlns:a16="http://schemas.microsoft.com/office/drawing/2014/main" val="490871158"/>
                    </a:ext>
                  </a:extLst>
                </a:gridCol>
                <a:gridCol w="633189">
                  <a:extLst>
                    <a:ext uri="{9D8B030D-6E8A-4147-A177-3AD203B41FA5}">
                      <a16:colId xmlns="" xmlns:a16="http://schemas.microsoft.com/office/drawing/2014/main" val="2084468705"/>
                    </a:ext>
                  </a:extLst>
                </a:gridCol>
              </a:tblGrid>
              <a:tr h="349737">
                <a:tc>
                  <a:txBody>
                    <a:bodyPr/>
                    <a:lstStyle/>
                    <a:p>
                      <a:pPr algn="l" fontAlgn="ctr"/>
                      <a:r>
                        <a:rPr lang="fr-BE" sz="1800" b="1" i="0" u="none" strike="noStrike" noProof="0" dirty="0" smtClean="0">
                          <a:solidFill>
                            <a:srgbClr val="000000"/>
                          </a:solidFill>
                          <a:effectLst/>
                          <a:latin typeface="Calibri" panose="020F0502020204030204" pitchFamily="34" charset="0"/>
                        </a:rPr>
                        <a:t>Pratiques enseignantes évoquées positives</a:t>
                      </a:r>
                      <a:r>
                        <a:rPr lang="fr-BE" sz="1800" b="1" i="0" u="none" strike="noStrike" baseline="0" noProof="0" dirty="0" smtClean="0">
                          <a:solidFill>
                            <a:srgbClr val="000000"/>
                          </a:solidFill>
                          <a:effectLst/>
                          <a:latin typeface="Calibri" panose="020F0502020204030204" pitchFamily="34" charset="0"/>
                        </a:rPr>
                        <a:t> dans l’allègement</a:t>
                      </a:r>
                      <a:endParaRPr lang="fr-BE" sz="1800" b="1" i="0" u="none" strike="noStrike" noProof="0" dirty="0">
                        <a:solidFill>
                          <a:srgbClr val="000000"/>
                        </a:solidFill>
                        <a:effectLst/>
                        <a:latin typeface="Calibri" panose="020F0502020204030204" pitchFamily="34" charset="0"/>
                      </a:endParaRPr>
                    </a:p>
                  </a:txBody>
                  <a:tcPr marL="7200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Et. (1)</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Com.</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Et. (2)</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Com.</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extLst>
                  <a:ext uri="{0D108BD9-81ED-4DB2-BD59-A6C34878D82A}">
                    <a16:rowId xmlns="" xmlns:a16="http://schemas.microsoft.com/office/drawing/2014/main" val="2101281383"/>
                  </a:ext>
                </a:extLst>
              </a:tr>
              <a:tr h="349737">
                <a:tc>
                  <a:txBody>
                    <a:bodyPr/>
                    <a:lstStyle/>
                    <a:p>
                      <a:pPr algn="l" fontAlgn="b"/>
                      <a:r>
                        <a:rPr lang="fr-BE" sz="1800" b="1" i="0" u="none" strike="noStrike" noProof="0" dirty="0" smtClean="0">
                          <a:solidFill>
                            <a:srgbClr val="000000"/>
                          </a:solidFill>
                          <a:effectLst/>
                          <a:latin typeface="Calibri" panose="020F0502020204030204" pitchFamily="34" charset="0"/>
                        </a:rPr>
                        <a:t>Intérêt de faire intervenir des questions d’anciens examens</a:t>
                      </a:r>
                      <a:endParaRPr lang="fr-BE" sz="1800" b="1" i="0" u="none" strike="noStrike" noProof="0" dirty="0">
                        <a:solidFill>
                          <a:srgbClr val="000000"/>
                        </a:solidFill>
                        <a:effectLst/>
                        <a:latin typeface="Calibri" panose="020F0502020204030204" pitchFamily="34" charset="0"/>
                      </a:endParaRPr>
                    </a:p>
                  </a:txBody>
                  <a:tcPr marL="72000" marR="7620" marT="7620" marB="0" anchor="ctr">
                    <a:solidFill>
                      <a:schemeClr val="accent2">
                        <a:lumMod val="75000"/>
                      </a:schemeClr>
                    </a:solidFill>
                  </a:tcPr>
                </a:tc>
                <a:tc>
                  <a:txBody>
                    <a:bodyPr/>
                    <a:lstStyle/>
                    <a:p>
                      <a:pPr algn="ctr"/>
                      <a:r>
                        <a:rPr lang="en-GB" sz="1600" b="1" i="0" u="none" strike="noStrike" kern="1200" dirty="0" smtClean="0">
                          <a:solidFill>
                            <a:srgbClr val="000000"/>
                          </a:solidFill>
                          <a:effectLst/>
                          <a:latin typeface="Calibri" panose="020F0502020204030204" pitchFamily="34" charset="0"/>
                          <a:ea typeface="+mn-ea"/>
                          <a:cs typeface="+mn-cs"/>
                        </a:rPr>
                        <a:t>6</a:t>
                      </a:r>
                      <a:endParaRPr lang="en-GB" sz="1600" b="1" i="0" u="none" strike="noStrike" kern="1200" dirty="0">
                        <a:solidFill>
                          <a:srgbClr val="000000"/>
                        </a:solidFill>
                        <a:effectLst/>
                        <a:latin typeface="Calibri" panose="020F0502020204030204" pitchFamily="34" charset="0"/>
                        <a:ea typeface="+mn-ea"/>
                        <a:cs typeface="+mn-cs"/>
                      </a:endParaRPr>
                    </a:p>
                  </a:txBody>
                  <a:tcPr marL="7620" marR="7620" marT="7620" marB="0" anchor="ctr">
                    <a:solidFill>
                      <a:schemeClr val="accent2">
                        <a:lumMod val="75000"/>
                      </a:schemeClr>
                    </a:solidFill>
                  </a:tcPr>
                </a:tc>
                <a:tc>
                  <a:txBody>
                    <a:bodyPr/>
                    <a:lstStyle/>
                    <a:p>
                      <a:pPr algn="ctr"/>
                      <a:r>
                        <a:rPr lang="en-GB" sz="1600" b="1" i="0" u="none" strike="noStrike" kern="1200" dirty="0" smtClean="0">
                          <a:solidFill>
                            <a:srgbClr val="000000"/>
                          </a:solidFill>
                          <a:effectLst/>
                          <a:latin typeface="Calibri" panose="020F0502020204030204" pitchFamily="34" charset="0"/>
                          <a:ea typeface="+mn-ea"/>
                          <a:cs typeface="+mn-cs"/>
                        </a:rPr>
                        <a:t>11</a:t>
                      </a:r>
                      <a:endParaRPr lang="en-GB" sz="1600" b="1" i="0" u="none" strike="noStrike" kern="1200" dirty="0">
                        <a:solidFill>
                          <a:srgbClr val="000000"/>
                        </a:solidFill>
                        <a:effectLst/>
                        <a:latin typeface="Calibri" panose="020F0502020204030204" pitchFamily="34" charset="0"/>
                        <a:ea typeface="+mn-ea"/>
                        <a:cs typeface="+mn-cs"/>
                      </a:endParaRPr>
                    </a:p>
                  </a:txBody>
                  <a:tcPr marL="7620" marR="7620" marT="7620" marB="0" anchor="ctr">
                    <a:solidFill>
                      <a:schemeClr val="accent2">
                        <a:lumMod val="75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7</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75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9</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75000"/>
                      </a:schemeClr>
                    </a:solidFill>
                  </a:tcPr>
                </a:tc>
                <a:extLst>
                  <a:ext uri="{0D108BD9-81ED-4DB2-BD59-A6C34878D82A}">
                    <a16:rowId xmlns="" xmlns:a16="http://schemas.microsoft.com/office/drawing/2014/main" val="2820746704"/>
                  </a:ext>
                </a:extLst>
              </a:tr>
              <a:tr h="286030">
                <a:tc>
                  <a:txBody>
                    <a:bodyPr/>
                    <a:lstStyle/>
                    <a:p>
                      <a:pPr algn="l" fontAlgn="b"/>
                      <a:r>
                        <a:rPr lang="fr-BE" sz="1800" b="1" i="0" u="none" strike="noStrike" noProof="0" dirty="0" smtClean="0">
                          <a:solidFill>
                            <a:srgbClr val="000000"/>
                          </a:solidFill>
                          <a:effectLst/>
                          <a:latin typeface="Calibri" panose="020F0502020204030204" pitchFamily="34" charset="0"/>
                        </a:rPr>
                        <a:t>Concordance perçue exercice-examen</a:t>
                      </a:r>
                      <a:endParaRPr lang="fr-BE" sz="1800" b="1" i="0" u="none" strike="noStrike" noProof="0" dirty="0">
                        <a:solidFill>
                          <a:srgbClr val="000000"/>
                        </a:solidFill>
                        <a:effectLst/>
                        <a:latin typeface="Calibri" panose="020F0502020204030204" pitchFamily="34" charset="0"/>
                      </a:endParaRPr>
                    </a:p>
                  </a:txBody>
                  <a:tcPr marL="72000" marR="7620" marT="7620" marB="0" anchor="ctr">
                    <a:solidFill>
                      <a:schemeClr val="accent6">
                        <a:lumMod val="75000"/>
                      </a:schemeClr>
                    </a:solidFill>
                  </a:tcPr>
                </a:tc>
                <a:tc>
                  <a:txBody>
                    <a:bodyPr/>
                    <a:lstStyle/>
                    <a:p>
                      <a:pPr algn="ctr"/>
                      <a:r>
                        <a:rPr lang="en-GB" sz="1600" b="1" i="0" u="none" strike="noStrike" kern="1200" dirty="0" smtClean="0">
                          <a:solidFill>
                            <a:srgbClr val="000000"/>
                          </a:solidFill>
                          <a:effectLst/>
                          <a:latin typeface="Calibri" panose="020F0502020204030204" pitchFamily="34" charset="0"/>
                          <a:ea typeface="+mn-ea"/>
                          <a:cs typeface="+mn-cs"/>
                        </a:rPr>
                        <a:t>5</a:t>
                      </a:r>
                      <a:endParaRPr lang="en-GB" sz="1600" b="1" i="0" u="none" strike="noStrike" kern="1200" dirty="0">
                        <a:solidFill>
                          <a:srgbClr val="000000"/>
                        </a:solidFill>
                        <a:effectLst/>
                        <a:latin typeface="Calibri" panose="020F0502020204030204" pitchFamily="34" charset="0"/>
                        <a:ea typeface="+mn-ea"/>
                        <a:cs typeface="+mn-cs"/>
                      </a:endParaRPr>
                    </a:p>
                  </a:txBody>
                  <a:tcPr marL="7620" marR="7620" marT="7620" marB="0" anchor="ctr">
                    <a:solidFill>
                      <a:schemeClr val="accent6">
                        <a:lumMod val="75000"/>
                      </a:schemeClr>
                    </a:solidFill>
                  </a:tcPr>
                </a:tc>
                <a:tc>
                  <a:txBody>
                    <a:bodyPr/>
                    <a:lstStyle/>
                    <a:p>
                      <a:pPr algn="ctr"/>
                      <a:r>
                        <a:rPr lang="en-GB" sz="1600" b="1" i="0" u="none" strike="noStrike" kern="1200" dirty="0" smtClean="0">
                          <a:solidFill>
                            <a:srgbClr val="000000"/>
                          </a:solidFill>
                          <a:effectLst/>
                          <a:latin typeface="Calibri" panose="020F0502020204030204" pitchFamily="34" charset="0"/>
                          <a:ea typeface="+mn-ea"/>
                          <a:cs typeface="+mn-cs"/>
                        </a:rPr>
                        <a:t>8</a:t>
                      </a:r>
                      <a:endParaRPr lang="en-GB" sz="1600" b="1" i="0" u="none" strike="noStrike" kern="1200" dirty="0">
                        <a:solidFill>
                          <a:srgbClr val="000000"/>
                        </a:solidFill>
                        <a:effectLst/>
                        <a:latin typeface="Calibri" panose="020F0502020204030204" pitchFamily="34" charset="0"/>
                        <a:ea typeface="+mn-ea"/>
                        <a:cs typeface="+mn-cs"/>
                      </a:endParaRPr>
                    </a:p>
                  </a:txBody>
                  <a:tcPr marL="7620" marR="7620" marT="7620" marB="0" anchor="ctr">
                    <a:solidFill>
                      <a:schemeClr val="accent6">
                        <a:lumMod val="75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3</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4</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75000"/>
                      </a:schemeClr>
                    </a:solidFill>
                  </a:tcPr>
                </a:tc>
                <a:extLst>
                  <a:ext uri="{0D108BD9-81ED-4DB2-BD59-A6C34878D82A}">
                    <a16:rowId xmlns="" xmlns:a16="http://schemas.microsoft.com/office/drawing/2014/main" val="1054416663"/>
                  </a:ext>
                </a:extLst>
              </a:tr>
              <a:tr h="307345">
                <a:tc>
                  <a:txBody>
                    <a:bodyPr/>
                    <a:lstStyle/>
                    <a:p>
                      <a:pPr algn="l" fontAlgn="b"/>
                      <a:r>
                        <a:rPr lang="fr-BE" sz="1800" b="1" i="0" u="none" strike="noStrike" noProof="0" dirty="0" smtClean="0">
                          <a:solidFill>
                            <a:srgbClr val="000000"/>
                          </a:solidFill>
                          <a:effectLst/>
                          <a:latin typeface="Calibri" panose="020F0502020204030204" pitchFamily="34" charset="0"/>
                        </a:rPr>
                        <a:t>Mention de points susceptibles</a:t>
                      </a:r>
                      <a:r>
                        <a:rPr lang="fr-BE" sz="1800" b="1" i="0" u="none" strike="noStrike" baseline="0" noProof="0" dirty="0" smtClean="0">
                          <a:solidFill>
                            <a:srgbClr val="000000"/>
                          </a:solidFill>
                          <a:effectLst/>
                          <a:latin typeface="Calibri" panose="020F0502020204030204" pitchFamily="34" charset="0"/>
                        </a:rPr>
                        <a:t> de faire l’objet de questions d’examen</a:t>
                      </a:r>
                      <a:endParaRPr lang="fr-BE" sz="1800" b="1" i="0" u="none" strike="noStrike" noProof="0" dirty="0">
                        <a:solidFill>
                          <a:srgbClr val="000000"/>
                        </a:solidFill>
                        <a:effectLst/>
                        <a:latin typeface="Calibri" panose="020F0502020204030204" pitchFamily="34" charset="0"/>
                      </a:endParaRPr>
                    </a:p>
                  </a:txBody>
                  <a:tcPr marL="72000" marR="7620" marT="7620" marB="0" anchor="ctr">
                    <a:solidFill>
                      <a:schemeClr val="accent1">
                        <a:lumMod val="75000"/>
                      </a:schemeClr>
                    </a:solidFill>
                  </a:tcPr>
                </a:tc>
                <a:tc>
                  <a:txBody>
                    <a:bodyPr/>
                    <a:lstStyle/>
                    <a:p>
                      <a:pPr algn="ctr" fontAlgn="b"/>
                      <a:r>
                        <a:rPr lang="fr-BE" sz="1600" b="1" i="0" u="none" strike="noStrike" kern="1200" noProof="0" dirty="0" smtClean="0">
                          <a:solidFill>
                            <a:srgbClr val="000000"/>
                          </a:solidFill>
                          <a:effectLst/>
                          <a:latin typeface="Calibri" panose="020F0502020204030204" pitchFamily="34" charset="0"/>
                          <a:ea typeface="+mn-ea"/>
                          <a:cs typeface="+mn-cs"/>
                        </a:rPr>
                        <a:t>4</a:t>
                      </a:r>
                      <a:endParaRPr lang="fr-BE" sz="1600" b="1" i="0" u="none" strike="noStrike" kern="1200" noProof="0" dirty="0">
                        <a:solidFill>
                          <a:srgbClr val="000000"/>
                        </a:solidFill>
                        <a:effectLst/>
                        <a:latin typeface="Calibri" panose="020F0502020204030204" pitchFamily="34" charset="0"/>
                        <a:ea typeface="+mn-ea"/>
                        <a:cs typeface="+mn-cs"/>
                      </a:endParaRPr>
                    </a:p>
                  </a:txBody>
                  <a:tcPr marL="7620" marR="7620" marT="7620" marB="0" anchor="ctr">
                    <a:solidFill>
                      <a:schemeClr val="accent1">
                        <a:lumMod val="75000"/>
                      </a:schemeClr>
                    </a:solidFill>
                  </a:tcPr>
                </a:tc>
                <a:tc>
                  <a:txBody>
                    <a:bodyPr/>
                    <a:lstStyle/>
                    <a:p>
                      <a:pPr algn="ctr" fontAlgn="b"/>
                      <a:r>
                        <a:rPr lang="fr-BE" sz="1600" b="1" i="0" u="none" strike="noStrike" kern="1200" noProof="0" dirty="0" smtClean="0">
                          <a:solidFill>
                            <a:srgbClr val="000000"/>
                          </a:solidFill>
                          <a:effectLst/>
                          <a:latin typeface="Calibri" panose="020F0502020204030204" pitchFamily="34" charset="0"/>
                          <a:ea typeface="+mn-ea"/>
                          <a:cs typeface="+mn-cs"/>
                        </a:rPr>
                        <a:t>4</a:t>
                      </a:r>
                      <a:endParaRPr lang="fr-BE" sz="1600" b="1" i="0" u="none" strike="noStrike" kern="1200" noProof="0" dirty="0">
                        <a:solidFill>
                          <a:srgbClr val="000000"/>
                        </a:solidFill>
                        <a:effectLst/>
                        <a:latin typeface="Calibri" panose="020F0502020204030204" pitchFamily="34" charset="0"/>
                        <a:ea typeface="+mn-ea"/>
                        <a:cs typeface="+mn-cs"/>
                      </a:endParaRPr>
                    </a:p>
                  </a:txBody>
                  <a:tcPr marL="7620" marR="7620" marT="7620" marB="0" anchor="ctr">
                    <a:solidFill>
                      <a:schemeClr val="accent1">
                        <a:lumMod val="75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2</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75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4</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75000"/>
                      </a:schemeClr>
                    </a:solidFill>
                  </a:tcPr>
                </a:tc>
                <a:extLst>
                  <a:ext uri="{0D108BD9-81ED-4DB2-BD59-A6C34878D82A}">
                    <a16:rowId xmlns="" xmlns:a16="http://schemas.microsoft.com/office/drawing/2014/main" val="28931642"/>
                  </a:ext>
                </a:extLst>
              </a:tr>
            </a:tbl>
          </a:graphicData>
        </a:graphic>
      </p:graphicFrame>
      <p:pic>
        <p:nvPicPr>
          <p:cNvPr id="6" name="Image 5"/>
          <p:cNvPicPr>
            <a:picLocks noChangeAspect="1"/>
          </p:cNvPicPr>
          <p:nvPr/>
        </p:nvPicPr>
        <p:blipFill rotWithShape="1">
          <a:blip r:embed="rId2">
            <a:extLst>
              <a:ext uri="{28A0092B-C50C-407E-A947-70E740481C1C}">
                <a14:useLocalDpi xmlns:a14="http://schemas.microsoft.com/office/drawing/2010/main" val="0"/>
              </a:ext>
            </a:extLst>
          </a:blip>
          <a:srcRect b="8088"/>
          <a:stretch/>
        </p:blipFill>
        <p:spPr>
          <a:xfrm>
            <a:off x="10772083" y="121033"/>
            <a:ext cx="694944" cy="543486"/>
          </a:xfrm>
          <a:prstGeom prst="rect">
            <a:avLst/>
          </a:prstGeom>
        </p:spPr>
      </p:pic>
      <p:sp>
        <p:nvSpPr>
          <p:cNvPr id="7" name="Rectangle 6"/>
          <p:cNvSpPr/>
          <p:nvPr/>
        </p:nvSpPr>
        <p:spPr>
          <a:xfrm>
            <a:off x="729570" y="1583041"/>
            <a:ext cx="11177655" cy="599873"/>
          </a:xfrm>
          <a:prstGeom prst="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i="1" dirty="0">
                <a:solidFill>
                  <a:schemeClr val="tx1"/>
                </a:solidFill>
                <a:latin typeface="Calibri" panose="020F0502020204030204" pitchFamily="34" charset="0"/>
              </a:rPr>
              <a:t>Et ça a un effet de </a:t>
            </a:r>
            <a:r>
              <a:rPr lang="fr-FR" b="1" i="1" dirty="0">
                <a:solidFill>
                  <a:schemeClr val="tx1"/>
                </a:solidFill>
                <a:latin typeface="Calibri" panose="020F0502020204030204" pitchFamily="34" charset="0"/>
              </a:rPr>
              <a:t>voir des questions d'examen</a:t>
            </a:r>
            <a:r>
              <a:rPr lang="fr-FR" i="1" dirty="0">
                <a:solidFill>
                  <a:schemeClr val="tx1"/>
                </a:solidFill>
                <a:latin typeface="Calibri" panose="020F0502020204030204" pitchFamily="34" charset="0"/>
              </a:rPr>
              <a:t>, de voir comment on devait raisonner pour les résoudre, ça c'est positif. </a:t>
            </a:r>
          </a:p>
        </p:txBody>
      </p:sp>
      <p:sp>
        <p:nvSpPr>
          <p:cNvPr id="8" name="Rectangle 7"/>
          <p:cNvSpPr/>
          <p:nvPr/>
        </p:nvSpPr>
        <p:spPr>
          <a:xfrm>
            <a:off x="729568" y="2242072"/>
            <a:ext cx="11177655" cy="686171"/>
          </a:xfrm>
          <a:prstGeom prst="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i="1" dirty="0">
                <a:solidFill>
                  <a:schemeClr val="tx1"/>
                </a:solidFill>
                <a:latin typeface="Calibri" panose="020F0502020204030204" pitchFamily="34" charset="0"/>
              </a:rPr>
              <a:t>Elle-même a </a:t>
            </a:r>
            <a:r>
              <a:rPr lang="fr-FR" b="1" i="1" dirty="0">
                <a:solidFill>
                  <a:schemeClr val="tx1"/>
                </a:solidFill>
                <a:latin typeface="Calibri" panose="020F0502020204030204" pitchFamily="34" charset="0"/>
              </a:rPr>
              <a:t>repris des questions d'examen des années précédentes </a:t>
            </a:r>
            <a:r>
              <a:rPr lang="fr-FR" i="1" dirty="0">
                <a:solidFill>
                  <a:schemeClr val="tx1"/>
                </a:solidFill>
                <a:latin typeface="Calibri" panose="020F0502020204030204" pitchFamily="34" charset="0"/>
              </a:rPr>
              <a:t>et donc du coup elle les a corrigés avec nous et nous a bien mis en évidence les points essentiels où il fallait </a:t>
            </a:r>
            <a:r>
              <a:rPr lang="fr-FR" i="1" dirty="0" smtClean="0">
                <a:solidFill>
                  <a:schemeClr val="tx1"/>
                </a:solidFill>
                <a:latin typeface="Calibri" panose="020F0502020204030204" pitchFamily="34" charset="0"/>
              </a:rPr>
              <a:t>s'attarder</a:t>
            </a:r>
            <a:endParaRPr lang="fr-FR" i="1" dirty="0">
              <a:solidFill>
                <a:schemeClr val="tx1"/>
              </a:solidFill>
              <a:latin typeface="Calibri" panose="020F0502020204030204" pitchFamily="34" charset="0"/>
            </a:endParaRPr>
          </a:p>
        </p:txBody>
      </p:sp>
      <p:sp>
        <p:nvSpPr>
          <p:cNvPr id="3" name="Rectangle 2"/>
          <p:cNvSpPr/>
          <p:nvPr/>
        </p:nvSpPr>
        <p:spPr>
          <a:xfrm>
            <a:off x="729566" y="3082311"/>
            <a:ext cx="11177655" cy="1003063"/>
          </a:xfrm>
          <a:prstGeom prst="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i="1" dirty="0" smtClean="0">
                <a:solidFill>
                  <a:schemeClr val="tx1"/>
                </a:solidFill>
                <a:latin typeface="Calibri" panose="020F0502020204030204" pitchFamily="34" charset="0"/>
              </a:rPr>
              <a:t>Le </a:t>
            </a:r>
            <a:r>
              <a:rPr lang="fr-FR" i="1" dirty="0">
                <a:solidFill>
                  <a:schemeClr val="tx1"/>
                </a:solidFill>
                <a:latin typeface="Calibri" panose="020F0502020204030204" pitchFamily="34" charset="0"/>
              </a:rPr>
              <a:t>fait que l'on fasse </a:t>
            </a:r>
            <a:r>
              <a:rPr lang="fr-FR" b="1" i="1" dirty="0">
                <a:solidFill>
                  <a:schemeClr val="tx1"/>
                </a:solidFill>
                <a:latin typeface="Calibri" panose="020F0502020204030204" pitchFamily="34" charset="0"/>
              </a:rPr>
              <a:t>des questions d'examen</a:t>
            </a:r>
            <a:r>
              <a:rPr lang="fr-FR" i="1" dirty="0">
                <a:solidFill>
                  <a:schemeClr val="tx1"/>
                </a:solidFill>
                <a:latin typeface="Calibri" panose="020F0502020204030204" pitchFamily="34" charset="0"/>
              </a:rPr>
              <a:t>. Ça c'était bien, qu'il y en ait vraiment beaucoup, même si des fois pour certains chapitres où j'avais plus dur, j'étais là en mode : </a:t>
            </a:r>
            <a:r>
              <a:rPr lang="fr-FR" i="1" dirty="0" smtClean="0">
                <a:solidFill>
                  <a:schemeClr val="tx1"/>
                </a:solidFill>
                <a:latin typeface="Calibri" panose="020F0502020204030204" pitchFamily="34" charset="0"/>
              </a:rPr>
              <a:t>« oh </a:t>
            </a:r>
            <a:r>
              <a:rPr lang="fr-FR" i="1" dirty="0">
                <a:solidFill>
                  <a:schemeClr val="tx1"/>
                </a:solidFill>
                <a:latin typeface="Calibri" panose="020F0502020204030204" pitchFamily="34" charset="0"/>
              </a:rPr>
              <a:t>là </a:t>
            </a:r>
            <a:r>
              <a:rPr lang="fr-FR" i="1" dirty="0" err="1">
                <a:solidFill>
                  <a:schemeClr val="tx1"/>
                </a:solidFill>
                <a:latin typeface="Calibri" panose="020F0502020204030204" pitchFamily="34" charset="0"/>
              </a:rPr>
              <a:t>là</a:t>
            </a:r>
            <a:r>
              <a:rPr lang="fr-FR" i="1" dirty="0">
                <a:solidFill>
                  <a:schemeClr val="tx1"/>
                </a:solidFill>
                <a:latin typeface="Calibri" panose="020F0502020204030204" pitchFamily="34" charset="0"/>
              </a:rPr>
              <a:t> si on me demande ça à </a:t>
            </a:r>
            <a:r>
              <a:rPr lang="fr-FR" i="1" dirty="0" smtClean="0">
                <a:solidFill>
                  <a:schemeClr val="tx1"/>
                </a:solidFill>
                <a:latin typeface="Calibri" panose="020F0502020204030204" pitchFamily="34" charset="0"/>
              </a:rPr>
              <a:t>l'examen ». </a:t>
            </a:r>
            <a:r>
              <a:rPr lang="fr-FR" i="1" dirty="0">
                <a:solidFill>
                  <a:schemeClr val="tx1"/>
                </a:solidFill>
                <a:latin typeface="Calibri" panose="020F0502020204030204" pitchFamily="34" charset="0"/>
              </a:rPr>
              <a:t>Mais au </a:t>
            </a:r>
            <a:r>
              <a:rPr lang="fr-FR" b="1" i="1" dirty="0">
                <a:solidFill>
                  <a:schemeClr val="tx1"/>
                </a:solidFill>
                <a:latin typeface="Calibri" panose="020F0502020204030204" pitchFamily="34" charset="0"/>
              </a:rPr>
              <a:t>moins je sais à quoi m'attendre </a:t>
            </a:r>
          </a:p>
        </p:txBody>
      </p:sp>
      <p:sp>
        <p:nvSpPr>
          <p:cNvPr id="13" name="Rectangle 12"/>
          <p:cNvSpPr/>
          <p:nvPr/>
        </p:nvSpPr>
        <p:spPr>
          <a:xfrm>
            <a:off x="729569" y="491012"/>
            <a:ext cx="5749052" cy="347014"/>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29569" y="838027"/>
            <a:ext cx="4513640" cy="241744"/>
          </a:xfrm>
          <a:prstGeom prst="rect">
            <a:avLst/>
          </a:prstGeom>
          <a:noFill/>
          <a:ln w="28575">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729565" y="4227404"/>
            <a:ext cx="11177655" cy="435486"/>
          </a:xfrm>
          <a:prstGeom prst="rect">
            <a:avLst/>
          </a:prstGeom>
          <a:noFill/>
          <a:ln w="28575">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i="1" dirty="0">
                <a:solidFill>
                  <a:schemeClr val="tx1"/>
                </a:solidFill>
              </a:rPr>
              <a:t>Donc ça nous mettait vraiment </a:t>
            </a:r>
            <a:r>
              <a:rPr lang="fr-FR" b="1" i="1" dirty="0">
                <a:solidFill>
                  <a:schemeClr val="tx1"/>
                </a:solidFill>
              </a:rPr>
              <a:t>dans les conditions d'examen</a:t>
            </a:r>
            <a:r>
              <a:rPr lang="fr-FR" i="1" dirty="0">
                <a:solidFill>
                  <a:schemeClr val="tx1"/>
                </a:solidFill>
              </a:rPr>
              <a:t>, ce qu'on n'avait pas du tout vu avant.</a:t>
            </a:r>
          </a:p>
        </p:txBody>
      </p:sp>
      <p:sp>
        <p:nvSpPr>
          <p:cNvPr id="16" name="Rectangle 15"/>
          <p:cNvSpPr/>
          <p:nvPr/>
        </p:nvSpPr>
        <p:spPr>
          <a:xfrm>
            <a:off x="729564" y="4772812"/>
            <a:ext cx="11177655" cy="858051"/>
          </a:xfrm>
          <a:prstGeom prst="rect">
            <a:avLst/>
          </a:prstGeom>
          <a:noFill/>
          <a:ln w="28575">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i="1" dirty="0">
                <a:solidFill>
                  <a:schemeClr val="tx1"/>
                </a:solidFill>
              </a:rPr>
              <a:t>Comme on avait des QCM et des questions ouvertes à l'examen, elle envoyait x </a:t>
            </a:r>
            <a:r>
              <a:rPr lang="fr-FR" i="1" dirty="0" smtClean="0">
                <a:solidFill>
                  <a:schemeClr val="tx1"/>
                </a:solidFill>
              </a:rPr>
              <a:t>questions ouvertes  </a:t>
            </a:r>
            <a:r>
              <a:rPr lang="fr-FR" i="1" dirty="0">
                <a:solidFill>
                  <a:schemeClr val="tx1"/>
                </a:solidFill>
              </a:rPr>
              <a:t>et x questions QCM, pour vraiment </a:t>
            </a:r>
            <a:r>
              <a:rPr lang="fr-FR" b="1" i="1" dirty="0">
                <a:solidFill>
                  <a:schemeClr val="tx1"/>
                </a:solidFill>
              </a:rPr>
              <a:t>qu'on soit habitués au format de questions qu'on peut avoir à l'examen</a:t>
            </a:r>
            <a:r>
              <a:rPr lang="fr-FR" i="1" dirty="0">
                <a:solidFill>
                  <a:schemeClr val="tx1"/>
                </a:solidFill>
              </a:rPr>
              <a:t>, et au final, c'était vraiment similaire. </a:t>
            </a:r>
          </a:p>
        </p:txBody>
      </p:sp>
      <p:sp>
        <p:nvSpPr>
          <p:cNvPr id="17" name="Rectangle 16"/>
          <p:cNvSpPr/>
          <p:nvPr/>
        </p:nvSpPr>
        <p:spPr>
          <a:xfrm>
            <a:off x="729568" y="1146188"/>
            <a:ext cx="6751001" cy="267694"/>
          </a:xfrm>
          <a:prstGeom prst="rect">
            <a:avLst/>
          </a:prstGeom>
          <a:noFill/>
          <a:ln w="2857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729564" y="5784050"/>
            <a:ext cx="11177655" cy="827506"/>
          </a:xfrm>
          <a:prstGeom prst="rect">
            <a:avLst/>
          </a:prstGeom>
          <a:noFill/>
          <a:ln w="2857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i="1" dirty="0">
                <a:solidFill>
                  <a:schemeClr val="tx1"/>
                </a:solidFill>
              </a:rPr>
              <a:t>C'était très intéressant d'avoir </a:t>
            </a:r>
            <a:r>
              <a:rPr lang="fr-FR" b="1" i="1" dirty="0">
                <a:solidFill>
                  <a:schemeClr val="tx1"/>
                </a:solidFill>
              </a:rPr>
              <a:t>des points sur lesquels l'examen allait porter</a:t>
            </a:r>
            <a:r>
              <a:rPr lang="fr-FR" i="1" dirty="0">
                <a:solidFill>
                  <a:schemeClr val="tx1"/>
                </a:solidFill>
              </a:rPr>
              <a:t>, et nous guider sur voilà, « ça c'est important, ça vous allez être interrogé là-dessus »,</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5573" y="1563740"/>
            <a:ext cx="1564902" cy="1586487"/>
          </a:xfrm>
          <a:prstGeom prst="rect">
            <a:avLst/>
          </a:prstGeom>
          <a:ln w="38100">
            <a:solidFill>
              <a:srgbClr val="00B050"/>
            </a:solidFill>
          </a:ln>
        </p:spPr>
      </p:pic>
      <p:sp>
        <p:nvSpPr>
          <p:cNvPr id="18" name="ZoneTexte 17"/>
          <p:cNvSpPr txBox="1"/>
          <p:nvPr/>
        </p:nvSpPr>
        <p:spPr>
          <a:xfrm>
            <a:off x="9415336" y="4924469"/>
            <a:ext cx="2713494" cy="1277273"/>
          </a:xfrm>
          <a:prstGeom prst="rect">
            <a:avLst/>
          </a:prstGeom>
          <a:solidFill>
            <a:schemeClr val="bg1"/>
          </a:solidFill>
          <a:ln w="38100">
            <a:solidFill>
              <a:srgbClr val="00B050"/>
            </a:solidFill>
          </a:ln>
        </p:spPr>
        <p:txBody>
          <a:bodyPr wrap="square" rtlCol="0">
            <a:spAutoFit/>
          </a:bodyPr>
          <a:lstStyle/>
          <a:p>
            <a:pPr algn="r"/>
            <a:r>
              <a:rPr lang="fr-FR" sz="1500" b="1" dirty="0" smtClean="0"/>
              <a:t>Perception de la </a:t>
            </a:r>
            <a:r>
              <a:rPr lang="fr-FR" sz="1500" b="1" dirty="0" err="1" smtClean="0"/>
              <a:t>contr</a:t>
            </a:r>
            <a:r>
              <a:rPr lang="nl-BE" sz="1500" b="1" dirty="0" smtClean="0"/>
              <a:t>ôlabilité </a:t>
            </a:r>
            <a:r>
              <a:rPr lang="nl-BE" sz="1500" dirty="0" smtClean="0"/>
              <a:t>(Viau, 1997)</a:t>
            </a:r>
          </a:p>
          <a:p>
            <a:pPr algn="r"/>
            <a:r>
              <a:rPr lang="nl-BE" sz="1500" b="1" dirty="0"/>
              <a:t>A</a:t>
            </a:r>
            <a:r>
              <a:rPr lang="nl-BE" sz="1500" b="1" dirty="0" smtClean="0"/>
              <a:t>pproche de l’apprentissage stratégique </a:t>
            </a:r>
            <a:r>
              <a:rPr lang="nl-BE" sz="1500" dirty="0" smtClean="0"/>
              <a:t>(</a:t>
            </a:r>
            <a:r>
              <a:rPr lang="fr-BE" sz="1600" dirty="0"/>
              <a:t>Philippe, Romainville &amp; </a:t>
            </a:r>
            <a:r>
              <a:rPr lang="fr-BE" sz="1600" dirty="0" err="1"/>
              <a:t>Willocq</a:t>
            </a:r>
            <a:r>
              <a:rPr lang="fr-BE" sz="1600" dirty="0"/>
              <a:t>, 1997</a:t>
            </a:r>
            <a:r>
              <a:rPr lang="fr-BE" sz="1600" dirty="0" smtClean="0"/>
              <a:t>)</a:t>
            </a:r>
            <a:endParaRPr lang="fr-FR" sz="1500" dirty="0" smtClean="0"/>
          </a:p>
        </p:txBody>
      </p:sp>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6230" y="840886"/>
            <a:ext cx="1752600" cy="609600"/>
          </a:xfrm>
          <a:prstGeom prst="rect">
            <a:avLst/>
          </a:prstGeom>
          <a:ln w="38100">
            <a:solidFill>
              <a:srgbClr val="00B050"/>
            </a:solidFill>
          </a:ln>
        </p:spPr>
      </p:pic>
      <p:pic>
        <p:nvPicPr>
          <p:cNvPr id="10" name="Imag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88747" y="3259173"/>
            <a:ext cx="1691728" cy="1583745"/>
          </a:xfrm>
          <a:prstGeom prst="rect">
            <a:avLst/>
          </a:prstGeom>
          <a:noFill/>
          <a:ln w="38100">
            <a:solidFill>
              <a:srgbClr val="00B050"/>
            </a:solidFill>
          </a:ln>
        </p:spPr>
      </p:pic>
    </p:spTree>
    <p:extLst>
      <p:ext uri="{BB962C8B-B14F-4D97-AF65-F5344CB8AC3E}">
        <p14:creationId xmlns:p14="http://schemas.microsoft.com/office/powerpoint/2010/main" val="562009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3" grpId="0" animBg="1"/>
      <p:bldP spid="13" grpId="0" animBg="1"/>
      <p:bldP spid="14" grpId="0" animBg="1"/>
      <p:bldP spid="15" grpId="0" animBg="1"/>
      <p:bldP spid="16" grpId="0" animBg="1"/>
      <p:bldP spid="17" grpId="0" animBg="1"/>
      <p:bldP spid="20" grpId="0" animBg="1"/>
      <p:bldP spid="1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2555125322"/>
              </p:ext>
            </p:extLst>
          </p:nvPr>
        </p:nvGraphicFramePr>
        <p:xfrm>
          <a:off x="729572" y="121033"/>
          <a:ext cx="10042511" cy="964427"/>
        </p:xfrm>
        <a:graphic>
          <a:graphicData uri="http://schemas.openxmlformats.org/drawingml/2006/table">
            <a:tbl>
              <a:tblPr firstRow="1" bandRow="1">
                <a:tableStyleId>{5C22544A-7EE6-4342-B048-85BDC9FD1C3A}</a:tableStyleId>
              </a:tblPr>
              <a:tblGrid>
                <a:gridCol w="7509755">
                  <a:extLst>
                    <a:ext uri="{9D8B030D-6E8A-4147-A177-3AD203B41FA5}">
                      <a16:colId xmlns="" xmlns:a16="http://schemas.microsoft.com/office/drawing/2014/main" val="2980651336"/>
                    </a:ext>
                  </a:extLst>
                </a:gridCol>
                <a:gridCol w="633189">
                  <a:extLst>
                    <a:ext uri="{9D8B030D-6E8A-4147-A177-3AD203B41FA5}">
                      <a16:colId xmlns="" xmlns:a16="http://schemas.microsoft.com/office/drawing/2014/main" val="2249863692"/>
                    </a:ext>
                  </a:extLst>
                </a:gridCol>
                <a:gridCol w="633189">
                  <a:extLst>
                    <a:ext uri="{9D8B030D-6E8A-4147-A177-3AD203B41FA5}">
                      <a16:colId xmlns="" xmlns:a16="http://schemas.microsoft.com/office/drawing/2014/main" val="2893135628"/>
                    </a:ext>
                  </a:extLst>
                </a:gridCol>
                <a:gridCol w="633189">
                  <a:extLst>
                    <a:ext uri="{9D8B030D-6E8A-4147-A177-3AD203B41FA5}">
                      <a16:colId xmlns="" xmlns:a16="http://schemas.microsoft.com/office/drawing/2014/main" val="490871158"/>
                    </a:ext>
                  </a:extLst>
                </a:gridCol>
                <a:gridCol w="633189">
                  <a:extLst>
                    <a:ext uri="{9D8B030D-6E8A-4147-A177-3AD203B41FA5}">
                      <a16:colId xmlns="" xmlns:a16="http://schemas.microsoft.com/office/drawing/2014/main" val="2084468705"/>
                    </a:ext>
                  </a:extLst>
                </a:gridCol>
              </a:tblGrid>
              <a:tr h="349737">
                <a:tc>
                  <a:txBody>
                    <a:bodyPr/>
                    <a:lstStyle/>
                    <a:p>
                      <a:pPr algn="l" fontAlgn="ctr"/>
                      <a:r>
                        <a:rPr lang="fr-BE" sz="1800" b="1" i="0" u="none" strike="noStrike" noProof="0" dirty="0" smtClean="0">
                          <a:solidFill>
                            <a:srgbClr val="000000"/>
                          </a:solidFill>
                          <a:effectLst/>
                          <a:latin typeface="Calibri" panose="020F0502020204030204" pitchFamily="34" charset="0"/>
                        </a:rPr>
                        <a:t>Pratiques enseignantes évoquées positives</a:t>
                      </a:r>
                      <a:r>
                        <a:rPr lang="fr-BE" sz="1800" b="1" i="0" u="none" strike="noStrike" baseline="0" noProof="0" dirty="0" smtClean="0">
                          <a:solidFill>
                            <a:srgbClr val="000000"/>
                          </a:solidFill>
                          <a:effectLst/>
                          <a:latin typeface="Calibri" panose="020F0502020204030204" pitchFamily="34" charset="0"/>
                        </a:rPr>
                        <a:t> dans l’allègement</a:t>
                      </a:r>
                      <a:endParaRPr lang="fr-BE" sz="1800" b="1" i="0" u="none" strike="noStrike" noProof="0" dirty="0">
                        <a:solidFill>
                          <a:srgbClr val="000000"/>
                        </a:solidFill>
                        <a:effectLst/>
                        <a:latin typeface="Calibri" panose="020F0502020204030204" pitchFamily="34" charset="0"/>
                      </a:endParaRPr>
                    </a:p>
                  </a:txBody>
                  <a:tcPr marL="7200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Et. (1)</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Com.</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Et. (2)</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Com.</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extLst>
                  <a:ext uri="{0D108BD9-81ED-4DB2-BD59-A6C34878D82A}">
                    <a16:rowId xmlns="" xmlns:a16="http://schemas.microsoft.com/office/drawing/2014/main" val="2101281383"/>
                  </a:ext>
                </a:extLst>
              </a:tr>
              <a:tr h="307345">
                <a:tc>
                  <a:txBody>
                    <a:bodyPr/>
                    <a:lstStyle/>
                    <a:p>
                      <a:pPr algn="l" fontAlgn="b"/>
                      <a:r>
                        <a:rPr lang="fr-BE" sz="1800" b="1" i="0" u="none" strike="noStrike" kern="1200" noProof="0" dirty="0" smtClean="0">
                          <a:solidFill>
                            <a:srgbClr val="000000"/>
                          </a:solidFill>
                          <a:effectLst/>
                          <a:latin typeface="Calibri" panose="020F0502020204030204" pitchFamily="34" charset="0"/>
                          <a:ea typeface="+mn-ea"/>
                          <a:cs typeface="+mn-cs"/>
                        </a:rPr>
                        <a:t>Feedback </a:t>
                      </a:r>
                      <a:r>
                        <a:rPr lang="fr-BE" sz="1800" b="1" i="0" u="none" strike="noStrike" kern="1200" noProof="0" dirty="0" err="1" smtClean="0">
                          <a:solidFill>
                            <a:srgbClr val="000000"/>
                          </a:solidFill>
                          <a:effectLst/>
                          <a:latin typeface="Calibri" panose="020F0502020204030204" pitchFamily="34" charset="0"/>
                          <a:ea typeface="+mn-ea"/>
                          <a:cs typeface="+mn-cs"/>
                        </a:rPr>
                        <a:t>critérié</a:t>
                      </a:r>
                      <a:r>
                        <a:rPr lang="fr-BE" sz="1800" b="1" i="0" u="none" strike="noStrike" kern="1200" noProof="0" dirty="0" smtClean="0">
                          <a:solidFill>
                            <a:srgbClr val="000000"/>
                          </a:solidFill>
                          <a:effectLst/>
                          <a:latin typeface="Calibri" panose="020F0502020204030204" pitchFamily="34" charset="0"/>
                          <a:ea typeface="+mn-ea"/>
                          <a:cs typeface="+mn-cs"/>
                        </a:rPr>
                        <a:t> – critères de réussite</a:t>
                      </a:r>
                      <a:endParaRPr lang="fr-BE" sz="1800" b="1" i="0" u="none" strike="noStrike" kern="1200" noProof="0" dirty="0">
                        <a:solidFill>
                          <a:srgbClr val="000000"/>
                        </a:solidFill>
                        <a:effectLst/>
                        <a:latin typeface="Calibri" panose="020F0502020204030204" pitchFamily="34" charset="0"/>
                        <a:ea typeface="+mn-ea"/>
                        <a:cs typeface="+mn-cs"/>
                      </a:endParaRPr>
                    </a:p>
                  </a:txBody>
                  <a:tcPr marL="72000" marR="7620" marT="7620" marB="0" anchor="ctr">
                    <a:solidFill>
                      <a:schemeClr val="accent4">
                        <a:lumMod val="60000"/>
                        <a:lumOff val="40000"/>
                      </a:schemeClr>
                    </a:solidFill>
                  </a:tcPr>
                </a:tc>
                <a:tc>
                  <a:txBody>
                    <a:bodyPr/>
                    <a:lstStyle/>
                    <a:p>
                      <a:pPr algn="ctr" fontAlgn="b"/>
                      <a:r>
                        <a:rPr lang="fr-BE" sz="1600" b="1" i="0" u="none" strike="noStrike" kern="1200" noProof="0" dirty="0" smtClean="0">
                          <a:solidFill>
                            <a:srgbClr val="000000"/>
                          </a:solidFill>
                          <a:effectLst/>
                          <a:latin typeface="Calibri" panose="020F0502020204030204" pitchFamily="34" charset="0"/>
                          <a:ea typeface="+mn-ea"/>
                          <a:cs typeface="+mn-cs"/>
                        </a:rPr>
                        <a:t>8</a:t>
                      </a:r>
                      <a:endParaRPr lang="fr-BE" sz="1600" b="1" i="0" u="none" strike="noStrike" kern="1200" noProof="0" dirty="0">
                        <a:solidFill>
                          <a:srgbClr val="000000"/>
                        </a:solidFill>
                        <a:effectLst/>
                        <a:latin typeface="Calibri" panose="020F0502020204030204" pitchFamily="34" charset="0"/>
                        <a:ea typeface="+mn-ea"/>
                        <a:cs typeface="+mn-cs"/>
                      </a:endParaRPr>
                    </a:p>
                  </a:txBody>
                  <a:tcPr marL="7620" marR="7620" marT="7620" marB="0" anchor="ctr">
                    <a:solidFill>
                      <a:schemeClr val="accent4">
                        <a:lumMod val="60000"/>
                        <a:lumOff val="40000"/>
                      </a:schemeClr>
                    </a:solidFill>
                  </a:tcPr>
                </a:tc>
                <a:tc>
                  <a:txBody>
                    <a:bodyPr/>
                    <a:lstStyle/>
                    <a:p>
                      <a:pPr algn="ctr" fontAlgn="b"/>
                      <a:r>
                        <a:rPr lang="fr-BE" sz="1600" b="1" i="0" u="none" strike="noStrike" kern="1200" noProof="0" dirty="0" smtClean="0">
                          <a:solidFill>
                            <a:srgbClr val="000000"/>
                          </a:solidFill>
                          <a:effectLst/>
                          <a:latin typeface="Calibri" panose="020F0502020204030204" pitchFamily="34" charset="0"/>
                          <a:ea typeface="+mn-ea"/>
                          <a:cs typeface="+mn-cs"/>
                        </a:rPr>
                        <a:t>14</a:t>
                      </a:r>
                      <a:endParaRPr lang="fr-BE" sz="1600" b="1" i="0" u="none" strike="noStrike" kern="1200" noProof="0" dirty="0">
                        <a:solidFill>
                          <a:srgbClr val="000000"/>
                        </a:solidFill>
                        <a:effectLst/>
                        <a:latin typeface="Calibri" panose="020F0502020204030204" pitchFamily="34" charset="0"/>
                        <a:ea typeface="+mn-ea"/>
                        <a:cs typeface="+mn-cs"/>
                      </a:endParaRPr>
                    </a:p>
                  </a:txBody>
                  <a:tcPr marL="7620" marR="7620" marT="7620" marB="0" anchor="ctr">
                    <a:solidFill>
                      <a:schemeClr val="accent4">
                        <a:lumMod val="60000"/>
                        <a:lumOff val="4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4</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4">
                        <a:lumMod val="60000"/>
                        <a:lumOff val="4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4</a:t>
                      </a:r>
                    </a:p>
                  </a:txBody>
                  <a:tcPr marL="7620" marR="7620" marT="7620" marB="0" anchor="ctr">
                    <a:solidFill>
                      <a:schemeClr val="accent4">
                        <a:lumMod val="60000"/>
                        <a:lumOff val="40000"/>
                      </a:schemeClr>
                    </a:solidFill>
                  </a:tcPr>
                </a:tc>
                <a:extLst>
                  <a:ext uri="{0D108BD9-81ED-4DB2-BD59-A6C34878D82A}">
                    <a16:rowId xmlns="" xmlns:a16="http://schemas.microsoft.com/office/drawing/2014/main" val="369838471"/>
                  </a:ext>
                </a:extLst>
              </a:tr>
              <a:tr h="307345">
                <a:tc>
                  <a:txBody>
                    <a:bodyPr/>
                    <a:lstStyle/>
                    <a:p>
                      <a:pPr algn="l" fontAlgn="b"/>
                      <a:r>
                        <a:rPr lang="fr-BE" sz="1800" b="1" i="0" u="none" strike="noStrike" kern="1200" noProof="0" dirty="0" smtClean="0">
                          <a:solidFill>
                            <a:srgbClr val="000000"/>
                          </a:solidFill>
                          <a:effectLst/>
                          <a:latin typeface="Calibri" panose="020F0502020204030204" pitchFamily="34" charset="0"/>
                          <a:ea typeface="+mn-ea"/>
                          <a:cs typeface="+mn-cs"/>
                        </a:rPr>
                        <a:t>Matière ciblée, aller à l’essentiel</a:t>
                      </a:r>
                      <a:endParaRPr lang="fr-BE" sz="1800" b="1" i="0" u="none" strike="noStrike" kern="1200" noProof="0" dirty="0">
                        <a:solidFill>
                          <a:srgbClr val="000000"/>
                        </a:solidFill>
                        <a:effectLst/>
                        <a:latin typeface="Calibri" panose="020F0502020204030204" pitchFamily="34" charset="0"/>
                        <a:ea typeface="+mn-ea"/>
                        <a:cs typeface="+mn-cs"/>
                      </a:endParaRPr>
                    </a:p>
                  </a:txBody>
                  <a:tcPr marL="72000" marR="7620" marT="7620" marB="0" anchor="ctr">
                    <a:solidFill>
                      <a:srgbClr val="AE78D6"/>
                    </a:solidFill>
                  </a:tcPr>
                </a:tc>
                <a:tc>
                  <a:txBody>
                    <a:bodyPr/>
                    <a:lstStyle/>
                    <a:p>
                      <a:pPr algn="ctr" fontAlgn="b"/>
                      <a:r>
                        <a:rPr lang="fr-BE" sz="1600" b="1" i="0" u="none" strike="noStrike" kern="1200" noProof="0" dirty="0" smtClean="0">
                          <a:solidFill>
                            <a:srgbClr val="000000"/>
                          </a:solidFill>
                          <a:effectLst/>
                          <a:latin typeface="Calibri" panose="020F0502020204030204" pitchFamily="34" charset="0"/>
                          <a:ea typeface="+mn-ea"/>
                          <a:cs typeface="+mn-cs"/>
                        </a:rPr>
                        <a:t>5</a:t>
                      </a:r>
                      <a:endParaRPr lang="fr-BE" sz="1600" b="1" i="0" u="none" strike="noStrike" kern="1200" noProof="0" dirty="0">
                        <a:solidFill>
                          <a:srgbClr val="000000"/>
                        </a:solidFill>
                        <a:effectLst/>
                        <a:latin typeface="Calibri" panose="020F0502020204030204" pitchFamily="34" charset="0"/>
                        <a:ea typeface="+mn-ea"/>
                        <a:cs typeface="+mn-cs"/>
                      </a:endParaRPr>
                    </a:p>
                  </a:txBody>
                  <a:tcPr marL="7620" marR="7620" marT="7620" marB="0" anchor="ctr">
                    <a:solidFill>
                      <a:srgbClr val="AE78D6"/>
                    </a:solidFill>
                  </a:tcPr>
                </a:tc>
                <a:tc>
                  <a:txBody>
                    <a:bodyPr/>
                    <a:lstStyle/>
                    <a:p>
                      <a:pPr algn="ctr" fontAlgn="b"/>
                      <a:r>
                        <a:rPr lang="fr-BE" sz="1600" b="1" i="0" u="none" strike="noStrike" kern="1200" noProof="0" dirty="0" smtClean="0">
                          <a:solidFill>
                            <a:srgbClr val="000000"/>
                          </a:solidFill>
                          <a:effectLst/>
                          <a:latin typeface="Calibri" panose="020F0502020204030204" pitchFamily="34" charset="0"/>
                          <a:ea typeface="+mn-ea"/>
                          <a:cs typeface="+mn-cs"/>
                        </a:rPr>
                        <a:t>9</a:t>
                      </a:r>
                      <a:endParaRPr lang="fr-BE" sz="1600" b="1" i="0" u="none" strike="noStrike" kern="1200" noProof="0" dirty="0">
                        <a:solidFill>
                          <a:srgbClr val="000000"/>
                        </a:solidFill>
                        <a:effectLst/>
                        <a:latin typeface="Calibri" panose="020F0502020204030204" pitchFamily="34" charset="0"/>
                        <a:ea typeface="+mn-ea"/>
                        <a:cs typeface="+mn-cs"/>
                      </a:endParaRPr>
                    </a:p>
                  </a:txBody>
                  <a:tcPr marL="7620" marR="7620" marT="7620" marB="0" anchor="ctr">
                    <a:solidFill>
                      <a:srgbClr val="AE78D6"/>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6</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rgbClr val="AE78D6"/>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9</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rgbClr val="AE78D6"/>
                    </a:solidFill>
                  </a:tcPr>
                </a:tc>
                <a:extLst>
                  <a:ext uri="{0D108BD9-81ED-4DB2-BD59-A6C34878D82A}">
                    <a16:rowId xmlns="" xmlns:a16="http://schemas.microsoft.com/office/drawing/2014/main" val="2089343282"/>
                  </a:ext>
                </a:extLst>
              </a:tr>
            </a:tbl>
          </a:graphicData>
        </a:graphic>
      </p:graphicFrame>
      <p:pic>
        <p:nvPicPr>
          <p:cNvPr id="6" name="Image 5"/>
          <p:cNvPicPr>
            <a:picLocks noChangeAspect="1"/>
          </p:cNvPicPr>
          <p:nvPr/>
        </p:nvPicPr>
        <p:blipFill rotWithShape="1">
          <a:blip r:embed="rId2">
            <a:extLst>
              <a:ext uri="{28A0092B-C50C-407E-A947-70E740481C1C}">
                <a14:useLocalDpi xmlns:a14="http://schemas.microsoft.com/office/drawing/2010/main" val="0"/>
              </a:ext>
            </a:extLst>
          </a:blip>
          <a:srcRect b="8088"/>
          <a:stretch/>
        </p:blipFill>
        <p:spPr>
          <a:xfrm>
            <a:off x="10772083" y="121033"/>
            <a:ext cx="694944" cy="543486"/>
          </a:xfrm>
          <a:prstGeom prst="rect">
            <a:avLst/>
          </a:prstGeom>
        </p:spPr>
      </p:pic>
      <p:sp>
        <p:nvSpPr>
          <p:cNvPr id="4" name="Rectangle 3"/>
          <p:cNvSpPr/>
          <p:nvPr/>
        </p:nvSpPr>
        <p:spPr>
          <a:xfrm>
            <a:off x="729572" y="1476034"/>
            <a:ext cx="11177655" cy="628702"/>
          </a:xfrm>
          <a:prstGeom prst="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i="1" dirty="0">
                <a:solidFill>
                  <a:schemeClr val="tx1"/>
                </a:solidFill>
                <a:latin typeface="Calibri" panose="020F0502020204030204" pitchFamily="34" charset="0"/>
              </a:rPr>
              <a:t>Je me suis rendu compte </a:t>
            </a:r>
            <a:r>
              <a:rPr lang="fr-FR" b="1" i="1" dirty="0">
                <a:solidFill>
                  <a:schemeClr val="tx1"/>
                </a:solidFill>
                <a:latin typeface="Calibri" panose="020F0502020204030204" pitchFamily="34" charset="0"/>
              </a:rPr>
              <a:t>comment il cotait</a:t>
            </a:r>
            <a:r>
              <a:rPr lang="fr-FR" i="1" dirty="0">
                <a:solidFill>
                  <a:schemeClr val="tx1"/>
                </a:solidFill>
                <a:latin typeface="Calibri" panose="020F0502020204030204" pitchFamily="34" charset="0"/>
              </a:rPr>
              <a:t>, et je savais pas qu'il mettait des points négatifs des fois dans certains </a:t>
            </a:r>
            <a:r>
              <a:rPr lang="fr-FR" i="1" dirty="0" smtClean="0">
                <a:solidFill>
                  <a:schemeClr val="tx1"/>
                </a:solidFill>
                <a:latin typeface="Calibri" panose="020F0502020204030204" pitchFamily="34" charset="0"/>
              </a:rPr>
              <a:t>exercices…</a:t>
            </a:r>
            <a:endParaRPr lang="fr-FR" i="1" dirty="0">
              <a:solidFill>
                <a:schemeClr val="tx1"/>
              </a:solidFill>
              <a:latin typeface="Calibri" panose="020F0502020204030204" pitchFamily="34" charset="0"/>
            </a:endParaRPr>
          </a:p>
        </p:txBody>
      </p:sp>
      <p:sp>
        <p:nvSpPr>
          <p:cNvPr id="7" name="Rectangle 6"/>
          <p:cNvSpPr/>
          <p:nvPr/>
        </p:nvSpPr>
        <p:spPr>
          <a:xfrm>
            <a:off x="729572" y="491012"/>
            <a:ext cx="5749052" cy="347014"/>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29571" y="2190509"/>
            <a:ext cx="11177655" cy="488952"/>
          </a:xfrm>
          <a:prstGeom prst="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i="1" dirty="0" smtClean="0">
                <a:solidFill>
                  <a:schemeClr val="tx1"/>
                </a:solidFill>
                <a:latin typeface="Calibri" panose="020F0502020204030204" pitchFamily="34" charset="0"/>
              </a:rPr>
              <a:t>Il </a:t>
            </a:r>
            <a:r>
              <a:rPr lang="fr-FR" i="1" dirty="0">
                <a:solidFill>
                  <a:schemeClr val="tx1"/>
                </a:solidFill>
                <a:latin typeface="Calibri" panose="020F0502020204030204" pitchFamily="34" charset="0"/>
              </a:rPr>
              <a:t>explique point par point </a:t>
            </a:r>
            <a:r>
              <a:rPr lang="fr-FR" b="1" i="1" dirty="0">
                <a:solidFill>
                  <a:schemeClr val="tx1"/>
                </a:solidFill>
                <a:latin typeface="Calibri" panose="020F0502020204030204" pitchFamily="34" charset="0"/>
              </a:rPr>
              <a:t>pourquoi la réponse n’était pas correcte </a:t>
            </a:r>
            <a:r>
              <a:rPr lang="fr-FR" i="1" dirty="0">
                <a:solidFill>
                  <a:schemeClr val="tx1"/>
                </a:solidFill>
                <a:latin typeface="Calibri" panose="020F0502020204030204" pitchFamily="34" charset="0"/>
              </a:rPr>
              <a:t>en mettant la théorie à côté.</a:t>
            </a:r>
          </a:p>
        </p:txBody>
      </p:sp>
      <p:sp>
        <p:nvSpPr>
          <p:cNvPr id="2" name="Rectangle 1"/>
          <p:cNvSpPr/>
          <p:nvPr/>
        </p:nvSpPr>
        <p:spPr>
          <a:xfrm>
            <a:off x="729571" y="2765234"/>
            <a:ext cx="11177655" cy="646331"/>
          </a:xfrm>
          <a:prstGeom prst="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i="1" dirty="0">
                <a:solidFill>
                  <a:schemeClr val="tx1"/>
                </a:solidFill>
                <a:latin typeface="Calibri" panose="020F0502020204030204" pitchFamily="34" charset="0"/>
              </a:rPr>
              <a:t>Parce que au moins </a:t>
            </a:r>
            <a:r>
              <a:rPr lang="fr-FR" b="1" i="1" dirty="0">
                <a:solidFill>
                  <a:schemeClr val="tx1"/>
                </a:solidFill>
                <a:latin typeface="Calibri" panose="020F0502020204030204" pitchFamily="34" charset="0"/>
              </a:rPr>
              <a:t>tu sais exactement ce que tu dois répondre et ce qu'ils attendent comme réponse </a:t>
            </a:r>
            <a:r>
              <a:rPr lang="fr-FR" i="1" dirty="0">
                <a:solidFill>
                  <a:schemeClr val="tx1"/>
                </a:solidFill>
                <a:latin typeface="Calibri" panose="020F0502020204030204" pitchFamily="34" charset="0"/>
              </a:rPr>
              <a:t>à certains énoncés.</a:t>
            </a:r>
          </a:p>
        </p:txBody>
      </p:sp>
      <p:sp>
        <p:nvSpPr>
          <p:cNvPr id="3" name="Rectangle 2"/>
          <p:cNvSpPr/>
          <p:nvPr/>
        </p:nvSpPr>
        <p:spPr>
          <a:xfrm>
            <a:off x="729571" y="3493021"/>
            <a:ext cx="11177655" cy="635410"/>
          </a:xfrm>
          <a:prstGeom prst="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i="1" dirty="0" smtClean="0">
                <a:solidFill>
                  <a:schemeClr val="tx1"/>
                </a:solidFill>
                <a:latin typeface="Calibri" panose="020F0502020204030204" pitchFamily="34" charset="0"/>
              </a:rPr>
              <a:t>Je </a:t>
            </a:r>
            <a:r>
              <a:rPr lang="fr-FR" i="1" dirty="0">
                <a:solidFill>
                  <a:schemeClr val="tx1"/>
                </a:solidFill>
                <a:latin typeface="Calibri" panose="020F0502020204030204" pitchFamily="34" charset="0"/>
              </a:rPr>
              <a:t>trouve qu'elle est quand même assez bien faite leur </a:t>
            </a:r>
            <a:r>
              <a:rPr lang="fr-FR" b="1" i="1" dirty="0">
                <a:solidFill>
                  <a:schemeClr val="tx1"/>
                </a:solidFill>
                <a:latin typeface="Calibri" panose="020F0502020204030204" pitchFamily="34" charset="0"/>
              </a:rPr>
              <a:t>grille de correction</a:t>
            </a:r>
            <a:r>
              <a:rPr lang="fr-FR" i="1" dirty="0">
                <a:solidFill>
                  <a:schemeClr val="tx1"/>
                </a:solidFill>
                <a:latin typeface="Calibri" panose="020F0502020204030204" pitchFamily="34" charset="0"/>
              </a:rPr>
              <a:t>. </a:t>
            </a:r>
            <a:r>
              <a:rPr lang="fr-FR" i="1" dirty="0" smtClean="0">
                <a:solidFill>
                  <a:schemeClr val="tx1"/>
                </a:solidFill>
                <a:latin typeface="Calibri" panose="020F0502020204030204" pitchFamily="34" charset="0"/>
              </a:rPr>
              <a:t>Du </a:t>
            </a:r>
            <a:r>
              <a:rPr lang="fr-FR" i="1" dirty="0">
                <a:solidFill>
                  <a:schemeClr val="tx1"/>
                </a:solidFill>
                <a:latin typeface="Calibri" panose="020F0502020204030204" pitchFamily="34" charset="0"/>
              </a:rPr>
              <a:t>coup tu peux avoir des petits points sans vraiment avoir bon. Enfin je sais pas comment expliquer, mais c'est bien réparti, les points.</a:t>
            </a:r>
          </a:p>
        </p:txBody>
      </p:sp>
      <p:sp>
        <p:nvSpPr>
          <p:cNvPr id="9" name="Rectangle 8"/>
          <p:cNvSpPr/>
          <p:nvPr/>
        </p:nvSpPr>
        <p:spPr>
          <a:xfrm>
            <a:off x="729572" y="795964"/>
            <a:ext cx="5749052" cy="347014"/>
          </a:xfrm>
          <a:prstGeom prst="rect">
            <a:avLst/>
          </a:prstGeom>
          <a:noFill/>
          <a:ln w="28575">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729570" y="4209887"/>
            <a:ext cx="11177655" cy="722034"/>
          </a:xfrm>
          <a:prstGeom prst="rect">
            <a:avLst/>
          </a:prstGeom>
          <a:solidFill>
            <a:schemeClr val="bg1"/>
          </a:solidFill>
          <a:ln w="28575">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i="1" dirty="0">
                <a:solidFill>
                  <a:schemeClr val="tx1"/>
                </a:solidFill>
                <a:latin typeface="Calibri" panose="020F0502020204030204" pitchFamily="34" charset="0"/>
              </a:rPr>
              <a:t>Q</a:t>
            </a:r>
            <a:r>
              <a:rPr lang="fr-FR" i="1" dirty="0" smtClean="0">
                <a:solidFill>
                  <a:schemeClr val="tx1"/>
                </a:solidFill>
                <a:latin typeface="Calibri" panose="020F0502020204030204" pitchFamily="34" charset="0"/>
              </a:rPr>
              <a:t>uand </a:t>
            </a:r>
            <a:r>
              <a:rPr lang="fr-FR" i="1" dirty="0">
                <a:solidFill>
                  <a:schemeClr val="tx1"/>
                </a:solidFill>
                <a:latin typeface="Calibri" panose="020F0502020204030204" pitchFamily="34" charset="0"/>
              </a:rPr>
              <a:t>on donnait la théorie c'était vraiment la théorie pour réaliser les exercices. On sait très bien que pour les exercices, il y avait  entre guillemets, </a:t>
            </a:r>
            <a:r>
              <a:rPr lang="fr-FR" b="1" i="1" dirty="0">
                <a:solidFill>
                  <a:schemeClr val="tx1"/>
                </a:solidFill>
                <a:latin typeface="Calibri" panose="020F0502020204030204" pitchFamily="34" charset="0"/>
              </a:rPr>
              <a:t>que ça à connaître</a:t>
            </a:r>
            <a:r>
              <a:rPr lang="fr-FR" i="1" dirty="0">
                <a:solidFill>
                  <a:schemeClr val="tx1"/>
                </a:solidFill>
                <a:latin typeface="Calibri" panose="020F0502020204030204" pitchFamily="34" charset="0"/>
              </a:rPr>
              <a:t>. Donc on va dire que </a:t>
            </a:r>
            <a:r>
              <a:rPr lang="fr-FR" b="1" i="1" dirty="0">
                <a:solidFill>
                  <a:schemeClr val="tx1"/>
                </a:solidFill>
                <a:latin typeface="Calibri" panose="020F0502020204030204" pitchFamily="34" charset="0"/>
              </a:rPr>
              <a:t>ça décharge un peu</a:t>
            </a:r>
            <a:r>
              <a:rPr lang="fr-FR" i="1" dirty="0">
                <a:solidFill>
                  <a:schemeClr val="tx1"/>
                </a:solidFill>
                <a:latin typeface="Calibri" panose="020F0502020204030204" pitchFamily="34" charset="0"/>
              </a:rPr>
              <a:t>.</a:t>
            </a:r>
          </a:p>
        </p:txBody>
      </p:sp>
      <p:sp>
        <p:nvSpPr>
          <p:cNvPr id="11" name="Rectangle 10"/>
          <p:cNvSpPr/>
          <p:nvPr/>
        </p:nvSpPr>
        <p:spPr>
          <a:xfrm>
            <a:off x="729570" y="5022334"/>
            <a:ext cx="11177655" cy="707909"/>
          </a:xfrm>
          <a:prstGeom prst="rect">
            <a:avLst/>
          </a:prstGeom>
          <a:solidFill>
            <a:schemeClr val="bg1"/>
          </a:solidFill>
          <a:ln w="28575">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i="1" dirty="0">
                <a:solidFill>
                  <a:schemeClr val="tx1"/>
                </a:solidFill>
                <a:latin typeface="Calibri" panose="020F0502020204030204" pitchFamily="34" charset="0"/>
              </a:rPr>
              <a:t>A</a:t>
            </a:r>
            <a:r>
              <a:rPr lang="fr-FR" i="1" dirty="0" smtClean="0">
                <a:solidFill>
                  <a:schemeClr val="tx1"/>
                </a:solidFill>
                <a:latin typeface="Calibri" panose="020F0502020204030204" pitchFamily="34" charset="0"/>
              </a:rPr>
              <a:t>vec </a:t>
            </a:r>
            <a:r>
              <a:rPr lang="fr-FR" i="1" dirty="0">
                <a:solidFill>
                  <a:schemeClr val="tx1"/>
                </a:solidFill>
                <a:latin typeface="Calibri" panose="020F0502020204030204" pitchFamily="34" charset="0"/>
              </a:rPr>
              <a:t>le cours de l'allègement, on se rend compte que </a:t>
            </a:r>
            <a:r>
              <a:rPr lang="fr-FR" b="1" i="1" dirty="0">
                <a:solidFill>
                  <a:schemeClr val="tx1"/>
                </a:solidFill>
                <a:latin typeface="Calibri" panose="020F0502020204030204" pitchFamily="34" charset="0"/>
              </a:rPr>
              <a:t>tout n'est pas spécialement important </a:t>
            </a:r>
            <a:r>
              <a:rPr lang="fr-FR" i="1" dirty="0">
                <a:solidFill>
                  <a:schemeClr val="tx1"/>
                </a:solidFill>
                <a:latin typeface="Calibri" panose="020F0502020204030204" pitchFamily="34" charset="0"/>
              </a:rPr>
              <a:t>et qu'il y a des parties qui sont là pour l'information, pour compléter une donnée mais qui ne sont pas spécialement essentielles. </a:t>
            </a:r>
          </a:p>
        </p:txBody>
      </p:sp>
      <p:sp>
        <p:nvSpPr>
          <p:cNvPr id="12" name="Rectangle 11"/>
          <p:cNvSpPr/>
          <p:nvPr/>
        </p:nvSpPr>
        <p:spPr>
          <a:xfrm>
            <a:off x="729569" y="5879628"/>
            <a:ext cx="11177655" cy="511444"/>
          </a:xfrm>
          <a:prstGeom prst="rect">
            <a:avLst/>
          </a:prstGeom>
          <a:solidFill>
            <a:schemeClr val="bg1"/>
          </a:solidFill>
          <a:ln w="28575">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i="1" dirty="0">
                <a:solidFill>
                  <a:schemeClr val="tx1"/>
                </a:solidFill>
                <a:latin typeface="Calibri" panose="020F0502020204030204" pitchFamily="34" charset="0"/>
              </a:rPr>
              <a:t>On revoyait bien la matière, mais je veux dire, </a:t>
            </a:r>
            <a:r>
              <a:rPr lang="fr-FR" b="1" i="1" dirty="0">
                <a:solidFill>
                  <a:schemeClr val="tx1"/>
                </a:solidFill>
                <a:latin typeface="Calibri" panose="020F0502020204030204" pitchFamily="34" charset="0"/>
              </a:rPr>
              <a:t>c'était pas du superflu</a:t>
            </a:r>
            <a:r>
              <a:rPr lang="fr-FR" i="1" dirty="0">
                <a:solidFill>
                  <a:schemeClr val="tx1"/>
                </a:solidFill>
                <a:latin typeface="Calibri" panose="020F0502020204030204" pitchFamily="34" charset="0"/>
              </a:rPr>
              <a:t>. Vraiment d'aller sur les points </a:t>
            </a:r>
            <a:r>
              <a:rPr lang="fr-FR" i="1" dirty="0" smtClean="0">
                <a:solidFill>
                  <a:schemeClr val="tx1"/>
                </a:solidFill>
                <a:latin typeface="Calibri" panose="020F0502020204030204" pitchFamily="34" charset="0"/>
              </a:rPr>
              <a:t>importants.</a:t>
            </a:r>
            <a:endParaRPr lang="fr-FR" i="1" dirty="0">
              <a:solidFill>
                <a:schemeClr val="tx1"/>
              </a:solidFill>
              <a:latin typeface="Calibri" panose="020F0502020204030204" pitchFamily="34" charset="0"/>
            </a:endParaRPr>
          </a:p>
        </p:txBody>
      </p:sp>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5049" y="3333625"/>
            <a:ext cx="1575426" cy="1728265"/>
          </a:xfrm>
          <a:prstGeom prst="rect">
            <a:avLst/>
          </a:prstGeom>
          <a:ln w="38100">
            <a:solidFill>
              <a:srgbClr val="00B050"/>
            </a:solidFill>
          </a:ln>
        </p:spPr>
      </p:pic>
      <p:pic>
        <p:nvPicPr>
          <p:cNvPr id="14" name="Imag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5573" y="1563740"/>
            <a:ext cx="1564902" cy="1586487"/>
          </a:xfrm>
          <a:prstGeom prst="rect">
            <a:avLst/>
          </a:prstGeom>
          <a:ln w="38100">
            <a:solidFill>
              <a:srgbClr val="00B050"/>
            </a:solidFill>
          </a:ln>
        </p:spPr>
      </p:pic>
      <p:pic>
        <p:nvPicPr>
          <p:cNvPr id="16" name="Imag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27875" y="806670"/>
            <a:ext cx="1752600" cy="609600"/>
          </a:xfrm>
          <a:prstGeom prst="rect">
            <a:avLst/>
          </a:prstGeom>
          <a:ln w="38100">
            <a:solidFill>
              <a:srgbClr val="00B050"/>
            </a:solidFill>
          </a:ln>
        </p:spPr>
      </p:pic>
      <p:sp>
        <p:nvSpPr>
          <p:cNvPr id="17" name="ZoneTexte 16"/>
          <p:cNvSpPr txBox="1"/>
          <p:nvPr/>
        </p:nvSpPr>
        <p:spPr>
          <a:xfrm>
            <a:off x="9415336" y="5157546"/>
            <a:ext cx="2713494" cy="1277273"/>
          </a:xfrm>
          <a:prstGeom prst="rect">
            <a:avLst/>
          </a:prstGeom>
          <a:solidFill>
            <a:schemeClr val="bg1"/>
          </a:solidFill>
          <a:ln w="38100">
            <a:solidFill>
              <a:srgbClr val="00B050"/>
            </a:solidFill>
          </a:ln>
        </p:spPr>
        <p:txBody>
          <a:bodyPr wrap="square" rtlCol="0">
            <a:spAutoFit/>
          </a:bodyPr>
          <a:lstStyle/>
          <a:p>
            <a:pPr algn="r"/>
            <a:r>
              <a:rPr lang="fr-FR" sz="1500" b="1" dirty="0" smtClean="0"/>
              <a:t>Perception de la </a:t>
            </a:r>
            <a:r>
              <a:rPr lang="fr-FR" sz="1500" b="1" dirty="0" err="1" smtClean="0"/>
              <a:t>contr</a:t>
            </a:r>
            <a:r>
              <a:rPr lang="nl-BE" sz="1500" b="1" dirty="0" smtClean="0"/>
              <a:t>ôlabilité </a:t>
            </a:r>
            <a:r>
              <a:rPr lang="nl-BE" sz="1500" dirty="0" smtClean="0"/>
              <a:t>(Viau, 1997)</a:t>
            </a:r>
          </a:p>
          <a:p>
            <a:pPr algn="r"/>
            <a:r>
              <a:rPr lang="nl-BE" sz="1500" b="1" dirty="0" smtClean="0"/>
              <a:t>Approche de l’apprentissage stratégique </a:t>
            </a:r>
            <a:r>
              <a:rPr lang="nl-BE" sz="1500" dirty="0" smtClean="0"/>
              <a:t>(</a:t>
            </a:r>
            <a:r>
              <a:rPr lang="fr-BE" sz="1600" dirty="0" smtClean="0"/>
              <a:t>Philippe, Romainville &amp; </a:t>
            </a:r>
            <a:r>
              <a:rPr lang="fr-BE" sz="1600" dirty="0" err="1" smtClean="0"/>
              <a:t>Willocq</a:t>
            </a:r>
            <a:r>
              <a:rPr lang="fr-BE" sz="1600" dirty="0" smtClean="0"/>
              <a:t>, 1997)</a:t>
            </a:r>
            <a:endParaRPr lang="fr-FR" sz="1500" dirty="0" smtClean="0"/>
          </a:p>
        </p:txBody>
      </p:sp>
    </p:spTree>
    <p:extLst>
      <p:ext uri="{BB962C8B-B14F-4D97-AF65-F5344CB8AC3E}">
        <p14:creationId xmlns:p14="http://schemas.microsoft.com/office/powerpoint/2010/main" val="62893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2" grpId="0" animBg="1"/>
      <p:bldP spid="3" grpId="0" animBg="1"/>
      <p:bldP spid="9" grpId="0" animBg="1"/>
      <p:bldP spid="10" grpId="0" animBg="1"/>
      <p:bldP spid="11" grpId="0" animBg="1"/>
      <p:bldP spid="12" grpId="0" animBg="1"/>
      <p:bldP spid="17"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2677090093"/>
              </p:ext>
            </p:extLst>
          </p:nvPr>
        </p:nvGraphicFramePr>
        <p:xfrm>
          <a:off x="729572" y="121033"/>
          <a:ext cx="10042511" cy="964427"/>
        </p:xfrm>
        <a:graphic>
          <a:graphicData uri="http://schemas.openxmlformats.org/drawingml/2006/table">
            <a:tbl>
              <a:tblPr firstRow="1" bandRow="1">
                <a:tableStyleId>{5C22544A-7EE6-4342-B048-85BDC9FD1C3A}</a:tableStyleId>
              </a:tblPr>
              <a:tblGrid>
                <a:gridCol w="7509755">
                  <a:extLst>
                    <a:ext uri="{9D8B030D-6E8A-4147-A177-3AD203B41FA5}">
                      <a16:colId xmlns="" xmlns:a16="http://schemas.microsoft.com/office/drawing/2014/main" val="2980651336"/>
                    </a:ext>
                  </a:extLst>
                </a:gridCol>
                <a:gridCol w="633189">
                  <a:extLst>
                    <a:ext uri="{9D8B030D-6E8A-4147-A177-3AD203B41FA5}">
                      <a16:colId xmlns="" xmlns:a16="http://schemas.microsoft.com/office/drawing/2014/main" val="2249863692"/>
                    </a:ext>
                  </a:extLst>
                </a:gridCol>
                <a:gridCol w="633189">
                  <a:extLst>
                    <a:ext uri="{9D8B030D-6E8A-4147-A177-3AD203B41FA5}">
                      <a16:colId xmlns="" xmlns:a16="http://schemas.microsoft.com/office/drawing/2014/main" val="2893135628"/>
                    </a:ext>
                  </a:extLst>
                </a:gridCol>
                <a:gridCol w="633189">
                  <a:extLst>
                    <a:ext uri="{9D8B030D-6E8A-4147-A177-3AD203B41FA5}">
                      <a16:colId xmlns="" xmlns:a16="http://schemas.microsoft.com/office/drawing/2014/main" val="490871158"/>
                    </a:ext>
                  </a:extLst>
                </a:gridCol>
                <a:gridCol w="633189">
                  <a:extLst>
                    <a:ext uri="{9D8B030D-6E8A-4147-A177-3AD203B41FA5}">
                      <a16:colId xmlns="" xmlns:a16="http://schemas.microsoft.com/office/drawing/2014/main" val="2084468705"/>
                    </a:ext>
                  </a:extLst>
                </a:gridCol>
              </a:tblGrid>
              <a:tr h="349737">
                <a:tc>
                  <a:txBody>
                    <a:bodyPr/>
                    <a:lstStyle/>
                    <a:p>
                      <a:pPr algn="l" fontAlgn="ctr"/>
                      <a:r>
                        <a:rPr lang="fr-BE" sz="1800" b="1" i="0" u="none" strike="noStrike" noProof="0" dirty="0" smtClean="0">
                          <a:solidFill>
                            <a:srgbClr val="000000"/>
                          </a:solidFill>
                          <a:effectLst/>
                          <a:latin typeface="Calibri" panose="020F0502020204030204" pitchFamily="34" charset="0"/>
                        </a:rPr>
                        <a:t>Pratiques enseignantes évoquées positives</a:t>
                      </a:r>
                      <a:r>
                        <a:rPr lang="fr-BE" sz="1800" b="1" i="0" u="none" strike="noStrike" baseline="0" noProof="0" dirty="0" smtClean="0">
                          <a:solidFill>
                            <a:srgbClr val="000000"/>
                          </a:solidFill>
                          <a:effectLst/>
                          <a:latin typeface="Calibri" panose="020F0502020204030204" pitchFamily="34" charset="0"/>
                        </a:rPr>
                        <a:t> dans l’allègement</a:t>
                      </a:r>
                      <a:endParaRPr lang="fr-BE" sz="1800" b="1" i="0" u="none" strike="noStrike" noProof="0" dirty="0">
                        <a:solidFill>
                          <a:srgbClr val="000000"/>
                        </a:solidFill>
                        <a:effectLst/>
                        <a:latin typeface="Calibri" panose="020F0502020204030204" pitchFamily="34" charset="0"/>
                      </a:endParaRPr>
                    </a:p>
                  </a:txBody>
                  <a:tcPr marL="7200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Et. (1)</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Com.</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Et. (2)</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Com.</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extLst>
                  <a:ext uri="{0D108BD9-81ED-4DB2-BD59-A6C34878D82A}">
                    <a16:rowId xmlns="" xmlns:a16="http://schemas.microsoft.com/office/drawing/2014/main" val="2101281383"/>
                  </a:ext>
                </a:extLst>
              </a:tr>
              <a:tr h="30734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r-BE" sz="1800" b="1" i="0" u="none" strike="noStrike" kern="1200" noProof="0" dirty="0" smtClean="0">
                          <a:solidFill>
                            <a:srgbClr val="000000"/>
                          </a:solidFill>
                          <a:effectLst/>
                          <a:latin typeface="Calibri" panose="020F0502020204030204" pitchFamily="34" charset="0"/>
                          <a:ea typeface="+mn-ea"/>
                          <a:cs typeface="+mn-cs"/>
                        </a:rPr>
                        <a:t>Structurer, organiser, faire des liens</a:t>
                      </a:r>
                    </a:p>
                  </a:txBody>
                  <a:tcPr marL="72000" marR="7620" marT="7620" marB="0" anchor="ctr">
                    <a:solidFill>
                      <a:schemeClr val="bg2">
                        <a:lumMod val="75000"/>
                      </a:schemeClr>
                    </a:solidFill>
                  </a:tcPr>
                </a:tc>
                <a:tc>
                  <a:txBody>
                    <a:bodyPr/>
                    <a:lstStyle/>
                    <a:p>
                      <a:pPr algn="ctr" fontAlgn="b"/>
                      <a:r>
                        <a:rPr lang="fr-BE" sz="1600" b="1" i="0" u="none" strike="noStrike" kern="1200" noProof="0" dirty="0" smtClean="0">
                          <a:solidFill>
                            <a:srgbClr val="000000"/>
                          </a:solidFill>
                          <a:effectLst/>
                          <a:latin typeface="Calibri" panose="020F0502020204030204" pitchFamily="34" charset="0"/>
                          <a:ea typeface="+mn-ea"/>
                          <a:cs typeface="+mn-cs"/>
                        </a:rPr>
                        <a:t>4</a:t>
                      </a:r>
                      <a:endParaRPr lang="fr-BE" sz="1600" b="1" i="0" u="none" strike="noStrike" kern="1200" noProof="0" dirty="0">
                        <a:solidFill>
                          <a:srgbClr val="000000"/>
                        </a:solidFill>
                        <a:effectLst/>
                        <a:latin typeface="Calibri" panose="020F0502020204030204" pitchFamily="34" charset="0"/>
                        <a:ea typeface="+mn-ea"/>
                        <a:cs typeface="+mn-cs"/>
                      </a:endParaRPr>
                    </a:p>
                  </a:txBody>
                  <a:tcPr marL="7620" marR="7620" marT="7620" marB="0" anchor="ctr">
                    <a:solidFill>
                      <a:schemeClr val="bg2">
                        <a:lumMod val="75000"/>
                      </a:schemeClr>
                    </a:solidFill>
                  </a:tcPr>
                </a:tc>
                <a:tc>
                  <a:txBody>
                    <a:bodyPr/>
                    <a:lstStyle/>
                    <a:p>
                      <a:pPr algn="ctr" fontAlgn="b"/>
                      <a:r>
                        <a:rPr lang="fr-BE" sz="1600" b="1" i="0" u="none" strike="noStrike" kern="1200" noProof="0" dirty="0" smtClean="0">
                          <a:solidFill>
                            <a:srgbClr val="000000"/>
                          </a:solidFill>
                          <a:effectLst/>
                          <a:latin typeface="Calibri" panose="020F0502020204030204" pitchFamily="34" charset="0"/>
                          <a:ea typeface="+mn-ea"/>
                          <a:cs typeface="+mn-cs"/>
                        </a:rPr>
                        <a:t>4</a:t>
                      </a:r>
                      <a:endParaRPr lang="fr-BE" sz="1600" b="1" i="0" u="none" strike="noStrike" kern="1200" noProof="0" dirty="0">
                        <a:solidFill>
                          <a:srgbClr val="000000"/>
                        </a:solidFill>
                        <a:effectLst/>
                        <a:latin typeface="Calibri" panose="020F0502020204030204" pitchFamily="34" charset="0"/>
                        <a:ea typeface="+mn-ea"/>
                        <a:cs typeface="+mn-cs"/>
                      </a:endParaRPr>
                    </a:p>
                  </a:txBody>
                  <a:tcPr marL="7620" marR="7620" marT="7620" marB="0" anchor="ctr">
                    <a:solidFill>
                      <a:schemeClr val="bg2">
                        <a:lumMod val="75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6</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bg2">
                        <a:lumMod val="75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6</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bg2">
                        <a:lumMod val="75000"/>
                      </a:schemeClr>
                    </a:solidFill>
                  </a:tcPr>
                </a:tc>
                <a:extLst>
                  <a:ext uri="{0D108BD9-81ED-4DB2-BD59-A6C34878D82A}">
                    <a16:rowId xmlns="" xmlns:a16="http://schemas.microsoft.com/office/drawing/2014/main" val="2822060492"/>
                  </a:ext>
                </a:extLst>
              </a:tr>
              <a:tr h="30734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r-BE" sz="1800" b="1" i="0" u="none" strike="noStrike" kern="1200" noProof="0" dirty="0" smtClean="0">
                          <a:solidFill>
                            <a:srgbClr val="000000"/>
                          </a:solidFill>
                          <a:effectLst/>
                          <a:latin typeface="Calibri" panose="020F0502020204030204" pitchFamily="34" charset="0"/>
                          <a:ea typeface="+mn-ea"/>
                          <a:cs typeface="+mn-cs"/>
                        </a:rPr>
                        <a:t>Méthode</a:t>
                      </a:r>
                      <a:r>
                        <a:rPr lang="fr-BE" sz="1800" b="1" i="0" u="none" strike="noStrike" kern="1200" baseline="0" noProof="0" dirty="0" smtClean="0">
                          <a:solidFill>
                            <a:srgbClr val="000000"/>
                          </a:solidFill>
                          <a:effectLst/>
                          <a:latin typeface="Calibri" panose="020F0502020204030204" pitchFamily="34" charset="0"/>
                          <a:ea typeface="+mn-ea"/>
                          <a:cs typeface="+mn-cs"/>
                        </a:rPr>
                        <a:t> active</a:t>
                      </a:r>
                      <a:endParaRPr lang="fr-BE" sz="1800" b="1" i="0" u="none" strike="noStrike" kern="1200" noProof="0" dirty="0" smtClean="0">
                        <a:solidFill>
                          <a:srgbClr val="000000"/>
                        </a:solidFill>
                        <a:effectLst/>
                        <a:latin typeface="Calibri" panose="020F0502020204030204" pitchFamily="34" charset="0"/>
                        <a:ea typeface="+mn-ea"/>
                        <a:cs typeface="+mn-cs"/>
                      </a:endParaRPr>
                    </a:p>
                  </a:txBody>
                  <a:tcPr marL="72000" marR="7620" marT="7620" marB="0" anchor="ctr">
                    <a:solidFill>
                      <a:srgbClr val="FF5050"/>
                    </a:solidFill>
                  </a:tcPr>
                </a:tc>
                <a:tc>
                  <a:txBody>
                    <a:bodyPr/>
                    <a:lstStyle/>
                    <a:p>
                      <a:pPr algn="ctr" fontAlgn="b"/>
                      <a:r>
                        <a:rPr lang="fr-BE" sz="1600" b="1" i="0" u="none" strike="noStrike" kern="1200" noProof="0" dirty="0" smtClean="0">
                          <a:solidFill>
                            <a:srgbClr val="000000"/>
                          </a:solidFill>
                          <a:effectLst/>
                          <a:latin typeface="Calibri" panose="020F0502020204030204" pitchFamily="34" charset="0"/>
                          <a:ea typeface="+mn-ea"/>
                          <a:cs typeface="+mn-cs"/>
                        </a:rPr>
                        <a:t>4</a:t>
                      </a:r>
                      <a:endParaRPr lang="fr-BE" sz="1600" b="1" i="0" u="none" strike="noStrike" kern="1200" noProof="0" dirty="0">
                        <a:solidFill>
                          <a:srgbClr val="000000"/>
                        </a:solidFill>
                        <a:effectLst/>
                        <a:latin typeface="Calibri" panose="020F0502020204030204" pitchFamily="34" charset="0"/>
                        <a:ea typeface="+mn-ea"/>
                        <a:cs typeface="+mn-cs"/>
                      </a:endParaRPr>
                    </a:p>
                  </a:txBody>
                  <a:tcPr marL="7620" marR="7620" marT="7620" marB="0" anchor="ctr">
                    <a:solidFill>
                      <a:srgbClr val="FF5050"/>
                    </a:solidFill>
                  </a:tcPr>
                </a:tc>
                <a:tc>
                  <a:txBody>
                    <a:bodyPr/>
                    <a:lstStyle/>
                    <a:p>
                      <a:pPr algn="ctr" fontAlgn="b"/>
                      <a:r>
                        <a:rPr lang="fr-BE" sz="1600" b="1" i="0" u="none" strike="noStrike" kern="1200" noProof="0" dirty="0" smtClean="0">
                          <a:solidFill>
                            <a:srgbClr val="000000"/>
                          </a:solidFill>
                          <a:effectLst/>
                          <a:latin typeface="Calibri" panose="020F0502020204030204" pitchFamily="34" charset="0"/>
                          <a:ea typeface="+mn-ea"/>
                          <a:cs typeface="+mn-cs"/>
                        </a:rPr>
                        <a:t>5</a:t>
                      </a:r>
                      <a:endParaRPr lang="fr-BE" sz="1600" b="1" i="0" u="none" strike="noStrike" kern="1200" noProof="0" dirty="0">
                        <a:solidFill>
                          <a:srgbClr val="000000"/>
                        </a:solidFill>
                        <a:effectLst/>
                        <a:latin typeface="Calibri" panose="020F0502020204030204" pitchFamily="34" charset="0"/>
                        <a:ea typeface="+mn-ea"/>
                        <a:cs typeface="+mn-cs"/>
                      </a:endParaRPr>
                    </a:p>
                  </a:txBody>
                  <a:tcPr marL="7620" marR="7620" marT="7620" marB="0" anchor="ctr">
                    <a:solidFill>
                      <a:srgbClr val="FF5050"/>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4</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rgbClr val="FF5050"/>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4</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rgbClr val="FF5050"/>
                    </a:solidFill>
                  </a:tcPr>
                </a:tc>
                <a:extLst>
                  <a:ext uri="{0D108BD9-81ED-4DB2-BD59-A6C34878D82A}">
                    <a16:rowId xmlns="" xmlns:a16="http://schemas.microsoft.com/office/drawing/2014/main" val="1784411394"/>
                  </a:ext>
                </a:extLst>
              </a:tr>
            </a:tbl>
          </a:graphicData>
        </a:graphic>
      </p:graphicFrame>
      <p:pic>
        <p:nvPicPr>
          <p:cNvPr id="6" name="Image 5"/>
          <p:cNvPicPr>
            <a:picLocks noChangeAspect="1"/>
          </p:cNvPicPr>
          <p:nvPr/>
        </p:nvPicPr>
        <p:blipFill rotWithShape="1">
          <a:blip r:embed="rId2">
            <a:extLst>
              <a:ext uri="{28A0092B-C50C-407E-A947-70E740481C1C}">
                <a14:useLocalDpi xmlns:a14="http://schemas.microsoft.com/office/drawing/2010/main" val="0"/>
              </a:ext>
            </a:extLst>
          </a:blip>
          <a:srcRect b="8088"/>
          <a:stretch/>
        </p:blipFill>
        <p:spPr>
          <a:xfrm>
            <a:off x="10772083" y="121033"/>
            <a:ext cx="694944" cy="543486"/>
          </a:xfrm>
          <a:prstGeom prst="rect">
            <a:avLst/>
          </a:prstGeom>
        </p:spPr>
      </p:pic>
      <p:sp>
        <p:nvSpPr>
          <p:cNvPr id="4" name="Rectangle 3"/>
          <p:cNvSpPr/>
          <p:nvPr/>
        </p:nvSpPr>
        <p:spPr>
          <a:xfrm>
            <a:off x="729569" y="1384246"/>
            <a:ext cx="11177655" cy="628702"/>
          </a:xfrm>
          <a:prstGeom prst="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i="1" dirty="0" smtClean="0">
                <a:solidFill>
                  <a:schemeClr val="tx1"/>
                </a:solidFill>
                <a:latin typeface="Calibri" panose="020F0502020204030204" pitchFamily="34" charset="0"/>
              </a:rPr>
              <a:t>Les chapitre </a:t>
            </a:r>
            <a:r>
              <a:rPr lang="fr-FR" i="1" dirty="0">
                <a:solidFill>
                  <a:schemeClr val="tx1"/>
                </a:solidFill>
                <a:latin typeface="Calibri" panose="020F0502020204030204" pitchFamily="34" charset="0"/>
              </a:rPr>
              <a:t>X et Y étaient </a:t>
            </a:r>
            <a:r>
              <a:rPr lang="fr-FR" b="1" i="1" dirty="0">
                <a:solidFill>
                  <a:schemeClr val="tx1"/>
                </a:solidFill>
                <a:latin typeface="Calibri" panose="020F0502020204030204" pitchFamily="34" charset="0"/>
              </a:rPr>
              <a:t>mis ensemble parce qu'il y avait de la matière en commun</a:t>
            </a:r>
            <a:r>
              <a:rPr lang="fr-FR" i="1" dirty="0">
                <a:solidFill>
                  <a:schemeClr val="tx1"/>
                </a:solidFill>
                <a:latin typeface="Calibri" panose="020F0502020204030204" pitchFamily="34" charset="0"/>
              </a:rPr>
              <a:t>. Aussi dans notre façon de la revoir par après, on disait « OK, on peut aller la rechercher là aussi ».</a:t>
            </a:r>
          </a:p>
        </p:txBody>
      </p:sp>
      <p:sp>
        <p:nvSpPr>
          <p:cNvPr id="7" name="Rectangle 6"/>
          <p:cNvSpPr/>
          <p:nvPr/>
        </p:nvSpPr>
        <p:spPr>
          <a:xfrm>
            <a:off x="729572" y="491012"/>
            <a:ext cx="5749052" cy="347014"/>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29572" y="795964"/>
            <a:ext cx="5749052" cy="347014"/>
          </a:xfrm>
          <a:prstGeom prst="rect">
            <a:avLst/>
          </a:prstGeom>
          <a:noFill/>
          <a:ln w="28575">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729568" y="3802779"/>
            <a:ext cx="11177655" cy="526030"/>
          </a:xfrm>
          <a:prstGeom prst="rect">
            <a:avLst/>
          </a:prstGeom>
          <a:solidFill>
            <a:schemeClr val="bg1"/>
          </a:solidFill>
          <a:ln w="28575">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i="1" dirty="0">
                <a:solidFill>
                  <a:schemeClr val="tx1"/>
                </a:solidFill>
                <a:latin typeface="Calibri" panose="020F0502020204030204" pitchFamily="34" charset="0"/>
              </a:rPr>
              <a:t>On faisait vraiment tout le QCM ensemble, </a:t>
            </a:r>
            <a:r>
              <a:rPr lang="fr-FR" b="1" i="1" dirty="0">
                <a:solidFill>
                  <a:schemeClr val="tx1"/>
                </a:solidFill>
                <a:latin typeface="Calibri" panose="020F0502020204030204" pitchFamily="34" charset="0"/>
              </a:rPr>
              <a:t>on le faisait d'abord nous-mêmes</a:t>
            </a:r>
            <a:r>
              <a:rPr lang="fr-FR" i="1" dirty="0">
                <a:solidFill>
                  <a:schemeClr val="tx1"/>
                </a:solidFill>
                <a:latin typeface="Calibri" panose="020F0502020204030204" pitchFamily="34" charset="0"/>
              </a:rPr>
              <a:t>, puis ensemble. </a:t>
            </a:r>
          </a:p>
        </p:txBody>
      </p:sp>
      <p:sp>
        <p:nvSpPr>
          <p:cNvPr id="2" name="Rectangle 1"/>
          <p:cNvSpPr/>
          <p:nvPr/>
        </p:nvSpPr>
        <p:spPr>
          <a:xfrm>
            <a:off x="729568" y="2179739"/>
            <a:ext cx="11177655" cy="642344"/>
          </a:xfrm>
          <a:prstGeom prst="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i="1" dirty="0">
                <a:solidFill>
                  <a:schemeClr val="tx1"/>
                </a:solidFill>
                <a:latin typeface="Calibri" panose="020F0502020204030204" pitchFamily="34" charset="0"/>
              </a:rPr>
              <a:t>Comme ça, on voyait vraiment bien, </a:t>
            </a:r>
            <a:r>
              <a:rPr lang="fr-FR" b="1" i="1" dirty="0">
                <a:solidFill>
                  <a:schemeClr val="tx1"/>
                </a:solidFill>
                <a:latin typeface="Calibri" panose="020F0502020204030204" pitchFamily="34" charset="0"/>
              </a:rPr>
              <a:t>de façon structurée</a:t>
            </a:r>
            <a:r>
              <a:rPr lang="fr-FR" i="1" dirty="0">
                <a:solidFill>
                  <a:schemeClr val="tx1"/>
                </a:solidFill>
                <a:latin typeface="Calibri" panose="020F0502020204030204" pitchFamily="34" charset="0"/>
              </a:rPr>
              <a:t>, ce qui était important dans la théorie pour faire les exercices, petit à petit. </a:t>
            </a:r>
          </a:p>
        </p:txBody>
      </p:sp>
      <p:sp>
        <p:nvSpPr>
          <p:cNvPr id="3" name="Rectangle 2"/>
          <p:cNvSpPr/>
          <p:nvPr/>
        </p:nvSpPr>
        <p:spPr>
          <a:xfrm>
            <a:off x="729568" y="2979370"/>
            <a:ext cx="11177655" cy="701462"/>
          </a:xfrm>
          <a:prstGeom prst="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i="1" dirty="0">
                <a:solidFill>
                  <a:schemeClr val="tx1"/>
                </a:solidFill>
                <a:latin typeface="Calibri" panose="020F0502020204030204" pitchFamily="34" charset="0"/>
              </a:rPr>
              <a:t>Forcément c'était découpé en plusieurs séances en fonction des chapitres, et on voyait quand même </a:t>
            </a:r>
            <a:r>
              <a:rPr lang="fr-FR" b="1" i="1" dirty="0">
                <a:solidFill>
                  <a:schemeClr val="tx1"/>
                </a:solidFill>
                <a:latin typeface="Calibri" panose="020F0502020204030204" pitchFamily="34" charset="0"/>
              </a:rPr>
              <a:t>une vision assez globale de l'ensemble de la matière </a:t>
            </a:r>
            <a:r>
              <a:rPr lang="fr-FR" i="1" dirty="0">
                <a:solidFill>
                  <a:schemeClr val="tx1"/>
                </a:solidFill>
                <a:latin typeface="Calibri" panose="020F0502020204030204" pitchFamily="34" charset="0"/>
              </a:rPr>
              <a:t>sur toutes les </a:t>
            </a:r>
            <a:r>
              <a:rPr lang="fr-FR" i="1" dirty="0" smtClean="0">
                <a:solidFill>
                  <a:schemeClr val="tx1"/>
                </a:solidFill>
                <a:latin typeface="Calibri" panose="020F0502020204030204" pitchFamily="34" charset="0"/>
              </a:rPr>
              <a:t>séances</a:t>
            </a:r>
            <a:r>
              <a:rPr lang="fr-FR" i="1" dirty="0">
                <a:solidFill>
                  <a:schemeClr val="tx1"/>
                </a:solidFill>
                <a:latin typeface="Calibri" panose="020F0502020204030204" pitchFamily="34" charset="0"/>
              </a:rPr>
              <a:t>.</a:t>
            </a:r>
          </a:p>
        </p:txBody>
      </p:sp>
      <p:sp>
        <p:nvSpPr>
          <p:cNvPr id="10" name="Rectangle 9"/>
          <p:cNvSpPr/>
          <p:nvPr/>
        </p:nvSpPr>
        <p:spPr>
          <a:xfrm>
            <a:off x="729567" y="4450756"/>
            <a:ext cx="11177655" cy="526030"/>
          </a:xfrm>
          <a:prstGeom prst="rect">
            <a:avLst/>
          </a:prstGeom>
          <a:solidFill>
            <a:schemeClr val="bg1"/>
          </a:solidFill>
          <a:ln w="28575">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i="1" dirty="0" smtClean="0">
                <a:solidFill>
                  <a:schemeClr val="tx1"/>
                </a:solidFill>
                <a:latin typeface="Calibri" panose="020F0502020204030204" pitchFamily="34" charset="0"/>
              </a:rPr>
              <a:t>Elle </a:t>
            </a:r>
            <a:r>
              <a:rPr lang="fr-FR" i="1" dirty="0">
                <a:solidFill>
                  <a:schemeClr val="tx1"/>
                </a:solidFill>
                <a:latin typeface="Calibri" panose="020F0502020204030204" pitchFamily="34" charset="0"/>
              </a:rPr>
              <a:t>avait vraiment le temps de nous expliquer, </a:t>
            </a:r>
            <a:r>
              <a:rPr lang="fr-FR" b="1" i="1" dirty="0">
                <a:solidFill>
                  <a:schemeClr val="tx1"/>
                </a:solidFill>
                <a:latin typeface="Calibri" panose="020F0502020204030204" pitchFamily="34" charset="0"/>
              </a:rPr>
              <a:t>de nous laisser résoudre nous-mêmes les exercices </a:t>
            </a:r>
            <a:r>
              <a:rPr lang="fr-FR" i="1" dirty="0">
                <a:solidFill>
                  <a:schemeClr val="tx1"/>
                </a:solidFill>
                <a:latin typeface="Calibri" panose="020F0502020204030204" pitchFamily="34" charset="0"/>
              </a:rPr>
              <a:t>et de les </a:t>
            </a:r>
            <a:r>
              <a:rPr lang="fr-FR" i="1" dirty="0" smtClean="0">
                <a:solidFill>
                  <a:schemeClr val="tx1"/>
                </a:solidFill>
                <a:latin typeface="Calibri" panose="020F0502020204030204" pitchFamily="34" charset="0"/>
              </a:rPr>
              <a:t>faire.</a:t>
            </a:r>
            <a:endParaRPr lang="fr-FR" i="1" dirty="0">
              <a:solidFill>
                <a:schemeClr val="tx1"/>
              </a:solidFill>
              <a:latin typeface="Calibri" panose="020F0502020204030204" pitchFamily="34" charset="0"/>
            </a:endParaRPr>
          </a:p>
        </p:txBody>
      </p:sp>
      <p:sp>
        <p:nvSpPr>
          <p:cNvPr id="11" name="Rectangle 10"/>
          <p:cNvSpPr/>
          <p:nvPr/>
        </p:nvSpPr>
        <p:spPr>
          <a:xfrm>
            <a:off x="729567" y="5159568"/>
            <a:ext cx="11177655" cy="797914"/>
          </a:xfrm>
          <a:prstGeom prst="rect">
            <a:avLst/>
          </a:prstGeom>
          <a:solidFill>
            <a:schemeClr val="bg1"/>
          </a:solidFill>
          <a:ln w="28575">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i="1" dirty="0">
                <a:solidFill>
                  <a:schemeClr val="tx1"/>
                </a:solidFill>
                <a:latin typeface="Calibri" panose="020F0502020204030204" pitchFamily="34" charset="0"/>
              </a:rPr>
              <a:t>P</a:t>
            </a:r>
            <a:r>
              <a:rPr lang="fr-FR" i="1" dirty="0" smtClean="0">
                <a:solidFill>
                  <a:schemeClr val="tx1"/>
                </a:solidFill>
                <a:latin typeface="Calibri" panose="020F0502020204030204" pitchFamily="34" charset="0"/>
              </a:rPr>
              <a:t>ar </a:t>
            </a:r>
            <a:r>
              <a:rPr lang="fr-FR" i="1" dirty="0">
                <a:solidFill>
                  <a:schemeClr val="tx1"/>
                </a:solidFill>
                <a:latin typeface="Calibri" panose="020F0502020204030204" pitchFamily="34" charset="0"/>
              </a:rPr>
              <a:t>exemple en bio, </a:t>
            </a:r>
            <a:r>
              <a:rPr lang="fr-FR" b="1" i="1" dirty="0">
                <a:solidFill>
                  <a:schemeClr val="tx1"/>
                </a:solidFill>
                <a:latin typeface="Calibri" panose="020F0502020204030204" pitchFamily="34" charset="0"/>
              </a:rPr>
              <a:t>on a fait des exercices au tableau</a:t>
            </a:r>
            <a:r>
              <a:rPr lang="fr-FR" i="1" dirty="0">
                <a:solidFill>
                  <a:schemeClr val="tx1"/>
                </a:solidFill>
                <a:latin typeface="Calibri" panose="020F0502020204030204" pitchFamily="34" charset="0"/>
              </a:rPr>
              <a:t>. </a:t>
            </a:r>
            <a:r>
              <a:rPr lang="fr-FR" i="1" dirty="0" smtClean="0">
                <a:solidFill>
                  <a:schemeClr val="tx1"/>
                </a:solidFill>
                <a:latin typeface="Calibri" panose="020F0502020204030204" pitchFamily="34" charset="0"/>
              </a:rPr>
              <a:t>C’était...</a:t>
            </a:r>
            <a:r>
              <a:rPr lang="fr-FR" i="1" dirty="0">
                <a:solidFill>
                  <a:schemeClr val="tx1"/>
                </a:solidFill>
                <a:latin typeface="Calibri" panose="020F0502020204030204" pitchFamily="34" charset="0"/>
              </a:rPr>
              <a:t>alors un qui devait le faire au tableau et les autres devaient l'aider.</a:t>
            </a:r>
          </a:p>
        </p:txBody>
      </p:sp>
      <p:sp>
        <p:nvSpPr>
          <p:cNvPr id="12" name="ZoneTexte 11"/>
          <p:cNvSpPr txBox="1"/>
          <p:nvPr/>
        </p:nvSpPr>
        <p:spPr>
          <a:xfrm>
            <a:off x="9415336" y="5157546"/>
            <a:ext cx="2713494" cy="1277273"/>
          </a:xfrm>
          <a:prstGeom prst="rect">
            <a:avLst/>
          </a:prstGeom>
          <a:solidFill>
            <a:schemeClr val="bg1"/>
          </a:solidFill>
          <a:ln w="38100">
            <a:solidFill>
              <a:srgbClr val="00B050"/>
            </a:solidFill>
          </a:ln>
        </p:spPr>
        <p:txBody>
          <a:bodyPr wrap="square" rtlCol="0">
            <a:spAutoFit/>
          </a:bodyPr>
          <a:lstStyle/>
          <a:p>
            <a:pPr algn="r"/>
            <a:r>
              <a:rPr lang="fr-FR" sz="1500" b="1" dirty="0" smtClean="0"/>
              <a:t>Perception de la </a:t>
            </a:r>
            <a:r>
              <a:rPr lang="fr-FR" sz="1500" b="1" dirty="0" err="1" smtClean="0"/>
              <a:t>contr</a:t>
            </a:r>
            <a:r>
              <a:rPr lang="nl-BE" sz="1500" b="1" dirty="0" smtClean="0"/>
              <a:t>ôlabilité </a:t>
            </a:r>
            <a:r>
              <a:rPr lang="nl-BE" sz="1500" dirty="0" smtClean="0"/>
              <a:t>(Viau, 1997)</a:t>
            </a:r>
          </a:p>
          <a:p>
            <a:pPr algn="r"/>
            <a:r>
              <a:rPr lang="nl-BE" sz="1500" b="1" dirty="0"/>
              <a:t>A</a:t>
            </a:r>
            <a:r>
              <a:rPr lang="nl-BE" sz="1500" b="1" dirty="0" smtClean="0"/>
              <a:t>pproche de l’apprentissage en profondeur </a:t>
            </a:r>
            <a:r>
              <a:rPr lang="nl-BE" sz="1500" dirty="0" smtClean="0"/>
              <a:t>(</a:t>
            </a:r>
            <a:r>
              <a:rPr lang="fr-BE" sz="1600" dirty="0"/>
              <a:t>Philippe, Romainville &amp; </a:t>
            </a:r>
            <a:r>
              <a:rPr lang="fr-BE" sz="1600" dirty="0" err="1"/>
              <a:t>Willocq</a:t>
            </a:r>
            <a:r>
              <a:rPr lang="fr-BE" sz="1600" dirty="0"/>
              <a:t>, 1997</a:t>
            </a:r>
            <a:r>
              <a:rPr lang="fr-BE" sz="1600" dirty="0" smtClean="0"/>
              <a:t>)</a:t>
            </a:r>
            <a:endParaRPr lang="fr-FR" sz="1500" dirty="0" smtClean="0"/>
          </a:p>
        </p:txBody>
      </p:sp>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7875" y="806670"/>
            <a:ext cx="1752600" cy="609600"/>
          </a:xfrm>
          <a:prstGeom prst="rect">
            <a:avLst/>
          </a:prstGeom>
          <a:ln w="38100">
            <a:solidFill>
              <a:srgbClr val="00B050"/>
            </a:solidFill>
          </a:ln>
        </p:spPr>
      </p:pic>
      <p:pic>
        <p:nvPicPr>
          <p:cNvPr id="14" name="Imag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5573" y="1563740"/>
            <a:ext cx="1564902" cy="1586487"/>
          </a:xfrm>
          <a:prstGeom prst="rect">
            <a:avLst/>
          </a:prstGeom>
          <a:ln w="38100">
            <a:solidFill>
              <a:srgbClr val="00B050"/>
            </a:solidFill>
          </a:ln>
        </p:spPr>
      </p:pic>
      <p:pic>
        <p:nvPicPr>
          <p:cNvPr id="15" name="Imag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98477" y="3312539"/>
            <a:ext cx="1581997" cy="1514197"/>
          </a:xfrm>
          <a:prstGeom prst="rect">
            <a:avLst/>
          </a:prstGeom>
          <a:ln w="38100">
            <a:solidFill>
              <a:srgbClr val="00B050"/>
            </a:solidFill>
          </a:ln>
        </p:spPr>
      </p:pic>
    </p:spTree>
    <p:extLst>
      <p:ext uri="{BB962C8B-B14F-4D97-AF65-F5344CB8AC3E}">
        <p14:creationId xmlns:p14="http://schemas.microsoft.com/office/powerpoint/2010/main" val="33166096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2" grpId="0" animBg="1"/>
      <p:bldP spid="3" grpId="0" animBg="1"/>
      <p:bldP spid="10" grpId="0" animBg="1"/>
      <p:bldP spid="11" grpId="0" animBg="1"/>
      <p:bldP spid="1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1400929133"/>
              </p:ext>
            </p:extLst>
          </p:nvPr>
        </p:nvGraphicFramePr>
        <p:xfrm>
          <a:off x="729572" y="121033"/>
          <a:ext cx="10042511" cy="657082"/>
        </p:xfrm>
        <a:graphic>
          <a:graphicData uri="http://schemas.openxmlformats.org/drawingml/2006/table">
            <a:tbl>
              <a:tblPr firstRow="1" bandRow="1">
                <a:tableStyleId>{5C22544A-7EE6-4342-B048-85BDC9FD1C3A}</a:tableStyleId>
              </a:tblPr>
              <a:tblGrid>
                <a:gridCol w="7509755">
                  <a:extLst>
                    <a:ext uri="{9D8B030D-6E8A-4147-A177-3AD203B41FA5}">
                      <a16:colId xmlns="" xmlns:a16="http://schemas.microsoft.com/office/drawing/2014/main" val="2980651336"/>
                    </a:ext>
                  </a:extLst>
                </a:gridCol>
                <a:gridCol w="633189">
                  <a:extLst>
                    <a:ext uri="{9D8B030D-6E8A-4147-A177-3AD203B41FA5}">
                      <a16:colId xmlns="" xmlns:a16="http://schemas.microsoft.com/office/drawing/2014/main" val="2249863692"/>
                    </a:ext>
                  </a:extLst>
                </a:gridCol>
                <a:gridCol w="633189">
                  <a:extLst>
                    <a:ext uri="{9D8B030D-6E8A-4147-A177-3AD203B41FA5}">
                      <a16:colId xmlns="" xmlns:a16="http://schemas.microsoft.com/office/drawing/2014/main" val="2893135628"/>
                    </a:ext>
                  </a:extLst>
                </a:gridCol>
                <a:gridCol w="633189">
                  <a:extLst>
                    <a:ext uri="{9D8B030D-6E8A-4147-A177-3AD203B41FA5}">
                      <a16:colId xmlns="" xmlns:a16="http://schemas.microsoft.com/office/drawing/2014/main" val="490871158"/>
                    </a:ext>
                  </a:extLst>
                </a:gridCol>
                <a:gridCol w="633189">
                  <a:extLst>
                    <a:ext uri="{9D8B030D-6E8A-4147-A177-3AD203B41FA5}">
                      <a16:colId xmlns="" xmlns:a16="http://schemas.microsoft.com/office/drawing/2014/main" val="2084468705"/>
                    </a:ext>
                  </a:extLst>
                </a:gridCol>
              </a:tblGrid>
              <a:tr h="349737">
                <a:tc>
                  <a:txBody>
                    <a:bodyPr/>
                    <a:lstStyle/>
                    <a:p>
                      <a:pPr algn="l" fontAlgn="ctr"/>
                      <a:r>
                        <a:rPr lang="fr-BE" sz="1800" b="1" i="0" u="none" strike="noStrike" noProof="0" dirty="0" smtClean="0">
                          <a:solidFill>
                            <a:srgbClr val="000000"/>
                          </a:solidFill>
                          <a:effectLst/>
                          <a:latin typeface="Calibri" panose="020F0502020204030204" pitchFamily="34" charset="0"/>
                        </a:rPr>
                        <a:t>Pratiques enseignantes évoquées positives</a:t>
                      </a:r>
                      <a:r>
                        <a:rPr lang="fr-BE" sz="1800" b="1" i="0" u="none" strike="noStrike" baseline="0" noProof="0" dirty="0" smtClean="0">
                          <a:solidFill>
                            <a:srgbClr val="000000"/>
                          </a:solidFill>
                          <a:effectLst/>
                          <a:latin typeface="Calibri" panose="020F0502020204030204" pitchFamily="34" charset="0"/>
                        </a:rPr>
                        <a:t> dans l’allègement</a:t>
                      </a:r>
                      <a:endParaRPr lang="fr-BE" sz="1800" b="1" i="0" u="none" strike="noStrike" noProof="0" dirty="0">
                        <a:solidFill>
                          <a:srgbClr val="000000"/>
                        </a:solidFill>
                        <a:effectLst/>
                        <a:latin typeface="Calibri" panose="020F0502020204030204" pitchFamily="34" charset="0"/>
                      </a:endParaRPr>
                    </a:p>
                  </a:txBody>
                  <a:tcPr marL="7200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Et. (1)</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Com.</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Et. (2)</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Com.</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extLst>
                  <a:ext uri="{0D108BD9-81ED-4DB2-BD59-A6C34878D82A}">
                    <a16:rowId xmlns="" xmlns:a16="http://schemas.microsoft.com/office/drawing/2014/main" val="2101281383"/>
                  </a:ext>
                </a:extLst>
              </a:tr>
              <a:tr h="30734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r-BE" sz="1800" b="1" i="0" u="none" strike="noStrike" kern="1200" noProof="0" dirty="0" smtClean="0">
                          <a:solidFill>
                            <a:srgbClr val="000000"/>
                          </a:solidFill>
                          <a:effectLst/>
                          <a:latin typeface="Calibri" panose="020F0502020204030204" pitchFamily="34" charset="0"/>
                          <a:ea typeface="+mn-ea"/>
                          <a:cs typeface="+mn-cs"/>
                        </a:rPr>
                        <a:t>Choix</a:t>
                      </a:r>
                      <a:r>
                        <a:rPr lang="fr-BE" sz="1800" b="1" i="0" u="none" strike="noStrike" kern="1200" baseline="0" noProof="0" dirty="0" smtClean="0">
                          <a:solidFill>
                            <a:srgbClr val="000000"/>
                          </a:solidFill>
                          <a:effectLst/>
                          <a:latin typeface="Calibri" panose="020F0502020204030204" pitchFamily="34" charset="0"/>
                          <a:ea typeface="+mn-ea"/>
                          <a:cs typeface="+mn-cs"/>
                        </a:rPr>
                        <a:t> des étudiants influencent le programme</a:t>
                      </a:r>
                      <a:endParaRPr lang="fr-BE" sz="1800" b="1" i="0" u="none" strike="noStrike" kern="1200" noProof="0" dirty="0" smtClean="0">
                        <a:solidFill>
                          <a:srgbClr val="000000"/>
                        </a:solidFill>
                        <a:effectLst/>
                        <a:latin typeface="Calibri" panose="020F0502020204030204" pitchFamily="34" charset="0"/>
                        <a:ea typeface="+mn-ea"/>
                        <a:cs typeface="+mn-cs"/>
                      </a:endParaRPr>
                    </a:p>
                  </a:txBody>
                  <a:tcPr marL="72000" marR="7620" marT="7620" marB="0" anchor="ctr">
                    <a:solidFill>
                      <a:srgbClr val="FF66CC"/>
                    </a:solidFill>
                  </a:tcPr>
                </a:tc>
                <a:tc>
                  <a:txBody>
                    <a:bodyPr/>
                    <a:lstStyle/>
                    <a:p>
                      <a:pPr algn="ctr" fontAlgn="b"/>
                      <a:r>
                        <a:rPr lang="fr-BE" sz="1600" b="1" i="0" u="none" strike="noStrike" kern="1200" noProof="0" dirty="0" smtClean="0">
                          <a:solidFill>
                            <a:srgbClr val="000000"/>
                          </a:solidFill>
                          <a:effectLst/>
                          <a:latin typeface="Calibri" panose="020F0502020204030204" pitchFamily="34" charset="0"/>
                          <a:ea typeface="+mn-ea"/>
                          <a:cs typeface="+mn-cs"/>
                        </a:rPr>
                        <a:t>2</a:t>
                      </a:r>
                      <a:endParaRPr lang="fr-BE" sz="1600" b="1" i="0" u="none" strike="noStrike" kern="1200" noProof="0" dirty="0">
                        <a:solidFill>
                          <a:srgbClr val="000000"/>
                        </a:solidFill>
                        <a:effectLst/>
                        <a:latin typeface="Calibri" panose="020F0502020204030204" pitchFamily="34" charset="0"/>
                        <a:ea typeface="+mn-ea"/>
                        <a:cs typeface="+mn-cs"/>
                      </a:endParaRPr>
                    </a:p>
                  </a:txBody>
                  <a:tcPr marL="7620" marR="7620" marT="7620" marB="0" anchor="ctr">
                    <a:solidFill>
                      <a:srgbClr val="FF66CC"/>
                    </a:solidFill>
                  </a:tcPr>
                </a:tc>
                <a:tc>
                  <a:txBody>
                    <a:bodyPr/>
                    <a:lstStyle/>
                    <a:p>
                      <a:pPr algn="ctr" fontAlgn="b"/>
                      <a:r>
                        <a:rPr lang="fr-BE" sz="1600" b="1" i="0" u="none" strike="noStrike" kern="1200" noProof="0" dirty="0" smtClean="0">
                          <a:solidFill>
                            <a:srgbClr val="000000"/>
                          </a:solidFill>
                          <a:effectLst/>
                          <a:latin typeface="Calibri" panose="020F0502020204030204" pitchFamily="34" charset="0"/>
                          <a:ea typeface="+mn-ea"/>
                          <a:cs typeface="+mn-cs"/>
                        </a:rPr>
                        <a:t>2</a:t>
                      </a:r>
                      <a:endParaRPr lang="fr-BE" sz="1600" b="1" i="0" u="none" strike="noStrike" kern="1200" noProof="0" dirty="0">
                        <a:solidFill>
                          <a:srgbClr val="000000"/>
                        </a:solidFill>
                        <a:effectLst/>
                        <a:latin typeface="Calibri" panose="020F0502020204030204" pitchFamily="34" charset="0"/>
                        <a:ea typeface="+mn-ea"/>
                        <a:cs typeface="+mn-cs"/>
                      </a:endParaRPr>
                    </a:p>
                  </a:txBody>
                  <a:tcPr marL="7620" marR="7620" marT="7620" marB="0" anchor="ctr">
                    <a:solidFill>
                      <a:srgbClr val="FF66CC"/>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2</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rgbClr val="FF66CC"/>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2</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rgbClr val="FF66CC"/>
                    </a:solidFill>
                  </a:tcPr>
                </a:tc>
                <a:extLst>
                  <a:ext uri="{0D108BD9-81ED-4DB2-BD59-A6C34878D82A}">
                    <a16:rowId xmlns="" xmlns:a16="http://schemas.microsoft.com/office/drawing/2014/main" val="2487209003"/>
                  </a:ext>
                </a:extLst>
              </a:tr>
            </a:tbl>
          </a:graphicData>
        </a:graphic>
      </p:graphicFrame>
      <p:pic>
        <p:nvPicPr>
          <p:cNvPr id="6" name="Image 5"/>
          <p:cNvPicPr>
            <a:picLocks noChangeAspect="1"/>
          </p:cNvPicPr>
          <p:nvPr/>
        </p:nvPicPr>
        <p:blipFill rotWithShape="1">
          <a:blip r:embed="rId2">
            <a:extLst>
              <a:ext uri="{28A0092B-C50C-407E-A947-70E740481C1C}">
                <a14:useLocalDpi xmlns:a14="http://schemas.microsoft.com/office/drawing/2010/main" val="0"/>
              </a:ext>
            </a:extLst>
          </a:blip>
          <a:srcRect b="8088"/>
          <a:stretch/>
        </p:blipFill>
        <p:spPr>
          <a:xfrm>
            <a:off x="10772083" y="121033"/>
            <a:ext cx="694944" cy="543486"/>
          </a:xfrm>
          <a:prstGeom prst="rect">
            <a:avLst/>
          </a:prstGeom>
        </p:spPr>
      </p:pic>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8295" y="1661441"/>
            <a:ext cx="1363531" cy="1474634"/>
          </a:xfrm>
          <a:prstGeom prst="rect">
            <a:avLst/>
          </a:prstGeom>
          <a:ln w="38100">
            <a:solidFill>
              <a:srgbClr val="00B050"/>
            </a:solidFill>
          </a:ln>
        </p:spPr>
      </p:pic>
      <p:sp>
        <p:nvSpPr>
          <p:cNvPr id="7" name="Rectangle 6"/>
          <p:cNvSpPr/>
          <p:nvPr/>
        </p:nvSpPr>
        <p:spPr>
          <a:xfrm>
            <a:off x="729572" y="479440"/>
            <a:ext cx="5749052" cy="347014"/>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29572" y="1178502"/>
            <a:ext cx="7511603" cy="404248"/>
          </a:xfrm>
          <a:prstGeom prst="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i="1" dirty="0" smtClean="0">
                <a:solidFill>
                  <a:schemeClr val="tx1"/>
                </a:solidFill>
              </a:rPr>
              <a:t>Parce </a:t>
            </a:r>
            <a:r>
              <a:rPr lang="fr-FR" i="1" dirty="0">
                <a:solidFill>
                  <a:schemeClr val="tx1"/>
                </a:solidFill>
              </a:rPr>
              <a:t>qu'ils nous ont vraiment </a:t>
            </a:r>
            <a:r>
              <a:rPr lang="fr-FR" i="1" dirty="0" smtClean="0">
                <a:solidFill>
                  <a:schemeClr val="tx1"/>
                </a:solidFill>
              </a:rPr>
              <a:t>demandé : </a:t>
            </a:r>
            <a:r>
              <a:rPr lang="fr-FR" b="1" i="1" dirty="0">
                <a:solidFill>
                  <a:schemeClr val="tx1"/>
                </a:solidFill>
              </a:rPr>
              <a:t>qu'est-ce que vous voulez </a:t>
            </a:r>
            <a:r>
              <a:rPr lang="fr-FR" i="1" dirty="0">
                <a:solidFill>
                  <a:schemeClr val="tx1"/>
                </a:solidFill>
              </a:rPr>
              <a:t>revoir </a:t>
            </a:r>
            <a:r>
              <a:rPr lang="fr-FR" i="1" dirty="0" smtClean="0">
                <a:solidFill>
                  <a:schemeClr val="tx1"/>
                </a:solidFill>
              </a:rPr>
              <a:t>?    </a:t>
            </a:r>
          </a:p>
        </p:txBody>
      </p:sp>
      <p:sp>
        <p:nvSpPr>
          <p:cNvPr id="9" name="Rectangle 8"/>
          <p:cNvSpPr/>
          <p:nvPr/>
        </p:nvSpPr>
        <p:spPr>
          <a:xfrm>
            <a:off x="729570" y="2314702"/>
            <a:ext cx="7511605" cy="646331"/>
          </a:xfrm>
          <a:prstGeom prst="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i="1" dirty="0">
                <a:solidFill>
                  <a:schemeClr val="tx1"/>
                </a:solidFill>
              </a:rPr>
              <a:t>Et, on a eu aussi ... On a demandé aux profs </a:t>
            </a:r>
            <a:r>
              <a:rPr lang="fr-FR" b="1" i="1" dirty="0">
                <a:solidFill>
                  <a:schemeClr val="tx1"/>
                </a:solidFill>
              </a:rPr>
              <a:t>une séance en plus</a:t>
            </a:r>
            <a:r>
              <a:rPr lang="fr-FR" i="1" dirty="0">
                <a:solidFill>
                  <a:schemeClr val="tx1"/>
                </a:solidFill>
              </a:rPr>
              <a:t>, qui n'était pas comprise dans l'allègement</a:t>
            </a:r>
            <a:endParaRPr lang="fr-FR" i="1" dirty="0">
              <a:solidFill>
                <a:schemeClr val="tx1"/>
              </a:solidFill>
              <a:latin typeface="Calibri" panose="020F0502020204030204" pitchFamily="34" charset="0"/>
            </a:endParaRPr>
          </a:p>
        </p:txBody>
      </p:sp>
      <p:sp>
        <p:nvSpPr>
          <p:cNvPr id="10" name="Rectangle 9"/>
          <p:cNvSpPr/>
          <p:nvPr/>
        </p:nvSpPr>
        <p:spPr>
          <a:xfrm>
            <a:off x="731502" y="1747591"/>
            <a:ext cx="7509673" cy="404248"/>
          </a:xfrm>
          <a:prstGeom prst="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i="1" dirty="0">
                <a:solidFill>
                  <a:schemeClr val="tx1"/>
                </a:solidFill>
              </a:rPr>
              <a:t>D</a:t>
            </a:r>
            <a:r>
              <a:rPr lang="fr-FR" i="1" dirty="0" smtClean="0">
                <a:solidFill>
                  <a:schemeClr val="tx1"/>
                </a:solidFill>
              </a:rPr>
              <a:t>es fois, </a:t>
            </a:r>
            <a:r>
              <a:rPr lang="fr-FR" b="1" i="1" dirty="0">
                <a:solidFill>
                  <a:schemeClr val="tx1"/>
                </a:solidFill>
              </a:rPr>
              <a:t>on nous demandait les points qu'on voudrait revoir </a:t>
            </a:r>
            <a:r>
              <a:rPr lang="fr-FR" i="1" dirty="0">
                <a:solidFill>
                  <a:schemeClr val="tx1"/>
                </a:solidFill>
              </a:rPr>
              <a:t>et tout.</a:t>
            </a:r>
            <a:r>
              <a:rPr lang="fr-FR" i="1" dirty="0" smtClean="0">
                <a:solidFill>
                  <a:schemeClr val="tx1"/>
                </a:solidFill>
              </a:rPr>
              <a:t>        </a:t>
            </a:r>
            <a:endParaRPr lang="fr-FR" i="1" dirty="0">
              <a:solidFill>
                <a:schemeClr val="tx1"/>
              </a:solidFill>
              <a:latin typeface="Calibri" panose="020F0502020204030204" pitchFamily="34" charset="0"/>
            </a:endParaRPr>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3760" y="957592"/>
            <a:ext cx="1752600" cy="609600"/>
          </a:xfrm>
          <a:prstGeom prst="rect">
            <a:avLst/>
          </a:prstGeom>
          <a:ln w="38100">
            <a:solidFill>
              <a:srgbClr val="00B050"/>
            </a:solidFill>
          </a:ln>
        </p:spPr>
      </p:pic>
      <p:pic>
        <p:nvPicPr>
          <p:cNvPr id="4" name="Imag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77560" y="3295501"/>
            <a:ext cx="1905000" cy="723900"/>
          </a:xfrm>
          <a:prstGeom prst="rect">
            <a:avLst/>
          </a:prstGeom>
          <a:ln w="38100">
            <a:solidFill>
              <a:srgbClr val="00B050"/>
            </a:solidFill>
          </a:ln>
        </p:spPr>
      </p:pic>
    </p:spTree>
    <p:extLst>
      <p:ext uri="{BB962C8B-B14F-4D97-AF65-F5344CB8AC3E}">
        <p14:creationId xmlns:p14="http://schemas.microsoft.com/office/powerpoint/2010/main" val="6174230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1759854301"/>
              </p:ext>
            </p:extLst>
          </p:nvPr>
        </p:nvGraphicFramePr>
        <p:xfrm>
          <a:off x="729572" y="121033"/>
          <a:ext cx="10042511" cy="3401872"/>
        </p:xfrm>
        <a:graphic>
          <a:graphicData uri="http://schemas.openxmlformats.org/drawingml/2006/table">
            <a:tbl>
              <a:tblPr firstRow="1" bandRow="1">
                <a:tableStyleId>{5C22544A-7EE6-4342-B048-85BDC9FD1C3A}</a:tableStyleId>
              </a:tblPr>
              <a:tblGrid>
                <a:gridCol w="7509755">
                  <a:extLst>
                    <a:ext uri="{9D8B030D-6E8A-4147-A177-3AD203B41FA5}">
                      <a16:colId xmlns="" xmlns:a16="http://schemas.microsoft.com/office/drawing/2014/main" val="2980651336"/>
                    </a:ext>
                  </a:extLst>
                </a:gridCol>
                <a:gridCol w="633189">
                  <a:extLst>
                    <a:ext uri="{9D8B030D-6E8A-4147-A177-3AD203B41FA5}">
                      <a16:colId xmlns="" xmlns:a16="http://schemas.microsoft.com/office/drawing/2014/main" val="2249863692"/>
                    </a:ext>
                  </a:extLst>
                </a:gridCol>
                <a:gridCol w="633189">
                  <a:extLst>
                    <a:ext uri="{9D8B030D-6E8A-4147-A177-3AD203B41FA5}">
                      <a16:colId xmlns="" xmlns:a16="http://schemas.microsoft.com/office/drawing/2014/main" val="2893135628"/>
                    </a:ext>
                  </a:extLst>
                </a:gridCol>
                <a:gridCol w="633189">
                  <a:extLst>
                    <a:ext uri="{9D8B030D-6E8A-4147-A177-3AD203B41FA5}">
                      <a16:colId xmlns="" xmlns:a16="http://schemas.microsoft.com/office/drawing/2014/main" val="490871158"/>
                    </a:ext>
                  </a:extLst>
                </a:gridCol>
                <a:gridCol w="633189">
                  <a:extLst>
                    <a:ext uri="{9D8B030D-6E8A-4147-A177-3AD203B41FA5}">
                      <a16:colId xmlns="" xmlns:a16="http://schemas.microsoft.com/office/drawing/2014/main" val="2084468705"/>
                    </a:ext>
                  </a:extLst>
                </a:gridCol>
              </a:tblGrid>
              <a:tr h="349737">
                <a:tc>
                  <a:txBody>
                    <a:bodyPr/>
                    <a:lstStyle/>
                    <a:p>
                      <a:pPr algn="l" fontAlgn="ctr"/>
                      <a:r>
                        <a:rPr lang="fr-BE" sz="1800" b="1" i="0" u="none" strike="noStrike" noProof="0" dirty="0" smtClean="0">
                          <a:solidFill>
                            <a:srgbClr val="000000"/>
                          </a:solidFill>
                          <a:effectLst/>
                          <a:latin typeface="Calibri" panose="020F0502020204030204" pitchFamily="34" charset="0"/>
                        </a:rPr>
                        <a:t>Pratiques enseignantes évoquées négatives </a:t>
                      </a:r>
                      <a:r>
                        <a:rPr lang="fr-BE" sz="1800" b="1" i="0" u="none" strike="noStrike" baseline="0" noProof="0" dirty="0" smtClean="0">
                          <a:solidFill>
                            <a:srgbClr val="000000"/>
                          </a:solidFill>
                          <a:effectLst/>
                          <a:latin typeface="Calibri" panose="020F0502020204030204" pitchFamily="34" charset="0"/>
                        </a:rPr>
                        <a:t>dans l’allègement</a:t>
                      </a:r>
                      <a:endParaRPr lang="fr-BE" sz="1800" b="1" i="0" u="none" strike="noStrike" noProof="0" dirty="0">
                        <a:solidFill>
                          <a:srgbClr val="000000"/>
                        </a:solidFill>
                        <a:effectLst/>
                        <a:latin typeface="Calibri" panose="020F0502020204030204" pitchFamily="34" charset="0"/>
                      </a:endParaRPr>
                    </a:p>
                  </a:txBody>
                  <a:tcPr marL="7200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Et. (1)</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Com.</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Et. (2)</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Com.</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extLst>
                  <a:ext uri="{0D108BD9-81ED-4DB2-BD59-A6C34878D82A}">
                    <a16:rowId xmlns="" xmlns:a16="http://schemas.microsoft.com/office/drawing/2014/main" val="2101281383"/>
                  </a:ext>
                </a:extLst>
              </a:tr>
              <a:tr h="286030">
                <a:tc>
                  <a:txBody>
                    <a:bodyPr/>
                    <a:lstStyle/>
                    <a:p>
                      <a:pPr algn="l" fontAlgn="b"/>
                      <a:r>
                        <a:rPr lang="fr-BE" sz="1800" b="1" i="0" u="none" strike="noStrike" noProof="0" dirty="0" smtClean="0">
                          <a:solidFill>
                            <a:srgbClr val="000000"/>
                          </a:solidFill>
                          <a:effectLst/>
                          <a:latin typeface="Calibri" panose="020F0502020204030204" pitchFamily="34" charset="0"/>
                        </a:rPr>
                        <a:t>Manque</a:t>
                      </a:r>
                      <a:r>
                        <a:rPr lang="fr-BE" sz="1800" b="1" i="0" u="none" strike="noStrike" baseline="0" noProof="0" dirty="0" smtClean="0">
                          <a:solidFill>
                            <a:srgbClr val="000000"/>
                          </a:solidFill>
                          <a:effectLst/>
                          <a:latin typeface="Calibri" panose="020F0502020204030204" pitchFamily="34" charset="0"/>
                        </a:rPr>
                        <a:t> de concordance exercice-examen</a:t>
                      </a:r>
                      <a:endParaRPr lang="fr-BE" sz="1800" b="1" i="0" u="none" strike="noStrike" noProof="0" dirty="0">
                        <a:solidFill>
                          <a:srgbClr val="000000"/>
                        </a:solidFill>
                        <a:effectLst/>
                        <a:latin typeface="Calibri" panose="020F0502020204030204" pitchFamily="34" charset="0"/>
                      </a:endParaRPr>
                    </a:p>
                  </a:txBody>
                  <a:tcPr marL="72000" marR="7620" marT="7620" marB="0" anchor="ctr">
                    <a:solidFill>
                      <a:schemeClr val="accent6">
                        <a:lumMod val="75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2</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2</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7</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10</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75000"/>
                      </a:schemeClr>
                    </a:solidFill>
                  </a:tcPr>
                </a:tc>
                <a:extLst>
                  <a:ext uri="{0D108BD9-81ED-4DB2-BD59-A6C34878D82A}">
                    <a16:rowId xmlns="" xmlns:a16="http://schemas.microsoft.com/office/drawing/2014/main" val="1054416663"/>
                  </a:ext>
                </a:extLst>
              </a:tr>
              <a:tr h="307345">
                <a:tc>
                  <a:txBody>
                    <a:bodyPr/>
                    <a:lstStyle/>
                    <a:p>
                      <a:pPr algn="l" fontAlgn="b"/>
                      <a:r>
                        <a:rPr lang="fr-BE" sz="1800" b="1" i="0" u="none" strike="noStrike" noProof="0" dirty="0" smtClean="0">
                          <a:solidFill>
                            <a:srgbClr val="000000"/>
                          </a:solidFill>
                          <a:effectLst/>
                          <a:latin typeface="Calibri" panose="020F0502020204030204" pitchFamily="34" charset="0"/>
                        </a:rPr>
                        <a:t>Il aurait fallu plus de séances, matière non couverte</a:t>
                      </a:r>
                      <a:endParaRPr lang="fr-BE" sz="1800" b="1" i="0" u="none" strike="noStrike" noProof="0" dirty="0">
                        <a:solidFill>
                          <a:srgbClr val="000000"/>
                        </a:solidFill>
                        <a:effectLst/>
                        <a:latin typeface="Calibri" panose="020F0502020204030204" pitchFamily="34" charset="0"/>
                      </a:endParaRPr>
                    </a:p>
                  </a:txBody>
                  <a:tcPr marL="72000" marR="7620" marT="7620" marB="0" anchor="ctr">
                    <a:solidFill>
                      <a:schemeClr val="accent1">
                        <a:lumMod val="60000"/>
                        <a:lumOff val="4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5</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6</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9</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13</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extLst>
                  <a:ext uri="{0D108BD9-81ED-4DB2-BD59-A6C34878D82A}">
                    <a16:rowId xmlns="" xmlns:a16="http://schemas.microsoft.com/office/drawing/2014/main" val="28931642"/>
                  </a:ext>
                </a:extLst>
              </a:tr>
              <a:tr h="307345">
                <a:tc>
                  <a:txBody>
                    <a:bodyPr/>
                    <a:lstStyle/>
                    <a:p>
                      <a:pPr algn="l" fontAlgn="b"/>
                      <a:r>
                        <a:rPr lang="fr-BE" sz="1800" b="1" i="0" u="none" strike="noStrike" kern="1200" noProof="0" dirty="0" smtClean="0">
                          <a:solidFill>
                            <a:srgbClr val="000000"/>
                          </a:solidFill>
                          <a:effectLst/>
                          <a:latin typeface="Calibri" panose="020F0502020204030204" pitchFamily="34" charset="0"/>
                          <a:ea typeface="+mn-ea"/>
                          <a:cs typeface="+mn-cs"/>
                        </a:rPr>
                        <a:t>Manque de feedback, pas de correction</a:t>
                      </a:r>
                      <a:endParaRPr lang="fr-BE" sz="1800" b="1" i="0" u="none" strike="noStrike" kern="1200" noProof="0" dirty="0">
                        <a:solidFill>
                          <a:srgbClr val="000000"/>
                        </a:solidFill>
                        <a:effectLst/>
                        <a:latin typeface="Calibri" panose="020F0502020204030204" pitchFamily="34" charset="0"/>
                        <a:ea typeface="+mn-ea"/>
                        <a:cs typeface="+mn-cs"/>
                      </a:endParaRPr>
                    </a:p>
                  </a:txBody>
                  <a:tcPr marL="72000" marR="7620" marT="7620" marB="0" anchor="ctr">
                    <a:solidFill>
                      <a:schemeClr val="accent4">
                        <a:lumMod val="60000"/>
                        <a:lumOff val="4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3</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4">
                        <a:lumMod val="60000"/>
                        <a:lumOff val="4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4</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4">
                        <a:lumMod val="60000"/>
                        <a:lumOff val="4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2</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4">
                        <a:lumMod val="60000"/>
                        <a:lumOff val="4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2</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4">
                        <a:lumMod val="60000"/>
                        <a:lumOff val="40000"/>
                      </a:schemeClr>
                    </a:solidFill>
                  </a:tcPr>
                </a:tc>
                <a:extLst>
                  <a:ext uri="{0D108BD9-81ED-4DB2-BD59-A6C34878D82A}">
                    <a16:rowId xmlns="" xmlns:a16="http://schemas.microsoft.com/office/drawing/2014/main" val="369838471"/>
                  </a:ext>
                </a:extLst>
              </a:tr>
              <a:tr h="307345">
                <a:tc>
                  <a:txBody>
                    <a:bodyPr/>
                    <a:lstStyle/>
                    <a:p>
                      <a:pPr algn="l" fontAlgn="b"/>
                      <a:r>
                        <a:rPr lang="fr-BE" sz="1800" b="1" i="0" u="none" strike="noStrike" kern="1200" noProof="0" dirty="0" smtClean="0">
                          <a:solidFill>
                            <a:srgbClr val="000000"/>
                          </a:solidFill>
                          <a:effectLst/>
                          <a:latin typeface="Calibri" panose="020F0502020204030204" pitchFamily="34" charset="0"/>
                          <a:ea typeface="+mn-ea"/>
                          <a:cs typeface="+mn-cs"/>
                        </a:rPr>
                        <a:t>Séances ou cours peu structurés</a:t>
                      </a:r>
                      <a:endParaRPr lang="fr-BE" sz="1800" b="1" i="0" u="none" strike="noStrike" kern="1200" noProof="0" dirty="0">
                        <a:solidFill>
                          <a:srgbClr val="000000"/>
                        </a:solidFill>
                        <a:effectLst/>
                        <a:latin typeface="Calibri" panose="020F0502020204030204" pitchFamily="34" charset="0"/>
                        <a:ea typeface="+mn-ea"/>
                        <a:cs typeface="+mn-cs"/>
                      </a:endParaRPr>
                    </a:p>
                  </a:txBody>
                  <a:tcPr marL="72000" marR="7620" marT="7620" marB="0" anchor="ctr">
                    <a:solidFill>
                      <a:schemeClr val="bg2">
                        <a:lumMod val="75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2</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bg2">
                        <a:lumMod val="75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2</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bg2">
                        <a:lumMod val="75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3</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bg2">
                        <a:lumMod val="75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4</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bg2">
                        <a:lumMod val="75000"/>
                      </a:schemeClr>
                    </a:solidFill>
                  </a:tcPr>
                </a:tc>
                <a:extLst>
                  <a:ext uri="{0D108BD9-81ED-4DB2-BD59-A6C34878D82A}">
                    <a16:rowId xmlns="" xmlns:a16="http://schemas.microsoft.com/office/drawing/2014/main" val="2089343282"/>
                  </a:ext>
                </a:extLst>
              </a:tr>
              <a:tr h="307345">
                <a:tc>
                  <a:txBody>
                    <a:bodyPr/>
                    <a:lstStyle/>
                    <a:p>
                      <a:pPr algn="l" fontAlgn="b"/>
                      <a:r>
                        <a:rPr lang="fr-BE" sz="1800" b="1" i="0" u="none" strike="noStrike" kern="1200" noProof="0" dirty="0" smtClean="0">
                          <a:solidFill>
                            <a:srgbClr val="000000"/>
                          </a:solidFill>
                          <a:effectLst/>
                          <a:latin typeface="Calibri" panose="020F0502020204030204" pitchFamily="34" charset="0"/>
                          <a:ea typeface="+mn-ea"/>
                          <a:cs typeface="+mn-cs"/>
                        </a:rPr>
                        <a:t>Rythme trop rapide</a:t>
                      </a:r>
                      <a:endParaRPr lang="fr-BE" sz="1800" b="1" i="0" u="none" strike="noStrike" kern="1200" noProof="0" dirty="0">
                        <a:solidFill>
                          <a:srgbClr val="000000"/>
                        </a:solidFill>
                        <a:effectLst/>
                        <a:latin typeface="Calibri" panose="020F0502020204030204" pitchFamily="34" charset="0"/>
                        <a:ea typeface="+mn-ea"/>
                        <a:cs typeface="+mn-cs"/>
                      </a:endParaRPr>
                    </a:p>
                  </a:txBody>
                  <a:tcPr marL="72000" marR="7620" marT="7620" marB="0" anchor="ctr">
                    <a:solidFill>
                      <a:schemeClr val="accent2">
                        <a:lumMod val="60000"/>
                        <a:lumOff val="4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3</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60000"/>
                        <a:lumOff val="4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3</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60000"/>
                        <a:lumOff val="4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5</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60000"/>
                        <a:lumOff val="4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7</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2">
                        <a:lumMod val="60000"/>
                        <a:lumOff val="40000"/>
                      </a:schemeClr>
                    </a:solidFill>
                  </a:tcPr>
                </a:tc>
                <a:extLst>
                  <a:ext uri="{0D108BD9-81ED-4DB2-BD59-A6C34878D82A}">
                    <a16:rowId xmlns="" xmlns:a16="http://schemas.microsoft.com/office/drawing/2014/main" val="746518218"/>
                  </a:ext>
                </a:extLst>
              </a:tr>
              <a:tr h="30734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r-BE" sz="1800" b="1" i="0" u="none" strike="noStrike" kern="1200" noProof="0" dirty="0" smtClean="0">
                          <a:solidFill>
                            <a:srgbClr val="000000"/>
                          </a:solidFill>
                          <a:effectLst/>
                          <a:latin typeface="Calibri" panose="020F0502020204030204" pitchFamily="34" charset="0"/>
                          <a:ea typeface="+mn-ea"/>
                          <a:cs typeface="+mn-cs"/>
                        </a:rPr>
                        <a:t>Méthode</a:t>
                      </a:r>
                      <a:r>
                        <a:rPr lang="fr-BE" sz="1800" b="1" i="0" u="none" strike="noStrike" kern="1200" baseline="0" noProof="0" dirty="0" smtClean="0">
                          <a:solidFill>
                            <a:srgbClr val="000000"/>
                          </a:solidFill>
                          <a:effectLst/>
                          <a:latin typeface="Calibri" panose="020F0502020204030204" pitchFamily="34" charset="0"/>
                          <a:ea typeface="+mn-ea"/>
                          <a:cs typeface="+mn-cs"/>
                        </a:rPr>
                        <a:t> active</a:t>
                      </a:r>
                      <a:endParaRPr lang="fr-BE" sz="1800" b="1" i="0" u="none" strike="noStrike" kern="1200" noProof="0" dirty="0" smtClean="0">
                        <a:solidFill>
                          <a:srgbClr val="000000"/>
                        </a:solidFill>
                        <a:effectLst/>
                        <a:latin typeface="Calibri" panose="020F0502020204030204" pitchFamily="34" charset="0"/>
                        <a:ea typeface="+mn-ea"/>
                        <a:cs typeface="+mn-cs"/>
                      </a:endParaRPr>
                    </a:p>
                  </a:txBody>
                  <a:tcPr marL="72000" marR="7620" marT="7620" marB="0" anchor="ctr">
                    <a:solidFill>
                      <a:srgbClr val="FF5050"/>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0</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rgbClr val="FF5050"/>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0</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rgbClr val="FF5050"/>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1</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rgbClr val="FF5050"/>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1</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rgbClr val="FF5050"/>
                    </a:solidFill>
                  </a:tcPr>
                </a:tc>
                <a:extLst>
                  <a:ext uri="{0D108BD9-81ED-4DB2-BD59-A6C34878D82A}">
                    <a16:rowId xmlns="" xmlns:a16="http://schemas.microsoft.com/office/drawing/2014/main" val="1784411394"/>
                  </a:ext>
                </a:extLst>
              </a:tr>
              <a:tr h="30734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r-BE" sz="1800" b="1" i="0" u="none" strike="noStrike" kern="1200" noProof="0" dirty="0" smtClean="0">
                          <a:solidFill>
                            <a:srgbClr val="000000"/>
                          </a:solidFill>
                          <a:effectLst/>
                          <a:latin typeface="Calibri" panose="020F0502020204030204" pitchFamily="34" charset="0"/>
                          <a:ea typeface="+mn-ea"/>
                          <a:cs typeface="+mn-cs"/>
                        </a:rPr>
                        <a:t>Méthode passive</a:t>
                      </a:r>
                    </a:p>
                  </a:txBody>
                  <a:tcPr marL="72000" marR="7620" marT="7620" marB="0" anchor="ctr">
                    <a:solidFill>
                      <a:srgbClr val="9A78D6"/>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2</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rgbClr val="9A78D6"/>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2</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rgbClr val="9A78D6"/>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1</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rgbClr val="9A78D6"/>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1</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rgbClr val="9A78D6"/>
                    </a:solidFill>
                  </a:tcPr>
                </a:tc>
                <a:extLst>
                  <a:ext uri="{0D108BD9-81ED-4DB2-BD59-A6C34878D82A}">
                    <a16:rowId xmlns="" xmlns:a16="http://schemas.microsoft.com/office/drawing/2014/main" val="1684909777"/>
                  </a:ext>
                </a:extLst>
              </a:tr>
              <a:tr h="30734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r-BE" sz="1800" b="1" i="0" u="none" strike="noStrike" kern="1200" noProof="0" dirty="0" smtClean="0">
                          <a:solidFill>
                            <a:srgbClr val="000000"/>
                          </a:solidFill>
                          <a:effectLst/>
                          <a:latin typeface="Calibri" panose="020F0502020204030204" pitchFamily="34" charset="0"/>
                          <a:ea typeface="+mn-ea"/>
                          <a:cs typeface="+mn-cs"/>
                        </a:rPr>
                        <a:t>Méthode</a:t>
                      </a:r>
                      <a:r>
                        <a:rPr lang="fr-BE" sz="1800" b="1" i="0" u="none" strike="noStrike" kern="1200" baseline="0" noProof="0" dirty="0" smtClean="0">
                          <a:solidFill>
                            <a:srgbClr val="000000"/>
                          </a:solidFill>
                          <a:effectLst/>
                          <a:latin typeface="Calibri" panose="020F0502020204030204" pitchFamily="34" charset="0"/>
                          <a:ea typeface="+mn-ea"/>
                          <a:cs typeface="+mn-cs"/>
                        </a:rPr>
                        <a:t> comme en secondaire</a:t>
                      </a:r>
                      <a:endParaRPr lang="fr-BE" sz="1800" b="1" i="0" u="none" strike="noStrike" kern="1200" noProof="0" dirty="0" smtClean="0">
                        <a:solidFill>
                          <a:srgbClr val="000000"/>
                        </a:solidFill>
                        <a:effectLst/>
                        <a:latin typeface="Calibri" panose="020F0502020204030204" pitchFamily="34" charset="0"/>
                        <a:ea typeface="+mn-ea"/>
                        <a:cs typeface="+mn-cs"/>
                      </a:endParaRPr>
                    </a:p>
                  </a:txBody>
                  <a:tcPr marL="72000" marR="7620" marT="7620" marB="0" anchor="ctr">
                    <a:solidFill>
                      <a:schemeClr val="accent6">
                        <a:lumMod val="40000"/>
                        <a:lumOff val="6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0</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0</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1</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1</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extLst>
                  <a:ext uri="{0D108BD9-81ED-4DB2-BD59-A6C34878D82A}">
                    <a16:rowId xmlns="" xmlns:a16="http://schemas.microsoft.com/office/drawing/2014/main" val="3993234069"/>
                  </a:ext>
                </a:extLst>
              </a:tr>
              <a:tr h="30734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r-BE" sz="1800" b="1" i="0" u="none" strike="noStrike" kern="1200" noProof="0" dirty="0" smtClean="0">
                          <a:solidFill>
                            <a:srgbClr val="000000"/>
                          </a:solidFill>
                          <a:effectLst/>
                          <a:latin typeface="Calibri" panose="020F0502020204030204" pitchFamily="34" charset="0"/>
                          <a:ea typeface="+mn-ea"/>
                          <a:cs typeface="+mn-cs"/>
                        </a:rPr>
                        <a:t>Notes de cours pas</a:t>
                      </a:r>
                      <a:r>
                        <a:rPr lang="fr-BE" sz="1800" b="1" i="0" u="none" strike="noStrike" kern="1200" baseline="0" noProof="0" dirty="0" smtClean="0">
                          <a:solidFill>
                            <a:srgbClr val="000000"/>
                          </a:solidFill>
                          <a:effectLst/>
                          <a:latin typeface="Calibri" panose="020F0502020204030204" pitchFamily="34" charset="0"/>
                          <a:ea typeface="+mn-ea"/>
                          <a:cs typeface="+mn-cs"/>
                        </a:rPr>
                        <a:t> adaptées</a:t>
                      </a:r>
                      <a:endParaRPr lang="fr-BE" sz="1800" b="1" i="0" u="none" strike="noStrike" kern="1200" noProof="0" dirty="0" smtClean="0">
                        <a:solidFill>
                          <a:srgbClr val="000000"/>
                        </a:solidFill>
                        <a:effectLst/>
                        <a:latin typeface="Calibri" panose="020F0502020204030204" pitchFamily="34" charset="0"/>
                        <a:ea typeface="+mn-ea"/>
                        <a:cs typeface="+mn-cs"/>
                      </a:endParaRPr>
                    </a:p>
                  </a:txBody>
                  <a:tcPr marL="72000" marR="7620" marT="7620" marB="0" anchor="ctr">
                    <a:solidFill>
                      <a:schemeClr val="accent1">
                        <a:lumMod val="75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1</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75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1</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75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0</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75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0</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75000"/>
                      </a:schemeClr>
                    </a:solidFill>
                  </a:tcPr>
                </a:tc>
                <a:extLst>
                  <a:ext uri="{0D108BD9-81ED-4DB2-BD59-A6C34878D82A}">
                    <a16:rowId xmlns="" xmlns:a16="http://schemas.microsoft.com/office/drawing/2014/main" val="1230386581"/>
                  </a:ext>
                </a:extLst>
              </a:tr>
              <a:tr h="30734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r-BE" sz="1800" b="1" i="0" u="none" strike="noStrike" kern="1200" noProof="0" dirty="0" smtClean="0">
                          <a:solidFill>
                            <a:srgbClr val="000000"/>
                          </a:solidFill>
                          <a:effectLst/>
                          <a:latin typeface="Calibri" panose="020F0502020204030204" pitchFamily="34" charset="0"/>
                          <a:ea typeface="+mn-ea"/>
                          <a:cs typeface="+mn-cs"/>
                        </a:rPr>
                        <a:t>Explication par une autre personne</a:t>
                      </a:r>
                    </a:p>
                  </a:txBody>
                  <a:tcPr marL="72000" marR="7620" marT="7620" marB="0" anchor="ctr">
                    <a:solidFill>
                      <a:srgbClr val="00B0F0"/>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1</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rgbClr val="00B0F0"/>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1</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rgbClr val="00B0F0"/>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0</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rgbClr val="00B0F0"/>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0</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rgbClr val="00B0F0"/>
                    </a:solidFill>
                  </a:tcPr>
                </a:tc>
                <a:extLst>
                  <a:ext uri="{0D108BD9-81ED-4DB2-BD59-A6C34878D82A}">
                    <a16:rowId xmlns="" xmlns:a16="http://schemas.microsoft.com/office/drawing/2014/main" val="4109986278"/>
                  </a:ext>
                </a:extLst>
              </a:tr>
            </a:tbl>
          </a:graphicData>
        </a:graphic>
      </p:graphicFrame>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51419" t="22345" r="8477" b="30283"/>
          <a:stretch/>
        </p:blipFill>
        <p:spPr>
          <a:xfrm>
            <a:off x="10977444" y="121033"/>
            <a:ext cx="634795" cy="645434"/>
          </a:xfrm>
          <a:prstGeom prst="rect">
            <a:avLst/>
          </a:prstGeom>
        </p:spPr>
      </p:pic>
    </p:spTree>
    <p:extLst>
      <p:ext uri="{BB962C8B-B14F-4D97-AF65-F5344CB8AC3E}">
        <p14:creationId xmlns:p14="http://schemas.microsoft.com/office/powerpoint/2010/main" val="38603728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1888303228"/>
              </p:ext>
            </p:extLst>
          </p:nvPr>
        </p:nvGraphicFramePr>
        <p:xfrm>
          <a:off x="729572" y="121033"/>
          <a:ext cx="10042511" cy="635767"/>
        </p:xfrm>
        <a:graphic>
          <a:graphicData uri="http://schemas.openxmlformats.org/drawingml/2006/table">
            <a:tbl>
              <a:tblPr firstRow="1" bandRow="1">
                <a:tableStyleId>{5C22544A-7EE6-4342-B048-85BDC9FD1C3A}</a:tableStyleId>
              </a:tblPr>
              <a:tblGrid>
                <a:gridCol w="7509755">
                  <a:extLst>
                    <a:ext uri="{9D8B030D-6E8A-4147-A177-3AD203B41FA5}">
                      <a16:colId xmlns="" xmlns:a16="http://schemas.microsoft.com/office/drawing/2014/main" val="2980651336"/>
                    </a:ext>
                  </a:extLst>
                </a:gridCol>
                <a:gridCol w="633189">
                  <a:extLst>
                    <a:ext uri="{9D8B030D-6E8A-4147-A177-3AD203B41FA5}">
                      <a16:colId xmlns="" xmlns:a16="http://schemas.microsoft.com/office/drawing/2014/main" val="2249863692"/>
                    </a:ext>
                  </a:extLst>
                </a:gridCol>
                <a:gridCol w="633189">
                  <a:extLst>
                    <a:ext uri="{9D8B030D-6E8A-4147-A177-3AD203B41FA5}">
                      <a16:colId xmlns="" xmlns:a16="http://schemas.microsoft.com/office/drawing/2014/main" val="2893135628"/>
                    </a:ext>
                  </a:extLst>
                </a:gridCol>
                <a:gridCol w="633189">
                  <a:extLst>
                    <a:ext uri="{9D8B030D-6E8A-4147-A177-3AD203B41FA5}">
                      <a16:colId xmlns="" xmlns:a16="http://schemas.microsoft.com/office/drawing/2014/main" val="490871158"/>
                    </a:ext>
                  </a:extLst>
                </a:gridCol>
                <a:gridCol w="633189">
                  <a:extLst>
                    <a:ext uri="{9D8B030D-6E8A-4147-A177-3AD203B41FA5}">
                      <a16:colId xmlns="" xmlns:a16="http://schemas.microsoft.com/office/drawing/2014/main" val="2084468705"/>
                    </a:ext>
                  </a:extLst>
                </a:gridCol>
              </a:tblGrid>
              <a:tr h="349737">
                <a:tc>
                  <a:txBody>
                    <a:bodyPr/>
                    <a:lstStyle/>
                    <a:p>
                      <a:pPr algn="l" fontAlgn="ctr"/>
                      <a:r>
                        <a:rPr lang="fr-BE" sz="1800" b="1" i="0" u="none" strike="noStrike" noProof="0" dirty="0" smtClean="0">
                          <a:solidFill>
                            <a:srgbClr val="000000"/>
                          </a:solidFill>
                          <a:effectLst/>
                          <a:latin typeface="Calibri" panose="020F0502020204030204" pitchFamily="34" charset="0"/>
                        </a:rPr>
                        <a:t>Pratiques enseignantes évoquées négatives </a:t>
                      </a:r>
                      <a:r>
                        <a:rPr lang="fr-BE" sz="1800" b="1" i="0" u="none" strike="noStrike" baseline="0" noProof="0" dirty="0" smtClean="0">
                          <a:solidFill>
                            <a:srgbClr val="000000"/>
                          </a:solidFill>
                          <a:effectLst/>
                          <a:latin typeface="Calibri" panose="020F0502020204030204" pitchFamily="34" charset="0"/>
                        </a:rPr>
                        <a:t>dans l’allègement</a:t>
                      </a:r>
                      <a:endParaRPr lang="fr-BE" sz="1800" b="1" i="0" u="none" strike="noStrike" noProof="0" dirty="0">
                        <a:solidFill>
                          <a:srgbClr val="000000"/>
                        </a:solidFill>
                        <a:effectLst/>
                        <a:latin typeface="Calibri" panose="020F0502020204030204" pitchFamily="34" charset="0"/>
                      </a:endParaRPr>
                    </a:p>
                  </a:txBody>
                  <a:tcPr marL="7200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Et. (1)</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Com.</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Et. (2)</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Com.</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extLst>
                  <a:ext uri="{0D108BD9-81ED-4DB2-BD59-A6C34878D82A}">
                    <a16:rowId xmlns="" xmlns:a16="http://schemas.microsoft.com/office/drawing/2014/main" val="2101281383"/>
                  </a:ext>
                </a:extLst>
              </a:tr>
              <a:tr h="286030">
                <a:tc>
                  <a:txBody>
                    <a:bodyPr/>
                    <a:lstStyle/>
                    <a:p>
                      <a:pPr algn="l" fontAlgn="b"/>
                      <a:r>
                        <a:rPr lang="fr-BE" sz="1800" b="1" i="0" u="none" strike="noStrike" noProof="0" dirty="0" smtClean="0">
                          <a:solidFill>
                            <a:srgbClr val="000000"/>
                          </a:solidFill>
                          <a:effectLst/>
                          <a:latin typeface="Calibri" panose="020F0502020204030204" pitchFamily="34" charset="0"/>
                        </a:rPr>
                        <a:t>Manque</a:t>
                      </a:r>
                      <a:r>
                        <a:rPr lang="fr-BE" sz="1800" b="1" i="0" u="none" strike="noStrike" baseline="0" noProof="0" dirty="0" smtClean="0">
                          <a:solidFill>
                            <a:srgbClr val="000000"/>
                          </a:solidFill>
                          <a:effectLst/>
                          <a:latin typeface="Calibri" panose="020F0502020204030204" pitchFamily="34" charset="0"/>
                        </a:rPr>
                        <a:t> de concordance exercice-examen</a:t>
                      </a:r>
                      <a:endParaRPr lang="fr-BE" sz="1800" b="1" i="0" u="none" strike="noStrike" noProof="0" dirty="0">
                        <a:solidFill>
                          <a:srgbClr val="000000"/>
                        </a:solidFill>
                        <a:effectLst/>
                        <a:latin typeface="Calibri" panose="020F0502020204030204" pitchFamily="34" charset="0"/>
                      </a:endParaRPr>
                    </a:p>
                  </a:txBody>
                  <a:tcPr marL="72000" marR="7620" marT="7620" marB="0" anchor="ctr">
                    <a:solidFill>
                      <a:schemeClr val="accent6">
                        <a:lumMod val="75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2</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2</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7</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10</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6">
                        <a:lumMod val="75000"/>
                      </a:schemeClr>
                    </a:solidFill>
                  </a:tcPr>
                </a:tc>
                <a:extLst>
                  <a:ext uri="{0D108BD9-81ED-4DB2-BD59-A6C34878D82A}">
                    <a16:rowId xmlns="" xmlns:a16="http://schemas.microsoft.com/office/drawing/2014/main" val="1054416663"/>
                  </a:ext>
                </a:extLst>
              </a:tr>
            </a:tbl>
          </a:graphicData>
        </a:graphic>
      </p:graphicFrame>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51419" t="22345" r="8477" b="30283"/>
          <a:stretch/>
        </p:blipFill>
        <p:spPr>
          <a:xfrm>
            <a:off x="10977444" y="121033"/>
            <a:ext cx="634795" cy="645434"/>
          </a:xfrm>
          <a:prstGeom prst="rect">
            <a:avLst/>
          </a:prstGeom>
        </p:spPr>
      </p:pic>
      <p:sp>
        <p:nvSpPr>
          <p:cNvPr id="6" name="Rectangle 5"/>
          <p:cNvSpPr/>
          <p:nvPr/>
        </p:nvSpPr>
        <p:spPr>
          <a:xfrm>
            <a:off x="729568" y="1493835"/>
            <a:ext cx="10042515" cy="628702"/>
          </a:xfrm>
          <a:prstGeom prst="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i="1" dirty="0">
                <a:solidFill>
                  <a:schemeClr val="tx1"/>
                </a:solidFill>
                <a:latin typeface="Calibri" panose="020F0502020204030204" pitchFamily="34" charset="0"/>
              </a:rPr>
              <a:t>Alors physique, je trouvais qu'il y avait assez d'heures, mais par contre </a:t>
            </a:r>
            <a:r>
              <a:rPr lang="fr-FR" b="1" i="1" dirty="0">
                <a:solidFill>
                  <a:schemeClr val="tx1"/>
                </a:solidFill>
                <a:latin typeface="Calibri" panose="020F0502020204030204" pitchFamily="34" charset="0"/>
              </a:rPr>
              <a:t>les difficultés des exercices </a:t>
            </a:r>
            <a:r>
              <a:rPr lang="fr-FR" i="1" dirty="0">
                <a:solidFill>
                  <a:schemeClr val="tx1"/>
                </a:solidFill>
                <a:latin typeface="Calibri" panose="020F0502020204030204" pitchFamily="34" charset="0"/>
              </a:rPr>
              <a:t>qu'on voyait en cours de remédiation </a:t>
            </a:r>
            <a:r>
              <a:rPr lang="fr-FR" b="1" i="1" dirty="0" smtClean="0">
                <a:solidFill>
                  <a:schemeClr val="tx1"/>
                </a:solidFill>
                <a:latin typeface="Calibri" panose="020F0502020204030204" pitchFamily="34" charset="0"/>
              </a:rPr>
              <a:t>n’étaient </a:t>
            </a:r>
            <a:r>
              <a:rPr lang="fr-FR" b="1" i="1" dirty="0">
                <a:solidFill>
                  <a:schemeClr val="tx1"/>
                </a:solidFill>
                <a:latin typeface="Calibri" panose="020F0502020204030204" pitchFamily="34" charset="0"/>
              </a:rPr>
              <a:t>pas les mêmes que ce qu'on avait eu à l'examen</a:t>
            </a:r>
            <a:r>
              <a:rPr lang="fr-FR" i="1" dirty="0">
                <a:solidFill>
                  <a:schemeClr val="tx1"/>
                </a:solidFill>
                <a:latin typeface="Calibri" panose="020F0502020204030204" pitchFamily="34" charset="0"/>
              </a:rPr>
              <a:t>.</a:t>
            </a:r>
          </a:p>
        </p:txBody>
      </p:sp>
      <p:sp>
        <p:nvSpPr>
          <p:cNvPr id="7" name="Rectangle 6"/>
          <p:cNvSpPr/>
          <p:nvPr/>
        </p:nvSpPr>
        <p:spPr>
          <a:xfrm>
            <a:off x="729572" y="419453"/>
            <a:ext cx="5749052" cy="452690"/>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29572" y="2237880"/>
            <a:ext cx="10042512" cy="992766"/>
          </a:xfrm>
          <a:prstGeom prst="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i="1" dirty="0" smtClean="0">
                <a:solidFill>
                  <a:schemeClr val="tx1"/>
                </a:solidFill>
                <a:latin typeface="Calibri" panose="020F0502020204030204" pitchFamily="34" charset="0"/>
              </a:rPr>
              <a:t>Mais </a:t>
            </a:r>
            <a:r>
              <a:rPr lang="fr-FR" i="1" dirty="0">
                <a:solidFill>
                  <a:schemeClr val="tx1"/>
                </a:solidFill>
                <a:latin typeface="Calibri" panose="020F0502020204030204" pitchFamily="34" charset="0"/>
              </a:rPr>
              <a:t>notre examen c'est quand même un texte avec des questions aussi et de la grammaire. Mais de temps en temps, un texte à lire et à </a:t>
            </a:r>
            <a:r>
              <a:rPr lang="fr-FR" b="1" i="1" dirty="0">
                <a:solidFill>
                  <a:schemeClr val="tx1"/>
                </a:solidFill>
                <a:latin typeface="Calibri" panose="020F0502020204030204" pitchFamily="34" charset="0"/>
              </a:rPr>
              <a:t>essayer de comprendre avec les questions j'aurais bien voulu qu'on le fasse</a:t>
            </a:r>
            <a:r>
              <a:rPr lang="fr-FR" i="1" dirty="0">
                <a:solidFill>
                  <a:schemeClr val="tx1"/>
                </a:solidFill>
                <a:latin typeface="Calibri" panose="020F0502020204030204" pitchFamily="34" charset="0"/>
              </a:rPr>
              <a:t>.</a:t>
            </a:r>
          </a:p>
        </p:txBody>
      </p:sp>
      <p:sp>
        <p:nvSpPr>
          <p:cNvPr id="2" name="Rectangle 1"/>
          <p:cNvSpPr/>
          <p:nvPr/>
        </p:nvSpPr>
        <p:spPr>
          <a:xfrm>
            <a:off x="729570" y="3374080"/>
            <a:ext cx="10042513" cy="646331"/>
          </a:xfrm>
          <a:prstGeom prst="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i="1" dirty="0">
                <a:solidFill>
                  <a:schemeClr val="tx1"/>
                </a:solidFill>
                <a:latin typeface="Calibri" panose="020F0502020204030204" pitchFamily="34" charset="0"/>
              </a:rPr>
              <a:t>C'est la même chose mais l'exercice en </a:t>
            </a:r>
            <a:r>
              <a:rPr lang="fr-FR" i="1" dirty="0" err="1">
                <a:solidFill>
                  <a:schemeClr val="tx1"/>
                </a:solidFill>
                <a:latin typeface="Calibri" panose="020F0502020204030204" pitchFamily="34" charset="0"/>
              </a:rPr>
              <a:t>vété</a:t>
            </a:r>
            <a:r>
              <a:rPr lang="fr-FR" i="1" dirty="0">
                <a:solidFill>
                  <a:schemeClr val="tx1"/>
                </a:solidFill>
                <a:latin typeface="Calibri" panose="020F0502020204030204" pitchFamily="34" charset="0"/>
              </a:rPr>
              <a:t> c'est un peu plus... Niveau grammaire c'est la même chose mais ... </a:t>
            </a:r>
            <a:r>
              <a:rPr lang="fr-FR" b="1" i="1" dirty="0">
                <a:solidFill>
                  <a:schemeClr val="tx1"/>
                </a:solidFill>
                <a:latin typeface="Calibri" panose="020F0502020204030204" pitchFamily="34" charset="0"/>
              </a:rPr>
              <a:t>C'est pas comme la prof pose les questions.</a:t>
            </a:r>
            <a:r>
              <a:rPr lang="fr-FR" i="1" dirty="0">
                <a:solidFill>
                  <a:schemeClr val="tx1"/>
                </a:solidFill>
                <a:latin typeface="Calibri" panose="020F0502020204030204" pitchFamily="34" charset="0"/>
              </a:rPr>
              <a:t> </a:t>
            </a:r>
          </a:p>
        </p:txBody>
      </p:sp>
      <p:sp>
        <p:nvSpPr>
          <p:cNvPr id="16" name="ZoneTexte 15"/>
          <p:cNvSpPr txBox="1"/>
          <p:nvPr/>
        </p:nvSpPr>
        <p:spPr>
          <a:xfrm>
            <a:off x="9415336" y="5157546"/>
            <a:ext cx="2713494" cy="1508105"/>
          </a:xfrm>
          <a:prstGeom prst="rect">
            <a:avLst/>
          </a:prstGeom>
          <a:solidFill>
            <a:schemeClr val="bg1"/>
          </a:solidFill>
          <a:ln w="38100">
            <a:solidFill>
              <a:srgbClr val="FF0000"/>
            </a:solidFill>
          </a:ln>
        </p:spPr>
        <p:txBody>
          <a:bodyPr wrap="square" rtlCol="0">
            <a:spAutoFit/>
          </a:bodyPr>
          <a:lstStyle/>
          <a:p>
            <a:pPr algn="r"/>
            <a:r>
              <a:rPr lang="fr-FR" sz="1500" b="1" dirty="0" smtClean="0"/>
              <a:t>Perception de la </a:t>
            </a:r>
            <a:r>
              <a:rPr lang="fr-FR" sz="1500" b="1" dirty="0" err="1" smtClean="0"/>
              <a:t>contr</a:t>
            </a:r>
            <a:r>
              <a:rPr lang="nl-BE" sz="1500" b="1" dirty="0" smtClean="0"/>
              <a:t>ôlabilité </a:t>
            </a:r>
            <a:r>
              <a:rPr lang="nl-BE" sz="1500" dirty="0" smtClean="0"/>
              <a:t>(Viau, 1997)</a:t>
            </a:r>
          </a:p>
          <a:p>
            <a:pPr algn="r"/>
            <a:r>
              <a:rPr lang="nl-BE" sz="1500" b="1" dirty="0" smtClean="0"/>
              <a:t>Vs approches de l’apprentissage en profondeur et stratégique </a:t>
            </a:r>
            <a:r>
              <a:rPr lang="nl-BE" sz="1500" dirty="0" smtClean="0"/>
              <a:t>(</a:t>
            </a:r>
            <a:r>
              <a:rPr lang="fr-BE" sz="1600" dirty="0"/>
              <a:t>Philippe, Romainville &amp; </a:t>
            </a:r>
            <a:r>
              <a:rPr lang="fr-BE" sz="1600" dirty="0" err="1"/>
              <a:t>Willocq</a:t>
            </a:r>
            <a:r>
              <a:rPr lang="fr-BE" sz="1600" dirty="0"/>
              <a:t>, 1997</a:t>
            </a:r>
            <a:r>
              <a:rPr lang="fr-BE" sz="1600" dirty="0" smtClean="0"/>
              <a:t>)</a:t>
            </a:r>
            <a:endParaRPr lang="fr-FR" sz="1500" dirty="0" smtClean="0"/>
          </a:p>
        </p:txBody>
      </p:sp>
      <p:pic>
        <p:nvPicPr>
          <p:cNvPr id="17" name="Imag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8130" y="3345989"/>
            <a:ext cx="1790700" cy="1676400"/>
          </a:xfrm>
          <a:prstGeom prst="rect">
            <a:avLst/>
          </a:prstGeom>
          <a:ln w="38100">
            <a:solidFill>
              <a:srgbClr val="FF0000"/>
            </a:solidFill>
          </a:ln>
        </p:spPr>
      </p:pic>
      <p:pic>
        <p:nvPicPr>
          <p:cNvPr id="18" name="Imag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8130" y="1464672"/>
            <a:ext cx="1656646" cy="1679496"/>
          </a:xfrm>
          <a:prstGeom prst="rect">
            <a:avLst/>
          </a:prstGeom>
          <a:ln w="38100">
            <a:solidFill>
              <a:srgbClr val="FF0000"/>
            </a:solidFill>
          </a:ln>
        </p:spPr>
      </p:pic>
      <p:pic>
        <p:nvPicPr>
          <p:cNvPr id="19" name="Imag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82963" y="807120"/>
            <a:ext cx="1752600" cy="609600"/>
          </a:xfrm>
          <a:prstGeom prst="rect">
            <a:avLst/>
          </a:prstGeom>
          <a:ln w="38100">
            <a:solidFill>
              <a:srgbClr val="FF0000"/>
            </a:solidFill>
          </a:ln>
        </p:spPr>
      </p:pic>
    </p:spTree>
    <p:extLst>
      <p:ext uri="{BB962C8B-B14F-4D97-AF65-F5344CB8AC3E}">
        <p14:creationId xmlns:p14="http://schemas.microsoft.com/office/powerpoint/2010/main" val="182695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2" grpId="0" animBg="1"/>
      <p:bldP spid="1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1954366479"/>
              </p:ext>
            </p:extLst>
          </p:nvPr>
        </p:nvGraphicFramePr>
        <p:xfrm>
          <a:off x="729572" y="121033"/>
          <a:ext cx="10042511" cy="1170950"/>
        </p:xfrm>
        <a:graphic>
          <a:graphicData uri="http://schemas.openxmlformats.org/drawingml/2006/table">
            <a:tbl>
              <a:tblPr firstRow="1" bandRow="1">
                <a:tableStyleId>{5C22544A-7EE6-4342-B048-85BDC9FD1C3A}</a:tableStyleId>
              </a:tblPr>
              <a:tblGrid>
                <a:gridCol w="7509755">
                  <a:extLst>
                    <a:ext uri="{9D8B030D-6E8A-4147-A177-3AD203B41FA5}">
                      <a16:colId xmlns="" xmlns:a16="http://schemas.microsoft.com/office/drawing/2014/main" val="2980651336"/>
                    </a:ext>
                  </a:extLst>
                </a:gridCol>
                <a:gridCol w="633189">
                  <a:extLst>
                    <a:ext uri="{9D8B030D-6E8A-4147-A177-3AD203B41FA5}">
                      <a16:colId xmlns="" xmlns:a16="http://schemas.microsoft.com/office/drawing/2014/main" val="2249863692"/>
                    </a:ext>
                  </a:extLst>
                </a:gridCol>
                <a:gridCol w="633189">
                  <a:extLst>
                    <a:ext uri="{9D8B030D-6E8A-4147-A177-3AD203B41FA5}">
                      <a16:colId xmlns="" xmlns:a16="http://schemas.microsoft.com/office/drawing/2014/main" val="2893135628"/>
                    </a:ext>
                  </a:extLst>
                </a:gridCol>
                <a:gridCol w="633189">
                  <a:extLst>
                    <a:ext uri="{9D8B030D-6E8A-4147-A177-3AD203B41FA5}">
                      <a16:colId xmlns="" xmlns:a16="http://schemas.microsoft.com/office/drawing/2014/main" val="490871158"/>
                    </a:ext>
                  </a:extLst>
                </a:gridCol>
                <a:gridCol w="633189">
                  <a:extLst>
                    <a:ext uri="{9D8B030D-6E8A-4147-A177-3AD203B41FA5}">
                      <a16:colId xmlns="" xmlns:a16="http://schemas.microsoft.com/office/drawing/2014/main" val="2084468705"/>
                    </a:ext>
                  </a:extLst>
                </a:gridCol>
              </a:tblGrid>
              <a:tr h="349737">
                <a:tc>
                  <a:txBody>
                    <a:bodyPr/>
                    <a:lstStyle/>
                    <a:p>
                      <a:pPr algn="l" fontAlgn="ctr"/>
                      <a:r>
                        <a:rPr lang="fr-BE" sz="1800" b="1" i="0" u="none" strike="noStrike" noProof="0" dirty="0" smtClean="0">
                          <a:solidFill>
                            <a:srgbClr val="000000"/>
                          </a:solidFill>
                          <a:effectLst/>
                          <a:latin typeface="Calibri" panose="020F0502020204030204" pitchFamily="34" charset="0"/>
                        </a:rPr>
                        <a:t>Pratiques enseignantes évoquées négatives </a:t>
                      </a:r>
                      <a:r>
                        <a:rPr lang="fr-BE" sz="1800" b="1" i="0" u="none" strike="noStrike" baseline="0" noProof="0" dirty="0" smtClean="0">
                          <a:solidFill>
                            <a:srgbClr val="000000"/>
                          </a:solidFill>
                          <a:effectLst/>
                          <a:latin typeface="Calibri" panose="020F0502020204030204" pitchFamily="34" charset="0"/>
                        </a:rPr>
                        <a:t>dans l’allègement</a:t>
                      </a:r>
                    </a:p>
                    <a:p>
                      <a:pPr algn="l" fontAlgn="ctr"/>
                      <a:endParaRPr lang="fr-BE" sz="1800" b="1" i="0" u="none" strike="noStrike" noProof="0" dirty="0">
                        <a:solidFill>
                          <a:srgbClr val="000000"/>
                        </a:solidFill>
                        <a:effectLst/>
                        <a:latin typeface="Calibri" panose="020F0502020204030204" pitchFamily="34" charset="0"/>
                      </a:endParaRPr>
                    </a:p>
                  </a:txBody>
                  <a:tcPr marL="7200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Et. (1)</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Com.</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Et. (2)</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Com.</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extLst>
                  <a:ext uri="{0D108BD9-81ED-4DB2-BD59-A6C34878D82A}">
                    <a16:rowId xmlns="" xmlns:a16="http://schemas.microsoft.com/office/drawing/2014/main" val="2101281383"/>
                  </a:ext>
                </a:extLst>
              </a:tr>
              <a:tr h="307345">
                <a:tc>
                  <a:txBody>
                    <a:bodyPr/>
                    <a:lstStyle/>
                    <a:p>
                      <a:pPr algn="l" fontAlgn="b"/>
                      <a:r>
                        <a:rPr lang="fr-BE" sz="1800" b="1" i="0" u="none" strike="noStrike" noProof="0" dirty="0" smtClean="0">
                          <a:solidFill>
                            <a:srgbClr val="000000"/>
                          </a:solidFill>
                          <a:effectLst/>
                          <a:latin typeface="Calibri" panose="020F0502020204030204" pitchFamily="34" charset="0"/>
                        </a:rPr>
                        <a:t>Il aurait fallu plus de séances, matière non couverte</a:t>
                      </a:r>
                      <a:endParaRPr lang="fr-BE" sz="1800" b="1" i="0" u="none" strike="noStrike" noProof="0" dirty="0">
                        <a:solidFill>
                          <a:srgbClr val="000000"/>
                        </a:solidFill>
                        <a:effectLst/>
                        <a:latin typeface="Calibri" panose="020F0502020204030204" pitchFamily="34" charset="0"/>
                      </a:endParaRPr>
                    </a:p>
                  </a:txBody>
                  <a:tcPr marL="72000" marR="7620" marT="7620" marB="0" anchor="ctr">
                    <a:solidFill>
                      <a:schemeClr val="accent1">
                        <a:lumMod val="60000"/>
                        <a:lumOff val="4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5</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6</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9</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13</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1">
                        <a:lumMod val="60000"/>
                        <a:lumOff val="40000"/>
                      </a:schemeClr>
                    </a:solidFill>
                  </a:tcPr>
                </a:tc>
                <a:extLst>
                  <a:ext uri="{0D108BD9-81ED-4DB2-BD59-A6C34878D82A}">
                    <a16:rowId xmlns="" xmlns:a16="http://schemas.microsoft.com/office/drawing/2014/main" val="28931642"/>
                  </a:ext>
                </a:extLst>
              </a:tr>
              <a:tr h="307345">
                <a:tc>
                  <a:txBody>
                    <a:bodyPr/>
                    <a:lstStyle/>
                    <a:p>
                      <a:pPr algn="l" fontAlgn="b"/>
                      <a:r>
                        <a:rPr lang="fr-BE" sz="1800" b="1" i="0" u="none" strike="noStrike" kern="1200" noProof="0" dirty="0" smtClean="0">
                          <a:solidFill>
                            <a:srgbClr val="000000"/>
                          </a:solidFill>
                          <a:effectLst/>
                          <a:latin typeface="Calibri" panose="020F0502020204030204" pitchFamily="34" charset="0"/>
                          <a:ea typeface="+mn-ea"/>
                          <a:cs typeface="+mn-cs"/>
                        </a:rPr>
                        <a:t>Manque de feedback, pas de correction</a:t>
                      </a:r>
                      <a:endParaRPr lang="fr-BE" sz="1800" b="1" i="0" u="none" strike="noStrike" kern="1200" noProof="0" dirty="0">
                        <a:solidFill>
                          <a:srgbClr val="000000"/>
                        </a:solidFill>
                        <a:effectLst/>
                        <a:latin typeface="Calibri" panose="020F0502020204030204" pitchFamily="34" charset="0"/>
                        <a:ea typeface="+mn-ea"/>
                        <a:cs typeface="+mn-cs"/>
                      </a:endParaRPr>
                    </a:p>
                  </a:txBody>
                  <a:tcPr marL="72000" marR="7620" marT="7620" marB="0" anchor="ctr">
                    <a:solidFill>
                      <a:schemeClr val="accent4">
                        <a:lumMod val="60000"/>
                        <a:lumOff val="4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3</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4">
                        <a:lumMod val="60000"/>
                        <a:lumOff val="4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4</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4">
                        <a:lumMod val="60000"/>
                        <a:lumOff val="4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2</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4">
                        <a:lumMod val="60000"/>
                        <a:lumOff val="40000"/>
                      </a:schemeClr>
                    </a:solidFill>
                  </a:tcPr>
                </a:tc>
                <a:tc>
                  <a:txBody>
                    <a:bodyPr/>
                    <a:lstStyle/>
                    <a:p>
                      <a:pPr algn="ctr" fontAlgn="b"/>
                      <a:r>
                        <a:rPr lang="fr-BE" sz="1600" b="1" i="0" u="none" strike="noStrike" noProof="0" dirty="0" smtClean="0">
                          <a:solidFill>
                            <a:srgbClr val="000000"/>
                          </a:solidFill>
                          <a:effectLst/>
                          <a:latin typeface="Calibri" panose="020F0502020204030204" pitchFamily="34" charset="0"/>
                        </a:rPr>
                        <a:t>2</a:t>
                      </a:r>
                      <a:endParaRPr lang="fr-BE" sz="1600" b="1" i="0" u="none" strike="noStrike" noProof="0" dirty="0">
                        <a:solidFill>
                          <a:srgbClr val="000000"/>
                        </a:solidFill>
                        <a:effectLst/>
                        <a:latin typeface="Calibri" panose="020F0502020204030204" pitchFamily="34" charset="0"/>
                      </a:endParaRPr>
                    </a:p>
                  </a:txBody>
                  <a:tcPr marL="7620" marR="7620" marT="7620" marB="0" anchor="ctr">
                    <a:solidFill>
                      <a:schemeClr val="accent4">
                        <a:lumMod val="60000"/>
                        <a:lumOff val="40000"/>
                      </a:schemeClr>
                    </a:solidFill>
                  </a:tcPr>
                </a:tc>
                <a:extLst>
                  <a:ext uri="{0D108BD9-81ED-4DB2-BD59-A6C34878D82A}">
                    <a16:rowId xmlns="" xmlns:a16="http://schemas.microsoft.com/office/drawing/2014/main" val="369838471"/>
                  </a:ext>
                </a:extLst>
              </a:tr>
            </a:tbl>
          </a:graphicData>
        </a:graphic>
      </p:graphicFrame>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51419" t="22345" r="8477" b="30283"/>
          <a:stretch/>
        </p:blipFill>
        <p:spPr>
          <a:xfrm>
            <a:off x="10977444" y="121033"/>
            <a:ext cx="634795" cy="645434"/>
          </a:xfrm>
          <a:prstGeom prst="rect">
            <a:avLst/>
          </a:prstGeom>
        </p:spPr>
      </p:pic>
      <p:sp>
        <p:nvSpPr>
          <p:cNvPr id="9" name="Rectangle 8"/>
          <p:cNvSpPr/>
          <p:nvPr/>
        </p:nvSpPr>
        <p:spPr>
          <a:xfrm>
            <a:off x="729570" y="1024476"/>
            <a:ext cx="5749052" cy="347014"/>
          </a:xfrm>
          <a:prstGeom prst="rect">
            <a:avLst/>
          </a:prstGeom>
          <a:noFill/>
          <a:ln w="28575">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729568" y="3925782"/>
            <a:ext cx="10042515" cy="456969"/>
          </a:xfrm>
          <a:prstGeom prst="rect">
            <a:avLst/>
          </a:prstGeom>
          <a:solidFill>
            <a:schemeClr val="bg1"/>
          </a:solidFill>
          <a:ln w="28575">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i="1" dirty="0">
                <a:solidFill>
                  <a:schemeClr val="tx1"/>
                </a:solidFill>
                <a:latin typeface="Calibri" panose="020F0502020204030204" pitchFamily="34" charset="0"/>
              </a:rPr>
              <a:t>On </a:t>
            </a:r>
            <a:r>
              <a:rPr lang="fr-FR" b="1" i="1" dirty="0">
                <a:solidFill>
                  <a:schemeClr val="tx1"/>
                </a:solidFill>
                <a:latin typeface="Calibri" panose="020F0502020204030204" pitchFamily="34" charset="0"/>
              </a:rPr>
              <a:t>attendait les corrections des séances qu'on avait faites </a:t>
            </a:r>
            <a:r>
              <a:rPr lang="fr-FR" i="1" dirty="0">
                <a:solidFill>
                  <a:schemeClr val="tx1"/>
                </a:solidFill>
                <a:latin typeface="Calibri" panose="020F0502020204030204" pitchFamily="34" charset="0"/>
              </a:rPr>
              <a:t>et donc on n'a plus eu du tout de </a:t>
            </a:r>
            <a:r>
              <a:rPr lang="fr-FR" i="1" dirty="0" smtClean="0">
                <a:solidFill>
                  <a:schemeClr val="tx1"/>
                </a:solidFill>
                <a:latin typeface="Calibri" panose="020F0502020204030204" pitchFamily="34" charset="0"/>
              </a:rPr>
              <a:t>nouvelles.</a:t>
            </a:r>
            <a:endParaRPr lang="fr-FR" i="1" dirty="0">
              <a:solidFill>
                <a:schemeClr val="tx1"/>
              </a:solidFill>
              <a:latin typeface="Calibri" panose="020F0502020204030204" pitchFamily="34" charset="0"/>
            </a:endParaRPr>
          </a:p>
        </p:txBody>
      </p:sp>
      <p:sp>
        <p:nvSpPr>
          <p:cNvPr id="11" name="Rectangle 10"/>
          <p:cNvSpPr/>
          <p:nvPr/>
        </p:nvSpPr>
        <p:spPr>
          <a:xfrm>
            <a:off x="729568" y="4490341"/>
            <a:ext cx="10042515" cy="667204"/>
          </a:xfrm>
          <a:prstGeom prst="rect">
            <a:avLst/>
          </a:prstGeom>
          <a:solidFill>
            <a:schemeClr val="bg1"/>
          </a:solidFill>
          <a:ln w="28575">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i="1" dirty="0" smtClean="0">
                <a:solidFill>
                  <a:schemeClr val="tx1"/>
                </a:solidFill>
                <a:latin typeface="Calibri" panose="020F0502020204030204" pitchFamily="34" charset="0"/>
              </a:rPr>
              <a:t>Elle </a:t>
            </a:r>
            <a:r>
              <a:rPr lang="fr-FR" i="1" dirty="0">
                <a:solidFill>
                  <a:schemeClr val="tx1"/>
                </a:solidFill>
                <a:latin typeface="Calibri" panose="020F0502020204030204" pitchFamily="34" charset="0"/>
              </a:rPr>
              <a:t>mettait aussi des exercices dans le livre, donc du coup c’était bien fait. Mais bon la correction dans le livre c’est pareil, elle n’est pas très détaillée. </a:t>
            </a:r>
          </a:p>
        </p:txBody>
      </p:sp>
      <p:sp>
        <p:nvSpPr>
          <p:cNvPr id="3" name="Rectangle 2"/>
          <p:cNvSpPr/>
          <p:nvPr/>
        </p:nvSpPr>
        <p:spPr>
          <a:xfrm>
            <a:off x="729568" y="5291760"/>
            <a:ext cx="10042515" cy="481325"/>
          </a:xfrm>
          <a:prstGeom prst="rect">
            <a:avLst/>
          </a:prstGeom>
          <a:solidFill>
            <a:schemeClr val="bg1"/>
          </a:solidFill>
          <a:ln w="28575">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i="1" dirty="0">
                <a:solidFill>
                  <a:schemeClr val="tx1"/>
                </a:solidFill>
                <a:latin typeface="Calibri" panose="020F0502020204030204" pitchFamily="34" charset="0"/>
              </a:rPr>
              <a:t>Pour certains chapitres il y avait </a:t>
            </a:r>
            <a:r>
              <a:rPr lang="fr-FR" b="1" i="1" dirty="0">
                <a:solidFill>
                  <a:schemeClr val="tx1"/>
                </a:solidFill>
                <a:latin typeface="Calibri" panose="020F0502020204030204" pitchFamily="34" charset="0"/>
              </a:rPr>
              <a:t>pas forcément de correction détaillée</a:t>
            </a:r>
            <a:r>
              <a:rPr lang="fr-FR" i="1" dirty="0">
                <a:solidFill>
                  <a:schemeClr val="tx1"/>
                </a:solidFill>
                <a:latin typeface="Calibri" panose="020F0502020204030204" pitchFamily="34" charset="0"/>
              </a:rPr>
              <a:t>, donc je trouvais ça dommage. </a:t>
            </a:r>
          </a:p>
        </p:txBody>
      </p:sp>
      <p:sp>
        <p:nvSpPr>
          <p:cNvPr id="12" name="Rectangle 11"/>
          <p:cNvSpPr/>
          <p:nvPr/>
        </p:nvSpPr>
        <p:spPr>
          <a:xfrm>
            <a:off x="729570" y="668711"/>
            <a:ext cx="5749052" cy="347014"/>
          </a:xfrm>
          <a:prstGeom prst="rect">
            <a:avLst/>
          </a:prstGeom>
          <a:noFill/>
          <a:ln w="2857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729568" y="1598572"/>
            <a:ext cx="10042515" cy="378544"/>
          </a:xfrm>
          <a:prstGeom prst="rect">
            <a:avLst/>
          </a:prstGeom>
          <a:solidFill>
            <a:schemeClr val="bg1"/>
          </a:solidFill>
          <a:ln w="2857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i="1" dirty="0" smtClean="0">
                <a:solidFill>
                  <a:schemeClr val="tx1"/>
                </a:solidFill>
                <a:latin typeface="Calibri" panose="020F0502020204030204" pitchFamily="34" charset="0"/>
              </a:rPr>
              <a:t>Par </a:t>
            </a:r>
            <a:r>
              <a:rPr lang="fr-FR" i="1" dirty="0">
                <a:solidFill>
                  <a:schemeClr val="tx1"/>
                </a:solidFill>
                <a:latin typeface="Calibri" panose="020F0502020204030204" pitchFamily="34" charset="0"/>
              </a:rPr>
              <a:t>exemple sur la thermodynamique </a:t>
            </a:r>
            <a:r>
              <a:rPr lang="fr-FR" b="1" i="1" dirty="0">
                <a:solidFill>
                  <a:schemeClr val="tx1"/>
                </a:solidFill>
                <a:latin typeface="Calibri" panose="020F0502020204030204" pitchFamily="34" charset="0"/>
              </a:rPr>
              <a:t>on n'a pas eu de séance, et </a:t>
            </a:r>
            <a:r>
              <a:rPr lang="fr-FR" b="1" i="1" dirty="0" smtClean="0">
                <a:solidFill>
                  <a:schemeClr val="tx1"/>
                </a:solidFill>
                <a:latin typeface="Calibri" panose="020F0502020204030204" pitchFamily="34" charset="0"/>
              </a:rPr>
              <a:t>c'est </a:t>
            </a:r>
            <a:r>
              <a:rPr lang="fr-FR" b="1" i="1" dirty="0">
                <a:solidFill>
                  <a:schemeClr val="tx1"/>
                </a:solidFill>
                <a:latin typeface="Calibri" panose="020F0502020204030204" pitchFamily="34" charset="0"/>
              </a:rPr>
              <a:t>compliqué quand-même</a:t>
            </a:r>
            <a:r>
              <a:rPr lang="fr-FR" i="1" dirty="0" smtClean="0">
                <a:solidFill>
                  <a:schemeClr val="tx1"/>
                </a:solidFill>
                <a:latin typeface="Calibri" panose="020F0502020204030204" pitchFamily="34" charset="0"/>
              </a:rPr>
              <a:t>.</a:t>
            </a:r>
            <a:endParaRPr lang="fr-FR" i="1" dirty="0">
              <a:solidFill>
                <a:schemeClr val="tx1"/>
              </a:solidFill>
              <a:latin typeface="Calibri" panose="020F0502020204030204" pitchFamily="34" charset="0"/>
            </a:endParaRPr>
          </a:p>
        </p:txBody>
      </p:sp>
      <p:sp>
        <p:nvSpPr>
          <p:cNvPr id="14" name="Rectangle 13"/>
          <p:cNvSpPr/>
          <p:nvPr/>
        </p:nvSpPr>
        <p:spPr>
          <a:xfrm>
            <a:off x="729568" y="2119297"/>
            <a:ext cx="10042515" cy="641660"/>
          </a:xfrm>
          <a:prstGeom prst="rect">
            <a:avLst/>
          </a:prstGeom>
          <a:solidFill>
            <a:schemeClr val="bg1"/>
          </a:solidFill>
          <a:ln w="2857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i="1" dirty="0">
                <a:solidFill>
                  <a:schemeClr val="tx1"/>
                </a:solidFill>
              </a:rPr>
              <a:t>J</a:t>
            </a:r>
            <a:r>
              <a:rPr lang="fr-FR" i="1" dirty="0" smtClean="0">
                <a:solidFill>
                  <a:schemeClr val="tx1"/>
                </a:solidFill>
              </a:rPr>
              <a:t>e </a:t>
            </a:r>
            <a:r>
              <a:rPr lang="fr-FR" i="1" dirty="0">
                <a:solidFill>
                  <a:schemeClr val="tx1"/>
                </a:solidFill>
              </a:rPr>
              <a:t>trouve que c'est des matières assez abstraites, enfin pour </a:t>
            </a:r>
            <a:r>
              <a:rPr lang="fr-FR" i="1" dirty="0" smtClean="0">
                <a:solidFill>
                  <a:schemeClr val="tx1"/>
                </a:solidFill>
              </a:rPr>
              <a:t>moi. </a:t>
            </a:r>
            <a:r>
              <a:rPr lang="fr-FR" b="1" i="1" dirty="0" smtClean="0">
                <a:solidFill>
                  <a:schemeClr val="tx1"/>
                </a:solidFill>
                <a:latin typeface="Calibri" panose="020F0502020204030204" pitchFamily="34" charset="0"/>
              </a:rPr>
              <a:t>Si </a:t>
            </a:r>
            <a:r>
              <a:rPr lang="fr-FR" b="1" i="1" dirty="0">
                <a:solidFill>
                  <a:schemeClr val="tx1"/>
                </a:solidFill>
                <a:latin typeface="Calibri" panose="020F0502020204030204" pitchFamily="34" charset="0"/>
              </a:rPr>
              <a:t>on avait eu un peu plus de cours</a:t>
            </a:r>
            <a:r>
              <a:rPr lang="fr-FR" i="1" dirty="0">
                <a:solidFill>
                  <a:schemeClr val="tx1"/>
                </a:solidFill>
                <a:latin typeface="Calibri" panose="020F0502020204030204" pitchFamily="34" charset="0"/>
              </a:rPr>
              <a:t>, probablement que on aurait eu plus facile.</a:t>
            </a:r>
          </a:p>
        </p:txBody>
      </p:sp>
      <p:sp>
        <p:nvSpPr>
          <p:cNvPr id="15" name="Rectangle 14"/>
          <p:cNvSpPr/>
          <p:nvPr/>
        </p:nvSpPr>
        <p:spPr>
          <a:xfrm>
            <a:off x="729568" y="2862766"/>
            <a:ext cx="10042515" cy="761009"/>
          </a:xfrm>
          <a:prstGeom prst="rect">
            <a:avLst/>
          </a:prstGeom>
          <a:solidFill>
            <a:schemeClr val="bg1"/>
          </a:solidFill>
          <a:ln w="2857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i="1" dirty="0" smtClean="0">
                <a:solidFill>
                  <a:schemeClr val="tx1"/>
                </a:solidFill>
              </a:rPr>
              <a:t>Et </a:t>
            </a:r>
            <a:r>
              <a:rPr lang="fr-FR" i="1" dirty="0">
                <a:solidFill>
                  <a:schemeClr val="tx1"/>
                </a:solidFill>
              </a:rPr>
              <a:t>par rapport aux TD, c'est que mon avis personnel, mais je trouve </a:t>
            </a:r>
            <a:r>
              <a:rPr lang="fr-FR" b="1" i="1" dirty="0" smtClean="0">
                <a:solidFill>
                  <a:schemeClr val="tx1"/>
                </a:solidFill>
              </a:rPr>
              <a:t>qu’une </a:t>
            </a:r>
            <a:r>
              <a:rPr lang="fr-FR" b="1" i="1" dirty="0">
                <a:solidFill>
                  <a:schemeClr val="tx1"/>
                </a:solidFill>
              </a:rPr>
              <a:t>séance de deux </a:t>
            </a:r>
            <a:r>
              <a:rPr lang="fr-FR" b="1" i="1" dirty="0" smtClean="0">
                <a:solidFill>
                  <a:schemeClr val="tx1"/>
                </a:solidFill>
              </a:rPr>
              <a:t>heures c'est </a:t>
            </a:r>
            <a:r>
              <a:rPr lang="fr-FR" b="1" i="1" dirty="0">
                <a:solidFill>
                  <a:schemeClr val="tx1"/>
                </a:solidFill>
              </a:rPr>
              <a:t>un petit peu léger</a:t>
            </a:r>
            <a:r>
              <a:rPr lang="fr-FR" i="1" dirty="0">
                <a:solidFill>
                  <a:schemeClr val="tx1"/>
                </a:solidFill>
              </a:rPr>
              <a:t> pour la quantité </a:t>
            </a:r>
            <a:r>
              <a:rPr lang="fr-FR" i="1" dirty="0" smtClean="0">
                <a:solidFill>
                  <a:schemeClr val="tx1"/>
                </a:solidFill>
              </a:rPr>
              <a:t>d'informations qu'on </a:t>
            </a:r>
            <a:r>
              <a:rPr lang="fr-FR" i="1" dirty="0">
                <a:solidFill>
                  <a:schemeClr val="tx1"/>
                </a:solidFill>
              </a:rPr>
              <a:t>avait à étudier. </a:t>
            </a:r>
          </a:p>
        </p:txBody>
      </p:sp>
      <p:sp>
        <p:nvSpPr>
          <p:cNvPr id="16" name="ZoneTexte 15"/>
          <p:cNvSpPr txBox="1"/>
          <p:nvPr/>
        </p:nvSpPr>
        <p:spPr>
          <a:xfrm>
            <a:off x="9271901" y="2210499"/>
            <a:ext cx="2713494" cy="553998"/>
          </a:xfrm>
          <a:prstGeom prst="rect">
            <a:avLst/>
          </a:prstGeom>
          <a:solidFill>
            <a:schemeClr val="bg1"/>
          </a:solidFill>
          <a:ln w="38100">
            <a:solidFill>
              <a:srgbClr val="FF0000"/>
            </a:solidFill>
          </a:ln>
        </p:spPr>
        <p:txBody>
          <a:bodyPr wrap="square" rtlCol="0">
            <a:spAutoFit/>
          </a:bodyPr>
          <a:lstStyle/>
          <a:p>
            <a:pPr algn="r"/>
            <a:r>
              <a:rPr lang="fr-FR" sz="1500" b="1" dirty="0" smtClean="0"/>
              <a:t>Perception de la </a:t>
            </a:r>
            <a:r>
              <a:rPr lang="fr-FR" sz="1500" b="1" dirty="0" err="1" smtClean="0"/>
              <a:t>contr</a:t>
            </a:r>
            <a:r>
              <a:rPr lang="nl-BE" sz="1500" b="1" dirty="0" smtClean="0"/>
              <a:t>ôlabilité </a:t>
            </a:r>
            <a:r>
              <a:rPr lang="nl-BE" sz="1500" dirty="0" smtClean="0"/>
              <a:t>(Viau, 1997)</a:t>
            </a:r>
          </a:p>
        </p:txBody>
      </p:sp>
      <p:pic>
        <p:nvPicPr>
          <p:cNvPr id="18" name="Imag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8648" y="2960418"/>
            <a:ext cx="1454076" cy="1595143"/>
          </a:xfrm>
          <a:prstGeom prst="rect">
            <a:avLst/>
          </a:prstGeom>
          <a:ln w="38100">
            <a:solidFill>
              <a:srgbClr val="FF0000"/>
            </a:solidFill>
          </a:ln>
        </p:spPr>
      </p:pic>
      <p:pic>
        <p:nvPicPr>
          <p:cNvPr id="19" name="Imag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2963" y="1485997"/>
            <a:ext cx="1752600" cy="609600"/>
          </a:xfrm>
          <a:prstGeom prst="rect">
            <a:avLst/>
          </a:prstGeom>
          <a:ln w="38100">
            <a:solidFill>
              <a:srgbClr val="FF0000"/>
            </a:solidFill>
          </a:ln>
        </p:spPr>
      </p:pic>
    </p:spTree>
    <p:extLst>
      <p:ext uri="{BB962C8B-B14F-4D97-AF65-F5344CB8AC3E}">
        <p14:creationId xmlns:p14="http://schemas.microsoft.com/office/powerpoint/2010/main" val="196643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3" grpId="0" animBg="1"/>
      <p:bldP spid="12" grpId="0" animBg="1"/>
      <p:bldP spid="13" grpId="0" animBg="1"/>
      <p:bldP spid="14" grpId="0" animBg="1"/>
      <p:bldP spid="15" grpId="0" animBg="1"/>
      <p:bldP spid="1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489820"/>
            <a:ext cx="10515600" cy="1325563"/>
          </a:xfrm>
        </p:spPr>
        <p:txBody>
          <a:bodyPr>
            <a:normAutofit/>
          </a:bodyPr>
          <a:lstStyle/>
          <a:p>
            <a:r>
              <a:rPr lang="en-GB" sz="3600" dirty="0" smtClean="0"/>
              <a:t>Perception de </a:t>
            </a:r>
            <a:r>
              <a:rPr lang="en-GB" sz="3600" dirty="0" err="1" smtClean="0"/>
              <a:t>sa</a:t>
            </a:r>
            <a:r>
              <a:rPr lang="en-GB" sz="3600" dirty="0" smtClean="0"/>
              <a:t> </a:t>
            </a:r>
            <a:r>
              <a:rPr lang="en-GB" sz="3600" dirty="0" err="1" smtClean="0"/>
              <a:t>compétence</a:t>
            </a:r>
            <a:r>
              <a:rPr lang="en-GB" sz="3600" dirty="0" smtClean="0"/>
              <a:t> </a:t>
            </a:r>
            <a:r>
              <a:rPr lang="en-GB" sz="3600" dirty="0" err="1" smtClean="0"/>
              <a:t>à</a:t>
            </a:r>
            <a:r>
              <a:rPr lang="en-GB" sz="3600" dirty="0" smtClean="0"/>
              <a:t> </a:t>
            </a:r>
            <a:r>
              <a:rPr lang="en-GB" sz="3600" dirty="0" err="1" smtClean="0"/>
              <a:t>réussir</a:t>
            </a:r>
            <a:r>
              <a:rPr lang="en-GB" sz="3600" dirty="0" smtClean="0"/>
              <a:t> / expectancy</a:t>
            </a:r>
            <a:endParaRPr lang="en-GB" sz="3600" dirty="0"/>
          </a:p>
        </p:txBody>
      </p:sp>
      <p:sp>
        <p:nvSpPr>
          <p:cNvPr id="3" name="Espace réservé du contenu 2"/>
          <p:cNvSpPr>
            <a:spLocks noGrp="1"/>
          </p:cNvSpPr>
          <p:nvPr>
            <p:ph idx="1"/>
          </p:nvPr>
        </p:nvSpPr>
        <p:spPr/>
        <p:txBody>
          <a:bodyPr/>
          <a:lstStyle/>
          <a:p>
            <a:endParaRPr lang="en-GB"/>
          </a:p>
        </p:txBody>
      </p:sp>
      <p:sp>
        <p:nvSpPr>
          <p:cNvPr id="4" name="Pentagone 7"/>
          <p:cNvSpPr/>
          <p:nvPr/>
        </p:nvSpPr>
        <p:spPr>
          <a:xfrm>
            <a:off x="8004048" y="182880"/>
            <a:ext cx="3919728" cy="34137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Conclusion et Perspectives</a:t>
            </a:r>
            <a:endParaRPr lang="fr-BE" dirty="0"/>
          </a:p>
        </p:txBody>
      </p:sp>
      <p:sp>
        <p:nvSpPr>
          <p:cNvPr id="5" name="Pentagone 8"/>
          <p:cNvSpPr/>
          <p:nvPr/>
        </p:nvSpPr>
        <p:spPr>
          <a:xfrm>
            <a:off x="5425440" y="182880"/>
            <a:ext cx="2880000" cy="341376"/>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Résultats</a:t>
            </a:r>
            <a:endParaRPr lang="fr-BE" dirty="0"/>
          </a:p>
        </p:txBody>
      </p:sp>
      <p:sp>
        <p:nvSpPr>
          <p:cNvPr id="6" name="Pentagone 9"/>
          <p:cNvSpPr/>
          <p:nvPr/>
        </p:nvSpPr>
        <p:spPr>
          <a:xfrm>
            <a:off x="2846832" y="182880"/>
            <a:ext cx="3054096" cy="34137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Objectifs et Méthodes</a:t>
            </a:r>
            <a:endParaRPr lang="fr-BE" dirty="0"/>
          </a:p>
        </p:txBody>
      </p:sp>
      <p:sp>
        <p:nvSpPr>
          <p:cNvPr id="7" name="Pentagone 10"/>
          <p:cNvSpPr/>
          <p:nvPr/>
        </p:nvSpPr>
        <p:spPr>
          <a:xfrm>
            <a:off x="268224" y="182880"/>
            <a:ext cx="2880000" cy="34137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Contexte</a:t>
            </a:r>
            <a:endParaRPr lang="fr-BE" dirty="0"/>
          </a:p>
        </p:txBody>
      </p:sp>
    </p:spTree>
    <p:extLst>
      <p:ext uri="{BB962C8B-B14F-4D97-AF65-F5344CB8AC3E}">
        <p14:creationId xmlns:p14="http://schemas.microsoft.com/office/powerpoint/2010/main" val="15054735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757884618"/>
              </p:ext>
            </p:extLst>
          </p:nvPr>
        </p:nvGraphicFramePr>
        <p:xfrm>
          <a:off x="505836" y="223736"/>
          <a:ext cx="10398869" cy="4552541"/>
        </p:xfrm>
        <a:graphic>
          <a:graphicData uri="http://schemas.openxmlformats.org/drawingml/2006/table">
            <a:tbl>
              <a:tblPr firstRow="1" bandRow="1">
                <a:tableStyleId>{5C22544A-7EE6-4342-B048-85BDC9FD1C3A}</a:tableStyleId>
              </a:tblPr>
              <a:tblGrid>
                <a:gridCol w="8268513">
                  <a:extLst>
                    <a:ext uri="{9D8B030D-6E8A-4147-A177-3AD203B41FA5}">
                      <a16:colId xmlns="" xmlns:a16="http://schemas.microsoft.com/office/drawing/2014/main" val="2980651336"/>
                    </a:ext>
                  </a:extLst>
                </a:gridCol>
                <a:gridCol w="532589">
                  <a:extLst>
                    <a:ext uri="{9D8B030D-6E8A-4147-A177-3AD203B41FA5}">
                      <a16:colId xmlns="" xmlns:a16="http://schemas.microsoft.com/office/drawing/2014/main" val="2249863692"/>
                    </a:ext>
                  </a:extLst>
                </a:gridCol>
                <a:gridCol w="532589">
                  <a:extLst>
                    <a:ext uri="{9D8B030D-6E8A-4147-A177-3AD203B41FA5}">
                      <a16:colId xmlns="" xmlns:a16="http://schemas.microsoft.com/office/drawing/2014/main" val="2893135628"/>
                    </a:ext>
                  </a:extLst>
                </a:gridCol>
                <a:gridCol w="532589">
                  <a:extLst>
                    <a:ext uri="{9D8B030D-6E8A-4147-A177-3AD203B41FA5}">
                      <a16:colId xmlns="" xmlns:a16="http://schemas.microsoft.com/office/drawing/2014/main" val="2472583973"/>
                    </a:ext>
                  </a:extLst>
                </a:gridCol>
                <a:gridCol w="532589">
                  <a:extLst>
                    <a:ext uri="{9D8B030D-6E8A-4147-A177-3AD203B41FA5}">
                      <a16:colId xmlns="" xmlns:a16="http://schemas.microsoft.com/office/drawing/2014/main" val="3974190352"/>
                    </a:ext>
                  </a:extLst>
                </a:gridCol>
              </a:tblGrid>
              <a:tr h="358123">
                <a:tc>
                  <a:txBody>
                    <a:bodyPr/>
                    <a:lstStyle/>
                    <a:p>
                      <a:pPr algn="l" fontAlgn="ctr"/>
                      <a:r>
                        <a:rPr lang="fr-BE" sz="1800" b="1" i="0" u="none" strike="noStrike" noProof="0" dirty="0" smtClean="0">
                          <a:solidFill>
                            <a:srgbClr val="000000"/>
                          </a:solidFill>
                          <a:effectLst/>
                          <a:latin typeface="Calibri" panose="020F0502020204030204" pitchFamily="34" charset="0"/>
                        </a:rPr>
                        <a:t>Perception</a:t>
                      </a:r>
                      <a:r>
                        <a:rPr lang="fr-BE" sz="1800" b="1" i="0" u="none" strike="noStrike" baseline="0" noProof="0" dirty="0" smtClean="0">
                          <a:solidFill>
                            <a:srgbClr val="000000"/>
                          </a:solidFill>
                          <a:effectLst/>
                          <a:latin typeface="Calibri" panose="020F0502020204030204" pitchFamily="34" charset="0"/>
                        </a:rPr>
                        <a:t> de sa compétence à réussir / </a:t>
                      </a:r>
                      <a:r>
                        <a:rPr lang="fr-BE" sz="1800" b="1" i="0" u="none" strike="noStrike" baseline="0" noProof="0" dirty="0" err="1" smtClean="0">
                          <a:solidFill>
                            <a:srgbClr val="000000"/>
                          </a:solidFill>
                          <a:effectLst/>
                          <a:latin typeface="Calibri" panose="020F0502020204030204" pitchFamily="34" charset="0"/>
                        </a:rPr>
                        <a:t>e</a:t>
                      </a:r>
                      <a:r>
                        <a:rPr lang="fr-BE" sz="1800" b="1" i="0" u="none" strike="noStrike" noProof="0" dirty="0" err="1" smtClean="0">
                          <a:solidFill>
                            <a:srgbClr val="000000"/>
                          </a:solidFill>
                          <a:effectLst/>
                          <a:latin typeface="Calibri" panose="020F0502020204030204" pitchFamily="34" charset="0"/>
                        </a:rPr>
                        <a:t>xpectancy</a:t>
                      </a:r>
                      <a:endParaRPr lang="fr-BE" sz="1800" b="1" i="0" u="none" strike="noStrike" noProof="0" dirty="0" smtClean="0">
                        <a:solidFill>
                          <a:srgbClr val="000000"/>
                        </a:solidFill>
                        <a:effectLst/>
                        <a:latin typeface="Calibri" panose="020F0502020204030204" pitchFamily="34" charset="0"/>
                      </a:endParaRPr>
                    </a:p>
                  </a:txBody>
                  <a:tcPr marL="36000" marR="7620" marT="7620" marB="0" anchor="ctr">
                    <a:noFill/>
                  </a:tcPr>
                </a:tc>
                <a:tc>
                  <a:txBody>
                    <a:bodyPr/>
                    <a:lstStyle/>
                    <a:p>
                      <a:pPr algn="l" fontAlgn="b"/>
                      <a:r>
                        <a:rPr lang="fr-BE" sz="1400" b="1" i="0" u="none" strike="noStrike" noProof="0" dirty="0" smtClean="0">
                          <a:solidFill>
                            <a:srgbClr val="000000"/>
                          </a:solidFill>
                          <a:effectLst/>
                          <a:latin typeface="Calibri" panose="020F0502020204030204" pitchFamily="34" charset="0"/>
                        </a:rPr>
                        <a:t>Et. (1)</a:t>
                      </a:r>
                      <a:endParaRPr lang="fr-BE" sz="1400" b="1" i="0" u="none" strike="noStrike" noProof="0" dirty="0">
                        <a:solidFill>
                          <a:srgbClr val="000000"/>
                        </a:solidFill>
                        <a:effectLst/>
                        <a:latin typeface="Calibri" panose="020F0502020204030204" pitchFamily="34" charset="0"/>
                      </a:endParaRPr>
                    </a:p>
                  </a:txBody>
                  <a:tcPr marL="36000" marR="7620" marT="7620" marB="0" anchor="ctr">
                    <a:noFill/>
                  </a:tcPr>
                </a:tc>
                <a:tc>
                  <a:txBody>
                    <a:bodyPr/>
                    <a:lstStyle/>
                    <a:p>
                      <a:pPr algn="l" fontAlgn="b"/>
                      <a:r>
                        <a:rPr lang="fr-BE" sz="1400" b="1" i="0" u="none" strike="noStrike" noProof="0" dirty="0" smtClean="0">
                          <a:solidFill>
                            <a:srgbClr val="000000"/>
                          </a:solidFill>
                          <a:effectLst/>
                          <a:latin typeface="Calibri" panose="020F0502020204030204" pitchFamily="34" charset="0"/>
                        </a:rPr>
                        <a:t>Com.</a:t>
                      </a:r>
                      <a:endParaRPr lang="fr-BE" sz="1400" b="1" i="0" u="none" strike="noStrike" noProof="0" dirty="0">
                        <a:solidFill>
                          <a:srgbClr val="000000"/>
                        </a:solidFill>
                        <a:effectLst/>
                        <a:latin typeface="Calibri" panose="020F0502020204030204" pitchFamily="34" charset="0"/>
                      </a:endParaRPr>
                    </a:p>
                  </a:txBody>
                  <a:tcPr marL="36000" marR="7620" marT="7620" marB="0" anchor="ctr">
                    <a:noFill/>
                  </a:tcPr>
                </a:tc>
                <a:tc>
                  <a:txBody>
                    <a:bodyPr/>
                    <a:lstStyle/>
                    <a:p>
                      <a:pPr algn="l" fontAlgn="b"/>
                      <a:r>
                        <a:rPr lang="fr-BE" sz="1400" b="1" i="0" u="none" strike="noStrike" noProof="0" dirty="0" smtClean="0">
                          <a:solidFill>
                            <a:srgbClr val="000000"/>
                          </a:solidFill>
                          <a:effectLst/>
                          <a:latin typeface="Calibri" panose="020F0502020204030204" pitchFamily="34" charset="0"/>
                        </a:rPr>
                        <a:t>Et. (2)</a:t>
                      </a:r>
                      <a:endParaRPr lang="fr-BE" sz="1400" b="1" i="0" u="none" strike="noStrike" noProof="0" dirty="0">
                        <a:solidFill>
                          <a:srgbClr val="000000"/>
                        </a:solidFill>
                        <a:effectLst/>
                        <a:latin typeface="Calibri" panose="020F0502020204030204" pitchFamily="34" charset="0"/>
                      </a:endParaRPr>
                    </a:p>
                  </a:txBody>
                  <a:tcPr marL="36000" marR="7620" marT="7620" marB="0" anchor="ctr">
                    <a:noFill/>
                  </a:tcPr>
                </a:tc>
                <a:tc>
                  <a:txBody>
                    <a:bodyPr/>
                    <a:lstStyle/>
                    <a:p>
                      <a:pPr algn="l" fontAlgn="b"/>
                      <a:r>
                        <a:rPr lang="fr-BE" sz="1400" b="1" i="0" u="none" strike="noStrike" noProof="0" dirty="0" smtClean="0">
                          <a:solidFill>
                            <a:srgbClr val="000000"/>
                          </a:solidFill>
                          <a:effectLst/>
                          <a:latin typeface="Calibri" panose="020F0502020204030204" pitchFamily="34" charset="0"/>
                        </a:rPr>
                        <a:t>Com.</a:t>
                      </a:r>
                      <a:endParaRPr lang="fr-BE" sz="1400" b="1" i="0" u="none" strike="noStrike" noProof="0" dirty="0">
                        <a:solidFill>
                          <a:srgbClr val="000000"/>
                        </a:solidFill>
                        <a:effectLst/>
                        <a:latin typeface="Calibri" panose="020F0502020204030204" pitchFamily="34" charset="0"/>
                      </a:endParaRPr>
                    </a:p>
                  </a:txBody>
                  <a:tcPr marL="36000" marR="7620" marT="7620" marB="0" anchor="ctr">
                    <a:noFill/>
                  </a:tcPr>
                </a:tc>
                <a:extLst>
                  <a:ext uri="{0D108BD9-81ED-4DB2-BD59-A6C34878D82A}">
                    <a16:rowId xmlns="" xmlns:a16="http://schemas.microsoft.com/office/drawing/2014/main" val="2669592961"/>
                  </a:ext>
                </a:extLst>
              </a:tr>
              <a:tr h="358123">
                <a:tc>
                  <a:txBody>
                    <a:bodyPr/>
                    <a:lstStyle/>
                    <a:p>
                      <a:pPr algn="l" fontAlgn="ctr"/>
                      <a:r>
                        <a:rPr lang="fr-BE" sz="1800" b="1" i="0" u="none" strike="noStrike" noProof="0" dirty="0" smtClean="0">
                          <a:solidFill>
                            <a:srgbClr val="000000"/>
                          </a:solidFill>
                          <a:effectLst/>
                          <a:latin typeface="Calibri" panose="020F0502020204030204" pitchFamily="34" charset="0"/>
                        </a:rPr>
                        <a:t>Vision positive de la capacité de réussir</a:t>
                      </a:r>
                    </a:p>
                  </a:txBody>
                  <a:tcPr marL="36000" marR="7620" marT="7620" marB="0" anchor="ctr">
                    <a:noFill/>
                  </a:tcPr>
                </a:tc>
                <a:tc>
                  <a:txBody>
                    <a:bodyPr/>
                    <a:lstStyle/>
                    <a:p>
                      <a:pPr algn="ctr" fontAlgn="b"/>
                      <a:r>
                        <a:rPr lang="en-GB" sz="1400" b="1" i="0" u="none" strike="noStrike" noProof="0" dirty="0" smtClean="0">
                          <a:solidFill>
                            <a:srgbClr val="000000"/>
                          </a:solidFill>
                          <a:effectLst/>
                          <a:latin typeface="Calibri" panose="020F0502020204030204" pitchFamily="34" charset="0"/>
                        </a:rPr>
                        <a:t>10</a:t>
                      </a:r>
                      <a:endParaRPr lang="en-GB" sz="1400" b="1" i="0" u="none" strike="noStrike" noProof="0" dirty="0">
                        <a:solidFill>
                          <a:srgbClr val="000000"/>
                        </a:solidFill>
                        <a:effectLst/>
                        <a:latin typeface="Calibri" panose="020F0502020204030204" pitchFamily="34" charset="0"/>
                      </a:endParaRPr>
                    </a:p>
                  </a:txBody>
                  <a:tcPr marL="36000" marR="7620" marT="7620" marB="0" anchor="ctr">
                    <a:noFill/>
                  </a:tcPr>
                </a:tc>
                <a:tc>
                  <a:txBody>
                    <a:bodyPr/>
                    <a:lstStyle/>
                    <a:p>
                      <a:pPr algn="ctr" fontAlgn="b"/>
                      <a:r>
                        <a:rPr lang="en-GB" sz="1400" b="1" i="0" u="none" strike="noStrike" noProof="0" dirty="0" smtClean="0">
                          <a:solidFill>
                            <a:srgbClr val="000000"/>
                          </a:solidFill>
                          <a:effectLst/>
                          <a:latin typeface="Calibri" panose="020F0502020204030204" pitchFamily="34" charset="0"/>
                        </a:rPr>
                        <a:t>32</a:t>
                      </a:r>
                      <a:endParaRPr lang="en-GB" sz="1400" b="1" i="0" u="none" strike="noStrike" noProof="0" dirty="0">
                        <a:solidFill>
                          <a:srgbClr val="000000"/>
                        </a:solidFill>
                        <a:effectLst/>
                        <a:latin typeface="Calibri" panose="020F0502020204030204" pitchFamily="34" charset="0"/>
                      </a:endParaRPr>
                    </a:p>
                  </a:txBody>
                  <a:tcPr marL="3600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9</a:t>
                      </a:r>
                      <a:endParaRPr lang="fr-BE" sz="1400" b="1" i="0" u="none" strike="noStrike" noProof="0" dirty="0">
                        <a:solidFill>
                          <a:srgbClr val="000000"/>
                        </a:solidFill>
                        <a:effectLst/>
                        <a:latin typeface="Calibri" panose="020F0502020204030204" pitchFamily="34" charset="0"/>
                      </a:endParaRPr>
                    </a:p>
                  </a:txBody>
                  <a:tcPr marL="3600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28</a:t>
                      </a:r>
                      <a:endParaRPr lang="fr-BE" sz="1400" b="1" i="0" u="none" strike="noStrike" noProof="0" dirty="0">
                        <a:solidFill>
                          <a:srgbClr val="000000"/>
                        </a:solidFill>
                        <a:effectLst/>
                        <a:latin typeface="Calibri" panose="020F0502020204030204" pitchFamily="34" charset="0"/>
                      </a:endParaRPr>
                    </a:p>
                  </a:txBody>
                  <a:tcPr marL="36000" marR="7620" marT="7620" marB="0" anchor="ctr">
                    <a:noFill/>
                  </a:tcPr>
                </a:tc>
                <a:extLst>
                  <a:ext uri="{0D108BD9-81ED-4DB2-BD59-A6C34878D82A}">
                    <a16:rowId xmlns="" xmlns:a16="http://schemas.microsoft.com/office/drawing/2014/main" val="2101281383"/>
                  </a:ext>
                </a:extLst>
              </a:tr>
              <a:tr h="421992">
                <a:tc>
                  <a:txBody>
                    <a:bodyPr/>
                    <a:lstStyle/>
                    <a:p>
                      <a:pPr algn="l" fontAlgn="b"/>
                      <a:r>
                        <a:rPr lang="fr-BE" sz="1800" b="1" i="0" u="none" strike="noStrike" noProof="0" dirty="0" smtClean="0">
                          <a:solidFill>
                            <a:srgbClr val="000000"/>
                          </a:solidFill>
                          <a:effectLst/>
                          <a:latin typeface="Calibri" panose="020F0502020204030204" pitchFamily="34" charset="0"/>
                        </a:rPr>
                        <a:t>Bénéfice déclaré (arrivent à faire des choses qu’ils ne savaient pas faire avant)</a:t>
                      </a:r>
                      <a:endParaRPr lang="fr-BE" sz="1800" b="1" i="0" u="none" strike="noStrike" noProof="0" dirty="0">
                        <a:solidFill>
                          <a:srgbClr val="000000"/>
                        </a:solidFill>
                        <a:effectLst/>
                        <a:latin typeface="Calibri" panose="020F0502020204030204" pitchFamily="34" charset="0"/>
                      </a:endParaRPr>
                    </a:p>
                  </a:txBody>
                  <a:tcPr marL="36000" marR="7620" marT="7620" marB="0" anchor="ctr">
                    <a:solidFill>
                      <a:schemeClr val="accent2">
                        <a:lumMod val="75000"/>
                      </a:schemeClr>
                    </a:solidFill>
                  </a:tcPr>
                </a:tc>
                <a:tc>
                  <a:txBody>
                    <a:bodyPr/>
                    <a:lstStyle/>
                    <a:p>
                      <a:pPr algn="ctr" fontAlgn="b"/>
                      <a:r>
                        <a:rPr lang="fr-BE" sz="1400" b="1" i="0" u="none" strike="noStrike" dirty="0">
                          <a:solidFill>
                            <a:srgbClr val="000000"/>
                          </a:solidFill>
                          <a:effectLst/>
                          <a:latin typeface="Calibri" panose="020F0502020204030204" pitchFamily="34" charset="0"/>
                        </a:rPr>
                        <a:t>6</a:t>
                      </a:r>
                    </a:p>
                  </a:txBody>
                  <a:tcPr marL="36000" marR="7620" marT="7620" marB="0" anchor="ctr">
                    <a:solidFill>
                      <a:schemeClr val="accent2">
                        <a:lumMod val="75000"/>
                      </a:schemeClr>
                    </a:solidFill>
                  </a:tcPr>
                </a:tc>
                <a:tc>
                  <a:txBody>
                    <a:bodyPr/>
                    <a:lstStyle/>
                    <a:p>
                      <a:pPr algn="ctr" fontAlgn="b"/>
                      <a:r>
                        <a:rPr lang="fr-BE" sz="1400" b="1" i="0" u="none" strike="noStrike" dirty="0">
                          <a:solidFill>
                            <a:srgbClr val="000000"/>
                          </a:solidFill>
                          <a:effectLst/>
                          <a:latin typeface="Calibri" panose="020F0502020204030204" pitchFamily="34" charset="0"/>
                        </a:rPr>
                        <a:t>11</a:t>
                      </a:r>
                    </a:p>
                  </a:txBody>
                  <a:tcPr marL="36000" marR="7620" marT="7620" marB="0" anchor="ctr">
                    <a:solidFill>
                      <a:schemeClr val="accent2">
                        <a:lumMod val="75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3</a:t>
                      </a:r>
                      <a:endParaRPr lang="fr-BE" sz="1400" b="1" i="0" u="none" strike="noStrike" noProof="0" dirty="0">
                        <a:solidFill>
                          <a:srgbClr val="000000"/>
                        </a:solidFill>
                        <a:effectLst/>
                        <a:latin typeface="Calibri" panose="020F0502020204030204" pitchFamily="34" charset="0"/>
                      </a:endParaRPr>
                    </a:p>
                  </a:txBody>
                  <a:tcPr marL="36000" marR="7620" marT="7620" marB="0" anchor="ctr">
                    <a:solidFill>
                      <a:schemeClr val="accent2">
                        <a:lumMod val="75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5</a:t>
                      </a:r>
                      <a:endParaRPr lang="fr-BE" sz="1400" b="1" i="0" u="none" strike="noStrike" noProof="0" dirty="0">
                        <a:solidFill>
                          <a:srgbClr val="000000"/>
                        </a:solidFill>
                        <a:effectLst/>
                        <a:latin typeface="Calibri" panose="020F0502020204030204" pitchFamily="34" charset="0"/>
                      </a:endParaRPr>
                    </a:p>
                  </a:txBody>
                  <a:tcPr marL="36000" marR="7620" marT="7620" marB="0" anchor="ctr">
                    <a:solidFill>
                      <a:schemeClr val="accent2">
                        <a:lumMod val="75000"/>
                      </a:schemeClr>
                    </a:solidFill>
                  </a:tcPr>
                </a:tc>
                <a:extLst>
                  <a:ext uri="{0D108BD9-81ED-4DB2-BD59-A6C34878D82A}">
                    <a16:rowId xmlns="" xmlns:a16="http://schemas.microsoft.com/office/drawing/2014/main" val="2820746704"/>
                  </a:ext>
                </a:extLst>
              </a:tr>
              <a:tr h="421992">
                <a:tc>
                  <a:txBody>
                    <a:bodyPr/>
                    <a:lstStyle/>
                    <a:p>
                      <a:pPr algn="l" fontAlgn="b"/>
                      <a:r>
                        <a:rPr lang="fr-BE" sz="1800" b="1" i="0" u="none" strike="noStrike" kern="1200" noProof="0" dirty="0" smtClean="0">
                          <a:solidFill>
                            <a:srgbClr val="000000"/>
                          </a:solidFill>
                          <a:effectLst/>
                          <a:latin typeface="Calibri" panose="020F0502020204030204" pitchFamily="34" charset="0"/>
                          <a:ea typeface="+mn-ea"/>
                          <a:cs typeface="+mn-cs"/>
                        </a:rPr>
                        <a:t>Sentiment d’avoir augmenté</a:t>
                      </a:r>
                      <a:r>
                        <a:rPr lang="fr-BE" sz="1800" b="1" i="0" u="none" strike="noStrike" kern="1200" baseline="0" noProof="0" dirty="0" smtClean="0">
                          <a:solidFill>
                            <a:srgbClr val="000000"/>
                          </a:solidFill>
                          <a:effectLst/>
                          <a:latin typeface="Calibri" panose="020F0502020204030204" pitchFamily="34" charset="0"/>
                          <a:ea typeface="+mn-ea"/>
                          <a:cs typeface="+mn-cs"/>
                        </a:rPr>
                        <a:t> ses chances de réussite</a:t>
                      </a:r>
                      <a:endParaRPr lang="fr-BE" sz="1800" b="1" i="0" u="none" strike="noStrike" kern="1200" noProof="0" dirty="0">
                        <a:solidFill>
                          <a:srgbClr val="000000"/>
                        </a:solidFill>
                        <a:effectLst/>
                        <a:latin typeface="Calibri" panose="020F0502020204030204" pitchFamily="34" charset="0"/>
                        <a:ea typeface="+mn-ea"/>
                        <a:cs typeface="+mn-cs"/>
                      </a:endParaRPr>
                    </a:p>
                  </a:txBody>
                  <a:tcPr marL="36000" marR="7620" marT="7620" marB="0" anchor="ctr">
                    <a:solidFill>
                      <a:schemeClr val="accent6">
                        <a:lumMod val="75000"/>
                      </a:schemeClr>
                    </a:solidFill>
                  </a:tcPr>
                </a:tc>
                <a:tc>
                  <a:txBody>
                    <a:bodyPr/>
                    <a:lstStyle/>
                    <a:p>
                      <a:pPr algn="ctr" fontAlgn="b"/>
                      <a:r>
                        <a:rPr lang="fr-BE" sz="1400" b="1" i="0" u="none" strike="noStrike" dirty="0" smtClean="0">
                          <a:solidFill>
                            <a:srgbClr val="000000"/>
                          </a:solidFill>
                          <a:effectLst/>
                          <a:latin typeface="Calibri" panose="020F0502020204030204" pitchFamily="34" charset="0"/>
                        </a:rPr>
                        <a:t>6</a:t>
                      </a:r>
                      <a:endParaRPr lang="fr-BE" sz="1400" b="1" i="0" u="none" strike="noStrike" dirty="0">
                        <a:solidFill>
                          <a:srgbClr val="000000"/>
                        </a:solidFill>
                        <a:effectLst/>
                        <a:latin typeface="Calibri" panose="020F0502020204030204" pitchFamily="34" charset="0"/>
                      </a:endParaRPr>
                    </a:p>
                  </a:txBody>
                  <a:tcPr marL="36000" marR="7620" marT="7620" marB="0" anchor="ctr">
                    <a:solidFill>
                      <a:schemeClr val="accent6">
                        <a:lumMod val="75000"/>
                      </a:schemeClr>
                    </a:solidFill>
                  </a:tcPr>
                </a:tc>
                <a:tc>
                  <a:txBody>
                    <a:bodyPr/>
                    <a:lstStyle/>
                    <a:p>
                      <a:pPr algn="ctr" fontAlgn="b"/>
                      <a:r>
                        <a:rPr lang="fr-BE" sz="1400" b="1" i="0" u="none" strike="noStrike" dirty="0" smtClean="0">
                          <a:solidFill>
                            <a:srgbClr val="000000"/>
                          </a:solidFill>
                          <a:effectLst/>
                          <a:latin typeface="Calibri" panose="020F0502020204030204" pitchFamily="34" charset="0"/>
                        </a:rPr>
                        <a:t>8</a:t>
                      </a:r>
                      <a:endParaRPr lang="fr-BE" sz="1400" b="1" i="0" u="none" strike="noStrike" dirty="0">
                        <a:solidFill>
                          <a:srgbClr val="000000"/>
                        </a:solidFill>
                        <a:effectLst/>
                        <a:latin typeface="Calibri" panose="020F0502020204030204" pitchFamily="34" charset="0"/>
                      </a:endParaRPr>
                    </a:p>
                  </a:txBody>
                  <a:tcPr marL="36000" marR="7620" marT="7620" marB="0" anchor="ctr">
                    <a:solidFill>
                      <a:schemeClr val="accent6">
                        <a:lumMod val="75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8</a:t>
                      </a:r>
                      <a:endParaRPr lang="fr-BE" sz="1400" b="1" i="0" u="none" strike="noStrike" noProof="0" dirty="0">
                        <a:solidFill>
                          <a:srgbClr val="000000"/>
                        </a:solidFill>
                        <a:effectLst/>
                        <a:latin typeface="Calibri" panose="020F0502020204030204" pitchFamily="34" charset="0"/>
                      </a:endParaRPr>
                    </a:p>
                  </a:txBody>
                  <a:tcPr marL="36000" marR="7620" marT="7620" marB="0" anchor="ctr">
                    <a:solidFill>
                      <a:schemeClr val="accent6">
                        <a:lumMod val="75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17</a:t>
                      </a:r>
                      <a:endParaRPr lang="fr-BE" sz="1400" b="1" i="0" u="none" strike="noStrike" noProof="0" dirty="0">
                        <a:solidFill>
                          <a:srgbClr val="000000"/>
                        </a:solidFill>
                        <a:effectLst/>
                        <a:latin typeface="Calibri" panose="020F0502020204030204" pitchFamily="34" charset="0"/>
                      </a:endParaRPr>
                    </a:p>
                  </a:txBody>
                  <a:tcPr marL="36000" marR="7620" marT="7620" marB="0" anchor="ctr">
                    <a:solidFill>
                      <a:schemeClr val="accent6">
                        <a:lumMod val="75000"/>
                      </a:schemeClr>
                    </a:solidFill>
                  </a:tcPr>
                </a:tc>
                <a:extLst>
                  <a:ext uri="{0D108BD9-81ED-4DB2-BD59-A6C34878D82A}">
                    <a16:rowId xmlns="" xmlns:a16="http://schemas.microsoft.com/office/drawing/2014/main" val="2651048275"/>
                  </a:ext>
                </a:extLst>
              </a:tr>
              <a:tr h="396417">
                <a:tc>
                  <a:txBody>
                    <a:bodyPr/>
                    <a:lstStyle/>
                    <a:p>
                      <a:pPr algn="l" fontAlgn="b"/>
                      <a:r>
                        <a:rPr lang="fr-BE" sz="1600" b="0" i="0" u="none" strike="noStrike" noProof="0" dirty="0" smtClean="0">
                          <a:solidFill>
                            <a:srgbClr val="000000"/>
                          </a:solidFill>
                          <a:effectLst/>
                          <a:latin typeface="Calibri" panose="020F0502020204030204" pitchFamily="34" charset="0"/>
                        </a:rPr>
                        <a:t>	De</a:t>
                      </a:r>
                      <a:r>
                        <a:rPr lang="fr-BE" sz="1600" b="0" i="0" u="none" strike="noStrike" baseline="0" noProof="0" dirty="0" smtClean="0">
                          <a:solidFill>
                            <a:srgbClr val="000000"/>
                          </a:solidFill>
                          <a:effectLst/>
                          <a:latin typeface="Calibri" panose="020F0502020204030204" pitchFamily="34" charset="0"/>
                        </a:rPr>
                        <a:t> réussir un (des) examen(s)</a:t>
                      </a:r>
                      <a:endParaRPr lang="fr-BE" sz="1600" b="0" i="0" u="none" strike="noStrike" noProof="0" dirty="0">
                        <a:solidFill>
                          <a:srgbClr val="000000"/>
                        </a:solidFill>
                        <a:effectLst/>
                        <a:latin typeface="Calibri" panose="020F0502020204030204" pitchFamily="34" charset="0"/>
                      </a:endParaRPr>
                    </a:p>
                  </a:txBody>
                  <a:tcPr marL="36000" marR="7620" marT="7620" marB="0" anchor="ctr">
                    <a:solidFill>
                      <a:schemeClr val="accent6">
                        <a:lumMod val="60000"/>
                        <a:lumOff val="40000"/>
                      </a:schemeClr>
                    </a:solidFill>
                  </a:tcPr>
                </a:tc>
                <a:tc>
                  <a:txBody>
                    <a:bodyPr/>
                    <a:lstStyle/>
                    <a:p>
                      <a:pPr algn="ctr" fontAlgn="b"/>
                      <a:r>
                        <a:rPr lang="fr-BE" sz="1400" b="1" i="0" u="none" strike="noStrike">
                          <a:solidFill>
                            <a:srgbClr val="000000"/>
                          </a:solidFill>
                          <a:effectLst/>
                          <a:latin typeface="Calibri" panose="020F0502020204030204" pitchFamily="34" charset="0"/>
                        </a:rPr>
                        <a:t>5</a:t>
                      </a:r>
                    </a:p>
                  </a:txBody>
                  <a:tcPr marL="36000" marR="7620" marT="7620" marB="0" anchor="ctr">
                    <a:solidFill>
                      <a:schemeClr val="accent6">
                        <a:lumMod val="60000"/>
                        <a:lumOff val="40000"/>
                      </a:schemeClr>
                    </a:solidFill>
                  </a:tcPr>
                </a:tc>
                <a:tc>
                  <a:txBody>
                    <a:bodyPr/>
                    <a:lstStyle/>
                    <a:p>
                      <a:pPr algn="ctr" fontAlgn="b"/>
                      <a:r>
                        <a:rPr lang="fr-BE" sz="1400" b="1" i="0" u="none" strike="noStrike" dirty="0" smtClean="0">
                          <a:solidFill>
                            <a:srgbClr val="000000"/>
                          </a:solidFill>
                          <a:effectLst/>
                          <a:latin typeface="Calibri" panose="020F0502020204030204" pitchFamily="34" charset="0"/>
                        </a:rPr>
                        <a:t>7</a:t>
                      </a:r>
                      <a:endParaRPr lang="fr-BE" sz="1400" b="1" i="0" u="none" strike="noStrike" dirty="0">
                        <a:solidFill>
                          <a:srgbClr val="000000"/>
                        </a:solidFill>
                        <a:effectLst/>
                        <a:latin typeface="Calibri" panose="020F0502020204030204" pitchFamily="34" charset="0"/>
                      </a:endParaRPr>
                    </a:p>
                  </a:txBody>
                  <a:tcPr marL="36000" marR="7620" marT="7620" marB="0" anchor="ctr">
                    <a:solidFill>
                      <a:schemeClr val="accent6">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8</a:t>
                      </a:r>
                      <a:endParaRPr lang="fr-BE" sz="1400" b="1" i="0" u="none" strike="noStrike" noProof="0" dirty="0">
                        <a:solidFill>
                          <a:srgbClr val="000000"/>
                        </a:solidFill>
                        <a:effectLst/>
                        <a:latin typeface="Calibri" panose="020F0502020204030204" pitchFamily="34" charset="0"/>
                      </a:endParaRPr>
                    </a:p>
                  </a:txBody>
                  <a:tcPr marL="36000" marR="7620" marT="7620" marB="0" anchor="ctr">
                    <a:solidFill>
                      <a:schemeClr val="accent6">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14</a:t>
                      </a:r>
                      <a:endParaRPr lang="fr-BE" sz="1400" b="1" i="0" u="none" strike="noStrike" noProof="0" dirty="0">
                        <a:solidFill>
                          <a:srgbClr val="000000"/>
                        </a:solidFill>
                        <a:effectLst/>
                        <a:latin typeface="Calibri" panose="020F0502020204030204" pitchFamily="34" charset="0"/>
                      </a:endParaRPr>
                    </a:p>
                  </a:txBody>
                  <a:tcPr marL="36000" marR="7620" marT="7620" marB="0" anchor="ctr">
                    <a:solidFill>
                      <a:schemeClr val="accent6">
                        <a:lumMod val="60000"/>
                        <a:lumOff val="40000"/>
                      </a:schemeClr>
                    </a:solidFill>
                  </a:tcPr>
                </a:tc>
                <a:extLst>
                  <a:ext uri="{0D108BD9-81ED-4DB2-BD59-A6C34878D82A}">
                    <a16:rowId xmlns="" xmlns:a16="http://schemas.microsoft.com/office/drawing/2014/main" val="871133559"/>
                  </a:ext>
                </a:extLst>
              </a:tr>
              <a:tr h="370842">
                <a:tc>
                  <a:txBody>
                    <a:bodyPr/>
                    <a:lstStyle/>
                    <a:p>
                      <a:pPr algn="l" fontAlgn="b"/>
                      <a:r>
                        <a:rPr lang="fr-BE" sz="1400" b="0" i="0" u="none" strike="noStrike" noProof="0" dirty="0" smtClean="0">
                          <a:solidFill>
                            <a:srgbClr val="000000"/>
                          </a:solidFill>
                          <a:effectLst/>
                          <a:latin typeface="Calibri" panose="020F0502020204030204" pitchFamily="34" charset="0"/>
                        </a:rPr>
                        <a:t>		Pour un cours en particulier</a:t>
                      </a:r>
                      <a:endParaRPr lang="fr-BE" sz="1400" b="0" i="0" u="none" strike="noStrike" noProof="0" dirty="0">
                        <a:solidFill>
                          <a:srgbClr val="000000"/>
                        </a:solidFill>
                        <a:effectLst/>
                        <a:latin typeface="Calibri" panose="020F0502020204030204" pitchFamily="34" charset="0"/>
                      </a:endParaRPr>
                    </a:p>
                  </a:txBody>
                  <a:tcPr marL="36000" marR="7620" marT="7620" marB="0" anchor="ctr">
                    <a:solidFill>
                      <a:schemeClr val="accent6">
                        <a:lumMod val="20000"/>
                        <a:lumOff val="80000"/>
                      </a:schemeClr>
                    </a:solidFill>
                  </a:tcPr>
                </a:tc>
                <a:tc>
                  <a:txBody>
                    <a:bodyPr/>
                    <a:lstStyle/>
                    <a:p>
                      <a:pPr algn="ctr" fontAlgn="b"/>
                      <a:r>
                        <a:rPr lang="fr-BE" sz="1400" b="1" i="0" u="none" strike="noStrike" dirty="0" smtClean="0">
                          <a:solidFill>
                            <a:srgbClr val="000000"/>
                          </a:solidFill>
                          <a:effectLst/>
                          <a:latin typeface="Calibri" panose="020F0502020204030204" pitchFamily="34" charset="0"/>
                        </a:rPr>
                        <a:t>2</a:t>
                      </a:r>
                      <a:endParaRPr lang="fr-BE" sz="1400" b="1" i="0" u="none" strike="noStrike" dirty="0">
                        <a:solidFill>
                          <a:srgbClr val="000000"/>
                        </a:solidFill>
                        <a:effectLst/>
                        <a:latin typeface="Calibri" panose="020F0502020204030204" pitchFamily="34" charset="0"/>
                      </a:endParaRPr>
                    </a:p>
                  </a:txBody>
                  <a:tcPr marL="36000" marR="7620" marT="7620" marB="0" anchor="ctr">
                    <a:solidFill>
                      <a:schemeClr val="accent6">
                        <a:lumMod val="20000"/>
                        <a:lumOff val="80000"/>
                      </a:schemeClr>
                    </a:solidFill>
                  </a:tcPr>
                </a:tc>
                <a:tc>
                  <a:txBody>
                    <a:bodyPr/>
                    <a:lstStyle/>
                    <a:p>
                      <a:pPr algn="ctr" fontAlgn="b"/>
                      <a:r>
                        <a:rPr lang="fr-BE" sz="1400" b="1" i="0" u="none" strike="noStrike" dirty="0" smtClean="0">
                          <a:solidFill>
                            <a:srgbClr val="000000"/>
                          </a:solidFill>
                          <a:effectLst/>
                          <a:latin typeface="Calibri" panose="020F0502020204030204" pitchFamily="34" charset="0"/>
                        </a:rPr>
                        <a:t>4</a:t>
                      </a:r>
                      <a:endParaRPr lang="fr-BE" sz="1400" b="1" i="0" u="none" strike="noStrike" dirty="0">
                        <a:solidFill>
                          <a:srgbClr val="000000"/>
                        </a:solidFill>
                        <a:effectLst/>
                        <a:latin typeface="Calibri" panose="020F0502020204030204" pitchFamily="34" charset="0"/>
                      </a:endParaRPr>
                    </a:p>
                  </a:txBody>
                  <a:tcPr marL="36000" marR="7620" marT="7620" marB="0" anchor="ctr">
                    <a:solidFill>
                      <a:schemeClr val="accent6">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6</a:t>
                      </a:r>
                      <a:endParaRPr lang="fr-BE" sz="1400" b="1" i="0" u="none" strike="noStrike" noProof="0" dirty="0">
                        <a:solidFill>
                          <a:srgbClr val="000000"/>
                        </a:solidFill>
                        <a:effectLst/>
                        <a:latin typeface="Calibri" panose="020F0502020204030204" pitchFamily="34" charset="0"/>
                      </a:endParaRPr>
                    </a:p>
                  </a:txBody>
                  <a:tcPr marL="36000" marR="7620" marT="7620" marB="0" anchor="ctr">
                    <a:solidFill>
                      <a:schemeClr val="accent6">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10</a:t>
                      </a:r>
                      <a:endParaRPr lang="fr-BE" sz="1400" b="1" i="0" u="none" strike="noStrike" noProof="0" dirty="0">
                        <a:solidFill>
                          <a:srgbClr val="000000"/>
                        </a:solidFill>
                        <a:effectLst/>
                        <a:latin typeface="Calibri" panose="020F0502020204030204" pitchFamily="34" charset="0"/>
                      </a:endParaRPr>
                    </a:p>
                  </a:txBody>
                  <a:tcPr marL="36000" marR="7620" marT="7620" marB="0" anchor="ctr">
                    <a:solidFill>
                      <a:schemeClr val="accent6">
                        <a:lumMod val="20000"/>
                        <a:lumOff val="80000"/>
                      </a:schemeClr>
                    </a:solidFill>
                  </a:tcPr>
                </a:tc>
                <a:extLst>
                  <a:ext uri="{0D108BD9-81ED-4DB2-BD59-A6C34878D82A}">
                    <a16:rowId xmlns="" xmlns:a16="http://schemas.microsoft.com/office/drawing/2014/main" val="4201627962"/>
                  </a:ext>
                </a:extLst>
              </a:tr>
              <a:tr h="370842">
                <a:tc>
                  <a:txBody>
                    <a:bodyPr/>
                    <a:lstStyle/>
                    <a:p>
                      <a:pPr algn="l" fontAlgn="b"/>
                      <a:r>
                        <a:rPr lang="fr-BE" sz="1400" b="0" i="0" u="none" strike="noStrike" noProof="0" dirty="0" smtClean="0">
                          <a:solidFill>
                            <a:srgbClr val="000000"/>
                          </a:solidFill>
                          <a:effectLst/>
                          <a:latin typeface="Calibri" panose="020F0502020204030204" pitchFamily="34" charset="0"/>
                        </a:rPr>
                        <a:t>		Globalement</a:t>
                      </a:r>
                      <a:endParaRPr lang="fr-BE" sz="1400" b="0" i="0" u="none" strike="noStrike" noProof="0" dirty="0">
                        <a:solidFill>
                          <a:srgbClr val="000000"/>
                        </a:solidFill>
                        <a:effectLst/>
                        <a:latin typeface="Calibri" panose="020F0502020204030204" pitchFamily="34" charset="0"/>
                      </a:endParaRPr>
                    </a:p>
                  </a:txBody>
                  <a:tcPr marL="36000" marR="7620" marT="7620" marB="0" anchor="ctr">
                    <a:solidFill>
                      <a:schemeClr val="accent6">
                        <a:lumMod val="20000"/>
                        <a:lumOff val="80000"/>
                      </a:schemeClr>
                    </a:solidFill>
                  </a:tcPr>
                </a:tc>
                <a:tc>
                  <a:txBody>
                    <a:bodyPr/>
                    <a:lstStyle/>
                    <a:p>
                      <a:pPr algn="ctr" fontAlgn="b"/>
                      <a:r>
                        <a:rPr lang="fr-BE" sz="1400" b="1" i="0" u="none" strike="noStrike" dirty="0" smtClean="0">
                          <a:solidFill>
                            <a:srgbClr val="000000"/>
                          </a:solidFill>
                          <a:effectLst/>
                          <a:latin typeface="Calibri" panose="020F0502020204030204" pitchFamily="34" charset="0"/>
                        </a:rPr>
                        <a:t>3</a:t>
                      </a:r>
                      <a:endParaRPr lang="fr-BE" sz="1400" b="1" i="0" u="none" strike="noStrike" dirty="0">
                        <a:solidFill>
                          <a:srgbClr val="000000"/>
                        </a:solidFill>
                        <a:effectLst/>
                        <a:latin typeface="Calibri" panose="020F0502020204030204" pitchFamily="34" charset="0"/>
                      </a:endParaRPr>
                    </a:p>
                  </a:txBody>
                  <a:tcPr marL="36000" marR="7620" marT="7620" marB="0" anchor="ctr">
                    <a:solidFill>
                      <a:schemeClr val="accent6">
                        <a:lumMod val="20000"/>
                        <a:lumOff val="80000"/>
                      </a:schemeClr>
                    </a:solidFill>
                  </a:tcPr>
                </a:tc>
                <a:tc>
                  <a:txBody>
                    <a:bodyPr/>
                    <a:lstStyle/>
                    <a:p>
                      <a:pPr algn="ctr" fontAlgn="b"/>
                      <a:r>
                        <a:rPr lang="fr-BE" sz="1400" b="1" i="0" u="none" strike="noStrike" dirty="0">
                          <a:solidFill>
                            <a:srgbClr val="000000"/>
                          </a:solidFill>
                          <a:effectLst/>
                          <a:latin typeface="Calibri" panose="020F0502020204030204" pitchFamily="34" charset="0"/>
                        </a:rPr>
                        <a:t>3</a:t>
                      </a:r>
                    </a:p>
                  </a:txBody>
                  <a:tcPr marL="36000" marR="7620" marT="7620" marB="0" anchor="ctr">
                    <a:solidFill>
                      <a:schemeClr val="accent6">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4</a:t>
                      </a:r>
                      <a:endParaRPr lang="fr-BE" sz="1400" b="1" i="0" u="none" strike="noStrike" noProof="0" dirty="0">
                        <a:solidFill>
                          <a:srgbClr val="000000"/>
                        </a:solidFill>
                        <a:effectLst/>
                        <a:latin typeface="Calibri" panose="020F0502020204030204" pitchFamily="34" charset="0"/>
                      </a:endParaRPr>
                    </a:p>
                  </a:txBody>
                  <a:tcPr marL="36000" marR="7620" marT="7620" marB="0" anchor="ctr">
                    <a:solidFill>
                      <a:schemeClr val="accent6">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4</a:t>
                      </a:r>
                      <a:endParaRPr lang="fr-BE" sz="1400" b="1" i="0" u="none" strike="noStrike" noProof="0" dirty="0">
                        <a:solidFill>
                          <a:srgbClr val="000000"/>
                        </a:solidFill>
                        <a:effectLst/>
                        <a:latin typeface="Calibri" panose="020F0502020204030204" pitchFamily="34" charset="0"/>
                      </a:endParaRPr>
                    </a:p>
                  </a:txBody>
                  <a:tcPr marL="36000" marR="7620" marT="7620" marB="0" anchor="ctr">
                    <a:solidFill>
                      <a:schemeClr val="accent6">
                        <a:lumMod val="20000"/>
                        <a:lumOff val="80000"/>
                      </a:schemeClr>
                    </a:solidFill>
                  </a:tcPr>
                </a:tc>
                <a:extLst>
                  <a:ext uri="{0D108BD9-81ED-4DB2-BD59-A6C34878D82A}">
                    <a16:rowId xmlns="" xmlns:a16="http://schemas.microsoft.com/office/drawing/2014/main" val="489315356"/>
                  </a:ext>
                </a:extLst>
              </a:tr>
              <a:tr h="370842">
                <a:tc>
                  <a:txBody>
                    <a:bodyPr/>
                    <a:lstStyle/>
                    <a:p>
                      <a:pPr algn="l" fontAlgn="b"/>
                      <a:r>
                        <a:rPr lang="fr-BE" sz="1100" b="0" i="0" u="none" strike="noStrike" noProof="0" dirty="0" smtClean="0">
                          <a:solidFill>
                            <a:srgbClr val="000000"/>
                          </a:solidFill>
                          <a:effectLst/>
                          <a:latin typeface="Calibri" panose="020F0502020204030204" pitchFamily="34" charset="0"/>
                        </a:rPr>
                        <a:t>	</a:t>
                      </a:r>
                      <a:r>
                        <a:rPr lang="fr-BE" sz="1600" b="0" i="0" u="none" strike="noStrike" noProof="0" dirty="0" smtClean="0">
                          <a:solidFill>
                            <a:srgbClr val="000000"/>
                          </a:solidFill>
                          <a:effectLst/>
                          <a:latin typeface="Calibri" panose="020F0502020204030204" pitchFamily="34" charset="0"/>
                        </a:rPr>
                        <a:t>De tout comprendre, tout maîtriser</a:t>
                      </a:r>
                      <a:endParaRPr lang="fr-BE" sz="1600" b="0" i="0" u="none" strike="noStrike" noProof="0" dirty="0">
                        <a:solidFill>
                          <a:srgbClr val="000000"/>
                        </a:solidFill>
                        <a:effectLst/>
                        <a:latin typeface="Calibri" panose="020F0502020204030204" pitchFamily="34" charset="0"/>
                      </a:endParaRPr>
                    </a:p>
                  </a:txBody>
                  <a:tcPr marL="36000" marR="7620" marT="7620" marB="0" anchor="ctr">
                    <a:solidFill>
                      <a:schemeClr val="accent6">
                        <a:lumMod val="60000"/>
                        <a:lumOff val="40000"/>
                      </a:schemeClr>
                    </a:solidFill>
                  </a:tcPr>
                </a:tc>
                <a:tc>
                  <a:txBody>
                    <a:bodyPr/>
                    <a:lstStyle/>
                    <a:p>
                      <a:pPr algn="ctr" fontAlgn="b"/>
                      <a:r>
                        <a:rPr lang="fr-BE" sz="1400" b="1" i="0" u="none" strike="noStrike">
                          <a:solidFill>
                            <a:srgbClr val="000000"/>
                          </a:solidFill>
                          <a:effectLst/>
                          <a:latin typeface="Calibri" panose="020F0502020204030204" pitchFamily="34" charset="0"/>
                        </a:rPr>
                        <a:t>2</a:t>
                      </a:r>
                    </a:p>
                  </a:txBody>
                  <a:tcPr marL="36000" marR="7620" marT="7620" marB="0" anchor="ctr">
                    <a:solidFill>
                      <a:schemeClr val="accent6">
                        <a:lumMod val="60000"/>
                        <a:lumOff val="40000"/>
                      </a:schemeClr>
                    </a:solidFill>
                  </a:tcPr>
                </a:tc>
                <a:tc>
                  <a:txBody>
                    <a:bodyPr/>
                    <a:lstStyle/>
                    <a:p>
                      <a:pPr algn="ctr" fontAlgn="b"/>
                      <a:r>
                        <a:rPr lang="fr-BE" sz="1400" b="1" i="0" u="none" strike="noStrike" dirty="0">
                          <a:solidFill>
                            <a:srgbClr val="000000"/>
                          </a:solidFill>
                          <a:effectLst/>
                          <a:latin typeface="Calibri" panose="020F0502020204030204" pitchFamily="34" charset="0"/>
                        </a:rPr>
                        <a:t>2</a:t>
                      </a:r>
                    </a:p>
                  </a:txBody>
                  <a:tcPr marL="36000" marR="7620" marT="7620" marB="0" anchor="ctr">
                    <a:solidFill>
                      <a:schemeClr val="accent6">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2</a:t>
                      </a:r>
                      <a:endParaRPr lang="fr-BE" sz="1400" b="1" i="0" u="none" strike="noStrike" noProof="0" dirty="0">
                        <a:solidFill>
                          <a:srgbClr val="000000"/>
                        </a:solidFill>
                        <a:effectLst/>
                        <a:latin typeface="Calibri" panose="020F0502020204030204" pitchFamily="34" charset="0"/>
                      </a:endParaRPr>
                    </a:p>
                  </a:txBody>
                  <a:tcPr marL="36000" marR="7620" marT="7620" marB="0" anchor="ctr">
                    <a:solidFill>
                      <a:schemeClr val="accent6">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3</a:t>
                      </a:r>
                      <a:endParaRPr lang="fr-BE" sz="1400" b="1" i="0" u="none" strike="noStrike" noProof="0" dirty="0">
                        <a:solidFill>
                          <a:srgbClr val="000000"/>
                        </a:solidFill>
                        <a:effectLst/>
                        <a:latin typeface="Calibri" panose="020F0502020204030204" pitchFamily="34" charset="0"/>
                      </a:endParaRPr>
                    </a:p>
                  </a:txBody>
                  <a:tcPr marL="36000" marR="7620" marT="7620" marB="0" anchor="ctr">
                    <a:solidFill>
                      <a:schemeClr val="accent6">
                        <a:lumMod val="60000"/>
                        <a:lumOff val="40000"/>
                      </a:schemeClr>
                    </a:solidFill>
                  </a:tcPr>
                </a:tc>
                <a:extLst>
                  <a:ext uri="{0D108BD9-81ED-4DB2-BD59-A6C34878D82A}">
                    <a16:rowId xmlns="" xmlns:a16="http://schemas.microsoft.com/office/drawing/2014/main" val="1792649894"/>
                  </a:ext>
                </a:extLst>
              </a:tr>
              <a:tr h="370842">
                <a:tc>
                  <a:txBody>
                    <a:bodyPr/>
                    <a:lstStyle/>
                    <a:p>
                      <a:pPr algn="l" fontAlgn="b"/>
                      <a:r>
                        <a:rPr lang="fr-BE" sz="1800" b="1" i="0" u="none" strike="noStrike" kern="1200" noProof="0" dirty="0" smtClean="0">
                          <a:solidFill>
                            <a:srgbClr val="000000"/>
                          </a:solidFill>
                          <a:effectLst/>
                          <a:latin typeface="Calibri" panose="020F0502020204030204" pitchFamily="34" charset="0"/>
                          <a:ea typeface="+mn-ea"/>
                          <a:cs typeface="+mn-cs"/>
                        </a:rPr>
                        <a:t>Sentiment d’être</a:t>
                      </a:r>
                      <a:r>
                        <a:rPr lang="fr-BE" sz="1800" b="1" i="0" u="none" strike="noStrike" kern="1200" baseline="0" noProof="0" dirty="0" smtClean="0">
                          <a:solidFill>
                            <a:srgbClr val="000000"/>
                          </a:solidFill>
                          <a:effectLst/>
                          <a:latin typeface="Calibri" panose="020F0502020204030204" pitchFamily="34" charset="0"/>
                          <a:ea typeface="+mn-ea"/>
                          <a:cs typeface="+mn-cs"/>
                        </a:rPr>
                        <a:t> capable de fournir le travail demandé par la formule allégée</a:t>
                      </a:r>
                      <a:endParaRPr lang="fr-BE" sz="1800" b="1" i="0" u="none" strike="noStrike" kern="1200" noProof="0" dirty="0">
                        <a:solidFill>
                          <a:srgbClr val="000000"/>
                        </a:solidFill>
                        <a:effectLst/>
                        <a:latin typeface="Calibri" panose="020F0502020204030204" pitchFamily="34" charset="0"/>
                        <a:ea typeface="+mn-ea"/>
                        <a:cs typeface="+mn-cs"/>
                      </a:endParaRPr>
                    </a:p>
                  </a:txBody>
                  <a:tcPr marL="36000" marR="7620" marT="7620" marB="0" anchor="ctr">
                    <a:solidFill>
                      <a:schemeClr val="accent1">
                        <a:lumMod val="60000"/>
                        <a:lumOff val="40000"/>
                      </a:schemeClr>
                    </a:solidFill>
                  </a:tcPr>
                </a:tc>
                <a:tc>
                  <a:txBody>
                    <a:bodyPr/>
                    <a:lstStyle/>
                    <a:p>
                      <a:pPr algn="ctr" fontAlgn="b"/>
                      <a:r>
                        <a:rPr lang="fr-BE" sz="1400" b="1" i="0" u="none" strike="noStrike">
                          <a:solidFill>
                            <a:srgbClr val="000000"/>
                          </a:solidFill>
                          <a:effectLst/>
                          <a:latin typeface="Calibri" panose="020F0502020204030204" pitchFamily="34" charset="0"/>
                        </a:rPr>
                        <a:t>2</a:t>
                      </a:r>
                    </a:p>
                  </a:txBody>
                  <a:tcPr marL="36000" marR="7620" marT="7620" marB="0" anchor="ctr">
                    <a:solidFill>
                      <a:schemeClr val="accent1">
                        <a:lumMod val="60000"/>
                        <a:lumOff val="40000"/>
                      </a:schemeClr>
                    </a:solidFill>
                  </a:tcPr>
                </a:tc>
                <a:tc>
                  <a:txBody>
                    <a:bodyPr/>
                    <a:lstStyle/>
                    <a:p>
                      <a:pPr algn="ctr" fontAlgn="b"/>
                      <a:r>
                        <a:rPr lang="fr-BE" sz="1400" b="1" i="0" u="none" strike="noStrike" dirty="0">
                          <a:solidFill>
                            <a:srgbClr val="000000"/>
                          </a:solidFill>
                          <a:effectLst/>
                          <a:latin typeface="Calibri" panose="020F0502020204030204" pitchFamily="34" charset="0"/>
                        </a:rPr>
                        <a:t>2</a:t>
                      </a:r>
                    </a:p>
                  </a:txBody>
                  <a:tcPr marL="36000" marR="7620" marT="7620" marB="0"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2</a:t>
                      </a:r>
                      <a:endParaRPr lang="fr-BE" sz="1400" b="1" i="0" u="none" strike="noStrike" noProof="0" dirty="0">
                        <a:solidFill>
                          <a:srgbClr val="000000"/>
                        </a:solidFill>
                        <a:effectLst/>
                        <a:latin typeface="Calibri" panose="020F0502020204030204" pitchFamily="34" charset="0"/>
                      </a:endParaRPr>
                    </a:p>
                  </a:txBody>
                  <a:tcPr marL="36000" marR="7620" marT="7620" marB="0" anchor="ctr">
                    <a:solidFill>
                      <a:schemeClr val="accent1">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2</a:t>
                      </a:r>
                      <a:endParaRPr lang="fr-BE" sz="1400" b="1" i="0" u="none" strike="noStrike" noProof="0" dirty="0">
                        <a:solidFill>
                          <a:srgbClr val="000000"/>
                        </a:solidFill>
                        <a:effectLst/>
                        <a:latin typeface="Calibri" panose="020F0502020204030204" pitchFamily="34" charset="0"/>
                      </a:endParaRPr>
                    </a:p>
                  </a:txBody>
                  <a:tcPr marL="36000" marR="7620" marT="7620" marB="0" anchor="ctr">
                    <a:solidFill>
                      <a:schemeClr val="accent1">
                        <a:lumMod val="60000"/>
                        <a:lumOff val="40000"/>
                      </a:schemeClr>
                    </a:solidFill>
                  </a:tcPr>
                </a:tc>
                <a:extLst>
                  <a:ext uri="{0D108BD9-81ED-4DB2-BD59-A6C34878D82A}">
                    <a16:rowId xmlns="" xmlns:a16="http://schemas.microsoft.com/office/drawing/2014/main" val="1345347726"/>
                  </a:ext>
                </a:extLst>
              </a:tr>
              <a:tr h="370842">
                <a:tc>
                  <a:txBody>
                    <a:bodyPr/>
                    <a:lstStyle/>
                    <a:p>
                      <a:pPr marL="0" algn="l" defTabSz="914400" rtl="0" eaLnBrk="1" fontAlgn="b" latinLnBrk="0" hangingPunct="1"/>
                      <a:r>
                        <a:rPr lang="fr-BE" sz="1800" b="1" i="0" u="none" strike="noStrike" kern="1200" noProof="0" dirty="0" smtClean="0">
                          <a:solidFill>
                            <a:srgbClr val="000000"/>
                          </a:solidFill>
                          <a:effectLst/>
                          <a:latin typeface="Calibri" panose="020F0502020204030204" pitchFamily="34" charset="0"/>
                          <a:ea typeface="+mn-ea"/>
                          <a:cs typeface="+mn-cs"/>
                        </a:rPr>
                        <a:t>Absence de gain: s’autoévaluent</a:t>
                      </a:r>
                      <a:r>
                        <a:rPr lang="fr-BE" sz="1800" b="1" i="0" u="none" strike="noStrike" kern="1200" baseline="0" noProof="0" dirty="0" smtClean="0">
                          <a:solidFill>
                            <a:srgbClr val="000000"/>
                          </a:solidFill>
                          <a:effectLst/>
                          <a:latin typeface="Calibri" panose="020F0502020204030204" pitchFamily="34" charset="0"/>
                          <a:ea typeface="+mn-ea"/>
                          <a:cs typeface="+mn-cs"/>
                        </a:rPr>
                        <a:t> positivement</a:t>
                      </a:r>
                      <a:endParaRPr lang="fr-BE" sz="1800" b="1" i="0" u="none" strike="noStrike" kern="1200" noProof="0" dirty="0">
                        <a:solidFill>
                          <a:srgbClr val="000000"/>
                        </a:solidFill>
                        <a:effectLst/>
                        <a:latin typeface="Calibri" panose="020F0502020204030204" pitchFamily="34" charset="0"/>
                        <a:ea typeface="+mn-ea"/>
                        <a:cs typeface="+mn-cs"/>
                      </a:endParaRPr>
                    </a:p>
                  </a:txBody>
                  <a:tcPr marL="36000" marR="7620" marT="7620" marB="0" anchor="ctr">
                    <a:solidFill>
                      <a:schemeClr val="accent4">
                        <a:lumMod val="60000"/>
                        <a:lumOff val="40000"/>
                      </a:schemeClr>
                    </a:solidFill>
                  </a:tcPr>
                </a:tc>
                <a:tc>
                  <a:txBody>
                    <a:bodyPr/>
                    <a:lstStyle/>
                    <a:p>
                      <a:pPr algn="ctr" fontAlgn="b"/>
                      <a:r>
                        <a:rPr lang="fr-BE" sz="1400" b="1" i="0" u="none" strike="noStrike">
                          <a:solidFill>
                            <a:srgbClr val="000000"/>
                          </a:solidFill>
                          <a:effectLst/>
                          <a:latin typeface="Calibri" panose="020F0502020204030204" pitchFamily="34" charset="0"/>
                        </a:rPr>
                        <a:t>4</a:t>
                      </a:r>
                    </a:p>
                  </a:txBody>
                  <a:tcPr marL="36000" marR="7620" marT="7620" marB="0" anchor="ctr">
                    <a:solidFill>
                      <a:schemeClr val="accent4">
                        <a:lumMod val="60000"/>
                        <a:lumOff val="40000"/>
                      </a:schemeClr>
                    </a:solidFill>
                  </a:tcPr>
                </a:tc>
                <a:tc>
                  <a:txBody>
                    <a:bodyPr/>
                    <a:lstStyle/>
                    <a:p>
                      <a:pPr algn="ctr" fontAlgn="b"/>
                      <a:r>
                        <a:rPr lang="fr-BE" sz="1400" b="1" i="0" u="none" strike="noStrike" dirty="0">
                          <a:solidFill>
                            <a:srgbClr val="000000"/>
                          </a:solidFill>
                          <a:effectLst/>
                          <a:latin typeface="Calibri" panose="020F0502020204030204" pitchFamily="34" charset="0"/>
                        </a:rPr>
                        <a:t>7</a:t>
                      </a:r>
                    </a:p>
                  </a:txBody>
                  <a:tcPr marL="36000" marR="7620" marT="7620" marB="0" anchor="ctr">
                    <a:solidFill>
                      <a:schemeClr val="accent4">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5</a:t>
                      </a:r>
                      <a:endParaRPr lang="fr-BE" sz="1400" b="1" i="0" u="none" strike="noStrike" noProof="0" dirty="0">
                        <a:solidFill>
                          <a:srgbClr val="000000"/>
                        </a:solidFill>
                        <a:effectLst/>
                        <a:latin typeface="Calibri" panose="020F0502020204030204" pitchFamily="34" charset="0"/>
                      </a:endParaRPr>
                    </a:p>
                  </a:txBody>
                  <a:tcPr marL="36000" marR="7620" marT="7620" marB="0" anchor="ctr">
                    <a:solidFill>
                      <a:schemeClr val="accent4">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6</a:t>
                      </a:r>
                      <a:endParaRPr lang="fr-BE" sz="1400" b="1" i="0" u="none" strike="noStrike" noProof="0" dirty="0">
                        <a:solidFill>
                          <a:srgbClr val="000000"/>
                        </a:solidFill>
                        <a:effectLst/>
                        <a:latin typeface="Calibri" panose="020F0502020204030204" pitchFamily="34" charset="0"/>
                      </a:endParaRPr>
                    </a:p>
                  </a:txBody>
                  <a:tcPr marL="36000" marR="7620" marT="7620" marB="0" anchor="ctr">
                    <a:solidFill>
                      <a:schemeClr val="accent4">
                        <a:lumMod val="60000"/>
                        <a:lumOff val="40000"/>
                      </a:schemeClr>
                    </a:solidFill>
                  </a:tcPr>
                </a:tc>
                <a:extLst>
                  <a:ext uri="{0D108BD9-81ED-4DB2-BD59-A6C34878D82A}">
                    <a16:rowId xmlns="" xmlns:a16="http://schemas.microsoft.com/office/drawing/2014/main" val="241781631"/>
                  </a:ext>
                </a:extLst>
              </a:tr>
              <a:tr h="370842">
                <a:tc>
                  <a:txBody>
                    <a:bodyPr/>
                    <a:lstStyle/>
                    <a:p>
                      <a:pPr algn="l" fontAlgn="b"/>
                      <a:r>
                        <a:rPr lang="fr-BE" sz="1600" b="0" i="0" u="none" strike="noStrike" noProof="0" dirty="0" smtClean="0">
                          <a:solidFill>
                            <a:srgbClr val="000000"/>
                          </a:solidFill>
                          <a:effectLst/>
                          <a:latin typeface="Calibri" panose="020F0502020204030204" pitchFamily="34" charset="0"/>
                        </a:rPr>
                        <a:t>	Pas besoin de remédiation pour ce point</a:t>
                      </a:r>
                      <a:r>
                        <a:rPr lang="fr-BE" sz="1600" b="0" i="0" u="none" strike="noStrike" baseline="0" noProof="0" dirty="0" smtClean="0">
                          <a:solidFill>
                            <a:srgbClr val="000000"/>
                          </a:solidFill>
                          <a:effectLst/>
                          <a:latin typeface="Calibri" panose="020F0502020204030204" pitchFamily="34" charset="0"/>
                        </a:rPr>
                        <a:t> de matière</a:t>
                      </a:r>
                      <a:endParaRPr lang="fr-BE" sz="1600" b="0" i="0" u="none" strike="noStrike" noProof="0" dirty="0">
                        <a:solidFill>
                          <a:srgbClr val="000000"/>
                        </a:solidFill>
                        <a:effectLst/>
                        <a:latin typeface="Calibri" panose="020F0502020204030204" pitchFamily="34" charset="0"/>
                      </a:endParaRPr>
                    </a:p>
                  </a:txBody>
                  <a:tcPr marL="36000" marR="7620" marT="7620" marB="0" anchor="ctr">
                    <a:solidFill>
                      <a:schemeClr val="accent4">
                        <a:lumMod val="20000"/>
                        <a:lumOff val="80000"/>
                      </a:schemeClr>
                    </a:solidFill>
                  </a:tcPr>
                </a:tc>
                <a:tc>
                  <a:txBody>
                    <a:bodyPr/>
                    <a:lstStyle/>
                    <a:p>
                      <a:pPr algn="ctr" fontAlgn="b"/>
                      <a:r>
                        <a:rPr lang="fr-BE" sz="1400" b="1" i="0" u="none" strike="noStrike">
                          <a:solidFill>
                            <a:srgbClr val="000000"/>
                          </a:solidFill>
                          <a:effectLst/>
                          <a:latin typeface="Calibri" panose="020F0502020204030204" pitchFamily="34" charset="0"/>
                        </a:rPr>
                        <a:t>3</a:t>
                      </a:r>
                    </a:p>
                  </a:txBody>
                  <a:tcPr marL="36000" marR="7620" marT="7620" marB="0" anchor="ctr">
                    <a:solidFill>
                      <a:schemeClr val="accent4">
                        <a:lumMod val="20000"/>
                        <a:lumOff val="80000"/>
                      </a:schemeClr>
                    </a:solidFill>
                  </a:tcPr>
                </a:tc>
                <a:tc>
                  <a:txBody>
                    <a:bodyPr/>
                    <a:lstStyle/>
                    <a:p>
                      <a:pPr algn="ctr" fontAlgn="b"/>
                      <a:r>
                        <a:rPr lang="fr-BE" sz="1400" b="1" i="0" u="none" strike="noStrike" dirty="0">
                          <a:solidFill>
                            <a:srgbClr val="000000"/>
                          </a:solidFill>
                          <a:effectLst/>
                          <a:latin typeface="Calibri" panose="020F0502020204030204" pitchFamily="34" charset="0"/>
                        </a:rPr>
                        <a:t>5</a:t>
                      </a:r>
                    </a:p>
                  </a:txBody>
                  <a:tcPr marL="36000" marR="7620" marT="7620" marB="0" anchor="ctr">
                    <a:solidFill>
                      <a:schemeClr val="accent4">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2</a:t>
                      </a:r>
                      <a:endParaRPr lang="fr-BE" sz="1400" b="1" i="0" u="none" strike="noStrike" noProof="0" dirty="0">
                        <a:solidFill>
                          <a:srgbClr val="000000"/>
                        </a:solidFill>
                        <a:effectLst/>
                        <a:latin typeface="Calibri" panose="020F0502020204030204" pitchFamily="34" charset="0"/>
                      </a:endParaRPr>
                    </a:p>
                  </a:txBody>
                  <a:tcPr marL="36000" marR="7620" marT="7620" marB="0" anchor="ctr">
                    <a:solidFill>
                      <a:schemeClr val="accent4">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2</a:t>
                      </a:r>
                      <a:endParaRPr lang="fr-BE" sz="1400" b="1" i="0" u="none" strike="noStrike" noProof="0" dirty="0">
                        <a:solidFill>
                          <a:srgbClr val="000000"/>
                        </a:solidFill>
                        <a:effectLst/>
                        <a:latin typeface="Calibri" panose="020F0502020204030204" pitchFamily="34" charset="0"/>
                      </a:endParaRPr>
                    </a:p>
                  </a:txBody>
                  <a:tcPr marL="36000" marR="7620" marT="7620" marB="0" anchor="ctr">
                    <a:solidFill>
                      <a:schemeClr val="accent4">
                        <a:lumMod val="20000"/>
                        <a:lumOff val="80000"/>
                      </a:schemeClr>
                    </a:solidFill>
                  </a:tcPr>
                </a:tc>
                <a:extLst>
                  <a:ext uri="{0D108BD9-81ED-4DB2-BD59-A6C34878D82A}">
                    <a16:rowId xmlns="" xmlns:a16="http://schemas.microsoft.com/office/drawing/2014/main" val="3849983368"/>
                  </a:ext>
                </a:extLst>
              </a:tr>
              <a:tr h="370842">
                <a:tc>
                  <a:txBody>
                    <a:bodyPr/>
                    <a:lstStyle/>
                    <a:p>
                      <a:pPr algn="l" fontAlgn="b"/>
                      <a:r>
                        <a:rPr lang="fr-BE" sz="1600" b="0" i="0" u="none" strike="noStrike" noProof="0" dirty="0" smtClean="0">
                          <a:solidFill>
                            <a:srgbClr val="000000"/>
                          </a:solidFill>
                          <a:effectLst/>
                          <a:latin typeface="Calibri" panose="020F0502020204030204" pitchFamily="34" charset="0"/>
                        </a:rPr>
                        <a:t>	Pas besoin</a:t>
                      </a:r>
                      <a:r>
                        <a:rPr lang="fr-BE" sz="1600" b="0" i="0" u="none" strike="noStrike" baseline="0" noProof="0" dirty="0" smtClean="0">
                          <a:solidFill>
                            <a:srgbClr val="000000"/>
                          </a:solidFill>
                          <a:effectLst/>
                          <a:latin typeface="Calibri" panose="020F0502020204030204" pitchFamily="34" charset="0"/>
                        </a:rPr>
                        <a:t> d’un support méthodologique (gestion du temps, méthode de travail)</a:t>
                      </a:r>
                      <a:endParaRPr lang="fr-BE" sz="1600" b="0" i="0" u="none" strike="noStrike" noProof="0" dirty="0">
                        <a:solidFill>
                          <a:srgbClr val="000000"/>
                        </a:solidFill>
                        <a:effectLst/>
                        <a:latin typeface="Calibri" panose="020F0502020204030204" pitchFamily="34" charset="0"/>
                      </a:endParaRPr>
                    </a:p>
                  </a:txBody>
                  <a:tcPr marL="36000" marR="7620" marT="7620" marB="0" anchor="ctr">
                    <a:solidFill>
                      <a:schemeClr val="accent4">
                        <a:lumMod val="20000"/>
                        <a:lumOff val="80000"/>
                      </a:schemeClr>
                    </a:solidFill>
                  </a:tcPr>
                </a:tc>
                <a:tc>
                  <a:txBody>
                    <a:bodyPr/>
                    <a:lstStyle/>
                    <a:p>
                      <a:pPr algn="ctr" fontAlgn="b"/>
                      <a:r>
                        <a:rPr lang="fr-BE" sz="1400" b="1" i="0" u="none" strike="noStrike" dirty="0">
                          <a:solidFill>
                            <a:srgbClr val="000000"/>
                          </a:solidFill>
                          <a:effectLst/>
                          <a:latin typeface="Calibri" panose="020F0502020204030204" pitchFamily="34" charset="0"/>
                        </a:rPr>
                        <a:t>2</a:t>
                      </a:r>
                    </a:p>
                  </a:txBody>
                  <a:tcPr marL="36000" marR="7620" marT="7620" marB="0" anchor="ctr">
                    <a:solidFill>
                      <a:schemeClr val="accent4">
                        <a:lumMod val="20000"/>
                        <a:lumOff val="80000"/>
                      </a:schemeClr>
                    </a:solidFill>
                  </a:tcPr>
                </a:tc>
                <a:tc>
                  <a:txBody>
                    <a:bodyPr/>
                    <a:lstStyle/>
                    <a:p>
                      <a:pPr algn="ctr" fontAlgn="b"/>
                      <a:r>
                        <a:rPr lang="fr-BE" sz="1400" b="1" i="0" u="none" strike="noStrike" dirty="0">
                          <a:solidFill>
                            <a:srgbClr val="000000"/>
                          </a:solidFill>
                          <a:effectLst/>
                          <a:latin typeface="Calibri" panose="020F0502020204030204" pitchFamily="34" charset="0"/>
                        </a:rPr>
                        <a:t>2</a:t>
                      </a:r>
                    </a:p>
                  </a:txBody>
                  <a:tcPr marL="36000" marR="7620" marT="7620" marB="0" anchor="ctr">
                    <a:solidFill>
                      <a:schemeClr val="accent4">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4</a:t>
                      </a:r>
                      <a:endParaRPr lang="fr-BE" sz="1400" b="1" i="0" u="none" strike="noStrike" noProof="0" dirty="0">
                        <a:solidFill>
                          <a:srgbClr val="000000"/>
                        </a:solidFill>
                        <a:effectLst/>
                        <a:latin typeface="Calibri" panose="020F0502020204030204" pitchFamily="34" charset="0"/>
                      </a:endParaRPr>
                    </a:p>
                  </a:txBody>
                  <a:tcPr marL="36000" marR="7620" marT="7620" marB="0" anchor="ctr">
                    <a:solidFill>
                      <a:schemeClr val="accent4">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4</a:t>
                      </a:r>
                      <a:endParaRPr lang="fr-BE" sz="1400" b="1" i="0" u="none" strike="noStrike" noProof="0" dirty="0">
                        <a:solidFill>
                          <a:srgbClr val="000000"/>
                        </a:solidFill>
                        <a:effectLst/>
                        <a:latin typeface="Calibri" panose="020F0502020204030204" pitchFamily="34" charset="0"/>
                      </a:endParaRPr>
                    </a:p>
                  </a:txBody>
                  <a:tcPr marL="36000" marR="7620" marT="7620" marB="0" anchor="ctr">
                    <a:solidFill>
                      <a:schemeClr val="accent4">
                        <a:lumMod val="20000"/>
                        <a:lumOff val="80000"/>
                      </a:schemeClr>
                    </a:solidFill>
                  </a:tcPr>
                </a:tc>
                <a:extLst>
                  <a:ext uri="{0D108BD9-81ED-4DB2-BD59-A6C34878D82A}">
                    <a16:rowId xmlns="" xmlns:a16="http://schemas.microsoft.com/office/drawing/2014/main" val="3224169298"/>
                  </a:ext>
                </a:extLst>
              </a:tr>
            </a:tbl>
          </a:graphicData>
        </a:graphic>
      </p:graphicFrame>
      <p:graphicFrame>
        <p:nvGraphicFramePr>
          <p:cNvPr id="2" name="Tableau 1"/>
          <p:cNvGraphicFramePr>
            <a:graphicFrameLocks noGrp="1"/>
          </p:cNvGraphicFramePr>
          <p:nvPr>
            <p:extLst>
              <p:ext uri="{D42A27DB-BD31-4B8C-83A1-F6EECF244321}">
                <p14:modId xmlns:p14="http://schemas.microsoft.com/office/powerpoint/2010/main" val="1830252557"/>
              </p:ext>
            </p:extLst>
          </p:nvPr>
        </p:nvGraphicFramePr>
        <p:xfrm>
          <a:off x="505836" y="4991887"/>
          <a:ext cx="10398869" cy="1452828"/>
        </p:xfrm>
        <a:graphic>
          <a:graphicData uri="http://schemas.openxmlformats.org/drawingml/2006/table">
            <a:tbl>
              <a:tblPr firstRow="1" bandRow="1">
                <a:tableStyleId>{5C22544A-7EE6-4342-B048-85BDC9FD1C3A}</a:tableStyleId>
              </a:tblPr>
              <a:tblGrid>
                <a:gridCol w="8268513">
                  <a:extLst>
                    <a:ext uri="{9D8B030D-6E8A-4147-A177-3AD203B41FA5}">
                      <a16:colId xmlns="" xmlns:a16="http://schemas.microsoft.com/office/drawing/2014/main" val="4284581810"/>
                    </a:ext>
                  </a:extLst>
                </a:gridCol>
                <a:gridCol w="532589">
                  <a:extLst>
                    <a:ext uri="{9D8B030D-6E8A-4147-A177-3AD203B41FA5}">
                      <a16:colId xmlns="" xmlns:a16="http://schemas.microsoft.com/office/drawing/2014/main" val="575635516"/>
                    </a:ext>
                  </a:extLst>
                </a:gridCol>
                <a:gridCol w="532589">
                  <a:extLst>
                    <a:ext uri="{9D8B030D-6E8A-4147-A177-3AD203B41FA5}">
                      <a16:colId xmlns="" xmlns:a16="http://schemas.microsoft.com/office/drawing/2014/main" val="884571576"/>
                    </a:ext>
                  </a:extLst>
                </a:gridCol>
                <a:gridCol w="532589">
                  <a:extLst>
                    <a:ext uri="{9D8B030D-6E8A-4147-A177-3AD203B41FA5}">
                      <a16:colId xmlns="" xmlns:a16="http://schemas.microsoft.com/office/drawing/2014/main" val="2263243913"/>
                    </a:ext>
                  </a:extLst>
                </a:gridCol>
                <a:gridCol w="532589">
                  <a:extLst>
                    <a:ext uri="{9D8B030D-6E8A-4147-A177-3AD203B41FA5}">
                      <a16:colId xmlns="" xmlns:a16="http://schemas.microsoft.com/office/drawing/2014/main" val="1185360827"/>
                    </a:ext>
                  </a:extLst>
                </a:gridCol>
              </a:tblGrid>
              <a:tr h="362356">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BE" sz="1800" b="1" i="0" u="none" strike="noStrike" kern="1200" noProof="0" dirty="0" smtClean="0">
                          <a:solidFill>
                            <a:srgbClr val="000000"/>
                          </a:solidFill>
                          <a:effectLst/>
                          <a:latin typeface="Calibri" panose="020F0502020204030204" pitchFamily="34" charset="0"/>
                          <a:ea typeface="+mn-ea"/>
                          <a:cs typeface="+mn-cs"/>
                        </a:rPr>
                        <a:t>Vision négative de la capacité de réussir</a:t>
                      </a:r>
                    </a:p>
                  </a:txBody>
                  <a:tcPr anchor="ctr">
                    <a:noFill/>
                  </a:tcPr>
                </a:tc>
                <a:tc>
                  <a:txBody>
                    <a:bodyPr/>
                    <a:lstStyle/>
                    <a:p>
                      <a:pPr algn="ctr" fontAlgn="b"/>
                      <a:r>
                        <a:rPr lang="fr-BE" sz="1400" b="1" i="0" u="none" strike="noStrike" noProof="0" dirty="0">
                          <a:solidFill>
                            <a:srgbClr val="000000"/>
                          </a:solidFill>
                          <a:effectLst/>
                          <a:latin typeface="Calibri" panose="020F0502020204030204" pitchFamily="34" charset="0"/>
                        </a:rPr>
                        <a:t>5</a:t>
                      </a:r>
                    </a:p>
                  </a:txBody>
                  <a:tcPr marL="762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7</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5</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9</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extLst>
                  <a:ext uri="{0D108BD9-81ED-4DB2-BD59-A6C34878D82A}">
                    <a16:rowId xmlns="" xmlns:a16="http://schemas.microsoft.com/office/drawing/2014/main" val="3425213035"/>
                  </a:ext>
                </a:extLst>
              </a:tr>
              <a:tr h="362356">
                <a:tc>
                  <a:txBody>
                    <a:bodyPr/>
                    <a:lstStyle/>
                    <a:p>
                      <a:pPr algn="l" fontAlgn="b"/>
                      <a:r>
                        <a:rPr lang="fr-BE" sz="1800" b="1" i="0" u="none" strike="noStrike" kern="1200" noProof="0" dirty="0" smtClean="0">
                          <a:solidFill>
                            <a:srgbClr val="000000"/>
                          </a:solidFill>
                          <a:effectLst/>
                          <a:latin typeface="Calibri" panose="020F0502020204030204" pitchFamily="34" charset="0"/>
                          <a:ea typeface="+mn-ea"/>
                          <a:cs typeface="+mn-cs"/>
                        </a:rPr>
                        <a:t>Pas de bénéfice déclaré malgré la remédiation</a:t>
                      </a:r>
                      <a:endParaRPr lang="fr-BE" sz="1800" b="1" i="0" u="none" strike="noStrike" kern="1200" noProof="0" dirty="0">
                        <a:solidFill>
                          <a:srgbClr val="000000"/>
                        </a:solidFill>
                        <a:effectLst/>
                        <a:latin typeface="Calibri" panose="020F0502020204030204" pitchFamily="34" charset="0"/>
                        <a:ea typeface="+mn-ea"/>
                        <a:cs typeface="+mn-cs"/>
                      </a:endParaRPr>
                    </a:p>
                  </a:txBody>
                  <a:tcPr marL="36000" marR="7200" marT="7620" marB="0" anchor="ctr">
                    <a:solidFill>
                      <a:schemeClr val="accent2">
                        <a:lumMod val="75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3</a:t>
                      </a:r>
                    </a:p>
                  </a:txBody>
                  <a:tcPr marL="36000" marR="7200" marT="7620" marB="0" anchor="ctr">
                    <a:solidFill>
                      <a:schemeClr val="accent2">
                        <a:lumMod val="75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3</a:t>
                      </a:r>
                      <a:endParaRPr lang="fr-BE" sz="1400" b="1" i="0" u="none" strike="noStrike" noProof="0" dirty="0">
                        <a:solidFill>
                          <a:srgbClr val="000000"/>
                        </a:solidFill>
                        <a:effectLst/>
                        <a:latin typeface="Calibri" panose="020F0502020204030204" pitchFamily="34" charset="0"/>
                      </a:endParaRPr>
                    </a:p>
                  </a:txBody>
                  <a:tcPr marL="36000" marR="7200" marT="7620" marB="0" anchor="ctr">
                    <a:solidFill>
                      <a:schemeClr val="accent2">
                        <a:lumMod val="75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4</a:t>
                      </a:r>
                      <a:endParaRPr lang="fr-BE" sz="1400" b="1" i="0" u="none" strike="noStrike" noProof="0" dirty="0">
                        <a:solidFill>
                          <a:srgbClr val="000000"/>
                        </a:solidFill>
                        <a:effectLst/>
                        <a:latin typeface="Calibri" panose="020F0502020204030204" pitchFamily="34" charset="0"/>
                      </a:endParaRPr>
                    </a:p>
                  </a:txBody>
                  <a:tcPr marL="36000" marR="7200" marT="7620" marB="0" anchor="ctr">
                    <a:solidFill>
                      <a:schemeClr val="accent2">
                        <a:lumMod val="75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5</a:t>
                      </a:r>
                      <a:endParaRPr lang="fr-BE" sz="1400" b="1" i="0" u="none" strike="noStrike" noProof="0" dirty="0">
                        <a:solidFill>
                          <a:srgbClr val="000000"/>
                        </a:solidFill>
                        <a:effectLst/>
                        <a:latin typeface="Calibri" panose="020F0502020204030204" pitchFamily="34" charset="0"/>
                      </a:endParaRPr>
                    </a:p>
                  </a:txBody>
                  <a:tcPr marL="36000" marR="7200" marT="7620" marB="0" anchor="ctr">
                    <a:solidFill>
                      <a:schemeClr val="accent2">
                        <a:lumMod val="75000"/>
                      </a:schemeClr>
                    </a:solidFill>
                  </a:tcPr>
                </a:tc>
                <a:extLst>
                  <a:ext uri="{0D108BD9-81ED-4DB2-BD59-A6C34878D82A}">
                    <a16:rowId xmlns="" xmlns:a16="http://schemas.microsoft.com/office/drawing/2014/main" val="3475256770"/>
                  </a:ext>
                </a:extLst>
              </a:tr>
              <a:tr h="362356">
                <a:tc>
                  <a:txBody>
                    <a:bodyPr/>
                    <a:lstStyle/>
                    <a:p>
                      <a:pPr algn="l" fontAlgn="b"/>
                      <a:r>
                        <a:rPr lang="fr-BE" sz="1800" b="1" i="0" u="none" strike="noStrike" kern="1200" noProof="0" dirty="0" smtClean="0">
                          <a:solidFill>
                            <a:srgbClr val="000000"/>
                          </a:solidFill>
                          <a:effectLst/>
                          <a:latin typeface="Calibri" panose="020F0502020204030204" pitchFamily="34" charset="0"/>
                          <a:ea typeface="+mn-ea"/>
                          <a:cs typeface="+mn-cs"/>
                        </a:rPr>
                        <a:t>Ne sont pas capables de résoudre un problème sans</a:t>
                      </a:r>
                      <a:r>
                        <a:rPr lang="fr-BE" sz="1800" b="1" i="0" u="none" strike="noStrike" kern="1200" baseline="0" noProof="0" dirty="0" smtClean="0">
                          <a:solidFill>
                            <a:srgbClr val="000000"/>
                          </a:solidFill>
                          <a:effectLst/>
                          <a:latin typeface="Calibri" panose="020F0502020204030204" pitchFamily="34" charset="0"/>
                          <a:ea typeface="+mn-ea"/>
                          <a:cs typeface="+mn-cs"/>
                        </a:rPr>
                        <a:t> aide</a:t>
                      </a:r>
                      <a:endParaRPr lang="fr-BE" sz="1800" b="1" i="0" u="none" strike="noStrike" kern="1200" noProof="0" dirty="0">
                        <a:solidFill>
                          <a:srgbClr val="000000"/>
                        </a:solidFill>
                        <a:effectLst/>
                        <a:latin typeface="Calibri" panose="020F0502020204030204" pitchFamily="34" charset="0"/>
                        <a:ea typeface="+mn-ea"/>
                        <a:cs typeface="+mn-cs"/>
                      </a:endParaRPr>
                    </a:p>
                  </a:txBody>
                  <a:tcPr marL="36000" marR="7200" marT="7620" marB="0" anchor="ctr">
                    <a:solidFill>
                      <a:srgbClr val="AE78D6"/>
                    </a:solidFill>
                  </a:tcPr>
                </a:tc>
                <a:tc>
                  <a:txBody>
                    <a:bodyPr/>
                    <a:lstStyle/>
                    <a:p>
                      <a:pPr algn="ctr" fontAlgn="b"/>
                      <a:r>
                        <a:rPr lang="fr-BE" sz="1400" b="1" i="0" u="none" strike="noStrike" noProof="0" dirty="0">
                          <a:solidFill>
                            <a:srgbClr val="000000"/>
                          </a:solidFill>
                          <a:effectLst/>
                          <a:latin typeface="Calibri" panose="020F0502020204030204" pitchFamily="34" charset="0"/>
                        </a:rPr>
                        <a:t>2</a:t>
                      </a:r>
                    </a:p>
                  </a:txBody>
                  <a:tcPr marL="36000" marR="7200" marT="7620" marB="0" anchor="ctr">
                    <a:solidFill>
                      <a:srgbClr val="AE78D6"/>
                    </a:solidFill>
                  </a:tcPr>
                </a:tc>
                <a:tc>
                  <a:txBody>
                    <a:bodyPr/>
                    <a:lstStyle/>
                    <a:p>
                      <a:pPr algn="ctr" fontAlgn="b"/>
                      <a:r>
                        <a:rPr lang="fr-BE" sz="1400" b="1" i="0" u="none" strike="noStrike" noProof="0" dirty="0">
                          <a:solidFill>
                            <a:srgbClr val="000000"/>
                          </a:solidFill>
                          <a:effectLst/>
                          <a:latin typeface="Calibri" panose="020F0502020204030204" pitchFamily="34" charset="0"/>
                        </a:rPr>
                        <a:t>2</a:t>
                      </a:r>
                    </a:p>
                  </a:txBody>
                  <a:tcPr marL="36000" marR="7200" marT="7620" marB="0" anchor="ctr">
                    <a:solidFill>
                      <a:srgbClr val="AE78D6"/>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2</a:t>
                      </a:r>
                      <a:endParaRPr lang="fr-BE" sz="1400" b="1" i="0" u="none" strike="noStrike" noProof="0" dirty="0">
                        <a:solidFill>
                          <a:srgbClr val="000000"/>
                        </a:solidFill>
                        <a:effectLst/>
                        <a:latin typeface="Calibri" panose="020F0502020204030204" pitchFamily="34" charset="0"/>
                      </a:endParaRPr>
                    </a:p>
                  </a:txBody>
                  <a:tcPr marL="36000" marR="7200" marT="7620" marB="0" anchor="ctr">
                    <a:solidFill>
                      <a:srgbClr val="AE78D6"/>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2</a:t>
                      </a:r>
                      <a:endParaRPr lang="fr-BE" sz="1400" b="1" i="0" u="none" strike="noStrike" noProof="0" dirty="0">
                        <a:solidFill>
                          <a:srgbClr val="000000"/>
                        </a:solidFill>
                        <a:effectLst/>
                        <a:latin typeface="Calibri" panose="020F0502020204030204" pitchFamily="34" charset="0"/>
                      </a:endParaRPr>
                    </a:p>
                  </a:txBody>
                  <a:tcPr marL="36000" marR="7200" marT="7620" marB="0" anchor="ctr">
                    <a:solidFill>
                      <a:srgbClr val="AE78D6"/>
                    </a:solidFill>
                  </a:tcPr>
                </a:tc>
                <a:extLst>
                  <a:ext uri="{0D108BD9-81ED-4DB2-BD59-A6C34878D82A}">
                    <a16:rowId xmlns="" xmlns:a16="http://schemas.microsoft.com/office/drawing/2014/main" val="3954888291"/>
                  </a:ext>
                </a:extLst>
              </a:tr>
              <a:tr h="362356">
                <a:tc>
                  <a:txBody>
                    <a:bodyPr/>
                    <a:lstStyle/>
                    <a:p>
                      <a:pPr algn="l" fontAlgn="b"/>
                      <a:r>
                        <a:rPr lang="fr-BE" sz="1800" b="1" i="0" u="none" strike="noStrike" kern="1200" noProof="0" dirty="0" smtClean="0">
                          <a:solidFill>
                            <a:srgbClr val="000000"/>
                          </a:solidFill>
                          <a:effectLst/>
                          <a:latin typeface="Calibri" panose="020F0502020204030204" pitchFamily="34" charset="0"/>
                          <a:ea typeface="+mn-ea"/>
                          <a:cs typeface="+mn-cs"/>
                        </a:rPr>
                        <a:t>Pas suffisamment prêts</a:t>
                      </a:r>
                      <a:r>
                        <a:rPr lang="fr-BE" sz="1800" b="1" i="0" u="none" strike="noStrike" kern="1200" baseline="0" noProof="0" dirty="0" smtClean="0">
                          <a:solidFill>
                            <a:srgbClr val="000000"/>
                          </a:solidFill>
                          <a:effectLst/>
                          <a:latin typeface="Calibri" panose="020F0502020204030204" pitchFamily="34" charset="0"/>
                          <a:ea typeface="+mn-ea"/>
                          <a:cs typeface="+mn-cs"/>
                        </a:rPr>
                        <a:t> pour passer les examens</a:t>
                      </a:r>
                      <a:endParaRPr lang="fr-BE" sz="1800" b="1" i="0" u="none" strike="noStrike" kern="1200" noProof="0" dirty="0">
                        <a:solidFill>
                          <a:srgbClr val="000000"/>
                        </a:solidFill>
                        <a:effectLst/>
                        <a:latin typeface="Calibri" panose="020F0502020204030204" pitchFamily="34" charset="0"/>
                        <a:ea typeface="+mn-ea"/>
                        <a:cs typeface="+mn-cs"/>
                      </a:endParaRPr>
                    </a:p>
                  </a:txBody>
                  <a:tcPr marL="36000" marR="7200" marT="7620" marB="0" anchor="ctr">
                    <a:solidFill>
                      <a:schemeClr val="accent6">
                        <a:lumMod val="75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2</a:t>
                      </a:r>
                    </a:p>
                  </a:txBody>
                  <a:tcPr marL="36000" marR="7200" marT="7620" marB="0" anchor="ctr">
                    <a:solidFill>
                      <a:schemeClr val="accent6">
                        <a:lumMod val="75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2</a:t>
                      </a:r>
                    </a:p>
                  </a:txBody>
                  <a:tcPr marL="36000" marR="7200" marT="7620" marB="0" anchor="ctr">
                    <a:solidFill>
                      <a:schemeClr val="accent6">
                        <a:lumMod val="75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2</a:t>
                      </a:r>
                      <a:endParaRPr lang="fr-BE" sz="1400" b="1" i="0" u="none" strike="noStrike" noProof="0" dirty="0">
                        <a:solidFill>
                          <a:srgbClr val="000000"/>
                        </a:solidFill>
                        <a:effectLst/>
                        <a:latin typeface="Calibri" panose="020F0502020204030204" pitchFamily="34" charset="0"/>
                      </a:endParaRPr>
                    </a:p>
                  </a:txBody>
                  <a:tcPr marL="36000" marR="7200" marT="7620" marB="0" anchor="ctr">
                    <a:solidFill>
                      <a:schemeClr val="accent6">
                        <a:lumMod val="75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2</a:t>
                      </a:r>
                      <a:endParaRPr lang="fr-BE" sz="1400" b="1" i="0" u="none" strike="noStrike" noProof="0" dirty="0">
                        <a:solidFill>
                          <a:srgbClr val="000000"/>
                        </a:solidFill>
                        <a:effectLst/>
                        <a:latin typeface="Calibri" panose="020F0502020204030204" pitchFamily="34" charset="0"/>
                      </a:endParaRPr>
                    </a:p>
                  </a:txBody>
                  <a:tcPr marL="36000" marR="7200" marT="7620" marB="0" anchor="ctr">
                    <a:solidFill>
                      <a:schemeClr val="accent6">
                        <a:lumMod val="75000"/>
                      </a:schemeClr>
                    </a:solidFill>
                  </a:tcPr>
                </a:tc>
                <a:extLst>
                  <a:ext uri="{0D108BD9-81ED-4DB2-BD59-A6C34878D82A}">
                    <a16:rowId xmlns="" xmlns:a16="http://schemas.microsoft.com/office/drawing/2014/main" val="3274063281"/>
                  </a:ext>
                </a:extLst>
              </a:tr>
            </a:tbl>
          </a:graphicData>
        </a:graphic>
      </p:graphicFrame>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b="8088"/>
          <a:stretch/>
        </p:blipFill>
        <p:spPr>
          <a:xfrm>
            <a:off x="11162700" y="223736"/>
            <a:ext cx="694944" cy="543486"/>
          </a:xfrm>
          <a:prstGeom prst="rect">
            <a:avLst/>
          </a:prstGeom>
        </p:spPr>
      </p:pic>
      <p:pic>
        <p:nvPicPr>
          <p:cNvPr id="3" name="Image 2"/>
          <p:cNvPicPr>
            <a:picLocks noChangeAspect="1"/>
          </p:cNvPicPr>
          <p:nvPr/>
        </p:nvPicPr>
        <p:blipFill rotWithShape="1">
          <a:blip r:embed="rId4">
            <a:extLst>
              <a:ext uri="{28A0092B-C50C-407E-A947-70E740481C1C}">
                <a14:useLocalDpi xmlns:a14="http://schemas.microsoft.com/office/drawing/2010/main" val="0"/>
              </a:ext>
            </a:extLst>
          </a:blip>
          <a:srcRect l="51419" t="22345" r="8477" b="30283"/>
          <a:stretch/>
        </p:blipFill>
        <p:spPr>
          <a:xfrm>
            <a:off x="11192774" y="4991887"/>
            <a:ext cx="634795" cy="645434"/>
          </a:xfrm>
          <a:prstGeom prst="rect">
            <a:avLst/>
          </a:prstGeom>
        </p:spPr>
      </p:pic>
    </p:spTree>
    <p:extLst>
      <p:ext uri="{BB962C8B-B14F-4D97-AF65-F5344CB8AC3E}">
        <p14:creationId xmlns:p14="http://schemas.microsoft.com/office/powerpoint/2010/main" val="15970626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535978"/>
            <a:ext cx="10515600" cy="1188061"/>
          </a:xfrm>
        </p:spPr>
        <p:txBody>
          <a:bodyPr>
            <a:normAutofit/>
          </a:bodyPr>
          <a:lstStyle/>
          <a:p>
            <a:r>
              <a:rPr lang="fr-BE" sz="3400" dirty="0" smtClean="0"/>
              <a:t>Dispositif d’allègement mis en place en MV à l’</a:t>
            </a:r>
            <a:r>
              <a:rPr lang="fr-BE" sz="3400" dirty="0" err="1" smtClean="0"/>
              <a:t>ULiège</a:t>
            </a:r>
            <a:endParaRPr lang="fr-BE" sz="3400" dirty="0"/>
          </a:p>
        </p:txBody>
      </p:sp>
      <p:sp>
        <p:nvSpPr>
          <p:cNvPr id="3" name="Espace réservé du contenu 2"/>
          <p:cNvSpPr>
            <a:spLocks noGrp="1"/>
          </p:cNvSpPr>
          <p:nvPr>
            <p:ph idx="1"/>
          </p:nvPr>
        </p:nvSpPr>
        <p:spPr>
          <a:xfrm>
            <a:off x="838200" y="1593415"/>
            <a:ext cx="10515600" cy="5229420"/>
          </a:xfrm>
        </p:spPr>
        <p:txBody>
          <a:bodyPr>
            <a:normAutofit fontScale="85000" lnSpcReduction="10000"/>
          </a:bodyPr>
          <a:lstStyle/>
          <a:p>
            <a:r>
              <a:rPr lang="fr-BE" dirty="0" smtClean="0"/>
              <a:t>Possibilité d’un entretien avec le jury avant de poser son choix (obligation légale)</a:t>
            </a:r>
          </a:p>
          <a:p>
            <a:r>
              <a:rPr lang="fr-BE" dirty="0" smtClean="0"/>
              <a:t>Programme = uniquement les cours du premier quadrimestre </a:t>
            </a:r>
          </a:p>
          <a:p>
            <a:pPr lvl="1"/>
            <a:r>
              <a:rPr lang="fr-BE" dirty="0" smtClean="0"/>
              <a:t>5 cours: Biologie, Physique, Chimie, Statistiques et Anglais</a:t>
            </a:r>
          </a:p>
          <a:p>
            <a:pPr lvl="1"/>
            <a:r>
              <a:rPr lang="fr-BE" dirty="0" smtClean="0"/>
              <a:t>Possibilité de suivre max un cours du 2</a:t>
            </a:r>
            <a:r>
              <a:rPr lang="fr-BE" baseline="30000" dirty="0" smtClean="0"/>
              <a:t>e</a:t>
            </a:r>
            <a:r>
              <a:rPr lang="fr-BE" dirty="0" smtClean="0"/>
              <a:t> quadrimestre (total = max 35 crédits)</a:t>
            </a:r>
          </a:p>
          <a:p>
            <a:r>
              <a:rPr lang="fr-BE" dirty="0" smtClean="0"/>
              <a:t>Activités de remédiation spécifiques pour chaque cours et </a:t>
            </a:r>
            <a:r>
              <a:rPr lang="fr-BE" dirty="0"/>
              <a:t>m</a:t>
            </a:r>
            <a:r>
              <a:rPr lang="fr-BE" dirty="0" smtClean="0"/>
              <a:t>éthodes d’enseignement alternatives par rapport au Q1</a:t>
            </a:r>
          </a:p>
          <a:p>
            <a:pPr lvl="1"/>
            <a:r>
              <a:rPr lang="fr-BE" sz="2500" dirty="0" smtClean="0"/>
              <a:t>Méthodes actives (exercices &gt;&gt; théorie)</a:t>
            </a:r>
          </a:p>
          <a:p>
            <a:pPr lvl="1"/>
            <a:r>
              <a:rPr lang="fr-BE" sz="2500" dirty="0" smtClean="0"/>
              <a:t>Large place pour l’évaluation formative, voire simulations d’examen avec correction </a:t>
            </a:r>
            <a:r>
              <a:rPr lang="fr-BE" sz="2500" dirty="0" err="1" smtClean="0"/>
              <a:t>critériée</a:t>
            </a:r>
            <a:r>
              <a:rPr lang="fr-BE" sz="2500" dirty="0" smtClean="0"/>
              <a:t> (Bio et Stat) </a:t>
            </a:r>
          </a:p>
          <a:p>
            <a:pPr lvl="1"/>
            <a:r>
              <a:rPr lang="fr-BE" sz="2500" dirty="0" smtClean="0"/>
              <a:t>Niveau des exercices calqué sur les exigence de l’évaluation certificative</a:t>
            </a:r>
          </a:p>
          <a:p>
            <a:pPr lvl="1"/>
            <a:r>
              <a:rPr lang="fr-BE" sz="2500" dirty="0" smtClean="0"/>
              <a:t>Passage d’un cours majoritairement à distance à un cours en présentiel (Anglais)</a:t>
            </a:r>
          </a:p>
          <a:p>
            <a:pPr lvl="1"/>
            <a:r>
              <a:rPr lang="fr-BE" sz="2500" dirty="0" smtClean="0"/>
              <a:t>Tâches à effectuer en pré- ou post-séance</a:t>
            </a:r>
          </a:p>
          <a:p>
            <a:pPr lvl="1"/>
            <a:r>
              <a:rPr lang="fr-BE" sz="2500" dirty="0" smtClean="0"/>
              <a:t>Encadrement plus proche</a:t>
            </a:r>
          </a:p>
          <a:p>
            <a:r>
              <a:rPr lang="fr-BE" dirty="0" smtClean="0"/>
              <a:t>Séances spécifiques sur les méthodes de travail (service d’aide à la réussite)</a:t>
            </a:r>
          </a:p>
          <a:p>
            <a:r>
              <a:rPr lang="fr-BE" dirty="0"/>
              <a:t>Suivi par un conseiller </a:t>
            </a:r>
            <a:r>
              <a:rPr lang="fr-BE" dirty="0" smtClean="0"/>
              <a:t>pédagogique </a:t>
            </a:r>
            <a:r>
              <a:rPr lang="fr-BE" b="1" dirty="0" smtClean="0"/>
              <a:t>dans le cadre du projet « Feedbacks 1</a:t>
            </a:r>
            <a:r>
              <a:rPr lang="fr-BE" b="1" baseline="30000" dirty="0" smtClean="0"/>
              <a:t>er</a:t>
            </a:r>
            <a:r>
              <a:rPr lang="fr-BE" b="1" dirty="0" smtClean="0"/>
              <a:t> Bac »</a:t>
            </a:r>
            <a:endParaRPr lang="fr-BE" b="1" dirty="0"/>
          </a:p>
        </p:txBody>
      </p:sp>
      <p:sp>
        <p:nvSpPr>
          <p:cNvPr id="8" name="Pentagone 7"/>
          <p:cNvSpPr/>
          <p:nvPr/>
        </p:nvSpPr>
        <p:spPr>
          <a:xfrm>
            <a:off x="8035866" y="194602"/>
            <a:ext cx="3919728" cy="34137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Conclusion et Perspectives</a:t>
            </a:r>
            <a:endParaRPr lang="fr-BE" dirty="0"/>
          </a:p>
        </p:txBody>
      </p:sp>
      <p:sp>
        <p:nvSpPr>
          <p:cNvPr id="9" name="Pentagone 8"/>
          <p:cNvSpPr/>
          <p:nvPr/>
        </p:nvSpPr>
        <p:spPr>
          <a:xfrm>
            <a:off x="5457258" y="194602"/>
            <a:ext cx="2880000" cy="34137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Résultats</a:t>
            </a:r>
            <a:endParaRPr lang="fr-BE" dirty="0"/>
          </a:p>
        </p:txBody>
      </p:sp>
      <p:sp>
        <p:nvSpPr>
          <p:cNvPr id="10" name="Pentagone 9"/>
          <p:cNvSpPr/>
          <p:nvPr/>
        </p:nvSpPr>
        <p:spPr>
          <a:xfrm>
            <a:off x="2878650" y="194602"/>
            <a:ext cx="2880000" cy="34137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dirty="0" smtClean="0"/>
              <a:t>Objectifs et Méthodes</a:t>
            </a:r>
            <a:endParaRPr lang="fr-BE" sz="1600" dirty="0"/>
          </a:p>
        </p:txBody>
      </p:sp>
      <p:sp>
        <p:nvSpPr>
          <p:cNvPr id="11" name="Pentagone 10"/>
          <p:cNvSpPr/>
          <p:nvPr/>
        </p:nvSpPr>
        <p:spPr>
          <a:xfrm>
            <a:off x="300042" y="194602"/>
            <a:ext cx="2880000" cy="34137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Contexte</a:t>
            </a:r>
            <a:endParaRPr lang="fr-BE" dirty="0"/>
          </a:p>
        </p:txBody>
      </p:sp>
      <p:sp>
        <p:nvSpPr>
          <p:cNvPr id="4" name="Rectangle 3"/>
          <p:cNvSpPr/>
          <p:nvPr/>
        </p:nvSpPr>
        <p:spPr>
          <a:xfrm>
            <a:off x="740780" y="3032567"/>
            <a:ext cx="10718157" cy="37038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16243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448903922"/>
              </p:ext>
            </p:extLst>
          </p:nvPr>
        </p:nvGraphicFramePr>
        <p:xfrm>
          <a:off x="505836" y="223736"/>
          <a:ext cx="10398869" cy="1138238"/>
        </p:xfrm>
        <a:graphic>
          <a:graphicData uri="http://schemas.openxmlformats.org/drawingml/2006/table">
            <a:tbl>
              <a:tblPr firstRow="1" bandRow="1">
                <a:tableStyleId>{5C22544A-7EE6-4342-B048-85BDC9FD1C3A}</a:tableStyleId>
              </a:tblPr>
              <a:tblGrid>
                <a:gridCol w="8268513">
                  <a:extLst>
                    <a:ext uri="{9D8B030D-6E8A-4147-A177-3AD203B41FA5}">
                      <a16:colId xmlns="" xmlns:a16="http://schemas.microsoft.com/office/drawing/2014/main" val="2980651336"/>
                    </a:ext>
                  </a:extLst>
                </a:gridCol>
                <a:gridCol w="532589">
                  <a:extLst>
                    <a:ext uri="{9D8B030D-6E8A-4147-A177-3AD203B41FA5}">
                      <a16:colId xmlns="" xmlns:a16="http://schemas.microsoft.com/office/drawing/2014/main" val="2249863692"/>
                    </a:ext>
                  </a:extLst>
                </a:gridCol>
                <a:gridCol w="532589">
                  <a:extLst>
                    <a:ext uri="{9D8B030D-6E8A-4147-A177-3AD203B41FA5}">
                      <a16:colId xmlns="" xmlns:a16="http://schemas.microsoft.com/office/drawing/2014/main" val="2893135628"/>
                    </a:ext>
                  </a:extLst>
                </a:gridCol>
                <a:gridCol w="532589">
                  <a:extLst>
                    <a:ext uri="{9D8B030D-6E8A-4147-A177-3AD203B41FA5}">
                      <a16:colId xmlns="" xmlns:a16="http://schemas.microsoft.com/office/drawing/2014/main" val="2472583973"/>
                    </a:ext>
                  </a:extLst>
                </a:gridCol>
                <a:gridCol w="532589">
                  <a:extLst>
                    <a:ext uri="{9D8B030D-6E8A-4147-A177-3AD203B41FA5}">
                      <a16:colId xmlns="" xmlns:a16="http://schemas.microsoft.com/office/drawing/2014/main" val="3974190352"/>
                    </a:ext>
                  </a:extLst>
                </a:gridCol>
              </a:tblGrid>
              <a:tr h="358123">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fr-BE" sz="1800" b="1" i="0" u="none" strike="noStrike" noProof="0" dirty="0" smtClean="0">
                          <a:solidFill>
                            <a:srgbClr val="000000"/>
                          </a:solidFill>
                          <a:effectLst/>
                          <a:latin typeface="Calibri" panose="020F0502020204030204" pitchFamily="34" charset="0"/>
                        </a:rPr>
                        <a:t>Perception</a:t>
                      </a:r>
                      <a:r>
                        <a:rPr lang="fr-BE" sz="1800" b="1" i="0" u="none" strike="noStrike" baseline="0" noProof="0" dirty="0" smtClean="0">
                          <a:solidFill>
                            <a:srgbClr val="000000"/>
                          </a:solidFill>
                          <a:effectLst/>
                          <a:latin typeface="Calibri" panose="020F0502020204030204" pitchFamily="34" charset="0"/>
                        </a:rPr>
                        <a:t> de sa compétence à réussir / </a:t>
                      </a:r>
                      <a:r>
                        <a:rPr lang="fr-BE" sz="1800" b="1" i="0" u="none" strike="noStrike" baseline="0" noProof="0" dirty="0" err="1" smtClean="0">
                          <a:solidFill>
                            <a:srgbClr val="000000"/>
                          </a:solidFill>
                          <a:effectLst/>
                          <a:latin typeface="Calibri" panose="020F0502020204030204" pitchFamily="34" charset="0"/>
                        </a:rPr>
                        <a:t>e</a:t>
                      </a:r>
                      <a:r>
                        <a:rPr lang="fr-BE" sz="1800" b="1" i="0" u="none" strike="noStrike" noProof="0" dirty="0" err="1" smtClean="0">
                          <a:solidFill>
                            <a:srgbClr val="000000"/>
                          </a:solidFill>
                          <a:effectLst/>
                          <a:latin typeface="Calibri" panose="020F0502020204030204" pitchFamily="34" charset="0"/>
                        </a:rPr>
                        <a:t>xpectancy</a:t>
                      </a:r>
                      <a:endParaRPr lang="fr-BE" sz="1800" b="1" i="0" u="none" strike="noStrike" noProof="0" dirty="0" smtClean="0">
                        <a:solidFill>
                          <a:srgbClr val="000000"/>
                        </a:solidFill>
                        <a:effectLst/>
                        <a:latin typeface="Calibri" panose="020F0502020204030204" pitchFamily="34" charset="0"/>
                      </a:endParaRPr>
                    </a:p>
                  </a:txBody>
                  <a:tcPr marL="36000" marR="7620" marT="7620" marB="0" anchor="ctr">
                    <a:noFill/>
                  </a:tcPr>
                </a:tc>
                <a:tc>
                  <a:txBody>
                    <a:bodyPr/>
                    <a:lstStyle/>
                    <a:p>
                      <a:pPr algn="l" fontAlgn="b"/>
                      <a:r>
                        <a:rPr lang="fr-BE" sz="1400" b="1" i="0" u="none" strike="noStrike" noProof="0" dirty="0" smtClean="0">
                          <a:solidFill>
                            <a:srgbClr val="000000"/>
                          </a:solidFill>
                          <a:effectLst/>
                          <a:latin typeface="Calibri" panose="020F0502020204030204" pitchFamily="34" charset="0"/>
                        </a:rPr>
                        <a:t>Et. (1)</a:t>
                      </a:r>
                      <a:endParaRPr lang="fr-BE" sz="1400" b="1" i="0" u="none" strike="noStrike" noProof="0" dirty="0">
                        <a:solidFill>
                          <a:srgbClr val="000000"/>
                        </a:solidFill>
                        <a:effectLst/>
                        <a:latin typeface="Calibri" panose="020F0502020204030204" pitchFamily="34" charset="0"/>
                      </a:endParaRPr>
                    </a:p>
                  </a:txBody>
                  <a:tcPr marL="36000" marR="7620" marT="7620" marB="0" anchor="ctr">
                    <a:noFill/>
                  </a:tcPr>
                </a:tc>
                <a:tc>
                  <a:txBody>
                    <a:bodyPr/>
                    <a:lstStyle/>
                    <a:p>
                      <a:pPr algn="l" fontAlgn="b"/>
                      <a:r>
                        <a:rPr lang="fr-BE" sz="1400" b="1" i="0" u="none" strike="noStrike" noProof="0" dirty="0" smtClean="0">
                          <a:solidFill>
                            <a:srgbClr val="000000"/>
                          </a:solidFill>
                          <a:effectLst/>
                          <a:latin typeface="Calibri" panose="020F0502020204030204" pitchFamily="34" charset="0"/>
                        </a:rPr>
                        <a:t>Com.</a:t>
                      </a:r>
                      <a:endParaRPr lang="fr-BE" sz="1400" b="1" i="0" u="none" strike="noStrike" noProof="0" dirty="0">
                        <a:solidFill>
                          <a:srgbClr val="000000"/>
                        </a:solidFill>
                        <a:effectLst/>
                        <a:latin typeface="Calibri" panose="020F0502020204030204" pitchFamily="34" charset="0"/>
                      </a:endParaRPr>
                    </a:p>
                  </a:txBody>
                  <a:tcPr marL="36000" marR="7620" marT="7620" marB="0" anchor="ctr">
                    <a:noFill/>
                  </a:tcPr>
                </a:tc>
                <a:tc>
                  <a:txBody>
                    <a:bodyPr/>
                    <a:lstStyle/>
                    <a:p>
                      <a:pPr algn="l" fontAlgn="b"/>
                      <a:r>
                        <a:rPr lang="fr-BE" sz="1400" b="1" i="0" u="none" strike="noStrike" noProof="0" dirty="0" smtClean="0">
                          <a:solidFill>
                            <a:srgbClr val="000000"/>
                          </a:solidFill>
                          <a:effectLst/>
                          <a:latin typeface="Calibri" panose="020F0502020204030204" pitchFamily="34" charset="0"/>
                        </a:rPr>
                        <a:t>Et. (2)</a:t>
                      </a:r>
                      <a:endParaRPr lang="fr-BE" sz="1400" b="1" i="0" u="none" strike="noStrike" noProof="0" dirty="0">
                        <a:solidFill>
                          <a:srgbClr val="000000"/>
                        </a:solidFill>
                        <a:effectLst/>
                        <a:latin typeface="Calibri" panose="020F0502020204030204" pitchFamily="34" charset="0"/>
                      </a:endParaRPr>
                    </a:p>
                  </a:txBody>
                  <a:tcPr marL="36000" marR="7620" marT="7620" marB="0" anchor="ctr">
                    <a:noFill/>
                  </a:tcPr>
                </a:tc>
                <a:tc>
                  <a:txBody>
                    <a:bodyPr/>
                    <a:lstStyle/>
                    <a:p>
                      <a:pPr algn="l" fontAlgn="b"/>
                      <a:r>
                        <a:rPr lang="fr-BE" sz="1400" b="1" i="0" u="none" strike="noStrike" noProof="0" dirty="0" smtClean="0">
                          <a:solidFill>
                            <a:srgbClr val="000000"/>
                          </a:solidFill>
                          <a:effectLst/>
                          <a:latin typeface="Calibri" panose="020F0502020204030204" pitchFamily="34" charset="0"/>
                        </a:rPr>
                        <a:t>Com.</a:t>
                      </a:r>
                      <a:endParaRPr lang="fr-BE" sz="1400" b="1" i="0" u="none" strike="noStrike" noProof="0" dirty="0">
                        <a:solidFill>
                          <a:srgbClr val="000000"/>
                        </a:solidFill>
                        <a:effectLst/>
                        <a:latin typeface="Calibri" panose="020F0502020204030204" pitchFamily="34" charset="0"/>
                      </a:endParaRPr>
                    </a:p>
                  </a:txBody>
                  <a:tcPr marL="36000" marR="7620" marT="7620" marB="0" anchor="ctr">
                    <a:noFill/>
                  </a:tcPr>
                </a:tc>
                <a:extLst>
                  <a:ext uri="{0D108BD9-81ED-4DB2-BD59-A6C34878D82A}">
                    <a16:rowId xmlns="" xmlns:a16="http://schemas.microsoft.com/office/drawing/2014/main" val="2669592961"/>
                  </a:ext>
                </a:extLst>
              </a:tr>
              <a:tr h="358123">
                <a:tc>
                  <a:txBody>
                    <a:bodyPr/>
                    <a:lstStyle/>
                    <a:p>
                      <a:pPr algn="l" fontAlgn="ctr"/>
                      <a:r>
                        <a:rPr lang="fr-BE" sz="1800" b="1" i="0" u="none" strike="noStrike" noProof="0" dirty="0" smtClean="0">
                          <a:solidFill>
                            <a:srgbClr val="000000"/>
                          </a:solidFill>
                          <a:effectLst/>
                          <a:latin typeface="Calibri" panose="020F0502020204030204" pitchFamily="34" charset="0"/>
                        </a:rPr>
                        <a:t>Vision positive de la capacité de réussir</a:t>
                      </a:r>
                    </a:p>
                  </a:txBody>
                  <a:tcPr marL="36000" marR="7620" marT="7620" marB="0" anchor="ctr">
                    <a:noFill/>
                  </a:tcPr>
                </a:tc>
                <a:tc>
                  <a:txBody>
                    <a:bodyPr/>
                    <a:lstStyle/>
                    <a:p>
                      <a:pPr algn="ctr" fontAlgn="b"/>
                      <a:r>
                        <a:rPr lang="en-GB" sz="1400" b="1" i="0" u="none" strike="noStrike" noProof="0" dirty="0" smtClean="0">
                          <a:solidFill>
                            <a:srgbClr val="000000"/>
                          </a:solidFill>
                          <a:effectLst/>
                          <a:latin typeface="Calibri" panose="020F0502020204030204" pitchFamily="34" charset="0"/>
                        </a:rPr>
                        <a:t>10</a:t>
                      </a:r>
                      <a:endParaRPr lang="en-GB" sz="1400" b="1" i="0" u="none" strike="noStrike" noProof="0" dirty="0">
                        <a:solidFill>
                          <a:srgbClr val="000000"/>
                        </a:solidFill>
                        <a:effectLst/>
                        <a:latin typeface="Calibri" panose="020F0502020204030204" pitchFamily="34" charset="0"/>
                      </a:endParaRPr>
                    </a:p>
                  </a:txBody>
                  <a:tcPr marL="36000" marR="7620" marT="7620" marB="0" anchor="ctr">
                    <a:noFill/>
                  </a:tcPr>
                </a:tc>
                <a:tc>
                  <a:txBody>
                    <a:bodyPr/>
                    <a:lstStyle/>
                    <a:p>
                      <a:pPr algn="ctr" fontAlgn="b"/>
                      <a:r>
                        <a:rPr lang="en-GB" sz="1400" b="1" i="0" u="none" strike="noStrike" noProof="0" dirty="0" smtClean="0">
                          <a:solidFill>
                            <a:srgbClr val="000000"/>
                          </a:solidFill>
                          <a:effectLst/>
                          <a:latin typeface="Calibri" panose="020F0502020204030204" pitchFamily="34" charset="0"/>
                        </a:rPr>
                        <a:t>32</a:t>
                      </a:r>
                      <a:endParaRPr lang="en-GB" sz="1400" b="1" i="0" u="none" strike="noStrike" noProof="0" dirty="0">
                        <a:solidFill>
                          <a:srgbClr val="000000"/>
                        </a:solidFill>
                        <a:effectLst/>
                        <a:latin typeface="Calibri" panose="020F0502020204030204" pitchFamily="34" charset="0"/>
                      </a:endParaRPr>
                    </a:p>
                  </a:txBody>
                  <a:tcPr marL="3600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9</a:t>
                      </a:r>
                      <a:endParaRPr lang="fr-BE" sz="1400" b="1" i="0" u="none" strike="noStrike" noProof="0" dirty="0">
                        <a:solidFill>
                          <a:srgbClr val="000000"/>
                        </a:solidFill>
                        <a:effectLst/>
                        <a:latin typeface="Calibri" panose="020F0502020204030204" pitchFamily="34" charset="0"/>
                      </a:endParaRPr>
                    </a:p>
                  </a:txBody>
                  <a:tcPr marL="3600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28</a:t>
                      </a:r>
                      <a:endParaRPr lang="fr-BE" sz="1400" b="1" i="0" u="none" strike="noStrike" noProof="0" dirty="0">
                        <a:solidFill>
                          <a:srgbClr val="000000"/>
                        </a:solidFill>
                        <a:effectLst/>
                        <a:latin typeface="Calibri" panose="020F0502020204030204" pitchFamily="34" charset="0"/>
                      </a:endParaRPr>
                    </a:p>
                  </a:txBody>
                  <a:tcPr marL="36000" marR="7620" marT="7620" marB="0" anchor="ctr">
                    <a:noFill/>
                  </a:tcPr>
                </a:tc>
                <a:extLst>
                  <a:ext uri="{0D108BD9-81ED-4DB2-BD59-A6C34878D82A}">
                    <a16:rowId xmlns="" xmlns:a16="http://schemas.microsoft.com/office/drawing/2014/main" val="2101281383"/>
                  </a:ext>
                </a:extLst>
              </a:tr>
              <a:tr h="421992">
                <a:tc>
                  <a:txBody>
                    <a:bodyPr/>
                    <a:lstStyle/>
                    <a:p>
                      <a:pPr algn="l" fontAlgn="b"/>
                      <a:r>
                        <a:rPr lang="fr-BE" sz="1800" b="1" i="0" u="none" strike="noStrike" noProof="0" dirty="0" smtClean="0">
                          <a:solidFill>
                            <a:srgbClr val="000000"/>
                          </a:solidFill>
                          <a:effectLst/>
                          <a:latin typeface="Calibri" panose="020F0502020204030204" pitchFamily="34" charset="0"/>
                        </a:rPr>
                        <a:t>Bénéfice déclaré (arrivent à faire des choses qu’ils ne savaient pas faire avant)</a:t>
                      </a:r>
                      <a:endParaRPr lang="fr-BE" sz="1800" b="1" i="0" u="none" strike="noStrike" noProof="0" dirty="0">
                        <a:solidFill>
                          <a:srgbClr val="000000"/>
                        </a:solidFill>
                        <a:effectLst/>
                        <a:latin typeface="Calibri" panose="020F0502020204030204" pitchFamily="34" charset="0"/>
                      </a:endParaRPr>
                    </a:p>
                  </a:txBody>
                  <a:tcPr marL="36000" marR="7620" marT="7620" marB="0" anchor="ctr">
                    <a:solidFill>
                      <a:schemeClr val="accent2">
                        <a:lumMod val="75000"/>
                      </a:schemeClr>
                    </a:solidFill>
                  </a:tcPr>
                </a:tc>
                <a:tc>
                  <a:txBody>
                    <a:bodyPr/>
                    <a:lstStyle/>
                    <a:p>
                      <a:pPr algn="ctr" fontAlgn="b"/>
                      <a:r>
                        <a:rPr lang="fr-BE" sz="1400" b="1" i="0" u="none" strike="noStrike" dirty="0">
                          <a:solidFill>
                            <a:srgbClr val="000000"/>
                          </a:solidFill>
                          <a:effectLst/>
                          <a:latin typeface="Calibri" panose="020F0502020204030204" pitchFamily="34" charset="0"/>
                        </a:rPr>
                        <a:t>6</a:t>
                      </a:r>
                    </a:p>
                  </a:txBody>
                  <a:tcPr marL="36000" marR="7620" marT="7620" marB="0" anchor="ctr">
                    <a:solidFill>
                      <a:schemeClr val="accent2">
                        <a:lumMod val="75000"/>
                      </a:schemeClr>
                    </a:solidFill>
                  </a:tcPr>
                </a:tc>
                <a:tc>
                  <a:txBody>
                    <a:bodyPr/>
                    <a:lstStyle/>
                    <a:p>
                      <a:pPr algn="ctr" fontAlgn="b"/>
                      <a:r>
                        <a:rPr lang="fr-BE" sz="1400" b="1" i="0" u="none" strike="noStrike" dirty="0">
                          <a:solidFill>
                            <a:srgbClr val="000000"/>
                          </a:solidFill>
                          <a:effectLst/>
                          <a:latin typeface="Calibri" panose="020F0502020204030204" pitchFamily="34" charset="0"/>
                        </a:rPr>
                        <a:t>11</a:t>
                      </a:r>
                    </a:p>
                  </a:txBody>
                  <a:tcPr marL="36000" marR="7620" marT="7620" marB="0" anchor="ctr">
                    <a:solidFill>
                      <a:schemeClr val="accent2">
                        <a:lumMod val="75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3</a:t>
                      </a:r>
                      <a:endParaRPr lang="fr-BE" sz="1400" b="1" i="0" u="none" strike="noStrike" noProof="0" dirty="0">
                        <a:solidFill>
                          <a:srgbClr val="000000"/>
                        </a:solidFill>
                        <a:effectLst/>
                        <a:latin typeface="Calibri" panose="020F0502020204030204" pitchFamily="34" charset="0"/>
                      </a:endParaRPr>
                    </a:p>
                  </a:txBody>
                  <a:tcPr marL="36000" marR="7620" marT="7620" marB="0" anchor="ctr">
                    <a:solidFill>
                      <a:schemeClr val="accent2">
                        <a:lumMod val="75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6</a:t>
                      </a:r>
                      <a:endParaRPr lang="fr-BE" sz="1400" b="1" i="0" u="none" strike="noStrike" noProof="0" dirty="0">
                        <a:solidFill>
                          <a:srgbClr val="000000"/>
                        </a:solidFill>
                        <a:effectLst/>
                        <a:latin typeface="Calibri" panose="020F0502020204030204" pitchFamily="34" charset="0"/>
                      </a:endParaRPr>
                    </a:p>
                  </a:txBody>
                  <a:tcPr marL="36000" marR="7620" marT="7620" marB="0" anchor="ctr">
                    <a:solidFill>
                      <a:schemeClr val="accent2">
                        <a:lumMod val="75000"/>
                      </a:schemeClr>
                    </a:solidFill>
                  </a:tcPr>
                </a:tc>
                <a:extLst>
                  <a:ext uri="{0D108BD9-81ED-4DB2-BD59-A6C34878D82A}">
                    <a16:rowId xmlns="" xmlns:a16="http://schemas.microsoft.com/office/drawing/2014/main" val="2820746704"/>
                  </a:ext>
                </a:extLst>
              </a:tr>
            </a:tbl>
          </a:graphicData>
        </a:graphic>
      </p:graphicFrame>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b="8088"/>
          <a:stretch/>
        </p:blipFill>
        <p:spPr>
          <a:xfrm>
            <a:off x="11162700" y="223736"/>
            <a:ext cx="694944" cy="543486"/>
          </a:xfrm>
          <a:prstGeom prst="rect">
            <a:avLst/>
          </a:prstGeom>
        </p:spPr>
      </p:pic>
      <p:sp>
        <p:nvSpPr>
          <p:cNvPr id="10" name="ZoneTexte 9"/>
          <p:cNvSpPr txBox="1"/>
          <p:nvPr/>
        </p:nvSpPr>
        <p:spPr>
          <a:xfrm>
            <a:off x="505836" y="1511849"/>
            <a:ext cx="10972802" cy="4401205"/>
          </a:xfrm>
          <a:prstGeom prst="rect">
            <a:avLst/>
          </a:prstGeom>
          <a:solidFill>
            <a:schemeClr val="bg1"/>
          </a:solidFill>
          <a:ln w="85725">
            <a:solidFill>
              <a:srgbClr val="002060"/>
            </a:solidFill>
          </a:ln>
        </p:spPr>
        <p:txBody>
          <a:bodyPr wrap="square" rtlCol="0">
            <a:spAutoFit/>
          </a:bodyPr>
          <a:lstStyle/>
          <a:p>
            <a:r>
              <a:rPr lang="fr-BE" sz="2000" b="1" dirty="0" smtClean="0"/>
              <a:t>Perceptions croisées avec la performance réelle</a:t>
            </a:r>
          </a:p>
          <a:p>
            <a:endParaRPr lang="fr-BE" sz="2000" dirty="0" smtClean="0"/>
          </a:p>
          <a:p>
            <a:r>
              <a:rPr lang="fr-BE" sz="2000" b="1" dirty="0" smtClean="0"/>
              <a:t>Cohorte 1:</a:t>
            </a:r>
          </a:p>
          <a:p>
            <a:r>
              <a:rPr lang="fr-BE" sz="2000" dirty="0" smtClean="0"/>
              <a:t>11 commentaire déclarant un bénéfice</a:t>
            </a:r>
          </a:p>
          <a:p>
            <a:pPr marL="285750" indent="-285750">
              <a:buFont typeface="Wingdings" panose="05000000000000000000" pitchFamily="2" charset="2"/>
              <a:buChar char="à"/>
            </a:pPr>
            <a:r>
              <a:rPr lang="fr-BE" sz="2000" dirty="0" smtClean="0">
                <a:sym typeface="Wingdings" panose="05000000000000000000" pitchFamily="2" charset="2"/>
              </a:rPr>
              <a:t>2 (de 2 étudiants): </a:t>
            </a:r>
            <a:r>
              <a:rPr lang="fr-BE" sz="2000" dirty="0" smtClean="0">
                <a:solidFill>
                  <a:srgbClr val="FF0000"/>
                </a:solidFill>
                <a:sym typeface="Wingdings" panose="05000000000000000000" pitchFamily="2" charset="2"/>
              </a:rPr>
              <a:t>non reliés à un </a:t>
            </a:r>
            <a:r>
              <a:rPr lang="fr-BE" sz="2000" b="1" dirty="0" smtClean="0">
                <a:solidFill>
                  <a:srgbClr val="FF0000"/>
                </a:solidFill>
                <a:sym typeface="Wingdings" panose="05000000000000000000" pitchFamily="2" charset="2"/>
              </a:rPr>
              <a:t>progression</a:t>
            </a:r>
            <a:r>
              <a:rPr lang="fr-BE" sz="2000" dirty="0" smtClean="0">
                <a:solidFill>
                  <a:srgbClr val="FF0000"/>
                </a:solidFill>
                <a:sym typeface="Wingdings" panose="05000000000000000000" pitchFamily="2" charset="2"/>
              </a:rPr>
              <a:t> dans la performance (+ 0 à -1)</a:t>
            </a:r>
            <a:endParaRPr lang="fr-BE" sz="2000" dirty="0" smtClean="0">
              <a:solidFill>
                <a:srgbClr val="FF0000"/>
              </a:solidFill>
            </a:endParaRPr>
          </a:p>
          <a:p>
            <a:pPr marL="285750" indent="-285750">
              <a:buFont typeface="Wingdings" panose="05000000000000000000" pitchFamily="2" charset="2"/>
              <a:buChar char="à"/>
            </a:pPr>
            <a:r>
              <a:rPr lang="fr-BE" sz="2000" dirty="0" smtClean="0">
                <a:sym typeface="Wingdings" panose="05000000000000000000" pitchFamily="2" charset="2"/>
              </a:rPr>
              <a:t>9 (de 5 étudiants) : </a:t>
            </a:r>
            <a:r>
              <a:rPr lang="fr-BE" sz="2000" dirty="0" smtClean="0">
                <a:solidFill>
                  <a:srgbClr val="00B050"/>
                </a:solidFill>
                <a:sym typeface="Wingdings" panose="05000000000000000000" pitchFamily="2" charset="2"/>
              </a:rPr>
              <a:t>reliés à un </a:t>
            </a:r>
            <a:r>
              <a:rPr lang="fr-BE" sz="2000" b="1" dirty="0" smtClean="0">
                <a:solidFill>
                  <a:srgbClr val="00B050"/>
                </a:solidFill>
                <a:sym typeface="Wingdings" panose="05000000000000000000" pitchFamily="2" charset="2"/>
              </a:rPr>
              <a:t>progression</a:t>
            </a:r>
            <a:r>
              <a:rPr lang="fr-BE" sz="2000" dirty="0" smtClean="0">
                <a:solidFill>
                  <a:srgbClr val="00B050"/>
                </a:solidFill>
                <a:sym typeface="Wingdings" panose="05000000000000000000" pitchFamily="2" charset="2"/>
              </a:rPr>
              <a:t> dans la performance (+1 à +17)</a:t>
            </a:r>
          </a:p>
          <a:p>
            <a:r>
              <a:rPr lang="fr-BE" sz="2000" dirty="0" smtClean="0">
                <a:sym typeface="Wingdings" panose="05000000000000000000" pitchFamily="2" charset="2"/>
              </a:rPr>
              <a:t>	 5 (de 3 étudiants): </a:t>
            </a:r>
            <a:r>
              <a:rPr lang="fr-BE" sz="2000" dirty="0" smtClean="0">
                <a:solidFill>
                  <a:srgbClr val="009644"/>
                </a:solidFill>
                <a:sym typeface="Wingdings" panose="05000000000000000000" pitchFamily="2" charset="2"/>
              </a:rPr>
              <a:t>reliés à la </a:t>
            </a:r>
            <a:r>
              <a:rPr lang="fr-BE" sz="2000" b="1" dirty="0" smtClean="0">
                <a:solidFill>
                  <a:srgbClr val="009644"/>
                </a:solidFill>
                <a:sym typeface="Wingdings" panose="05000000000000000000" pitchFamily="2" charset="2"/>
              </a:rPr>
              <a:t>réussite</a:t>
            </a:r>
            <a:r>
              <a:rPr lang="fr-BE" sz="2000" dirty="0" smtClean="0">
                <a:solidFill>
                  <a:srgbClr val="009644"/>
                </a:solidFill>
                <a:sym typeface="Wingdings" panose="05000000000000000000" pitchFamily="2" charset="2"/>
              </a:rPr>
              <a:t> de l’examen concerné</a:t>
            </a:r>
          </a:p>
          <a:p>
            <a:endParaRPr lang="fr-BE" sz="2000" dirty="0">
              <a:solidFill>
                <a:srgbClr val="009644"/>
              </a:solidFill>
              <a:sym typeface="Wingdings" panose="05000000000000000000" pitchFamily="2" charset="2"/>
            </a:endParaRPr>
          </a:p>
          <a:p>
            <a:r>
              <a:rPr lang="fr-BE" sz="2000" b="1" dirty="0"/>
              <a:t>Cohorte </a:t>
            </a:r>
            <a:r>
              <a:rPr lang="fr-BE" sz="2000" b="1" dirty="0" smtClean="0"/>
              <a:t>2:</a:t>
            </a:r>
            <a:endParaRPr lang="fr-BE" sz="2000" b="1" dirty="0"/>
          </a:p>
          <a:p>
            <a:r>
              <a:rPr lang="fr-BE" sz="2000" dirty="0" smtClean="0"/>
              <a:t>6 commentaires </a:t>
            </a:r>
            <a:r>
              <a:rPr lang="fr-BE" sz="2000" dirty="0"/>
              <a:t>déclarant un bénéfice</a:t>
            </a:r>
          </a:p>
          <a:p>
            <a:pPr marL="285750" indent="-285750">
              <a:buFont typeface="Wingdings" panose="05000000000000000000" pitchFamily="2" charset="2"/>
              <a:buChar char="à"/>
            </a:pPr>
            <a:r>
              <a:rPr lang="fr-BE" sz="2000" dirty="0" smtClean="0">
                <a:sym typeface="Wingdings" panose="05000000000000000000" pitchFamily="2" charset="2"/>
              </a:rPr>
              <a:t>3 </a:t>
            </a:r>
            <a:r>
              <a:rPr lang="fr-BE" sz="2000" dirty="0">
                <a:sym typeface="Wingdings" panose="05000000000000000000" pitchFamily="2" charset="2"/>
              </a:rPr>
              <a:t>(de </a:t>
            </a:r>
            <a:r>
              <a:rPr lang="fr-BE" sz="2000" dirty="0" smtClean="0">
                <a:sym typeface="Wingdings" panose="05000000000000000000" pitchFamily="2" charset="2"/>
              </a:rPr>
              <a:t>1 étudiant): </a:t>
            </a:r>
            <a:r>
              <a:rPr lang="fr-BE" sz="2000" dirty="0">
                <a:solidFill>
                  <a:srgbClr val="FF0000"/>
                </a:solidFill>
                <a:sym typeface="Wingdings" panose="05000000000000000000" pitchFamily="2" charset="2"/>
              </a:rPr>
              <a:t>non reliés à un </a:t>
            </a:r>
            <a:r>
              <a:rPr lang="fr-BE" sz="2000" b="1" dirty="0">
                <a:solidFill>
                  <a:srgbClr val="FF0000"/>
                </a:solidFill>
                <a:sym typeface="Wingdings" panose="05000000000000000000" pitchFamily="2" charset="2"/>
              </a:rPr>
              <a:t>progression</a:t>
            </a:r>
            <a:r>
              <a:rPr lang="fr-BE" sz="2000" dirty="0">
                <a:solidFill>
                  <a:srgbClr val="FF0000"/>
                </a:solidFill>
                <a:sym typeface="Wingdings" panose="05000000000000000000" pitchFamily="2" charset="2"/>
              </a:rPr>
              <a:t> dans la performance (+ 0 </a:t>
            </a:r>
            <a:r>
              <a:rPr lang="fr-BE" sz="2000" dirty="0" smtClean="0">
                <a:solidFill>
                  <a:srgbClr val="FF0000"/>
                </a:solidFill>
                <a:sym typeface="Wingdings" panose="05000000000000000000" pitchFamily="2" charset="2"/>
              </a:rPr>
              <a:t>à </a:t>
            </a:r>
            <a:r>
              <a:rPr lang="fr-BE" sz="2000" dirty="0">
                <a:solidFill>
                  <a:srgbClr val="FF0000"/>
                </a:solidFill>
                <a:sym typeface="Wingdings" panose="05000000000000000000" pitchFamily="2" charset="2"/>
              </a:rPr>
              <a:t>-1)</a:t>
            </a:r>
            <a:endParaRPr lang="fr-BE" sz="2000" dirty="0">
              <a:solidFill>
                <a:srgbClr val="FF0000"/>
              </a:solidFill>
            </a:endParaRPr>
          </a:p>
          <a:p>
            <a:pPr marL="285750" indent="-285750">
              <a:buFont typeface="Wingdings" panose="05000000000000000000" pitchFamily="2" charset="2"/>
              <a:buChar char="à"/>
            </a:pPr>
            <a:r>
              <a:rPr lang="fr-BE" sz="2000" dirty="0" smtClean="0">
                <a:sym typeface="Wingdings" panose="05000000000000000000" pitchFamily="2" charset="2"/>
              </a:rPr>
              <a:t>3 </a:t>
            </a:r>
            <a:r>
              <a:rPr lang="fr-BE" sz="2000" dirty="0">
                <a:sym typeface="Wingdings" panose="05000000000000000000" pitchFamily="2" charset="2"/>
              </a:rPr>
              <a:t>(de </a:t>
            </a:r>
            <a:r>
              <a:rPr lang="fr-BE" sz="2000" dirty="0" smtClean="0">
                <a:sym typeface="Wingdings" panose="05000000000000000000" pitchFamily="2" charset="2"/>
              </a:rPr>
              <a:t>3 </a:t>
            </a:r>
            <a:r>
              <a:rPr lang="fr-BE" sz="2000" dirty="0">
                <a:sym typeface="Wingdings" panose="05000000000000000000" pitchFamily="2" charset="2"/>
              </a:rPr>
              <a:t>étudiants) : </a:t>
            </a:r>
            <a:r>
              <a:rPr lang="fr-BE" sz="2000" dirty="0">
                <a:solidFill>
                  <a:srgbClr val="00B050"/>
                </a:solidFill>
                <a:sym typeface="Wingdings" panose="05000000000000000000" pitchFamily="2" charset="2"/>
              </a:rPr>
              <a:t>reliés à un </a:t>
            </a:r>
            <a:r>
              <a:rPr lang="fr-BE" sz="2000" b="1" dirty="0">
                <a:solidFill>
                  <a:srgbClr val="00B050"/>
                </a:solidFill>
                <a:sym typeface="Wingdings" panose="05000000000000000000" pitchFamily="2" charset="2"/>
              </a:rPr>
              <a:t>progression</a:t>
            </a:r>
            <a:r>
              <a:rPr lang="fr-BE" sz="2000" dirty="0">
                <a:solidFill>
                  <a:srgbClr val="00B050"/>
                </a:solidFill>
                <a:sym typeface="Wingdings" panose="05000000000000000000" pitchFamily="2" charset="2"/>
              </a:rPr>
              <a:t> dans la performance </a:t>
            </a:r>
            <a:r>
              <a:rPr lang="fr-BE" sz="2000" dirty="0" smtClean="0">
                <a:solidFill>
                  <a:srgbClr val="00B050"/>
                </a:solidFill>
                <a:sym typeface="Wingdings" panose="05000000000000000000" pitchFamily="2" charset="2"/>
              </a:rPr>
              <a:t>(+7 à </a:t>
            </a:r>
            <a:r>
              <a:rPr lang="fr-BE" sz="2000" dirty="0">
                <a:solidFill>
                  <a:srgbClr val="00B050"/>
                </a:solidFill>
                <a:sym typeface="Wingdings" panose="05000000000000000000" pitchFamily="2" charset="2"/>
              </a:rPr>
              <a:t>+</a:t>
            </a:r>
            <a:r>
              <a:rPr lang="fr-BE" sz="2000" dirty="0" smtClean="0">
                <a:solidFill>
                  <a:srgbClr val="00B050"/>
                </a:solidFill>
                <a:sym typeface="Wingdings" panose="05000000000000000000" pitchFamily="2" charset="2"/>
              </a:rPr>
              <a:t>10)</a:t>
            </a:r>
            <a:endParaRPr lang="fr-BE" sz="2000" dirty="0">
              <a:solidFill>
                <a:srgbClr val="00B050"/>
              </a:solidFill>
              <a:sym typeface="Wingdings" panose="05000000000000000000" pitchFamily="2" charset="2"/>
            </a:endParaRPr>
          </a:p>
          <a:p>
            <a:r>
              <a:rPr lang="fr-BE" sz="2000" dirty="0">
                <a:sym typeface="Wingdings" panose="05000000000000000000" pitchFamily="2" charset="2"/>
              </a:rPr>
              <a:t>	 </a:t>
            </a:r>
            <a:r>
              <a:rPr lang="fr-BE" sz="2000" dirty="0" smtClean="0">
                <a:sym typeface="Wingdings" panose="05000000000000000000" pitchFamily="2" charset="2"/>
              </a:rPr>
              <a:t>3 </a:t>
            </a:r>
            <a:r>
              <a:rPr lang="fr-BE" sz="2000" dirty="0">
                <a:sym typeface="Wingdings" panose="05000000000000000000" pitchFamily="2" charset="2"/>
              </a:rPr>
              <a:t>(de </a:t>
            </a:r>
            <a:r>
              <a:rPr lang="fr-BE" sz="2000" dirty="0" smtClean="0">
                <a:sym typeface="Wingdings" panose="05000000000000000000" pitchFamily="2" charset="2"/>
              </a:rPr>
              <a:t>3 </a:t>
            </a:r>
            <a:r>
              <a:rPr lang="fr-BE" sz="2000" dirty="0">
                <a:sym typeface="Wingdings" panose="05000000000000000000" pitchFamily="2" charset="2"/>
              </a:rPr>
              <a:t>étudiants): </a:t>
            </a:r>
            <a:r>
              <a:rPr lang="fr-BE" sz="2000" dirty="0">
                <a:solidFill>
                  <a:srgbClr val="009644"/>
                </a:solidFill>
                <a:sym typeface="Wingdings" panose="05000000000000000000" pitchFamily="2" charset="2"/>
              </a:rPr>
              <a:t>reliés à la </a:t>
            </a:r>
            <a:r>
              <a:rPr lang="fr-BE" sz="2000" b="1" dirty="0">
                <a:solidFill>
                  <a:srgbClr val="009644"/>
                </a:solidFill>
                <a:sym typeface="Wingdings" panose="05000000000000000000" pitchFamily="2" charset="2"/>
              </a:rPr>
              <a:t>réussite</a:t>
            </a:r>
            <a:r>
              <a:rPr lang="fr-BE" sz="2000" dirty="0">
                <a:solidFill>
                  <a:srgbClr val="009644"/>
                </a:solidFill>
                <a:sym typeface="Wingdings" panose="05000000000000000000" pitchFamily="2" charset="2"/>
              </a:rPr>
              <a:t> de l’examen </a:t>
            </a:r>
            <a:r>
              <a:rPr lang="fr-BE" sz="2000" dirty="0" smtClean="0">
                <a:solidFill>
                  <a:srgbClr val="009644"/>
                </a:solidFill>
                <a:sym typeface="Wingdings" panose="05000000000000000000" pitchFamily="2" charset="2"/>
              </a:rPr>
              <a:t>concerné</a:t>
            </a:r>
            <a:endParaRPr lang="fr-BE" sz="2000" dirty="0">
              <a:solidFill>
                <a:srgbClr val="009644"/>
              </a:solidFill>
              <a:sym typeface="Wingdings" panose="05000000000000000000" pitchFamily="2" charset="2"/>
            </a:endParaRPr>
          </a:p>
          <a:p>
            <a:endParaRPr lang="fr-BE" sz="2000" dirty="0" smtClean="0">
              <a:solidFill>
                <a:srgbClr val="009644"/>
              </a:solidFill>
              <a:sym typeface="Wingdings" panose="05000000000000000000" pitchFamily="2" charset="2"/>
            </a:endParaRPr>
          </a:p>
        </p:txBody>
      </p:sp>
      <p:sp>
        <p:nvSpPr>
          <p:cNvPr id="11" name="Rectangle 10"/>
          <p:cNvSpPr/>
          <p:nvPr/>
        </p:nvSpPr>
        <p:spPr>
          <a:xfrm>
            <a:off x="8784078" y="917097"/>
            <a:ext cx="2120628" cy="444878"/>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Flèche courbée vers la gauche 11"/>
          <p:cNvSpPr/>
          <p:nvPr/>
        </p:nvSpPr>
        <p:spPr>
          <a:xfrm>
            <a:off x="11031166" y="1238165"/>
            <a:ext cx="773559" cy="1067289"/>
          </a:xfrm>
          <a:prstGeom prst="curvedLeftArrow">
            <a:avLst/>
          </a:prstGeom>
          <a:solidFill>
            <a:schemeClr val="accent5">
              <a:lumMod val="5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61311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831995066"/>
              </p:ext>
            </p:extLst>
          </p:nvPr>
        </p:nvGraphicFramePr>
        <p:xfrm>
          <a:off x="509642" y="231630"/>
          <a:ext cx="10398869" cy="2289058"/>
        </p:xfrm>
        <a:graphic>
          <a:graphicData uri="http://schemas.openxmlformats.org/drawingml/2006/table">
            <a:tbl>
              <a:tblPr firstRow="1" bandRow="1">
                <a:tableStyleId>{5C22544A-7EE6-4342-B048-85BDC9FD1C3A}</a:tableStyleId>
              </a:tblPr>
              <a:tblGrid>
                <a:gridCol w="8268513">
                  <a:extLst>
                    <a:ext uri="{9D8B030D-6E8A-4147-A177-3AD203B41FA5}">
                      <a16:colId xmlns="" xmlns:a16="http://schemas.microsoft.com/office/drawing/2014/main" val="2980651336"/>
                    </a:ext>
                  </a:extLst>
                </a:gridCol>
                <a:gridCol w="532589">
                  <a:extLst>
                    <a:ext uri="{9D8B030D-6E8A-4147-A177-3AD203B41FA5}">
                      <a16:colId xmlns="" xmlns:a16="http://schemas.microsoft.com/office/drawing/2014/main" val="2249863692"/>
                    </a:ext>
                  </a:extLst>
                </a:gridCol>
                <a:gridCol w="532589">
                  <a:extLst>
                    <a:ext uri="{9D8B030D-6E8A-4147-A177-3AD203B41FA5}">
                      <a16:colId xmlns="" xmlns:a16="http://schemas.microsoft.com/office/drawing/2014/main" val="2893135628"/>
                    </a:ext>
                  </a:extLst>
                </a:gridCol>
                <a:gridCol w="532589">
                  <a:extLst>
                    <a:ext uri="{9D8B030D-6E8A-4147-A177-3AD203B41FA5}">
                      <a16:colId xmlns="" xmlns:a16="http://schemas.microsoft.com/office/drawing/2014/main" val="2472583973"/>
                    </a:ext>
                  </a:extLst>
                </a:gridCol>
                <a:gridCol w="532589">
                  <a:extLst>
                    <a:ext uri="{9D8B030D-6E8A-4147-A177-3AD203B41FA5}">
                      <a16:colId xmlns="" xmlns:a16="http://schemas.microsoft.com/office/drawing/2014/main" val="3974190352"/>
                    </a:ext>
                  </a:extLst>
                </a:gridCol>
              </a:tblGrid>
              <a:tr h="358123">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fr-BE" sz="1800" b="1" i="0" u="none" strike="noStrike" noProof="0" dirty="0" smtClean="0">
                          <a:solidFill>
                            <a:srgbClr val="000000"/>
                          </a:solidFill>
                          <a:effectLst/>
                          <a:latin typeface="Calibri" panose="020F0502020204030204" pitchFamily="34" charset="0"/>
                        </a:rPr>
                        <a:t>Perception</a:t>
                      </a:r>
                      <a:r>
                        <a:rPr lang="fr-BE" sz="1800" b="1" i="0" u="none" strike="noStrike" baseline="0" noProof="0" dirty="0" smtClean="0">
                          <a:solidFill>
                            <a:srgbClr val="000000"/>
                          </a:solidFill>
                          <a:effectLst/>
                          <a:latin typeface="Calibri" panose="020F0502020204030204" pitchFamily="34" charset="0"/>
                        </a:rPr>
                        <a:t> de sa compétence à réussir / </a:t>
                      </a:r>
                      <a:r>
                        <a:rPr lang="fr-BE" sz="1800" b="1" i="0" u="none" strike="noStrike" baseline="0" noProof="0" dirty="0" err="1" smtClean="0">
                          <a:solidFill>
                            <a:srgbClr val="000000"/>
                          </a:solidFill>
                          <a:effectLst/>
                          <a:latin typeface="Calibri" panose="020F0502020204030204" pitchFamily="34" charset="0"/>
                        </a:rPr>
                        <a:t>e</a:t>
                      </a:r>
                      <a:r>
                        <a:rPr lang="fr-BE" sz="1800" b="1" i="0" u="none" strike="noStrike" noProof="0" dirty="0" err="1" smtClean="0">
                          <a:solidFill>
                            <a:srgbClr val="000000"/>
                          </a:solidFill>
                          <a:effectLst/>
                          <a:latin typeface="Calibri" panose="020F0502020204030204" pitchFamily="34" charset="0"/>
                        </a:rPr>
                        <a:t>xpectancy</a:t>
                      </a:r>
                      <a:endParaRPr lang="fr-BE" sz="1800" b="1" i="0" u="none" strike="noStrike" noProof="0" dirty="0" smtClean="0">
                        <a:solidFill>
                          <a:srgbClr val="000000"/>
                        </a:solidFill>
                        <a:effectLst/>
                        <a:latin typeface="Calibri" panose="020F0502020204030204" pitchFamily="34" charset="0"/>
                      </a:endParaRPr>
                    </a:p>
                  </a:txBody>
                  <a:tcPr marL="36000" marR="7620" marT="7620" marB="0" anchor="ctr">
                    <a:noFill/>
                  </a:tcPr>
                </a:tc>
                <a:tc>
                  <a:txBody>
                    <a:bodyPr/>
                    <a:lstStyle/>
                    <a:p>
                      <a:pPr algn="l" fontAlgn="b"/>
                      <a:r>
                        <a:rPr lang="fr-BE" sz="1400" b="1" i="0" u="none" strike="noStrike" noProof="0" dirty="0" smtClean="0">
                          <a:solidFill>
                            <a:srgbClr val="000000"/>
                          </a:solidFill>
                          <a:effectLst/>
                          <a:latin typeface="Calibri" panose="020F0502020204030204" pitchFamily="34" charset="0"/>
                        </a:rPr>
                        <a:t>Et. (1)</a:t>
                      </a:r>
                      <a:endParaRPr lang="fr-BE" sz="1400" b="1" i="0" u="none" strike="noStrike" noProof="0" dirty="0">
                        <a:solidFill>
                          <a:srgbClr val="000000"/>
                        </a:solidFill>
                        <a:effectLst/>
                        <a:latin typeface="Calibri" panose="020F0502020204030204" pitchFamily="34" charset="0"/>
                      </a:endParaRPr>
                    </a:p>
                  </a:txBody>
                  <a:tcPr marL="36000" marR="7620" marT="7620" marB="0" anchor="ctr">
                    <a:noFill/>
                  </a:tcPr>
                </a:tc>
                <a:tc>
                  <a:txBody>
                    <a:bodyPr/>
                    <a:lstStyle/>
                    <a:p>
                      <a:pPr algn="l" fontAlgn="b"/>
                      <a:r>
                        <a:rPr lang="fr-BE" sz="1400" b="1" i="0" u="none" strike="noStrike" noProof="0" dirty="0" smtClean="0">
                          <a:solidFill>
                            <a:srgbClr val="000000"/>
                          </a:solidFill>
                          <a:effectLst/>
                          <a:latin typeface="Calibri" panose="020F0502020204030204" pitchFamily="34" charset="0"/>
                        </a:rPr>
                        <a:t>Com.</a:t>
                      </a:r>
                      <a:endParaRPr lang="fr-BE" sz="1400" b="1" i="0" u="none" strike="noStrike" noProof="0" dirty="0">
                        <a:solidFill>
                          <a:srgbClr val="000000"/>
                        </a:solidFill>
                        <a:effectLst/>
                        <a:latin typeface="Calibri" panose="020F0502020204030204" pitchFamily="34" charset="0"/>
                      </a:endParaRPr>
                    </a:p>
                  </a:txBody>
                  <a:tcPr marL="36000" marR="7620" marT="7620" marB="0" anchor="ctr">
                    <a:noFill/>
                  </a:tcPr>
                </a:tc>
                <a:tc>
                  <a:txBody>
                    <a:bodyPr/>
                    <a:lstStyle/>
                    <a:p>
                      <a:pPr algn="l" fontAlgn="b"/>
                      <a:r>
                        <a:rPr lang="fr-BE" sz="1400" b="1" i="0" u="none" strike="noStrike" noProof="0" dirty="0" smtClean="0">
                          <a:solidFill>
                            <a:srgbClr val="000000"/>
                          </a:solidFill>
                          <a:effectLst/>
                          <a:latin typeface="Calibri" panose="020F0502020204030204" pitchFamily="34" charset="0"/>
                        </a:rPr>
                        <a:t>Et. (2)</a:t>
                      </a:r>
                      <a:endParaRPr lang="fr-BE" sz="1400" b="1" i="0" u="none" strike="noStrike" noProof="0" dirty="0">
                        <a:solidFill>
                          <a:srgbClr val="000000"/>
                        </a:solidFill>
                        <a:effectLst/>
                        <a:latin typeface="Calibri" panose="020F0502020204030204" pitchFamily="34" charset="0"/>
                      </a:endParaRPr>
                    </a:p>
                  </a:txBody>
                  <a:tcPr marL="36000" marR="7620" marT="7620" marB="0" anchor="ctr">
                    <a:noFill/>
                  </a:tcPr>
                </a:tc>
                <a:tc>
                  <a:txBody>
                    <a:bodyPr/>
                    <a:lstStyle/>
                    <a:p>
                      <a:pPr algn="l" fontAlgn="b"/>
                      <a:r>
                        <a:rPr lang="fr-BE" sz="1400" b="1" i="0" u="none" strike="noStrike" noProof="0" dirty="0" smtClean="0">
                          <a:solidFill>
                            <a:srgbClr val="000000"/>
                          </a:solidFill>
                          <a:effectLst/>
                          <a:latin typeface="Calibri" panose="020F0502020204030204" pitchFamily="34" charset="0"/>
                        </a:rPr>
                        <a:t>Com.</a:t>
                      </a:r>
                      <a:endParaRPr lang="fr-BE" sz="1400" b="1" i="0" u="none" strike="noStrike" noProof="0" dirty="0">
                        <a:solidFill>
                          <a:srgbClr val="000000"/>
                        </a:solidFill>
                        <a:effectLst/>
                        <a:latin typeface="Calibri" panose="020F0502020204030204" pitchFamily="34" charset="0"/>
                      </a:endParaRPr>
                    </a:p>
                  </a:txBody>
                  <a:tcPr marL="36000" marR="7620" marT="7620" marB="0" anchor="ctr">
                    <a:noFill/>
                  </a:tcPr>
                </a:tc>
                <a:extLst>
                  <a:ext uri="{0D108BD9-81ED-4DB2-BD59-A6C34878D82A}">
                    <a16:rowId xmlns="" xmlns:a16="http://schemas.microsoft.com/office/drawing/2014/main" val="2669592961"/>
                  </a:ext>
                </a:extLst>
              </a:tr>
              <a:tr h="421992">
                <a:tc>
                  <a:txBody>
                    <a:bodyPr/>
                    <a:lstStyle/>
                    <a:p>
                      <a:pPr algn="l" fontAlgn="b"/>
                      <a:r>
                        <a:rPr lang="fr-BE" sz="1800" b="1" i="0" u="none" strike="noStrike" kern="1200" noProof="0" dirty="0" smtClean="0">
                          <a:solidFill>
                            <a:srgbClr val="000000"/>
                          </a:solidFill>
                          <a:effectLst/>
                          <a:latin typeface="Calibri" panose="020F0502020204030204" pitchFamily="34" charset="0"/>
                          <a:ea typeface="+mn-ea"/>
                          <a:cs typeface="+mn-cs"/>
                        </a:rPr>
                        <a:t>Sentiment d’avoir augmenté</a:t>
                      </a:r>
                      <a:r>
                        <a:rPr lang="fr-BE" sz="1800" b="1" i="0" u="none" strike="noStrike" kern="1200" baseline="0" noProof="0" dirty="0" smtClean="0">
                          <a:solidFill>
                            <a:srgbClr val="000000"/>
                          </a:solidFill>
                          <a:effectLst/>
                          <a:latin typeface="Calibri" panose="020F0502020204030204" pitchFamily="34" charset="0"/>
                          <a:ea typeface="+mn-ea"/>
                          <a:cs typeface="+mn-cs"/>
                        </a:rPr>
                        <a:t> ses chances de réussite</a:t>
                      </a:r>
                      <a:endParaRPr lang="fr-BE" sz="1800" b="1" i="0" u="none" strike="noStrike" kern="1200" noProof="0" dirty="0">
                        <a:solidFill>
                          <a:srgbClr val="000000"/>
                        </a:solidFill>
                        <a:effectLst/>
                        <a:latin typeface="Calibri" panose="020F0502020204030204" pitchFamily="34" charset="0"/>
                        <a:ea typeface="+mn-ea"/>
                        <a:cs typeface="+mn-cs"/>
                      </a:endParaRPr>
                    </a:p>
                  </a:txBody>
                  <a:tcPr marL="36000" marR="7620" marT="7620" marB="0" anchor="ctr">
                    <a:solidFill>
                      <a:schemeClr val="accent6">
                        <a:lumMod val="75000"/>
                      </a:schemeClr>
                    </a:solidFill>
                  </a:tcPr>
                </a:tc>
                <a:tc>
                  <a:txBody>
                    <a:bodyPr/>
                    <a:lstStyle/>
                    <a:p>
                      <a:pPr algn="ctr" fontAlgn="b"/>
                      <a:r>
                        <a:rPr lang="fr-BE" sz="1400" b="1" i="0" u="none" strike="noStrike" dirty="0" smtClean="0">
                          <a:solidFill>
                            <a:srgbClr val="000000"/>
                          </a:solidFill>
                          <a:effectLst/>
                          <a:latin typeface="Calibri" panose="020F0502020204030204" pitchFamily="34" charset="0"/>
                        </a:rPr>
                        <a:t>6</a:t>
                      </a:r>
                      <a:endParaRPr lang="fr-BE" sz="1400" b="1" i="0" u="none" strike="noStrike" dirty="0">
                        <a:solidFill>
                          <a:srgbClr val="000000"/>
                        </a:solidFill>
                        <a:effectLst/>
                        <a:latin typeface="Calibri" panose="020F0502020204030204" pitchFamily="34" charset="0"/>
                      </a:endParaRPr>
                    </a:p>
                  </a:txBody>
                  <a:tcPr marL="36000" marR="7620" marT="7620" marB="0" anchor="ctr">
                    <a:solidFill>
                      <a:schemeClr val="accent6">
                        <a:lumMod val="75000"/>
                      </a:schemeClr>
                    </a:solidFill>
                  </a:tcPr>
                </a:tc>
                <a:tc>
                  <a:txBody>
                    <a:bodyPr/>
                    <a:lstStyle/>
                    <a:p>
                      <a:pPr algn="ctr" fontAlgn="b"/>
                      <a:r>
                        <a:rPr lang="fr-BE" sz="1400" b="1" i="0" u="none" strike="noStrike" dirty="0" smtClean="0">
                          <a:solidFill>
                            <a:srgbClr val="000000"/>
                          </a:solidFill>
                          <a:effectLst/>
                          <a:latin typeface="Calibri" panose="020F0502020204030204" pitchFamily="34" charset="0"/>
                        </a:rPr>
                        <a:t>8</a:t>
                      </a:r>
                      <a:endParaRPr lang="fr-BE" sz="1400" b="1" i="0" u="none" strike="noStrike" dirty="0">
                        <a:solidFill>
                          <a:srgbClr val="000000"/>
                        </a:solidFill>
                        <a:effectLst/>
                        <a:latin typeface="Calibri" panose="020F0502020204030204" pitchFamily="34" charset="0"/>
                      </a:endParaRPr>
                    </a:p>
                  </a:txBody>
                  <a:tcPr marL="36000" marR="7620" marT="7620" marB="0" anchor="ctr">
                    <a:solidFill>
                      <a:schemeClr val="accent6">
                        <a:lumMod val="75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8</a:t>
                      </a:r>
                      <a:endParaRPr lang="fr-BE" sz="1400" b="1" i="0" u="none" strike="noStrike" noProof="0" dirty="0">
                        <a:solidFill>
                          <a:srgbClr val="000000"/>
                        </a:solidFill>
                        <a:effectLst/>
                        <a:latin typeface="Calibri" panose="020F0502020204030204" pitchFamily="34" charset="0"/>
                      </a:endParaRPr>
                    </a:p>
                  </a:txBody>
                  <a:tcPr marL="36000" marR="7620" marT="7620" marB="0" anchor="ctr">
                    <a:solidFill>
                      <a:schemeClr val="accent6">
                        <a:lumMod val="75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17</a:t>
                      </a:r>
                      <a:endParaRPr lang="fr-BE" sz="1400" b="1" i="0" u="none" strike="noStrike" noProof="0" dirty="0">
                        <a:solidFill>
                          <a:srgbClr val="000000"/>
                        </a:solidFill>
                        <a:effectLst/>
                        <a:latin typeface="Calibri" panose="020F0502020204030204" pitchFamily="34" charset="0"/>
                      </a:endParaRPr>
                    </a:p>
                  </a:txBody>
                  <a:tcPr marL="36000" marR="7620" marT="7620" marB="0" anchor="ctr">
                    <a:solidFill>
                      <a:schemeClr val="accent6">
                        <a:lumMod val="75000"/>
                      </a:schemeClr>
                    </a:solidFill>
                  </a:tcPr>
                </a:tc>
                <a:extLst>
                  <a:ext uri="{0D108BD9-81ED-4DB2-BD59-A6C34878D82A}">
                    <a16:rowId xmlns="" xmlns:a16="http://schemas.microsoft.com/office/drawing/2014/main" val="2651048275"/>
                  </a:ext>
                </a:extLst>
              </a:tr>
              <a:tr h="396417">
                <a:tc>
                  <a:txBody>
                    <a:bodyPr/>
                    <a:lstStyle/>
                    <a:p>
                      <a:pPr algn="l" fontAlgn="b"/>
                      <a:r>
                        <a:rPr lang="fr-BE" sz="1600" b="0" i="0" u="none" strike="noStrike" noProof="0" dirty="0" smtClean="0">
                          <a:solidFill>
                            <a:srgbClr val="000000"/>
                          </a:solidFill>
                          <a:effectLst/>
                          <a:latin typeface="Calibri" panose="020F0502020204030204" pitchFamily="34" charset="0"/>
                        </a:rPr>
                        <a:t>	De</a:t>
                      </a:r>
                      <a:r>
                        <a:rPr lang="fr-BE" sz="1600" b="0" i="0" u="none" strike="noStrike" baseline="0" noProof="0" dirty="0" smtClean="0">
                          <a:solidFill>
                            <a:srgbClr val="000000"/>
                          </a:solidFill>
                          <a:effectLst/>
                          <a:latin typeface="Calibri" panose="020F0502020204030204" pitchFamily="34" charset="0"/>
                        </a:rPr>
                        <a:t> réussir un (des) examen(s)</a:t>
                      </a:r>
                      <a:endParaRPr lang="fr-BE" sz="1600" b="0" i="0" u="none" strike="noStrike" noProof="0" dirty="0">
                        <a:solidFill>
                          <a:srgbClr val="000000"/>
                        </a:solidFill>
                        <a:effectLst/>
                        <a:latin typeface="Calibri" panose="020F0502020204030204" pitchFamily="34" charset="0"/>
                      </a:endParaRPr>
                    </a:p>
                  </a:txBody>
                  <a:tcPr marL="36000" marR="7620" marT="7620" marB="0" anchor="ctr">
                    <a:solidFill>
                      <a:schemeClr val="accent6">
                        <a:lumMod val="60000"/>
                        <a:lumOff val="40000"/>
                      </a:schemeClr>
                    </a:solidFill>
                  </a:tcPr>
                </a:tc>
                <a:tc>
                  <a:txBody>
                    <a:bodyPr/>
                    <a:lstStyle/>
                    <a:p>
                      <a:pPr algn="ctr" fontAlgn="b"/>
                      <a:r>
                        <a:rPr lang="fr-BE" sz="1400" b="1" i="0" u="none" strike="noStrike">
                          <a:solidFill>
                            <a:srgbClr val="000000"/>
                          </a:solidFill>
                          <a:effectLst/>
                          <a:latin typeface="Calibri" panose="020F0502020204030204" pitchFamily="34" charset="0"/>
                        </a:rPr>
                        <a:t>5</a:t>
                      </a:r>
                    </a:p>
                  </a:txBody>
                  <a:tcPr marL="36000" marR="7620" marT="7620" marB="0" anchor="ctr">
                    <a:solidFill>
                      <a:schemeClr val="accent6">
                        <a:lumMod val="60000"/>
                        <a:lumOff val="40000"/>
                      </a:schemeClr>
                    </a:solidFill>
                  </a:tcPr>
                </a:tc>
                <a:tc>
                  <a:txBody>
                    <a:bodyPr/>
                    <a:lstStyle/>
                    <a:p>
                      <a:pPr algn="ctr" fontAlgn="b"/>
                      <a:r>
                        <a:rPr lang="fr-BE" sz="1400" b="1" i="0" u="none" strike="noStrike" dirty="0" smtClean="0">
                          <a:solidFill>
                            <a:srgbClr val="000000"/>
                          </a:solidFill>
                          <a:effectLst/>
                          <a:latin typeface="Calibri" panose="020F0502020204030204" pitchFamily="34" charset="0"/>
                        </a:rPr>
                        <a:t>7</a:t>
                      </a:r>
                      <a:endParaRPr lang="fr-BE" sz="1400" b="1" i="0" u="none" strike="noStrike" dirty="0">
                        <a:solidFill>
                          <a:srgbClr val="000000"/>
                        </a:solidFill>
                        <a:effectLst/>
                        <a:latin typeface="Calibri" panose="020F0502020204030204" pitchFamily="34" charset="0"/>
                      </a:endParaRPr>
                    </a:p>
                  </a:txBody>
                  <a:tcPr marL="36000" marR="7620" marT="7620" marB="0" anchor="ctr">
                    <a:solidFill>
                      <a:schemeClr val="accent6">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8</a:t>
                      </a:r>
                      <a:endParaRPr lang="fr-BE" sz="1400" b="1" i="0" u="none" strike="noStrike" noProof="0" dirty="0">
                        <a:solidFill>
                          <a:srgbClr val="000000"/>
                        </a:solidFill>
                        <a:effectLst/>
                        <a:latin typeface="Calibri" panose="020F0502020204030204" pitchFamily="34" charset="0"/>
                      </a:endParaRPr>
                    </a:p>
                  </a:txBody>
                  <a:tcPr marL="36000" marR="7620" marT="7620" marB="0" anchor="ctr">
                    <a:solidFill>
                      <a:schemeClr val="accent6">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14</a:t>
                      </a:r>
                      <a:endParaRPr lang="fr-BE" sz="1400" b="1" i="0" u="none" strike="noStrike" noProof="0" dirty="0">
                        <a:solidFill>
                          <a:srgbClr val="000000"/>
                        </a:solidFill>
                        <a:effectLst/>
                        <a:latin typeface="Calibri" panose="020F0502020204030204" pitchFamily="34" charset="0"/>
                      </a:endParaRPr>
                    </a:p>
                  </a:txBody>
                  <a:tcPr marL="36000" marR="7620" marT="7620" marB="0" anchor="ctr">
                    <a:solidFill>
                      <a:schemeClr val="accent6">
                        <a:lumMod val="60000"/>
                        <a:lumOff val="40000"/>
                      </a:schemeClr>
                    </a:solidFill>
                  </a:tcPr>
                </a:tc>
                <a:extLst>
                  <a:ext uri="{0D108BD9-81ED-4DB2-BD59-A6C34878D82A}">
                    <a16:rowId xmlns="" xmlns:a16="http://schemas.microsoft.com/office/drawing/2014/main" val="871133559"/>
                  </a:ext>
                </a:extLst>
              </a:tr>
              <a:tr h="370842">
                <a:tc>
                  <a:txBody>
                    <a:bodyPr/>
                    <a:lstStyle/>
                    <a:p>
                      <a:pPr algn="l" fontAlgn="b"/>
                      <a:r>
                        <a:rPr lang="fr-BE" sz="1400" b="0" i="0" u="none" strike="noStrike" noProof="0" dirty="0" smtClean="0">
                          <a:solidFill>
                            <a:srgbClr val="000000"/>
                          </a:solidFill>
                          <a:effectLst/>
                          <a:latin typeface="Calibri" panose="020F0502020204030204" pitchFamily="34" charset="0"/>
                        </a:rPr>
                        <a:t>		Pour un cours en particulier</a:t>
                      </a:r>
                      <a:endParaRPr lang="fr-BE" sz="1400" b="0" i="0" u="none" strike="noStrike" noProof="0" dirty="0">
                        <a:solidFill>
                          <a:srgbClr val="000000"/>
                        </a:solidFill>
                        <a:effectLst/>
                        <a:latin typeface="Calibri" panose="020F0502020204030204" pitchFamily="34" charset="0"/>
                      </a:endParaRPr>
                    </a:p>
                  </a:txBody>
                  <a:tcPr marL="36000" marR="7620" marT="7620" marB="0" anchor="ctr">
                    <a:solidFill>
                      <a:schemeClr val="accent6">
                        <a:lumMod val="20000"/>
                        <a:lumOff val="80000"/>
                      </a:schemeClr>
                    </a:solidFill>
                  </a:tcPr>
                </a:tc>
                <a:tc>
                  <a:txBody>
                    <a:bodyPr/>
                    <a:lstStyle/>
                    <a:p>
                      <a:pPr algn="ctr" fontAlgn="b"/>
                      <a:r>
                        <a:rPr lang="fr-BE" sz="1400" b="1" i="0" u="none" strike="noStrike" dirty="0" smtClean="0">
                          <a:solidFill>
                            <a:srgbClr val="000000"/>
                          </a:solidFill>
                          <a:effectLst/>
                          <a:latin typeface="Calibri" panose="020F0502020204030204" pitchFamily="34" charset="0"/>
                        </a:rPr>
                        <a:t>2</a:t>
                      </a:r>
                      <a:endParaRPr lang="fr-BE" sz="1400" b="1" i="0" u="none" strike="noStrike" dirty="0">
                        <a:solidFill>
                          <a:srgbClr val="000000"/>
                        </a:solidFill>
                        <a:effectLst/>
                        <a:latin typeface="Calibri" panose="020F0502020204030204" pitchFamily="34" charset="0"/>
                      </a:endParaRPr>
                    </a:p>
                  </a:txBody>
                  <a:tcPr marL="36000" marR="7620" marT="7620" marB="0" anchor="ctr">
                    <a:solidFill>
                      <a:schemeClr val="accent6">
                        <a:lumMod val="20000"/>
                        <a:lumOff val="80000"/>
                      </a:schemeClr>
                    </a:solidFill>
                  </a:tcPr>
                </a:tc>
                <a:tc>
                  <a:txBody>
                    <a:bodyPr/>
                    <a:lstStyle/>
                    <a:p>
                      <a:pPr algn="ctr" fontAlgn="b"/>
                      <a:r>
                        <a:rPr lang="fr-BE" sz="1400" b="1" i="0" u="none" strike="noStrike" dirty="0" smtClean="0">
                          <a:solidFill>
                            <a:srgbClr val="000000"/>
                          </a:solidFill>
                          <a:effectLst/>
                          <a:latin typeface="Calibri" panose="020F0502020204030204" pitchFamily="34" charset="0"/>
                        </a:rPr>
                        <a:t>4</a:t>
                      </a:r>
                      <a:endParaRPr lang="fr-BE" sz="1400" b="1" i="0" u="none" strike="noStrike" dirty="0">
                        <a:solidFill>
                          <a:srgbClr val="000000"/>
                        </a:solidFill>
                        <a:effectLst/>
                        <a:latin typeface="Calibri" panose="020F0502020204030204" pitchFamily="34" charset="0"/>
                      </a:endParaRPr>
                    </a:p>
                  </a:txBody>
                  <a:tcPr marL="36000" marR="7620" marT="7620" marB="0" anchor="ctr">
                    <a:solidFill>
                      <a:schemeClr val="accent6">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6</a:t>
                      </a:r>
                      <a:endParaRPr lang="fr-BE" sz="1400" b="1" i="0" u="none" strike="noStrike" noProof="0" dirty="0">
                        <a:solidFill>
                          <a:srgbClr val="000000"/>
                        </a:solidFill>
                        <a:effectLst/>
                        <a:latin typeface="Calibri" panose="020F0502020204030204" pitchFamily="34" charset="0"/>
                      </a:endParaRPr>
                    </a:p>
                  </a:txBody>
                  <a:tcPr marL="36000" marR="7620" marT="7620" marB="0" anchor="ctr">
                    <a:solidFill>
                      <a:schemeClr val="accent6">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10</a:t>
                      </a:r>
                      <a:endParaRPr lang="fr-BE" sz="1400" b="1" i="0" u="none" strike="noStrike" noProof="0" dirty="0">
                        <a:solidFill>
                          <a:srgbClr val="000000"/>
                        </a:solidFill>
                        <a:effectLst/>
                        <a:latin typeface="Calibri" panose="020F0502020204030204" pitchFamily="34" charset="0"/>
                      </a:endParaRPr>
                    </a:p>
                  </a:txBody>
                  <a:tcPr marL="36000" marR="7620" marT="7620" marB="0" anchor="ctr">
                    <a:solidFill>
                      <a:schemeClr val="accent6">
                        <a:lumMod val="20000"/>
                        <a:lumOff val="80000"/>
                      </a:schemeClr>
                    </a:solidFill>
                  </a:tcPr>
                </a:tc>
                <a:extLst>
                  <a:ext uri="{0D108BD9-81ED-4DB2-BD59-A6C34878D82A}">
                    <a16:rowId xmlns="" xmlns:a16="http://schemas.microsoft.com/office/drawing/2014/main" val="4201627962"/>
                  </a:ext>
                </a:extLst>
              </a:tr>
              <a:tr h="370842">
                <a:tc>
                  <a:txBody>
                    <a:bodyPr/>
                    <a:lstStyle/>
                    <a:p>
                      <a:pPr algn="l" fontAlgn="b"/>
                      <a:r>
                        <a:rPr lang="fr-BE" sz="1400" b="0" i="0" u="none" strike="noStrike" noProof="0" dirty="0" smtClean="0">
                          <a:solidFill>
                            <a:srgbClr val="000000"/>
                          </a:solidFill>
                          <a:effectLst/>
                          <a:latin typeface="Calibri" panose="020F0502020204030204" pitchFamily="34" charset="0"/>
                        </a:rPr>
                        <a:t>		Globalement</a:t>
                      </a:r>
                      <a:endParaRPr lang="fr-BE" sz="1400" b="0" i="0" u="none" strike="noStrike" noProof="0" dirty="0">
                        <a:solidFill>
                          <a:srgbClr val="000000"/>
                        </a:solidFill>
                        <a:effectLst/>
                        <a:latin typeface="Calibri" panose="020F0502020204030204" pitchFamily="34" charset="0"/>
                      </a:endParaRPr>
                    </a:p>
                  </a:txBody>
                  <a:tcPr marL="36000" marR="7620" marT="7620" marB="0" anchor="ctr">
                    <a:solidFill>
                      <a:schemeClr val="accent6">
                        <a:lumMod val="20000"/>
                        <a:lumOff val="80000"/>
                      </a:schemeClr>
                    </a:solidFill>
                  </a:tcPr>
                </a:tc>
                <a:tc>
                  <a:txBody>
                    <a:bodyPr/>
                    <a:lstStyle/>
                    <a:p>
                      <a:pPr algn="ctr" fontAlgn="b"/>
                      <a:r>
                        <a:rPr lang="fr-BE" sz="1400" b="1" i="0" u="none" strike="noStrike" dirty="0" smtClean="0">
                          <a:solidFill>
                            <a:srgbClr val="000000"/>
                          </a:solidFill>
                          <a:effectLst/>
                          <a:latin typeface="Calibri" panose="020F0502020204030204" pitchFamily="34" charset="0"/>
                        </a:rPr>
                        <a:t>3</a:t>
                      </a:r>
                      <a:endParaRPr lang="fr-BE" sz="1400" b="1" i="0" u="none" strike="noStrike" dirty="0">
                        <a:solidFill>
                          <a:srgbClr val="000000"/>
                        </a:solidFill>
                        <a:effectLst/>
                        <a:latin typeface="Calibri" panose="020F0502020204030204" pitchFamily="34" charset="0"/>
                      </a:endParaRPr>
                    </a:p>
                  </a:txBody>
                  <a:tcPr marL="36000" marR="7620" marT="7620" marB="0" anchor="ctr">
                    <a:solidFill>
                      <a:schemeClr val="accent6">
                        <a:lumMod val="20000"/>
                        <a:lumOff val="80000"/>
                      </a:schemeClr>
                    </a:solidFill>
                  </a:tcPr>
                </a:tc>
                <a:tc>
                  <a:txBody>
                    <a:bodyPr/>
                    <a:lstStyle/>
                    <a:p>
                      <a:pPr algn="ctr" fontAlgn="b"/>
                      <a:r>
                        <a:rPr lang="fr-BE" sz="1400" b="1" i="0" u="none" strike="noStrike" dirty="0">
                          <a:solidFill>
                            <a:srgbClr val="000000"/>
                          </a:solidFill>
                          <a:effectLst/>
                          <a:latin typeface="Calibri" panose="020F0502020204030204" pitchFamily="34" charset="0"/>
                        </a:rPr>
                        <a:t>3</a:t>
                      </a:r>
                    </a:p>
                  </a:txBody>
                  <a:tcPr marL="36000" marR="7620" marT="7620" marB="0" anchor="ctr">
                    <a:solidFill>
                      <a:schemeClr val="accent6">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4</a:t>
                      </a:r>
                      <a:endParaRPr lang="fr-BE" sz="1400" b="1" i="0" u="none" strike="noStrike" noProof="0" dirty="0">
                        <a:solidFill>
                          <a:srgbClr val="000000"/>
                        </a:solidFill>
                        <a:effectLst/>
                        <a:latin typeface="Calibri" panose="020F0502020204030204" pitchFamily="34" charset="0"/>
                      </a:endParaRPr>
                    </a:p>
                  </a:txBody>
                  <a:tcPr marL="36000" marR="7620" marT="7620" marB="0" anchor="ctr">
                    <a:solidFill>
                      <a:schemeClr val="accent6">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4</a:t>
                      </a:r>
                      <a:endParaRPr lang="fr-BE" sz="1400" b="1" i="0" u="none" strike="noStrike" noProof="0" dirty="0">
                        <a:solidFill>
                          <a:srgbClr val="000000"/>
                        </a:solidFill>
                        <a:effectLst/>
                        <a:latin typeface="Calibri" panose="020F0502020204030204" pitchFamily="34" charset="0"/>
                      </a:endParaRPr>
                    </a:p>
                  </a:txBody>
                  <a:tcPr marL="36000" marR="7620" marT="7620" marB="0" anchor="ctr">
                    <a:solidFill>
                      <a:schemeClr val="accent6">
                        <a:lumMod val="20000"/>
                        <a:lumOff val="80000"/>
                      </a:schemeClr>
                    </a:solidFill>
                  </a:tcPr>
                </a:tc>
                <a:extLst>
                  <a:ext uri="{0D108BD9-81ED-4DB2-BD59-A6C34878D82A}">
                    <a16:rowId xmlns="" xmlns:a16="http://schemas.microsoft.com/office/drawing/2014/main" val="489315356"/>
                  </a:ext>
                </a:extLst>
              </a:tr>
              <a:tr h="370842">
                <a:tc>
                  <a:txBody>
                    <a:bodyPr/>
                    <a:lstStyle/>
                    <a:p>
                      <a:pPr algn="l" fontAlgn="b"/>
                      <a:r>
                        <a:rPr lang="fr-BE" sz="1100" b="0" i="0" u="none" strike="noStrike" noProof="0" dirty="0" smtClean="0">
                          <a:solidFill>
                            <a:srgbClr val="000000"/>
                          </a:solidFill>
                          <a:effectLst/>
                          <a:latin typeface="Calibri" panose="020F0502020204030204" pitchFamily="34" charset="0"/>
                        </a:rPr>
                        <a:t>	</a:t>
                      </a:r>
                      <a:r>
                        <a:rPr lang="fr-BE" sz="1600" b="0" i="0" u="none" strike="noStrike" noProof="0" dirty="0" smtClean="0">
                          <a:solidFill>
                            <a:srgbClr val="000000"/>
                          </a:solidFill>
                          <a:effectLst/>
                          <a:latin typeface="Calibri" panose="020F0502020204030204" pitchFamily="34" charset="0"/>
                        </a:rPr>
                        <a:t>De tout comprendre, tout maîtriser</a:t>
                      </a:r>
                      <a:endParaRPr lang="fr-BE" sz="1600" b="0" i="0" u="none" strike="noStrike" noProof="0" dirty="0">
                        <a:solidFill>
                          <a:srgbClr val="000000"/>
                        </a:solidFill>
                        <a:effectLst/>
                        <a:latin typeface="Calibri" panose="020F0502020204030204" pitchFamily="34" charset="0"/>
                      </a:endParaRPr>
                    </a:p>
                  </a:txBody>
                  <a:tcPr marL="36000" marR="7620" marT="7620" marB="0" anchor="ctr">
                    <a:solidFill>
                      <a:schemeClr val="accent6">
                        <a:lumMod val="60000"/>
                        <a:lumOff val="40000"/>
                      </a:schemeClr>
                    </a:solidFill>
                  </a:tcPr>
                </a:tc>
                <a:tc>
                  <a:txBody>
                    <a:bodyPr/>
                    <a:lstStyle/>
                    <a:p>
                      <a:pPr algn="ctr" fontAlgn="b"/>
                      <a:r>
                        <a:rPr lang="fr-BE" sz="1400" b="1" i="0" u="none" strike="noStrike">
                          <a:solidFill>
                            <a:srgbClr val="000000"/>
                          </a:solidFill>
                          <a:effectLst/>
                          <a:latin typeface="Calibri" panose="020F0502020204030204" pitchFamily="34" charset="0"/>
                        </a:rPr>
                        <a:t>2</a:t>
                      </a:r>
                    </a:p>
                  </a:txBody>
                  <a:tcPr marL="36000" marR="7620" marT="7620" marB="0" anchor="ctr">
                    <a:solidFill>
                      <a:schemeClr val="accent6">
                        <a:lumMod val="60000"/>
                        <a:lumOff val="40000"/>
                      </a:schemeClr>
                    </a:solidFill>
                  </a:tcPr>
                </a:tc>
                <a:tc>
                  <a:txBody>
                    <a:bodyPr/>
                    <a:lstStyle/>
                    <a:p>
                      <a:pPr algn="ctr" fontAlgn="b"/>
                      <a:r>
                        <a:rPr lang="fr-BE" sz="1400" b="1" i="0" u="none" strike="noStrike" dirty="0">
                          <a:solidFill>
                            <a:srgbClr val="000000"/>
                          </a:solidFill>
                          <a:effectLst/>
                          <a:latin typeface="Calibri" panose="020F0502020204030204" pitchFamily="34" charset="0"/>
                        </a:rPr>
                        <a:t>2</a:t>
                      </a:r>
                    </a:p>
                  </a:txBody>
                  <a:tcPr marL="36000" marR="7620" marT="7620" marB="0" anchor="ctr">
                    <a:solidFill>
                      <a:schemeClr val="accent6">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2</a:t>
                      </a:r>
                      <a:endParaRPr lang="fr-BE" sz="1400" b="1" i="0" u="none" strike="noStrike" noProof="0" dirty="0">
                        <a:solidFill>
                          <a:srgbClr val="000000"/>
                        </a:solidFill>
                        <a:effectLst/>
                        <a:latin typeface="Calibri" panose="020F0502020204030204" pitchFamily="34" charset="0"/>
                      </a:endParaRPr>
                    </a:p>
                  </a:txBody>
                  <a:tcPr marL="36000" marR="7620" marT="7620" marB="0" anchor="ctr">
                    <a:solidFill>
                      <a:schemeClr val="accent6">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3</a:t>
                      </a:r>
                      <a:endParaRPr lang="fr-BE" sz="1400" b="1" i="0" u="none" strike="noStrike" noProof="0" dirty="0">
                        <a:solidFill>
                          <a:srgbClr val="000000"/>
                        </a:solidFill>
                        <a:effectLst/>
                        <a:latin typeface="Calibri" panose="020F0502020204030204" pitchFamily="34" charset="0"/>
                      </a:endParaRPr>
                    </a:p>
                  </a:txBody>
                  <a:tcPr marL="36000" marR="7620" marT="7620" marB="0" anchor="ctr">
                    <a:solidFill>
                      <a:schemeClr val="accent6">
                        <a:lumMod val="60000"/>
                        <a:lumOff val="40000"/>
                      </a:schemeClr>
                    </a:solidFill>
                  </a:tcPr>
                </a:tc>
                <a:extLst>
                  <a:ext uri="{0D108BD9-81ED-4DB2-BD59-A6C34878D82A}">
                    <a16:rowId xmlns="" xmlns:a16="http://schemas.microsoft.com/office/drawing/2014/main" val="1792649894"/>
                  </a:ext>
                </a:extLst>
              </a:tr>
            </a:tbl>
          </a:graphicData>
        </a:graphic>
      </p:graphicFrame>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b="8088"/>
          <a:stretch/>
        </p:blipFill>
        <p:spPr>
          <a:xfrm>
            <a:off x="11162700" y="223736"/>
            <a:ext cx="694944" cy="543486"/>
          </a:xfrm>
          <a:prstGeom prst="rect">
            <a:avLst/>
          </a:prstGeom>
        </p:spPr>
      </p:pic>
      <p:sp>
        <p:nvSpPr>
          <p:cNvPr id="6" name="ZoneTexte 5"/>
          <p:cNvSpPr txBox="1"/>
          <p:nvPr/>
        </p:nvSpPr>
        <p:spPr>
          <a:xfrm>
            <a:off x="513216" y="2738565"/>
            <a:ext cx="10944486" cy="3416320"/>
          </a:xfrm>
          <a:prstGeom prst="rect">
            <a:avLst/>
          </a:prstGeom>
          <a:solidFill>
            <a:schemeClr val="bg1"/>
          </a:solidFill>
          <a:ln w="85725">
            <a:solidFill>
              <a:srgbClr val="002060"/>
            </a:solidFill>
          </a:ln>
        </p:spPr>
        <p:txBody>
          <a:bodyPr wrap="square" rtlCol="0">
            <a:spAutoFit/>
          </a:bodyPr>
          <a:lstStyle/>
          <a:p>
            <a:r>
              <a:rPr lang="fr-BE" b="1" dirty="0" smtClean="0"/>
              <a:t>Perceptions croisées avec la performance réelle</a:t>
            </a:r>
          </a:p>
          <a:p>
            <a:endParaRPr lang="fr-BE" dirty="0" smtClean="0"/>
          </a:p>
          <a:p>
            <a:r>
              <a:rPr lang="fr-BE" b="1" dirty="0" smtClean="0"/>
              <a:t>Cohorte 1:</a:t>
            </a:r>
          </a:p>
          <a:p>
            <a:r>
              <a:rPr lang="fr-BE" dirty="0" smtClean="0"/>
              <a:t>4 commentaires déclarant une meilleure chance de réussite pour un examen particulier</a:t>
            </a:r>
          </a:p>
          <a:p>
            <a:pPr marL="285750" indent="-285750">
              <a:buFont typeface="Wingdings" panose="05000000000000000000" pitchFamily="2" charset="2"/>
              <a:buChar char="à"/>
            </a:pPr>
            <a:r>
              <a:rPr lang="fr-BE" dirty="0" smtClean="0">
                <a:sym typeface="Wingdings" panose="05000000000000000000" pitchFamily="2" charset="2"/>
              </a:rPr>
              <a:t>2 (d’un étudiant): </a:t>
            </a:r>
            <a:r>
              <a:rPr lang="fr-BE" dirty="0">
                <a:solidFill>
                  <a:srgbClr val="00B050"/>
                </a:solidFill>
                <a:sym typeface="Wingdings" panose="05000000000000000000" pitchFamily="2" charset="2"/>
              </a:rPr>
              <a:t>reliés à la </a:t>
            </a:r>
            <a:r>
              <a:rPr lang="fr-BE" b="1" dirty="0" smtClean="0">
                <a:solidFill>
                  <a:srgbClr val="00B050"/>
                </a:solidFill>
                <a:sym typeface="Wingdings" panose="05000000000000000000" pitchFamily="2" charset="2"/>
              </a:rPr>
              <a:t>réussite</a:t>
            </a:r>
            <a:r>
              <a:rPr lang="fr-BE" dirty="0" smtClean="0">
                <a:solidFill>
                  <a:srgbClr val="00B050"/>
                </a:solidFill>
                <a:sym typeface="Wingdings" panose="05000000000000000000" pitchFamily="2" charset="2"/>
              </a:rPr>
              <a:t> des examens concernés</a:t>
            </a:r>
          </a:p>
          <a:p>
            <a:pPr marL="285750" indent="-285750">
              <a:buFont typeface="Wingdings" panose="05000000000000000000" pitchFamily="2" charset="2"/>
              <a:buChar char="à"/>
            </a:pPr>
            <a:r>
              <a:rPr lang="fr-BE" dirty="0" smtClean="0">
                <a:sym typeface="Wingdings" panose="05000000000000000000" pitchFamily="2" charset="2"/>
              </a:rPr>
              <a:t>2 (d’un étudiant) : </a:t>
            </a:r>
            <a:r>
              <a:rPr lang="fr-BE" dirty="0">
                <a:solidFill>
                  <a:srgbClr val="FF0000"/>
                </a:solidFill>
                <a:sym typeface="Wingdings" panose="05000000000000000000" pitchFamily="2" charset="2"/>
              </a:rPr>
              <a:t>reliés à </a:t>
            </a:r>
            <a:r>
              <a:rPr lang="fr-BE" b="1" dirty="0">
                <a:solidFill>
                  <a:srgbClr val="FF0000"/>
                </a:solidFill>
                <a:sym typeface="Wingdings" panose="05000000000000000000" pitchFamily="2" charset="2"/>
              </a:rPr>
              <a:t>l’échec</a:t>
            </a:r>
            <a:r>
              <a:rPr lang="fr-BE" dirty="0">
                <a:solidFill>
                  <a:srgbClr val="FF0000"/>
                </a:solidFill>
                <a:sym typeface="Wingdings" panose="05000000000000000000" pitchFamily="2" charset="2"/>
              </a:rPr>
              <a:t> </a:t>
            </a:r>
            <a:r>
              <a:rPr lang="fr-BE" dirty="0" smtClean="0">
                <a:solidFill>
                  <a:srgbClr val="FF0000"/>
                </a:solidFill>
                <a:sym typeface="Wingdings" panose="05000000000000000000" pitchFamily="2" charset="2"/>
              </a:rPr>
              <a:t>dans les examens concernés</a:t>
            </a:r>
          </a:p>
          <a:p>
            <a:pPr marL="285750" indent="-285750">
              <a:buFont typeface="Wingdings" panose="05000000000000000000" pitchFamily="2" charset="2"/>
              <a:buChar char="à"/>
            </a:pPr>
            <a:endParaRPr lang="fr-BE" dirty="0">
              <a:solidFill>
                <a:srgbClr val="FF0000"/>
              </a:solidFill>
              <a:sym typeface="Wingdings" panose="05000000000000000000" pitchFamily="2" charset="2"/>
            </a:endParaRPr>
          </a:p>
          <a:p>
            <a:r>
              <a:rPr lang="fr-BE" b="1" dirty="0">
                <a:sym typeface="Wingdings" panose="05000000000000000000" pitchFamily="2" charset="2"/>
              </a:rPr>
              <a:t>Cohorte 2 </a:t>
            </a:r>
            <a:r>
              <a:rPr lang="fr-BE" b="1" dirty="0" smtClean="0">
                <a:sym typeface="Wingdings" panose="05000000000000000000" pitchFamily="2" charset="2"/>
              </a:rPr>
              <a:t>:</a:t>
            </a:r>
          </a:p>
          <a:p>
            <a:r>
              <a:rPr lang="fr-BE" dirty="0" smtClean="0"/>
              <a:t>10 </a:t>
            </a:r>
            <a:r>
              <a:rPr lang="fr-BE" dirty="0"/>
              <a:t>commentaires déclarant une meilleure chance de </a:t>
            </a:r>
            <a:r>
              <a:rPr lang="fr-BE" dirty="0" smtClean="0"/>
              <a:t>réussite pour un examen particulier</a:t>
            </a:r>
            <a:endParaRPr lang="fr-BE" dirty="0"/>
          </a:p>
          <a:p>
            <a:r>
              <a:rPr lang="fr-BE" dirty="0" smtClean="0">
                <a:sym typeface="Wingdings" panose="05000000000000000000" pitchFamily="2" charset="2"/>
              </a:rPr>
              <a:t> 4 (de 4 étudiants): </a:t>
            </a:r>
            <a:r>
              <a:rPr lang="fr-BE" dirty="0">
                <a:solidFill>
                  <a:srgbClr val="00B050"/>
                </a:solidFill>
                <a:sym typeface="Wingdings" panose="05000000000000000000" pitchFamily="2" charset="2"/>
              </a:rPr>
              <a:t>reliés à la </a:t>
            </a:r>
            <a:r>
              <a:rPr lang="fr-BE" b="1" dirty="0">
                <a:solidFill>
                  <a:srgbClr val="00B050"/>
                </a:solidFill>
                <a:sym typeface="Wingdings" panose="05000000000000000000" pitchFamily="2" charset="2"/>
              </a:rPr>
              <a:t>réussite</a:t>
            </a:r>
            <a:r>
              <a:rPr lang="fr-BE" dirty="0">
                <a:solidFill>
                  <a:srgbClr val="00B050"/>
                </a:solidFill>
                <a:sym typeface="Wingdings" panose="05000000000000000000" pitchFamily="2" charset="2"/>
              </a:rPr>
              <a:t> des examens concernés</a:t>
            </a:r>
          </a:p>
          <a:p>
            <a:r>
              <a:rPr lang="fr-BE" dirty="0" smtClean="0">
                <a:sym typeface="Wingdings" panose="05000000000000000000" pitchFamily="2" charset="2"/>
              </a:rPr>
              <a:t> 6 (de 5 étudiants): </a:t>
            </a:r>
            <a:r>
              <a:rPr lang="fr-BE" dirty="0">
                <a:solidFill>
                  <a:srgbClr val="FF0000"/>
                </a:solidFill>
                <a:sym typeface="Wingdings" panose="05000000000000000000" pitchFamily="2" charset="2"/>
              </a:rPr>
              <a:t>reliés à </a:t>
            </a:r>
            <a:r>
              <a:rPr lang="fr-BE" b="1" dirty="0">
                <a:solidFill>
                  <a:srgbClr val="FF0000"/>
                </a:solidFill>
                <a:sym typeface="Wingdings" panose="05000000000000000000" pitchFamily="2" charset="2"/>
              </a:rPr>
              <a:t>l’échec</a:t>
            </a:r>
            <a:r>
              <a:rPr lang="fr-BE" dirty="0">
                <a:solidFill>
                  <a:srgbClr val="FF0000"/>
                </a:solidFill>
                <a:sym typeface="Wingdings" panose="05000000000000000000" pitchFamily="2" charset="2"/>
              </a:rPr>
              <a:t> dans les examens </a:t>
            </a:r>
            <a:r>
              <a:rPr lang="fr-BE" dirty="0" smtClean="0">
                <a:solidFill>
                  <a:srgbClr val="FF0000"/>
                </a:solidFill>
                <a:sym typeface="Wingdings" panose="05000000000000000000" pitchFamily="2" charset="2"/>
              </a:rPr>
              <a:t>concernés</a:t>
            </a:r>
            <a:endParaRPr lang="fr-BE" dirty="0"/>
          </a:p>
          <a:p>
            <a:endParaRPr lang="fr-BE" b="1" dirty="0">
              <a:sym typeface="Wingdings" panose="05000000000000000000" pitchFamily="2" charset="2"/>
            </a:endParaRPr>
          </a:p>
        </p:txBody>
      </p:sp>
      <p:sp>
        <p:nvSpPr>
          <p:cNvPr id="8" name="Flèche courbée vers la gauche 7"/>
          <p:cNvSpPr/>
          <p:nvPr/>
        </p:nvSpPr>
        <p:spPr>
          <a:xfrm>
            <a:off x="10841687" y="1507787"/>
            <a:ext cx="642025" cy="2329583"/>
          </a:xfrm>
          <a:prstGeom prst="curvedLeftArrow">
            <a:avLst/>
          </a:prstGeom>
          <a:solidFill>
            <a:schemeClr val="accent5">
              <a:lumMod val="5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Rectangle 11"/>
          <p:cNvSpPr/>
          <p:nvPr/>
        </p:nvSpPr>
        <p:spPr>
          <a:xfrm>
            <a:off x="9336648" y="1407321"/>
            <a:ext cx="462278" cy="341941"/>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Rectangle 12"/>
          <p:cNvSpPr/>
          <p:nvPr/>
        </p:nvSpPr>
        <p:spPr>
          <a:xfrm>
            <a:off x="10414088" y="1407320"/>
            <a:ext cx="462278" cy="341941"/>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408201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2" grpId="0" animBg="1"/>
      <p:bldP spid="1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1832609716"/>
              </p:ext>
            </p:extLst>
          </p:nvPr>
        </p:nvGraphicFramePr>
        <p:xfrm>
          <a:off x="509642" y="231630"/>
          <a:ext cx="10398869" cy="2289058"/>
        </p:xfrm>
        <a:graphic>
          <a:graphicData uri="http://schemas.openxmlformats.org/drawingml/2006/table">
            <a:tbl>
              <a:tblPr firstRow="1" bandRow="1">
                <a:tableStyleId>{5C22544A-7EE6-4342-B048-85BDC9FD1C3A}</a:tableStyleId>
              </a:tblPr>
              <a:tblGrid>
                <a:gridCol w="8268513">
                  <a:extLst>
                    <a:ext uri="{9D8B030D-6E8A-4147-A177-3AD203B41FA5}">
                      <a16:colId xmlns="" xmlns:a16="http://schemas.microsoft.com/office/drawing/2014/main" val="2980651336"/>
                    </a:ext>
                  </a:extLst>
                </a:gridCol>
                <a:gridCol w="532589">
                  <a:extLst>
                    <a:ext uri="{9D8B030D-6E8A-4147-A177-3AD203B41FA5}">
                      <a16:colId xmlns="" xmlns:a16="http://schemas.microsoft.com/office/drawing/2014/main" val="2249863692"/>
                    </a:ext>
                  </a:extLst>
                </a:gridCol>
                <a:gridCol w="532589">
                  <a:extLst>
                    <a:ext uri="{9D8B030D-6E8A-4147-A177-3AD203B41FA5}">
                      <a16:colId xmlns="" xmlns:a16="http://schemas.microsoft.com/office/drawing/2014/main" val="2893135628"/>
                    </a:ext>
                  </a:extLst>
                </a:gridCol>
                <a:gridCol w="532589">
                  <a:extLst>
                    <a:ext uri="{9D8B030D-6E8A-4147-A177-3AD203B41FA5}">
                      <a16:colId xmlns="" xmlns:a16="http://schemas.microsoft.com/office/drawing/2014/main" val="2472583973"/>
                    </a:ext>
                  </a:extLst>
                </a:gridCol>
                <a:gridCol w="532589">
                  <a:extLst>
                    <a:ext uri="{9D8B030D-6E8A-4147-A177-3AD203B41FA5}">
                      <a16:colId xmlns="" xmlns:a16="http://schemas.microsoft.com/office/drawing/2014/main" val="3974190352"/>
                    </a:ext>
                  </a:extLst>
                </a:gridCol>
              </a:tblGrid>
              <a:tr h="358123">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fr-BE" sz="1800" b="1" i="0" u="none" strike="noStrike" noProof="0" dirty="0" smtClean="0">
                          <a:solidFill>
                            <a:srgbClr val="000000"/>
                          </a:solidFill>
                          <a:effectLst/>
                          <a:latin typeface="Calibri" panose="020F0502020204030204" pitchFamily="34" charset="0"/>
                        </a:rPr>
                        <a:t>Perception</a:t>
                      </a:r>
                      <a:r>
                        <a:rPr lang="fr-BE" sz="1800" b="1" i="0" u="none" strike="noStrike" baseline="0" noProof="0" dirty="0" smtClean="0">
                          <a:solidFill>
                            <a:srgbClr val="000000"/>
                          </a:solidFill>
                          <a:effectLst/>
                          <a:latin typeface="Calibri" panose="020F0502020204030204" pitchFamily="34" charset="0"/>
                        </a:rPr>
                        <a:t> de sa compétence à réussir / </a:t>
                      </a:r>
                      <a:r>
                        <a:rPr lang="fr-BE" sz="1800" b="1" i="0" u="none" strike="noStrike" baseline="0" noProof="0" dirty="0" err="1" smtClean="0">
                          <a:solidFill>
                            <a:srgbClr val="000000"/>
                          </a:solidFill>
                          <a:effectLst/>
                          <a:latin typeface="Calibri" panose="020F0502020204030204" pitchFamily="34" charset="0"/>
                        </a:rPr>
                        <a:t>e</a:t>
                      </a:r>
                      <a:r>
                        <a:rPr lang="fr-BE" sz="1800" b="1" i="0" u="none" strike="noStrike" noProof="0" dirty="0" err="1" smtClean="0">
                          <a:solidFill>
                            <a:srgbClr val="000000"/>
                          </a:solidFill>
                          <a:effectLst/>
                          <a:latin typeface="Calibri" panose="020F0502020204030204" pitchFamily="34" charset="0"/>
                        </a:rPr>
                        <a:t>xpectancy</a:t>
                      </a:r>
                      <a:endParaRPr lang="fr-BE" sz="1800" b="1" i="0" u="none" strike="noStrike" noProof="0" dirty="0" smtClean="0">
                        <a:solidFill>
                          <a:srgbClr val="000000"/>
                        </a:solidFill>
                        <a:effectLst/>
                        <a:latin typeface="Calibri" panose="020F0502020204030204" pitchFamily="34" charset="0"/>
                      </a:endParaRPr>
                    </a:p>
                  </a:txBody>
                  <a:tcPr marL="36000" marR="7620" marT="7620" marB="0" anchor="ctr">
                    <a:noFill/>
                  </a:tcPr>
                </a:tc>
                <a:tc>
                  <a:txBody>
                    <a:bodyPr/>
                    <a:lstStyle/>
                    <a:p>
                      <a:pPr algn="l" fontAlgn="b"/>
                      <a:r>
                        <a:rPr lang="fr-BE" sz="1400" b="1" i="0" u="none" strike="noStrike" noProof="0" dirty="0" smtClean="0">
                          <a:solidFill>
                            <a:srgbClr val="000000"/>
                          </a:solidFill>
                          <a:effectLst/>
                          <a:latin typeface="Calibri" panose="020F0502020204030204" pitchFamily="34" charset="0"/>
                        </a:rPr>
                        <a:t>Et. (1)</a:t>
                      </a:r>
                      <a:endParaRPr lang="fr-BE" sz="1400" b="1" i="0" u="none" strike="noStrike" noProof="0" dirty="0">
                        <a:solidFill>
                          <a:srgbClr val="000000"/>
                        </a:solidFill>
                        <a:effectLst/>
                        <a:latin typeface="Calibri" panose="020F0502020204030204" pitchFamily="34" charset="0"/>
                      </a:endParaRPr>
                    </a:p>
                  </a:txBody>
                  <a:tcPr marL="36000" marR="7620" marT="7620" marB="0" anchor="ctr">
                    <a:noFill/>
                  </a:tcPr>
                </a:tc>
                <a:tc>
                  <a:txBody>
                    <a:bodyPr/>
                    <a:lstStyle/>
                    <a:p>
                      <a:pPr algn="l" fontAlgn="b"/>
                      <a:r>
                        <a:rPr lang="fr-BE" sz="1400" b="1" i="0" u="none" strike="noStrike" noProof="0" dirty="0" smtClean="0">
                          <a:solidFill>
                            <a:srgbClr val="000000"/>
                          </a:solidFill>
                          <a:effectLst/>
                          <a:latin typeface="Calibri" panose="020F0502020204030204" pitchFamily="34" charset="0"/>
                        </a:rPr>
                        <a:t>Com.</a:t>
                      </a:r>
                      <a:endParaRPr lang="fr-BE" sz="1400" b="1" i="0" u="none" strike="noStrike" noProof="0" dirty="0">
                        <a:solidFill>
                          <a:srgbClr val="000000"/>
                        </a:solidFill>
                        <a:effectLst/>
                        <a:latin typeface="Calibri" panose="020F0502020204030204" pitchFamily="34" charset="0"/>
                      </a:endParaRPr>
                    </a:p>
                  </a:txBody>
                  <a:tcPr marL="36000" marR="7620" marT="7620" marB="0" anchor="ctr">
                    <a:noFill/>
                  </a:tcPr>
                </a:tc>
                <a:tc>
                  <a:txBody>
                    <a:bodyPr/>
                    <a:lstStyle/>
                    <a:p>
                      <a:pPr algn="l" fontAlgn="b"/>
                      <a:r>
                        <a:rPr lang="fr-BE" sz="1400" b="1" i="0" u="none" strike="noStrike" noProof="0" dirty="0" smtClean="0">
                          <a:solidFill>
                            <a:srgbClr val="000000"/>
                          </a:solidFill>
                          <a:effectLst/>
                          <a:latin typeface="Calibri" panose="020F0502020204030204" pitchFamily="34" charset="0"/>
                        </a:rPr>
                        <a:t>Et. (2)</a:t>
                      </a:r>
                      <a:endParaRPr lang="fr-BE" sz="1400" b="1" i="0" u="none" strike="noStrike" noProof="0" dirty="0">
                        <a:solidFill>
                          <a:srgbClr val="000000"/>
                        </a:solidFill>
                        <a:effectLst/>
                        <a:latin typeface="Calibri" panose="020F0502020204030204" pitchFamily="34" charset="0"/>
                      </a:endParaRPr>
                    </a:p>
                  </a:txBody>
                  <a:tcPr marL="36000" marR="7620" marT="7620" marB="0" anchor="ctr">
                    <a:noFill/>
                  </a:tcPr>
                </a:tc>
                <a:tc>
                  <a:txBody>
                    <a:bodyPr/>
                    <a:lstStyle/>
                    <a:p>
                      <a:pPr algn="l" fontAlgn="b"/>
                      <a:r>
                        <a:rPr lang="fr-BE" sz="1400" b="1" i="0" u="none" strike="noStrike" noProof="0" dirty="0" smtClean="0">
                          <a:solidFill>
                            <a:srgbClr val="000000"/>
                          </a:solidFill>
                          <a:effectLst/>
                          <a:latin typeface="Calibri" panose="020F0502020204030204" pitchFamily="34" charset="0"/>
                        </a:rPr>
                        <a:t>Com.</a:t>
                      </a:r>
                      <a:endParaRPr lang="fr-BE" sz="1400" b="1" i="0" u="none" strike="noStrike" noProof="0" dirty="0">
                        <a:solidFill>
                          <a:srgbClr val="000000"/>
                        </a:solidFill>
                        <a:effectLst/>
                        <a:latin typeface="Calibri" panose="020F0502020204030204" pitchFamily="34" charset="0"/>
                      </a:endParaRPr>
                    </a:p>
                  </a:txBody>
                  <a:tcPr marL="36000" marR="7620" marT="7620" marB="0" anchor="ctr">
                    <a:noFill/>
                  </a:tcPr>
                </a:tc>
                <a:extLst>
                  <a:ext uri="{0D108BD9-81ED-4DB2-BD59-A6C34878D82A}">
                    <a16:rowId xmlns="" xmlns:a16="http://schemas.microsoft.com/office/drawing/2014/main" val="2669592961"/>
                  </a:ext>
                </a:extLst>
              </a:tr>
              <a:tr h="421992">
                <a:tc>
                  <a:txBody>
                    <a:bodyPr/>
                    <a:lstStyle/>
                    <a:p>
                      <a:pPr algn="l" fontAlgn="b"/>
                      <a:r>
                        <a:rPr lang="fr-BE" sz="1800" b="1" i="0" u="none" strike="noStrike" kern="1200" noProof="0" dirty="0" smtClean="0">
                          <a:solidFill>
                            <a:srgbClr val="000000"/>
                          </a:solidFill>
                          <a:effectLst/>
                          <a:latin typeface="Calibri" panose="020F0502020204030204" pitchFamily="34" charset="0"/>
                          <a:ea typeface="+mn-ea"/>
                          <a:cs typeface="+mn-cs"/>
                        </a:rPr>
                        <a:t>Sentiment d’avoir augmenté</a:t>
                      </a:r>
                      <a:r>
                        <a:rPr lang="fr-BE" sz="1800" b="1" i="0" u="none" strike="noStrike" kern="1200" baseline="0" noProof="0" dirty="0" smtClean="0">
                          <a:solidFill>
                            <a:srgbClr val="000000"/>
                          </a:solidFill>
                          <a:effectLst/>
                          <a:latin typeface="Calibri" panose="020F0502020204030204" pitchFamily="34" charset="0"/>
                          <a:ea typeface="+mn-ea"/>
                          <a:cs typeface="+mn-cs"/>
                        </a:rPr>
                        <a:t> ses chances de réussite</a:t>
                      </a:r>
                      <a:endParaRPr lang="fr-BE" sz="1800" b="1" i="0" u="none" strike="noStrike" kern="1200" noProof="0" dirty="0">
                        <a:solidFill>
                          <a:srgbClr val="000000"/>
                        </a:solidFill>
                        <a:effectLst/>
                        <a:latin typeface="Calibri" panose="020F0502020204030204" pitchFamily="34" charset="0"/>
                        <a:ea typeface="+mn-ea"/>
                        <a:cs typeface="+mn-cs"/>
                      </a:endParaRPr>
                    </a:p>
                  </a:txBody>
                  <a:tcPr marL="36000" marR="7620" marT="7620" marB="0" anchor="ctr">
                    <a:solidFill>
                      <a:schemeClr val="accent6">
                        <a:lumMod val="75000"/>
                      </a:schemeClr>
                    </a:solidFill>
                  </a:tcPr>
                </a:tc>
                <a:tc>
                  <a:txBody>
                    <a:bodyPr/>
                    <a:lstStyle/>
                    <a:p>
                      <a:pPr algn="ctr" fontAlgn="b"/>
                      <a:r>
                        <a:rPr lang="fr-BE" sz="1400" b="1" i="0" u="none" strike="noStrike" dirty="0" smtClean="0">
                          <a:solidFill>
                            <a:srgbClr val="000000"/>
                          </a:solidFill>
                          <a:effectLst/>
                          <a:latin typeface="Calibri" panose="020F0502020204030204" pitchFamily="34" charset="0"/>
                        </a:rPr>
                        <a:t>6</a:t>
                      </a:r>
                      <a:endParaRPr lang="fr-BE" sz="1400" b="1" i="0" u="none" strike="noStrike" dirty="0">
                        <a:solidFill>
                          <a:srgbClr val="000000"/>
                        </a:solidFill>
                        <a:effectLst/>
                        <a:latin typeface="Calibri" panose="020F0502020204030204" pitchFamily="34" charset="0"/>
                      </a:endParaRPr>
                    </a:p>
                  </a:txBody>
                  <a:tcPr marL="36000" marR="7620" marT="7620" marB="0" anchor="ctr">
                    <a:solidFill>
                      <a:schemeClr val="accent6">
                        <a:lumMod val="75000"/>
                      </a:schemeClr>
                    </a:solidFill>
                  </a:tcPr>
                </a:tc>
                <a:tc>
                  <a:txBody>
                    <a:bodyPr/>
                    <a:lstStyle/>
                    <a:p>
                      <a:pPr algn="ctr" fontAlgn="b"/>
                      <a:r>
                        <a:rPr lang="fr-BE" sz="1400" b="1" i="0" u="none" strike="noStrike" dirty="0" smtClean="0">
                          <a:solidFill>
                            <a:srgbClr val="000000"/>
                          </a:solidFill>
                          <a:effectLst/>
                          <a:latin typeface="Calibri" panose="020F0502020204030204" pitchFamily="34" charset="0"/>
                        </a:rPr>
                        <a:t>8</a:t>
                      </a:r>
                      <a:endParaRPr lang="fr-BE" sz="1400" b="1" i="0" u="none" strike="noStrike" dirty="0">
                        <a:solidFill>
                          <a:srgbClr val="000000"/>
                        </a:solidFill>
                        <a:effectLst/>
                        <a:latin typeface="Calibri" panose="020F0502020204030204" pitchFamily="34" charset="0"/>
                      </a:endParaRPr>
                    </a:p>
                  </a:txBody>
                  <a:tcPr marL="36000" marR="7620" marT="7620" marB="0" anchor="ctr">
                    <a:solidFill>
                      <a:schemeClr val="accent6">
                        <a:lumMod val="75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8</a:t>
                      </a:r>
                      <a:endParaRPr lang="fr-BE" sz="1400" b="1" i="0" u="none" strike="noStrike" noProof="0" dirty="0">
                        <a:solidFill>
                          <a:srgbClr val="000000"/>
                        </a:solidFill>
                        <a:effectLst/>
                        <a:latin typeface="Calibri" panose="020F0502020204030204" pitchFamily="34" charset="0"/>
                      </a:endParaRPr>
                    </a:p>
                  </a:txBody>
                  <a:tcPr marL="36000" marR="7620" marT="7620" marB="0" anchor="ctr">
                    <a:solidFill>
                      <a:schemeClr val="accent6">
                        <a:lumMod val="75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17</a:t>
                      </a:r>
                      <a:endParaRPr lang="fr-BE" sz="1400" b="1" i="0" u="none" strike="noStrike" noProof="0" dirty="0">
                        <a:solidFill>
                          <a:srgbClr val="000000"/>
                        </a:solidFill>
                        <a:effectLst/>
                        <a:latin typeface="Calibri" panose="020F0502020204030204" pitchFamily="34" charset="0"/>
                      </a:endParaRPr>
                    </a:p>
                  </a:txBody>
                  <a:tcPr marL="36000" marR="7620" marT="7620" marB="0" anchor="ctr">
                    <a:solidFill>
                      <a:schemeClr val="accent6">
                        <a:lumMod val="75000"/>
                      </a:schemeClr>
                    </a:solidFill>
                  </a:tcPr>
                </a:tc>
                <a:extLst>
                  <a:ext uri="{0D108BD9-81ED-4DB2-BD59-A6C34878D82A}">
                    <a16:rowId xmlns="" xmlns:a16="http://schemas.microsoft.com/office/drawing/2014/main" val="2651048275"/>
                  </a:ext>
                </a:extLst>
              </a:tr>
              <a:tr h="396417">
                <a:tc>
                  <a:txBody>
                    <a:bodyPr/>
                    <a:lstStyle/>
                    <a:p>
                      <a:pPr algn="l" fontAlgn="b"/>
                      <a:r>
                        <a:rPr lang="fr-BE" sz="1600" b="0" i="0" u="none" strike="noStrike" noProof="0" dirty="0" smtClean="0">
                          <a:solidFill>
                            <a:srgbClr val="000000"/>
                          </a:solidFill>
                          <a:effectLst/>
                          <a:latin typeface="Calibri" panose="020F0502020204030204" pitchFamily="34" charset="0"/>
                        </a:rPr>
                        <a:t>	De</a:t>
                      </a:r>
                      <a:r>
                        <a:rPr lang="fr-BE" sz="1600" b="0" i="0" u="none" strike="noStrike" baseline="0" noProof="0" dirty="0" smtClean="0">
                          <a:solidFill>
                            <a:srgbClr val="000000"/>
                          </a:solidFill>
                          <a:effectLst/>
                          <a:latin typeface="Calibri" panose="020F0502020204030204" pitchFamily="34" charset="0"/>
                        </a:rPr>
                        <a:t> réussir un (des) examen(s)</a:t>
                      </a:r>
                      <a:endParaRPr lang="fr-BE" sz="1600" b="0" i="0" u="none" strike="noStrike" noProof="0" dirty="0">
                        <a:solidFill>
                          <a:srgbClr val="000000"/>
                        </a:solidFill>
                        <a:effectLst/>
                        <a:latin typeface="Calibri" panose="020F0502020204030204" pitchFamily="34" charset="0"/>
                      </a:endParaRPr>
                    </a:p>
                  </a:txBody>
                  <a:tcPr marL="36000" marR="7620" marT="7620" marB="0" anchor="ctr">
                    <a:solidFill>
                      <a:schemeClr val="accent6">
                        <a:lumMod val="60000"/>
                        <a:lumOff val="40000"/>
                      </a:schemeClr>
                    </a:solidFill>
                  </a:tcPr>
                </a:tc>
                <a:tc>
                  <a:txBody>
                    <a:bodyPr/>
                    <a:lstStyle/>
                    <a:p>
                      <a:pPr algn="ctr" fontAlgn="b"/>
                      <a:r>
                        <a:rPr lang="fr-BE" sz="1400" b="1" i="0" u="none" strike="noStrike">
                          <a:solidFill>
                            <a:srgbClr val="000000"/>
                          </a:solidFill>
                          <a:effectLst/>
                          <a:latin typeface="Calibri" panose="020F0502020204030204" pitchFamily="34" charset="0"/>
                        </a:rPr>
                        <a:t>5</a:t>
                      </a:r>
                    </a:p>
                  </a:txBody>
                  <a:tcPr marL="36000" marR="7620" marT="7620" marB="0" anchor="ctr">
                    <a:solidFill>
                      <a:schemeClr val="accent6">
                        <a:lumMod val="60000"/>
                        <a:lumOff val="40000"/>
                      </a:schemeClr>
                    </a:solidFill>
                  </a:tcPr>
                </a:tc>
                <a:tc>
                  <a:txBody>
                    <a:bodyPr/>
                    <a:lstStyle/>
                    <a:p>
                      <a:pPr algn="ctr" fontAlgn="b"/>
                      <a:r>
                        <a:rPr lang="fr-BE" sz="1400" b="1" i="0" u="none" strike="noStrike" dirty="0" smtClean="0">
                          <a:solidFill>
                            <a:srgbClr val="000000"/>
                          </a:solidFill>
                          <a:effectLst/>
                          <a:latin typeface="Calibri" panose="020F0502020204030204" pitchFamily="34" charset="0"/>
                        </a:rPr>
                        <a:t>7</a:t>
                      </a:r>
                      <a:endParaRPr lang="fr-BE" sz="1400" b="1" i="0" u="none" strike="noStrike" dirty="0">
                        <a:solidFill>
                          <a:srgbClr val="000000"/>
                        </a:solidFill>
                        <a:effectLst/>
                        <a:latin typeface="Calibri" panose="020F0502020204030204" pitchFamily="34" charset="0"/>
                      </a:endParaRPr>
                    </a:p>
                  </a:txBody>
                  <a:tcPr marL="36000" marR="7620" marT="7620" marB="0" anchor="ctr">
                    <a:solidFill>
                      <a:schemeClr val="accent6">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8</a:t>
                      </a:r>
                      <a:endParaRPr lang="fr-BE" sz="1400" b="1" i="0" u="none" strike="noStrike" noProof="0" dirty="0">
                        <a:solidFill>
                          <a:srgbClr val="000000"/>
                        </a:solidFill>
                        <a:effectLst/>
                        <a:latin typeface="Calibri" panose="020F0502020204030204" pitchFamily="34" charset="0"/>
                      </a:endParaRPr>
                    </a:p>
                  </a:txBody>
                  <a:tcPr marL="36000" marR="7620" marT="7620" marB="0" anchor="ctr">
                    <a:solidFill>
                      <a:schemeClr val="accent6">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14</a:t>
                      </a:r>
                      <a:endParaRPr lang="fr-BE" sz="1400" b="1" i="0" u="none" strike="noStrike" noProof="0" dirty="0">
                        <a:solidFill>
                          <a:srgbClr val="000000"/>
                        </a:solidFill>
                        <a:effectLst/>
                        <a:latin typeface="Calibri" panose="020F0502020204030204" pitchFamily="34" charset="0"/>
                      </a:endParaRPr>
                    </a:p>
                  </a:txBody>
                  <a:tcPr marL="36000" marR="7620" marT="7620" marB="0" anchor="ctr">
                    <a:solidFill>
                      <a:schemeClr val="accent6">
                        <a:lumMod val="60000"/>
                        <a:lumOff val="40000"/>
                      </a:schemeClr>
                    </a:solidFill>
                  </a:tcPr>
                </a:tc>
                <a:extLst>
                  <a:ext uri="{0D108BD9-81ED-4DB2-BD59-A6C34878D82A}">
                    <a16:rowId xmlns="" xmlns:a16="http://schemas.microsoft.com/office/drawing/2014/main" val="871133559"/>
                  </a:ext>
                </a:extLst>
              </a:tr>
              <a:tr h="370842">
                <a:tc>
                  <a:txBody>
                    <a:bodyPr/>
                    <a:lstStyle/>
                    <a:p>
                      <a:pPr algn="l" fontAlgn="b"/>
                      <a:r>
                        <a:rPr lang="fr-BE" sz="1400" b="0" i="0" u="none" strike="noStrike" noProof="0" dirty="0" smtClean="0">
                          <a:solidFill>
                            <a:srgbClr val="000000"/>
                          </a:solidFill>
                          <a:effectLst/>
                          <a:latin typeface="Calibri" panose="020F0502020204030204" pitchFamily="34" charset="0"/>
                        </a:rPr>
                        <a:t>		Pour un cours en particulier</a:t>
                      </a:r>
                      <a:endParaRPr lang="fr-BE" sz="1400" b="0" i="0" u="none" strike="noStrike" noProof="0" dirty="0">
                        <a:solidFill>
                          <a:srgbClr val="000000"/>
                        </a:solidFill>
                        <a:effectLst/>
                        <a:latin typeface="Calibri" panose="020F0502020204030204" pitchFamily="34" charset="0"/>
                      </a:endParaRPr>
                    </a:p>
                  </a:txBody>
                  <a:tcPr marL="36000" marR="7620" marT="7620" marB="0" anchor="ctr">
                    <a:solidFill>
                      <a:schemeClr val="accent6">
                        <a:lumMod val="20000"/>
                        <a:lumOff val="80000"/>
                      </a:schemeClr>
                    </a:solidFill>
                  </a:tcPr>
                </a:tc>
                <a:tc>
                  <a:txBody>
                    <a:bodyPr/>
                    <a:lstStyle/>
                    <a:p>
                      <a:pPr algn="ctr" fontAlgn="b"/>
                      <a:r>
                        <a:rPr lang="fr-BE" sz="1400" b="1" i="0" u="none" strike="noStrike" dirty="0" smtClean="0">
                          <a:solidFill>
                            <a:srgbClr val="000000"/>
                          </a:solidFill>
                          <a:effectLst/>
                          <a:latin typeface="Calibri" panose="020F0502020204030204" pitchFamily="34" charset="0"/>
                        </a:rPr>
                        <a:t>2</a:t>
                      </a:r>
                      <a:endParaRPr lang="fr-BE" sz="1400" b="1" i="0" u="none" strike="noStrike" dirty="0">
                        <a:solidFill>
                          <a:srgbClr val="000000"/>
                        </a:solidFill>
                        <a:effectLst/>
                        <a:latin typeface="Calibri" panose="020F0502020204030204" pitchFamily="34" charset="0"/>
                      </a:endParaRPr>
                    </a:p>
                  </a:txBody>
                  <a:tcPr marL="36000" marR="7620" marT="7620" marB="0" anchor="ctr">
                    <a:solidFill>
                      <a:schemeClr val="accent6">
                        <a:lumMod val="20000"/>
                        <a:lumOff val="80000"/>
                      </a:schemeClr>
                    </a:solidFill>
                  </a:tcPr>
                </a:tc>
                <a:tc>
                  <a:txBody>
                    <a:bodyPr/>
                    <a:lstStyle/>
                    <a:p>
                      <a:pPr algn="ctr" fontAlgn="b"/>
                      <a:r>
                        <a:rPr lang="fr-BE" sz="1400" b="1" i="0" u="none" strike="noStrike" dirty="0" smtClean="0">
                          <a:solidFill>
                            <a:srgbClr val="000000"/>
                          </a:solidFill>
                          <a:effectLst/>
                          <a:latin typeface="Calibri" panose="020F0502020204030204" pitchFamily="34" charset="0"/>
                        </a:rPr>
                        <a:t>4</a:t>
                      </a:r>
                      <a:endParaRPr lang="fr-BE" sz="1400" b="1" i="0" u="none" strike="noStrike" dirty="0">
                        <a:solidFill>
                          <a:srgbClr val="000000"/>
                        </a:solidFill>
                        <a:effectLst/>
                        <a:latin typeface="Calibri" panose="020F0502020204030204" pitchFamily="34" charset="0"/>
                      </a:endParaRPr>
                    </a:p>
                  </a:txBody>
                  <a:tcPr marL="36000" marR="7620" marT="7620" marB="0" anchor="ctr">
                    <a:solidFill>
                      <a:schemeClr val="accent6">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6</a:t>
                      </a:r>
                      <a:endParaRPr lang="fr-BE" sz="1400" b="1" i="0" u="none" strike="noStrike" noProof="0" dirty="0">
                        <a:solidFill>
                          <a:srgbClr val="000000"/>
                        </a:solidFill>
                        <a:effectLst/>
                        <a:latin typeface="Calibri" panose="020F0502020204030204" pitchFamily="34" charset="0"/>
                      </a:endParaRPr>
                    </a:p>
                  </a:txBody>
                  <a:tcPr marL="36000" marR="7620" marT="7620" marB="0" anchor="ctr">
                    <a:solidFill>
                      <a:schemeClr val="accent6">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10</a:t>
                      </a:r>
                      <a:endParaRPr lang="fr-BE" sz="1400" b="1" i="0" u="none" strike="noStrike" noProof="0" dirty="0">
                        <a:solidFill>
                          <a:srgbClr val="000000"/>
                        </a:solidFill>
                        <a:effectLst/>
                        <a:latin typeface="Calibri" panose="020F0502020204030204" pitchFamily="34" charset="0"/>
                      </a:endParaRPr>
                    </a:p>
                  </a:txBody>
                  <a:tcPr marL="36000" marR="7620" marT="7620" marB="0" anchor="ctr">
                    <a:solidFill>
                      <a:schemeClr val="accent6">
                        <a:lumMod val="20000"/>
                        <a:lumOff val="80000"/>
                      </a:schemeClr>
                    </a:solidFill>
                  </a:tcPr>
                </a:tc>
                <a:extLst>
                  <a:ext uri="{0D108BD9-81ED-4DB2-BD59-A6C34878D82A}">
                    <a16:rowId xmlns="" xmlns:a16="http://schemas.microsoft.com/office/drawing/2014/main" val="4201627962"/>
                  </a:ext>
                </a:extLst>
              </a:tr>
              <a:tr h="370842">
                <a:tc>
                  <a:txBody>
                    <a:bodyPr/>
                    <a:lstStyle/>
                    <a:p>
                      <a:pPr algn="l" fontAlgn="b"/>
                      <a:r>
                        <a:rPr lang="fr-BE" sz="1400" b="0" i="0" u="none" strike="noStrike" noProof="0" dirty="0" smtClean="0">
                          <a:solidFill>
                            <a:srgbClr val="000000"/>
                          </a:solidFill>
                          <a:effectLst/>
                          <a:latin typeface="Calibri" panose="020F0502020204030204" pitchFamily="34" charset="0"/>
                        </a:rPr>
                        <a:t>		Globalement</a:t>
                      </a:r>
                      <a:endParaRPr lang="fr-BE" sz="1400" b="0" i="0" u="none" strike="noStrike" noProof="0" dirty="0">
                        <a:solidFill>
                          <a:srgbClr val="000000"/>
                        </a:solidFill>
                        <a:effectLst/>
                        <a:latin typeface="Calibri" panose="020F0502020204030204" pitchFamily="34" charset="0"/>
                      </a:endParaRPr>
                    </a:p>
                  </a:txBody>
                  <a:tcPr marL="36000" marR="7620" marT="7620" marB="0" anchor="ctr">
                    <a:solidFill>
                      <a:schemeClr val="accent6">
                        <a:lumMod val="20000"/>
                        <a:lumOff val="80000"/>
                      </a:schemeClr>
                    </a:solidFill>
                  </a:tcPr>
                </a:tc>
                <a:tc>
                  <a:txBody>
                    <a:bodyPr/>
                    <a:lstStyle/>
                    <a:p>
                      <a:pPr algn="ctr" fontAlgn="b"/>
                      <a:r>
                        <a:rPr lang="fr-BE" sz="1400" b="1" i="0" u="none" strike="noStrike" dirty="0" smtClean="0">
                          <a:solidFill>
                            <a:srgbClr val="000000"/>
                          </a:solidFill>
                          <a:effectLst/>
                          <a:latin typeface="Calibri" panose="020F0502020204030204" pitchFamily="34" charset="0"/>
                        </a:rPr>
                        <a:t>3</a:t>
                      </a:r>
                      <a:endParaRPr lang="fr-BE" sz="1400" b="1" i="0" u="none" strike="noStrike" dirty="0">
                        <a:solidFill>
                          <a:srgbClr val="000000"/>
                        </a:solidFill>
                        <a:effectLst/>
                        <a:latin typeface="Calibri" panose="020F0502020204030204" pitchFamily="34" charset="0"/>
                      </a:endParaRPr>
                    </a:p>
                  </a:txBody>
                  <a:tcPr marL="36000" marR="7620" marT="7620" marB="0" anchor="ctr">
                    <a:solidFill>
                      <a:schemeClr val="accent6">
                        <a:lumMod val="20000"/>
                        <a:lumOff val="80000"/>
                      </a:schemeClr>
                    </a:solidFill>
                  </a:tcPr>
                </a:tc>
                <a:tc>
                  <a:txBody>
                    <a:bodyPr/>
                    <a:lstStyle/>
                    <a:p>
                      <a:pPr algn="ctr" fontAlgn="b"/>
                      <a:r>
                        <a:rPr lang="fr-BE" sz="1400" b="1" i="0" u="none" strike="noStrike" dirty="0">
                          <a:solidFill>
                            <a:srgbClr val="000000"/>
                          </a:solidFill>
                          <a:effectLst/>
                          <a:latin typeface="Calibri" panose="020F0502020204030204" pitchFamily="34" charset="0"/>
                        </a:rPr>
                        <a:t>3</a:t>
                      </a:r>
                    </a:p>
                  </a:txBody>
                  <a:tcPr marL="36000" marR="7620" marT="7620" marB="0" anchor="ctr">
                    <a:solidFill>
                      <a:schemeClr val="accent6">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4</a:t>
                      </a:r>
                      <a:endParaRPr lang="fr-BE" sz="1400" b="1" i="0" u="none" strike="noStrike" noProof="0" dirty="0">
                        <a:solidFill>
                          <a:srgbClr val="000000"/>
                        </a:solidFill>
                        <a:effectLst/>
                        <a:latin typeface="Calibri" panose="020F0502020204030204" pitchFamily="34" charset="0"/>
                      </a:endParaRPr>
                    </a:p>
                  </a:txBody>
                  <a:tcPr marL="36000" marR="7620" marT="7620" marB="0" anchor="ctr">
                    <a:solidFill>
                      <a:schemeClr val="accent6">
                        <a:lumMod val="20000"/>
                        <a:lumOff val="8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4</a:t>
                      </a:r>
                      <a:endParaRPr lang="fr-BE" sz="1400" b="1" i="0" u="none" strike="noStrike" noProof="0" dirty="0">
                        <a:solidFill>
                          <a:srgbClr val="000000"/>
                        </a:solidFill>
                        <a:effectLst/>
                        <a:latin typeface="Calibri" panose="020F0502020204030204" pitchFamily="34" charset="0"/>
                      </a:endParaRPr>
                    </a:p>
                  </a:txBody>
                  <a:tcPr marL="36000" marR="7620" marT="7620" marB="0" anchor="ctr">
                    <a:solidFill>
                      <a:schemeClr val="accent6">
                        <a:lumMod val="20000"/>
                        <a:lumOff val="80000"/>
                      </a:schemeClr>
                    </a:solidFill>
                  </a:tcPr>
                </a:tc>
                <a:extLst>
                  <a:ext uri="{0D108BD9-81ED-4DB2-BD59-A6C34878D82A}">
                    <a16:rowId xmlns="" xmlns:a16="http://schemas.microsoft.com/office/drawing/2014/main" val="489315356"/>
                  </a:ext>
                </a:extLst>
              </a:tr>
              <a:tr h="370842">
                <a:tc>
                  <a:txBody>
                    <a:bodyPr/>
                    <a:lstStyle/>
                    <a:p>
                      <a:pPr algn="l" fontAlgn="b"/>
                      <a:r>
                        <a:rPr lang="fr-BE" sz="1100" b="0" i="0" u="none" strike="noStrike" noProof="0" dirty="0" smtClean="0">
                          <a:solidFill>
                            <a:srgbClr val="000000"/>
                          </a:solidFill>
                          <a:effectLst/>
                          <a:latin typeface="Calibri" panose="020F0502020204030204" pitchFamily="34" charset="0"/>
                        </a:rPr>
                        <a:t>	</a:t>
                      </a:r>
                      <a:r>
                        <a:rPr lang="fr-BE" sz="1600" b="0" i="0" u="none" strike="noStrike" noProof="0" dirty="0" smtClean="0">
                          <a:solidFill>
                            <a:srgbClr val="000000"/>
                          </a:solidFill>
                          <a:effectLst/>
                          <a:latin typeface="Calibri" panose="020F0502020204030204" pitchFamily="34" charset="0"/>
                        </a:rPr>
                        <a:t>De tout comprendre, tout maîtriser</a:t>
                      </a:r>
                      <a:endParaRPr lang="fr-BE" sz="1600" b="0" i="0" u="none" strike="noStrike" noProof="0" dirty="0">
                        <a:solidFill>
                          <a:srgbClr val="000000"/>
                        </a:solidFill>
                        <a:effectLst/>
                        <a:latin typeface="Calibri" panose="020F0502020204030204" pitchFamily="34" charset="0"/>
                      </a:endParaRPr>
                    </a:p>
                  </a:txBody>
                  <a:tcPr marL="36000" marR="7620" marT="7620" marB="0" anchor="ctr">
                    <a:solidFill>
                      <a:schemeClr val="accent6">
                        <a:lumMod val="60000"/>
                        <a:lumOff val="40000"/>
                      </a:schemeClr>
                    </a:solidFill>
                  </a:tcPr>
                </a:tc>
                <a:tc>
                  <a:txBody>
                    <a:bodyPr/>
                    <a:lstStyle/>
                    <a:p>
                      <a:pPr algn="ctr" fontAlgn="b"/>
                      <a:r>
                        <a:rPr lang="fr-BE" sz="1400" b="1" i="0" u="none" strike="noStrike">
                          <a:solidFill>
                            <a:srgbClr val="000000"/>
                          </a:solidFill>
                          <a:effectLst/>
                          <a:latin typeface="Calibri" panose="020F0502020204030204" pitchFamily="34" charset="0"/>
                        </a:rPr>
                        <a:t>2</a:t>
                      </a:r>
                    </a:p>
                  </a:txBody>
                  <a:tcPr marL="36000" marR="7620" marT="7620" marB="0" anchor="ctr">
                    <a:solidFill>
                      <a:schemeClr val="accent6">
                        <a:lumMod val="60000"/>
                        <a:lumOff val="40000"/>
                      </a:schemeClr>
                    </a:solidFill>
                  </a:tcPr>
                </a:tc>
                <a:tc>
                  <a:txBody>
                    <a:bodyPr/>
                    <a:lstStyle/>
                    <a:p>
                      <a:pPr algn="ctr" fontAlgn="b"/>
                      <a:r>
                        <a:rPr lang="fr-BE" sz="1400" b="1" i="0" u="none" strike="noStrike" dirty="0">
                          <a:solidFill>
                            <a:srgbClr val="000000"/>
                          </a:solidFill>
                          <a:effectLst/>
                          <a:latin typeface="Calibri" panose="020F0502020204030204" pitchFamily="34" charset="0"/>
                        </a:rPr>
                        <a:t>2</a:t>
                      </a:r>
                    </a:p>
                  </a:txBody>
                  <a:tcPr marL="36000" marR="7620" marT="7620" marB="0" anchor="ctr">
                    <a:solidFill>
                      <a:schemeClr val="accent6">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2</a:t>
                      </a:r>
                      <a:endParaRPr lang="fr-BE" sz="1400" b="1" i="0" u="none" strike="noStrike" noProof="0" dirty="0">
                        <a:solidFill>
                          <a:srgbClr val="000000"/>
                        </a:solidFill>
                        <a:effectLst/>
                        <a:latin typeface="Calibri" panose="020F0502020204030204" pitchFamily="34" charset="0"/>
                      </a:endParaRPr>
                    </a:p>
                  </a:txBody>
                  <a:tcPr marL="36000" marR="7620" marT="7620" marB="0" anchor="ctr">
                    <a:solidFill>
                      <a:schemeClr val="accent6">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3</a:t>
                      </a:r>
                      <a:endParaRPr lang="fr-BE" sz="1400" b="1" i="0" u="none" strike="noStrike" noProof="0" dirty="0">
                        <a:solidFill>
                          <a:srgbClr val="000000"/>
                        </a:solidFill>
                        <a:effectLst/>
                        <a:latin typeface="Calibri" panose="020F0502020204030204" pitchFamily="34" charset="0"/>
                      </a:endParaRPr>
                    </a:p>
                  </a:txBody>
                  <a:tcPr marL="36000" marR="7620" marT="7620" marB="0" anchor="ctr">
                    <a:solidFill>
                      <a:schemeClr val="accent6">
                        <a:lumMod val="60000"/>
                        <a:lumOff val="40000"/>
                      </a:schemeClr>
                    </a:solidFill>
                  </a:tcPr>
                </a:tc>
                <a:extLst>
                  <a:ext uri="{0D108BD9-81ED-4DB2-BD59-A6C34878D82A}">
                    <a16:rowId xmlns="" xmlns:a16="http://schemas.microsoft.com/office/drawing/2014/main" val="1792649894"/>
                  </a:ext>
                </a:extLst>
              </a:tr>
            </a:tbl>
          </a:graphicData>
        </a:graphic>
      </p:graphicFrame>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b="8088"/>
          <a:stretch/>
        </p:blipFill>
        <p:spPr>
          <a:xfrm>
            <a:off x="11162700" y="223736"/>
            <a:ext cx="694944" cy="543486"/>
          </a:xfrm>
          <a:prstGeom prst="rect">
            <a:avLst/>
          </a:prstGeom>
        </p:spPr>
      </p:pic>
      <p:sp>
        <p:nvSpPr>
          <p:cNvPr id="6" name="ZoneTexte 5"/>
          <p:cNvSpPr txBox="1"/>
          <p:nvPr/>
        </p:nvSpPr>
        <p:spPr>
          <a:xfrm>
            <a:off x="509642" y="2694384"/>
            <a:ext cx="10944486" cy="3416320"/>
          </a:xfrm>
          <a:prstGeom prst="rect">
            <a:avLst/>
          </a:prstGeom>
          <a:solidFill>
            <a:schemeClr val="bg1"/>
          </a:solidFill>
          <a:ln w="85725">
            <a:solidFill>
              <a:srgbClr val="002060"/>
            </a:solidFill>
          </a:ln>
        </p:spPr>
        <p:txBody>
          <a:bodyPr wrap="square" rtlCol="0">
            <a:spAutoFit/>
          </a:bodyPr>
          <a:lstStyle/>
          <a:p>
            <a:r>
              <a:rPr lang="fr-BE" b="1" dirty="0" smtClean="0"/>
              <a:t>Perceptions croisées avec la performance réelle</a:t>
            </a:r>
          </a:p>
          <a:p>
            <a:endParaRPr lang="fr-BE" b="1" dirty="0" smtClean="0"/>
          </a:p>
          <a:p>
            <a:r>
              <a:rPr lang="fr-BE" b="1" dirty="0" smtClean="0"/>
              <a:t>Cohorte 1:</a:t>
            </a:r>
          </a:p>
          <a:p>
            <a:r>
              <a:rPr lang="fr-BE" dirty="0" smtClean="0"/>
              <a:t>3 étudiants déclarent une perception d’avoir augmenté leurs chances globales de succès:</a:t>
            </a:r>
          </a:p>
          <a:p>
            <a:pPr marL="285750" indent="-285750">
              <a:buFont typeface="Wingdings" panose="05000000000000000000" pitchFamily="2" charset="2"/>
              <a:buChar char="à"/>
            </a:pPr>
            <a:r>
              <a:rPr lang="fr-BE" dirty="0" smtClean="0">
                <a:sym typeface="Wingdings" panose="05000000000000000000" pitchFamily="2" charset="2"/>
              </a:rPr>
              <a:t>2:  </a:t>
            </a:r>
            <a:r>
              <a:rPr lang="fr-BE" dirty="0" smtClean="0">
                <a:solidFill>
                  <a:srgbClr val="00B050"/>
                </a:solidFill>
                <a:sym typeface="Wingdings" panose="05000000000000000000" pitchFamily="2" charset="2"/>
              </a:rPr>
              <a:t>reliés à la réussite </a:t>
            </a:r>
            <a:r>
              <a:rPr lang="fr-BE" dirty="0" smtClean="0">
                <a:sym typeface="Wingdings" panose="05000000000000000000" pitchFamily="2" charset="2"/>
              </a:rPr>
              <a:t>(4/5 et 3/4 cours)</a:t>
            </a:r>
          </a:p>
          <a:p>
            <a:pPr marL="285750" indent="-285750">
              <a:buFont typeface="Wingdings" panose="05000000000000000000" pitchFamily="2" charset="2"/>
              <a:buChar char="à"/>
            </a:pPr>
            <a:r>
              <a:rPr lang="fr-BE" dirty="0" smtClean="0">
                <a:sym typeface="Wingdings" panose="05000000000000000000" pitchFamily="2" charset="2"/>
              </a:rPr>
              <a:t>1:  </a:t>
            </a:r>
            <a:r>
              <a:rPr lang="fr-BE" dirty="0" smtClean="0">
                <a:solidFill>
                  <a:srgbClr val="FF0000"/>
                </a:solidFill>
                <a:sym typeface="Wingdings" panose="05000000000000000000" pitchFamily="2" charset="2"/>
              </a:rPr>
              <a:t>relié à l’échec </a:t>
            </a:r>
            <a:r>
              <a:rPr lang="fr-BE" dirty="0" smtClean="0">
                <a:sym typeface="Wingdings" panose="05000000000000000000" pitchFamily="2" charset="2"/>
              </a:rPr>
              <a:t>(1/5 cours)</a:t>
            </a:r>
            <a:endParaRPr lang="fr-BE" dirty="0" smtClean="0"/>
          </a:p>
          <a:p>
            <a:endParaRPr lang="fr-BE" b="1" dirty="0" smtClean="0">
              <a:sym typeface="Wingdings" panose="05000000000000000000" pitchFamily="2" charset="2"/>
            </a:endParaRPr>
          </a:p>
          <a:p>
            <a:r>
              <a:rPr lang="fr-BE" b="1" dirty="0"/>
              <a:t>Cohorte </a:t>
            </a:r>
            <a:r>
              <a:rPr lang="fr-BE" b="1" dirty="0" smtClean="0"/>
              <a:t>2:</a:t>
            </a:r>
            <a:endParaRPr lang="fr-BE" b="1" dirty="0"/>
          </a:p>
          <a:p>
            <a:r>
              <a:rPr lang="fr-BE" dirty="0" smtClean="0"/>
              <a:t>4 </a:t>
            </a:r>
            <a:r>
              <a:rPr lang="fr-BE" dirty="0"/>
              <a:t>étudiants déclarent une perception d’avoir augmenté leurs chances globales de succès:</a:t>
            </a:r>
          </a:p>
          <a:p>
            <a:pPr marL="285750" indent="-285750">
              <a:buFont typeface="Wingdings" panose="05000000000000000000" pitchFamily="2" charset="2"/>
              <a:buChar char="à"/>
            </a:pPr>
            <a:r>
              <a:rPr lang="fr-BE" dirty="0">
                <a:sym typeface="Wingdings" panose="05000000000000000000" pitchFamily="2" charset="2"/>
              </a:rPr>
              <a:t>2:  </a:t>
            </a:r>
            <a:r>
              <a:rPr lang="fr-BE" dirty="0" smtClean="0">
                <a:solidFill>
                  <a:srgbClr val="00B050"/>
                </a:solidFill>
                <a:sym typeface="Wingdings" panose="05000000000000000000" pitchFamily="2" charset="2"/>
              </a:rPr>
              <a:t>reliés </a:t>
            </a:r>
            <a:r>
              <a:rPr lang="fr-BE" dirty="0">
                <a:solidFill>
                  <a:srgbClr val="00B050"/>
                </a:solidFill>
                <a:sym typeface="Wingdings" panose="05000000000000000000" pitchFamily="2" charset="2"/>
              </a:rPr>
              <a:t>à la réussite </a:t>
            </a:r>
            <a:r>
              <a:rPr lang="fr-BE" dirty="0">
                <a:sym typeface="Wingdings" panose="05000000000000000000" pitchFamily="2" charset="2"/>
              </a:rPr>
              <a:t>(4/5 et </a:t>
            </a:r>
            <a:r>
              <a:rPr lang="fr-BE" dirty="0" smtClean="0">
                <a:sym typeface="Wingdings" panose="05000000000000000000" pitchFamily="2" charset="2"/>
              </a:rPr>
              <a:t>6/6 </a:t>
            </a:r>
            <a:r>
              <a:rPr lang="fr-BE" dirty="0">
                <a:sym typeface="Wingdings" panose="05000000000000000000" pitchFamily="2" charset="2"/>
              </a:rPr>
              <a:t>cours)</a:t>
            </a:r>
          </a:p>
          <a:p>
            <a:pPr marL="285750" indent="-285750">
              <a:buFont typeface="Wingdings" panose="05000000000000000000" pitchFamily="2" charset="2"/>
              <a:buChar char="à"/>
            </a:pPr>
            <a:r>
              <a:rPr lang="fr-BE" dirty="0" smtClean="0">
                <a:sym typeface="Wingdings" panose="05000000000000000000" pitchFamily="2" charset="2"/>
              </a:rPr>
              <a:t>2:  </a:t>
            </a:r>
            <a:r>
              <a:rPr lang="fr-BE" dirty="0" smtClean="0">
                <a:solidFill>
                  <a:srgbClr val="FF0000"/>
                </a:solidFill>
                <a:sym typeface="Wingdings" panose="05000000000000000000" pitchFamily="2" charset="2"/>
              </a:rPr>
              <a:t>reliés </a:t>
            </a:r>
            <a:r>
              <a:rPr lang="fr-BE" dirty="0">
                <a:solidFill>
                  <a:srgbClr val="FF0000"/>
                </a:solidFill>
                <a:sym typeface="Wingdings" panose="05000000000000000000" pitchFamily="2" charset="2"/>
              </a:rPr>
              <a:t>à l’échec </a:t>
            </a:r>
            <a:r>
              <a:rPr lang="fr-BE" dirty="0">
                <a:sym typeface="Wingdings" panose="05000000000000000000" pitchFamily="2" charset="2"/>
              </a:rPr>
              <a:t>(</a:t>
            </a:r>
            <a:r>
              <a:rPr lang="fr-BE" dirty="0" smtClean="0">
                <a:sym typeface="Wingdings" panose="05000000000000000000" pitchFamily="2" charset="2"/>
              </a:rPr>
              <a:t>1/6 et 2/6 </a:t>
            </a:r>
            <a:r>
              <a:rPr lang="fr-BE" dirty="0">
                <a:sym typeface="Wingdings" panose="05000000000000000000" pitchFamily="2" charset="2"/>
              </a:rPr>
              <a:t>cours)</a:t>
            </a:r>
            <a:endParaRPr lang="fr-BE" dirty="0"/>
          </a:p>
          <a:p>
            <a:endParaRPr lang="fr-BE" b="1" dirty="0">
              <a:sym typeface="Wingdings" panose="05000000000000000000" pitchFamily="2" charset="2"/>
            </a:endParaRPr>
          </a:p>
        </p:txBody>
      </p:sp>
      <p:sp>
        <p:nvSpPr>
          <p:cNvPr id="8" name="Flèche courbée vers la gauche 7"/>
          <p:cNvSpPr/>
          <p:nvPr/>
        </p:nvSpPr>
        <p:spPr>
          <a:xfrm>
            <a:off x="10921860" y="1896939"/>
            <a:ext cx="642025" cy="1361828"/>
          </a:xfrm>
          <a:prstGeom prst="curvedLeftArrow">
            <a:avLst/>
          </a:prstGeom>
          <a:solidFill>
            <a:schemeClr val="accent5">
              <a:lumMod val="5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Rectangle 9"/>
          <p:cNvSpPr/>
          <p:nvPr/>
        </p:nvSpPr>
        <p:spPr>
          <a:xfrm>
            <a:off x="8817909" y="1799869"/>
            <a:ext cx="462278" cy="341941"/>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Rectangle 13"/>
          <p:cNvSpPr/>
          <p:nvPr/>
        </p:nvSpPr>
        <p:spPr>
          <a:xfrm>
            <a:off x="9871032" y="1799868"/>
            <a:ext cx="462278" cy="341941"/>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631285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816160997"/>
              </p:ext>
            </p:extLst>
          </p:nvPr>
        </p:nvGraphicFramePr>
        <p:xfrm>
          <a:off x="505836" y="283685"/>
          <a:ext cx="10398869" cy="728116"/>
        </p:xfrm>
        <a:graphic>
          <a:graphicData uri="http://schemas.openxmlformats.org/drawingml/2006/table">
            <a:tbl>
              <a:tblPr firstRow="1" bandRow="1">
                <a:tableStyleId>{5C22544A-7EE6-4342-B048-85BDC9FD1C3A}</a:tableStyleId>
              </a:tblPr>
              <a:tblGrid>
                <a:gridCol w="8268513">
                  <a:extLst>
                    <a:ext uri="{9D8B030D-6E8A-4147-A177-3AD203B41FA5}">
                      <a16:colId xmlns="" xmlns:a16="http://schemas.microsoft.com/office/drawing/2014/main" val="4284581810"/>
                    </a:ext>
                  </a:extLst>
                </a:gridCol>
                <a:gridCol w="532589">
                  <a:extLst>
                    <a:ext uri="{9D8B030D-6E8A-4147-A177-3AD203B41FA5}">
                      <a16:colId xmlns="" xmlns:a16="http://schemas.microsoft.com/office/drawing/2014/main" val="575635516"/>
                    </a:ext>
                  </a:extLst>
                </a:gridCol>
                <a:gridCol w="532589">
                  <a:extLst>
                    <a:ext uri="{9D8B030D-6E8A-4147-A177-3AD203B41FA5}">
                      <a16:colId xmlns="" xmlns:a16="http://schemas.microsoft.com/office/drawing/2014/main" val="884571576"/>
                    </a:ext>
                  </a:extLst>
                </a:gridCol>
                <a:gridCol w="532589">
                  <a:extLst>
                    <a:ext uri="{9D8B030D-6E8A-4147-A177-3AD203B41FA5}">
                      <a16:colId xmlns="" xmlns:a16="http://schemas.microsoft.com/office/drawing/2014/main" val="2263243913"/>
                    </a:ext>
                  </a:extLst>
                </a:gridCol>
                <a:gridCol w="532589">
                  <a:extLst>
                    <a:ext uri="{9D8B030D-6E8A-4147-A177-3AD203B41FA5}">
                      <a16:colId xmlns="" xmlns:a16="http://schemas.microsoft.com/office/drawing/2014/main" val="1185360827"/>
                    </a:ext>
                  </a:extLst>
                </a:gridCol>
              </a:tblGrid>
              <a:tr h="362356">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BE" sz="1800" b="1" i="0" u="none" strike="noStrike" kern="1200" noProof="0" dirty="0" smtClean="0">
                          <a:solidFill>
                            <a:srgbClr val="000000"/>
                          </a:solidFill>
                          <a:effectLst/>
                          <a:latin typeface="Calibri" panose="020F0502020204030204" pitchFamily="34" charset="0"/>
                          <a:ea typeface="+mn-ea"/>
                          <a:cs typeface="+mn-cs"/>
                        </a:rPr>
                        <a:t>Vision négative de sa capacité de réussir</a:t>
                      </a:r>
                    </a:p>
                  </a:txBody>
                  <a:tcPr anchor="ctr">
                    <a:noFill/>
                  </a:tcPr>
                </a:tc>
                <a:tc>
                  <a:txBody>
                    <a:bodyPr/>
                    <a:lstStyle/>
                    <a:p>
                      <a:pPr algn="ctr" fontAlgn="b"/>
                      <a:r>
                        <a:rPr lang="fr-BE" sz="1400" b="1" i="0" u="none" strike="noStrike" noProof="0" dirty="0">
                          <a:solidFill>
                            <a:srgbClr val="000000"/>
                          </a:solidFill>
                          <a:effectLst/>
                          <a:latin typeface="Calibri" panose="020F0502020204030204" pitchFamily="34" charset="0"/>
                        </a:rPr>
                        <a:t>5</a:t>
                      </a:r>
                    </a:p>
                  </a:txBody>
                  <a:tcPr marL="762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7</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5</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10</a:t>
                      </a:r>
                      <a:endParaRPr lang="fr-BE" sz="1400" b="1" i="0" u="none" strike="noStrike" noProof="0" dirty="0">
                        <a:solidFill>
                          <a:srgbClr val="000000"/>
                        </a:solidFill>
                        <a:effectLst/>
                        <a:latin typeface="Calibri" panose="020F0502020204030204" pitchFamily="34" charset="0"/>
                      </a:endParaRPr>
                    </a:p>
                  </a:txBody>
                  <a:tcPr marL="7620" marR="7620" marT="7620" marB="0" anchor="ctr">
                    <a:noFill/>
                  </a:tcPr>
                </a:tc>
                <a:extLst>
                  <a:ext uri="{0D108BD9-81ED-4DB2-BD59-A6C34878D82A}">
                    <a16:rowId xmlns="" xmlns:a16="http://schemas.microsoft.com/office/drawing/2014/main" val="3425213035"/>
                  </a:ext>
                </a:extLst>
              </a:tr>
              <a:tr h="362356">
                <a:tc>
                  <a:txBody>
                    <a:bodyPr/>
                    <a:lstStyle/>
                    <a:p>
                      <a:pPr algn="l" fontAlgn="b"/>
                      <a:r>
                        <a:rPr lang="fr-BE" sz="1800" b="1" i="0" u="none" strike="noStrike" kern="1200" noProof="0" dirty="0" smtClean="0">
                          <a:solidFill>
                            <a:srgbClr val="000000"/>
                          </a:solidFill>
                          <a:effectLst/>
                          <a:latin typeface="Calibri" panose="020F0502020204030204" pitchFamily="34" charset="0"/>
                          <a:ea typeface="+mn-ea"/>
                          <a:cs typeface="+mn-cs"/>
                        </a:rPr>
                        <a:t>Pas de bénéfice déclaré malgré la remédiation</a:t>
                      </a:r>
                      <a:endParaRPr lang="fr-BE" sz="1800" b="1" i="0" u="none" strike="noStrike" kern="1200" noProof="0" dirty="0">
                        <a:solidFill>
                          <a:srgbClr val="000000"/>
                        </a:solidFill>
                        <a:effectLst/>
                        <a:latin typeface="Calibri" panose="020F0502020204030204" pitchFamily="34" charset="0"/>
                        <a:ea typeface="+mn-ea"/>
                        <a:cs typeface="+mn-cs"/>
                      </a:endParaRPr>
                    </a:p>
                  </a:txBody>
                  <a:tcPr marL="36000" marR="7200" marT="7620" marB="0" anchor="ctr">
                    <a:solidFill>
                      <a:schemeClr val="accent2">
                        <a:lumMod val="75000"/>
                      </a:schemeClr>
                    </a:solidFill>
                  </a:tcPr>
                </a:tc>
                <a:tc>
                  <a:txBody>
                    <a:bodyPr/>
                    <a:lstStyle/>
                    <a:p>
                      <a:pPr algn="ctr" fontAlgn="b"/>
                      <a:r>
                        <a:rPr lang="fr-BE" sz="1400" b="1" i="0" u="none" strike="noStrike" noProof="0" dirty="0">
                          <a:solidFill>
                            <a:srgbClr val="000000"/>
                          </a:solidFill>
                          <a:effectLst/>
                          <a:latin typeface="Calibri" panose="020F0502020204030204" pitchFamily="34" charset="0"/>
                        </a:rPr>
                        <a:t>3</a:t>
                      </a:r>
                    </a:p>
                  </a:txBody>
                  <a:tcPr marL="36000" marR="7200" marT="7620" marB="0" anchor="ctr">
                    <a:solidFill>
                      <a:schemeClr val="accent2">
                        <a:lumMod val="75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3</a:t>
                      </a:r>
                      <a:endParaRPr lang="fr-BE" sz="1400" b="1" i="0" u="none" strike="noStrike" noProof="0" dirty="0">
                        <a:solidFill>
                          <a:srgbClr val="000000"/>
                        </a:solidFill>
                        <a:effectLst/>
                        <a:latin typeface="Calibri" panose="020F0502020204030204" pitchFamily="34" charset="0"/>
                      </a:endParaRPr>
                    </a:p>
                  </a:txBody>
                  <a:tcPr marL="36000" marR="7200" marT="7620" marB="0" anchor="ctr">
                    <a:solidFill>
                      <a:schemeClr val="accent2">
                        <a:lumMod val="75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4</a:t>
                      </a:r>
                      <a:endParaRPr lang="fr-BE" sz="1400" b="1" i="0" u="none" strike="noStrike" noProof="0" dirty="0">
                        <a:solidFill>
                          <a:srgbClr val="000000"/>
                        </a:solidFill>
                        <a:effectLst/>
                        <a:latin typeface="Calibri" panose="020F0502020204030204" pitchFamily="34" charset="0"/>
                      </a:endParaRPr>
                    </a:p>
                  </a:txBody>
                  <a:tcPr marL="36000" marR="7200" marT="7620" marB="0" anchor="ctr">
                    <a:solidFill>
                      <a:schemeClr val="accent2">
                        <a:lumMod val="75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5</a:t>
                      </a:r>
                      <a:endParaRPr lang="fr-BE" sz="1400" b="1" i="0" u="none" strike="noStrike" noProof="0" dirty="0">
                        <a:solidFill>
                          <a:srgbClr val="000000"/>
                        </a:solidFill>
                        <a:effectLst/>
                        <a:latin typeface="Calibri" panose="020F0502020204030204" pitchFamily="34" charset="0"/>
                      </a:endParaRPr>
                    </a:p>
                  </a:txBody>
                  <a:tcPr marL="36000" marR="7200" marT="7620" marB="0" anchor="ctr">
                    <a:solidFill>
                      <a:schemeClr val="accent2">
                        <a:lumMod val="75000"/>
                      </a:schemeClr>
                    </a:solidFill>
                  </a:tcPr>
                </a:tc>
                <a:extLst>
                  <a:ext uri="{0D108BD9-81ED-4DB2-BD59-A6C34878D82A}">
                    <a16:rowId xmlns="" xmlns:a16="http://schemas.microsoft.com/office/drawing/2014/main" val="3475256770"/>
                  </a:ext>
                </a:extLst>
              </a:tr>
            </a:tbl>
          </a:graphicData>
        </a:graphic>
      </p:graphicFrame>
      <p:pic>
        <p:nvPicPr>
          <p:cNvPr id="3" name="Image 2"/>
          <p:cNvPicPr>
            <a:picLocks noChangeAspect="1"/>
          </p:cNvPicPr>
          <p:nvPr/>
        </p:nvPicPr>
        <p:blipFill rotWithShape="1">
          <a:blip r:embed="rId3">
            <a:extLst>
              <a:ext uri="{28A0092B-C50C-407E-A947-70E740481C1C}">
                <a14:useLocalDpi xmlns:a14="http://schemas.microsoft.com/office/drawing/2010/main" val="0"/>
              </a:ext>
            </a:extLst>
          </a:blip>
          <a:srcRect l="51419" t="22345" r="8477" b="30283"/>
          <a:stretch/>
        </p:blipFill>
        <p:spPr>
          <a:xfrm>
            <a:off x="11192774" y="283685"/>
            <a:ext cx="634795" cy="645434"/>
          </a:xfrm>
          <a:prstGeom prst="rect">
            <a:avLst/>
          </a:prstGeom>
        </p:spPr>
      </p:pic>
      <p:sp>
        <p:nvSpPr>
          <p:cNvPr id="6" name="ZoneTexte 5"/>
          <p:cNvSpPr txBox="1"/>
          <p:nvPr/>
        </p:nvSpPr>
        <p:spPr>
          <a:xfrm>
            <a:off x="505836" y="1754069"/>
            <a:ext cx="10944486" cy="2862322"/>
          </a:xfrm>
          <a:prstGeom prst="rect">
            <a:avLst/>
          </a:prstGeom>
          <a:solidFill>
            <a:schemeClr val="bg1"/>
          </a:solidFill>
          <a:ln w="85725">
            <a:solidFill>
              <a:srgbClr val="002060"/>
            </a:solidFill>
          </a:ln>
        </p:spPr>
        <p:txBody>
          <a:bodyPr wrap="square" rtlCol="0">
            <a:spAutoFit/>
          </a:bodyPr>
          <a:lstStyle/>
          <a:p>
            <a:r>
              <a:rPr lang="fr-BE" b="1" dirty="0" smtClean="0"/>
              <a:t>Cohorte 1:</a:t>
            </a:r>
            <a:endParaRPr lang="fr-BE" dirty="0" smtClean="0"/>
          </a:p>
          <a:p>
            <a:r>
              <a:rPr lang="fr-BE" dirty="0" smtClean="0"/>
              <a:t>3 commentaires déclarant une absence de bénéfice perçu</a:t>
            </a:r>
          </a:p>
          <a:p>
            <a:pPr marL="285750" indent="-285750">
              <a:buFont typeface="Wingdings" panose="05000000000000000000" pitchFamily="2" charset="2"/>
              <a:buChar char="à"/>
            </a:pPr>
            <a:r>
              <a:rPr lang="fr-BE" dirty="0" smtClean="0">
                <a:sym typeface="Wingdings" panose="05000000000000000000" pitchFamily="2" charset="2"/>
              </a:rPr>
              <a:t>1 (d’un étudiant): </a:t>
            </a:r>
            <a:r>
              <a:rPr lang="fr-BE" dirty="0" smtClean="0">
                <a:solidFill>
                  <a:srgbClr val="FF0000"/>
                </a:solidFill>
                <a:sym typeface="Wingdings" panose="05000000000000000000" pitchFamily="2" charset="2"/>
              </a:rPr>
              <a:t>non relié à une </a:t>
            </a:r>
            <a:r>
              <a:rPr lang="fr-BE" b="1" dirty="0" smtClean="0">
                <a:solidFill>
                  <a:srgbClr val="FF0000"/>
                </a:solidFill>
                <a:sym typeface="Wingdings" panose="05000000000000000000" pitchFamily="2" charset="2"/>
              </a:rPr>
              <a:t>progression</a:t>
            </a:r>
            <a:r>
              <a:rPr lang="fr-BE" dirty="0" smtClean="0">
                <a:solidFill>
                  <a:srgbClr val="FF0000"/>
                </a:solidFill>
                <a:sym typeface="Wingdings" panose="05000000000000000000" pitchFamily="2" charset="2"/>
              </a:rPr>
              <a:t> dans la performance (-2)</a:t>
            </a:r>
            <a:endParaRPr lang="fr-BE" dirty="0" smtClean="0">
              <a:solidFill>
                <a:srgbClr val="FF0000"/>
              </a:solidFill>
            </a:endParaRPr>
          </a:p>
          <a:p>
            <a:pPr marL="285750" indent="-285750">
              <a:buFont typeface="Wingdings" panose="05000000000000000000" pitchFamily="2" charset="2"/>
              <a:buChar char="à"/>
            </a:pPr>
            <a:r>
              <a:rPr lang="fr-BE" dirty="0" smtClean="0">
                <a:sym typeface="Wingdings" panose="05000000000000000000" pitchFamily="2" charset="2"/>
              </a:rPr>
              <a:t>2 (de 2 étudiants) : </a:t>
            </a:r>
            <a:r>
              <a:rPr lang="fr-BE" dirty="0" smtClean="0">
                <a:solidFill>
                  <a:srgbClr val="00B050"/>
                </a:solidFill>
                <a:sym typeface="Wingdings" panose="05000000000000000000" pitchFamily="2" charset="2"/>
              </a:rPr>
              <a:t>reliés à une </a:t>
            </a:r>
            <a:r>
              <a:rPr lang="fr-BE" b="1" dirty="0" smtClean="0">
                <a:solidFill>
                  <a:srgbClr val="00B050"/>
                </a:solidFill>
                <a:sym typeface="Wingdings" panose="05000000000000000000" pitchFamily="2" charset="2"/>
              </a:rPr>
              <a:t>progression</a:t>
            </a:r>
            <a:r>
              <a:rPr lang="fr-BE" dirty="0" smtClean="0">
                <a:solidFill>
                  <a:srgbClr val="00B050"/>
                </a:solidFill>
                <a:sym typeface="Wingdings" panose="05000000000000000000" pitchFamily="2" charset="2"/>
              </a:rPr>
              <a:t> dans la performance (+1 à +5)</a:t>
            </a:r>
          </a:p>
          <a:p>
            <a:r>
              <a:rPr lang="fr-BE" dirty="0" smtClean="0">
                <a:sym typeface="Wingdings" panose="05000000000000000000" pitchFamily="2" charset="2"/>
              </a:rPr>
              <a:t>	 </a:t>
            </a:r>
            <a:r>
              <a:rPr lang="fr-BE" dirty="0" smtClean="0">
                <a:solidFill>
                  <a:srgbClr val="FF0000"/>
                </a:solidFill>
                <a:sym typeface="Wingdings" panose="05000000000000000000" pitchFamily="2" charset="2"/>
              </a:rPr>
              <a:t>Tous reliés à l’échec de l’examen concerné</a:t>
            </a:r>
          </a:p>
          <a:p>
            <a:endParaRPr lang="fr-BE" dirty="0">
              <a:solidFill>
                <a:srgbClr val="FF0000"/>
              </a:solidFill>
              <a:sym typeface="Wingdings" panose="05000000000000000000" pitchFamily="2" charset="2"/>
            </a:endParaRPr>
          </a:p>
          <a:p>
            <a:r>
              <a:rPr lang="fr-BE" b="1" dirty="0" smtClean="0">
                <a:sym typeface="Wingdings" panose="05000000000000000000" pitchFamily="2" charset="2"/>
              </a:rPr>
              <a:t>Cohorte 2:</a:t>
            </a:r>
          </a:p>
          <a:p>
            <a:r>
              <a:rPr lang="fr-BE" dirty="0" smtClean="0"/>
              <a:t>5 </a:t>
            </a:r>
            <a:r>
              <a:rPr lang="fr-BE" dirty="0"/>
              <a:t>commentaires déclarant une absence de bénéfice perçu</a:t>
            </a:r>
          </a:p>
          <a:p>
            <a:pPr marL="285750" indent="-285750">
              <a:buFont typeface="Wingdings" panose="05000000000000000000" pitchFamily="2" charset="2"/>
              <a:buChar char="à"/>
            </a:pPr>
            <a:r>
              <a:rPr lang="fr-BE" dirty="0" smtClean="0">
                <a:sym typeface="Wingdings" panose="05000000000000000000" pitchFamily="2" charset="2"/>
              </a:rPr>
              <a:t>5 </a:t>
            </a:r>
            <a:r>
              <a:rPr lang="fr-BE" dirty="0">
                <a:sym typeface="Wingdings" panose="05000000000000000000" pitchFamily="2" charset="2"/>
              </a:rPr>
              <a:t>(de </a:t>
            </a:r>
            <a:r>
              <a:rPr lang="fr-BE" dirty="0" smtClean="0">
                <a:sym typeface="Wingdings" panose="05000000000000000000" pitchFamily="2" charset="2"/>
              </a:rPr>
              <a:t>5 </a:t>
            </a:r>
            <a:r>
              <a:rPr lang="fr-BE" dirty="0">
                <a:sym typeface="Wingdings" panose="05000000000000000000" pitchFamily="2" charset="2"/>
              </a:rPr>
              <a:t>étudiants) : </a:t>
            </a:r>
            <a:r>
              <a:rPr lang="fr-BE" dirty="0" smtClean="0">
                <a:solidFill>
                  <a:srgbClr val="00B050"/>
                </a:solidFill>
                <a:sym typeface="Wingdings" panose="05000000000000000000" pitchFamily="2" charset="2"/>
              </a:rPr>
              <a:t>reliés </a:t>
            </a:r>
            <a:r>
              <a:rPr lang="fr-BE" dirty="0">
                <a:solidFill>
                  <a:srgbClr val="00B050"/>
                </a:solidFill>
                <a:sym typeface="Wingdings" panose="05000000000000000000" pitchFamily="2" charset="2"/>
              </a:rPr>
              <a:t>à une </a:t>
            </a:r>
            <a:r>
              <a:rPr lang="fr-BE" b="1" dirty="0">
                <a:solidFill>
                  <a:srgbClr val="00B050"/>
                </a:solidFill>
                <a:sym typeface="Wingdings" panose="05000000000000000000" pitchFamily="2" charset="2"/>
              </a:rPr>
              <a:t>progression</a:t>
            </a:r>
            <a:r>
              <a:rPr lang="fr-BE" dirty="0">
                <a:solidFill>
                  <a:srgbClr val="00B050"/>
                </a:solidFill>
                <a:sym typeface="Wingdings" panose="05000000000000000000" pitchFamily="2" charset="2"/>
              </a:rPr>
              <a:t> dans la performance </a:t>
            </a:r>
            <a:r>
              <a:rPr lang="fr-BE" dirty="0" smtClean="0">
                <a:solidFill>
                  <a:srgbClr val="00B050"/>
                </a:solidFill>
                <a:sym typeface="Wingdings" panose="05000000000000000000" pitchFamily="2" charset="2"/>
              </a:rPr>
              <a:t>(+1 à +8)</a:t>
            </a:r>
            <a:endParaRPr lang="fr-BE" dirty="0">
              <a:solidFill>
                <a:srgbClr val="00B050"/>
              </a:solidFill>
              <a:sym typeface="Wingdings" panose="05000000000000000000" pitchFamily="2" charset="2"/>
            </a:endParaRPr>
          </a:p>
          <a:p>
            <a:r>
              <a:rPr lang="fr-BE" dirty="0">
                <a:sym typeface="Wingdings" panose="05000000000000000000" pitchFamily="2" charset="2"/>
              </a:rPr>
              <a:t>	 </a:t>
            </a:r>
            <a:r>
              <a:rPr lang="fr-BE" dirty="0">
                <a:solidFill>
                  <a:srgbClr val="FF0000"/>
                </a:solidFill>
                <a:sym typeface="Wingdings" panose="05000000000000000000" pitchFamily="2" charset="2"/>
              </a:rPr>
              <a:t>Tous reliés à l’échec de l’examen </a:t>
            </a:r>
            <a:r>
              <a:rPr lang="fr-BE" dirty="0" smtClean="0">
                <a:solidFill>
                  <a:srgbClr val="FF0000"/>
                </a:solidFill>
                <a:sym typeface="Wingdings" panose="05000000000000000000" pitchFamily="2" charset="2"/>
              </a:rPr>
              <a:t>concerné</a:t>
            </a:r>
            <a:endParaRPr lang="fr-BE" dirty="0">
              <a:solidFill>
                <a:srgbClr val="FF0000"/>
              </a:solidFill>
              <a:sym typeface="Wingdings" panose="05000000000000000000" pitchFamily="2" charset="2"/>
            </a:endParaRPr>
          </a:p>
        </p:txBody>
      </p:sp>
      <p:sp>
        <p:nvSpPr>
          <p:cNvPr id="7" name="Rectangle 6"/>
          <p:cNvSpPr/>
          <p:nvPr/>
        </p:nvSpPr>
        <p:spPr>
          <a:xfrm>
            <a:off x="9341534" y="629033"/>
            <a:ext cx="502857" cy="421554"/>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Flèche courbée vers la gauche 7"/>
          <p:cNvSpPr/>
          <p:nvPr/>
        </p:nvSpPr>
        <p:spPr>
          <a:xfrm>
            <a:off x="11017441" y="849537"/>
            <a:ext cx="642025" cy="1446190"/>
          </a:xfrm>
          <a:prstGeom prst="curvedLeftArrow">
            <a:avLst/>
          </a:prstGeom>
          <a:solidFill>
            <a:schemeClr val="accent5">
              <a:lumMod val="5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Rectangle 8"/>
          <p:cNvSpPr/>
          <p:nvPr/>
        </p:nvSpPr>
        <p:spPr>
          <a:xfrm>
            <a:off x="10381395" y="629033"/>
            <a:ext cx="502857" cy="421554"/>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00040231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2028993870"/>
              </p:ext>
            </p:extLst>
          </p:nvPr>
        </p:nvGraphicFramePr>
        <p:xfrm>
          <a:off x="505836" y="223736"/>
          <a:ext cx="10398869" cy="1956647"/>
        </p:xfrm>
        <a:graphic>
          <a:graphicData uri="http://schemas.openxmlformats.org/drawingml/2006/table">
            <a:tbl>
              <a:tblPr firstRow="1" bandRow="1">
                <a:tableStyleId>{5C22544A-7EE6-4342-B048-85BDC9FD1C3A}</a:tableStyleId>
              </a:tblPr>
              <a:tblGrid>
                <a:gridCol w="8268513">
                  <a:extLst>
                    <a:ext uri="{9D8B030D-6E8A-4147-A177-3AD203B41FA5}">
                      <a16:colId xmlns="" xmlns:a16="http://schemas.microsoft.com/office/drawing/2014/main" val="2980651336"/>
                    </a:ext>
                  </a:extLst>
                </a:gridCol>
                <a:gridCol w="532589">
                  <a:extLst>
                    <a:ext uri="{9D8B030D-6E8A-4147-A177-3AD203B41FA5}">
                      <a16:colId xmlns="" xmlns:a16="http://schemas.microsoft.com/office/drawing/2014/main" val="2249863692"/>
                    </a:ext>
                  </a:extLst>
                </a:gridCol>
                <a:gridCol w="532589">
                  <a:extLst>
                    <a:ext uri="{9D8B030D-6E8A-4147-A177-3AD203B41FA5}">
                      <a16:colId xmlns="" xmlns:a16="http://schemas.microsoft.com/office/drawing/2014/main" val="2893135628"/>
                    </a:ext>
                  </a:extLst>
                </a:gridCol>
                <a:gridCol w="532589">
                  <a:extLst>
                    <a:ext uri="{9D8B030D-6E8A-4147-A177-3AD203B41FA5}">
                      <a16:colId xmlns="" xmlns:a16="http://schemas.microsoft.com/office/drawing/2014/main" val="2472583973"/>
                    </a:ext>
                  </a:extLst>
                </a:gridCol>
                <a:gridCol w="532589">
                  <a:extLst>
                    <a:ext uri="{9D8B030D-6E8A-4147-A177-3AD203B41FA5}">
                      <a16:colId xmlns="" xmlns:a16="http://schemas.microsoft.com/office/drawing/2014/main" val="3974190352"/>
                    </a:ext>
                  </a:extLst>
                </a:gridCol>
              </a:tblGrid>
              <a:tr h="358123">
                <a:tc>
                  <a:txBody>
                    <a:bodyPr/>
                    <a:lstStyle/>
                    <a:p>
                      <a:pPr algn="l" fontAlgn="ctr"/>
                      <a:endParaRPr lang="fr-BE" sz="1800" b="1" i="0" u="none" strike="noStrike" noProof="0" dirty="0" smtClean="0">
                        <a:solidFill>
                          <a:srgbClr val="000000"/>
                        </a:solidFill>
                        <a:effectLst/>
                        <a:latin typeface="Calibri" panose="020F0502020204030204" pitchFamily="34" charset="0"/>
                      </a:endParaRPr>
                    </a:p>
                  </a:txBody>
                  <a:tcPr marL="36000" marR="7620" marT="7620" marB="0" anchor="ctr">
                    <a:noFill/>
                  </a:tcPr>
                </a:tc>
                <a:tc>
                  <a:txBody>
                    <a:bodyPr/>
                    <a:lstStyle/>
                    <a:p>
                      <a:pPr algn="l" fontAlgn="b"/>
                      <a:r>
                        <a:rPr lang="fr-BE" sz="1400" b="1" i="0" u="none" strike="noStrike" noProof="0" dirty="0" smtClean="0">
                          <a:solidFill>
                            <a:srgbClr val="000000"/>
                          </a:solidFill>
                          <a:effectLst/>
                          <a:latin typeface="Calibri" panose="020F0502020204030204" pitchFamily="34" charset="0"/>
                        </a:rPr>
                        <a:t>Et. (1)</a:t>
                      </a:r>
                      <a:endParaRPr lang="fr-BE" sz="1400" b="1" i="0" u="none" strike="noStrike" noProof="0" dirty="0">
                        <a:solidFill>
                          <a:srgbClr val="000000"/>
                        </a:solidFill>
                        <a:effectLst/>
                        <a:latin typeface="Calibri" panose="020F0502020204030204" pitchFamily="34" charset="0"/>
                      </a:endParaRPr>
                    </a:p>
                  </a:txBody>
                  <a:tcPr marL="36000" marR="7620" marT="7620" marB="0" anchor="ctr">
                    <a:noFill/>
                  </a:tcPr>
                </a:tc>
                <a:tc>
                  <a:txBody>
                    <a:bodyPr/>
                    <a:lstStyle/>
                    <a:p>
                      <a:pPr algn="l" fontAlgn="b"/>
                      <a:r>
                        <a:rPr lang="fr-BE" sz="1400" b="1" i="0" u="none" strike="noStrike" noProof="0" dirty="0" smtClean="0">
                          <a:solidFill>
                            <a:srgbClr val="000000"/>
                          </a:solidFill>
                          <a:effectLst/>
                          <a:latin typeface="Calibri" panose="020F0502020204030204" pitchFamily="34" charset="0"/>
                        </a:rPr>
                        <a:t>Com.</a:t>
                      </a:r>
                      <a:endParaRPr lang="fr-BE" sz="1400" b="1" i="0" u="none" strike="noStrike" noProof="0" dirty="0">
                        <a:solidFill>
                          <a:srgbClr val="000000"/>
                        </a:solidFill>
                        <a:effectLst/>
                        <a:latin typeface="Calibri" panose="020F0502020204030204" pitchFamily="34" charset="0"/>
                      </a:endParaRPr>
                    </a:p>
                  </a:txBody>
                  <a:tcPr marL="36000" marR="7620" marT="7620" marB="0" anchor="ctr">
                    <a:noFill/>
                  </a:tcPr>
                </a:tc>
                <a:tc>
                  <a:txBody>
                    <a:bodyPr/>
                    <a:lstStyle/>
                    <a:p>
                      <a:pPr algn="l" fontAlgn="b"/>
                      <a:r>
                        <a:rPr lang="fr-BE" sz="1400" b="1" i="0" u="none" strike="noStrike" noProof="0" dirty="0" smtClean="0">
                          <a:solidFill>
                            <a:srgbClr val="000000"/>
                          </a:solidFill>
                          <a:effectLst/>
                          <a:latin typeface="Calibri" panose="020F0502020204030204" pitchFamily="34" charset="0"/>
                        </a:rPr>
                        <a:t>Et. (2)</a:t>
                      </a:r>
                      <a:endParaRPr lang="fr-BE" sz="1400" b="1" i="0" u="none" strike="noStrike" noProof="0" dirty="0">
                        <a:solidFill>
                          <a:srgbClr val="000000"/>
                        </a:solidFill>
                        <a:effectLst/>
                        <a:latin typeface="Calibri" panose="020F0502020204030204" pitchFamily="34" charset="0"/>
                      </a:endParaRPr>
                    </a:p>
                  </a:txBody>
                  <a:tcPr marL="36000" marR="7620" marT="7620" marB="0" anchor="ctr">
                    <a:noFill/>
                  </a:tcPr>
                </a:tc>
                <a:tc>
                  <a:txBody>
                    <a:bodyPr/>
                    <a:lstStyle/>
                    <a:p>
                      <a:pPr algn="l" fontAlgn="b"/>
                      <a:r>
                        <a:rPr lang="fr-BE" sz="1400" b="1" i="0" u="none" strike="noStrike" noProof="0" dirty="0" smtClean="0">
                          <a:solidFill>
                            <a:srgbClr val="000000"/>
                          </a:solidFill>
                          <a:effectLst/>
                          <a:latin typeface="Calibri" panose="020F0502020204030204" pitchFamily="34" charset="0"/>
                        </a:rPr>
                        <a:t>Com.</a:t>
                      </a:r>
                      <a:endParaRPr lang="fr-BE" sz="1400" b="1" i="0" u="none" strike="noStrike" noProof="0" dirty="0">
                        <a:solidFill>
                          <a:srgbClr val="000000"/>
                        </a:solidFill>
                        <a:effectLst/>
                        <a:latin typeface="Calibri" panose="020F0502020204030204" pitchFamily="34" charset="0"/>
                      </a:endParaRPr>
                    </a:p>
                  </a:txBody>
                  <a:tcPr marL="36000" marR="7620" marT="7620" marB="0" anchor="ctr">
                    <a:noFill/>
                  </a:tcPr>
                </a:tc>
                <a:extLst>
                  <a:ext uri="{0D108BD9-81ED-4DB2-BD59-A6C34878D82A}">
                    <a16:rowId xmlns="" xmlns:a16="http://schemas.microsoft.com/office/drawing/2014/main" val="2669592961"/>
                  </a:ext>
                </a:extLst>
              </a:tr>
              <a:tr h="358123">
                <a:tc>
                  <a:txBody>
                    <a:bodyPr/>
                    <a:lstStyle/>
                    <a:p>
                      <a:pPr algn="l" fontAlgn="ctr"/>
                      <a:r>
                        <a:rPr lang="fr-BE" sz="1800" b="1" i="0" u="none" strike="noStrike" noProof="0" dirty="0" smtClean="0">
                          <a:solidFill>
                            <a:srgbClr val="000000"/>
                          </a:solidFill>
                          <a:effectLst/>
                          <a:latin typeface="Calibri" panose="020F0502020204030204" pitchFamily="34" charset="0"/>
                        </a:rPr>
                        <a:t>Vision positive de la capacité de réussir</a:t>
                      </a:r>
                    </a:p>
                  </a:txBody>
                  <a:tcPr marL="36000" marR="7620" marT="7620" marB="0" anchor="ctr">
                    <a:noFill/>
                  </a:tcPr>
                </a:tc>
                <a:tc>
                  <a:txBody>
                    <a:bodyPr/>
                    <a:lstStyle/>
                    <a:p>
                      <a:pPr algn="ctr" fontAlgn="b"/>
                      <a:r>
                        <a:rPr lang="en-GB" sz="1400" b="1" i="0" u="none" strike="noStrike" noProof="0" dirty="0" smtClean="0">
                          <a:solidFill>
                            <a:srgbClr val="000000"/>
                          </a:solidFill>
                          <a:effectLst/>
                          <a:latin typeface="Calibri" panose="020F0502020204030204" pitchFamily="34" charset="0"/>
                        </a:rPr>
                        <a:t>10</a:t>
                      </a:r>
                      <a:endParaRPr lang="en-GB" sz="1400" b="1" i="0" u="none" strike="noStrike" noProof="0" dirty="0">
                        <a:solidFill>
                          <a:srgbClr val="000000"/>
                        </a:solidFill>
                        <a:effectLst/>
                        <a:latin typeface="Calibri" panose="020F0502020204030204" pitchFamily="34" charset="0"/>
                      </a:endParaRPr>
                    </a:p>
                  </a:txBody>
                  <a:tcPr marL="36000" marR="7620" marT="7620" marB="0" anchor="ctr">
                    <a:noFill/>
                  </a:tcPr>
                </a:tc>
                <a:tc>
                  <a:txBody>
                    <a:bodyPr/>
                    <a:lstStyle/>
                    <a:p>
                      <a:pPr algn="ctr" fontAlgn="b"/>
                      <a:r>
                        <a:rPr lang="en-GB" sz="1400" b="1" i="0" u="none" strike="noStrike" noProof="0" dirty="0" smtClean="0">
                          <a:solidFill>
                            <a:srgbClr val="000000"/>
                          </a:solidFill>
                          <a:effectLst/>
                          <a:latin typeface="Calibri" panose="020F0502020204030204" pitchFamily="34" charset="0"/>
                        </a:rPr>
                        <a:t>32</a:t>
                      </a:r>
                      <a:endParaRPr lang="en-GB" sz="1400" b="1" i="0" u="none" strike="noStrike" noProof="0" dirty="0">
                        <a:solidFill>
                          <a:srgbClr val="000000"/>
                        </a:solidFill>
                        <a:effectLst/>
                        <a:latin typeface="Calibri" panose="020F0502020204030204" pitchFamily="34" charset="0"/>
                      </a:endParaRPr>
                    </a:p>
                  </a:txBody>
                  <a:tcPr marL="3600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9</a:t>
                      </a:r>
                      <a:endParaRPr lang="fr-BE" sz="1400" b="1" i="0" u="none" strike="noStrike" noProof="0" dirty="0">
                        <a:solidFill>
                          <a:srgbClr val="000000"/>
                        </a:solidFill>
                        <a:effectLst/>
                        <a:latin typeface="Calibri" panose="020F0502020204030204" pitchFamily="34" charset="0"/>
                      </a:endParaRPr>
                    </a:p>
                  </a:txBody>
                  <a:tcPr marL="36000" marR="7620" marT="7620" marB="0" anchor="ctr">
                    <a:no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28</a:t>
                      </a:r>
                      <a:endParaRPr lang="fr-BE" sz="1400" b="1" i="0" u="none" strike="noStrike" noProof="0" dirty="0">
                        <a:solidFill>
                          <a:srgbClr val="000000"/>
                        </a:solidFill>
                        <a:effectLst/>
                        <a:latin typeface="Calibri" panose="020F0502020204030204" pitchFamily="34" charset="0"/>
                      </a:endParaRPr>
                    </a:p>
                  </a:txBody>
                  <a:tcPr marL="36000" marR="7620" marT="7620" marB="0" anchor="ctr">
                    <a:noFill/>
                  </a:tcPr>
                </a:tc>
                <a:extLst>
                  <a:ext uri="{0D108BD9-81ED-4DB2-BD59-A6C34878D82A}">
                    <a16:rowId xmlns="" xmlns:a16="http://schemas.microsoft.com/office/drawing/2014/main" val="2101281383"/>
                  </a:ext>
                </a:extLst>
              </a:tr>
              <a:tr h="421992">
                <a:tc>
                  <a:txBody>
                    <a:bodyPr/>
                    <a:lstStyle/>
                    <a:p>
                      <a:pPr algn="l" fontAlgn="b"/>
                      <a:r>
                        <a:rPr lang="fr-BE" sz="1800" b="1" i="0" u="none" strike="noStrike" noProof="0" dirty="0" smtClean="0">
                          <a:solidFill>
                            <a:srgbClr val="000000"/>
                          </a:solidFill>
                          <a:effectLst/>
                          <a:latin typeface="Calibri" panose="020F0502020204030204" pitchFamily="34" charset="0"/>
                        </a:rPr>
                        <a:t>Bénéfice déclaré (arrivent à faire des choses qu’ils ne savaient pas faire avant)</a:t>
                      </a:r>
                      <a:endParaRPr lang="fr-BE" sz="1800" b="1" i="0" u="none" strike="noStrike" noProof="0" dirty="0">
                        <a:solidFill>
                          <a:srgbClr val="000000"/>
                        </a:solidFill>
                        <a:effectLst/>
                        <a:latin typeface="Calibri" panose="020F0502020204030204" pitchFamily="34" charset="0"/>
                      </a:endParaRPr>
                    </a:p>
                  </a:txBody>
                  <a:tcPr marL="36000" marR="7620" marT="7620" marB="0" anchor="ctr">
                    <a:solidFill>
                      <a:schemeClr val="accent2">
                        <a:lumMod val="75000"/>
                      </a:schemeClr>
                    </a:solidFill>
                  </a:tcPr>
                </a:tc>
                <a:tc>
                  <a:txBody>
                    <a:bodyPr/>
                    <a:lstStyle/>
                    <a:p>
                      <a:pPr algn="ctr" fontAlgn="b"/>
                      <a:r>
                        <a:rPr lang="fr-BE" sz="1400" b="1" i="0" u="none" strike="noStrike" dirty="0">
                          <a:solidFill>
                            <a:srgbClr val="000000"/>
                          </a:solidFill>
                          <a:effectLst/>
                          <a:latin typeface="Calibri" panose="020F0502020204030204" pitchFamily="34" charset="0"/>
                        </a:rPr>
                        <a:t>6</a:t>
                      </a:r>
                    </a:p>
                  </a:txBody>
                  <a:tcPr marL="36000" marR="7620" marT="7620" marB="0" anchor="ctr">
                    <a:solidFill>
                      <a:schemeClr val="accent2">
                        <a:lumMod val="75000"/>
                      </a:schemeClr>
                    </a:solidFill>
                  </a:tcPr>
                </a:tc>
                <a:tc>
                  <a:txBody>
                    <a:bodyPr/>
                    <a:lstStyle/>
                    <a:p>
                      <a:pPr algn="ctr" fontAlgn="b"/>
                      <a:r>
                        <a:rPr lang="fr-BE" sz="1400" b="1" i="0" u="none" strike="noStrike" dirty="0">
                          <a:solidFill>
                            <a:srgbClr val="000000"/>
                          </a:solidFill>
                          <a:effectLst/>
                          <a:latin typeface="Calibri" panose="020F0502020204030204" pitchFamily="34" charset="0"/>
                        </a:rPr>
                        <a:t>11</a:t>
                      </a:r>
                    </a:p>
                  </a:txBody>
                  <a:tcPr marL="36000" marR="7620" marT="7620" marB="0" anchor="ctr">
                    <a:solidFill>
                      <a:schemeClr val="accent2">
                        <a:lumMod val="75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3</a:t>
                      </a:r>
                      <a:endParaRPr lang="fr-BE" sz="1400" b="1" i="0" u="none" strike="noStrike" noProof="0" dirty="0">
                        <a:solidFill>
                          <a:srgbClr val="000000"/>
                        </a:solidFill>
                        <a:effectLst/>
                        <a:latin typeface="Calibri" panose="020F0502020204030204" pitchFamily="34" charset="0"/>
                      </a:endParaRPr>
                    </a:p>
                  </a:txBody>
                  <a:tcPr marL="36000" marR="7620" marT="7620" marB="0" anchor="ctr">
                    <a:solidFill>
                      <a:schemeClr val="accent2">
                        <a:lumMod val="75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5</a:t>
                      </a:r>
                      <a:endParaRPr lang="fr-BE" sz="1400" b="1" i="0" u="none" strike="noStrike" noProof="0" dirty="0">
                        <a:solidFill>
                          <a:srgbClr val="000000"/>
                        </a:solidFill>
                        <a:effectLst/>
                        <a:latin typeface="Calibri" panose="020F0502020204030204" pitchFamily="34" charset="0"/>
                      </a:endParaRPr>
                    </a:p>
                  </a:txBody>
                  <a:tcPr marL="36000" marR="7620" marT="7620" marB="0" anchor="ctr">
                    <a:solidFill>
                      <a:schemeClr val="accent2">
                        <a:lumMod val="75000"/>
                      </a:schemeClr>
                    </a:solidFill>
                  </a:tcPr>
                </a:tc>
                <a:extLst>
                  <a:ext uri="{0D108BD9-81ED-4DB2-BD59-A6C34878D82A}">
                    <a16:rowId xmlns="" xmlns:a16="http://schemas.microsoft.com/office/drawing/2014/main" val="2820746704"/>
                  </a:ext>
                </a:extLst>
              </a:tr>
              <a:tr h="421992">
                <a:tc>
                  <a:txBody>
                    <a:bodyPr/>
                    <a:lstStyle/>
                    <a:p>
                      <a:pPr algn="l" fontAlgn="b"/>
                      <a:r>
                        <a:rPr lang="fr-BE" sz="1800" b="1" i="0" u="none" strike="noStrike" kern="1200" noProof="0" dirty="0" smtClean="0">
                          <a:solidFill>
                            <a:srgbClr val="000000"/>
                          </a:solidFill>
                          <a:effectLst/>
                          <a:latin typeface="Calibri" panose="020F0502020204030204" pitchFamily="34" charset="0"/>
                          <a:ea typeface="+mn-ea"/>
                          <a:cs typeface="+mn-cs"/>
                        </a:rPr>
                        <a:t>Sentiment d’avoir augmenté</a:t>
                      </a:r>
                      <a:r>
                        <a:rPr lang="fr-BE" sz="1800" b="1" i="0" u="none" strike="noStrike" kern="1200" baseline="0" noProof="0" dirty="0" smtClean="0">
                          <a:solidFill>
                            <a:srgbClr val="000000"/>
                          </a:solidFill>
                          <a:effectLst/>
                          <a:latin typeface="Calibri" panose="020F0502020204030204" pitchFamily="34" charset="0"/>
                          <a:ea typeface="+mn-ea"/>
                          <a:cs typeface="+mn-cs"/>
                        </a:rPr>
                        <a:t> ses chances de réussite</a:t>
                      </a:r>
                      <a:endParaRPr lang="fr-BE" sz="1800" b="1" i="0" u="none" strike="noStrike" kern="1200" noProof="0" dirty="0">
                        <a:solidFill>
                          <a:srgbClr val="000000"/>
                        </a:solidFill>
                        <a:effectLst/>
                        <a:latin typeface="Calibri" panose="020F0502020204030204" pitchFamily="34" charset="0"/>
                        <a:ea typeface="+mn-ea"/>
                        <a:cs typeface="+mn-cs"/>
                      </a:endParaRPr>
                    </a:p>
                  </a:txBody>
                  <a:tcPr marL="36000" marR="7620" marT="7620" marB="0" anchor="ctr">
                    <a:solidFill>
                      <a:schemeClr val="accent6">
                        <a:lumMod val="75000"/>
                      </a:schemeClr>
                    </a:solidFill>
                  </a:tcPr>
                </a:tc>
                <a:tc>
                  <a:txBody>
                    <a:bodyPr/>
                    <a:lstStyle/>
                    <a:p>
                      <a:pPr algn="ctr" fontAlgn="b"/>
                      <a:r>
                        <a:rPr lang="fr-BE" sz="1400" b="1" i="0" u="none" strike="noStrike" dirty="0" smtClean="0">
                          <a:solidFill>
                            <a:srgbClr val="000000"/>
                          </a:solidFill>
                          <a:effectLst/>
                          <a:latin typeface="Calibri" panose="020F0502020204030204" pitchFamily="34" charset="0"/>
                        </a:rPr>
                        <a:t>6</a:t>
                      </a:r>
                      <a:endParaRPr lang="fr-BE" sz="1400" b="1" i="0" u="none" strike="noStrike" dirty="0">
                        <a:solidFill>
                          <a:srgbClr val="000000"/>
                        </a:solidFill>
                        <a:effectLst/>
                        <a:latin typeface="Calibri" panose="020F0502020204030204" pitchFamily="34" charset="0"/>
                      </a:endParaRPr>
                    </a:p>
                  </a:txBody>
                  <a:tcPr marL="36000" marR="7620" marT="7620" marB="0" anchor="ctr">
                    <a:solidFill>
                      <a:schemeClr val="accent6">
                        <a:lumMod val="75000"/>
                      </a:schemeClr>
                    </a:solidFill>
                  </a:tcPr>
                </a:tc>
                <a:tc>
                  <a:txBody>
                    <a:bodyPr/>
                    <a:lstStyle/>
                    <a:p>
                      <a:pPr algn="ctr" fontAlgn="b"/>
                      <a:r>
                        <a:rPr lang="fr-BE" sz="1400" b="1" i="0" u="none" strike="noStrike" dirty="0" smtClean="0">
                          <a:solidFill>
                            <a:srgbClr val="000000"/>
                          </a:solidFill>
                          <a:effectLst/>
                          <a:latin typeface="Calibri" panose="020F0502020204030204" pitchFamily="34" charset="0"/>
                        </a:rPr>
                        <a:t>8</a:t>
                      </a:r>
                      <a:endParaRPr lang="fr-BE" sz="1400" b="1" i="0" u="none" strike="noStrike" dirty="0">
                        <a:solidFill>
                          <a:srgbClr val="000000"/>
                        </a:solidFill>
                        <a:effectLst/>
                        <a:latin typeface="Calibri" panose="020F0502020204030204" pitchFamily="34" charset="0"/>
                      </a:endParaRPr>
                    </a:p>
                  </a:txBody>
                  <a:tcPr marL="36000" marR="7620" marT="7620" marB="0" anchor="ctr">
                    <a:solidFill>
                      <a:schemeClr val="accent6">
                        <a:lumMod val="75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8</a:t>
                      </a:r>
                      <a:endParaRPr lang="fr-BE" sz="1400" b="1" i="0" u="none" strike="noStrike" noProof="0" dirty="0">
                        <a:solidFill>
                          <a:srgbClr val="000000"/>
                        </a:solidFill>
                        <a:effectLst/>
                        <a:latin typeface="Calibri" panose="020F0502020204030204" pitchFamily="34" charset="0"/>
                      </a:endParaRPr>
                    </a:p>
                  </a:txBody>
                  <a:tcPr marL="36000" marR="7620" marT="7620" marB="0" anchor="ctr">
                    <a:solidFill>
                      <a:schemeClr val="accent6">
                        <a:lumMod val="75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17</a:t>
                      </a:r>
                      <a:endParaRPr lang="fr-BE" sz="1400" b="1" i="0" u="none" strike="noStrike" noProof="0" dirty="0">
                        <a:solidFill>
                          <a:srgbClr val="000000"/>
                        </a:solidFill>
                        <a:effectLst/>
                        <a:latin typeface="Calibri" panose="020F0502020204030204" pitchFamily="34" charset="0"/>
                      </a:endParaRPr>
                    </a:p>
                  </a:txBody>
                  <a:tcPr marL="36000" marR="7620" marT="7620" marB="0" anchor="ctr">
                    <a:solidFill>
                      <a:schemeClr val="accent6">
                        <a:lumMod val="75000"/>
                      </a:schemeClr>
                    </a:solidFill>
                  </a:tcPr>
                </a:tc>
                <a:extLst>
                  <a:ext uri="{0D108BD9-81ED-4DB2-BD59-A6C34878D82A}">
                    <a16:rowId xmlns="" xmlns:a16="http://schemas.microsoft.com/office/drawing/2014/main" val="2651048275"/>
                  </a:ext>
                </a:extLst>
              </a:tr>
              <a:tr h="396417">
                <a:tc>
                  <a:txBody>
                    <a:bodyPr/>
                    <a:lstStyle/>
                    <a:p>
                      <a:pPr algn="l" fontAlgn="b"/>
                      <a:r>
                        <a:rPr lang="fr-BE" sz="1600" b="0" i="0" u="none" strike="noStrike" noProof="0" dirty="0" smtClean="0">
                          <a:solidFill>
                            <a:srgbClr val="000000"/>
                          </a:solidFill>
                          <a:effectLst/>
                          <a:latin typeface="Calibri" panose="020F0502020204030204" pitchFamily="34" charset="0"/>
                        </a:rPr>
                        <a:t>	De</a:t>
                      </a:r>
                      <a:r>
                        <a:rPr lang="fr-BE" sz="1600" b="0" i="0" u="none" strike="noStrike" baseline="0" noProof="0" dirty="0" smtClean="0">
                          <a:solidFill>
                            <a:srgbClr val="000000"/>
                          </a:solidFill>
                          <a:effectLst/>
                          <a:latin typeface="Calibri" panose="020F0502020204030204" pitchFamily="34" charset="0"/>
                        </a:rPr>
                        <a:t> réussir un (des) examen(s)</a:t>
                      </a:r>
                      <a:endParaRPr lang="fr-BE" sz="1600" b="0" i="0" u="none" strike="noStrike" noProof="0" dirty="0">
                        <a:solidFill>
                          <a:srgbClr val="000000"/>
                        </a:solidFill>
                        <a:effectLst/>
                        <a:latin typeface="Calibri" panose="020F0502020204030204" pitchFamily="34" charset="0"/>
                      </a:endParaRPr>
                    </a:p>
                  </a:txBody>
                  <a:tcPr marL="36000" marR="7620" marT="7620" marB="0" anchor="ctr">
                    <a:solidFill>
                      <a:schemeClr val="accent6">
                        <a:lumMod val="60000"/>
                        <a:lumOff val="40000"/>
                      </a:schemeClr>
                    </a:solidFill>
                  </a:tcPr>
                </a:tc>
                <a:tc>
                  <a:txBody>
                    <a:bodyPr/>
                    <a:lstStyle/>
                    <a:p>
                      <a:pPr algn="ctr" fontAlgn="b"/>
                      <a:r>
                        <a:rPr lang="fr-BE" sz="1400" b="1" i="0" u="none" strike="noStrike">
                          <a:solidFill>
                            <a:srgbClr val="000000"/>
                          </a:solidFill>
                          <a:effectLst/>
                          <a:latin typeface="Calibri" panose="020F0502020204030204" pitchFamily="34" charset="0"/>
                        </a:rPr>
                        <a:t>5</a:t>
                      </a:r>
                    </a:p>
                  </a:txBody>
                  <a:tcPr marL="36000" marR="7620" marT="7620" marB="0" anchor="ctr">
                    <a:solidFill>
                      <a:schemeClr val="accent6">
                        <a:lumMod val="60000"/>
                        <a:lumOff val="40000"/>
                      </a:schemeClr>
                    </a:solidFill>
                  </a:tcPr>
                </a:tc>
                <a:tc>
                  <a:txBody>
                    <a:bodyPr/>
                    <a:lstStyle/>
                    <a:p>
                      <a:pPr algn="ctr" fontAlgn="b"/>
                      <a:r>
                        <a:rPr lang="fr-BE" sz="1400" b="1" i="0" u="none" strike="noStrike" dirty="0" smtClean="0">
                          <a:solidFill>
                            <a:srgbClr val="000000"/>
                          </a:solidFill>
                          <a:effectLst/>
                          <a:latin typeface="Calibri" panose="020F0502020204030204" pitchFamily="34" charset="0"/>
                        </a:rPr>
                        <a:t>7</a:t>
                      </a:r>
                      <a:endParaRPr lang="fr-BE" sz="1400" b="1" i="0" u="none" strike="noStrike" dirty="0">
                        <a:solidFill>
                          <a:srgbClr val="000000"/>
                        </a:solidFill>
                        <a:effectLst/>
                        <a:latin typeface="Calibri" panose="020F0502020204030204" pitchFamily="34" charset="0"/>
                      </a:endParaRPr>
                    </a:p>
                  </a:txBody>
                  <a:tcPr marL="36000" marR="7620" marT="7620" marB="0" anchor="ctr">
                    <a:solidFill>
                      <a:schemeClr val="accent6">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8</a:t>
                      </a:r>
                      <a:endParaRPr lang="fr-BE" sz="1400" b="1" i="0" u="none" strike="noStrike" noProof="0" dirty="0">
                        <a:solidFill>
                          <a:srgbClr val="000000"/>
                        </a:solidFill>
                        <a:effectLst/>
                        <a:latin typeface="Calibri" panose="020F0502020204030204" pitchFamily="34" charset="0"/>
                      </a:endParaRPr>
                    </a:p>
                  </a:txBody>
                  <a:tcPr marL="36000" marR="7620" marT="7620" marB="0" anchor="ctr">
                    <a:solidFill>
                      <a:schemeClr val="accent6">
                        <a:lumMod val="60000"/>
                        <a:lumOff val="40000"/>
                      </a:schemeClr>
                    </a:solidFill>
                  </a:tcPr>
                </a:tc>
                <a:tc>
                  <a:txBody>
                    <a:bodyPr/>
                    <a:lstStyle/>
                    <a:p>
                      <a:pPr algn="ctr" fontAlgn="b"/>
                      <a:r>
                        <a:rPr lang="fr-BE" sz="1400" b="1" i="0" u="none" strike="noStrike" noProof="0" dirty="0" smtClean="0">
                          <a:solidFill>
                            <a:srgbClr val="000000"/>
                          </a:solidFill>
                          <a:effectLst/>
                          <a:latin typeface="Calibri" panose="020F0502020204030204" pitchFamily="34" charset="0"/>
                        </a:rPr>
                        <a:t>14</a:t>
                      </a:r>
                      <a:endParaRPr lang="fr-BE" sz="1400" b="1" i="0" u="none" strike="noStrike" noProof="0" dirty="0">
                        <a:solidFill>
                          <a:srgbClr val="000000"/>
                        </a:solidFill>
                        <a:effectLst/>
                        <a:latin typeface="Calibri" panose="020F0502020204030204" pitchFamily="34" charset="0"/>
                      </a:endParaRPr>
                    </a:p>
                  </a:txBody>
                  <a:tcPr marL="36000" marR="7620" marT="7620" marB="0" anchor="ctr">
                    <a:solidFill>
                      <a:schemeClr val="accent6">
                        <a:lumMod val="60000"/>
                        <a:lumOff val="40000"/>
                      </a:schemeClr>
                    </a:solidFill>
                  </a:tcPr>
                </a:tc>
                <a:extLst>
                  <a:ext uri="{0D108BD9-81ED-4DB2-BD59-A6C34878D82A}">
                    <a16:rowId xmlns="" xmlns:a16="http://schemas.microsoft.com/office/drawing/2014/main" val="871133559"/>
                  </a:ext>
                </a:extLst>
              </a:tr>
            </a:tbl>
          </a:graphicData>
        </a:graphic>
      </p:graphicFrame>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b="8088"/>
          <a:stretch/>
        </p:blipFill>
        <p:spPr>
          <a:xfrm>
            <a:off x="11162700" y="223736"/>
            <a:ext cx="694944" cy="543486"/>
          </a:xfrm>
          <a:prstGeom prst="rect">
            <a:avLst/>
          </a:prstGeom>
        </p:spPr>
      </p:pic>
      <p:sp>
        <p:nvSpPr>
          <p:cNvPr id="6" name="Rectangle 5"/>
          <p:cNvSpPr/>
          <p:nvPr/>
        </p:nvSpPr>
        <p:spPr>
          <a:xfrm>
            <a:off x="505836" y="2381598"/>
            <a:ext cx="11245177" cy="628702"/>
          </a:xfrm>
          <a:prstGeom prst="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i="1" dirty="0">
                <a:solidFill>
                  <a:schemeClr val="tx1"/>
                </a:solidFill>
                <a:latin typeface="Calibri" panose="020F0502020204030204" pitchFamily="34" charset="0"/>
              </a:rPr>
              <a:t> Je voyais les questions et j'en avais fait plein avec l'allègement </a:t>
            </a:r>
            <a:r>
              <a:rPr lang="fr-FR" b="1" i="1" dirty="0">
                <a:solidFill>
                  <a:schemeClr val="tx1"/>
                </a:solidFill>
                <a:latin typeface="Calibri" panose="020F0502020204030204" pitchFamily="34" charset="0"/>
              </a:rPr>
              <a:t>et je savais quoi faire</a:t>
            </a:r>
            <a:r>
              <a:rPr lang="fr-FR" i="1" dirty="0">
                <a:solidFill>
                  <a:schemeClr val="tx1"/>
                </a:solidFill>
                <a:latin typeface="Calibri" panose="020F0502020204030204" pitchFamily="34" charset="0"/>
              </a:rPr>
              <a:t>, hop je trouvais la réponse et </a:t>
            </a:r>
            <a:r>
              <a:rPr lang="fr-FR" b="1" i="1" dirty="0">
                <a:solidFill>
                  <a:schemeClr val="tx1"/>
                </a:solidFill>
                <a:latin typeface="Calibri" panose="020F0502020204030204" pitchFamily="34" charset="0"/>
              </a:rPr>
              <a:t>ça allait beaucoup mieux. </a:t>
            </a:r>
          </a:p>
        </p:txBody>
      </p:sp>
      <p:sp>
        <p:nvSpPr>
          <p:cNvPr id="7" name="Rectangle 6"/>
          <p:cNvSpPr/>
          <p:nvPr/>
        </p:nvSpPr>
        <p:spPr>
          <a:xfrm>
            <a:off x="505835" y="943615"/>
            <a:ext cx="7801585" cy="347014"/>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505835" y="3166057"/>
            <a:ext cx="11245177" cy="628702"/>
          </a:xfrm>
          <a:prstGeom prst="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i="1" dirty="0">
                <a:solidFill>
                  <a:schemeClr val="tx1"/>
                </a:solidFill>
                <a:latin typeface="Calibri" panose="020F0502020204030204" pitchFamily="34" charset="0"/>
              </a:rPr>
              <a:t> </a:t>
            </a:r>
            <a:r>
              <a:rPr lang="fr-FR" b="1" i="1" dirty="0">
                <a:solidFill>
                  <a:schemeClr val="tx1"/>
                </a:solidFill>
                <a:latin typeface="Calibri" panose="020F0502020204030204" pitchFamily="34" charset="0"/>
              </a:rPr>
              <a:t>J’arrive à les faire</a:t>
            </a:r>
            <a:r>
              <a:rPr lang="fr-FR" i="1" dirty="0">
                <a:solidFill>
                  <a:schemeClr val="tx1"/>
                </a:solidFill>
                <a:latin typeface="Calibri" panose="020F0502020204030204" pitchFamily="34" charset="0"/>
              </a:rPr>
              <a:t>, à comprendre ce que je dois faire… </a:t>
            </a:r>
            <a:r>
              <a:rPr lang="fr-FR" i="1" dirty="0" smtClean="0">
                <a:solidFill>
                  <a:schemeClr val="tx1"/>
                </a:solidFill>
                <a:latin typeface="Calibri" panose="020F0502020204030204" pitchFamily="34" charset="0"/>
              </a:rPr>
              <a:t>dans </a:t>
            </a:r>
            <a:r>
              <a:rPr lang="fr-FR" i="1" dirty="0">
                <a:solidFill>
                  <a:schemeClr val="tx1"/>
                </a:solidFill>
                <a:latin typeface="Calibri" panose="020F0502020204030204" pitchFamily="34" charset="0"/>
              </a:rPr>
              <a:t>quelle partie de mon cours ça se situe, ce que je dois utiliser comme formule et vraiment </a:t>
            </a:r>
            <a:r>
              <a:rPr lang="fr-FR" b="1" i="1" dirty="0">
                <a:solidFill>
                  <a:schemeClr val="tx1"/>
                </a:solidFill>
                <a:latin typeface="Calibri" panose="020F0502020204030204" pitchFamily="34" charset="0"/>
              </a:rPr>
              <a:t>ça me paraît plus facile et abordable</a:t>
            </a:r>
            <a:r>
              <a:rPr lang="fr-FR" i="1" dirty="0">
                <a:solidFill>
                  <a:schemeClr val="tx1"/>
                </a:solidFill>
                <a:latin typeface="Calibri" panose="020F0502020204030204" pitchFamily="34" charset="0"/>
              </a:rPr>
              <a:t>. </a:t>
            </a:r>
          </a:p>
        </p:txBody>
      </p:sp>
      <p:sp>
        <p:nvSpPr>
          <p:cNvPr id="9" name="Rectangle 8"/>
          <p:cNvSpPr/>
          <p:nvPr/>
        </p:nvSpPr>
        <p:spPr>
          <a:xfrm>
            <a:off x="505835" y="3932147"/>
            <a:ext cx="11245177" cy="628702"/>
          </a:xfrm>
          <a:prstGeom prst="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i="1" dirty="0">
                <a:solidFill>
                  <a:schemeClr val="tx1"/>
                </a:solidFill>
                <a:latin typeface="Calibri" panose="020F0502020204030204" pitchFamily="34" charset="0"/>
              </a:rPr>
              <a:t>Quand je ressortais de là </a:t>
            </a:r>
            <a:r>
              <a:rPr lang="fr-FR" b="1" i="1" dirty="0">
                <a:solidFill>
                  <a:schemeClr val="tx1"/>
                </a:solidFill>
                <a:latin typeface="Calibri" panose="020F0502020204030204" pitchFamily="34" charset="0"/>
              </a:rPr>
              <a:t>je savais faire un exercice </a:t>
            </a:r>
            <a:r>
              <a:rPr lang="fr-FR" i="1" dirty="0">
                <a:solidFill>
                  <a:schemeClr val="tx1"/>
                </a:solidFill>
                <a:latin typeface="Calibri" panose="020F0502020204030204" pitchFamily="34" charset="0"/>
              </a:rPr>
              <a:t>donc j'étais contente. Alors qu'en janvier, j'y arrivais pas après les TD</a:t>
            </a:r>
            <a:r>
              <a:rPr lang="fr-FR" i="1" dirty="0" smtClean="0">
                <a:solidFill>
                  <a:schemeClr val="tx1"/>
                </a:solidFill>
                <a:latin typeface="Calibri" panose="020F0502020204030204" pitchFamily="34" charset="0"/>
              </a:rPr>
              <a:t>.</a:t>
            </a:r>
            <a:endParaRPr lang="fr-FR" i="1" dirty="0">
              <a:solidFill>
                <a:schemeClr val="tx1"/>
              </a:solidFill>
              <a:latin typeface="Calibri" panose="020F0502020204030204" pitchFamily="34" charset="0"/>
            </a:endParaRPr>
          </a:p>
        </p:txBody>
      </p:sp>
      <p:sp>
        <p:nvSpPr>
          <p:cNvPr id="10" name="Rectangle 9"/>
          <p:cNvSpPr/>
          <p:nvPr/>
        </p:nvSpPr>
        <p:spPr>
          <a:xfrm>
            <a:off x="505835" y="1792985"/>
            <a:ext cx="7801585" cy="347014"/>
          </a:xfrm>
          <a:prstGeom prst="rect">
            <a:avLst/>
          </a:prstGeom>
          <a:noFill/>
          <a:ln w="28575">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473411" y="5384179"/>
            <a:ext cx="11245177" cy="437967"/>
          </a:xfrm>
          <a:prstGeom prst="rect">
            <a:avLst/>
          </a:prstGeom>
          <a:solidFill>
            <a:schemeClr val="bg1"/>
          </a:solidFill>
          <a:ln w="28575">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i="1" dirty="0">
                <a:solidFill>
                  <a:schemeClr val="tx1"/>
                </a:solidFill>
                <a:latin typeface="Calibri" panose="020F0502020204030204" pitchFamily="34" charset="0"/>
              </a:rPr>
              <a:t>Et donc je me sentais </a:t>
            </a:r>
            <a:r>
              <a:rPr lang="fr-FR" b="1" i="1" dirty="0">
                <a:solidFill>
                  <a:schemeClr val="tx1"/>
                </a:solidFill>
                <a:latin typeface="Calibri" panose="020F0502020204030204" pitchFamily="34" charset="0"/>
              </a:rPr>
              <a:t>vraiment préparée pour l'examen</a:t>
            </a:r>
            <a:r>
              <a:rPr lang="fr-FR" i="1" dirty="0">
                <a:solidFill>
                  <a:schemeClr val="tx1"/>
                </a:solidFill>
                <a:latin typeface="Calibri" panose="020F0502020204030204" pitchFamily="34" charset="0"/>
              </a:rPr>
              <a:t>. </a:t>
            </a:r>
          </a:p>
        </p:txBody>
      </p:sp>
      <p:sp>
        <p:nvSpPr>
          <p:cNvPr id="14" name="Rectangle 13"/>
          <p:cNvSpPr/>
          <p:nvPr/>
        </p:nvSpPr>
        <p:spPr>
          <a:xfrm>
            <a:off x="505833" y="5961846"/>
            <a:ext cx="11245177" cy="804995"/>
          </a:xfrm>
          <a:prstGeom prst="rect">
            <a:avLst/>
          </a:prstGeom>
          <a:solidFill>
            <a:schemeClr val="bg1"/>
          </a:solidFill>
          <a:ln w="28575">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i="1" dirty="0" smtClean="0">
                <a:solidFill>
                  <a:schemeClr val="tx1"/>
                </a:solidFill>
                <a:latin typeface="Calibri" panose="020F0502020204030204" pitchFamily="34" charset="0"/>
              </a:rPr>
              <a:t>En Physique </a:t>
            </a:r>
            <a:r>
              <a:rPr lang="fr-FR" i="1" dirty="0">
                <a:solidFill>
                  <a:schemeClr val="tx1"/>
                </a:solidFill>
                <a:latin typeface="Calibri" panose="020F0502020204030204" pitchFamily="34" charset="0"/>
              </a:rPr>
              <a:t>je me disais « </a:t>
            </a:r>
            <a:r>
              <a:rPr lang="fr-FR" b="1" i="1" dirty="0">
                <a:solidFill>
                  <a:schemeClr val="tx1"/>
                </a:solidFill>
                <a:latin typeface="Calibri" panose="020F0502020204030204" pitchFamily="34" charset="0"/>
              </a:rPr>
              <a:t>ouais c'est bon, je vais tout réussir </a:t>
            </a:r>
            <a:r>
              <a:rPr lang="fr-FR" i="1" dirty="0">
                <a:solidFill>
                  <a:schemeClr val="tx1"/>
                </a:solidFill>
                <a:latin typeface="Calibri" panose="020F0502020204030204" pitchFamily="34" charset="0"/>
              </a:rPr>
              <a:t>». </a:t>
            </a:r>
            <a:r>
              <a:rPr lang="fr-FR" i="1" dirty="0" smtClean="0">
                <a:solidFill>
                  <a:schemeClr val="tx1"/>
                </a:solidFill>
                <a:latin typeface="Calibri" panose="020F0502020204030204" pitchFamily="34" charset="0"/>
              </a:rPr>
              <a:t>Parce </a:t>
            </a:r>
            <a:r>
              <a:rPr lang="fr-FR" i="1" dirty="0">
                <a:solidFill>
                  <a:schemeClr val="tx1"/>
                </a:solidFill>
                <a:latin typeface="Calibri" panose="020F0502020204030204" pitchFamily="34" charset="0"/>
              </a:rPr>
              <a:t>que j'ai pas du tout confiance en moi et du coup je me suis dit « mais en fait tu sais faire des trucs, quoi, tu peux peut-être y arriver ». Et du coup j'étais hyper </a:t>
            </a:r>
            <a:r>
              <a:rPr lang="fr-FR" i="1" dirty="0" smtClean="0">
                <a:solidFill>
                  <a:schemeClr val="tx1"/>
                </a:solidFill>
                <a:latin typeface="Calibri" panose="020F0502020204030204" pitchFamily="34" charset="0"/>
              </a:rPr>
              <a:t>enjouée.</a:t>
            </a:r>
            <a:endParaRPr lang="fr-FR" i="1" dirty="0">
              <a:solidFill>
                <a:schemeClr val="tx1"/>
              </a:solidFill>
              <a:latin typeface="Calibri" panose="020F0502020204030204" pitchFamily="34" charset="0"/>
            </a:endParaRPr>
          </a:p>
        </p:txBody>
      </p:sp>
      <p:sp>
        <p:nvSpPr>
          <p:cNvPr id="15" name="Rectangle 14"/>
          <p:cNvSpPr/>
          <p:nvPr/>
        </p:nvSpPr>
        <p:spPr>
          <a:xfrm>
            <a:off x="505833" y="4615016"/>
            <a:ext cx="11245177" cy="646331"/>
          </a:xfrm>
          <a:prstGeom prst="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i="1" dirty="0">
                <a:solidFill>
                  <a:schemeClr val="tx1"/>
                </a:solidFill>
                <a:latin typeface="Calibri" panose="020F0502020204030204" pitchFamily="34" charset="0"/>
              </a:rPr>
              <a:t>J'ai eu beaucoup de problèmes pour ce qui était des questions ouvertes, je me souviens, en janvier. </a:t>
            </a:r>
            <a:r>
              <a:rPr lang="fr-FR" b="1" i="1" dirty="0">
                <a:solidFill>
                  <a:schemeClr val="tx1"/>
                </a:solidFill>
                <a:latin typeface="Calibri" panose="020F0502020204030204" pitchFamily="34" charset="0"/>
              </a:rPr>
              <a:t>Et là j'ai réussi à les faire. </a:t>
            </a:r>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52644" y="3227624"/>
            <a:ext cx="1803400" cy="1536700"/>
          </a:xfrm>
          <a:prstGeom prst="rect">
            <a:avLst/>
          </a:prstGeom>
          <a:ln w="38100">
            <a:solidFill>
              <a:srgbClr val="00B050"/>
            </a:solidFill>
          </a:ln>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52644" y="2225841"/>
            <a:ext cx="1905000" cy="723900"/>
          </a:xfrm>
          <a:prstGeom prst="rect">
            <a:avLst/>
          </a:prstGeom>
          <a:ln w="38100">
            <a:solidFill>
              <a:srgbClr val="00B050"/>
            </a:solidFill>
          </a:ln>
        </p:spPr>
      </p:pic>
    </p:spTree>
    <p:extLst>
      <p:ext uri="{BB962C8B-B14F-4D97-AF65-F5344CB8AC3E}">
        <p14:creationId xmlns:p14="http://schemas.microsoft.com/office/powerpoint/2010/main" val="275238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3" grpId="0" animBg="1"/>
      <p:bldP spid="14" grpId="0" animBg="1"/>
      <p:bldP spid="1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6509" y="30709"/>
            <a:ext cx="6838140" cy="6820379"/>
          </a:xfrm>
          <a:gradFill>
            <a:gsLst>
              <a:gs pos="24000">
                <a:schemeClr val="accent1">
                  <a:alpha val="0"/>
                  <a:lumMod val="64000"/>
                  <a:lumOff val="36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w="38100">
            <a:solidFill>
              <a:srgbClr val="00B0F0">
                <a:alpha val="0"/>
              </a:srgbClr>
            </a:solidFill>
          </a:ln>
        </p:spPr>
      </p:pic>
      <p:sp>
        <p:nvSpPr>
          <p:cNvPr id="19" name="Ellipse 18"/>
          <p:cNvSpPr/>
          <p:nvPr/>
        </p:nvSpPr>
        <p:spPr>
          <a:xfrm>
            <a:off x="3394765" y="261186"/>
            <a:ext cx="1177235" cy="1278247"/>
          </a:xfrm>
          <a:prstGeom prst="ellipse">
            <a:avLst/>
          </a:prstGeom>
          <a:gradFill>
            <a:gsLst>
              <a:gs pos="25000">
                <a:schemeClr val="accent1">
                  <a:alpha val="0"/>
                  <a:lumMod val="60000"/>
                  <a:lumOff val="4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w="38100">
            <a:solidFill>
              <a:srgbClr val="00B0F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C000"/>
              </a:solidFill>
            </a:endParaRPr>
          </a:p>
        </p:txBody>
      </p:sp>
      <p:sp>
        <p:nvSpPr>
          <p:cNvPr id="16" name="Ellipse 15"/>
          <p:cNvSpPr/>
          <p:nvPr/>
        </p:nvSpPr>
        <p:spPr>
          <a:xfrm>
            <a:off x="4669909" y="575632"/>
            <a:ext cx="1177235" cy="1278247"/>
          </a:xfrm>
          <a:prstGeom prst="ellipse">
            <a:avLst/>
          </a:prstGeom>
          <a:gradFill>
            <a:gsLst>
              <a:gs pos="25000">
                <a:schemeClr val="accent1">
                  <a:alpha val="0"/>
                  <a:lumMod val="60000"/>
                  <a:lumOff val="4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w="38100">
            <a:solidFill>
              <a:schemeClr val="accent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C000"/>
              </a:solidFill>
            </a:endParaRPr>
          </a:p>
        </p:txBody>
      </p:sp>
      <p:sp>
        <p:nvSpPr>
          <p:cNvPr id="17" name="Ellipse 16"/>
          <p:cNvSpPr/>
          <p:nvPr/>
        </p:nvSpPr>
        <p:spPr>
          <a:xfrm>
            <a:off x="5711630" y="1539433"/>
            <a:ext cx="1177235" cy="1309867"/>
          </a:xfrm>
          <a:prstGeom prst="ellipse">
            <a:avLst/>
          </a:prstGeom>
          <a:gradFill>
            <a:gsLst>
              <a:gs pos="25000">
                <a:schemeClr val="accent1">
                  <a:alpha val="0"/>
                  <a:lumMod val="60000"/>
                  <a:lumOff val="4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w="38100">
            <a:solidFill>
              <a:srgbClr val="00B0F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C000"/>
              </a:solidFill>
            </a:endParaRPr>
          </a:p>
        </p:txBody>
      </p:sp>
      <p:sp>
        <p:nvSpPr>
          <p:cNvPr id="20" name="Ellipse 19"/>
          <p:cNvSpPr/>
          <p:nvPr/>
        </p:nvSpPr>
        <p:spPr>
          <a:xfrm>
            <a:off x="5630608" y="4048038"/>
            <a:ext cx="1177235" cy="1278247"/>
          </a:xfrm>
          <a:prstGeom prst="ellipse">
            <a:avLst/>
          </a:prstGeom>
          <a:gradFill>
            <a:gsLst>
              <a:gs pos="24000">
                <a:schemeClr val="accent1">
                  <a:alpha val="0"/>
                  <a:lumMod val="64000"/>
                  <a:lumOff val="36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w="38100">
            <a:solidFill>
              <a:srgbClr val="00B0F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C000"/>
              </a:solidFill>
            </a:endParaRPr>
          </a:p>
        </p:txBody>
      </p:sp>
      <p:sp>
        <p:nvSpPr>
          <p:cNvPr id="26" name="Ellipse 25"/>
          <p:cNvSpPr/>
          <p:nvPr/>
        </p:nvSpPr>
        <p:spPr>
          <a:xfrm>
            <a:off x="4727780" y="4974016"/>
            <a:ext cx="1177235" cy="1278247"/>
          </a:xfrm>
          <a:prstGeom prst="ellipse">
            <a:avLst/>
          </a:prstGeom>
          <a:gradFill>
            <a:gsLst>
              <a:gs pos="24000">
                <a:schemeClr val="accent1">
                  <a:alpha val="0"/>
                  <a:lumMod val="64000"/>
                  <a:lumOff val="36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w="38100">
            <a:solidFill>
              <a:srgbClr val="00B0F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C000"/>
              </a:solidFill>
            </a:endParaRPr>
          </a:p>
        </p:txBody>
      </p:sp>
      <p:sp>
        <p:nvSpPr>
          <p:cNvPr id="27" name="Ellipse 26"/>
          <p:cNvSpPr/>
          <p:nvPr/>
        </p:nvSpPr>
        <p:spPr>
          <a:xfrm>
            <a:off x="2057687" y="575632"/>
            <a:ext cx="1387031" cy="1278247"/>
          </a:xfrm>
          <a:prstGeom prst="ellipse">
            <a:avLst/>
          </a:prstGeom>
          <a:gradFill>
            <a:gsLst>
              <a:gs pos="24000">
                <a:schemeClr val="accent1">
                  <a:alpha val="0"/>
                  <a:lumMod val="64000"/>
                  <a:lumOff val="36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w="38100">
            <a:solidFill>
              <a:srgbClr val="00B0F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C000"/>
              </a:solidFill>
            </a:endParaRPr>
          </a:p>
        </p:txBody>
      </p:sp>
      <p:sp>
        <p:nvSpPr>
          <p:cNvPr id="28" name="Ellipse 27"/>
          <p:cNvSpPr/>
          <p:nvPr/>
        </p:nvSpPr>
        <p:spPr>
          <a:xfrm>
            <a:off x="1162781" y="1501609"/>
            <a:ext cx="1325776" cy="1278247"/>
          </a:xfrm>
          <a:prstGeom prst="ellipse">
            <a:avLst/>
          </a:prstGeom>
          <a:gradFill>
            <a:gsLst>
              <a:gs pos="24000">
                <a:schemeClr val="accent1">
                  <a:alpha val="0"/>
                  <a:lumMod val="64000"/>
                  <a:lumOff val="36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w="38100">
            <a:solidFill>
              <a:srgbClr val="00B0F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C000"/>
              </a:solidFill>
            </a:endParaRPr>
          </a:p>
        </p:txBody>
      </p:sp>
      <p:sp>
        <p:nvSpPr>
          <p:cNvPr id="29" name="Ellipse 28"/>
          <p:cNvSpPr/>
          <p:nvPr/>
        </p:nvSpPr>
        <p:spPr>
          <a:xfrm>
            <a:off x="873412" y="2797974"/>
            <a:ext cx="1279479" cy="1278247"/>
          </a:xfrm>
          <a:prstGeom prst="ellipse">
            <a:avLst/>
          </a:prstGeom>
          <a:gradFill>
            <a:gsLst>
              <a:gs pos="24000">
                <a:schemeClr val="accent1">
                  <a:alpha val="0"/>
                  <a:lumMod val="64000"/>
                  <a:lumOff val="36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w="38100">
            <a:solidFill>
              <a:srgbClr val="00B0F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C000"/>
              </a:solidFill>
            </a:endParaRPr>
          </a:p>
        </p:txBody>
      </p:sp>
      <p:sp>
        <p:nvSpPr>
          <p:cNvPr id="15" name="Rectangle à coins arrondis 14"/>
          <p:cNvSpPr/>
          <p:nvPr/>
        </p:nvSpPr>
        <p:spPr>
          <a:xfrm>
            <a:off x="3444721" y="1678856"/>
            <a:ext cx="1127282" cy="462460"/>
          </a:xfrm>
          <a:prstGeom prst="roundRect">
            <a:avLst/>
          </a:prstGeom>
          <a:gradFill>
            <a:gsLst>
              <a:gs pos="24000">
                <a:schemeClr val="accent1">
                  <a:alpha val="0"/>
                  <a:lumMod val="64000"/>
                  <a:lumOff val="36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w="38100">
            <a:solidFill>
              <a:srgbClr val="00B0F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à coins arrondis 20"/>
          <p:cNvSpPr/>
          <p:nvPr/>
        </p:nvSpPr>
        <p:spPr>
          <a:xfrm>
            <a:off x="4951354" y="3197067"/>
            <a:ext cx="953661" cy="462460"/>
          </a:xfrm>
          <a:prstGeom prst="roundRect">
            <a:avLst/>
          </a:prstGeom>
          <a:gradFill>
            <a:gsLst>
              <a:gs pos="24000">
                <a:schemeClr val="accent1">
                  <a:alpha val="0"/>
                  <a:lumMod val="64000"/>
                  <a:lumOff val="36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w="38100">
            <a:solidFill>
              <a:srgbClr val="00B0F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à coins arrondis 21"/>
          <p:cNvSpPr/>
          <p:nvPr/>
        </p:nvSpPr>
        <p:spPr>
          <a:xfrm>
            <a:off x="3446645" y="4736500"/>
            <a:ext cx="1127282" cy="462460"/>
          </a:xfrm>
          <a:prstGeom prst="roundRect">
            <a:avLst/>
          </a:prstGeom>
          <a:gradFill>
            <a:gsLst>
              <a:gs pos="24000">
                <a:schemeClr val="accent1">
                  <a:alpha val="0"/>
                  <a:lumMod val="64000"/>
                  <a:lumOff val="36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w="38100">
            <a:solidFill>
              <a:srgbClr val="00B0F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à coins arrondis 22"/>
          <p:cNvSpPr/>
          <p:nvPr/>
        </p:nvSpPr>
        <p:spPr>
          <a:xfrm>
            <a:off x="2152890" y="3209481"/>
            <a:ext cx="1034257" cy="462460"/>
          </a:xfrm>
          <a:prstGeom prst="roundRect">
            <a:avLst/>
          </a:prstGeom>
          <a:gradFill>
            <a:gsLst>
              <a:gs pos="24000">
                <a:schemeClr val="accent1">
                  <a:alpha val="0"/>
                  <a:lumMod val="64000"/>
                  <a:lumOff val="36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w="38100">
            <a:solidFill>
              <a:srgbClr val="00B0F0">
                <a:alpha val="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4" name="Image 23"/>
          <p:cNvPicPr>
            <a:picLocks noChangeAspect="1"/>
          </p:cNvPicPr>
          <p:nvPr/>
        </p:nvPicPr>
        <p:blipFill rotWithShape="1">
          <a:blip r:embed="rId4">
            <a:extLst>
              <a:ext uri="{28A0092B-C50C-407E-A947-70E740481C1C}">
                <a14:useLocalDpi xmlns:a14="http://schemas.microsoft.com/office/drawing/2010/main" val="0"/>
              </a:ext>
            </a:extLst>
          </a:blip>
          <a:srcRect b="8088"/>
          <a:stretch/>
        </p:blipFill>
        <p:spPr>
          <a:xfrm>
            <a:off x="4368363" y="261186"/>
            <a:ext cx="359417" cy="281085"/>
          </a:xfrm>
          <a:prstGeom prst="rect">
            <a:avLst/>
          </a:prstGeom>
        </p:spPr>
      </p:pic>
      <p:pic>
        <p:nvPicPr>
          <p:cNvPr id="32" name="Image 31"/>
          <p:cNvPicPr>
            <a:picLocks noChangeAspect="1"/>
          </p:cNvPicPr>
          <p:nvPr/>
        </p:nvPicPr>
        <p:blipFill rotWithShape="1">
          <a:blip r:embed="rId5">
            <a:extLst>
              <a:ext uri="{28A0092B-C50C-407E-A947-70E740481C1C}">
                <a14:useLocalDpi xmlns:a14="http://schemas.microsoft.com/office/drawing/2010/main" val="0"/>
              </a:ext>
            </a:extLst>
          </a:blip>
          <a:srcRect l="51419" t="22345" r="8477" b="30283"/>
          <a:stretch/>
        </p:blipFill>
        <p:spPr>
          <a:xfrm>
            <a:off x="4399624" y="542271"/>
            <a:ext cx="344751" cy="350529"/>
          </a:xfrm>
          <a:prstGeom prst="rect">
            <a:avLst/>
          </a:prstGeom>
        </p:spPr>
      </p:pic>
      <p:pic>
        <p:nvPicPr>
          <p:cNvPr id="33" name="Image 32"/>
          <p:cNvPicPr>
            <a:picLocks noChangeAspect="1"/>
          </p:cNvPicPr>
          <p:nvPr/>
        </p:nvPicPr>
        <p:blipFill rotWithShape="1">
          <a:blip r:embed="rId4">
            <a:extLst>
              <a:ext uri="{28A0092B-C50C-407E-A947-70E740481C1C}">
                <a14:useLocalDpi xmlns:a14="http://schemas.microsoft.com/office/drawing/2010/main" val="0"/>
              </a:ext>
            </a:extLst>
          </a:blip>
          <a:srcRect b="8088"/>
          <a:stretch/>
        </p:blipFill>
        <p:spPr>
          <a:xfrm>
            <a:off x="4694384" y="263112"/>
            <a:ext cx="359417" cy="281085"/>
          </a:xfrm>
          <a:prstGeom prst="rect">
            <a:avLst/>
          </a:prstGeom>
        </p:spPr>
      </p:pic>
      <p:pic>
        <p:nvPicPr>
          <p:cNvPr id="34" name="Image 33"/>
          <p:cNvPicPr>
            <a:picLocks noChangeAspect="1"/>
          </p:cNvPicPr>
          <p:nvPr/>
        </p:nvPicPr>
        <p:blipFill rotWithShape="1">
          <a:blip r:embed="rId4">
            <a:extLst>
              <a:ext uri="{28A0092B-C50C-407E-A947-70E740481C1C}">
                <a14:useLocalDpi xmlns:a14="http://schemas.microsoft.com/office/drawing/2010/main" val="0"/>
              </a:ext>
            </a:extLst>
          </a:blip>
          <a:srcRect b="8088"/>
          <a:stretch/>
        </p:blipFill>
        <p:spPr>
          <a:xfrm>
            <a:off x="5828697" y="633507"/>
            <a:ext cx="359417" cy="281085"/>
          </a:xfrm>
          <a:prstGeom prst="rect">
            <a:avLst/>
          </a:prstGeom>
        </p:spPr>
      </p:pic>
      <p:pic>
        <p:nvPicPr>
          <p:cNvPr id="35" name="Image 34"/>
          <p:cNvPicPr>
            <a:picLocks noChangeAspect="1"/>
          </p:cNvPicPr>
          <p:nvPr/>
        </p:nvPicPr>
        <p:blipFill rotWithShape="1">
          <a:blip r:embed="rId5">
            <a:extLst>
              <a:ext uri="{28A0092B-C50C-407E-A947-70E740481C1C}">
                <a14:useLocalDpi xmlns:a14="http://schemas.microsoft.com/office/drawing/2010/main" val="0"/>
              </a:ext>
            </a:extLst>
          </a:blip>
          <a:srcRect l="51419" t="22345" r="8477" b="30283"/>
          <a:stretch/>
        </p:blipFill>
        <p:spPr>
          <a:xfrm>
            <a:off x="5859958" y="914592"/>
            <a:ext cx="344751" cy="350529"/>
          </a:xfrm>
          <a:prstGeom prst="rect">
            <a:avLst/>
          </a:prstGeom>
        </p:spPr>
      </p:pic>
      <p:pic>
        <p:nvPicPr>
          <p:cNvPr id="36" name="Image 35"/>
          <p:cNvPicPr>
            <a:picLocks noChangeAspect="1"/>
          </p:cNvPicPr>
          <p:nvPr/>
        </p:nvPicPr>
        <p:blipFill rotWithShape="1">
          <a:blip r:embed="rId4">
            <a:extLst>
              <a:ext uri="{28A0092B-C50C-407E-A947-70E740481C1C}">
                <a14:useLocalDpi xmlns:a14="http://schemas.microsoft.com/office/drawing/2010/main" val="0"/>
              </a:ext>
            </a:extLst>
          </a:blip>
          <a:srcRect b="8088"/>
          <a:stretch/>
        </p:blipFill>
        <p:spPr>
          <a:xfrm>
            <a:off x="6154718" y="635433"/>
            <a:ext cx="359417" cy="281085"/>
          </a:xfrm>
          <a:prstGeom prst="rect">
            <a:avLst/>
          </a:prstGeom>
        </p:spPr>
      </p:pic>
      <p:pic>
        <p:nvPicPr>
          <p:cNvPr id="37" name="Image 36"/>
          <p:cNvPicPr>
            <a:picLocks noChangeAspect="1"/>
          </p:cNvPicPr>
          <p:nvPr/>
        </p:nvPicPr>
        <p:blipFill rotWithShape="1">
          <a:blip r:embed="rId4">
            <a:extLst>
              <a:ext uri="{28A0092B-C50C-407E-A947-70E740481C1C}">
                <a14:useLocalDpi xmlns:a14="http://schemas.microsoft.com/office/drawing/2010/main" val="0"/>
              </a:ext>
            </a:extLst>
          </a:blip>
          <a:srcRect b="8088"/>
          <a:stretch/>
        </p:blipFill>
        <p:spPr>
          <a:xfrm>
            <a:off x="6754678" y="1964594"/>
            <a:ext cx="359417" cy="281085"/>
          </a:xfrm>
          <a:prstGeom prst="rect">
            <a:avLst/>
          </a:prstGeom>
        </p:spPr>
      </p:pic>
      <p:pic>
        <p:nvPicPr>
          <p:cNvPr id="38" name="Image 37"/>
          <p:cNvPicPr>
            <a:picLocks noChangeAspect="1"/>
          </p:cNvPicPr>
          <p:nvPr/>
        </p:nvPicPr>
        <p:blipFill rotWithShape="1">
          <a:blip r:embed="rId5">
            <a:extLst>
              <a:ext uri="{28A0092B-C50C-407E-A947-70E740481C1C}">
                <a14:useLocalDpi xmlns:a14="http://schemas.microsoft.com/office/drawing/2010/main" val="0"/>
              </a:ext>
            </a:extLst>
          </a:blip>
          <a:srcRect l="51419" t="22345" r="8477" b="30283"/>
          <a:stretch/>
        </p:blipFill>
        <p:spPr>
          <a:xfrm>
            <a:off x="6785939" y="2245679"/>
            <a:ext cx="344751" cy="350529"/>
          </a:xfrm>
          <a:prstGeom prst="rect">
            <a:avLst/>
          </a:prstGeom>
        </p:spPr>
      </p:pic>
      <p:pic>
        <p:nvPicPr>
          <p:cNvPr id="39" name="Image 38"/>
          <p:cNvPicPr>
            <a:picLocks noChangeAspect="1"/>
          </p:cNvPicPr>
          <p:nvPr/>
        </p:nvPicPr>
        <p:blipFill rotWithShape="1">
          <a:blip r:embed="rId4">
            <a:extLst>
              <a:ext uri="{28A0092B-C50C-407E-A947-70E740481C1C}">
                <a14:useLocalDpi xmlns:a14="http://schemas.microsoft.com/office/drawing/2010/main" val="0"/>
              </a:ext>
            </a:extLst>
          </a:blip>
          <a:srcRect b="8088"/>
          <a:stretch/>
        </p:blipFill>
        <p:spPr>
          <a:xfrm>
            <a:off x="7103849" y="1966520"/>
            <a:ext cx="359417" cy="281085"/>
          </a:xfrm>
          <a:prstGeom prst="rect">
            <a:avLst/>
          </a:prstGeom>
        </p:spPr>
      </p:pic>
      <p:pic>
        <p:nvPicPr>
          <p:cNvPr id="40" name="Image 39"/>
          <p:cNvPicPr>
            <a:picLocks noChangeAspect="1"/>
          </p:cNvPicPr>
          <p:nvPr/>
        </p:nvPicPr>
        <p:blipFill rotWithShape="1">
          <a:blip r:embed="rId4">
            <a:extLst>
              <a:ext uri="{28A0092B-C50C-407E-A947-70E740481C1C}">
                <a14:useLocalDpi xmlns:a14="http://schemas.microsoft.com/office/drawing/2010/main" val="0"/>
              </a:ext>
            </a:extLst>
          </a:blip>
          <a:srcRect b="8088"/>
          <a:stretch/>
        </p:blipFill>
        <p:spPr>
          <a:xfrm>
            <a:off x="7429868" y="1968449"/>
            <a:ext cx="359417" cy="281085"/>
          </a:xfrm>
          <a:prstGeom prst="rect">
            <a:avLst/>
          </a:prstGeom>
        </p:spPr>
      </p:pic>
      <p:pic>
        <p:nvPicPr>
          <p:cNvPr id="41" name="Image 40"/>
          <p:cNvPicPr>
            <a:picLocks noChangeAspect="1"/>
          </p:cNvPicPr>
          <p:nvPr/>
        </p:nvPicPr>
        <p:blipFill rotWithShape="1">
          <a:blip r:embed="rId5">
            <a:extLst>
              <a:ext uri="{28A0092B-C50C-407E-A947-70E740481C1C}">
                <a14:useLocalDpi xmlns:a14="http://schemas.microsoft.com/office/drawing/2010/main" val="0"/>
              </a:ext>
            </a:extLst>
          </a:blip>
          <a:srcRect l="51419" t="22345" r="8477" b="30283"/>
          <a:stretch/>
        </p:blipFill>
        <p:spPr>
          <a:xfrm>
            <a:off x="7088811" y="2247608"/>
            <a:ext cx="344751" cy="350529"/>
          </a:xfrm>
          <a:prstGeom prst="rect">
            <a:avLst/>
          </a:prstGeom>
        </p:spPr>
      </p:pic>
      <p:pic>
        <p:nvPicPr>
          <p:cNvPr id="42" name="Image 41"/>
          <p:cNvPicPr>
            <a:picLocks noChangeAspect="1"/>
          </p:cNvPicPr>
          <p:nvPr/>
        </p:nvPicPr>
        <p:blipFill rotWithShape="1">
          <a:blip r:embed="rId5">
            <a:extLst>
              <a:ext uri="{28A0092B-C50C-407E-A947-70E740481C1C}">
                <a14:useLocalDpi xmlns:a14="http://schemas.microsoft.com/office/drawing/2010/main" val="0"/>
              </a:ext>
            </a:extLst>
          </a:blip>
          <a:srcRect l="51419" t="22345" r="8477" b="30283"/>
          <a:stretch/>
        </p:blipFill>
        <p:spPr>
          <a:xfrm>
            <a:off x="7447624" y="2247607"/>
            <a:ext cx="344751" cy="350529"/>
          </a:xfrm>
          <a:prstGeom prst="rect">
            <a:avLst/>
          </a:prstGeom>
        </p:spPr>
      </p:pic>
      <p:pic>
        <p:nvPicPr>
          <p:cNvPr id="43" name="Image 42"/>
          <p:cNvPicPr>
            <a:picLocks noChangeAspect="1"/>
          </p:cNvPicPr>
          <p:nvPr/>
        </p:nvPicPr>
        <p:blipFill rotWithShape="1">
          <a:blip r:embed="rId4">
            <a:extLst>
              <a:ext uri="{28A0092B-C50C-407E-A947-70E740481C1C}">
                <a14:useLocalDpi xmlns:a14="http://schemas.microsoft.com/office/drawing/2010/main" val="0"/>
              </a:ext>
            </a:extLst>
          </a:blip>
          <a:srcRect b="8088"/>
          <a:stretch/>
        </p:blipFill>
        <p:spPr>
          <a:xfrm>
            <a:off x="6858850" y="4348979"/>
            <a:ext cx="359417" cy="281085"/>
          </a:xfrm>
          <a:prstGeom prst="rect">
            <a:avLst/>
          </a:prstGeom>
        </p:spPr>
      </p:pic>
      <p:pic>
        <p:nvPicPr>
          <p:cNvPr id="44" name="Image 43"/>
          <p:cNvPicPr>
            <a:picLocks noChangeAspect="1"/>
          </p:cNvPicPr>
          <p:nvPr/>
        </p:nvPicPr>
        <p:blipFill rotWithShape="1">
          <a:blip r:embed="rId5">
            <a:extLst>
              <a:ext uri="{28A0092B-C50C-407E-A947-70E740481C1C}">
                <a14:useLocalDpi xmlns:a14="http://schemas.microsoft.com/office/drawing/2010/main" val="0"/>
              </a:ext>
            </a:extLst>
          </a:blip>
          <a:srcRect l="51419" t="22345" r="8477" b="30283"/>
          <a:stretch/>
        </p:blipFill>
        <p:spPr>
          <a:xfrm>
            <a:off x="6890111" y="4630064"/>
            <a:ext cx="344751" cy="350529"/>
          </a:xfrm>
          <a:prstGeom prst="rect">
            <a:avLst/>
          </a:prstGeom>
        </p:spPr>
      </p:pic>
      <p:pic>
        <p:nvPicPr>
          <p:cNvPr id="45" name="Image 44"/>
          <p:cNvPicPr>
            <a:picLocks noChangeAspect="1"/>
          </p:cNvPicPr>
          <p:nvPr/>
        </p:nvPicPr>
        <p:blipFill rotWithShape="1">
          <a:blip r:embed="rId4">
            <a:extLst>
              <a:ext uri="{28A0092B-C50C-407E-A947-70E740481C1C}">
                <a14:useLocalDpi xmlns:a14="http://schemas.microsoft.com/office/drawing/2010/main" val="0"/>
              </a:ext>
            </a:extLst>
          </a:blip>
          <a:srcRect b="8088"/>
          <a:stretch/>
        </p:blipFill>
        <p:spPr>
          <a:xfrm>
            <a:off x="5946379" y="5658848"/>
            <a:ext cx="359417" cy="281085"/>
          </a:xfrm>
          <a:prstGeom prst="rect">
            <a:avLst/>
          </a:prstGeom>
        </p:spPr>
      </p:pic>
      <p:pic>
        <p:nvPicPr>
          <p:cNvPr id="46" name="Image 45"/>
          <p:cNvPicPr>
            <a:picLocks noChangeAspect="1"/>
          </p:cNvPicPr>
          <p:nvPr/>
        </p:nvPicPr>
        <p:blipFill rotWithShape="1">
          <a:blip r:embed="rId5">
            <a:extLst>
              <a:ext uri="{28A0092B-C50C-407E-A947-70E740481C1C}">
                <a14:useLocalDpi xmlns:a14="http://schemas.microsoft.com/office/drawing/2010/main" val="0"/>
              </a:ext>
            </a:extLst>
          </a:blip>
          <a:srcRect l="51419" t="22345" r="8477" b="30283"/>
          <a:stretch/>
        </p:blipFill>
        <p:spPr>
          <a:xfrm>
            <a:off x="5977640" y="5939933"/>
            <a:ext cx="344751" cy="350529"/>
          </a:xfrm>
          <a:prstGeom prst="rect">
            <a:avLst/>
          </a:prstGeom>
        </p:spPr>
      </p:pic>
      <p:pic>
        <p:nvPicPr>
          <p:cNvPr id="47" name="Image 46"/>
          <p:cNvPicPr>
            <a:picLocks noChangeAspect="1"/>
          </p:cNvPicPr>
          <p:nvPr/>
        </p:nvPicPr>
        <p:blipFill rotWithShape="1">
          <a:blip r:embed="rId4">
            <a:extLst>
              <a:ext uri="{28A0092B-C50C-407E-A947-70E740481C1C}">
                <a14:useLocalDpi xmlns:a14="http://schemas.microsoft.com/office/drawing/2010/main" val="0"/>
              </a:ext>
            </a:extLst>
          </a:blip>
          <a:srcRect b="8088"/>
          <a:stretch/>
        </p:blipFill>
        <p:spPr>
          <a:xfrm>
            <a:off x="6295550" y="5660774"/>
            <a:ext cx="359417" cy="281085"/>
          </a:xfrm>
          <a:prstGeom prst="rect">
            <a:avLst/>
          </a:prstGeom>
        </p:spPr>
      </p:pic>
      <p:pic>
        <p:nvPicPr>
          <p:cNvPr id="48" name="Image 47"/>
          <p:cNvPicPr>
            <a:picLocks noChangeAspect="1"/>
          </p:cNvPicPr>
          <p:nvPr/>
        </p:nvPicPr>
        <p:blipFill rotWithShape="1">
          <a:blip r:embed="rId4">
            <a:extLst>
              <a:ext uri="{28A0092B-C50C-407E-A947-70E740481C1C}">
                <a14:useLocalDpi xmlns:a14="http://schemas.microsoft.com/office/drawing/2010/main" val="0"/>
              </a:ext>
            </a:extLst>
          </a:blip>
          <a:srcRect b="8088"/>
          <a:stretch/>
        </p:blipFill>
        <p:spPr>
          <a:xfrm>
            <a:off x="6621569" y="5662703"/>
            <a:ext cx="359417" cy="281085"/>
          </a:xfrm>
          <a:prstGeom prst="rect">
            <a:avLst/>
          </a:prstGeom>
        </p:spPr>
      </p:pic>
      <p:pic>
        <p:nvPicPr>
          <p:cNvPr id="49" name="Image 48"/>
          <p:cNvPicPr>
            <a:picLocks noChangeAspect="1"/>
          </p:cNvPicPr>
          <p:nvPr/>
        </p:nvPicPr>
        <p:blipFill rotWithShape="1">
          <a:blip r:embed="rId5">
            <a:extLst>
              <a:ext uri="{28A0092B-C50C-407E-A947-70E740481C1C}">
                <a14:useLocalDpi xmlns:a14="http://schemas.microsoft.com/office/drawing/2010/main" val="0"/>
              </a:ext>
            </a:extLst>
          </a:blip>
          <a:srcRect l="51419" t="22345" r="8477" b="30283"/>
          <a:stretch/>
        </p:blipFill>
        <p:spPr>
          <a:xfrm>
            <a:off x="6280512" y="5941862"/>
            <a:ext cx="344751" cy="350529"/>
          </a:xfrm>
          <a:prstGeom prst="rect">
            <a:avLst/>
          </a:prstGeom>
        </p:spPr>
      </p:pic>
      <p:pic>
        <p:nvPicPr>
          <p:cNvPr id="50" name="Image 49"/>
          <p:cNvPicPr>
            <a:picLocks noChangeAspect="1"/>
          </p:cNvPicPr>
          <p:nvPr/>
        </p:nvPicPr>
        <p:blipFill rotWithShape="1">
          <a:blip r:embed="rId5">
            <a:extLst>
              <a:ext uri="{28A0092B-C50C-407E-A947-70E740481C1C}">
                <a14:useLocalDpi xmlns:a14="http://schemas.microsoft.com/office/drawing/2010/main" val="0"/>
              </a:ext>
            </a:extLst>
          </a:blip>
          <a:srcRect l="51419" t="22345" r="8477" b="30283"/>
          <a:stretch/>
        </p:blipFill>
        <p:spPr>
          <a:xfrm>
            <a:off x="6639325" y="5941861"/>
            <a:ext cx="344751" cy="350529"/>
          </a:xfrm>
          <a:prstGeom prst="rect">
            <a:avLst/>
          </a:prstGeom>
        </p:spPr>
      </p:pic>
      <p:pic>
        <p:nvPicPr>
          <p:cNvPr id="51" name="Image 50"/>
          <p:cNvPicPr>
            <a:picLocks noChangeAspect="1"/>
          </p:cNvPicPr>
          <p:nvPr/>
        </p:nvPicPr>
        <p:blipFill rotWithShape="1">
          <a:blip r:embed="rId4">
            <a:extLst>
              <a:ext uri="{28A0092B-C50C-407E-A947-70E740481C1C}">
                <a14:useLocalDpi xmlns:a14="http://schemas.microsoft.com/office/drawing/2010/main" val="0"/>
              </a:ext>
            </a:extLst>
          </a:blip>
          <a:srcRect b="8088"/>
          <a:stretch/>
        </p:blipFill>
        <p:spPr>
          <a:xfrm>
            <a:off x="6959164" y="5653057"/>
            <a:ext cx="359417" cy="281085"/>
          </a:xfrm>
          <a:prstGeom prst="rect">
            <a:avLst/>
          </a:prstGeom>
        </p:spPr>
      </p:pic>
      <p:pic>
        <p:nvPicPr>
          <p:cNvPr id="52" name="Image 51"/>
          <p:cNvPicPr>
            <a:picLocks noChangeAspect="1"/>
          </p:cNvPicPr>
          <p:nvPr/>
        </p:nvPicPr>
        <p:blipFill rotWithShape="1">
          <a:blip r:embed="rId5">
            <a:extLst>
              <a:ext uri="{28A0092B-C50C-407E-A947-70E740481C1C}">
                <a14:useLocalDpi xmlns:a14="http://schemas.microsoft.com/office/drawing/2010/main" val="0"/>
              </a:ext>
            </a:extLst>
          </a:blip>
          <a:srcRect l="51419" t="22345" r="8477" b="30283"/>
          <a:stretch/>
        </p:blipFill>
        <p:spPr>
          <a:xfrm>
            <a:off x="6976920" y="5932215"/>
            <a:ext cx="344751" cy="350529"/>
          </a:xfrm>
          <a:prstGeom prst="rect">
            <a:avLst/>
          </a:prstGeom>
        </p:spPr>
      </p:pic>
      <p:sp>
        <p:nvSpPr>
          <p:cNvPr id="3" name="ZoneTexte 2"/>
          <p:cNvSpPr txBox="1"/>
          <p:nvPr/>
        </p:nvSpPr>
        <p:spPr>
          <a:xfrm>
            <a:off x="4669909" y="6506037"/>
            <a:ext cx="1203767" cy="461665"/>
          </a:xfrm>
          <a:prstGeom prst="rect">
            <a:avLst/>
          </a:prstGeom>
          <a:noFill/>
        </p:spPr>
        <p:txBody>
          <a:bodyPr wrap="square" rtlCol="0">
            <a:spAutoFit/>
          </a:bodyPr>
          <a:lstStyle/>
          <a:p>
            <a:r>
              <a:rPr lang="fr-FR" sz="2400" b="1" dirty="0" smtClean="0">
                <a:solidFill>
                  <a:srgbClr val="00B050"/>
                </a:solidFill>
              </a:rPr>
              <a:t>?</a:t>
            </a:r>
            <a:endParaRPr lang="fr-FR" sz="2400" b="1" dirty="0">
              <a:solidFill>
                <a:srgbClr val="00B050"/>
              </a:solidFill>
            </a:endParaRPr>
          </a:p>
        </p:txBody>
      </p:sp>
      <p:pic>
        <p:nvPicPr>
          <p:cNvPr id="53" name="Image 52"/>
          <p:cNvPicPr>
            <a:picLocks noChangeAspect="1"/>
          </p:cNvPicPr>
          <p:nvPr/>
        </p:nvPicPr>
        <p:blipFill rotWithShape="1">
          <a:blip r:embed="rId4">
            <a:extLst>
              <a:ext uri="{28A0092B-C50C-407E-A947-70E740481C1C}">
                <a14:useLocalDpi xmlns:a14="http://schemas.microsoft.com/office/drawing/2010/main" val="0"/>
              </a:ext>
            </a:extLst>
          </a:blip>
          <a:srcRect b="8088"/>
          <a:stretch/>
        </p:blipFill>
        <p:spPr>
          <a:xfrm>
            <a:off x="749340" y="3957367"/>
            <a:ext cx="359417" cy="281085"/>
          </a:xfrm>
          <a:prstGeom prst="rect">
            <a:avLst/>
          </a:prstGeom>
        </p:spPr>
      </p:pic>
      <p:pic>
        <p:nvPicPr>
          <p:cNvPr id="54" name="Image 53"/>
          <p:cNvPicPr>
            <a:picLocks noChangeAspect="1"/>
          </p:cNvPicPr>
          <p:nvPr/>
        </p:nvPicPr>
        <p:blipFill rotWithShape="1">
          <a:blip r:embed="rId4">
            <a:extLst>
              <a:ext uri="{28A0092B-C50C-407E-A947-70E740481C1C}">
                <a14:useLocalDpi xmlns:a14="http://schemas.microsoft.com/office/drawing/2010/main" val="0"/>
              </a:ext>
            </a:extLst>
          </a:blip>
          <a:srcRect b="8088"/>
          <a:stretch/>
        </p:blipFill>
        <p:spPr>
          <a:xfrm>
            <a:off x="760920" y="2001249"/>
            <a:ext cx="359417" cy="281085"/>
          </a:xfrm>
          <a:prstGeom prst="rect">
            <a:avLst/>
          </a:prstGeom>
        </p:spPr>
      </p:pic>
      <p:pic>
        <p:nvPicPr>
          <p:cNvPr id="55" name="Image 54"/>
          <p:cNvPicPr>
            <a:picLocks noChangeAspect="1"/>
          </p:cNvPicPr>
          <p:nvPr/>
        </p:nvPicPr>
        <p:blipFill rotWithShape="1">
          <a:blip r:embed="rId5">
            <a:extLst>
              <a:ext uri="{28A0092B-C50C-407E-A947-70E740481C1C}">
                <a14:useLocalDpi xmlns:a14="http://schemas.microsoft.com/office/drawing/2010/main" val="0"/>
              </a:ext>
            </a:extLst>
          </a:blip>
          <a:srcRect l="51419" t="22345" r="8477" b="30283"/>
          <a:stretch/>
        </p:blipFill>
        <p:spPr>
          <a:xfrm>
            <a:off x="792181" y="2282334"/>
            <a:ext cx="344751" cy="350529"/>
          </a:xfrm>
          <a:prstGeom prst="rect">
            <a:avLst/>
          </a:prstGeom>
        </p:spPr>
      </p:pic>
      <p:pic>
        <p:nvPicPr>
          <p:cNvPr id="56" name="Image 55"/>
          <p:cNvPicPr>
            <a:picLocks noChangeAspect="1"/>
          </p:cNvPicPr>
          <p:nvPr/>
        </p:nvPicPr>
        <p:blipFill rotWithShape="1">
          <a:blip r:embed="rId4">
            <a:extLst>
              <a:ext uri="{28A0092B-C50C-407E-A947-70E740481C1C}">
                <a14:useLocalDpi xmlns:a14="http://schemas.microsoft.com/office/drawing/2010/main" val="0"/>
              </a:ext>
            </a:extLst>
          </a:blip>
          <a:srcRect b="8088"/>
          <a:stretch/>
        </p:blipFill>
        <p:spPr>
          <a:xfrm>
            <a:off x="2367873" y="413586"/>
            <a:ext cx="359417" cy="281085"/>
          </a:xfrm>
          <a:prstGeom prst="rect">
            <a:avLst/>
          </a:prstGeom>
        </p:spPr>
      </p:pic>
      <p:pic>
        <p:nvPicPr>
          <p:cNvPr id="57" name="Image 56"/>
          <p:cNvPicPr>
            <a:picLocks noChangeAspect="1"/>
          </p:cNvPicPr>
          <p:nvPr/>
        </p:nvPicPr>
        <p:blipFill rotWithShape="1">
          <a:blip r:embed="rId4">
            <a:extLst>
              <a:ext uri="{28A0092B-C50C-407E-A947-70E740481C1C}">
                <a14:useLocalDpi xmlns:a14="http://schemas.microsoft.com/office/drawing/2010/main" val="0"/>
              </a:ext>
            </a:extLst>
          </a:blip>
          <a:srcRect b="8088"/>
          <a:stretch/>
        </p:blipFill>
        <p:spPr>
          <a:xfrm>
            <a:off x="2693894" y="415512"/>
            <a:ext cx="359417" cy="281085"/>
          </a:xfrm>
          <a:prstGeom prst="rect">
            <a:avLst/>
          </a:prstGeom>
        </p:spPr>
      </p:pic>
      <p:pic>
        <p:nvPicPr>
          <p:cNvPr id="58" name="Image 57"/>
          <p:cNvPicPr>
            <a:picLocks noChangeAspect="1"/>
          </p:cNvPicPr>
          <p:nvPr/>
        </p:nvPicPr>
        <p:blipFill rotWithShape="1">
          <a:blip r:embed="rId4">
            <a:extLst>
              <a:ext uri="{28A0092B-C50C-407E-A947-70E740481C1C}">
                <a14:useLocalDpi xmlns:a14="http://schemas.microsoft.com/office/drawing/2010/main" val="0"/>
              </a:ext>
            </a:extLst>
          </a:blip>
          <a:srcRect b="8088"/>
          <a:stretch/>
        </p:blipFill>
        <p:spPr>
          <a:xfrm>
            <a:off x="3747184" y="2220939"/>
            <a:ext cx="211709" cy="165569"/>
          </a:xfrm>
          <a:prstGeom prst="rect">
            <a:avLst/>
          </a:prstGeom>
        </p:spPr>
      </p:pic>
      <p:pic>
        <p:nvPicPr>
          <p:cNvPr id="60" name="Image 59"/>
          <p:cNvPicPr>
            <a:picLocks noChangeAspect="1"/>
          </p:cNvPicPr>
          <p:nvPr/>
        </p:nvPicPr>
        <p:blipFill rotWithShape="1">
          <a:blip r:embed="rId4">
            <a:extLst>
              <a:ext uri="{28A0092B-C50C-407E-A947-70E740481C1C}">
                <a14:useLocalDpi xmlns:a14="http://schemas.microsoft.com/office/drawing/2010/main" val="0"/>
              </a:ext>
            </a:extLst>
          </a:blip>
          <a:srcRect b="8088"/>
          <a:stretch/>
        </p:blipFill>
        <p:spPr>
          <a:xfrm>
            <a:off x="4073205" y="2222865"/>
            <a:ext cx="211709" cy="165569"/>
          </a:xfrm>
          <a:prstGeom prst="rect">
            <a:avLst/>
          </a:prstGeom>
        </p:spPr>
      </p:pic>
      <p:pic>
        <p:nvPicPr>
          <p:cNvPr id="61" name="Image 60"/>
          <p:cNvPicPr>
            <a:picLocks noChangeAspect="1"/>
          </p:cNvPicPr>
          <p:nvPr/>
        </p:nvPicPr>
        <p:blipFill rotWithShape="1">
          <a:blip r:embed="rId4">
            <a:extLst>
              <a:ext uri="{28A0092B-C50C-407E-A947-70E740481C1C}">
                <a14:useLocalDpi xmlns:a14="http://schemas.microsoft.com/office/drawing/2010/main" val="0"/>
              </a:ext>
            </a:extLst>
          </a:blip>
          <a:srcRect b="8088"/>
          <a:stretch/>
        </p:blipFill>
        <p:spPr>
          <a:xfrm>
            <a:off x="2429601" y="3762297"/>
            <a:ext cx="211709" cy="165569"/>
          </a:xfrm>
          <a:prstGeom prst="rect">
            <a:avLst/>
          </a:prstGeom>
        </p:spPr>
      </p:pic>
      <p:pic>
        <p:nvPicPr>
          <p:cNvPr id="62" name="Image 61"/>
          <p:cNvPicPr>
            <a:picLocks noChangeAspect="1"/>
          </p:cNvPicPr>
          <p:nvPr/>
        </p:nvPicPr>
        <p:blipFill rotWithShape="1">
          <a:blip r:embed="rId5">
            <a:extLst>
              <a:ext uri="{28A0092B-C50C-407E-A947-70E740481C1C}">
                <a14:useLocalDpi xmlns:a14="http://schemas.microsoft.com/office/drawing/2010/main" val="0"/>
              </a:ext>
            </a:extLst>
          </a:blip>
          <a:srcRect l="51419" t="22345" r="8477" b="30283"/>
          <a:stretch/>
        </p:blipFill>
        <p:spPr>
          <a:xfrm>
            <a:off x="2426137" y="3967748"/>
            <a:ext cx="203071" cy="206474"/>
          </a:xfrm>
          <a:prstGeom prst="rect">
            <a:avLst/>
          </a:prstGeom>
        </p:spPr>
      </p:pic>
      <p:pic>
        <p:nvPicPr>
          <p:cNvPr id="63" name="Image 62"/>
          <p:cNvPicPr>
            <a:picLocks noChangeAspect="1"/>
          </p:cNvPicPr>
          <p:nvPr/>
        </p:nvPicPr>
        <p:blipFill rotWithShape="1">
          <a:blip r:embed="rId4">
            <a:extLst>
              <a:ext uri="{28A0092B-C50C-407E-A947-70E740481C1C}">
                <a14:useLocalDpi xmlns:a14="http://schemas.microsoft.com/office/drawing/2010/main" val="0"/>
              </a:ext>
            </a:extLst>
          </a:blip>
          <a:srcRect b="8088"/>
          <a:stretch/>
        </p:blipFill>
        <p:spPr>
          <a:xfrm>
            <a:off x="2651449" y="3764223"/>
            <a:ext cx="211709" cy="165569"/>
          </a:xfrm>
          <a:prstGeom prst="rect">
            <a:avLst/>
          </a:prstGeom>
        </p:spPr>
      </p:pic>
      <p:sp>
        <p:nvSpPr>
          <p:cNvPr id="64" name="Ellipse 63"/>
          <p:cNvSpPr/>
          <p:nvPr/>
        </p:nvSpPr>
        <p:spPr>
          <a:xfrm>
            <a:off x="2140839" y="5026671"/>
            <a:ext cx="1279479" cy="1278247"/>
          </a:xfrm>
          <a:prstGeom prst="ellipse">
            <a:avLst/>
          </a:prstGeom>
          <a:gradFill>
            <a:gsLst>
              <a:gs pos="24000">
                <a:schemeClr val="accent1">
                  <a:alpha val="0"/>
                  <a:lumMod val="64000"/>
                  <a:lumOff val="36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w="38100">
            <a:solidFill>
              <a:srgbClr val="00B0F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C000"/>
              </a:solidFill>
            </a:endParaRPr>
          </a:p>
        </p:txBody>
      </p:sp>
      <p:pic>
        <p:nvPicPr>
          <p:cNvPr id="65" name="Image 64"/>
          <p:cNvPicPr>
            <a:picLocks noChangeAspect="1"/>
          </p:cNvPicPr>
          <p:nvPr/>
        </p:nvPicPr>
        <p:blipFill rotWithShape="1">
          <a:blip r:embed="rId4">
            <a:extLst>
              <a:ext uri="{28A0092B-C50C-407E-A947-70E740481C1C}">
                <a14:useLocalDpi xmlns:a14="http://schemas.microsoft.com/office/drawing/2010/main" val="0"/>
              </a:ext>
            </a:extLst>
          </a:blip>
          <a:srcRect b="8088"/>
          <a:stretch/>
        </p:blipFill>
        <p:spPr>
          <a:xfrm>
            <a:off x="4295054" y="2224790"/>
            <a:ext cx="211709" cy="165569"/>
          </a:xfrm>
          <a:prstGeom prst="rect">
            <a:avLst/>
          </a:prstGeom>
        </p:spPr>
      </p:pic>
      <p:pic>
        <p:nvPicPr>
          <p:cNvPr id="66" name="Image 65"/>
          <p:cNvPicPr>
            <a:picLocks noChangeAspect="1"/>
          </p:cNvPicPr>
          <p:nvPr/>
        </p:nvPicPr>
        <p:blipFill rotWithShape="1">
          <a:blip r:embed="rId4">
            <a:extLst>
              <a:ext uri="{28A0092B-C50C-407E-A947-70E740481C1C}">
                <a14:useLocalDpi xmlns:a14="http://schemas.microsoft.com/office/drawing/2010/main" val="0"/>
              </a:ext>
            </a:extLst>
          </a:blip>
          <a:srcRect b="8088"/>
          <a:stretch/>
        </p:blipFill>
        <p:spPr>
          <a:xfrm>
            <a:off x="2799987" y="6424706"/>
            <a:ext cx="359417" cy="281085"/>
          </a:xfrm>
          <a:prstGeom prst="rect">
            <a:avLst/>
          </a:prstGeom>
        </p:spPr>
      </p:pic>
      <p:pic>
        <p:nvPicPr>
          <p:cNvPr id="67" name="Image 66"/>
          <p:cNvPicPr>
            <a:picLocks noChangeAspect="1"/>
          </p:cNvPicPr>
          <p:nvPr/>
        </p:nvPicPr>
        <p:blipFill rotWithShape="1">
          <a:blip r:embed="rId5">
            <a:extLst>
              <a:ext uri="{28A0092B-C50C-407E-A947-70E740481C1C}">
                <a14:useLocalDpi xmlns:a14="http://schemas.microsoft.com/office/drawing/2010/main" val="0"/>
              </a:ext>
            </a:extLst>
          </a:blip>
          <a:srcRect l="51419" t="22345" r="8477" b="30283"/>
          <a:stretch/>
        </p:blipFill>
        <p:spPr>
          <a:xfrm>
            <a:off x="2636410" y="3958102"/>
            <a:ext cx="203071" cy="206474"/>
          </a:xfrm>
          <a:prstGeom prst="rect">
            <a:avLst/>
          </a:prstGeom>
        </p:spPr>
      </p:pic>
      <p:pic>
        <p:nvPicPr>
          <p:cNvPr id="68" name="Image 67"/>
          <p:cNvPicPr>
            <a:picLocks noChangeAspect="1"/>
          </p:cNvPicPr>
          <p:nvPr/>
        </p:nvPicPr>
        <p:blipFill rotWithShape="1">
          <a:blip r:embed="rId4">
            <a:extLst>
              <a:ext uri="{28A0092B-C50C-407E-A947-70E740481C1C}">
                <a14:useLocalDpi xmlns:a14="http://schemas.microsoft.com/office/drawing/2010/main" val="0"/>
              </a:ext>
            </a:extLst>
          </a:blip>
          <a:srcRect b="8088"/>
          <a:stretch/>
        </p:blipFill>
        <p:spPr>
          <a:xfrm>
            <a:off x="5163155" y="3729500"/>
            <a:ext cx="211709" cy="165569"/>
          </a:xfrm>
          <a:prstGeom prst="rect">
            <a:avLst/>
          </a:prstGeom>
        </p:spPr>
      </p:pic>
      <p:pic>
        <p:nvPicPr>
          <p:cNvPr id="69" name="Image 68"/>
          <p:cNvPicPr>
            <a:picLocks noChangeAspect="1"/>
          </p:cNvPicPr>
          <p:nvPr/>
        </p:nvPicPr>
        <p:blipFill rotWithShape="1">
          <a:blip r:embed="rId5">
            <a:extLst>
              <a:ext uri="{28A0092B-C50C-407E-A947-70E740481C1C}">
                <a14:useLocalDpi xmlns:a14="http://schemas.microsoft.com/office/drawing/2010/main" val="0"/>
              </a:ext>
            </a:extLst>
          </a:blip>
          <a:srcRect l="51419" t="22345" r="8477" b="30283"/>
          <a:stretch/>
        </p:blipFill>
        <p:spPr>
          <a:xfrm>
            <a:off x="5159691" y="3934951"/>
            <a:ext cx="203071" cy="206474"/>
          </a:xfrm>
          <a:prstGeom prst="rect">
            <a:avLst/>
          </a:prstGeom>
        </p:spPr>
      </p:pic>
      <p:pic>
        <p:nvPicPr>
          <p:cNvPr id="70" name="Image 69"/>
          <p:cNvPicPr>
            <a:picLocks noChangeAspect="1"/>
          </p:cNvPicPr>
          <p:nvPr/>
        </p:nvPicPr>
        <p:blipFill rotWithShape="1">
          <a:blip r:embed="rId4">
            <a:extLst>
              <a:ext uri="{28A0092B-C50C-407E-A947-70E740481C1C}">
                <a14:useLocalDpi xmlns:a14="http://schemas.microsoft.com/office/drawing/2010/main" val="0"/>
              </a:ext>
            </a:extLst>
          </a:blip>
          <a:srcRect b="8088"/>
          <a:stretch/>
        </p:blipFill>
        <p:spPr>
          <a:xfrm>
            <a:off x="5385003" y="3731426"/>
            <a:ext cx="211709" cy="165569"/>
          </a:xfrm>
          <a:prstGeom prst="rect">
            <a:avLst/>
          </a:prstGeom>
        </p:spPr>
      </p:pic>
      <p:pic>
        <p:nvPicPr>
          <p:cNvPr id="71" name="Image 70"/>
          <p:cNvPicPr>
            <a:picLocks noChangeAspect="1"/>
          </p:cNvPicPr>
          <p:nvPr/>
        </p:nvPicPr>
        <p:blipFill rotWithShape="1">
          <a:blip r:embed="rId5">
            <a:extLst>
              <a:ext uri="{28A0092B-C50C-407E-A947-70E740481C1C}">
                <a14:useLocalDpi xmlns:a14="http://schemas.microsoft.com/office/drawing/2010/main" val="0"/>
              </a:ext>
            </a:extLst>
          </a:blip>
          <a:srcRect l="51419" t="22345" r="8477" b="30283"/>
          <a:stretch/>
        </p:blipFill>
        <p:spPr>
          <a:xfrm>
            <a:off x="5369964" y="3925305"/>
            <a:ext cx="203071" cy="206474"/>
          </a:xfrm>
          <a:prstGeom prst="rect">
            <a:avLst/>
          </a:prstGeom>
        </p:spPr>
      </p:pic>
      <p:pic>
        <p:nvPicPr>
          <p:cNvPr id="72" name="Image 71"/>
          <p:cNvPicPr>
            <a:picLocks noChangeAspect="1"/>
          </p:cNvPicPr>
          <p:nvPr/>
        </p:nvPicPr>
        <p:blipFill rotWithShape="1">
          <a:blip r:embed="rId4">
            <a:extLst>
              <a:ext uri="{28A0092B-C50C-407E-A947-70E740481C1C}">
                <a14:useLocalDpi xmlns:a14="http://schemas.microsoft.com/office/drawing/2010/main" val="0"/>
              </a:ext>
            </a:extLst>
          </a:blip>
          <a:srcRect b="8088"/>
          <a:stretch/>
        </p:blipFill>
        <p:spPr>
          <a:xfrm>
            <a:off x="5604923" y="3731426"/>
            <a:ext cx="211709" cy="165569"/>
          </a:xfrm>
          <a:prstGeom prst="rect">
            <a:avLst/>
          </a:prstGeom>
        </p:spPr>
      </p:pic>
      <p:pic>
        <p:nvPicPr>
          <p:cNvPr id="73" name="Image 72"/>
          <p:cNvPicPr>
            <a:picLocks noChangeAspect="1"/>
          </p:cNvPicPr>
          <p:nvPr/>
        </p:nvPicPr>
        <p:blipFill rotWithShape="1">
          <a:blip r:embed="rId4">
            <a:extLst>
              <a:ext uri="{28A0092B-C50C-407E-A947-70E740481C1C}">
                <a14:useLocalDpi xmlns:a14="http://schemas.microsoft.com/office/drawing/2010/main" val="0"/>
              </a:ext>
            </a:extLst>
          </a:blip>
          <a:srcRect b="8088"/>
          <a:stretch/>
        </p:blipFill>
        <p:spPr>
          <a:xfrm>
            <a:off x="3590930" y="4402762"/>
            <a:ext cx="211709" cy="165569"/>
          </a:xfrm>
          <a:prstGeom prst="rect">
            <a:avLst/>
          </a:prstGeom>
        </p:spPr>
      </p:pic>
      <p:pic>
        <p:nvPicPr>
          <p:cNvPr id="74" name="Image 73"/>
          <p:cNvPicPr>
            <a:picLocks noChangeAspect="1"/>
          </p:cNvPicPr>
          <p:nvPr/>
        </p:nvPicPr>
        <p:blipFill rotWithShape="1">
          <a:blip r:embed="rId5">
            <a:extLst>
              <a:ext uri="{28A0092B-C50C-407E-A947-70E740481C1C}">
                <a14:useLocalDpi xmlns:a14="http://schemas.microsoft.com/office/drawing/2010/main" val="0"/>
              </a:ext>
            </a:extLst>
          </a:blip>
          <a:srcRect l="51419" t="22345" r="8477" b="30283"/>
          <a:stretch/>
        </p:blipFill>
        <p:spPr>
          <a:xfrm>
            <a:off x="3587466" y="4608213"/>
            <a:ext cx="203071" cy="206474"/>
          </a:xfrm>
          <a:prstGeom prst="rect">
            <a:avLst/>
          </a:prstGeom>
        </p:spPr>
      </p:pic>
      <p:pic>
        <p:nvPicPr>
          <p:cNvPr id="75" name="Image 74"/>
          <p:cNvPicPr>
            <a:picLocks noChangeAspect="1"/>
          </p:cNvPicPr>
          <p:nvPr/>
        </p:nvPicPr>
        <p:blipFill rotWithShape="1">
          <a:blip r:embed="rId4">
            <a:extLst>
              <a:ext uri="{28A0092B-C50C-407E-A947-70E740481C1C}">
                <a14:useLocalDpi xmlns:a14="http://schemas.microsoft.com/office/drawing/2010/main" val="0"/>
              </a:ext>
            </a:extLst>
          </a:blip>
          <a:srcRect b="8088"/>
          <a:stretch/>
        </p:blipFill>
        <p:spPr>
          <a:xfrm>
            <a:off x="3812778" y="4404688"/>
            <a:ext cx="211709" cy="165569"/>
          </a:xfrm>
          <a:prstGeom prst="rect">
            <a:avLst/>
          </a:prstGeom>
        </p:spPr>
      </p:pic>
      <p:pic>
        <p:nvPicPr>
          <p:cNvPr id="76" name="Image 75"/>
          <p:cNvPicPr>
            <a:picLocks noChangeAspect="1"/>
          </p:cNvPicPr>
          <p:nvPr/>
        </p:nvPicPr>
        <p:blipFill rotWithShape="1">
          <a:blip r:embed="rId5">
            <a:extLst>
              <a:ext uri="{28A0092B-C50C-407E-A947-70E740481C1C}">
                <a14:useLocalDpi xmlns:a14="http://schemas.microsoft.com/office/drawing/2010/main" val="0"/>
              </a:ext>
            </a:extLst>
          </a:blip>
          <a:srcRect l="51419" t="22345" r="8477" b="30283"/>
          <a:stretch/>
        </p:blipFill>
        <p:spPr>
          <a:xfrm>
            <a:off x="3797739" y="4598567"/>
            <a:ext cx="203071" cy="206474"/>
          </a:xfrm>
          <a:prstGeom prst="rect">
            <a:avLst/>
          </a:prstGeom>
        </p:spPr>
      </p:pic>
      <p:pic>
        <p:nvPicPr>
          <p:cNvPr id="77" name="Image 76"/>
          <p:cNvPicPr>
            <a:picLocks noChangeAspect="1"/>
          </p:cNvPicPr>
          <p:nvPr/>
        </p:nvPicPr>
        <p:blipFill rotWithShape="1">
          <a:blip r:embed="rId4">
            <a:extLst>
              <a:ext uri="{28A0092B-C50C-407E-A947-70E740481C1C}">
                <a14:useLocalDpi xmlns:a14="http://schemas.microsoft.com/office/drawing/2010/main" val="0"/>
              </a:ext>
            </a:extLst>
          </a:blip>
          <a:srcRect b="8088"/>
          <a:stretch/>
        </p:blipFill>
        <p:spPr>
          <a:xfrm>
            <a:off x="4032698" y="4404688"/>
            <a:ext cx="211709" cy="165569"/>
          </a:xfrm>
          <a:prstGeom prst="rect">
            <a:avLst/>
          </a:prstGeom>
        </p:spPr>
      </p:pic>
      <p:pic>
        <p:nvPicPr>
          <p:cNvPr id="78" name="Image 77"/>
          <p:cNvPicPr>
            <a:picLocks noChangeAspect="1"/>
          </p:cNvPicPr>
          <p:nvPr/>
        </p:nvPicPr>
        <p:blipFill rotWithShape="1">
          <a:blip r:embed="rId4">
            <a:extLst>
              <a:ext uri="{28A0092B-C50C-407E-A947-70E740481C1C}">
                <a14:useLocalDpi xmlns:a14="http://schemas.microsoft.com/office/drawing/2010/main" val="0"/>
              </a:ext>
            </a:extLst>
          </a:blip>
          <a:srcRect b="8088"/>
          <a:stretch/>
        </p:blipFill>
        <p:spPr>
          <a:xfrm>
            <a:off x="4231398" y="4406617"/>
            <a:ext cx="211709" cy="165569"/>
          </a:xfrm>
          <a:prstGeom prst="rect">
            <a:avLst/>
          </a:prstGeom>
        </p:spPr>
      </p:pic>
      <p:sp>
        <p:nvSpPr>
          <p:cNvPr id="83" name="Pentagone 7"/>
          <p:cNvSpPr/>
          <p:nvPr/>
        </p:nvSpPr>
        <p:spPr>
          <a:xfrm>
            <a:off x="8004048" y="182880"/>
            <a:ext cx="3919728" cy="341376"/>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Conclusion et Perspectives</a:t>
            </a:r>
            <a:endParaRPr lang="fr-BE" dirty="0"/>
          </a:p>
        </p:txBody>
      </p:sp>
      <p:sp>
        <p:nvSpPr>
          <p:cNvPr id="4" name="ZoneTexte 3"/>
          <p:cNvSpPr txBox="1"/>
          <p:nvPr/>
        </p:nvSpPr>
        <p:spPr>
          <a:xfrm>
            <a:off x="8000921" y="725146"/>
            <a:ext cx="4224552" cy="2369880"/>
          </a:xfrm>
          <a:prstGeom prst="rect">
            <a:avLst/>
          </a:prstGeom>
          <a:noFill/>
        </p:spPr>
        <p:txBody>
          <a:bodyPr wrap="square" rtlCol="0">
            <a:spAutoFit/>
          </a:bodyPr>
          <a:lstStyle/>
          <a:p>
            <a:r>
              <a:rPr lang="fr-FR" sz="2200" b="1" dirty="0" smtClean="0"/>
              <a:t>Mais aussi</a:t>
            </a:r>
            <a:r>
              <a:rPr lang="mr-IN" sz="2200" b="1" dirty="0" smtClean="0"/>
              <a:t>…</a:t>
            </a:r>
            <a:endParaRPr lang="fr-FR" sz="2200" b="1" dirty="0" smtClean="0"/>
          </a:p>
          <a:p>
            <a:r>
              <a:rPr lang="fr-FR" dirty="0" err="1" smtClean="0"/>
              <a:t>Extracurricular</a:t>
            </a:r>
            <a:r>
              <a:rPr lang="fr-FR" dirty="0" smtClean="0"/>
              <a:t> </a:t>
            </a:r>
            <a:r>
              <a:rPr lang="fr-FR" dirty="0" err="1" smtClean="0"/>
              <a:t>activities</a:t>
            </a:r>
            <a:r>
              <a:rPr lang="fr-FR" dirty="0" smtClean="0"/>
              <a:t> (Tinto, 1993)</a:t>
            </a:r>
          </a:p>
          <a:p>
            <a:endParaRPr lang="fr-FR" dirty="0" smtClean="0"/>
          </a:p>
          <a:p>
            <a:r>
              <a:rPr lang="fr-FR" dirty="0" smtClean="0"/>
              <a:t>Perception de la </a:t>
            </a:r>
            <a:r>
              <a:rPr lang="fr-FR" dirty="0" err="1" smtClean="0"/>
              <a:t>contr</a:t>
            </a:r>
            <a:r>
              <a:rPr lang="nl-BE" dirty="0" smtClean="0"/>
              <a:t>ôlabilité (Viau, 1997)</a:t>
            </a:r>
          </a:p>
          <a:p>
            <a:endParaRPr lang="nl-BE" dirty="0" smtClean="0"/>
          </a:p>
          <a:p>
            <a:r>
              <a:rPr lang="nl-BE" dirty="0" smtClean="0"/>
              <a:t>Approche de l’apprentissage en profondeur</a:t>
            </a:r>
          </a:p>
          <a:p>
            <a:endParaRPr lang="nl-BE" dirty="0" smtClean="0"/>
          </a:p>
          <a:p>
            <a:r>
              <a:rPr lang="nl-BE" dirty="0" smtClean="0"/>
              <a:t>Approches de l’apprentissage stratégiques</a:t>
            </a:r>
            <a:r>
              <a:rPr lang="fr-FR" dirty="0" smtClean="0"/>
              <a:t> </a:t>
            </a:r>
            <a:endParaRPr lang="fr-FR" dirty="0"/>
          </a:p>
        </p:txBody>
      </p:sp>
      <p:pic>
        <p:nvPicPr>
          <p:cNvPr id="88" name="Image 87"/>
          <p:cNvPicPr>
            <a:picLocks noChangeAspect="1"/>
          </p:cNvPicPr>
          <p:nvPr/>
        </p:nvPicPr>
        <p:blipFill rotWithShape="1">
          <a:blip r:embed="rId4">
            <a:extLst>
              <a:ext uri="{28A0092B-C50C-407E-A947-70E740481C1C}">
                <a14:useLocalDpi xmlns:a14="http://schemas.microsoft.com/office/drawing/2010/main" val="0"/>
              </a:ext>
            </a:extLst>
          </a:blip>
          <a:srcRect b="8088"/>
          <a:stretch/>
        </p:blipFill>
        <p:spPr>
          <a:xfrm>
            <a:off x="8108236" y="1411296"/>
            <a:ext cx="359417" cy="281085"/>
          </a:xfrm>
          <a:prstGeom prst="rect">
            <a:avLst/>
          </a:prstGeom>
        </p:spPr>
      </p:pic>
      <p:pic>
        <p:nvPicPr>
          <p:cNvPr id="89" name="Image 88"/>
          <p:cNvPicPr>
            <a:picLocks noChangeAspect="1"/>
          </p:cNvPicPr>
          <p:nvPr/>
        </p:nvPicPr>
        <p:blipFill rotWithShape="1">
          <a:blip r:embed="rId4">
            <a:extLst>
              <a:ext uri="{28A0092B-C50C-407E-A947-70E740481C1C}">
                <a14:useLocalDpi xmlns:a14="http://schemas.microsoft.com/office/drawing/2010/main" val="0"/>
              </a:ext>
            </a:extLst>
          </a:blip>
          <a:srcRect b="8088"/>
          <a:stretch/>
        </p:blipFill>
        <p:spPr>
          <a:xfrm>
            <a:off x="8440746" y="1411291"/>
            <a:ext cx="359417" cy="281085"/>
          </a:xfrm>
          <a:prstGeom prst="rect">
            <a:avLst/>
          </a:prstGeom>
        </p:spPr>
      </p:pic>
      <p:pic>
        <p:nvPicPr>
          <p:cNvPr id="90" name="Image 89"/>
          <p:cNvPicPr>
            <a:picLocks noChangeAspect="1"/>
          </p:cNvPicPr>
          <p:nvPr/>
        </p:nvPicPr>
        <p:blipFill rotWithShape="1">
          <a:blip r:embed="rId5">
            <a:extLst>
              <a:ext uri="{28A0092B-C50C-407E-A947-70E740481C1C}">
                <a14:useLocalDpi xmlns:a14="http://schemas.microsoft.com/office/drawing/2010/main" val="0"/>
              </a:ext>
            </a:extLst>
          </a:blip>
          <a:srcRect l="51419" t="22345" r="8477" b="30283"/>
          <a:stretch/>
        </p:blipFill>
        <p:spPr>
          <a:xfrm>
            <a:off x="9872204" y="1928942"/>
            <a:ext cx="344751" cy="350529"/>
          </a:xfrm>
          <a:prstGeom prst="rect">
            <a:avLst/>
          </a:prstGeom>
        </p:spPr>
      </p:pic>
      <p:sp>
        <p:nvSpPr>
          <p:cNvPr id="91" name="ZoneTexte 90"/>
          <p:cNvSpPr txBox="1"/>
          <p:nvPr/>
        </p:nvSpPr>
        <p:spPr>
          <a:xfrm>
            <a:off x="7967444" y="5821541"/>
            <a:ext cx="4224552" cy="984885"/>
          </a:xfrm>
          <a:prstGeom prst="rect">
            <a:avLst/>
          </a:prstGeom>
          <a:noFill/>
        </p:spPr>
        <p:txBody>
          <a:bodyPr wrap="square" rtlCol="0">
            <a:spAutoFit/>
          </a:bodyPr>
          <a:lstStyle/>
          <a:p>
            <a:r>
              <a:rPr lang="fr-FR" sz="2200" b="1" dirty="0" smtClean="0"/>
              <a:t>Perspectives</a:t>
            </a:r>
          </a:p>
          <a:p>
            <a:r>
              <a:rPr lang="nl-BE" dirty="0" smtClean="0"/>
              <a:t>Des croisements vers l’établissement de profils d’étudiants en allègement ? </a:t>
            </a:r>
            <a:endParaRPr lang="fr-FR" dirty="0"/>
          </a:p>
        </p:txBody>
      </p:sp>
      <p:pic>
        <p:nvPicPr>
          <p:cNvPr id="92" name="Image 91"/>
          <p:cNvPicPr>
            <a:picLocks noChangeAspect="1"/>
          </p:cNvPicPr>
          <p:nvPr/>
        </p:nvPicPr>
        <p:blipFill rotWithShape="1">
          <a:blip r:embed="rId4">
            <a:extLst>
              <a:ext uri="{28A0092B-C50C-407E-A947-70E740481C1C}">
                <a14:useLocalDpi xmlns:a14="http://schemas.microsoft.com/office/drawing/2010/main" val="0"/>
              </a:ext>
            </a:extLst>
          </a:blip>
          <a:srcRect b="8088"/>
          <a:stretch/>
        </p:blipFill>
        <p:spPr>
          <a:xfrm>
            <a:off x="8066667" y="3060009"/>
            <a:ext cx="359417" cy="281085"/>
          </a:xfrm>
          <a:prstGeom prst="rect">
            <a:avLst/>
          </a:prstGeom>
        </p:spPr>
      </p:pic>
      <p:pic>
        <p:nvPicPr>
          <p:cNvPr id="93" name="Image 92"/>
          <p:cNvPicPr>
            <a:picLocks noChangeAspect="1"/>
          </p:cNvPicPr>
          <p:nvPr/>
        </p:nvPicPr>
        <p:blipFill rotWithShape="1">
          <a:blip r:embed="rId4">
            <a:extLst>
              <a:ext uri="{28A0092B-C50C-407E-A947-70E740481C1C}">
                <a14:useLocalDpi xmlns:a14="http://schemas.microsoft.com/office/drawing/2010/main" val="0"/>
              </a:ext>
            </a:extLst>
          </a:blip>
          <a:srcRect b="8088"/>
          <a:stretch/>
        </p:blipFill>
        <p:spPr>
          <a:xfrm>
            <a:off x="8399177" y="3060004"/>
            <a:ext cx="359417" cy="281085"/>
          </a:xfrm>
          <a:prstGeom prst="rect">
            <a:avLst/>
          </a:prstGeom>
        </p:spPr>
      </p:pic>
      <p:pic>
        <p:nvPicPr>
          <p:cNvPr id="94" name="Image 93"/>
          <p:cNvPicPr>
            <a:picLocks noChangeAspect="1"/>
          </p:cNvPicPr>
          <p:nvPr/>
        </p:nvPicPr>
        <p:blipFill rotWithShape="1">
          <a:blip r:embed="rId5">
            <a:extLst>
              <a:ext uri="{28A0092B-C50C-407E-A947-70E740481C1C}">
                <a14:useLocalDpi xmlns:a14="http://schemas.microsoft.com/office/drawing/2010/main" val="0"/>
              </a:ext>
            </a:extLst>
          </a:blip>
          <a:srcRect l="51419" t="22345" r="8477" b="30283"/>
          <a:stretch/>
        </p:blipFill>
        <p:spPr>
          <a:xfrm>
            <a:off x="8746353" y="3048091"/>
            <a:ext cx="344751" cy="350529"/>
          </a:xfrm>
          <a:prstGeom prst="rect">
            <a:avLst/>
          </a:prstGeom>
        </p:spPr>
      </p:pic>
      <p:pic>
        <p:nvPicPr>
          <p:cNvPr id="95" name="Image 94"/>
          <p:cNvPicPr>
            <a:picLocks noChangeAspect="1"/>
          </p:cNvPicPr>
          <p:nvPr/>
        </p:nvPicPr>
        <p:blipFill rotWithShape="1">
          <a:blip r:embed="rId4">
            <a:extLst>
              <a:ext uri="{28A0092B-C50C-407E-A947-70E740481C1C}">
                <a14:useLocalDpi xmlns:a14="http://schemas.microsoft.com/office/drawing/2010/main" val="0"/>
              </a:ext>
            </a:extLst>
          </a:blip>
          <a:srcRect b="8088"/>
          <a:stretch/>
        </p:blipFill>
        <p:spPr>
          <a:xfrm>
            <a:off x="8108222" y="2491958"/>
            <a:ext cx="359417" cy="281085"/>
          </a:xfrm>
          <a:prstGeom prst="rect">
            <a:avLst/>
          </a:prstGeom>
        </p:spPr>
      </p:pic>
      <p:pic>
        <p:nvPicPr>
          <p:cNvPr id="96" name="Image 95"/>
          <p:cNvPicPr>
            <a:picLocks noChangeAspect="1"/>
          </p:cNvPicPr>
          <p:nvPr/>
        </p:nvPicPr>
        <p:blipFill rotWithShape="1">
          <a:blip r:embed="rId5">
            <a:extLst>
              <a:ext uri="{28A0092B-C50C-407E-A947-70E740481C1C}">
                <a14:useLocalDpi xmlns:a14="http://schemas.microsoft.com/office/drawing/2010/main" val="0"/>
              </a:ext>
            </a:extLst>
          </a:blip>
          <a:srcRect l="51419" t="22345" r="8477" b="30283"/>
          <a:stretch/>
        </p:blipFill>
        <p:spPr>
          <a:xfrm>
            <a:off x="8455398" y="2480045"/>
            <a:ext cx="344751" cy="350529"/>
          </a:xfrm>
          <a:prstGeom prst="rect">
            <a:avLst/>
          </a:prstGeom>
        </p:spPr>
      </p:pic>
      <p:pic>
        <p:nvPicPr>
          <p:cNvPr id="99" name="Image 98"/>
          <p:cNvPicPr>
            <a:picLocks noChangeAspect="1"/>
          </p:cNvPicPr>
          <p:nvPr/>
        </p:nvPicPr>
        <p:blipFill rotWithShape="1">
          <a:blip r:embed="rId5">
            <a:extLst>
              <a:ext uri="{28A0092B-C50C-407E-A947-70E740481C1C}">
                <a14:useLocalDpi xmlns:a14="http://schemas.microsoft.com/office/drawing/2010/main" val="0"/>
              </a:ext>
            </a:extLst>
          </a:blip>
          <a:srcRect l="51419" t="22345" r="8477" b="30283"/>
          <a:stretch/>
        </p:blipFill>
        <p:spPr>
          <a:xfrm>
            <a:off x="10897454" y="1942792"/>
            <a:ext cx="344751" cy="350529"/>
          </a:xfrm>
          <a:prstGeom prst="rect">
            <a:avLst/>
          </a:prstGeom>
        </p:spPr>
      </p:pic>
      <p:pic>
        <p:nvPicPr>
          <p:cNvPr id="100" name="Image 99"/>
          <p:cNvPicPr>
            <a:picLocks noChangeAspect="1"/>
          </p:cNvPicPr>
          <p:nvPr/>
        </p:nvPicPr>
        <p:blipFill rotWithShape="1">
          <a:blip r:embed="rId5">
            <a:extLst>
              <a:ext uri="{28A0092B-C50C-407E-A947-70E740481C1C}">
                <a14:useLocalDpi xmlns:a14="http://schemas.microsoft.com/office/drawing/2010/main" val="0"/>
              </a:ext>
            </a:extLst>
          </a:blip>
          <a:srcRect l="51419" t="22345" r="8477" b="30283"/>
          <a:stretch/>
        </p:blipFill>
        <p:spPr>
          <a:xfrm>
            <a:off x="10537227" y="1942792"/>
            <a:ext cx="344751" cy="350529"/>
          </a:xfrm>
          <a:prstGeom prst="rect">
            <a:avLst/>
          </a:prstGeom>
        </p:spPr>
      </p:pic>
      <p:pic>
        <p:nvPicPr>
          <p:cNvPr id="101" name="Image 100"/>
          <p:cNvPicPr>
            <a:picLocks noChangeAspect="1"/>
          </p:cNvPicPr>
          <p:nvPr/>
        </p:nvPicPr>
        <p:blipFill rotWithShape="1">
          <a:blip r:embed="rId5">
            <a:extLst>
              <a:ext uri="{28A0092B-C50C-407E-A947-70E740481C1C}">
                <a14:useLocalDpi xmlns:a14="http://schemas.microsoft.com/office/drawing/2010/main" val="0"/>
              </a:ext>
            </a:extLst>
          </a:blip>
          <a:srcRect l="51419" t="22345" r="8477" b="30283"/>
          <a:stretch/>
        </p:blipFill>
        <p:spPr>
          <a:xfrm>
            <a:off x="10204713" y="1942792"/>
            <a:ext cx="344751" cy="350529"/>
          </a:xfrm>
          <a:prstGeom prst="rect">
            <a:avLst/>
          </a:prstGeom>
        </p:spPr>
      </p:pic>
      <p:pic>
        <p:nvPicPr>
          <p:cNvPr id="102" name="Image 101"/>
          <p:cNvPicPr>
            <a:picLocks noChangeAspect="1"/>
          </p:cNvPicPr>
          <p:nvPr/>
        </p:nvPicPr>
        <p:blipFill rotWithShape="1">
          <a:blip r:embed="rId4">
            <a:extLst>
              <a:ext uri="{28A0092B-C50C-407E-A947-70E740481C1C}">
                <a14:useLocalDpi xmlns:a14="http://schemas.microsoft.com/office/drawing/2010/main" val="0"/>
              </a:ext>
            </a:extLst>
          </a:blip>
          <a:srcRect b="8088"/>
          <a:stretch/>
        </p:blipFill>
        <p:spPr>
          <a:xfrm>
            <a:off x="8094377" y="1937774"/>
            <a:ext cx="359417" cy="281085"/>
          </a:xfrm>
          <a:prstGeom prst="rect">
            <a:avLst/>
          </a:prstGeom>
        </p:spPr>
      </p:pic>
      <p:pic>
        <p:nvPicPr>
          <p:cNvPr id="103" name="Image 102"/>
          <p:cNvPicPr>
            <a:picLocks noChangeAspect="1"/>
          </p:cNvPicPr>
          <p:nvPr/>
        </p:nvPicPr>
        <p:blipFill rotWithShape="1">
          <a:blip r:embed="rId4">
            <a:extLst>
              <a:ext uri="{28A0092B-C50C-407E-A947-70E740481C1C}">
                <a14:useLocalDpi xmlns:a14="http://schemas.microsoft.com/office/drawing/2010/main" val="0"/>
              </a:ext>
            </a:extLst>
          </a:blip>
          <a:srcRect b="8088"/>
          <a:stretch/>
        </p:blipFill>
        <p:spPr>
          <a:xfrm>
            <a:off x="8426887" y="1937769"/>
            <a:ext cx="359417" cy="281085"/>
          </a:xfrm>
          <a:prstGeom prst="rect">
            <a:avLst/>
          </a:prstGeom>
        </p:spPr>
      </p:pic>
      <p:pic>
        <p:nvPicPr>
          <p:cNvPr id="104" name="Image 103"/>
          <p:cNvPicPr>
            <a:picLocks noChangeAspect="1"/>
          </p:cNvPicPr>
          <p:nvPr/>
        </p:nvPicPr>
        <p:blipFill rotWithShape="1">
          <a:blip r:embed="rId4">
            <a:extLst>
              <a:ext uri="{28A0092B-C50C-407E-A947-70E740481C1C}">
                <a14:useLocalDpi xmlns:a14="http://schemas.microsoft.com/office/drawing/2010/main" val="0"/>
              </a:ext>
            </a:extLst>
          </a:blip>
          <a:srcRect b="8088"/>
          <a:stretch/>
        </p:blipFill>
        <p:spPr>
          <a:xfrm>
            <a:off x="8759409" y="1937775"/>
            <a:ext cx="359417" cy="281085"/>
          </a:xfrm>
          <a:prstGeom prst="rect">
            <a:avLst/>
          </a:prstGeom>
        </p:spPr>
      </p:pic>
      <p:pic>
        <p:nvPicPr>
          <p:cNvPr id="105" name="Image 104"/>
          <p:cNvPicPr>
            <a:picLocks noChangeAspect="1"/>
          </p:cNvPicPr>
          <p:nvPr/>
        </p:nvPicPr>
        <p:blipFill rotWithShape="1">
          <a:blip r:embed="rId4">
            <a:extLst>
              <a:ext uri="{28A0092B-C50C-407E-A947-70E740481C1C}">
                <a14:useLocalDpi xmlns:a14="http://schemas.microsoft.com/office/drawing/2010/main" val="0"/>
              </a:ext>
            </a:extLst>
          </a:blip>
          <a:srcRect b="8088"/>
          <a:stretch/>
        </p:blipFill>
        <p:spPr>
          <a:xfrm>
            <a:off x="9091919" y="1937770"/>
            <a:ext cx="359417" cy="281085"/>
          </a:xfrm>
          <a:prstGeom prst="rect">
            <a:avLst/>
          </a:prstGeom>
        </p:spPr>
      </p:pic>
      <p:pic>
        <p:nvPicPr>
          <p:cNvPr id="106" name="Image 105"/>
          <p:cNvPicPr>
            <a:picLocks noChangeAspect="1"/>
          </p:cNvPicPr>
          <p:nvPr/>
        </p:nvPicPr>
        <p:blipFill rotWithShape="1">
          <a:blip r:embed="rId4">
            <a:extLst>
              <a:ext uri="{28A0092B-C50C-407E-A947-70E740481C1C}">
                <a14:useLocalDpi xmlns:a14="http://schemas.microsoft.com/office/drawing/2010/main" val="0"/>
              </a:ext>
            </a:extLst>
          </a:blip>
          <a:srcRect b="8088"/>
          <a:stretch/>
        </p:blipFill>
        <p:spPr>
          <a:xfrm>
            <a:off x="9412191" y="1937769"/>
            <a:ext cx="359417" cy="281085"/>
          </a:xfrm>
          <a:prstGeom prst="rect">
            <a:avLst/>
          </a:prstGeom>
        </p:spPr>
      </p:pic>
      <p:sp>
        <p:nvSpPr>
          <p:cNvPr id="108" name="ZoneTexte 107"/>
          <p:cNvSpPr txBox="1"/>
          <p:nvPr/>
        </p:nvSpPr>
        <p:spPr>
          <a:xfrm>
            <a:off x="7981295" y="3452371"/>
            <a:ext cx="4224552" cy="2369880"/>
          </a:xfrm>
          <a:prstGeom prst="rect">
            <a:avLst/>
          </a:prstGeom>
          <a:noFill/>
        </p:spPr>
        <p:txBody>
          <a:bodyPr wrap="square" rtlCol="0">
            <a:spAutoFit/>
          </a:bodyPr>
          <a:lstStyle/>
          <a:p>
            <a:r>
              <a:rPr lang="fr-FR" sz="2200" b="1" dirty="0" smtClean="0"/>
              <a:t>Rappel de quelques effets saillants</a:t>
            </a:r>
            <a:endParaRPr lang="fr-FR" dirty="0" smtClean="0"/>
          </a:p>
          <a:p>
            <a:r>
              <a:rPr lang="fr-FR" i="1" dirty="0"/>
              <a:t>Small group </a:t>
            </a:r>
            <a:r>
              <a:rPr lang="fr-FR" i="1" dirty="0" err="1"/>
              <a:t>effect</a:t>
            </a:r>
            <a:r>
              <a:rPr lang="fr-FR" i="1" dirty="0"/>
              <a:t> </a:t>
            </a:r>
            <a:r>
              <a:rPr lang="fr-FR" dirty="0"/>
              <a:t>(vs inhibitions)</a:t>
            </a:r>
          </a:p>
          <a:p>
            <a:r>
              <a:rPr lang="fr-FR" dirty="0" smtClean="0"/>
              <a:t>Solidarité au sein du groupe</a:t>
            </a:r>
          </a:p>
          <a:p>
            <a:r>
              <a:rPr lang="fr-FR" dirty="0" smtClean="0"/>
              <a:t>Disponibilité des enseignants</a:t>
            </a:r>
          </a:p>
          <a:p>
            <a:r>
              <a:rPr lang="fr-FR" dirty="0" smtClean="0"/>
              <a:t>Questions (du niveau) d’examens</a:t>
            </a:r>
          </a:p>
          <a:p>
            <a:r>
              <a:rPr lang="fr-FR" dirty="0" smtClean="0"/>
              <a:t>Feedbacks </a:t>
            </a:r>
            <a:r>
              <a:rPr lang="fr-FR" dirty="0" err="1" smtClean="0"/>
              <a:t>critériés</a:t>
            </a:r>
            <a:r>
              <a:rPr lang="fr-FR" dirty="0" smtClean="0"/>
              <a:t>, contenus ciblés</a:t>
            </a:r>
          </a:p>
          <a:p>
            <a:r>
              <a:rPr lang="fr-FR" dirty="0" smtClean="0"/>
              <a:t>Craintes associées au choix de l’allègement (régression, isolement,  exclusion sociale)</a:t>
            </a:r>
          </a:p>
        </p:txBody>
      </p:sp>
    </p:spTree>
    <p:extLst>
      <p:ext uri="{BB962C8B-B14F-4D97-AF65-F5344CB8AC3E}">
        <p14:creationId xmlns:p14="http://schemas.microsoft.com/office/powerpoint/2010/main" val="673306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0"/>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4"/>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6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5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54"/>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55"/>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56"/>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57"/>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74"/>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76"/>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75"/>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73"/>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77"/>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78"/>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22"/>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21"/>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72"/>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68"/>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69"/>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71"/>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23"/>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61"/>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63"/>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62"/>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67"/>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15"/>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58"/>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60"/>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65"/>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4"/>
                                        </p:tgtEl>
                                        <p:attrNameLst>
                                          <p:attrName>style.visibility</p:attrName>
                                        </p:attrNameLst>
                                      </p:cBhvr>
                                      <p:to>
                                        <p:strVal val="visible"/>
                                      </p:to>
                                    </p:set>
                                  </p:childTnLst>
                                </p:cTn>
                              </p:par>
                              <p:par>
                                <p:cTn id="155" presetID="1" presetClass="entr" presetSubtype="0" fill="hold" nodeType="withEffect">
                                  <p:stCondLst>
                                    <p:cond delay="0"/>
                                  </p:stCondLst>
                                  <p:childTnLst>
                                    <p:set>
                                      <p:cBhvr>
                                        <p:cTn id="156" dur="1" fill="hold">
                                          <p:stCondLst>
                                            <p:cond delay="0"/>
                                          </p:stCondLst>
                                        </p:cTn>
                                        <p:tgtEl>
                                          <p:spTgt spid="88"/>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89"/>
                                        </p:tgtEl>
                                        <p:attrNameLst>
                                          <p:attrName>style.visibility</p:attrName>
                                        </p:attrNameLst>
                                      </p:cBhvr>
                                      <p:to>
                                        <p:strVal val="visible"/>
                                      </p:to>
                                    </p:set>
                                  </p:childTnLst>
                                </p:cTn>
                              </p:par>
                              <p:par>
                                <p:cTn id="159" presetID="1" presetClass="entr" presetSubtype="0" fill="hold" nodeType="withEffect">
                                  <p:stCondLst>
                                    <p:cond delay="0"/>
                                  </p:stCondLst>
                                  <p:childTnLst>
                                    <p:set>
                                      <p:cBhvr>
                                        <p:cTn id="160" dur="1" fill="hold">
                                          <p:stCondLst>
                                            <p:cond delay="0"/>
                                          </p:stCondLst>
                                        </p:cTn>
                                        <p:tgtEl>
                                          <p:spTgt spid="102"/>
                                        </p:tgtEl>
                                        <p:attrNameLst>
                                          <p:attrName>style.visibility</p:attrName>
                                        </p:attrNameLst>
                                      </p:cBhvr>
                                      <p:to>
                                        <p:strVal val="visible"/>
                                      </p:to>
                                    </p:set>
                                  </p:childTnLst>
                                </p:cTn>
                              </p:par>
                              <p:par>
                                <p:cTn id="161" presetID="1" presetClass="entr" presetSubtype="0" fill="hold" nodeType="withEffect">
                                  <p:stCondLst>
                                    <p:cond delay="0"/>
                                  </p:stCondLst>
                                  <p:childTnLst>
                                    <p:set>
                                      <p:cBhvr>
                                        <p:cTn id="162" dur="1" fill="hold">
                                          <p:stCondLst>
                                            <p:cond delay="0"/>
                                          </p:stCondLst>
                                        </p:cTn>
                                        <p:tgtEl>
                                          <p:spTgt spid="103"/>
                                        </p:tgtEl>
                                        <p:attrNameLst>
                                          <p:attrName>style.visibility</p:attrName>
                                        </p:attrNameLst>
                                      </p:cBhvr>
                                      <p:to>
                                        <p:strVal val="visible"/>
                                      </p:to>
                                    </p:set>
                                  </p:childTnLst>
                                </p:cTn>
                              </p:par>
                              <p:par>
                                <p:cTn id="163" presetID="1" presetClass="entr" presetSubtype="0" fill="hold" nodeType="withEffect">
                                  <p:stCondLst>
                                    <p:cond delay="0"/>
                                  </p:stCondLst>
                                  <p:childTnLst>
                                    <p:set>
                                      <p:cBhvr>
                                        <p:cTn id="164" dur="1" fill="hold">
                                          <p:stCondLst>
                                            <p:cond delay="0"/>
                                          </p:stCondLst>
                                        </p:cTn>
                                        <p:tgtEl>
                                          <p:spTgt spid="104"/>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105"/>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106"/>
                                        </p:tgtEl>
                                        <p:attrNameLst>
                                          <p:attrName>style.visibility</p:attrName>
                                        </p:attrNameLst>
                                      </p:cBhvr>
                                      <p:to>
                                        <p:strVal val="visible"/>
                                      </p:to>
                                    </p:set>
                                  </p:childTnLst>
                                </p:cTn>
                              </p:par>
                              <p:par>
                                <p:cTn id="169" presetID="1" presetClass="entr" presetSubtype="0" fill="hold" nodeType="withEffect">
                                  <p:stCondLst>
                                    <p:cond delay="0"/>
                                  </p:stCondLst>
                                  <p:childTnLst>
                                    <p:set>
                                      <p:cBhvr>
                                        <p:cTn id="170" dur="1" fill="hold">
                                          <p:stCondLst>
                                            <p:cond delay="0"/>
                                          </p:stCondLst>
                                        </p:cTn>
                                        <p:tgtEl>
                                          <p:spTgt spid="90"/>
                                        </p:tgtEl>
                                        <p:attrNameLst>
                                          <p:attrName>style.visibility</p:attrName>
                                        </p:attrNameLst>
                                      </p:cBhvr>
                                      <p:to>
                                        <p:strVal val="visible"/>
                                      </p:to>
                                    </p:set>
                                  </p:childTnLst>
                                </p:cTn>
                              </p:par>
                              <p:par>
                                <p:cTn id="171" presetID="1" presetClass="entr" presetSubtype="0" fill="hold" nodeType="withEffect">
                                  <p:stCondLst>
                                    <p:cond delay="0"/>
                                  </p:stCondLst>
                                  <p:childTnLst>
                                    <p:set>
                                      <p:cBhvr>
                                        <p:cTn id="172" dur="1" fill="hold">
                                          <p:stCondLst>
                                            <p:cond delay="0"/>
                                          </p:stCondLst>
                                        </p:cTn>
                                        <p:tgtEl>
                                          <p:spTgt spid="101"/>
                                        </p:tgtEl>
                                        <p:attrNameLst>
                                          <p:attrName>style.visibility</p:attrName>
                                        </p:attrNameLst>
                                      </p:cBhvr>
                                      <p:to>
                                        <p:strVal val="visible"/>
                                      </p:to>
                                    </p:set>
                                  </p:childTnLst>
                                </p:cTn>
                              </p:par>
                              <p:par>
                                <p:cTn id="173" presetID="1" presetClass="entr" presetSubtype="0" fill="hold" nodeType="withEffect">
                                  <p:stCondLst>
                                    <p:cond delay="0"/>
                                  </p:stCondLst>
                                  <p:childTnLst>
                                    <p:set>
                                      <p:cBhvr>
                                        <p:cTn id="174" dur="1" fill="hold">
                                          <p:stCondLst>
                                            <p:cond delay="0"/>
                                          </p:stCondLst>
                                        </p:cTn>
                                        <p:tgtEl>
                                          <p:spTgt spid="100"/>
                                        </p:tgtEl>
                                        <p:attrNameLst>
                                          <p:attrName>style.visibility</p:attrName>
                                        </p:attrNameLst>
                                      </p:cBhvr>
                                      <p:to>
                                        <p:strVal val="visible"/>
                                      </p:to>
                                    </p:set>
                                  </p:childTnLst>
                                </p:cTn>
                              </p:par>
                              <p:par>
                                <p:cTn id="175" presetID="1" presetClass="entr" presetSubtype="0" fill="hold" nodeType="withEffect">
                                  <p:stCondLst>
                                    <p:cond delay="0"/>
                                  </p:stCondLst>
                                  <p:childTnLst>
                                    <p:set>
                                      <p:cBhvr>
                                        <p:cTn id="176" dur="1" fill="hold">
                                          <p:stCondLst>
                                            <p:cond delay="0"/>
                                          </p:stCondLst>
                                        </p:cTn>
                                        <p:tgtEl>
                                          <p:spTgt spid="99"/>
                                        </p:tgtEl>
                                        <p:attrNameLst>
                                          <p:attrName>style.visibility</p:attrName>
                                        </p:attrNameLst>
                                      </p:cBhvr>
                                      <p:to>
                                        <p:strVal val="visible"/>
                                      </p:to>
                                    </p:set>
                                  </p:childTnLst>
                                </p:cTn>
                              </p:par>
                              <p:par>
                                <p:cTn id="177" presetID="1" presetClass="entr" presetSubtype="0" fill="hold" nodeType="withEffect">
                                  <p:stCondLst>
                                    <p:cond delay="0"/>
                                  </p:stCondLst>
                                  <p:childTnLst>
                                    <p:set>
                                      <p:cBhvr>
                                        <p:cTn id="178" dur="1" fill="hold">
                                          <p:stCondLst>
                                            <p:cond delay="0"/>
                                          </p:stCondLst>
                                        </p:cTn>
                                        <p:tgtEl>
                                          <p:spTgt spid="95"/>
                                        </p:tgtEl>
                                        <p:attrNameLst>
                                          <p:attrName>style.visibility</p:attrName>
                                        </p:attrNameLst>
                                      </p:cBhvr>
                                      <p:to>
                                        <p:strVal val="visible"/>
                                      </p:to>
                                    </p:set>
                                  </p:childTnLst>
                                </p:cTn>
                              </p:par>
                              <p:par>
                                <p:cTn id="179" presetID="1" presetClass="entr" presetSubtype="0" fill="hold" nodeType="withEffect">
                                  <p:stCondLst>
                                    <p:cond delay="0"/>
                                  </p:stCondLst>
                                  <p:childTnLst>
                                    <p:set>
                                      <p:cBhvr>
                                        <p:cTn id="180" dur="1" fill="hold">
                                          <p:stCondLst>
                                            <p:cond delay="0"/>
                                          </p:stCondLst>
                                        </p:cTn>
                                        <p:tgtEl>
                                          <p:spTgt spid="96"/>
                                        </p:tgtEl>
                                        <p:attrNameLst>
                                          <p:attrName>style.visibility</p:attrName>
                                        </p:attrNameLst>
                                      </p:cBhvr>
                                      <p:to>
                                        <p:strVal val="visible"/>
                                      </p:to>
                                    </p:set>
                                  </p:childTnLst>
                                </p:cTn>
                              </p:par>
                              <p:par>
                                <p:cTn id="181" presetID="1" presetClass="entr" presetSubtype="0" fill="hold" nodeType="withEffect">
                                  <p:stCondLst>
                                    <p:cond delay="0"/>
                                  </p:stCondLst>
                                  <p:childTnLst>
                                    <p:set>
                                      <p:cBhvr>
                                        <p:cTn id="182" dur="1" fill="hold">
                                          <p:stCondLst>
                                            <p:cond delay="0"/>
                                          </p:stCondLst>
                                        </p:cTn>
                                        <p:tgtEl>
                                          <p:spTgt spid="92"/>
                                        </p:tgtEl>
                                        <p:attrNameLst>
                                          <p:attrName>style.visibility</p:attrName>
                                        </p:attrNameLst>
                                      </p:cBhvr>
                                      <p:to>
                                        <p:strVal val="visible"/>
                                      </p:to>
                                    </p:set>
                                  </p:childTnLst>
                                </p:cTn>
                              </p:par>
                              <p:par>
                                <p:cTn id="183" presetID="1" presetClass="entr" presetSubtype="0" fill="hold" nodeType="withEffect">
                                  <p:stCondLst>
                                    <p:cond delay="0"/>
                                  </p:stCondLst>
                                  <p:childTnLst>
                                    <p:set>
                                      <p:cBhvr>
                                        <p:cTn id="184" dur="1" fill="hold">
                                          <p:stCondLst>
                                            <p:cond delay="0"/>
                                          </p:stCondLst>
                                        </p:cTn>
                                        <p:tgtEl>
                                          <p:spTgt spid="93"/>
                                        </p:tgtEl>
                                        <p:attrNameLst>
                                          <p:attrName>style.visibility</p:attrName>
                                        </p:attrNameLst>
                                      </p:cBhvr>
                                      <p:to>
                                        <p:strVal val="visible"/>
                                      </p:to>
                                    </p:set>
                                  </p:childTnLst>
                                </p:cTn>
                              </p:par>
                              <p:par>
                                <p:cTn id="185" presetID="1" presetClass="entr" presetSubtype="0" fill="hold" nodeType="withEffect">
                                  <p:stCondLst>
                                    <p:cond delay="0"/>
                                  </p:stCondLst>
                                  <p:childTnLst>
                                    <p:set>
                                      <p:cBhvr>
                                        <p:cTn id="186" dur="1" fill="hold">
                                          <p:stCondLst>
                                            <p:cond delay="0"/>
                                          </p:stCondLst>
                                        </p:cTn>
                                        <p:tgtEl>
                                          <p:spTgt spid="94"/>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1" presetClass="entr" presetSubtype="0" fill="hold" grpId="0" nodeType="clickEffect">
                                  <p:stCondLst>
                                    <p:cond delay="0"/>
                                  </p:stCondLst>
                                  <p:childTnLst>
                                    <p:set>
                                      <p:cBhvr>
                                        <p:cTn id="190" dur="1" fill="hold">
                                          <p:stCondLst>
                                            <p:cond delay="0"/>
                                          </p:stCondLst>
                                        </p:cTn>
                                        <p:tgtEl>
                                          <p:spTgt spid="108"/>
                                        </p:tgtEl>
                                        <p:attrNameLst>
                                          <p:attrName>style.visibility</p:attrName>
                                        </p:attrNameLst>
                                      </p:cBhvr>
                                      <p:to>
                                        <p:strVal val="visible"/>
                                      </p:to>
                                    </p:set>
                                  </p:childTnLst>
                                </p:cTn>
                              </p:par>
                            </p:childTnLst>
                          </p:cTn>
                        </p:par>
                      </p:childTnLst>
                    </p:cTn>
                  </p:par>
                  <p:par>
                    <p:cTn id="191" fill="hold">
                      <p:stCondLst>
                        <p:cond delay="indefinite"/>
                      </p:stCondLst>
                      <p:childTnLst>
                        <p:par>
                          <p:cTn id="192" fill="hold">
                            <p:stCondLst>
                              <p:cond delay="0"/>
                            </p:stCondLst>
                            <p:childTnLst>
                              <p:par>
                                <p:cTn id="193" presetID="1" presetClass="entr" presetSubtype="0" fill="hold" grpId="0" nodeType="clickEffect">
                                  <p:stCondLst>
                                    <p:cond delay="0"/>
                                  </p:stCondLst>
                                  <p:childTnLst>
                                    <p:set>
                                      <p:cBhvr>
                                        <p:cTn id="194"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6" grpId="0" animBg="1"/>
      <p:bldP spid="17" grpId="0" animBg="1"/>
      <p:bldP spid="20" grpId="0" animBg="1"/>
      <p:bldP spid="26" grpId="0" animBg="1"/>
      <p:bldP spid="27" grpId="0" animBg="1"/>
      <p:bldP spid="28" grpId="0" animBg="1"/>
      <p:bldP spid="29" grpId="0" animBg="1"/>
      <p:bldP spid="15" grpId="0" animBg="1"/>
      <p:bldP spid="21" grpId="0" animBg="1"/>
      <p:bldP spid="22" grpId="0" animBg="1"/>
      <p:bldP spid="23" grpId="0" animBg="1"/>
      <p:bldP spid="3" grpId="0"/>
      <p:bldP spid="64" grpId="0" animBg="1"/>
      <p:bldP spid="4" grpId="0"/>
      <p:bldP spid="91" grpId="0"/>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e 7"/>
          <p:cNvSpPr/>
          <p:nvPr/>
        </p:nvSpPr>
        <p:spPr>
          <a:xfrm>
            <a:off x="8035866" y="194602"/>
            <a:ext cx="3919728" cy="34137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Conclusion et Perspectives</a:t>
            </a:r>
            <a:endParaRPr lang="fr-BE" dirty="0"/>
          </a:p>
        </p:txBody>
      </p:sp>
      <p:sp>
        <p:nvSpPr>
          <p:cNvPr id="9" name="Pentagone 8"/>
          <p:cNvSpPr/>
          <p:nvPr/>
        </p:nvSpPr>
        <p:spPr>
          <a:xfrm>
            <a:off x="5457258" y="194602"/>
            <a:ext cx="2880000" cy="34137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Résultats</a:t>
            </a:r>
            <a:endParaRPr lang="fr-BE" dirty="0"/>
          </a:p>
        </p:txBody>
      </p:sp>
      <p:sp>
        <p:nvSpPr>
          <p:cNvPr id="10" name="Pentagone 9"/>
          <p:cNvSpPr/>
          <p:nvPr/>
        </p:nvSpPr>
        <p:spPr>
          <a:xfrm>
            <a:off x="2878650" y="194602"/>
            <a:ext cx="2880000" cy="34137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dirty="0" smtClean="0"/>
              <a:t>Objectifs et Méthodes</a:t>
            </a:r>
            <a:endParaRPr lang="fr-BE" sz="1600" dirty="0"/>
          </a:p>
        </p:txBody>
      </p:sp>
      <p:sp>
        <p:nvSpPr>
          <p:cNvPr id="11" name="Pentagone 10"/>
          <p:cNvSpPr/>
          <p:nvPr/>
        </p:nvSpPr>
        <p:spPr>
          <a:xfrm>
            <a:off x="300042" y="194602"/>
            <a:ext cx="2880000" cy="34137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Contexte</a:t>
            </a:r>
            <a:endParaRPr lang="fr-BE" dirty="0"/>
          </a:p>
        </p:txBody>
      </p:sp>
      <p:pic>
        <p:nvPicPr>
          <p:cNvPr id="12"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0042" y="1312179"/>
            <a:ext cx="5400600" cy="5386573"/>
          </a:xfrm>
        </p:spPr>
      </p:pic>
      <p:sp>
        <p:nvSpPr>
          <p:cNvPr id="13" name="Titre 1"/>
          <p:cNvSpPr txBox="1">
            <a:spLocks/>
          </p:cNvSpPr>
          <p:nvPr/>
        </p:nvSpPr>
        <p:spPr>
          <a:xfrm>
            <a:off x="1504683" y="535978"/>
            <a:ext cx="9182633" cy="9906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fr-BE" sz="2400" b="1" i="1" dirty="0" smtClean="0"/>
              <a:t>12 principes d’une bonne pratique du feedback en 1</a:t>
            </a:r>
            <a:r>
              <a:rPr lang="fr-BE" sz="2400" b="1" i="1" baseline="30000" dirty="0" smtClean="0"/>
              <a:t>ère</a:t>
            </a:r>
            <a:r>
              <a:rPr lang="fr-BE" sz="2400" b="1" i="1" dirty="0" smtClean="0"/>
              <a:t> année (Nicol, 2009)</a:t>
            </a:r>
            <a:endParaRPr lang="fr-BE" sz="2400" b="1" dirty="0" smtClean="0"/>
          </a:p>
        </p:txBody>
      </p:sp>
      <p:sp>
        <p:nvSpPr>
          <p:cNvPr id="15" name="Rectangle 14"/>
          <p:cNvSpPr/>
          <p:nvPr/>
        </p:nvSpPr>
        <p:spPr>
          <a:xfrm>
            <a:off x="6040117" y="1526579"/>
            <a:ext cx="5975880" cy="4431983"/>
          </a:xfrm>
          <a:prstGeom prst="rect">
            <a:avLst/>
          </a:prstGeom>
        </p:spPr>
        <p:txBody>
          <a:bodyPr wrap="square">
            <a:spAutoFit/>
          </a:bodyPr>
          <a:lstStyle/>
          <a:p>
            <a:r>
              <a:rPr lang="fr-BE" sz="2200" b="1" dirty="0"/>
              <a:t>Activités de remédiation spécifiques </a:t>
            </a:r>
            <a:endParaRPr lang="fr-BE" sz="2200" b="1" dirty="0" smtClean="0"/>
          </a:p>
          <a:p>
            <a:pPr marL="342900" indent="-342900">
              <a:buFont typeface="Arial" charset="0"/>
              <a:buChar char="•"/>
            </a:pPr>
            <a:r>
              <a:rPr lang="fr-BE" sz="2000" dirty="0" smtClean="0"/>
              <a:t>Méthodes </a:t>
            </a:r>
            <a:r>
              <a:rPr lang="fr-BE" sz="2000" dirty="0"/>
              <a:t>actives </a:t>
            </a:r>
            <a:r>
              <a:rPr lang="fr-BE" sz="2000" dirty="0" smtClean="0"/>
              <a:t>(2)</a:t>
            </a:r>
          </a:p>
          <a:p>
            <a:pPr marL="342900" indent="-342900">
              <a:buFont typeface="Arial" charset="0"/>
              <a:buChar char="•"/>
            </a:pPr>
            <a:r>
              <a:rPr lang="fr-BE" sz="2000" dirty="0" smtClean="0"/>
              <a:t>Large </a:t>
            </a:r>
            <a:r>
              <a:rPr lang="fr-BE" sz="2000" dirty="0"/>
              <a:t>place pour l’évaluation </a:t>
            </a:r>
            <a:r>
              <a:rPr lang="fr-BE" sz="2000" dirty="0" smtClean="0"/>
              <a:t>formative (1,3,4 et 7)</a:t>
            </a:r>
          </a:p>
          <a:p>
            <a:pPr marL="342900" indent="-342900">
              <a:buFont typeface="Arial" charset="0"/>
              <a:buChar char="•"/>
            </a:pPr>
            <a:r>
              <a:rPr lang="fr-BE" sz="2000" dirty="0" smtClean="0"/>
              <a:t>Simulations </a:t>
            </a:r>
            <a:r>
              <a:rPr lang="fr-BE" sz="2000" dirty="0"/>
              <a:t>d’examen avec correction </a:t>
            </a:r>
            <a:r>
              <a:rPr lang="fr-BE" sz="2000" dirty="0" err="1"/>
              <a:t>critériée</a:t>
            </a:r>
            <a:r>
              <a:rPr lang="fr-BE" sz="2000" dirty="0"/>
              <a:t> </a:t>
            </a:r>
            <a:r>
              <a:rPr lang="fr-BE" sz="2000" dirty="0" smtClean="0"/>
              <a:t>(1, 3, 5 et 7)</a:t>
            </a:r>
            <a:endParaRPr lang="fr-BE" sz="2000" dirty="0"/>
          </a:p>
          <a:p>
            <a:pPr marL="342900" indent="-342900">
              <a:buFont typeface="Arial" charset="0"/>
              <a:buChar char="•"/>
            </a:pPr>
            <a:r>
              <a:rPr lang="fr-BE" sz="2000" dirty="0" smtClean="0"/>
              <a:t>Niveau </a:t>
            </a:r>
            <a:r>
              <a:rPr lang="fr-BE" sz="2000" dirty="0"/>
              <a:t>des exercices calqué sur les exigence de l’évaluation </a:t>
            </a:r>
            <a:r>
              <a:rPr lang="fr-BE" sz="2000" dirty="0" smtClean="0"/>
              <a:t>certificative (1,5)</a:t>
            </a:r>
            <a:endParaRPr lang="fr-BE" sz="2000" dirty="0"/>
          </a:p>
          <a:p>
            <a:pPr marL="342900" indent="-342900">
              <a:buFont typeface="Arial" charset="0"/>
              <a:buChar char="•"/>
            </a:pPr>
            <a:r>
              <a:rPr lang="fr-BE" sz="2000" dirty="0" smtClean="0"/>
              <a:t>Passage </a:t>
            </a:r>
            <a:r>
              <a:rPr lang="fr-BE" sz="2000" dirty="0"/>
              <a:t>d’un cours majoritairement à distance à un cours en présentiel </a:t>
            </a:r>
            <a:r>
              <a:rPr lang="fr-BE" sz="2000" dirty="0" smtClean="0"/>
              <a:t>(6)</a:t>
            </a:r>
          </a:p>
          <a:p>
            <a:pPr marL="342900" indent="-342900">
              <a:buFont typeface="Arial" charset="0"/>
              <a:buChar char="•"/>
            </a:pPr>
            <a:r>
              <a:rPr lang="fr-BE" sz="2000" dirty="0" smtClean="0"/>
              <a:t>Tâches </a:t>
            </a:r>
            <a:r>
              <a:rPr lang="fr-BE" sz="2000" dirty="0"/>
              <a:t>à effectuer en pré- ou </a:t>
            </a:r>
            <a:r>
              <a:rPr lang="fr-BE" sz="2000" dirty="0" smtClean="0"/>
              <a:t>post-séance (2)</a:t>
            </a:r>
            <a:endParaRPr lang="fr-BE" sz="2000" dirty="0"/>
          </a:p>
          <a:p>
            <a:pPr marL="342900" indent="-342900">
              <a:buFont typeface="Arial" charset="0"/>
              <a:buChar char="•"/>
            </a:pPr>
            <a:r>
              <a:rPr lang="fr-BE" sz="2000" dirty="0" smtClean="0"/>
              <a:t>Encadrement </a:t>
            </a:r>
            <a:r>
              <a:rPr lang="fr-BE" sz="2000" dirty="0"/>
              <a:t>plus </a:t>
            </a:r>
            <a:r>
              <a:rPr lang="fr-BE" sz="2000" dirty="0" smtClean="0"/>
              <a:t>proche (6)</a:t>
            </a:r>
          </a:p>
          <a:p>
            <a:endParaRPr lang="fr-FR" sz="2000" b="1" dirty="0" smtClean="0"/>
          </a:p>
          <a:p>
            <a:r>
              <a:rPr lang="fr-FR" sz="2000" b="1" dirty="0" smtClean="0"/>
              <a:t>Séances </a:t>
            </a:r>
            <a:r>
              <a:rPr lang="fr-FR" sz="2000" b="1" dirty="0"/>
              <a:t>spécifiques sur les méthodes de </a:t>
            </a:r>
            <a:r>
              <a:rPr lang="fr-FR" sz="2000" b="1" dirty="0" smtClean="0"/>
              <a:t>travail (6,7) </a:t>
            </a:r>
          </a:p>
          <a:p>
            <a:r>
              <a:rPr lang="fr-FR" sz="2000" b="1" dirty="0" smtClean="0"/>
              <a:t>Suivi </a:t>
            </a:r>
            <a:r>
              <a:rPr lang="fr-FR" sz="2000" b="1" dirty="0"/>
              <a:t>par un conseiller </a:t>
            </a:r>
            <a:r>
              <a:rPr lang="fr-FR" sz="2000" b="1" dirty="0" smtClean="0"/>
              <a:t>pédagogique (7,12)</a:t>
            </a:r>
            <a:endParaRPr lang="fr-FR" sz="2000" b="1" dirty="0"/>
          </a:p>
        </p:txBody>
      </p:sp>
      <p:sp>
        <p:nvSpPr>
          <p:cNvPr id="17" name="Rectangle à coins arrondis 16"/>
          <p:cNvSpPr/>
          <p:nvPr/>
        </p:nvSpPr>
        <p:spPr>
          <a:xfrm>
            <a:off x="2558006" y="2637183"/>
            <a:ext cx="995422" cy="325936"/>
          </a:xfrm>
          <a:prstGeom prst="roundRect">
            <a:avLst/>
          </a:prstGeom>
          <a:gradFill>
            <a:gsLst>
              <a:gs pos="24000">
                <a:schemeClr val="accent1">
                  <a:alpha val="0"/>
                  <a:lumMod val="64000"/>
                  <a:lumOff val="36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w="38100">
            <a:solidFill>
              <a:srgbClr val="00B0F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à coins arrondis 20"/>
          <p:cNvSpPr/>
          <p:nvPr/>
        </p:nvSpPr>
        <p:spPr>
          <a:xfrm>
            <a:off x="2559935" y="5057256"/>
            <a:ext cx="995422" cy="350046"/>
          </a:xfrm>
          <a:prstGeom prst="roundRect">
            <a:avLst/>
          </a:prstGeom>
          <a:gradFill>
            <a:gsLst>
              <a:gs pos="24000">
                <a:schemeClr val="accent1">
                  <a:alpha val="0"/>
                  <a:lumMod val="64000"/>
                  <a:lumOff val="36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w="38100">
            <a:solidFill>
              <a:srgbClr val="00B0F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à coins arrondis 23"/>
          <p:cNvSpPr/>
          <p:nvPr/>
        </p:nvSpPr>
        <p:spPr>
          <a:xfrm>
            <a:off x="3682679" y="3818771"/>
            <a:ext cx="995422" cy="350046"/>
          </a:xfrm>
          <a:prstGeom prst="roundRect">
            <a:avLst/>
          </a:prstGeom>
          <a:gradFill>
            <a:gsLst>
              <a:gs pos="24000">
                <a:schemeClr val="accent1">
                  <a:alpha val="0"/>
                  <a:lumMod val="64000"/>
                  <a:lumOff val="36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w="38100">
            <a:solidFill>
              <a:srgbClr val="00B0F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à coins arrondis 24"/>
          <p:cNvSpPr/>
          <p:nvPr/>
        </p:nvSpPr>
        <p:spPr>
          <a:xfrm>
            <a:off x="1483490" y="3830340"/>
            <a:ext cx="995422" cy="350046"/>
          </a:xfrm>
          <a:prstGeom prst="roundRect">
            <a:avLst/>
          </a:prstGeom>
          <a:gradFill>
            <a:gsLst>
              <a:gs pos="24000">
                <a:schemeClr val="accent1">
                  <a:alpha val="0"/>
                  <a:lumMod val="64000"/>
                  <a:lumOff val="36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w="38100">
            <a:solidFill>
              <a:srgbClr val="00B0F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24701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P spid="24"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e 7"/>
          <p:cNvSpPr/>
          <p:nvPr/>
        </p:nvSpPr>
        <p:spPr>
          <a:xfrm>
            <a:off x="8035866" y="194602"/>
            <a:ext cx="3919728" cy="34137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Conclusion et Perspectives</a:t>
            </a:r>
            <a:endParaRPr lang="fr-BE" dirty="0"/>
          </a:p>
        </p:txBody>
      </p:sp>
      <p:sp>
        <p:nvSpPr>
          <p:cNvPr id="9" name="Pentagone 8"/>
          <p:cNvSpPr/>
          <p:nvPr/>
        </p:nvSpPr>
        <p:spPr>
          <a:xfrm>
            <a:off x="5457258" y="194602"/>
            <a:ext cx="2880000" cy="34137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Résultats</a:t>
            </a:r>
            <a:endParaRPr lang="fr-BE" dirty="0"/>
          </a:p>
        </p:txBody>
      </p:sp>
      <p:sp>
        <p:nvSpPr>
          <p:cNvPr id="10" name="Pentagone 9"/>
          <p:cNvSpPr/>
          <p:nvPr/>
        </p:nvSpPr>
        <p:spPr>
          <a:xfrm>
            <a:off x="2878650" y="194602"/>
            <a:ext cx="2880000" cy="34137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dirty="0" smtClean="0"/>
              <a:t>Objectifs et Méthodes</a:t>
            </a:r>
            <a:endParaRPr lang="fr-BE" sz="1600" dirty="0"/>
          </a:p>
        </p:txBody>
      </p:sp>
      <p:sp>
        <p:nvSpPr>
          <p:cNvPr id="11" name="Pentagone 10"/>
          <p:cNvSpPr/>
          <p:nvPr/>
        </p:nvSpPr>
        <p:spPr>
          <a:xfrm>
            <a:off x="300042" y="194602"/>
            <a:ext cx="2880000" cy="34137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Contexte</a:t>
            </a:r>
            <a:endParaRPr lang="fr-BE" dirty="0"/>
          </a:p>
        </p:txBody>
      </p:sp>
      <p:pic>
        <p:nvPicPr>
          <p:cNvPr id="12"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0042" y="1312179"/>
            <a:ext cx="5400600" cy="5386573"/>
          </a:xfrm>
        </p:spPr>
      </p:pic>
      <p:sp>
        <p:nvSpPr>
          <p:cNvPr id="13" name="Titre 1"/>
          <p:cNvSpPr txBox="1">
            <a:spLocks/>
          </p:cNvSpPr>
          <p:nvPr/>
        </p:nvSpPr>
        <p:spPr>
          <a:xfrm>
            <a:off x="1504683" y="535978"/>
            <a:ext cx="9182633" cy="9906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fr-BE" sz="2400" b="1" i="1" dirty="0" smtClean="0"/>
              <a:t>12 principes d’une bonne pratique du feedback en 1</a:t>
            </a:r>
            <a:r>
              <a:rPr lang="fr-BE" sz="2400" b="1" i="1" baseline="30000" dirty="0" smtClean="0"/>
              <a:t>ère</a:t>
            </a:r>
            <a:r>
              <a:rPr lang="fr-BE" sz="2400" b="1" i="1" dirty="0" smtClean="0"/>
              <a:t> année (Nicol, 2009)</a:t>
            </a:r>
            <a:endParaRPr lang="fr-BE" sz="2400" b="1" dirty="0" smtClean="0"/>
          </a:p>
        </p:txBody>
      </p:sp>
      <p:sp>
        <p:nvSpPr>
          <p:cNvPr id="15" name="Rectangle 14"/>
          <p:cNvSpPr/>
          <p:nvPr/>
        </p:nvSpPr>
        <p:spPr>
          <a:xfrm>
            <a:off x="6040117" y="1526579"/>
            <a:ext cx="5975880" cy="4431983"/>
          </a:xfrm>
          <a:prstGeom prst="rect">
            <a:avLst/>
          </a:prstGeom>
        </p:spPr>
        <p:txBody>
          <a:bodyPr wrap="square">
            <a:spAutoFit/>
          </a:bodyPr>
          <a:lstStyle/>
          <a:p>
            <a:r>
              <a:rPr lang="fr-BE" sz="2200" b="1" dirty="0"/>
              <a:t>Activités de remédiation spécifiques </a:t>
            </a:r>
            <a:endParaRPr lang="fr-BE" sz="2200" b="1" dirty="0" smtClean="0"/>
          </a:p>
          <a:p>
            <a:pPr marL="342900" indent="-342900">
              <a:buFont typeface="Arial" charset="0"/>
              <a:buChar char="•"/>
            </a:pPr>
            <a:r>
              <a:rPr lang="fr-BE" sz="2000" dirty="0" smtClean="0"/>
              <a:t>Méthodes </a:t>
            </a:r>
            <a:r>
              <a:rPr lang="fr-BE" sz="2000" dirty="0"/>
              <a:t>actives </a:t>
            </a:r>
            <a:r>
              <a:rPr lang="fr-BE" sz="2000" dirty="0" smtClean="0"/>
              <a:t>(2)</a:t>
            </a:r>
          </a:p>
          <a:p>
            <a:pPr marL="342900" indent="-342900">
              <a:buFont typeface="Arial" charset="0"/>
              <a:buChar char="•"/>
            </a:pPr>
            <a:r>
              <a:rPr lang="fr-BE" sz="2000" dirty="0" smtClean="0"/>
              <a:t>Large </a:t>
            </a:r>
            <a:r>
              <a:rPr lang="fr-BE" sz="2000" dirty="0"/>
              <a:t>place pour l’évaluation </a:t>
            </a:r>
            <a:r>
              <a:rPr lang="fr-BE" sz="2000" dirty="0" smtClean="0"/>
              <a:t>formative (1,3,4 et 7)</a:t>
            </a:r>
          </a:p>
          <a:p>
            <a:pPr marL="342900" indent="-342900">
              <a:buFont typeface="Arial" charset="0"/>
              <a:buChar char="•"/>
            </a:pPr>
            <a:r>
              <a:rPr lang="fr-BE" sz="2000" dirty="0" smtClean="0"/>
              <a:t>Simulations </a:t>
            </a:r>
            <a:r>
              <a:rPr lang="fr-BE" sz="2000" dirty="0"/>
              <a:t>d’examen avec correction </a:t>
            </a:r>
            <a:r>
              <a:rPr lang="fr-BE" sz="2000" dirty="0" err="1"/>
              <a:t>critériée</a:t>
            </a:r>
            <a:r>
              <a:rPr lang="fr-BE" sz="2000" dirty="0"/>
              <a:t> </a:t>
            </a:r>
            <a:r>
              <a:rPr lang="fr-BE" sz="2000" dirty="0" smtClean="0"/>
              <a:t>(1, 3, 5 et 7)</a:t>
            </a:r>
            <a:endParaRPr lang="fr-BE" sz="2000" dirty="0"/>
          </a:p>
          <a:p>
            <a:pPr marL="342900" indent="-342900">
              <a:buFont typeface="Arial" charset="0"/>
              <a:buChar char="•"/>
            </a:pPr>
            <a:r>
              <a:rPr lang="fr-BE" sz="2000" dirty="0" smtClean="0"/>
              <a:t>Niveau </a:t>
            </a:r>
            <a:r>
              <a:rPr lang="fr-BE" sz="2000" dirty="0"/>
              <a:t>des exercices calqué sur les exigence de l’évaluation </a:t>
            </a:r>
            <a:r>
              <a:rPr lang="fr-BE" sz="2000" dirty="0" smtClean="0"/>
              <a:t>certificative (1,5)</a:t>
            </a:r>
            <a:endParaRPr lang="fr-BE" sz="2000" dirty="0"/>
          </a:p>
          <a:p>
            <a:pPr marL="342900" indent="-342900">
              <a:buFont typeface="Arial" charset="0"/>
              <a:buChar char="•"/>
            </a:pPr>
            <a:r>
              <a:rPr lang="fr-BE" sz="2000" dirty="0" smtClean="0"/>
              <a:t>Passage </a:t>
            </a:r>
            <a:r>
              <a:rPr lang="fr-BE" sz="2000" dirty="0"/>
              <a:t>d’un cours majoritairement à distance à un cours en présentiel </a:t>
            </a:r>
            <a:r>
              <a:rPr lang="fr-BE" sz="2000" dirty="0" smtClean="0"/>
              <a:t>(6)</a:t>
            </a:r>
          </a:p>
          <a:p>
            <a:pPr marL="342900" indent="-342900">
              <a:buFont typeface="Arial" charset="0"/>
              <a:buChar char="•"/>
            </a:pPr>
            <a:r>
              <a:rPr lang="fr-BE" sz="2000" dirty="0" smtClean="0"/>
              <a:t>Tâches </a:t>
            </a:r>
            <a:r>
              <a:rPr lang="fr-BE" sz="2000" dirty="0"/>
              <a:t>à effectuer en pré- ou </a:t>
            </a:r>
            <a:r>
              <a:rPr lang="fr-BE" sz="2000" dirty="0" smtClean="0"/>
              <a:t>post-séance (2)</a:t>
            </a:r>
            <a:endParaRPr lang="fr-BE" sz="2000" dirty="0"/>
          </a:p>
          <a:p>
            <a:pPr marL="342900" indent="-342900">
              <a:buFont typeface="Arial" charset="0"/>
              <a:buChar char="•"/>
            </a:pPr>
            <a:r>
              <a:rPr lang="fr-BE" sz="2000" dirty="0" smtClean="0"/>
              <a:t>Encadrement </a:t>
            </a:r>
            <a:r>
              <a:rPr lang="fr-BE" sz="2000" dirty="0"/>
              <a:t>plus </a:t>
            </a:r>
            <a:r>
              <a:rPr lang="fr-BE" sz="2000" dirty="0" smtClean="0"/>
              <a:t>proche (6)</a:t>
            </a:r>
          </a:p>
          <a:p>
            <a:endParaRPr lang="fr-FR" sz="2000" b="1" dirty="0" smtClean="0"/>
          </a:p>
          <a:p>
            <a:r>
              <a:rPr lang="fr-FR" sz="2000" b="1" dirty="0" smtClean="0"/>
              <a:t>Séances </a:t>
            </a:r>
            <a:r>
              <a:rPr lang="fr-FR" sz="2000" b="1" dirty="0"/>
              <a:t>spécifiques sur les méthodes de </a:t>
            </a:r>
            <a:r>
              <a:rPr lang="fr-FR" sz="2000" b="1" dirty="0" smtClean="0"/>
              <a:t>travail (6,7) </a:t>
            </a:r>
          </a:p>
          <a:p>
            <a:r>
              <a:rPr lang="fr-FR" sz="2000" b="1" dirty="0" smtClean="0"/>
              <a:t>Suivi </a:t>
            </a:r>
            <a:r>
              <a:rPr lang="fr-FR" sz="2000" b="1" dirty="0"/>
              <a:t>par un conseiller </a:t>
            </a:r>
            <a:r>
              <a:rPr lang="fr-FR" sz="2000" b="1" dirty="0" smtClean="0"/>
              <a:t>pédagogique (7,12)</a:t>
            </a:r>
            <a:endParaRPr lang="fr-FR" sz="2000" b="1" dirty="0"/>
          </a:p>
        </p:txBody>
      </p:sp>
      <p:sp>
        <p:nvSpPr>
          <p:cNvPr id="19" name="Ellipse 18"/>
          <p:cNvSpPr/>
          <p:nvPr/>
        </p:nvSpPr>
        <p:spPr>
          <a:xfrm>
            <a:off x="3486367" y="1701734"/>
            <a:ext cx="1095327" cy="1050235"/>
          </a:xfrm>
          <a:prstGeom prst="ellipse">
            <a:avLst/>
          </a:prstGeom>
          <a:gradFill>
            <a:gsLst>
              <a:gs pos="24000">
                <a:schemeClr val="accent1">
                  <a:alpha val="0"/>
                  <a:lumMod val="64000"/>
                  <a:lumOff val="36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w="38100">
            <a:solidFill>
              <a:srgbClr val="00B0F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C000"/>
              </a:solidFill>
            </a:endParaRPr>
          </a:p>
        </p:txBody>
      </p:sp>
      <p:sp>
        <p:nvSpPr>
          <p:cNvPr id="2" name="Rectangle à coins arrondis 1"/>
          <p:cNvSpPr/>
          <p:nvPr/>
        </p:nvSpPr>
        <p:spPr>
          <a:xfrm>
            <a:off x="6377651" y="1867955"/>
            <a:ext cx="2372810" cy="341131"/>
          </a:xfrm>
          <a:prstGeom prst="roundRect">
            <a:avLst/>
          </a:prstGeom>
          <a:gradFill>
            <a:gsLst>
              <a:gs pos="24000">
                <a:schemeClr val="accent1">
                  <a:alpha val="0"/>
                  <a:lumMod val="64000"/>
                  <a:lumOff val="36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w="38100">
            <a:solidFill>
              <a:srgbClr val="00B0F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514211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e 7"/>
          <p:cNvSpPr/>
          <p:nvPr/>
        </p:nvSpPr>
        <p:spPr>
          <a:xfrm>
            <a:off x="8035866" y="194602"/>
            <a:ext cx="3919728" cy="34137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Conclusion et Perspectives</a:t>
            </a:r>
            <a:endParaRPr lang="fr-BE" dirty="0"/>
          </a:p>
        </p:txBody>
      </p:sp>
      <p:sp>
        <p:nvSpPr>
          <p:cNvPr id="9" name="Pentagone 8"/>
          <p:cNvSpPr/>
          <p:nvPr/>
        </p:nvSpPr>
        <p:spPr>
          <a:xfrm>
            <a:off x="5457258" y="194602"/>
            <a:ext cx="2880000" cy="34137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Résultats</a:t>
            </a:r>
            <a:endParaRPr lang="fr-BE" dirty="0"/>
          </a:p>
        </p:txBody>
      </p:sp>
      <p:sp>
        <p:nvSpPr>
          <p:cNvPr id="10" name="Pentagone 9"/>
          <p:cNvSpPr/>
          <p:nvPr/>
        </p:nvSpPr>
        <p:spPr>
          <a:xfrm>
            <a:off x="2878650" y="194602"/>
            <a:ext cx="2880000" cy="34137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dirty="0" smtClean="0"/>
              <a:t>Objectifs et Méthodes</a:t>
            </a:r>
            <a:endParaRPr lang="fr-BE" sz="1600" dirty="0"/>
          </a:p>
        </p:txBody>
      </p:sp>
      <p:sp>
        <p:nvSpPr>
          <p:cNvPr id="11" name="Pentagone 10"/>
          <p:cNvSpPr/>
          <p:nvPr/>
        </p:nvSpPr>
        <p:spPr>
          <a:xfrm>
            <a:off x="300042" y="194602"/>
            <a:ext cx="2880000" cy="34137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Contexte</a:t>
            </a:r>
            <a:endParaRPr lang="fr-BE" dirty="0"/>
          </a:p>
        </p:txBody>
      </p:sp>
      <p:pic>
        <p:nvPicPr>
          <p:cNvPr id="12"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0042" y="1312179"/>
            <a:ext cx="5400600" cy="5386573"/>
          </a:xfrm>
        </p:spPr>
      </p:pic>
      <p:sp>
        <p:nvSpPr>
          <p:cNvPr id="13" name="Titre 1"/>
          <p:cNvSpPr txBox="1">
            <a:spLocks/>
          </p:cNvSpPr>
          <p:nvPr/>
        </p:nvSpPr>
        <p:spPr>
          <a:xfrm>
            <a:off x="1504683" y="535978"/>
            <a:ext cx="9182633" cy="9906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fr-BE" sz="2400" b="1" i="1" dirty="0" smtClean="0"/>
              <a:t>12 principes d’une bonne pratique du feedback en 1</a:t>
            </a:r>
            <a:r>
              <a:rPr lang="fr-BE" sz="2400" b="1" i="1" baseline="30000" dirty="0" smtClean="0"/>
              <a:t>ère</a:t>
            </a:r>
            <a:r>
              <a:rPr lang="fr-BE" sz="2400" b="1" i="1" dirty="0" smtClean="0"/>
              <a:t> année (Nicol, 2009)</a:t>
            </a:r>
            <a:endParaRPr lang="fr-BE" sz="2400" b="1" dirty="0" smtClean="0"/>
          </a:p>
        </p:txBody>
      </p:sp>
      <p:sp>
        <p:nvSpPr>
          <p:cNvPr id="15" name="Rectangle 14"/>
          <p:cNvSpPr/>
          <p:nvPr/>
        </p:nvSpPr>
        <p:spPr>
          <a:xfrm>
            <a:off x="6040117" y="1526579"/>
            <a:ext cx="5975880" cy="4431983"/>
          </a:xfrm>
          <a:prstGeom prst="rect">
            <a:avLst/>
          </a:prstGeom>
        </p:spPr>
        <p:txBody>
          <a:bodyPr wrap="square">
            <a:spAutoFit/>
          </a:bodyPr>
          <a:lstStyle/>
          <a:p>
            <a:r>
              <a:rPr lang="fr-BE" sz="2200" b="1" dirty="0"/>
              <a:t>Activités de remédiation spécifiques </a:t>
            </a:r>
            <a:endParaRPr lang="fr-BE" sz="2200" b="1" dirty="0" smtClean="0"/>
          </a:p>
          <a:p>
            <a:pPr marL="342900" indent="-342900">
              <a:buFont typeface="Arial" charset="0"/>
              <a:buChar char="•"/>
            </a:pPr>
            <a:r>
              <a:rPr lang="fr-BE" sz="2000" dirty="0" smtClean="0"/>
              <a:t>Méthodes </a:t>
            </a:r>
            <a:r>
              <a:rPr lang="fr-BE" sz="2000" dirty="0"/>
              <a:t>actives </a:t>
            </a:r>
            <a:r>
              <a:rPr lang="fr-BE" sz="2000" dirty="0" smtClean="0"/>
              <a:t>(2)</a:t>
            </a:r>
          </a:p>
          <a:p>
            <a:pPr marL="342900" indent="-342900">
              <a:buFont typeface="Arial" charset="0"/>
              <a:buChar char="•"/>
            </a:pPr>
            <a:r>
              <a:rPr lang="fr-BE" sz="2000" dirty="0" smtClean="0"/>
              <a:t>Large </a:t>
            </a:r>
            <a:r>
              <a:rPr lang="fr-BE" sz="2000" dirty="0"/>
              <a:t>place pour l’évaluation </a:t>
            </a:r>
            <a:r>
              <a:rPr lang="fr-BE" sz="2000" dirty="0" smtClean="0"/>
              <a:t>formative (1,3,4 et 7)</a:t>
            </a:r>
          </a:p>
          <a:p>
            <a:pPr marL="342900" indent="-342900">
              <a:buFont typeface="Arial" charset="0"/>
              <a:buChar char="•"/>
            </a:pPr>
            <a:r>
              <a:rPr lang="fr-BE" sz="2000" dirty="0" smtClean="0"/>
              <a:t>Simulations </a:t>
            </a:r>
            <a:r>
              <a:rPr lang="fr-BE" sz="2000" dirty="0"/>
              <a:t>d’examen avec correction </a:t>
            </a:r>
            <a:r>
              <a:rPr lang="fr-BE" sz="2000" dirty="0" err="1"/>
              <a:t>critériée</a:t>
            </a:r>
            <a:r>
              <a:rPr lang="fr-BE" sz="2000" dirty="0"/>
              <a:t> </a:t>
            </a:r>
            <a:r>
              <a:rPr lang="fr-BE" sz="2000" dirty="0" smtClean="0"/>
              <a:t>(1, 3, 5 et 7)</a:t>
            </a:r>
            <a:endParaRPr lang="fr-BE" sz="2000" dirty="0"/>
          </a:p>
          <a:p>
            <a:pPr marL="342900" indent="-342900">
              <a:buFont typeface="Arial" charset="0"/>
              <a:buChar char="•"/>
            </a:pPr>
            <a:r>
              <a:rPr lang="fr-BE" sz="2000" dirty="0" smtClean="0"/>
              <a:t>Niveau </a:t>
            </a:r>
            <a:r>
              <a:rPr lang="fr-BE" sz="2000" dirty="0"/>
              <a:t>des exercices calqué sur les exigence de l’évaluation </a:t>
            </a:r>
            <a:r>
              <a:rPr lang="fr-BE" sz="2000" dirty="0" smtClean="0"/>
              <a:t>certificative (1,5)</a:t>
            </a:r>
            <a:endParaRPr lang="fr-BE" sz="2000" dirty="0"/>
          </a:p>
          <a:p>
            <a:pPr marL="342900" indent="-342900">
              <a:buFont typeface="Arial" charset="0"/>
              <a:buChar char="•"/>
            </a:pPr>
            <a:r>
              <a:rPr lang="fr-BE" sz="2000" dirty="0" smtClean="0"/>
              <a:t>Passage </a:t>
            </a:r>
            <a:r>
              <a:rPr lang="fr-BE" sz="2000" dirty="0"/>
              <a:t>d’un cours majoritairement à distance à un cours en présentiel </a:t>
            </a:r>
            <a:r>
              <a:rPr lang="fr-BE" sz="2000" dirty="0" smtClean="0"/>
              <a:t>(6)</a:t>
            </a:r>
          </a:p>
          <a:p>
            <a:pPr marL="342900" indent="-342900">
              <a:buFont typeface="Arial" charset="0"/>
              <a:buChar char="•"/>
            </a:pPr>
            <a:r>
              <a:rPr lang="fr-BE" sz="2000" dirty="0" smtClean="0"/>
              <a:t>Tâches </a:t>
            </a:r>
            <a:r>
              <a:rPr lang="fr-BE" sz="2000" dirty="0"/>
              <a:t>à effectuer en pré- ou </a:t>
            </a:r>
            <a:r>
              <a:rPr lang="fr-BE" sz="2000" dirty="0" smtClean="0"/>
              <a:t>post-séance (2)</a:t>
            </a:r>
            <a:endParaRPr lang="fr-BE" sz="2000" dirty="0"/>
          </a:p>
          <a:p>
            <a:pPr marL="342900" indent="-342900">
              <a:buFont typeface="Arial" charset="0"/>
              <a:buChar char="•"/>
            </a:pPr>
            <a:r>
              <a:rPr lang="fr-BE" sz="2000" dirty="0" smtClean="0"/>
              <a:t>Encadrement </a:t>
            </a:r>
            <a:r>
              <a:rPr lang="fr-BE" sz="2000" dirty="0"/>
              <a:t>plus </a:t>
            </a:r>
            <a:r>
              <a:rPr lang="fr-BE" sz="2000" dirty="0" smtClean="0"/>
              <a:t>proche (6)</a:t>
            </a:r>
          </a:p>
          <a:p>
            <a:endParaRPr lang="fr-FR" sz="2000" b="1" dirty="0" smtClean="0"/>
          </a:p>
          <a:p>
            <a:r>
              <a:rPr lang="fr-FR" sz="2000" b="1" dirty="0" smtClean="0"/>
              <a:t>Séances </a:t>
            </a:r>
            <a:r>
              <a:rPr lang="fr-FR" sz="2000" b="1" dirty="0"/>
              <a:t>spécifiques sur les méthodes de </a:t>
            </a:r>
            <a:r>
              <a:rPr lang="fr-FR" sz="2000" b="1" dirty="0" smtClean="0"/>
              <a:t>travail (6,7) </a:t>
            </a:r>
          </a:p>
          <a:p>
            <a:r>
              <a:rPr lang="fr-FR" sz="2000" b="1" dirty="0" smtClean="0"/>
              <a:t>Suivi </a:t>
            </a:r>
            <a:r>
              <a:rPr lang="fr-FR" sz="2000" b="1" dirty="0"/>
              <a:t>par un conseiller </a:t>
            </a:r>
            <a:r>
              <a:rPr lang="fr-FR" sz="2000" b="1" dirty="0" smtClean="0"/>
              <a:t>pédagogique (7,12)</a:t>
            </a:r>
            <a:endParaRPr lang="fr-FR" sz="2000" b="1" dirty="0"/>
          </a:p>
        </p:txBody>
      </p:sp>
      <p:sp>
        <p:nvSpPr>
          <p:cNvPr id="19" name="Ellipse 18"/>
          <p:cNvSpPr/>
          <p:nvPr/>
        </p:nvSpPr>
        <p:spPr>
          <a:xfrm>
            <a:off x="4318650" y="2517179"/>
            <a:ext cx="1095327" cy="1050235"/>
          </a:xfrm>
          <a:prstGeom prst="ellipse">
            <a:avLst/>
          </a:prstGeom>
          <a:gradFill>
            <a:gsLst>
              <a:gs pos="24000">
                <a:schemeClr val="accent1">
                  <a:alpha val="0"/>
                  <a:lumMod val="64000"/>
                  <a:lumOff val="36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w="38100">
            <a:solidFill>
              <a:srgbClr val="00B0F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C000"/>
              </a:solidFill>
            </a:endParaRPr>
          </a:p>
        </p:txBody>
      </p:sp>
      <p:sp>
        <p:nvSpPr>
          <p:cNvPr id="2" name="Rectangle à coins arrondis 1"/>
          <p:cNvSpPr/>
          <p:nvPr/>
        </p:nvSpPr>
        <p:spPr>
          <a:xfrm>
            <a:off x="6390902" y="2133600"/>
            <a:ext cx="5310767" cy="383579"/>
          </a:xfrm>
          <a:prstGeom prst="roundRect">
            <a:avLst/>
          </a:prstGeom>
          <a:gradFill>
            <a:gsLst>
              <a:gs pos="24000">
                <a:schemeClr val="accent1">
                  <a:alpha val="0"/>
                  <a:lumMod val="64000"/>
                  <a:lumOff val="36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w="38100">
            <a:solidFill>
              <a:srgbClr val="00B0F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2499080" y="1496327"/>
            <a:ext cx="1095327" cy="1050235"/>
          </a:xfrm>
          <a:prstGeom prst="ellipse">
            <a:avLst/>
          </a:prstGeom>
          <a:gradFill>
            <a:gsLst>
              <a:gs pos="24000">
                <a:schemeClr val="accent1">
                  <a:alpha val="0"/>
                  <a:lumMod val="64000"/>
                  <a:lumOff val="36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w="38100">
            <a:solidFill>
              <a:srgbClr val="00B0F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C000"/>
              </a:solidFill>
            </a:endParaRPr>
          </a:p>
        </p:txBody>
      </p:sp>
      <p:sp>
        <p:nvSpPr>
          <p:cNvPr id="16" name="Ellipse 15"/>
          <p:cNvSpPr/>
          <p:nvPr/>
        </p:nvSpPr>
        <p:spPr>
          <a:xfrm>
            <a:off x="4520039" y="3437768"/>
            <a:ext cx="1095327" cy="1050235"/>
          </a:xfrm>
          <a:prstGeom prst="ellipse">
            <a:avLst/>
          </a:prstGeom>
          <a:gradFill>
            <a:gsLst>
              <a:gs pos="24000">
                <a:schemeClr val="accent1">
                  <a:alpha val="0"/>
                  <a:lumMod val="64000"/>
                  <a:lumOff val="36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w="38100">
            <a:solidFill>
              <a:srgbClr val="00B0F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C000"/>
              </a:solidFill>
            </a:endParaRPr>
          </a:p>
        </p:txBody>
      </p:sp>
      <p:sp>
        <p:nvSpPr>
          <p:cNvPr id="17" name="Ellipse 16"/>
          <p:cNvSpPr/>
          <p:nvPr/>
        </p:nvSpPr>
        <p:spPr>
          <a:xfrm>
            <a:off x="2499080" y="5433444"/>
            <a:ext cx="1095327" cy="1050235"/>
          </a:xfrm>
          <a:prstGeom prst="ellipse">
            <a:avLst/>
          </a:prstGeom>
          <a:gradFill>
            <a:gsLst>
              <a:gs pos="24000">
                <a:schemeClr val="accent1">
                  <a:alpha val="0"/>
                  <a:lumMod val="64000"/>
                  <a:lumOff val="36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w="38100">
            <a:solidFill>
              <a:srgbClr val="00B0F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C000"/>
              </a:solidFill>
            </a:endParaRPr>
          </a:p>
        </p:txBody>
      </p:sp>
    </p:spTree>
    <p:extLst>
      <p:ext uri="{BB962C8B-B14F-4D97-AF65-F5344CB8AC3E}">
        <p14:creationId xmlns:p14="http://schemas.microsoft.com/office/powerpoint/2010/main" val="7490613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e 7"/>
          <p:cNvSpPr/>
          <p:nvPr/>
        </p:nvSpPr>
        <p:spPr>
          <a:xfrm>
            <a:off x="8035866" y="194602"/>
            <a:ext cx="3919728" cy="34137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Conclusion et Perspectives</a:t>
            </a:r>
            <a:endParaRPr lang="fr-BE" dirty="0"/>
          </a:p>
        </p:txBody>
      </p:sp>
      <p:sp>
        <p:nvSpPr>
          <p:cNvPr id="9" name="Pentagone 8"/>
          <p:cNvSpPr/>
          <p:nvPr/>
        </p:nvSpPr>
        <p:spPr>
          <a:xfrm>
            <a:off x="5457258" y="194602"/>
            <a:ext cx="2880000" cy="34137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Résultats</a:t>
            </a:r>
            <a:endParaRPr lang="fr-BE" dirty="0"/>
          </a:p>
        </p:txBody>
      </p:sp>
      <p:sp>
        <p:nvSpPr>
          <p:cNvPr id="10" name="Pentagone 9"/>
          <p:cNvSpPr/>
          <p:nvPr/>
        </p:nvSpPr>
        <p:spPr>
          <a:xfrm>
            <a:off x="2878650" y="194602"/>
            <a:ext cx="2880000" cy="34137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dirty="0" smtClean="0"/>
              <a:t>Objectifs et Méthodes</a:t>
            </a:r>
            <a:endParaRPr lang="fr-BE" sz="1600" dirty="0"/>
          </a:p>
        </p:txBody>
      </p:sp>
      <p:sp>
        <p:nvSpPr>
          <p:cNvPr id="11" name="Pentagone 10"/>
          <p:cNvSpPr/>
          <p:nvPr/>
        </p:nvSpPr>
        <p:spPr>
          <a:xfrm>
            <a:off x="300042" y="194602"/>
            <a:ext cx="2880000" cy="34137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Contexte</a:t>
            </a:r>
            <a:endParaRPr lang="fr-BE" dirty="0"/>
          </a:p>
        </p:txBody>
      </p:sp>
      <p:pic>
        <p:nvPicPr>
          <p:cNvPr id="12"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0042" y="1312179"/>
            <a:ext cx="5400600" cy="5386573"/>
          </a:xfrm>
        </p:spPr>
      </p:pic>
      <p:sp>
        <p:nvSpPr>
          <p:cNvPr id="13" name="Titre 1"/>
          <p:cNvSpPr txBox="1">
            <a:spLocks/>
          </p:cNvSpPr>
          <p:nvPr/>
        </p:nvSpPr>
        <p:spPr>
          <a:xfrm>
            <a:off x="1504683" y="535978"/>
            <a:ext cx="9182633" cy="9906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fr-BE" sz="2400" b="1" i="1" dirty="0" smtClean="0"/>
              <a:t>12 principes d’une bonne pratique du feedback en 1</a:t>
            </a:r>
            <a:r>
              <a:rPr lang="fr-BE" sz="2400" b="1" i="1" baseline="30000" dirty="0" smtClean="0"/>
              <a:t>ère</a:t>
            </a:r>
            <a:r>
              <a:rPr lang="fr-BE" sz="2400" b="1" i="1" dirty="0" smtClean="0"/>
              <a:t> année (Nicol, 2009)</a:t>
            </a:r>
            <a:endParaRPr lang="fr-BE" sz="2400" b="1" dirty="0" smtClean="0"/>
          </a:p>
        </p:txBody>
      </p:sp>
      <p:sp>
        <p:nvSpPr>
          <p:cNvPr id="15" name="Rectangle 14"/>
          <p:cNvSpPr/>
          <p:nvPr/>
        </p:nvSpPr>
        <p:spPr>
          <a:xfrm>
            <a:off x="6040117" y="1526579"/>
            <a:ext cx="5975880" cy="4431983"/>
          </a:xfrm>
          <a:prstGeom prst="rect">
            <a:avLst/>
          </a:prstGeom>
        </p:spPr>
        <p:txBody>
          <a:bodyPr wrap="square">
            <a:spAutoFit/>
          </a:bodyPr>
          <a:lstStyle/>
          <a:p>
            <a:r>
              <a:rPr lang="fr-BE" sz="2200" b="1" dirty="0"/>
              <a:t>Activités de remédiation spécifiques </a:t>
            </a:r>
            <a:endParaRPr lang="fr-BE" sz="2200" b="1" dirty="0" smtClean="0"/>
          </a:p>
          <a:p>
            <a:pPr marL="342900" indent="-342900">
              <a:buFont typeface="Arial" charset="0"/>
              <a:buChar char="•"/>
            </a:pPr>
            <a:r>
              <a:rPr lang="fr-BE" sz="2000" dirty="0" smtClean="0"/>
              <a:t>Méthodes </a:t>
            </a:r>
            <a:r>
              <a:rPr lang="fr-BE" sz="2000" dirty="0"/>
              <a:t>actives </a:t>
            </a:r>
            <a:r>
              <a:rPr lang="fr-BE" sz="2000" dirty="0" smtClean="0"/>
              <a:t>(2)</a:t>
            </a:r>
          </a:p>
          <a:p>
            <a:pPr marL="342900" indent="-342900">
              <a:buFont typeface="Arial" charset="0"/>
              <a:buChar char="•"/>
            </a:pPr>
            <a:r>
              <a:rPr lang="fr-BE" sz="2000" dirty="0" smtClean="0"/>
              <a:t>Large </a:t>
            </a:r>
            <a:r>
              <a:rPr lang="fr-BE" sz="2000" dirty="0"/>
              <a:t>place pour l’évaluation </a:t>
            </a:r>
            <a:r>
              <a:rPr lang="fr-BE" sz="2000" dirty="0" smtClean="0"/>
              <a:t>formative (1,3,4 et 7)</a:t>
            </a:r>
          </a:p>
          <a:p>
            <a:pPr marL="342900" indent="-342900">
              <a:buFont typeface="Arial" charset="0"/>
              <a:buChar char="•"/>
            </a:pPr>
            <a:r>
              <a:rPr lang="fr-BE" sz="2000" dirty="0" smtClean="0"/>
              <a:t>Simulations </a:t>
            </a:r>
            <a:r>
              <a:rPr lang="fr-BE" sz="2000" dirty="0"/>
              <a:t>d’examen avec correction </a:t>
            </a:r>
            <a:r>
              <a:rPr lang="fr-BE" sz="2000" dirty="0" err="1"/>
              <a:t>critériée</a:t>
            </a:r>
            <a:r>
              <a:rPr lang="fr-BE" sz="2000" dirty="0"/>
              <a:t> </a:t>
            </a:r>
            <a:r>
              <a:rPr lang="fr-BE" sz="2000" dirty="0" smtClean="0"/>
              <a:t>(1, 3, 5 et 7)</a:t>
            </a:r>
            <a:endParaRPr lang="fr-BE" sz="2000" dirty="0"/>
          </a:p>
          <a:p>
            <a:pPr marL="342900" indent="-342900">
              <a:buFont typeface="Arial" charset="0"/>
              <a:buChar char="•"/>
            </a:pPr>
            <a:r>
              <a:rPr lang="fr-BE" sz="2000" dirty="0" smtClean="0"/>
              <a:t>Niveau </a:t>
            </a:r>
            <a:r>
              <a:rPr lang="fr-BE" sz="2000" dirty="0"/>
              <a:t>des exercices calqué sur les exigence de l’évaluation </a:t>
            </a:r>
            <a:r>
              <a:rPr lang="fr-BE" sz="2000" dirty="0" smtClean="0"/>
              <a:t>certificative (1,5)</a:t>
            </a:r>
            <a:endParaRPr lang="fr-BE" sz="2000" dirty="0"/>
          </a:p>
          <a:p>
            <a:pPr marL="342900" indent="-342900">
              <a:buFont typeface="Arial" charset="0"/>
              <a:buChar char="•"/>
            </a:pPr>
            <a:r>
              <a:rPr lang="fr-BE" sz="2000" dirty="0" smtClean="0"/>
              <a:t>Passage </a:t>
            </a:r>
            <a:r>
              <a:rPr lang="fr-BE" sz="2000" dirty="0"/>
              <a:t>d’un cours majoritairement à distance à un cours en présentiel </a:t>
            </a:r>
            <a:r>
              <a:rPr lang="fr-BE" sz="2000" dirty="0" smtClean="0"/>
              <a:t>(6)</a:t>
            </a:r>
          </a:p>
          <a:p>
            <a:pPr marL="342900" indent="-342900">
              <a:buFont typeface="Arial" charset="0"/>
              <a:buChar char="•"/>
            </a:pPr>
            <a:r>
              <a:rPr lang="fr-BE" sz="2000" dirty="0" smtClean="0"/>
              <a:t>Tâches </a:t>
            </a:r>
            <a:r>
              <a:rPr lang="fr-BE" sz="2000" dirty="0"/>
              <a:t>à effectuer en pré- ou </a:t>
            </a:r>
            <a:r>
              <a:rPr lang="fr-BE" sz="2000" dirty="0" smtClean="0"/>
              <a:t>post-séance (2)</a:t>
            </a:r>
            <a:endParaRPr lang="fr-BE" sz="2000" dirty="0"/>
          </a:p>
          <a:p>
            <a:pPr marL="342900" indent="-342900">
              <a:buFont typeface="Arial" charset="0"/>
              <a:buChar char="•"/>
            </a:pPr>
            <a:r>
              <a:rPr lang="fr-BE" sz="2000" dirty="0" smtClean="0"/>
              <a:t>Encadrement </a:t>
            </a:r>
            <a:r>
              <a:rPr lang="fr-BE" sz="2000" dirty="0"/>
              <a:t>plus </a:t>
            </a:r>
            <a:r>
              <a:rPr lang="fr-BE" sz="2000" dirty="0" smtClean="0"/>
              <a:t>proche (6)</a:t>
            </a:r>
          </a:p>
          <a:p>
            <a:endParaRPr lang="fr-FR" sz="2000" b="1" dirty="0" smtClean="0"/>
          </a:p>
          <a:p>
            <a:r>
              <a:rPr lang="fr-FR" sz="2000" b="1" dirty="0" smtClean="0"/>
              <a:t>Séances </a:t>
            </a:r>
            <a:r>
              <a:rPr lang="fr-FR" sz="2000" b="1" dirty="0"/>
              <a:t>spécifiques sur les méthodes de </a:t>
            </a:r>
            <a:r>
              <a:rPr lang="fr-FR" sz="2000" b="1" dirty="0" smtClean="0"/>
              <a:t>travail (6,7) </a:t>
            </a:r>
          </a:p>
          <a:p>
            <a:r>
              <a:rPr lang="fr-FR" sz="2000" b="1" dirty="0" smtClean="0"/>
              <a:t>Suivi </a:t>
            </a:r>
            <a:r>
              <a:rPr lang="fr-FR" sz="2000" b="1" dirty="0"/>
              <a:t>par un conseiller </a:t>
            </a:r>
            <a:r>
              <a:rPr lang="fr-FR" sz="2000" b="1" dirty="0" smtClean="0"/>
              <a:t>pédagogique (7,12)</a:t>
            </a:r>
            <a:endParaRPr lang="fr-FR" sz="2000" b="1" dirty="0"/>
          </a:p>
        </p:txBody>
      </p:sp>
      <p:sp>
        <p:nvSpPr>
          <p:cNvPr id="19" name="Ellipse 18"/>
          <p:cNvSpPr/>
          <p:nvPr/>
        </p:nvSpPr>
        <p:spPr>
          <a:xfrm>
            <a:off x="2452678" y="1466944"/>
            <a:ext cx="1095327" cy="1050235"/>
          </a:xfrm>
          <a:prstGeom prst="ellipse">
            <a:avLst/>
          </a:prstGeom>
          <a:gradFill>
            <a:gsLst>
              <a:gs pos="24000">
                <a:schemeClr val="accent1">
                  <a:alpha val="0"/>
                  <a:lumMod val="64000"/>
                  <a:lumOff val="36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w="38100">
            <a:solidFill>
              <a:srgbClr val="00B0F0">
                <a:alpha val="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C000"/>
              </a:solidFill>
            </a:endParaRPr>
          </a:p>
        </p:txBody>
      </p:sp>
      <p:sp>
        <p:nvSpPr>
          <p:cNvPr id="2" name="Rectangle à coins arrondis 1"/>
          <p:cNvSpPr/>
          <p:nvPr/>
        </p:nvSpPr>
        <p:spPr>
          <a:xfrm>
            <a:off x="6390902" y="2493989"/>
            <a:ext cx="5469793" cy="607019"/>
          </a:xfrm>
          <a:prstGeom prst="roundRect">
            <a:avLst/>
          </a:prstGeom>
          <a:gradFill>
            <a:gsLst>
              <a:gs pos="24000">
                <a:schemeClr val="accent1">
                  <a:alpha val="0"/>
                  <a:lumMod val="64000"/>
                  <a:lumOff val="36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w="38100">
            <a:solidFill>
              <a:srgbClr val="00B0F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4288102" y="2493989"/>
            <a:ext cx="1095327" cy="1050235"/>
          </a:xfrm>
          <a:prstGeom prst="ellipse">
            <a:avLst/>
          </a:prstGeom>
          <a:gradFill>
            <a:gsLst>
              <a:gs pos="24000">
                <a:schemeClr val="accent1">
                  <a:alpha val="0"/>
                  <a:lumMod val="64000"/>
                  <a:lumOff val="36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w="38100">
            <a:solidFill>
              <a:srgbClr val="00B0F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C000"/>
              </a:solidFill>
            </a:endParaRPr>
          </a:p>
        </p:txBody>
      </p:sp>
      <p:sp>
        <p:nvSpPr>
          <p:cNvPr id="16" name="Ellipse 15"/>
          <p:cNvSpPr/>
          <p:nvPr/>
        </p:nvSpPr>
        <p:spPr>
          <a:xfrm>
            <a:off x="4274854" y="4468562"/>
            <a:ext cx="1095327" cy="1050235"/>
          </a:xfrm>
          <a:prstGeom prst="ellipse">
            <a:avLst/>
          </a:prstGeom>
          <a:gradFill>
            <a:gsLst>
              <a:gs pos="24000">
                <a:schemeClr val="accent1">
                  <a:alpha val="0"/>
                  <a:lumMod val="64000"/>
                  <a:lumOff val="36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w="38100">
            <a:solidFill>
              <a:srgbClr val="00B0F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C000"/>
              </a:solidFill>
            </a:endParaRPr>
          </a:p>
        </p:txBody>
      </p:sp>
      <p:sp>
        <p:nvSpPr>
          <p:cNvPr id="17" name="Ellipse 16"/>
          <p:cNvSpPr/>
          <p:nvPr/>
        </p:nvSpPr>
        <p:spPr>
          <a:xfrm>
            <a:off x="2499062" y="5488982"/>
            <a:ext cx="1095327" cy="1050235"/>
          </a:xfrm>
          <a:prstGeom prst="ellipse">
            <a:avLst/>
          </a:prstGeom>
          <a:gradFill>
            <a:gsLst>
              <a:gs pos="24000">
                <a:schemeClr val="accent1">
                  <a:alpha val="0"/>
                  <a:lumMod val="64000"/>
                  <a:lumOff val="36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w="38100">
            <a:solidFill>
              <a:srgbClr val="00B0F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C000"/>
              </a:solidFill>
            </a:endParaRPr>
          </a:p>
        </p:txBody>
      </p:sp>
    </p:spTree>
    <p:extLst>
      <p:ext uri="{BB962C8B-B14F-4D97-AF65-F5344CB8AC3E}">
        <p14:creationId xmlns:p14="http://schemas.microsoft.com/office/powerpoint/2010/main" val="171859188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6534</TotalTime>
  <Words>7232</Words>
  <Application>Microsoft Macintosh PowerPoint</Application>
  <PresentationFormat>Grand écran</PresentationFormat>
  <Paragraphs>1733</Paragraphs>
  <Slides>55</Slides>
  <Notes>29</Notes>
  <HiddenSlides>6</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55</vt:i4>
      </vt:variant>
    </vt:vector>
  </HeadingPairs>
  <TitlesOfParts>
    <vt:vector size="61" baseType="lpstr">
      <vt:lpstr>Calibri Light</vt:lpstr>
      <vt:lpstr>Mangal</vt:lpstr>
      <vt:lpstr>Arial</vt:lpstr>
      <vt:lpstr>Calibri</vt:lpstr>
      <vt:lpstr>Wingdings</vt:lpstr>
      <vt:lpstr>Thème Office</vt:lpstr>
      <vt:lpstr>Analyse des perceptions d’étudiants primants en Faculté de Médecine vétérinaire à l’ULiège engagés dans un programme d’aide à la réussite reposant sur un dispositif d’allègement et de remédiation adapté.</vt:lpstr>
      <vt:lpstr>Contexte</vt:lpstr>
      <vt:lpstr>L’allègement en MV à l’ULiège : contexte</vt:lpstr>
      <vt:lpstr>L’allègement:  base légale en Communauté française de Belgique</vt:lpstr>
      <vt:lpstr>Dispositif d’allègement mis en place en MV à l’ULiège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Étudiants engagés dans le programme</vt:lpstr>
      <vt:lpstr>Objectifs de l’étude</vt:lpstr>
      <vt:lpstr>Collecte des données et analyse</vt:lpstr>
      <vt:lpstr>Performances des étudiants en allègement Crédits acquis par session (2017-2018)</vt:lpstr>
      <vt:lpstr>Performances des étudiants en allègement Crédits acquis par session (2018-2019)</vt:lpstr>
      <vt:lpstr>Performances des étudiants en allègement Gain en crédits pas session (2017-2018)</vt:lpstr>
      <vt:lpstr>Performances des étudiants en allègement Gain en crédits pas session (2018-2019)</vt:lpstr>
      <vt:lpstr>Relations avec les pairs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Relation avec les personnel encadrant</vt:lpstr>
      <vt:lpstr>Présentation PowerPoint</vt:lpstr>
      <vt:lpstr>Présentation PowerPoint</vt:lpstr>
      <vt:lpstr>Présentation PowerPoint</vt:lpstr>
      <vt:lpstr>Présentation PowerPoint</vt:lpstr>
      <vt:lpstr>Présentation PowerPoint</vt:lpstr>
      <vt:lpstr>Présentation PowerPoint</vt:lpstr>
      <vt:lpstr>Pratiques enseignantes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Perception de sa compétence à réussir / expectancy</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Tonus Céline</dc:creator>
  <cp:lastModifiedBy>Utilisateur de Microsoft Office</cp:lastModifiedBy>
  <cp:revision>152</cp:revision>
  <dcterms:created xsi:type="dcterms:W3CDTF">2020-01-15T08:22:58Z</dcterms:created>
  <dcterms:modified xsi:type="dcterms:W3CDTF">2020-01-23T14:17:14Z</dcterms:modified>
</cp:coreProperties>
</file>