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80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9" r:id="rId7"/>
    <p:sldId id="260" r:id="rId8"/>
    <p:sldId id="267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ioforum%20Li&#232;ge%202019\Donn&#233;es%20process%20rassembl&#233;es%20bioforum%20liege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048478876836408E-2"/>
          <c:y val="2.0132030468942699E-2"/>
          <c:w val="0.93264755021270718"/>
          <c:h val="0.76332147595026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Feuil1!$A$27</c:f>
              <c:strCache>
                <c:ptCount val="1"/>
                <c:pt idx="0">
                  <c:v>Phytic acid (mg/g DW)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Feuil1!$C$29:$C$34</c:f>
                <c:numCache>
                  <c:formatCode>General</c:formatCode>
                  <c:ptCount val="3"/>
                  <c:pt idx="0">
                    <c:v>1.9477070591626924E-2</c:v>
                  </c:pt>
                  <c:pt idx="1">
                    <c:v>0.14227846179585305</c:v>
                  </c:pt>
                  <c:pt idx="2">
                    <c:v>1.3547200501332528</c:v>
                  </c:pt>
                </c:numCache>
              </c:numRef>
            </c:plus>
            <c:minus>
              <c:numRef>
                <c:f>Feuil1!$C$29:$C$34</c:f>
                <c:numCache>
                  <c:formatCode>General</c:formatCode>
                  <c:ptCount val="3"/>
                  <c:pt idx="0">
                    <c:v>1.9477070591626924E-2</c:v>
                  </c:pt>
                  <c:pt idx="1">
                    <c:v>0.14227846179585305</c:v>
                  </c:pt>
                  <c:pt idx="2">
                    <c:v>1.3547200501332528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Feuil1!$A$39:$A$44</c:f>
              <c:strCache>
                <c:ptCount val="3"/>
                <c:pt idx="0">
                  <c:v>Micronized flour</c:v>
                </c:pt>
                <c:pt idx="1">
                  <c:v>Protein-rich flour</c:v>
                </c:pt>
                <c:pt idx="2">
                  <c:v>Wet-extracted protein flour</c:v>
                </c:pt>
              </c:strCache>
            </c:strRef>
          </c:cat>
          <c:val>
            <c:numRef>
              <c:f>Feuil1!$B$29:$B$34</c:f>
              <c:numCache>
                <c:formatCode>General</c:formatCode>
                <c:ptCount val="3"/>
                <c:pt idx="0">
                  <c:v>4.3382961382916045</c:v>
                </c:pt>
                <c:pt idx="1">
                  <c:v>10.838580320107319</c:v>
                </c:pt>
                <c:pt idx="2">
                  <c:v>11.700044651196569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D-4251-B1B8-29067724B256}"/>
            </c:ext>
          </c:extLst>
        </c:ser>
        <c:ser>
          <c:idx val="2"/>
          <c:order val="1"/>
          <c:tx>
            <c:strRef>
              <c:f>Feuil1!$A$37</c:f>
              <c:strCache>
                <c:ptCount val="1"/>
                <c:pt idx="0">
                  <c:v>Trypsin inhibition activity (U/g DW)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Feuil1!$C$39:$C$44</c:f>
                <c:numCache>
                  <c:formatCode>General</c:formatCode>
                  <c:ptCount val="3"/>
                  <c:pt idx="0">
                    <c:v>0.15112236226550999</c:v>
                  </c:pt>
                  <c:pt idx="1">
                    <c:v>9.6996876173882557E-2</c:v>
                  </c:pt>
                  <c:pt idx="2">
                    <c:v>0.90051947346330463</c:v>
                  </c:pt>
                </c:numCache>
              </c:numRef>
            </c:plus>
            <c:minus>
              <c:numRef>
                <c:f>Feuil1!$C$39:$C$44</c:f>
                <c:numCache>
                  <c:formatCode>General</c:formatCode>
                  <c:ptCount val="3"/>
                  <c:pt idx="0">
                    <c:v>0.15112236226550999</c:v>
                  </c:pt>
                  <c:pt idx="1">
                    <c:v>9.6996876173882557E-2</c:v>
                  </c:pt>
                  <c:pt idx="2">
                    <c:v>0.90051947346330463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Feuil1!$A$39:$A$44</c:f>
              <c:strCache>
                <c:ptCount val="3"/>
                <c:pt idx="0">
                  <c:v>Micronized flour</c:v>
                </c:pt>
                <c:pt idx="1">
                  <c:v>Protein-rich flour</c:v>
                </c:pt>
                <c:pt idx="2">
                  <c:v>Wet-extracted protein flour</c:v>
                </c:pt>
              </c:strCache>
            </c:strRef>
          </c:cat>
          <c:val>
            <c:numRef>
              <c:f>Feuil1!$B$39:$B$44</c:f>
              <c:numCache>
                <c:formatCode>General</c:formatCode>
                <c:ptCount val="3"/>
                <c:pt idx="0">
                  <c:v>10.575736998432653</c:v>
                </c:pt>
                <c:pt idx="1">
                  <c:v>14.860757736982238</c:v>
                </c:pt>
                <c:pt idx="2">
                  <c:v>15.575781243743597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D-4251-B1B8-29067724B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axId val="181756672"/>
        <c:axId val="181758208"/>
      </c:barChart>
      <c:catAx>
        <c:axId val="18175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1758208"/>
        <c:crosses val="autoZero"/>
        <c:auto val="1"/>
        <c:lblAlgn val="ctr"/>
        <c:lblOffset val="100"/>
        <c:noMultiLvlLbl val="0"/>
      </c:catAx>
      <c:valAx>
        <c:axId val="181758208"/>
        <c:scaling>
          <c:orientation val="minMax"/>
          <c:max val="1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175667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66496871713551"/>
          <c:y val="0.90596116819834915"/>
          <c:w val="0.7381396854694019"/>
          <c:h val="7.3957815427496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E960-EDE0-41B4-BC47-DD348C544F17}" type="datetimeFigureOut">
              <a:rPr lang="fr-BE" smtClean="0"/>
              <a:t>14-02-20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B1210-AD58-45F5-8F4D-84D8675015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332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B1210-AD58-45F5-8F4D-84D867501541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495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Extraction protéines =&gt; pourquoi?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B1210-AD58-45F5-8F4D-84D867501541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9527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Protéines =&gt; qu’est-ce qu’il faut étudier?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B1210-AD58-45F5-8F4D-84D86750154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246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Titre image composition!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B1210-AD58-45F5-8F4D-84D867501541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950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Consommation</a:t>
            </a:r>
            <a:r>
              <a:rPr lang="en-GB" dirty="0"/>
              <a:t> </a:t>
            </a:r>
            <a:r>
              <a:rPr lang="en-GB" dirty="0" err="1"/>
              <a:t>d’eau</a:t>
            </a:r>
            <a:r>
              <a:rPr lang="en-GB" dirty="0"/>
              <a:t> </a:t>
            </a:r>
            <a:r>
              <a:rPr lang="en-GB" dirty="0" err="1"/>
              <a:t>divisé</a:t>
            </a:r>
            <a:r>
              <a:rPr lang="en-GB" dirty="0"/>
              <a:t> par 5 à 10x, </a:t>
            </a:r>
            <a:r>
              <a:rPr lang="en-GB" dirty="0" err="1"/>
              <a:t>suivant</a:t>
            </a:r>
            <a:r>
              <a:rPr lang="en-GB" dirty="0"/>
              <a:t> </a:t>
            </a:r>
            <a:r>
              <a:rPr lang="en-GB" dirty="0" err="1"/>
              <a:t>l’echelle</a:t>
            </a:r>
            <a:r>
              <a:rPr lang="en-GB" dirty="0"/>
              <a:t>!, diminution énergétique </a:t>
            </a:r>
            <a:r>
              <a:rPr lang="en-GB" dirty="0" err="1"/>
              <a:t>théorique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B1210-AD58-45F5-8F4D-84D867501541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93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B1210-AD58-45F5-8F4D-84D867501541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727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Mettre</a:t>
            </a:r>
            <a:r>
              <a:rPr lang="en-GB" dirty="0"/>
              <a:t> nom? =&gt; </a:t>
            </a:r>
            <a:r>
              <a:rPr lang="en-GB" dirty="0" err="1"/>
              <a:t>trouver</a:t>
            </a:r>
            <a:r>
              <a:rPr lang="en-GB" dirty="0"/>
              <a:t> le </a:t>
            </a:r>
            <a:r>
              <a:rPr lang="en-GB" dirty="0" err="1"/>
              <a:t>graphe</a:t>
            </a:r>
            <a:r>
              <a:rPr lang="en-GB" dirty="0"/>
              <a:t> original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B1210-AD58-45F5-8F4D-84D867501541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059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B1210-AD58-45F5-8F4D-84D867501541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636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26C366-AAAD-45FD-BECE-30ADE580F288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09395BE-C052-428E-BB34-B304135C452A}" type="datetime4">
              <a:rPr lang="fr-BE" smtClean="0"/>
              <a:pPr/>
              <a:t>14 février 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fr-BE"/>
              <a:t>Nsabs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20DF578F-87A7-4FFC-BD9B-0A8336725973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840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AE20D-8AC5-4EED-A8BF-FA7579A1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D0872B-5CFA-4BAA-BB55-DC977DFBBD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950F00-9422-4BF0-BCA5-2DB902BD9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48B3AB-EAD3-4EB6-B201-216AB78B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03A8-7A98-4A52-B00E-6A54AAFBC4D9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61AFDE-7751-4908-BDBF-37C7ED33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1B0A20-E376-4F63-AB95-7B6E10B6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176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CA83FD-C6EC-4B74-8FD9-3116FB23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F0045E-1CAF-43FC-850D-F5AB53AD4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77D84D-5C14-4A42-919B-085DC24C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7CB-F983-480C-82EB-F98557F6CF41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F051C8-C4B3-4FC8-895F-B09E83AF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58597A-5817-4005-AB39-5AE144A1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313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00C08D-C294-473B-85C9-F38F419FA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B85318-67CD-49B6-BA5F-9B96F9AD1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B072E3-F56A-4EDE-AE47-ED0DB192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6608-3EE6-49BE-AB9F-AEBDBEA68532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7AEE8B-AE7D-4EED-8C94-00553C7B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0B3532-8D06-4DEA-9DDD-A31DEA07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238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26C366-AAAD-45FD-BECE-30ADE580F288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09395BE-C052-428E-BB34-B304135C452A}" type="datetime4">
              <a:rPr lang="fr-BE" smtClean="0"/>
              <a:pPr/>
              <a:t>14 février 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fr-BE"/>
              <a:t>Nsabs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20DF578F-87A7-4FFC-BD9B-0A8336725973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779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26C366-AAAD-45FD-BECE-30ADE580F288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9395BE-C052-428E-BB34-B304135C452A}" type="datetime4">
              <a:rPr kumimoji="0" lang="fr-BE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février 2020</a:t>
            </a:fld>
            <a:endParaRPr kumimoji="0" lang="fr-B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Nsabs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F578F-87A7-4FFC-BD9B-0A8336725973}" type="slidenum">
              <a:rPr kumimoji="0" lang="fr-BE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34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F406E9-76B0-47C4-9D9A-E276B6521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B29D86-7A27-470A-9FCA-F01ABC40B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E44D33-5B69-46B4-B0CC-9C92049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4918-02DA-48DC-98EC-60084A512FC8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5891CD-FD71-4D78-B1DD-26762ED6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250FE4-E00A-4F38-9991-D95316B8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126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95FC09-AF32-4FD3-B2BA-0E271668E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DBDF64-9D9C-4614-B08A-FD1360001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B7C6D4-5033-473F-AE69-96FC6C97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E2A5-3B5E-40DB-AFB3-0AA2D7726BFB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E6A502-A03E-413A-BB6B-0E011365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08091A-8A65-4B1A-984F-3099E4FD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285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8884EE-A7D5-4827-A784-A38DFBA8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2328EC-73CE-479F-8945-76CFCAAD3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0D174B-3E55-424A-BA7C-6A1AF1EAA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5858-17EE-4434-8327-BFF77408DDF3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7CD6F3-EA1F-404D-86C6-CC273E742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DFF057-0E9D-4706-8485-E5E11A9A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909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1866A-0A35-4FC6-8AE5-27873569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2FCA15-F5A1-4700-9CDD-BA6C2491D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FAE83C-151D-4BAC-B904-E9B5FEF64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3908C2-9CCF-43C6-86C2-6287CFB6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76E0-1B1A-40B6-8468-A7F6047F7AF1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B55C8D-2141-47EC-B711-840F305E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C4C037-AA0C-4F54-8C48-3CBAB852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213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2F8B2-A863-48B7-B4F2-2A4AFC7B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CEA660-4B38-49DA-B57A-0CE4C71A1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218A42-61A1-4B9A-B29D-30BCF16AD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CCE3E6-5145-4494-A627-66753BCD0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3205CF0-F1CE-4EAC-980E-CB1144CB2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398DAB-B9E8-4AC4-BAD0-7D589E2A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311C-178B-4EE9-85D3-989ACBB93929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C5E694-1E96-4F74-9272-4B102FFA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704C5A-87B3-4784-8FA3-CE790C9D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981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4B9BC-BAAF-4C97-B533-E5EB207A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3D5FAD-8318-4A67-8CAF-167B4AE9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324B-7229-4BC5-955B-E2B42D45361B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31907F-B2FB-4D60-B5DD-E4C8F911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9A3CCF-29D1-4DB4-A93F-4B300C51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767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FC255C-D0D0-441D-A67F-F7265847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DF1E-98EA-4A0E-BB86-E502B648D645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0CEE82-9B7B-4215-9999-EC78E678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DFC23C-83E9-4832-B57D-9865FEB0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392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2FA91-E9CE-4341-A443-8E79BBB7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537A1C-C7CC-4613-9A86-5B7745B27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4049AD-E68B-47D9-8A8E-B924676B6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FDA50A-FD04-4673-8C9E-E3FBFC37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F31F-86C6-4036-A266-D32F766698DE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B17740-5DF4-4194-902C-ECA3BF3D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90B179-D7F1-497F-89BF-4918208D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52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f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C5FB701-21CE-410E-9D9F-1E0AA49F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77B6D1-D048-4900-BCDA-6D139CBD8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C6E578-4699-4ABB-9E7D-363374E37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60508-6B08-4098-B0B5-F8DA4A1C4FDF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35F160-56FE-43B7-91EA-B0C032143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Nsabs 2020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5E9088-FF1A-4065-AFC0-0809E665B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578F-87A7-4FFC-BD9B-0A83367259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841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510133-67A1-4369-A659-19E675C8E2DC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C5FB701-21CE-410E-9D9F-1E0AA49F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77B6D1-D048-4900-BCDA-6D139CBD8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C6E578-4699-4ABB-9E7D-363374E37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98B60508-6B08-4098-B0B5-F8DA4A1C4FDF}" type="datetime4">
              <a:rPr lang="fr-BE" smtClean="0"/>
              <a:pPr/>
              <a:t>14 février 2020</a:t>
            </a:fld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5E9088-FF1A-4065-AFC0-0809E665B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20DF578F-87A7-4FFC-BD9B-0A8336725973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712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5.wdp"/><Relationship Id="rId11" Type="http://schemas.microsoft.com/office/2007/relationships/hdphoto" Target="../media/hdphoto17.wdp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microsoft.com/office/2007/relationships/hdphoto" Target="../media/hdphoto14.wdp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2.wdp"/><Relationship Id="rId3" Type="http://schemas.openxmlformats.org/officeDocument/2006/relationships/image" Target="../media/image28.png"/><Relationship Id="rId7" Type="http://schemas.openxmlformats.org/officeDocument/2006/relationships/image" Target="../media/image30.jfif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29.png"/><Relationship Id="rId15" Type="http://schemas.microsoft.com/office/2007/relationships/hdphoto" Target="../media/hdphoto13.wdp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microsoft.com/office/2007/relationships/hdphoto" Target="../media/hdphoto10.wdp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7151" y="1989745"/>
            <a:ext cx="9372600" cy="1973942"/>
          </a:xfrm>
        </p:spPr>
        <p:txBody>
          <a:bodyPr>
            <a:noAutofit/>
          </a:bodyPr>
          <a:lstStyle/>
          <a:p>
            <a:r>
              <a:rPr lang="en-US" sz="2800" b="1" dirty="0"/>
              <a:t>Hybrid fractionation process for Faba bean protein extraction: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Effect of combining dry and wet extraction steps on </a:t>
            </a:r>
            <a:br>
              <a:rPr lang="en-US" sz="2800" b="1" dirty="0"/>
            </a:br>
            <a:r>
              <a:rPr lang="en-US" sz="2800" b="1" dirty="0"/>
              <a:t>anti-nutritional factors content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76994" y="5076545"/>
            <a:ext cx="7532915" cy="12414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BE" sz="1800" dirty="0"/>
              <a:t>Lionel Dumoulin</a:t>
            </a:r>
          </a:p>
          <a:p>
            <a:pPr>
              <a:lnSpc>
                <a:spcPct val="100000"/>
              </a:lnSpc>
            </a:pPr>
            <a:r>
              <a:rPr lang="fr-BE" sz="1800" dirty="0"/>
              <a:t>Co-</a:t>
            </a:r>
            <a:r>
              <a:rPr lang="fr-BE" sz="1800" dirty="0" err="1"/>
              <a:t>promoters</a:t>
            </a:r>
            <a:r>
              <a:rPr lang="fr-BE" sz="1800" dirty="0"/>
              <a:t>: Pr. Richel and Pr. Blecker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National Symposium for Applied Biological Sciences </a:t>
            </a:r>
            <a:r>
              <a:rPr lang="fr-BE" sz="1800" dirty="0"/>
              <a:t>2020 - 31st </a:t>
            </a:r>
            <a:r>
              <a:rPr lang="en-GB" sz="1800" dirty="0"/>
              <a:t>January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F490D4-8778-4E18-8B17-3BF9EF45B8E8}"/>
              </a:ext>
            </a:extLst>
          </p:cNvPr>
          <p:cNvSpPr/>
          <p:nvPr/>
        </p:nvSpPr>
        <p:spPr>
          <a:xfrm>
            <a:off x="7256" y="6318000"/>
            <a:ext cx="12192000" cy="5400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0A2F51-4A78-4E8D-8A62-F3AAA4B6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B0AC-A351-40A4-A4ED-3815F3B943D0}" type="datetime4">
              <a:rPr lang="fr-BE" sz="1600" smtClean="0">
                <a:solidFill>
                  <a:schemeClr val="tx1"/>
                </a:solidFill>
              </a:rPr>
              <a:t>14 février 2020</a:t>
            </a:fld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911F81-CA2C-465E-85AC-E13CDBD3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z="1600" smtClean="0">
                <a:solidFill>
                  <a:schemeClr val="tx1"/>
                </a:solidFill>
              </a:rPr>
              <a:t>1</a:t>
            </a:fld>
            <a:endParaRPr lang="fr-BE" sz="1600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E1BA4B-4667-48A7-AC60-C1110940D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024" y1="29019" x2="24024" y2="29019"/>
                        <a14:foregroundMark x1="30963" y1="27349" x2="30963" y2="27349"/>
                        <a14:foregroundMark x1="35299" y1="26931" x2="35299" y2="26931"/>
                        <a14:foregroundMark x1="37034" y1="24426" x2="37034" y2="24426"/>
                        <a14:foregroundMark x1="37554" y1="16284" x2="37554" y2="16284"/>
                        <a14:foregroundMark x1="41197" y1="21086" x2="41197" y2="21086"/>
                        <a14:foregroundMark x1="46054" y1="20668" x2="46054" y2="20668"/>
                        <a14:foregroundMark x1="51171" y1="26514" x2="51171" y2="26514"/>
                        <a14:foregroundMark x1="54987" y1="25261" x2="54987" y2="25261"/>
                        <a14:foregroundMark x1="59670" y1="22965" x2="59670" y2="22965"/>
                        <a14:foregroundMark x1="59584" y1="20042" x2="59584" y2="20042"/>
                        <a14:foregroundMark x1="61058" y1="24843" x2="61058" y2="24843"/>
                        <a14:foregroundMark x1="64788" y1="26514" x2="64788" y2="26514"/>
                        <a14:foregroundMark x1="69037" y1="25678" x2="69037" y2="25678"/>
                        <a14:foregroundMark x1="71813" y1="26096" x2="71813" y2="26096"/>
                        <a14:foregroundMark x1="75022" y1="26096" x2="75022" y2="26096"/>
                        <a14:foregroundMark x1="75022" y1="19415" x2="75022" y2="19415"/>
                        <a14:foregroundMark x1="76930" y1="24008" x2="76930" y2="24008"/>
                        <a14:foregroundMark x1="79445" y1="26096" x2="79445" y2="26096"/>
                        <a14:foregroundMark x1="80399" y1="19415" x2="80399" y2="19415"/>
                        <a14:foregroundMark x1="73200" y1="49269" x2="73200" y2="49269"/>
                        <a14:foregroundMark x1="69124" y1="49478" x2="69124" y2="49478"/>
                        <a14:foregroundMark x1="63660" y1="49896" x2="63660" y2="49896"/>
                        <a14:foregroundMark x1="58109" y1="48852" x2="58109" y2="48852"/>
                        <a14:foregroundMark x1="53079" y1="50731" x2="53079" y2="50731"/>
                        <a14:foregroundMark x1="51778" y1="50313" x2="51778" y2="50313"/>
                        <a14:foregroundMark x1="49610" y1="49478" x2="49610" y2="49478"/>
                        <a14:foregroundMark x1="40156" y1="49269" x2="40156" y2="49269"/>
                        <a14:foregroundMark x1="30963" y1="51566" x2="30963" y2="51566"/>
                        <a14:foregroundMark x1="33998" y1="72651" x2="33998" y2="72651"/>
                        <a14:foregroundMark x1="38161" y1="75157" x2="38161" y2="75157"/>
                        <a14:foregroundMark x1="42845" y1="73278" x2="42845" y2="73278"/>
                        <a14:foregroundMark x1="47355" y1="73486" x2="47355" y2="73486"/>
                        <a14:foregroundMark x1="54553" y1="75574" x2="54553" y2="75574"/>
                        <a14:foregroundMark x1="56722" y1="74530" x2="56722" y2="74530"/>
                        <a14:foregroundMark x1="62533" y1="74322" x2="62533" y2="74322"/>
                        <a14:foregroundMark x1="63226" y1="64718" x2="63226" y2="64718"/>
                        <a14:foregroundMark x1="66002" y1="72651" x2="66002" y2="72651"/>
                        <a14:foregroundMark x1="75195" y1="73069" x2="75195" y2="73069"/>
                        <a14:foregroundMark x1="79185" y1="75365" x2="79185" y2="75365"/>
                        <a14:foregroundMark x1="84389" y1="76200" x2="84389" y2="76200"/>
                        <a14:foregroundMark x1="88031" y1="75783" x2="88031" y2="75783"/>
                        <a14:backgroundMark x1="66002" y1="24843" x2="66002" y2="24843"/>
                        <a14:backgroundMark x1="80746" y1="24843" x2="80746" y2="24843"/>
                        <a14:backgroundMark x1="80139" y1="72234" x2="80139" y2="72234"/>
                        <a14:backgroundMark x1="58456" y1="70355" x2="58456" y2="70355"/>
                        <a14:backgroundMark x1="58716" y1="76827" x2="58716" y2="76827"/>
                        <a14:backgroundMark x1="38855" y1="72860" x2="38855" y2="72860"/>
                        <a14:backgroundMark x1="32958" y1="74530" x2="32958" y2="74530"/>
                        <a14:backgroundMark x1="39029" y1="82881" x2="39029" y2="82881"/>
                        <a14:backgroundMark x1="39289" y1="46764" x2="39289" y2="4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2183" y="46353"/>
            <a:ext cx="3032944" cy="126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F14411-2173-4E74-9C66-6B9A10EE5A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1" t="6521" r="8270" b="9448"/>
          <a:stretch/>
        </p:blipFill>
        <p:spPr>
          <a:xfrm>
            <a:off x="5573872" y="46353"/>
            <a:ext cx="1058767" cy="126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6A0712-5DCE-4760-8380-751320528A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0" t="23589" r="20876" b="23363"/>
          <a:stretch/>
        </p:blipFill>
        <p:spPr>
          <a:xfrm>
            <a:off x="385281" y="46353"/>
            <a:ext cx="905838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3" r="991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36783" r="2260" b="11308"/>
          <a:stretch/>
        </p:blipFill>
        <p:spPr>
          <a:xfrm>
            <a:off x="3371293" y="406609"/>
            <a:ext cx="5130801" cy="28194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5C7629-6580-4112-B92A-24865D45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B9D4-224E-43B0-80F3-AFF1B3B40F49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051D2A-C6A3-443D-8973-B506B7CE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10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5E3A85-BE4C-451A-9A50-2296E715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37E1F8D-F254-4EB0-AEC5-76F1AFF8A5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25" b="91925" l="16364" r="83377">
                        <a14:foregroundMark x1="47922" y1="7986" x2="47922" y2="7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1" t="5510" r="18227" b="8988"/>
          <a:stretch/>
        </p:blipFill>
        <p:spPr>
          <a:xfrm>
            <a:off x="347012" y="2211684"/>
            <a:ext cx="1880315" cy="360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D7C01AB-AD81-41F4-B904-F894D2F937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9" b="100000" l="880" r="100000">
                        <a14:foregroundMark x1="21114" y1="87537" x2="21114" y2="87537"/>
                        <a14:foregroundMark x1="6891" y1="96481" x2="6891" y2="96481"/>
                        <a14:foregroundMark x1="36950" y1="86804" x2="36950" y2="86804"/>
                        <a14:foregroundMark x1="67009" y1="86804" x2="67009" y2="86804"/>
                        <a14:foregroundMark x1="77419" y1="82405" x2="77419" y2="82405"/>
                        <a14:foregroundMark x1="42229" y1="7478" x2="42229" y2="7478"/>
                        <a14:foregroundMark x1="34018" y1="7918" x2="34018" y2="7918"/>
                        <a14:foregroundMark x1="39883" y1="5572" x2="39883" y2="5572"/>
                        <a14:foregroundMark x1="45894" y1="7478" x2="45894" y2="7478"/>
                        <a14:foregroundMark x1="45455" y1="7185" x2="45455" y2="7185"/>
                        <a14:foregroundMark x1="46188" y1="7185" x2="46188" y2="7185"/>
                        <a14:foregroundMark x1="43988" y1="6158" x2="43988" y2="6158"/>
                        <a14:foregroundMark x1="36950" y1="6891" x2="36950" y2="6891"/>
                        <a14:foregroundMark x1="48534" y1="7331" x2="48534" y2="7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11" y="2468032"/>
            <a:ext cx="3343652" cy="3343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F581A4B-F57B-4DC1-AEAC-57AC0F1A1C35}"/>
                  </a:ext>
                </a:extLst>
              </p:cNvPr>
              <p:cNvSpPr txBox="1"/>
              <p:nvPr/>
            </p:nvSpPr>
            <p:spPr>
              <a:xfrm>
                <a:off x="3924917" y="4167083"/>
                <a:ext cx="88415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𝑝h𝑦𝑡𝑎𝑡𝑒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𝑚𝑖𝑛𝑒𝑟𝑎𝑙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F581A4B-F57B-4DC1-AEAC-57AC0F1A1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917" y="4167083"/>
                <a:ext cx="884152" cy="52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7FC7005B-8C0A-443C-93FE-B14D89477293}"/>
              </a:ext>
            </a:extLst>
          </p:cNvPr>
          <p:cNvSpPr txBox="1"/>
          <p:nvPr/>
        </p:nvSpPr>
        <p:spPr>
          <a:xfrm>
            <a:off x="4717895" y="3032335"/>
            <a:ext cx="190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Parameters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79AB34A-4163-4D3C-A49E-6B3C8F723BEF}"/>
              </a:ext>
            </a:extLst>
          </p:cNvPr>
          <p:cNvCxnSpPr>
            <a:cxnSpLocks/>
            <a:stCxn id="7" idx="2"/>
            <a:endCxn id="3" idx="0"/>
          </p:cNvCxnSpPr>
          <p:nvPr/>
        </p:nvCxnSpPr>
        <p:spPr>
          <a:xfrm flipH="1">
            <a:off x="4366993" y="3555555"/>
            <a:ext cx="1302172" cy="6115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25C866C-2B2D-4818-B378-4AA03A86A97B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5669165" y="3555555"/>
            <a:ext cx="1366750" cy="6115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AE3AED5-ACDA-42D4-AE50-4D0031A40E10}"/>
              </a:ext>
            </a:extLst>
          </p:cNvPr>
          <p:cNvSpPr txBox="1"/>
          <p:nvPr/>
        </p:nvSpPr>
        <p:spPr>
          <a:xfrm>
            <a:off x="6396139" y="4167083"/>
            <a:ext cx="127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igestibility</a:t>
            </a:r>
            <a:endParaRPr lang="en-GB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51F9022E-EE0D-4FA3-BB97-DCC0F9FFBD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872" b="91090" l="13333" r="85897">
                        <a14:foregroundMark x1="47308" y1="85513" x2="47308" y2="85513"/>
                        <a14:foregroundMark x1="44038" y1="74359" x2="44038" y2="74359"/>
                        <a14:foregroundMark x1="49167" y1="76667" x2="49167" y2="76667"/>
                        <a14:foregroundMark x1="41731" y1="81282" x2="41731" y2="81282"/>
                        <a14:foregroundMark x1="41282" y1="77115" x2="41282" y2="77115"/>
                        <a14:foregroundMark x1="46859" y1="77115" x2="46859" y2="77115"/>
                        <a14:foregroundMark x1="46859" y1="75705" x2="46859" y2="75705"/>
                        <a14:foregroundMark x1="39423" y1="77564" x2="39423" y2="77564"/>
                        <a14:foregroundMark x1="45449" y1="76218" x2="45449" y2="76218"/>
                        <a14:foregroundMark x1="49167" y1="74808" x2="49167" y2="74808"/>
                        <a14:foregroundMark x1="56603" y1="81282" x2="56603" y2="8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79" y="1177228"/>
            <a:ext cx="745380" cy="979580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25C866C-2B2D-4818-B378-4AA03A86A97B}"/>
              </a:ext>
            </a:extLst>
          </p:cNvPr>
          <p:cNvCxnSpPr>
            <a:cxnSpLocks/>
            <a:stCxn id="7" idx="2"/>
            <a:endCxn id="58" idx="0"/>
          </p:cNvCxnSpPr>
          <p:nvPr/>
        </p:nvCxnSpPr>
        <p:spPr>
          <a:xfrm flipH="1">
            <a:off x="5669164" y="3555555"/>
            <a:ext cx="1" cy="14506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5169407" y="5006158"/>
            <a:ext cx="99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Toxicity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7794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6B9290-3377-44AD-A91F-F6420383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9553-529D-40A5-BA01-E8ABBC3B0C6D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421BD5-3BD1-40D6-8B1A-820F99BA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11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B209C9-DB55-401F-B2E3-EA49A1C4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8C0432-3454-45D5-A115-30C1EC4C59E2}"/>
              </a:ext>
            </a:extLst>
          </p:cNvPr>
          <p:cNvSpPr txBox="1"/>
          <p:nvPr/>
        </p:nvSpPr>
        <p:spPr>
          <a:xfrm>
            <a:off x="8524298" y="5947733"/>
            <a:ext cx="347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E-mail : lionel.dumoulin@uliege.be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C35F980-50C1-4373-B5B0-4A6758D29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76" y="238563"/>
            <a:ext cx="5662448" cy="55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99" b="89586" l="22585" r="77541">
                        <a14:foregroundMark x1="53827" y1="9410" x2="53827" y2="9410"/>
                        <a14:foregroundMark x1="77541" y1="24718" x2="77541" y2="24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4" t="6532" r="32363" b="10834"/>
          <a:stretch/>
        </p:blipFill>
        <p:spPr>
          <a:xfrm>
            <a:off x="5212363" y="1840298"/>
            <a:ext cx="1767273" cy="324000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38" r="5744" b="1665"/>
          <a:stretch/>
        </p:blipFill>
        <p:spPr>
          <a:xfrm>
            <a:off x="8081889" y="244417"/>
            <a:ext cx="1453268" cy="1440000"/>
          </a:xfrm>
          <a:prstGeom prst="rect">
            <a:avLst/>
          </a:prstGeom>
        </p:spPr>
      </p:pic>
      <p:pic>
        <p:nvPicPr>
          <p:cNvPr id="1026" name="Picture 2" descr="Résultat de recherche d'images pour &quot;végan label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702" y="4548324"/>
            <a:ext cx="117097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53" y="244417"/>
            <a:ext cx="1175625" cy="144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68332" r="59950" b="3890"/>
          <a:stretch/>
        </p:blipFill>
        <p:spPr>
          <a:xfrm>
            <a:off x="683400" y="2740298"/>
            <a:ext cx="1526400" cy="144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06" y="4805658"/>
            <a:ext cx="1800000" cy="118266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46" y="2740298"/>
            <a:ext cx="958255" cy="144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49" y="749574"/>
            <a:ext cx="3492500" cy="523875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08CA35-3D7C-42CE-9D2E-B8391F42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57FC-951E-4A0D-820C-D1BA31F4DB0C}" type="datetime4">
              <a:rPr lang="fr-BE" smtClean="0"/>
              <a:t>14 février 2020</a:t>
            </a:fld>
            <a:endParaRPr lang="fr-B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F40979C-51B3-410B-8814-ADC39B61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2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9F9579-9DE8-47EA-A06B-D42EC32D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/>
              <a:t>Nsabs</a:t>
            </a:r>
            <a:r>
              <a:rPr lang="fr-BE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1865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8"/>
          <p:cNvSpPr txBox="1">
            <a:spLocks/>
          </p:cNvSpPr>
          <p:nvPr/>
        </p:nvSpPr>
        <p:spPr>
          <a:xfrm>
            <a:off x="5130718" y="296380"/>
            <a:ext cx="1968499" cy="546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BE" sz="3200" dirty="0"/>
              <a:t>Extraction</a:t>
            </a:r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>
          <a:xfrm>
            <a:off x="8079882" y="710907"/>
            <a:ext cx="2137779" cy="498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BE" sz="3200" dirty="0"/>
              <a:t>Dry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528" y="1265835"/>
            <a:ext cx="3310972" cy="2988000"/>
          </a:xfrm>
          <a:prstGeom prst="rect">
            <a:avLst/>
          </a:prstGeom>
        </p:spPr>
      </p:pic>
      <p:sp>
        <p:nvSpPr>
          <p:cNvPr id="15" name="Flèche droite 14"/>
          <p:cNvSpPr/>
          <p:nvPr/>
        </p:nvSpPr>
        <p:spPr>
          <a:xfrm rot="1241226">
            <a:off x="7148808" y="743347"/>
            <a:ext cx="998125" cy="218792"/>
          </a:xfrm>
          <a:prstGeom prst="rightArrow">
            <a:avLst>
              <a:gd name="adj1" fmla="val 35128"/>
              <a:gd name="adj2" fmla="val 104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Flèche droite 15"/>
          <p:cNvSpPr/>
          <p:nvPr/>
        </p:nvSpPr>
        <p:spPr>
          <a:xfrm rot="9540000">
            <a:off x="4088603" y="741012"/>
            <a:ext cx="998125" cy="218792"/>
          </a:xfrm>
          <a:prstGeom prst="rightArrow">
            <a:avLst>
              <a:gd name="adj1" fmla="val 35128"/>
              <a:gd name="adj2" fmla="val 104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space réservé du contenu 8"/>
          <p:cNvSpPr txBox="1">
            <a:spLocks/>
          </p:cNvSpPr>
          <p:nvPr/>
        </p:nvSpPr>
        <p:spPr>
          <a:xfrm>
            <a:off x="2272497" y="736977"/>
            <a:ext cx="1810049" cy="531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3200" dirty="0"/>
              <a:t>Wet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110984" y="4128450"/>
            <a:ext cx="274652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dirty="0"/>
              <a:t>No water/solvent </a:t>
            </a:r>
            <a:r>
              <a:rPr lang="en-GB" dirty="0"/>
              <a:t>used</a:t>
            </a:r>
          </a:p>
          <a:p>
            <a:pPr>
              <a:lnSpc>
                <a:spcPct val="150000"/>
              </a:lnSpc>
            </a:pPr>
            <a:r>
              <a:rPr lang="fr-BE" dirty="0" err="1"/>
              <a:t>Keep</a:t>
            </a:r>
            <a:r>
              <a:rPr lang="fr-BE" dirty="0"/>
              <a:t> </a:t>
            </a:r>
            <a:r>
              <a:rPr lang="fr-BE" dirty="0" err="1"/>
              <a:t>natural</a:t>
            </a:r>
            <a:r>
              <a:rPr lang="fr-BE" dirty="0"/>
              <a:t> </a:t>
            </a:r>
            <a:r>
              <a:rPr lang="fr-BE" dirty="0" err="1"/>
              <a:t>properties</a:t>
            </a:r>
            <a:endParaRPr lang="fr-BE" dirty="0"/>
          </a:p>
        </p:txBody>
      </p:sp>
      <p:sp>
        <p:nvSpPr>
          <p:cNvPr id="20" name="ZoneTexte 19"/>
          <p:cNvSpPr txBox="1"/>
          <p:nvPr/>
        </p:nvSpPr>
        <p:spPr>
          <a:xfrm>
            <a:off x="2028358" y="4025723"/>
            <a:ext cx="274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0"/>
          <a:stretch/>
        </p:blipFill>
        <p:spPr>
          <a:xfrm>
            <a:off x="1554557" y="5335243"/>
            <a:ext cx="456759" cy="54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34"/>
          <a:stretch/>
        </p:blipFill>
        <p:spPr>
          <a:xfrm>
            <a:off x="7507890" y="4384800"/>
            <a:ext cx="458130" cy="54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34"/>
          <a:stretch/>
        </p:blipFill>
        <p:spPr>
          <a:xfrm>
            <a:off x="1580707" y="4300685"/>
            <a:ext cx="458130" cy="54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0"/>
          <a:stretch/>
        </p:blipFill>
        <p:spPr>
          <a:xfrm>
            <a:off x="7507889" y="5341316"/>
            <a:ext cx="456759" cy="5400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110984" y="5165059"/>
            <a:ext cx="330641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dirty="0" err="1"/>
              <a:t>Lower</a:t>
            </a:r>
            <a:r>
              <a:rPr lang="fr-BE" dirty="0"/>
              <a:t> protein content</a:t>
            </a:r>
          </a:p>
          <a:p>
            <a:pPr>
              <a:lnSpc>
                <a:spcPct val="150000"/>
              </a:lnSpc>
            </a:pPr>
            <a:r>
              <a:rPr lang="fr-BE" dirty="0" err="1"/>
              <a:t>Need</a:t>
            </a:r>
            <a:r>
              <a:rPr lang="fr-BE" dirty="0"/>
              <a:t> of fine </a:t>
            </a:r>
            <a:r>
              <a:rPr lang="fr-BE" dirty="0" err="1"/>
              <a:t>grinding</a:t>
            </a:r>
            <a:endParaRPr lang="fr-BE" dirty="0"/>
          </a:p>
        </p:txBody>
      </p:sp>
      <p:sp>
        <p:nvSpPr>
          <p:cNvPr id="22" name="ZoneTexte 21"/>
          <p:cNvSpPr txBox="1"/>
          <p:nvPr/>
        </p:nvSpPr>
        <p:spPr>
          <a:xfrm>
            <a:off x="2157651" y="4128450"/>
            <a:ext cx="303580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High purity</a:t>
            </a:r>
          </a:p>
          <a:p>
            <a:pPr>
              <a:lnSpc>
                <a:spcPct val="150000"/>
              </a:lnSpc>
            </a:pPr>
            <a:r>
              <a:rPr lang="en-GB" dirty="0"/>
              <a:t>Well-known process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164948" y="5286708"/>
            <a:ext cx="274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 water and energy consumption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833" b="83409" l="23970" r="70441"/>
                    </a14:imgEffect>
                  </a14:imgLayer>
                </a14:imgProps>
              </a:ext>
            </a:extLst>
          </a:blip>
          <a:srcRect l="24391" t="17946" r="29819" b="15891"/>
          <a:stretch/>
        </p:blipFill>
        <p:spPr>
          <a:xfrm flipH="1">
            <a:off x="1893372" y="1259504"/>
            <a:ext cx="2568297" cy="298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95BAB3-61CD-4C8B-BCB5-77FE6688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58AF-8599-419F-AC1B-5C510E043B97}" type="datetime4">
              <a:rPr lang="fr-BE" smtClean="0"/>
              <a:t>14 février 2020</a:t>
            </a:fld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89C03C-378C-4551-808D-E51ADB0A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7AA0EC-49A6-489D-B202-715BF429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</p:spTree>
    <p:extLst>
      <p:ext uri="{BB962C8B-B14F-4D97-AF65-F5344CB8AC3E}">
        <p14:creationId xmlns:p14="http://schemas.microsoft.com/office/powerpoint/2010/main" val="71592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  <p:bldP spid="17" grpId="0"/>
      <p:bldP spid="18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88" b="85271" l="18617" r="70204"/>
                    </a14:imgEffect>
                  </a14:imgLayer>
                </a14:imgProps>
              </a:ext>
            </a:extLst>
          </a:blip>
          <a:srcRect l="24391" t="17946" r="29819" b="15891"/>
          <a:stretch/>
        </p:blipFill>
        <p:spPr>
          <a:xfrm flipH="1">
            <a:off x="5804128" y="3883290"/>
            <a:ext cx="1742717" cy="2027506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A03035-CDFF-4822-9D9E-8B931E73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7B9E-A908-4EEF-8454-98FBEC55F94E}" type="datetime4">
              <a:rPr lang="fr-BE" smtClean="0"/>
              <a:t>14 février 2020</a:t>
            </a:fld>
            <a:endParaRPr lang="fr-B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88DD63-AA50-4026-903E-DE4B0BC2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4</a:t>
            </a:fld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B42B3B-72F1-4896-B3A9-B0542D8857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43" y="45401"/>
            <a:ext cx="4552968" cy="41084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60C81DC-9D4B-487B-AF57-A6032DAF2A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9" y="394539"/>
            <a:ext cx="2743200" cy="2597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CE5B457-B920-4FDB-8012-8DD01864E556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248369" y="1145365"/>
            <a:ext cx="4552968" cy="5479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0C3E0C0-69E9-4F64-AD85-E5932CAD7E98}"/>
              </a:ext>
            </a:extLst>
          </p:cNvPr>
          <p:cNvSpPr txBox="1"/>
          <p:nvPr/>
        </p:nvSpPr>
        <p:spPr>
          <a:xfrm>
            <a:off x="4188165" y="865424"/>
            <a:ext cx="258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Dehulling + </a:t>
            </a:r>
            <a:r>
              <a:rPr lang="en-GB" dirty="0" err="1" smtClean="0"/>
              <a:t>Micronisation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511653-9A97-417E-BF66-2C42B3F30C87}"/>
              </a:ext>
            </a:extLst>
          </p:cNvPr>
          <p:cNvSpPr/>
          <p:nvPr/>
        </p:nvSpPr>
        <p:spPr>
          <a:xfrm>
            <a:off x="9732525" y="3367922"/>
            <a:ext cx="740780" cy="8649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èche : virage 16">
            <a:extLst>
              <a:ext uri="{FF2B5EF4-FFF2-40B4-BE49-F238E27FC236}">
                <a16:creationId xmlns:a16="http://schemas.microsoft.com/office/drawing/2014/main" id="{477F3B9C-A3B0-4830-88B4-5F322944FBB1}"/>
              </a:ext>
            </a:extLst>
          </p:cNvPr>
          <p:cNvSpPr/>
          <p:nvPr/>
        </p:nvSpPr>
        <p:spPr>
          <a:xfrm rot="5400000" flipV="1">
            <a:off x="7054229" y="3050956"/>
            <a:ext cx="431370" cy="1448668"/>
          </a:xfrm>
          <a:prstGeom prst="bentArrow">
            <a:avLst>
              <a:gd name="adj1" fmla="val 35753"/>
              <a:gd name="adj2" fmla="val 34461"/>
              <a:gd name="adj3" fmla="val 48663"/>
              <a:gd name="adj4" fmla="val 43750"/>
            </a:avLst>
          </a:prstGeom>
          <a:solidFill>
            <a:srgbClr val="92D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C2FD408E-EF0E-4487-8E2F-240DD6F0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6A97AE12-BEB2-4926-838E-391C59FF7DE0}"/>
              </a:ext>
            </a:extLst>
          </p:cNvPr>
          <p:cNvSpPr/>
          <p:nvPr/>
        </p:nvSpPr>
        <p:spPr>
          <a:xfrm rot="11708446">
            <a:off x="5029167" y="4018483"/>
            <a:ext cx="894920" cy="547946"/>
          </a:xfrm>
          <a:prstGeom prst="rightArrow">
            <a:avLst/>
          </a:prstGeom>
          <a:solidFill>
            <a:srgbClr val="92D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A76DCE97-DD07-4B5E-B3F5-6095DFA08292}"/>
              </a:ext>
            </a:extLst>
          </p:cNvPr>
          <p:cNvSpPr/>
          <p:nvPr/>
        </p:nvSpPr>
        <p:spPr>
          <a:xfrm rot="10800000">
            <a:off x="4965122" y="5261067"/>
            <a:ext cx="894920" cy="547946"/>
          </a:xfrm>
          <a:prstGeom prst="rightArrow">
            <a:avLst/>
          </a:prstGeom>
          <a:solidFill>
            <a:srgbClr val="92D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3CABDF8-53A5-49F3-B5FE-C1372AB9ED0A}"/>
              </a:ext>
            </a:extLst>
          </p:cNvPr>
          <p:cNvSpPr txBox="1"/>
          <p:nvPr/>
        </p:nvSpPr>
        <p:spPr>
          <a:xfrm>
            <a:off x="2570369" y="3923124"/>
            <a:ext cx="283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Wet extracted proteins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2828B91-01A0-4FC9-A1DF-F8AF7F151D5B}"/>
              </a:ext>
            </a:extLst>
          </p:cNvPr>
          <p:cNvSpPr txBox="1"/>
          <p:nvPr/>
        </p:nvSpPr>
        <p:spPr>
          <a:xfrm>
            <a:off x="3062945" y="5378103"/>
            <a:ext cx="197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Protein-free starch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243112-5E7E-4E59-996E-12219484F0FF}"/>
              </a:ext>
            </a:extLst>
          </p:cNvPr>
          <p:cNvSpPr/>
          <p:nvPr/>
        </p:nvSpPr>
        <p:spPr>
          <a:xfrm>
            <a:off x="2497394" y="3823676"/>
            <a:ext cx="2458936" cy="5709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299C4BF-D649-4979-9996-391140D7DE55}"/>
              </a:ext>
            </a:extLst>
          </p:cNvPr>
          <p:cNvSpPr txBox="1"/>
          <p:nvPr/>
        </p:nvSpPr>
        <p:spPr>
          <a:xfrm>
            <a:off x="7435484" y="6064362"/>
            <a:ext cx="477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</a:t>
            </a:r>
            <a:r>
              <a:rPr lang="en-US" altLang="fr-FR" sz="1200" dirty="0"/>
              <a:t>from a research paper submitted to LWT – Food science and technology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E872E46-2D9B-4A0B-BF38-5DDE6CBCAB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02" y="1642317"/>
            <a:ext cx="3473778" cy="21095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6BF520-7412-417D-A9D0-6135CF1B6B0B}"/>
              </a:ext>
            </a:extLst>
          </p:cNvPr>
          <p:cNvSpPr/>
          <p:nvPr/>
        </p:nvSpPr>
        <p:spPr>
          <a:xfrm>
            <a:off x="2142666" y="2986534"/>
            <a:ext cx="855406" cy="2854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7" grpId="0" animBg="1"/>
      <p:bldP spid="19" grpId="0" animBg="1"/>
      <p:bldP spid="22" grpId="0" animBg="1"/>
      <p:bldP spid="20" grpId="0"/>
      <p:bldP spid="24" grpId="0"/>
      <p:bldP spid="21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66BC23-C9C3-4C8B-B686-D608281A3B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14815" y="2969519"/>
            <a:ext cx="3119284" cy="595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/>
              <a:t>89 % of the seed proteins are recovered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4705AC-8A12-461A-A350-00BC351A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5BE-C052-428E-BB34-B304135C452A}" type="datetime4">
              <a:rPr lang="fr-BE" smtClean="0"/>
              <a:pPr/>
              <a:t>14 février 2020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64F3BA-1545-4B7E-A53F-63FB6F3C4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E55E6F-961A-4A98-B891-B6EAB33F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0E24F59-16CB-4C87-BEBB-E2F6E29BF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2" y="2223686"/>
            <a:ext cx="2469907" cy="2428851"/>
          </a:xfrm>
          <a:prstGeom prst="ellipse">
            <a:avLst/>
          </a:prstGeom>
          <a:ln>
            <a:noFill/>
          </a:ln>
          <a:effectLst>
            <a:softEdge rad="88900"/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115979F-9384-4A53-A604-5D97B9335762}"/>
              </a:ext>
            </a:extLst>
          </p:cNvPr>
          <p:cNvSpPr txBox="1"/>
          <p:nvPr/>
        </p:nvSpPr>
        <p:spPr>
          <a:xfrm>
            <a:off x="1298307" y="3274839"/>
            <a:ext cx="146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30% proteins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D08B631C-EF6B-4558-A3B9-1C746B85F0F4}"/>
              </a:ext>
            </a:extLst>
          </p:cNvPr>
          <p:cNvSpPr/>
          <p:nvPr/>
        </p:nvSpPr>
        <p:spPr>
          <a:xfrm rot="1663919">
            <a:off x="3418916" y="3947299"/>
            <a:ext cx="1715247" cy="547946"/>
          </a:xfrm>
          <a:prstGeom prst="rightArrow">
            <a:avLst/>
          </a:prstGeom>
          <a:solidFill>
            <a:srgbClr val="92D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10890908-0879-447C-837E-F0632F906B42}"/>
              </a:ext>
            </a:extLst>
          </p:cNvPr>
          <p:cNvSpPr/>
          <p:nvPr/>
        </p:nvSpPr>
        <p:spPr>
          <a:xfrm rot="20108245">
            <a:off x="3439010" y="2156148"/>
            <a:ext cx="1699639" cy="547946"/>
          </a:xfrm>
          <a:prstGeom prst="rightArrow">
            <a:avLst/>
          </a:prstGeom>
          <a:solidFill>
            <a:srgbClr val="92D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E75BF36-7A08-49EF-B3E3-07E686977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33" b="100000" l="19630" r="81293">
                        <a14:foregroundMark x1="32564" y1="54273" x2="32564" y2="54273"/>
                        <a14:foregroundMark x1="36721" y1="54273" x2="36721" y2="54273"/>
                        <a14:foregroundMark x1="39261" y1="54273" x2="39261" y2="54273"/>
                        <a14:foregroundMark x1="37644" y1="52194" x2="37644" y2="52194"/>
                        <a14:foregroundMark x1="33718" y1="59815" x2="33718" y2="59815"/>
                        <a14:foregroundMark x1="40185" y1="59815" x2="40185" y2="59815"/>
                        <a14:foregroundMark x1="32102" y1="58430" x2="32102" y2="58430"/>
                        <a14:foregroundMark x1="35797" y1="65127" x2="35797" y2="65127"/>
                        <a14:foregroundMark x1="32102" y1="65589" x2="32102" y2="65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4858" r="19225"/>
          <a:stretch/>
        </p:blipFill>
        <p:spPr>
          <a:xfrm>
            <a:off x="5287540" y="3897035"/>
            <a:ext cx="1120879" cy="171256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823A5B7-9030-4E8D-B643-E3D04F0A8F64}"/>
              </a:ext>
            </a:extLst>
          </p:cNvPr>
          <p:cNvSpPr txBox="1"/>
          <p:nvPr/>
        </p:nvSpPr>
        <p:spPr>
          <a:xfrm>
            <a:off x="6378922" y="4659613"/>
            <a:ext cx="163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90 % proteins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DAA816F-5A11-490C-9105-A769103678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4" b="94919" l="15012" r="86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97" r="14285" b="4858"/>
          <a:stretch/>
        </p:blipFill>
        <p:spPr>
          <a:xfrm>
            <a:off x="5175077" y="737471"/>
            <a:ext cx="1258530" cy="171256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817007D-FB46-43C0-8DC6-176E5709C1A0}"/>
              </a:ext>
            </a:extLst>
          </p:cNvPr>
          <p:cNvSpPr txBox="1"/>
          <p:nvPr/>
        </p:nvSpPr>
        <p:spPr>
          <a:xfrm>
            <a:off x="6378922" y="1248396"/>
            <a:ext cx="223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66 % proteins</a:t>
            </a:r>
          </a:p>
        </p:txBody>
      </p:sp>
      <p:sp>
        <p:nvSpPr>
          <p:cNvPr id="20" name="Accolade fermante 19">
            <a:extLst>
              <a:ext uri="{FF2B5EF4-FFF2-40B4-BE49-F238E27FC236}">
                <a16:creationId xmlns:a16="http://schemas.microsoft.com/office/drawing/2014/main" id="{D5F8D6A1-FA09-47FB-B0A5-64ED7F32071F}"/>
              </a:ext>
            </a:extLst>
          </p:cNvPr>
          <p:cNvSpPr/>
          <p:nvPr/>
        </p:nvSpPr>
        <p:spPr>
          <a:xfrm>
            <a:off x="7846142" y="635620"/>
            <a:ext cx="619432" cy="5263375"/>
          </a:xfrm>
          <a:prstGeom prst="rightBrac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C95027-A067-4183-9B95-124D8E098009}"/>
              </a:ext>
            </a:extLst>
          </p:cNvPr>
          <p:cNvSpPr/>
          <p:nvPr/>
        </p:nvSpPr>
        <p:spPr>
          <a:xfrm>
            <a:off x="9079484" y="3759607"/>
            <a:ext cx="2425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~ 1,5 times more!</a:t>
            </a:r>
          </a:p>
        </p:txBody>
      </p:sp>
    </p:spTree>
    <p:extLst>
      <p:ext uri="{BB962C8B-B14F-4D97-AF65-F5344CB8AC3E}">
        <p14:creationId xmlns:p14="http://schemas.microsoft.com/office/powerpoint/2010/main" val="29312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16" grpId="0"/>
      <p:bldP spid="19" grpId="0"/>
      <p:bldP spid="2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716100" y="578017"/>
            <a:ext cx="6182526" cy="2224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fr-BE" dirty="0"/>
              <a:t>Most of the proteins </a:t>
            </a:r>
            <a:r>
              <a:rPr lang="fr-BE" dirty="0" err="1"/>
              <a:t>recovered</a:t>
            </a:r>
            <a:endParaRPr lang="fr-BE" dirty="0"/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fr-BE" dirty="0" err="1"/>
              <a:t>Lower</a:t>
            </a:r>
            <a:r>
              <a:rPr lang="fr-BE" dirty="0"/>
              <a:t> water and </a:t>
            </a:r>
            <a:r>
              <a:rPr lang="fr-BE" dirty="0" err="1"/>
              <a:t>energy</a:t>
            </a:r>
            <a:r>
              <a:rPr lang="fr-BE" dirty="0"/>
              <a:t> consumption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fr-BE" dirty="0"/>
              <a:t>2 fractions for ≠ </a:t>
            </a:r>
            <a:r>
              <a:rPr lang="fr-BE" dirty="0" err="1"/>
              <a:t>purposes</a:t>
            </a:r>
            <a:endParaRPr lang="fr-BE" dirty="0"/>
          </a:p>
          <a:p>
            <a:pPr>
              <a:buClr>
                <a:schemeClr val="accent6"/>
              </a:buClr>
            </a:pP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599D5A-F0CE-4BA5-B46F-2585C817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B942-F2CA-4B0E-BC0B-1AA97E0D708B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0DCC84-A262-42EB-AAA2-DE2AF436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6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C60220-F724-4CF9-AFBA-D64E4BAC47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34"/>
          <a:stretch/>
        </p:blipFill>
        <p:spPr>
          <a:xfrm>
            <a:off x="1969944" y="1150104"/>
            <a:ext cx="916260" cy="108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50B27B-FFBD-49D4-9E84-F4181DD456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0"/>
          <a:stretch/>
        </p:blipFill>
        <p:spPr>
          <a:xfrm>
            <a:off x="1969944" y="4388848"/>
            <a:ext cx="913518" cy="1080000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6C0013-6A51-47EA-99AB-128D71B0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53D2B0-EF13-41E4-B998-56F11BBAF449}"/>
              </a:ext>
            </a:extLst>
          </p:cNvPr>
          <p:cNvSpPr txBox="1"/>
          <p:nvPr/>
        </p:nvSpPr>
        <p:spPr>
          <a:xfrm>
            <a:off x="3716100" y="4055809"/>
            <a:ext cx="6182526" cy="1475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GB" dirty="0"/>
              <a:t>Mastery of the total process to improve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GB" dirty="0"/>
              <a:t>What about the proteins properties?</a:t>
            </a:r>
          </a:p>
        </p:txBody>
      </p:sp>
    </p:spTree>
    <p:extLst>
      <p:ext uri="{BB962C8B-B14F-4D97-AF65-F5344CB8AC3E}">
        <p14:creationId xmlns:p14="http://schemas.microsoft.com/office/powerpoint/2010/main" val="26480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9C454-8B2F-4F0E-A225-90001C680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40" y="728639"/>
            <a:ext cx="3137720" cy="352992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latin typeface="+mn-lt"/>
              </a:rPr>
              <a:t>Anti-nutritional factors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3CE851-734C-404E-A5E0-BB2319628B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10600" y="1787438"/>
            <a:ext cx="2044991" cy="1574644"/>
          </a:xfrm>
        </p:spPr>
        <p:txBody>
          <a:bodyPr>
            <a:normAutofit/>
          </a:bodyPr>
          <a:lstStyle/>
          <a:p>
            <a:r>
              <a:rPr lang="en-GB" sz="1800" dirty="0"/>
              <a:t>-</a:t>
            </a:r>
            <a:r>
              <a:rPr lang="en-GB" sz="1800" dirty="0" err="1"/>
              <a:t>ases</a:t>
            </a:r>
            <a:endParaRPr lang="en-GB" sz="1800" dirty="0"/>
          </a:p>
          <a:p>
            <a:r>
              <a:rPr lang="en-GB" sz="1800" dirty="0"/>
              <a:t>Lectins</a:t>
            </a:r>
          </a:p>
          <a:p>
            <a:r>
              <a:rPr lang="en-GB" sz="1800" dirty="0"/>
              <a:t>…</a:t>
            </a:r>
          </a:p>
          <a:p>
            <a:endParaRPr lang="en-GB" sz="1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EFA713-E878-46F0-AB33-F78416F1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5BE-C052-428E-BB34-B304135C452A}" type="datetime4">
              <a:rPr lang="fr-BE" smtClean="0"/>
              <a:pPr/>
              <a:t>14 février 2020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3CB783-7EB0-432B-8D48-9A3E8C1A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DD6BC5-DFA9-4367-A2B7-C6885357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5B0BE1B-E5EB-453B-8C03-D60AB0174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04" y="3834665"/>
            <a:ext cx="2044991" cy="2072877"/>
          </a:xfrm>
          <a:prstGeom prst="rect">
            <a:avLst/>
          </a:prstGeom>
          <a:ln w="19050"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F8AE8DC-995A-48D2-B5BE-F3CE95E8C797}"/>
              </a:ext>
            </a:extLst>
          </p:cNvPr>
          <p:cNvSpPr txBox="1"/>
          <p:nvPr/>
        </p:nvSpPr>
        <p:spPr>
          <a:xfrm>
            <a:off x="1868755" y="1301736"/>
            <a:ext cx="215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Chelating agent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522592-16D2-41B8-AF96-492CF0BEBDAC}"/>
              </a:ext>
            </a:extLst>
          </p:cNvPr>
          <p:cNvSpPr txBox="1"/>
          <p:nvPr/>
        </p:nvSpPr>
        <p:spPr>
          <a:xfrm>
            <a:off x="8274262" y="1301735"/>
            <a:ext cx="215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Inhibitor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A19D63F-A9F2-49C5-833C-B398B0783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9" y="2128281"/>
            <a:ext cx="2044992" cy="15746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0C2C141-D3E4-456F-9B68-0AF77454F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6667" l="6000" r="95667">
                        <a14:foregroundMark x1="49000" y1="19667" x2="49000" y2="19667"/>
                        <a14:foregroundMark x1="56333" y1="18000" x2="56333" y2="18000"/>
                        <a14:foregroundMark x1="53000" y1="17000" x2="51667" y2="16667"/>
                        <a14:foregroundMark x1="48667" y1="16667" x2="48667" y2="16667"/>
                        <a14:foregroundMark x1="52000" y1="16000" x2="52000" y2="16000"/>
                        <a14:foregroundMark x1="55667" y1="16333" x2="55667" y2="16333"/>
                        <a14:foregroundMark x1="51000" y1="15667" x2="51000" y2="15667"/>
                        <a14:foregroundMark x1="50000" y1="15667" x2="50000" y2="15667"/>
                        <a14:foregroundMark x1="54000" y1="15333" x2="54000" y2="15333"/>
                        <a14:foregroundMark x1="52000" y1="15333" x2="52000" y2="15333"/>
                        <a14:backgroundMark x1="53333" y1="15000" x2="53333" y2="15000"/>
                        <a14:backgroundMark x1="54667" y1="15000" x2="54667" y2="15000"/>
                        <a14:backgroundMark x1="54000" y1="15000" x2="54000" y2="15000"/>
                        <a14:backgroundMark x1="51333" y1="15000" x2="51333" y2="15000"/>
                        <a14:backgroundMark x1="52000" y1="15000" x2="5200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37" y="3309102"/>
            <a:ext cx="2311714" cy="231171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535EA24-6CAF-4AD5-8E4E-8A9CDEFCEF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5556" l="4000" r="9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012" y="4246381"/>
            <a:ext cx="841488" cy="841488"/>
          </a:xfrm>
          <a:prstGeom prst="rect">
            <a:avLst/>
          </a:prstGeom>
        </p:spPr>
      </p:pic>
      <p:sp>
        <p:nvSpPr>
          <p:cNvPr id="15" name="Flèche droite 15">
            <a:extLst>
              <a:ext uri="{FF2B5EF4-FFF2-40B4-BE49-F238E27FC236}">
                <a16:creationId xmlns:a16="http://schemas.microsoft.com/office/drawing/2014/main" id="{08C2C283-8AF0-417F-A953-6987100822B9}"/>
              </a:ext>
            </a:extLst>
          </p:cNvPr>
          <p:cNvSpPr/>
          <p:nvPr/>
        </p:nvSpPr>
        <p:spPr>
          <a:xfrm rot="9540000">
            <a:off x="3522958" y="1021208"/>
            <a:ext cx="998125" cy="218792"/>
          </a:xfrm>
          <a:prstGeom prst="rightArrow">
            <a:avLst>
              <a:gd name="adj1" fmla="val 35128"/>
              <a:gd name="adj2" fmla="val 104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Flèche droite 14">
            <a:extLst>
              <a:ext uri="{FF2B5EF4-FFF2-40B4-BE49-F238E27FC236}">
                <a16:creationId xmlns:a16="http://schemas.microsoft.com/office/drawing/2014/main" id="{F42E0957-778E-41B2-9C10-26D02A18BD16}"/>
              </a:ext>
            </a:extLst>
          </p:cNvPr>
          <p:cNvSpPr/>
          <p:nvPr/>
        </p:nvSpPr>
        <p:spPr>
          <a:xfrm rot="1241226">
            <a:off x="7606007" y="1006126"/>
            <a:ext cx="998125" cy="218792"/>
          </a:xfrm>
          <a:prstGeom prst="rightArrow">
            <a:avLst>
              <a:gd name="adj1" fmla="val 35128"/>
              <a:gd name="adj2" fmla="val 104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lèche droite 14">
            <a:extLst>
              <a:ext uri="{FF2B5EF4-FFF2-40B4-BE49-F238E27FC236}">
                <a16:creationId xmlns:a16="http://schemas.microsoft.com/office/drawing/2014/main" id="{257FCFBE-5CF2-42F7-9156-FA1724EBEB11}"/>
              </a:ext>
            </a:extLst>
          </p:cNvPr>
          <p:cNvSpPr/>
          <p:nvPr/>
        </p:nvSpPr>
        <p:spPr>
          <a:xfrm rot="5400000">
            <a:off x="5603835" y="1489385"/>
            <a:ext cx="984328" cy="267013"/>
          </a:xfrm>
          <a:prstGeom prst="rightArrow">
            <a:avLst>
              <a:gd name="adj1" fmla="val 35128"/>
              <a:gd name="adj2" fmla="val 104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AA71B82-DE7F-436E-940D-AFDD523A244F}"/>
              </a:ext>
            </a:extLst>
          </p:cNvPr>
          <p:cNvSpPr txBox="1"/>
          <p:nvPr/>
        </p:nvSpPr>
        <p:spPr>
          <a:xfrm>
            <a:off x="4931055" y="2115056"/>
            <a:ext cx="232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Toxic compounds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A278172D-CD82-4849-9027-7A94AC602760}"/>
              </a:ext>
            </a:extLst>
          </p:cNvPr>
          <p:cNvSpPr txBox="1">
            <a:spLocks/>
          </p:cNvSpPr>
          <p:nvPr/>
        </p:nvSpPr>
        <p:spPr>
          <a:xfrm>
            <a:off x="5475217" y="2544737"/>
            <a:ext cx="2044991" cy="157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Allergenic comp</a:t>
            </a:r>
          </a:p>
          <a:p>
            <a:r>
              <a:rPr lang="en-GB" sz="1800" dirty="0"/>
              <a:t>(con)</a:t>
            </a:r>
            <a:r>
              <a:rPr lang="en-GB" sz="1800" dirty="0" err="1"/>
              <a:t>vicin</a:t>
            </a:r>
            <a:endParaRPr lang="en-GB" sz="1800" dirty="0"/>
          </a:p>
          <a:p>
            <a:r>
              <a:rPr lang="en-GB" sz="1800" dirty="0"/>
              <a:t>…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5190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5" grpId="0" animBg="1"/>
      <p:bldP spid="16" grpId="0" animBg="1"/>
      <p:bldP spid="17" grpId="0" animBg="1"/>
      <p:bldP spid="18" grpId="0"/>
      <p:bldP spid="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C107AA6-043B-48C0-B2CB-38426BA09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8" t="6523" r="10026" b="15794"/>
          <a:stretch/>
        </p:blipFill>
        <p:spPr>
          <a:xfrm>
            <a:off x="3856408" y="1659746"/>
            <a:ext cx="1705476" cy="176925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27213B-5FB0-4188-B50D-9EC2ADC4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6AB1-2F34-4E35-AF78-C51002988BD5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681271-1038-43DE-B99E-899FB77B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8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D2D06E-8B0D-4F65-9EF6-D0CBE843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/>
              <a:t>Nsabs</a:t>
            </a:r>
            <a:r>
              <a:rPr lang="fr-BE" dirty="0"/>
              <a:t> 2020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BA6ED1F-5B16-4742-BEBB-4D9ADF363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0" y="434679"/>
            <a:ext cx="2833306" cy="2871942"/>
          </a:xfrm>
          <a:prstGeom prst="rect">
            <a:avLst/>
          </a:prstGeom>
          <a:ln w="19050"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9FCAD73-94EA-4C2B-99D6-13477639E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704" r="98272">
                        <a14:foregroundMark x1="8889" y1="52805" x2="8889" y2="52805"/>
                        <a14:foregroundMark x1="91605" y1="48845" x2="91605" y2="48845"/>
                        <a14:foregroundMark x1="70617" y1="4290" x2="70617" y2="4290"/>
                        <a14:foregroundMark x1="93086" y1="46865" x2="93086" y2="46865"/>
                        <a14:foregroundMark x1="27654" y1="96370" x2="27654" y2="96370"/>
                        <a14:backgroundMark x1="48395" y1="48845" x2="48395" y2="48845"/>
                        <a14:backgroundMark x1="50123" y1="50825" x2="50123" y2="50825"/>
                        <a14:backgroundMark x1="51358" y1="48845" x2="51358" y2="48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94" y="1629409"/>
            <a:ext cx="4538079" cy="33951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595847D-9876-41CB-8A66-99B80934F0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61" y="4237151"/>
            <a:ext cx="2143125" cy="136035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F6BB541-5AC3-43B8-89B8-F36E5B2423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09" b="95556" l="2990" r="96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72" y="1956586"/>
            <a:ext cx="1037725" cy="103772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F654995-E1C9-441A-A4CA-8FDF029B58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09" b="95556" l="2990" r="96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08" y="4189685"/>
            <a:ext cx="1455284" cy="145528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33A7001-19A6-420E-831B-12EE65150A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09" b="95556" l="2990" r="96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0" y="4079175"/>
            <a:ext cx="1184179" cy="118417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1DC7F30-8630-4CE6-A614-945DABE430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909" b="95556" l="2990" r="96646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076" y="2057130"/>
            <a:ext cx="2539713" cy="253971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6096000" y="-124691"/>
            <a:ext cx="0" cy="6438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E60557-77BA-4AF1-8971-F527605A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4451-7EF2-4B3C-9EE6-DA1325FBF3F5}" type="datetime4">
              <a:rPr lang="fr-BE" smtClean="0"/>
              <a:t>14 février 2020</a:t>
            </a:fld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6EB9F6-2C80-4A44-AB17-E3E8C257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578F-87A7-4FFC-BD9B-0A8336725973}" type="slidenum">
              <a:rPr lang="fr-BE" smtClean="0"/>
              <a:t>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C7D1D7-958E-4CE4-B71D-6AD26BD6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Nsabs 2020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247514"/>
              </p:ext>
            </p:extLst>
          </p:nvPr>
        </p:nvGraphicFramePr>
        <p:xfrm>
          <a:off x="712280" y="692727"/>
          <a:ext cx="10822858" cy="489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BF377568-52CF-49D8-8EDE-286F4DA7B014}"/>
              </a:ext>
            </a:extLst>
          </p:cNvPr>
          <p:cNvSpPr txBox="1"/>
          <p:nvPr/>
        </p:nvSpPr>
        <p:spPr>
          <a:xfrm>
            <a:off x="2432825" y="3244334"/>
            <a:ext cx="61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F481BD-3DD0-40F5-AE26-B5471F4A73E3}"/>
              </a:ext>
            </a:extLst>
          </p:cNvPr>
          <p:cNvSpPr txBox="1"/>
          <p:nvPr/>
        </p:nvSpPr>
        <p:spPr>
          <a:xfrm>
            <a:off x="3274741" y="1810418"/>
            <a:ext cx="61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FBF12F-1EC0-4654-A7A6-885B2ED4E629}"/>
              </a:ext>
            </a:extLst>
          </p:cNvPr>
          <p:cNvSpPr txBox="1"/>
          <p:nvPr/>
        </p:nvSpPr>
        <p:spPr>
          <a:xfrm>
            <a:off x="6590602" y="898136"/>
            <a:ext cx="61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0F3774-B821-4601-9AE4-87E7ACD0C441}"/>
              </a:ext>
            </a:extLst>
          </p:cNvPr>
          <p:cNvSpPr txBox="1"/>
          <p:nvPr/>
        </p:nvSpPr>
        <p:spPr>
          <a:xfrm>
            <a:off x="5789341" y="1767156"/>
            <a:ext cx="61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24A72E-47B3-461C-AF81-0692164881E8}"/>
              </a:ext>
            </a:extLst>
          </p:cNvPr>
          <p:cNvSpPr txBox="1"/>
          <p:nvPr/>
        </p:nvSpPr>
        <p:spPr>
          <a:xfrm>
            <a:off x="9157011" y="1566230"/>
            <a:ext cx="61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827E2EB-E7F7-4707-A6D2-88D448F0A5E0}"/>
              </a:ext>
            </a:extLst>
          </p:cNvPr>
          <p:cNvSpPr txBox="1"/>
          <p:nvPr/>
        </p:nvSpPr>
        <p:spPr>
          <a:xfrm>
            <a:off x="9982200" y="753592"/>
            <a:ext cx="61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839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266</Words>
  <Application>Microsoft Office PowerPoint</Application>
  <PresentationFormat>Grand écran</PresentationFormat>
  <Paragraphs>95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Thème Office</vt:lpstr>
      <vt:lpstr>1_Thème Office</vt:lpstr>
      <vt:lpstr>Hybrid fractionation process for Faba bean protein extraction:  Effect of combining dry and wet extraction steps on  anti-nutritional factors content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Anti-nutritional factors</vt:lpstr>
      <vt:lpstr>Présentation PowerPoint</vt:lpstr>
      <vt:lpstr>Présentation PowerPoint</vt:lpstr>
      <vt:lpstr>Présentation PowerPoint</vt:lpstr>
      <vt:lpstr>Présentation PowerPoint</vt:lpstr>
    </vt:vector>
  </TitlesOfParts>
  <Company>Priminfo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fractionation process for Faba bean protein extraction:  Effect of combining dry and wet extraction steps on anti-nutritional factors content</dc:title>
  <dc:creator>Lionel Dumoulin</dc:creator>
  <cp:lastModifiedBy>Lionel Dumoulin</cp:lastModifiedBy>
  <cp:revision>80</cp:revision>
  <dcterms:created xsi:type="dcterms:W3CDTF">2020-01-20T13:53:35Z</dcterms:created>
  <dcterms:modified xsi:type="dcterms:W3CDTF">2020-02-14T09:04:33Z</dcterms:modified>
</cp:coreProperties>
</file>