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A4B0"/>
    <a:srgbClr val="6F39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8"/>
    <p:restoredTop sz="94610"/>
  </p:normalViewPr>
  <p:slideViewPr>
    <p:cSldViewPr snapToGrid="0" snapToObjects="1" showGuides="1">
      <p:cViewPr varScale="1">
        <p:scale>
          <a:sx n="106" d="100"/>
          <a:sy n="106" d="100"/>
        </p:scale>
        <p:origin x="684" y="96"/>
      </p:cViewPr>
      <p:guideLst>
        <p:guide orient="horz" pos="2160"/>
        <p:guide pos="3840"/>
      </p:guideLst>
    </p:cSldViewPr>
  </p:slideViewPr>
  <p:notesTextViewPr>
    <p:cViewPr>
      <p:scale>
        <a:sx n="1" d="1"/>
        <a:sy n="1" d="1"/>
      </p:scale>
      <p:origin x="0" y="0"/>
    </p:cViewPr>
  </p:notesTextViewPr>
  <p:notesViewPr>
    <p:cSldViewPr snapToGrid="0" snapToObjects="1" showGuides="1">
      <p:cViewPr varScale="1">
        <p:scale>
          <a:sx n="139" d="100"/>
          <a:sy n="139" d="100"/>
        </p:scale>
        <p:origin x="475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642877-4296-A347-A12A-074FE642DF8D}" type="datetimeFigureOut">
              <a:rPr lang="fr-FR" smtClean="0"/>
              <a:t>06/03/2020</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0355824-33CF-CB40-849B-0C2765721E52}" type="slidenum">
              <a:rPr lang="fr-FR" smtClean="0"/>
              <a:t>‹N°›</a:t>
            </a:fld>
            <a:endParaRPr lang="fr-FR"/>
          </a:p>
        </p:txBody>
      </p:sp>
    </p:spTree>
    <p:extLst>
      <p:ext uri="{BB962C8B-B14F-4D97-AF65-F5344CB8AC3E}">
        <p14:creationId xmlns:p14="http://schemas.microsoft.com/office/powerpoint/2010/main" val="578860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47069-7F1D-6E4E-B4E1-0C2030C0DB15}" type="datetimeFigureOut">
              <a:rPr lang="fr-FR" smtClean="0"/>
              <a:t>06/03/2020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8C82C-2A83-B54A-9AB4-A46F83E92AC0}" type="slidenum">
              <a:rPr lang="fr-FR" smtClean="0"/>
              <a:t>‹N°›</a:t>
            </a:fld>
            <a:endParaRPr lang="fr-FR"/>
          </a:p>
        </p:txBody>
      </p:sp>
    </p:spTree>
    <p:extLst>
      <p:ext uri="{BB962C8B-B14F-4D97-AF65-F5344CB8AC3E}">
        <p14:creationId xmlns:p14="http://schemas.microsoft.com/office/powerpoint/2010/main" val="812359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ctrTitle"/>
          </p:nvPr>
        </p:nvSpPr>
        <p:spPr>
          <a:xfrm>
            <a:off x="532150" y="2098160"/>
            <a:ext cx="9144000" cy="1198563"/>
          </a:xfrm>
          <a:prstGeom prst="rect">
            <a:avLst/>
          </a:prstGeom>
        </p:spPr>
        <p:txBody>
          <a:bodyPr anchor="b">
            <a:normAutofit/>
          </a:bodyPr>
          <a:lstStyle>
            <a:lvl1pPr algn="l">
              <a:defRPr sz="4000" baseline="0">
                <a:solidFill>
                  <a:schemeClr val="bg1">
                    <a:lumMod val="95000"/>
                  </a:schemeClr>
                </a:solidFill>
                <a:latin typeface="Source Sans Pro Bold" charset="0"/>
              </a:defRPr>
            </a:lvl1pPr>
          </a:lstStyle>
          <a:p>
            <a:r>
              <a:rPr lang="fr-FR" dirty="0" smtClean="0"/>
              <a:t>Cliquez et modifiez le titre</a:t>
            </a:r>
            <a:endParaRPr lang="fr-FR" dirty="0"/>
          </a:p>
        </p:txBody>
      </p:sp>
      <p:sp>
        <p:nvSpPr>
          <p:cNvPr id="3" name="Sous-titre 2"/>
          <p:cNvSpPr>
            <a:spLocks noGrp="1"/>
          </p:cNvSpPr>
          <p:nvPr>
            <p:ph type="subTitle" idx="1"/>
          </p:nvPr>
        </p:nvSpPr>
        <p:spPr>
          <a:xfrm>
            <a:off x="532150" y="3503564"/>
            <a:ext cx="9144000" cy="1655762"/>
          </a:xfrm>
          <a:prstGeom prst="rect">
            <a:avLst/>
          </a:prstGeom>
        </p:spPr>
        <p:txBody>
          <a:bodyPr>
            <a:normAutofit/>
          </a:bodyPr>
          <a:lstStyle>
            <a:lvl1pPr marL="0" indent="0" algn="l">
              <a:spcBef>
                <a:spcPts val="600"/>
              </a:spcBef>
              <a:buNone/>
              <a:defRPr sz="3000" baseline="0">
                <a:solidFill>
                  <a:schemeClr val="bg1">
                    <a:lumMod val="95000"/>
                  </a:schemeClr>
                </a:solidFill>
                <a:latin typeface="Source Sans Pro Ligh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smtClean="0"/>
              <a:t>Cliquez pour modifier le style </a:t>
            </a:r>
          </a:p>
          <a:p>
            <a:r>
              <a:rPr lang="fr-FR" dirty="0" smtClean="0"/>
              <a:t>des sous-titres du masque</a:t>
            </a:r>
            <a:endParaRPr lang="fr-FR" dirty="0"/>
          </a:p>
        </p:txBody>
      </p:sp>
      <p:sp>
        <p:nvSpPr>
          <p:cNvPr id="4" name="Espace réservé de la date 3"/>
          <p:cNvSpPr>
            <a:spLocks noGrp="1"/>
          </p:cNvSpPr>
          <p:nvPr>
            <p:ph type="dt" sz="half" idx="10"/>
          </p:nvPr>
        </p:nvSpPr>
        <p:spPr>
          <a:xfrm>
            <a:off x="532150" y="847725"/>
            <a:ext cx="2743200" cy="365125"/>
          </a:xfrm>
          <a:prstGeom prst="rect">
            <a:avLst/>
          </a:prstGeom>
        </p:spPr>
        <p:txBody>
          <a:bodyPr/>
          <a:lstStyle>
            <a:lvl1pPr>
              <a:defRPr sz="2000" baseline="0">
                <a:solidFill>
                  <a:srgbClr val="5FA4B0"/>
                </a:solidFill>
                <a:latin typeface="Source Sans Pro" charset="0"/>
              </a:defRPr>
            </a:lvl1pPr>
          </a:lstStyle>
          <a:p>
            <a:r>
              <a:rPr lang="fr-FR" dirty="0" smtClean="0"/>
              <a:t>Février / 2019</a:t>
            </a:r>
            <a:endParaRPr lang="fr-FR" dirty="0"/>
          </a:p>
        </p:txBody>
      </p:sp>
      <p:sp>
        <p:nvSpPr>
          <p:cNvPr id="5" name="Espace réservé du pied de page 4"/>
          <p:cNvSpPr>
            <a:spLocks noGrp="1"/>
          </p:cNvSpPr>
          <p:nvPr>
            <p:ph type="ftr" sz="quarter" idx="11"/>
          </p:nvPr>
        </p:nvSpPr>
        <p:spPr>
          <a:xfrm>
            <a:off x="532150" y="5826100"/>
            <a:ext cx="4114800" cy="365125"/>
          </a:xfrm>
          <a:prstGeom prst="rect">
            <a:avLst/>
          </a:prstGeom>
        </p:spPr>
        <p:txBody>
          <a:bodyPr/>
          <a:lstStyle>
            <a:lvl1pPr algn="l">
              <a:defRPr sz="800" baseline="0"/>
            </a:lvl1pPr>
          </a:lstStyle>
          <a:p>
            <a:r>
              <a:rPr lang="fr-FR" dirty="0" smtClean="0">
                <a:solidFill>
                  <a:schemeClr val="bg1"/>
                </a:solidFill>
                <a:latin typeface="Source Sans Pro Light" charset="0"/>
                <a:ea typeface="Source Sans Pro Light" charset="0"/>
                <a:cs typeface="Source Sans Pro Light" charset="0"/>
              </a:rPr>
              <a:t>Unité de Recherche Cité </a:t>
            </a:r>
          </a:p>
          <a:p>
            <a:r>
              <a:rPr lang="fr-FR" dirty="0" smtClean="0">
                <a:solidFill>
                  <a:schemeClr val="bg1"/>
                </a:solidFill>
                <a:latin typeface="Source Sans Pro Light" charset="0"/>
                <a:ea typeface="Source Sans Pro Light" charset="0"/>
                <a:cs typeface="Source Sans Pro Light" charset="0"/>
              </a:rPr>
              <a:t>Gouvernance, Justice et Société</a:t>
            </a:r>
          </a:p>
          <a:p>
            <a:r>
              <a:rPr lang="fr-FR" dirty="0" smtClean="0">
                <a:solidFill>
                  <a:schemeClr val="bg1"/>
                </a:solidFill>
                <a:latin typeface="Source Sans Pro Light" charset="0"/>
                <a:ea typeface="Source Sans Pro Light" charset="0"/>
                <a:cs typeface="Source Sans Pro Light" charset="0"/>
              </a:rPr>
              <a:t>Université de Liège, Place des Orateurs 3</a:t>
            </a:r>
          </a:p>
          <a:p>
            <a:r>
              <a:rPr lang="fr-FR" dirty="0" smtClean="0">
                <a:solidFill>
                  <a:schemeClr val="bg1"/>
                </a:solidFill>
                <a:latin typeface="Source Sans Pro Light" charset="0"/>
                <a:ea typeface="Source Sans Pro Light" charset="0"/>
                <a:cs typeface="Source Sans Pro Light" charset="0"/>
              </a:rPr>
              <a:t>4000 Liège, Belgique</a:t>
            </a:r>
            <a:endParaRPr lang="fr-FR" dirty="0">
              <a:solidFill>
                <a:schemeClr val="bg1"/>
              </a:solidFill>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4672792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532150" y="6356350"/>
            <a:ext cx="2743200" cy="365125"/>
          </a:xfrm>
          <a:prstGeom prst="rect">
            <a:avLst/>
          </a:prstGeom>
        </p:spPr>
        <p:txBody>
          <a:bodyPr/>
          <a:lstStyle>
            <a:lvl1pPr>
              <a:defRPr baseline="0">
                <a:solidFill>
                  <a:srgbClr val="5FA4B0"/>
                </a:solidFill>
                <a:latin typeface="Source Sans Pro" charset="0"/>
              </a:defRPr>
            </a:lvl1pPr>
          </a:lstStyle>
          <a:p>
            <a:fld id="{99036C84-B137-DA46-A8A1-A42AD63AE419}" type="datetimeFigureOut">
              <a:rPr lang="fr-FR" smtClean="0"/>
              <a:pPr/>
              <a:t>06/03/2020</a:t>
            </a:fld>
            <a:endParaRPr lang="fr-FR" dirty="0"/>
          </a:p>
        </p:txBody>
      </p:sp>
      <p:sp>
        <p:nvSpPr>
          <p:cNvPr id="5" name="Espace réservé du pied de page 4"/>
          <p:cNvSpPr>
            <a:spLocks noGrp="1"/>
          </p:cNvSpPr>
          <p:nvPr>
            <p:ph type="ftr" sz="quarter" idx="11"/>
          </p:nvPr>
        </p:nvSpPr>
        <p:spPr>
          <a:xfrm>
            <a:off x="3732550" y="6356350"/>
            <a:ext cx="4114800" cy="365125"/>
          </a:xfrm>
          <a:prstGeom prst="rect">
            <a:avLst/>
          </a:prstGeom>
        </p:spPr>
        <p:txBody>
          <a:bodyPr/>
          <a:lstStyle>
            <a:lvl1pPr>
              <a:defRPr baseline="0">
                <a:solidFill>
                  <a:srgbClr val="5FA4B0"/>
                </a:solidFill>
                <a:latin typeface="Source Sans Pro" charset="0"/>
              </a:defRPr>
            </a:lvl1pPr>
          </a:lstStyle>
          <a:p>
            <a:endParaRPr lang="fr-FR" dirty="0"/>
          </a:p>
        </p:txBody>
      </p:sp>
      <p:sp>
        <p:nvSpPr>
          <p:cNvPr id="6" name="Espace réservé du numéro de diapositive 5"/>
          <p:cNvSpPr>
            <a:spLocks noGrp="1"/>
          </p:cNvSpPr>
          <p:nvPr>
            <p:ph type="sldNum" sz="quarter" idx="12"/>
          </p:nvPr>
        </p:nvSpPr>
        <p:spPr>
          <a:xfrm>
            <a:off x="8304550" y="6356350"/>
            <a:ext cx="3309112" cy="365125"/>
          </a:xfrm>
          <a:prstGeom prst="rect">
            <a:avLst/>
          </a:prstGeom>
        </p:spPr>
        <p:txBody>
          <a:bodyPr/>
          <a:lstStyle>
            <a:lvl1pPr>
              <a:defRPr baseline="0">
                <a:solidFill>
                  <a:srgbClr val="5FA4B0"/>
                </a:solidFill>
                <a:latin typeface="Source Sans Pro" charset="0"/>
              </a:defRPr>
            </a:lvl1pPr>
          </a:lstStyle>
          <a:p>
            <a:fld id="{A96295AA-E393-1849-ABD9-937E1AFAD5F8}" type="slidenum">
              <a:rPr lang="fr-FR" smtClean="0"/>
              <a:pPr/>
              <a:t>‹N°›</a:t>
            </a:fld>
            <a:endParaRPr lang="fr-FR" dirty="0"/>
          </a:p>
        </p:txBody>
      </p:sp>
      <p:sp>
        <p:nvSpPr>
          <p:cNvPr id="10" name="Espace réservé du titre 18"/>
          <p:cNvSpPr>
            <a:spLocks noGrp="1"/>
          </p:cNvSpPr>
          <p:nvPr>
            <p:ph type="title"/>
          </p:nvPr>
        </p:nvSpPr>
        <p:spPr>
          <a:xfrm>
            <a:off x="532150" y="602853"/>
            <a:ext cx="10515600" cy="619919"/>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11" name="Espace réservé du texte 20"/>
          <p:cNvSpPr>
            <a:spLocks noGrp="1"/>
          </p:cNvSpPr>
          <p:nvPr>
            <p:ph idx="1"/>
          </p:nvPr>
        </p:nvSpPr>
        <p:spPr>
          <a:xfrm>
            <a:off x="532150" y="1613892"/>
            <a:ext cx="10515600" cy="435133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2139517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8" name="Image 1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Espace réservé de la date 3"/>
          <p:cNvSpPr>
            <a:spLocks noGrp="1"/>
          </p:cNvSpPr>
          <p:nvPr>
            <p:ph type="dt" sz="half" idx="2"/>
          </p:nvPr>
        </p:nvSpPr>
        <p:spPr>
          <a:xfrm>
            <a:off x="532150" y="6356350"/>
            <a:ext cx="2743200" cy="365125"/>
          </a:xfrm>
          <a:prstGeom prst="rect">
            <a:avLst/>
          </a:prstGeom>
        </p:spPr>
        <p:txBody>
          <a:bodyPr/>
          <a:lstStyle>
            <a:lvl1pPr>
              <a:defRPr baseline="0">
                <a:solidFill>
                  <a:srgbClr val="5FA4B0"/>
                </a:solidFill>
                <a:latin typeface="Source Sans Pro" charset="0"/>
              </a:defRPr>
            </a:lvl1pPr>
          </a:lstStyle>
          <a:p>
            <a:fld id="{99036C84-B137-DA46-A8A1-A42AD63AE419}" type="datetimeFigureOut">
              <a:rPr lang="fr-FR" smtClean="0"/>
              <a:pPr/>
              <a:t>06/03/2020</a:t>
            </a:fld>
            <a:endParaRPr lang="fr-FR" dirty="0"/>
          </a:p>
        </p:txBody>
      </p:sp>
      <p:sp>
        <p:nvSpPr>
          <p:cNvPr id="16" name="Espace réservé du pied de page 4"/>
          <p:cNvSpPr>
            <a:spLocks noGrp="1"/>
          </p:cNvSpPr>
          <p:nvPr>
            <p:ph type="ftr" sz="quarter" idx="3"/>
          </p:nvPr>
        </p:nvSpPr>
        <p:spPr>
          <a:xfrm>
            <a:off x="3732550" y="6356350"/>
            <a:ext cx="4114800" cy="365125"/>
          </a:xfrm>
          <a:prstGeom prst="rect">
            <a:avLst/>
          </a:prstGeom>
        </p:spPr>
        <p:txBody>
          <a:bodyPr/>
          <a:lstStyle>
            <a:lvl1pPr>
              <a:defRPr baseline="0">
                <a:solidFill>
                  <a:srgbClr val="5FA4B0"/>
                </a:solidFill>
                <a:latin typeface="Source Sans Pro" charset="0"/>
              </a:defRPr>
            </a:lvl1pPr>
          </a:lstStyle>
          <a:p>
            <a:endParaRPr lang="fr-FR"/>
          </a:p>
        </p:txBody>
      </p:sp>
      <p:sp>
        <p:nvSpPr>
          <p:cNvPr id="17" name="Espace réservé du numéro de diapositive 5"/>
          <p:cNvSpPr>
            <a:spLocks noGrp="1"/>
          </p:cNvSpPr>
          <p:nvPr>
            <p:ph type="sldNum" sz="quarter" idx="4"/>
          </p:nvPr>
        </p:nvSpPr>
        <p:spPr>
          <a:xfrm>
            <a:off x="8304550" y="6356350"/>
            <a:ext cx="3309112" cy="365125"/>
          </a:xfrm>
          <a:prstGeom prst="rect">
            <a:avLst/>
          </a:prstGeom>
        </p:spPr>
        <p:txBody>
          <a:bodyPr/>
          <a:lstStyle>
            <a:lvl1pPr>
              <a:defRPr baseline="0">
                <a:solidFill>
                  <a:srgbClr val="5FA4B0"/>
                </a:solidFill>
                <a:latin typeface="Source Sans Pro" charset="0"/>
              </a:defRPr>
            </a:lvl1pPr>
          </a:lstStyle>
          <a:p>
            <a:fld id="{A96295AA-E393-1849-ABD9-937E1AFAD5F8}" type="slidenum">
              <a:rPr lang="fr-FR" smtClean="0"/>
              <a:pPr/>
              <a:t>‹N°›</a:t>
            </a:fld>
            <a:endParaRPr lang="fr-FR" dirty="0"/>
          </a:p>
        </p:txBody>
      </p:sp>
      <p:sp>
        <p:nvSpPr>
          <p:cNvPr id="19" name="Espace réservé du titre 18"/>
          <p:cNvSpPr>
            <a:spLocks noGrp="1"/>
          </p:cNvSpPr>
          <p:nvPr>
            <p:ph type="title"/>
          </p:nvPr>
        </p:nvSpPr>
        <p:spPr>
          <a:xfrm>
            <a:off x="532150" y="602853"/>
            <a:ext cx="10515600" cy="619919"/>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21" name="Espace réservé du texte 20"/>
          <p:cNvSpPr>
            <a:spLocks noGrp="1"/>
          </p:cNvSpPr>
          <p:nvPr>
            <p:ph type="body" idx="1"/>
          </p:nvPr>
        </p:nvSpPr>
        <p:spPr>
          <a:xfrm>
            <a:off x="532150" y="1613892"/>
            <a:ext cx="10515600" cy="435133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fontAlgn="t" latinLnBrk="0" hangingPunct="1">
        <a:lnSpc>
          <a:spcPct val="90000"/>
        </a:lnSpc>
        <a:spcBef>
          <a:spcPct val="0"/>
        </a:spcBef>
        <a:buNone/>
        <a:defRPr sz="4000" kern="1200" baseline="0">
          <a:solidFill>
            <a:srgbClr val="6F3990"/>
          </a:solidFill>
          <a:latin typeface="Source Sans Pro Bold"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3000" kern="1200" baseline="0">
          <a:solidFill>
            <a:srgbClr val="5FA4B0"/>
          </a:solidFill>
          <a:latin typeface="source sans pro"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1">
              <a:lumMod val="75000"/>
              <a:lumOff val="25000"/>
            </a:schemeClr>
          </a:solidFill>
          <a:latin typeface="source sans pro"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1">
              <a:lumMod val="75000"/>
              <a:lumOff val="25000"/>
            </a:schemeClr>
          </a:solidFill>
          <a:latin typeface="source sans pro"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1">
              <a:lumMod val="75000"/>
              <a:lumOff val="25000"/>
            </a:schemeClr>
          </a:solidFill>
          <a:latin typeface="source sans pro"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1">
              <a:lumMod val="75000"/>
              <a:lumOff val="25000"/>
            </a:schemeClr>
          </a:solidFill>
          <a:latin typeface="source sans pro"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mxGals7qSgw" TargetMode="Externa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www.youtube.com/embed/Aj1fhnDs5UM" TargetMode="External"/><Relationship Id="rId1" Type="http://schemas.openxmlformats.org/officeDocument/2006/relationships/video" Target="https://www.youtube.com/embed/2THd0ZOZSsw" TargetMode="Externa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b="1" dirty="0" smtClean="0"/>
              <a:t>Droit parlementaire et électoral </a:t>
            </a:r>
            <a:endParaRPr lang="fr-FR" b="1" dirty="0"/>
          </a:p>
        </p:txBody>
      </p:sp>
      <p:sp>
        <p:nvSpPr>
          <p:cNvPr id="3" name="Sous-titre 2"/>
          <p:cNvSpPr>
            <a:spLocks noGrp="1"/>
          </p:cNvSpPr>
          <p:nvPr>
            <p:ph type="subTitle" idx="1"/>
          </p:nvPr>
        </p:nvSpPr>
        <p:spPr>
          <a:xfrm>
            <a:off x="441616" y="3503564"/>
            <a:ext cx="9144000" cy="1655762"/>
          </a:xfrm>
        </p:spPr>
        <p:txBody>
          <a:bodyPr/>
          <a:lstStyle/>
          <a:p>
            <a:r>
              <a:rPr lang="fr-FR" b="1" dirty="0" smtClean="0">
                <a:solidFill>
                  <a:schemeClr val="bg1"/>
                </a:solidFill>
              </a:rPr>
              <a:t>Les immunités parlementaires: origine, droit positif et remise en question</a:t>
            </a:r>
            <a:endParaRPr lang="fr-FR" b="1" dirty="0">
              <a:solidFill>
                <a:schemeClr val="bg1"/>
              </a:solidFill>
            </a:endParaRPr>
          </a:p>
        </p:txBody>
      </p:sp>
    </p:spTree>
    <p:extLst>
      <p:ext uri="{BB962C8B-B14F-4D97-AF65-F5344CB8AC3E}">
        <p14:creationId xmlns:p14="http://schemas.microsoft.com/office/powerpoint/2010/main" val="494516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 </a:t>
            </a:r>
            <a:endParaRPr lang="fr-BE" b="1" dirty="0"/>
          </a:p>
        </p:txBody>
      </p:sp>
      <p:sp>
        <p:nvSpPr>
          <p:cNvPr id="3" name="Espace réservé du contenu 2"/>
          <p:cNvSpPr>
            <a:spLocks noGrp="1"/>
          </p:cNvSpPr>
          <p:nvPr>
            <p:ph idx="1"/>
          </p:nvPr>
        </p:nvSpPr>
        <p:spPr>
          <a:xfrm>
            <a:off x="532150" y="1613892"/>
            <a:ext cx="10515600" cy="4958924"/>
          </a:xfrm>
        </p:spPr>
        <p:txBody>
          <a:bodyPr>
            <a:normAutofit fontScale="62500" lnSpcReduction="20000"/>
          </a:bodyPr>
          <a:lstStyle/>
          <a:p>
            <a:r>
              <a:rPr lang="fr-BE" b="1" dirty="0" smtClean="0"/>
              <a:t>B. L’inviolabilité parlementaire</a:t>
            </a:r>
          </a:p>
          <a:p>
            <a:pPr marL="0" indent="0">
              <a:buNone/>
            </a:pPr>
            <a:r>
              <a:rPr lang="fr-BE" dirty="0" smtClean="0"/>
              <a:t>Art. 59</a:t>
            </a:r>
            <a:r>
              <a:rPr lang="fr-BE" dirty="0"/>
              <a:t>: « Sauf le cas de flagrant délit, aucun membre de l'une ou de l'autre Chambre ne peut, pendant la durée de la session, en matière répressive, être renvoyé ou cité directement devant une cour ou un tribunal, ni être arrêté, qu'avec l'autorisation de la Chambre dont il fait partie</a:t>
            </a:r>
            <a:r>
              <a:rPr lang="fr-BE" dirty="0" smtClean="0"/>
              <a:t>.</a:t>
            </a:r>
            <a:endParaRPr lang="fr-BE" dirty="0"/>
          </a:p>
          <a:p>
            <a:pPr marL="0" indent="0">
              <a:buNone/>
            </a:pPr>
            <a:r>
              <a:rPr lang="fr-BE" dirty="0"/>
              <a:t>Sauf le cas de flagrant délit, les mesures contraignantes requérant l'intervention d'un juge ne peuvent être ordonnées à l'égard d'un membre de l'une ou l'autre Chambre, pendant la durée de la session, en matière répressive, que par le premier président de la cour d'appel sur demande du juge compétent. Cette décision est communiquée au président de la Chambre concernée.</a:t>
            </a:r>
          </a:p>
          <a:p>
            <a:pPr marL="0" indent="0">
              <a:buNone/>
            </a:pPr>
            <a:r>
              <a:rPr lang="fr-BE" dirty="0" smtClean="0"/>
              <a:t>Toute </a:t>
            </a:r>
            <a:r>
              <a:rPr lang="fr-BE" dirty="0"/>
              <a:t>perquisition ou saisie effectuée en vertu de l'alinéa précédent ne peut l'être qu'en présence du président de la Chambre concernée ou d'un membre désigné par lui.</a:t>
            </a:r>
          </a:p>
          <a:p>
            <a:pPr marL="0" indent="0">
              <a:buNone/>
            </a:pPr>
            <a:r>
              <a:rPr lang="fr-BE" dirty="0" smtClean="0"/>
              <a:t>Pendant </a:t>
            </a:r>
            <a:r>
              <a:rPr lang="fr-BE" dirty="0"/>
              <a:t>la durée de la session, seuls les officiers du ministère public et les agents compétents peuvent intenter des poursuites en matière répressive à l'égard d'un membre de l'une ou l'autre Chambre.</a:t>
            </a:r>
          </a:p>
          <a:p>
            <a:pPr marL="0" indent="0">
              <a:buNone/>
            </a:pPr>
            <a:r>
              <a:rPr lang="fr-BE" dirty="0" smtClean="0"/>
              <a:t>Le </a:t>
            </a:r>
            <a:r>
              <a:rPr lang="fr-BE" dirty="0"/>
              <a:t>membre concerné de l'une ou de l'autre Chambre peut, à tous les stades de l'instruction, demander, pendant la durée de la session et en matière répressive, à la Chambre dont il fait partie de suspendre les poursuites. La Chambre concernée doit se prononcer à cet effet à la majorité des deux tiers des votes exprimés.</a:t>
            </a:r>
          </a:p>
          <a:p>
            <a:pPr marL="0" indent="0">
              <a:buNone/>
            </a:pPr>
            <a:r>
              <a:rPr lang="fr-BE" dirty="0" smtClean="0"/>
              <a:t>La </a:t>
            </a:r>
            <a:r>
              <a:rPr lang="fr-BE" dirty="0"/>
              <a:t>détention d'un membre de l'une ou de l'autre Chambre ou sa poursuite devant une cour ou un tribunal est suspendue pendant la session si la Chambre dont il fait partie le </a:t>
            </a:r>
            <a:r>
              <a:rPr lang="fr-BE" dirty="0" smtClean="0"/>
              <a:t>requiert ».</a:t>
            </a:r>
            <a:endParaRPr lang="fr-BE" dirty="0"/>
          </a:p>
        </p:txBody>
      </p:sp>
    </p:spTree>
    <p:extLst>
      <p:ext uri="{BB962C8B-B14F-4D97-AF65-F5344CB8AC3E}">
        <p14:creationId xmlns:p14="http://schemas.microsoft.com/office/powerpoint/2010/main" val="793645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 </a:t>
            </a:r>
            <a:endParaRPr lang="fr-BE" b="1" dirty="0"/>
          </a:p>
        </p:txBody>
      </p:sp>
      <p:sp>
        <p:nvSpPr>
          <p:cNvPr id="3" name="Espace réservé du contenu 2"/>
          <p:cNvSpPr>
            <a:spLocks noGrp="1"/>
          </p:cNvSpPr>
          <p:nvPr>
            <p:ph idx="1"/>
          </p:nvPr>
        </p:nvSpPr>
        <p:spPr>
          <a:xfrm>
            <a:off x="532150" y="1613892"/>
            <a:ext cx="10515600" cy="4958924"/>
          </a:xfrm>
        </p:spPr>
        <p:txBody>
          <a:bodyPr>
            <a:normAutofit/>
          </a:bodyPr>
          <a:lstStyle/>
          <a:p>
            <a:r>
              <a:rPr lang="fr-BE" b="1" dirty="0" smtClean="0"/>
              <a:t>B. L’inviolabilité parlementaire</a:t>
            </a:r>
          </a:p>
          <a:p>
            <a:endParaRPr lang="fr-BE" b="1" dirty="0" smtClean="0"/>
          </a:p>
          <a:p>
            <a:endParaRPr lang="fr-BE" b="1" dirty="0"/>
          </a:p>
          <a:p>
            <a:endParaRPr lang="fr-BE" b="1" dirty="0" smtClean="0"/>
          </a:p>
        </p:txBody>
      </p:sp>
      <p:graphicFrame>
        <p:nvGraphicFramePr>
          <p:cNvPr id="4" name="Tableau 3"/>
          <p:cNvGraphicFramePr>
            <a:graphicFrameLocks noGrp="1"/>
          </p:cNvGraphicFramePr>
          <p:nvPr>
            <p:extLst>
              <p:ext uri="{D42A27DB-BD31-4B8C-83A1-F6EECF244321}">
                <p14:modId xmlns:p14="http://schemas.microsoft.com/office/powerpoint/2010/main" val="3170868182"/>
              </p:ext>
            </p:extLst>
          </p:nvPr>
        </p:nvGraphicFramePr>
        <p:xfrm>
          <a:off x="1732339" y="2309451"/>
          <a:ext cx="8742520" cy="4145669"/>
        </p:xfrm>
        <a:graphic>
          <a:graphicData uri="http://schemas.openxmlformats.org/drawingml/2006/table">
            <a:tbl>
              <a:tblPr firstRow="1" firstCol="1" bandRow="1">
                <a:tableStyleId>{0505E3EF-67EA-436B-97B2-0124C06EBD24}</a:tableStyleId>
              </a:tblPr>
              <a:tblGrid>
                <a:gridCol w="886454">
                  <a:extLst>
                    <a:ext uri="{9D8B030D-6E8A-4147-A177-3AD203B41FA5}">
                      <a16:colId xmlns:a16="http://schemas.microsoft.com/office/drawing/2014/main" val="3709814585"/>
                    </a:ext>
                  </a:extLst>
                </a:gridCol>
                <a:gridCol w="3433664">
                  <a:extLst>
                    <a:ext uri="{9D8B030D-6E8A-4147-A177-3AD203B41FA5}">
                      <a16:colId xmlns:a16="http://schemas.microsoft.com/office/drawing/2014/main" val="4272160531"/>
                    </a:ext>
                  </a:extLst>
                </a:gridCol>
                <a:gridCol w="4422402">
                  <a:extLst>
                    <a:ext uri="{9D8B030D-6E8A-4147-A177-3AD203B41FA5}">
                      <a16:colId xmlns:a16="http://schemas.microsoft.com/office/drawing/2014/main" val="2279106527"/>
                    </a:ext>
                  </a:extLst>
                </a:gridCol>
              </a:tblGrid>
              <a:tr h="918150">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dirty="0" smtClean="0">
                          <a:effectLst/>
                        </a:rPr>
                        <a:t>Al. </a:t>
                      </a:r>
                      <a:r>
                        <a:rPr lang="fr-BE" sz="1200" dirty="0">
                          <a:effectLst/>
                        </a:rPr>
                        <a:t>1</a:t>
                      </a:r>
                      <a:r>
                        <a:rPr lang="fr-BE" sz="1200" baseline="30000" dirty="0">
                          <a:effectLst/>
                        </a:rPr>
                        <a:t>er</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b="0" dirty="0">
                          <a:effectLst/>
                        </a:rPr>
                        <a:t>Renvoi et citation devant une juridiction ainsi que l’arrestation</a:t>
                      </a:r>
                    </a:p>
                    <a:p>
                      <a:pPr algn="just">
                        <a:lnSpc>
                          <a:spcPct val="107000"/>
                        </a:lnSpc>
                        <a:spcAft>
                          <a:spcPts val="0"/>
                        </a:spcAft>
                      </a:pPr>
                      <a:r>
                        <a:rPr lang="fr-BE" sz="1200" dirty="0">
                          <a:effectLst/>
                        </a:rPr>
                        <a:t> </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b="0" dirty="0">
                          <a:effectLst/>
                        </a:rPr>
                        <a:t> Autorisation de la chambre concernée </a:t>
                      </a:r>
                    </a:p>
                    <a:p>
                      <a:pPr algn="just">
                        <a:lnSpc>
                          <a:spcPct val="107000"/>
                        </a:lnSpc>
                        <a:spcAft>
                          <a:spcPts val="0"/>
                        </a:spcAft>
                      </a:pPr>
                      <a:r>
                        <a:rPr lang="fr-BE" sz="1200" dirty="0">
                          <a:effectLst/>
                        </a:rPr>
                        <a:t> </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4930980"/>
                  </a:ext>
                </a:extLst>
              </a:tr>
              <a:tr h="2309369">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dirty="0">
                          <a:effectLst/>
                        </a:rPr>
                        <a:t>Al. 2</a:t>
                      </a:r>
                    </a:p>
                    <a:p>
                      <a:pPr algn="just">
                        <a:lnSpc>
                          <a:spcPct val="107000"/>
                        </a:lnSpc>
                        <a:spcAft>
                          <a:spcPts val="0"/>
                        </a:spcAft>
                      </a:pPr>
                      <a:r>
                        <a:rPr lang="fr-BE" sz="1200" dirty="0">
                          <a:effectLst/>
                        </a:rPr>
                        <a:t> </a:t>
                      </a:r>
                    </a:p>
                    <a:p>
                      <a:pPr algn="just">
                        <a:lnSpc>
                          <a:spcPct val="107000"/>
                        </a:lnSpc>
                        <a:spcAft>
                          <a:spcPts val="0"/>
                        </a:spcAft>
                      </a:pPr>
                      <a:r>
                        <a:rPr lang="fr-BE" sz="1200" dirty="0">
                          <a:effectLst/>
                        </a:rPr>
                        <a:t> </a:t>
                      </a:r>
                    </a:p>
                    <a:p>
                      <a:pPr algn="just">
                        <a:lnSpc>
                          <a:spcPct val="107000"/>
                        </a:lnSpc>
                        <a:spcAft>
                          <a:spcPts val="0"/>
                        </a:spcAft>
                      </a:pPr>
                      <a:r>
                        <a:rPr lang="fr-BE" sz="1200" dirty="0">
                          <a:effectLst/>
                        </a:rPr>
                        <a:t> </a:t>
                      </a:r>
                    </a:p>
                    <a:p>
                      <a:pPr algn="just">
                        <a:lnSpc>
                          <a:spcPct val="107000"/>
                        </a:lnSpc>
                        <a:spcAft>
                          <a:spcPts val="0"/>
                        </a:spcAft>
                      </a:pPr>
                      <a:r>
                        <a:rPr lang="fr-BE" sz="1200" dirty="0">
                          <a:effectLst/>
                        </a:rPr>
                        <a:t> </a:t>
                      </a:r>
                    </a:p>
                    <a:p>
                      <a:pPr algn="just">
                        <a:lnSpc>
                          <a:spcPct val="107000"/>
                        </a:lnSpc>
                        <a:spcAft>
                          <a:spcPts val="0"/>
                        </a:spcAft>
                      </a:pPr>
                      <a:r>
                        <a:rPr lang="fr-BE" sz="1200" b="0" dirty="0">
                          <a:effectLst/>
                        </a:rPr>
                        <a:t>- - - - - </a:t>
                      </a:r>
                      <a:r>
                        <a:rPr lang="fr-BE" sz="1200" b="0" dirty="0" smtClean="0">
                          <a:effectLst/>
                        </a:rPr>
                        <a:t>-</a:t>
                      </a:r>
                      <a:r>
                        <a:rPr lang="fr-BE" sz="1200" b="0" baseline="0" dirty="0" smtClean="0">
                          <a:effectLst/>
                        </a:rPr>
                        <a:t> - - </a:t>
                      </a:r>
                      <a:endParaRPr lang="fr-BE" sz="1200" b="0" dirty="0">
                        <a:effectLst/>
                      </a:endParaRPr>
                    </a:p>
                    <a:p>
                      <a:pPr algn="just">
                        <a:lnSpc>
                          <a:spcPct val="107000"/>
                        </a:lnSpc>
                        <a:spcAft>
                          <a:spcPts val="0"/>
                        </a:spcAft>
                      </a:pPr>
                      <a:r>
                        <a:rPr lang="fr-BE" sz="1200" dirty="0">
                          <a:effectLst/>
                        </a:rPr>
                        <a:t> </a:t>
                      </a:r>
                    </a:p>
                    <a:p>
                      <a:pPr algn="just">
                        <a:lnSpc>
                          <a:spcPct val="107000"/>
                        </a:lnSpc>
                        <a:spcAft>
                          <a:spcPts val="0"/>
                        </a:spcAft>
                      </a:pPr>
                      <a:r>
                        <a:rPr lang="fr-BE" sz="1200" dirty="0">
                          <a:effectLst/>
                        </a:rPr>
                        <a:t>Al. 3</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dirty="0">
                          <a:effectLst/>
                        </a:rPr>
                        <a:t>Mesures contraignantes qui supposent l’intervention d’un juge</a:t>
                      </a:r>
                    </a:p>
                    <a:p>
                      <a:pPr algn="just">
                        <a:lnSpc>
                          <a:spcPct val="107000"/>
                        </a:lnSpc>
                        <a:spcAft>
                          <a:spcPts val="0"/>
                        </a:spcAft>
                      </a:pPr>
                      <a:r>
                        <a:rPr lang="fr-BE" sz="1200" dirty="0">
                          <a:effectLst/>
                        </a:rPr>
                        <a:t> </a:t>
                      </a:r>
                    </a:p>
                    <a:p>
                      <a:pPr algn="just">
                        <a:lnSpc>
                          <a:spcPct val="107000"/>
                        </a:lnSpc>
                        <a:spcAft>
                          <a:spcPts val="0"/>
                        </a:spcAft>
                      </a:pPr>
                      <a:r>
                        <a:rPr lang="fr-BE" sz="1200" dirty="0">
                          <a:effectLst/>
                        </a:rPr>
                        <a:t> </a:t>
                      </a:r>
                    </a:p>
                    <a:p>
                      <a:pPr algn="just">
                        <a:lnSpc>
                          <a:spcPct val="107000"/>
                        </a:lnSpc>
                        <a:spcAft>
                          <a:spcPts val="0"/>
                        </a:spcAft>
                      </a:pPr>
                      <a:r>
                        <a:rPr lang="fr-BE" sz="1200" dirty="0">
                          <a:effectLst/>
                        </a:rPr>
                        <a:t> </a:t>
                      </a:r>
                    </a:p>
                    <a:p>
                      <a:pPr algn="just">
                        <a:lnSpc>
                          <a:spcPct val="107000"/>
                        </a:lnSpc>
                        <a:spcAft>
                          <a:spcPts val="0"/>
                        </a:spcAft>
                      </a:pPr>
                      <a:r>
                        <a:rPr lang="fr-BE" sz="1200" dirty="0">
                          <a:effectLst/>
                        </a:rPr>
                        <a:t>- - - - - - - - - - - - - - - - - - - - - - - - - </a:t>
                      </a:r>
                      <a:r>
                        <a:rPr lang="fr-BE" sz="1200" dirty="0" smtClean="0">
                          <a:effectLst/>
                        </a:rPr>
                        <a:t>- - - - - - - - - - </a:t>
                      </a:r>
                      <a:endParaRPr lang="fr-BE" sz="1200" dirty="0">
                        <a:effectLst/>
                      </a:endParaRPr>
                    </a:p>
                    <a:p>
                      <a:pPr algn="just">
                        <a:lnSpc>
                          <a:spcPct val="107000"/>
                        </a:lnSpc>
                        <a:spcAft>
                          <a:spcPts val="0"/>
                        </a:spcAft>
                      </a:pPr>
                      <a:r>
                        <a:rPr lang="fr-BE" sz="1200" dirty="0">
                          <a:effectLst/>
                        </a:rPr>
                        <a:t> </a:t>
                      </a:r>
                    </a:p>
                    <a:p>
                      <a:pPr algn="just">
                        <a:lnSpc>
                          <a:spcPct val="107000"/>
                        </a:lnSpc>
                        <a:spcAft>
                          <a:spcPts val="0"/>
                        </a:spcAft>
                      </a:pPr>
                      <a:r>
                        <a:rPr lang="fr-BE" sz="1200" dirty="0">
                          <a:effectLst/>
                        </a:rPr>
                        <a:t>Spécificité en cas de saisie ou perquisition </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dirty="0">
                          <a:effectLst/>
                        </a:rPr>
                        <a:t>Nécessairement </a:t>
                      </a:r>
                      <a:r>
                        <a:rPr lang="fr-BE" sz="1200" dirty="0" smtClean="0">
                          <a:effectLst/>
                        </a:rPr>
                        <a:t>ordonnées </a:t>
                      </a:r>
                      <a:r>
                        <a:rPr lang="fr-BE" sz="1200" dirty="0">
                          <a:effectLst/>
                        </a:rPr>
                        <a:t>par le premier président de la cour d’appel sur demande du juge compétent et communication au Président de la chambre concernée. </a:t>
                      </a:r>
                    </a:p>
                    <a:p>
                      <a:pPr algn="just">
                        <a:lnSpc>
                          <a:spcPct val="107000"/>
                        </a:lnSpc>
                        <a:spcAft>
                          <a:spcPts val="0"/>
                        </a:spcAft>
                      </a:pPr>
                      <a:r>
                        <a:rPr lang="fr-BE" sz="1200" dirty="0">
                          <a:effectLst/>
                        </a:rPr>
                        <a:t> </a:t>
                      </a:r>
                      <a:endParaRPr lang="fr-BE" sz="1200" dirty="0" smtClean="0">
                        <a:effectLst/>
                      </a:endParaRPr>
                    </a:p>
                    <a:p>
                      <a:pPr algn="just">
                        <a:lnSpc>
                          <a:spcPct val="107000"/>
                        </a:lnSpc>
                        <a:spcAft>
                          <a:spcPts val="0"/>
                        </a:spcAft>
                      </a:pPr>
                      <a:endParaRPr lang="fr-BE" sz="1200" dirty="0">
                        <a:effectLst/>
                      </a:endParaRPr>
                    </a:p>
                    <a:p>
                      <a:pPr algn="just">
                        <a:lnSpc>
                          <a:spcPct val="107000"/>
                        </a:lnSpc>
                        <a:spcAft>
                          <a:spcPts val="0"/>
                        </a:spcAft>
                      </a:pPr>
                      <a:r>
                        <a:rPr lang="fr-BE" sz="1200" dirty="0">
                          <a:effectLst/>
                        </a:rPr>
                        <a:t>- - - - - - - - - - - - - - - - - - - - - - - - - - - - - - - </a:t>
                      </a:r>
                      <a:r>
                        <a:rPr lang="fr-BE" sz="1200" dirty="0" smtClean="0">
                          <a:effectLst/>
                        </a:rPr>
                        <a:t>- - - - - - - - - - - - - - -</a:t>
                      </a:r>
                      <a:endParaRPr lang="fr-BE" sz="1200" dirty="0">
                        <a:effectLst/>
                      </a:endParaRPr>
                    </a:p>
                    <a:p>
                      <a:pPr algn="just">
                        <a:lnSpc>
                          <a:spcPct val="107000"/>
                        </a:lnSpc>
                        <a:spcAft>
                          <a:spcPts val="0"/>
                        </a:spcAft>
                      </a:pPr>
                      <a:r>
                        <a:rPr lang="fr-BE" sz="1200" dirty="0">
                          <a:effectLst/>
                        </a:rPr>
                        <a:t> </a:t>
                      </a:r>
                    </a:p>
                    <a:p>
                      <a:pPr algn="just">
                        <a:lnSpc>
                          <a:spcPct val="107000"/>
                        </a:lnSpc>
                        <a:spcAft>
                          <a:spcPts val="0"/>
                        </a:spcAft>
                      </a:pPr>
                      <a:r>
                        <a:rPr lang="fr-BE" sz="1200" dirty="0">
                          <a:effectLst/>
                        </a:rPr>
                        <a:t>Présence du président de la chambre concernée ou membre désigné</a:t>
                      </a:r>
                    </a:p>
                    <a:p>
                      <a:pPr algn="just">
                        <a:lnSpc>
                          <a:spcPct val="107000"/>
                        </a:lnSpc>
                        <a:spcAft>
                          <a:spcPts val="0"/>
                        </a:spcAft>
                      </a:pPr>
                      <a:r>
                        <a:rPr lang="fr-BE" sz="1200" dirty="0">
                          <a:effectLst/>
                        </a:rPr>
                        <a:t> </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0768496"/>
                  </a:ext>
                </a:extLst>
              </a:tr>
              <a:tr h="918150">
                <a:tc>
                  <a:txBody>
                    <a:bodyPr/>
                    <a:lstStyle/>
                    <a:p>
                      <a:pPr algn="just">
                        <a:lnSpc>
                          <a:spcPct val="107000"/>
                        </a:lnSpc>
                        <a:spcAft>
                          <a:spcPts val="0"/>
                        </a:spcAft>
                      </a:pPr>
                      <a:r>
                        <a:rPr lang="fr-BE" sz="1200">
                          <a:effectLst/>
                        </a:rPr>
                        <a:t> </a:t>
                      </a:r>
                    </a:p>
                    <a:p>
                      <a:pPr algn="just">
                        <a:lnSpc>
                          <a:spcPct val="107000"/>
                        </a:lnSpc>
                        <a:spcAft>
                          <a:spcPts val="0"/>
                        </a:spcAft>
                      </a:pPr>
                      <a:r>
                        <a:rPr lang="fr-BE" sz="1200">
                          <a:effectLst/>
                        </a:rPr>
                        <a:t>Al. 4</a:t>
                      </a:r>
                      <a:endParaRPr lang="fr-BE" sz="120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dirty="0">
                          <a:effectLst/>
                        </a:rPr>
                        <a:t>Poursuite (</a:t>
                      </a:r>
                      <a:r>
                        <a:rPr lang="fr-BE" sz="1200" dirty="0" smtClean="0">
                          <a:effectLst/>
                        </a:rPr>
                        <a:t>pénale</a:t>
                      </a:r>
                      <a:r>
                        <a:rPr lang="fr-BE" sz="1200" baseline="0" dirty="0" smtClean="0">
                          <a:effectLst/>
                        </a:rPr>
                        <a:t> </a:t>
                      </a:r>
                      <a:r>
                        <a:rPr lang="fr-BE" sz="1200" baseline="0" dirty="0" smtClean="0">
                          <a:solidFill>
                            <a:srgbClr val="FF0000"/>
                          </a:solidFill>
                          <a:effectLst/>
                        </a:rPr>
                        <a:t>&gt;&lt;</a:t>
                      </a:r>
                      <a:r>
                        <a:rPr lang="fr-BE" sz="1200" baseline="0" dirty="0" smtClean="0">
                          <a:effectLst/>
                        </a:rPr>
                        <a:t> </a:t>
                      </a:r>
                      <a:r>
                        <a:rPr lang="fr-BE" sz="1200" dirty="0" smtClean="0">
                          <a:effectLst/>
                        </a:rPr>
                        <a:t>civile → </a:t>
                      </a:r>
                      <a:r>
                        <a:rPr lang="fr-BE" sz="1200" dirty="0">
                          <a:effectLst/>
                        </a:rPr>
                        <a:t>aucune restriction)</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200" dirty="0">
                          <a:effectLst/>
                        </a:rPr>
                        <a:t> </a:t>
                      </a:r>
                    </a:p>
                    <a:p>
                      <a:pPr algn="just">
                        <a:lnSpc>
                          <a:spcPct val="107000"/>
                        </a:lnSpc>
                        <a:spcAft>
                          <a:spcPts val="0"/>
                        </a:spcAft>
                      </a:pPr>
                      <a:r>
                        <a:rPr lang="fr-BE" sz="1200" dirty="0">
                          <a:effectLst/>
                        </a:rPr>
                        <a:t>Que par les officiers du ministère public et des agents compétents (pas les particuliers)</a:t>
                      </a:r>
                    </a:p>
                    <a:p>
                      <a:pPr algn="just">
                        <a:lnSpc>
                          <a:spcPct val="107000"/>
                        </a:lnSpc>
                        <a:spcAft>
                          <a:spcPts val="0"/>
                        </a:spcAft>
                      </a:pPr>
                      <a:r>
                        <a:rPr lang="fr-BE" sz="1200" dirty="0">
                          <a:effectLst/>
                        </a:rPr>
                        <a:t> </a:t>
                      </a:r>
                      <a:endParaRPr lang="fr-BE" sz="1200" dirty="0">
                        <a:effectLst/>
                        <a:latin typeface="Garamond" panose="020204040303010108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8780946"/>
                  </a:ext>
                </a:extLst>
              </a:tr>
            </a:tbl>
          </a:graphicData>
        </a:graphic>
      </p:graphicFrame>
    </p:spTree>
    <p:extLst>
      <p:ext uri="{BB962C8B-B14F-4D97-AF65-F5344CB8AC3E}">
        <p14:creationId xmlns:p14="http://schemas.microsoft.com/office/powerpoint/2010/main" val="1514317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 </a:t>
            </a:r>
            <a:endParaRPr lang="fr-BE" b="1" dirty="0"/>
          </a:p>
        </p:txBody>
      </p:sp>
      <p:sp>
        <p:nvSpPr>
          <p:cNvPr id="3" name="Espace réservé du contenu 2"/>
          <p:cNvSpPr>
            <a:spLocks noGrp="1"/>
          </p:cNvSpPr>
          <p:nvPr>
            <p:ph idx="1"/>
          </p:nvPr>
        </p:nvSpPr>
        <p:spPr>
          <a:xfrm>
            <a:off x="190123" y="1376127"/>
            <a:ext cx="11751397" cy="5481873"/>
          </a:xfrm>
        </p:spPr>
        <p:txBody>
          <a:bodyPr>
            <a:normAutofit fontScale="70000" lnSpcReduction="20000"/>
          </a:bodyPr>
          <a:lstStyle/>
          <a:p>
            <a:r>
              <a:rPr lang="fr-BE" b="1" dirty="0" smtClean="0"/>
              <a:t>B. L’inviolabilité parlementaire</a:t>
            </a:r>
          </a:p>
          <a:p>
            <a:pPr marL="0" indent="0">
              <a:buNone/>
            </a:pPr>
            <a:r>
              <a:rPr lang="fr-BE" dirty="0" smtClean="0"/>
              <a:t>Art. 59</a:t>
            </a:r>
            <a:r>
              <a:rPr lang="fr-BE" dirty="0"/>
              <a:t>: « </a:t>
            </a:r>
            <a:r>
              <a:rPr lang="fr-BE" b="1" dirty="0">
                <a:solidFill>
                  <a:srgbClr val="FF0000"/>
                </a:solidFill>
              </a:rPr>
              <a:t>Sauf le cas de flagrant délit</a:t>
            </a:r>
            <a:r>
              <a:rPr lang="fr-BE" dirty="0"/>
              <a:t>, aucun membre de l'une ou de l'autre Chambre ne peut, </a:t>
            </a:r>
            <a:r>
              <a:rPr lang="fr-BE" b="1" dirty="0">
                <a:solidFill>
                  <a:srgbClr val="FF0000"/>
                </a:solidFill>
              </a:rPr>
              <a:t>pendant la durée de la session</a:t>
            </a:r>
            <a:r>
              <a:rPr lang="fr-BE" dirty="0"/>
              <a:t>, en matière répressive, être renvoyé ou cité directement devant une cour ou un tribunal, ni être arrêté, qu'avec l'autorisation de la Chambre dont il fait partie</a:t>
            </a:r>
            <a:r>
              <a:rPr lang="fr-BE" dirty="0" smtClean="0"/>
              <a:t>.</a:t>
            </a:r>
            <a:endParaRPr lang="fr-BE" dirty="0"/>
          </a:p>
          <a:p>
            <a:pPr marL="0" indent="0">
              <a:buNone/>
            </a:pPr>
            <a:r>
              <a:rPr lang="fr-BE" dirty="0"/>
              <a:t>Sauf le cas de flagrant délit, les mesures contraignantes requérant l'intervention d'un juge ne peuvent être ordonnées à l'égard d'un membre de l'une ou l'autre Chambre, pendant la durée de la session, en matière répressive, que par le premier président de la cour d'appel sur demande du juge compétent. Cette décision est communiquée au président de la Chambre concernée.</a:t>
            </a:r>
          </a:p>
          <a:p>
            <a:pPr marL="0" indent="0">
              <a:buNone/>
            </a:pPr>
            <a:r>
              <a:rPr lang="fr-BE" dirty="0" smtClean="0"/>
              <a:t>Toute </a:t>
            </a:r>
            <a:r>
              <a:rPr lang="fr-BE" dirty="0"/>
              <a:t>perquisition ou saisie effectuée en vertu de l'alinéa précédent ne peut l'être qu'en présence du président de la Chambre concernée ou d'un membre désigné par lui.</a:t>
            </a:r>
          </a:p>
          <a:p>
            <a:pPr marL="0" indent="0">
              <a:buNone/>
            </a:pPr>
            <a:r>
              <a:rPr lang="fr-BE" dirty="0" smtClean="0"/>
              <a:t>Pendant </a:t>
            </a:r>
            <a:r>
              <a:rPr lang="fr-BE" dirty="0"/>
              <a:t>la durée de la session, seuls les officiers du ministère public et les agents compétents peuvent intenter des poursuites en matière répressive à l'égard d'un membre de l'une ou l'autre Chambre.</a:t>
            </a:r>
          </a:p>
          <a:p>
            <a:pPr marL="0" indent="0">
              <a:buNone/>
            </a:pPr>
            <a:r>
              <a:rPr lang="fr-BE" b="1" dirty="0" smtClean="0">
                <a:solidFill>
                  <a:srgbClr val="FF0000"/>
                </a:solidFill>
              </a:rPr>
              <a:t>Le </a:t>
            </a:r>
            <a:r>
              <a:rPr lang="fr-BE" b="1" dirty="0">
                <a:solidFill>
                  <a:srgbClr val="FF0000"/>
                </a:solidFill>
              </a:rPr>
              <a:t>membre concerné de l'une ou de l'autre Chambre peut, à tous les stades de l'instruction, demander, pendant la durée de la session et en matière répressive, à la Chambre dont il fait partie de suspendre les poursuites. La Chambre concernée doit se prononcer à cet effet à la majorité des deux tiers des votes exprimés.</a:t>
            </a:r>
          </a:p>
          <a:p>
            <a:pPr marL="0" indent="0">
              <a:buNone/>
            </a:pPr>
            <a:r>
              <a:rPr lang="fr-BE" b="1" dirty="0" smtClean="0">
                <a:solidFill>
                  <a:srgbClr val="FF0000"/>
                </a:solidFill>
              </a:rPr>
              <a:t>La </a:t>
            </a:r>
            <a:r>
              <a:rPr lang="fr-BE" b="1" dirty="0">
                <a:solidFill>
                  <a:srgbClr val="FF0000"/>
                </a:solidFill>
              </a:rPr>
              <a:t>détention d'un membre de l'une ou de l'autre Chambre ou sa poursuite devant une cour ou un tribunal est suspendue pendant la session si la Chambre dont il fait partie le </a:t>
            </a:r>
            <a:r>
              <a:rPr lang="fr-BE" b="1" dirty="0" smtClean="0">
                <a:solidFill>
                  <a:srgbClr val="FF0000"/>
                </a:solidFill>
              </a:rPr>
              <a:t>requiert</a:t>
            </a:r>
            <a:r>
              <a:rPr lang="fr-BE" dirty="0" smtClean="0">
                <a:solidFill>
                  <a:srgbClr val="FF0000"/>
                </a:solidFill>
              </a:rPr>
              <a:t> ».</a:t>
            </a:r>
            <a:endParaRPr lang="fr-BE" dirty="0">
              <a:solidFill>
                <a:srgbClr val="FF0000"/>
              </a:solidFill>
            </a:endParaRPr>
          </a:p>
        </p:txBody>
      </p:sp>
    </p:spTree>
    <p:extLst>
      <p:ext uri="{BB962C8B-B14F-4D97-AF65-F5344CB8AC3E}">
        <p14:creationId xmlns:p14="http://schemas.microsoft.com/office/powerpoint/2010/main" val="1511460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III. Les immunités parlementaires en question</a:t>
            </a:r>
            <a:endParaRPr lang="fr-BE" b="1" dirty="0"/>
          </a:p>
        </p:txBody>
      </p:sp>
      <p:sp>
        <p:nvSpPr>
          <p:cNvPr id="3" name="Espace réservé du contenu 2"/>
          <p:cNvSpPr>
            <a:spLocks noGrp="1"/>
          </p:cNvSpPr>
          <p:nvPr>
            <p:ph idx="1"/>
          </p:nvPr>
        </p:nvSpPr>
        <p:spPr/>
        <p:txBody>
          <a:bodyPr/>
          <a:lstStyle/>
          <a:p>
            <a:pPr algn="just"/>
            <a:r>
              <a:rPr lang="fr-BE" dirty="0" smtClean="0"/>
              <a:t>Le caractère absolu de l’irresponsabilité parlementaire</a:t>
            </a:r>
          </a:p>
          <a:p>
            <a:pPr algn="just"/>
            <a:endParaRPr lang="fr-BE" dirty="0" smtClean="0"/>
          </a:p>
          <a:p>
            <a:pPr algn="just"/>
            <a:r>
              <a:rPr lang="fr-BE" dirty="0" smtClean="0"/>
              <a:t>L’irresponsabilité parlementaire et « l’exercice des fonctions »</a:t>
            </a:r>
          </a:p>
          <a:p>
            <a:pPr algn="just"/>
            <a:endParaRPr lang="fr-BE" dirty="0" smtClean="0"/>
          </a:p>
          <a:p>
            <a:pPr algn="just"/>
            <a:r>
              <a:rPr lang="fr-BE" dirty="0" smtClean="0"/>
              <a:t>La procédure de levée de l’inviolabilité: droits de la défense, prise de décision en connaissance de cause, rapports Parlement / pouvoir judiciaire</a:t>
            </a:r>
          </a:p>
          <a:p>
            <a:pPr algn="just"/>
            <a:endParaRPr lang="fr-BE" dirty="0"/>
          </a:p>
        </p:txBody>
      </p:sp>
    </p:spTree>
    <p:extLst>
      <p:ext uri="{BB962C8B-B14F-4D97-AF65-F5344CB8AC3E}">
        <p14:creationId xmlns:p14="http://schemas.microsoft.com/office/powerpoint/2010/main" val="329527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III. Les immunités parlementaires en question</a:t>
            </a:r>
            <a:endParaRPr lang="fr-BE" b="1" dirty="0"/>
          </a:p>
        </p:txBody>
      </p:sp>
      <p:sp>
        <p:nvSpPr>
          <p:cNvPr id="3" name="Espace réservé du contenu 2"/>
          <p:cNvSpPr>
            <a:spLocks noGrp="1"/>
          </p:cNvSpPr>
          <p:nvPr>
            <p:ph idx="1"/>
          </p:nvPr>
        </p:nvSpPr>
        <p:spPr/>
        <p:txBody>
          <a:bodyPr/>
          <a:lstStyle/>
          <a:p>
            <a:pPr algn="just"/>
            <a:r>
              <a:rPr lang="fr-BE" dirty="0" smtClean="0"/>
              <a:t>L’inviolabilité parlementaire et le « tribunal de l’opinion publique »</a:t>
            </a:r>
          </a:p>
          <a:p>
            <a:pPr algn="just"/>
            <a:endParaRPr lang="fr-BE" dirty="0" smtClean="0"/>
          </a:p>
          <a:p>
            <a:pPr algn="just"/>
            <a:r>
              <a:rPr lang="fr-BE" dirty="0" smtClean="0"/>
              <a:t>L’accès au juge des parlementaires</a:t>
            </a:r>
          </a:p>
          <a:p>
            <a:pPr algn="just"/>
            <a:endParaRPr lang="fr-BE" dirty="0" smtClean="0"/>
          </a:p>
          <a:p>
            <a:pPr algn="just"/>
            <a:r>
              <a:rPr lang="fr-BE" dirty="0" smtClean="0"/>
              <a:t>Egalité et Etat de droit</a:t>
            </a:r>
          </a:p>
          <a:p>
            <a:pPr algn="just"/>
            <a:endParaRPr lang="fr-BE" dirty="0"/>
          </a:p>
        </p:txBody>
      </p:sp>
    </p:spTree>
    <p:extLst>
      <p:ext uri="{BB962C8B-B14F-4D97-AF65-F5344CB8AC3E}">
        <p14:creationId xmlns:p14="http://schemas.microsoft.com/office/powerpoint/2010/main" val="420493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2150" y="515815"/>
            <a:ext cx="11081512" cy="1174873"/>
          </a:xfrm>
          <a:prstGeom prst="rect">
            <a:avLst/>
          </a:prstGeom>
        </p:spPr>
        <p:txBody>
          <a:bodyPr/>
          <a:lstStyle/>
          <a:p>
            <a:pPr algn="just"/>
            <a:r>
              <a:rPr lang="fr-FR" b="1" dirty="0" smtClean="0"/>
              <a:t>Plan</a:t>
            </a:r>
            <a:endParaRPr lang="fr-FR" b="1" dirty="0"/>
          </a:p>
        </p:txBody>
      </p:sp>
      <p:sp>
        <p:nvSpPr>
          <p:cNvPr id="3" name="Espace réservé du contenu 2"/>
          <p:cNvSpPr>
            <a:spLocks noGrp="1"/>
          </p:cNvSpPr>
          <p:nvPr>
            <p:ph idx="4294967295"/>
          </p:nvPr>
        </p:nvSpPr>
        <p:spPr>
          <a:xfrm>
            <a:off x="532150" y="1825625"/>
            <a:ext cx="11081512" cy="4351338"/>
          </a:xfrm>
          <a:prstGeom prst="rect">
            <a:avLst/>
          </a:prstGeom>
        </p:spPr>
        <p:txBody>
          <a:bodyPr/>
          <a:lstStyle/>
          <a:p>
            <a:pPr algn="just"/>
            <a:r>
              <a:rPr lang="fr-FR" dirty="0" smtClean="0"/>
              <a:t>I. Précisions conceptuelles </a:t>
            </a:r>
          </a:p>
          <a:p>
            <a:pPr algn="just"/>
            <a:endParaRPr lang="fr-FR" dirty="0" smtClean="0"/>
          </a:p>
          <a:p>
            <a:pPr algn="just"/>
            <a:r>
              <a:rPr lang="fr-FR" dirty="0" smtClean="0"/>
              <a:t>II. Régime de droit positif en Belgique</a:t>
            </a:r>
          </a:p>
          <a:p>
            <a:pPr algn="just"/>
            <a:endParaRPr lang="fr-FR" dirty="0" smtClean="0"/>
          </a:p>
          <a:p>
            <a:pPr algn="just"/>
            <a:r>
              <a:rPr lang="fr-FR" dirty="0" smtClean="0"/>
              <a:t>III. Les immunités parlementaires en question (réflexion &amp; discussion)</a:t>
            </a:r>
          </a:p>
          <a:p>
            <a:endParaRPr lang="fr-FR" dirty="0"/>
          </a:p>
        </p:txBody>
      </p:sp>
    </p:spTree>
    <p:extLst>
      <p:ext uri="{BB962C8B-B14F-4D97-AF65-F5344CB8AC3E}">
        <p14:creationId xmlns:p14="http://schemas.microsoft.com/office/powerpoint/2010/main" val="20193558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2150" y="515815"/>
            <a:ext cx="11081512" cy="1174873"/>
          </a:xfrm>
          <a:prstGeom prst="rect">
            <a:avLst/>
          </a:prstGeom>
        </p:spPr>
        <p:txBody>
          <a:bodyPr/>
          <a:lstStyle/>
          <a:p>
            <a:r>
              <a:rPr lang="fr-FR" dirty="0" smtClean="0"/>
              <a:t>I. </a:t>
            </a:r>
            <a:r>
              <a:rPr lang="fr-FR" b="1" dirty="0" smtClean="0"/>
              <a:t>Précisions</a:t>
            </a:r>
            <a:r>
              <a:rPr lang="fr-FR" dirty="0" smtClean="0"/>
              <a:t> </a:t>
            </a:r>
            <a:r>
              <a:rPr lang="fr-FR" b="1" dirty="0" smtClean="0"/>
              <a:t>conceptuelles</a:t>
            </a:r>
            <a:endParaRPr lang="fr-FR" b="1" dirty="0"/>
          </a:p>
        </p:txBody>
      </p:sp>
      <p:sp>
        <p:nvSpPr>
          <p:cNvPr id="3" name="Espace réservé du contenu 2"/>
          <p:cNvSpPr>
            <a:spLocks noGrp="1"/>
          </p:cNvSpPr>
          <p:nvPr>
            <p:ph idx="4294967295"/>
          </p:nvPr>
        </p:nvSpPr>
        <p:spPr>
          <a:xfrm>
            <a:off x="532150" y="1825625"/>
            <a:ext cx="11081512" cy="4351338"/>
          </a:xfrm>
          <a:prstGeom prst="rect">
            <a:avLst/>
          </a:prstGeom>
        </p:spPr>
        <p:txBody>
          <a:bodyPr/>
          <a:lstStyle/>
          <a:p>
            <a:pPr algn="just"/>
            <a:r>
              <a:rPr lang="fr-FR" dirty="0" smtClean="0"/>
              <a:t>A. </a:t>
            </a:r>
            <a:r>
              <a:rPr lang="fr-FR" dirty="0" smtClean="0"/>
              <a:t>Précisions terminologiques: « </a:t>
            </a:r>
            <a:r>
              <a:rPr lang="fr-FR" u="sng" dirty="0" smtClean="0"/>
              <a:t>les</a:t>
            </a:r>
            <a:r>
              <a:rPr lang="fr-FR" dirty="0" smtClean="0"/>
              <a:t> » immunité</a:t>
            </a:r>
            <a:r>
              <a:rPr lang="fr-FR" u="sng" dirty="0" smtClean="0"/>
              <a:t>s</a:t>
            </a:r>
            <a:r>
              <a:rPr lang="fr-FR" dirty="0" smtClean="0"/>
              <a:t> parlementaire</a:t>
            </a:r>
            <a:r>
              <a:rPr lang="fr-FR" u="sng" dirty="0" smtClean="0"/>
              <a:t>s</a:t>
            </a:r>
            <a:r>
              <a:rPr lang="fr-FR" dirty="0" smtClean="0"/>
              <a:t>?</a:t>
            </a:r>
          </a:p>
          <a:p>
            <a:pPr algn="just"/>
            <a:endParaRPr lang="fr-FR" dirty="0" smtClean="0"/>
          </a:p>
          <a:p>
            <a:pPr algn="just"/>
            <a:r>
              <a:rPr lang="fr-FR" dirty="0" smtClean="0"/>
              <a:t>B. Aperçu historique: les immunités parlementaires dans le temps, dans l’espace et en Belgique</a:t>
            </a:r>
            <a:endParaRPr lang="fr-FR" dirty="0"/>
          </a:p>
        </p:txBody>
      </p:sp>
    </p:spTree>
    <p:extLst>
      <p:ext uri="{BB962C8B-B14F-4D97-AF65-F5344CB8AC3E}">
        <p14:creationId xmlns:p14="http://schemas.microsoft.com/office/powerpoint/2010/main" val="3873605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a:t>
            </a:r>
            <a:endParaRPr lang="fr-BE" b="1" dirty="0"/>
          </a:p>
        </p:txBody>
      </p:sp>
      <p:sp>
        <p:nvSpPr>
          <p:cNvPr id="3" name="Espace réservé du contenu 2"/>
          <p:cNvSpPr>
            <a:spLocks noGrp="1"/>
          </p:cNvSpPr>
          <p:nvPr>
            <p:ph idx="1"/>
          </p:nvPr>
        </p:nvSpPr>
        <p:spPr/>
        <p:txBody>
          <a:bodyPr>
            <a:normAutofit lnSpcReduction="10000"/>
          </a:bodyPr>
          <a:lstStyle/>
          <a:p>
            <a:r>
              <a:rPr lang="fr-BE" b="1" dirty="0" smtClean="0"/>
              <a:t>A. Irresponsabilité parlementaire</a:t>
            </a:r>
          </a:p>
          <a:p>
            <a:pPr marL="0" indent="0">
              <a:buNone/>
            </a:pPr>
            <a:endParaRPr lang="fr-BE" dirty="0" smtClean="0"/>
          </a:p>
          <a:p>
            <a:pPr marL="0" indent="0" algn="just">
              <a:buNone/>
            </a:pPr>
            <a:r>
              <a:rPr lang="fr-BE" dirty="0"/>
              <a:t>Art. </a:t>
            </a:r>
            <a:r>
              <a:rPr lang="fr-BE" dirty="0" smtClean="0"/>
              <a:t>58: « Aucun </a:t>
            </a:r>
            <a:r>
              <a:rPr lang="fr-BE" b="1" dirty="0">
                <a:solidFill>
                  <a:srgbClr val="FF0000"/>
                </a:solidFill>
              </a:rPr>
              <a:t>membre de l'une ou de l'autre Chambre </a:t>
            </a:r>
            <a:r>
              <a:rPr lang="fr-BE" dirty="0"/>
              <a:t>ne peut être poursuivi ou recherché à l'occasion des </a:t>
            </a:r>
            <a:r>
              <a:rPr lang="fr-BE" b="1" dirty="0">
                <a:solidFill>
                  <a:srgbClr val="FF0000"/>
                </a:solidFill>
              </a:rPr>
              <a:t>opinions et votes</a:t>
            </a:r>
            <a:r>
              <a:rPr lang="fr-BE" dirty="0">
                <a:solidFill>
                  <a:srgbClr val="FF0000"/>
                </a:solidFill>
              </a:rPr>
              <a:t> </a:t>
            </a:r>
            <a:r>
              <a:rPr lang="fr-BE" dirty="0"/>
              <a:t>émis par lui dans </a:t>
            </a:r>
            <a:r>
              <a:rPr lang="fr-BE" b="1" dirty="0">
                <a:solidFill>
                  <a:srgbClr val="FF0000"/>
                </a:solidFill>
              </a:rPr>
              <a:t>l'exercice de ses </a:t>
            </a:r>
            <a:r>
              <a:rPr lang="fr-BE" b="1" dirty="0" smtClean="0">
                <a:solidFill>
                  <a:srgbClr val="FF0000"/>
                </a:solidFill>
              </a:rPr>
              <a:t>fonctions</a:t>
            </a:r>
            <a:r>
              <a:rPr lang="fr-BE" dirty="0" smtClean="0"/>
              <a:t> ».</a:t>
            </a:r>
          </a:p>
          <a:p>
            <a:pPr marL="0" indent="0" algn="just">
              <a:buNone/>
            </a:pPr>
            <a:endParaRPr lang="fr-BE" dirty="0"/>
          </a:p>
          <a:p>
            <a:pPr marL="0" indent="0" algn="just">
              <a:buNone/>
            </a:pPr>
            <a:r>
              <a:rPr lang="fr-BE" dirty="0" smtClean="0"/>
              <a:t>Art. </a:t>
            </a:r>
            <a:r>
              <a:rPr lang="fr-BE" dirty="0"/>
              <a:t>120: </a:t>
            </a:r>
            <a:r>
              <a:rPr lang="fr-BE" dirty="0" smtClean="0"/>
              <a:t>« Tout </a:t>
            </a:r>
            <a:r>
              <a:rPr lang="fr-BE" dirty="0"/>
              <a:t>membre d'un Parlement de communauté ou de région bénéficie des immunités prévues aux articles 58 et </a:t>
            </a:r>
            <a:r>
              <a:rPr lang="fr-BE" dirty="0" smtClean="0"/>
              <a:t>59 ».</a:t>
            </a:r>
            <a:endParaRPr lang="fr-BE" dirty="0"/>
          </a:p>
          <a:p>
            <a:pPr marL="0" indent="0">
              <a:buNone/>
            </a:pPr>
            <a:endParaRPr lang="fr-BE" dirty="0"/>
          </a:p>
          <a:p>
            <a:endParaRPr lang="fr-BE" dirty="0"/>
          </a:p>
        </p:txBody>
      </p:sp>
    </p:spTree>
    <p:extLst>
      <p:ext uri="{BB962C8B-B14F-4D97-AF65-F5344CB8AC3E}">
        <p14:creationId xmlns:p14="http://schemas.microsoft.com/office/powerpoint/2010/main" val="2488044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a:t>
            </a:r>
            <a:endParaRPr lang="fr-BE" b="1" dirty="0"/>
          </a:p>
        </p:txBody>
      </p:sp>
      <p:sp>
        <p:nvSpPr>
          <p:cNvPr id="3" name="Espace réservé du contenu 2"/>
          <p:cNvSpPr>
            <a:spLocks noGrp="1"/>
          </p:cNvSpPr>
          <p:nvPr>
            <p:ph idx="1"/>
          </p:nvPr>
        </p:nvSpPr>
        <p:spPr/>
        <p:txBody>
          <a:bodyPr>
            <a:normAutofit/>
          </a:bodyPr>
          <a:lstStyle/>
          <a:p>
            <a:pPr marL="0" indent="0" algn="just">
              <a:buNone/>
            </a:pPr>
            <a:r>
              <a:rPr lang="fr-BE" dirty="0" smtClean="0"/>
              <a:t>Art</a:t>
            </a:r>
            <a:r>
              <a:rPr lang="fr-BE" dirty="0"/>
              <a:t>. </a:t>
            </a:r>
            <a:r>
              <a:rPr lang="fr-BE" dirty="0" smtClean="0"/>
              <a:t>58: « Aucun </a:t>
            </a:r>
            <a:r>
              <a:rPr lang="fr-BE" b="1" dirty="0"/>
              <a:t>membre de l'une ou de l'autre Chambre </a:t>
            </a:r>
            <a:r>
              <a:rPr lang="fr-BE" dirty="0"/>
              <a:t>ne peut être poursuivi ou recherché à l'occasion des </a:t>
            </a:r>
            <a:r>
              <a:rPr lang="fr-BE" b="1" dirty="0">
                <a:solidFill>
                  <a:srgbClr val="FF0000"/>
                </a:solidFill>
              </a:rPr>
              <a:t>opinions et votes</a:t>
            </a:r>
            <a:r>
              <a:rPr lang="fr-BE" dirty="0">
                <a:solidFill>
                  <a:srgbClr val="FF0000"/>
                </a:solidFill>
              </a:rPr>
              <a:t> </a:t>
            </a:r>
            <a:r>
              <a:rPr lang="fr-BE" dirty="0"/>
              <a:t>émis par lui dans </a:t>
            </a:r>
            <a:r>
              <a:rPr lang="fr-BE" b="1" dirty="0"/>
              <a:t>l'exercice de ses </a:t>
            </a:r>
            <a:r>
              <a:rPr lang="fr-BE" b="1" dirty="0" smtClean="0"/>
              <a:t>fonctions</a:t>
            </a:r>
            <a:r>
              <a:rPr lang="fr-BE" dirty="0" smtClean="0"/>
              <a:t> ».</a:t>
            </a:r>
            <a:endParaRPr lang="fr-BE" dirty="0"/>
          </a:p>
          <a:p>
            <a:endParaRPr lang="fr-BE" dirty="0"/>
          </a:p>
        </p:txBody>
      </p:sp>
      <p:pic>
        <p:nvPicPr>
          <p:cNvPr id="4" name="Image 3"/>
          <p:cNvPicPr>
            <a:picLocks noChangeAspect="1"/>
          </p:cNvPicPr>
          <p:nvPr/>
        </p:nvPicPr>
        <p:blipFill>
          <a:blip r:embed="rId3">
            <a:clrChange>
              <a:clrFrom>
                <a:srgbClr val="FFFFFF"/>
              </a:clrFrom>
              <a:clrTo>
                <a:srgbClr val="FFFFFF">
                  <a:alpha val="0"/>
                </a:srgbClr>
              </a:clrTo>
            </a:clrChange>
          </a:blip>
          <a:stretch>
            <a:fillRect/>
          </a:stretch>
        </p:blipFill>
        <p:spPr>
          <a:xfrm rot="21089478">
            <a:off x="423807" y="1446685"/>
            <a:ext cx="3273271" cy="3314705"/>
          </a:xfrm>
          <a:prstGeom prst="rect">
            <a:avLst/>
          </a:prstGeom>
        </p:spPr>
      </p:pic>
      <p:pic>
        <p:nvPicPr>
          <p:cNvPr id="5" name="mxGals7qSgw"/>
          <p:cNvPicPr>
            <a:picLocks noRot="1" noChangeAspect="1"/>
          </p:cNvPicPr>
          <p:nvPr>
            <a:videoFile r:link="rId1"/>
          </p:nvPr>
        </p:nvPicPr>
        <p:blipFill>
          <a:blip r:embed="rId4"/>
          <a:stretch>
            <a:fillRect/>
          </a:stretch>
        </p:blipFill>
        <p:spPr>
          <a:xfrm>
            <a:off x="4956381" y="3175220"/>
            <a:ext cx="5847732" cy="3289349"/>
          </a:xfrm>
          <a:prstGeom prst="rect">
            <a:avLst/>
          </a:prstGeom>
        </p:spPr>
      </p:pic>
    </p:spTree>
    <p:extLst>
      <p:ext uri="{BB962C8B-B14F-4D97-AF65-F5344CB8AC3E}">
        <p14:creationId xmlns:p14="http://schemas.microsoft.com/office/powerpoint/2010/main" val="3279119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a:t>
            </a:r>
            <a:endParaRPr lang="fr-BE" b="1" dirty="0"/>
          </a:p>
        </p:txBody>
      </p:sp>
      <p:sp>
        <p:nvSpPr>
          <p:cNvPr id="3" name="Espace réservé du contenu 2"/>
          <p:cNvSpPr>
            <a:spLocks noGrp="1"/>
          </p:cNvSpPr>
          <p:nvPr>
            <p:ph idx="1"/>
          </p:nvPr>
        </p:nvSpPr>
        <p:spPr/>
        <p:txBody>
          <a:bodyPr>
            <a:normAutofit/>
          </a:bodyPr>
          <a:lstStyle/>
          <a:p>
            <a:pPr marL="0" indent="0" algn="just">
              <a:buNone/>
            </a:pPr>
            <a:r>
              <a:rPr lang="fr-BE" dirty="0" smtClean="0"/>
              <a:t>Art</a:t>
            </a:r>
            <a:r>
              <a:rPr lang="fr-BE" dirty="0"/>
              <a:t>. </a:t>
            </a:r>
            <a:r>
              <a:rPr lang="fr-BE" dirty="0" smtClean="0"/>
              <a:t>58: « Aucun </a:t>
            </a:r>
            <a:r>
              <a:rPr lang="fr-BE" b="1" dirty="0"/>
              <a:t>membre de l'une ou de l'autre Chambre </a:t>
            </a:r>
            <a:r>
              <a:rPr lang="fr-BE" dirty="0"/>
              <a:t>ne peut être poursuivi ou recherché à l'occasion des </a:t>
            </a:r>
            <a:r>
              <a:rPr lang="fr-BE" b="1" dirty="0"/>
              <a:t>opinions et votes</a:t>
            </a:r>
            <a:r>
              <a:rPr lang="fr-BE" dirty="0"/>
              <a:t> émis par lui dans </a:t>
            </a:r>
            <a:r>
              <a:rPr lang="fr-BE" b="1" u="sng" dirty="0">
                <a:solidFill>
                  <a:srgbClr val="FF0000"/>
                </a:solidFill>
              </a:rPr>
              <a:t>l'exercice de ses </a:t>
            </a:r>
            <a:r>
              <a:rPr lang="fr-BE" b="1" u="sng" dirty="0" smtClean="0">
                <a:solidFill>
                  <a:srgbClr val="FF0000"/>
                </a:solidFill>
              </a:rPr>
              <a:t>fonctions</a:t>
            </a:r>
            <a:r>
              <a:rPr lang="fr-BE" dirty="0" smtClean="0"/>
              <a:t> ».</a:t>
            </a:r>
            <a:endParaRPr lang="fr-BE" dirty="0"/>
          </a:p>
          <a:p>
            <a:endParaRPr lang="fr-BE" dirty="0" smtClean="0"/>
          </a:p>
          <a:p>
            <a:r>
              <a:rPr lang="fr-BE" dirty="0" smtClean="0"/>
              <a:t>TPI Namur (civil), 19 juin 2019, </a:t>
            </a:r>
            <a:r>
              <a:rPr lang="fr-BE" i="1" dirty="0" err="1" smtClean="0"/>
              <a:t>Chodiev</a:t>
            </a:r>
            <a:r>
              <a:rPr lang="fr-BE" i="1" dirty="0" smtClean="0"/>
              <a:t> c. </a:t>
            </a:r>
            <a:r>
              <a:rPr lang="fr-BE" i="1" dirty="0" err="1" smtClean="0"/>
              <a:t>Gilkinet</a:t>
            </a:r>
            <a:endParaRPr lang="fr-BE" i="1" dirty="0"/>
          </a:p>
        </p:txBody>
      </p:sp>
    </p:spTree>
    <p:extLst>
      <p:ext uri="{BB962C8B-B14F-4D97-AF65-F5344CB8AC3E}">
        <p14:creationId xmlns:p14="http://schemas.microsoft.com/office/powerpoint/2010/main" val="4145711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a:t>
            </a:r>
            <a:endParaRPr lang="fr-BE" b="1" dirty="0"/>
          </a:p>
        </p:txBody>
      </p:sp>
      <p:sp>
        <p:nvSpPr>
          <p:cNvPr id="3" name="Espace réservé du contenu 2"/>
          <p:cNvSpPr>
            <a:spLocks noGrp="1"/>
          </p:cNvSpPr>
          <p:nvPr>
            <p:ph idx="1"/>
          </p:nvPr>
        </p:nvSpPr>
        <p:spPr/>
        <p:txBody>
          <a:bodyPr>
            <a:normAutofit/>
          </a:bodyPr>
          <a:lstStyle/>
          <a:p>
            <a:pPr marL="0" indent="0">
              <a:buNone/>
            </a:pPr>
            <a:endParaRPr lang="fr-BE" i="1" dirty="0"/>
          </a:p>
        </p:txBody>
      </p:sp>
      <p:pic>
        <p:nvPicPr>
          <p:cNvPr id="4" name="Image 3"/>
          <p:cNvPicPr>
            <a:picLocks noChangeAspect="1"/>
          </p:cNvPicPr>
          <p:nvPr/>
        </p:nvPicPr>
        <p:blipFill>
          <a:blip r:embed="rId2"/>
          <a:stretch>
            <a:fillRect/>
          </a:stretch>
        </p:blipFill>
        <p:spPr>
          <a:xfrm>
            <a:off x="369187" y="1511930"/>
            <a:ext cx="9085789" cy="1672364"/>
          </a:xfrm>
          <a:prstGeom prst="rect">
            <a:avLst/>
          </a:prstGeom>
        </p:spPr>
      </p:pic>
      <p:pic>
        <p:nvPicPr>
          <p:cNvPr id="5" name="Image 4"/>
          <p:cNvPicPr>
            <a:picLocks noChangeAspect="1"/>
          </p:cNvPicPr>
          <p:nvPr/>
        </p:nvPicPr>
        <p:blipFill>
          <a:blip r:embed="rId3"/>
          <a:stretch>
            <a:fillRect/>
          </a:stretch>
        </p:blipFill>
        <p:spPr>
          <a:xfrm>
            <a:off x="369187" y="2868500"/>
            <a:ext cx="8919668" cy="3989500"/>
          </a:xfrm>
          <a:prstGeom prst="rect">
            <a:avLst/>
          </a:prstGeom>
        </p:spPr>
      </p:pic>
    </p:spTree>
    <p:extLst>
      <p:ext uri="{BB962C8B-B14F-4D97-AF65-F5344CB8AC3E}">
        <p14:creationId xmlns:p14="http://schemas.microsoft.com/office/powerpoint/2010/main" val="271845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a:t>
            </a:r>
            <a:endParaRPr lang="fr-BE" b="1" dirty="0"/>
          </a:p>
        </p:txBody>
      </p:sp>
      <p:pic>
        <p:nvPicPr>
          <p:cNvPr id="6" name="2THd0ZOZSsw"/>
          <p:cNvPicPr>
            <a:picLocks noGrp="1" noRot="1" noChangeAspect="1"/>
          </p:cNvPicPr>
          <p:nvPr>
            <p:ph idx="1"/>
            <a:videoFile r:link="rId1"/>
          </p:nvPr>
        </p:nvPicPr>
        <p:blipFill>
          <a:blip r:embed="rId4"/>
          <a:stretch>
            <a:fillRect/>
          </a:stretch>
        </p:blipFill>
        <p:spPr>
          <a:xfrm>
            <a:off x="6109084" y="3304515"/>
            <a:ext cx="5903543" cy="3320743"/>
          </a:xfrm>
          <a:prstGeom prst="rect">
            <a:avLst/>
          </a:prstGeom>
        </p:spPr>
      </p:pic>
      <p:pic>
        <p:nvPicPr>
          <p:cNvPr id="7" name="Aj1fhnDs5UM"/>
          <p:cNvPicPr>
            <a:picLocks noRot="1" noChangeAspect="1"/>
          </p:cNvPicPr>
          <p:nvPr>
            <a:videoFile r:link="rId2"/>
          </p:nvPr>
        </p:nvPicPr>
        <p:blipFill>
          <a:blip r:embed="rId5"/>
          <a:stretch>
            <a:fillRect/>
          </a:stretch>
        </p:blipFill>
        <p:spPr>
          <a:xfrm>
            <a:off x="219806" y="1457144"/>
            <a:ext cx="5723159" cy="3219277"/>
          </a:xfrm>
          <a:prstGeom prst="rect">
            <a:avLst/>
          </a:prstGeom>
        </p:spPr>
      </p:pic>
    </p:spTree>
    <p:extLst>
      <p:ext uri="{BB962C8B-B14F-4D97-AF65-F5344CB8AC3E}">
        <p14:creationId xmlns:p14="http://schemas.microsoft.com/office/powerpoint/2010/main" val="1725703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smtClean="0"/>
              <a:t>II. Régime de droit positif </a:t>
            </a:r>
            <a:endParaRPr lang="fr-BE" b="1" dirty="0"/>
          </a:p>
        </p:txBody>
      </p:sp>
      <p:pic>
        <p:nvPicPr>
          <p:cNvPr id="4" name="Espace réservé du contenu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45445" y="1614488"/>
            <a:ext cx="8288336" cy="4351337"/>
          </a:xfrm>
          <a:prstGeom prst="rect">
            <a:avLst/>
          </a:prstGeom>
          <a:noFill/>
          <a:ln>
            <a:noFill/>
          </a:ln>
        </p:spPr>
      </p:pic>
    </p:spTree>
    <p:extLst>
      <p:ext uri="{BB962C8B-B14F-4D97-AF65-F5344CB8AC3E}">
        <p14:creationId xmlns:p14="http://schemas.microsoft.com/office/powerpoint/2010/main" val="2833341"/>
      </p:ext>
    </p:extLst>
  </p:cSld>
  <p:clrMapOvr>
    <a:masterClrMapping/>
  </p:clrMapOvr>
</p:sld>
</file>

<file path=ppt/theme/theme1.xml><?xml version="1.0" encoding="utf-8"?>
<a:theme xmlns:a="http://schemas.openxmlformats.org/drawingml/2006/main" name="ULIEGE CITE THEM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TotalTime>
  <Words>175</Words>
  <Application>Microsoft Office PowerPoint</Application>
  <PresentationFormat>Grand écran</PresentationFormat>
  <Paragraphs>98</Paragraphs>
  <Slides>14</Slides>
  <Notes>0</Notes>
  <HiddenSlides>0</HiddenSlides>
  <MMClips>3</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Arial</vt:lpstr>
      <vt:lpstr>Calibri</vt:lpstr>
      <vt:lpstr>Garamond</vt:lpstr>
      <vt:lpstr>Source Sans Pro</vt:lpstr>
      <vt:lpstr>Source Sans Pro</vt:lpstr>
      <vt:lpstr>Source Sans Pro Bold</vt:lpstr>
      <vt:lpstr>Source Sans Pro Light</vt:lpstr>
      <vt:lpstr>Times New Roman</vt:lpstr>
      <vt:lpstr>ULIEGE CITE THEME</vt:lpstr>
      <vt:lpstr>Droit parlementaire et électoral </vt:lpstr>
      <vt:lpstr>Plan</vt:lpstr>
      <vt:lpstr>I. Précisions conceptuelles</vt:lpstr>
      <vt:lpstr>II. Régime de droit positif</vt:lpstr>
      <vt:lpstr>II. Régime de droit positif</vt:lpstr>
      <vt:lpstr>II. Régime de droit positif</vt:lpstr>
      <vt:lpstr>II. Régime de droit positif</vt:lpstr>
      <vt:lpstr>II. Régime de droit positif</vt:lpstr>
      <vt:lpstr>II. Régime de droit positif </vt:lpstr>
      <vt:lpstr>II. Régime de droit positif </vt:lpstr>
      <vt:lpstr>II. Régime de droit positif </vt:lpstr>
      <vt:lpstr>II. Régime de droit positif </vt:lpstr>
      <vt:lpstr>III. Les immunités parlementaires en question</vt:lpstr>
      <vt:lpstr>III. Les immunités parlementaires en 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Debie</dc:creator>
  <cp:lastModifiedBy>Andy Jousten</cp:lastModifiedBy>
  <cp:revision>24</cp:revision>
  <dcterms:created xsi:type="dcterms:W3CDTF">2019-01-14T11:19:49Z</dcterms:created>
  <dcterms:modified xsi:type="dcterms:W3CDTF">2020-03-06T16:14:05Z</dcterms:modified>
</cp:coreProperties>
</file>