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2" r:id="rId2"/>
    <p:sldId id="333" r:id="rId3"/>
    <p:sldId id="411" r:id="rId4"/>
    <p:sldId id="414" r:id="rId5"/>
    <p:sldId id="415" r:id="rId6"/>
    <p:sldId id="41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ichir" initials="J.R." lastIdx="1" clrIdx="0">
    <p:extLst>
      <p:ext uri="{19B8F6BF-5375-455C-9EA6-DF929625EA0E}">
        <p15:presenceInfo xmlns:p15="http://schemas.microsoft.com/office/powerpoint/2012/main" userId="Jonathan Rich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008000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141" autoAdjust="0"/>
  </p:normalViewPr>
  <p:slideViewPr>
    <p:cSldViewPr snapToGrid="0">
      <p:cViewPr varScale="1">
        <p:scale>
          <a:sx n="70" d="100"/>
          <a:sy n="70" d="100"/>
        </p:scale>
        <p:origin x="60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9670-085B-4F44-B22D-43886DB95A48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D3CC-B987-4C3C-B704-32F9A18C61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8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61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CCN: cloud condensation </a:t>
            </a:r>
            <a:r>
              <a:rPr lang="fr-BE" dirty="0" err="1" smtClean="0"/>
              <a:t>nuclei</a:t>
            </a:r>
            <a:endParaRPr lang="fr-BE" dirty="0" smtClean="0"/>
          </a:p>
          <a:p>
            <a:r>
              <a:rPr lang="fr-BE" dirty="0" smtClean="0"/>
              <a:t>SO42-: sulfate</a:t>
            </a:r>
            <a:r>
              <a:rPr lang="fr-BE" baseline="0" dirty="0" smtClean="0"/>
              <a:t> 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961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682A-F25A-4921-8EEB-A969CB9F42E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029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E87DD-B8E7-E548-9994-E58EF7CBE7C5}" type="slidenum">
              <a:rPr lang="fr-FR"/>
              <a:pPr/>
              <a:t>6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1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54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410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35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94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55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8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5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89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8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0DB4-0F7C-420D-9299-26F44DA0FF85}" type="datetimeFigureOut">
              <a:rPr lang="fr-BE" smtClean="0"/>
              <a:t>1/10/2019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BD79-C253-48F6-AD25-C1E3C48CD1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380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58872" y="1214472"/>
            <a:ext cx="706216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GB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Posidonia oceanica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a top producer of dimethylsulfoniopropionate and dimethylsulfoxide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58873" y="3960535"/>
            <a:ext cx="25739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altLang="fr-FR" sz="1600" dirty="0"/>
              <a:t>Richir </a:t>
            </a:r>
            <a:r>
              <a:rPr lang="fr-BE" altLang="fr-FR" sz="1600" dirty="0" smtClean="0"/>
              <a:t>J., Champenois W., Engels G., Abadie A., </a:t>
            </a:r>
            <a:r>
              <a:rPr lang="fr-BE" altLang="fr-FR" sz="1600" dirty="0" err="1" smtClean="0"/>
              <a:t>Gobert</a:t>
            </a:r>
            <a:r>
              <a:rPr lang="fr-BE" altLang="fr-FR" sz="1600" dirty="0" smtClean="0"/>
              <a:t> S., </a:t>
            </a:r>
            <a:r>
              <a:rPr lang="fr-BE" altLang="fr-FR" sz="1600" dirty="0" err="1" smtClean="0"/>
              <a:t>Lepoint</a:t>
            </a:r>
            <a:r>
              <a:rPr lang="fr-BE" altLang="fr-FR" sz="1600" dirty="0" smtClean="0"/>
              <a:t> G., Silva J., Santos R. </a:t>
            </a:r>
          </a:p>
          <a:p>
            <a:pPr eaLnBrk="1" hangingPunct="1"/>
            <a:r>
              <a:rPr lang="fr-BE" altLang="fr-FR" sz="1600" dirty="0" smtClean="0"/>
              <a:t>&amp; </a:t>
            </a:r>
            <a:r>
              <a:rPr lang="fr-BE" altLang="fr-FR" sz="1600" dirty="0"/>
              <a:t>Borges </a:t>
            </a:r>
            <a:r>
              <a:rPr lang="fr-BE" altLang="fr-FR" sz="1600" dirty="0" smtClean="0"/>
              <a:t>A.V.</a:t>
            </a:r>
          </a:p>
          <a:p>
            <a:pPr eaLnBrk="1" hangingPunct="1"/>
            <a:endParaRPr lang="fr-BE" altLang="fr-FR" sz="1600" dirty="0" smtClean="0"/>
          </a:p>
          <a:p>
            <a:pPr eaLnBrk="1" hangingPunct="1"/>
            <a:r>
              <a:rPr lang="fr-BE" altLang="fr-FR" sz="1600" dirty="0" smtClean="0"/>
              <a:t>2019-10-10,</a:t>
            </a:r>
          </a:p>
          <a:p>
            <a:pPr eaLnBrk="1" hangingPunct="1"/>
            <a:r>
              <a:rPr lang="fr-BE" altLang="fr-FR" sz="1600" dirty="0" smtClean="0"/>
              <a:t>Cascais, </a:t>
            </a:r>
          </a:p>
          <a:p>
            <a:pPr eaLnBrk="1" hangingPunct="1"/>
            <a:r>
              <a:rPr lang="fr-BE" altLang="fr-FR" sz="1600" dirty="0" smtClean="0"/>
              <a:t>Portugal</a:t>
            </a:r>
            <a:endParaRPr lang="fr-BE" alt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82404"/>
          <a:stretch/>
        </p:blipFill>
        <p:spPr>
          <a:xfrm>
            <a:off x="4396813" y="4866791"/>
            <a:ext cx="1397374" cy="10480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52423" r="31561" b="80799"/>
          <a:stretch/>
        </p:blipFill>
        <p:spPr>
          <a:xfrm>
            <a:off x="7386293" y="4888281"/>
            <a:ext cx="1091755" cy="15108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r="65479" b="80799"/>
          <a:stretch/>
        </p:blipFill>
        <p:spPr>
          <a:xfrm>
            <a:off x="5180204" y="3170997"/>
            <a:ext cx="2459459" cy="157907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62282" y="431267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DMSP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34438" y="578313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DMSO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47466" y="613915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DMS</a:t>
            </a:r>
          </a:p>
        </p:txBody>
      </p:sp>
      <p:pic>
        <p:nvPicPr>
          <p:cNvPr id="14" name="Picture 2" descr="C:\Alberto\web\! new site labo\objects\co2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4" y="348796"/>
            <a:ext cx="745740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51" descr="Imagex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3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13" name="Rectangle 12">
            <a:extLst/>
          </p:cNvPr>
          <p:cNvSpPr/>
          <p:nvPr/>
        </p:nvSpPr>
        <p:spPr>
          <a:xfrm>
            <a:off x="4572023" y="6038774"/>
            <a:ext cx="552022" cy="29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6219645" y="6038039"/>
            <a:ext cx="552022" cy="29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43E79213-895B-46A1-BCD9-DC94C18FA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4666" r="6896"/>
          <a:stretch/>
        </p:blipFill>
        <p:spPr>
          <a:xfrm>
            <a:off x="1197197" y="1503185"/>
            <a:ext cx="7688171" cy="5013185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44830285-4F58-4543-B7BB-2A1C1ADE91ED}"/>
              </a:ext>
            </a:extLst>
          </p:cNvPr>
          <p:cNvSpPr txBox="1"/>
          <p:nvPr/>
        </p:nvSpPr>
        <p:spPr>
          <a:xfrm>
            <a:off x="6614801" y="6516370"/>
            <a:ext cx="2482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/>
              <a:t>Stefels</a:t>
            </a:r>
            <a:r>
              <a:rPr lang="fr-BE" sz="1200" dirty="0"/>
              <a:t> et al. (2007), </a:t>
            </a:r>
            <a:r>
              <a:rPr lang="fr-BE" sz="1200" dirty="0" err="1"/>
              <a:t>Biogeochemistry</a:t>
            </a:r>
            <a:endParaRPr lang="fr-BE" sz="1200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4839B34-EB62-498C-B039-EEA4C63A124E}"/>
              </a:ext>
            </a:extLst>
          </p:cNvPr>
          <p:cNvSpPr txBox="1"/>
          <p:nvPr/>
        </p:nvSpPr>
        <p:spPr>
          <a:xfrm>
            <a:off x="1911210" y="5956117"/>
            <a:ext cx="76296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Cambria" panose="02040503050406030204" pitchFamily="18" charset="0"/>
              </a:rPr>
              <a:t>DMSP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BB000A6C-B5DF-4749-94FA-A5C71B5F8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423" r="31561" b="80799"/>
          <a:stretch/>
        </p:blipFill>
        <p:spPr>
          <a:xfrm>
            <a:off x="5115079" y="5020728"/>
            <a:ext cx="1091755" cy="151081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6F9663A-61EE-4F62-932D-D06FD8A8ED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404"/>
          <a:stretch/>
        </p:blipFill>
        <p:spPr>
          <a:xfrm>
            <a:off x="7566477" y="5189884"/>
            <a:ext cx="1397374" cy="104803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FE3AADE3-B244-4009-BC81-F71110BE4171}"/>
              </a:ext>
            </a:extLst>
          </p:cNvPr>
          <p:cNvSpPr txBox="1"/>
          <p:nvPr/>
        </p:nvSpPr>
        <p:spPr>
          <a:xfrm>
            <a:off x="7823407" y="6113005"/>
            <a:ext cx="771217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Cambria" panose="02040503050406030204" pitchFamily="18" charset="0"/>
              </a:rPr>
              <a:t>DMSO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42099D07-AD67-4B10-B17E-7E76BC19D4AF}"/>
              </a:ext>
            </a:extLst>
          </p:cNvPr>
          <p:cNvCxnSpPr/>
          <p:nvPr/>
        </p:nvCxnSpPr>
        <p:spPr>
          <a:xfrm>
            <a:off x="3683125" y="5676628"/>
            <a:ext cx="12612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933449" y="406627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DMSP and </a:t>
            </a:r>
            <a:r>
              <a:rPr lang="fr-BE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sulfonium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compounds</a:t>
            </a:r>
            <a:endParaRPr lang="fr-BE" sz="2400" dirty="0"/>
          </a:p>
        </p:txBody>
      </p:sp>
      <p:pic>
        <p:nvPicPr>
          <p:cNvPr id="68" name="Picture 2" descr="C:\Alberto\web\! new site labo\objects\co2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4" y="348796"/>
            <a:ext cx="745740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/>
          <p:cNvSpPr/>
          <p:nvPr/>
        </p:nvSpPr>
        <p:spPr>
          <a:xfrm rot="18793711">
            <a:off x="5951496" y="5316413"/>
            <a:ext cx="1686648" cy="1843003"/>
          </a:xfrm>
          <a:prstGeom prst="arc">
            <a:avLst/>
          </a:prstGeom>
          <a:ln w="285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Arc 18"/>
          <p:cNvSpPr/>
          <p:nvPr/>
        </p:nvSpPr>
        <p:spPr>
          <a:xfrm rot="7983231">
            <a:off x="5859028" y="4337790"/>
            <a:ext cx="1686648" cy="1843003"/>
          </a:xfrm>
          <a:prstGeom prst="arc">
            <a:avLst/>
          </a:prstGeom>
          <a:ln w="285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Image 51" descr="Imagex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338326" y="4853023"/>
            <a:ext cx="2459459" cy="1579076"/>
            <a:chOff x="1338326" y="4853023"/>
            <a:chExt cx="2459459" cy="1579076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F8428AFB-0C39-468B-9978-14316D856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479" b="80799"/>
            <a:stretch/>
          </p:blipFill>
          <p:spPr>
            <a:xfrm>
              <a:off x="1338326" y="4853023"/>
              <a:ext cx="2459459" cy="15790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06173" y="5881345"/>
              <a:ext cx="184666" cy="356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tlCol="0" anchor="ctr"/>
            <a:lstStyle/>
            <a:p>
              <a:pPr algn="ctr"/>
              <a:r>
                <a:rPr lang="fr-BE" sz="1600" dirty="0" smtClean="0">
                  <a:solidFill>
                    <a:schemeClr val="tx1"/>
                  </a:solidFill>
                </a:rPr>
                <a:t>-</a:t>
              </a:r>
              <a:endParaRPr lang="fr-B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2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902970" y="4812671"/>
            <a:ext cx="233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Phytoplancton</a:t>
            </a:r>
          </a:p>
          <a:p>
            <a:r>
              <a:rPr lang="fr-BE" sz="1200" dirty="0" smtClean="0"/>
              <a:t>(</a:t>
            </a:r>
            <a:r>
              <a:rPr lang="fr-BE" sz="1200" dirty="0" err="1" smtClean="0"/>
              <a:t>e.g</a:t>
            </a:r>
            <a:r>
              <a:rPr lang="fr-BE" sz="1200" dirty="0" smtClean="0"/>
              <a:t>., </a:t>
            </a:r>
            <a:r>
              <a:rPr lang="fr-BE" sz="1200" i="1" dirty="0" err="1" smtClean="0"/>
              <a:t>Phaeocystis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globosa</a:t>
            </a:r>
            <a:r>
              <a:rPr lang="fr-BE" sz="1200" i="1" dirty="0" smtClean="0"/>
              <a:t> </a:t>
            </a:r>
            <a:r>
              <a:rPr lang="fr-BE" sz="1200" dirty="0" smtClean="0"/>
              <a:t>;  </a:t>
            </a:r>
            <a:r>
              <a:rPr lang="en-US" sz="1200" dirty="0" err="1"/>
              <a:t>Speeckaert</a:t>
            </a:r>
            <a:r>
              <a:rPr lang="en-US" sz="1200" dirty="0"/>
              <a:t> et </a:t>
            </a:r>
            <a:r>
              <a:rPr lang="en-US" sz="1200" dirty="0" smtClean="0"/>
              <a:t>al. (2018), </a:t>
            </a:r>
          </a:p>
          <a:p>
            <a:r>
              <a:rPr lang="en-US" sz="1200" dirty="0" err="1" smtClean="0"/>
              <a:t>Sci</a:t>
            </a:r>
            <a:r>
              <a:rPr lang="en-US" sz="1200" dirty="0" smtClean="0"/>
              <a:t> Total Environ)</a:t>
            </a:r>
            <a:endParaRPr lang="fr-BE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933449" y="406627"/>
            <a:ext cx="606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DMSP in marine </a:t>
            </a:r>
            <a:r>
              <a:rPr lang="fr-BE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</a:t>
            </a:r>
            <a:r>
              <a:rPr lang="fr-B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producers</a:t>
            </a:r>
            <a:endParaRPr lang="fr-BE" sz="2400" dirty="0"/>
          </a:p>
        </p:txBody>
      </p:sp>
      <p:sp>
        <p:nvSpPr>
          <p:cNvPr id="10" name="Ellipse 9"/>
          <p:cNvSpPr/>
          <p:nvPr/>
        </p:nvSpPr>
        <p:spPr>
          <a:xfrm>
            <a:off x="2265163" y="1512947"/>
            <a:ext cx="5727881" cy="469392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45"/>
          <a:stretch/>
        </p:blipFill>
        <p:spPr>
          <a:xfrm>
            <a:off x="3632431" y="4795667"/>
            <a:ext cx="2175372" cy="209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r="24000" b="24667"/>
          <a:stretch/>
        </p:blipFill>
        <p:spPr>
          <a:xfrm>
            <a:off x="1247637" y="3083350"/>
            <a:ext cx="2206495" cy="1797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5" y="869920"/>
            <a:ext cx="2418705" cy="1810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ZoneTexte 39"/>
          <p:cNvSpPr txBox="1"/>
          <p:nvPr/>
        </p:nvSpPr>
        <p:spPr>
          <a:xfrm>
            <a:off x="933449" y="926717"/>
            <a:ext cx="205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err="1" smtClean="0"/>
              <a:t>Macroalgae</a:t>
            </a:r>
            <a:endParaRPr lang="fr-BE" dirty="0" smtClean="0"/>
          </a:p>
          <a:p>
            <a:pPr algn="r"/>
            <a:r>
              <a:rPr lang="fr-BE" sz="1200" dirty="0" smtClean="0"/>
              <a:t>(</a:t>
            </a:r>
            <a:r>
              <a:rPr lang="fr-BE" sz="1200" dirty="0" err="1" smtClean="0"/>
              <a:t>e.g</a:t>
            </a:r>
            <a:r>
              <a:rPr lang="fr-BE" sz="1200" dirty="0" smtClean="0"/>
              <a:t>., </a:t>
            </a:r>
            <a:r>
              <a:rPr lang="fr-BE" sz="1200" i="1" dirty="0" err="1" smtClean="0"/>
              <a:t>Ulva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intestinalis</a:t>
            </a:r>
            <a:r>
              <a:rPr lang="fr-BE" sz="1200" i="1" dirty="0" smtClean="0"/>
              <a:t> </a:t>
            </a:r>
            <a:r>
              <a:rPr lang="fr-BE" sz="1200" dirty="0" smtClean="0"/>
              <a:t>;  </a:t>
            </a:r>
          </a:p>
          <a:p>
            <a:pPr algn="r"/>
            <a:r>
              <a:rPr lang="en-US" sz="1200" dirty="0" smtClean="0"/>
              <a:t>Van </a:t>
            </a:r>
            <a:r>
              <a:rPr lang="en-US" sz="1200" dirty="0" err="1" smtClean="0"/>
              <a:t>Alstyne</a:t>
            </a:r>
            <a:r>
              <a:rPr lang="en-US" sz="1200" dirty="0" smtClean="0"/>
              <a:t> (2008), </a:t>
            </a:r>
          </a:p>
          <a:p>
            <a:pPr algn="r"/>
            <a:r>
              <a:rPr lang="en-US" sz="1200" dirty="0" smtClean="0"/>
              <a:t>J Mar </a:t>
            </a:r>
            <a:r>
              <a:rPr lang="en-US" sz="1200" dirty="0" err="1" smtClean="0"/>
              <a:t>Biol</a:t>
            </a:r>
            <a:r>
              <a:rPr lang="en-US" sz="1200" dirty="0" smtClean="0"/>
              <a:t> </a:t>
            </a:r>
            <a:r>
              <a:rPr lang="en-US" sz="1200" dirty="0" err="1" smtClean="0"/>
              <a:t>Assoc</a:t>
            </a:r>
            <a:r>
              <a:rPr lang="en-US" sz="1200" dirty="0" smtClean="0"/>
              <a:t> UK)</a:t>
            </a:r>
            <a:endParaRPr lang="fr-BE" sz="1200" dirty="0"/>
          </a:p>
        </p:txBody>
      </p:sp>
      <p:pic>
        <p:nvPicPr>
          <p:cNvPr id="2048" name="Image 20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/>
          <a:stretch/>
        </p:blipFill>
        <p:spPr>
          <a:xfrm>
            <a:off x="6238165" y="1562331"/>
            <a:ext cx="2604916" cy="1864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ZoneTexte 41"/>
          <p:cNvSpPr txBox="1"/>
          <p:nvPr/>
        </p:nvSpPr>
        <p:spPr>
          <a:xfrm>
            <a:off x="6269491" y="1040222"/>
            <a:ext cx="2644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Coral</a:t>
            </a:r>
            <a:r>
              <a:rPr lang="fr-BE" dirty="0"/>
              <a:t> </a:t>
            </a:r>
            <a:r>
              <a:rPr lang="fr-BE" sz="1200" dirty="0" smtClean="0"/>
              <a:t>(</a:t>
            </a:r>
            <a:r>
              <a:rPr lang="fr-BE" sz="1200" dirty="0" err="1" smtClean="0"/>
              <a:t>e.g</a:t>
            </a:r>
            <a:r>
              <a:rPr lang="fr-BE" sz="1200" dirty="0" smtClean="0"/>
              <a:t>., </a:t>
            </a:r>
            <a:r>
              <a:rPr lang="fr-BE" sz="1200" i="1" dirty="0" err="1" smtClean="0"/>
              <a:t>Acropora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millepora</a:t>
            </a:r>
            <a:r>
              <a:rPr lang="fr-BE" sz="1200" i="1" dirty="0" smtClean="0"/>
              <a:t> </a:t>
            </a:r>
            <a:r>
              <a:rPr lang="fr-BE" sz="1200" dirty="0" smtClean="0"/>
              <a:t>;  </a:t>
            </a:r>
            <a:r>
              <a:rPr lang="en-US" sz="1200" dirty="0" smtClean="0"/>
              <a:t>Raina et al. (2013), Nature)</a:t>
            </a:r>
            <a:endParaRPr lang="fr-BE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9102" y="5866058"/>
            <a:ext cx="2644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Salt </a:t>
            </a:r>
            <a:r>
              <a:rPr lang="fr-BE" dirty="0" err="1" smtClean="0"/>
              <a:t>marsh</a:t>
            </a:r>
            <a:r>
              <a:rPr lang="fr-BE" dirty="0" smtClean="0"/>
              <a:t> plant </a:t>
            </a:r>
          </a:p>
          <a:p>
            <a:pPr algn="ctr"/>
            <a:r>
              <a:rPr lang="fr-BE" sz="1200" dirty="0" smtClean="0"/>
              <a:t>(</a:t>
            </a:r>
            <a:r>
              <a:rPr lang="fr-BE" sz="1200" dirty="0" err="1" smtClean="0"/>
              <a:t>e.g</a:t>
            </a:r>
            <a:r>
              <a:rPr lang="fr-BE" sz="1200" dirty="0" smtClean="0"/>
              <a:t>., </a:t>
            </a:r>
            <a:r>
              <a:rPr lang="fr-BE" sz="1200" i="1" dirty="0" smtClean="0"/>
              <a:t>Spartina alterniflora </a:t>
            </a:r>
            <a:r>
              <a:rPr lang="fr-BE" sz="1200" dirty="0" smtClean="0"/>
              <a:t>;  </a:t>
            </a:r>
          </a:p>
          <a:p>
            <a:pPr algn="ctr"/>
            <a:r>
              <a:rPr lang="en-US" sz="1200" dirty="0" smtClean="0"/>
              <a:t>Husband &amp; </a:t>
            </a:r>
            <a:r>
              <a:rPr lang="en-US" sz="1200" dirty="0" err="1" smtClean="0"/>
              <a:t>Kiene</a:t>
            </a:r>
            <a:r>
              <a:rPr lang="en-US" sz="1200" dirty="0" smtClean="0"/>
              <a:t> (2007), Wetlands)</a:t>
            </a:r>
            <a:endParaRPr lang="fr-BE" sz="1200" dirty="0"/>
          </a:p>
        </p:txBody>
      </p:sp>
      <p:pic>
        <p:nvPicPr>
          <p:cNvPr id="2049" name="Image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93" y="4035140"/>
            <a:ext cx="2615992" cy="1958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2" descr="C:\Alberto\web\! new site labo\objects\co2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4" y="348796"/>
            <a:ext cx="745740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ZoneTexte 2050"/>
          <p:cNvSpPr txBox="1"/>
          <p:nvPr/>
        </p:nvSpPr>
        <p:spPr>
          <a:xfrm>
            <a:off x="2628901" y="2556013"/>
            <a:ext cx="5394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u="sng" dirty="0" smtClean="0">
                <a:solidFill>
                  <a:srgbClr val="FF0000"/>
                </a:solidFill>
              </a:rPr>
              <a:t>FUNCTIONS</a:t>
            </a:r>
          </a:p>
          <a:p>
            <a:r>
              <a:rPr lang="fr-BE" sz="1400" dirty="0" smtClean="0"/>
              <a:t>   ●</a:t>
            </a:r>
            <a:r>
              <a:rPr lang="fr-BE" dirty="0" smtClean="0"/>
              <a:t> </a:t>
            </a:r>
            <a:r>
              <a:rPr lang="fr-BE" dirty="0" err="1" smtClean="0"/>
              <a:t>osmolyte</a:t>
            </a:r>
            <a:endParaRPr lang="fr-BE" dirty="0"/>
          </a:p>
          <a:p>
            <a:r>
              <a:rPr lang="fr-BE" dirty="0" smtClean="0"/>
              <a:t>	</a:t>
            </a:r>
            <a:r>
              <a:rPr lang="fr-BE" dirty="0"/>
              <a:t> </a:t>
            </a:r>
            <a:r>
              <a:rPr lang="fr-BE" dirty="0" smtClean="0"/>
              <a:t> </a:t>
            </a:r>
            <a:r>
              <a:rPr lang="fr-BE" sz="1400" dirty="0" smtClean="0"/>
              <a:t>●</a:t>
            </a:r>
            <a:r>
              <a:rPr lang="fr-BE" dirty="0" smtClean="0"/>
              <a:t> </a:t>
            </a:r>
            <a:r>
              <a:rPr lang="fr-BE" dirty="0" err="1" smtClean="0"/>
              <a:t>cryprotectant</a:t>
            </a:r>
            <a:endParaRPr lang="fr-BE" dirty="0" smtClean="0"/>
          </a:p>
          <a:p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/>
              <a:t> </a:t>
            </a:r>
            <a:r>
              <a:rPr lang="fr-BE" sz="1400" dirty="0" smtClean="0"/>
              <a:t>●</a:t>
            </a:r>
            <a:r>
              <a:rPr lang="fr-BE" dirty="0" smtClean="0"/>
              <a:t> antioxydant</a:t>
            </a:r>
          </a:p>
          <a:p>
            <a:r>
              <a:rPr lang="fr-BE" dirty="0"/>
              <a:t>	</a:t>
            </a:r>
            <a:r>
              <a:rPr lang="fr-BE" dirty="0" smtClean="0"/>
              <a:t>		</a:t>
            </a:r>
            <a:r>
              <a:rPr lang="fr-BE" dirty="0"/>
              <a:t> </a:t>
            </a:r>
            <a:r>
              <a:rPr lang="fr-BE" sz="1400" dirty="0"/>
              <a:t>●</a:t>
            </a:r>
            <a:r>
              <a:rPr lang="fr-BE" dirty="0"/>
              <a:t> </a:t>
            </a:r>
            <a:r>
              <a:rPr lang="fr-BE" dirty="0" err="1" smtClean="0"/>
              <a:t>overflow</a:t>
            </a:r>
            <a:r>
              <a:rPr lang="fr-BE" dirty="0" smtClean="0"/>
              <a:t> </a:t>
            </a:r>
            <a:r>
              <a:rPr lang="fr-BE" dirty="0" err="1"/>
              <a:t>metabolite</a:t>
            </a:r>
            <a:r>
              <a:rPr lang="fr-BE" dirty="0"/>
              <a:t> </a:t>
            </a:r>
            <a:r>
              <a:rPr lang="fr-BE" sz="1400" dirty="0"/>
              <a:t>(C, N, S, </a:t>
            </a:r>
            <a:r>
              <a:rPr lang="fr-BE" sz="1400" dirty="0" err="1"/>
              <a:t>excess</a:t>
            </a:r>
            <a:r>
              <a:rPr lang="fr-BE" sz="1400" dirty="0"/>
              <a:t> </a:t>
            </a:r>
            <a:r>
              <a:rPr lang="fr-BE" sz="1400" dirty="0" err="1"/>
              <a:t>energy</a:t>
            </a:r>
            <a:r>
              <a:rPr lang="fr-BE" sz="1400" dirty="0"/>
              <a:t>)</a:t>
            </a:r>
          </a:p>
          <a:p>
            <a:r>
              <a:rPr lang="fr-BE" sz="1600" dirty="0"/>
              <a:t>	</a:t>
            </a:r>
            <a:r>
              <a:rPr lang="fr-BE" sz="1600" dirty="0" smtClean="0"/>
              <a:t>		</a:t>
            </a:r>
            <a:r>
              <a:rPr lang="fr-BE" dirty="0"/>
              <a:t> </a:t>
            </a:r>
            <a:r>
              <a:rPr lang="fr-BE" sz="1400" dirty="0" smtClean="0"/>
              <a:t>●</a:t>
            </a:r>
            <a:r>
              <a:rPr lang="fr-BE" dirty="0" smtClean="0"/>
              <a:t> </a:t>
            </a:r>
            <a:r>
              <a:rPr lang="fr-BE" dirty="0" err="1" smtClean="0"/>
              <a:t>predator</a:t>
            </a:r>
            <a:r>
              <a:rPr lang="fr-BE" dirty="0" smtClean="0"/>
              <a:t> </a:t>
            </a:r>
            <a:r>
              <a:rPr lang="fr-BE" dirty="0" err="1" smtClean="0"/>
              <a:t>deterrent</a:t>
            </a:r>
            <a:endParaRPr lang="fr-BE" dirty="0" smtClean="0"/>
          </a:p>
          <a:p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dirty="0"/>
              <a:t> </a:t>
            </a:r>
            <a:r>
              <a:rPr lang="fr-BE" sz="1400" dirty="0"/>
              <a:t>●</a:t>
            </a:r>
            <a:r>
              <a:rPr lang="fr-BE" dirty="0"/>
              <a:t> </a:t>
            </a:r>
            <a:r>
              <a:rPr lang="fr-BE" dirty="0" err="1" smtClean="0"/>
              <a:t>antibiotic</a:t>
            </a:r>
            <a:endParaRPr lang="fr-BE" dirty="0" smtClean="0"/>
          </a:p>
          <a:p>
            <a:r>
              <a:rPr lang="fr-BE" dirty="0"/>
              <a:t>	 </a:t>
            </a:r>
            <a:r>
              <a:rPr lang="fr-BE" dirty="0" smtClean="0"/>
              <a:t> </a:t>
            </a:r>
            <a:r>
              <a:rPr lang="fr-BE" sz="1400" dirty="0" smtClean="0"/>
              <a:t>●</a:t>
            </a:r>
            <a:r>
              <a:rPr lang="fr-BE" dirty="0" smtClean="0"/>
              <a:t> </a:t>
            </a:r>
            <a:r>
              <a:rPr lang="fr-BE" dirty="0" err="1" smtClean="0"/>
              <a:t>antifouling</a:t>
            </a:r>
            <a:endParaRPr lang="fr-BE" dirty="0" smtClean="0"/>
          </a:p>
          <a:p>
            <a:r>
              <a:rPr lang="fr-BE" sz="1400" dirty="0" smtClean="0"/>
              <a:t>   ●</a:t>
            </a:r>
            <a:r>
              <a:rPr lang="fr-BE" dirty="0" smtClean="0"/>
              <a:t> …</a:t>
            </a:r>
          </a:p>
          <a:p>
            <a:endParaRPr lang="fr-BE" dirty="0" smtClean="0"/>
          </a:p>
          <a:p>
            <a:endParaRPr lang="fr-BE" sz="1600" dirty="0"/>
          </a:p>
        </p:txBody>
      </p:sp>
      <p:sp>
        <p:nvSpPr>
          <p:cNvPr id="50" name="ZoneTexte 49"/>
          <p:cNvSpPr txBox="1"/>
          <p:nvPr/>
        </p:nvSpPr>
        <p:spPr>
          <a:xfrm>
            <a:off x="1246266" y="5810874"/>
            <a:ext cx="233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err="1" smtClean="0"/>
              <a:t>Seagrass</a:t>
            </a:r>
            <a:endParaRPr lang="fr-BE" dirty="0" smtClean="0"/>
          </a:p>
          <a:p>
            <a:pPr algn="r"/>
            <a:r>
              <a:rPr lang="fr-BE" sz="1200" dirty="0" smtClean="0"/>
              <a:t>(</a:t>
            </a:r>
            <a:r>
              <a:rPr lang="fr-BE" sz="1200" dirty="0" err="1" smtClean="0"/>
              <a:t>e.g</a:t>
            </a:r>
            <a:r>
              <a:rPr lang="fr-BE" sz="1200" dirty="0" smtClean="0"/>
              <a:t>., </a:t>
            </a:r>
            <a:r>
              <a:rPr lang="fr-BE" sz="1200" i="1" dirty="0" smtClean="0"/>
              <a:t>Posidonia oceanica </a:t>
            </a:r>
            <a:r>
              <a:rPr lang="fr-BE" sz="1200" dirty="0" smtClean="0"/>
              <a:t>;  </a:t>
            </a:r>
          </a:p>
          <a:p>
            <a:pPr algn="r"/>
            <a:r>
              <a:rPr lang="en-US" sz="1200" dirty="0" smtClean="0"/>
              <a:t>Borges &amp; </a:t>
            </a:r>
            <a:r>
              <a:rPr lang="en-US" sz="1200" dirty="0" err="1" smtClean="0"/>
              <a:t>Champenois</a:t>
            </a:r>
            <a:r>
              <a:rPr lang="en-US" sz="1200" dirty="0" smtClean="0"/>
              <a:t> (2015), </a:t>
            </a:r>
          </a:p>
          <a:p>
            <a:pPr algn="r"/>
            <a:r>
              <a:rPr lang="en-US" sz="1200" dirty="0" err="1" smtClean="0"/>
              <a:t>Aquat</a:t>
            </a:r>
            <a:r>
              <a:rPr lang="en-US" sz="1200" dirty="0" smtClean="0"/>
              <a:t> Bot)</a:t>
            </a:r>
            <a:endParaRPr lang="fr-BE" sz="1200" dirty="0"/>
          </a:p>
        </p:txBody>
      </p:sp>
      <p:pic>
        <p:nvPicPr>
          <p:cNvPr id="52" name="Image 51" descr="Imagex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6" y="996732"/>
            <a:ext cx="7143750" cy="3810000"/>
          </a:xfrm>
          <a:prstGeom prst="rect">
            <a:avLst/>
          </a:prstGeom>
        </p:spPr>
      </p:pic>
      <p:grpSp>
        <p:nvGrpSpPr>
          <p:cNvPr id="8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Posidonia oceanica</a:t>
            </a:r>
            <a:endParaRPr lang="fr-BE" sz="24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/>
          <a:stretch/>
        </p:blipFill>
        <p:spPr>
          <a:xfrm>
            <a:off x="5108432" y="5212079"/>
            <a:ext cx="1312481" cy="1654866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6" y="5212079"/>
            <a:ext cx="2468884" cy="1645922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" y="5212080"/>
            <a:ext cx="2468880" cy="16459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2" name="Picture 2" descr="C:\Alberto\web\! new site labo\objects\co2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4" y="348796"/>
            <a:ext cx="745740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51" descr="Imagex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DMA80\Desktop\Thèse\Images\photos thèse\novembre 2010\IMG_26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52" y="5212079"/>
            <a:ext cx="2194802" cy="16459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75278" y="4367434"/>
            <a:ext cx="309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Husband </a:t>
            </a:r>
            <a:r>
              <a:rPr lang="en-US" sz="1200" dirty="0">
                <a:ea typeface="Calibri" panose="020F0502020204030204" pitchFamily="34" charset="0"/>
                <a:cs typeface="Candida-Bold"/>
              </a:rPr>
              <a:t>and </a:t>
            </a:r>
            <a:r>
              <a:rPr lang="en-US" sz="1200" dirty="0" err="1">
                <a:ea typeface="Calibri" panose="020F0502020204030204" pitchFamily="34" charset="0"/>
                <a:cs typeface="Candida-Bold"/>
              </a:rPr>
              <a:t>Kiene</a:t>
            </a:r>
            <a:r>
              <a:rPr lang="en-US" sz="1200" dirty="0">
                <a:ea typeface="Calibri" panose="020F0502020204030204" pitchFamily="34" charset="0"/>
                <a:cs typeface="Candida-Bold"/>
              </a:rPr>
              <a:t> (2007), 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Wetland ; Husband </a:t>
            </a:r>
            <a:r>
              <a:rPr lang="en-US" sz="1200" dirty="0">
                <a:ea typeface="Calibri" panose="020F0502020204030204" pitchFamily="34" charset="0"/>
                <a:cs typeface="Candida-Bold"/>
              </a:rPr>
              <a:t>et al. (2012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), Environ </a:t>
            </a:r>
            <a:r>
              <a:rPr lang="en-US" sz="1200" dirty="0" err="1" smtClean="0">
                <a:ea typeface="Calibri" panose="020F0502020204030204" pitchFamily="34" charset="0"/>
                <a:cs typeface="Candida-Bold"/>
              </a:rPr>
              <a:t>Exp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 Bot ; </a:t>
            </a:r>
            <a:r>
              <a:rPr lang="en-US" sz="1200" dirty="0" err="1" smtClean="0">
                <a:ea typeface="Calibri" panose="020F0502020204030204" pitchFamily="34" charset="0"/>
                <a:cs typeface="Candida-Bold"/>
              </a:rPr>
              <a:t>McFarlin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Candida-Bold"/>
              </a:rPr>
              <a:t>and </a:t>
            </a:r>
            <a:r>
              <a:rPr lang="en-US" sz="1200" dirty="0" err="1">
                <a:ea typeface="Calibri" panose="020F0502020204030204" pitchFamily="34" charset="0"/>
                <a:cs typeface="Candida-Bold"/>
              </a:rPr>
              <a:t>Alber</a:t>
            </a:r>
            <a:r>
              <a:rPr lang="en-US" sz="1200" dirty="0">
                <a:ea typeface="Calibri" panose="020F0502020204030204" pitchFamily="34" charset="0"/>
                <a:cs typeface="Candida-Bold"/>
              </a:rPr>
              <a:t> (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2013), Mar </a:t>
            </a:r>
            <a:r>
              <a:rPr lang="en-US" sz="1200" dirty="0" err="1" smtClean="0">
                <a:ea typeface="Calibri" panose="020F0502020204030204" pitchFamily="34" charset="0"/>
                <a:cs typeface="Candida-Bold"/>
              </a:rPr>
              <a:t>Ecol-Prog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 </a:t>
            </a:r>
            <a:r>
              <a:rPr lang="en-US" sz="1200" dirty="0" err="1" smtClean="0">
                <a:ea typeface="Calibri" panose="020F0502020204030204" pitchFamily="34" charset="0"/>
                <a:cs typeface="Candida-Bold"/>
              </a:rPr>
              <a:t>Ser</a:t>
            </a:r>
            <a:r>
              <a:rPr lang="en-US" sz="1200" dirty="0" smtClean="0">
                <a:ea typeface="Calibri" panose="020F0502020204030204" pitchFamily="34" charset="0"/>
                <a:cs typeface="Candida-Bold"/>
              </a:rPr>
              <a:t> ; </a:t>
            </a:r>
            <a:r>
              <a:rPr lang="en-US" sz="1200" dirty="0" err="1" smtClean="0">
                <a:ea typeface="Calibri" panose="020F0502020204030204" pitchFamily="34" charset="0"/>
              </a:rPr>
              <a:t>Simó</a:t>
            </a:r>
            <a:r>
              <a:rPr lang="en-US" sz="1200" dirty="0" smtClean="0">
                <a:ea typeface="Calibri" panose="020F0502020204030204" pitchFamily="34" charset="0"/>
              </a:rPr>
              <a:t> </a:t>
            </a:r>
            <a:r>
              <a:rPr lang="en-US" sz="1200" dirty="0">
                <a:ea typeface="Calibri" panose="020F0502020204030204" pitchFamily="34" charset="0"/>
              </a:rPr>
              <a:t>and Vila-Costa (2006</a:t>
            </a:r>
            <a:r>
              <a:rPr lang="en-US" sz="1200" dirty="0" smtClean="0">
                <a:ea typeface="Calibri" panose="020F0502020204030204" pitchFamily="34" charset="0"/>
              </a:rPr>
              <a:t>), Mar </a:t>
            </a:r>
            <a:r>
              <a:rPr lang="en-US" sz="1200" dirty="0" err="1" smtClean="0">
                <a:ea typeface="Calibri" panose="020F0502020204030204" pitchFamily="34" charset="0"/>
              </a:rPr>
              <a:t>Chem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750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650636" y="997920"/>
            <a:ext cx="7143750" cy="3810000"/>
            <a:chOff x="1650636" y="1052512"/>
            <a:chExt cx="7143750" cy="38100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636" y="1052512"/>
              <a:ext cx="7143750" cy="3810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86375" y="3153392"/>
              <a:ext cx="5274132" cy="1138414"/>
            </a:xfrm>
            <a:prstGeom prst="rect">
              <a:avLst/>
            </a:prstGeom>
            <a:gradFill>
              <a:gsLst>
                <a:gs pos="18000">
                  <a:srgbClr val="008000">
                    <a:alpha val="40000"/>
                  </a:srgbClr>
                </a:gs>
                <a:gs pos="37000">
                  <a:srgbClr val="FFFF00">
                    <a:alpha val="40000"/>
                  </a:srgbClr>
                </a:gs>
                <a:gs pos="63000">
                  <a:srgbClr val="FF9900">
                    <a:alpha val="40000"/>
                  </a:srgbClr>
                </a:gs>
                <a:gs pos="82000">
                  <a:srgbClr val="FF0000">
                    <a:alpha val="4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8" name="Groupe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430213" y="0"/>
              <a:ext cx="503237" cy="6858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320381" y="-3928268"/>
              <a:ext cx="503237" cy="9144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dirty="0"/>
            </a:p>
          </p:txBody>
        </p:sp>
      </p:grpSp>
      <p:pic>
        <p:nvPicPr>
          <p:cNvPr id="12" name="Picture 2" descr="C:\Alberto\web\! new site labo\objects\co2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74" y="348796"/>
            <a:ext cx="745740" cy="6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51" descr="Imagex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" y="2"/>
            <a:ext cx="300037" cy="3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33450" y="406627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Posidonia oceanica</a:t>
            </a:r>
            <a:endParaRPr lang="fr-BE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1715589" y="1115833"/>
            <a:ext cx="478971" cy="390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/>
          <a:stretch/>
        </p:blipFill>
        <p:spPr>
          <a:xfrm>
            <a:off x="5108432" y="5212079"/>
            <a:ext cx="1312481" cy="1654866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6" y="5212079"/>
            <a:ext cx="2468884" cy="1645922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" y="5212080"/>
            <a:ext cx="2468880" cy="16459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0" name="Picture 2" descr="C:\Documents and Settings\DMA80\Desktop\Thèse\Images\photos thèse\novembre 2010\IMG_26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52" y="5212079"/>
            <a:ext cx="2194802" cy="16459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tareso (chemin des douanier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690" b="827"/>
          <a:stretch>
            <a:fillRect/>
          </a:stretch>
        </p:blipFill>
        <p:spPr bwMode="auto">
          <a:xfrm>
            <a:off x="3" y="839196"/>
            <a:ext cx="9143998" cy="60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76525" y="254421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err="1" smtClean="0">
                <a:latin typeface="+mj-lt"/>
                <a:cs typeface="Arial" panose="020B0604020202020204" pitchFamily="34" charset="0"/>
              </a:rPr>
              <a:t>Thanks</a:t>
            </a:r>
            <a:r>
              <a:rPr lang="fr-BE" sz="3200" b="1" dirty="0" smtClean="0">
                <a:latin typeface="+mj-lt"/>
                <a:cs typeface="Arial" panose="020B0604020202020204" pitchFamily="34" charset="0"/>
              </a:rPr>
              <a:t> for </a:t>
            </a:r>
            <a:r>
              <a:rPr lang="fr-BE" sz="3200" b="1" dirty="0" err="1" smtClean="0">
                <a:latin typeface="+mj-lt"/>
                <a:cs typeface="Arial" panose="020B0604020202020204" pitchFamily="34" charset="0"/>
              </a:rPr>
              <a:t>your</a:t>
            </a:r>
            <a:r>
              <a:rPr lang="fr-BE" sz="3200" b="1" dirty="0" smtClean="0">
                <a:latin typeface="+mj-lt"/>
                <a:cs typeface="Arial" panose="020B0604020202020204" pitchFamily="34" charset="0"/>
              </a:rPr>
              <a:t> attention</a:t>
            </a:r>
            <a:endParaRPr lang="fr-BE" sz="32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2641</TotalTime>
  <Words>214</Words>
  <Application>Microsoft Office PowerPoint</Application>
  <PresentationFormat>Affichage à l'écran (4:3)</PresentationFormat>
  <Paragraphs>50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Candida-Bold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ULg - Faculté des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Richir</dc:creator>
  <cp:lastModifiedBy>Jonathan Richir</cp:lastModifiedBy>
  <cp:revision>155</cp:revision>
  <cp:lastPrinted>2018-05-31T07:24:46Z</cp:lastPrinted>
  <dcterms:created xsi:type="dcterms:W3CDTF">2018-04-08T08:42:18Z</dcterms:created>
  <dcterms:modified xsi:type="dcterms:W3CDTF">2019-10-01T14:21:03Z</dcterms:modified>
</cp:coreProperties>
</file>