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42" r:id="rId2"/>
    <p:sldId id="396" r:id="rId3"/>
    <p:sldId id="398" r:id="rId4"/>
    <p:sldId id="403" r:id="rId5"/>
    <p:sldId id="404" r:id="rId6"/>
    <p:sldId id="405" r:id="rId7"/>
    <p:sldId id="399" r:id="rId8"/>
    <p:sldId id="402" r:id="rId9"/>
    <p:sldId id="416" r:id="rId10"/>
    <p:sldId id="401" r:id="rId11"/>
    <p:sldId id="415" r:id="rId12"/>
    <p:sldId id="406" r:id="rId13"/>
    <p:sldId id="417" r:id="rId14"/>
    <p:sldId id="421" r:id="rId15"/>
    <p:sldId id="425" r:id="rId16"/>
    <p:sldId id="426" r:id="rId17"/>
    <p:sldId id="427" r:id="rId18"/>
    <p:sldId id="419" r:id="rId19"/>
    <p:sldId id="428" r:id="rId20"/>
    <p:sldId id="420" r:id="rId21"/>
    <p:sldId id="346"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4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56"/>
    <p:restoredTop sz="94667"/>
  </p:normalViewPr>
  <p:slideViewPr>
    <p:cSldViewPr snapToGrid="0" snapToObjects="1">
      <p:cViewPr varScale="1">
        <p:scale>
          <a:sx n="129" d="100"/>
          <a:sy n="129" d="100"/>
        </p:scale>
        <p:origin x="24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4F3C3-CCB5-1B42-8DE6-38DAAD072782}" type="datetimeFigureOut">
              <a:rPr lang="fr-FR" smtClean="0"/>
              <a:t>17/01/2020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4B5C5-81E1-C040-ADA6-396AA8E64DC1}" type="slidenum">
              <a:rPr lang="fr-FR" smtClean="0"/>
              <a:t>‹N°›</a:t>
            </a:fld>
            <a:endParaRPr lang="fr-FR"/>
          </a:p>
        </p:txBody>
      </p:sp>
    </p:spTree>
    <p:extLst>
      <p:ext uri="{BB962C8B-B14F-4D97-AF65-F5344CB8AC3E}">
        <p14:creationId xmlns:p14="http://schemas.microsoft.com/office/powerpoint/2010/main" val="2176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EC515D71-DDFE-7144-92B3-B6712E47769C}"/>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5537788D-252D-C74F-97AD-33C1A38C9A76}"/>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A240628E-D8CA-1B49-AF60-A53406227233}"/>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8CDC5F-477B-0546-83F0-71AC4E83A8D3}" type="slidenum">
              <a:rPr lang="fr-FR" altLang="fr-FR"/>
              <a:pPr/>
              <a:t>2</a:t>
            </a:fld>
            <a:endParaRPr lang="fr-FR" altLang="fr-FR"/>
          </a:p>
        </p:txBody>
      </p:sp>
    </p:spTree>
    <p:extLst>
      <p:ext uri="{BB962C8B-B14F-4D97-AF65-F5344CB8AC3E}">
        <p14:creationId xmlns:p14="http://schemas.microsoft.com/office/powerpoint/2010/main" val="674763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EC515D71-DDFE-7144-92B3-B6712E47769C}"/>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5537788D-252D-C74F-97AD-33C1A38C9A76}"/>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A240628E-D8CA-1B49-AF60-A53406227233}"/>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8CDC5F-477B-0546-83F0-71AC4E83A8D3}" type="slidenum">
              <a:rPr lang="fr-FR" altLang="fr-FR"/>
              <a:pPr/>
              <a:t>3</a:t>
            </a:fld>
            <a:endParaRPr lang="fr-FR" altLang="fr-FR"/>
          </a:p>
        </p:txBody>
      </p:sp>
    </p:spTree>
    <p:extLst>
      <p:ext uri="{BB962C8B-B14F-4D97-AF65-F5344CB8AC3E}">
        <p14:creationId xmlns:p14="http://schemas.microsoft.com/office/powerpoint/2010/main" val="1041550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EC515D71-DDFE-7144-92B3-B6712E47769C}"/>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5537788D-252D-C74F-97AD-33C1A38C9A76}"/>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A240628E-D8CA-1B49-AF60-A53406227233}"/>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8CDC5F-477B-0546-83F0-71AC4E83A8D3}" type="slidenum">
              <a:rPr lang="fr-FR" altLang="fr-FR"/>
              <a:pPr/>
              <a:t>7</a:t>
            </a:fld>
            <a:endParaRPr lang="fr-FR" altLang="fr-FR"/>
          </a:p>
        </p:txBody>
      </p:sp>
    </p:spTree>
    <p:extLst>
      <p:ext uri="{BB962C8B-B14F-4D97-AF65-F5344CB8AC3E}">
        <p14:creationId xmlns:p14="http://schemas.microsoft.com/office/powerpoint/2010/main" val="807182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EC515D71-DDFE-7144-92B3-B6712E47769C}"/>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5537788D-252D-C74F-97AD-33C1A38C9A76}"/>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A240628E-D8CA-1B49-AF60-A53406227233}"/>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8CDC5F-477B-0546-83F0-71AC4E83A8D3}" type="slidenum">
              <a:rPr lang="fr-FR" altLang="fr-FR"/>
              <a:pPr/>
              <a:t>8</a:t>
            </a:fld>
            <a:endParaRPr lang="fr-FR" altLang="fr-FR"/>
          </a:p>
        </p:txBody>
      </p:sp>
    </p:spTree>
    <p:extLst>
      <p:ext uri="{BB962C8B-B14F-4D97-AF65-F5344CB8AC3E}">
        <p14:creationId xmlns:p14="http://schemas.microsoft.com/office/powerpoint/2010/main" val="2926354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EC515D71-DDFE-7144-92B3-B6712E47769C}"/>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5537788D-252D-C74F-97AD-33C1A38C9A76}"/>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A240628E-D8CA-1B49-AF60-A53406227233}"/>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8CDC5F-477B-0546-83F0-71AC4E83A8D3}" type="slidenum">
              <a:rPr lang="fr-FR" altLang="fr-FR"/>
              <a:pPr/>
              <a:t>9</a:t>
            </a:fld>
            <a:endParaRPr lang="fr-FR" altLang="fr-FR"/>
          </a:p>
        </p:txBody>
      </p:sp>
    </p:spTree>
    <p:extLst>
      <p:ext uri="{BB962C8B-B14F-4D97-AF65-F5344CB8AC3E}">
        <p14:creationId xmlns:p14="http://schemas.microsoft.com/office/powerpoint/2010/main" val="4152032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EC515D71-DDFE-7144-92B3-B6712E47769C}"/>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5537788D-252D-C74F-97AD-33C1A38C9A76}"/>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A240628E-D8CA-1B49-AF60-A53406227233}"/>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8CDC5F-477B-0546-83F0-71AC4E83A8D3}" type="slidenum">
              <a:rPr lang="fr-FR" altLang="fr-FR"/>
              <a:pPr/>
              <a:t>10</a:t>
            </a:fld>
            <a:endParaRPr lang="fr-FR" altLang="fr-FR"/>
          </a:p>
        </p:txBody>
      </p:sp>
    </p:spTree>
    <p:extLst>
      <p:ext uri="{BB962C8B-B14F-4D97-AF65-F5344CB8AC3E}">
        <p14:creationId xmlns:p14="http://schemas.microsoft.com/office/powerpoint/2010/main" val="1306096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EC515D71-DDFE-7144-92B3-B6712E47769C}"/>
              </a:ext>
            </a:extLst>
          </p:cNvPr>
          <p:cNvSpPr>
            <a:spLocks noGrp="1" noRot="1" noChangeAspect="1" noTextEdit="1"/>
          </p:cNvSpPr>
          <p:nvPr>
            <p:ph type="sldImg"/>
          </p:nvPr>
        </p:nvSpPr>
        <p:spPr>
          <a:ln/>
        </p:spPr>
      </p:sp>
      <p:sp>
        <p:nvSpPr>
          <p:cNvPr id="10243" name="Espace réservé des notes 2">
            <a:extLst>
              <a:ext uri="{FF2B5EF4-FFF2-40B4-BE49-F238E27FC236}">
                <a16:creationId xmlns:a16="http://schemas.microsoft.com/office/drawing/2014/main" id="{5537788D-252D-C74F-97AD-33C1A38C9A76}"/>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fr-BE" altLang="fr-FR">
              <a:latin typeface="Arial" panose="020B0604020202020204" pitchFamily="34" charset="0"/>
            </a:endParaRPr>
          </a:p>
        </p:txBody>
      </p:sp>
      <p:sp>
        <p:nvSpPr>
          <p:cNvPr id="10244" name="Espace réservé du numéro de diapositive 3">
            <a:extLst>
              <a:ext uri="{FF2B5EF4-FFF2-40B4-BE49-F238E27FC236}">
                <a16:creationId xmlns:a16="http://schemas.microsoft.com/office/drawing/2014/main" id="{A240628E-D8CA-1B49-AF60-A53406227233}"/>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8CDC5F-477B-0546-83F0-71AC4E83A8D3}" type="slidenum">
              <a:rPr lang="fr-FR" altLang="fr-FR"/>
              <a:pPr/>
              <a:t>11</a:t>
            </a:fld>
            <a:endParaRPr lang="fr-FR" altLang="fr-FR"/>
          </a:p>
        </p:txBody>
      </p:sp>
    </p:spTree>
    <p:extLst>
      <p:ext uri="{BB962C8B-B14F-4D97-AF65-F5344CB8AC3E}">
        <p14:creationId xmlns:p14="http://schemas.microsoft.com/office/powerpoint/2010/main" val="1965249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B76864-01DE-6242-A444-7E5372BAC92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399D3DA-AEBD-6444-9EDB-0A98590E08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a:extLst>
              <a:ext uri="{FF2B5EF4-FFF2-40B4-BE49-F238E27FC236}">
                <a16:creationId xmlns:a16="http://schemas.microsoft.com/office/drawing/2014/main" id="{B230F5AF-9153-8542-8DA7-BF2A25162408}"/>
              </a:ext>
            </a:extLst>
          </p:cNvPr>
          <p:cNvSpPr>
            <a:spLocks noGrp="1"/>
          </p:cNvSpPr>
          <p:nvPr>
            <p:ph type="dt" sz="half" idx="10"/>
          </p:nvPr>
        </p:nvSpPr>
        <p:spPr/>
        <p:txBody>
          <a:bodyPr/>
          <a:lstStyle/>
          <a:p>
            <a:fld id="{C06CAB73-AA85-FF43-88B5-3B4488C48015}" type="datetimeFigureOut">
              <a:rPr lang="fr-FR" smtClean="0"/>
              <a:t>17/01/2020</a:t>
            </a:fld>
            <a:endParaRPr lang="fr-FR"/>
          </a:p>
        </p:txBody>
      </p:sp>
      <p:sp>
        <p:nvSpPr>
          <p:cNvPr id="5" name="Espace réservé du pied de page 4">
            <a:extLst>
              <a:ext uri="{FF2B5EF4-FFF2-40B4-BE49-F238E27FC236}">
                <a16:creationId xmlns:a16="http://schemas.microsoft.com/office/drawing/2014/main" id="{98536FE3-C80B-9141-95D4-549341F26CB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4E8119-C7C6-CC41-B088-FD65587C8A84}"/>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1618796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DAE398-25A9-8948-8E12-818BCBEFE9F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0E1DE08-4AA0-F348-8AF7-0293D69B3DBC}"/>
              </a:ext>
            </a:extLst>
          </p:cNvPr>
          <p:cNvSpPr>
            <a:spLocks noGrp="1"/>
          </p:cNvSpPr>
          <p:nvPr>
            <p:ph type="body" orient="vert" idx="1"/>
          </p:nvPr>
        </p:nvSpPr>
        <p:spPr/>
        <p:txBody>
          <a:bodyPr vert="eaVert"/>
          <a:lstStyle/>
          <a:p>
            <a:pPr lvl="0"/>
            <a:r>
              <a:rPr lang="fr-FR"/>
              <a:t>Modifier les styles du texte du masque</a:t>
            </a:r>
          </a:p>
        </p:txBody>
      </p:sp>
      <p:sp>
        <p:nvSpPr>
          <p:cNvPr id="4" name="Espace réservé de la date 3">
            <a:extLst>
              <a:ext uri="{FF2B5EF4-FFF2-40B4-BE49-F238E27FC236}">
                <a16:creationId xmlns:a16="http://schemas.microsoft.com/office/drawing/2014/main" id="{55B53CF0-C72A-1A4F-B253-3230B37982C1}"/>
              </a:ext>
            </a:extLst>
          </p:cNvPr>
          <p:cNvSpPr>
            <a:spLocks noGrp="1"/>
          </p:cNvSpPr>
          <p:nvPr>
            <p:ph type="dt" sz="half" idx="10"/>
          </p:nvPr>
        </p:nvSpPr>
        <p:spPr/>
        <p:txBody>
          <a:bodyPr/>
          <a:lstStyle/>
          <a:p>
            <a:fld id="{C06CAB73-AA85-FF43-88B5-3B4488C48015}" type="datetimeFigureOut">
              <a:rPr lang="fr-FR" smtClean="0"/>
              <a:t>17/01/2020</a:t>
            </a:fld>
            <a:endParaRPr lang="fr-FR"/>
          </a:p>
        </p:txBody>
      </p:sp>
      <p:sp>
        <p:nvSpPr>
          <p:cNvPr id="5" name="Espace réservé du pied de page 4">
            <a:extLst>
              <a:ext uri="{FF2B5EF4-FFF2-40B4-BE49-F238E27FC236}">
                <a16:creationId xmlns:a16="http://schemas.microsoft.com/office/drawing/2014/main" id="{ADE8C1D1-AFFA-1E47-81E2-CAF91C1815A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092AA84-20A9-F34D-BCB1-2783D4B255BD}"/>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3269188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501E8FF-095D-494E-9306-6384618C693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91FAAB6-3CE0-804C-81D6-FE65D39508B0}"/>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p:txBody>
      </p:sp>
      <p:sp>
        <p:nvSpPr>
          <p:cNvPr id="4" name="Espace réservé de la date 3">
            <a:extLst>
              <a:ext uri="{FF2B5EF4-FFF2-40B4-BE49-F238E27FC236}">
                <a16:creationId xmlns:a16="http://schemas.microsoft.com/office/drawing/2014/main" id="{24E07832-5565-3A43-90A9-0AE86DFF533B}"/>
              </a:ext>
            </a:extLst>
          </p:cNvPr>
          <p:cNvSpPr>
            <a:spLocks noGrp="1"/>
          </p:cNvSpPr>
          <p:nvPr>
            <p:ph type="dt" sz="half" idx="10"/>
          </p:nvPr>
        </p:nvSpPr>
        <p:spPr/>
        <p:txBody>
          <a:bodyPr/>
          <a:lstStyle/>
          <a:p>
            <a:fld id="{C06CAB73-AA85-FF43-88B5-3B4488C48015}" type="datetimeFigureOut">
              <a:rPr lang="fr-FR" smtClean="0"/>
              <a:t>17/01/2020</a:t>
            </a:fld>
            <a:endParaRPr lang="fr-FR"/>
          </a:p>
        </p:txBody>
      </p:sp>
      <p:sp>
        <p:nvSpPr>
          <p:cNvPr id="5" name="Espace réservé du pied de page 4">
            <a:extLst>
              <a:ext uri="{FF2B5EF4-FFF2-40B4-BE49-F238E27FC236}">
                <a16:creationId xmlns:a16="http://schemas.microsoft.com/office/drawing/2014/main" id="{0082B054-B554-BE48-A0C4-2F2AB6DC695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C03C8CD-F488-E64D-819E-6EF4E579DB1F}"/>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104556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686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 titre et conten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8474D6-8A61-1E49-8509-E53A97D9C159}"/>
              </a:ext>
            </a:extLst>
          </p:cNvPr>
          <p:cNvSpPr/>
          <p:nvPr userDrawn="1"/>
        </p:nvSpPr>
        <p:spPr>
          <a:xfrm>
            <a:off x="119063" y="115888"/>
            <a:ext cx="12072937" cy="865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 name="Titre 1">
            <a:extLst>
              <a:ext uri="{FF2B5EF4-FFF2-40B4-BE49-F238E27FC236}">
                <a16:creationId xmlns:a16="http://schemas.microsoft.com/office/drawing/2014/main" id="{9F2F903A-023C-BC42-B8B2-6EB2177BA8FE}"/>
              </a:ext>
            </a:extLst>
          </p:cNvPr>
          <p:cNvSpPr txBox="1">
            <a:spLocks/>
          </p:cNvSpPr>
          <p:nvPr userDrawn="1"/>
        </p:nvSpPr>
        <p:spPr bwMode="auto">
          <a:xfrm>
            <a:off x="2692400" y="187325"/>
            <a:ext cx="68246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itchFamily="34" charset="0"/>
              </a:defRPr>
            </a:lvl9pPr>
          </a:lstStyle>
          <a:p>
            <a:pPr eaLnBrk="1" hangingPunct="1">
              <a:spcBef>
                <a:spcPct val="0"/>
              </a:spcBef>
              <a:buClrTx/>
              <a:buSzTx/>
              <a:buFontTx/>
              <a:buNone/>
              <a:defRPr/>
            </a:pPr>
            <a:endParaRPr lang="fr-BE" altLang="fr-FR" sz="4000" b="1" dirty="0">
              <a:solidFill>
                <a:srgbClr val="067484"/>
              </a:solidFill>
              <a:latin typeface="Helvetica" pitchFamily="34" charset="0"/>
              <a:cs typeface="Times New Roman" pitchFamily="18" charset="0"/>
            </a:endParaRPr>
          </a:p>
        </p:txBody>
      </p:sp>
      <p:sp>
        <p:nvSpPr>
          <p:cNvPr id="4" name="Rectangle 3">
            <a:extLst>
              <a:ext uri="{FF2B5EF4-FFF2-40B4-BE49-F238E27FC236}">
                <a16:creationId xmlns:a16="http://schemas.microsoft.com/office/drawing/2014/main" id="{6C26F34F-F611-1D40-BDF8-8DB8E4C3ADD3}"/>
              </a:ext>
            </a:extLst>
          </p:cNvPr>
          <p:cNvSpPr/>
          <p:nvPr userDrawn="1"/>
        </p:nvSpPr>
        <p:spPr>
          <a:xfrm flipV="1">
            <a:off x="2503488" y="187325"/>
            <a:ext cx="188912" cy="577850"/>
          </a:xfrm>
          <a:prstGeom prst="rect">
            <a:avLst/>
          </a:prstGeom>
          <a:solidFill>
            <a:srgbClr val="06748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solidFill>
                <a:srgbClr val="067484"/>
              </a:solidFill>
            </a:endParaRPr>
          </a:p>
        </p:txBody>
      </p:sp>
      <p:pic>
        <p:nvPicPr>
          <p:cNvPr id="5" name="Image 2">
            <a:extLst>
              <a:ext uri="{FF2B5EF4-FFF2-40B4-BE49-F238E27FC236}">
                <a16:creationId xmlns:a16="http://schemas.microsoft.com/office/drawing/2014/main" id="{9A05C1A9-5380-C845-A7FA-DF0BC585D2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050"/>
            <a:ext cx="2443163"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920553B-44E9-F547-A8AE-3927B0F39FBA}"/>
              </a:ext>
            </a:extLst>
          </p:cNvPr>
          <p:cNvSpPr/>
          <p:nvPr userDrawn="1"/>
        </p:nvSpPr>
        <p:spPr>
          <a:xfrm>
            <a:off x="9191625" y="6299200"/>
            <a:ext cx="3000375" cy="369888"/>
          </a:xfrm>
          <a:prstGeom prst="rect">
            <a:avLst/>
          </a:prstGeom>
          <a:solidFill>
            <a:schemeClr val="bg1">
              <a:lumMod val="50000"/>
              <a:alpha val="90000"/>
            </a:schemeClr>
          </a:solidFill>
        </p:spPr>
        <p:txBody>
          <a:bodyPr>
            <a:spAutoFit/>
          </a:bodyPr>
          <a:lstStyle/>
          <a:p>
            <a:pPr marR="400">
              <a:defRPr/>
            </a:pPr>
            <a:r>
              <a:rPr lang="fr-BE" dirty="0">
                <a:solidFill>
                  <a:schemeClr val="bg1"/>
                </a:solidFill>
                <a:latin typeface="Helvetica" panose="020B0604020202020204" pitchFamily="34" charset="0"/>
              </a:rPr>
              <a:t>ADMEE 2019 - Lausanne</a:t>
            </a:r>
            <a:endParaRPr lang="fr-BE" sz="1100" dirty="0">
              <a:solidFill>
                <a:schemeClr val="bg1"/>
              </a:solidFill>
            </a:endParaRPr>
          </a:p>
        </p:txBody>
      </p:sp>
    </p:spTree>
    <p:extLst>
      <p:ext uri="{BB962C8B-B14F-4D97-AF65-F5344CB8AC3E}">
        <p14:creationId xmlns:p14="http://schemas.microsoft.com/office/powerpoint/2010/main" val="4119627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2126D0-C456-CC48-A023-9B690C7913D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20EB27E-AE7A-1146-8B38-2F1407FE91FE}"/>
              </a:ext>
            </a:extLst>
          </p:cNvPr>
          <p:cNvSpPr>
            <a:spLocks noGrp="1"/>
          </p:cNvSpPr>
          <p:nvPr>
            <p:ph idx="1"/>
          </p:nvPr>
        </p:nvSpPr>
        <p:spPr/>
        <p:txBody>
          <a:bodyPr/>
          <a:lstStyle/>
          <a:p>
            <a:pPr lvl="0"/>
            <a:r>
              <a:rPr lang="fr-FR"/>
              <a:t>Modifier les styles du texte du masque</a:t>
            </a:r>
          </a:p>
        </p:txBody>
      </p:sp>
      <p:sp>
        <p:nvSpPr>
          <p:cNvPr id="4" name="Espace réservé de la date 3">
            <a:extLst>
              <a:ext uri="{FF2B5EF4-FFF2-40B4-BE49-F238E27FC236}">
                <a16:creationId xmlns:a16="http://schemas.microsoft.com/office/drawing/2014/main" id="{6E793EDB-4F74-C14D-8C61-D66CA4644EBA}"/>
              </a:ext>
            </a:extLst>
          </p:cNvPr>
          <p:cNvSpPr>
            <a:spLocks noGrp="1"/>
          </p:cNvSpPr>
          <p:nvPr>
            <p:ph type="dt" sz="half" idx="10"/>
          </p:nvPr>
        </p:nvSpPr>
        <p:spPr/>
        <p:txBody>
          <a:bodyPr/>
          <a:lstStyle/>
          <a:p>
            <a:fld id="{C06CAB73-AA85-FF43-88B5-3B4488C48015}" type="datetimeFigureOut">
              <a:rPr lang="fr-FR" smtClean="0"/>
              <a:t>17/01/2020</a:t>
            </a:fld>
            <a:endParaRPr lang="fr-FR"/>
          </a:p>
        </p:txBody>
      </p:sp>
      <p:sp>
        <p:nvSpPr>
          <p:cNvPr id="5" name="Espace réservé du pied de page 4">
            <a:extLst>
              <a:ext uri="{FF2B5EF4-FFF2-40B4-BE49-F238E27FC236}">
                <a16:creationId xmlns:a16="http://schemas.microsoft.com/office/drawing/2014/main" id="{BC5B19FA-A41F-3E46-9CB4-95F9C792EE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38F336-2BA7-3A47-84FE-5EA12780CA83}"/>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162416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13C4B9-EAE0-E64E-A228-D54C3EF19AA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8E0657A-5321-E943-9BF0-E6EE0F5FD7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6349B639-23F0-0740-8285-58B2297E3386}"/>
              </a:ext>
            </a:extLst>
          </p:cNvPr>
          <p:cNvSpPr>
            <a:spLocks noGrp="1"/>
          </p:cNvSpPr>
          <p:nvPr>
            <p:ph type="dt" sz="half" idx="10"/>
          </p:nvPr>
        </p:nvSpPr>
        <p:spPr/>
        <p:txBody>
          <a:bodyPr/>
          <a:lstStyle/>
          <a:p>
            <a:fld id="{C06CAB73-AA85-FF43-88B5-3B4488C48015}" type="datetimeFigureOut">
              <a:rPr lang="fr-FR" smtClean="0"/>
              <a:t>17/01/2020</a:t>
            </a:fld>
            <a:endParaRPr lang="fr-FR"/>
          </a:p>
        </p:txBody>
      </p:sp>
      <p:sp>
        <p:nvSpPr>
          <p:cNvPr id="5" name="Espace réservé du pied de page 4">
            <a:extLst>
              <a:ext uri="{FF2B5EF4-FFF2-40B4-BE49-F238E27FC236}">
                <a16:creationId xmlns:a16="http://schemas.microsoft.com/office/drawing/2014/main" id="{D4B77A6E-84C0-2E43-BE16-65CD9B9B9F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F3D5CD-88FB-5A41-8FE3-A04A193083DD}"/>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3781804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C0E736-EDA1-6143-B469-21E3E0277D4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81FA901-8D74-1343-8769-D9D29B063250}"/>
              </a:ext>
            </a:extLst>
          </p:cNvPr>
          <p:cNvSpPr>
            <a:spLocks noGrp="1"/>
          </p:cNvSpPr>
          <p:nvPr>
            <p:ph sz="half" idx="1"/>
          </p:nvPr>
        </p:nvSpPr>
        <p:spPr>
          <a:xfrm>
            <a:off x="838200" y="1825625"/>
            <a:ext cx="5181600" cy="4351338"/>
          </a:xfrm>
        </p:spPr>
        <p:txBody>
          <a:bodyPr/>
          <a:lstStyle/>
          <a:p>
            <a:pPr lvl="0"/>
            <a:r>
              <a:rPr lang="fr-FR"/>
              <a:t>Modifier les styles du texte du masque</a:t>
            </a:r>
          </a:p>
        </p:txBody>
      </p:sp>
      <p:sp>
        <p:nvSpPr>
          <p:cNvPr id="4" name="Espace réservé du contenu 3">
            <a:extLst>
              <a:ext uri="{FF2B5EF4-FFF2-40B4-BE49-F238E27FC236}">
                <a16:creationId xmlns:a16="http://schemas.microsoft.com/office/drawing/2014/main" id="{3EE43CBE-4908-2A45-A409-A7BFD70D8642}"/>
              </a:ext>
            </a:extLst>
          </p:cNvPr>
          <p:cNvSpPr>
            <a:spLocks noGrp="1"/>
          </p:cNvSpPr>
          <p:nvPr>
            <p:ph sz="half" idx="2"/>
          </p:nvPr>
        </p:nvSpPr>
        <p:spPr>
          <a:xfrm>
            <a:off x="6172200" y="1825625"/>
            <a:ext cx="5181600" cy="4351338"/>
          </a:xfrm>
        </p:spPr>
        <p:txBody>
          <a:bodyPr/>
          <a:lstStyle/>
          <a:p>
            <a:pPr lvl="0"/>
            <a:r>
              <a:rPr lang="fr-FR"/>
              <a:t>Modifier les styles du texte du masque</a:t>
            </a:r>
          </a:p>
        </p:txBody>
      </p:sp>
      <p:sp>
        <p:nvSpPr>
          <p:cNvPr id="5" name="Espace réservé de la date 4">
            <a:extLst>
              <a:ext uri="{FF2B5EF4-FFF2-40B4-BE49-F238E27FC236}">
                <a16:creationId xmlns:a16="http://schemas.microsoft.com/office/drawing/2014/main" id="{7DACD2E8-7BC2-9941-846D-778DEB0C4640}"/>
              </a:ext>
            </a:extLst>
          </p:cNvPr>
          <p:cNvSpPr>
            <a:spLocks noGrp="1"/>
          </p:cNvSpPr>
          <p:nvPr>
            <p:ph type="dt" sz="half" idx="10"/>
          </p:nvPr>
        </p:nvSpPr>
        <p:spPr/>
        <p:txBody>
          <a:bodyPr/>
          <a:lstStyle/>
          <a:p>
            <a:fld id="{C06CAB73-AA85-FF43-88B5-3B4488C48015}" type="datetimeFigureOut">
              <a:rPr lang="fr-FR" smtClean="0"/>
              <a:t>17/01/2020</a:t>
            </a:fld>
            <a:endParaRPr lang="fr-FR"/>
          </a:p>
        </p:txBody>
      </p:sp>
      <p:sp>
        <p:nvSpPr>
          <p:cNvPr id="6" name="Espace réservé du pied de page 5">
            <a:extLst>
              <a:ext uri="{FF2B5EF4-FFF2-40B4-BE49-F238E27FC236}">
                <a16:creationId xmlns:a16="http://schemas.microsoft.com/office/drawing/2014/main" id="{CB284AB1-6811-1B44-93A2-283F5AB6E5C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5F8FB7E-037F-E448-B81F-83150C96A281}"/>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352983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C25DA-C24A-7749-9D9A-38FD21A98B1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B732E77-4541-704F-BD7D-A6D5A25310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AE49BB24-69FA-6241-A220-B7F9D54DF00B}"/>
              </a:ext>
            </a:extLst>
          </p:cNvPr>
          <p:cNvSpPr>
            <a:spLocks noGrp="1"/>
          </p:cNvSpPr>
          <p:nvPr>
            <p:ph sz="half" idx="2"/>
          </p:nvPr>
        </p:nvSpPr>
        <p:spPr>
          <a:xfrm>
            <a:off x="839788" y="2505075"/>
            <a:ext cx="5157787" cy="3684588"/>
          </a:xfrm>
        </p:spPr>
        <p:txBody>
          <a:bodyPr/>
          <a:lstStyle/>
          <a:p>
            <a:pPr lvl="0"/>
            <a:r>
              <a:rPr lang="fr-FR"/>
              <a:t>Modifier les styles du texte du masque</a:t>
            </a:r>
          </a:p>
        </p:txBody>
      </p:sp>
      <p:sp>
        <p:nvSpPr>
          <p:cNvPr id="5" name="Espace réservé du texte 4">
            <a:extLst>
              <a:ext uri="{FF2B5EF4-FFF2-40B4-BE49-F238E27FC236}">
                <a16:creationId xmlns:a16="http://schemas.microsoft.com/office/drawing/2014/main" id="{4ED57182-892A-6C4D-B71F-FA1749A3B6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A70A3AFA-0ABF-3147-83D4-8E84934EA2EE}"/>
              </a:ext>
            </a:extLst>
          </p:cNvPr>
          <p:cNvSpPr>
            <a:spLocks noGrp="1"/>
          </p:cNvSpPr>
          <p:nvPr>
            <p:ph sz="quarter" idx="4"/>
          </p:nvPr>
        </p:nvSpPr>
        <p:spPr>
          <a:xfrm>
            <a:off x="6172200" y="2505075"/>
            <a:ext cx="5183188" cy="3684588"/>
          </a:xfrm>
        </p:spPr>
        <p:txBody>
          <a:bodyPr/>
          <a:lstStyle/>
          <a:p>
            <a:pPr lvl="0"/>
            <a:r>
              <a:rPr lang="fr-FR"/>
              <a:t>Modifier les styles du texte du masque</a:t>
            </a:r>
          </a:p>
        </p:txBody>
      </p:sp>
      <p:sp>
        <p:nvSpPr>
          <p:cNvPr id="7" name="Espace réservé de la date 6">
            <a:extLst>
              <a:ext uri="{FF2B5EF4-FFF2-40B4-BE49-F238E27FC236}">
                <a16:creationId xmlns:a16="http://schemas.microsoft.com/office/drawing/2014/main" id="{CC03F5CC-E437-D240-8298-92C04B76C24C}"/>
              </a:ext>
            </a:extLst>
          </p:cNvPr>
          <p:cNvSpPr>
            <a:spLocks noGrp="1"/>
          </p:cNvSpPr>
          <p:nvPr>
            <p:ph type="dt" sz="half" idx="10"/>
          </p:nvPr>
        </p:nvSpPr>
        <p:spPr/>
        <p:txBody>
          <a:bodyPr/>
          <a:lstStyle/>
          <a:p>
            <a:fld id="{C06CAB73-AA85-FF43-88B5-3B4488C48015}" type="datetimeFigureOut">
              <a:rPr lang="fr-FR" smtClean="0"/>
              <a:t>17/01/2020</a:t>
            </a:fld>
            <a:endParaRPr lang="fr-FR"/>
          </a:p>
        </p:txBody>
      </p:sp>
      <p:sp>
        <p:nvSpPr>
          <p:cNvPr id="8" name="Espace réservé du pied de page 7">
            <a:extLst>
              <a:ext uri="{FF2B5EF4-FFF2-40B4-BE49-F238E27FC236}">
                <a16:creationId xmlns:a16="http://schemas.microsoft.com/office/drawing/2014/main" id="{518ED456-EA75-E444-9506-7850E4DF16F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92C1FFE-0F95-4B49-A520-64D980CE1A05}"/>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4167902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C2837C-A118-7140-A59D-639E92E7E80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9B9ED52-D6AD-994F-8E1B-C8F153912A10}"/>
              </a:ext>
            </a:extLst>
          </p:cNvPr>
          <p:cNvSpPr>
            <a:spLocks noGrp="1"/>
          </p:cNvSpPr>
          <p:nvPr>
            <p:ph type="dt" sz="half" idx="10"/>
          </p:nvPr>
        </p:nvSpPr>
        <p:spPr/>
        <p:txBody>
          <a:bodyPr/>
          <a:lstStyle/>
          <a:p>
            <a:fld id="{C06CAB73-AA85-FF43-88B5-3B4488C48015}" type="datetimeFigureOut">
              <a:rPr lang="fr-FR" smtClean="0"/>
              <a:t>17/01/2020</a:t>
            </a:fld>
            <a:endParaRPr lang="fr-FR"/>
          </a:p>
        </p:txBody>
      </p:sp>
      <p:sp>
        <p:nvSpPr>
          <p:cNvPr id="4" name="Espace réservé du pied de page 3">
            <a:extLst>
              <a:ext uri="{FF2B5EF4-FFF2-40B4-BE49-F238E27FC236}">
                <a16:creationId xmlns:a16="http://schemas.microsoft.com/office/drawing/2014/main" id="{DCD2D313-5BE4-8C4C-B81F-E1B202C2EC6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2EDACE0-AE60-9A4F-8974-856269B96213}"/>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2281795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7BA6422-720D-6643-90C0-21390772C105}"/>
              </a:ext>
            </a:extLst>
          </p:cNvPr>
          <p:cNvSpPr>
            <a:spLocks noGrp="1"/>
          </p:cNvSpPr>
          <p:nvPr>
            <p:ph type="dt" sz="half" idx="10"/>
          </p:nvPr>
        </p:nvSpPr>
        <p:spPr/>
        <p:txBody>
          <a:bodyPr/>
          <a:lstStyle/>
          <a:p>
            <a:fld id="{C06CAB73-AA85-FF43-88B5-3B4488C48015}" type="datetimeFigureOut">
              <a:rPr lang="fr-FR" smtClean="0"/>
              <a:t>17/01/2020</a:t>
            </a:fld>
            <a:endParaRPr lang="fr-FR"/>
          </a:p>
        </p:txBody>
      </p:sp>
      <p:sp>
        <p:nvSpPr>
          <p:cNvPr id="3" name="Espace réservé du pied de page 2">
            <a:extLst>
              <a:ext uri="{FF2B5EF4-FFF2-40B4-BE49-F238E27FC236}">
                <a16:creationId xmlns:a16="http://schemas.microsoft.com/office/drawing/2014/main" id="{BA68ED20-0E28-9C49-BFAF-2DDDF584188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7DEA502-9FF7-294F-9E01-9F2FB2229641}"/>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2421319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7E0647-E792-5848-8598-BF0910399F8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5CFD688-E760-CA43-80E1-769D56CF6E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p:txBody>
      </p:sp>
      <p:sp>
        <p:nvSpPr>
          <p:cNvPr id="4" name="Espace réservé du texte 3">
            <a:extLst>
              <a:ext uri="{FF2B5EF4-FFF2-40B4-BE49-F238E27FC236}">
                <a16:creationId xmlns:a16="http://schemas.microsoft.com/office/drawing/2014/main" id="{6664C76E-FD0F-804C-8E04-C32B01CAA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43B753E3-5DBB-3948-8D75-8AB54FB041F9}"/>
              </a:ext>
            </a:extLst>
          </p:cNvPr>
          <p:cNvSpPr>
            <a:spLocks noGrp="1"/>
          </p:cNvSpPr>
          <p:nvPr>
            <p:ph type="dt" sz="half" idx="10"/>
          </p:nvPr>
        </p:nvSpPr>
        <p:spPr/>
        <p:txBody>
          <a:bodyPr/>
          <a:lstStyle/>
          <a:p>
            <a:fld id="{C06CAB73-AA85-FF43-88B5-3B4488C48015}" type="datetimeFigureOut">
              <a:rPr lang="fr-FR" smtClean="0"/>
              <a:t>17/01/2020</a:t>
            </a:fld>
            <a:endParaRPr lang="fr-FR"/>
          </a:p>
        </p:txBody>
      </p:sp>
      <p:sp>
        <p:nvSpPr>
          <p:cNvPr id="6" name="Espace réservé du pied de page 5">
            <a:extLst>
              <a:ext uri="{FF2B5EF4-FFF2-40B4-BE49-F238E27FC236}">
                <a16:creationId xmlns:a16="http://schemas.microsoft.com/office/drawing/2014/main" id="{BED31ACE-1238-5347-9226-D03773232F9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60F13F2-F3B8-CC43-89DE-56F46403AFAB}"/>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355471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86D649-0DF5-C64C-9AE8-286E0A28CB8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6D73B5C-40E8-E841-92B5-45B410F0BF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1FD6156E-7E12-3B48-AADF-80EF89DA96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38798B5-1375-324E-9559-6E27D27378C6}"/>
              </a:ext>
            </a:extLst>
          </p:cNvPr>
          <p:cNvSpPr>
            <a:spLocks noGrp="1"/>
          </p:cNvSpPr>
          <p:nvPr>
            <p:ph type="dt" sz="half" idx="10"/>
          </p:nvPr>
        </p:nvSpPr>
        <p:spPr/>
        <p:txBody>
          <a:bodyPr/>
          <a:lstStyle/>
          <a:p>
            <a:fld id="{C06CAB73-AA85-FF43-88B5-3B4488C48015}" type="datetimeFigureOut">
              <a:rPr lang="fr-FR" smtClean="0"/>
              <a:t>17/01/2020</a:t>
            </a:fld>
            <a:endParaRPr lang="fr-FR"/>
          </a:p>
        </p:txBody>
      </p:sp>
      <p:sp>
        <p:nvSpPr>
          <p:cNvPr id="6" name="Espace réservé du pied de page 5">
            <a:extLst>
              <a:ext uri="{FF2B5EF4-FFF2-40B4-BE49-F238E27FC236}">
                <a16:creationId xmlns:a16="http://schemas.microsoft.com/office/drawing/2014/main" id="{750E4107-E3CE-284B-AA9E-3FE4E120D4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375CC2A-3D08-A247-8A17-27E3FE72992F}"/>
              </a:ext>
            </a:extLst>
          </p:cNvPr>
          <p:cNvSpPr>
            <a:spLocks noGrp="1"/>
          </p:cNvSpPr>
          <p:nvPr>
            <p:ph type="sldNum" sz="quarter" idx="12"/>
          </p:nvPr>
        </p:nvSpPr>
        <p:spPr/>
        <p:txBody>
          <a:bodyPr/>
          <a:lstStyle/>
          <a:p>
            <a:fld id="{068BBDD4-7404-3145-B8A3-6072056ED125}" type="slidenum">
              <a:rPr lang="fr-FR" smtClean="0"/>
              <a:t>‹N°›</a:t>
            </a:fld>
            <a:endParaRPr lang="fr-FR"/>
          </a:p>
        </p:txBody>
      </p:sp>
    </p:spTree>
    <p:extLst>
      <p:ext uri="{BB962C8B-B14F-4D97-AF65-F5344CB8AC3E}">
        <p14:creationId xmlns:p14="http://schemas.microsoft.com/office/powerpoint/2010/main" val="3037215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5F5F8A3-7180-F045-8372-661D92F600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F39DEFD-685F-9142-9B80-D161503E6C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9F3FDA9-7E45-D840-A5CB-6195454E4C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CAB73-AA85-FF43-88B5-3B4488C48015}" type="datetimeFigureOut">
              <a:rPr lang="fr-FR" smtClean="0"/>
              <a:t>17/01/2020</a:t>
            </a:fld>
            <a:endParaRPr lang="fr-FR"/>
          </a:p>
        </p:txBody>
      </p:sp>
      <p:sp>
        <p:nvSpPr>
          <p:cNvPr id="5" name="Espace réservé du pied de page 4">
            <a:extLst>
              <a:ext uri="{FF2B5EF4-FFF2-40B4-BE49-F238E27FC236}">
                <a16:creationId xmlns:a16="http://schemas.microsoft.com/office/drawing/2014/main" id="{7668A0E4-F244-4C41-8A54-E9AB1856CD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6D9E70D-94F0-0C4B-85A1-6B499C63FB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8BBDD4-7404-3145-B8A3-6072056ED125}" type="slidenum">
              <a:rPr lang="fr-FR" smtClean="0"/>
              <a:t>‹N°›</a:t>
            </a:fld>
            <a:endParaRPr lang="fr-FR"/>
          </a:p>
        </p:txBody>
      </p:sp>
    </p:spTree>
    <p:extLst>
      <p:ext uri="{BB962C8B-B14F-4D97-AF65-F5344CB8AC3E}">
        <p14:creationId xmlns:p14="http://schemas.microsoft.com/office/powerpoint/2010/main" val="2939656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 1">
            <a:extLst>
              <a:ext uri="{FF2B5EF4-FFF2-40B4-BE49-F238E27FC236}">
                <a16:creationId xmlns:a16="http://schemas.microsoft.com/office/drawing/2014/main" id="{FF141875-BE36-4346-9A48-15BF58E5D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C9E3094-1E53-8C42-8A5A-98366187830F}"/>
              </a:ext>
            </a:extLst>
          </p:cNvPr>
          <p:cNvSpPr/>
          <p:nvPr/>
        </p:nvSpPr>
        <p:spPr>
          <a:xfrm>
            <a:off x="0" y="5746750"/>
            <a:ext cx="12192000" cy="763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solidFill>
                <a:srgbClr val="960000"/>
              </a:solidFill>
            </a:endParaRPr>
          </a:p>
        </p:txBody>
      </p:sp>
      <p:sp>
        <p:nvSpPr>
          <p:cNvPr id="5124" name="Titre 2">
            <a:extLst>
              <a:ext uri="{FF2B5EF4-FFF2-40B4-BE49-F238E27FC236}">
                <a16:creationId xmlns:a16="http://schemas.microsoft.com/office/drawing/2014/main" id="{CC542704-62D3-8A47-9BBD-A313AE54DF90}"/>
              </a:ext>
            </a:extLst>
          </p:cNvPr>
          <p:cNvSpPr>
            <a:spLocks/>
          </p:cNvSpPr>
          <p:nvPr/>
        </p:nvSpPr>
        <p:spPr bwMode="auto">
          <a:xfrm>
            <a:off x="0" y="5870575"/>
            <a:ext cx="1219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buNone/>
            </a:pPr>
            <a:r>
              <a:rPr lang="fr-BE" sz="2000" dirty="0">
                <a:solidFill>
                  <a:srgbClr val="067484"/>
                </a:solidFill>
              </a:rPr>
              <a:t>Detroz Pascal, Vincent Alonso, Catherine </a:t>
            </a:r>
            <a:r>
              <a:rPr lang="fr-BE" sz="2000" dirty="0" err="1">
                <a:solidFill>
                  <a:srgbClr val="067484"/>
                </a:solidFill>
              </a:rPr>
              <a:t>Delfosse</a:t>
            </a:r>
            <a:r>
              <a:rPr lang="fr-BE" sz="2000" dirty="0">
                <a:solidFill>
                  <a:srgbClr val="067484"/>
                </a:solidFill>
              </a:rPr>
              <a:t>, Matthieu Hausman, Françoise Jérôme, Laurent Leduc &amp; Dominique </a:t>
            </a:r>
            <a:r>
              <a:rPr lang="fr-BE" sz="2000" dirty="0" err="1">
                <a:solidFill>
                  <a:srgbClr val="067484"/>
                </a:solidFill>
              </a:rPr>
              <a:t>Verpoorten</a:t>
            </a:r>
            <a:endParaRPr lang="fr-BE" sz="2000" dirty="0">
              <a:solidFill>
                <a:srgbClr val="067484"/>
              </a:solidFill>
            </a:endParaRPr>
          </a:p>
        </p:txBody>
      </p:sp>
      <p:sp>
        <p:nvSpPr>
          <p:cNvPr id="5126" name="Rectangle 12">
            <a:extLst>
              <a:ext uri="{FF2B5EF4-FFF2-40B4-BE49-F238E27FC236}">
                <a16:creationId xmlns:a16="http://schemas.microsoft.com/office/drawing/2014/main" id="{080D0B45-7119-BA43-8836-855D417D518C}"/>
              </a:ext>
            </a:extLst>
          </p:cNvPr>
          <p:cNvSpPr>
            <a:spLocks noChangeArrowheads="1"/>
          </p:cNvSpPr>
          <p:nvPr/>
        </p:nvSpPr>
        <p:spPr bwMode="auto">
          <a:xfrm>
            <a:off x="0" y="3069094"/>
            <a:ext cx="5480050" cy="1569660"/>
          </a:xfrm>
          <a:prstGeom prst="rect">
            <a:avLst/>
          </a:prstGeom>
          <a:solidFill>
            <a:srgbClr val="06748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fr-FR" dirty="0">
              <a:solidFill>
                <a:schemeClr val="bg1"/>
              </a:solidFill>
            </a:endParaRPr>
          </a:p>
          <a:p>
            <a:r>
              <a:rPr lang="fr-BE" sz="2000" dirty="0">
                <a:solidFill>
                  <a:schemeClr val="bg1"/>
                </a:solidFill>
                <a:latin typeface="Verdana" panose="020B0604030504040204" pitchFamily="34" charset="0"/>
              </a:rPr>
              <a:t>Évaluation de la qualité d’un dispositif de formation à destination des encadrants du supérieur</a:t>
            </a:r>
          </a:p>
          <a:p>
            <a:endParaRPr lang="fr-BE" dirty="0"/>
          </a:p>
        </p:txBody>
      </p:sp>
      <p:pic>
        <p:nvPicPr>
          <p:cNvPr id="5127" name="Image 8">
            <a:extLst>
              <a:ext uri="{FF2B5EF4-FFF2-40B4-BE49-F238E27FC236}">
                <a16:creationId xmlns:a16="http://schemas.microsoft.com/office/drawing/2014/main" id="{CD516E58-52DC-6040-AA07-DAEF86F634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718" y="91610"/>
            <a:ext cx="1931987" cy="987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8A44DE6-BEF0-C942-A306-8A720BD5A3B3}"/>
              </a:ext>
            </a:extLst>
          </p:cNvPr>
          <p:cNvSpPr/>
          <p:nvPr/>
        </p:nvSpPr>
        <p:spPr>
          <a:xfrm>
            <a:off x="2686050" y="53380"/>
            <a:ext cx="3171825" cy="584775"/>
          </a:xfrm>
          <a:prstGeom prst="rect">
            <a:avLst/>
          </a:prstGeom>
        </p:spPr>
        <p:txBody>
          <a:bodyPr wrap="square">
            <a:spAutoFit/>
          </a:bodyPr>
          <a:lstStyle/>
          <a:p>
            <a:r>
              <a:rPr lang="fr-FR" sz="1600" dirty="0">
                <a:latin typeface="Chalkduster" panose="03050602040202020205" pitchFamily="66" charset="77"/>
              </a:rPr>
              <a:t>Evaluation des</a:t>
            </a:r>
          </a:p>
          <a:p>
            <a:pPr algn="ctr"/>
            <a:r>
              <a:rPr lang="fr-FR" sz="1600" dirty="0">
                <a:latin typeface="Chalkduster" panose="03050602040202020205" pitchFamily="66" charset="77"/>
              </a:rPr>
              <a:t>Formations IFRES</a:t>
            </a:r>
          </a:p>
        </p:txBody>
      </p:sp>
    </p:spTree>
    <p:extLst>
      <p:ext uri="{BB962C8B-B14F-4D97-AF65-F5344CB8AC3E}">
        <p14:creationId xmlns:p14="http://schemas.microsoft.com/office/powerpoint/2010/main" val="2340803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FBAD2EA-0C44-7943-8FF7-3549DB07350A}"/>
              </a:ext>
            </a:extLst>
          </p:cNvPr>
          <p:cNvPicPr>
            <a:picLocks noChangeAspect="1"/>
          </p:cNvPicPr>
          <p:nvPr/>
        </p:nvPicPr>
        <p:blipFill>
          <a:blip r:embed="rId3"/>
          <a:stretch>
            <a:fillRect/>
          </a:stretch>
        </p:blipFill>
        <p:spPr>
          <a:xfrm>
            <a:off x="3324112" y="1550532"/>
            <a:ext cx="6979049" cy="5120143"/>
          </a:xfrm>
          <a:prstGeom prst="rect">
            <a:avLst/>
          </a:prstGeom>
        </p:spPr>
      </p:pic>
      <p:sp>
        <p:nvSpPr>
          <p:cNvPr id="7171" name="Titre 1">
            <a:extLst>
              <a:ext uri="{FF2B5EF4-FFF2-40B4-BE49-F238E27FC236}">
                <a16:creationId xmlns:a16="http://schemas.microsoft.com/office/drawing/2014/main" id="{C4EB8D07-E86F-1242-9ACD-876B528C902A}"/>
              </a:ext>
            </a:extLst>
          </p:cNvPr>
          <p:cNvSpPr txBox="1">
            <a:spLocks/>
          </p:cNvSpPr>
          <p:nvPr/>
        </p:nvSpPr>
        <p:spPr bwMode="auto">
          <a:xfrm>
            <a:off x="2692400" y="187325"/>
            <a:ext cx="68246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Les données disponibles</a:t>
            </a:r>
            <a:endParaRPr lang="fr-BE" altLang="fr-FR" sz="4000" b="1" dirty="0">
              <a:solidFill>
                <a:srgbClr val="067484"/>
              </a:solidFill>
              <a:latin typeface="Helvetica" pitchFamily="2" charset="0"/>
              <a:cs typeface="Times New Roman" panose="02020603050405020304" pitchFamily="18" charset="0"/>
            </a:endParaRPr>
          </a:p>
        </p:txBody>
      </p:sp>
      <p:pic>
        <p:nvPicPr>
          <p:cNvPr id="2" name="Image 1">
            <a:extLst>
              <a:ext uri="{FF2B5EF4-FFF2-40B4-BE49-F238E27FC236}">
                <a16:creationId xmlns:a16="http://schemas.microsoft.com/office/drawing/2014/main" id="{EA992CB0-38E2-7D4B-979F-CEDFD5B7514D}"/>
              </a:ext>
            </a:extLst>
          </p:cNvPr>
          <p:cNvPicPr>
            <a:picLocks noChangeAspect="1"/>
          </p:cNvPicPr>
          <p:nvPr/>
        </p:nvPicPr>
        <p:blipFill>
          <a:blip r:embed="rId4"/>
          <a:stretch>
            <a:fillRect/>
          </a:stretch>
        </p:blipFill>
        <p:spPr>
          <a:xfrm>
            <a:off x="669177" y="1696228"/>
            <a:ext cx="10871108" cy="1495779"/>
          </a:xfrm>
          <a:prstGeom prst="rect">
            <a:avLst/>
          </a:prstGeom>
        </p:spPr>
      </p:pic>
      <p:sp>
        <p:nvSpPr>
          <p:cNvPr id="6" name="Rectangle 5">
            <a:extLst>
              <a:ext uri="{FF2B5EF4-FFF2-40B4-BE49-F238E27FC236}">
                <a16:creationId xmlns:a16="http://schemas.microsoft.com/office/drawing/2014/main" id="{A61C8063-9B9E-854B-B14C-0D3859F27C24}"/>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60251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re 1">
            <a:extLst>
              <a:ext uri="{FF2B5EF4-FFF2-40B4-BE49-F238E27FC236}">
                <a16:creationId xmlns:a16="http://schemas.microsoft.com/office/drawing/2014/main" id="{C4EB8D07-E86F-1242-9ACD-876B528C902A}"/>
              </a:ext>
            </a:extLst>
          </p:cNvPr>
          <p:cNvSpPr txBox="1">
            <a:spLocks/>
          </p:cNvSpPr>
          <p:nvPr/>
        </p:nvSpPr>
        <p:spPr bwMode="auto">
          <a:xfrm>
            <a:off x="2692400" y="187325"/>
            <a:ext cx="68246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Les données disponibles</a:t>
            </a:r>
            <a:endParaRPr lang="fr-BE" altLang="fr-FR" sz="4000" b="1" dirty="0">
              <a:solidFill>
                <a:srgbClr val="067484"/>
              </a:solidFill>
              <a:latin typeface="Helvetica"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4CE448FB-B17D-4945-AF41-A8FCB146EDEC}"/>
              </a:ext>
            </a:extLst>
          </p:cNvPr>
          <p:cNvSpPr/>
          <p:nvPr/>
        </p:nvSpPr>
        <p:spPr>
          <a:xfrm>
            <a:off x="2979685" y="1683851"/>
            <a:ext cx="8358692" cy="4524315"/>
          </a:xfrm>
          <a:prstGeom prst="rect">
            <a:avLst/>
          </a:prstGeom>
        </p:spPr>
        <p:txBody>
          <a:bodyPr wrap="square">
            <a:spAutoFit/>
          </a:bodyPr>
          <a:lstStyle/>
          <a:p>
            <a:pPr algn="just">
              <a:spcAft>
                <a:spcPts val="0"/>
              </a:spcAft>
            </a:pPr>
            <a:r>
              <a:rPr lang="fr-FR" dirty="0">
                <a:latin typeface="Arial" panose="020B0604020202020204" pitchFamily="34" charset="0"/>
                <a:ea typeface="Times New Roman" panose="02020603050405020304" pitchFamily="18" charset="0"/>
              </a:rPr>
              <a:t>J’ai aussi pris l’initiative, en tant que Président du CE, d’organiser durant cette année académique des journées pédagogiques spécifiques à la filière. Une première aura lieu en décembre 2018 (20 décembre) et sera consacrée aux engagements pédagogiques (point faible relevé lors de l’audit des études). Une seconde début 2019 sera orientée vers le numérique.</a:t>
            </a:r>
            <a:endParaRPr lang="fr-BE" sz="2000" dirty="0">
              <a:latin typeface="Times New Roman" panose="02020603050405020304" pitchFamily="18" charset="0"/>
              <a:ea typeface="Times New Roman" panose="02020603050405020304" pitchFamily="18" charset="0"/>
            </a:endParaRPr>
          </a:p>
          <a:p>
            <a:pPr algn="just">
              <a:spcAft>
                <a:spcPts val="0"/>
              </a:spcAft>
            </a:pPr>
            <a:r>
              <a:rPr lang="fr-FR" dirty="0">
                <a:latin typeface="Arial" panose="020B0604020202020204" pitchFamily="34" charset="0"/>
                <a:ea typeface="Times New Roman" panose="02020603050405020304" pitchFamily="18" charset="0"/>
              </a:rPr>
              <a:t> </a:t>
            </a:r>
            <a:endParaRPr lang="fr-BE" sz="2000" dirty="0">
              <a:latin typeface="Times New Roman" panose="02020603050405020304" pitchFamily="18" charset="0"/>
              <a:ea typeface="Times New Roman" panose="02020603050405020304" pitchFamily="18" charset="0"/>
            </a:endParaRPr>
          </a:p>
          <a:p>
            <a:pPr algn="just">
              <a:spcAft>
                <a:spcPts val="0"/>
              </a:spcAft>
            </a:pPr>
            <a:r>
              <a:rPr lang="fr-FR" dirty="0">
                <a:latin typeface="Arial" panose="020B0604020202020204" pitchFamily="34" charset="0"/>
                <a:ea typeface="Times New Roman" panose="02020603050405020304" pitchFamily="18" charset="0"/>
              </a:rPr>
              <a:t>De manière plus générale, je dirais que le fait de suivre la majorité des formations données par l’IFRES a à chaque fois généré chez moi de nombreuses idées pour modifier (améliorer, j’espère !) mes pratiques pédagogiques. La difficulté, bien souvent, une fois revenu dans sa pratique quotidienne, est de dégager le temps nécessaire à mettre en place ces nouvelles idées. On est très vite rattrapé par la « routine », de plus en plus envahissante. Parfois aussi, en ce qui concerne les aspects plus technologiques, on se retrouve confronté à des difficultés technologiques pour mettre en place les activités imaginées (</a:t>
            </a:r>
            <a:r>
              <a:rPr lang="fr-FR" dirty="0" err="1">
                <a:latin typeface="Arial" panose="020B0604020202020204" pitchFamily="34" charset="0"/>
                <a:ea typeface="Times New Roman" panose="02020603050405020304" pitchFamily="18" charset="0"/>
              </a:rPr>
              <a:t>simulation,capsules</a:t>
            </a:r>
            <a:r>
              <a:rPr lang="fr-FR" dirty="0">
                <a:latin typeface="Arial" panose="020B0604020202020204" pitchFamily="34" charset="0"/>
                <a:ea typeface="Times New Roman" panose="02020603050405020304" pitchFamily="18" charset="0"/>
              </a:rPr>
              <a:t> vidéo, </a:t>
            </a:r>
            <a:r>
              <a:rPr lang="fr-FR" dirty="0" err="1">
                <a:latin typeface="Arial" panose="020B0604020202020204" pitchFamily="34" charset="0"/>
                <a:ea typeface="Times New Roman" panose="02020603050405020304" pitchFamily="18" charset="0"/>
              </a:rPr>
              <a:t>etc</a:t>
            </a:r>
            <a:r>
              <a:rPr lang="fr-FR" dirty="0">
                <a:latin typeface="Arial" panose="020B0604020202020204" pitchFamily="34" charset="0"/>
                <a:ea typeface="Times New Roman" panose="02020603050405020304" pitchFamily="18" charset="0"/>
              </a:rPr>
              <a:t>).	</a:t>
            </a:r>
            <a:endParaRPr lang="fr-BE" sz="2000" dirty="0">
              <a:latin typeface="Times New Roman" panose="02020603050405020304" pitchFamily="18" charset="0"/>
              <a:ea typeface="Times New Roman" panose="02020603050405020304" pitchFamily="18" charset="0"/>
            </a:endParaRPr>
          </a:p>
          <a:p>
            <a:pPr algn="just">
              <a:spcAft>
                <a:spcPts val="0"/>
              </a:spcAft>
            </a:pPr>
            <a:r>
              <a:rPr lang="fr-FR" dirty="0">
                <a:latin typeface="Times New Roman" panose="02020603050405020304" pitchFamily="18" charset="0"/>
                <a:ea typeface="Times New Roman" panose="02020603050405020304" pitchFamily="18" charset="0"/>
              </a:rPr>
              <a:t> </a:t>
            </a:r>
            <a:endParaRPr lang="fr-BE" sz="20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85B37F11-B34D-6A4B-8E1F-BE907189A5D9}"/>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87164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893F0A-3EF0-DB45-98BB-EF03EEB04B56}"/>
              </a:ext>
            </a:extLst>
          </p:cNvPr>
          <p:cNvSpPr txBox="1">
            <a:spLocks/>
          </p:cNvSpPr>
          <p:nvPr/>
        </p:nvSpPr>
        <p:spPr bwMode="auto">
          <a:xfrm>
            <a:off x="2692400" y="187325"/>
            <a:ext cx="8981044"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Création d’une grille d’analyse du contenu des rapports de formation</a:t>
            </a:r>
          </a:p>
        </p:txBody>
      </p:sp>
      <p:sp>
        <p:nvSpPr>
          <p:cNvPr id="3" name="ZoneTexte 2">
            <a:extLst>
              <a:ext uri="{FF2B5EF4-FFF2-40B4-BE49-F238E27FC236}">
                <a16:creationId xmlns:a16="http://schemas.microsoft.com/office/drawing/2014/main" id="{A2502ED0-BC31-CB48-B065-AE120149333B}"/>
              </a:ext>
            </a:extLst>
          </p:cNvPr>
          <p:cNvSpPr txBox="1"/>
          <p:nvPr/>
        </p:nvSpPr>
        <p:spPr>
          <a:xfrm>
            <a:off x="2818677" y="1718131"/>
            <a:ext cx="9278320" cy="4154984"/>
          </a:xfrm>
          <a:prstGeom prst="rect">
            <a:avLst/>
          </a:prstGeom>
          <a:noFill/>
        </p:spPr>
        <p:txBody>
          <a:bodyPr wrap="square" rtlCol="0">
            <a:spAutoFit/>
          </a:bodyPr>
          <a:lstStyle/>
          <a:p>
            <a:r>
              <a:rPr lang="fr-FR" sz="4000" dirty="0"/>
              <a:t>Quelques inspirations:</a:t>
            </a:r>
          </a:p>
          <a:p>
            <a:pPr marL="457200" indent="-457200">
              <a:buFont typeface="Arial" panose="020B0604020202020204" pitchFamily="34" charset="0"/>
              <a:buChar char="•"/>
            </a:pPr>
            <a:endParaRPr lang="fr-FR" sz="3200" dirty="0"/>
          </a:p>
          <a:p>
            <a:pPr marL="457200" indent="-457200">
              <a:buFont typeface="Arial" panose="020B0604020202020204" pitchFamily="34" charset="0"/>
              <a:buChar char="•"/>
            </a:pPr>
            <a:r>
              <a:rPr lang="fr-FR" sz="3200" dirty="0"/>
              <a:t>Le modèle IMTPG (</a:t>
            </a:r>
            <a:r>
              <a:rPr lang="en" sz="3200" dirty="0">
                <a:latin typeface="TrebuchetMS" panose="020B0603020202020204" pitchFamily="34" charset="0"/>
              </a:rPr>
              <a:t>Clarke &amp; Hollingsworth, 2002) </a:t>
            </a:r>
            <a:endParaRPr lang="fr-FR" sz="3200" dirty="0"/>
          </a:p>
          <a:p>
            <a:pPr marL="457200" indent="-457200">
              <a:buFont typeface="Arial" panose="020B0604020202020204" pitchFamily="34" charset="0"/>
              <a:buChar char="•"/>
            </a:pPr>
            <a:r>
              <a:rPr lang="fr-FR" sz="3200" dirty="0"/>
              <a:t>Le référentiel CREER (IFRES, 2014)</a:t>
            </a:r>
          </a:p>
          <a:p>
            <a:pPr marL="457200" indent="-457200">
              <a:buFont typeface="Arial" panose="020B0604020202020204" pitchFamily="34" charset="0"/>
              <a:buChar char="•"/>
            </a:pPr>
            <a:r>
              <a:rPr lang="fr-FR" sz="3200" dirty="0"/>
              <a:t>Un continuum d’action (Roue de Deming, </a:t>
            </a:r>
            <a:r>
              <a:rPr lang="fr-FR" sz="3200" dirty="0" err="1"/>
              <a:t>Krathwohl</a:t>
            </a:r>
            <a:r>
              <a:rPr lang="fr-FR" sz="3200" dirty="0"/>
              <a:t>)</a:t>
            </a:r>
          </a:p>
          <a:p>
            <a:endParaRPr lang="fr-FR" sz="3200" dirty="0"/>
          </a:p>
          <a:p>
            <a:r>
              <a:rPr lang="fr-FR" sz="3200" dirty="0"/>
              <a:t>	</a:t>
            </a:r>
          </a:p>
        </p:txBody>
      </p:sp>
      <p:sp>
        <p:nvSpPr>
          <p:cNvPr id="4" name="Rectangle 3">
            <a:extLst>
              <a:ext uri="{FF2B5EF4-FFF2-40B4-BE49-F238E27FC236}">
                <a16:creationId xmlns:a16="http://schemas.microsoft.com/office/drawing/2014/main" id="{C92DC38E-A65C-C34F-A712-D53589C4F939}"/>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71064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893F0A-3EF0-DB45-98BB-EF03EEB04B56}"/>
              </a:ext>
            </a:extLst>
          </p:cNvPr>
          <p:cNvSpPr txBox="1">
            <a:spLocks/>
          </p:cNvSpPr>
          <p:nvPr/>
        </p:nvSpPr>
        <p:spPr bwMode="auto">
          <a:xfrm>
            <a:off x="2692400" y="187325"/>
            <a:ext cx="8981044"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Etape d’une grille d’analyse du contenu des rapports de formation</a:t>
            </a:r>
          </a:p>
        </p:txBody>
      </p:sp>
      <p:sp>
        <p:nvSpPr>
          <p:cNvPr id="3" name="ZoneTexte 2">
            <a:extLst>
              <a:ext uri="{FF2B5EF4-FFF2-40B4-BE49-F238E27FC236}">
                <a16:creationId xmlns:a16="http://schemas.microsoft.com/office/drawing/2014/main" id="{A2502ED0-BC31-CB48-B065-AE120149333B}"/>
              </a:ext>
            </a:extLst>
          </p:cNvPr>
          <p:cNvSpPr txBox="1"/>
          <p:nvPr/>
        </p:nvSpPr>
        <p:spPr>
          <a:xfrm>
            <a:off x="2818677" y="1718131"/>
            <a:ext cx="9278320" cy="5816977"/>
          </a:xfrm>
          <a:prstGeom prst="rect">
            <a:avLst/>
          </a:prstGeom>
          <a:noFill/>
        </p:spPr>
        <p:txBody>
          <a:bodyPr wrap="square" rtlCol="0">
            <a:spAutoFit/>
          </a:bodyPr>
          <a:lstStyle/>
          <a:p>
            <a:pPr marL="571500" indent="-571500">
              <a:buFont typeface="Arial" panose="020B0604020202020204" pitchFamily="34" charset="0"/>
              <a:buChar char="•"/>
            </a:pPr>
            <a:r>
              <a:rPr lang="nl-BE" sz="2800" dirty="0"/>
              <a:t>Création de la grille en accord avec les sources </a:t>
            </a:r>
            <a:r>
              <a:rPr lang="nl-BE" sz="2800" dirty="0" err="1"/>
              <a:t>d’inspiration</a:t>
            </a:r>
            <a:r>
              <a:rPr lang="nl-BE" sz="2800" dirty="0"/>
              <a:t> </a:t>
            </a:r>
            <a:r>
              <a:rPr lang="nl-BE" sz="2800" dirty="0" err="1"/>
              <a:t>mentionnées</a:t>
            </a:r>
            <a:r>
              <a:rPr lang="nl-BE" sz="2800" dirty="0"/>
              <a:t> (</a:t>
            </a:r>
            <a:r>
              <a:rPr lang="nl-BE" sz="2800" dirty="0" err="1"/>
              <a:t>présentation</a:t>
            </a:r>
            <a:r>
              <a:rPr lang="nl-BE" sz="2800" dirty="0"/>
              <a:t> à </a:t>
            </a:r>
            <a:r>
              <a:rPr lang="nl-BE" sz="2800" dirty="0" err="1"/>
              <a:t>l’ADMEE</a:t>
            </a:r>
            <a:r>
              <a:rPr lang="nl-BE" sz="2800" dirty="0"/>
              <a:t> 2019)</a:t>
            </a:r>
          </a:p>
          <a:p>
            <a:pPr marL="571500" indent="-571500">
              <a:buFont typeface="Arial" panose="020B0604020202020204" pitchFamily="34" charset="0"/>
              <a:buChar char="•"/>
            </a:pPr>
            <a:r>
              <a:rPr lang="nl-BE" sz="2800" dirty="0"/>
              <a:t>Discussion en équipe (5 formateurs)</a:t>
            </a:r>
          </a:p>
          <a:p>
            <a:pPr marL="571500" indent="-571500">
              <a:buFont typeface="Arial" panose="020B0604020202020204" pitchFamily="34" charset="0"/>
              <a:buChar char="•"/>
            </a:pPr>
            <a:r>
              <a:rPr lang="nl-BE" sz="2800" dirty="0"/>
              <a:t>Codage individuel de deux </a:t>
            </a:r>
            <a:r>
              <a:rPr lang="nl-BE" sz="2800" dirty="0" err="1"/>
              <a:t>textes</a:t>
            </a:r>
            <a:r>
              <a:rPr lang="nl-BE" sz="2800" dirty="0"/>
              <a:t>/</a:t>
            </a:r>
            <a:r>
              <a:rPr lang="nl-BE" sz="2800" dirty="0" err="1"/>
              <a:t>rapports</a:t>
            </a:r>
            <a:endParaRPr lang="nl-BE" sz="2800" dirty="0"/>
          </a:p>
          <a:p>
            <a:pPr marL="571500" indent="-571500">
              <a:buFont typeface="Arial" panose="020B0604020202020204" pitchFamily="34" charset="0"/>
              <a:buChar char="•"/>
            </a:pPr>
            <a:r>
              <a:rPr lang="nl-BE" sz="2800" dirty="0"/>
              <a:t>Discussion en équipe (5 formateurs)</a:t>
            </a:r>
          </a:p>
          <a:p>
            <a:pPr marL="571500" indent="-571500">
              <a:buFont typeface="Arial" panose="020B0604020202020204" pitchFamily="34" charset="0"/>
              <a:buChar char="•"/>
            </a:pPr>
            <a:r>
              <a:rPr lang="nl-BE" sz="2800" dirty="0">
                <a:solidFill>
                  <a:srgbClr val="067484"/>
                </a:solidFill>
              </a:rPr>
              <a:t>Revision de la grille</a:t>
            </a:r>
          </a:p>
          <a:p>
            <a:pPr marL="571500" indent="-571500">
              <a:buFont typeface="Arial" panose="020B0604020202020204" pitchFamily="34" charset="0"/>
              <a:buChar char="•"/>
            </a:pPr>
            <a:r>
              <a:rPr lang="nl-BE" sz="2800" dirty="0"/>
              <a:t>Encodage en double aveugle de 100 </a:t>
            </a:r>
            <a:r>
              <a:rPr lang="nl-BE" sz="2800" dirty="0" err="1"/>
              <a:t>textes</a:t>
            </a:r>
            <a:r>
              <a:rPr lang="nl-BE" sz="2800" dirty="0"/>
              <a:t>/</a:t>
            </a:r>
            <a:r>
              <a:rPr lang="nl-BE" sz="2800" dirty="0" err="1"/>
              <a:t>rapports</a:t>
            </a:r>
            <a:r>
              <a:rPr lang="nl-BE" sz="2800" dirty="0"/>
              <a:t> dans NVIVO</a:t>
            </a:r>
          </a:p>
          <a:p>
            <a:pPr marL="571500" indent="-571500">
              <a:buFont typeface="Arial" panose="020B0604020202020204" pitchFamily="34" charset="0"/>
              <a:buChar char="•"/>
            </a:pPr>
            <a:r>
              <a:rPr lang="nl-BE" sz="2800" dirty="0" err="1"/>
              <a:t>Confrontation</a:t>
            </a:r>
            <a:r>
              <a:rPr lang="nl-BE" sz="2800" dirty="0"/>
              <a:t> </a:t>
            </a:r>
            <a:r>
              <a:rPr lang="nl-BE" sz="2800" dirty="0" err="1"/>
              <a:t>entre</a:t>
            </a:r>
            <a:r>
              <a:rPr lang="nl-BE" sz="2800" dirty="0"/>
              <a:t> codeurs si désaccord </a:t>
            </a:r>
          </a:p>
          <a:p>
            <a:pPr marL="571500" indent="-571500">
              <a:buFont typeface="Arial" panose="020B0604020202020204" pitchFamily="34" charset="0"/>
              <a:buChar char="•"/>
            </a:pPr>
            <a:r>
              <a:rPr lang="nl-BE" sz="2800" dirty="0">
                <a:solidFill>
                  <a:srgbClr val="067484"/>
                </a:solidFill>
              </a:rPr>
              <a:t>Résultats</a:t>
            </a:r>
            <a:endParaRPr lang="nl-BE" sz="2800" dirty="0"/>
          </a:p>
          <a:p>
            <a:pPr marL="571500" indent="-571500">
              <a:buFont typeface="Arial" panose="020B0604020202020204" pitchFamily="34" charset="0"/>
              <a:buChar char="•"/>
            </a:pPr>
            <a:r>
              <a:rPr lang="nl-BE" sz="2800" dirty="0" err="1"/>
              <a:t>Finalisation</a:t>
            </a:r>
            <a:r>
              <a:rPr lang="nl-BE" sz="2800" dirty="0"/>
              <a:t> de la grille</a:t>
            </a:r>
            <a:endParaRPr lang="fr-FR" sz="2800" dirty="0"/>
          </a:p>
          <a:p>
            <a:endParaRPr lang="fr-FR" sz="3200" dirty="0"/>
          </a:p>
          <a:p>
            <a:r>
              <a:rPr lang="fr-FR" sz="3200" dirty="0"/>
              <a:t>	</a:t>
            </a:r>
          </a:p>
        </p:txBody>
      </p:sp>
      <p:sp>
        <p:nvSpPr>
          <p:cNvPr id="4" name="Rectangle 3">
            <a:extLst>
              <a:ext uri="{FF2B5EF4-FFF2-40B4-BE49-F238E27FC236}">
                <a16:creationId xmlns:a16="http://schemas.microsoft.com/office/drawing/2014/main" id="{085DE7DB-4457-9945-B691-21601416E173}"/>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355932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6EB8ED2-FF07-ED48-BF0E-2462F406AC56}"/>
              </a:ext>
            </a:extLst>
          </p:cNvPr>
          <p:cNvSpPr txBox="1">
            <a:spLocks/>
          </p:cNvSpPr>
          <p:nvPr/>
        </p:nvSpPr>
        <p:spPr bwMode="auto">
          <a:xfrm>
            <a:off x="2692400" y="187325"/>
            <a:ext cx="8981044"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3600" b="1" dirty="0">
                <a:solidFill>
                  <a:srgbClr val="067484"/>
                </a:solidFill>
                <a:latin typeface="Helvetica" pitchFamily="2" charset="0"/>
                <a:cs typeface="Times New Roman" panose="02020603050405020304" pitchFamily="18" charset="0"/>
              </a:rPr>
              <a:t>Eléments de la grille d’analyse de contenu (1/2) :  type d’effet</a:t>
            </a:r>
          </a:p>
        </p:txBody>
      </p:sp>
      <p:sp>
        <p:nvSpPr>
          <p:cNvPr id="4" name="Rectangle 3">
            <a:extLst>
              <a:ext uri="{FF2B5EF4-FFF2-40B4-BE49-F238E27FC236}">
                <a16:creationId xmlns:a16="http://schemas.microsoft.com/office/drawing/2014/main" id="{D0EB101E-6A57-C746-8A73-BFC8AA09ABBD}"/>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DA2D764-D7E3-E34A-BC46-7FC8ED0365F2}"/>
              </a:ext>
            </a:extLst>
          </p:cNvPr>
          <p:cNvSpPr/>
          <p:nvPr/>
        </p:nvSpPr>
        <p:spPr>
          <a:xfrm>
            <a:off x="2692400" y="1479891"/>
            <a:ext cx="9408826" cy="3477875"/>
          </a:xfrm>
          <a:prstGeom prst="rect">
            <a:avLst/>
          </a:prstGeom>
        </p:spPr>
        <p:txBody>
          <a:bodyPr wrap="square">
            <a:spAutoFit/>
          </a:bodyPr>
          <a:lstStyle/>
          <a:p>
            <a:pPr marL="285750" indent="-285750">
              <a:buFont typeface="Arial" panose="020B0604020202020204" pitchFamily="34" charset="0"/>
              <a:buChar char="•"/>
            </a:pPr>
            <a:r>
              <a:rPr lang="fr-FR" sz="2200" dirty="0"/>
              <a:t>Informations relatives au CONTEXTE de l'enseignant (indépendamment des formations IFRES)</a:t>
            </a:r>
          </a:p>
          <a:p>
            <a:pPr marL="285750" indent="-285750">
              <a:buFont typeface="Arial" panose="020B0604020202020204" pitchFamily="34" charset="0"/>
              <a:buChar char="•"/>
            </a:pPr>
            <a:r>
              <a:rPr lang="fr-FR" sz="2200" dirty="0"/>
              <a:t>Expression (en amont des formations) de BESOINS de formation à caractère pédagogique</a:t>
            </a:r>
          </a:p>
          <a:p>
            <a:pPr marL="285750" indent="-285750">
              <a:buFont typeface="Arial" panose="020B0604020202020204" pitchFamily="34" charset="0"/>
              <a:buChar char="•"/>
            </a:pPr>
            <a:r>
              <a:rPr lang="fr-FR" sz="2200" dirty="0"/>
              <a:t>Eléments descriptifs des CONTENUS des formations (indépendamment de leurs effets)</a:t>
            </a:r>
          </a:p>
          <a:p>
            <a:pPr marL="285750" indent="-285750">
              <a:buFont typeface="Arial" panose="020B0604020202020204" pitchFamily="34" charset="0"/>
              <a:buChar char="•"/>
            </a:pPr>
            <a:r>
              <a:rPr lang="fr-FR" sz="2200" dirty="0"/>
              <a:t>Effets sur l'enseignant (identité professionnelle)</a:t>
            </a:r>
          </a:p>
          <a:p>
            <a:pPr marL="285750" indent="-285750">
              <a:buFont typeface="Arial" panose="020B0604020202020204" pitchFamily="34" charset="0"/>
              <a:buChar char="•"/>
            </a:pPr>
            <a:r>
              <a:rPr lang="fr-FR" sz="2200" dirty="0"/>
              <a:t>Effet sur les pratiques d'enseignement (en lien avec un ou plusieurs cours)</a:t>
            </a:r>
          </a:p>
          <a:p>
            <a:pPr marL="285750" indent="-285750">
              <a:buFont typeface="Arial" panose="020B0604020202020204" pitchFamily="34" charset="0"/>
              <a:buChar char="•"/>
            </a:pPr>
            <a:r>
              <a:rPr lang="fr-FR" sz="2200" dirty="0"/>
              <a:t>Mention de leviers d'apprentissage (outils et ou méthodes pédagogiques employées lors des formations)</a:t>
            </a:r>
          </a:p>
        </p:txBody>
      </p:sp>
    </p:spTree>
    <p:extLst>
      <p:ext uri="{BB962C8B-B14F-4D97-AF65-F5344CB8AC3E}">
        <p14:creationId xmlns:p14="http://schemas.microsoft.com/office/powerpoint/2010/main" val="4070850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6EB8ED2-FF07-ED48-BF0E-2462F406AC56}"/>
              </a:ext>
            </a:extLst>
          </p:cNvPr>
          <p:cNvSpPr txBox="1">
            <a:spLocks/>
          </p:cNvSpPr>
          <p:nvPr/>
        </p:nvSpPr>
        <p:spPr bwMode="auto">
          <a:xfrm>
            <a:off x="2692400" y="187325"/>
            <a:ext cx="8981044"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3600" b="1" dirty="0">
                <a:solidFill>
                  <a:srgbClr val="067484"/>
                </a:solidFill>
                <a:latin typeface="Helvetica" pitchFamily="2" charset="0"/>
                <a:cs typeface="Times New Roman" panose="02020603050405020304" pitchFamily="18" charset="0"/>
              </a:rPr>
              <a:t>Eléments de la grille d’analyse de contenu (1/2) :  type d’effet</a:t>
            </a:r>
          </a:p>
        </p:txBody>
      </p:sp>
      <p:sp>
        <p:nvSpPr>
          <p:cNvPr id="4" name="Rectangle 3">
            <a:extLst>
              <a:ext uri="{FF2B5EF4-FFF2-40B4-BE49-F238E27FC236}">
                <a16:creationId xmlns:a16="http://schemas.microsoft.com/office/drawing/2014/main" id="{D0EB101E-6A57-C746-8A73-BFC8AA09ABBD}"/>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DA2D764-D7E3-E34A-BC46-7FC8ED0365F2}"/>
              </a:ext>
            </a:extLst>
          </p:cNvPr>
          <p:cNvSpPr/>
          <p:nvPr/>
        </p:nvSpPr>
        <p:spPr>
          <a:xfrm>
            <a:off x="2692400" y="1479891"/>
            <a:ext cx="9408826" cy="4708981"/>
          </a:xfrm>
          <a:prstGeom prst="rect">
            <a:avLst/>
          </a:prstGeom>
        </p:spPr>
        <p:txBody>
          <a:bodyPr wrap="square">
            <a:spAutoFit/>
          </a:bodyPr>
          <a:lstStyle/>
          <a:p>
            <a:pPr marL="285750" indent="-285750">
              <a:buFont typeface="Arial" panose="020B0604020202020204" pitchFamily="34" charset="0"/>
              <a:buChar char="•"/>
            </a:pPr>
            <a:r>
              <a:rPr lang="fr-FR" sz="2200" dirty="0"/>
              <a:t>Informations relatives au CONTEXTE de l'enseignant (indépendamment des formations IFRES)</a:t>
            </a:r>
          </a:p>
          <a:p>
            <a:pPr marL="285750" indent="-285750">
              <a:buFont typeface="Arial" panose="020B0604020202020204" pitchFamily="34" charset="0"/>
              <a:buChar char="•"/>
            </a:pPr>
            <a:r>
              <a:rPr lang="fr-FR" sz="2200" dirty="0"/>
              <a:t>Expression (en amont des formations) de BESOINS de formation à caractère pédagogique</a:t>
            </a:r>
          </a:p>
          <a:p>
            <a:pPr marL="285750" indent="-285750">
              <a:buFont typeface="Arial" panose="020B0604020202020204" pitchFamily="34" charset="0"/>
              <a:buChar char="•"/>
            </a:pPr>
            <a:r>
              <a:rPr lang="fr-FR" sz="2200" dirty="0"/>
              <a:t>Eléments descriptifs des CONTENUS des formations (indépendamment de leurs effets)</a:t>
            </a:r>
          </a:p>
          <a:p>
            <a:pPr marL="285750" indent="-285750">
              <a:buFont typeface="Arial" panose="020B0604020202020204" pitchFamily="34" charset="0"/>
              <a:buChar char="•"/>
            </a:pPr>
            <a:r>
              <a:rPr lang="fr-FR" sz="2200" dirty="0"/>
              <a:t>Effets sur l'enseignant (identité professionnelle)</a:t>
            </a:r>
          </a:p>
          <a:p>
            <a:pPr marL="742950" lvl="1" indent="-285750">
              <a:buFont typeface="Arial" panose="020B0604020202020204" pitchFamily="34" charset="0"/>
              <a:buChar char="•"/>
            </a:pPr>
            <a:r>
              <a:rPr lang="fr-FR" sz="2000" dirty="0">
                <a:solidFill>
                  <a:srgbClr val="067484"/>
                </a:solidFill>
              </a:rPr>
              <a:t>Sensibilisation information en matière de pédagogie</a:t>
            </a:r>
          </a:p>
          <a:p>
            <a:pPr marL="742950" lvl="1" indent="-285750">
              <a:buFont typeface="Arial" panose="020B0604020202020204" pitchFamily="34" charset="0"/>
              <a:buChar char="•"/>
            </a:pPr>
            <a:r>
              <a:rPr lang="fr-FR" sz="2000" dirty="0">
                <a:solidFill>
                  <a:srgbClr val="067484"/>
                </a:solidFill>
              </a:rPr>
              <a:t>Attitudes et ou représentations ayant trait à l'enseignement ou à la pédagogie</a:t>
            </a:r>
          </a:p>
          <a:p>
            <a:pPr marL="742950" lvl="1" indent="-285750">
              <a:buFont typeface="Arial" panose="020B0604020202020204" pitchFamily="34" charset="0"/>
              <a:buChar char="•"/>
            </a:pPr>
            <a:r>
              <a:rPr lang="fr-FR" sz="2000" dirty="0">
                <a:solidFill>
                  <a:srgbClr val="067484"/>
                </a:solidFill>
              </a:rPr>
              <a:t>Apprentissage pédagogique</a:t>
            </a:r>
          </a:p>
          <a:p>
            <a:pPr marL="742950" lvl="1" indent="-285750">
              <a:buFont typeface="Arial" panose="020B0604020202020204" pitchFamily="34" charset="0"/>
              <a:buChar char="•"/>
            </a:pPr>
            <a:r>
              <a:rPr lang="fr-FR" sz="2000" dirty="0">
                <a:solidFill>
                  <a:srgbClr val="067484"/>
                </a:solidFill>
              </a:rPr>
              <a:t>Volonté de se développer au-delà des formations suivies</a:t>
            </a:r>
            <a:endParaRPr lang="fr-FR" sz="2200" dirty="0"/>
          </a:p>
          <a:p>
            <a:pPr marL="285750" indent="-285750">
              <a:buFont typeface="Arial" panose="020B0604020202020204" pitchFamily="34" charset="0"/>
              <a:buChar char="•"/>
            </a:pPr>
            <a:r>
              <a:rPr lang="fr-FR" sz="2200" dirty="0"/>
              <a:t>Effet sur les pratiques d'enseignement (en lien avec un ou plusieurs cours)</a:t>
            </a:r>
          </a:p>
          <a:p>
            <a:pPr marL="285750" indent="-285750">
              <a:buFont typeface="Arial" panose="020B0604020202020204" pitchFamily="34" charset="0"/>
              <a:buChar char="•"/>
            </a:pPr>
            <a:r>
              <a:rPr lang="fr-FR" sz="2200" dirty="0"/>
              <a:t>Mention de leviers d'apprentissage (outils et ou méthodes pédagogiques employées lors des formations)</a:t>
            </a:r>
          </a:p>
        </p:txBody>
      </p:sp>
    </p:spTree>
    <p:extLst>
      <p:ext uri="{BB962C8B-B14F-4D97-AF65-F5344CB8AC3E}">
        <p14:creationId xmlns:p14="http://schemas.microsoft.com/office/powerpoint/2010/main" val="879984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6EB8ED2-FF07-ED48-BF0E-2462F406AC56}"/>
              </a:ext>
            </a:extLst>
          </p:cNvPr>
          <p:cNvSpPr txBox="1">
            <a:spLocks/>
          </p:cNvSpPr>
          <p:nvPr/>
        </p:nvSpPr>
        <p:spPr bwMode="auto">
          <a:xfrm>
            <a:off x="2692400" y="187325"/>
            <a:ext cx="8981044"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3600" b="1" dirty="0">
                <a:solidFill>
                  <a:srgbClr val="067484"/>
                </a:solidFill>
                <a:latin typeface="Helvetica" pitchFamily="2" charset="0"/>
                <a:cs typeface="Times New Roman" panose="02020603050405020304" pitchFamily="18" charset="0"/>
              </a:rPr>
              <a:t>Eléments de la grille d’analyse de contenu (1/2) :  type d’effet</a:t>
            </a:r>
          </a:p>
        </p:txBody>
      </p:sp>
      <p:sp>
        <p:nvSpPr>
          <p:cNvPr id="4" name="Rectangle 3">
            <a:extLst>
              <a:ext uri="{FF2B5EF4-FFF2-40B4-BE49-F238E27FC236}">
                <a16:creationId xmlns:a16="http://schemas.microsoft.com/office/drawing/2014/main" id="{D0EB101E-6A57-C746-8A73-BFC8AA09ABBD}"/>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DA2D764-D7E3-E34A-BC46-7FC8ED0365F2}"/>
              </a:ext>
            </a:extLst>
          </p:cNvPr>
          <p:cNvSpPr/>
          <p:nvPr/>
        </p:nvSpPr>
        <p:spPr>
          <a:xfrm>
            <a:off x="2692400" y="1479891"/>
            <a:ext cx="9408826" cy="3477875"/>
          </a:xfrm>
          <a:prstGeom prst="rect">
            <a:avLst/>
          </a:prstGeom>
        </p:spPr>
        <p:txBody>
          <a:bodyPr wrap="square">
            <a:spAutoFit/>
          </a:bodyPr>
          <a:lstStyle/>
          <a:p>
            <a:pPr marL="285750" indent="-285750">
              <a:buFont typeface="Arial" panose="020B0604020202020204" pitchFamily="34" charset="0"/>
              <a:buChar char="•"/>
            </a:pPr>
            <a:r>
              <a:rPr lang="fr-FR" sz="2200" dirty="0"/>
              <a:t>Informations relatives au CONTEXTE de l'enseignant (indépendamment des formations IFRES)</a:t>
            </a:r>
          </a:p>
          <a:p>
            <a:pPr marL="285750" indent="-285750">
              <a:buFont typeface="Arial" panose="020B0604020202020204" pitchFamily="34" charset="0"/>
              <a:buChar char="•"/>
            </a:pPr>
            <a:r>
              <a:rPr lang="fr-FR" sz="2200" dirty="0"/>
              <a:t>Expression (en amont des formations) de BESOINS de formation à caractère pédagogique</a:t>
            </a:r>
          </a:p>
          <a:p>
            <a:pPr marL="285750" indent="-285750">
              <a:buFont typeface="Arial" panose="020B0604020202020204" pitchFamily="34" charset="0"/>
              <a:buChar char="•"/>
            </a:pPr>
            <a:r>
              <a:rPr lang="fr-FR" sz="2200" dirty="0"/>
              <a:t>Eléments descriptifs des CONTENUS des formations (indépendamment de leurs effets)</a:t>
            </a:r>
          </a:p>
          <a:p>
            <a:pPr marL="285750" indent="-285750">
              <a:buFont typeface="Arial" panose="020B0604020202020204" pitchFamily="34" charset="0"/>
              <a:buChar char="•"/>
            </a:pPr>
            <a:r>
              <a:rPr lang="fr-FR" sz="2200" dirty="0"/>
              <a:t>Effets sur l'enseignant (identité professionnelle)</a:t>
            </a:r>
          </a:p>
          <a:p>
            <a:pPr marL="285750" indent="-285750">
              <a:buFont typeface="Arial" panose="020B0604020202020204" pitchFamily="34" charset="0"/>
              <a:buChar char="•"/>
            </a:pPr>
            <a:r>
              <a:rPr lang="fr-FR" sz="2200" dirty="0"/>
              <a:t>Effet sur les pratiques d'enseignement (en lien avec un ou plusieurs cours)</a:t>
            </a:r>
          </a:p>
          <a:p>
            <a:pPr marL="285750" indent="-285750">
              <a:buFont typeface="Arial" panose="020B0604020202020204" pitchFamily="34" charset="0"/>
              <a:buChar char="•"/>
            </a:pPr>
            <a:r>
              <a:rPr lang="fr-FR" sz="2200" dirty="0"/>
              <a:t>Mention de leviers d'apprentissage (outils et ou méthodes pédagogiques employées lors des formations)</a:t>
            </a:r>
          </a:p>
        </p:txBody>
      </p:sp>
    </p:spTree>
    <p:extLst>
      <p:ext uri="{BB962C8B-B14F-4D97-AF65-F5344CB8AC3E}">
        <p14:creationId xmlns:p14="http://schemas.microsoft.com/office/powerpoint/2010/main" val="611854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6EB8ED2-FF07-ED48-BF0E-2462F406AC56}"/>
              </a:ext>
            </a:extLst>
          </p:cNvPr>
          <p:cNvSpPr txBox="1">
            <a:spLocks/>
          </p:cNvSpPr>
          <p:nvPr/>
        </p:nvSpPr>
        <p:spPr bwMode="auto">
          <a:xfrm>
            <a:off x="2692400" y="187325"/>
            <a:ext cx="8981044"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3600" b="1" dirty="0">
                <a:solidFill>
                  <a:srgbClr val="067484"/>
                </a:solidFill>
                <a:latin typeface="Helvetica" pitchFamily="2" charset="0"/>
                <a:cs typeface="Times New Roman" panose="02020603050405020304" pitchFamily="18" charset="0"/>
              </a:rPr>
              <a:t>Eléments de la grille d’analyse de contenu (1/2) :  type d’effet</a:t>
            </a:r>
          </a:p>
        </p:txBody>
      </p:sp>
      <p:sp>
        <p:nvSpPr>
          <p:cNvPr id="4" name="Rectangle 3">
            <a:extLst>
              <a:ext uri="{FF2B5EF4-FFF2-40B4-BE49-F238E27FC236}">
                <a16:creationId xmlns:a16="http://schemas.microsoft.com/office/drawing/2014/main" id="{D0EB101E-6A57-C746-8A73-BFC8AA09ABBD}"/>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DA2D764-D7E3-E34A-BC46-7FC8ED0365F2}"/>
              </a:ext>
            </a:extLst>
          </p:cNvPr>
          <p:cNvSpPr/>
          <p:nvPr/>
        </p:nvSpPr>
        <p:spPr>
          <a:xfrm>
            <a:off x="2692400" y="1479891"/>
            <a:ext cx="9408826" cy="5139869"/>
          </a:xfrm>
          <a:prstGeom prst="rect">
            <a:avLst/>
          </a:prstGeom>
        </p:spPr>
        <p:txBody>
          <a:bodyPr wrap="square">
            <a:spAutoFit/>
          </a:bodyPr>
          <a:lstStyle/>
          <a:p>
            <a:pPr marL="285750" indent="-285750">
              <a:buFont typeface="Arial" panose="020B0604020202020204" pitchFamily="34" charset="0"/>
              <a:buChar char="•"/>
            </a:pPr>
            <a:r>
              <a:rPr lang="fr-FR" sz="2200" dirty="0"/>
              <a:t>Informations relatives au CONTEXTE de l'enseignant (indépendamment des formations IFRES)</a:t>
            </a:r>
          </a:p>
          <a:p>
            <a:pPr marL="285750" indent="-285750">
              <a:buFont typeface="Arial" panose="020B0604020202020204" pitchFamily="34" charset="0"/>
              <a:buChar char="•"/>
            </a:pPr>
            <a:r>
              <a:rPr lang="fr-FR" sz="2200" dirty="0"/>
              <a:t>Expression (en amont des formations) de BESOINS de formation à caractère pédagogique</a:t>
            </a:r>
          </a:p>
          <a:p>
            <a:pPr marL="285750" indent="-285750">
              <a:buFont typeface="Arial" panose="020B0604020202020204" pitchFamily="34" charset="0"/>
              <a:buChar char="•"/>
            </a:pPr>
            <a:r>
              <a:rPr lang="fr-FR" sz="2200" dirty="0"/>
              <a:t>Eléments descriptifs des CONTENUS des formations (indépendamment de leurs effets)</a:t>
            </a:r>
          </a:p>
          <a:p>
            <a:pPr marL="285750" indent="-285750">
              <a:buFont typeface="Arial" panose="020B0604020202020204" pitchFamily="34" charset="0"/>
              <a:buChar char="•"/>
            </a:pPr>
            <a:r>
              <a:rPr lang="fr-FR" sz="2200" dirty="0"/>
              <a:t>Effets sur l'enseignant (identité professionnelle)</a:t>
            </a:r>
          </a:p>
          <a:p>
            <a:pPr marL="285750" indent="-285750">
              <a:buFont typeface="Arial" panose="020B0604020202020204" pitchFamily="34" charset="0"/>
              <a:buChar char="•"/>
            </a:pPr>
            <a:r>
              <a:rPr lang="fr-FR" sz="2200" dirty="0"/>
              <a:t>Effet sur les pratiques d'enseignement (en lien avec un ou plusieurs cours)</a:t>
            </a:r>
          </a:p>
          <a:p>
            <a:pPr marL="742950" lvl="1" indent="-285750">
              <a:buFont typeface="Arial" panose="020B0604020202020204" pitchFamily="34" charset="0"/>
              <a:buChar char="•"/>
            </a:pPr>
            <a:r>
              <a:rPr lang="fr-FR" dirty="0">
                <a:solidFill>
                  <a:srgbClr val="067484"/>
                </a:solidFill>
              </a:rPr>
              <a:t>Confirmation de pratiques existantes</a:t>
            </a:r>
          </a:p>
          <a:p>
            <a:pPr marL="742950" lvl="1" indent="-285750">
              <a:buFont typeface="Arial" panose="020B0604020202020204" pitchFamily="34" charset="0"/>
              <a:buChar char="•"/>
            </a:pPr>
            <a:r>
              <a:rPr lang="fr-FR" dirty="0">
                <a:solidFill>
                  <a:srgbClr val="067484"/>
                </a:solidFill>
              </a:rPr>
              <a:t>Intention de mise en œuvre des principes, outils ou stratégies découverts en formation</a:t>
            </a:r>
          </a:p>
          <a:p>
            <a:pPr marL="742950" lvl="1" indent="-285750">
              <a:buFont typeface="Arial" panose="020B0604020202020204" pitchFamily="34" charset="0"/>
              <a:buChar char="•"/>
            </a:pPr>
            <a:r>
              <a:rPr lang="fr-FR" dirty="0">
                <a:solidFill>
                  <a:srgbClr val="067484"/>
                </a:solidFill>
              </a:rPr>
              <a:t>Projet planifié dans le temps de mise en œuvre des principes, outils ou stratégies</a:t>
            </a:r>
          </a:p>
          <a:p>
            <a:pPr marL="742950" lvl="1" indent="-285750">
              <a:buFont typeface="Arial" panose="020B0604020202020204" pitchFamily="34" charset="0"/>
              <a:buChar char="•"/>
            </a:pPr>
            <a:r>
              <a:rPr lang="fr-FR" dirty="0">
                <a:solidFill>
                  <a:srgbClr val="067484"/>
                </a:solidFill>
              </a:rPr>
              <a:t>Mise en œuvre de principes, outils ou stratégies</a:t>
            </a:r>
          </a:p>
          <a:p>
            <a:pPr marL="742950" lvl="1" indent="-285750">
              <a:buFont typeface="Arial" panose="020B0604020202020204" pitchFamily="34" charset="0"/>
              <a:buChar char="•"/>
            </a:pPr>
            <a:r>
              <a:rPr lang="fr-FR" dirty="0">
                <a:solidFill>
                  <a:srgbClr val="067484"/>
                </a:solidFill>
              </a:rPr>
              <a:t>Prise de recul critique par rapport à la mise en œuvre de principes, outils ou stratégies</a:t>
            </a:r>
          </a:p>
          <a:p>
            <a:pPr marL="742950" lvl="1" indent="-285750">
              <a:buFont typeface="Arial" panose="020B0604020202020204" pitchFamily="34" charset="0"/>
              <a:buChar char="•"/>
            </a:pPr>
            <a:r>
              <a:rPr lang="fr-FR" dirty="0">
                <a:solidFill>
                  <a:srgbClr val="067484"/>
                </a:solidFill>
              </a:rPr>
              <a:t>Régulation de principes, outils ou stratégies mise en œuvre suite aux formations</a:t>
            </a:r>
          </a:p>
          <a:p>
            <a:pPr marL="285750" indent="-285750">
              <a:buFont typeface="Arial" panose="020B0604020202020204" pitchFamily="34" charset="0"/>
              <a:buChar char="•"/>
            </a:pPr>
            <a:r>
              <a:rPr lang="fr-FR" sz="2200" dirty="0"/>
              <a:t>Mention de leviers d'apprentissage (outils et ou méthodes pédagogiques employées lors des formations)</a:t>
            </a:r>
          </a:p>
        </p:txBody>
      </p:sp>
    </p:spTree>
    <p:extLst>
      <p:ext uri="{BB962C8B-B14F-4D97-AF65-F5344CB8AC3E}">
        <p14:creationId xmlns:p14="http://schemas.microsoft.com/office/powerpoint/2010/main" val="2514288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6EB8ED2-FF07-ED48-BF0E-2462F406AC56}"/>
              </a:ext>
            </a:extLst>
          </p:cNvPr>
          <p:cNvSpPr txBox="1">
            <a:spLocks/>
          </p:cNvSpPr>
          <p:nvPr/>
        </p:nvSpPr>
        <p:spPr bwMode="auto">
          <a:xfrm>
            <a:off x="2692399" y="187325"/>
            <a:ext cx="9642061"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spcBef>
                <a:spcPct val="0"/>
              </a:spcBef>
              <a:buClrTx/>
              <a:buSzTx/>
              <a:buNone/>
            </a:pPr>
            <a:r>
              <a:rPr lang="fr-BE" altLang="fr-FR" sz="3600" b="1" dirty="0">
                <a:solidFill>
                  <a:srgbClr val="067484"/>
                </a:solidFill>
                <a:latin typeface="Helvetica" pitchFamily="2" charset="0"/>
                <a:cs typeface="Times New Roman" panose="02020603050405020304" pitchFamily="18" charset="0"/>
              </a:rPr>
              <a:t>Elément de la grille d’analyse de contenu (2/2) : objet de l’effet (sur quoi)</a:t>
            </a:r>
          </a:p>
        </p:txBody>
      </p:sp>
      <p:sp>
        <p:nvSpPr>
          <p:cNvPr id="5" name="Rectangle 4">
            <a:extLst>
              <a:ext uri="{FF2B5EF4-FFF2-40B4-BE49-F238E27FC236}">
                <a16:creationId xmlns:a16="http://schemas.microsoft.com/office/drawing/2014/main" id="{2D8B9068-91BA-0B4D-9C7B-2BD668FE5B8D}"/>
              </a:ext>
            </a:extLst>
          </p:cNvPr>
          <p:cNvSpPr/>
          <p:nvPr/>
        </p:nvSpPr>
        <p:spPr>
          <a:xfrm>
            <a:off x="2975017" y="5450774"/>
            <a:ext cx="4340183" cy="21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C801619E-2F7A-7A47-94A9-CB513D7F22B3}"/>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BB6EE5D3-5A1E-7841-9CB5-E9289F5D2944}"/>
              </a:ext>
            </a:extLst>
          </p:cNvPr>
          <p:cNvSpPr/>
          <p:nvPr/>
        </p:nvSpPr>
        <p:spPr>
          <a:xfrm>
            <a:off x="2692400" y="1479891"/>
            <a:ext cx="9408826" cy="2800767"/>
          </a:xfrm>
          <a:prstGeom prst="rect">
            <a:avLst/>
          </a:prstGeom>
        </p:spPr>
        <p:txBody>
          <a:bodyPr wrap="square">
            <a:spAutoFit/>
          </a:bodyPr>
          <a:lstStyle/>
          <a:p>
            <a:pPr marL="285750" indent="-285750">
              <a:buFont typeface="Arial" panose="020B0604020202020204" pitchFamily="34" charset="0"/>
              <a:buChar char="•"/>
            </a:pPr>
            <a:r>
              <a:rPr lang="fr-FR" sz="2200" dirty="0"/>
              <a:t>IFRES</a:t>
            </a:r>
          </a:p>
          <a:p>
            <a:pPr marL="285750" indent="-285750">
              <a:buFont typeface="Arial" panose="020B0604020202020204" pitchFamily="34" charset="0"/>
              <a:buChar char="•"/>
            </a:pPr>
            <a:r>
              <a:rPr lang="fr-FR" sz="2200" dirty="0"/>
              <a:t>Cadre institutionnel</a:t>
            </a:r>
          </a:p>
          <a:p>
            <a:pPr marL="285750" indent="-285750">
              <a:buFont typeface="Arial" panose="020B0604020202020204" pitchFamily="34" charset="0"/>
              <a:buChar char="•"/>
            </a:pPr>
            <a:r>
              <a:rPr lang="fr-FR" sz="2200" dirty="0"/>
              <a:t>Métier d'enseignant</a:t>
            </a:r>
          </a:p>
          <a:p>
            <a:pPr marL="285750" indent="-285750">
              <a:buFont typeface="Arial" panose="020B0604020202020204" pitchFamily="34" charset="0"/>
              <a:buChar char="•"/>
            </a:pPr>
            <a:r>
              <a:rPr lang="fr-FR" sz="2200" dirty="0"/>
              <a:t>Pédagogie en général</a:t>
            </a:r>
          </a:p>
          <a:p>
            <a:pPr marL="285750" indent="-285750">
              <a:buFont typeface="Arial" panose="020B0604020202020204" pitchFamily="34" charset="0"/>
              <a:buChar char="•"/>
            </a:pPr>
            <a:r>
              <a:rPr lang="fr-FR" sz="2200" dirty="0"/>
              <a:t>Compétences pédagogiques</a:t>
            </a:r>
          </a:p>
          <a:p>
            <a:pPr marL="285750" indent="-285750">
              <a:buFont typeface="Arial" panose="020B0604020202020204" pitchFamily="34" charset="0"/>
              <a:buChar char="•"/>
            </a:pPr>
            <a:r>
              <a:rPr lang="fr-FR" sz="2200" dirty="0"/>
              <a:t>Enseignant lui-même</a:t>
            </a:r>
          </a:p>
          <a:p>
            <a:pPr marL="285750" indent="-285750">
              <a:buFont typeface="Arial" panose="020B0604020202020204" pitchFamily="34" charset="0"/>
              <a:buChar char="•"/>
            </a:pPr>
            <a:r>
              <a:rPr lang="fr-FR" sz="2200" dirty="0"/>
              <a:t>Etudiants</a:t>
            </a:r>
          </a:p>
          <a:p>
            <a:pPr marL="285750" indent="-285750">
              <a:buFont typeface="Arial" panose="020B0604020202020204" pitchFamily="34" charset="0"/>
              <a:buChar char="•"/>
            </a:pPr>
            <a:r>
              <a:rPr lang="fr-FR" sz="2200" dirty="0"/>
              <a:t>Collègues enseignants</a:t>
            </a:r>
          </a:p>
        </p:txBody>
      </p:sp>
    </p:spTree>
    <p:extLst>
      <p:ext uri="{BB962C8B-B14F-4D97-AF65-F5344CB8AC3E}">
        <p14:creationId xmlns:p14="http://schemas.microsoft.com/office/powerpoint/2010/main" val="2746951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6EB8ED2-FF07-ED48-BF0E-2462F406AC56}"/>
              </a:ext>
            </a:extLst>
          </p:cNvPr>
          <p:cNvSpPr txBox="1">
            <a:spLocks/>
          </p:cNvSpPr>
          <p:nvPr/>
        </p:nvSpPr>
        <p:spPr bwMode="auto">
          <a:xfrm>
            <a:off x="2692399" y="187325"/>
            <a:ext cx="9642061"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spcBef>
                <a:spcPct val="0"/>
              </a:spcBef>
              <a:buClrTx/>
              <a:buSzTx/>
              <a:buNone/>
            </a:pPr>
            <a:r>
              <a:rPr lang="fr-BE" altLang="fr-FR" sz="3600" b="1" dirty="0">
                <a:solidFill>
                  <a:srgbClr val="067484"/>
                </a:solidFill>
                <a:latin typeface="Helvetica" pitchFamily="2" charset="0"/>
                <a:cs typeface="Times New Roman" panose="02020603050405020304" pitchFamily="18" charset="0"/>
              </a:rPr>
              <a:t>Elément de la grille d’analyse de contenu (2/2) : objet de l’effet (sur quoi)</a:t>
            </a:r>
          </a:p>
        </p:txBody>
      </p:sp>
      <p:sp>
        <p:nvSpPr>
          <p:cNvPr id="5" name="Rectangle 4">
            <a:extLst>
              <a:ext uri="{FF2B5EF4-FFF2-40B4-BE49-F238E27FC236}">
                <a16:creationId xmlns:a16="http://schemas.microsoft.com/office/drawing/2014/main" id="{2D8B9068-91BA-0B4D-9C7B-2BD668FE5B8D}"/>
              </a:ext>
            </a:extLst>
          </p:cNvPr>
          <p:cNvSpPr/>
          <p:nvPr/>
        </p:nvSpPr>
        <p:spPr>
          <a:xfrm>
            <a:off x="2975017" y="5450774"/>
            <a:ext cx="4340183" cy="21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C801619E-2F7A-7A47-94A9-CB513D7F22B3}"/>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BB6EE5D3-5A1E-7841-9CB5-E9289F5D2944}"/>
              </a:ext>
            </a:extLst>
          </p:cNvPr>
          <p:cNvSpPr/>
          <p:nvPr/>
        </p:nvSpPr>
        <p:spPr>
          <a:xfrm>
            <a:off x="2692400" y="1479891"/>
            <a:ext cx="9408826" cy="4493538"/>
          </a:xfrm>
          <a:prstGeom prst="rect">
            <a:avLst/>
          </a:prstGeom>
        </p:spPr>
        <p:txBody>
          <a:bodyPr wrap="square">
            <a:spAutoFit/>
          </a:bodyPr>
          <a:lstStyle/>
          <a:p>
            <a:pPr marL="285750" indent="-285750">
              <a:buFont typeface="Arial" panose="020B0604020202020204" pitchFamily="34" charset="0"/>
              <a:buChar char="•"/>
            </a:pPr>
            <a:r>
              <a:rPr lang="fr-FR" sz="2200" dirty="0"/>
              <a:t>IFRES</a:t>
            </a:r>
          </a:p>
          <a:p>
            <a:pPr marL="285750" indent="-285750">
              <a:buFont typeface="Arial" panose="020B0604020202020204" pitchFamily="34" charset="0"/>
              <a:buChar char="•"/>
            </a:pPr>
            <a:r>
              <a:rPr lang="fr-FR" sz="2200" dirty="0"/>
              <a:t>Cadre institutionnel</a:t>
            </a:r>
          </a:p>
          <a:p>
            <a:pPr marL="285750" indent="-285750">
              <a:buFont typeface="Arial" panose="020B0604020202020204" pitchFamily="34" charset="0"/>
              <a:buChar char="•"/>
            </a:pPr>
            <a:r>
              <a:rPr lang="fr-FR" sz="2200" dirty="0"/>
              <a:t>Métier d'enseignant</a:t>
            </a:r>
          </a:p>
          <a:p>
            <a:pPr marL="285750" indent="-285750">
              <a:buFont typeface="Arial" panose="020B0604020202020204" pitchFamily="34" charset="0"/>
              <a:buChar char="•"/>
            </a:pPr>
            <a:r>
              <a:rPr lang="fr-FR" sz="2200" dirty="0"/>
              <a:t>Pédagogie en général</a:t>
            </a:r>
          </a:p>
          <a:p>
            <a:pPr marL="285750" indent="-285750">
              <a:buFont typeface="Arial" panose="020B0604020202020204" pitchFamily="34" charset="0"/>
              <a:buChar char="•"/>
            </a:pPr>
            <a:r>
              <a:rPr lang="fr-FR" sz="2200" dirty="0"/>
              <a:t>Compétences pédagogiques</a:t>
            </a:r>
          </a:p>
          <a:p>
            <a:pPr marL="742950" lvl="1" indent="-285750">
              <a:buFont typeface="Arial" panose="020B0604020202020204" pitchFamily="34" charset="0"/>
              <a:buChar char="•"/>
            </a:pPr>
            <a:r>
              <a:rPr lang="fr-FR" sz="2000" dirty="0">
                <a:solidFill>
                  <a:srgbClr val="067484"/>
                </a:solidFill>
              </a:rPr>
              <a:t>Concevoir le dispositif d'enseignement apprentissage</a:t>
            </a:r>
          </a:p>
          <a:p>
            <a:pPr marL="742950" lvl="1" indent="-285750">
              <a:buFont typeface="Arial" panose="020B0604020202020204" pitchFamily="34" charset="0"/>
              <a:buChar char="•"/>
            </a:pPr>
            <a:r>
              <a:rPr lang="fr-FR" sz="2000" dirty="0">
                <a:solidFill>
                  <a:srgbClr val="067484"/>
                </a:solidFill>
              </a:rPr>
              <a:t>Réaliser le dispositif</a:t>
            </a:r>
          </a:p>
          <a:p>
            <a:pPr marL="742950" lvl="1" indent="-285750">
              <a:buFont typeface="Arial" panose="020B0604020202020204" pitchFamily="34" charset="0"/>
              <a:buChar char="•"/>
            </a:pPr>
            <a:r>
              <a:rPr lang="fr-FR" sz="2000" dirty="0">
                <a:solidFill>
                  <a:srgbClr val="067484"/>
                </a:solidFill>
              </a:rPr>
              <a:t>Enseigner</a:t>
            </a:r>
          </a:p>
          <a:p>
            <a:pPr marL="742950" lvl="1" indent="-285750">
              <a:buFont typeface="Arial" panose="020B0604020202020204" pitchFamily="34" charset="0"/>
              <a:buChar char="•"/>
            </a:pPr>
            <a:r>
              <a:rPr lang="fr-FR" sz="2000" dirty="0">
                <a:solidFill>
                  <a:srgbClr val="067484"/>
                </a:solidFill>
              </a:rPr>
              <a:t>Evaluer, donner des FB aux étudiants</a:t>
            </a:r>
          </a:p>
          <a:p>
            <a:pPr marL="742950" lvl="1" indent="-285750">
              <a:buFont typeface="Arial" panose="020B0604020202020204" pitchFamily="34" charset="0"/>
              <a:buChar char="•"/>
            </a:pPr>
            <a:r>
              <a:rPr lang="fr-FR" sz="2000" dirty="0">
                <a:solidFill>
                  <a:srgbClr val="067484"/>
                </a:solidFill>
              </a:rPr>
              <a:t>Réguler le dispositif</a:t>
            </a:r>
          </a:p>
          <a:p>
            <a:pPr marL="285750" indent="-285750">
              <a:buFont typeface="Arial" panose="020B0604020202020204" pitchFamily="34" charset="0"/>
              <a:buChar char="•"/>
            </a:pPr>
            <a:r>
              <a:rPr lang="fr-FR" sz="2200" dirty="0"/>
              <a:t>Enseignant lui-même</a:t>
            </a:r>
          </a:p>
          <a:p>
            <a:pPr marL="285750" indent="-285750">
              <a:buFont typeface="Arial" panose="020B0604020202020204" pitchFamily="34" charset="0"/>
              <a:buChar char="•"/>
            </a:pPr>
            <a:r>
              <a:rPr lang="fr-FR" sz="2200" dirty="0"/>
              <a:t>Etudiants</a:t>
            </a:r>
          </a:p>
          <a:p>
            <a:pPr marL="285750" indent="-285750">
              <a:buFont typeface="Arial" panose="020B0604020202020204" pitchFamily="34" charset="0"/>
              <a:buChar char="•"/>
            </a:pPr>
            <a:r>
              <a:rPr lang="fr-FR" sz="2200" dirty="0"/>
              <a:t>Collègues enseignants</a:t>
            </a:r>
          </a:p>
        </p:txBody>
      </p:sp>
    </p:spTree>
    <p:extLst>
      <p:ext uri="{BB962C8B-B14F-4D97-AF65-F5344CB8AC3E}">
        <p14:creationId xmlns:p14="http://schemas.microsoft.com/office/powerpoint/2010/main" val="3523122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re 1">
            <a:extLst>
              <a:ext uri="{FF2B5EF4-FFF2-40B4-BE49-F238E27FC236}">
                <a16:creationId xmlns:a16="http://schemas.microsoft.com/office/drawing/2014/main" id="{C4EB8D07-E86F-1242-9ACD-876B528C902A}"/>
              </a:ext>
            </a:extLst>
          </p:cNvPr>
          <p:cNvSpPr txBox="1">
            <a:spLocks/>
          </p:cNvSpPr>
          <p:nvPr/>
        </p:nvSpPr>
        <p:spPr bwMode="auto">
          <a:xfrm>
            <a:off x="2692400" y="187325"/>
            <a:ext cx="68246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L’institution</a:t>
            </a:r>
            <a:endParaRPr lang="fr-BE" altLang="fr-FR" sz="4000" b="1" dirty="0">
              <a:solidFill>
                <a:srgbClr val="067484"/>
              </a:solidFill>
              <a:latin typeface="Helvetica" pitchFamily="2" charset="0"/>
              <a:cs typeface="Times New Roman" panose="02020603050405020304" pitchFamily="18" charset="0"/>
            </a:endParaRPr>
          </a:p>
        </p:txBody>
      </p:sp>
      <p:pic>
        <p:nvPicPr>
          <p:cNvPr id="9" name="Image 8">
            <a:extLst>
              <a:ext uri="{FF2B5EF4-FFF2-40B4-BE49-F238E27FC236}">
                <a16:creationId xmlns:a16="http://schemas.microsoft.com/office/drawing/2014/main" id="{399350D8-243E-1D42-86AE-4B5BC901F37F}"/>
              </a:ext>
            </a:extLst>
          </p:cNvPr>
          <p:cNvPicPr>
            <a:picLocks noChangeAspect="1"/>
          </p:cNvPicPr>
          <p:nvPr/>
        </p:nvPicPr>
        <p:blipFill>
          <a:blip r:embed="rId3"/>
          <a:stretch>
            <a:fillRect/>
          </a:stretch>
        </p:blipFill>
        <p:spPr>
          <a:xfrm>
            <a:off x="3108890" y="863278"/>
            <a:ext cx="7840854" cy="5475530"/>
          </a:xfrm>
          <a:prstGeom prst="rect">
            <a:avLst/>
          </a:prstGeom>
        </p:spPr>
      </p:pic>
      <p:sp>
        <p:nvSpPr>
          <p:cNvPr id="4" name="Rectangle 3">
            <a:extLst>
              <a:ext uri="{FF2B5EF4-FFF2-40B4-BE49-F238E27FC236}">
                <a16:creationId xmlns:a16="http://schemas.microsoft.com/office/drawing/2014/main" id="{09B33710-EA0F-7548-B88C-92A67DB11569}"/>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909591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60E10-26E4-1A4B-9674-848C1A938F99}"/>
              </a:ext>
            </a:extLst>
          </p:cNvPr>
          <p:cNvSpPr txBox="1">
            <a:spLocks/>
          </p:cNvSpPr>
          <p:nvPr/>
        </p:nvSpPr>
        <p:spPr bwMode="auto">
          <a:xfrm>
            <a:off x="2692400" y="187325"/>
            <a:ext cx="8981044"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spcBef>
                <a:spcPct val="0"/>
              </a:spcBef>
              <a:buClrTx/>
              <a:buSzTx/>
              <a:buNone/>
            </a:pPr>
            <a:r>
              <a:rPr lang="fr-BE" altLang="fr-FR" sz="4000" b="1" dirty="0">
                <a:solidFill>
                  <a:srgbClr val="067484"/>
                </a:solidFill>
                <a:latin typeface="Helvetica" pitchFamily="2" charset="0"/>
                <a:cs typeface="Times New Roman" panose="02020603050405020304" pitchFamily="18" charset="0"/>
              </a:rPr>
              <a:t>Premiers résultats saillants en termes d’évaluation des formations par les enseignants</a:t>
            </a:r>
          </a:p>
        </p:txBody>
      </p:sp>
      <p:sp>
        <p:nvSpPr>
          <p:cNvPr id="5" name="Rectangle 4">
            <a:extLst>
              <a:ext uri="{FF2B5EF4-FFF2-40B4-BE49-F238E27FC236}">
                <a16:creationId xmlns:a16="http://schemas.microsoft.com/office/drawing/2014/main" id="{15ECEF83-BA4C-1148-9904-1A75186797F6}"/>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BA531CE4-D7C1-0146-9A68-344CB4347988}"/>
              </a:ext>
            </a:extLst>
          </p:cNvPr>
          <p:cNvSpPr txBox="1"/>
          <p:nvPr/>
        </p:nvSpPr>
        <p:spPr>
          <a:xfrm>
            <a:off x="2543762" y="1991264"/>
            <a:ext cx="9278320" cy="6001643"/>
          </a:xfrm>
          <a:prstGeom prst="rect">
            <a:avLst/>
          </a:prstGeom>
          <a:noFill/>
        </p:spPr>
        <p:txBody>
          <a:bodyPr wrap="square" rtlCol="0">
            <a:spAutoFit/>
          </a:bodyPr>
          <a:lstStyle/>
          <a:p>
            <a:pPr marL="571500" indent="-571500">
              <a:buFont typeface="Arial" panose="020B0604020202020204" pitchFamily="34" charset="0"/>
              <a:buChar char="•"/>
            </a:pPr>
            <a:r>
              <a:rPr lang="nl-BE" sz="2000" dirty="0"/>
              <a:t>Diverses focales concernant les textes (centration sur le contexte, sur les besoins, sur les formations, </a:t>
            </a:r>
            <a:r>
              <a:rPr lang="nl-BE" sz="2000" dirty="0" err="1"/>
              <a:t>sur</a:t>
            </a:r>
            <a:r>
              <a:rPr lang="nl-BE" sz="2000" dirty="0"/>
              <a:t> les </a:t>
            </a:r>
            <a:r>
              <a:rPr lang="nl-BE" sz="2000" dirty="0" err="1"/>
              <a:t>effets</a:t>
            </a:r>
            <a:r>
              <a:rPr lang="nl-BE" sz="2000" dirty="0"/>
              <a:t> des ces dernières) </a:t>
            </a:r>
          </a:p>
          <a:p>
            <a:pPr marL="571500" indent="-571500">
              <a:buFont typeface="Arial" panose="020B0604020202020204" pitchFamily="34" charset="0"/>
              <a:buChar char="•"/>
            </a:pPr>
            <a:r>
              <a:rPr lang="nl-BE" sz="2000" dirty="0"/>
              <a:t>Des changements d’attitude / de représentation, notamment en lien avec le métier d’enseignant, la pédagogie ou le caractère obligatoire des formations </a:t>
            </a:r>
          </a:p>
          <a:p>
            <a:pPr marL="571500" indent="-571500">
              <a:buFont typeface="Arial" panose="020B0604020202020204" pitchFamily="34" charset="0"/>
              <a:buChar char="•"/>
            </a:pPr>
            <a:r>
              <a:rPr lang="nl-BE" sz="2000" dirty="0"/>
              <a:t>L’effet sur l’enseignant dépasse une “simple sensibilisation” ou “prise de conscience” : les enseignants déclare réaliser des apprentissages en matière de pratiques enseignante.</a:t>
            </a:r>
          </a:p>
          <a:p>
            <a:pPr marL="571500" indent="-571500">
              <a:buFont typeface="Arial" panose="020B0604020202020204" pitchFamily="34" charset="0"/>
              <a:buChar char="•"/>
            </a:pPr>
            <a:r>
              <a:rPr lang="nl-BE" sz="2000" dirty="0"/>
              <a:t>La formation transforme les pratiques professionnelles enseignante, allant parfois jusqu’à la mesure de l’effet et la  régulation d’innovation. </a:t>
            </a:r>
          </a:p>
          <a:p>
            <a:pPr marL="571500" indent="-571500">
              <a:buFont typeface="Arial" panose="020B0604020202020204" pitchFamily="34" charset="0"/>
              <a:buChar char="•"/>
            </a:pPr>
            <a:r>
              <a:rPr lang="nl-BE" sz="2000" dirty="0"/>
              <a:t>Les formations à l’utilisation de la plateforme numérique institutionnelle et sur l’évaluation sont celles qui occasionnent le plus de changements de pratiques</a:t>
            </a:r>
          </a:p>
          <a:p>
            <a:pPr marL="571500" indent="-571500">
              <a:buFont typeface="Arial" panose="020B0604020202020204" pitchFamily="34" charset="0"/>
              <a:buChar char="•"/>
            </a:pPr>
            <a:r>
              <a:rPr lang="nl-BE" sz="2000" dirty="0"/>
              <a:t>Les leviers d’apprentissage que représentent les enseignants d’autres facultés via les débats entre collègues ou les témoignages d’enseignants</a:t>
            </a:r>
          </a:p>
          <a:p>
            <a:pPr marL="571500" indent="-571500">
              <a:buFont typeface="Arial" panose="020B0604020202020204" pitchFamily="34" charset="0"/>
              <a:buChar char="•"/>
            </a:pPr>
            <a:r>
              <a:rPr lang="nl-BE" sz="2000" dirty="0"/>
              <a:t>Un côté non </a:t>
            </a:r>
            <a:r>
              <a:rPr lang="nl-BE" sz="2000" dirty="0" err="1"/>
              <a:t>dogmatique</a:t>
            </a:r>
            <a:r>
              <a:rPr lang="nl-BE" sz="2000" dirty="0"/>
              <a:t> des </a:t>
            </a:r>
            <a:r>
              <a:rPr lang="nl-BE" sz="2000" dirty="0" err="1"/>
              <a:t>formations</a:t>
            </a:r>
            <a:r>
              <a:rPr lang="nl-BE" sz="2000" dirty="0"/>
              <a:t> </a:t>
            </a:r>
            <a:r>
              <a:rPr lang="nl-BE" sz="2000" dirty="0" err="1"/>
              <a:t>généralement</a:t>
            </a:r>
            <a:r>
              <a:rPr lang="nl-BE" sz="2000" dirty="0"/>
              <a:t> apprécié </a:t>
            </a:r>
          </a:p>
          <a:p>
            <a:pPr marL="571500" indent="-571500">
              <a:buFont typeface="Arial" panose="020B0604020202020204" pitchFamily="34" charset="0"/>
              <a:buChar char="•"/>
            </a:pPr>
            <a:r>
              <a:rPr lang="nl-BE" sz="2000" dirty="0"/>
              <a:t>Des formations qui sont le plus souvent jugées intéressantes et formatrices par les enseignants</a:t>
            </a:r>
            <a:endParaRPr lang="fr-FR" sz="2000" dirty="0"/>
          </a:p>
          <a:p>
            <a:endParaRPr lang="fr-FR" sz="3200" dirty="0"/>
          </a:p>
          <a:p>
            <a:r>
              <a:rPr lang="fr-FR" sz="3200" dirty="0"/>
              <a:t>	</a:t>
            </a:r>
          </a:p>
        </p:txBody>
      </p:sp>
    </p:spTree>
    <p:extLst>
      <p:ext uri="{BB962C8B-B14F-4D97-AF65-F5344CB8AC3E}">
        <p14:creationId xmlns:p14="http://schemas.microsoft.com/office/powerpoint/2010/main" val="2697512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 2">
            <a:extLst>
              <a:ext uri="{FF2B5EF4-FFF2-40B4-BE49-F238E27FC236}">
                <a16:creationId xmlns:a16="http://schemas.microsoft.com/office/drawing/2014/main" id="{F290E8E4-DBFB-EE48-B3F5-A311DFA245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D38F870E-83F2-BF4D-AA2A-CB4E5985C891}"/>
              </a:ext>
            </a:extLst>
          </p:cNvPr>
          <p:cNvSpPr>
            <a:spLocks noChangeArrowheads="1"/>
          </p:cNvSpPr>
          <p:nvPr/>
        </p:nvSpPr>
        <p:spPr bwMode="auto">
          <a:xfrm>
            <a:off x="33337" y="3011488"/>
            <a:ext cx="8728107" cy="3324225"/>
          </a:xfrm>
          <a:prstGeom prst="rect">
            <a:avLst/>
          </a:prstGeom>
          <a:solidFill>
            <a:schemeClr val="tx2">
              <a:lumMod val="95000"/>
              <a:lumOff val="5000"/>
              <a:alpha val="55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a:p>
            <a:pPr>
              <a:defRPr/>
            </a:pPr>
            <a:endParaRPr lang="fr-FR" altLang="fr-FR" sz="1200" dirty="0">
              <a:solidFill>
                <a:schemeClr val="bg1"/>
              </a:solidFill>
              <a:latin typeface="Helvetica" panose="020B0604020202020204" pitchFamily="34" charset="0"/>
            </a:endParaRPr>
          </a:p>
        </p:txBody>
      </p:sp>
      <p:sp>
        <p:nvSpPr>
          <p:cNvPr id="26628" name="Titre 2">
            <a:extLst>
              <a:ext uri="{FF2B5EF4-FFF2-40B4-BE49-F238E27FC236}">
                <a16:creationId xmlns:a16="http://schemas.microsoft.com/office/drawing/2014/main" id="{0AE48592-206B-DE44-BB8E-E047C844ADB1}"/>
              </a:ext>
            </a:extLst>
          </p:cNvPr>
          <p:cNvSpPr>
            <a:spLocks/>
          </p:cNvSpPr>
          <p:nvPr/>
        </p:nvSpPr>
        <p:spPr bwMode="auto">
          <a:xfrm>
            <a:off x="0" y="5870575"/>
            <a:ext cx="12192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742950" indent="-285750">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2057400" indent="-228600">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fr-BE" altLang="fr-FR" sz="2800">
              <a:solidFill>
                <a:srgbClr val="960000"/>
              </a:solidFill>
              <a:latin typeface="Helvetica" pitchFamily="2" charset="0"/>
              <a:ea typeface="Helvetica" pitchFamily="2" charset="0"/>
              <a:cs typeface="Helvetica" pitchFamily="2" charset="0"/>
            </a:endParaRPr>
          </a:p>
        </p:txBody>
      </p:sp>
      <p:sp>
        <p:nvSpPr>
          <p:cNvPr id="26629" name="ZoneTexte 5">
            <a:extLst>
              <a:ext uri="{FF2B5EF4-FFF2-40B4-BE49-F238E27FC236}">
                <a16:creationId xmlns:a16="http://schemas.microsoft.com/office/drawing/2014/main" id="{4A452611-2BD5-3C46-B5CE-F7E72BD1D518}"/>
              </a:ext>
            </a:extLst>
          </p:cNvPr>
          <p:cNvSpPr txBox="1">
            <a:spLocks noChangeArrowheads="1"/>
          </p:cNvSpPr>
          <p:nvPr/>
        </p:nvSpPr>
        <p:spPr bwMode="auto">
          <a:xfrm>
            <a:off x="5010150" y="1104900"/>
            <a:ext cx="42576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None/>
            </a:pPr>
            <a:endParaRPr lang="fr-BE" altLang="fr-FR" sz="2800">
              <a:solidFill>
                <a:srgbClr val="80808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0726" name="Rectangle 7">
            <a:extLst>
              <a:ext uri="{FF2B5EF4-FFF2-40B4-BE49-F238E27FC236}">
                <a16:creationId xmlns:a16="http://schemas.microsoft.com/office/drawing/2014/main" id="{352CBF63-FD4C-5747-BF27-FAA8F0191FF4}"/>
              </a:ext>
            </a:extLst>
          </p:cNvPr>
          <p:cNvSpPr>
            <a:spLocks noChangeArrowheads="1"/>
          </p:cNvSpPr>
          <p:nvPr/>
        </p:nvSpPr>
        <p:spPr bwMode="auto">
          <a:xfrm>
            <a:off x="7150100" y="1074113"/>
            <a:ext cx="4257675" cy="1015663"/>
          </a:xfrm>
          <a:prstGeom prst="rect">
            <a:avLst/>
          </a:prstGeom>
          <a:solidFill>
            <a:srgbClr val="067484">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fr-BE" altLang="fr-FR" b="1" dirty="0">
              <a:solidFill>
                <a:schemeClr val="bg1">
                  <a:lumMod val="95000"/>
                </a:schemeClr>
              </a:solidFill>
              <a:latin typeface="Helvetica" pitchFamily="34" charset="0"/>
            </a:endParaRPr>
          </a:p>
          <a:p>
            <a:pPr>
              <a:defRPr/>
            </a:pPr>
            <a:r>
              <a:rPr lang="fr-BE" altLang="fr-FR" sz="2400" b="1" dirty="0" err="1">
                <a:solidFill>
                  <a:schemeClr val="bg1"/>
                </a:solidFill>
                <a:latin typeface="Helvetica" pitchFamily="34" charset="0"/>
              </a:rPr>
              <a:t>p.detroz@uliege.be</a:t>
            </a:r>
            <a:endParaRPr lang="fr-BE" altLang="fr-FR" sz="2400" b="1" dirty="0">
              <a:solidFill>
                <a:schemeClr val="bg1"/>
              </a:solidFill>
              <a:latin typeface="Helvetica" pitchFamily="34" charset="0"/>
            </a:endParaRPr>
          </a:p>
          <a:p>
            <a:pPr>
              <a:defRPr/>
            </a:pPr>
            <a:endParaRPr lang="fr-BE" altLang="fr-FR" dirty="0">
              <a:solidFill>
                <a:schemeClr val="bg1"/>
              </a:solidFill>
            </a:endParaRPr>
          </a:p>
        </p:txBody>
      </p:sp>
      <p:sp>
        <p:nvSpPr>
          <p:cNvPr id="2" name="Rectangle 1">
            <a:extLst>
              <a:ext uri="{FF2B5EF4-FFF2-40B4-BE49-F238E27FC236}">
                <a16:creationId xmlns:a16="http://schemas.microsoft.com/office/drawing/2014/main" id="{D67E94C3-E795-E64B-BD25-463B200D82AD}"/>
              </a:ext>
            </a:extLst>
          </p:cNvPr>
          <p:cNvSpPr/>
          <p:nvPr/>
        </p:nvSpPr>
        <p:spPr>
          <a:xfrm>
            <a:off x="514349" y="3476625"/>
            <a:ext cx="8135129" cy="3477875"/>
          </a:xfrm>
          <a:prstGeom prst="rect">
            <a:avLst/>
          </a:prstGeom>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fr-BE" altLang="fr-FR" sz="4400" dirty="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t>Merci pour votre présence, </a:t>
            </a:r>
            <a:br>
              <a:rPr lang="fr-BE" altLang="fr-FR" sz="4400" dirty="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br>
            <a:r>
              <a:rPr lang="fr-BE" altLang="fr-FR" sz="4400" dirty="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t>votre écoute</a:t>
            </a:r>
            <a:br>
              <a:rPr lang="fr-BE" altLang="fr-FR" sz="4400" dirty="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br>
            <a:r>
              <a:rPr lang="fr-BE" altLang="fr-FR" sz="4400" dirty="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t>Merci pour vos questions</a:t>
            </a:r>
          </a:p>
          <a:p>
            <a:pPr>
              <a:defRPr/>
            </a:pPr>
            <a:r>
              <a:rPr lang="fr-BE" altLang="fr-FR" sz="4400" dirty="0">
                <a:solidFill>
                  <a:schemeClr val="bg1"/>
                </a:solidFill>
                <a:effectLst>
                  <a:outerShdw blurRad="38100" dist="38100" dir="2700000" algn="tl">
                    <a:srgbClr val="C0C0C0"/>
                  </a:outerShdw>
                </a:effectLst>
                <a:latin typeface="Helvetica" pitchFamily="2" charset="0"/>
                <a:ea typeface="Helvetica" pitchFamily="2" charset="0"/>
                <a:cs typeface="Helvetica" pitchFamily="2" charset="0"/>
              </a:rPr>
              <a:t>Merci pour... votre collaboration ?</a:t>
            </a:r>
          </a:p>
        </p:txBody>
      </p:sp>
      <p:pic>
        <p:nvPicPr>
          <p:cNvPr id="26632" name="Image 8">
            <a:extLst>
              <a:ext uri="{FF2B5EF4-FFF2-40B4-BE49-F238E27FC236}">
                <a16:creationId xmlns:a16="http://schemas.microsoft.com/office/drawing/2014/main" id="{01ACEAD1-B596-2246-874D-4D7829681F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888" y="117475"/>
            <a:ext cx="1931987" cy="987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138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re 1">
            <a:extLst>
              <a:ext uri="{FF2B5EF4-FFF2-40B4-BE49-F238E27FC236}">
                <a16:creationId xmlns:a16="http://schemas.microsoft.com/office/drawing/2014/main" id="{C4EB8D07-E86F-1242-9ACD-876B528C902A}"/>
              </a:ext>
            </a:extLst>
          </p:cNvPr>
          <p:cNvSpPr txBox="1">
            <a:spLocks/>
          </p:cNvSpPr>
          <p:nvPr/>
        </p:nvSpPr>
        <p:spPr bwMode="auto">
          <a:xfrm>
            <a:off x="2692400" y="187325"/>
            <a:ext cx="68246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Le contexte : </a:t>
            </a:r>
            <a:r>
              <a:rPr lang="fr-BE" altLang="fr-FR" sz="4000" b="1" dirty="0" err="1">
                <a:solidFill>
                  <a:srgbClr val="067484"/>
                </a:solidFill>
                <a:latin typeface="Helvetica" pitchFamily="2" charset="0"/>
                <a:ea typeface="Helvetica" pitchFamily="2" charset="0"/>
                <a:cs typeface="Helvetica" pitchFamily="2" charset="0"/>
              </a:rPr>
              <a:t>Formastart</a:t>
            </a:r>
            <a:endParaRPr lang="fr-BE" altLang="fr-FR" sz="4000" b="1" dirty="0">
              <a:solidFill>
                <a:srgbClr val="067484"/>
              </a:solidFill>
              <a:latin typeface="Helvetica" pitchFamily="2" charset="0"/>
              <a:cs typeface="Times New Roman" panose="02020603050405020304" pitchFamily="18" charset="0"/>
            </a:endParaRPr>
          </a:p>
        </p:txBody>
      </p:sp>
      <p:pic>
        <p:nvPicPr>
          <p:cNvPr id="4" name="Image 3">
            <a:extLst>
              <a:ext uri="{FF2B5EF4-FFF2-40B4-BE49-F238E27FC236}">
                <a16:creationId xmlns:a16="http://schemas.microsoft.com/office/drawing/2014/main" id="{E48884B9-7CFC-024A-BCF7-A03135B5AF68}"/>
              </a:ext>
            </a:extLst>
          </p:cNvPr>
          <p:cNvPicPr>
            <a:picLocks noChangeAspect="1"/>
          </p:cNvPicPr>
          <p:nvPr/>
        </p:nvPicPr>
        <p:blipFill>
          <a:blip r:embed="rId3"/>
          <a:stretch>
            <a:fillRect/>
          </a:stretch>
        </p:blipFill>
        <p:spPr>
          <a:xfrm>
            <a:off x="2759439" y="1378122"/>
            <a:ext cx="9029700" cy="3937000"/>
          </a:xfrm>
          <a:prstGeom prst="rect">
            <a:avLst/>
          </a:prstGeom>
        </p:spPr>
      </p:pic>
      <p:sp>
        <p:nvSpPr>
          <p:cNvPr id="5" name="Rectangle 4">
            <a:extLst>
              <a:ext uri="{FF2B5EF4-FFF2-40B4-BE49-F238E27FC236}">
                <a16:creationId xmlns:a16="http://schemas.microsoft.com/office/drawing/2014/main" id="{B4FF39C7-E0A3-D14C-B22C-9C4C8CA08718}"/>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48866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75BBF7A-1F3E-6D41-8A0C-20DE97F18278}"/>
              </a:ext>
            </a:extLst>
          </p:cNvPr>
          <p:cNvPicPr>
            <a:picLocks noChangeAspect="1"/>
          </p:cNvPicPr>
          <p:nvPr/>
        </p:nvPicPr>
        <p:blipFill>
          <a:blip r:embed="rId2"/>
          <a:stretch>
            <a:fillRect/>
          </a:stretch>
        </p:blipFill>
        <p:spPr>
          <a:xfrm>
            <a:off x="2806839" y="1164809"/>
            <a:ext cx="9137187" cy="4528382"/>
          </a:xfrm>
          <a:prstGeom prst="rect">
            <a:avLst/>
          </a:prstGeom>
        </p:spPr>
      </p:pic>
      <p:sp>
        <p:nvSpPr>
          <p:cNvPr id="3" name="Rectangle 2">
            <a:extLst>
              <a:ext uri="{FF2B5EF4-FFF2-40B4-BE49-F238E27FC236}">
                <a16:creationId xmlns:a16="http://schemas.microsoft.com/office/drawing/2014/main" id="{4058F2E5-F1CA-C94A-8125-20D1C27C7961}"/>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876533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D7D2F7D-A3A7-5D4B-98A0-36A3FD15B0A6}"/>
              </a:ext>
            </a:extLst>
          </p:cNvPr>
          <p:cNvPicPr>
            <a:picLocks noChangeAspect="1"/>
          </p:cNvPicPr>
          <p:nvPr/>
        </p:nvPicPr>
        <p:blipFill>
          <a:blip r:embed="rId2"/>
          <a:stretch>
            <a:fillRect/>
          </a:stretch>
        </p:blipFill>
        <p:spPr>
          <a:xfrm>
            <a:off x="2692966" y="108488"/>
            <a:ext cx="9499034" cy="3125613"/>
          </a:xfrm>
          <a:prstGeom prst="rect">
            <a:avLst/>
          </a:prstGeom>
        </p:spPr>
      </p:pic>
      <p:pic>
        <p:nvPicPr>
          <p:cNvPr id="3" name="Image 2">
            <a:extLst>
              <a:ext uri="{FF2B5EF4-FFF2-40B4-BE49-F238E27FC236}">
                <a16:creationId xmlns:a16="http://schemas.microsoft.com/office/drawing/2014/main" id="{DAD7619C-DCB9-3B4E-BAEF-3DDE1006A62B}"/>
              </a:ext>
            </a:extLst>
          </p:cNvPr>
          <p:cNvPicPr>
            <a:picLocks noChangeAspect="1"/>
          </p:cNvPicPr>
          <p:nvPr/>
        </p:nvPicPr>
        <p:blipFill>
          <a:blip r:embed="rId3"/>
          <a:stretch>
            <a:fillRect/>
          </a:stretch>
        </p:blipFill>
        <p:spPr>
          <a:xfrm>
            <a:off x="2692965" y="3429000"/>
            <a:ext cx="9499035" cy="1723589"/>
          </a:xfrm>
          <a:prstGeom prst="rect">
            <a:avLst/>
          </a:prstGeom>
        </p:spPr>
      </p:pic>
      <p:sp>
        <p:nvSpPr>
          <p:cNvPr id="4" name="Rectangle 3">
            <a:extLst>
              <a:ext uri="{FF2B5EF4-FFF2-40B4-BE49-F238E27FC236}">
                <a16:creationId xmlns:a16="http://schemas.microsoft.com/office/drawing/2014/main" id="{092C5E45-A950-6742-A6AE-AC3175CD38C8}"/>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641153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49A029A-557B-2D4D-97F3-0DE4C8452C1C}"/>
              </a:ext>
            </a:extLst>
          </p:cNvPr>
          <p:cNvPicPr>
            <a:picLocks noChangeAspect="1"/>
          </p:cNvPicPr>
          <p:nvPr/>
        </p:nvPicPr>
        <p:blipFill>
          <a:blip r:embed="rId2"/>
          <a:stretch>
            <a:fillRect/>
          </a:stretch>
        </p:blipFill>
        <p:spPr>
          <a:xfrm>
            <a:off x="2671853" y="666426"/>
            <a:ext cx="9334592" cy="5277173"/>
          </a:xfrm>
          <a:prstGeom prst="rect">
            <a:avLst/>
          </a:prstGeom>
        </p:spPr>
      </p:pic>
      <p:sp>
        <p:nvSpPr>
          <p:cNvPr id="3" name="Rectangle 2">
            <a:extLst>
              <a:ext uri="{FF2B5EF4-FFF2-40B4-BE49-F238E27FC236}">
                <a16:creationId xmlns:a16="http://schemas.microsoft.com/office/drawing/2014/main" id="{983F3F42-8D8D-FC44-9142-A34103B2192A}"/>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255233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re 1">
            <a:extLst>
              <a:ext uri="{FF2B5EF4-FFF2-40B4-BE49-F238E27FC236}">
                <a16:creationId xmlns:a16="http://schemas.microsoft.com/office/drawing/2014/main" id="{C4EB8D07-E86F-1242-9ACD-876B528C902A}"/>
              </a:ext>
            </a:extLst>
          </p:cNvPr>
          <p:cNvSpPr txBox="1">
            <a:spLocks/>
          </p:cNvSpPr>
          <p:nvPr/>
        </p:nvSpPr>
        <p:spPr bwMode="auto">
          <a:xfrm>
            <a:off x="2692400" y="187325"/>
            <a:ext cx="68246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ea typeface="Helvetica" pitchFamily="2" charset="0"/>
                <a:cs typeface="Helvetica" pitchFamily="2" charset="0"/>
              </a:rPr>
              <a:t>Question de recherche :</a:t>
            </a:r>
            <a:endParaRPr lang="fr-BE" altLang="fr-FR" sz="4000" b="1" dirty="0">
              <a:solidFill>
                <a:srgbClr val="067484"/>
              </a:solidFill>
              <a:latin typeface="Helvetica"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90F0DA55-D2B9-5042-8EA1-72F592FF07AA}"/>
              </a:ext>
            </a:extLst>
          </p:cNvPr>
          <p:cNvSpPr/>
          <p:nvPr/>
        </p:nvSpPr>
        <p:spPr>
          <a:xfrm>
            <a:off x="3184264" y="2382427"/>
            <a:ext cx="8111266" cy="1754326"/>
          </a:xfrm>
          <a:prstGeom prst="rect">
            <a:avLst/>
          </a:prstGeom>
        </p:spPr>
        <p:txBody>
          <a:bodyPr wrap="square">
            <a:spAutoFit/>
          </a:bodyPr>
          <a:lstStyle/>
          <a:p>
            <a:r>
              <a:rPr lang="fr-BE" altLang="fr-FR" sz="3600" b="1" dirty="0">
                <a:solidFill>
                  <a:srgbClr val="067484"/>
                </a:solidFill>
                <a:latin typeface="Helvetica" pitchFamily="2" charset="0"/>
                <a:ea typeface="Helvetica" pitchFamily="2" charset="0"/>
                <a:cs typeface="Helvetica" pitchFamily="2" charset="0"/>
              </a:rPr>
              <a:t>Quel est l’impact de notre formation sur les participants ?</a:t>
            </a:r>
          </a:p>
          <a:p>
            <a:endParaRPr lang="fr-BE" altLang="fr-FR" sz="3600" b="1" dirty="0">
              <a:solidFill>
                <a:srgbClr val="067484"/>
              </a:solidFill>
              <a:latin typeface="Helvetica" pitchFamily="2" charset="0"/>
              <a:ea typeface="Helvetica" pitchFamily="2" charset="0"/>
              <a:cs typeface="Helvetica" pitchFamily="2" charset="0"/>
            </a:endParaRPr>
          </a:p>
        </p:txBody>
      </p:sp>
      <p:sp>
        <p:nvSpPr>
          <p:cNvPr id="6" name="Rectangle 5">
            <a:extLst>
              <a:ext uri="{FF2B5EF4-FFF2-40B4-BE49-F238E27FC236}">
                <a16:creationId xmlns:a16="http://schemas.microsoft.com/office/drawing/2014/main" id="{928474B7-54B1-DB40-BFAB-781A171B8757}"/>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060771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re 1">
            <a:extLst>
              <a:ext uri="{FF2B5EF4-FFF2-40B4-BE49-F238E27FC236}">
                <a16:creationId xmlns:a16="http://schemas.microsoft.com/office/drawing/2014/main" id="{C4EB8D07-E86F-1242-9ACD-876B528C902A}"/>
              </a:ext>
            </a:extLst>
          </p:cNvPr>
          <p:cNvSpPr txBox="1">
            <a:spLocks/>
          </p:cNvSpPr>
          <p:nvPr/>
        </p:nvSpPr>
        <p:spPr bwMode="auto">
          <a:xfrm>
            <a:off x="2692400" y="187325"/>
            <a:ext cx="8645977"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Evaluation des effets de FORMASTART sur les enseignants</a:t>
            </a:r>
          </a:p>
        </p:txBody>
      </p:sp>
      <p:sp>
        <p:nvSpPr>
          <p:cNvPr id="5" name="Rectangle 4">
            <a:extLst>
              <a:ext uri="{FF2B5EF4-FFF2-40B4-BE49-F238E27FC236}">
                <a16:creationId xmlns:a16="http://schemas.microsoft.com/office/drawing/2014/main" id="{4CE448FB-B17D-4945-AF41-A8FCB146EDEC}"/>
              </a:ext>
            </a:extLst>
          </p:cNvPr>
          <p:cNvSpPr/>
          <p:nvPr/>
        </p:nvSpPr>
        <p:spPr>
          <a:xfrm>
            <a:off x="2979685" y="1683851"/>
            <a:ext cx="8358692" cy="3724096"/>
          </a:xfrm>
          <a:prstGeom prst="rect">
            <a:avLst/>
          </a:prstGeom>
        </p:spPr>
        <p:txBody>
          <a:bodyPr wrap="square">
            <a:spAutoFit/>
          </a:bodyPr>
          <a:lstStyle/>
          <a:p>
            <a:pPr algn="just">
              <a:spcAft>
                <a:spcPts val="0"/>
              </a:spcAft>
            </a:pPr>
            <a:r>
              <a:rPr lang="nl-BE" dirty="0">
                <a:latin typeface="Arial" panose="020B0604020202020204" pitchFamily="34" charset="0"/>
                <a:ea typeface="Times New Roman" panose="02020603050405020304" pitchFamily="18" charset="0"/>
              </a:rPr>
              <a:t>Les travaux de Kirkpatrick (1959) ne sont pas d’une grande aide, car il s’agit de :</a:t>
            </a:r>
          </a:p>
          <a:p>
            <a:pPr marL="285750" indent="-285750" algn="just">
              <a:spcAft>
                <a:spcPts val="0"/>
              </a:spcAft>
              <a:buFont typeface="Arial" panose="020B0604020202020204" pitchFamily="34" charset="0"/>
              <a:buChar char="•"/>
            </a:pPr>
            <a:r>
              <a:rPr lang="nl-BE" dirty="0">
                <a:latin typeface="Arial" panose="020B0604020202020204" pitchFamily="34" charset="0"/>
                <a:ea typeface="Times New Roman" panose="02020603050405020304" pitchFamily="18" charset="0"/>
              </a:rPr>
              <a:t>Formations obligatoires</a:t>
            </a:r>
          </a:p>
          <a:p>
            <a:pPr marL="285750" indent="-285750" algn="just">
              <a:spcAft>
                <a:spcPts val="0"/>
              </a:spcAft>
              <a:buFont typeface="Arial" panose="020B0604020202020204" pitchFamily="34" charset="0"/>
              <a:buChar char="•"/>
            </a:pPr>
            <a:r>
              <a:rPr lang="nl-BE" dirty="0">
                <a:latin typeface="Arial" panose="020B0604020202020204" pitchFamily="34" charset="0"/>
                <a:ea typeface="Times New Roman" panose="02020603050405020304" pitchFamily="18" charset="0"/>
              </a:rPr>
              <a:t>Formations qui ne répondent pas à des besoins identifiés</a:t>
            </a:r>
          </a:p>
          <a:p>
            <a:pPr marL="285750" indent="-285750" algn="just">
              <a:spcAft>
                <a:spcPts val="0"/>
              </a:spcAft>
              <a:buFont typeface="Arial" panose="020B0604020202020204" pitchFamily="34" charset="0"/>
              <a:buChar char="•"/>
            </a:pPr>
            <a:r>
              <a:rPr lang="nl-BE" dirty="0">
                <a:latin typeface="Arial" panose="020B0604020202020204" pitchFamily="34" charset="0"/>
                <a:ea typeface="Times New Roman" panose="02020603050405020304" pitchFamily="18" charset="0"/>
              </a:rPr>
              <a:t>Formations à la carte</a:t>
            </a:r>
          </a:p>
          <a:p>
            <a:pPr marL="285750" indent="-285750" algn="just">
              <a:spcAft>
                <a:spcPts val="0"/>
              </a:spcAft>
              <a:buFont typeface="Arial" panose="020B0604020202020204" pitchFamily="34" charset="0"/>
              <a:buChar char="•"/>
            </a:pPr>
            <a:r>
              <a:rPr lang="nl-BE" dirty="0">
                <a:latin typeface="Arial" panose="020B0604020202020204" pitchFamily="34" charset="0"/>
                <a:ea typeface="Times New Roman" panose="02020603050405020304" pitchFamily="18" charset="0"/>
              </a:rPr>
              <a:t>Formations dont le but premier n’est pas de transmettre des contenus ou d’imposer des façons de procéder, mais bien de faire évoluer les pratiques et les attitudes</a:t>
            </a:r>
            <a:endParaRPr lang="fr-FR" dirty="0">
              <a:latin typeface="Times New Roman" panose="02020603050405020304" pitchFamily="18" charset="0"/>
              <a:ea typeface="Times New Roman" panose="02020603050405020304" pitchFamily="18" charset="0"/>
            </a:endParaRPr>
          </a:p>
          <a:p>
            <a:pPr marL="285750" indent="-285750" algn="just">
              <a:spcAft>
                <a:spcPts val="0"/>
              </a:spcAft>
              <a:buFont typeface="Arial" panose="020B0604020202020204" pitchFamily="34" charset="0"/>
              <a:buChar char="•"/>
            </a:pPr>
            <a:endParaRPr lang="fr-FR" sz="2000" dirty="0">
              <a:effectLst/>
              <a:latin typeface="Times New Roman" panose="02020603050405020304" pitchFamily="18" charset="0"/>
              <a:ea typeface="Times New Roman" panose="02020603050405020304" pitchFamily="18" charset="0"/>
            </a:endParaRPr>
          </a:p>
          <a:p>
            <a:pPr algn="just">
              <a:spcAft>
                <a:spcPts val="0"/>
              </a:spcAft>
            </a:pPr>
            <a:r>
              <a:rPr lang="fr-FR" dirty="0">
                <a:latin typeface="Arial" panose="020B0604020202020204" pitchFamily="34" charset="0"/>
              </a:rPr>
              <a:t>Intérêt pour les travaux de </a:t>
            </a:r>
            <a:r>
              <a:rPr lang="fr-BE" dirty="0" err="1">
                <a:latin typeface="Arial" panose="020B0604020202020204" pitchFamily="34" charset="0"/>
              </a:rPr>
              <a:t>Sainsaulieu</a:t>
            </a:r>
            <a:r>
              <a:rPr lang="fr-FR" dirty="0">
                <a:latin typeface="Arial" panose="020B0604020202020204" pitchFamily="34" charset="0"/>
              </a:rPr>
              <a:t> (1974) qui ne proposent cependant pas une approche suffisamment pragmatique</a:t>
            </a:r>
          </a:p>
          <a:p>
            <a:pPr algn="just">
              <a:spcAft>
                <a:spcPts val="0"/>
              </a:spcAft>
            </a:pPr>
            <a:endParaRPr lang="fr-FR" dirty="0">
              <a:latin typeface="Arial" panose="020B0604020202020204" pitchFamily="34" charset="0"/>
            </a:endParaRPr>
          </a:p>
          <a:p>
            <a:pPr algn="just">
              <a:spcAft>
                <a:spcPts val="0"/>
              </a:spcAft>
            </a:pPr>
            <a:r>
              <a:rPr lang="fr-FR" dirty="0">
                <a:latin typeface="Arial" panose="020B0604020202020204" pitchFamily="34" charset="0"/>
              </a:rPr>
              <a:t>=&gt; Choix d’une approche axée sur le développement professionnel des enseignants</a:t>
            </a:r>
            <a:endParaRPr lang="fr-BE" dirty="0">
              <a:latin typeface="Arial" panose="020B0604020202020204" pitchFamily="34" charset="0"/>
            </a:endParaRPr>
          </a:p>
        </p:txBody>
      </p:sp>
      <p:sp>
        <p:nvSpPr>
          <p:cNvPr id="4" name="Rectangle 3">
            <a:extLst>
              <a:ext uri="{FF2B5EF4-FFF2-40B4-BE49-F238E27FC236}">
                <a16:creationId xmlns:a16="http://schemas.microsoft.com/office/drawing/2014/main" id="{52E03316-8AB1-5344-BE8B-6D919DBB7340}"/>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722216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re 1">
            <a:extLst>
              <a:ext uri="{FF2B5EF4-FFF2-40B4-BE49-F238E27FC236}">
                <a16:creationId xmlns:a16="http://schemas.microsoft.com/office/drawing/2014/main" id="{C4EB8D07-E86F-1242-9ACD-876B528C902A}"/>
              </a:ext>
            </a:extLst>
          </p:cNvPr>
          <p:cNvSpPr txBox="1">
            <a:spLocks/>
          </p:cNvSpPr>
          <p:nvPr/>
        </p:nvSpPr>
        <p:spPr bwMode="auto">
          <a:xfrm>
            <a:off x="2692400" y="187325"/>
            <a:ext cx="68246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Verdana" panose="020B0604030504040204" pitchFamily="34" charset="0"/>
              </a:defRPr>
            </a:lvl1pPr>
            <a:lvl2pPr marL="669925" indent="-325438">
              <a:spcBef>
                <a:spcPct val="20000"/>
              </a:spcBef>
              <a:buClr>
                <a:schemeClr val="accent2"/>
              </a:buClr>
              <a:buSzPct val="60000"/>
              <a:buFont typeface="Wingdings" pitchFamily="2" charset="2"/>
              <a:buChar char="q"/>
              <a:defRPr sz="2600">
                <a:solidFill>
                  <a:schemeClr val="tx1"/>
                </a:solidFill>
                <a:latin typeface="Verdana" panose="020B0604030504040204" pitchFamily="34" charset="0"/>
              </a:defRPr>
            </a:lvl2pPr>
            <a:lvl3pPr marL="1022350" indent="-350838">
              <a:spcBef>
                <a:spcPct val="20000"/>
              </a:spcBef>
              <a:buClr>
                <a:schemeClr val="accent1"/>
              </a:buClr>
              <a:buSzPct val="65000"/>
              <a:buFont typeface="Wingdings" pitchFamily="2" charset="2"/>
              <a:buChar char="n"/>
              <a:defRPr sz="2200">
                <a:solidFill>
                  <a:schemeClr val="tx1"/>
                </a:solidFill>
                <a:latin typeface="Verdana" panose="020B0604030504040204" pitchFamily="34" charset="0"/>
              </a:defRPr>
            </a:lvl3pPr>
            <a:lvl4pPr marL="1339850" indent="-315913">
              <a:spcBef>
                <a:spcPct val="20000"/>
              </a:spcBef>
              <a:buClr>
                <a:schemeClr val="accent2"/>
              </a:buClr>
              <a:buSzPct val="70000"/>
              <a:buFont typeface="Wingdings" pitchFamily="2" charset="2"/>
              <a:buChar char="q"/>
              <a:defRPr sz="2000">
                <a:solidFill>
                  <a:schemeClr val="tx1"/>
                </a:solidFill>
                <a:latin typeface="Verdana" panose="020B0604030504040204" pitchFamily="34" charset="0"/>
              </a:defRPr>
            </a:lvl4pPr>
            <a:lvl5pPr marL="1681163" indent="-339725">
              <a:spcBef>
                <a:spcPct val="20000"/>
              </a:spcBef>
              <a:buClr>
                <a:schemeClr val="accent1"/>
              </a:buClr>
              <a:buSzPct val="75000"/>
              <a:buFont typeface="Wingdings" pitchFamily="2" charset="2"/>
              <a:buChar char="§"/>
              <a:defRPr sz="2000">
                <a:solidFill>
                  <a:schemeClr val="tx1"/>
                </a:solidFill>
                <a:latin typeface="Verdana" panose="020B0604030504040204" pitchFamily="34" charset="0"/>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fr-BE" altLang="fr-FR" sz="4000" b="1" dirty="0">
                <a:solidFill>
                  <a:srgbClr val="067484"/>
                </a:solidFill>
                <a:latin typeface="Helvetica" pitchFamily="2" charset="0"/>
                <a:cs typeface="Times New Roman" panose="02020603050405020304" pitchFamily="18" charset="0"/>
              </a:rPr>
              <a:t>Cadre de référence</a:t>
            </a:r>
          </a:p>
        </p:txBody>
      </p:sp>
      <p:pic>
        <p:nvPicPr>
          <p:cNvPr id="4" name="Image 3">
            <a:extLst>
              <a:ext uri="{FF2B5EF4-FFF2-40B4-BE49-F238E27FC236}">
                <a16:creationId xmlns:a16="http://schemas.microsoft.com/office/drawing/2014/main" id="{6EC60C84-B338-1B4A-A8B2-E8F3B6378100}"/>
              </a:ext>
            </a:extLst>
          </p:cNvPr>
          <p:cNvPicPr>
            <a:picLocks noChangeAspect="1"/>
          </p:cNvPicPr>
          <p:nvPr/>
        </p:nvPicPr>
        <p:blipFill>
          <a:blip r:embed="rId3"/>
          <a:stretch>
            <a:fillRect/>
          </a:stretch>
        </p:blipFill>
        <p:spPr>
          <a:xfrm>
            <a:off x="3938403" y="1008062"/>
            <a:ext cx="6441256" cy="5133261"/>
          </a:xfrm>
          <a:prstGeom prst="rect">
            <a:avLst/>
          </a:prstGeom>
        </p:spPr>
      </p:pic>
      <p:sp>
        <p:nvSpPr>
          <p:cNvPr id="2" name="Rectangle 1">
            <a:extLst>
              <a:ext uri="{FF2B5EF4-FFF2-40B4-BE49-F238E27FC236}">
                <a16:creationId xmlns:a16="http://schemas.microsoft.com/office/drawing/2014/main" id="{7EB4E805-D5A6-164E-B167-A4ECF65F0525}"/>
              </a:ext>
            </a:extLst>
          </p:cNvPr>
          <p:cNvSpPr/>
          <p:nvPr/>
        </p:nvSpPr>
        <p:spPr>
          <a:xfrm>
            <a:off x="2692400" y="5941219"/>
            <a:ext cx="9499600" cy="923330"/>
          </a:xfrm>
          <a:prstGeom prst="rect">
            <a:avLst/>
          </a:prstGeom>
        </p:spPr>
        <p:txBody>
          <a:bodyPr wrap="square">
            <a:spAutoFit/>
          </a:bodyPr>
          <a:lstStyle/>
          <a:p>
            <a:r>
              <a:rPr lang="en" dirty="0">
                <a:solidFill>
                  <a:srgbClr val="505050"/>
                </a:solidFill>
                <a:latin typeface="Arial" panose="020B0604020202020204" pitchFamily="34" charset="0"/>
              </a:rPr>
              <a:t>Interconnected Model of (Teacher) Professional Growth </a:t>
            </a:r>
          </a:p>
          <a:p>
            <a:r>
              <a:rPr lang="en-US" dirty="0">
                <a:solidFill>
                  <a:srgbClr val="505050"/>
                </a:solidFill>
                <a:latin typeface="Arial" panose="020B0604020202020204" pitchFamily="34" charset="0"/>
              </a:rPr>
              <a:t>(Teacher Professional Growth Consortium, 1994, </a:t>
            </a:r>
          </a:p>
          <a:p>
            <a:r>
              <a:rPr lang="en-US" dirty="0">
                <a:solidFill>
                  <a:srgbClr val="505050"/>
                </a:solidFill>
                <a:latin typeface="Arial" panose="020B0604020202020204" pitchFamily="34" charset="0"/>
              </a:rPr>
              <a:t>Clarke &amp; Hollingsworth, 2002)</a:t>
            </a:r>
            <a:endParaRPr lang="fr-BE" dirty="0">
              <a:solidFill>
                <a:srgbClr val="505050"/>
              </a:solidFill>
              <a:latin typeface="Arial" panose="020B0604020202020204" pitchFamily="34" charset="0"/>
            </a:endParaRPr>
          </a:p>
        </p:txBody>
      </p:sp>
      <p:sp>
        <p:nvSpPr>
          <p:cNvPr id="6" name="Rectangle 5">
            <a:extLst>
              <a:ext uri="{FF2B5EF4-FFF2-40B4-BE49-F238E27FC236}">
                <a16:creationId xmlns:a16="http://schemas.microsoft.com/office/drawing/2014/main" id="{AFE5A693-9464-924E-A57A-22874F88C52B}"/>
              </a:ext>
            </a:extLst>
          </p:cNvPr>
          <p:cNvSpPr/>
          <p:nvPr/>
        </p:nvSpPr>
        <p:spPr>
          <a:xfrm>
            <a:off x="9060873" y="6282047"/>
            <a:ext cx="3131127" cy="38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26381909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v Prof admee 2020" id="{57AFC30A-AB60-6645-984C-45572E57EEFF}" vid="{8CC129EA-13FE-E84F-ADF5-B2064000B69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Dev Prof admee 2020_reluFJ</Template>
  <TotalTime>62</TotalTime>
  <Words>1224</Words>
  <Application>Microsoft Macintosh PowerPoint</Application>
  <PresentationFormat>Grand écran</PresentationFormat>
  <Paragraphs>147</Paragraphs>
  <Slides>21</Slides>
  <Notes>7</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21</vt:i4>
      </vt:variant>
    </vt:vector>
  </HeadingPairs>
  <TitlesOfParts>
    <vt:vector size="31" baseType="lpstr">
      <vt:lpstr>Arial</vt:lpstr>
      <vt:lpstr>Calibri</vt:lpstr>
      <vt:lpstr>Calibri Light</vt:lpstr>
      <vt:lpstr>Chalkduster</vt:lpstr>
      <vt:lpstr>Helvetica</vt:lpstr>
      <vt:lpstr>Times New Roman</vt:lpstr>
      <vt:lpstr>TrebuchetMS</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Université de Liège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Françoise Jérôme</dc:creator>
  <cp:lastModifiedBy>Pascal Detroz</cp:lastModifiedBy>
  <cp:revision>9</cp:revision>
  <dcterms:created xsi:type="dcterms:W3CDTF">2020-01-15T14:05:57Z</dcterms:created>
  <dcterms:modified xsi:type="dcterms:W3CDTF">2020-01-17T14:49:05Z</dcterms:modified>
</cp:coreProperties>
</file>