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6" r:id="rId1"/>
  </p:sldMasterIdLst>
  <p:sldIdLst>
    <p:sldId id="256" r:id="rId2"/>
    <p:sldId id="263" r:id="rId3"/>
    <p:sldId id="257" r:id="rId4"/>
    <p:sldId id="259" r:id="rId5"/>
    <p:sldId id="260" r:id="rId6"/>
    <p:sldId id="262" r:id="rId7"/>
    <p:sldId id="265" r:id="rId8"/>
    <p:sldId id="266" r:id="rId9"/>
    <p:sldId id="267" r:id="rId10"/>
    <p:sldId id="268" r:id="rId11"/>
    <p:sldId id="275" r:id="rId12"/>
    <p:sldId id="269" r:id="rId13"/>
    <p:sldId id="276" r:id="rId14"/>
    <p:sldId id="273" r:id="rId15"/>
    <p:sldId id="278" r:id="rId16"/>
    <p:sldId id="283" r:id="rId17"/>
    <p:sldId id="277" r:id="rId18"/>
    <p:sldId id="279" r:id="rId19"/>
    <p:sldId id="284" r:id="rId20"/>
    <p:sldId id="280" r:id="rId21"/>
    <p:sldId id="281" r:id="rId22"/>
    <p:sldId id="271" r:id="rId23"/>
    <p:sldId id="274"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453"/>
    <p:restoredTop sz="94694"/>
  </p:normalViewPr>
  <p:slideViewPr>
    <p:cSldViewPr snapToGrid="0" snapToObjects="1">
      <p:cViewPr varScale="1">
        <p:scale>
          <a:sx n="102" d="100"/>
          <a:sy n="102" d="100"/>
        </p:scale>
        <p:origin x="208"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fr-FR"/>
              <a:t>Modifiez le style du titre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D57F1E4F-1CFF-5643-939E-217C01CDF565}" type="slidenum">
              <a:rPr lang="en-US" smtClean="0"/>
              <a:pPr/>
              <a:t>‹N°›</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69138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860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9827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3261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fr-FR"/>
              <a:t>Modifiez le style du titre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07890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fr-FR"/>
              <a:t>Modifiez le style du titre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93473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fr-FR"/>
              <a:t>Modifiez le style du titre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609285" y="2851331"/>
            <a:ext cx="3893623" cy="30714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666635" y="2851331"/>
            <a:ext cx="3899798" cy="307143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4699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09757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1/21/20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1459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1991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6226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B61BEF0D-F0BB-DE4B-95CE-6DB70DBA9567}" type="datetimeFigureOut">
              <a:rPr lang="en-US" smtClean="0"/>
              <a:pPr/>
              <a:t>1/21/20</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D57F1E4F-1CFF-5643-939E-217C01CDF565}" type="slidenum">
              <a:rPr lang="en-US" smtClean="0"/>
              <a:pPr/>
              <a:t>‹N°›</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6011721"/>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A927A-9FF3-0547-9522-6AA381A36EFD}"/>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7C386AF4-4C7E-EA4F-B1CB-90887134E4F5}"/>
              </a:ext>
            </a:extLst>
          </p:cNvPr>
          <p:cNvSpPr>
            <a:spLocks noGrp="1"/>
          </p:cNvSpPr>
          <p:nvPr>
            <p:ph type="subTitle" idx="1"/>
          </p:nvPr>
        </p:nvSpPr>
        <p:spPr/>
        <p:txBody>
          <a:bodyPr/>
          <a:lstStyle/>
          <a:p>
            <a:endParaRPr lang="fr-FR"/>
          </a:p>
        </p:txBody>
      </p:sp>
      <p:pic>
        <p:nvPicPr>
          <p:cNvPr id="4" name="Image 3">
            <a:extLst>
              <a:ext uri="{FF2B5EF4-FFF2-40B4-BE49-F238E27FC236}">
                <a16:creationId xmlns:a16="http://schemas.microsoft.com/office/drawing/2014/main" id="{27D394E0-9DBA-DE43-AD65-C088CE26FFEB}"/>
              </a:ext>
            </a:extLst>
          </p:cNvPr>
          <p:cNvPicPr>
            <a:picLocks noChangeAspect="1"/>
          </p:cNvPicPr>
          <p:nvPr/>
        </p:nvPicPr>
        <p:blipFill>
          <a:blip r:embed="rId2"/>
          <a:stretch>
            <a:fillRect/>
          </a:stretch>
        </p:blipFill>
        <p:spPr>
          <a:xfrm>
            <a:off x="8908" y="0"/>
            <a:ext cx="12174183" cy="6858000"/>
          </a:xfrm>
          <a:prstGeom prst="rect">
            <a:avLst/>
          </a:prstGeom>
        </p:spPr>
      </p:pic>
    </p:spTree>
    <p:extLst>
      <p:ext uri="{BB962C8B-B14F-4D97-AF65-F5344CB8AC3E}">
        <p14:creationId xmlns:p14="http://schemas.microsoft.com/office/powerpoint/2010/main" val="249954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517EDD9-BB92-084B-BFE1-B494FCD29A83}"/>
              </a:ext>
            </a:extLst>
          </p:cNvPr>
          <p:cNvSpPr>
            <a:spLocks noGrp="1"/>
          </p:cNvSpPr>
          <p:nvPr>
            <p:ph type="title"/>
          </p:nvPr>
        </p:nvSpPr>
        <p:spPr>
          <a:xfrm>
            <a:off x="1630017" y="808056"/>
            <a:ext cx="9602073" cy="1077229"/>
          </a:xfrm>
        </p:spPr>
        <p:txBody>
          <a:bodyPr>
            <a:normAutofit fontScale="90000"/>
          </a:bodyPr>
          <a:lstStyle/>
          <a:p>
            <a:r>
              <a:rPr lang="nl-BE" sz="3600" i="1" dirty="0" err="1"/>
              <a:t>Nécessitant</a:t>
            </a:r>
            <a:r>
              <a:rPr lang="nl-BE" sz="3600" i="1" dirty="0"/>
              <a:t> une approche plurdisciplinaire… Et les évaluateurs, docimologues, psychométriciens ?  </a:t>
            </a:r>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2369985"/>
            <a:ext cx="10936577" cy="3997828"/>
          </a:xfrm>
        </p:spPr>
        <p:txBody>
          <a:bodyPr>
            <a:normAutofit fontScale="92500"/>
          </a:bodyPr>
          <a:lstStyle/>
          <a:p>
            <a:r>
              <a:rPr lang="nl-BE" sz="2400" i="1" dirty="0"/>
              <a:t>Van Harmelen et Workman (2012) décrivent 4 grandes fonctions que peuvent avoir les Learning Analytics (descriptive, diagnostique, prédictive et prescriptive)</a:t>
            </a:r>
          </a:p>
          <a:p>
            <a:r>
              <a:rPr lang="fr-FR" sz="2400" i="1" dirty="0"/>
              <a:t>JISC Learning </a:t>
            </a:r>
            <a:r>
              <a:rPr lang="fr-FR" sz="2400" i="1" dirty="0" err="1"/>
              <a:t>analytics</a:t>
            </a:r>
            <a:r>
              <a:rPr lang="fr-FR" sz="2400" i="1" dirty="0"/>
              <a:t> in </a:t>
            </a:r>
            <a:r>
              <a:rPr lang="fr-FR" sz="2400" i="1" dirty="0" err="1"/>
              <a:t>higher</a:t>
            </a:r>
            <a:r>
              <a:rPr lang="fr-FR" sz="2400" i="1" dirty="0"/>
              <a:t> </a:t>
            </a:r>
            <a:r>
              <a:rPr lang="fr-FR" sz="2400" i="1" dirty="0" err="1"/>
              <a:t>education</a:t>
            </a:r>
            <a:r>
              <a:rPr lang="fr-FR" sz="2400" i="1" dirty="0"/>
              <a:t> report (2016) :</a:t>
            </a:r>
          </a:p>
          <a:p>
            <a:pPr lvl="1"/>
            <a:r>
              <a:rPr lang="fr-FR" dirty="0"/>
              <a:t>Amélioration, chez les enseignants, de leur pratique d’accompagnement des étudiants</a:t>
            </a:r>
          </a:p>
          <a:p>
            <a:pPr lvl="1"/>
            <a:r>
              <a:rPr lang="fr-FR" dirty="0"/>
              <a:t>Amélioration, par les enseignants, de leurs écologies d’apprentissage</a:t>
            </a:r>
            <a:endParaRPr lang="fr-BE" dirty="0"/>
          </a:p>
          <a:p>
            <a:pPr lvl="1"/>
            <a:r>
              <a:rPr lang="fr-FR" dirty="0"/>
              <a:t>Personnalisation de l’apprentissage   </a:t>
            </a:r>
            <a:endParaRPr lang="fr-BE" dirty="0"/>
          </a:p>
          <a:p>
            <a:pPr lvl="1"/>
            <a:r>
              <a:rPr lang="fr-FR" dirty="0"/>
              <a:t>Aide à la réussite grâce à laquelle l’étudiant peut monitorer et réguler ses propres apprentissages</a:t>
            </a:r>
            <a:endParaRPr lang="fr-BE" dirty="0"/>
          </a:p>
          <a:p>
            <a:pPr lvl="1"/>
            <a:r>
              <a:rPr lang="fr-FR" dirty="0"/>
              <a:t>Outils de gestion au niveau départemental, facultaire ou universitaire</a:t>
            </a:r>
            <a:endParaRPr lang="nl-BE" sz="2400" i="1" dirty="0"/>
          </a:p>
        </p:txBody>
      </p:sp>
    </p:spTree>
    <p:extLst>
      <p:ext uri="{BB962C8B-B14F-4D97-AF65-F5344CB8AC3E}">
        <p14:creationId xmlns:p14="http://schemas.microsoft.com/office/powerpoint/2010/main" val="319947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517EDD9-BB92-084B-BFE1-B494FCD29A83}"/>
              </a:ext>
            </a:extLst>
          </p:cNvPr>
          <p:cNvSpPr>
            <a:spLocks noGrp="1"/>
          </p:cNvSpPr>
          <p:nvPr>
            <p:ph type="title"/>
          </p:nvPr>
        </p:nvSpPr>
        <p:spPr>
          <a:xfrm>
            <a:off x="1630017" y="808056"/>
            <a:ext cx="9602073" cy="1077229"/>
          </a:xfrm>
        </p:spPr>
        <p:txBody>
          <a:bodyPr>
            <a:normAutofit/>
          </a:bodyPr>
          <a:lstStyle/>
          <a:p>
            <a:r>
              <a:rPr lang="nl-BE" sz="3600" i="1" dirty="0"/>
              <a:t>Les Learning Analtytics : la recette</a:t>
            </a:r>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1775204"/>
            <a:ext cx="10936577" cy="4592609"/>
          </a:xfrm>
        </p:spPr>
        <p:txBody>
          <a:bodyPr>
            <a:normAutofit/>
          </a:bodyPr>
          <a:lstStyle/>
          <a:p>
            <a:r>
              <a:rPr lang="nl-BE" sz="2400" i="1" dirty="0"/>
              <a:t>Vous tracez l’activité de l’apprenant (données massives - Big Data)</a:t>
            </a:r>
          </a:p>
          <a:p>
            <a:r>
              <a:rPr lang="nl-BE" sz="2400" i="1" dirty="0"/>
              <a:t>Vous secouez le tout avec des algorithmes</a:t>
            </a:r>
          </a:p>
          <a:p>
            <a:r>
              <a:rPr lang="nl-BE" sz="2400" i="1" dirty="0" err="1"/>
              <a:t>Vous</a:t>
            </a:r>
            <a:r>
              <a:rPr lang="nl-BE" sz="2400" i="1" dirty="0"/>
              <a:t> </a:t>
            </a:r>
            <a:r>
              <a:rPr lang="nl-BE" sz="2400" i="1" dirty="0" err="1"/>
              <a:t>ajoutez</a:t>
            </a:r>
            <a:r>
              <a:rPr lang="nl-BE" sz="2400" i="1" dirty="0"/>
              <a:t> une pincée de structure statistique</a:t>
            </a:r>
          </a:p>
          <a:p>
            <a:r>
              <a:rPr lang="nl-BE" sz="2400" i="1" dirty="0"/>
              <a:t>Vous servez dans de chouettes tableaux de bord</a:t>
            </a:r>
          </a:p>
          <a:p>
            <a:r>
              <a:rPr lang="nl-BE" sz="2400" i="1" dirty="0"/>
              <a:t>Vous réglez les </a:t>
            </a:r>
            <a:r>
              <a:rPr lang="nl-BE" sz="2400" i="1" dirty="0" err="1"/>
              <a:t>problèmes</a:t>
            </a:r>
            <a:r>
              <a:rPr lang="nl-BE" sz="2400" i="1" dirty="0"/>
              <a:t> </a:t>
            </a:r>
            <a:r>
              <a:rPr lang="nl-BE" sz="2400" i="1" dirty="0" err="1"/>
              <a:t>d’enseignement</a:t>
            </a:r>
            <a:r>
              <a:rPr lang="nl-BE" sz="2400" i="1" dirty="0"/>
              <a:t>/apprentissage</a:t>
            </a:r>
          </a:p>
          <a:p>
            <a:endParaRPr lang="nl-BE" sz="2400" i="1" dirty="0"/>
          </a:p>
          <a:p>
            <a:pPr marL="0" indent="0">
              <a:buNone/>
            </a:pPr>
            <a:endParaRPr lang="nl-BE" sz="2400" i="1" dirty="0"/>
          </a:p>
        </p:txBody>
      </p:sp>
    </p:spTree>
    <p:extLst>
      <p:ext uri="{BB962C8B-B14F-4D97-AF65-F5344CB8AC3E}">
        <p14:creationId xmlns:p14="http://schemas.microsoft.com/office/powerpoint/2010/main" val="293527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BA4DD-BD32-8C49-B722-AB3A6B18CC2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FC62734-63D4-EB41-96AF-275E4ADBABA4}"/>
              </a:ext>
            </a:extLst>
          </p:cNvPr>
          <p:cNvSpPr>
            <a:spLocks noGrp="1"/>
          </p:cNvSpPr>
          <p:nvPr>
            <p:ph idx="1"/>
          </p:nvPr>
        </p:nvSpPr>
        <p:spPr/>
        <p:txBody>
          <a:bodyPr/>
          <a:lstStyle/>
          <a:p>
            <a:endParaRPr lang="fr-FR"/>
          </a:p>
        </p:txBody>
      </p:sp>
      <p:pic>
        <p:nvPicPr>
          <p:cNvPr id="6" name="Image 5">
            <a:extLst>
              <a:ext uri="{FF2B5EF4-FFF2-40B4-BE49-F238E27FC236}">
                <a16:creationId xmlns:a16="http://schemas.microsoft.com/office/drawing/2014/main" id="{BF8D8538-59BF-354F-9CB9-F5DB6E4A50E1}"/>
              </a:ext>
            </a:extLst>
          </p:cNvPr>
          <p:cNvPicPr>
            <a:picLocks noChangeAspect="1"/>
          </p:cNvPicPr>
          <p:nvPr/>
        </p:nvPicPr>
        <p:blipFill>
          <a:blip r:embed="rId2"/>
          <a:stretch>
            <a:fillRect/>
          </a:stretch>
        </p:blipFill>
        <p:spPr>
          <a:xfrm>
            <a:off x="23173" y="0"/>
            <a:ext cx="12145653" cy="6858000"/>
          </a:xfrm>
          <a:prstGeom prst="rect">
            <a:avLst/>
          </a:prstGeom>
        </p:spPr>
      </p:pic>
    </p:spTree>
    <p:extLst>
      <p:ext uri="{BB962C8B-B14F-4D97-AF65-F5344CB8AC3E}">
        <p14:creationId xmlns:p14="http://schemas.microsoft.com/office/powerpoint/2010/main" val="301444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517EDD9-BB92-084B-BFE1-B494FCD29A83}"/>
              </a:ext>
            </a:extLst>
          </p:cNvPr>
          <p:cNvSpPr>
            <a:spLocks noGrp="1"/>
          </p:cNvSpPr>
          <p:nvPr>
            <p:ph type="title"/>
          </p:nvPr>
        </p:nvSpPr>
        <p:spPr>
          <a:xfrm>
            <a:off x="1630017" y="808056"/>
            <a:ext cx="9602073" cy="1077229"/>
          </a:xfrm>
        </p:spPr>
        <p:txBody>
          <a:bodyPr>
            <a:normAutofit/>
          </a:bodyPr>
          <a:lstStyle/>
          <a:p>
            <a:r>
              <a:rPr lang="nl-BE" sz="3600" i="1" dirty="0"/>
              <a:t>Les Learning Analtytics : enivrants à souhait</a:t>
            </a:r>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1775204"/>
            <a:ext cx="10936577" cy="4592609"/>
          </a:xfrm>
        </p:spPr>
        <p:txBody>
          <a:bodyPr>
            <a:normAutofit/>
          </a:bodyPr>
          <a:lstStyle/>
          <a:p>
            <a:pPr marL="0" indent="0">
              <a:buNone/>
            </a:pPr>
            <a:endParaRPr lang="nl-BE" sz="2400" i="1" dirty="0"/>
          </a:p>
          <a:p>
            <a:endParaRPr lang="nl-BE" sz="2400" i="1" dirty="0"/>
          </a:p>
          <a:p>
            <a:pPr marL="0" indent="0">
              <a:buNone/>
            </a:pPr>
            <a:endParaRPr lang="nl-BE" sz="2400" i="1" dirty="0"/>
          </a:p>
        </p:txBody>
      </p:sp>
      <p:sp>
        <p:nvSpPr>
          <p:cNvPr id="10" name="Espace réservé du contenu 5">
            <a:extLst>
              <a:ext uri="{FF2B5EF4-FFF2-40B4-BE49-F238E27FC236}">
                <a16:creationId xmlns:a16="http://schemas.microsoft.com/office/drawing/2014/main" id="{D99CD5DE-84E8-494C-B48E-15AEE9CE6AFD}"/>
              </a:ext>
            </a:extLst>
          </p:cNvPr>
          <p:cNvSpPr txBox="1">
            <a:spLocks/>
          </p:cNvSpPr>
          <p:nvPr/>
        </p:nvSpPr>
        <p:spPr>
          <a:xfrm>
            <a:off x="1362334" y="1927604"/>
            <a:ext cx="10936577" cy="4592609"/>
          </a:xfrm>
          <a:prstGeom prst="rect">
            <a:avLst/>
          </a:prstGeom>
        </p:spPr>
        <p:txBody>
          <a:bodyPr vert="horz" lIns="91440" tIns="45720" rIns="91440" bIns="45720" rtlCol="0" anchor="ctr">
            <a:normAutofit fontScale="85000" lnSpcReduction="10000"/>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r>
              <a:rPr lang="nl-BE" sz="2400" i="1" dirty="0"/>
              <a:t>Les traces récoltées sont meilleures que les données autorapportées pour définir l’action des </a:t>
            </a:r>
            <a:r>
              <a:rPr lang="nl-BE" sz="2400" i="1" dirty="0" err="1"/>
              <a:t>individus</a:t>
            </a:r>
            <a:r>
              <a:rPr lang="nl-BE" sz="2400" i="1" dirty="0"/>
              <a:t>. (Poellhuber at al., 2014)</a:t>
            </a:r>
          </a:p>
          <a:p>
            <a:r>
              <a:rPr lang="nl-BE" sz="2400" i="1" dirty="0"/>
              <a:t>L’analyse des traces permet de prédire avec une certitude de 90 % l’abandon dans les </a:t>
            </a:r>
            <a:r>
              <a:rPr lang="nl-BE" sz="2400" i="1" dirty="0" err="1"/>
              <a:t>MOOCs</a:t>
            </a:r>
            <a:r>
              <a:rPr lang="nl-BE" sz="2400" i="1" dirty="0"/>
              <a:t> dès la deuxième semaine. (Poellhuber, 2019)</a:t>
            </a:r>
          </a:p>
          <a:p>
            <a:r>
              <a:rPr lang="nl-BE" sz="2400" i="1" dirty="0"/>
              <a:t>Dix “likes” sur Facebook sont </a:t>
            </a:r>
            <a:r>
              <a:rPr lang="nl-BE" sz="2400" i="1" dirty="0" err="1"/>
              <a:t>aussi</a:t>
            </a:r>
            <a:r>
              <a:rPr lang="nl-BE" sz="2400" i="1" dirty="0"/>
              <a:t> </a:t>
            </a:r>
            <a:r>
              <a:rPr lang="nl-BE" sz="2400" i="1" dirty="0" err="1"/>
              <a:t>efficaces</a:t>
            </a:r>
            <a:r>
              <a:rPr lang="nl-BE" sz="2400" i="1" dirty="0"/>
              <a:t> que de vagues connaissances pour établir votre profil. Cent “likes” sont </a:t>
            </a:r>
            <a:r>
              <a:rPr lang="nl-BE" sz="2400" i="1" dirty="0" err="1"/>
              <a:t>aussi</a:t>
            </a:r>
            <a:r>
              <a:rPr lang="nl-BE" sz="2400" i="1" dirty="0"/>
              <a:t> </a:t>
            </a:r>
            <a:r>
              <a:rPr lang="nl-BE" sz="2400" i="1" dirty="0" err="1"/>
              <a:t>efficaces</a:t>
            </a:r>
            <a:r>
              <a:rPr lang="nl-BE" sz="2400" i="1" dirty="0"/>
              <a:t> que vos </a:t>
            </a:r>
            <a:r>
              <a:rPr lang="nl-BE" sz="2400" i="1" dirty="0" err="1"/>
              <a:t>amis</a:t>
            </a:r>
            <a:r>
              <a:rPr lang="nl-BE" sz="2400" i="1" dirty="0"/>
              <a:t> </a:t>
            </a:r>
            <a:r>
              <a:rPr lang="nl-BE" sz="2400" i="1" dirty="0" err="1"/>
              <a:t>intimes</a:t>
            </a:r>
            <a:r>
              <a:rPr lang="nl-BE" sz="2400" i="1" dirty="0"/>
              <a:t>. (Pascot, 2019)</a:t>
            </a:r>
          </a:p>
          <a:p>
            <a:r>
              <a:rPr lang="nl-BE" sz="2400" i="1" dirty="0"/>
              <a:t>Les traces sont des faits qui ne sont soumis à aucun a priori, et qui n’ont pas été construits et récoltés pour les besoins de l’analyse (Luengo, 2019) - au contraire, souvent, de </a:t>
            </a:r>
            <a:r>
              <a:rPr lang="nl-BE" sz="2400" i="1" dirty="0" err="1"/>
              <a:t>l’artefact</a:t>
            </a:r>
            <a:r>
              <a:rPr lang="nl-BE" sz="2400" i="1" dirty="0"/>
              <a:t> </a:t>
            </a:r>
            <a:r>
              <a:rPr lang="nl-BE" sz="2400" i="1" dirty="0" err="1"/>
              <a:t>évaluatif</a:t>
            </a:r>
            <a:r>
              <a:rPr lang="nl-BE" sz="2400" i="1" dirty="0"/>
              <a:t> …</a:t>
            </a:r>
          </a:p>
          <a:p>
            <a:pPr marL="0" indent="0">
              <a:buNone/>
            </a:pPr>
            <a:r>
              <a:rPr lang="nl-BE" sz="2400" i="1" dirty="0"/>
              <a:t>=&gt; Important potentiel d’usage pour prédire, alerter, estimer, </a:t>
            </a:r>
            <a:r>
              <a:rPr lang="nl-BE" sz="2400" i="1" dirty="0" err="1"/>
              <a:t>recommander</a:t>
            </a:r>
            <a:r>
              <a:rPr lang="nl-BE" sz="2400" i="1" dirty="0"/>
              <a:t>, …</a:t>
            </a:r>
          </a:p>
          <a:p>
            <a:pPr marL="0" indent="0">
              <a:buFont typeface="Wingdings" panose="05000000000000000000" pitchFamily="2" charset="2"/>
              <a:buNone/>
            </a:pPr>
            <a:endParaRPr lang="nl-BE" sz="2400" i="1" dirty="0"/>
          </a:p>
        </p:txBody>
      </p:sp>
    </p:spTree>
    <p:extLst>
      <p:ext uri="{BB962C8B-B14F-4D97-AF65-F5344CB8AC3E}">
        <p14:creationId xmlns:p14="http://schemas.microsoft.com/office/powerpoint/2010/main" val="374771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517EDD9-BB92-084B-BFE1-B494FCD29A83}"/>
              </a:ext>
            </a:extLst>
          </p:cNvPr>
          <p:cNvSpPr>
            <a:spLocks noGrp="1"/>
          </p:cNvSpPr>
          <p:nvPr>
            <p:ph type="title"/>
          </p:nvPr>
        </p:nvSpPr>
        <p:spPr>
          <a:xfrm>
            <a:off x="1630017" y="808056"/>
            <a:ext cx="9602073" cy="1077229"/>
          </a:xfrm>
        </p:spPr>
        <p:txBody>
          <a:bodyPr>
            <a:normAutofit/>
          </a:bodyPr>
          <a:lstStyle/>
          <a:p>
            <a:r>
              <a:rPr lang="nl-BE" sz="3600" i="1" dirty="0"/>
              <a:t>Les données massives: la grande illusion</a:t>
            </a:r>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2105202"/>
            <a:ext cx="10936577" cy="4747311"/>
          </a:xfrm>
        </p:spPr>
        <p:txBody>
          <a:bodyPr>
            <a:normAutofit fontScale="85000" lnSpcReduction="20000"/>
          </a:bodyPr>
          <a:lstStyle/>
          <a:p>
            <a:r>
              <a:rPr lang="nl-BE" sz="2400" i="1" dirty="0"/>
              <a:t>Dans les LA, les données sont hétérogènes, </a:t>
            </a:r>
            <a:r>
              <a:rPr lang="nl-BE" sz="2400" i="1" dirty="0" err="1"/>
              <a:t>ambiguës</a:t>
            </a:r>
            <a:r>
              <a:rPr lang="nl-BE" sz="2400" i="1" dirty="0"/>
              <a:t>, multiformes, avec des temporalités différentes et </a:t>
            </a:r>
            <a:r>
              <a:rPr lang="nl-BE" sz="2400" i="1" dirty="0" err="1"/>
              <a:t>massives</a:t>
            </a:r>
            <a:r>
              <a:rPr lang="nl-BE" sz="2400" i="1" dirty="0"/>
              <a:t>. (Boyer, 2019)</a:t>
            </a:r>
          </a:p>
          <a:p>
            <a:r>
              <a:rPr lang="nl-BE" sz="2400" i="1" dirty="0"/>
              <a:t>Elles sont aussi partielles et </a:t>
            </a:r>
            <a:r>
              <a:rPr lang="nl-BE" sz="2400" i="1" dirty="0" err="1"/>
              <a:t>donc</a:t>
            </a:r>
            <a:r>
              <a:rPr lang="nl-BE" sz="2400" i="1" dirty="0"/>
              <a:t> </a:t>
            </a:r>
            <a:r>
              <a:rPr lang="nl-BE" sz="2400" i="1" dirty="0" err="1"/>
              <a:t>partiales</a:t>
            </a:r>
            <a:r>
              <a:rPr lang="nl-BE" sz="2400" i="1" dirty="0"/>
              <a:t>, ce qui pose la question de la norme : </a:t>
            </a:r>
          </a:p>
          <a:p>
            <a:pPr lvl="1"/>
            <a:r>
              <a:rPr lang="nl-BE" sz="2200" i="1" dirty="0" err="1"/>
              <a:t>Il</a:t>
            </a:r>
            <a:r>
              <a:rPr lang="nl-BE" sz="2200" i="1" dirty="0"/>
              <a:t> y a plus de données pour un type particulier </a:t>
            </a:r>
            <a:r>
              <a:rPr lang="nl-BE" sz="2200" i="1" dirty="0" err="1"/>
              <a:t>d’individus</a:t>
            </a:r>
            <a:endParaRPr lang="nl-BE" sz="2200" i="1" dirty="0"/>
          </a:p>
          <a:p>
            <a:pPr lvl="1"/>
            <a:r>
              <a:rPr lang="nl-BE" sz="2200" i="1" dirty="0"/>
              <a:t>Les données sont, par essence, numériques</a:t>
            </a:r>
          </a:p>
          <a:p>
            <a:r>
              <a:rPr lang="nl-BE" sz="2400" i="1" dirty="0"/>
              <a:t>Les traces constituent des données d’engagement comportemental et pas nécessairement des données d’engagement cognitif. Les individus peuvent réguler le comportement sans </a:t>
            </a:r>
            <a:r>
              <a:rPr lang="nl-BE" sz="2400" i="1" dirty="0" err="1"/>
              <a:t>s’engager</a:t>
            </a:r>
            <a:r>
              <a:rPr lang="nl-BE" sz="2400" i="1" dirty="0"/>
              <a:t>.</a:t>
            </a:r>
          </a:p>
          <a:p>
            <a:r>
              <a:rPr lang="nl-BE" sz="2400" i="1" dirty="0"/>
              <a:t>Plus les données sont massives, plus elles sont factuelles et moins elles sont porteuses de sens.</a:t>
            </a:r>
          </a:p>
          <a:p>
            <a:r>
              <a:rPr lang="nl-BE" sz="2400" i="1" dirty="0"/>
              <a:t>Quid de </a:t>
            </a:r>
            <a:r>
              <a:rPr lang="nl-BE" sz="2400" i="1" dirty="0" err="1"/>
              <a:t>l’identité</a:t>
            </a:r>
            <a:r>
              <a:rPr lang="nl-BE" sz="2400" i="1" dirty="0"/>
              <a:t> </a:t>
            </a:r>
            <a:r>
              <a:rPr lang="nl-BE" sz="2400" i="1" dirty="0" err="1"/>
              <a:t>numérique</a:t>
            </a:r>
            <a:r>
              <a:rPr lang="nl-BE" sz="2400" i="1" dirty="0"/>
              <a:t> ?</a:t>
            </a:r>
          </a:p>
          <a:p>
            <a:pPr marL="0" indent="0">
              <a:buNone/>
            </a:pPr>
            <a:endParaRPr lang="nl-BE" sz="2400" i="1" dirty="0"/>
          </a:p>
        </p:txBody>
      </p:sp>
    </p:spTree>
    <p:extLst>
      <p:ext uri="{BB962C8B-B14F-4D97-AF65-F5344CB8AC3E}">
        <p14:creationId xmlns:p14="http://schemas.microsoft.com/office/powerpoint/2010/main" val="253553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517EDD9-BB92-084B-BFE1-B494FCD29A83}"/>
              </a:ext>
            </a:extLst>
          </p:cNvPr>
          <p:cNvSpPr>
            <a:spLocks noGrp="1"/>
          </p:cNvSpPr>
          <p:nvPr>
            <p:ph type="title"/>
          </p:nvPr>
        </p:nvSpPr>
        <p:spPr>
          <a:xfrm>
            <a:off x="1630017" y="808056"/>
            <a:ext cx="9602073" cy="1077229"/>
          </a:xfrm>
        </p:spPr>
        <p:txBody>
          <a:bodyPr>
            <a:normAutofit fontScale="90000"/>
          </a:bodyPr>
          <a:lstStyle/>
          <a:p>
            <a:r>
              <a:rPr lang="nl-BE" sz="3600" i="1" dirty="0"/>
              <a:t>Les données massives: tendances prometteuses</a:t>
            </a:r>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1731538"/>
            <a:ext cx="10936577" cy="5016504"/>
          </a:xfrm>
        </p:spPr>
        <p:txBody>
          <a:bodyPr>
            <a:normAutofit fontScale="77500" lnSpcReduction="20000"/>
          </a:bodyPr>
          <a:lstStyle/>
          <a:p>
            <a:r>
              <a:rPr lang="nl-BE" sz="2400" i="1" dirty="0"/>
              <a:t>Une tension à dénoncer :</a:t>
            </a:r>
          </a:p>
          <a:p>
            <a:pPr marL="0" indent="0">
              <a:buNone/>
            </a:pPr>
            <a:r>
              <a:rPr lang="nl-BE" sz="2400" i="1" dirty="0"/>
              <a:t>Pour les Data </a:t>
            </a:r>
            <a:r>
              <a:rPr lang="nl-BE" sz="2400" i="1" dirty="0" err="1"/>
              <a:t>Scientists</a:t>
            </a:r>
            <a:r>
              <a:rPr lang="nl-BE" sz="2400" i="1" dirty="0"/>
              <a:t>, la donnée est la matière première. La réduire en </a:t>
            </a:r>
            <a:r>
              <a:rPr lang="nl-BE" sz="2400" i="1" dirty="0" err="1"/>
              <a:t>amont</a:t>
            </a:r>
            <a:r>
              <a:rPr lang="nl-BE" sz="2400" i="1" dirty="0"/>
              <a:t> </a:t>
            </a:r>
            <a:r>
              <a:rPr lang="nl-BE" sz="2400" i="1" dirty="0" err="1"/>
              <a:t>constitue</a:t>
            </a:r>
            <a:r>
              <a:rPr lang="nl-BE" sz="2400" i="1" dirty="0"/>
              <a:t> une perte de valeur. Pour les évaluateurs, dans le paradigme de la mesure, seules les données valides ont un intérêt. Le processus de validation se situe en amont en fonction d’un modèle a priori.</a:t>
            </a:r>
          </a:p>
          <a:p>
            <a:r>
              <a:rPr lang="nl-BE" sz="2400" i="1" dirty="0"/>
              <a:t>Les acteurs de LA proposent deux pistes de </a:t>
            </a:r>
            <a:r>
              <a:rPr lang="nl-BE" sz="2400" i="1" dirty="0" err="1"/>
              <a:t>réflexion</a:t>
            </a:r>
            <a:r>
              <a:rPr lang="nl-BE" sz="2400" i="1" dirty="0"/>
              <a:t> :</a:t>
            </a:r>
          </a:p>
          <a:p>
            <a:pPr lvl="1"/>
            <a:r>
              <a:rPr lang="nl-BE" sz="2200" i="1" dirty="0" err="1"/>
              <a:t>L’économie</a:t>
            </a:r>
            <a:r>
              <a:rPr lang="nl-BE" sz="2200" i="1" dirty="0"/>
              <a:t> </a:t>
            </a:r>
            <a:r>
              <a:rPr lang="nl-BE" sz="2200" i="1" dirty="0" err="1"/>
              <a:t>coût</a:t>
            </a:r>
            <a:r>
              <a:rPr lang="nl-BE" sz="2200" i="1" dirty="0"/>
              <a:t>/bénéfice de la donnée (Boyer, 2019), du Big data au Small data</a:t>
            </a:r>
          </a:p>
          <a:p>
            <a:pPr lvl="1"/>
            <a:r>
              <a:rPr lang="nl-BE" sz="2200" i="1" dirty="0"/>
              <a:t>L’utilisation de données épaisses (Perraya et Luengo, 2019). Elles visent à reconstituer la sémantique de l’action  et donc d’éclairer non plus l’action, mais l’activité de l’apprenant en tenant compte du contexte =&gt; </a:t>
            </a:r>
            <a:r>
              <a:rPr lang="nl-BE" sz="2200" i="1" dirty="0" err="1"/>
              <a:t>Resocialiser</a:t>
            </a:r>
            <a:r>
              <a:rPr lang="nl-BE" sz="2200" i="1" dirty="0"/>
              <a:t> les données numériques</a:t>
            </a:r>
          </a:p>
          <a:p>
            <a:r>
              <a:rPr lang="nl-BE" sz="2400" i="1" dirty="0"/>
              <a:t>Apport de l’évaluation :</a:t>
            </a:r>
          </a:p>
          <a:p>
            <a:pPr lvl="1"/>
            <a:r>
              <a:rPr lang="nl-BE" sz="2200" i="1" dirty="0"/>
              <a:t>Evaluation dans le cadre de modèles d’apprentissage, de référentiel à créer</a:t>
            </a:r>
          </a:p>
          <a:p>
            <a:pPr lvl="1"/>
            <a:r>
              <a:rPr lang="nl-BE" sz="2200" i="1" dirty="0"/>
              <a:t>Ces pistes gagneraient à s’inscrire dans la notion de validité, bien connue des évaluateurs. </a:t>
            </a:r>
            <a:br>
              <a:rPr lang="nl-BE" sz="2200" i="1" dirty="0"/>
            </a:br>
            <a:endParaRPr lang="nl-BE" sz="2200" i="1" dirty="0"/>
          </a:p>
          <a:p>
            <a:pPr marL="0" indent="0">
              <a:buNone/>
            </a:pPr>
            <a:endParaRPr lang="nl-BE" sz="2400" i="1" dirty="0"/>
          </a:p>
        </p:txBody>
      </p:sp>
    </p:spTree>
    <p:extLst>
      <p:ext uri="{BB962C8B-B14F-4D97-AF65-F5344CB8AC3E}">
        <p14:creationId xmlns:p14="http://schemas.microsoft.com/office/powerpoint/2010/main" val="3043599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BA4DD-BD32-8C49-B722-AB3A6B18CC2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FC62734-63D4-EB41-96AF-275E4ADBABA4}"/>
              </a:ext>
            </a:extLst>
          </p:cNvPr>
          <p:cNvSpPr>
            <a:spLocks noGrp="1"/>
          </p:cNvSpPr>
          <p:nvPr>
            <p:ph idx="1"/>
          </p:nvPr>
        </p:nvSpPr>
        <p:spPr/>
        <p:txBody>
          <a:bodyPr/>
          <a:lstStyle/>
          <a:p>
            <a:endParaRPr lang="fr-FR"/>
          </a:p>
        </p:txBody>
      </p:sp>
      <p:pic>
        <p:nvPicPr>
          <p:cNvPr id="6" name="Image 5">
            <a:extLst>
              <a:ext uri="{FF2B5EF4-FFF2-40B4-BE49-F238E27FC236}">
                <a16:creationId xmlns:a16="http://schemas.microsoft.com/office/drawing/2014/main" id="{571F7DB5-9E12-BF4E-9981-26A6B911E3B9}"/>
              </a:ext>
            </a:extLst>
          </p:cNvPr>
          <p:cNvPicPr>
            <a:picLocks noChangeAspect="1"/>
          </p:cNvPicPr>
          <p:nvPr/>
        </p:nvPicPr>
        <p:blipFill>
          <a:blip r:embed="rId2"/>
          <a:stretch>
            <a:fillRect/>
          </a:stretch>
        </p:blipFill>
        <p:spPr>
          <a:xfrm>
            <a:off x="23173" y="0"/>
            <a:ext cx="12145653" cy="6858000"/>
          </a:xfrm>
          <a:prstGeom prst="rect">
            <a:avLst/>
          </a:prstGeom>
        </p:spPr>
      </p:pic>
    </p:spTree>
    <p:extLst>
      <p:ext uri="{BB962C8B-B14F-4D97-AF65-F5344CB8AC3E}">
        <p14:creationId xmlns:p14="http://schemas.microsoft.com/office/powerpoint/2010/main" val="3124144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517EDD9-BB92-084B-BFE1-B494FCD29A83}"/>
              </a:ext>
            </a:extLst>
          </p:cNvPr>
          <p:cNvSpPr>
            <a:spLocks noGrp="1"/>
          </p:cNvSpPr>
          <p:nvPr>
            <p:ph type="title"/>
          </p:nvPr>
        </p:nvSpPr>
        <p:spPr>
          <a:xfrm>
            <a:off x="1630017" y="808056"/>
            <a:ext cx="9602073" cy="1077229"/>
          </a:xfrm>
        </p:spPr>
        <p:txBody>
          <a:bodyPr>
            <a:normAutofit fontScale="90000"/>
          </a:bodyPr>
          <a:lstStyle/>
          <a:p>
            <a:r>
              <a:rPr lang="nl-BE" sz="3600" i="1" dirty="0"/>
              <a:t>Les algorithmes et les statistiques : </a:t>
            </a:r>
            <a:br>
              <a:rPr lang="nl-BE" sz="3600" i="1" dirty="0"/>
            </a:br>
            <a:r>
              <a:rPr lang="nl-BE" sz="3600" i="1" dirty="0"/>
              <a:t>un peu de magie </a:t>
            </a:r>
            <a:r>
              <a:rPr lang="nl-BE" sz="3600" i="1" dirty="0" err="1"/>
              <a:t>noire</a:t>
            </a:r>
            <a:r>
              <a:rPr lang="nl-BE" sz="3600" i="1" dirty="0"/>
              <a:t> ?</a:t>
            </a:r>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2222338"/>
            <a:ext cx="10936577" cy="4479403"/>
          </a:xfrm>
        </p:spPr>
        <p:txBody>
          <a:bodyPr>
            <a:normAutofit fontScale="85000" lnSpcReduction="20000"/>
          </a:bodyPr>
          <a:lstStyle/>
          <a:p>
            <a:pPr marL="0" indent="0">
              <a:buNone/>
            </a:pPr>
            <a:r>
              <a:rPr lang="nl-BE" sz="2400" dirty="0"/>
              <a:t>Le datamining peut mener à une modélisation, mais essentiellement a posteriori. Les modèles, lorsqu’on arrive à ce niveau de formalisation, sont issus de l’exploration des données par un algorithme dont l’utilisateur ne connait pas grand-chose (deep learning). </a:t>
            </a:r>
          </a:p>
          <a:p>
            <a:pPr marL="0" indent="0">
              <a:buNone/>
            </a:pPr>
            <a:r>
              <a:rPr lang="nl-BE" sz="2400" dirty="0"/>
              <a:t>On est d’ailleurs, sur le principe général, assez proche de la théorie ancrée.</a:t>
            </a:r>
          </a:p>
          <a:p>
            <a:pPr marL="0" indent="0">
              <a:buNone/>
            </a:pPr>
            <a:r>
              <a:rPr lang="nl-BE" sz="2400" dirty="0"/>
              <a:t>On substitue à l’apport épistémique de l’humain, à son esprit critique d’analyse, la puissance des calculs algorithmiques.</a:t>
            </a:r>
          </a:p>
          <a:p>
            <a:pPr marL="0" indent="0">
              <a:buNone/>
            </a:pPr>
            <a:r>
              <a:rPr lang="nl-BE" sz="2400" dirty="0"/>
              <a:t>Avec des avantages comme “rendre visible l’invisible” (Jessica Dehler Zufferey), se laisser surprendre par les données ou éviter les biais de jugement.</a:t>
            </a:r>
          </a:p>
          <a:p>
            <a:pPr marL="0" indent="0">
              <a:buNone/>
            </a:pPr>
            <a:r>
              <a:rPr lang="nl-BE" sz="2400" dirty="0"/>
              <a:t>Mais aussi des inconvénients : “si vous torturez des données suffisamment longtemps, elles finiront par avouer” (R. Coase). Quelle est la  valeur explicative ou heuristique de conclusions </a:t>
            </a:r>
            <a:r>
              <a:rPr lang="nl-BE" sz="2400" dirty="0" err="1"/>
              <a:t>qui</a:t>
            </a:r>
            <a:r>
              <a:rPr lang="nl-BE" sz="2400" dirty="0"/>
              <a:t> </a:t>
            </a:r>
            <a:r>
              <a:rPr lang="nl-BE" sz="2400" dirty="0" err="1"/>
              <a:t>n’entrent</a:t>
            </a:r>
            <a:r>
              <a:rPr lang="nl-BE" sz="2400" dirty="0"/>
              <a:t> pas dans un cadre </a:t>
            </a:r>
            <a:r>
              <a:rPr lang="nl-BE" sz="2400" dirty="0" err="1"/>
              <a:t>herméneutique</a:t>
            </a:r>
            <a:r>
              <a:rPr lang="nl-BE" sz="2400" dirty="0"/>
              <a:t> </a:t>
            </a:r>
            <a:r>
              <a:rPr lang="nl-BE" sz="2400" dirty="0" err="1"/>
              <a:t>prédéterminé</a:t>
            </a:r>
            <a:r>
              <a:rPr lang="nl-BE" sz="2400" dirty="0"/>
              <a:t> ?  </a:t>
            </a:r>
          </a:p>
          <a:p>
            <a:pPr marL="0" indent="0">
              <a:buNone/>
            </a:pPr>
            <a:endParaRPr lang="nl-BE" sz="2400" dirty="0"/>
          </a:p>
        </p:txBody>
      </p:sp>
    </p:spTree>
    <p:extLst>
      <p:ext uri="{BB962C8B-B14F-4D97-AF65-F5344CB8AC3E}">
        <p14:creationId xmlns:p14="http://schemas.microsoft.com/office/powerpoint/2010/main" val="374178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2105202"/>
            <a:ext cx="10936577" cy="4790978"/>
          </a:xfrm>
        </p:spPr>
        <p:txBody>
          <a:bodyPr>
            <a:normAutofit fontScale="70000" lnSpcReduction="20000"/>
          </a:bodyPr>
          <a:lstStyle/>
          <a:p>
            <a:pPr marL="0" indent="0">
              <a:buNone/>
            </a:pPr>
            <a:r>
              <a:rPr lang="nl-BE" sz="2400" dirty="0"/>
              <a:t>Quelques difficultés des LA : </a:t>
            </a:r>
          </a:p>
          <a:p>
            <a:pPr marL="0" indent="0">
              <a:buNone/>
            </a:pPr>
            <a:r>
              <a:rPr lang="nl-BE" sz="2400" dirty="0"/>
              <a:t>Les modèles sont tributaires des </a:t>
            </a:r>
            <a:r>
              <a:rPr lang="nl-BE" sz="2400" dirty="0" err="1"/>
              <a:t>données</a:t>
            </a:r>
            <a:r>
              <a:rPr lang="nl-BE" sz="2400" dirty="0"/>
              <a:t> </a:t>
            </a:r>
            <a:r>
              <a:rPr lang="nl-BE" sz="2400" dirty="0" err="1"/>
              <a:t>disponibles</a:t>
            </a:r>
            <a:r>
              <a:rPr lang="nl-BE" sz="2400" dirty="0"/>
              <a:t> (Plantin, 2019) :</a:t>
            </a:r>
          </a:p>
          <a:p>
            <a:pPr lvl="1"/>
            <a:r>
              <a:rPr lang="nl-BE" sz="2200" dirty="0"/>
              <a:t>Primauté des données qui peuvent </a:t>
            </a:r>
            <a:r>
              <a:rPr lang="nl-BE" sz="2200" dirty="0" err="1"/>
              <a:t>être</a:t>
            </a:r>
            <a:r>
              <a:rPr lang="nl-BE" sz="2200" dirty="0"/>
              <a:t> </a:t>
            </a:r>
            <a:r>
              <a:rPr lang="nl-BE" sz="2200" dirty="0" err="1"/>
              <a:t>enregistrées</a:t>
            </a:r>
            <a:r>
              <a:rPr lang="nl-BE" sz="2200" dirty="0"/>
              <a:t> ;</a:t>
            </a:r>
          </a:p>
          <a:p>
            <a:pPr lvl="1"/>
            <a:r>
              <a:rPr lang="nl-BE" sz="2200" dirty="0"/>
              <a:t>Des acteurs inégaux face </a:t>
            </a:r>
            <a:r>
              <a:rPr lang="nl-BE" sz="2200" dirty="0" err="1"/>
              <a:t>aux</a:t>
            </a:r>
            <a:r>
              <a:rPr lang="nl-BE" sz="2200" dirty="0"/>
              <a:t> </a:t>
            </a:r>
            <a:r>
              <a:rPr lang="nl-BE" sz="2200" dirty="0" err="1"/>
              <a:t>traces</a:t>
            </a:r>
            <a:r>
              <a:rPr lang="nl-BE" sz="2200" dirty="0"/>
              <a:t>.</a:t>
            </a:r>
          </a:p>
          <a:p>
            <a:pPr marL="0" indent="0">
              <a:buNone/>
            </a:pPr>
            <a:r>
              <a:rPr lang="nl-BE" sz="2400" dirty="0"/>
              <a:t>Des algorithmes qui n’échappent pas </a:t>
            </a:r>
            <a:r>
              <a:rPr lang="nl-BE" sz="2400" dirty="0" err="1"/>
              <a:t>aux</a:t>
            </a:r>
            <a:r>
              <a:rPr lang="nl-BE" sz="2400" dirty="0"/>
              <a:t> stéréotypes : ils imitent le </a:t>
            </a:r>
            <a:r>
              <a:rPr lang="nl-BE" sz="2400" dirty="0" err="1"/>
              <a:t>comportement</a:t>
            </a:r>
            <a:r>
              <a:rPr lang="nl-BE" sz="2400" dirty="0"/>
              <a:t> </a:t>
            </a:r>
            <a:r>
              <a:rPr lang="nl-BE" sz="2400" dirty="0" err="1"/>
              <a:t>humain</a:t>
            </a:r>
            <a:r>
              <a:rPr lang="nl-BE" sz="2400" dirty="0"/>
              <a:t>. (Dastin, 2008)</a:t>
            </a:r>
          </a:p>
          <a:p>
            <a:pPr marL="0" indent="0">
              <a:buNone/>
            </a:pPr>
            <a:r>
              <a:rPr lang="nl-BE" sz="2400" dirty="0"/>
              <a:t>Une norme pseudo objective susceptible de participer à un processus hégémonique insidieux. </a:t>
            </a:r>
          </a:p>
          <a:p>
            <a:pPr marL="0" indent="0">
              <a:buNone/>
            </a:pPr>
            <a:r>
              <a:rPr lang="nl-BE" sz="2400" dirty="0"/>
              <a:t>En évaluation, la dictature néopositiviste de la mesure a été dépassée il y a quelques décennies.Il y a un risque que l’apport des LA amène à une reconsidération des notions d’objectivité et de subjectivité qui ne tiendrait pas compte des travaux qui s’insèrent dans la réflexion sur l’évaluation intersubjective située.  (Coen, Detroz, Younes, 2020)</a:t>
            </a:r>
          </a:p>
          <a:p>
            <a:pPr marL="0" indent="0">
              <a:buNone/>
            </a:pPr>
            <a:r>
              <a:rPr lang="nl-BE" sz="2400" dirty="0"/>
              <a:t>C’est un dialogue collaboratif entre parties prenantes qui mène à des </a:t>
            </a:r>
            <a:r>
              <a:rPr lang="nl-BE" sz="2400" dirty="0" err="1"/>
              <a:t>interprétations</a:t>
            </a:r>
            <a:r>
              <a:rPr lang="nl-BE" sz="2400" dirty="0"/>
              <a:t>, qui transforme les données en indicateurs puis en connaissances. Sans oublier la nécessaire triangulation des données. </a:t>
            </a:r>
          </a:p>
        </p:txBody>
      </p:sp>
      <p:sp>
        <p:nvSpPr>
          <p:cNvPr id="12" name="Titre 3">
            <a:extLst>
              <a:ext uri="{FF2B5EF4-FFF2-40B4-BE49-F238E27FC236}">
                <a16:creationId xmlns:a16="http://schemas.microsoft.com/office/drawing/2014/main" id="{EDDB8369-1463-BD44-878A-D7C9995E0C4F}"/>
              </a:ext>
            </a:extLst>
          </p:cNvPr>
          <p:cNvSpPr txBox="1">
            <a:spLocks/>
          </p:cNvSpPr>
          <p:nvPr/>
        </p:nvSpPr>
        <p:spPr>
          <a:xfrm>
            <a:off x="1630017" y="808056"/>
            <a:ext cx="9602073" cy="1077229"/>
          </a:xfrm>
          <a:prstGeom prst="rect">
            <a:avLst/>
          </a:prstGeom>
        </p:spPr>
        <p:txBody>
          <a:bodyPr vert="horz" lIns="91440" tIns="45720" rIns="91440" bIns="45720" rtlCol="0" anchor="t">
            <a:normAutofit fontScale="97500"/>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nl-BE" sz="3600" i="1" dirty="0"/>
              <a:t>Les </a:t>
            </a:r>
            <a:r>
              <a:rPr lang="nl-BE" sz="3600" i="1" dirty="0" err="1"/>
              <a:t>algorithmes</a:t>
            </a:r>
            <a:r>
              <a:rPr lang="nl-BE" sz="3600" i="1" dirty="0"/>
              <a:t> et les </a:t>
            </a:r>
            <a:r>
              <a:rPr lang="nl-BE" sz="3600" i="1" dirty="0" err="1"/>
              <a:t>statistiques</a:t>
            </a:r>
            <a:r>
              <a:rPr lang="nl-BE" sz="3600" i="1" dirty="0"/>
              <a:t> : </a:t>
            </a:r>
            <a:br>
              <a:rPr lang="nl-BE" sz="3600" i="1" dirty="0"/>
            </a:br>
            <a:r>
              <a:rPr lang="nl-BE" sz="3600" i="1" dirty="0" err="1"/>
              <a:t>un</a:t>
            </a:r>
            <a:r>
              <a:rPr lang="nl-BE" sz="3600" i="1" dirty="0"/>
              <a:t> </a:t>
            </a:r>
            <a:r>
              <a:rPr lang="nl-BE" sz="3600" i="1" dirty="0" err="1"/>
              <a:t>peu</a:t>
            </a:r>
            <a:r>
              <a:rPr lang="nl-BE" sz="3600" i="1" dirty="0"/>
              <a:t> de magie </a:t>
            </a:r>
            <a:r>
              <a:rPr lang="nl-BE" sz="3600" i="1" dirty="0" err="1"/>
              <a:t>noire</a:t>
            </a:r>
            <a:r>
              <a:rPr lang="nl-BE" sz="3600" i="1" dirty="0"/>
              <a:t> ?</a:t>
            </a:r>
          </a:p>
        </p:txBody>
      </p:sp>
    </p:spTree>
    <p:extLst>
      <p:ext uri="{BB962C8B-B14F-4D97-AF65-F5344CB8AC3E}">
        <p14:creationId xmlns:p14="http://schemas.microsoft.com/office/powerpoint/2010/main" val="2480401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BA4DD-BD32-8C49-B722-AB3A6B18CC2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FC62734-63D4-EB41-96AF-275E4ADBABA4}"/>
              </a:ext>
            </a:extLst>
          </p:cNvPr>
          <p:cNvSpPr>
            <a:spLocks noGrp="1"/>
          </p:cNvSpPr>
          <p:nvPr>
            <p:ph idx="1"/>
          </p:nvPr>
        </p:nvSpPr>
        <p:spPr/>
        <p:txBody>
          <a:bodyPr/>
          <a:lstStyle/>
          <a:p>
            <a:endParaRPr lang="fr-FR"/>
          </a:p>
        </p:txBody>
      </p:sp>
      <p:pic>
        <p:nvPicPr>
          <p:cNvPr id="6" name="Image 5">
            <a:extLst>
              <a:ext uri="{FF2B5EF4-FFF2-40B4-BE49-F238E27FC236}">
                <a16:creationId xmlns:a16="http://schemas.microsoft.com/office/drawing/2014/main" id="{241F7972-0572-7E4A-A28B-F653D42B8025}"/>
              </a:ext>
            </a:extLst>
          </p:cNvPr>
          <p:cNvPicPr>
            <a:picLocks noChangeAspect="1"/>
          </p:cNvPicPr>
          <p:nvPr/>
        </p:nvPicPr>
        <p:blipFill>
          <a:blip r:embed="rId2"/>
          <a:stretch>
            <a:fillRect/>
          </a:stretch>
        </p:blipFill>
        <p:spPr>
          <a:xfrm>
            <a:off x="23173" y="0"/>
            <a:ext cx="12145653" cy="6858000"/>
          </a:xfrm>
          <a:prstGeom prst="rect">
            <a:avLst/>
          </a:prstGeom>
        </p:spPr>
      </p:pic>
    </p:spTree>
    <p:extLst>
      <p:ext uri="{BB962C8B-B14F-4D97-AF65-F5344CB8AC3E}">
        <p14:creationId xmlns:p14="http://schemas.microsoft.com/office/powerpoint/2010/main" val="313540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B66AE-C4D6-C640-A616-EC5FBCB1850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6A57E67-9BB7-B34E-BBE5-4AFF50A4A769}"/>
              </a:ext>
            </a:extLst>
          </p:cNvPr>
          <p:cNvSpPr>
            <a:spLocks noGrp="1"/>
          </p:cNvSpPr>
          <p:nvPr>
            <p:ph idx="1"/>
          </p:nvPr>
        </p:nvSpPr>
        <p:spPr/>
        <p:txBody>
          <a:bodyPr/>
          <a:lstStyle/>
          <a:p>
            <a:endParaRPr lang="fr-FR"/>
          </a:p>
        </p:txBody>
      </p:sp>
      <p:pic>
        <p:nvPicPr>
          <p:cNvPr id="9" name="Image 8">
            <a:extLst>
              <a:ext uri="{FF2B5EF4-FFF2-40B4-BE49-F238E27FC236}">
                <a16:creationId xmlns:a16="http://schemas.microsoft.com/office/drawing/2014/main" id="{B9685189-2F5B-C344-877A-24B1C02E04E9}"/>
              </a:ext>
            </a:extLst>
          </p:cNvPr>
          <p:cNvPicPr>
            <a:picLocks noChangeAspect="1"/>
          </p:cNvPicPr>
          <p:nvPr/>
        </p:nvPicPr>
        <p:blipFill>
          <a:blip r:embed="rId2"/>
          <a:stretch>
            <a:fillRect/>
          </a:stretch>
        </p:blipFill>
        <p:spPr>
          <a:xfrm>
            <a:off x="46347" y="203200"/>
            <a:ext cx="12145653" cy="6858000"/>
          </a:xfrm>
          <a:prstGeom prst="rect">
            <a:avLst/>
          </a:prstGeom>
        </p:spPr>
      </p:pic>
    </p:spTree>
    <p:extLst>
      <p:ext uri="{BB962C8B-B14F-4D97-AF65-F5344CB8AC3E}">
        <p14:creationId xmlns:p14="http://schemas.microsoft.com/office/powerpoint/2010/main" val="449100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1885285"/>
            <a:ext cx="10936577" cy="4752797"/>
          </a:xfrm>
        </p:spPr>
        <p:txBody>
          <a:bodyPr>
            <a:normAutofit/>
          </a:bodyPr>
          <a:lstStyle/>
          <a:p>
            <a:pPr marL="0" indent="0">
              <a:buNone/>
            </a:pPr>
            <a:r>
              <a:rPr lang="nl-BE" sz="2400" dirty="0"/>
              <a:t>La visualisation des comportements des étudiants - par eux-mêmes ou par un </a:t>
            </a:r>
            <a:r>
              <a:rPr lang="nl-BE" sz="2400" dirty="0" err="1"/>
              <a:t>tuteur</a:t>
            </a:r>
            <a:r>
              <a:rPr lang="nl-BE" sz="2400" dirty="0"/>
              <a:t> - n’enclenche pas automatiquement un comportement. </a:t>
            </a:r>
          </a:p>
          <a:p>
            <a:pPr marL="0" indent="0">
              <a:buNone/>
            </a:pPr>
            <a:r>
              <a:rPr lang="fr-BE" sz="2400" dirty="0"/>
              <a:t>Penny et </a:t>
            </a:r>
            <a:r>
              <a:rPr lang="fr-BE" sz="2400" dirty="0" err="1"/>
              <a:t>Coe</a:t>
            </a:r>
            <a:r>
              <a:rPr lang="fr-BE" sz="2400" dirty="0"/>
              <a:t> (2004) : Il faut que les données soient diagnostiques, crédibles, porteuses de sens, et qu’elles orientent l’action en tenant compte du contexte spécifique.  </a:t>
            </a:r>
          </a:p>
          <a:p>
            <a:pPr marL="0" indent="0">
              <a:buNone/>
            </a:pPr>
            <a:r>
              <a:rPr lang="fr-BE" sz="2400" dirty="0"/>
              <a:t>Quelle crédibilité pour les données de ‘course </a:t>
            </a:r>
            <a:r>
              <a:rPr lang="fr-BE" sz="2400" dirty="0" err="1"/>
              <a:t>signals</a:t>
            </a:r>
            <a:r>
              <a:rPr lang="fr-BE" sz="2400" dirty="0"/>
              <a:t>’ ? Quelle </a:t>
            </a:r>
            <a:r>
              <a:rPr lang="fr-BE" sz="2400" dirty="0" err="1"/>
              <a:t>diagnosticité</a:t>
            </a:r>
            <a:r>
              <a:rPr lang="fr-BE" sz="2400" dirty="0"/>
              <a:t> ont des données qui portent sur des actions et pas sur des activités ? Quelle heuristique d’action en tirer ? Comment prendre en compte le contexte ?</a:t>
            </a:r>
          </a:p>
          <a:p>
            <a:pPr marL="0" indent="0">
              <a:buNone/>
            </a:pPr>
            <a:endParaRPr lang="nl-BE" sz="2400" dirty="0"/>
          </a:p>
        </p:txBody>
      </p:sp>
      <p:sp>
        <p:nvSpPr>
          <p:cNvPr id="12" name="Titre 3">
            <a:extLst>
              <a:ext uri="{FF2B5EF4-FFF2-40B4-BE49-F238E27FC236}">
                <a16:creationId xmlns:a16="http://schemas.microsoft.com/office/drawing/2014/main" id="{EDDB8369-1463-BD44-878A-D7C9995E0C4F}"/>
              </a:ext>
            </a:extLst>
          </p:cNvPr>
          <p:cNvSpPr txBox="1">
            <a:spLocks/>
          </p:cNvSpPr>
          <p:nvPr/>
        </p:nvSpPr>
        <p:spPr>
          <a:xfrm>
            <a:off x="1209933" y="808056"/>
            <a:ext cx="10237429" cy="1077229"/>
          </a:xfrm>
          <a:prstGeom prst="rect">
            <a:avLst/>
          </a:prstGeom>
        </p:spPr>
        <p:txBody>
          <a:bodyPr vert="horz" lIns="91440" tIns="45720" rIns="91440" bIns="45720" rtlCol="0" anchor="t">
            <a:normAutofit fontScale="97500"/>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nl-BE" sz="3600" i="1" dirty="0"/>
              <a:t>Des tableaux de bord et une gestion inhumaine ?</a:t>
            </a:r>
          </a:p>
        </p:txBody>
      </p:sp>
    </p:spTree>
    <p:extLst>
      <p:ext uri="{BB962C8B-B14F-4D97-AF65-F5344CB8AC3E}">
        <p14:creationId xmlns:p14="http://schemas.microsoft.com/office/powerpoint/2010/main" val="328783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1885285"/>
            <a:ext cx="11070911" cy="5453978"/>
          </a:xfrm>
        </p:spPr>
        <p:txBody>
          <a:bodyPr>
            <a:normAutofit fontScale="92500"/>
          </a:bodyPr>
          <a:lstStyle/>
          <a:p>
            <a:pPr marL="0" indent="0">
              <a:buNone/>
            </a:pPr>
            <a:r>
              <a:rPr lang="fr-BE" sz="2400" dirty="0"/>
              <a:t>Au-delà de cela, quel rapport affectif à la machine ? La machine a la science derrière elle. Elle est du côté de la certitude inattaquable. On ne peut pas la contester, on ne peut que s’y soumettre. Quid des émotions ? Quid de l’addiction au « </a:t>
            </a:r>
            <a:r>
              <a:rPr lang="fr-BE" sz="2400" dirty="0" err="1"/>
              <a:t>quantified</a:t>
            </a:r>
            <a:r>
              <a:rPr lang="fr-BE" sz="2400" dirty="0"/>
              <a:t> self » ? Comment cela influe-t-il sur notre intériorité ? La science supplante-t-elle ou complète-t-elle notre humanité ? (</a:t>
            </a:r>
            <a:r>
              <a:rPr lang="fr-BE" sz="2400" dirty="0" err="1"/>
              <a:t>Cifali</a:t>
            </a:r>
            <a:r>
              <a:rPr lang="fr-BE" sz="2400" dirty="0"/>
              <a:t>, 2019)</a:t>
            </a:r>
          </a:p>
          <a:p>
            <a:r>
              <a:rPr lang="fr-BE" sz="2400" dirty="0"/>
              <a:t>Vers une bienveillance algorithmique (Boyer, 2019) issue de la psychologie positive </a:t>
            </a:r>
          </a:p>
          <a:p>
            <a:r>
              <a:rPr lang="fr-BE" sz="2400" dirty="0"/>
              <a:t>Organe interdisciplinaire de labellisation des tableaux de bord (</a:t>
            </a:r>
            <a:r>
              <a:rPr lang="fr-BE" sz="2400" dirty="0" err="1"/>
              <a:t>Luengo</a:t>
            </a:r>
            <a:r>
              <a:rPr lang="fr-BE" sz="2400" dirty="0"/>
              <a:t>, 2019)</a:t>
            </a:r>
          </a:p>
          <a:p>
            <a:r>
              <a:rPr lang="fr-BE" sz="2400" dirty="0"/>
              <a:t>Quelle adaptabilité des tableaux de bord ? Quel droit à ne pas les considérer ?</a:t>
            </a:r>
          </a:p>
          <a:p>
            <a:r>
              <a:rPr lang="fr-BE" sz="2400" dirty="0"/>
              <a:t>Des médiateurs humains pour rendre le feedback</a:t>
            </a:r>
          </a:p>
          <a:p>
            <a:r>
              <a:rPr lang="fr-BE" sz="2400" dirty="0"/>
              <a:t>Des recherches sur les émotions</a:t>
            </a:r>
          </a:p>
          <a:p>
            <a:pPr marL="0" indent="0">
              <a:buNone/>
            </a:pPr>
            <a:endParaRPr lang="nl-BE" sz="2400" dirty="0"/>
          </a:p>
        </p:txBody>
      </p:sp>
      <p:sp>
        <p:nvSpPr>
          <p:cNvPr id="12" name="Titre 3">
            <a:extLst>
              <a:ext uri="{FF2B5EF4-FFF2-40B4-BE49-F238E27FC236}">
                <a16:creationId xmlns:a16="http://schemas.microsoft.com/office/drawing/2014/main" id="{EDDB8369-1463-BD44-878A-D7C9995E0C4F}"/>
              </a:ext>
            </a:extLst>
          </p:cNvPr>
          <p:cNvSpPr txBox="1">
            <a:spLocks/>
          </p:cNvSpPr>
          <p:nvPr/>
        </p:nvSpPr>
        <p:spPr>
          <a:xfrm>
            <a:off x="1209933" y="808056"/>
            <a:ext cx="10237429" cy="1077229"/>
          </a:xfrm>
          <a:prstGeom prst="rect">
            <a:avLst/>
          </a:prstGeom>
        </p:spPr>
        <p:txBody>
          <a:bodyPr vert="horz" lIns="91440" tIns="45720" rIns="91440" bIns="45720" rtlCol="0" anchor="t">
            <a:normAutofit fontScale="97500"/>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nl-BE" sz="3600" i="1" dirty="0"/>
              <a:t>Des tableaux de bord et une gestion inhumaine ?</a:t>
            </a:r>
          </a:p>
        </p:txBody>
      </p:sp>
    </p:spTree>
    <p:extLst>
      <p:ext uri="{BB962C8B-B14F-4D97-AF65-F5344CB8AC3E}">
        <p14:creationId xmlns:p14="http://schemas.microsoft.com/office/powerpoint/2010/main" val="925935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D7CEE-9AE1-7442-BCD5-149F9EE10E9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E3AF850-F7FE-6042-A338-BBF2B12E494B}"/>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B0C1B1F1-FA4F-5847-A926-1E83E17A1F64}"/>
              </a:ext>
            </a:extLst>
          </p:cNvPr>
          <p:cNvPicPr>
            <a:picLocks noChangeAspect="1"/>
          </p:cNvPicPr>
          <p:nvPr/>
        </p:nvPicPr>
        <p:blipFill>
          <a:blip r:embed="rId2"/>
          <a:stretch>
            <a:fillRect/>
          </a:stretch>
        </p:blipFill>
        <p:spPr>
          <a:xfrm>
            <a:off x="0" y="-27878"/>
            <a:ext cx="12191999" cy="6913756"/>
          </a:xfrm>
          <a:prstGeom prst="rect">
            <a:avLst/>
          </a:prstGeom>
        </p:spPr>
      </p:pic>
      <p:pic>
        <p:nvPicPr>
          <p:cNvPr id="5" name="Image 4">
            <a:extLst>
              <a:ext uri="{FF2B5EF4-FFF2-40B4-BE49-F238E27FC236}">
                <a16:creationId xmlns:a16="http://schemas.microsoft.com/office/drawing/2014/main" id="{91A0324C-554A-C64D-9029-388B0A6382EA}"/>
              </a:ext>
            </a:extLst>
          </p:cNvPr>
          <p:cNvPicPr>
            <a:picLocks noChangeAspect="1"/>
          </p:cNvPicPr>
          <p:nvPr/>
        </p:nvPicPr>
        <p:blipFill>
          <a:blip r:embed="rId3"/>
          <a:stretch>
            <a:fillRect/>
          </a:stretch>
        </p:blipFill>
        <p:spPr>
          <a:xfrm>
            <a:off x="23173" y="0"/>
            <a:ext cx="12145653" cy="6858000"/>
          </a:xfrm>
          <a:prstGeom prst="rect">
            <a:avLst/>
          </a:prstGeom>
        </p:spPr>
      </p:pic>
    </p:spTree>
    <p:extLst>
      <p:ext uri="{BB962C8B-B14F-4D97-AF65-F5344CB8AC3E}">
        <p14:creationId xmlns:p14="http://schemas.microsoft.com/office/powerpoint/2010/main" val="4107197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517EDD9-BB92-084B-BFE1-B494FCD29A83}"/>
              </a:ext>
            </a:extLst>
          </p:cNvPr>
          <p:cNvSpPr>
            <a:spLocks noGrp="1"/>
          </p:cNvSpPr>
          <p:nvPr>
            <p:ph type="title"/>
          </p:nvPr>
        </p:nvSpPr>
        <p:spPr>
          <a:xfrm>
            <a:off x="1630017" y="808056"/>
            <a:ext cx="9602073" cy="1077229"/>
          </a:xfrm>
        </p:spPr>
        <p:txBody>
          <a:bodyPr>
            <a:normAutofit fontScale="90000"/>
          </a:bodyPr>
          <a:lstStyle/>
          <a:p>
            <a:r>
              <a:rPr lang="nl-BE" sz="3600" i="1" dirty="0"/>
              <a:t>Conclusions : entre phantasmes et réalité (Perraya, 2019)  </a:t>
            </a:r>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2369985"/>
            <a:ext cx="10936577" cy="3997828"/>
          </a:xfrm>
        </p:spPr>
        <p:txBody>
          <a:bodyPr>
            <a:normAutofit fontScale="92500" lnSpcReduction="10000"/>
          </a:bodyPr>
          <a:lstStyle/>
          <a:p>
            <a:r>
              <a:rPr lang="nl-BE" sz="2400" i="1" dirty="0"/>
              <a:t> La révolution Learning </a:t>
            </a:r>
            <a:r>
              <a:rPr lang="nl-BE" sz="2400" i="1" dirty="0" err="1"/>
              <a:t>analytics</a:t>
            </a:r>
            <a:r>
              <a:rPr lang="nl-BE" sz="2400" i="1" dirty="0"/>
              <a:t> est-elle déjà en cours ?</a:t>
            </a:r>
          </a:p>
          <a:p>
            <a:pPr lvl="1"/>
            <a:r>
              <a:rPr lang="nl-BE" sz="2000" i="1" dirty="0"/>
              <a:t>900 </a:t>
            </a:r>
            <a:r>
              <a:rPr lang="nl-BE" sz="2000" i="1" dirty="0" err="1"/>
              <a:t>articles</a:t>
            </a:r>
            <a:r>
              <a:rPr lang="nl-BE" sz="2000" i="1" dirty="0"/>
              <a:t> en 10 ans, deux communautés de recherche, des success-stories</a:t>
            </a:r>
          </a:p>
          <a:p>
            <a:pPr lvl="1"/>
            <a:r>
              <a:rPr lang="nl-BE" sz="2000" i="1" dirty="0"/>
              <a:t>Peu d’articles avec des données probantes, la plupart descriptifs ou conceptuels, ou encore axés sur des écologies particulières empêchant la diffusion massive et rapide. </a:t>
            </a:r>
          </a:p>
          <a:p>
            <a:r>
              <a:rPr lang="nl-BE" sz="2200" i="1" dirty="0"/>
              <a:t>Cette révolution va-t-elle avoir lieu ?</a:t>
            </a:r>
          </a:p>
          <a:p>
            <a:pPr lvl="1"/>
            <a:r>
              <a:rPr lang="nl-BE" sz="2000" i="1" dirty="0"/>
              <a:t>Certaines contraintes pèsent sur les LA. Les </a:t>
            </a:r>
            <a:r>
              <a:rPr lang="nl-BE" sz="2000" i="1" dirty="0" err="1"/>
              <a:t>coûts</a:t>
            </a:r>
            <a:r>
              <a:rPr lang="nl-BE" sz="2000" i="1" dirty="0"/>
              <a:t>, la nécessaire expertise interdisciplinaire, le besoin en données, le rejet, parfois, des </a:t>
            </a:r>
            <a:r>
              <a:rPr lang="nl-BE" sz="2000" i="1" dirty="0" err="1"/>
              <a:t>parties</a:t>
            </a:r>
            <a:r>
              <a:rPr lang="nl-BE" sz="2000" i="1" dirty="0"/>
              <a:t> </a:t>
            </a:r>
            <a:r>
              <a:rPr lang="nl-BE" sz="2000" i="1" dirty="0" err="1"/>
              <a:t>prenantes</a:t>
            </a:r>
            <a:r>
              <a:rPr lang="nl-BE" sz="2000" i="1" dirty="0"/>
              <a:t>. (Pulker, 2019) </a:t>
            </a:r>
          </a:p>
          <a:p>
            <a:pPr marL="457200" lvl="1" indent="0">
              <a:buNone/>
            </a:pPr>
            <a:r>
              <a:rPr lang="nl-BE" sz="2000" i="1" dirty="0"/>
              <a:t>Les révolutions annoncées se sont rarement produites extensivement, mais elles ont parfois mené à des rééquilibrages. </a:t>
            </a:r>
          </a:p>
          <a:p>
            <a:pPr lvl="1"/>
            <a:endParaRPr lang="nl-BE" sz="2000" i="1" dirty="0"/>
          </a:p>
        </p:txBody>
      </p:sp>
    </p:spTree>
    <p:extLst>
      <p:ext uri="{BB962C8B-B14F-4D97-AF65-F5344CB8AC3E}">
        <p14:creationId xmlns:p14="http://schemas.microsoft.com/office/powerpoint/2010/main" val="1353732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517EDD9-BB92-084B-BFE1-B494FCD29A83}"/>
              </a:ext>
            </a:extLst>
          </p:cNvPr>
          <p:cNvSpPr>
            <a:spLocks noGrp="1"/>
          </p:cNvSpPr>
          <p:nvPr>
            <p:ph type="title"/>
          </p:nvPr>
        </p:nvSpPr>
        <p:spPr>
          <a:xfrm>
            <a:off x="1630017" y="808056"/>
            <a:ext cx="9602073" cy="1077229"/>
          </a:xfrm>
        </p:spPr>
        <p:txBody>
          <a:bodyPr>
            <a:normAutofit/>
          </a:bodyPr>
          <a:lstStyle/>
          <a:p>
            <a:r>
              <a:rPr lang="nl-BE" sz="3600" i="1" dirty="0"/>
              <a:t>Conclusions : vers une fertilisation croisée </a:t>
            </a:r>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2369985"/>
            <a:ext cx="10936577" cy="3997828"/>
          </a:xfrm>
        </p:spPr>
        <p:txBody>
          <a:bodyPr>
            <a:normAutofit/>
          </a:bodyPr>
          <a:lstStyle/>
          <a:p>
            <a:r>
              <a:rPr lang="nl-BE" sz="2400" i="1" dirty="0"/>
              <a:t>Apport de l’évaluation à des questions contemporaines dans le champ des Learning Analytics</a:t>
            </a:r>
          </a:p>
          <a:p>
            <a:r>
              <a:rPr lang="nl-BE" sz="2400" i="1" dirty="0"/>
              <a:t>Les Learning Analytics étendent les possibilités en évaluation, ce qui ouvre de nouvelles perspectives que nous devons conceptualiser ou dont nous pouvons nous inspirer (ex : serment d’hypocrate pour data </a:t>
            </a:r>
            <a:r>
              <a:rPr lang="nl-BE" sz="2400" i="1" dirty="0" err="1"/>
              <a:t>scientists</a:t>
            </a:r>
            <a:r>
              <a:rPr lang="nl-BE" sz="2400" i="1"/>
              <a:t>)</a:t>
            </a:r>
            <a:endParaRPr lang="nl-BE" sz="2400" i="1" dirty="0"/>
          </a:p>
        </p:txBody>
      </p:sp>
    </p:spTree>
    <p:extLst>
      <p:ext uri="{BB962C8B-B14F-4D97-AF65-F5344CB8AC3E}">
        <p14:creationId xmlns:p14="http://schemas.microsoft.com/office/powerpoint/2010/main" val="18507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F6EB8B6-EBC5-9547-B0C2-D3EA126A711D}"/>
              </a:ext>
            </a:extLst>
          </p:cNvPr>
          <p:cNvSpPr>
            <a:spLocks noGrp="1"/>
          </p:cNvSpPr>
          <p:nvPr>
            <p:ph type="title"/>
          </p:nvPr>
        </p:nvSpPr>
        <p:spPr>
          <a:xfrm rot="16200000">
            <a:off x="-2654614" y="2658240"/>
            <a:ext cx="6858000" cy="1530542"/>
          </a:xfrm>
        </p:spPr>
        <p:txBody>
          <a:bodyPr>
            <a:normAutofit/>
          </a:bodyPr>
          <a:lstStyle/>
          <a:p>
            <a:r>
              <a:rPr lang="fr-FR" sz="3600" dirty="0"/>
              <a:t>Course </a:t>
            </a:r>
            <a:r>
              <a:rPr lang="fr-FR" sz="3600" dirty="0" err="1"/>
              <a:t>Signals</a:t>
            </a:r>
            <a:r>
              <a:rPr lang="fr-FR" sz="3600" dirty="0"/>
              <a:t> at </a:t>
            </a:r>
            <a:r>
              <a:rPr lang="fr-FR" sz="3600" dirty="0" err="1"/>
              <a:t>Purdue</a:t>
            </a:r>
            <a:r>
              <a:rPr lang="fr-FR" sz="3600" dirty="0"/>
              <a:t> </a:t>
            </a:r>
            <a:br>
              <a:rPr lang="fr-FR" sz="4800" dirty="0"/>
            </a:br>
            <a:r>
              <a:rPr lang="fr-FR" sz="2000" dirty="0"/>
              <a:t>K.E. Arnold et M.D. </a:t>
            </a:r>
            <a:r>
              <a:rPr lang="fr-FR" sz="2000" dirty="0" err="1"/>
              <a:t>Pistilli</a:t>
            </a:r>
            <a:r>
              <a:rPr lang="fr-FR" sz="2000" dirty="0"/>
              <a:t>, 2012</a:t>
            </a:r>
          </a:p>
        </p:txBody>
      </p:sp>
      <p:sp>
        <p:nvSpPr>
          <p:cNvPr id="3" name="Espace réservé du contenu 2">
            <a:extLst>
              <a:ext uri="{FF2B5EF4-FFF2-40B4-BE49-F238E27FC236}">
                <a16:creationId xmlns:a16="http://schemas.microsoft.com/office/drawing/2014/main" id="{C168B937-010F-5948-B4CF-3597BDA9EFB5}"/>
              </a:ext>
            </a:extLst>
          </p:cNvPr>
          <p:cNvSpPr>
            <a:spLocks noGrp="1"/>
          </p:cNvSpPr>
          <p:nvPr>
            <p:ph idx="1"/>
          </p:nvPr>
        </p:nvSpPr>
        <p:spPr>
          <a:xfrm>
            <a:off x="959909" y="315687"/>
            <a:ext cx="11013788" cy="6536826"/>
          </a:xfrm>
        </p:spPr>
        <p:txBody>
          <a:bodyPr anchor="t">
            <a:normAutofit fontScale="92500"/>
          </a:bodyPr>
          <a:lstStyle/>
          <a:p>
            <a:r>
              <a:rPr lang="fr-FR" sz="2200" dirty="0"/>
              <a:t>Données de performance, données d’engagement (activité sur le LMS), historique académique de l’étudiant (ses résultats antérieurs) et quelques caractéristiques personnelles de l’étudiant (lieu de résidence, âge, nombre de crédits visés). Effet sur la réussite.</a:t>
            </a:r>
          </a:p>
          <a:p>
            <a:r>
              <a:rPr lang="fr-FR" sz="2200" dirty="0"/>
              <a:t>Création d’algorithmes </a:t>
            </a:r>
          </a:p>
          <a:p>
            <a:r>
              <a:rPr lang="fr-FR" sz="2200" dirty="0"/>
              <a:t>Deux types de communication :</a:t>
            </a:r>
          </a:p>
          <a:p>
            <a:pPr lvl="1"/>
            <a:r>
              <a:rPr lang="fr-FR" sz="2200" dirty="0"/>
              <a:t>Alerte précoce aux étudiants via un signal routier et des courriels automatiques</a:t>
            </a:r>
          </a:p>
          <a:p>
            <a:pPr lvl="1"/>
            <a:r>
              <a:rPr lang="fr-FR" sz="2200" dirty="0"/>
              <a:t>Tableau de bord pour l’enseignant</a:t>
            </a:r>
          </a:p>
          <a:p>
            <a:r>
              <a:rPr lang="fr-FR" sz="2200" dirty="0"/>
              <a:t>Impact : </a:t>
            </a:r>
          </a:p>
          <a:p>
            <a:pPr lvl="1"/>
            <a:r>
              <a:rPr lang="fr-FR" sz="2200" dirty="0"/>
              <a:t>Augmentation de l’engagement de l’étudiant</a:t>
            </a:r>
          </a:p>
          <a:p>
            <a:pPr lvl="1"/>
            <a:r>
              <a:rPr lang="fr-FR" sz="2200" dirty="0"/>
              <a:t>Amélioration des résultats des étudiants (10 % A et B supplémentaires)</a:t>
            </a:r>
          </a:p>
          <a:p>
            <a:pPr lvl="1"/>
            <a:r>
              <a:rPr lang="fr-FR" sz="2200" dirty="0"/>
              <a:t>Plus un étudiant est confronté rapidement au système et plus il y a des cours concernés par le système, moins l’étudiant abandonne ses études (environ 10 % en moins d’abandons)</a:t>
            </a:r>
          </a:p>
          <a:p>
            <a:pPr lvl="1"/>
            <a:endParaRPr lang="fr-FR" dirty="0"/>
          </a:p>
          <a:p>
            <a:endParaRPr lang="fr-FR" dirty="0"/>
          </a:p>
          <a:p>
            <a:endParaRPr lang="fr-FR" dirty="0"/>
          </a:p>
        </p:txBody>
      </p:sp>
    </p:spTree>
    <p:extLst>
      <p:ext uri="{BB962C8B-B14F-4D97-AF65-F5344CB8AC3E}">
        <p14:creationId xmlns:p14="http://schemas.microsoft.com/office/powerpoint/2010/main" val="671552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F6EB8B6-EBC5-9547-B0C2-D3EA126A711D}"/>
              </a:ext>
            </a:extLst>
          </p:cNvPr>
          <p:cNvSpPr>
            <a:spLocks noGrp="1"/>
          </p:cNvSpPr>
          <p:nvPr>
            <p:ph type="title"/>
          </p:nvPr>
        </p:nvSpPr>
        <p:spPr>
          <a:xfrm rot="16200000">
            <a:off x="-2688549" y="2712656"/>
            <a:ext cx="6860310" cy="1445969"/>
          </a:xfrm>
        </p:spPr>
        <p:txBody>
          <a:bodyPr>
            <a:noAutofit/>
          </a:bodyPr>
          <a:lstStyle/>
          <a:p>
            <a:r>
              <a:rPr lang="fr-FR" sz="2800" dirty="0" err="1"/>
              <a:t>Automated</a:t>
            </a:r>
            <a:r>
              <a:rPr lang="fr-FR" sz="2800" dirty="0"/>
              <a:t> </a:t>
            </a:r>
            <a:r>
              <a:rPr lang="fr-FR" sz="2800" dirty="0" err="1"/>
              <a:t>human-level</a:t>
            </a:r>
            <a:r>
              <a:rPr lang="fr-FR" sz="2800" dirty="0"/>
              <a:t> </a:t>
            </a:r>
            <a:r>
              <a:rPr lang="fr-FR" sz="2800" dirty="0" err="1"/>
              <a:t>diagnosis</a:t>
            </a:r>
            <a:r>
              <a:rPr lang="fr-FR" sz="2800" dirty="0"/>
              <a:t> of </a:t>
            </a:r>
            <a:r>
              <a:rPr lang="fr-FR" sz="2800" dirty="0" err="1"/>
              <a:t>dysgraphia</a:t>
            </a:r>
            <a:r>
              <a:rPr lang="fr-FR" sz="2800" dirty="0"/>
              <a:t> </a:t>
            </a:r>
            <a:r>
              <a:rPr lang="fr-FR" sz="2800" dirty="0" err="1"/>
              <a:t>using</a:t>
            </a:r>
            <a:r>
              <a:rPr lang="fr-FR" sz="2800" dirty="0"/>
              <a:t> a consumer </a:t>
            </a:r>
            <a:r>
              <a:rPr lang="fr-FR" sz="2800" dirty="0" err="1"/>
              <a:t>tablet</a:t>
            </a:r>
            <a:br>
              <a:rPr lang="fr-FR" sz="3200" dirty="0"/>
            </a:br>
            <a:r>
              <a:rPr lang="fr-FR" sz="2000" dirty="0" err="1"/>
              <a:t>Asselborn</a:t>
            </a:r>
            <a:r>
              <a:rPr lang="fr-FR" sz="2000" dirty="0"/>
              <a:t> et al., 2018</a:t>
            </a:r>
          </a:p>
        </p:txBody>
      </p:sp>
      <p:sp>
        <p:nvSpPr>
          <p:cNvPr id="14" name="Espace réservé du contenu 2">
            <a:extLst>
              <a:ext uri="{FF2B5EF4-FFF2-40B4-BE49-F238E27FC236}">
                <a16:creationId xmlns:a16="http://schemas.microsoft.com/office/drawing/2014/main" id="{E8596CF6-FC8C-7945-8136-2372B1DE18EF}"/>
              </a:ext>
            </a:extLst>
          </p:cNvPr>
          <p:cNvSpPr>
            <a:spLocks noGrp="1"/>
          </p:cNvSpPr>
          <p:nvPr>
            <p:ph idx="1"/>
          </p:nvPr>
        </p:nvSpPr>
        <p:spPr>
          <a:xfrm>
            <a:off x="1349829" y="477078"/>
            <a:ext cx="10796682" cy="7012293"/>
          </a:xfrm>
        </p:spPr>
        <p:txBody>
          <a:bodyPr anchor="t">
            <a:normAutofit/>
          </a:bodyPr>
          <a:lstStyle/>
          <a:p>
            <a:r>
              <a:rPr lang="fr-FR" sz="2200" dirty="0"/>
              <a:t>Constat : Les tests utilisés pour diagnostiquer la dysgraphie sont largement imparfaits, notamment dans leur capacité à analyser les éléments dynamiques de l’écriture. Or,  les moyens technologiques et, notamment, l’écriture sur tablette permettent de recueillir des informations sur ces éléments dynamiques. </a:t>
            </a:r>
          </a:p>
          <a:p>
            <a:r>
              <a:rPr lang="fr-FR" sz="2200" dirty="0"/>
              <a:t>Recueil d’un ensemble de données liées à l’écriture (espace entre les mots, tremblements, vitesse de l’écriture, pression et inclinaison du crayon électronique sur l’axe des X et des Y, la vitesse du changement de l’inclinaison, ...) </a:t>
            </a:r>
          </a:p>
          <a:p>
            <a:r>
              <a:rPr lang="fr-FR" sz="2200" dirty="0"/>
              <a:t>Approche de </a:t>
            </a:r>
            <a:r>
              <a:rPr lang="fr-FR" sz="2200" dirty="0" err="1"/>
              <a:t>deep</a:t>
            </a:r>
            <a:r>
              <a:rPr lang="fr-FR" sz="2200" dirty="0"/>
              <a:t> </a:t>
            </a:r>
            <a:r>
              <a:rPr lang="fr-FR" sz="2200" dirty="0" err="1"/>
              <a:t>learning</a:t>
            </a:r>
            <a:r>
              <a:rPr lang="fr-FR" sz="2200" dirty="0"/>
              <a:t> dans laquelle les caractéristiques à observer sont fixées. Set de données d’élèves diagnostiqués et caractérisés comme dysgraphiques et comme non dysgraphiques. </a:t>
            </a:r>
          </a:p>
          <a:p>
            <a:r>
              <a:rPr lang="fr-FR" sz="2200" dirty="0"/>
              <a:t>Validation du modèle sur un autre corpus de données</a:t>
            </a:r>
          </a:p>
          <a:p>
            <a:r>
              <a:rPr lang="fr-FR" sz="2200" dirty="0"/>
              <a:t>Résultats : émergence d’un modèle plus complet permettant un diagnostic plus précis de la dysgraphie, ouvrant la voie à de meilleurs outils de remédiation.</a:t>
            </a:r>
          </a:p>
          <a:p>
            <a:endParaRPr lang="fr-FR" sz="2200" dirty="0"/>
          </a:p>
          <a:p>
            <a:endParaRPr lang="fr-FR" sz="2200" dirty="0"/>
          </a:p>
          <a:p>
            <a:endParaRPr lang="fr-FR" dirty="0"/>
          </a:p>
          <a:p>
            <a:endParaRPr lang="fr-FR" dirty="0"/>
          </a:p>
        </p:txBody>
      </p:sp>
    </p:spTree>
    <p:extLst>
      <p:ext uri="{BB962C8B-B14F-4D97-AF65-F5344CB8AC3E}">
        <p14:creationId xmlns:p14="http://schemas.microsoft.com/office/powerpoint/2010/main" val="667640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F6EB8B6-EBC5-9547-B0C2-D3EA126A711D}"/>
              </a:ext>
            </a:extLst>
          </p:cNvPr>
          <p:cNvSpPr>
            <a:spLocks noGrp="1"/>
          </p:cNvSpPr>
          <p:nvPr>
            <p:ph type="title"/>
          </p:nvPr>
        </p:nvSpPr>
        <p:spPr>
          <a:xfrm rot="16200000">
            <a:off x="-2688549" y="2712656"/>
            <a:ext cx="6860310" cy="1445969"/>
          </a:xfrm>
        </p:spPr>
        <p:txBody>
          <a:bodyPr>
            <a:noAutofit/>
          </a:bodyPr>
          <a:lstStyle/>
          <a:p>
            <a:r>
              <a:rPr lang="fr-BE" b="1" dirty="0"/>
              <a:t>Hangzhou </a:t>
            </a:r>
            <a:r>
              <a:rPr lang="fr-BE" b="1" dirty="0" err="1"/>
              <a:t>Number</a:t>
            </a:r>
            <a:r>
              <a:rPr lang="fr-BE" b="1" dirty="0"/>
              <a:t> 11</a:t>
            </a:r>
            <a:br>
              <a:rPr lang="fr-FR" sz="3200" dirty="0"/>
            </a:br>
            <a:r>
              <a:rPr lang="fr-FR" sz="2000" dirty="0"/>
              <a:t>The </a:t>
            </a:r>
            <a:r>
              <a:rPr lang="fr-FR" sz="2000" dirty="0" err="1"/>
              <a:t>paper</a:t>
            </a:r>
            <a:r>
              <a:rPr lang="fr-FR" sz="2000" dirty="0"/>
              <a:t>, 16 mai 2018</a:t>
            </a:r>
          </a:p>
        </p:txBody>
      </p:sp>
      <p:sp>
        <p:nvSpPr>
          <p:cNvPr id="14" name="Espace réservé du contenu 2">
            <a:extLst>
              <a:ext uri="{FF2B5EF4-FFF2-40B4-BE49-F238E27FC236}">
                <a16:creationId xmlns:a16="http://schemas.microsoft.com/office/drawing/2014/main" id="{E8596CF6-FC8C-7945-8136-2372B1DE18EF}"/>
              </a:ext>
            </a:extLst>
          </p:cNvPr>
          <p:cNvSpPr>
            <a:spLocks noGrp="1"/>
          </p:cNvSpPr>
          <p:nvPr>
            <p:ph idx="1"/>
          </p:nvPr>
        </p:nvSpPr>
        <p:spPr>
          <a:xfrm>
            <a:off x="1349829" y="477078"/>
            <a:ext cx="10796682" cy="7012293"/>
          </a:xfrm>
        </p:spPr>
        <p:txBody>
          <a:bodyPr anchor="t">
            <a:normAutofit/>
          </a:bodyPr>
          <a:lstStyle/>
          <a:p>
            <a:r>
              <a:rPr lang="fr-FR" sz="2200" dirty="0"/>
              <a:t>L’école supérieure de Hangzhou City, dans la province de Zhejiang, emploie des outils de reconnaissance faciale pour monitorer l’attention des étudiants en classe.</a:t>
            </a:r>
          </a:p>
          <a:p>
            <a:r>
              <a:rPr lang="fr-FR" sz="2200" dirty="0"/>
              <a:t>Techniquement, trois cameras sont disposées devant la classe et scannent l’ensemble des visages toutes les 30 secondes. </a:t>
            </a:r>
          </a:p>
          <a:p>
            <a:r>
              <a:rPr lang="fr-FR" sz="2200" dirty="0"/>
              <a:t>Le système décode alors l’humeur des étudiants de manière individuelle. Il détecte la surprise, la tristesse, l’antipathie, la colère, la neutralité. Il synthétise également ces informations au niveau du groupe.</a:t>
            </a:r>
          </a:p>
          <a:p>
            <a:r>
              <a:rPr lang="fr-FR" sz="2200" dirty="0"/>
              <a:t>Le système décode aussi l’activité de l’étudiant (lecture, écoute, écriture, se lever, lever la main, s’appuyer sur le bureau).</a:t>
            </a:r>
          </a:p>
          <a:p>
            <a:r>
              <a:rPr lang="fr-FR" sz="2200" dirty="0"/>
              <a:t>En croisant ces informations, le système livre à l’enseignant la liste des étudiants qui ne font pas attention et il peut intervenir. </a:t>
            </a:r>
          </a:p>
          <a:p>
            <a:r>
              <a:rPr lang="fr-FR" sz="2200" dirty="0"/>
              <a:t>Il se chuchote que l’enseignant pourrait être rémunéré en fonction de l’activité réelle qu’il suscite chez les étudiants. </a:t>
            </a:r>
          </a:p>
          <a:p>
            <a:endParaRPr lang="fr-FR" sz="2200" dirty="0"/>
          </a:p>
          <a:p>
            <a:endParaRPr lang="fr-FR" sz="2200" dirty="0"/>
          </a:p>
          <a:p>
            <a:endParaRPr lang="fr-FR" sz="2200" dirty="0"/>
          </a:p>
          <a:p>
            <a:endParaRPr lang="fr-FR" dirty="0"/>
          </a:p>
          <a:p>
            <a:endParaRPr lang="fr-FR" dirty="0"/>
          </a:p>
        </p:txBody>
      </p:sp>
    </p:spTree>
    <p:extLst>
      <p:ext uri="{BB962C8B-B14F-4D97-AF65-F5344CB8AC3E}">
        <p14:creationId xmlns:p14="http://schemas.microsoft.com/office/powerpoint/2010/main" val="232548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B15B8E-0299-B74C-81FD-A163B531A7F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F1263F2-DA58-2D48-87F9-8110486F4E8A}"/>
              </a:ext>
            </a:extLst>
          </p:cNvPr>
          <p:cNvSpPr>
            <a:spLocks noGrp="1"/>
          </p:cNvSpPr>
          <p:nvPr>
            <p:ph idx="1"/>
          </p:nvPr>
        </p:nvSpPr>
        <p:spPr/>
        <p:txBody>
          <a:bodyPr/>
          <a:lstStyle/>
          <a:p>
            <a:endParaRPr lang="fr-FR"/>
          </a:p>
        </p:txBody>
      </p:sp>
      <p:pic>
        <p:nvPicPr>
          <p:cNvPr id="13" name="Image 12">
            <a:extLst>
              <a:ext uri="{FF2B5EF4-FFF2-40B4-BE49-F238E27FC236}">
                <a16:creationId xmlns:a16="http://schemas.microsoft.com/office/drawing/2014/main" id="{A9CE38AF-9E78-9A40-AD91-4705C216E7AE}"/>
              </a:ext>
            </a:extLst>
          </p:cNvPr>
          <p:cNvPicPr>
            <a:picLocks noChangeAspect="1"/>
          </p:cNvPicPr>
          <p:nvPr/>
        </p:nvPicPr>
        <p:blipFill>
          <a:blip r:embed="rId2"/>
          <a:stretch>
            <a:fillRect/>
          </a:stretch>
        </p:blipFill>
        <p:spPr>
          <a:xfrm>
            <a:off x="23173" y="0"/>
            <a:ext cx="12145653" cy="6858000"/>
          </a:xfrm>
          <a:prstGeom prst="rect">
            <a:avLst/>
          </a:prstGeom>
        </p:spPr>
      </p:pic>
    </p:spTree>
    <p:extLst>
      <p:ext uri="{BB962C8B-B14F-4D97-AF65-F5344CB8AC3E}">
        <p14:creationId xmlns:p14="http://schemas.microsoft.com/office/powerpoint/2010/main" val="54586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517EDD9-BB92-084B-BFE1-B494FCD29A83}"/>
              </a:ext>
            </a:extLst>
          </p:cNvPr>
          <p:cNvSpPr>
            <a:spLocks noGrp="1"/>
          </p:cNvSpPr>
          <p:nvPr>
            <p:ph type="title"/>
          </p:nvPr>
        </p:nvSpPr>
        <p:spPr/>
        <p:txBody>
          <a:bodyPr/>
          <a:lstStyle/>
          <a:p>
            <a:r>
              <a:rPr lang="fr-FR" dirty="0"/>
              <a:t>Définition des Learning </a:t>
            </a:r>
            <a:r>
              <a:rPr lang="fr-FR" dirty="0" err="1"/>
              <a:t>Analytics</a:t>
            </a:r>
            <a:endParaRPr lang="fr-FR" dirty="0"/>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p:txBody>
          <a:bodyPr>
            <a:normAutofit/>
          </a:bodyPr>
          <a:lstStyle/>
          <a:p>
            <a:r>
              <a:rPr lang="fr-FR" sz="2400" i="1" dirty="0"/>
              <a:t>« La mesure, la collecte, l’analyse et la présentation de données au sujet des apprenants et de leur contexte dans le but de comprendre et d’optimiser les apprentissages et les écologies dans lesquelles ils se construisent.</a:t>
            </a:r>
            <a:r>
              <a:rPr lang="fr-FR" sz="2400" dirty="0"/>
              <a:t> » (Siemens et al., 2012)</a:t>
            </a:r>
          </a:p>
          <a:p>
            <a:r>
              <a:rPr lang="fr-FR" sz="2400" i="1" dirty="0"/>
              <a:t>« La collecte, l’analyse et l’utilisation intelligente des données produites par l’apprenant</a:t>
            </a:r>
            <a:r>
              <a:rPr lang="fr-BE" sz="2400" i="1" dirty="0"/>
              <a:t>. » </a:t>
            </a:r>
            <a:r>
              <a:rPr lang="fr-BE" sz="2400" dirty="0"/>
              <a:t>(Boyer, 2019)</a:t>
            </a:r>
            <a:endParaRPr lang="fr-FR" sz="2400" dirty="0"/>
          </a:p>
        </p:txBody>
      </p:sp>
    </p:spTree>
    <p:extLst>
      <p:ext uri="{BB962C8B-B14F-4D97-AF65-F5344CB8AC3E}">
        <p14:creationId xmlns:p14="http://schemas.microsoft.com/office/powerpoint/2010/main" val="243422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517EDD9-BB92-084B-BFE1-B494FCD29A83}"/>
              </a:ext>
            </a:extLst>
          </p:cNvPr>
          <p:cNvSpPr>
            <a:spLocks noGrp="1"/>
          </p:cNvSpPr>
          <p:nvPr>
            <p:ph type="title"/>
          </p:nvPr>
        </p:nvSpPr>
        <p:spPr/>
        <p:txBody>
          <a:bodyPr/>
          <a:lstStyle/>
          <a:p>
            <a:r>
              <a:rPr lang="fr-FR" dirty="0"/>
              <a:t>Learning </a:t>
            </a:r>
            <a:r>
              <a:rPr lang="fr-FR" dirty="0" err="1"/>
              <a:t>Analytics</a:t>
            </a:r>
            <a:r>
              <a:rPr lang="fr-FR" dirty="0"/>
              <a:t> : quelques caractéristiques</a:t>
            </a:r>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2493537"/>
            <a:ext cx="10936577" cy="3997828"/>
          </a:xfrm>
        </p:spPr>
        <p:txBody>
          <a:bodyPr>
            <a:normAutofit fontScale="92500" lnSpcReduction="10000"/>
          </a:bodyPr>
          <a:lstStyle/>
          <a:p>
            <a:r>
              <a:rPr lang="fr-FR" sz="2400" i="1" dirty="0"/>
              <a:t>Un champ théorique récent, mais ambitieux</a:t>
            </a:r>
            <a:endParaRPr lang="fr-FR" sz="2400" dirty="0"/>
          </a:p>
          <a:p>
            <a:r>
              <a:rPr lang="nl-BE" sz="2400" i="1" dirty="0"/>
              <a:t>Qui concerne essentiellement </a:t>
            </a:r>
            <a:r>
              <a:rPr lang="nl-BE" sz="2400" i="1" dirty="0" err="1"/>
              <a:t>l’enseignement</a:t>
            </a:r>
            <a:r>
              <a:rPr lang="nl-BE" sz="2400" i="1" dirty="0"/>
              <a:t> supérieur ;</a:t>
            </a:r>
          </a:p>
          <a:p>
            <a:r>
              <a:rPr lang="nl-BE" sz="2400" i="1" dirty="0"/>
              <a:t>Impliquant le plus souvent des environnements </a:t>
            </a:r>
            <a:r>
              <a:rPr lang="nl-BE" sz="2400" i="1" dirty="0" err="1"/>
              <a:t>numériques</a:t>
            </a:r>
            <a:r>
              <a:rPr lang="nl-BE" sz="2400" i="1" dirty="0"/>
              <a:t> </a:t>
            </a:r>
            <a:r>
              <a:rPr lang="nl-BE" sz="2400" i="1" dirty="0" err="1"/>
              <a:t>d’apprentissage</a:t>
            </a:r>
            <a:r>
              <a:rPr lang="nl-BE" sz="2400" i="1" dirty="0"/>
              <a:t>, des objets connectés ou des </a:t>
            </a:r>
            <a:r>
              <a:rPr lang="nl-BE" sz="2400" i="1" dirty="0" err="1"/>
              <a:t>outils</a:t>
            </a:r>
            <a:r>
              <a:rPr lang="nl-BE" sz="2400" i="1" dirty="0"/>
              <a:t> </a:t>
            </a:r>
            <a:r>
              <a:rPr lang="nl-BE" sz="2400" i="1" dirty="0" err="1"/>
              <a:t>numériques</a:t>
            </a:r>
            <a:r>
              <a:rPr lang="nl-BE" sz="2400" i="1" dirty="0"/>
              <a:t> ;</a:t>
            </a:r>
          </a:p>
          <a:p>
            <a:r>
              <a:rPr lang="nl-BE" sz="2400" i="1" dirty="0"/>
              <a:t>Associé au Big Data, au Data Mining, aux business analytics ; </a:t>
            </a:r>
          </a:p>
          <a:p>
            <a:r>
              <a:rPr lang="nl-BE" sz="2400" i="1" dirty="0"/>
              <a:t>Nécessitant une approche pluridisciplinaire :  des profils d’ingénieurs, de data scientists, d’informaticiens, de statisticiens, sont souvent cités … Ceux de pédagogues plus rarement…</a:t>
            </a:r>
          </a:p>
          <a:p>
            <a:endParaRPr lang="fr-FR" sz="2400" dirty="0"/>
          </a:p>
        </p:txBody>
      </p:sp>
    </p:spTree>
    <p:extLst>
      <p:ext uri="{BB962C8B-B14F-4D97-AF65-F5344CB8AC3E}">
        <p14:creationId xmlns:p14="http://schemas.microsoft.com/office/powerpoint/2010/main" val="219268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9">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28" name="Picture 11">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5489" y="-5487"/>
            <a:ext cx="12189867" cy="6858000"/>
          </a:xfrm>
          <a:prstGeom prst="rect">
            <a:avLst/>
          </a:prstGeom>
        </p:spPr>
      </p:pic>
      <p:sp>
        <p:nvSpPr>
          <p:cNvPr id="29" name="Rectangle 13">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Freeform: Shape 15">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17">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7960" y="764389"/>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6517EDD9-BB92-084B-BFE1-B494FCD29A83}"/>
              </a:ext>
            </a:extLst>
          </p:cNvPr>
          <p:cNvSpPr>
            <a:spLocks noGrp="1"/>
          </p:cNvSpPr>
          <p:nvPr>
            <p:ph type="title"/>
          </p:nvPr>
        </p:nvSpPr>
        <p:spPr>
          <a:xfrm>
            <a:off x="1630017" y="808056"/>
            <a:ext cx="9602073" cy="1077229"/>
          </a:xfrm>
        </p:spPr>
        <p:txBody>
          <a:bodyPr>
            <a:normAutofit fontScale="90000"/>
          </a:bodyPr>
          <a:lstStyle/>
          <a:p>
            <a:r>
              <a:rPr lang="nl-BE" sz="3600" i="1" dirty="0" err="1"/>
              <a:t>Nécessitant</a:t>
            </a:r>
            <a:r>
              <a:rPr lang="nl-BE" sz="3600" i="1" dirty="0"/>
              <a:t> une approche plurdisciplinaire… Et les évaluateurs, docimologues, psychométriciens ?  </a:t>
            </a:r>
          </a:p>
        </p:txBody>
      </p:sp>
      <p:sp>
        <p:nvSpPr>
          <p:cNvPr id="6" name="Espace réservé du contenu 5">
            <a:extLst>
              <a:ext uri="{FF2B5EF4-FFF2-40B4-BE49-F238E27FC236}">
                <a16:creationId xmlns:a16="http://schemas.microsoft.com/office/drawing/2014/main" id="{7EB55DA1-2585-304F-8E7C-C605AD754C43}"/>
              </a:ext>
            </a:extLst>
          </p:cNvPr>
          <p:cNvSpPr>
            <a:spLocks noGrp="1"/>
          </p:cNvSpPr>
          <p:nvPr>
            <p:ph idx="1"/>
          </p:nvPr>
        </p:nvSpPr>
        <p:spPr>
          <a:xfrm>
            <a:off x="1209934" y="2369985"/>
            <a:ext cx="10936577" cy="3997828"/>
          </a:xfrm>
        </p:spPr>
        <p:txBody>
          <a:bodyPr>
            <a:normAutofit lnSpcReduction="10000"/>
          </a:bodyPr>
          <a:lstStyle/>
          <a:p>
            <a:pPr marL="0" indent="0">
              <a:buNone/>
            </a:pPr>
            <a:r>
              <a:rPr lang="fr-FR" sz="2400" i="1" dirty="0"/>
              <a:t>Il s’agit des grands absents du débat. Or, si on compare les définitions :</a:t>
            </a:r>
            <a:endParaRPr lang="fr-FR" sz="2400" dirty="0"/>
          </a:p>
          <a:p>
            <a:pPr marL="0" indent="0">
              <a:buNone/>
            </a:pPr>
            <a:r>
              <a:rPr lang="nl-BE" sz="2400" i="1" dirty="0"/>
              <a:t> </a:t>
            </a:r>
            <a:r>
              <a:rPr lang="fr-FR" sz="2400" i="1" dirty="0"/>
              <a:t> </a:t>
            </a:r>
            <a:r>
              <a:rPr lang="fr-FR" sz="2400" b="1" i="1" dirty="0">
                <a:solidFill>
                  <a:schemeClr val="accent1">
                    <a:lumMod val="60000"/>
                    <a:lumOff val="40000"/>
                  </a:schemeClr>
                </a:solidFill>
              </a:rPr>
              <a:t>« La collecte, l’analyse et l’utilisation intelligente des données produites par l’apprenant. »</a:t>
            </a:r>
            <a:r>
              <a:rPr lang="fr-BE" sz="2400" b="1" i="1" dirty="0">
                <a:solidFill>
                  <a:schemeClr val="accent1">
                    <a:lumMod val="60000"/>
                    <a:lumOff val="40000"/>
                  </a:schemeClr>
                </a:solidFill>
              </a:rPr>
              <a:t> (Boyer, 2019)</a:t>
            </a:r>
          </a:p>
          <a:p>
            <a:pPr marL="0" indent="0">
              <a:buNone/>
            </a:pPr>
            <a:r>
              <a:rPr lang="fr-BE" sz="2400" i="1" dirty="0"/>
              <a:t>VS  </a:t>
            </a:r>
          </a:p>
          <a:p>
            <a:pPr marL="0" indent="0">
              <a:buNone/>
            </a:pPr>
            <a:r>
              <a:rPr lang="fr-BE" sz="2400" i="1" dirty="0">
                <a:solidFill>
                  <a:schemeClr val="accent1">
                    <a:lumMod val="60000"/>
                    <a:lumOff val="40000"/>
                  </a:schemeClr>
                </a:solidFill>
              </a:rPr>
              <a:t>« Évaluer, c’est recueillir de l’information sur laquelle sera posée un jugement afin de prendre des décisions » (</a:t>
            </a:r>
            <a:r>
              <a:rPr lang="fr-BE" sz="2400" i="1" dirty="0" err="1">
                <a:solidFill>
                  <a:schemeClr val="accent1">
                    <a:lumMod val="60000"/>
                    <a:lumOff val="40000"/>
                  </a:schemeClr>
                </a:solidFill>
              </a:rPr>
              <a:t>Stufflebeam</a:t>
            </a:r>
            <a:r>
              <a:rPr lang="fr-BE" sz="2400" i="1" dirty="0">
                <a:solidFill>
                  <a:schemeClr val="accent1">
                    <a:lumMod val="60000"/>
                    <a:lumOff val="40000"/>
                  </a:schemeClr>
                </a:solidFill>
              </a:rPr>
              <a:t>, 1981)</a:t>
            </a:r>
          </a:p>
          <a:p>
            <a:pPr marL="0" indent="0">
              <a:buNone/>
            </a:pPr>
            <a:r>
              <a:rPr lang="nl-BE" sz="2400" i="1" dirty="0"/>
              <a:t>On constate la même danse à trois temps</a:t>
            </a:r>
          </a:p>
          <a:p>
            <a:endParaRPr lang="fr-FR" sz="2400" dirty="0"/>
          </a:p>
        </p:txBody>
      </p:sp>
    </p:spTree>
    <p:extLst>
      <p:ext uri="{BB962C8B-B14F-4D97-AF65-F5344CB8AC3E}">
        <p14:creationId xmlns:p14="http://schemas.microsoft.com/office/powerpoint/2010/main" val="2017794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otalTime>20466</TotalTime>
  <Words>2017</Words>
  <Application>Microsoft Macintosh PowerPoint</Application>
  <PresentationFormat>Grand écran</PresentationFormat>
  <Paragraphs>118</Paragraphs>
  <Slides>24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MS Shell Dlg 2</vt:lpstr>
      <vt:lpstr>Wingdings</vt:lpstr>
      <vt:lpstr>Wingdings 3</vt:lpstr>
      <vt:lpstr>Madison</vt:lpstr>
      <vt:lpstr>Présentation PowerPoint</vt:lpstr>
      <vt:lpstr>Présentation PowerPoint</vt:lpstr>
      <vt:lpstr>Course Signals at Purdue  K.E. Arnold et M.D. Pistilli, 2012</vt:lpstr>
      <vt:lpstr>Automated human-level diagnosis of dysgraphia using a consumer tablet Asselborn et al., 2018</vt:lpstr>
      <vt:lpstr>Hangzhou Number 11 The paper, 16 mai 2018</vt:lpstr>
      <vt:lpstr>Présentation PowerPoint</vt:lpstr>
      <vt:lpstr>Définition des Learning Analytics</vt:lpstr>
      <vt:lpstr>Learning Analytics : quelques caractéristiques</vt:lpstr>
      <vt:lpstr>Nécessitant une approche plurdisciplinaire… Et les évaluateurs, docimologues, psychométriciens ?  </vt:lpstr>
      <vt:lpstr>Nécessitant une approche plurdisciplinaire… Et les évaluateurs, docimologues, psychométriciens ?  </vt:lpstr>
      <vt:lpstr>Les Learning Analtytics : la recette</vt:lpstr>
      <vt:lpstr>Présentation PowerPoint</vt:lpstr>
      <vt:lpstr>Les Learning Analtytics : enivrants à souhait</vt:lpstr>
      <vt:lpstr>Les données massives: la grande illusion</vt:lpstr>
      <vt:lpstr>Les données massives: tendances prometteuses</vt:lpstr>
      <vt:lpstr>Présentation PowerPoint</vt:lpstr>
      <vt:lpstr>Les algorithmes et les statistiques :  un peu de magie noire ?</vt:lpstr>
      <vt:lpstr>Présentation PowerPoint</vt:lpstr>
      <vt:lpstr>Présentation PowerPoint</vt:lpstr>
      <vt:lpstr>Présentation PowerPoint</vt:lpstr>
      <vt:lpstr>Présentation PowerPoint</vt:lpstr>
      <vt:lpstr>Présentation PowerPoint</vt:lpstr>
      <vt:lpstr>Conclusions : entre phantasmes et réalité (Perraya, 2019)  </vt:lpstr>
      <vt:lpstr>Conclusions : vers une fertilisation croisée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 Detroz</dc:creator>
  <cp:lastModifiedBy>Pascal Detroz</cp:lastModifiedBy>
  <cp:revision>73</cp:revision>
  <dcterms:created xsi:type="dcterms:W3CDTF">2020-01-13T09:34:04Z</dcterms:created>
  <dcterms:modified xsi:type="dcterms:W3CDTF">2020-01-31T09:56:01Z</dcterms:modified>
</cp:coreProperties>
</file>