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01" r:id="rId2"/>
    <p:sldId id="342" r:id="rId3"/>
    <p:sldId id="416" r:id="rId4"/>
    <p:sldId id="418" r:id="rId5"/>
    <p:sldId id="429" r:id="rId6"/>
    <p:sldId id="411" r:id="rId7"/>
    <p:sldId id="424" r:id="rId8"/>
    <p:sldId id="428" r:id="rId9"/>
    <p:sldId id="425" r:id="rId10"/>
    <p:sldId id="427" r:id="rId11"/>
    <p:sldId id="352" r:id="rId12"/>
    <p:sldId id="412" r:id="rId13"/>
    <p:sldId id="419" r:id="rId14"/>
  </p:sldIdLst>
  <p:sldSz cx="9144000" cy="6858000" type="screen4x3"/>
  <p:notesSz cx="6797675" cy="9926638"/>
  <p:custDataLst>
    <p:tags r:id="rId1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7DB928"/>
    <a:srgbClr val="5FA4B0"/>
    <a:srgbClr val="1C4F8C"/>
    <a:srgbClr val="336097"/>
    <a:srgbClr val="6C8C2B"/>
    <a:srgbClr val="972F2D"/>
    <a:srgbClr val="779C41"/>
    <a:srgbClr val="CC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7" autoAdjust="0"/>
    <p:restoredTop sz="94624" autoAdjust="0"/>
  </p:normalViewPr>
  <p:slideViewPr>
    <p:cSldViewPr>
      <p:cViewPr varScale="1">
        <p:scale>
          <a:sx n="84" d="100"/>
          <a:sy n="84" d="100"/>
        </p:scale>
        <p:origin x="1358"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'graphes-outlsys-9m_t'!$B$7</c:f>
              <c:strCache>
                <c:ptCount val="1"/>
                <c:pt idx="0">
                  <c:v>M. sativa</c:v>
                </c:pt>
              </c:strCache>
            </c:strRef>
          </c:tx>
          <c:spPr>
            <a:solidFill>
              <a:srgbClr val="00707F"/>
            </a:solidFill>
            <a:ln>
              <a:noFill/>
            </a:ln>
            <a:effectLst/>
          </c:spPr>
          <c:invertIfNegative val="0"/>
          <c:errBars>
            <c:errBarType val="both"/>
            <c:errValType val="cust"/>
            <c:noEndCap val="0"/>
            <c:plus>
              <c:numRef>
                <c:f>'graphes-outlsys-9m_t'!$AU$23:$AU$25</c:f>
                <c:numCache>
                  <c:formatCode>General</c:formatCode>
                  <c:ptCount val="3"/>
                  <c:pt idx="0">
                    <c:v>5.7610940116263736</c:v>
                  </c:pt>
                  <c:pt idx="1">
                    <c:v>6.4261716692336988</c:v>
                  </c:pt>
                  <c:pt idx="2">
                    <c:v>7.3498649420252011</c:v>
                  </c:pt>
                </c:numCache>
              </c:numRef>
            </c:plus>
            <c:minus>
              <c:numRef>
                <c:f>'graphes-outlsys-9m_t'!$AU$23:$AU$25</c:f>
                <c:numCache>
                  <c:formatCode>General</c:formatCode>
                  <c:ptCount val="3"/>
                  <c:pt idx="0">
                    <c:v>5.7610940116263736</c:v>
                  </c:pt>
                  <c:pt idx="1">
                    <c:v>6.4261716692336988</c:v>
                  </c:pt>
                  <c:pt idx="2">
                    <c:v>7.3498649420252011</c:v>
                  </c:pt>
                </c:numCache>
              </c:numRef>
            </c:minus>
            <c:spPr>
              <a:noFill/>
              <a:ln w="9525" cap="flat" cmpd="sng" algn="ctr">
                <a:solidFill>
                  <a:schemeClr val="tx1">
                    <a:lumMod val="65000"/>
                    <a:lumOff val="35000"/>
                  </a:schemeClr>
                </a:solidFill>
                <a:round/>
              </a:ln>
              <a:effectLst/>
            </c:spPr>
          </c:errBars>
          <c:cat>
            <c:numRef>
              <c:f>'graphes-outlsys-9m_t'!$C$4:$C$6</c:f>
              <c:numCache>
                <c:formatCode>General</c:formatCode>
                <c:ptCount val="3"/>
                <c:pt idx="0">
                  <c:v>3</c:v>
                </c:pt>
                <c:pt idx="1">
                  <c:v>6</c:v>
                </c:pt>
                <c:pt idx="2">
                  <c:v>12</c:v>
                </c:pt>
              </c:numCache>
            </c:numRef>
          </c:cat>
          <c:val>
            <c:numRef>
              <c:f>'graphes-outlsys-9m_t'!$AU$8:$AU$10</c:f>
              <c:numCache>
                <c:formatCode>0.0</c:formatCode>
                <c:ptCount val="3"/>
                <c:pt idx="0">
                  <c:v>25.8</c:v>
                </c:pt>
                <c:pt idx="1">
                  <c:v>26.5</c:v>
                </c:pt>
                <c:pt idx="2">
                  <c:v>28.75</c:v>
                </c:pt>
              </c:numCache>
            </c:numRef>
          </c:val>
        </c:ser>
        <c:ser>
          <c:idx val="2"/>
          <c:order val="1"/>
          <c:tx>
            <c:strRef>
              <c:f>'graphes-outlsys-9m_t'!$B$11</c:f>
              <c:strCache>
                <c:ptCount val="1"/>
                <c:pt idx="0">
                  <c:v>T. pratense</c:v>
                </c:pt>
              </c:strCache>
            </c:strRef>
          </c:tx>
          <c:spPr>
            <a:solidFill>
              <a:srgbClr val="7DB928"/>
            </a:solidFill>
            <a:ln>
              <a:noFill/>
            </a:ln>
            <a:effectLst/>
          </c:spPr>
          <c:invertIfNegative val="0"/>
          <c:errBars>
            <c:errBarType val="both"/>
            <c:errValType val="cust"/>
            <c:noEndCap val="0"/>
            <c:plus>
              <c:numRef>
                <c:f>'graphes-outlsys-9m_t'!$AU$27:$AU$29</c:f>
                <c:numCache>
                  <c:formatCode>General</c:formatCode>
                  <c:ptCount val="3"/>
                  <c:pt idx="0">
                    <c:v>1.4699729884050403</c:v>
                  </c:pt>
                  <c:pt idx="1">
                    <c:v>7.2703833030144391</c:v>
                  </c:pt>
                  <c:pt idx="2">
                    <c:v>0.9799819922700268</c:v>
                  </c:pt>
                </c:numCache>
              </c:numRef>
            </c:plus>
            <c:minus>
              <c:numRef>
                <c:f>'graphes-outlsys-9m_t'!$AU$27:$AU$29</c:f>
                <c:numCache>
                  <c:formatCode>General</c:formatCode>
                  <c:ptCount val="3"/>
                  <c:pt idx="0">
                    <c:v>1.4699729884050403</c:v>
                  </c:pt>
                  <c:pt idx="1">
                    <c:v>7.2703833030144391</c:v>
                  </c:pt>
                  <c:pt idx="2">
                    <c:v>0.9799819922700268</c:v>
                  </c:pt>
                </c:numCache>
              </c:numRef>
            </c:minus>
            <c:spPr>
              <a:noFill/>
              <a:ln w="9525" cap="flat" cmpd="sng" algn="ctr">
                <a:solidFill>
                  <a:schemeClr val="tx1">
                    <a:lumMod val="65000"/>
                    <a:lumOff val="35000"/>
                  </a:schemeClr>
                </a:solidFill>
                <a:round/>
              </a:ln>
              <a:effectLst/>
            </c:spPr>
          </c:errBars>
          <c:cat>
            <c:numRef>
              <c:f>'graphes-outlsys-9m_t'!$C$4:$C$6</c:f>
              <c:numCache>
                <c:formatCode>General</c:formatCode>
                <c:ptCount val="3"/>
                <c:pt idx="0">
                  <c:v>3</c:v>
                </c:pt>
                <c:pt idx="1">
                  <c:v>6</c:v>
                </c:pt>
                <c:pt idx="2">
                  <c:v>12</c:v>
                </c:pt>
              </c:numCache>
            </c:numRef>
          </c:cat>
          <c:val>
            <c:numRef>
              <c:f>'graphes-outlsys-9m_t'!$AU$12:$AU$14</c:f>
              <c:numCache>
                <c:formatCode>0.0</c:formatCode>
                <c:ptCount val="3"/>
                <c:pt idx="0">
                  <c:v>10.75</c:v>
                </c:pt>
                <c:pt idx="1">
                  <c:v>17.600000000000001</c:v>
                </c:pt>
                <c:pt idx="2">
                  <c:v>4.5</c:v>
                </c:pt>
              </c:numCache>
            </c:numRef>
          </c:val>
        </c:ser>
        <c:dLbls>
          <c:showLegendKey val="0"/>
          <c:showVal val="0"/>
          <c:showCatName val="0"/>
          <c:showSerName val="0"/>
          <c:showPercent val="0"/>
          <c:showBubbleSize val="0"/>
        </c:dLbls>
        <c:gapWidth val="150"/>
        <c:axId val="454284704"/>
        <c:axId val="454285096"/>
      </c:barChart>
      <c:catAx>
        <c:axId val="45428470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time (months)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454285096"/>
        <c:crosses val="autoZero"/>
        <c:auto val="1"/>
        <c:lblAlgn val="ctr"/>
        <c:lblOffset val="100"/>
        <c:noMultiLvlLbl val="0"/>
      </c:catAx>
      <c:valAx>
        <c:axId val="454285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plants size (cm)</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454284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50BAC-6D1B-4B48-9D24-45FEDE43716E}" type="doc">
      <dgm:prSet loTypeId="urn:microsoft.com/office/officeart/2005/8/layout/venn1" loCatId="relationship" qsTypeId="urn:microsoft.com/office/officeart/2005/8/quickstyle/simple1" qsCatId="simple" csTypeId="urn:microsoft.com/office/officeart/2005/8/colors/accent1_2" csCatId="accent1" phldr="1"/>
      <dgm:spPr/>
    </dgm:pt>
    <dgm:pt modelId="{349388BA-CFFA-4D0A-8A39-828E49859D1E}">
      <dgm:prSet phldrT="[Texte]"/>
      <dgm:spPr>
        <a:solidFill>
          <a:srgbClr val="7DB928">
            <a:alpha val="50000"/>
          </a:srgbClr>
        </a:solidFill>
      </dgm:spPr>
      <dgm:t>
        <a:bodyPr/>
        <a:lstStyle/>
        <a:p>
          <a:r>
            <a:rPr lang="fr-BE" b="1" dirty="0" err="1" smtClean="0">
              <a:solidFill>
                <a:srgbClr val="00707F"/>
              </a:solidFill>
              <a:latin typeface="Times New Roman" panose="02020603050405020304" pitchFamily="18" charset="0"/>
              <a:cs typeface="Times New Roman" panose="02020603050405020304" pitchFamily="18" charset="0"/>
            </a:rPr>
            <a:t>Phytoremediation</a:t>
          </a:r>
          <a:r>
            <a:rPr lang="fr-BE" b="1" dirty="0" smtClean="0">
              <a:solidFill>
                <a:srgbClr val="00707F"/>
              </a:solidFill>
              <a:latin typeface="Times New Roman" panose="02020603050405020304" pitchFamily="18" charset="0"/>
              <a:cs typeface="Times New Roman" panose="02020603050405020304" pitchFamily="18" charset="0"/>
            </a:rPr>
            <a:t> (plants)</a:t>
          </a:r>
          <a:endParaRPr lang="fr-BE" b="1" dirty="0">
            <a:solidFill>
              <a:srgbClr val="00707F"/>
            </a:solidFill>
            <a:latin typeface="Times New Roman" panose="02020603050405020304" pitchFamily="18" charset="0"/>
            <a:cs typeface="Times New Roman" panose="02020603050405020304" pitchFamily="18" charset="0"/>
          </a:endParaRPr>
        </a:p>
      </dgm:t>
    </dgm:pt>
    <dgm:pt modelId="{720C4EA6-6616-4144-A60D-4259BF5B9C69}" type="parTrans" cxnId="{333A489A-6241-4221-9E96-102398F5835A}">
      <dgm:prSet/>
      <dgm:spPr/>
      <dgm:t>
        <a:bodyPr/>
        <a:lstStyle/>
        <a:p>
          <a:endParaRPr lang="fr-BE"/>
        </a:p>
      </dgm:t>
    </dgm:pt>
    <dgm:pt modelId="{20EDA744-8176-4307-8A0F-C2A72324AC2E}" type="sibTrans" cxnId="{333A489A-6241-4221-9E96-102398F5835A}">
      <dgm:prSet/>
      <dgm:spPr/>
      <dgm:t>
        <a:bodyPr/>
        <a:lstStyle/>
        <a:p>
          <a:endParaRPr lang="fr-BE"/>
        </a:p>
      </dgm:t>
    </dgm:pt>
    <dgm:pt modelId="{A8A8A7D5-C77C-46DC-A7C9-289DF6C41D9C}">
      <dgm:prSet phldrT="[Texte]"/>
      <dgm:spPr>
        <a:solidFill>
          <a:srgbClr val="7DB928">
            <a:alpha val="50000"/>
          </a:srgbClr>
        </a:solidFill>
      </dgm:spPr>
      <dgm:t>
        <a:bodyPr/>
        <a:lstStyle/>
        <a:p>
          <a:r>
            <a:rPr lang="fr-BE" b="1" dirty="0" err="1" smtClean="0">
              <a:solidFill>
                <a:srgbClr val="00707F"/>
              </a:solidFill>
              <a:latin typeface="Times New Roman" panose="02020603050405020304" pitchFamily="18" charset="0"/>
              <a:cs typeface="Times New Roman" panose="02020603050405020304" pitchFamily="18" charset="0"/>
            </a:rPr>
            <a:t>Bioremediation</a:t>
          </a:r>
          <a:r>
            <a:rPr lang="fr-BE" b="1" dirty="0" smtClean="0">
              <a:solidFill>
                <a:srgbClr val="00707F"/>
              </a:solidFill>
              <a:latin typeface="Times New Roman" panose="02020603050405020304" pitchFamily="18" charset="0"/>
              <a:cs typeface="Times New Roman" panose="02020603050405020304" pitchFamily="18" charset="0"/>
            </a:rPr>
            <a:t> (</a:t>
          </a:r>
          <a:r>
            <a:rPr lang="fr-BE" b="1" dirty="0" err="1" smtClean="0">
              <a:solidFill>
                <a:srgbClr val="00707F"/>
              </a:solidFill>
              <a:latin typeface="Times New Roman" panose="02020603050405020304" pitchFamily="18" charset="0"/>
              <a:cs typeface="Times New Roman" panose="02020603050405020304" pitchFamily="18" charset="0"/>
            </a:rPr>
            <a:t>microorganisms</a:t>
          </a:r>
          <a:r>
            <a:rPr lang="fr-BE" b="1" dirty="0" smtClean="0">
              <a:solidFill>
                <a:srgbClr val="00707F"/>
              </a:solidFill>
              <a:latin typeface="Times New Roman" panose="02020603050405020304" pitchFamily="18" charset="0"/>
              <a:cs typeface="Times New Roman" panose="02020603050405020304" pitchFamily="18" charset="0"/>
            </a:rPr>
            <a:t>)</a:t>
          </a:r>
          <a:endParaRPr lang="fr-BE" b="1" dirty="0">
            <a:solidFill>
              <a:srgbClr val="00707F"/>
            </a:solidFill>
            <a:latin typeface="Times New Roman" panose="02020603050405020304" pitchFamily="18" charset="0"/>
            <a:cs typeface="Times New Roman" panose="02020603050405020304" pitchFamily="18" charset="0"/>
          </a:endParaRPr>
        </a:p>
      </dgm:t>
    </dgm:pt>
    <dgm:pt modelId="{7B004995-B2B4-4FBA-9351-5D834F52D838}" type="parTrans" cxnId="{4018DA88-E970-4D05-9C05-54A2AFA1F709}">
      <dgm:prSet/>
      <dgm:spPr/>
      <dgm:t>
        <a:bodyPr/>
        <a:lstStyle/>
        <a:p>
          <a:endParaRPr lang="fr-BE"/>
        </a:p>
      </dgm:t>
    </dgm:pt>
    <dgm:pt modelId="{CAD4D396-5414-44F2-8DCD-3B4F1884483E}" type="sibTrans" cxnId="{4018DA88-E970-4D05-9C05-54A2AFA1F709}">
      <dgm:prSet/>
      <dgm:spPr/>
      <dgm:t>
        <a:bodyPr/>
        <a:lstStyle/>
        <a:p>
          <a:endParaRPr lang="fr-BE"/>
        </a:p>
      </dgm:t>
    </dgm:pt>
    <dgm:pt modelId="{36CB8716-0B9E-4715-B80B-58637BC9CA79}" type="pres">
      <dgm:prSet presAssocID="{42E50BAC-6D1B-4B48-9D24-45FEDE43716E}" presName="compositeShape" presStyleCnt="0">
        <dgm:presLayoutVars>
          <dgm:chMax val="7"/>
          <dgm:dir/>
          <dgm:resizeHandles val="exact"/>
        </dgm:presLayoutVars>
      </dgm:prSet>
      <dgm:spPr/>
    </dgm:pt>
    <dgm:pt modelId="{A96E751F-E027-415D-B5D0-12C1CAF5D63C}" type="pres">
      <dgm:prSet presAssocID="{349388BA-CFFA-4D0A-8A39-828E49859D1E}" presName="circ1" presStyleLbl="vennNode1" presStyleIdx="0" presStyleCnt="2" custScaleY="72966" custLinFactNeighborX="-2815"/>
      <dgm:spPr/>
      <dgm:t>
        <a:bodyPr/>
        <a:lstStyle/>
        <a:p>
          <a:endParaRPr lang="fr-BE"/>
        </a:p>
      </dgm:t>
    </dgm:pt>
    <dgm:pt modelId="{77E1F0A9-7C53-490B-9C31-B592FB45E142}" type="pres">
      <dgm:prSet presAssocID="{349388BA-CFFA-4D0A-8A39-828E49859D1E}" presName="circ1Tx" presStyleLbl="revTx" presStyleIdx="0" presStyleCnt="0">
        <dgm:presLayoutVars>
          <dgm:chMax val="0"/>
          <dgm:chPref val="0"/>
          <dgm:bulletEnabled val="1"/>
        </dgm:presLayoutVars>
      </dgm:prSet>
      <dgm:spPr/>
      <dgm:t>
        <a:bodyPr/>
        <a:lstStyle/>
        <a:p>
          <a:endParaRPr lang="fr-BE"/>
        </a:p>
      </dgm:t>
    </dgm:pt>
    <dgm:pt modelId="{9FE3A911-FC5A-4BFC-8967-9689B95F593C}" type="pres">
      <dgm:prSet presAssocID="{A8A8A7D5-C77C-46DC-A7C9-289DF6C41D9C}" presName="circ2" presStyleLbl="vennNode1" presStyleIdx="1" presStyleCnt="2" custScaleY="72966" custLinFactNeighborX="3037"/>
      <dgm:spPr/>
      <dgm:t>
        <a:bodyPr/>
        <a:lstStyle/>
        <a:p>
          <a:endParaRPr lang="fr-BE"/>
        </a:p>
      </dgm:t>
    </dgm:pt>
    <dgm:pt modelId="{6F1B954E-A5D6-44D4-9779-B7F1C07F38BD}" type="pres">
      <dgm:prSet presAssocID="{A8A8A7D5-C77C-46DC-A7C9-289DF6C41D9C}" presName="circ2Tx" presStyleLbl="revTx" presStyleIdx="0" presStyleCnt="0">
        <dgm:presLayoutVars>
          <dgm:chMax val="0"/>
          <dgm:chPref val="0"/>
          <dgm:bulletEnabled val="1"/>
        </dgm:presLayoutVars>
      </dgm:prSet>
      <dgm:spPr/>
      <dgm:t>
        <a:bodyPr/>
        <a:lstStyle/>
        <a:p>
          <a:endParaRPr lang="fr-BE"/>
        </a:p>
      </dgm:t>
    </dgm:pt>
  </dgm:ptLst>
  <dgm:cxnLst>
    <dgm:cxn modelId="{333A489A-6241-4221-9E96-102398F5835A}" srcId="{42E50BAC-6D1B-4B48-9D24-45FEDE43716E}" destId="{349388BA-CFFA-4D0A-8A39-828E49859D1E}" srcOrd="0" destOrd="0" parTransId="{720C4EA6-6616-4144-A60D-4259BF5B9C69}" sibTransId="{20EDA744-8176-4307-8A0F-C2A72324AC2E}"/>
    <dgm:cxn modelId="{8F61DC71-6B74-460B-8001-273C4FEB05CB}" type="presOf" srcId="{42E50BAC-6D1B-4B48-9D24-45FEDE43716E}" destId="{36CB8716-0B9E-4715-B80B-58637BC9CA79}" srcOrd="0" destOrd="0" presId="urn:microsoft.com/office/officeart/2005/8/layout/venn1"/>
    <dgm:cxn modelId="{636CCFFC-6B28-4EE1-BB57-6D066B1F9B52}" type="presOf" srcId="{A8A8A7D5-C77C-46DC-A7C9-289DF6C41D9C}" destId="{6F1B954E-A5D6-44D4-9779-B7F1C07F38BD}" srcOrd="1" destOrd="0" presId="urn:microsoft.com/office/officeart/2005/8/layout/venn1"/>
    <dgm:cxn modelId="{6C177F76-CB10-4B49-A922-551314D4D3BF}" type="presOf" srcId="{A8A8A7D5-C77C-46DC-A7C9-289DF6C41D9C}" destId="{9FE3A911-FC5A-4BFC-8967-9689B95F593C}" srcOrd="0" destOrd="0" presId="urn:microsoft.com/office/officeart/2005/8/layout/venn1"/>
    <dgm:cxn modelId="{9E64756A-CB31-47F7-AB44-59647481F3C1}" type="presOf" srcId="{349388BA-CFFA-4D0A-8A39-828E49859D1E}" destId="{A96E751F-E027-415D-B5D0-12C1CAF5D63C}" srcOrd="0" destOrd="0" presId="urn:microsoft.com/office/officeart/2005/8/layout/venn1"/>
    <dgm:cxn modelId="{0674912C-F444-4DE2-B8A4-A59D62ED2B3B}" type="presOf" srcId="{349388BA-CFFA-4D0A-8A39-828E49859D1E}" destId="{77E1F0A9-7C53-490B-9C31-B592FB45E142}" srcOrd="1" destOrd="0" presId="urn:microsoft.com/office/officeart/2005/8/layout/venn1"/>
    <dgm:cxn modelId="{4018DA88-E970-4D05-9C05-54A2AFA1F709}" srcId="{42E50BAC-6D1B-4B48-9D24-45FEDE43716E}" destId="{A8A8A7D5-C77C-46DC-A7C9-289DF6C41D9C}" srcOrd="1" destOrd="0" parTransId="{7B004995-B2B4-4FBA-9351-5D834F52D838}" sibTransId="{CAD4D396-5414-44F2-8DCD-3B4F1884483E}"/>
    <dgm:cxn modelId="{DD97394C-5D9F-4E09-80B8-A3B117DFDCFE}" type="presParOf" srcId="{36CB8716-0B9E-4715-B80B-58637BC9CA79}" destId="{A96E751F-E027-415D-B5D0-12C1CAF5D63C}" srcOrd="0" destOrd="0" presId="urn:microsoft.com/office/officeart/2005/8/layout/venn1"/>
    <dgm:cxn modelId="{2A47AB8E-936B-4FCC-A086-7AF4C5E84C39}" type="presParOf" srcId="{36CB8716-0B9E-4715-B80B-58637BC9CA79}" destId="{77E1F0A9-7C53-490B-9C31-B592FB45E142}" srcOrd="1" destOrd="0" presId="urn:microsoft.com/office/officeart/2005/8/layout/venn1"/>
    <dgm:cxn modelId="{84C1E731-46C4-4056-BCFC-34DAF866FECA}" type="presParOf" srcId="{36CB8716-0B9E-4715-B80B-58637BC9CA79}" destId="{9FE3A911-FC5A-4BFC-8967-9689B95F593C}" srcOrd="2" destOrd="0" presId="urn:microsoft.com/office/officeart/2005/8/layout/venn1"/>
    <dgm:cxn modelId="{BA862A84-FAF5-4358-B2B2-764B84FF7802}" type="presParOf" srcId="{36CB8716-0B9E-4715-B80B-58637BC9CA79}" destId="{6F1B954E-A5D6-44D4-9779-B7F1C07F38BD}"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E751F-E027-415D-B5D0-12C1CAF5D63C}">
      <dsp:nvSpPr>
        <dsp:cNvPr id="0" name=""/>
        <dsp:cNvSpPr/>
      </dsp:nvSpPr>
      <dsp:spPr>
        <a:xfrm>
          <a:off x="1548473" y="435828"/>
          <a:ext cx="3160357" cy="2305986"/>
        </a:xfrm>
        <a:prstGeom prst="ellipse">
          <a:avLst/>
        </a:prstGeom>
        <a:solidFill>
          <a:srgbClr val="7DB92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BE" sz="1800" b="1" kern="1200" dirty="0" err="1" smtClean="0">
              <a:solidFill>
                <a:srgbClr val="00707F"/>
              </a:solidFill>
              <a:latin typeface="Times New Roman" panose="02020603050405020304" pitchFamily="18" charset="0"/>
              <a:cs typeface="Times New Roman" panose="02020603050405020304" pitchFamily="18" charset="0"/>
            </a:rPr>
            <a:t>Phytoremediation</a:t>
          </a:r>
          <a:r>
            <a:rPr lang="fr-BE" sz="1800" b="1" kern="1200" dirty="0" smtClean="0">
              <a:solidFill>
                <a:srgbClr val="00707F"/>
              </a:solidFill>
              <a:latin typeface="Times New Roman" panose="02020603050405020304" pitchFamily="18" charset="0"/>
              <a:cs typeface="Times New Roman" panose="02020603050405020304" pitchFamily="18" charset="0"/>
            </a:rPr>
            <a:t> (plants)</a:t>
          </a:r>
          <a:endParaRPr lang="fr-BE" sz="1800" b="1" kern="1200" dirty="0">
            <a:solidFill>
              <a:srgbClr val="00707F"/>
            </a:solidFill>
            <a:latin typeface="Times New Roman" panose="02020603050405020304" pitchFamily="18" charset="0"/>
            <a:cs typeface="Times New Roman" panose="02020603050405020304" pitchFamily="18" charset="0"/>
          </a:endParaRPr>
        </a:p>
      </dsp:txBody>
      <dsp:txXfrm>
        <a:off x="1989784" y="707754"/>
        <a:ext cx="1822188" cy="1762135"/>
      </dsp:txXfrm>
    </dsp:sp>
    <dsp:sp modelId="{9FE3A911-FC5A-4BFC-8967-9689B95F593C}">
      <dsp:nvSpPr>
        <dsp:cNvPr id="0" name=""/>
        <dsp:cNvSpPr/>
      </dsp:nvSpPr>
      <dsp:spPr>
        <a:xfrm>
          <a:off x="4011152" y="435828"/>
          <a:ext cx="3160357" cy="2305986"/>
        </a:xfrm>
        <a:prstGeom prst="ellipse">
          <a:avLst/>
        </a:prstGeom>
        <a:solidFill>
          <a:srgbClr val="7DB92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BE" sz="1800" b="1" kern="1200" dirty="0" err="1" smtClean="0">
              <a:solidFill>
                <a:srgbClr val="00707F"/>
              </a:solidFill>
              <a:latin typeface="Times New Roman" panose="02020603050405020304" pitchFamily="18" charset="0"/>
              <a:cs typeface="Times New Roman" panose="02020603050405020304" pitchFamily="18" charset="0"/>
            </a:rPr>
            <a:t>Bioremediation</a:t>
          </a:r>
          <a:r>
            <a:rPr lang="fr-BE" sz="1800" b="1" kern="1200" dirty="0" smtClean="0">
              <a:solidFill>
                <a:srgbClr val="00707F"/>
              </a:solidFill>
              <a:latin typeface="Times New Roman" panose="02020603050405020304" pitchFamily="18" charset="0"/>
              <a:cs typeface="Times New Roman" panose="02020603050405020304" pitchFamily="18" charset="0"/>
            </a:rPr>
            <a:t> (</a:t>
          </a:r>
          <a:r>
            <a:rPr lang="fr-BE" sz="1800" b="1" kern="1200" dirty="0" err="1" smtClean="0">
              <a:solidFill>
                <a:srgbClr val="00707F"/>
              </a:solidFill>
              <a:latin typeface="Times New Roman" panose="02020603050405020304" pitchFamily="18" charset="0"/>
              <a:cs typeface="Times New Roman" panose="02020603050405020304" pitchFamily="18" charset="0"/>
            </a:rPr>
            <a:t>microorganisms</a:t>
          </a:r>
          <a:r>
            <a:rPr lang="fr-BE" sz="1800" b="1" kern="1200" dirty="0" smtClean="0">
              <a:solidFill>
                <a:srgbClr val="00707F"/>
              </a:solidFill>
              <a:latin typeface="Times New Roman" panose="02020603050405020304" pitchFamily="18" charset="0"/>
              <a:cs typeface="Times New Roman" panose="02020603050405020304" pitchFamily="18" charset="0"/>
            </a:rPr>
            <a:t>)</a:t>
          </a:r>
          <a:endParaRPr lang="fr-BE" sz="1800" b="1" kern="1200" dirty="0">
            <a:solidFill>
              <a:srgbClr val="00707F"/>
            </a:solidFill>
            <a:latin typeface="Times New Roman" panose="02020603050405020304" pitchFamily="18" charset="0"/>
            <a:cs typeface="Times New Roman" panose="02020603050405020304" pitchFamily="18" charset="0"/>
          </a:endParaRPr>
        </a:p>
      </dsp:txBody>
      <dsp:txXfrm>
        <a:off x="4908011" y="707754"/>
        <a:ext cx="1822188" cy="17621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0.48327</cdr:x>
      <cdr:y>0.0381</cdr:y>
    </cdr:from>
    <cdr:to>
      <cdr:x>0.56474</cdr:x>
      <cdr:y>0.10943</cdr:y>
    </cdr:to>
    <cdr:sp macro="" textlink="">
      <cdr:nvSpPr>
        <cdr:cNvPr id="2" name="ZoneTexte 39"/>
        <cdr:cNvSpPr txBox="1"/>
      </cdr:nvSpPr>
      <cdr:spPr>
        <a:xfrm xmlns:a="http://schemas.openxmlformats.org/drawingml/2006/main">
          <a:off x="2783614" y="137169"/>
          <a:ext cx="469267" cy="25681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BE" sz="1100" baseline="0" dirty="0">
              <a:latin typeface="Times New Roman" panose="02020603050405020304" pitchFamily="18" charset="0"/>
              <a:cs typeface="Times New Roman" panose="02020603050405020304" pitchFamily="18" charset="0"/>
            </a:rPr>
            <a:t>a </a:t>
          </a:r>
          <a:endParaRPr lang="fr-BE"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0.566</cdr:x>
      <cdr:y>0.0381</cdr:y>
    </cdr:from>
    <cdr:to>
      <cdr:x>0.64074</cdr:x>
      <cdr:y>0.15994</cdr:y>
    </cdr:to>
    <cdr:sp macro="" textlink="">
      <cdr:nvSpPr>
        <cdr:cNvPr id="3" name="ZoneTexte 44"/>
        <cdr:cNvSpPr txBox="1"/>
      </cdr:nvSpPr>
      <cdr:spPr>
        <a:xfrm xmlns:a="http://schemas.openxmlformats.org/drawingml/2006/main">
          <a:off x="3260153" y="137169"/>
          <a:ext cx="430502" cy="43867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BE" sz="1100" dirty="0">
              <a:latin typeface="Times New Roman" panose="02020603050405020304" pitchFamily="18" charset="0"/>
              <a:cs typeface="Times New Roman" panose="02020603050405020304" pitchFamily="18" charset="0"/>
            </a:rPr>
            <a:t>a</a:t>
          </a:r>
        </a:p>
      </cdr:txBody>
    </cdr:sp>
  </cdr:relSizeAnchor>
  <cdr:relSizeAnchor xmlns:cdr="http://schemas.openxmlformats.org/drawingml/2006/chartDrawing">
    <cdr:from>
      <cdr:x>0.19451</cdr:x>
      <cdr:y>0.0381</cdr:y>
    </cdr:from>
    <cdr:to>
      <cdr:x>0.25489</cdr:x>
      <cdr:y>0.11427</cdr:y>
    </cdr:to>
    <cdr:sp macro="" textlink="">
      <cdr:nvSpPr>
        <cdr:cNvPr id="4" name="ZoneTexte 45"/>
        <cdr:cNvSpPr txBox="1"/>
      </cdr:nvSpPr>
      <cdr:spPr>
        <a:xfrm xmlns:a="http://schemas.openxmlformats.org/drawingml/2006/main">
          <a:off x="1120385" y="137169"/>
          <a:ext cx="347775" cy="27424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BE" sz="1100" baseline="0" dirty="0">
              <a:latin typeface="Times New Roman" panose="02020603050405020304" pitchFamily="18" charset="0"/>
              <a:cs typeface="Times New Roman" panose="02020603050405020304" pitchFamily="18" charset="0"/>
            </a:rPr>
            <a:t>a  </a:t>
          </a:r>
          <a:endParaRPr lang="fr-BE"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0.84757</cdr:x>
      <cdr:y>0.50127</cdr:y>
    </cdr:from>
    <cdr:to>
      <cdr:x>0.91254</cdr:x>
      <cdr:y>0.58159</cdr:y>
    </cdr:to>
    <cdr:sp macro="" textlink="">
      <cdr:nvSpPr>
        <cdr:cNvPr id="5" name="ZoneTexte 39"/>
        <cdr:cNvSpPr txBox="1"/>
      </cdr:nvSpPr>
      <cdr:spPr>
        <a:xfrm xmlns:a="http://schemas.openxmlformats.org/drawingml/2006/main">
          <a:off x="4882007" y="1804768"/>
          <a:ext cx="374227" cy="28918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BE" sz="1100" baseline="0" dirty="0">
              <a:latin typeface="Times New Roman" panose="02020603050405020304" pitchFamily="18" charset="0"/>
              <a:cs typeface="Times New Roman" panose="02020603050405020304" pitchFamily="18" charset="0"/>
            </a:rPr>
            <a:t>b </a:t>
          </a:r>
          <a:endParaRPr lang="fr-BE"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0.76976</cdr:x>
      <cdr:y>0.0381</cdr:y>
    </cdr:from>
    <cdr:to>
      <cdr:x>0.84367</cdr:x>
      <cdr:y>0.10943</cdr:y>
    </cdr:to>
    <cdr:sp macro="" textlink="">
      <cdr:nvSpPr>
        <cdr:cNvPr id="7" name="ZoneTexte 45"/>
        <cdr:cNvSpPr txBox="1"/>
      </cdr:nvSpPr>
      <cdr:spPr>
        <a:xfrm xmlns:a="http://schemas.openxmlformats.org/drawingml/2006/main">
          <a:off x="4433818" y="137169"/>
          <a:ext cx="425721" cy="25681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BE" sz="1100" baseline="0" dirty="0">
              <a:latin typeface="Times New Roman" panose="02020603050405020304" pitchFamily="18" charset="0"/>
              <a:cs typeface="Times New Roman" panose="02020603050405020304" pitchFamily="18" charset="0"/>
            </a:rPr>
            <a:t>a </a:t>
          </a:r>
          <a:endParaRPr lang="fr-BE"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0.27824</cdr:x>
      <cdr:y>0.5</cdr:y>
    </cdr:from>
    <cdr:to>
      <cdr:x>0.34321</cdr:x>
      <cdr:y>0.58032</cdr:y>
    </cdr:to>
    <cdr:sp macro="" textlink="">
      <cdr:nvSpPr>
        <cdr:cNvPr id="8" name="ZoneTexte 39"/>
        <cdr:cNvSpPr txBox="1"/>
      </cdr:nvSpPr>
      <cdr:spPr>
        <a:xfrm xmlns:a="http://schemas.openxmlformats.org/drawingml/2006/main">
          <a:off x="1602691" y="1800200"/>
          <a:ext cx="374227" cy="28918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BE" sz="1100" baseline="0" dirty="0">
              <a:latin typeface="Times New Roman" panose="02020603050405020304" pitchFamily="18" charset="0"/>
              <a:cs typeface="Times New Roman" panose="02020603050405020304" pitchFamily="18" charset="0"/>
            </a:rPr>
            <a:t>b </a:t>
          </a:r>
          <a:endParaRPr lang="fr-BE" sz="1100" dirty="0">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CDC92E65-1628-4951-A569-BDE6BA058867}" type="datetimeFigureOut">
              <a:rPr lang="fr-FR" smtClean="0"/>
              <a:t>30/01/2020</a:t>
            </a:fld>
            <a:endParaRPr lang="fr-FR"/>
          </a:p>
        </p:txBody>
      </p:sp>
      <p:sp>
        <p:nvSpPr>
          <p:cNvPr id="4" name="Espace réservé du pied de page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813ABD29-9E18-49C5-A067-0E2881BA610A}" type="slidenum">
              <a:rPr lang="fr-FR" smtClean="0"/>
              <a:t>‹N°›</a:t>
            </a:fld>
            <a:endParaRPr lang="fr-FR"/>
          </a:p>
        </p:txBody>
      </p:sp>
    </p:spTree>
    <p:extLst>
      <p:ext uri="{BB962C8B-B14F-4D97-AF65-F5344CB8AC3E}">
        <p14:creationId xmlns:p14="http://schemas.microsoft.com/office/powerpoint/2010/main" val="2632180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FC08543A-25EF-4977-8AF1-DFD5A1C876BC}" type="datetimeFigureOut">
              <a:rPr lang="fr-FR" smtClean="0"/>
              <a:pPr/>
              <a:t>30/01/2020</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D444C37D-BF0E-4370-B90E-80352AAAD236}" type="slidenum">
              <a:rPr lang="fr-BE" smtClean="0"/>
              <a:pPr/>
              <a:t>‹N°›</a:t>
            </a:fld>
            <a:endParaRPr lang="fr-BE"/>
          </a:p>
        </p:txBody>
      </p:sp>
    </p:spTree>
    <p:extLst>
      <p:ext uri="{BB962C8B-B14F-4D97-AF65-F5344CB8AC3E}">
        <p14:creationId xmlns:p14="http://schemas.microsoft.com/office/powerpoint/2010/main" val="256440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1</a:t>
            </a:fld>
            <a:endParaRPr lang="fr-BE"/>
          </a:p>
        </p:txBody>
      </p:sp>
    </p:spTree>
    <p:extLst>
      <p:ext uri="{BB962C8B-B14F-4D97-AF65-F5344CB8AC3E}">
        <p14:creationId xmlns:p14="http://schemas.microsoft.com/office/powerpoint/2010/main" val="150198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10</a:t>
            </a:fld>
            <a:endParaRPr lang="fr-BE"/>
          </a:p>
        </p:txBody>
      </p:sp>
    </p:spTree>
    <p:extLst>
      <p:ext uri="{BB962C8B-B14F-4D97-AF65-F5344CB8AC3E}">
        <p14:creationId xmlns:p14="http://schemas.microsoft.com/office/powerpoint/2010/main" val="246971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12</a:t>
            </a:fld>
            <a:endParaRPr lang="fr-BE"/>
          </a:p>
        </p:txBody>
      </p:sp>
    </p:spTree>
    <p:extLst>
      <p:ext uri="{BB962C8B-B14F-4D97-AF65-F5344CB8AC3E}">
        <p14:creationId xmlns:p14="http://schemas.microsoft.com/office/powerpoint/2010/main" val="100906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13</a:t>
            </a:fld>
            <a:endParaRPr lang="fr-BE"/>
          </a:p>
        </p:txBody>
      </p:sp>
    </p:spTree>
    <p:extLst>
      <p:ext uri="{BB962C8B-B14F-4D97-AF65-F5344CB8AC3E}">
        <p14:creationId xmlns:p14="http://schemas.microsoft.com/office/powerpoint/2010/main" val="321895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err="1" smtClean="0"/>
              <a:t>Wallonia</a:t>
            </a:r>
            <a:r>
              <a:rPr lang="fr-BE" dirty="0" smtClean="0"/>
              <a:t>: </a:t>
            </a:r>
            <a:r>
              <a:rPr lang="fr-BE" dirty="0" err="1" smtClean="0"/>
              <a:t>still</a:t>
            </a:r>
            <a:r>
              <a:rPr lang="fr-BE" dirty="0" smtClean="0"/>
              <a:t> up to 17k </a:t>
            </a:r>
            <a:r>
              <a:rPr lang="fr-BE" dirty="0" err="1" smtClean="0"/>
              <a:t>potentially</a:t>
            </a:r>
            <a:r>
              <a:rPr lang="fr-BE" baseline="0" dirty="0" smtClean="0"/>
              <a:t> </a:t>
            </a:r>
            <a:r>
              <a:rPr lang="fr-BE" baseline="0" dirty="0" err="1" smtClean="0"/>
              <a:t>contaminated</a:t>
            </a:r>
            <a:r>
              <a:rPr lang="fr-BE" baseline="0" dirty="0" smtClean="0"/>
              <a:t> sites, </a:t>
            </a:r>
            <a:r>
              <a:rPr lang="fr-BE" baseline="0" dirty="0" err="1" smtClean="0"/>
              <a:t>many</a:t>
            </a:r>
            <a:r>
              <a:rPr lang="fr-BE" baseline="0" dirty="0" smtClean="0"/>
              <a:t> are </a:t>
            </a:r>
            <a:r>
              <a:rPr lang="fr-BE" baseline="0" dirty="0" err="1" smtClean="0"/>
              <a:t>being</a:t>
            </a:r>
            <a:r>
              <a:rPr lang="fr-BE" baseline="0" dirty="0" smtClean="0"/>
              <a:t> </a:t>
            </a:r>
            <a:r>
              <a:rPr lang="fr-BE" baseline="0" dirty="0" err="1" smtClean="0"/>
              <a:t>evaluated</a:t>
            </a:r>
            <a:r>
              <a:rPr lang="fr-BE" baseline="0" dirty="0" smtClean="0"/>
              <a:t>, </a:t>
            </a:r>
            <a:r>
              <a:rPr lang="fr-BE" baseline="0" dirty="0" err="1" smtClean="0"/>
              <a:t>need</a:t>
            </a:r>
            <a:r>
              <a:rPr lang="fr-BE" baseline="0" dirty="0" smtClean="0"/>
              <a:t> to </a:t>
            </a:r>
            <a:r>
              <a:rPr lang="fr-BE" baseline="0" dirty="0" err="1" smtClean="0"/>
              <a:t>implement</a:t>
            </a:r>
            <a:r>
              <a:rPr lang="fr-BE" baseline="0" dirty="0" smtClean="0"/>
              <a:t> </a:t>
            </a:r>
            <a:r>
              <a:rPr lang="fr-BE" baseline="0" dirty="0" err="1" smtClean="0"/>
              <a:t>economic</a:t>
            </a:r>
            <a:r>
              <a:rPr lang="fr-BE" baseline="0" dirty="0" smtClean="0"/>
              <a:t> and </a:t>
            </a:r>
            <a:r>
              <a:rPr lang="fr-BE" baseline="0" dirty="0" err="1" smtClean="0"/>
              <a:t>risk-based</a:t>
            </a:r>
            <a:r>
              <a:rPr lang="fr-BE" baseline="0" dirty="0" smtClean="0"/>
              <a:t> management </a:t>
            </a:r>
            <a:r>
              <a:rPr lang="fr-BE" baseline="0" dirty="0" err="1" smtClean="0"/>
              <a:t>strategies</a:t>
            </a:r>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2</a:t>
            </a:fld>
            <a:endParaRPr lang="fr-BE"/>
          </a:p>
        </p:txBody>
      </p:sp>
    </p:spTree>
    <p:extLst>
      <p:ext uri="{BB962C8B-B14F-4D97-AF65-F5344CB8AC3E}">
        <p14:creationId xmlns:p14="http://schemas.microsoft.com/office/powerpoint/2010/main" val="182020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457200" marR="0" lvl="1" indent="0" algn="l" defTabSz="914400" rtl="0" eaLnBrk="1" fontAlgn="auto" latinLnBrk="0" hangingPunct="1">
              <a:lnSpc>
                <a:spcPct val="120000"/>
              </a:lnSpc>
              <a:spcBef>
                <a:spcPct val="20000"/>
              </a:spcBef>
              <a:spcAft>
                <a:spcPts val="0"/>
              </a:spcAft>
              <a:buClrTx/>
              <a:buSzTx/>
              <a:buFont typeface="Arial" pitchFamily="34" charset="0"/>
              <a:buNone/>
              <a:tabLst/>
              <a:defRPr/>
            </a:pPr>
            <a:r>
              <a:rPr lang="fr-BE" sz="2800" b="1" dirty="0" smtClean="0"/>
              <a:t>6000 sites en Wallonie</a:t>
            </a:r>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3</a:t>
            </a:fld>
            <a:endParaRPr lang="fr-BE"/>
          </a:p>
        </p:txBody>
      </p:sp>
    </p:spTree>
    <p:extLst>
      <p:ext uri="{BB962C8B-B14F-4D97-AF65-F5344CB8AC3E}">
        <p14:creationId xmlns:p14="http://schemas.microsoft.com/office/powerpoint/2010/main" val="197296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457200" marR="0" lvl="1" indent="0" algn="l" defTabSz="914400" rtl="0" eaLnBrk="1" fontAlgn="auto" latinLnBrk="0" hangingPunct="1">
              <a:lnSpc>
                <a:spcPct val="120000"/>
              </a:lnSpc>
              <a:spcBef>
                <a:spcPct val="20000"/>
              </a:spcBef>
              <a:spcAft>
                <a:spcPts val="0"/>
              </a:spcAft>
              <a:buClrTx/>
              <a:buSzTx/>
              <a:buFont typeface="Arial" pitchFamily="34" charset="0"/>
              <a:buNone/>
              <a:tabLst/>
              <a:defRPr/>
            </a:pPr>
            <a:r>
              <a:rPr lang="fr-BE" sz="2800" b="1" dirty="0" smtClean="0"/>
              <a:t>6000 sites en Wallonie</a:t>
            </a:r>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4</a:t>
            </a:fld>
            <a:endParaRPr lang="fr-BE"/>
          </a:p>
        </p:txBody>
      </p:sp>
    </p:spTree>
    <p:extLst>
      <p:ext uri="{BB962C8B-B14F-4D97-AF65-F5344CB8AC3E}">
        <p14:creationId xmlns:p14="http://schemas.microsoft.com/office/powerpoint/2010/main" val="295470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availability of a chemical to “cross an organism’s cellular membrane from the environment, if the organism has access to the chemical”</a:t>
            </a:r>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5</a:t>
            </a:fld>
            <a:endParaRPr lang="fr-BE"/>
          </a:p>
        </p:txBody>
      </p:sp>
    </p:spTree>
    <p:extLst>
      <p:ext uri="{BB962C8B-B14F-4D97-AF65-F5344CB8AC3E}">
        <p14:creationId xmlns:p14="http://schemas.microsoft.com/office/powerpoint/2010/main" val="193727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Comment on </a:t>
            </a:r>
            <a:r>
              <a:rPr lang="fr-BE" dirty="0" err="1" smtClean="0"/>
              <a:t>aged-soil</a:t>
            </a:r>
            <a:endParaRPr lang="fr-BE" dirty="0" smtClean="0"/>
          </a:p>
          <a:p>
            <a:r>
              <a:rPr lang="fr-BE" dirty="0" smtClean="0"/>
              <a:t>Comment on exhaustive extraction (</a:t>
            </a:r>
            <a:r>
              <a:rPr lang="fr-BE" dirty="0" err="1" smtClean="0"/>
              <a:t>known</a:t>
            </a:r>
            <a:r>
              <a:rPr lang="fr-BE" dirty="0" smtClean="0"/>
              <a:t>) and </a:t>
            </a:r>
            <a:r>
              <a:rPr lang="fr-BE" dirty="0" err="1" smtClean="0"/>
              <a:t>mild</a:t>
            </a:r>
            <a:r>
              <a:rPr lang="fr-BE" baseline="0" dirty="0" smtClean="0"/>
              <a:t> extraction</a:t>
            </a:r>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6</a:t>
            </a:fld>
            <a:endParaRPr lang="fr-BE"/>
          </a:p>
        </p:txBody>
      </p:sp>
    </p:spTree>
    <p:extLst>
      <p:ext uri="{BB962C8B-B14F-4D97-AF65-F5344CB8AC3E}">
        <p14:creationId xmlns:p14="http://schemas.microsoft.com/office/powerpoint/2010/main" val="228512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7</a:t>
            </a:fld>
            <a:endParaRPr lang="fr-BE"/>
          </a:p>
        </p:txBody>
      </p:sp>
    </p:spTree>
    <p:extLst>
      <p:ext uri="{BB962C8B-B14F-4D97-AF65-F5344CB8AC3E}">
        <p14:creationId xmlns:p14="http://schemas.microsoft.com/office/powerpoint/2010/main" val="31171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presented data focusses on the different groups of PAHs (∑2-3 rings, ∑4 rings, ∑4-6 rings and ∑all) as they summarize and emphasize the observations made on individual PAHs data. Statistical analyses on residual contents were performed after log10 transformation. Analysis of variance showed significant interactions between time (three, six or twelve months) and treatment (C, MS, or TP) on both residual and </a:t>
            </a:r>
            <a:r>
              <a:rPr lang="en-GB" sz="1200" kern="1200" dirty="0" err="1" smtClean="0">
                <a:solidFill>
                  <a:schemeClr val="tx1"/>
                </a:solidFill>
                <a:effectLst/>
                <a:latin typeface="+mn-lt"/>
                <a:ea typeface="+mn-ea"/>
                <a:cs typeface="+mn-cs"/>
              </a:rPr>
              <a:t>bioaccessible</a:t>
            </a:r>
            <a:r>
              <a:rPr lang="en-GB" sz="1200" kern="1200" dirty="0" smtClean="0">
                <a:solidFill>
                  <a:schemeClr val="tx1"/>
                </a:solidFill>
                <a:effectLst/>
                <a:latin typeface="+mn-lt"/>
                <a:ea typeface="+mn-ea"/>
                <a:cs typeface="+mn-cs"/>
              </a:rPr>
              <a:t> contents.</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8</a:t>
            </a:fld>
            <a:endParaRPr lang="fr-BE"/>
          </a:p>
        </p:txBody>
      </p:sp>
    </p:spTree>
    <p:extLst>
      <p:ext uri="{BB962C8B-B14F-4D97-AF65-F5344CB8AC3E}">
        <p14:creationId xmlns:p14="http://schemas.microsoft.com/office/powerpoint/2010/main" val="154968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D444C37D-BF0E-4370-B90E-80352AAAD236}" type="slidenum">
              <a:rPr lang="fr-BE" smtClean="0"/>
              <a:pPr/>
              <a:t>9</a:t>
            </a:fld>
            <a:endParaRPr lang="fr-BE"/>
          </a:p>
        </p:txBody>
      </p:sp>
    </p:spTree>
    <p:extLst>
      <p:ext uri="{BB962C8B-B14F-4D97-AF65-F5344CB8AC3E}">
        <p14:creationId xmlns:p14="http://schemas.microsoft.com/office/powerpoint/2010/main" val="57086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E9B23B-0116-4C4E-B0AE-962CE92B9E23}" type="datetimeFigureOut">
              <a:rPr lang="fr-FR" smtClean="0"/>
              <a:pPr/>
              <a:t>30/01/2020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3C69B85-EF65-4265-A92A-C2FDA9B956BF}"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B23B-0116-4C4E-B0AE-962CE92B9E23}" type="datetimeFigureOut">
              <a:rPr lang="fr-FR" smtClean="0"/>
              <a:pPr/>
              <a:t>30/01/2020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69B85-EF65-4265-A92A-C2FDA9B956BF}"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1.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chart" Target="../charts/chart1.xml"/><Relationship Id="rId5" Type="http://schemas.openxmlformats.org/officeDocument/2006/relationships/image" Target="../media/image3.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ordure pptSDS2.jpg"/>
          <p:cNvPicPr>
            <a:picLocks noChangeAspect="1"/>
          </p:cNvPicPr>
          <p:nvPr/>
        </p:nvPicPr>
        <p:blipFill>
          <a:blip r:embed="rId4" cstate="print"/>
          <a:stretch>
            <a:fillRect/>
          </a:stretch>
        </p:blipFill>
        <p:spPr>
          <a:xfrm>
            <a:off x="-53439" y="0"/>
            <a:ext cx="1839357" cy="6858000"/>
          </a:xfrm>
          <a:prstGeom prst="rect">
            <a:avLst/>
          </a:prstGeom>
        </p:spPr>
      </p:pic>
      <p:cxnSp>
        <p:nvCxnSpPr>
          <p:cNvPr id="26" name="Connecteur droit 25"/>
          <p:cNvCxnSpPr/>
          <p:nvPr/>
        </p:nvCxnSpPr>
        <p:spPr>
          <a:xfrm>
            <a:off x="2857500" y="3789040"/>
            <a:ext cx="4643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11"/>
          <p:cNvSpPr>
            <a:spLocks noChangeArrowheads="1"/>
          </p:cNvSpPr>
          <p:nvPr/>
        </p:nvSpPr>
        <p:spPr bwMode="auto">
          <a:xfrm>
            <a:off x="1571604" y="4222080"/>
            <a:ext cx="7239000" cy="1727200"/>
          </a:xfrm>
          <a:prstGeom prst="rect">
            <a:avLst/>
          </a:prstGeom>
          <a:noFill/>
          <a:ln w="9525">
            <a:noFill/>
            <a:miter lim="800000"/>
            <a:headEnd/>
            <a:tailEnd/>
          </a:ln>
        </p:spPr>
        <p:txBody>
          <a:bodyPr/>
          <a:lstStyle/>
          <a:p>
            <a:pPr algn="ctr">
              <a:spcBef>
                <a:spcPct val="20000"/>
              </a:spcBef>
            </a:pPr>
            <a:r>
              <a:rPr lang="fr-BE" sz="2400" dirty="0" smtClean="0">
                <a:solidFill>
                  <a:srgbClr val="00707F"/>
                </a:solidFill>
                <a:latin typeface="Calibri" pitchFamily="34" charset="0"/>
                <a:cs typeface="Calibri" pitchFamily="34" charset="0"/>
              </a:rPr>
              <a:t>NSABS 2020</a:t>
            </a:r>
            <a:endParaRPr lang="fr-BE" sz="2400" dirty="0">
              <a:solidFill>
                <a:srgbClr val="00707F"/>
              </a:solidFill>
              <a:latin typeface="Calibri" pitchFamily="34" charset="0"/>
              <a:cs typeface="Calibri" pitchFamily="34" charset="0"/>
            </a:endParaRPr>
          </a:p>
          <a:p>
            <a:pPr algn="ctr">
              <a:spcBef>
                <a:spcPct val="20000"/>
              </a:spcBef>
            </a:pPr>
            <a:endParaRPr lang="fr-BE" sz="2000" dirty="0">
              <a:solidFill>
                <a:srgbClr val="00707F"/>
              </a:solidFill>
              <a:latin typeface="Calibri" pitchFamily="34" charset="0"/>
              <a:cs typeface="Calibri" pitchFamily="34" charset="0"/>
            </a:endParaRPr>
          </a:p>
          <a:p>
            <a:pPr algn="ctr">
              <a:spcBef>
                <a:spcPct val="20000"/>
              </a:spcBef>
            </a:pPr>
            <a:r>
              <a:rPr lang="fr-BE" sz="2400" cap="small" dirty="0" smtClean="0">
                <a:solidFill>
                  <a:srgbClr val="00707F"/>
                </a:solidFill>
                <a:latin typeface="Calibri" pitchFamily="34" charset="0"/>
                <a:cs typeface="Calibri" pitchFamily="34" charset="0"/>
              </a:rPr>
              <a:t>Marie DAVIN</a:t>
            </a:r>
          </a:p>
          <a:p>
            <a:pPr algn="ctr"/>
            <a:endParaRPr lang="fr-BE" sz="1100" cap="small" dirty="0" smtClean="0">
              <a:solidFill>
                <a:srgbClr val="00707F"/>
              </a:solidFill>
              <a:latin typeface="Calibri" pitchFamily="34" charset="0"/>
              <a:cs typeface="Calibri" pitchFamily="34" charset="0"/>
            </a:endParaRPr>
          </a:p>
          <a:p>
            <a:pPr algn="ctr">
              <a:spcBef>
                <a:spcPct val="20000"/>
              </a:spcBef>
            </a:pPr>
            <a:r>
              <a:rPr lang="fr-BE" sz="1600" i="1" dirty="0" smtClean="0">
                <a:solidFill>
                  <a:srgbClr val="00707F"/>
                </a:solidFill>
                <a:latin typeface="Calibri" pitchFamily="34" charset="0"/>
                <a:cs typeface="Calibri" pitchFamily="34" charset="0"/>
              </a:rPr>
              <a:t>Université de Liège – Gembloux Agro-Bio Tech</a:t>
            </a:r>
          </a:p>
          <a:p>
            <a:pPr algn="ctr">
              <a:spcBef>
                <a:spcPct val="20000"/>
              </a:spcBef>
            </a:pPr>
            <a:r>
              <a:rPr lang="fr-BE" sz="1600" i="1" dirty="0" err="1">
                <a:solidFill>
                  <a:srgbClr val="00707F"/>
                </a:solidFill>
                <a:latin typeface="Calibri" pitchFamily="34" charset="0"/>
                <a:cs typeface="Calibri" pitchFamily="34" charset="0"/>
              </a:rPr>
              <a:t>Soil</a:t>
            </a:r>
            <a:r>
              <a:rPr lang="fr-BE" sz="1600" i="1" dirty="0">
                <a:solidFill>
                  <a:srgbClr val="00707F"/>
                </a:solidFill>
                <a:latin typeface="Calibri" pitchFamily="34" charset="0"/>
                <a:cs typeface="Calibri" pitchFamily="34" charset="0"/>
              </a:rPr>
              <a:t>-Water-Plant </a:t>
            </a:r>
            <a:r>
              <a:rPr lang="fr-BE" sz="1600" i="1" dirty="0" smtClean="0">
                <a:solidFill>
                  <a:srgbClr val="00707F"/>
                </a:solidFill>
                <a:latin typeface="Calibri" pitchFamily="34" charset="0"/>
                <a:cs typeface="Calibri" pitchFamily="34" charset="0"/>
              </a:rPr>
              <a:t>Exchanges – </a:t>
            </a:r>
            <a:r>
              <a:rPr lang="en-US" sz="1600" i="1" dirty="0">
                <a:solidFill>
                  <a:srgbClr val="00707F"/>
                </a:solidFill>
                <a:latin typeface="Calibri" pitchFamily="34" charset="0"/>
                <a:cs typeface="Calibri" pitchFamily="34" charset="0"/>
              </a:rPr>
              <a:t>Laboratory of Chemistry of Natural Molecules</a:t>
            </a:r>
            <a:endParaRPr lang="fr-FR" sz="1600" i="1" dirty="0" smtClean="0">
              <a:solidFill>
                <a:srgbClr val="00707F"/>
              </a:solidFill>
              <a:latin typeface="Calibri" pitchFamily="34" charset="0"/>
              <a:cs typeface="Calibri" pitchFamily="34" charset="0"/>
            </a:endParaRPr>
          </a:p>
          <a:p>
            <a:pPr algn="ctr">
              <a:spcBef>
                <a:spcPct val="20000"/>
              </a:spcBef>
            </a:pPr>
            <a:r>
              <a:rPr lang="fr-FR" sz="1600" i="1" dirty="0" smtClean="0">
                <a:solidFill>
                  <a:srgbClr val="00707F"/>
                </a:solidFill>
                <a:latin typeface="Calibri" pitchFamily="34" charset="0"/>
                <a:cs typeface="Calibri" pitchFamily="34" charset="0"/>
              </a:rPr>
              <a:t>Co-Promotors: Gilles COLINET, Marie-Laure FAUCONNIER</a:t>
            </a:r>
            <a:endParaRPr lang="fr-BE" sz="1600" i="1" dirty="0" smtClean="0">
              <a:solidFill>
                <a:srgbClr val="00707F"/>
              </a:solidFill>
              <a:latin typeface="Calibri" pitchFamily="34" charset="0"/>
              <a:cs typeface="Calibri" pitchFamily="34" charset="0"/>
            </a:endParaRPr>
          </a:p>
          <a:p>
            <a:pPr algn="ctr">
              <a:spcBef>
                <a:spcPct val="20000"/>
              </a:spcBef>
            </a:pPr>
            <a:endParaRPr lang="fr-FR" sz="1600" i="1" dirty="0">
              <a:solidFill>
                <a:srgbClr val="00707F"/>
              </a:solidFill>
              <a:latin typeface="Calibri" pitchFamily="34" charset="0"/>
              <a:cs typeface="Calibri" pitchFamily="34" charset="0"/>
            </a:endParaRPr>
          </a:p>
        </p:txBody>
      </p:sp>
      <p:sp>
        <p:nvSpPr>
          <p:cNvPr id="29" name="Rectangle 10"/>
          <p:cNvSpPr>
            <a:spLocks noChangeArrowheads="1"/>
          </p:cNvSpPr>
          <p:nvPr/>
        </p:nvSpPr>
        <p:spPr bwMode="auto">
          <a:xfrm>
            <a:off x="1500188" y="1628800"/>
            <a:ext cx="7451725" cy="1701800"/>
          </a:xfrm>
          <a:prstGeom prst="rect">
            <a:avLst/>
          </a:prstGeom>
          <a:noFill/>
          <a:ln w="9525">
            <a:noFill/>
            <a:miter lim="800000"/>
            <a:headEnd/>
            <a:tailEnd/>
          </a:ln>
        </p:spPr>
        <p:txBody>
          <a:bodyPr anchor="b"/>
          <a:lstStyle/>
          <a:p>
            <a:pPr algn="ctr"/>
            <a:r>
              <a:rPr lang="en-US" sz="3200" b="1" dirty="0" err="1">
                <a:solidFill>
                  <a:srgbClr val="00707F"/>
                </a:solidFill>
                <a:latin typeface="Times New Roman" pitchFamily="18" charset="0"/>
                <a:cs typeface="Times New Roman" pitchFamily="18" charset="0"/>
              </a:rPr>
              <a:t>Rhizoremediation</a:t>
            </a:r>
            <a:r>
              <a:rPr lang="en-US" sz="3200" b="1" dirty="0">
                <a:solidFill>
                  <a:srgbClr val="00707F"/>
                </a:solidFill>
                <a:latin typeface="Times New Roman" pitchFamily="18" charset="0"/>
                <a:cs typeface="Times New Roman" pitchFamily="18" charset="0"/>
              </a:rPr>
              <a:t> of an aged-contaminated soil </a:t>
            </a:r>
            <a:r>
              <a:rPr lang="en-US" sz="3200" b="1" dirty="0" smtClean="0">
                <a:solidFill>
                  <a:srgbClr val="00707F"/>
                </a:solidFill>
                <a:latin typeface="Times New Roman" pitchFamily="18" charset="0"/>
                <a:cs typeface="Times New Roman" pitchFamily="18" charset="0"/>
              </a:rPr>
              <a:t>with two </a:t>
            </a:r>
            <a:r>
              <a:rPr lang="en-US" sz="3200" b="1" i="1" dirty="0" err="1">
                <a:solidFill>
                  <a:srgbClr val="00707F"/>
                </a:solidFill>
                <a:latin typeface="Times New Roman" pitchFamily="18" charset="0"/>
                <a:cs typeface="Times New Roman" pitchFamily="18" charset="0"/>
              </a:rPr>
              <a:t>Fabaceae</a:t>
            </a:r>
            <a:r>
              <a:rPr lang="en-US" sz="3200" b="1" dirty="0">
                <a:solidFill>
                  <a:srgbClr val="00707F"/>
                </a:solidFill>
                <a:latin typeface="Times New Roman" pitchFamily="18" charset="0"/>
                <a:cs typeface="Times New Roman" pitchFamily="18" charset="0"/>
              </a:rPr>
              <a:t>: impact on PAHs </a:t>
            </a:r>
            <a:r>
              <a:rPr lang="en-US" sz="3200" b="1" dirty="0" err="1">
                <a:solidFill>
                  <a:srgbClr val="00707F"/>
                </a:solidFill>
                <a:latin typeface="Times New Roman" pitchFamily="18" charset="0"/>
                <a:cs typeface="Times New Roman" pitchFamily="18" charset="0"/>
              </a:rPr>
              <a:t>bioaccessibility</a:t>
            </a:r>
            <a:r>
              <a:rPr lang="en-US" sz="3200" b="1" dirty="0">
                <a:solidFill>
                  <a:srgbClr val="00707F"/>
                </a:solidFill>
                <a:latin typeface="Times New Roman" pitchFamily="18" charset="0"/>
                <a:cs typeface="Times New Roman" pitchFamily="18" charset="0"/>
              </a:rPr>
              <a:t>.</a:t>
            </a:r>
            <a:endParaRPr lang="fr-FR" sz="3200" b="1" dirty="0">
              <a:solidFill>
                <a:srgbClr val="00707F"/>
              </a:solidFill>
              <a:latin typeface="Times New Roman" pitchFamily="18" charset="0"/>
              <a:cs typeface="Times New Roman" pitchFamily="18" charset="0"/>
            </a:endParaRP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2268" y="161861"/>
            <a:ext cx="2529645" cy="890875"/>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Bordure petite pptSDS4.jpg"/>
          <p:cNvPicPr>
            <a:picLocks noChangeAspect="1"/>
          </p:cNvPicPr>
          <p:nvPr/>
        </p:nvPicPr>
        <p:blipFill>
          <a:blip r:embed="rId4" cstate="print"/>
          <a:stretch>
            <a:fillRect/>
          </a:stretch>
        </p:blipFill>
        <p:spPr>
          <a:xfrm>
            <a:off x="-32" y="0"/>
            <a:ext cx="1119673" cy="6858000"/>
          </a:xfrm>
          <a:prstGeom prst="rect">
            <a:avLst/>
          </a:prstGeom>
        </p:spPr>
      </p:pic>
      <p:sp>
        <p:nvSpPr>
          <p:cNvPr id="13" name="Espace réservé du contenu 2"/>
          <p:cNvSpPr txBox="1">
            <a:spLocks/>
          </p:cNvSpPr>
          <p:nvPr/>
        </p:nvSpPr>
        <p:spPr>
          <a:xfrm>
            <a:off x="755576" y="620689"/>
            <a:ext cx="8388456" cy="6237312"/>
          </a:xfrm>
          <a:prstGeom prst="rect">
            <a:avLst/>
          </a:prstGeom>
        </p:spPr>
        <p:txBody>
          <a:bodyPr vert="horz" lIns="91440" tIns="45720" rIns="91440" bIns="45720" rtlCol="0">
            <a:normAutofit/>
          </a:bodyPr>
          <a:lstStyle>
            <a:defPPr>
              <a:defRPr lang="fr-FR"/>
            </a:defPPr>
            <a:lvl1pPr>
              <a:defRPr i="1"/>
            </a:lvl1pPr>
          </a:lstStyle>
          <a:p>
            <a:r>
              <a:rPr lang="fr-BE" i="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endParaRPr lang="fr-BE" i="0" dirty="0" smtClean="0">
              <a:latin typeface="Times New Roman" panose="02020603050405020304" pitchFamily="18" charset="0"/>
              <a:cs typeface="Times New Roman" panose="02020603050405020304" pitchFamily="18" charset="0"/>
            </a:endParaRPr>
          </a:p>
          <a:p>
            <a:r>
              <a:rPr lang="fr-BE" sz="2000" b="1"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On </a:t>
            </a:r>
            <a:r>
              <a:rPr lang="fr-BE" sz="2000" b="1" i="0" dirty="0" err="1"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this</a:t>
            </a:r>
            <a:r>
              <a:rPr lang="fr-BE" sz="2000" b="1"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 </a:t>
            </a:r>
            <a:r>
              <a:rPr lang="fr-BE" sz="2000" b="1" i="0" dirty="0" err="1"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study</a:t>
            </a:r>
            <a:r>
              <a:rPr lang="fr-BE" sz="2000" b="1"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a:t>
            </a:r>
          </a:p>
          <a:p>
            <a:r>
              <a:rPr lang="en-GB" sz="2000" i="0" dirty="0" smtClean="0">
                <a:solidFill>
                  <a:srgbClr val="00707F"/>
                </a:solidFill>
                <a:latin typeface="Times New Roman" panose="02020603050405020304" pitchFamily="18" charset="0"/>
                <a:ea typeface="Calibri" panose="020F0502020204030204" pitchFamily="34" charset="0"/>
                <a:cs typeface="Times New Roman" panose="02020603050405020304" pitchFamily="18" charset="0"/>
              </a:rPr>
              <a:t>Long term: residual </a:t>
            </a:r>
            <a:r>
              <a:rPr lang="en-GB" sz="2000" i="0" dirty="0">
                <a:solidFill>
                  <a:srgbClr val="00707F"/>
                </a:solidFill>
                <a:latin typeface="Times New Roman" panose="02020603050405020304" pitchFamily="18" charset="0"/>
                <a:ea typeface="Calibri" panose="020F0502020204030204" pitchFamily="34" charset="0"/>
                <a:cs typeface="Times New Roman" panose="02020603050405020304" pitchFamily="18" charset="0"/>
              </a:rPr>
              <a:t>PAHs </a:t>
            </a:r>
            <a:r>
              <a:rPr lang="en-GB" sz="2000" i="0" dirty="0" smtClean="0">
                <a:solidFill>
                  <a:srgbClr val="00707F"/>
                </a:solidFill>
                <a:latin typeface="Times New Roman" panose="02020603050405020304" pitchFamily="18" charset="0"/>
                <a:ea typeface="Calibri" panose="020F0502020204030204" pitchFamily="34" charset="0"/>
                <a:cs typeface="Times New Roman" panose="02020603050405020304" pitchFamily="18" charset="0"/>
              </a:rPr>
              <a:t>contents ↓ </a:t>
            </a:r>
            <a:r>
              <a:rPr lang="en-GB" sz="2000" i="0" dirty="0">
                <a:solidFill>
                  <a:srgbClr val="00707F"/>
                </a:solidFill>
                <a:latin typeface="Times New Roman" panose="02020603050405020304" pitchFamily="18" charset="0"/>
                <a:ea typeface="Calibri" panose="020F0502020204030204" pitchFamily="34" charset="0"/>
                <a:cs typeface="Times New Roman" panose="02020603050405020304" pitchFamily="18" charset="0"/>
              </a:rPr>
              <a:t>more </a:t>
            </a:r>
            <a:r>
              <a:rPr lang="en-GB" sz="2000" i="0" dirty="0" smtClean="0">
                <a:solidFill>
                  <a:srgbClr val="00707F"/>
                </a:solidFill>
                <a:latin typeface="Times New Roman" panose="02020603050405020304" pitchFamily="18" charset="0"/>
                <a:ea typeface="Calibri" panose="020F0502020204030204" pitchFamily="34" charset="0"/>
                <a:cs typeface="Times New Roman" panose="02020603050405020304" pitchFamily="18" charset="0"/>
              </a:rPr>
              <a:t>when </a:t>
            </a:r>
            <a:r>
              <a:rPr lang="en-GB" sz="2000" i="0" dirty="0">
                <a:solidFill>
                  <a:srgbClr val="00707F"/>
                </a:solidFill>
                <a:latin typeface="Times New Roman" panose="02020603050405020304" pitchFamily="18" charset="0"/>
                <a:ea typeface="Calibri" panose="020F0502020204030204" pitchFamily="34" charset="0"/>
                <a:cs typeface="Times New Roman" panose="02020603050405020304" pitchFamily="18" charset="0"/>
              </a:rPr>
              <a:t>plants absent (C) </a:t>
            </a:r>
            <a:r>
              <a:rPr lang="en-GB" sz="2000" i="0" dirty="0" smtClean="0">
                <a:solidFill>
                  <a:srgbClr val="00707F"/>
                </a:solidFill>
                <a:latin typeface="Times New Roman" panose="02020603050405020304" pitchFamily="18" charset="0"/>
                <a:ea typeface="Calibri" panose="020F0502020204030204" pitchFamily="34" charset="0"/>
                <a:cs typeface="Times New Roman" panose="02020603050405020304" pitchFamily="18" charset="0"/>
              </a:rPr>
              <a:t>/ small </a:t>
            </a:r>
            <a:r>
              <a:rPr lang="en-GB" sz="2000" i="0" dirty="0">
                <a:solidFill>
                  <a:srgbClr val="00707F"/>
                </a:solidFill>
                <a:latin typeface="Times New Roman" panose="02020603050405020304" pitchFamily="18" charset="0"/>
                <a:ea typeface="Calibri" panose="020F0502020204030204" pitchFamily="34" charset="0"/>
                <a:cs typeface="Times New Roman" panose="02020603050405020304" pitchFamily="18" charset="0"/>
              </a:rPr>
              <a:t>(TP</a:t>
            </a:r>
            <a:r>
              <a:rPr lang="en-GB" sz="2000" i="0" dirty="0" smtClean="0">
                <a:solidFill>
                  <a:srgbClr val="00707F"/>
                </a:solidFill>
                <a:latin typeface="Times New Roman" panose="02020603050405020304" pitchFamily="18" charset="0"/>
                <a:ea typeface="Calibri" panose="020F0502020204030204" pitchFamily="34" charset="0"/>
                <a:cs typeface="Times New Roman" panose="02020603050405020304" pitchFamily="18" charset="0"/>
              </a:rPr>
              <a:t>)</a:t>
            </a:r>
            <a:endParaRPr lang="en-GB" sz="2000" i="0" dirty="0">
              <a:solidFill>
                <a:srgbClr val="00707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à"/>
            </a:pPr>
            <a:r>
              <a:rPr lang="en-GB" sz="2000" i="0" dirty="0" smtClean="0">
                <a:solidFill>
                  <a:srgbClr val="7DB928"/>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repeat and measure PAHs in plants and in leaching water?</a:t>
            </a:r>
          </a:p>
          <a:p>
            <a:pPr marL="342900" indent="-342900">
              <a:buFont typeface="Wingdings" panose="05000000000000000000" pitchFamily="2" charset="2"/>
              <a:buChar char="à"/>
            </a:pPr>
            <a:r>
              <a:rPr lang="en-GB" sz="2000" i="0" dirty="0">
                <a:solidFill>
                  <a:srgbClr val="7DB928"/>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MS to slow PAHs migration?</a:t>
            </a:r>
          </a:p>
          <a:p>
            <a:endParaRPr lang="en-GB" sz="2000" i="0" dirty="0">
              <a:solidFill>
                <a:srgbClr val="00707F"/>
              </a:solidFill>
              <a:latin typeface="Times New Roman" panose="02020603050405020304" pitchFamily="18" charset="0"/>
              <a:ea typeface="Calibri" panose="020F0502020204030204" pitchFamily="34" charset="0"/>
              <a:cs typeface="Times New Roman" panose="02020603050405020304" pitchFamily="18" charset="0"/>
            </a:endParaRPr>
          </a:p>
          <a:p>
            <a:r>
              <a:rPr lang="en-GB" sz="2000" i="0" dirty="0">
                <a:solidFill>
                  <a:srgbClr val="00707F"/>
                </a:solidFill>
                <a:latin typeface="Times New Roman" panose="02020603050405020304" pitchFamily="18" charset="0"/>
                <a:ea typeface="Calibri" panose="020F0502020204030204" pitchFamily="34" charset="0"/>
                <a:cs typeface="Times New Roman" panose="02020603050405020304" pitchFamily="18" charset="0"/>
              </a:rPr>
              <a:t>PAHs </a:t>
            </a:r>
            <a:r>
              <a:rPr lang="en-GB" sz="2000" i="0" dirty="0" err="1">
                <a:solidFill>
                  <a:srgbClr val="00707F"/>
                </a:solidFill>
                <a:latin typeface="Times New Roman" panose="02020603050405020304" pitchFamily="18" charset="0"/>
                <a:ea typeface="Calibri" panose="020F0502020204030204" pitchFamily="34" charset="0"/>
                <a:cs typeface="Times New Roman" panose="02020603050405020304" pitchFamily="18" charset="0"/>
              </a:rPr>
              <a:t>bioaccessible</a:t>
            </a:r>
            <a:r>
              <a:rPr lang="en-GB" sz="2000" i="0" dirty="0">
                <a:solidFill>
                  <a:srgbClr val="00707F"/>
                </a:solidFill>
                <a:latin typeface="Times New Roman" panose="02020603050405020304" pitchFamily="18" charset="0"/>
                <a:ea typeface="Calibri" panose="020F0502020204030204" pitchFamily="34" charset="0"/>
                <a:cs typeface="Times New Roman" panose="02020603050405020304" pitchFamily="18" charset="0"/>
              </a:rPr>
              <a:t> contents </a:t>
            </a:r>
            <a:r>
              <a:rPr lang="en-GB" sz="2000" i="0" dirty="0" smtClean="0">
                <a:solidFill>
                  <a:srgbClr val="00707F"/>
                </a:solidFill>
                <a:latin typeface="Times New Roman" panose="02020603050405020304" pitchFamily="18" charset="0"/>
                <a:ea typeface="Calibri" panose="020F0502020204030204" pitchFamily="34" charset="0"/>
                <a:cs typeface="Times New Roman" panose="02020603050405020304" pitchFamily="18" charset="0"/>
              </a:rPr>
              <a:t>slightly influenced by plants presence</a:t>
            </a:r>
          </a:p>
          <a:p>
            <a:r>
              <a:rPr lang="en-GB" sz="2000" i="0" dirty="0" smtClean="0">
                <a:solidFill>
                  <a:srgbClr val="7DB928"/>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plants for risk management?</a:t>
            </a:r>
          </a:p>
          <a:p>
            <a:endParaRPr lang="fr-BE" sz="2000"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endParaRPr>
          </a:p>
          <a:p>
            <a:endParaRPr lang="fr-BE" sz="2000"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endParaRPr>
          </a:p>
          <a:p>
            <a:r>
              <a:rPr lang="fr-BE" sz="2000" b="1" i="0" dirty="0" smtClean="0">
                <a:solidFill>
                  <a:srgbClr val="00707F"/>
                </a:solidFill>
                <a:latin typeface="Times New Roman" panose="02020603050405020304" pitchFamily="18" charset="0"/>
                <a:cs typeface="Times New Roman" panose="02020603050405020304" pitchFamily="18" charset="0"/>
              </a:rPr>
              <a:t>On </a:t>
            </a:r>
            <a:r>
              <a:rPr lang="fr-BE" sz="2000" b="1" i="0" dirty="0" err="1" smtClean="0">
                <a:solidFill>
                  <a:srgbClr val="00707F"/>
                </a:solidFill>
                <a:latin typeface="Times New Roman" panose="02020603050405020304" pitchFamily="18" charset="0"/>
                <a:cs typeface="Times New Roman" panose="02020603050405020304" pitchFamily="18" charset="0"/>
              </a:rPr>
              <a:t>studies</a:t>
            </a:r>
            <a:r>
              <a:rPr lang="fr-BE" sz="2000" b="1" i="0" dirty="0" smtClean="0">
                <a:solidFill>
                  <a:srgbClr val="00707F"/>
                </a:solidFill>
                <a:latin typeface="Times New Roman" panose="02020603050405020304" pitchFamily="18" charset="0"/>
                <a:cs typeface="Times New Roman" panose="02020603050405020304" pitchFamily="18" charset="0"/>
              </a:rPr>
              <a:t> to come:</a:t>
            </a:r>
          </a:p>
          <a:p>
            <a:r>
              <a:rPr lang="fr-BE" sz="2000" i="0" dirty="0" err="1" smtClean="0">
                <a:solidFill>
                  <a:srgbClr val="00707F"/>
                </a:solidFill>
                <a:latin typeface="Times New Roman" panose="02020603050405020304" pitchFamily="18" charset="0"/>
                <a:cs typeface="Times New Roman" panose="02020603050405020304" pitchFamily="18" charset="0"/>
              </a:rPr>
              <a:t>Contrasted</a:t>
            </a:r>
            <a:r>
              <a:rPr lang="fr-BE" sz="2000" i="0" dirty="0" smtClean="0">
                <a:solidFill>
                  <a:srgbClr val="00707F"/>
                </a:solidFill>
                <a:latin typeface="Times New Roman" panose="02020603050405020304" pitchFamily="18" charset="0"/>
                <a:cs typeface="Times New Roman" panose="02020603050405020304" pitchFamily="18" charset="0"/>
              </a:rPr>
              <a:t> </a:t>
            </a:r>
            <a:r>
              <a:rPr lang="fr-BE" sz="2000" i="0" dirty="0" err="1">
                <a:solidFill>
                  <a:srgbClr val="00707F"/>
                </a:solidFill>
                <a:latin typeface="Times New Roman" panose="02020603050405020304" pitchFamily="18" charset="0"/>
                <a:cs typeface="Times New Roman" panose="02020603050405020304" pitchFamily="18" charset="0"/>
              </a:rPr>
              <a:t>results</a:t>
            </a:r>
            <a:r>
              <a:rPr lang="fr-BE" sz="2000" i="0" dirty="0">
                <a:solidFill>
                  <a:srgbClr val="00707F"/>
                </a:solidFill>
                <a:latin typeface="Times New Roman" panose="02020603050405020304" pitchFamily="18" charset="0"/>
                <a:cs typeface="Times New Roman" panose="02020603050405020304" pitchFamily="18" charset="0"/>
              </a:rPr>
              <a:t> in the </a:t>
            </a:r>
            <a:r>
              <a:rPr lang="fr-BE" sz="2000" i="0" dirty="0" err="1">
                <a:solidFill>
                  <a:srgbClr val="00707F"/>
                </a:solidFill>
                <a:latin typeface="Times New Roman" panose="02020603050405020304" pitchFamily="18" charset="0"/>
                <a:cs typeface="Times New Roman" panose="02020603050405020304" pitchFamily="18" charset="0"/>
              </a:rPr>
              <a:t>literature</a:t>
            </a:r>
            <a:r>
              <a:rPr lang="fr-BE" sz="2000" i="0" dirty="0">
                <a:solidFill>
                  <a:srgbClr val="00707F"/>
                </a:solidFill>
                <a:latin typeface="Times New Roman" panose="02020603050405020304" pitchFamily="18" charset="0"/>
                <a:cs typeface="Times New Roman" panose="02020603050405020304" pitchFamily="18" charset="0"/>
              </a:rPr>
              <a:t> (on </a:t>
            </a:r>
            <a:r>
              <a:rPr lang="fr-BE" sz="2000" i="0" dirty="0" err="1">
                <a:solidFill>
                  <a:srgbClr val="00707F"/>
                </a:solidFill>
                <a:latin typeface="Times New Roman" panose="02020603050405020304" pitchFamily="18" charset="0"/>
                <a:cs typeface="Times New Roman" panose="02020603050405020304" pitchFamily="18" charset="0"/>
              </a:rPr>
              <a:t>PAHs</a:t>
            </a:r>
            <a:r>
              <a:rPr lang="fr-BE" sz="2000" i="0" dirty="0">
                <a:solidFill>
                  <a:srgbClr val="00707F"/>
                </a:solidFill>
                <a:latin typeface="Times New Roman" panose="02020603050405020304" pitchFamily="18" charset="0"/>
                <a:cs typeface="Times New Roman" panose="02020603050405020304" pitchFamily="18" charset="0"/>
              </a:rPr>
              <a:t> </a:t>
            </a:r>
            <a:r>
              <a:rPr lang="fr-BE" sz="2000" i="0" dirty="0" err="1">
                <a:solidFill>
                  <a:srgbClr val="00707F"/>
                </a:solidFill>
                <a:latin typeface="Times New Roman" panose="02020603050405020304" pitchFamily="18" charset="0"/>
                <a:cs typeface="Times New Roman" panose="02020603050405020304" pitchFamily="18" charset="0"/>
              </a:rPr>
              <a:t>residual</a:t>
            </a:r>
            <a:r>
              <a:rPr lang="fr-BE" sz="2000" i="0" dirty="0">
                <a:solidFill>
                  <a:srgbClr val="00707F"/>
                </a:solidFill>
                <a:latin typeface="Times New Roman" panose="02020603050405020304" pitchFamily="18" charset="0"/>
                <a:cs typeface="Times New Roman" panose="02020603050405020304" pitchFamily="18" charset="0"/>
              </a:rPr>
              <a:t> contents)</a:t>
            </a:r>
            <a:endParaRPr lang="fr-BE" sz="2000" i="0" dirty="0">
              <a:solidFill>
                <a:srgbClr val="00707F"/>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buFont typeface="Wingdings" panose="05000000000000000000" pitchFamily="2" charset="2"/>
              <a:buChar char="à"/>
            </a:pPr>
            <a:r>
              <a:rPr lang="fr-BE" sz="2000" i="0" dirty="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more </a:t>
            </a:r>
            <a:r>
              <a:rPr lang="fr-BE" sz="2000" i="0" dirty="0" err="1">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studies</a:t>
            </a:r>
            <a:r>
              <a:rPr lang="fr-BE" sz="2000" i="0" dirty="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a:t>
            </a:r>
            <a:r>
              <a:rPr lang="fr-BE" sz="2000" i="0" dirty="0" err="1">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needed</a:t>
            </a:r>
            <a:r>
              <a:rPr lang="fr-BE" sz="2000" i="0" dirty="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on </a:t>
            </a: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realistic</a:t>
            </a:r>
            <a:r>
              <a:rPr lang="fr-BE" sz="2000" i="0" dirty="0"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a:t>
            </a: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aged-contaminated</a:t>
            </a:r>
            <a:r>
              <a:rPr lang="fr-BE" sz="2000" i="0" dirty="0"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a:t>
            </a:r>
            <a:r>
              <a:rPr lang="fr-BE" sz="2000" i="0" dirty="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and </a:t>
            </a:r>
            <a:r>
              <a:rPr lang="fr-BE" sz="2000" i="0" dirty="0" err="1">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contrasted</a:t>
            </a:r>
            <a:r>
              <a:rPr lang="fr-BE" sz="2000" i="0" dirty="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a:t>
            </a:r>
            <a:r>
              <a:rPr lang="fr-BE" sz="2000" i="0" dirty="0" err="1">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soils</a:t>
            </a:r>
            <a:endParaRPr lang="fr-BE" sz="2000" i="0" dirty="0">
              <a:solidFill>
                <a:srgbClr val="7DB928"/>
              </a:solidFill>
              <a:latin typeface="Times New Roman" panose="02020603050405020304" pitchFamily="18" charset="0"/>
              <a:cs typeface="Times New Roman" panose="02020603050405020304" pitchFamily="18" charset="0"/>
              <a:sym typeface="Wingdings" panose="05000000000000000000" pitchFamily="2" charset="2"/>
            </a:endParaRPr>
          </a:p>
          <a:p>
            <a:endParaRPr lang="fr-BE" sz="2000"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endParaRPr>
          </a:p>
          <a:p>
            <a:r>
              <a:rPr lang="fr-BE" sz="2000" i="0" dirty="0" err="1"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Bioaccessible</a:t>
            </a:r>
            <a:r>
              <a:rPr lang="fr-BE" sz="2000"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 contents </a:t>
            </a:r>
            <a:r>
              <a:rPr lang="fr-BE" sz="2000" i="0" dirty="0" err="1"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very</a:t>
            </a:r>
            <a:r>
              <a:rPr lang="fr-BE" sz="2000"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 </a:t>
            </a:r>
            <a:r>
              <a:rPr lang="fr-BE" sz="2000" i="0" dirty="0" err="1"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low</a:t>
            </a:r>
            <a:r>
              <a:rPr lang="fr-BE" sz="2000"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 </a:t>
            </a:r>
            <a:r>
              <a:rPr lang="fr-BE" sz="2000" i="0" dirty="0" err="1"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compared</a:t>
            </a:r>
            <a:r>
              <a:rPr lang="fr-BE" sz="2000"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 to </a:t>
            </a:r>
            <a:r>
              <a:rPr lang="fr-BE" sz="2000" i="0" dirty="0" err="1"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residual</a:t>
            </a:r>
            <a:r>
              <a:rPr lang="fr-BE" sz="2000" i="0" dirty="0" smtClean="0">
                <a:solidFill>
                  <a:srgbClr val="00707F"/>
                </a:solidFill>
                <a:latin typeface="Times New Roman" panose="02020603050405020304" pitchFamily="18" charset="0"/>
                <a:cs typeface="Times New Roman" panose="02020603050405020304" pitchFamily="18" charset="0"/>
                <a:sym typeface="Wingdings" panose="05000000000000000000" pitchFamily="2" charset="2"/>
              </a:rPr>
              <a:t> contents</a:t>
            </a:r>
            <a:endParaRPr lang="fr-BE" sz="2000" i="0" dirty="0">
              <a:solidFill>
                <a:srgbClr val="00707F"/>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buFont typeface="Wingdings" panose="05000000000000000000" pitchFamily="2" charset="2"/>
              <a:buChar char="à"/>
            </a:pP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systematic</a:t>
            </a:r>
            <a:r>
              <a:rPr lang="fr-BE" sz="2000" i="0" dirty="0"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a:t>
            </a: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measure</a:t>
            </a:r>
            <a:r>
              <a:rPr lang="fr-BE" sz="2000" i="0" dirty="0"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of </a:t>
            </a: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bioaccessibility</a:t>
            </a:r>
            <a:r>
              <a:rPr lang="fr-BE" sz="2000" i="0" dirty="0"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in </a:t>
            </a: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remediation</a:t>
            </a:r>
            <a:r>
              <a:rPr lang="fr-BE" sz="2000" i="0" dirty="0"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a:t>
            </a: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experiments</a:t>
            </a:r>
            <a:r>
              <a:rPr lang="fr-BE" sz="2000" i="0" dirty="0"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a:t>
            </a: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needed</a:t>
            </a:r>
            <a:r>
              <a:rPr lang="fr-BE" sz="2000" i="0" dirty="0"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to </a:t>
            </a: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add</a:t>
            </a:r>
            <a:r>
              <a:rPr lang="fr-BE" sz="2000" i="0" dirty="0"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a </a:t>
            </a: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risk-analysis</a:t>
            </a:r>
            <a:r>
              <a:rPr lang="fr-BE" sz="2000" i="0" dirty="0"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 point-of-</a:t>
            </a:r>
            <a:r>
              <a:rPr lang="fr-BE" sz="2000" i="0" dirty="0" err="1" smtClean="0">
                <a:solidFill>
                  <a:srgbClr val="7DB928"/>
                </a:solidFill>
                <a:latin typeface="Times New Roman" panose="02020603050405020304" pitchFamily="18" charset="0"/>
                <a:cs typeface="Times New Roman" panose="02020603050405020304" pitchFamily="18" charset="0"/>
                <a:sym typeface="Wingdings" panose="05000000000000000000" pitchFamily="2" charset="2"/>
              </a:rPr>
              <a:t>view</a:t>
            </a:r>
            <a:endParaRPr lang="fr-BE" i="0" dirty="0">
              <a:solidFill>
                <a:srgbClr val="7DB928"/>
              </a:solidFill>
              <a:latin typeface="Times New Roman" pitchFamily="18" charset="0"/>
              <a:cs typeface="Times New Roman" pitchFamily="18" charset="0"/>
            </a:endParaRPr>
          </a:p>
        </p:txBody>
      </p:sp>
      <p:sp>
        <p:nvSpPr>
          <p:cNvPr id="29" name="Rectangle 11"/>
          <p:cNvSpPr txBox="1">
            <a:spLocks noChangeArrowheads="1"/>
          </p:cNvSpPr>
          <p:nvPr/>
        </p:nvSpPr>
        <p:spPr>
          <a:xfrm>
            <a:off x="1043608" y="-99392"/>
            <a:ext cx="7858180" cy="666304"/>
          </a:xfrm>
          <a:prstGeom prst="rect">
            <a:avLst/>
          </a:prstGeom>
          <a:noFill/>
        </p:spPr>
        <p:txBody>
          <a:bodyPr vert="horz" lIns="91440" tIns="45720" rIns="91440" bIns="45720" rtlCol="0" anchor="b">
            <a:noAutofit/>
          </a:bodyPr>
          <a:lstStyle/>
          <a:p>
            <a:pPr>
              <a:spcBef>
                <a:spcPct val="0"/>
              </a:spcBef>
              <a:defRPr/>
            </a:pPr>
            <a:r>
              <a:rPr lang="fr-BE" sz="3000" b="1" dirty="0" smtClean="0">
                <a:solidFill>
                  <a:srgbClr val="00707F"/>
                </a:solidFill>
                <a:latin typeface="Times New Roman" pitchFamily="18" charset="0"/>
                <a:cs typeface="Times New Roman" pitchFamily="18" charset="0"/>
              </a:rPr>
              <a:t>Conclusions and perspectives</a:t>
            </a:r>
            <a:endParaRPr lang="fr-BE" sz="3000" b="1" dirty="0">
              <a:solidFill>
                <a:srgbClr val="00707F"/>
              </a:solidFill>
              <a:latin typeface="Times New Roman" pitchFamily="18" charset="0"/>
              <a:cs typeface="Times New Roman" pitchFamily="18" charset="0"/>
            </a:endParaRPr>
          </a:p>
        </p:txBody>
      </p:sp>
      <p:sp>
        <p:nvSpPr>
          <p:cNvPr id="30" name="Line 12"/>
          <p:cNvSpPr>
            <a:spLocks noChangeShapeType="1"/>
          </p:cNvSpPr>
          <p:nvPr/>
        </p:nvSpPr>
        <p:spPr bwMode="auto">
          <a:xfrm>
            <a:off x="1043607" y="620688"/>
            <a:ext cx="7920000" cy="0"/>
          </a:xfrm>
          <a:prstGeom prst="line">
            <a:avLst/>
          </a:prstGeom>
          <a:noFill/>
          <a:ln w="9525">
            <a:solidFill>
              <a:schemeClr val="tx1"/>
            </a:solidFill>
            <a:round/>
            <a:headEnd/>
            <a:tailEnd/>
          </a:ln>
        </p:spPr>
        <p:txBody>
          <a:bodyPr/>
          <a:lstStyle/>
          <a:p>
            <a:endParaRPr lang="fr-BE"/>
          </a:p>
        </p:txBody>
      </p:sp>
    </p:spTree>
    <p:custDataLst>
      <p:tags r:id="rId1"/>
    </p:custDataLst>
    <p:extLst>
      <p:ext uri="{BB962C8B-B14F-4D97-AF65-F5344CB8AC3E}">
        <p14:creationId xmlns:p14="http://schemas.microsoft.com/office/powerpoint/2010/main" val="198397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Bordure moy pptSDS3.jpg"/>
          <p:cNvPicPr>
            <a:picLocks noChangeAspect="1"/>
          </p:cNvPicPr>
          <p:nvPr/>
        </p:nvPicPr>
        <p:blipFill>
          <a:blip r:embed="rId3" cstate="print"/>
          <a:stretch>
            <a:fillRect/>
          </a:stretch>
        </p:blipFill>
        <p:spPr>
          <a:xfrm>
            <a:off x="-32" y="0"/>
            <a:ext cx="1382563" cy="6858000"/>
          </a:xfrm>
          <a:prstGeom prst="rect">
            <a:avLst/>
          </a:prstGeom>
        </p:spPr>
      </p:pic>
      <p:sp>
        <p:nvSpPr>
          <p:cNvPr id="14" name="Titre 1"/>
          <p:cNvSpPr txBox="1">
            <a:spLocks/>
          </p:cNvSpPr>
          <p:nvPr/>
        </p:nvSpPr>
        <p:spPr>
          <a:xfrm>
            <a:off x="1071538" y="2708920"/>
            <a:ext cx="7572428" cy="1362075"/>
          </a:xfrm>
          <a:prstGeom prst="rect">
            <a:avLst/>
          </a:prstGeom>
        </p:spPr>
        <p:txBody>
          <a:bodyPr vert="horz" lIns="91440" tIns="45720" rIns="91440" bIns="45720" rtlCol="0" anchor="ctr">
            <a:noAutofit/>
          </a:bodyPr>
          <a:lstStyle/>
          <a:p>
            <a:pPr lvl="0" algn="ctr">
              <a:spcBef>
                <a:spcPct val="0"/>
              </a:spcBef>
              <a:defRPr/>
            </a:pPr>
            <a:r>
              <a:rPr lang="fr-BE" sz="4000" b="1" dirty="0" err="1" smtClean="0">
                <a:solidFill>
                  <a:srgbClr val="00707F"/>
                </a:solidFill>
                <a:latin typeface="Times New Roman" pitchFamily="18" charset="0"/>
                <a:cs typeface="Times New Roman" pitchFamily="18" charset="0"/>
              </a:rPr>
              <a:t>Thank</a:t>
            </a:r>
            <a:r>
              <a:rPr lang="fr-BE" sz="4000" b="1" dirty="0" smtClean="0">
                <a:solidFill>
                  <a:srgbClr val="00707F"/>
                </a:solidFill>
                <a:latin typeface="Times New Roman" pitchFamily="18" charset="0"/>
                <a:cs typeface="Times New Roman" pitchFamily="18" charset="0"/>
              </a:rPr>
              <a:t> </a:t>
            </a:r>
            <a:r>
              <a:rPr lang="fr-BE" sz="4000" b="1" dirty="0" err="1" smtClean="0">
                <a:solidFill>
                  <a:srgbClr val="00707F"/>
                </a:solidFill>
                <a:latin typeface="Times New Roman" pitchFamily="18" charset="0"/>
                <a:cs typeface="Times New Roman" pitchFamily="18" charset="0"/>
              </a:rPr>
              <a:t>you</a:t>
            </a:r>
            <a:r>
              <a:rPr lang="fr-BE" sz="4000" b="1" dirty="0" smtClean="0">
                <a:solidFill>
                  <a:srgbClr val="00707F"/>
                </a:solidFill>
                <a:latin typeface="Times New Roman" pitchFamily="18" charset="0"/>
                <a:cs typeface="Times New Roman" pitchFamily="18" charset="0"/>
              </a:rPr>
              <a:t> for </a:t>
            </a:r>
            <a:r>
              <a:rPr lang="fr-BE" sz="4000" b="1" dirty="0" err="1" smtClean="0">
                <a:solidFill>
                  <a:srgbClr val="00707F"/>
                </a:solidFill>
                <a:latin typeface="Times New Roman" pitchFamily="18" charset="0"/>
                <a:cs typeface="Times New Roman" pitchFamily="18" charset="0"/>
              </a:rPr>
              <a:t>your</a:t>
            </a:r>
            <a:r>
              <a:rPr lang="fr-BE" sz="4000" b="1" dirty="0" smtClean="0">
                <a:solidFill>
                  <a:srgbClr val="00707F"/>
                </a:solidFill>
                <a:latin typeface="Times New Roman" pitchFamily="18" charset="0"/>
                <a:cs typeface="Times New Roman" pitchFamily="18" charset="0"/>
              </a:rPr>
              <a:t> attention</a:t>
            </a:r>
          </a:p>
          <a:p>
            <a:pPr lvl="0" algn="ctr">
              <a:spcBef>
                <a:spcPct val="0"/>
              </a:spcBef>
              <a:defRPr/>
            </a:pPr>
            <a:endParaRPr kumimoji="0" lang="fr-BE" sz="2800" b="1" i="0" u="none" strike="noStrike" kern="1200" spc="0" normalizeH="0" noProof="0" dirty="0" smtClean="0">
              <a:ln>
                <a:noFill/>
              </a:ln>
              <a:solidFill>
                <a:srgbClr val="00707F"/>
              </a:solidFill>
              <a:effectLst/>
              <a:uLnTx/>
              <a:uFillTx/>
              <a:latin typeface="Times New Roman" pitchFamily="18" charset="0"/>
              <a:ea typeface="+mj-ea"/>
              <a:cs typeface="Times New Roman" pitchFamily="18" charset="0"/>
            </a:endParaRPr>
          </a:p>
          <a:p>
            <a:pPr lvl="0" algn="ctr">
              <a:spcBef>
                <a:spcPct val="0"/>
              </a:spcBef>
              <a:defRPr/>
            </a:pPr>
            <a:endParaRPr lang="fr-BE" sz="2800" b="1" dirty="0">
              <a:solidFill>
                <a:srgbClr val="00707F"/>
              </a:solidFill>
              <a:latin typeface="Times New Roman" pitchFamily="18" charset="0"/>
              <a:ea typeface="+mj-ea"/>
              <a:cs typeface="Times New Roman" pitchFamily="18" charset="0"/>
            </a:endParaRPr>
          </a:p>
          <a:p>
            <a:pPr lvl="0" algn="ctr">
              <a:spcBef>
                <a:spcPct val="0"/>
              </a:spcBef>
              <a:defRPr/>
            </a:pPr>
            <a:r>
              <a:rPr kumimoji="0" lang="fr-BE" sz="2800" b="1" i="0" u="none" strike="noStrike" kern="1200" spc="0" normalizeH="0" noProof="0" dirty="0" smtClean="0">
                <a:ln>
                  <a:noFill/>
                </a:ln>
                <a:solidFill>
                  <a:srgbClr val="00707F"/>
                </a:solidFill>
                <a:effectLst/>
                <a:uLnTx/>
                <a:uFillTx/>
                <a:latin typeface="Times New Roman" pitchFamily="18" charset="0"/>
                <a:ea typeface="+mj-ea"/>
                <a:cs typeface="Times New Roman" pitchFamily="18" charset="0"/>
              </a:rPr>
              <a:t>mdavin@uliege.be</a:t>
            </a:r>
            <a:endParaRPr kumimoji="0" lang="fr-BE" sz="4400" b="1" i="0" u="none" strike="noStrike" kern="1200" spc="0" normalizeH="0" noProof="0" dirty="0" smtClean="0">
              <a:ln>
                <a:noFill/>
              </a:ln>
              <a:solidFill>
                <a:srgbClr val="00707F"/>
              </a:solidFill>
              <a:effectLst/>
              <a:uLnTx/>
              <a:uFillTx/>
              <a:latin typeface="Times New Roman" pitchFamily="18" charset="0"/>
              <a:ea typeface="+mj-ea"/>
              <a:cs typeface="Times New Roman" pitchFamily="18" charset="0"/>
            </a:endParaRPr>
          </a:p>
        </p:txBody>
      </p:sp>
    </p:spTree>
    <p:custDataLst>
      <p:tags r:id="rId1"/>
    </p:custDataLst>
    <p:extLst>
      <p:ext uri="{BB962C8B-B14F-4D97-AF65-F5344CB8AC3E}">
        <p14:creationId xmlns:p14="http://schemas.microsoft.com/office/powerpoint/2010/main" val="952261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Bordure petite pptSDS4.jpg"/>
          <p:cNvPicPr>
            <a:picLocks noChangeAspect="1"/>
          </p:cNvPicPr>
          <p:nvPr/>
        </p:nvPicPr>
        <p:blipFill>
          <a:blip r:embed="rId4" cstate="print"/>
          <a:stretch>
            <a:fillRect/>
          </a:stretch>
        </p:blipFill>
        <p:spPr>
          <a:xfrm>
            <a:off x="-32" y="0"/>
            <a:ext cx="1119673" cy="6858000"/>
          </a:xfrm>
          <a:prstGeom prst="rect">
            <a:avLst/>
          </a:prstGeom>
        </p:spPr>
      </p:pic>
      <p:sp>
        <p:nvSpPr>
          <p:cNvPr id="25" name="Rectangle à coins arrondis 24"/>
          <p:cNvSpPr/>
          <p:nvPr/>
        </p:nvSpPr>
        <p:spPr>
          <a:xfrm>
            <a:off x="1018238" y="2276872"/>
            <a:ext cx="7946250" cy="3024336"/>
          </a:xfrm>
          <a:prstGeom prst="round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Image 20"/>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54189" t="77010" r="22864" b="6913"/>
          <a:stretch/>
        </p:blipFill>
        <p:spPr>
          <a:xfrm rot="1920123">
            <a:off x="2881920" y="4179789"/>
            <a:ext cx="559033" cy="452085"/>
          </a:xfrm>
          <a:prstGeom prst="rect">
            <a:avLst/>
          </a:prstGeom>
        </p:spPr>
      </p:pic>
      <p:pic>
        <p:nvPicPr>
          <p:cNvPr id="15" name="Image 14"/>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75196" t="76177" b="6990"/>
          <a:stretch/>
        </p:blipFill>
        <p:spPr>
          <a:xfrm>
            <a:off x="1743211" y="4291840"/>
            <a:ext cx="635922" cy="498144"/>
          </a:xfrm>
          <a:prstGeom prst="rect">
            <a:avLst/>
          </a:prstGeom>
        </p:spPr>
      </p:pic>
      <p:pic>
        <p:nvPicPr>
          <p:cNvPr id="9" name="Image 8"/>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foregroundMark x1="15925" y1="40771" x2="15925" y2="40771"/>
                      </a14:backgroundRemoval>
                    </a14:imgEffect>
                  </a14:imgLayer>
                </a14:imgProps>
              </a:ext>
              <a:ext uri="{28A0092B-C50C-407E-A947-70E740481C1C}">
                <a14:useLocalDpi xmlns:a14="http://schemas.microsoft.com/office/drawing/2010/main" val="0"/>
              </a:ext>
            </a:extLst>
          </a:blip>
          <a:srcRect t="32673" r="69696" b="47958"/>
          <a:stretch/>
        </p:blipFill>
        <p:spPr>
          <a:xfrm>
            <a:off x="2489485" y="3035345"/>
            <a:ext cx="576064" cy="425000"/>
          </a:xfrm>
          <a:prstGeom prst="rect">
            <a:avLst/>
          </a:prstGeom>
        </p:spPr>
      </p:pic>
      <p:sp>
        <p:nvSpPr>
          <p:cNvPr id="13" name="Espace réservé du contenu 2"/>
          <p:cNvSpPr txBox="1">
            <a:spLocks/>
          </p:cNvSpPr>
          <p:nvPr/>
        </p:nvSpPr>
        <p:spPr>
          <a:xfrm>
            <a:off x="755576" y="764703"/>
            <a:ext cx="8388456" cy="4093207"/>
          </a:xfrm>
          <a:prstGeom prst="rect">
            <a:avLst/>
          </a:prstGeom>
        </p:spPr>
        <p:txBody>
          <a:bodyPr vert="horz" lIns="91440" tIns="45720" rIns="91440" bIns="45720" rtlCol="0">
            <a:normAutofit/>
          </a:bodyPr>
          <a:lstStyle>
            <a:defPPr>
              <a:defRPr lang="fr-FR"/>
            </a:defPPr>
            <a:lvl1pPr>
              <a:defRPr i="1"/>
            </a:lvl1pPr>
          </a:lstStyle>
          <a:p>
            <a:r>
              <a:rPr lang="fr-BE" dirty="0">
                <a:solidFill>
                  <a:schemeClr val="accent6">
                    <a:lumMod val="75000"/>
                  </a:schemeClr>
                </a:solidFill>
                <a:sym typeface="Wingdings" panose="05000000000000000000" pitchFamily="2" charset="2"/>
              </a:rPr>
              <a:t>	</a:t>
            </a:r>
            <a:endParaRPr lang="fr-BE" sz="2000" dirty="0"/>
          </a:p>
          <a:p>
            <a:r>
              <a:rPr lang="fr-BE" sz="2000" i="0" dirty="0" err="1" smtClean="0">
                <a:solidFill>
                  <a:srgbClr val="00707F"/>
                </a:solidFill>
                <a:latin typeface="Times New Roman" pitchFamily="18" charset="0"/>
                <a:cs typeface="Times New Roman" pitchFamily="18" charset="0"/>
              </a:rPr>
              <a:t>Tenax</a:t>
            </a:r>
            <a:r>
              <a:rPr lang="fr-BE" sz="2000" i="0" dirty="0" smtClean="0">
                <a:solidFill>
                  <a:srgbClr val="00707F"/>
                </a:solidFill>
                <a:latin typeface="Times New Roman" pitchFamily="18" charset="0"/>
                <a:cs typeface="Times New Roman" pitchFamily="18" charset="0"/>
              </a:rPr>
              <a:t> </a:t>
            </a:r>
            <a:r>
              <a:rPr lang="fr-BE" sz="2000" i="0" dirty="0">
                <a:solidFill>
                  <a:srgbClr val="00707F"/>
                </a:solidFill>
                <a:latin typeface="Times New Roman" pitchFamily="18" charset="0"/>
                <a:cs typeface="Times New Roman" pitchFamily="18" charset="0"/>
              </a:rPr>
              <a:t>® </a:t>
            </a:r>
            <a:r>
              <a:rPr lang="fr-BE" sz="2000" i="0" dirty="0" err="1" smtClean="0">
                <a:solidFill>
                  <a:srgbClr val="00707F"/>
                </a:solidFill>
                <a:latin typeface="Times New Roman" pitchFamily="18" charset="0"/>
                <a:cs typeface="Times New Roman" pitchFamily="18" charset="0"/>
              </a:rPr>
              <a:t>beads</a:t>
            </a:r>
            <a:r>
              <a:rPr lang="fr-BE" sz="2000" i="0" dirty="0" smtClean="0">
                <a:solidFill>
                  <a:srgbClr val="00707F"/>
                </a:solidFill>
                <a:latin typeface="Times New Roman" pitchFamily="18" charset="0"/>
                <a:cs typeface="Times New Roman" pitchFamily="18" charset="0"/>
              </a:rPr>
              <a:t> as an </a:t>
            </a:r>
            <a:r>
              <a:rPr lang="fr-BE" sz="2000" i="0" dirty="0" err="1" smtClean="0">
                <a:solidFill>
                  <a:srgbClr val="00707F"/>
                </a:solidFill>
                <a:latin typeface="Times New Roman" pitchFamily="18" charset="0"/>
                <a:cs typeface="Times New Roman" pitchFamily="18" charset="0"/>
              </a:rPr>
              <a:t>infinite</a:t>
            </a:r>
            <a:r>
              <a:rPr lang="fr-BE" sz="2000" i="0" dirty="0" smtClean="0">
                <a:solidFill>
                  <a:srgbClr val="00707F"/>
                </a:solidFill>
                <a:latin typeface="Times New Roman" pitchFamily="18" charset="0"/>
                <a:cs typeface="Times New Roman" pitchFamily="18" charset="0"/>
              </a:rPr>
              <a:t> </a:t>
            </a:r>
            <a:r>
              <a:rPr lang="fr-BE" sz="2000" i="0" dirty="0" err="1" smtClean="0">
                <a:solidFill>
                  <a:srgbClr val="00707F"/>
                </a:solidFill>
                <a:latin typeface="Times New Roman" pitchFamily="18" charset="0"/>
                <a:cs typeface="Times New Roman" pitchFamily="18" charset="0"/>
              </a:rPr>
              <a:t>sink</a:t>
            </a:r>
            <a:r>
              <a:rPr lang="fr-BE" sz="2000" i="0" dirty="0" smtClean="0">
                <a:solidFill>
                  <a:srgbClr val="00707F"/>
                </a:solidFill>
                <a:latin typeface="Times New Roman" pitchFamily="18" charset="0"/>
                <a:cs typeface="Times New Roman" pitchFamily="18" charset="0"/>
              </a:rPr>
              <a:t> to </a:t>
            </a:r>
            <a:r>
              <a:rPr lang="fr-BE" sz="2000" i="0" dirty="0" err="1" smtClean="0">
                <a:solidFill>
                  <a:srgbClr val="00707F"/>
                </a:solidFill>
                <a:latin typeface="Times New Roman" pitchFamily="18" charset="0"/>
                <a:cs typeface="Times New Roman" pitchFamily="18" charset="0"/>
              </a:rPr>
              <a:t>mimic</a:t>
            </a:r>
            <a:r>
              <a:rPr lang="fr-BE" sz="2000" i="0" dirty="0" smtClean="0">
                <a:solidFill>
                  <a:srgbClr val="00707F"/>
                </a:solidFill>
                <a:latin typeface="Times New Roman" pitchFamily="18" charset="0"/>
                <a:cs typeface="Times New Roman" pitchFamily="18" charset="0"/>
              </a:rPr>
              <a:t> maximal </a:t>
            </a:r>
            <a:r>
              <a:rPr lang="fr-BE" sz="2000" i="0" dirty="0" err="1" smtClean="0">
                <a:solidFill>
                  <a:srgbClr val="00707F"/>
                </a:solidFill>
                <a:latin typeface="Times New Roman" pitchFamily="18" charset="0"/>
                <a:cs typeface="Times New Roman" pitchFamily="18" charset="0"/>
              </a:rPr>
              <a:t>potential</a:t>
            </a:r>
            <a:r>
              <a:rPr lang="fr-BE" sz="2000" i="0" dirty="0" smtClean="0">
                <a:solidFill>
                  <a:srgbClr val="00707F"/>
                </a:solidFill>
                <a:latin typeface="Times New Roman" pitchFamily="18" charset="0"/>
                <a:cs typeface="Times New Roman" pitchFamily="18" charset="0"/>
              </a:rPr>
              <a:t> </a:t>
            </a:r>
            <a:r>
              <a:rPr lang="fr-BE" sz="2000" i="0" dirty="0" err="1" smtClean="0">
                <a:solidFill>
                  <a:srgbClr val="00707F"/>
                </a:solidFill>
                <a:latin typeface="Times New Roman" pitchFamily="18" charset="0"/>
                <a:cs typeface="Times New Roman" pitchFamily="18" charset="0"/>
              </a:rPr>
              <a:t>biodegradation</a:t>
            </a:r>
            <a:r>
              <a:rPr lang="fr-BE" sz="2000" i="0" dirty="0" smtClean="0">
                <a:solidFill>
                  <a:srgbClr val="00707F"/>
                </a:solidFill>
                <a:latin typeface="Times New Roman" pitchFamily="18" charset="0"/>
                <a:cs typeface="Times New Roman" pitchFamily="18" charset="0"/>
              </a:rPr>
              <a:t>	</a:t>
            </a:r>
            <a:endParaRPr lang="fr-BE" sz="2000" i="0" dirty="0">
              <a:solidFill>
                <a:srgbClr val="00707F"/>
              </a:solidFill>
              <a:latin typeface="Times New Roman" pitchFamily="18" charset="0"/>
              <a:cs typeface="Times New Roman" pitchFamily="18" charset="0"/>
            </a:endParaRPr>
          </a:p>
        </p:txBody>
      </p:sp>
      <p:sp>
        <p:nvSpPr>
          <p:cNvPr id="3" name="Forme libre 2"/>
          <p:cNvSpPr/>
          <p:nvPr/>
        </p:nvSpPr>
        <p:spPr>
          <a:xfrm>
            <a:off x="1358026" y="2469925"/>
            <a:ext cx="2042215" cy="2736376"/>
          </a:xfrm>
          <a:custGeom>
            <a:avLst/>
            <a:gdLst>
              <a:gd name="connsiteX0" fmla="*/ 586853 w 1119116"/>
              <a:gd name="connsiteY0" fmla="*/ 245660 h 1637731"/>
              <a:gd name="connsiteX1" fmla="*/ 586853 w 1119116"/>
              <a:gd name="connsiteY1" fmla="*/ 245660 h 1637731"/>
              <a:gd name="connsiteX2" fmla="*/ 491319 w 1119116"/>
              <a:gd name="connsiteY2" fmla="*/ 95534 h 1637731"/>
              <a:gd name="connsiteX3" fmla="*/ 464024 w 1119116"/>
              <a:gd name="connsiteY3" fmla="*/ 54591 h 1637731"/>
              <a:gd name="connsiteX4" fmla="*/ 382137 w 1119116"/>
              <a:gd name="connsiteY4" fmla="*/ 27295 h 1637731"/>
              <a:gd name="connsiteX5" fmla="*/ 286603 w 1119116"/>
              <a:gd name="connsiteY5" fmla="*/ 0 h 1637731"/>
              <a:gd name="connsiteX6" fmla="*/ 136477 w 1119116"/>
              <a:gd name="connsiteY6" fmla="*/ 13648 h 1637731"/>
              <a:gd name="connsiteX7" fmla="*/ 95534 w 1119116"/>
              <a:gd name="connsiteY7" fmla="*/ 27295 h 1637731"/>
              <a:gd name="connsiteX8" fmla="*/ 68238 w 1119116"/>
              <a:gd name="connsiteY8" fmla="*/ 68239 h 1637731"/>
              <a:gd name="connsiteX9" fmla="*/ 40943 w 1119116"/>
              <a:gd name="connsiteY9" fmla="*/ 395785 h 1637731"/>
              <a:gd name="connsiteX10" fmla="*/ 0 w 1119116"/>
              <a:gd name="connsiteY10" fmla="*/ 477672 h 1637731"/>
              <a:gd name="connsiteX11" fmla="*/ 13647 w 1119116"/>
              <a:gd name="connsiteY11" fmla="*/ 655092 h 1637731"/>
              <a:gd name="connsiteX12" fmla="*/ 40943 w 1119116"/>
              <a:gd name="connsiteY12" fmla="*/ 696036 h 1637731"/>
              <a:gd name="connsiteX13" fmla="*/ 122829 w 1119116"/>
              <a:gd name="connsiteY13" fmla="*/ 777922 h 1637731"/>
              <a:gd name="connsiteX14" fmla="*/ 150125 w 1119116"/>
              <a:gd name="connsiteY14" fmla="*/ 818866 h 1637731"/>
              <a:gd name="connsiteX15" fmla="*/ 272955 w 1119116"/>
              <a:gd name="connsiteY15" fmla="*/ 887104 h 1637731"/>
              <a:gd name="connsiteX16" fmla="*/ 327546 w 1119116"/>
              <a:gd name="connsiteY16" fmla="*/ 955343 h 1637731"/>
              <a:gd name="connsiteX17" fmla="*/ 409432 w 1119116"/>
              <a:gd name="connsiteY17" fmla="*/ 982639 h 1637731"/>
              <a:gd name="connsiteX18" fmla="*/ 395785 w 1119116"/>
              <a:gd name="connsiteY18" fmla="*/ 1064525 h 1637731"/>
              <a:gd name="connsiteX19" fmla="*/ 436728 w 1119116"/>
              <a:gd name="connsiteY19" fmla="*/ 1091821 h 1637731"/>
              <a:gd name="connsiteX20" fmla="*/ 518615 w 1119116"/>
              <a:gd name="connsiteY20" fmla="*/ 1119116 h 1637731"/>
              <a:gd name="connsiteX21" fmla="*/ 545910 w 1119116"/>
              <a:gd name="connsiteY21" fmla="*/ 1187355 h 1637731"/>
              <a:gd name="connsiteX22" fmla="*/ 518615 w 1119116"/>
              <a:gd name="connsiteY22" fmla="*/ 1337480 h 1637731"/>
              <a:gd name="connsiteX23" fmla="*/ 491319 w 1119116"/>
              <a:gd name="connsiteY23" fmla="*/ 1460310 h 1637731"/>
              <a:gd name="connsiteX24" fmla="*/ 545910 w 1119116"/>
              <a:gd name="connsiteY24" fmla="*/ 1624083 h 1637731"/>
              <a:gd name="connsiteX25" fmla="*/ 586853 w 1119116"/>
              <a:gd name="connsiteY25" fmla="*/ 1637731 h 1637731"/>
              <a:gd name="connsiteX26" fmla="*/ 777922 w 1119116"/>
              <a:gd name="connsiteY26" fmla="*/ 1624083 h 1637731"/>
              <a:gd name="connsiteX27" fmla="*/ 818865 w 1119116"/>
              <a:gd name="connsiteY27" fmla="*/ 1596788 h 1637731"/>
              <a:gd name="connsiteX28" fmla="*/ 859809 w 1119116"/>
              <a:gd name="connsiteY28" fmla="*/ 1583140 h 1637731"/>
              <a:gd name="connsiteX29" fmla="*/ 928047 w 1119116"/>
              <a:gd name="connsiteY29" fmla="*/ 1433015 h 1637731"/>
              <a:gd name="connsiteX30" fmla="*/ 914400 w 1119116"/>
              <a:gd name="connsiteY30" fmla="*/ 1282889 h 1637731"/>
              <a:gd name="connsiteX31" fmla="*/ 859809 w 1119116"/>
              <a:gd name="connsiteY31" fmla="*/ 1201003 h 1637731"/>
              <a:gd name="connsiteX32" fmla="*/ 832513 w 1119116"/>
              <a:gd name="connsiteY32" fmla="*/ 1160060 h 1637731"/>
              <a:gd name="connsiteX33" fmla="*/ 832513 w 1119116"/>
              <a:gd name="connsiteY33" fmla="*/ 1023582 h 1637731"/>
              <a:gd name="connsiteX34" fmla="*/ 873456 w 1119116"/>
              <a:gd name="connsiteY34" fmla="*/ 1009934 h 1637731"/>
              <a:gd name="connsiteX35" fmla="*/ 955343 w 1119116"/>
              <a:gd name="connsiteY35" fmla="*/ 1037230 h 1637731"/>
              <a:gd name="connsiteX36" fmla="*/ 996286 w 1119116"/>
              <a:gd name="connsiteY36" fmla="*/ 1050877 h 1637731"/>
              <a:gd name="connsiteX37" fmla="*/ 1037229 w 1119116"/>
              <a:gd name="connsiteY37" fmla="*/ 1078173 h 1637731"/>
              <a:gd name="connsiteX38" fmla="*/ 1119116 w 1119116"/>
              <a:gd name="connsiteY38" fmla="*/ 1050877 h 1637731"/>
              <a:gd name="connsiteX39" fmla="*/ 1078173 w 1119116"/>
              <a:gd name="connsiteY39" fmla="*/ 873457 h 1637731"/>
              <a:gd name="connsiteX40" fmla="*/ 1064525 w 1119116"/>
              <a:gd name="connsiteY40" fmla="*/ 832513 h 1637731"/>
              <a:gd name="connsiteX41" fmla="*/ 982638 w 1119116"/>
              <a:gd name="connsiteY41" fmla="*/ 777922 h 1637731"/>
              <a:gd name="connsiteX42" fmla="*/ 968991 w 1119116"/>
              <a:gd name="connsiteY42" fmla="*/ 736979 h 1637731"/>
              <a:gd name="connsiteX43" fmla="*/ 887104 w 1119116"/>
              <a:gd name="connsiteY43" fmla="*/ 696036 h 1637731"/>
              <a:gd name="connsiteX44" fmla="*/ 805218 w 1119116"/>
              <a:gd name="connsiteY44" fmla="*/ 641445 h 1637731"/>
              <a:gd name="connsiteX45" fmla="*/ 764274 w 1119116"/>
              <a:gd name="connsiteY45" fmla="*/ 614149 h 1637731"/>
              <a:gd name="connsiteX46" fmla="*/ 723331 w 1119116"/>
              <a:gd name="connsiteY46" fmla="*/ 573206 h 1637731"/>
              <a:gd name="connsiteX47" fmla="*/ 641444 w 1119116"/>
              <a:gd name="connsiteY47" fmla="*/ 518615 h 1637731"/>
              <a:gd name="connsiteX48" fmla="*/ 641444 w 1119116"/>
              <a:gd name="connsiteY48" fmla="*/ 354842 h 1637731"/>
              <a:gd name="connsiteX49" fmla="*/ 696035 w 1119116"/>
              <a:gd name="connsiteY49" fmla="*/ 341194 h 1637731"/>
              <a:gd name="connsiteX50" fmla="*/ 709683 w 1119116"/>
              <a:gd name="connsiteY50" fmla="*/ 259307 h 1637731"/>
              <a:gd name="connsiteX51" fmla="*/ 668740 w 1119116"/>
              <a:gd name="connsiteY51" fmla="*/ 245660 h 1637731"/>
              <a:gd name="connsiteX52" fmla="*/ 627797 w 1119116"/>
              <a:gd name="connsiteY52" fmla="*/ 218364 h 1637731"/>
              <a:gd name="connsiteX53" fmla="*/ 586853 w 1119116"/>
              <a:gd name="connsiteY53" fmla="*/ 24566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19116" h="1637731">
                <a:moveTo>
                  <a:pt x="586853" y="245660"/>
                </a:moveTo>
                <a:lnTo>
                  <a:pt x="586853" y="245660"/>
                </a:lnTo>
                <a:cubicBezTo>
                  <a:pt x="486886" y="45725"/>
                  <a:pt x="578463" y="200108"/>
                  <a:pt x="491319" y="95534"/>
                </a:cubicBezTo>
                <a:cubicBezTo>
                  <a:pt x="480818" y="82933"/>
                  <a:pt x="477933" y="63284"/>
                  <a:pt x="464024" y="54591"/>
                </a:cubicBezTo>
                <a:cubicBezTo>
                  <a:pt x="439625" y="39342"/>
                  <a:pt x="409433" y="36393"/>
                  <a:pt x="382137" y="27295"/>
                </a:cubicBezTo>
                <a:cubicBezTo>
                  <a:pt x="323409" y="7719"/>
                  <a:pt x="355138" y="17134"/>
                  <a:pt x="286603" y="0"/>
                </a:cubicBezTo>
                <a:cubicBezTo>
                  <a:pt x="236561" y="4549"/>
                  <a:pt x="186220" y="6542"/>
                  <a:pt x="136477" y="13648"/>
                </a:cubicBezTo>
                <a:cubicBezTo>
                  <a:pt x="122236" y="15682"/>
                  <a:pt x="106767" y="18308"/>
                  <a:pt x="95534" y="27295"/>
                </a:cubicBezTo>
                <a:cubicBezTo>
                  <a:pt x="82726" y="37542"/>
                  <a:pt x="77337" y="54591"/>
                  <a:pt x="68238" y="68239"/>
                </a:cubicBezTo>
                <a:cubicBezTo>
                  <a:pt x="22192" y="206385"/>
                  <a:pt x="69608" y="51812"/>
                  <a:pt x="40943" y="395785"/>
                </a:cubicBezTo>
                <a:cubicBezTo>
                  <a:pt x="38252" y="428071"/>
                  <a:pt x="16867" y="452371"/>
                  <a:pt x="0" y="477672"/>
                </a:cubicBezTo>
                <a:cubicBezTo>
                  <a:pt x="4549" y="536812"/>
                  <a:pt x="2716" y="596793"/>
                  <a:pt x="13647" y="655092"/>
                </a:cubicBezTo>
                <a:cubicBezTo>
                  <a:pt x="16670" y="671214"/>
                  <a:pt x="30046" y="683776"/>
                  <a:pt x="40943" y="696036"/>
                </a:cubicBezTo>
                <a:cubicBezTo>
                  <a:pt x="66588" y="724887"/>
                  <a:pt x="101417" y="745804"/>
                  <a:pt x="122829" y="777922"/>
                </a:cubicBezTo>
                <a:cubicBezTo>
                  <a:pt x="131928" y="791570"/>
                  <a:pt x="137781" y="808065"/>
                  <a:pt x="150125" y="818866"/>
                </a:cubicBezTo>
                <a:cubicBezTo>
                  <a:pt x="207884" y="869405"/>
                  <a:pt x="216720" y="868360"/>
                  <a:pt x="272955" y="887104"/>
                </a:cubicBezTo>
                <a:cubicBezTo>
                  <a:pt x="287755" y="931503"/>
                  <a:pt x="279234" y="933871"/>
                  <a:pt x="327546" y="955343"/>
                </a:cubicBezTo>
                <a:cubicBezTo>
                  <a:pt x="353838" y="967028"/>
                  <a:pt x="409432" y="982639"/>
                  <a:pt x="409432" y="982639"/>
                </a:cubicBezTo>
                <a:cubicBezTo>
                  <a:pt x="404883" y="1009934"/>
                  <a:pt x="389073" y="1037679"/>
                  <a:pt x="395785" y="1064525"/>
                </a:cubicBezTo>
                <a:cubicBezTo>
                  <a:pt x="399763" y="1080438"/>
                  <a:pt x="421739" y="1085159"/>
                  <a:pt x="436728" y="1091821"/>
                </a:cubicBezTo>
                <a:cubicBezTo>
                  <a:pt x="463020" y="1103506"/>
                  <a:pt x="518615" y="1119116"/>
                  <a:pt x="518615" y="1119116"/>
                </a:cubicBezTo>
                <a:cubicBezTo>
                  <a:pt x="527713" y="1141862"/>
                  <a:pt x="544031" y="1162929"/>
                  <a:pt x="545910" y="1187355"/>
                </a:cubicBezTo>
                <a:cubicBezTo>
                  <a:pt x="554512" y="1299193"/>
                  <a:pt x="534433" y="1266299"/>
                  <a:pt x="518615" y="1337480"/>
                </a:cubicBezTo>
                <a:cubicBezTo>
                  <a:pt x="486592" y="1481585"/>
                  <a:pt x="522041" y="1368147"/>
                  <a:pt x="491319" y="1460310"/>
                </a:cubicBezTo>
                <a:cubicBezTo>
                  <a:pt x="502737" y="1574487"/>
                  <a:pt x="468312" y="1585284"/>
                  <a:pt x="545910" y="1624083"/>
                </a:cubicBezTo>
                <a:cubicBezTo>
                  <a:pt x="558777" y="1630517"/>
                  <a:pt x="573205" y="1633182"/>
                  <a:pt x="586853" y="1637731"/>
                </a:cubicBezTo>
                <a:cubicBezTo>
                  <a:pt x="650543" y="1633182"/>
                  <a:pt x="715042" y="1635179"/>
                  <a:pt x="777922" y="1624083"/>
                </a:cubicBezTo>
                <a:cubicBezTo>
                  <a:pt x="794075" y="1621233"/>
                  <a:pt x="804194" y="1604123"/>
                  <a:pt x="818865" y="1596788"/>
                </a:cubicBezTo>
                <a:cubicBezTo>
                  <a:pt x="831732" y="1590354"/>
                  <a:pt x="846161" y="1587689"/>
                  <a:pt x="859809" y="1583140"/>
                </a:cubicBezTo>
                <a:cubicBezTo>
                  <a:pt x="927267" y="1481953"/>
                  <a:pt x="907967" y="1533422"/>
                  <a:pt x="928047" y="1433015"/>
                </a:cubicBezTo>
                <a:cubicBezTo>
                  <a:pt x="923498" y="1382973"/>
                  <a:pt x="928578" y="1331096"/>
                  <a:pt x="914400" y="1282889"/>
                </a:cubicBezTo>
                <a:cubicBezTo>
                  <a:pt x="905144" y="1251417"/>
                  <a:pt x="878006" y="1228298"/>
                  <a:pt x="859809" y="1201003"/>
                </a:cubicBezTo>
                <a:lnTo>
                  <a:pt x="832513" y="1160060"/>
                </a:lnTo>
                <a:cubicBezTo>
                  <a:pt x="815706" y="1109639"/>
                  <a:pt x="801148" y="1086311"/>
                  <a:pt x="832513" y="1023582"/>
                </a:cubicBezTo>
                <a:cubicBezTo>
                  <a:pt x="838947" y="1010715"/>
                  <a:pt x="859808" y="1014483"/>
                  <a:pt x="873456" y="1009934"/>
                </a:cubicBezTo>
                <a:lnTo>
                  <a:pt x="955343" y="1037230"/>
                </a:lnTo>
                <a:lnTo>
                  <a:pt x="996286" y="1050877"/>
                </a:lnTo>
                <a:cubicBezTo>
                  <a:pt x="1009934" y="1059976"/>
                  <a:pt x="1020826" y="1078173"/>
                  <a:pt x="1037229" y="1078173"/>
                </a:cubicBezTo>
                <a:cubicBezTo>
                  <a:pt x="1066001" y="1078173"/>
                  <a:pt x="1119116" y="1050877"/>
                  <a:pt x="1119116" y="1050877"/>
                </a:cubicBezTo>
                <a:cubicBezTo>
                  <a:pt x="1094662" y="806347"/>
                  <a:pt x="1134119" y="985351"/>
                  <a:pt x="1078173" y="873457"/>
                </a:cubicBezTo>
                <a:cubicBezTo>
                  <a:pt x="1071739" y="860590"/>
                  <a:pt x="1074698" y="842686"/>
                  <a:pt x="1064525" y="832513"/>
                </a:cubicBezTo>
                <a:cubicBezTo>
                  <a:pt x="1041328" y="809316"/>
                  <a:pt x="982638" y="777922"/>
                  <a:pt x="982638" y="777922"/>
                </a:cubicBezTo>
                <a:cubicBezTo>
                  <a:pt x="978089" y="764274"/>
                  <a:pt x="977978" y="748212"/>
                  <a:pt x="968991" y="736979"/>
                </a:cubicBezTo>
                <a:cubicBezTo>
                  <a:pt x="949749" y="712927"/>
                  <a:pt x="914077" y="705027"/>
                  <a:pt x="887104" y="696036"/>
                </a:cubicBezTo>
                <a:lnTo>
                  <a:pt x="805218" y="641445"/>
                </a:lnTo>
                <a:cubicBezTo>
                  <a:pt x="791570" y="632346"/>
                  <a:pt x="775873" y="625748"/>
                  <a:pt x="764274" y="614149"/>
                </a:cubicBezTo>
                <a:cubicBezTo>
                  <a:pt x="750626" y="600501"/>
                  <a:pt x="738566" y="585055"/>
                  <a:pt x="723331" y="573206"/>
                </a:cubicBezTo>
                <a:cubicBezTo>
                  <a:pt x="697436" y="553066"/>
                  <a:pt x="641444" y="518615"/>
                  <a:pt x="641444" y="518615"/>
                </a:cubicBezTo>
                <a:cubicBezTo>
                  <a:pt x="622219" y="460938"/>
                  <a:pt x="604878" y="427975"/>
                  <a:pt x="641444" y="354842"/>
                </a:cubicBezTo>
                <a:cubicBezTo>
                  <a:pt x="649832" y="338065"/>
                  <a:pt x="677838" y="345743"/>
                  <a:pt x="696035" y="341194"/>
                </a:cubicBezTo>
                <a:cubicBezTo>
                  <a:pt x="714131" y="314050"/>
                  <a:pt x="743586" y="293210"/>
                  <a:pt x="709683" y="259307"/>
                </a:cubicBezTo>
                <a:cubicBezTo>
                  <a:pt x="699511" y="249135"/>
                  <a:pt x="682388" y="250209"/>
                  <a:pt x="668740" y="245660"/>
                </a:cubicBezTo>
                <a:cubicBezTo>
                  <a:pt x="655092" y="236561"/>
                  <a:pt x="642873" y="224825"/>
                  <a:pt x="627797" y="218364"/>
                </a:cubicBezTo>
                <a:cubicBezTo>
                  <a:pt x="610557" y="210975"/>
                  <a:pt x="593677" y="241111"/>
                  <a:pt x="586853" y="245660"/>
                </a:cubicBezTo>
                <a:close/>
              </a:path>
            </a:pathLst>
          </a:custGeom>
          <a:solidFill>
            <a:srgbClr val="9966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Image 17"/>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75196" t="76177" b="6990"/>
          <a:stretch/>
        </p:blipFill>
        <p:spPr>
          <a:xfrm>
            <a:off x="4814410" y="4299008"/>
            <a:ext cx="635922" cy="498144"/>
          </a:xfrm>
          <a:prstGeom prst="rect">
            <a:avLst/>
          </a:prstGeom>
        </p:spPr>
      </p:pic>
      <p:pic>
        <p:nvPicPr>
          <p:cNvPr id="20" name="Image 19"/>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t="32673" r="69696" b="47958"/>
          <a:stretch/>
        </p:blipFill>
        <p:spPr>
          <a:xfrm>
            <a:off x="4983320" y="3733572"/>
            <a:ext cx="576064" cy="425000"/>
          </a:xfrm>
          <a:prstGeom prst="rect">
            <a:avLst/>
          </a:prstGeom>
        </p:spPr>
      </p:pic>
      <p:pic>
        <p:nvPicPr>
          <p:cNvPr id="22" name="Image 21"/>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54189" t="77010" r="22864" b="6913"/>
          <a:stretch/>
        </p:blipFill>
        <p:spPr>
          <a:xfrm>
            <a:off x="5450332" y="3988063"/>
            <a:ext cx="559033" cy="452085"/>
          </a:xfrm>
          <a:prstGeom prst="rect">
            <a:avLst/>
          </a:prstGeom>
        </p:spPr>
      </p:pic>
      <p:cxnSp>
        <p:nvCxnSpPr>
          <p:cNvPr id="38" name="Connecteur droit avec flèche 37"/>
          <p:cNvCxnSpPr/>
          <p:nvPr/>
        </p:nvCxnSpPr>
        <p:spPr>
          <a:xfrm flipV="1">
            <a:off x="3923928" y="4450597"/>
            <a:ext cx="576064" cy="2848"/>
          </a:xfrm>
          <a:prstGeom prst="straightConnector1">
            <a:avLst/>
          </a:prstGeom>
          <a:ln w="25400">
            <a:solidFill>
              <a:srgbClr val="CC99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a:off x="3923928" y="4581128"/>
            <a:ext cx="576064" cy="0"/>
          </a:xfrm>
          <a:prstGeom prst="straightConnector1">
            <a:avLst/>
          </a:prstGeom>
          <a:ln w="25400">
            <a:solidFill>
              <a:srgbClr val="CC9900"/>
            </a:solidFill>
            <a:tailEnd type="arrow"/>
          </a:ln>
        </p:spPr>
        <p:style>
          <a:lnRef idx="1">
            <a:schemeClr val="accent1"/>
          </a:lnRef>
          <a:fillRef idx="0">
            <a:schemeClr val="accent1"/>
          </a:fillRef>
          <a:effectRef idx="0">
            <a:schemeClr val="accent1"/>
          </a:effectRef>
          <a:fontRef idx="minor">
            <a:schemeClr val="tx1"/>
          </a:fontRef>
        </p:style>
      </p:cxnSp>
      <p:pic>
        <p:nvPicPr>
          <p:cNvPr id="45" name="Image 44"/>
          <p:cNvPicPr>
            <a:picLocks noChangeAspect="1"/>
          </p:cNvPicPr>
          <p:nvPr/>
        </p:nvPicPr>
        <p:blipFill rotWithShape="1">
          <a:blip r:embed="rId5">
            <a:clrChange>
              <a:clrFrom>
                <a:srgbClr val="FFFFFF"/>
              </a:clrFrom>
              <a:clrTo>
                <a:srgbClr val="FFFFFF">
                  <a:alpha val="0"/>
                </a:srgbClr>
              </a:clrTo>
            </a:clrChange>
            <a:duotone>
              <a:prstClr val="black"/>
              <a:schemeClr val="tx1">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54189" t="77010" r="22864" b="6913"/>
          <a:stretch/>
        </p:blipFill>
        <p:spPr>
          <a:xfrm rot="1920123" flipH="1">
            <a:off x="2567421" y="4847410"/>
            <a:ext cx="563545" cy="455734"/>
          </a:xfrm>
          <a:prstGeom prst="rect">
            <a:avLst/>
          </a:prstGeom>
        </p:spPr>
      </p:pic>
      <p:pic>
        <p:nvPicPr>
          <p:cNvPr id="46" name="Image 45"/>
          <p:cNvPicPr>
            <a:picLocks noChangeAspect="1"/>
          </p:cNvPicPr>
          <p:nvPr/>
        </p:nvPicPr>
        <p:blipFill rotWithShape="1">
          <a:blip r:embed="rId5">
            <a:clrChange>
              <a:clrFrom>
                <a:srgbClr val="FFFFFF"/>
              </a:clrFrom>
              <a:clrTo>
                <a:srgbClr val="FFFFFF">
                  <a:alpha val="0"/>
                </a:srgbClr>
              </a:clrTo>
            </a:clrChange>
            <a:duotone>
              <a:prstClr val="black"/>
              <a:schemeClr val="tx1">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75196" t="76177" b="6990"/>
          <a:stretch/>
        </p:blipFill>
        <p:spPr>
          <a:xfrm flipH="1">
            <a:off x="1336322" y="3489275"/>
            <a:ext cx="641054" cy="502164"/>
          </a:xfrm>
          <a:prstGeom prst="rect">
            <a:avLst/>
          </a:prstGeom>
        </p:spPr>
      </p:pic>
      <p:pic>
        <p:nvPicPr>
          <p:cNvPr id="47" name="Image 46"/>
          <p:cNvPicPr>
            <a:picLocks noChangeAspect="1"/>
          </p:cNvPicPr>
          <p:nvPr/>
        </p:nvPicPr>
        <p:blipFill rotWithShape="1">
          <a:blip r:embed="rId7">
            <a:clrChange>
              <a:clrFrom>
                <a:srgbClr val="FFFFFF"/>
              </a:clrFrom>
              <a:clrTo>
                <a:srgbClr val="FFFFFF">
                  <a:alpha val="0"/>
                </a:srgbClr>
              </a:clrTo>
            </a:clrChange>
            <a:duotone>
              <a:prstClr val="black"/>
              <a:schemeClr val="tx1">
                <a:tint val="45000"/>
                <a:satMod val="400000"/>
              </a:schemeClr>
            </a:duotone>
            <a:extLst>
              <a:ext uri="{BEBA8EAE-BF5A-486C-A8C5-ECC9F3942E4B}">
                <a14:imgProps xmlns:a14="http://schemas.microsoft.com/office/drawing/2010/main">
                  <a14:imgLayer r:embed="rId6">
                    <a14:imgEffect>
                      <a14:backgroundRemoval t="0" b="100000" l="0" r="100000">
                        <a14:foregroundMark x1="15925" y1="40771" x2="15925" y2="40771"/>
                      </a14:backgroundRemoval>
                    </a14:imgEffect>
                  </a14:imgLayer>
                </a14:imgProps>
              </a:ext>
              <a:ext uri="{28A0092B-C50C-407E-A947-70E740481C1C}">
                <a14:useLocalDpi xmlns:a14="http://schemas.microsoft.com/office/drawing/2010/main" val="0"/>
              </a:ext>
            </a:extLst>
          </a:blip>
          <a:srcRect t="32673" r="69696" b="47958"/>
          <a:stretch/>
        </p:blipFill>
        <p:spPr>
          <a:xfrm flipH="1">
            <a:off x="2088776" y="2545945"/>
            <a:ext cx="580713" cy="428430"/>
          </a:xfrm>
          <a:prstGeom prst="rect">
            <a:avLst/>
          </a:prstGeom>
        </p:spPr>
      </p:pic>
      <p:pic>
        <p:nvPicPr>
          <p:cNvPr id="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7883" y="2813469"/>
            <a:ext cx="2214597" cy="219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Connecteur droit avec flèche 23"/>
          <p:cNvCxnSpPr/>
          <p:nvPr/>
        </p:nvCxnSpPr>
        <p:spPr>
          <a:xfrm>
            <a:off x="3702792" y="3933056"/>
            <a:ext cx="1018336"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5650173" y="3933056"/>
            <a:ext cx="866043" cy="4002"/>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5940152" y="4437112"/>
            <a:ext cx="576064" cy="2848"/>
          </a:xfrm>
          <a:prstGeom prst="straightConnector1">
            <a:avLst/>
          </a:prstGeom>
          <a:ln w="25400">
            <a:solidFill>
              <a:srgbClr val="CC99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a:off x="5940152" y="4567643"/>
            <a:ext cx="576064" cy="0"/>
          </a:xfrm>
          <a:prstGeom prst="straightConnector1">
            <a:avLst/>
          </a:prstGeom>
          <a:ln w="25400">
            <a:solidFill>
              <a:srgbClr val="CC99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11"/>
          <p:cNvSpPr txBox="1">
            <a:spLocks noChangeArrowheads="1"/>
          </p:cNvSpPr>
          <p:nvPr/>
        </p:nvSpPr>
        <p:spPr>
          <a:xfrm>
            <a:off x="1043608" y="-99392"/>
            <a:ext cx="7858180" cy="666304"/>
          </a:xfrm>
          <a:prstGeom prst="rect">
            <a:avLst/>
          </a:prstGeom>
          <a:noFill/>
        </p:spPr>
        <p:txBody>
          <a:bodyPr vert="horz" lIns="91440" tIns="45720" rIns="91440" bIns="45720" rtlCol="0" anchor="b">
            <a:noAutofit/>
          </a:bodyPr>
          <a:lstStyle/>
          <a:p>
            <a:pPr>
              <a:spcBef>
                <a:spcPct val="0"/>
              </a:spcBef>
              <a:defRPr/>
            </a:pPr>
            <a:r>
              <a:rPr lang="fr-BE" sz="3000" b="1" dirty="0" err="1" smtClean="0">
                <a:solidFill>
                  <a:srgbClr val="00707F"/>
                </a:solidFill>
                <a:latin typeface="Times New Roman" pitchFamily="18" charset="0"/>
                <a:cs typeface="Times New Roman" pitchFamily="18" charset="0"/>
              </a:rPr>
              <a:t>Assessing</a:t>
            </a:r>
            <a:r>
              <a:rPr lang="fr-BE" sz="3000" b="1" dirty="0" smtClean="0">
                <a:solidFill>
                  <a:srgbClr val="00707F"/>
                </a:solidFill>
                <a:latin typeface="Times New Roman" pitchFamily="18" charset="0"/>
                <a:cs typeface="Times New Roman" pitchFamily="18" charset="0"/>
              </a:rPr>
              <a:t> </a:t>
            </a:r>
            <a:r>
              <a:rPr lang="fr-BE" sz="3000" b="1" dirty="0" err="1" smtClean="0">
                <a:solidFill>
                  <a:srgbClr val="00707F"/>
                </a:solidFill>
                <a:latin typeface="Times New Roman" pitchFamily="18" charset="0"/>
                <a:cs typeface="Times New Roman" pitchFamily="18" charset="0"/>
              </a:rPr>
              <a:t>bioaccessibility</a:t>
            </a:r>
            <a:r>
              <a:rPr lang="fr-BE" sz="3000" b="1" dirty="0" smtClean="0">
                <a:solidFill>
                  <a:srgbClr val="00707F"/>
                </a:solidFill>
                <a:latin typeface="Times New Roman" pitchFamily="18" charset="0"/>
                <a:cs typeface="Times New Roman" pitchFamily="18" charset="0"/>
              </a:rPr>
              <a:t>?</a:t>
            </a:r>
            <a:endParaRPr lang="fr-BE" sz="3000" b="1" dirty="0">
              <a:solidFill>
                <a:srgbClr val="00707F"/>
              </a:solidFill>
              <a:latin typeface="Times New Roman" pitchFamily="18" charset="0"/>
              <a:cs typeface="Times New Roman" pitchFamily="18" charset="0"/>
            </a:endParaRPr>
          </a:p>
        </p:txBody>
      </p:sp>
      <p:sp>
        <p:nvSpPr>
          <p:cNvPr id="30" name="Line 12"/>
          <p:cNvSpPr>
            <a:spLocks noChangeShapeType="1"/>
          </p:cNvSpPr>
          <p:nvPr/>
        </p:nvSpPr>
        <p:spPr bwMode="auto">
          <a:xfrm>
            <a:off x="1043607" y="620688"/>
            <a:ext cx="7920000" cy="0"/>
          </a:xfrm>
          <a:prstGeom prst="line">
            <a:avLst/>
          </a:prstGeom>
          <a:noFill/>
          <a:ln w="9525">
            <a:solidFill>
              <a:schemeClr val="tx1"/>
            </a:solidFill>
            <a:round/>
            <a:headEnd/>
            <a:tailEnd/>
          </a:ln>
        </p:spPr>
        <p:txBody>
          <a:bodyPr/>
          <a:lstStyle/>
          <a:p>
            <a:endParaRPr lang="fr-BE"/>
          </a:p>
        </p:txBody>
      </p:sp>
    </p:spTree>
    <p:custDataLst>
      <p:tags r:id="rId1"/>
    </p:custDataLst>
    <p:extLst>
      <p:ext uri="{BB962C8B-B14F-4D97-AF65-F5344CB8AC3E}">
        <p14:creationId xmlns:p14="http://schemas.microsoft.com/office/powerpoint/2010/main" val="298180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nodeType="clickEffect">
                                  <p:stCondLst>
                                    <p:cond delay="0"/>
                                  </p:stCondLst>
                                  <p:childTnLst>
                                    <p:animMotion origin="layout" path="M -0.00035 -0.00069 L 0.03472 -0.10092 C 0.04167 -0.12315 0.0559 -0.13819 0.07239 -0.14375 C 0.09149 -0.15 0.10799 -0.14467 0.12239 -0.13009 L 0.18854 -0.06319 " pathEditMode="relative" rAng="20760000" ptsTypes="AAAAA">
                                      <p:cBhvr>
                                        <p:cTn id="10" dur="2000" fill="hold"/>
                                        <p:tgtEl>
                                          <p:spTgt spid="20"/>
                                        </p:tgtEl>
                                        <p:attrNameLst>
                                          <p:attrName>ppt_x</p:attrName>
                                          <p:attrName>ppt_y</p:attrName>
                                        </p:attrNameLst>
                                      </p:cBhvr>
                                      <p:rCtr x="8385" y="-8727"/>
                                    </p:animMotion>
                                  </p:childTnLst>
                                </p:cTn>
                              </p:par>
                              <p:par>
                                <p:cTn id="11" presetID="37" presetClass="path" presetSubtype="0" accel="50000" decel="50000" fill="hold" nodeType="withEffect">
                                  <p:stCondLst>
                                    <p:cond delay="0"/>
                                  </p:stCondLst>
                                  <p:childTnLst>
                                    <p:animMotion origin="layout" path="M -2.5E-6 -0.00787 L 0.03091 -0.07153 C 0.0375 -0.08634 0.04722 -0.09444 0.05747 -0.09444 C 0.0691 -0.09444 0.0783 -0.08634 0.08507 -0.07153 L 0.11667 -0.00787 " pathEditMode="relative" rAng="0" ptsTypes="AAAAA">
                                      <p:cBhvr>
                                        <p:cTn id="12" dur="2000" fill="hold"/>
                                        <p:tgtEl>
                                          <p:spTgt spid="22"/>
                                        </p:tgtEl>
                                        <p:attrNameLst>
                                          <p:attrName>ppt_x</p:attrName>
                                          <p:attrName>ppt_y</p:attrName>
                                        </p:attrNameLst>
                                      </p:cBhvr>
                                      <p:rCtr x="5833" y="-4329"/>
                                    </p:animMotion>
                                  </p:childTnLst>
                                </p:cTn>
                              </p:par>
                              <p:par>
                                <p:cTn id="13" presetID="37" presetClass="path" presetSubtype="0" accel="50000" decel="50000" fill="hold" nodeType="withEffect">
                                  <p:stCondLst>
                                    <p:cond delay="0"/>
                                  </p:stCondLst>
                                  <p:childTnLst>
                                    <p:animMotion origin="layout" path="M -4.72222E-6 0.02593 L 0.05955 0.04653 C 0.07205 0.05139 0.09063 0.05394 0.11007 0.05394 C 0.1323 0.05394 0.15 0.05139 0.1625 0.04653 L 0.22223 0.02593 " pathEditMode="relative" rAng="0" ptsTypes="AAAAA">
                                      <p:cBhvr>
                                        <p:cTn id="14" dur="2000" fill="hold"/>
                                        <p:tgtEl>
                                          <p:spTgt spid="18"/>
                                        </p:tgtEl>
                                        <p:attrNameLst>
                                          <p:attrName>ppt_x</p:attrName>
                                          <p:attrName>ppt_y</p:attrName>
                                        </p:attrNameLst>
                                      </p:cBhvr>
                                      <p:rCtr x="11111" y="1389"/>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44" presetClass="path" presetSubtype="0" accel="50000" decel="50000" fill="hold" nodeType="clickEffect">
                                  <p:stCondLst>
                                    <p:cond delay="0"/>
                                  </p:stCondLst>
                                  <p:childTnLst>
                                    <p:animMotion origin="layout" path="M 4.16667E-6 0.0007 L 0.09687 -0.03866 C 0.11736 -0.04722 0.14097 -0.04329 0.16215 -0.02893 C 0.18559 -0.0118 0.20086 0.01204 0.20642 0.03958 L 0.23663 0.16806 " pathEditMode="relative" rAng="1680000" ptsTypes="AAAAA">
                                      <p:cBhvr>
                                        <p:cTn id="34" dur="2000" fill="hold"/>
                                        <p:tgtEl>
                                          <p:spTgt spid="9"/>
                                        </p:tgtEl>
                                        <p:attrNameLst>
                                          <p:attrName>ppt_x</p:attrName>
                                          <p:attrName>ppt_y</p:attrName>
                                        </p:attrNameLst>
                                      </p:cBhvr>
                                      <p:rCtr x="14063" y="2731"/>
                                    </p:animMotion>
                                  </p:childTnLst>
                                </p:cTn>
                              </p:par>
                              <p:par>
                                <p:cTn id="35" presetID="37" presetClass="path" presetSubtype="0" accel="50000" decel="50000" fill="hold" nodeType="withEffect">
                                  <p:stCondLst>
                                    <p:cond delay="0"/>
                                  </p:stCondLst>
                                  <p:childTnLst>
                                    <p:animMotion origin="layout" path="M -2.77778E-7 4.81481E-6 L 0.09896 0.04004 C 0.11979 0.04907 0.15069 0.05393 0.18316 0.05393 C 0.22014 0.05393 0.24965 0.04907 0.27049 0.04004 L 0.36979 4.81481E-6 " pathEditMode="relative" rAng="0" ptsTypes="AAAAA">
                                      <p:cBhvr>
                                        <p:cTn id="36" dur="2000" fill="hold"/>
                                        <p:tgtEl>
                                          <p:spTgt spid="15"/>
                                        </p:tgtEl>
                                        <p:attrNameLst>
                                          <p:attrName>ppt_x</p:attrName>
                                          <p:attrName>ppt_y</p:attrName>
                                        </p:attrNameLst>
                                      </p:cBhvr>
                                      <p:rCtr x="18490" y="2685"/>
                                    </p:animMotion>
                                  </p:childTnLst>
                                </p:cTn>
                              </p:par>
                              <p:par>
                                <p:cTn id="37" presetID="63" presetClass="path" presetSubtype="0" accel="50000" decel="50000" fill="hold" nodeType="withEffect">
                                  <p:stCondLst>
                                    <p:cond delay="0"/>
                                  </p:stCondLst>
                                  <p:childTnLst>
                                    <p:animMotion origin="layout" path="M 2.77778E-7 0.00463 L 0.23385 -0.04606 " pathEditMode="relative" rAng="0" ptsTypes="AA">
                                      <p:cBhvr>
                                        <p:cTn id="38" dur="2000" fill="hold"/>
                                        <p:tgtEl>
                                          <p:spTgt spid="21"/>
                                        </p:tgtEl>
                                        <p:attrNameLst>
                                          <p:attrName>ppt_x</p:attrName>
                                          <p:attrName>ppt_y</p:attrName>
                                        </p:attrNameLst>
                                      </p:cBhvr>
                                      <p:rCtr x="11684" y="-2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Bordure petite pptSDS4.jpg"/>
          <p:cNvPicPr>
            <a:picLocks noChangeAspect="1"/>
          </p:cNvPicPr>
          <p:nvPr/>
        </p:nvPicPr>
        <p:blipFill>
          <a:blip r:embed="rId4" cstate="print"/>
          <a:stretch>
            <a:fillRect/>
          </a:stretch>
        </p:blipFill>
        <p:spPr>
          <a:xfrm>
            <a:off x="-32" y="0"/>
            <a:ext cx="1119673" cy="6858000"/>
          </a:xfrm>
          <a:prstGeom prst="rect">
            <a:avLst/>
          </a:prstGeom>
        </p:spPr>
      </p:pic>
      <p:sp>
        <p:nvSpPr>
          <p:cNvPr id="13" name="Espace réservé du contenu 2"/>
          <p:cNvSpPr txBox="1">
            <a:spLocks/>
          </p:cNvSpPr>
          <p:nvPr/>
        </p:nvSpPr>
        <p:spPr>
          <a:xfrm>
            <a:off x="755576" y="764703"/>
            <a:ext cx="8388456" cy="4093207"/>
          </a:xfrm>
          <a:prstGeom prst="rect">
            <a:avLst/>
          </a:prstGeom>
        </p:spPr>
        <p:txBody>
          <a:bodyPr vert="horz" lIns="91440" tIns="45720" rIns="91440" bIns="45720" rtlCol="0">
            <a:normAutofit/>
          </a:bodyPr>
          <a:lstStyle>
            <a:defPPr>
              <a:defRPr lang="fr-FR"/>
            </a:defPPr>
            <a:lvl1pPr>
              <a:defRPr i="1"/>
            </a:lvl1pPr>
          </a:lstStyle>
          <a:p>
            <a:r>
              <a:rPr lang="fr-BE" dirty="0">
                <a:solidFill>
                  <a:schemeClr val="accent6">
                    <a:lumMod val="75000"/>
                  </a:schemeClr>
                </a:solidFill>
                <a:sym typeface="Wingdings" panose="05000000000000000000" pitchFamily="2" charset="2"/>
              </a:rPr>
              <a:t>	</a:t>
            </a:r>
            <a:endParaRPr lang="fr-BE" sz="2000" dirty="0"/>
          </a:p>
          <a:p>
            <a:r>
              <a:rPr lang="fr-BE" sz="2000" i="0" dirty="0" err="1" smtClean="0">
                <a:solidFill>
                  <a:srgbClr val="00707F"/>
                </a:solidFill>
                <a:latin typeface="Times New Roman" pitchFamily="18" charset="0"/>
                <a:cs typeface="Times New Roman" pitchFamily="18" charset="0"/>
              </a:rPr>
              <a:t>Tenax</a:t>
            </a:r>
            <a:r>
              <a:rPr lang="fr-BE" sz="2000" i="0" dirty="0" smtClean="0">
                <a:solidFill>
                  <a:srgbClr val="00707F"/>
                </a:solidFill>
                <a:latin typeface="Times New Roman" pitchFamily="18" charset="0"/>
                <a:cs typeface="Times New Roman" pitchFamily="18" charset="0"/>
              </a:rPr>
              <a:t> </a:t>
            </a:r>
            <a:r>
              <a:rPr lang="fr-BE" sz="2000" i="0" dirty="0">
                <a:solidFill>
                  <a:srgbClr val="00707F"/>
                </a:solidFill>
                <a:latin typeface="Times New Roman" pitchFamily="18" charset="0"/>
                <a:cs typeface="Times New Roman" pitchFamily="18" charset="0"/>
              </a:rPr>
              <a:t>® </a:t>
            </a:r>
            <a:r>
              <a:rPr lang="fr-BE" sz="2000" i="0" dirty="0" err="1" smtClean="0">
                <a:solidFill>
                  <a:srgbClr val="00707F"/>
                </a:solidFill>
                <a:latin typeface="Times New Roman" pitchFamily="18" charset="0"/>
                <a:cs typeface="Times New Roman" pitchFamily="18" charset="0"/>
              </a:rPr>
              <a:t>beads</a:t>
            </a:r>
            <a:r>
              <a:rPr lang="fr-BE" sz="2000" i="0" dirty="0" smtClean="0">
                <a:solidFill>
                  <a:srgbClr val="00707F"/>
                </a:solidFill>
                <a:latin typeface="Times New Roman" pitchFamily="18" charset="0"/>
                <a:cs typeface="Times New Roman" pitchFamily="18" charset="0"/>
              </a:rPr>
              <a:t> as an </a:t>
            </a:r>
            <a:r>
              <a:rPr lang="fr-BE" sz="2000" i="0" dirty="0" err="1" smtClean="0">
                <a:solidFill>
                  <a:srgbClr val="00707F"/>
                </a:solidFill>
                <a:latin typeface="Times New Roman" pitchFamily="18" charset="0"/>
                <a:cs typeface="Times New Roman" pitchFamily="18" charset="0"/>
              </a:rPr>
              <a:t>infinite</a:t>
            </a:r>
            <a:r>
              <a:rPr lang="fr-BE" sz="2000" i="0" dirty="0" smtClean="0">
                <a:solidFill>
                  <a:srgbClr val="00707F"/>
                </a:solidFill>
                <a:latin typeface="Times New Roman" pitchFamily="18" charset="0"/>
                <a:cs typeface="Times New Roman" pitchFamily="18" charset="0"/>
              </a:rPr>
              <a:t> </a:t>
            </a:r>
            <a:r>
              <a:rPr lang="fr-BE" sz="2000" i="0" dirty="0" err="1" smtClean="0">
                <a:solidFill>
                  <a:srgbClr val="00707F"/>
                </a:solidFill>
                <a:latin typeface="Times New Roman" pitchFamily="18" charset="0"/>
                <a:cs typeface="Times New Roman" pitchFamily="18" charset="0"/>
              </a:rPr>
              <a:t>sink</a:t>
            </a:r>
            <a:r>
              <a:rPr lang="fr-BE" sz="2000" i="0" dirty="0" smtClean="0">
                <a:solidFill>
                  <a:srgbClr val="00707F"/>
                </a:solidFill>
                <a:latin typeface="Times New Roman" pitchFamily="18" charset="0"/>
                <a:cs typeface="Times New Roman" pitchFamily="18" charset="0"/>
              </a:rPr>
              <a:t> to </a:t>
            </a:r>
            <a:r>
              <a:rPr lang="fr-BE" sz="2000" i="0" dirty="0" err="1" smtClean="0">
                <a:solidFill>
                  <a:srgbClr val="00707F"/>
                </a:solidFill>
                <a:latin typeface="Times New Roman" pitchFamily="18" charset="0"/>
                <a:cs typeface="Times New Roman" pitchFamily="18" charset="0"/>
              </a:rPr>
              <a:t>mimic</a:t>
            </a:r>
            <a:r>
              <a:rPr lang="fr-BE" sz="2000" i="0" dirty="0" smtClean="0">
                <a:solidFill>
                  <a:srgbClr val="00707F"/>
                </a:solidFill>
                <a:latin typeface="Times New Roman" pitchFamily="18" charset="0"/>
                <a:cs typeface="Times New Roman" pitchFamily="18" charset="0"/>
              </a:rPr>
              <a:t> maximal </a:t>
            </a:r>
            <a:r>
              <a:rPr lang="fr-BE" sz="2000" i="0" dirty="0" err="1" smtClean="0">
                <a:solidFill>
                  <a:srgbClr val="00707F"/>
                </a:solidFill>
                <a:latin typeface="Times New Roman" pitchFamily="18" charset="0"/>
                <a:cs typeface="Times New Roman" pitchFamily="18" charset="0"/>
              </a:rPr>
              <a:t>potential</a:t>
            </a:r>
            <a:r>
              <a:rPr lang="fr-BE" sz="2000" i="0" dirty="0" smtClean="0">
                <a:solidFill>
                  <a:srgbClr val="00707F"/>
                </a:solidFill>
                <a:latin typeface="Times New Roman" pitchFamily="18" charset="0"/>
                <a:cs typeface="Times New Roman" pitchFamily="18" charset="0"/>
              </a:rPr>
              <a:t> </a:t>
            </a:r>
            <a:r>
              <a:rPr lang="fr-BE" sz="2000" i="0" dirty="0" err="1" smtClean="0">
                <a:solidFill>
                  <a:srgbClr val="00707F"/>
                </a:solidFill>
                <a:latin typeface="Times New Roman" pitchFamily="18" charset="0"/>
                <a:cs typeface="Times New Roman" pitchFamily="18" charset="0"/>
              </a:rPr>
              <a:t>biodegradation</a:t>
            </a:r>
            <a:r>
              <a:rPr lang="fr-BE" sz="2000" i="0" dirty="0" smtClean="0">
                <a:solidFill>
                  <a:srgbClr val="00707F"/>
                </a:solidFill>
                <a:latin typeface="Times New Roman" pitchFamily="18" charset="0"/>
                <a:cs typeface="Times New Roman" pitchFamily="18" charset="0"/>
              </a:rPr>
              <a:t>	</a:t>
            </a:r>
            <a:endParaRPr lang="fr-BE" sz="2000" i="0" dirty="0">
              <a:solidFill>
                <a:srgbClr val="00707F"/>
              </a:solidFill>
              <a:latin typeface="Times New Roman" pitchFamily="18" charset="0"/>
              <a:cs typeface="Times New Roman" pitchFamily="18" charset="0"/>
            </a:endParaRPr>
          </a:p>
        </p:txBody>
      </p:sp>
      <p:sp>
        <p:nvSpPr>
          <p:cNvPr id="29" name="Rectangle 11"/>
          <p:cNvSpPr txBox="1">
            <a:spLocks noChangeArrowheads="1"/>
          </p:cNvSpPr>
          <p:nvPr/>
        </p:nvSpPr>
        <p:spPr>
          <a:xfrm>
            <a:off x="1043608" y="-99392"/>
            <a:ext cx="7858180" cy="666304"/>
          </a:xfrm>
          <a:prstGeom prst="rect">
            <a:avLst/>
          </a:prstGeom>
          <a:noFill/>
        </p:spPr>
        <p:txBody>
          <a:bodyPr vert="horz" lIns="91440" tIns="45720" rIns="91440" bIns="45720" rtlCol="0" anchor="b">
            <a:noAutofit/>
          </a:bodyPr>
          <a:lstStyle/>
          <a:p>
            <a:pPr>
              <a:spcBef>
                <a:spcPct val="0"/>
              </a:spcBef>
              <a:defRPr/>
            </a:pPr>
            <a:r>
              <a:rPr lang="fr-BE" sz="3000" b="1" dirty="0" err="1" smtClean="0">
                <a:solidFill>
                  <a:srgbClr val="00707F"/>
                </a:solidFill>
                <a:latin typeface="Times New Roman" pitchFamily="18" charset="0"/>
                <a:cs typeface="Times New Roman" pitchFamily="18" charset="0"/>
              </a:rPr>
              <a:t>Assessing</a:t>
            </a:r>
            <a:r>
              <a:rPr lang="fr-BE" sz="3000" b="1" dirty="0" smtClean="0">
                <a:solidFill>
                  <a:srgbClr val="00707F"/>
                </a:solidFill>
                <a:latin typeface="Times New Roman" pitchFamily="18" charset="0"/>
                <a:cs typeface="Times New Roman" pitchFamily="18" charset="0"/>
              </a:rPr>
              <a:t> </a:t>
            </a:r>
            <a:r>
              <a:rPr lang="fr-BE" sz="3000" b="1" dirty="0" err="1" smtClean="0">
                <a:solidFill>
                  <a:srgbClr val="00707F"/>
                </a:solidFill>
                <a:latin typeface="Times New Roman" pitchFamily="18" charset="0"/>
                <a:cs typeface="Times New Roman" pitchFamily="18" charset="0"/>
              </a:rPr>
              <a:t>bioaccessibility</a:t>
            </a:r>
            <a:r>
              <a:rPr lang="fr-BE" sz="3000" b="1" dirty="0" smtClean="0">
                <a:solidFill>
                  <a:srgbClr val="00707F"/>
                </a:solidFill>
                <a:latin typeface="Times New Roman" pitchFamily="18" charset="0"/>
                <a:cs typeface="Times New Roman" pitchFamily="18" charset="0"/>
              </a:rPr>
              <a:t>?</a:t>
            </a:r>
            <a:endParaRPr lang="fr-BE" sz="3000" b="1" dirty="0">
              <a:solidFill>
                <a:srgbClr val="00707F"/>
              </a:solidFill>
              <a:latin typeface="Times New Roman" pitchFamily="18" charset="0"/>
              <a:cs typeface="Times New Roman" pitchFamily="18" charset="0"/>
            </a:endParaRPr>
          </a:p>
        </p:txBody>
      </p:sp>
      <p:sp>
        <p:nvSpPr>
          <p:cNvPr id="30" name="Line 12"/>
          <p:cNvSpPr>
            <a:spLocks noChangeShapeType="1"/>
          </p:cNvSpPr>
          <p:nvPr/>
        </p:nvSpPr>
        <p:spPr bwMode="auto">
          <a:xfrm>
            <a:off x="1043607" y="620688"/>
            <a:ext cx="7920000" cy="0"/>
          </a:xfrm>
          <a:prstGeom prst="line">
            <a:avLst/>
          </a:prstGeom>
          <a:noFill/>
          <a:ln w="9525">
            <a:solidFill>
              <a:schemeClr val="tx1"/>
            </a:solidFill>
            <a:round/>
            <a:headEnd/>
            <a:tailEnd/>
          </a:ln>
        </p:spPr>
        <p:txBody>
          <a:bodyPr/>
          <a:lstStyle/>
          <a:p>
            <a:endParaRPr lang="fr-BE"/>
          </a:p>
        </p:txBody>
      </p:sp>
      <p:sp>
        <p:nvSpPr>
          <p:cNvPr id="51" name="Rectangle à coins arrondis 50"/>
          <p:cNvSpPr/>
          <p:nvPr/>
        </p:nvSpPr>
        <p:spPr>
          <a:xfrm>
            <a:off x="1018238" y="2276872"/>
            <a:ext cx="7946250" cy="3024336"/>
          </a:xfrm>
          <a:prstGeom prst="round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Image 51"/>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54189" t="77010" r="22864" b="6913"/>
          <a:stretch/>
        </p:blipFill>
        <p:spPr>
          <a:xfrm rot="1920123">
            <a:off x="4873511" y="3902818"/>
            <a:ext cx="559033" cy="452085"/>
          </a:xfrm>
          <a:prstGeom prst="rect">
            <a:avLst/>
          </a:prstGeom>
        </p:spPr>
      </p:pic>
      <p:pic>
        <p:nvPicPr>
          <p:cNvPr id="53" name="Image 52"/>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75196" t="76177" b="6990"/>
          <a:stretch/>
        </p:blipFill>
        <p:spPr>
          <a:xfrm>
            <a:off x="6735625" y="4491041"/>
            <a:ext cx="635922" cy="498144"/>
          </a:xfrm>
          <a:prstGeom prst="rect">
            <a:avLst/>
          </a:prstGeom>
        </p:spPr>
      </p:pic>
      <p:pic>
        <p:nvPicPr>
          <p:cNvPr id="54" name="Image 53"/>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foregroundMark x1="15925" y1="40771" x2="15925" y2="40771"/>
                      </a14:backgroundRemoval>
                    </a14:imgEffect>
                  </a14:imgLayer>
                </a14:imgProps>
              </a:ext>
              <a:ext uri="{28A0092B-C50C-407E-A947-70E740481C1C}">
                <a14:useLocalDpi xmlns:a14="http://schemas.microsoft.com/office/drawing/2010/main" val="0"/>
              </a:ext>
            </a:extLst>
          </a:blip>
          <a:srcRect t="32673" r="69696" b="47958"/>
          <a:stretch/>
        </p:blipFill>
        <p:spPr>
          <a:xfrm>
            <a:off x="4499992" y="4278541"/>
            <a:ext cx="576064" cy="425000"/>
          </a:xfrm>
          <a:prstGeom prst="rect">
            <a:avLst/>
          </a:prstGeom>
        </p:spPr>
      </p:pic>
      <p:sp>
        <p:nvSpPr>
          <p:cNvPr id="55" name="Forme libre 54"/>
          <p:cNvSpPr/>
          <p:nvPr/>
        </p:nvSpPr>
        <p:spPr>
          <a:xfrm>
            <a:off x="1358026" y="2469925"/>
            <a:ext cx="2042215" cy="2736376"/>
          </a:xfrm>
          <a:custGeom>
            <a:avLst/>
            <a:gdLst>
              <a:gd name="connsiteX0" fmla="*/ 586853 w 1119116"/>
              <a:gd name="connsiteY0" fmla="*/ 245660 h 1637731"/>
              <a:gd name="connsiteX1" fmla="*/ 586853 w 1119116"/>
              <a:gd name="connsiteY1" fmla="*/ 245660 h 1637731"/>
              <a:gd name="connsiteX2" fmla="*/ 491319 w 1119116"/>
              <a:gd name="connsiteY2" fmla="*/ 95534 h 1637731"/>
              <a:gd name="connsiteX3" fmla="*/ 464024 w 1119116"/>
              <a:gd name="connsiteY3" fmla="*/ 54591 h 1637731"/>
              <a:gd name="connsiteX4" fmla="*/ 382137 w 1119116"/>
              <a:gd name="connsiteY4" fmla="*/ 27295 h 1637731"/>
              <a:gd name="connsiteX5" fmla="*/ 286603 w 1119116"/>
              <a:gd name="connsiteY5" fmla="*/ 0 h 1637731"/>
              <a:gd name="connsiteX6" fmla="*/ 136477 w 1119116"/>
              <a:gd name="connsiteY6" fmla="*/ 13648 h 1637731"/>
              <a:gd name="connsiteX7" fmla="*/ 95534 w 1119116"/>
              <a:gd name="connsiteY7" fmla="*/ 27295 h 1637731"/>
              <a:gd name="connsiteX8" fmla="*/ 68238 w 1119116"/>
              <a:gd name="connsiteY8" fmla="*/ 68239 h 1637731"/>
              <a:gd name="connsiteX9" fmla="*/ 40943 w 1119116"/>
              <a:gd name="connsiteY9" fmla="*/ 395785 h 1637731"/>
              <a:gd name="connsiteX10" fmla="*/ 0 w 1119116"/>
              <a:gd name="connsiteY10" fmla="*/ 477672 h 1637731"/>
              <a:gd name="connsiteX11" fmla="*/ 13647 w 1119116"/>
              <a:gd name="connsiteY11" fmla="*/ 655092 h 1637731"/>
              <a:gd name="connsiteX12" fmla="*/ 40943 w 1119116"/>
              <a:gd name="connsiteY12" fmla="*/ 696036 h 1637731"/>
              <a:gd name="connsiteX13" fmla="*/ 122829 w 1119116"/>
              <a:gd name="connsiteY13" fmla="*/ 777922 h 1637731"/>
              <a:gd name="connsiteX14" fmla="*/ 150125 w 1119116"/>
              <a:gd name="connsiteY14" fmla="*/ 818866 h 1637731"/>
              <a:gd name="connsiteX15" fmla="*/ 272955 w 1119116"/>
              <a:gd name="connsiteY15" fmla="*/ 887104 h 1637731"/>
              <a:gd name="connsiteX16" fmla="*/ 327546 w 1119116"/>
              <a:gd name="connsiteY16" fmla="*/ 955343 h 1637731"/>
              <a:gd name="connsiteX17" fmla="*/ 409432 w 1119116"/>
              <a:gd name="connsiteY17" fmla="*/ 982639 h 1637731"/>
              <a:gd name="connsiteX18" fmla="*/ 395785 w 1119116"/>
              <a:gd name="connsiteY18" fmla="*/ 1064525 h 1637731"/>
              <a:gd name="connsiteX19" fmla="*/ 436728 w 1119116"/>
              <a:gd name="connsiteY19" fmla="*/ 1091821 h 1637731"/>
              <a:gd name="connsiteX20" fmla="*/ 518615 w 1119116"/>
              <a:gd name="connsiteY20" fmla="*/ 1119116 h 1637731"/>
              <a:gd name="connsiteX21" fmla="*/ 545910 w 1119116"/>
              <a:gd name="connsiteY21" fmla="*/ 1187355 h 1637731"/>
              <a:gd name="connsiteX22" fmla="*/ 518615 w 1119116"/>
              <a:gd name="connsiteY22" fmla="*/ 1337480 h 1637731"/>
              <a:gd name="connsiteX23" fmla="*/ 491319 w 1119116"/>
              <a:gd name="connsiteY23" fmla="*/ 1460310 h 1637731"/>
              <a:gd name="connsiteX24" fmla="*/ 545910 w 1119116"/>
              <a:gd name="connsiteY24" fmla="*/ 1624083 h 1637731"/>
              <a:gd name="connsiteX25" fmla="*/ 586853 w 1119116"/>
              <a:gd name="connsiteY25" fmla="*/ 1637731 h 1637731"/>
              <a:gd name="connsiteX26" fmla="*/ 777922 w 1119116"/>
              <a:gd name="connsiteY26" fmla="*/ 1624083 h 1637731"/>
              <a:gd name="connsiteX27" fmla="*/ 818865 w 1119116"/>
              <a:gd name="connsiteY27" fmla="*/ 1596788 h 1637731"/>
              <a:gd name="connsiteX28" fmla="*/ 859809 w 1119116"/>
              <a:gd name="connsiteY28" fmla="*/ 1583140 h 1637731"/>
              <a:gd name="connsiteX29" fmla="*/ 928047 w 1119116"/>
              <a:gd name="connsiteY29" fmla="*/ 1433015 h 1637731"/>
              <a:gd name="connsiteX30" fmla="*/ 914400 w 1119116"/>
              <a:gd name="connsiteY30" fmla="*/ 1282889 h 1637731"/>
              <a:gd name="connsiteX31" fmla="*/ 859809 w 1119116"/>
              <a:gd name="connsiteY31" fmla="*/ 1201003 h 1637731"/>
              <a:gd name="connsiteX32" fmla="*/ 832513 w 1119116"/>
              <a:gd name="connsiteY32" fmla="*/ 1160060 h 1637731"/>
              <a:gd name="connsiteX33" fmla="*/ 832513 w 1119116"/>
              <a:gd name="connsiteY33" fmla="*/ 1023582 h 1637731"/>
              <a:gd name="connsiteX34" fmla="*/ 873456 w 1119116"/>
              <a:gd name="connsiteY34" fmla="*/ 1009934 h 1637731"/>
              <a:gd name="connsiteX35" fmla="*/ 955343 w 1119116"/>
              <a:gd name="connsiteY35" fmla="*/ 1037230 h 1637731"/>
              <a:gd name="connsiteX36" fmla="*/ 996286 w 1119116"/>
              <a:gd name="connsiteY36" fmla="*/ 1050877 h 1637731"/>
              <a:gd name="connsiteX37" fmla="*/ 1037229 w 1119116"/>
              <a:gd name="connsiteY37" fmla="*/ 1078173 h 1637731"/>
              <a:gd name="connsiteX38" fmla="*/ 1119116 w 1119116"/>
              <a:gd name="connsiteY38" fmla="*/ 1050877 h 1637731"/>
              <a:gd name="connsiteX39" fmla="*/ 1078173 w 1119116"/>
              <a:gd name="connsiteY39" fmla="*/ 873457 h 1637731"/>
              <a:gd name="connsiteX40" fmla="*/ 1064525 w 1119116"/>
              <a:gd name="connsiteY40" fmla="*/ 832513 h 1637731"/>
              <a:gd name="connsiteX41" fmla="*/ 982638 w 1119116"/>
              <a:gd name="connsiteY41" fmla="*/ 777922 h 1637731"/>
              <a:gd name="connsiteX42" fmla="*/ 968991 w 1119116"/>
              <a:gd name="connsiteY42" fmla="*/ 736979 h 1637731"/>
              <a:gd name="connsiteX43" fmla="*/ 887104 w 1119116"/>
              <a:gd name="connsiteY43" fmla="*/ 696036 h 1637731"/>
              <a:gd name="connsiteX44" fmla="*/ 805218 w 1119116"/>
              <a:gd name="connsiteY44" fmla="*/ 641445 h 1637731"/>
              <a:gd name="connsiteX45" fmla="*/ 764274 w 1119116"/>
              <a:gd name="connsiteY45" fmla="*/ 614149 h 1637731"/>
              <a:gd name="connsiteX46" fmla="*/ 723331 w 1119116"/>
              <a:gd name="connsiteY46" fmla="*/ 573206 h 1637731"/>
              <a:gd name="connsiteX47" fmla="*/ 641444 w 1119116"/>
              <a:gd name="connsiteY47" fmla="*/ 518615 h 1637731"/>
              <a:gd name="connsiteX48" fmla="*/ 641444 w 1119116"/>
              <a:gd name="connsiteY48" fmla="*/ 354842 h 1637731"/>
              <a:gd name="connsiteX49" fmla="*/ 696035 w 1119116"/>
              <a:gd name="connsiteY49" fmla="*/ 341194 h 1637731"/>
              <a:gd name="connsiteX50" fmla="*/ 709683 w 1119116"/>
              <a:gd name="connsiteY50" fmla="*/ 259307 h 1637731"/>
              <a:gd name="connsiteX51" fmla="*/ 668740 w 1119116"/>
              <a:gd name="connsiteY51" fmla="*/ 245660 h 1637731"/>
              <a:gd name="connsiteX52" fmla="*/ 627797 w 1119116"/>
              <a:gd name="connsiteY52" fmla="*/ 218364 h 1637731"/>
              <a:gd name="connsiteX53" fmla="*/ 586853 w 1119116"/>
              <a:gd name="connsiteY53" fmla="*/ 24566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19116" h="1637731">
                <a:moveTo>
                  <a:pt x="586853" y="245660"/>
                </a:moveTo>
                <a:lnTo>
                  <a:pt x="586853" y="245660"/>
                </a:lnTo>
                <a:cubicBezTo>
                  <a:pt x="486886" y="45725"/>
                  <a:pt x="578463" y="200108"/>
                  <a:pt x="491319" y="95534"/>
                </a:cubicBezTo>
                <a:cubicBezTo>
                  <a:pt x="480818" y="82933"/>
                  <a:pt x="477933" y="63284"/>
                  <a:pt x="464024" y="54591"/>
                </a:cubicBezTo>
                <a:cubicBezTo>
                  <a:pt x="439625" y="39342"/>
                  <a:pt x="409433" y="36393"/>
                  <a:pt x="382137" y="27295"/>
                </a:cubicBezTo>
                <a:cubicBezTo>
                  <a:pt x="323409" y="7719"/>
                  <a:pt x="355138" y="17134"/>
                  <a:pt x="286603" y="0"/>
                </a:cubicBezTo>
                <a:cubicBezTo>
                  <a:pt x="236561" y="4549"/>
                  <a:pt x="186220" y="6542"/>
                  <a:pt x="136477" y="13648"/>
                </a:cubicBezTo>
                <a:cubicBezTo>
                  <a:pt x="122236" y="15682"/>
                  <a:pt x="106767" y="18308"/>
                  <a:pt x="95534" y="27295"/>
                </a:cubicBezTo>
                <a:cubicBezTo>
                  <a:pt x="82726" y="37542"/>
                  <a:pt x="77337" y="54591"/>
                  <a:pt x="68238" y="68239"/>
                </a:cubicBezTo>
                <a:cubicBezTo>
                  <a:pt x="22192" y="206385"/>
                  <a:pt x="69608" y="51812"/>
                  <a:pt x="40943" y="395785"/>
                </a:cubicBezTo>
                <a:cubicBezTo>
                  <a:pt x="38252" y="428071"/>
                  <a:pt x="16867" y="452371"/>
                  <a:pt x="0" y="477672"/>
                </a:cubicBezTo>
                <a:cubicBezTo>
                  <a:pt x="4549" y="536812"/>
                  <a:pt x="2716" y="596793"/>
                  <a:pt x="13647" y="655092"/>
                </a:cubicBezTo>
                <a:cubicBezTo>
                  <a:pt x="16670" y="671214"/>
                  <a:pt x="30046" y="683776"/>
                  <a:pt x="40943" y="696036"/>
                </a:cubicBezTo>
                <a:cubicBezTo>
                  <a:pt x="66588" y="724887"/>
                  <a:pt x="101417" y="745804"/>
                  <a:pt x="122829" y="777922"/>
                </a:cubicBezTo>
                <a:cubicBezTo>
                  <a:pt x="131928" y="791570"/>
                  <a:pt x="137781" y="808065"/>
                  <a:pt x="150125" y="818866"/>
                </a:cubicBezTo>
                <a:cubicBezTo>
                  <a:pt x="207884" y="869405"/>
                  <a:pt x="216720" y="868360"/>
                  <a:pt x="272955" y="887104"/>
                </a:cubicBezTo>
                <a:cubicBezTo>
                  <a:pt x="287755" y="931503"/>
                  <a:pt x="279234" y="933871"/>
                  <a:pt x="327546" y="955343"/>
                </a:cubicBezTo>
                <a:cubicBezTo>
                  <a:pt x="353838" y="967028"/>
                  <a:pt x="409432" y="982639"/>
                  <a:pt x="409432" y="982639"/>
                </a:cubicBezTo>
                <a:cubicBezTo>
                  <a:pt x="404883" y="1009934"/>
                  <a:pt x="389073" y="1037679"/>
                  <a:pt x="395785" y="1064525"/>
                </a:cubicBezTo>
                <a:cubicBezTo>
                  <a:pt x="399763" y="1080438"/>
                  <a:pt x="421739" y="1085159"/>
                  <a:pt x="436728" y="1091821"/>
                </a:cubicBezTo>
                <a:cubicBezTo>
                  <a:pt x="463020" y="1103506"/>
                  <a:pt x="518615" y="1119116"/>
                  <a:pt x="518615" y="1119116"/>
                </a:cubicBezTo>
                <a:cubicBezTo>
                  <a:pt x="527713" y="1141862"/>
                  <a:pt x="544031" y="1162929"/>
                  <a:pt x="545910" y="1187355"/>
                </a:cubicBezTo>
                <a:cubicBezTo>
                  <a:pt x="554512" y="1299193"/>
                  <a:pt x="534433" y="1266299"/>
                  <a:pt x="518615" y="1337480"/>
                </a:cubicBezTo>
                <a:cubicBezTo>
                  <a:pt x="486592" y="1481585"/>
                  <a:pt x="522041" y="1368147"/>
                  <a:pt x="491319" y="1460310"/>
                </a:cubicBezTo>
                <a:cubicBezTo>
                  <a:pt x="502737" y="1574487"/>
                  <a:pt x="468312" y="1585284"/>
                  <a:pt x="545910" y="1624083"/>
                </a:cubicBezTo>
                <a:cubicBezTo>
                  <a:pt x="558777" y="1630517"/>
                  <a:pt x="573205" y="1633182"/>
                  <a:pt x="586853" y="1637731"/>
                </a:cubicBezTo>
                <a:cubicBezTo>
                  <a:pt x="650543" y="1633182"/>
                  <a:pt x="715042" y="1635179"/>
                  <a:pt x="777922" y="1624083"/>
                </a:cubicBezTo>
                <a:cubicBezTo>
                  <a:pt x="794075" y="1621233"/>
                  <a:pt x="804194" y="1604123"/>
                  <a:pt x="818865" y="1596788"/>
                </a:cubicBezTo>
                <a:cubicBezTo>
                  <a:pt x="831732" y="1590354"/>
                  <a:pt x="846161" y="1587689"/>
                  <a:pt x="859809" y="1583140"/>
                </a:cubicBezTo>
                <a:cubicBezTo>
                  <a:pt x="927267" y="1481953"/>
                  <a:pt x="907967" y="1533422"/>
                  <a:pt x="928047" y="1433015"/>
                </a:cubicBezTo>
                <a:cubicBezTo>
                  <a:pt x="923498" y="1382973"/>
                  <a:pt x="928578" y="1331096"/>
                  <a:pt x="914400" y="1282889"/>
                </a:cubicBezTo>
                <a:cubicBezTo>
                  <a:pt x="905144" y="1251417"/>
                  <a:pt x="878006" y="1228298"/>
                  <a:pt x="859809" y="1201003"/>
                </a:cubicBezTo>
                <a:lnTo>
                  <a:pt x="832513" y="1160060"/>
                </a:lnTo>
                <a:cubicBezTo>
                  <a:pt x="815706" y="1109639"/>
                  <a:pt x="801148" y="1086311"/>
                  <a:pt x="832513" y="1023582"/>
                </a:cubicBezTo>
                <a:cubicBezTo>
                  <a:pt x="838947" y="1010715"/>
                  <a:pt x="859808" y="1014483"/>
                  <a:pt x="873456" y="1009934"/>
                </a:cubicBezTo>
                <a:lnTo>
                  <a:pt x="955343" y="1037230"/>
                </a:lnTo>
                <a:lnTo>
                  <a:pt x="996286" y="1050877"/>
                </a:lnTo>
                <a:cubicBezTo>
                  <a:pt x="1009934" y="1059976"/>
                  <a:pt x="1020826" y="1078173"/>
                  <a:pt x="1037229" y="1078173"/>
                </a:cubicBezTo>
                <a:cubicBezTo>
                  <a:pt x="1066001" y="1078173"/>
                  <a:pt x="1119116" y="1050877"/>
                  <a:pt x="1119116" y="1050877"/>
                </a:cubicBezTo>
                <a:cubicBezTo>
                  <a:pt x="1094662" y="806347"/>
                  <a:pt x="1134119" y="985351"/>
                  <a:pt x="1078173" y="873457"/>
                </a:cubicBezTo>
                <a:cubicBezTo>
                  <a:pt x="1071739" y="860590"/>
                  <a:pt x="1074698" y="842686"/>
                  <a:pt x="1064525" y="832513"/>
                </a:cubicBezTo>
                <a:cubicBezTo>
                  <a:pt x="1041328" y="809316"/>
                  <a:pt x="982638" y="777922"/>
                  <a:pt x="982638" y="777922"/>
                </a:cubicBezTo>
                <a:cubicBezTo>
                  <a:pt x="978089" y="764274"/>
                  <a:pt x="977978" y="748212"/>
                  <a:pt x="968991" y="736979"/>
                </a:cubicBezTo>
                <a:cubicBezTo>
                  <a:pt x="949749" y="712927"/>
                  <a:pt x="914077" y="705027"/>
                  <a:pt x="887104" y="696036"/>
                </a:cubicBezTo>
                <a:lnTo>
                  <a:pt x="805218" y="641445"/>
                </a:lnTo>
                <a:cubicBezTo>
                  <a:pt x="791570" y="632346"/>
                  <a:pt x="775873" y="625748"/>
                  <a:pt x="764274" y="614149"/>
                </a:cubicBezTo>
                <a:cubicBezTo>
                  <a:pt x="750626" y="600501"/>
                  <a:pt x="738566" y="585055"/>
                  <a:pt x="723331" y="573206"/>
                </a:cubicBezTo>
                <a:cubicBezTo>
                  <a:pt x="697436" y="553066"/>
                  <a:pt x="641444" y="518615"/>
                  <a:pt x="641444" y="518615"/>
                </a:cubicBezTo>
                <a:cubicBezTo>
                  <a:pt x="622219" y="460938"/>
                  <a:pt x="604878" y="427975"/>
                  <a:pt x="641444" y="354842"/>
                </a:cubicBezTo>
                <a:cubicBezTo>
                  <a:pt x="649832" y="338065"/>
                  <a:pt x="677838" y="345743"/>
                  <a:pt x="696035" y="341194"/>
                </a:cubicBezTo>
                <a:cubicBezTo>
                  <a:pt x="714131" y="314050"/>
                  <a:pt x="743586" y="293210"/>
                  <a:pt x="709683" y="259307"/>
                </a:cubicBezTo>
                <a:cubicBezTo>
                  <a:pt x="699511" y="249135"/>
                  <a:pt x="682388" y="250209"/>
                  <a:pt x="668740" y="245660"/>
                </a:cubicBezTo>
                <a:cubicBezTo>
                  <a:pt x="655092" y="236561"/>
                  <a:pt x="642873" y="224825"/>
                  <a:pt x="627797" y="218364"/>
                </a:cubicBezTo>
                <a:cubicBezTo>
                  <a:pt x="610557" y="210975"/>
                  <a:pt x="593677" y="241111"/>
                  <a:pt x="586853" y="245660"/>
                </a:cubicBezTo>
                <a:close/>
              </a:path>
            </a:pathLst>
          </a:custGeom>
          <a:solidFill>
            <a:srgbClr val="9966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Image 55"/>
          <p:cNvPicPr>
            <a:picLocks noChangeAspect="1"/>
          </p:cNvPicPr>
          <p:nvPr/>
        </p:nvPicPr>
        <p:blipFill rotWithShape="1">
          <a:blip r:embed="rId5">
            <a:clrChange>
              <a:clrFrom>
                <a:srgbClr val="FFFFFF"/>
              </a:clrFrom>
              <a:clrTo>
                <a:srgbClr val="FFFFFF">
                  <a:alpha val="0"/>
                </a:srgbClr>
              </a:clrTo>
            </a:clrChange>
            <a:duotone>
              <a:prstClr val="black"/>
              <a:schemeClr val="tx1">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54189" t="77010" r="22864" b="6913"/>
          <a:stretch/>
        </p:blipFill>
        <p:spPr>
          <a:xfrm rot="1920123" flipH="1">
            <a:off x="2567421" y="4847410"/>
            <a:ext cx="563545" cy="455734"/>
          </a:xfrm>
          <a:prstGeom prst="rect">
            <a:avLst/>
          </a:prstGeom>
        </p:spPr>
      </p:pic>
      <p:pic>
        <p:nvPicPr>
          <p:cNvPr id="57" name="Image 56"/>
          <p:cNvPicPr>
            <a:picLocks noChangeAspect="1"/>
          </p:cNvPicPr>
          <p:nvPr/>
        </p:nvPicPr>
        <p:blipFill rotWithShape="1">
          <a:blip r:embed="rId5">
            <a:clrChange>
              <a:clrFrom>
                <a:srgbClr val="FFFFFF"/>
              </a:clrFrom>
              <a:clrTo>
                <a:srgbClr val="FFFFFF">
                  <a:alpha val="0"/>
                </a:srgbClr>
              </a:clrTo>
            </a:clrChange>
            <a:duotone>
              <a:prstClr val="black"/>
              <a:schemeClr val="tx1">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75196" t="76177" b="6990"/>
          <a:stretch/>
        </p:blipFill>
        <p:spPr>
          <a:xfrm flipH="1">
            <a:off x="1336322" y="3489275"/>
            <a:ext cx="641054" cy="502164"/>
          </a:xfrm>
          <a:prstGeom prst="rect">
            <a:avLst/>
          </a:prstGeom>
        </p:spPr>
      </p:pic>
      <p:pic>
        <p:nvPicPr>
          <p:cNvPr id="58" name="Image 57"/>
          <p:cNvPicPr>
            <a:picLocks noChangeAspect="1"/>
          </p:cNvPicPr>
          <p:nvPr/>
        </p:nvPicPr>
        <p:blipFill rotWithShape="1">
          <a:blip r:embed="rId7">
            <a:clrChange>
              <a:clrFrom>
                <a:srgbClr val="FFFFFF"/>
              </a:clrFrom>
              <a:clrTo>
                <a:srgbClr val="FFFFFF">
                  <a:alpha val="0"/>
                </a:srgbClr>
              </a:clrTo>
            </a:clrChange>
            <a:duotone>
              <a:prstClr val="black"/>
              <a:schemeClr val="tx1">
                <a:tint val="45000"/>
                <a:satMod val="400000"/>
              </a:schemeClr>
            </a:duotone>
            <a:extLst>
              <a:ext uri="{BEBA8EAE-BF5A-486C-A8C5-ECC9F3942E4B}">
                <a14:imgProps xmlns:a14="http://schemas.microsoft.com/office/drawing/2010/main">
                  <a14:imgLayer r:embed="rId6">
                    <a14:imgEffect>
                      <a14:backgroundRemoval t="0" b="100000" l="0" r="100000">
                        <a14:foregroundMark x1="15925" y1="40771" x2="15925" y2="40771"/>
                      </a14:backgroundRemoval>
                    </a14:imgEffect>
                  </a14:imgLayer>
                </a14:imgProps>
              </a:ext>
              <a:ext uri="{28A0092B-C50C-407E-A947-70E740481C1C}">
                <a14:useLocalDpi xmlns:a14="http://schemas.microsoft.com/office/drawing/2010/main" val="0"/>
              </a:ext>
            </a:extLst>
          </a:blip>
          <a:srcRect t="32673" r="69696" b="47958"/>
          <a:stretch/>
        </p:blipFill>
        <p:spPr>
          <a:xfrm flipH="1">
            <a:off x="2088776" y="2545945"/>
            <a:ext cx="580713" cy="428430"/>
          </a:xfrm>
          <a:prstGeom prst="rect">
            <a:avLst/>
          </a:prstGeom>
        </p:spPr>
      </p:pic>
      <p:pic>
        <p:nvPicPr>
          <p:cNvPr id="5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7883" y="2813469"/>
            <a:ext cx="2214597" cy="219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Image 59"/>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75196" t="76177" b="6990"/>
          <a:stretch/>
        </p:blipFill>
        <p:spPr>
          <a:xfrm>
            <a:off x="5153028" y="4278541"/>
            <a:ext cx="635922" cy="498144"/>
          </a:xfrm>
          <a:prstGeom prst="rect">
            <a:avLst/>
          </a:prstGeom>
        </p:spPr>
      </p:pic>
      <p:pic>
        <p:nvPicPr>
          <p:cNvPr id="61" name="Image 60"/>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t="32673" r="69696" b="47958"/>
          <a:stretch/>
        </p:blipFill>
        <p:spPr>
          <a:xfrm>
            <a:off x="6735625" y="3276775"/>
            <a:ext cx="576064" cy="425000"/>
          </a:xfrm>
          <a:prstGeom prst="rect">
            <a:avLst/>
          </a:prstGeom>
        </p:spPr>
      </p:pic>
      <p:pic>
        <p:nvPicPr>
          <p:cNvPr id="62" name="Image 61"/>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54189" t="77010" r="22864" b="6913"/>
          <a:stretch/>
        </p:blipFill>
        <p:spPr>
          <a:xfrm>
            <a:off x="6646425" y="3851015"/>
            <a:ext cx="559033" cy="452085"/>
          </a:xfrm>
          <a:prstGeom prst="rect">
            <a:avLst/>
          </a:prstGeom>
        </p:spPr>
      </p:pic>
      <p:cxnSp>
        <p:nvCxnSpPr>
          <p:cNvPr id="63" name="Connecteur droit avec flèche 62"/>
          <p:cNvCxnSpPr/>
          <p:nvPr/>
        </p:nvCxnSpPr>
        <p:spPr>
          <a:xfrm flipV="1">
            <a:off x="4782912" y="4300669"/>
            <a:ext cx="576064" cy="2848"/>
          </a:xfrm>
          <a:prstGeom prst="straightConnector1">
            <a:avLst/>
          </a:prstGeom>
          <a:ln w="25400">
            <a:solidFill>
              <a:srgbClr val="CC9900"/>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H="1">
            <a:off x="4782912" y="4431200"/>
            <a:ext cx="576064" cy="0"/>
          </a:xfrm>
          <a:prstGeom prst="straightConnector1">
            <a:avLst/>
          </a:prstGeom>
          <a:ln w="25400">
            <a:solidFill>
              <a:srgbClr val="CC9900"/>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3923928" y="4149080"/>
            <a:ext cx="2304256"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8273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00052 -0.00046 L 0.04584 -0.11018 C 0.05556 -0.13333 0.075 -0.1537 0.09757 -0.16921 C 0.12344 -0.1831 0.1474 -0.19028 0.16736 -0.18356 L 0.26042 -0.16134 " pathEditMode="relative" rAng="20100000" ptsTypes="AAAAA">
                                      <p:cBhvr>
                                        <p:cTn id="6" dur="2000" fill="hold"/>
                                        <p:tgtEl>
                                          <p:spTgt spid="52"/>
                                        </p:tgtEl>
                                        <p:attrNameLst>
                                          <p:attrName>ppt_x</p:attrName>
                                          <p:attrName>ppt_y</p:attrName>
                                        </p:attrNameLst>
                                      </p:cBhvr>
                                      <p:rCtr x="11493" y="-12477"/>
                                    </p:animMotion>
                                  </p:childTnLst>
                                </p:cTn>
                              </p:par>
                              <p:par>
                                <p:cTn id="7" presetID="37" presetClass="path" presetSubtype="0" accel="50000" decel="50000" fill="hold" nodeType="withEffect">
                                  <p:stCondLst>
                                    <p:cond delay="0"/>
                                  </p:stCondLst>
                                  <p:childTnLst>
                                    <p:animMotion origin="layout" path="M -0.00173 0.03333 L 0.08368 0.07014 C 0.10174 0.07824 0.13264 0.08426 0.15712 0.08611 C 0.18976 0.08843 0.2158 0.08611 0.2342 0.08079 L 0.32257 0.05602 " pathEditMode="relative" rAng="180000" ptsTypes="AAAAA">
                                      <p:cBhvr>
                                        <p:cTn id="8" dur="2000" fill="hold"/>
                                        <p:tgtEl>
                                          <p:spTgt spid="54"/>
                                        </p:tgtEl>
                                        <p:attrNameLst>
                                          <p:attrName>ppt_x</p:attrName>
                                          <p:attrName>ppt_y</p:attrName>
                                        </p:attrNameLst>
                                      </p:cBhvr>
                                      <p:rCtr x="16128" y="3218"/>
                                    </p:animMotion>
                                  </p:childTnLst>
                                </p:cTn>
                              </p:par>
                              <p:par>
                                <p:cTn id="9" presetID="44" presetClass="path" presetSubtype="0" accel="50000" decel="50000" fill="hold" nodeType="withEffect">
                                  <p:stCondLst>
                                    <p:cond delay="0"/>
                                  </p:stCondLst>
                                  <p:childTnLst>
                                    <p:animMotion origin="layout" path="M 0.00018 0.00185 L 0.09046 -0.0595 C 0.10643 -0.07338 0.13334 -0.07963 0.16129 -0.07755 C 0.19323 -0.07547 0.21841 -0.06551 0.23559 -0.04931 L 0.31875 0.02407 " pathEditMode="relative" rAng="180000" ptsTypes="AAAAA">
                                      <p:cBhvr>
                                        <p:cTn id="10" dur="2000" fill="hold"/>
                                        <p:tgtEl>
                                          <p:spTgt spid="60"/>
                                        </p:tgtEl>
                                        <p:attrNameLst>
                                          <p:attrName>ppt_x</p:attrName>
                                          <p:attrName>ppt_y</p:attrName>
                                        </p:attrNameLst>
                                      </p:cBhvr>
                                      <p:rCtr x="16111" y="-3426"/>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10"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Bordure petite pptSDS4.jpg"/>
          <p:cNvPicPr>
            <a:picLocks noChangeAspect="1"/>
          </p:cNvPicPr>
          <p:nvPr/>
        </p:nvPicPr>
        <p:blipFill>
          <a:blip r:embed="rId4" cstate="print"/>
          <a:stretch>
            <a:fillRect/>
          </a:stretch>
        </p:blipFill>
        <p:spPr>
          <a:xfrm>
            <a:off x="-32" y="0"/>
            <a:ext cx="1119673" cy="6858000"/>
          </a:xfrm>
          <a:prstGeom prst="rect">
            <a:avLst/>
          </a:prstGeom>
        </p:spPr>
      </p:pic>
      <p:sp>
        <p:nvSpPr>
          <p:cNvPr id="5" name="Rectangle 11"/>
          <p:cNvSpPr txBox="1">
            <a:spLocks noChangeArrowheads="1"/>
          </p:cNvSpPr>
          <p:nvPr/>
        </p:nvSpPr>
        <p:spPr>
          <a:xfrm>
            <a:off x="1043608" y="-99392"/>
            <a:ext cx="7858180" cy="666304"/>
          </a:xfrm>
          <a:prstGeom prst="rect">
            <a:avLst/>
          </a:prstGeom>
          <a:noFill/>
        </p:spPr>
        <p:txBody>
          <a:bodyPr vert="horz" lIns="91440" tIns="45720" rIns="91440" bIns="45720" rtlCol="0" anchor="b">
            <a:noAutofit/>
          </a:bodyPr>
          <a:lstStyle/>
          <a:p>
            <a:pPr>
              <a:spcBef>
                <a:spcPct val="0"/>
              </a:spcBef>
              <a:defRPr/>
            </a:pPr>
            <a:r>
              <a:rPr lang="fr-BE" sz="3000" b="1" dirty="0">
                <a:solidFill>
                  <a:srgbClr val="00707F"/>
                </a:solidFill>
                <a:latin typeface="Times New Roman" pitchFamily="18" charset="0"/>
                <a:cs typeface="Times New Roman" pitchFamily="18" charset="0"/>
              </a:rPr>
              <a:t>Brownfields</a:t>
            </a:r>
            <a:r>
              <a:rPr lang="fr-BE" sz="3000" b="1" dirty="0" smtClean="0">
                <a:solidFill>
                  <a:srgbClr val="00707F"/>
                </a:solidFill>
                <a:latin typeface="Times New Roman" pitchFamily="18" charset="0"/>
                <a:cs typeface="Times New Roman" pitchFamily="18" charset="0"/>
              </a:rPr>
              <a:t> </a:t>
            </a:r>
            <a:r>
              <a:rPr lang="fr-BE" sz="3000" b="1" dirty="0" err="1" smtClean="0">
                <a:solidFill>
                  <a:srgbClr val="00707F"/>
                </a:solidFill>
                <a:latin typeface="Times New Roman" pitchFamily="18" charset="0"/>
                <a:cs typeface="Times New Roman" pitchFamily="18" charset="0"/>
              </a:rPr>
              <a:t>need</a:t>
            </a:r>
            <a:r>
              <a:rPr lang="fr-BE" sz="3000" b="1" dirty="0" smtClean="0">
                <a:solidFill>
                  <a:srgbClr val="00707F"/>
                </a:solidFill>
                <a:latin typeface="Times New Roman" pitchFamily="18" charset="0"/>
                <a:cs typeface="Times New Roman" pitchFamily="18" charset="0"/>
              </a:rPr>
              <a:t> </a:t>
            </a:r>
            <a:r>
              <a:rPr lang="fr-BE" sz="3000" b="1" dirty="0" err="1" smtClean="0">
                <a:solidFill>
                  <a:srgbClr val="00707F"/>
                </a:solidFill>
                <a:latin typeface="Times New Roman" pitchFamily="18" charset="0"/>
                <a:cs typeface="Times New Roman" pitchFamily="18" charset="0"/>
              </a:rPr>
              <a:t>remediation</a:t>
            </a:r>
            <a:endParaRPr lang="fr-BE" sz="3000" b="1" dirty="0">
              <a:solidFill>
                <a:srgbClr val="00707F"/>
              </a:solidFill>
              <a:latin typeface="Times New Roman" pitchFamily="18" charset="0"/>
              <a:cs typeface="Times New Roman" pitchFamily="18" charset="0"/>
            </a:endParaRPr>
          </a:p>
        </p:txBody>
      </p:sp>
      <p:sp>
        <p:nvSpPr>
          <p:cNvPr id="6" name="Line 12"/>
          <p:cNvSpPr>
            <a:spLocks noChangeShapeType="1"/>
          </p:cNvSpPr>
          <p:nvPr/>
        </p:nvSpPr>
        <p:spPr bwMode="auto">
          <a:xfrm>
            <a:off x="1043607" y="620688"/>
            <a:ext cx="7920000" cy="0"/>
          </a:xfrm>
          <a:prstGeom prst="line">
            <a:avLst/>
          </a:prstGeom>
          <a:noFill/>
          <a:ln w="9525">
            <a:solidFill>
              <a:schemeClr val="tx1"/>
            </a:solidFill>
            <a:round/>
            <a:headEnd/>
            <a:tailEnd/>
          </a:ln>
        </p:spPr>
        <p:txBody>
          <a:bodyPr/>
          <a:lstStyle/>
          <a:p>
            <a:endParaRPr lang="fr-BE"/>
          </a:p>
        </p:txBody>
      </p:sp>
      <p:sp>
        <p:nvSpPr>
          <p:cNvPr id="8" name="Espace réservé du contenu 2"/>
          <p:cNvSpPr txBox="1">
            <a:spLocks/>
          </p:cNvSpPr>
          <p:nvPr/>
        </p:nvSpPr>
        <p:spPr>
          <a:xfrm>
            <a:off x="914432" y="1752624"/>
            <a:ext cx="82296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fr-BE" sz="3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endParaRPr kumimoji="0" lang="fr-BE"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9" name="Groupe 8"/>
          <p:cNvGrpSpPr/>
          <p:nvPr/>
        </p:nvGrpSpPr>
        <p:grpSpPr>
          <a:xfrm>
            <a:off x="1081078" y="908620"/>
            <a:ext cx="8315458" cy="5949380"/>
            <a:chOff x="1043608" y="1268660"/>
            <a:chExt cx="8315458" cy="5949380"/>
          </a:xfrm>
        </p:grpSpPr>
        <p:pic>
          <p:nvPicPr>
            <p:cNvPr id="4" name="Image 3"/>
            <p:cNvPicPr>
              <a:picLocks noChangeAspect="1"/>
            </p:cNvPicPr>
            <p:nvPr/>
          </p:nvPicPr>
          <p:blipFill rotWithShape="1">
            <a:blip r:embed="rId5">
              <a:extLst>
                <a:ext uri="{28A0092B-C50C-407E-A947-70E740481C1C}">
                  <a14:useLocalDpi xmlns:a14="http://schemas.microsoft.com/office/drawing/2010/main" val="0"/>
                </a:ext>
              </a:extLst>
            </a:blip>
            <a:srcRect b="2046"/>
            <a:stretch/>
          </p:blipFill>
          <p:spPr>
            <a:xfrm>
              <a:off x="1043608" y="1268660"/>
              <a:ext cx="7851805" cy="5360740"/>
            </a:xfrm>
            <a:prstGeom prst="rect">
              <a:avLst/>
            </a:prstGeom>
          </p:spPr>
        </p:pic>
        <p:sp>
          <p:nvSpPr>
            <p:cNvPr id="7" name="ZoneTexte 6"/>
            <p:cNvSpPr txBox="1"/>
            <p:nvPr/>
          </p:nvSpPr>
          <p:spPr>
            <a:xfrm>
              <a:off x="7452320" y="6848708"/>
              <a:ext cx="1906746" cy="369332"/>
            </a:xfrm>
            <a:prstGeom prst="rect">
              <a:avLst/>
            </a:prstGeom>
            <a:noFill/>
          </p:spPr>
          <p:txBody>
            <a:bodyPr wrap="square" rtlCol="0">
              <a:spAutoFit/>
            </a:bodyPr>
            <a:lstStyle/>
            <a:p>
              <a:r>
                <a:rPr lang="fr-BE" dirty="0" smtClean="0"/>
                <a:t>Source: </a:t>
              </a:r>
              <a:r>
                <a:rPr lang="fr-BE" dirty="0" err="1" smtClean="0"/>
                <a:t>SPAQuE</a:t>
              </a:r>
              <a:endParaRPr lang="fr-BE" dirty="0"/>
            </a:p>
          </p:txBody>
        </p:sp>
      </p:grpSp>
    </p:spTree>
    <p:custDataLst>
      <p:tags r:id="rId1"/>
    </p:custDataLst>
    <p:extLst>
      <p:ext uri="{BB962C8B-B14F-4D97-AF65-F5344CB8AC3E}">
        <p14:creationId xmlns:p14="http://schemas.microsoft.com/office/powerpoint/2010/main" val="3446373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Bordure petite pptSDS4.jpg"/>
          <p:cNvPicPr>
            <a:picLocks noChangeAspect="1"/>
          </p:cNvPicPr>
          <p:nvPr/>
        </p:nvPicPr>
        <p:blipFill>
          <a:blip r:embed="rId4" cstate="print"/>
          <a:stretch>
            <a:fillRect/>
          </a:stretch>
        </p:blipFill>
        <p:spPr>
          <a:xfrm>
            <a:off x="-32" y="0"/>
            <a:ext cx="1119673" cy="6858000"/>
          </a:xfrm>
          <a:prstGeom prst="rect">
            <a:avLst/>
          </a:prstGeom>
        </p:spPr>
      </p:pic>
      <p:sp>
        <p:nvSpPr>
          <p:cNvPr id="5" name="Rectangle 11"/>
          <p:cNvSpPr txBox="1">
            <a:spLocks noChangeArrowheads="1"/>
          </p:cNvSpPr>
          <p:nvPr/>
        </p:nvSpPr>
        <p:spPr>
          <a:xfrm>
            <a:off x="1043608" y="-99392"/>
            <a:ext cx="7858180" cy="666304"/>
          </a:xfrm>
          <a:prstGeom prst="rect">
            <a:avLst/>
          </a:prstGeom>
          <a:noFill/>
        </p:spPr>
        <p:txBody>
          <a:bodyPr vert="horz" lIns="91440" tIns="45720" rIns="91440" bIns="45720" rtlCol="0" anchor="b">
            <a:noAutofit/>
          </a:bodyPr>
          <a:lstStyle/>
          <a:p>
            <a:pPr>
              <a:spcBef>
                <a:spcPct val="0"/>
              </a:spcBef>
              <a:defRPr/>
            </a:pPr>
            <a:r>
              <a:rPr lang="fr-BE" sz="3000" b="1" dirty="0" err="1">
                <a:solidFill>
                  <a:srgbClr val="00707F"/>
                </a:solidFill>
                <a:latin typeface="Times New Roman" pitchFamily="18" charset="0"/>
                <a:cs typeface="Times New Roman" pitchFamily="18" charset="0"/>
              </a:rPr>
              <a:t>Polycyclic</a:t>
            </a:r>
            <a:r>
              <a:rPr lang="fr-BE" sz="3000" b="1" dirty="0">
                <a:solidFill>
                  <a:srgbClr val="00707F"/>
                </a:solidFill>
                <a:latin typeface="Times New Roman" pitchFamily="18" charset="0"/>
                <a:cs typeface="Times New Roman" pitchFamily="18" charset="0"/>
              </a:rPr>
              <a:t> </a:t>
            </a:r>
            <a:r>
              <a:rPr lang="fr-BE" sz="3000" b="1" dirty="0" err="1">
                <a:solidFill>
                  <a:srgbClr val="00707F"/>
                </a:solidFill>
                <a:latin typeface="Times New Roman" pitchFamily="18" charset="0"/>
                <a:cs typeface="Times New Roman" pitchFamily="18" charset="0"/>
              </a:rPr>
              <a:t>Aromatic</a:t>
            </a:r>
            <a:r>
              <a:rPr lang="fr-BE" sz="3000" b="1" dirty="0">
                <a:solidFill>
                  <a:srgbClr val="00707F"/>
                </a:solidFill>
                <a:latin typeface="Times New Roman" pitchFamily="18" charset="0"/>
                <a:cs typeface="Times New Roman" pitchFamily="18" charset="0"/>
              </a:rPr>
              <a:t> </a:t>
            </a:r>
            <a:r>
              <a:rPr lang="fr-BE" sz="3000" b="1" dirty="0" err="1">
                <a:solidFill>
                  <a:srgbClr val="00707F"/>
                </a:solidFill>
                <a:latin typeface="Times New Roman" pitchFamily="18" charset="0"/>
                <a:cs typeface="Times New Roman" pitchFamily="18" charset="0"/>
              </a:rPr>
              <a:t>Hydrocarbons</a:t>
            </a:r>
            <a:r>
              <a:rPr lang="fr-BE" sz="3000" b="1" dirty="0">
                <a:solidFill>
                  <a:srgbClr val="00707F"/>
                </a:solidFill>
                <a:latin typeface="Times New Roman" pitchFamily="18" charset="0"/>
                <a:cs typeface="Times New Roman" pitchFamily="18" charset="0"/>
              </a:rPr>
              <a:t> </a:t>
            </a:r>
          </a:p>
        </p:txBody>
      </p:sp>
      <p:sp>
        <p:nvSpPr>
          <p:cNvPr id="6" name="Line 12"/>
          <p:cNvSpPr>
            <a:spLocks noChangeShapeType="1"/>
          </p:cNvSpPr>
          <p:nvPr/>
        </p:nvSpPr>
        <p:spPr bwMode="auto">
          <a:xfrm>
            <a:off x="1043607" y="620688"/>
            <a:ext cx="7920000" cy="0"/>
          </a:xfrm>
          <a:prstGeom prst="line">
            <a:avLst/>
          </a:prstGeom>
          <a:noFill/>
          <a:ln w="9525">
            <a:solidFill>
              <a:schemeClr val="tx1"/>
            </a:solidFill>
            <a:round/>
            <a:headEnd/>
            <a:tailEnd/>
          </a:ln>
        </p:spPr>
        <p:txBody>
          <a:bodyPr/>
          <a:lstStyle/>
          <a:p>
            <a:endParaRPr lang="fr-BE"/>
          </a:p>
        </p:txBody>
      </p:sp>
      <p:sp>
        <p:nvSpPr>
          <p:cNvPr id="8" name="Espace réservé du contenu 2"/>
          <p:cNvSpPr txBox="1">
            <a:spLocks/>
          </p:cNvSpPr>
          <p:nvPr/>
        </p:nvSpPr>
        <p:spPr>
          <a:xfrm>
            <a:off x="914432" y="1752624"/>
            <a:ext cx="82296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fr-BE" sz="3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endParaRPr kumimoji="0" lang="fr-BE"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Image 2"/>
          <p:cNvPicPr>
            <a:picLocks noChangeAspect="1"/>
          </p:cNvPicPr>
          <p:nvPr/>
        </p:nvPicPr>
        <p:blipFill>
          <a:blip r:embed="rId5"/>
          <a:stretch>
            <a:fillRect/>
          </a:stretch>
        </p:blipFill>
        <p:spPr>
          <a:xfrm>
            <a:off x="3707904" y="908720"/>
            <a:ext cx="5372648" cy="5812308"/>
          </a:xfrm>
          <a:prstGeom prst="rect">
            <a:avLst/>
          </a:prstGeom>
        </p:spPr>
      </p:pic>
      <p:sp>
        <p:nvSpPr>
          <p:cNvPr id="13" name="Rectangle 12"/>
          <p:cNvSpPr/>
          <p:nvPr/>
        </p:nvSpPr>
        <p:spPr>
          <a:xfrm>
            <a:off x="559804" y="1124744"/>
            <a:ext cx="3600400" cy="3785652"/>
          </a:xfrm>
          <a:prstGeom prst="rect">
            <a:avLst/>
          </a:prstGeom>
        </p:spPr>
        <p:txBody>
          <a:bodyPr wrap="square">
            <a:spAutoFit/>
          </a:bodyPr>
          <a:lstStyle/>
          <a:p>
            <a:pPr marL="342900" indent="-342900">
              <a:spcBef>
                <a:spcPct val="0"/>
              </a:spcBef>
              <a:buFont typeface="Arial" panose="020B0604020202020204" pitchFamily="34" charset="0"/>
              <a:buChar char="•"/>
            </a:pPr>
            <a:r>
              <a:rPr lang="fr-BE" sz="2000" dirty="0" smtClean="0">
                <a:solidFill>
                  <a:srgbClr val="00707F"/>
                </a:solidFill>
                <a:latin typeface="Times New Roman" pitchFamily="18" charset="0"/>
                <a:cs typeface="Times New Roman" pitchFamily="18" charset="0"/>
              </a:rPr>
              <a:t>Persistent </a:t>
            </a:r>
            <a:r>
              <a:rPr lang="fr-BE" sz="2000" dirty="0" err="1" smtClean="0">
                <a:solidFill>
                  <a:srgbClr val="00707F"/>
                </a:solidFill>
                <a:latin typeface="Times New Roman" pitchFamily="18" charset="0"/>
                <a:cs typeface="Times New Roman" pitchFamily="18" charset="0"/>
              </a:rPr>
              <a:t>Organic</a:t>
            </a:r>
            <a:r>
              <a:rPr lang="fr-BE" sz="2000" dirty="0" smtClean="0">
                <a:solidFill>
                  <a:srgbClr val="00707F"/>
                </a:solidFill>
                <a:latin typeface="Times New Roman" pitchFamily="18" charset="0"/>
                <a:cs typeface="Times New Roman" pitchFamily="18" charset="0"/>
              </a:rPr>
              <a:t> </a:t>
            </a:r>
            <a:r>
              <a:rPr lang="fr-BE" sz="2000" dirty="0" err="1" smtClean="0">
                <a:solidFill>
                  <a:srgbClr val="00707F"/>
                </a:solidFill>
                <a:latin typeface="Times New Roman" pitchFamily="18" charset="0"/>
                <a:cs typeface="Times New Roman" pitchFamily="18" charset="0"/>
              </a:rPr>
              <a:t>Pollutants</a:t>
            </a:r>
            <a:endParaRPr lang="fr-BE" sz="2000" dirty="0" smtClean="0">
              <a:solidFill>
                <a:srgbClr val="00707F"/>
              </a:solidFill>
              <a:latin typeface="Times New Roman" pitchFamily="18" charset="0"/>
              <a:cs typeface="Times New Roman" pitchFamily="18" charset="0"/>
            </a:endParaRPr>
          </a:p>
          <a:p>
            <a:pPr marL="342900" indent="-342900">
              <a:spcBef>
                <a:spcPct val="0"/>
              </a:spcBef>
              <a:buFont typeface="Arial" panose="020B0604020202020204" pitchFamily="34" charset="0"/>
              <a:buChar char="•"/>
            </a:pPr>
            <a:endParaRPr lang="fr-BE" sz="2000" dirty="0">
              <a:solidFill>
                <a:srgbClr val="00707F"/>
              </a:solidFill>
              <a:latin typeface="Times New Roman" pitchFamily="18" charset="0"/>
              <a:cs typeface="Times New Roman" pitchFamily="18" charset="0"/>
            </a:endParaRPr>
          </a:p>
          <a:p>
            <a:pPr marL="800100" lvl="1" indent="-342900">
              <a:spcBef>
                <a:spcPct val="0"/>
              </a:spcBef>
              <a:buFont typeface="Arial" panose="020B0604020202020204" pitchFamily="34" charset="0"/>
              <a:buChar char="•"/>
            </a:pPr>
            <a:r>
              <a:rPr lang="fr-BE" sz="2000" dirty="0" err="1" smtClean="0">
                <a:solidFill>
                  <a:srgbClr val="00707F"/>
                </a:solidFill>
                <a:latin typeface="Times New Roman" pitchFamily="18" charset="0"/>
                <a:cs typeface="Times New Roman" pitchFamily="18" charset="0"/>
              </a:rPr>
              <a:t>Hydrophobic</a:t>
            </a:r>
            <a:endParaRPr lang="fr-BE" sz="2000" dirty="0" smtClean="0">
              <a:solidFill>
                <a:srgbClr val="00707F"/>
              </a:solidFill>
              <a:latin typeface="Times New Roman" pitchFamily="18" charset="0"/>
              <a:cs typeface="Times New Roman" pitchFamily="18" charset="0"/>
            </a:endParaRPr>
          </a:p>
          <a:p>
            <a:pPr marL="800100" lvl="1" indent="-342900">
              <a:spcBef>
                <a:spcPct val="0"/>
              </a:spcBef>
              <a:buFont typeface="Arial" panose="020B0604020202020204" pitchFamily="34" charset="0"/>
              <a:buChar char="•"/>
            </a:pPr>
            <a:r>
              <a:rPr lang="fr-BE" sz="2000" dirty="0" err="1" smtClean="0">
                <a:solidFill>
                  <a:srgbClr val="00707F"/>
                </a:solidFill>
                <a:latin typeface="Times New Roman" pitchFamily="18" charset="0"/>
                <a:cs typeface="Times New Roman" pitchFamily="18" charset="0"/>
              </a:rPr>
              <a:t>Low</a:t>
            </a:r>
            <a:r>
              <a:rPr lang="fr-BE" sz="2000" dirty="0" smtClean="0">
                <a:solidFill>
                  <a:srgbClr val="00707F"/>
                </a:solidFill>
                <a:latin typeface="Times New Roman" pitchFamily="18" charset="0"/>
                <a:cs typeface="Times New Roman" pitchFamily="18" charset="0"/>
              </a:rPr>
              <a:t> H</a:t>
            </a:r>
            <a:r>
              <a:rPr lang="fr-BE" sz="2000" baseline="-25000" dirty="0" smtClean="0">
                <a:solidFill>
                  <a:srgbClr val="00707F"/>
                </a:solidFill>
                <a:latin typeface="Times New Roman" pitchFamily="18" charset="0"/>
                <a:cs typeface="Times New Roman" pitchFamily="18" charset="0"/>
              </a:rPr>
              <a:t>2</a:t>
            </a:r>
            <a:r>
              <a:rPr lang="fr-BE" sz="2000" dirty="0" smtClean="0">
                <a:solidFill>
                  <a:srgbClr val="00707F"/>
                </a:solidFill>
                <a:latin typeface="Times New Roman" pitchFamily="18" charset="0"/>
                <a:cs typeface="Times New Roman" pitchFamily="18" charset="0"/>
              </a:rPr>
              <a:t>O </a:t>
            </a:r>
            <a:r>
              <a:rPr lang="fr-BE" sz="2000" dirty="0" err="1" smtClean="0">
                <a:solidFill>
                  <a:srgbClr val="00707F"/>
                </a:solidFill>
                <a:latin typeface="Times New Roman" pitchFamily="18" charset="0"/>
                <a:cs typeface="Times New Roman" pitchFamily="18" charset="0"/>
              </a:rPr>
              <a:t>solubility</a:t>
            </a:r>
            <a:endParaRPr lang="fr-BE" sz="2000" dirty="0" smtClean="0">
              <a:solidFill>
                <a:srgbClr val="00707F"/>
              </a:solidFill>
              <a:latin typeface="Times New Roman" pitchFamily="18" charset="0"/>
              <a:cs typeface="Times New Roman" pitchFamily="18" charset="0"/>
            </a:endParaRPr>
          </a:p>
          <a:p>
            <a:pPr marL="800100" lvl="1" indent="-342900">
              <a:spcBef>
                <a:spcPct val="0"/>
              </a:spcBef>
              <a:buFont typeface="Arial" panose="020B0604020202020204" pitchFamily="34" charset="0"/>
              <a:buChar char="•"/>
            </a:pPr>
            <a:r>
              <a:rPr lang="fr-BE" sz="2000" dirty="0" err="1" smtClean="0">
                <a:solidFill>
                  <a:srgbClr val="00707F"/>
                </a:solidFill>
                <a:latin typeface="Times New Roman" pitchFamily="18" charset="0"/>
                <a:cs typeface="Times New Roman" pitchFamily="18" charset="0"/>
              </a:rPr>
              <a:t>Low</a:t>
            </a:r>
            <a:r>
              <a:rPr lang="fr-BE" sz="2000" dirty="0" smtClean="0">
                <a:solidFill>
                  <a:srgbClr val="00707F"/>
                </a:solidFill>
                <a:latin typeface="Times New Roman" pitchFamily="18" charset="0"/>
                <a:cs typeface="Times New Roman" pitchFamily="18" charset="0"/>
              </a:rPr>
              <a:t> </a:t>
            </a:r>
            <a:r>
              <a:rPr lang="fr-BE" sz="2000" dirty="0" err="1" smtClean="0">
                <a:solidFill>
                  <a:srgbClr val="00707F"/>
                </a:solidFill>
                <a:latin typeface="Times New Roman" pitchFamily="18" charset="0"/>
                <a:cs typeface="Times New Roman" pitchFamily="18" charset="0"/>
              </a:rPr>
              <a:t>volatility</a:t>
            </a:r>
            <a:endParaRPr lang="fr-BE" sz="2000" dirty="0" smtClean="0">
              <a:solidFill>
                <a:srgbClr val="00707F"/>
              </a:solidFill>
              <a:latin typeface="Times New Roman" pitchFamily="18" charset="0"/>
              <a:cs typeface="Times New Roman" pitchFamily="18" charset="0"/>
            </a:endParaRPr>
          </a:p>
          <a:p>
            <a:pPr marL="342900" indent="-342900">
              <a:spcBef>
                <a:spcPct val="0"/>
              </a:spcBef>
              <a:buFont typeface="Arial" panose="020B0604020202020204" pitchFamily="34" charset="0"/>
              <a:buChar char="•"/>
            </a:pPr>
            <a:endParaRPr lang="fr-BE" sz="2000" dirty="0">
              <a:solidFill>
                <a:srgbClr val="00707F"/>
              </a:solidFill>
              <a:latin typeface="Times New Roman" pitchFamily="18" charset="0"/>
              <a:cs typeface="Times New Roman" pitchFamily="18" charset="0"/>
            </a:endParaRPr>
          </a:p>
          <a:p>
            <a:pPr marL="342900" indent="-342900">
              <a:spcBef>
                <a:spcPct val="0"/>
              </a:spcBef>
              <a:buFont typeface="Arial" panose="020B0604020202020204" pitchFamily="34" charset="0"/>
              <a:buChar char="•"/>
            </a:pPr>
            <a:r>
              <a:rPr lang="fr-BE" sz="2000" dirty="0" smtClean="0">
                <a:solidFill>
                  <a:srgbClr val="00707F"/>
                </a:solidFill>
                <a:latin typeface="Times New Roman" pitchFamily="18" charset="0"/>
                <a:cs typeface="Times New Roman" pitchFamily="18" charset="0"/>
              </a:rPr>
              <a:t>(</a:t>
            </a:r>
            <a:r>
              <a:rPr lang="fr-BE" sz="2000" dirty="0" err="1" smtClean="0">
                <a:solidFill>
                  <a:srgbClr val="00707F"/>
                </a:solidFill>
                <a:latin typeface="Times New Roman" pitchFamily="18" charset="0"/>
                <a:cs typeface="Times New Roman" pitchFamily="18" charset="0"/>
              </a:rPr>
              <a:t>Potential</a:t>
            </a:r>
            <a:r>
              <a:rPr lang="fr-BE" sz="2000" dirty="0" smtClean="0">
                <a:solidFill>
                  <a:srgbClr val="00707F"/>
                </a:solidFill>
                <a:latin typeface="Times New Roman" pitchFamily="18" charset="0"/>
                <a:cs typeface="Times New Roman" pitchFamily="18" charset="0"/>
              </a:rPr>
              <a:t>) </a:t>
            </a:r>
            <a:r>
              <a:rPr lang="fr-BE" sz="2000" dirty="0" err="1" smtClean="0">
                <a:solidFill>
                  <a:srgbClr val="00707F"/>
                </a:solidFill>
                <a:latin typeface="Times New Roman" pitchFamily="18" charset="0"/>
                <a:cs typeface="Times New Roman" pitchFamily="18" charset="0"/>
              </a:rPr>
              <a:t>carcinogens</a:t>
            </a:r>
            <a:r>
              <a:rPr lang="fr-BE" sz="2000" dirty="0" smtClean="0">
                <a:solidFill>
                  <a:srgbClr val="00707F"/>
                </a:solidFill>
                <a:latin typeface="Times New Roman" pitchFamily="18" charset="0"/>
                <a:cs typeface="Times New Roman" pitchFamily="18" charset="0"/>
              </a:rPr>
              <a:t>/</a:t>
            </a:r>
            <a:r>
              <a:rPr lang="fr-BE" sz="2000" dirty="0" err="1" smtClean="0">
                <a:solidFill>
                  <a:srgbClr val="00707F"/>
                </a:solidFill>
                <a:latin typeface="Times New Roman" pitchFamily="18" charset="0"/>
                <a:cs typeface="Times New Roman" pitchFamily="18" charset="0"/>
              </a:rPr>
              <a:t>mutagens</a:t>
            </a:r>
            <a:endParaRPr lang="fr-BE" sz="2000" dirty="0" smtClean="0">
              <a:solidFill>
                <a:srgbClr val="00707F"/>
              </a:solidFill>
              <a:latin typeface="Times New Roman" pitchFamily="18" charset="0"/>
              <a:cs typeface="Times New Roman" pitchFamily="18" charset="0"/>
            </a:endParaRPr>
          </a:p>
          <a:p>
            <a:pPr marL="342900" indent="-342900">
              <a:spcBef>
                <a:spcPct val="0"/>
              </a:spcBef>
              <a:buFont typeface="Arial" panose="020B0604020202020204" pitchFamily="34" charset="0"/>
              <a:buChar char="•"/>
            </a:pPr>
            <a:endParaRPr lang="fr-BE" sz="2000" dirty="0" smtClean="0">
              <a:solidFill>
                <a:srgbClr val="00707F"/>
              </a:solidFill>
              <a:latin typeface="Times New Roman" pitchFamily="18" charset="0"/>
              <a:cs typeface="Times New Roman" pitchFamily="18" charset="0"/>
            </a:endParaRPr>
          </a:p>
          <a:p>
            <a:pPr marL="342900" indent="-342900">
              <a:spcBef>
                <a:spcPct val="0"/>
              </a:spcBef>
              <a:buFont typeface="Arial" panose="020B0604020202020204" pitchFamily="34" charset="0"/>
              <a:buChar char="•"/>
            </a:pPr>
            <a:r>
              <a:rPr lang="fr-FR" sz="2000" dirty="0">
                <a:solidFill>
                  <a:srgbClr val="00707F"/>
                </a:solidFill>
                <a:latin typeface="Times New Roman" pitchFamily="18" charset="0"/>
                <a:cs typeface="Times New Roman" pitchFamily="18" charset="0"/>
                <a:sym typeface="Wingdings" panose="05000000000000000000" pitchFamily="2" charset="2"/>
              </a:rPr>
              <a:t>16 </a:t>
            </a:r>
            <a:r>
              <a:rPr lang="fr-FR" sz="2000" dirty="0" err="1">
                <a:solidFill>
                  <a:srgbClr val="00707F"/>
                </a:solidFill>
                <a:latin typeface="Times New Roman" pitchFamily="18" charset="0"/>
                <a:cs typeface="Times New Roman" pitchFamily="18" charset="0"/>
                <a:sym typeface="Wingdings" panose="05000000000000000000" pitchFamily="2" charset="2"/>
              </a:rPr>
              <a:t>apolar</a:t>
            </a:r>
            <a:r>
              <a:rPr lang="fr-FR" sz="2000" dirty="0">
                <a:solidFill>
                  <a:srgbClr val="00707F"/>
                </a:solidFill>
                <a:latin typeface="Times New Roman" pitchFamily="18" charset="0"/>
                <a:cs typeface="Times New Roman" pitchFamily="18" charset="0"/>
                <a:sym typeface="Wingdings" panose="05000000000000000000" pitchFamily="2" charset="2"/>
              </a:rPr>
              <a:t> </a:t>
            </a:r>
            <a:r>
              <a:rPr lang="fr-FR" sz="2000" dirty="0" err="1">
                <a:solidFill>
                  <a:srgbClr val="00707F"/>
                </a:solidFill>
                <a:latin typeface="Times New Roman" pitchFamily="18" charset="0"/>
                <a:cs typeface="Times New Roman" pitchFamily="18" charset="0"/>
                <a:sym typeface="Wingdings" panose="05000000000000000000" pitchFamily="2" charset="2"/>
              </a:rPr>
              <a:t>from</a:t>
            </a:r>
            <a:r>
              <a:rPr lang="fr-FR" sz="2000" dirty="0">
                <a:solidFill>
                  <a:srgbClr val="00707F"/>
                </a:solidFill>
                <a:latin typeface="Times New Roman" pitchFamily="18" charset="0"/>
                <a:cs typeface="Times New Roman" pitchFamily="18" charset="0"/>
                <a:sym typeface="Wingdings" panose="05000000000000000000" pitchFamily="2" charset="2"/>
              </a:rPr>
              <a:t> US-EPA</a:t>
            </a:r>
          </a:p>
          <a:p>
            <a:pPr marL="342900" indent="-342900">
              <a:spcBef>
                <a:spcPct val="0"/>
              </a:spcBef>
              <a:buFont typeface="Arial" panose="020B0604020202020204" pitchFamily="34" charset="0"/>
              <a:buChar char="•"/>
            </a:pPr>
            <a:endParaRPr lang="fr-BE" sz="2000" dirty="0" smtClean="0">
              <a:solidFill>
                <a:srgbClr val="00707F"/>
              </a:solidFill>
              <a:latin typeface="Times New Roman" pitchFamily="18" charset="0"/>
              <a:cs typeface="Times New Roman" pitchFamily="18" charset="0"/>
            </a:endParaRPr>
          </a:p>
          <a:p>
            <a:r>
              <a:rPr lang="fr-BE" sz="2000" dirty="0">
                <a:solidFill>
                  <a:srgbClr val="00707F"/>
                </a:solidFill>
              </a:rPr>
              <a:t>		</a:t>
            </a:r>
          </a:p>
        </p:txBody>
      </p:sp>
    </p:spTree>
    <p:custDataLst>
      <p:tags r:id="rId1"/>
    </p:custDataLst>
    <p:extLst>
      <p:ext uri="{BB962C8B-B14F-4D97-AF65-F5344CB8AC3E}">
        <p14:creationId xmlns:p14="http://schemas.microsoft.com/office/powerpoint/2010/main" val="333838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4">
            <a:duotone>
              <a:schemeClr val="accent1">
                <a:shade val="45000"/>
                <a:satMod val="135000"/>
              </a:schemeClr>
              <a:prstClr val="white"/>
            </a:duotone>
          </a:blip>
          <a:stretch>
            <a:fillRect/>
          </a:stretch>
        </p:blipFill>
        <p:spPr>
          <a:xfrm>
            <a:off x="3707904" y="908720"/>
            <a:ext cx="5372648" cy="5812308"/>
          </a:xfrm>
          <a:prstGeom prst="rect">
            <a:avLst/>
          </a:prstGeom>
        </p:spPr>
      </p:pic>
      <p:pic>
        <p:nvPicPr>
          <p:cNvPr id="10" name="Image 9"/>
          <p:cNvPicPr>
            <a:picLocks noChangeAspect="1"/>
          </p:cNvPicPr>
          <p:nvPr/>
        </p:nvPicPr>
        <p:blipFill>
          <a:blip r:embed="rId4">
            <a:duotone>
              <a:schemeClr val="accent1">
                <a:shade val="45000"/>
                <a:satMod val="135000"/>
              </a:schemeClr>
              <a:prstClr val="white"/>
            </a:duotone>
          </a:blip>
          <a:stretch>
            <a:fillRect/>
          </a:stretch>
        </p:blipFill>
        <p:spPr>
          <a:xfrm>
            <a:off x="3707904" y="908720"/>
            <a:ext cx="5372648" cy="5812308"/>
          </a:xfrm>
          <a:prstGeom prst="rect">
            <a:avLst/>
          </a:prstGeom>
        </p:spPr>
      </p:pic>
      <p:pic>
        <p:nvPicPr>
          <p:cNvPr id="12" name="Image 11"/>
          <p:cNvPicPr>
            <a:picLocks noChangeAspect="1"/>
          </p:cNvPicPr>
          <p:nvPr/>
        </p:nvPicPr>
        <p:blipFill rotWithShape="1">
          <a:blip r:embed="rId4">
            <a:duotone>
              <a:schemeClr val="accent3">
                <a:shade val="45000"/>
                <a:satMod val="135000"/>
              </a:schemeClr>
              <a:prstClr val="white"/>
            </a:duotone>
          </a:blip>
          <a:srcRect r="73874" b="48438"/>
          <a:stretch/>
        </p:blipFill>
        <p:spPr>
          <a:xfrm>
            <a:off x="3707904" y="908720"/>
            <a:ext cx="1403648" cy="2996952"/>
          </a:xfrm>
          <a:prstGeom prst="rect">
            <a:avLst/>
          </a:prstGeom>
        </p:spPr>
      </p:pic>
      <p:pic>
        <p:nvPicPr>
          <p:cNvPr id="14" name="Image 13"/>
          <p:cNvPicPr>
            <a:picLocks noChangeAspect="1"/>
          </p:cNvPicPr>
          <p:nvPr/>
        </p:nvPicPr>
        <p:blipFill rotWithShape="1">
          <a:blip r:embed="rId4">
            <a:duotone>
              <a:schemeClr val="accent3">
                <a:shade val="45000"/>
                <a:satMod val="135000"/>
              </a:schemeClr>
              <a:prstClr val="white"/>
            </a:duotone>
          </a:blip>
          <a:srcRect b="65782"/>
          <a:stretch/>
        </p:blipFill>
        <p:spPr>
          <a:xfrm>
            <a:off x="3707904" y="908720"/>
            <a:ext cx="5372648" cy="1988840"/>
          </a:xfrm>
          <a:prstGeom prst="rect">
            <a:avLst/>
          </a:prstGeom>
        </p:spPr>
      </p:pic>
      <p:pic>
        <p:nvPicPr>
          <p:cNvPr id="15" name="Image 14"/>
          <p:cNvPicPr>
            <a:picLocks noChangeAspect="1"/>
          </p:cNvPicPr>
          <p:nvPr/>
        </p:nvPicPr>
        <p:blipFill rotWithShape="1">
          <a:blip r:embed="rId4">
            <a:duotone>
              <a:schemeClr val="accent2">
                <a:shade val="45000"/>
                <a:satMod val="135000"/>
              </a:schemeClr>
              <a:prstClr val="white"/>
            </a:duotone>
          </a:blip>
          <a:srcRect l="1" r="45728" b="64543"/>
          <a:stretch/>
        </p:blipFill>
        <p:spPr>
          <a:xfrm>
            <a:off x="3707904" y="908720"/>
            <a:ext cx="2915816" cy="2060848"/>
          </a:xfrm>
          <a:prstGeom prst="rect">
            <a:avLst/>
          </a:prstGeom>
        </p:spPr>
      </p:pic>
      <p:pic>
        <p:nvPicPr>
          <p:cNvPr id="16" name="Image 15"/>
          <p:cNvPicPr>
            <a:picLocks noChangeAspect="1"/>
          </p:cNvPicPr>
          <p:nvPr/>
        </p:nvPicPr>
        <p:blipFill rotWithShape="1">
          <a:blip r:embed="rId4">
            <a:duotone>
              <a:schemeClr val="accent2">
                <a:shade val="45000"/>
                <a:satMod val="135000"/>
              </a:schemeClr>
              <a:prstClr val="white"/>
            </a:duotone>
          </a:blip>
          <a:srcRect b="81888"/>
          <a:stretch/>
        </p:blipFill>
        <p:spPr>
          <a:xfrm>
            <a:off x="3707904" y="908720"/>
            <a:ext cx="5372648" cy="1052736"/>
          </a:xfrm>
          <a:prstGeom prst="rect">
            <a:avLst/>
          </a:prstGeom>
        </p:spPr>
      </p:pic>
      <p:pic>
        <p:nvPicPr>
          <p:cNvPr id="11" name="Image 10" descr="Bordure petite pptSDS4.jpg"/>
          <p:cNvPicPr>
            <a:picLocks noChangeAspect="1"/>
          </p:cNvPicPr>
          <p:nvPr/>
        </p:nvPicPr>
        <p:blipFill>
          <a:blip r:embed="rId5" cstate="print"/>
          <a:stretch>
            <a:fillRect/>
          </a:stretch>
        </p:blipFill>
        <p:spPr>
          <a:xfrm>
            <a:off x="-32" y="0"/>
            <a:ext cx="1119673" cy="6858000"/>
          </a:xfrm>
          <a:prstGeom prst="rect">
            <a:avLst/>
          </a:prstGeom>
        </p:spPr>
      </p:pic>
      <p:sp>
        <p:nvSpPr>
          <p:cNvPr id="5" name="Rectangle 11"/>
          <p:cNvSpPr txBox="1">
            <a:spLocks noChangeArrowheads="1"/>
          </p:cNvSpPr>
          <p:nvPr/>
        </p:nvSpPr>
        <p:spPr>
          <a:xfrm>
            <a:off x="1043608" y="-99392"/>
            <a:ext cx="7858180" cy="666304"/>
          </a:xfrm>
          <a:prstGeom prst="rect">
            <a:avLst/>
          </a:prstGeom>
          <a:noFill/>
        </p:spPr>
        <p:txBody>
          <a:bodyPr vert="horz" lIns="91440" tIns="45720" rIns="91440" bIns="45720" rtlCol="0" anchor="b">
            <a:noAutofit/>
          </a:bodyPr>
          <a:lstStyle/>
          <a:p>
            <a:pPr>
              <a:spcBef>
                <a:spcPct val="0"/>
              </a:spcBef>
              <a:defRPr/>
            </a:pPr>
            <a:r>
              <a:rPr lang="fr-BE" sz="3000" b="1" dirty="0" err="1">
                <a:solidFill>
                  <a:srgbClr val="00707F"/>
                </a:solidFill>
                <a:latin typeface="Times New Roman" pitchFamily="18" charset="0"/>
                <a:cs typeface="Times New Roman" pitchFamily="18" charset="0"/>
              </a:rPr>
              <a:t>Polycyclic</a:t>
            </a:r>
            <a:r>
              <a:rPr lang="fr-BE" sz="3000" b="1" dirty="0">
                <a:solidFill>
                  <a:srgbClr val="00707F"/>
                </a:solidFill>
                <a:latin typeface="Times New Roman" pitchFamily="18" charset="0"/>
                <a:cs typeface="Times New Roman" pitchFamily="18" charset="0"/>
              </a:rPr>
              <a:t> </a:t>
            </a:r>
            <a:r>
              <a:rPr lang="fr-BE" sz="3000" b="1" dirty="0" err="1">
                <a:solidFill>
                  <a:srgbClr val="00707F"/>
                </a:solidFill>
                <a:latin typeface="Times New Roman" pitchFamily="18" charset="0"/>
                <a:cs typeface="Times New Roman" pitchFamily="18" charset="0"/>
              </a:rPr>
              <a:t>Aromatic</a:t>
            </a:r>
            <a:r>
              <a:rPr lang="fr-BE" sz="3000" b="1" dirty="0">
                <a:solidFill>
                  <a:srgbClr val="00707F"/>
                </a:solidFill>
                <a:latin typeface="Times New Roman" pitchFamily="18" charset="0"/>
                <a:cs typeface="Times New Roman" pitchFamily="18" charset="0"/>
              </a:rPr>
              <a:t> </a:t>
            </a:r>
            <a:r>
              <a:rPr lang="fr-BE" sz="3000" b="1" dirty="0" err="1">
                <a:solidFill>
                  <a:srgbClr val="00707F"/>
                </a:solidFill>
                <a:latin typeface="Times New Roman" pitchFamily="18" charset="0"/>
                <a:cs typeface="Times New Roman" pitchFamily="18" charset="0"/>
              </a:rPr>
              <a:t>Hydrocarbons</a:t>
            </a:r>
            <a:r>
              <a:rPr lang="fr-BE" sz="3000" b="1" dirty="0">
                <a:solidFill>
                  <a:srgbClr val="00707F"/>
                </a:solidFill>
                <a:latin typeface="Times New Roman" pitchFamily="18" charset="0"/>
                <a:cs typeface="Times New Roman" pitchFamily="18" charset="0"/>
              </a:rPr>
              <a:t> </a:t>
            </a:r>
          </a:p>
        </p:txBody>
      </p:sp>
      <p:sp>
        <p:nvSpPr>
          <p:cNvPr id="6" name="Line 12"/>
          <p:cNvSpPr>
            <a:spLocks noChangeShapeType="1"/>
          </p:cNvSpPr>
          <p:nvPr/>
        </p:nvSpPr>
        <p:spPr bwMode="auto">
          <a:xfrm>
            <a:off x="1043607" y="620688"/>
            <a:ext cx="7920000" cy="0"/>
          </a:xfrm>
          <a:prstGeom prst="line">
            <a:avLst/>
          </a:prstGeom>
          <a:noFill/>
          <a:ln w="9525">
            <a:solidFill>
              <a:schemeClr val="tx1"/>
            </a:solidFill>
            <a:round/>
            <a:headEnd/>
            <a:tailEnd/>
          </a:ln>
        </p:spPr>
        <p:txBody>
          <a:bodyPr/>
          <a:lstStyle/>
          <a:p>
            <a:endParaRPr lang="fr-BE"/>
          </a:p>
        </p:txBody>
      </p:sp>
      <p:sp>
        <p:nvSpPr>
          <p:cNvPr id="18" name="Rectangle 17"/>
          <p:cNvSpPr/>
          <p:nvPr/>
        </p:nvSpPr>
        <p:spPr>
          <a:xfrm>
            <a:off x="924331" y="1175261"/>
            <a:ext cx="3004084" cy="3477875"/>
          </a:xfrm>
          <a:prstGeom prst="rect">
            <a:avLst/>
          </a:prstGeom>
        </p:spPr>
        <p:txBody>
          <a:bodyPr wrap="square">
            <a:spAutoFit/>
          </a:bodyPr>
          <a:lstStyle/>
          <a:p>
            <a:pPr>
              <a:spcBef>
                <a:spcPct val="0"/>
              </a:spcBef>
            </a:pPr>
            <a:r>
              <a:rPr lang="fr-BE" sz="2000" dirty="0" smtClean="0">
                <a:solidFill>
                  <a:srgbClr val="00707F"/>
                </a:solidFill>
                <a:latin typeface="Times New Roman" pitchFamily="18" charset="0"/>
                <a:cs typeface="Times New Roman" pitchFamily="18" charset="0"/>
              </a:rPr>
              <a:t>3 groups </a:t>
            </a:r>
            <a:r>
              <a:rPr lang="fr-BE" sz="2000" dirty="0" err="1" smtClean="0">
                <a:solidFill>
                  <a:srgbClr val="00707F"/>
                </a:solidFill>
                <a:latin typeface="Times New Roman" pitchFamily="18" charset="0"/>
                <a:cs typeface="Times New Roman" pitchFamily="18" charset="0"/>
              </a:rPr>
              <a:t>based</a:t>
            </a:r>
            <a:r>
              <a:rPr lang="fr-BE" sz="2000" dirty="0" smtClean="0">
                <a:solidFill>
                  <a:srgbClr val="00707F"/>
                </a:solidFill>
                <a:latin typeface="Times New Roman" pitchFamily="18" charset="0"/>
                <a:cs typeface="Times New Roman" pitchFamily="18" charset="0"/>
              </a:rPr>
              <a:t> on MW:</a:t>
            </a:r>
          </a:p>
          <a:p>
            <a:endParaRPr lang="en-GB" sz="2000" dirty="0" smtClean="0">
              <a:solidFill>
                <a:srgbClr val="972F2D"/>
              </a:solidFill>
              <a:latin typeface="Times New Roman" panose="02020603050405020304" pitchFamily="18" charset="0"/>
              <a:ea typeface="Calibri" panose="020F0502020204030204" pitchFamily="34" charset="0"/>
            </a:endParaRPr>
          </a:p>
          <a:p>
            <a:r>
              <a:rPr lang="en-GB" sz="2000" dirty="0" smtClean="0">
                <a:solidFill>
                  <a:srgbClr val="972F2D"/>
                </a:solidFill>
                <a:latin typeface="Times New Roman" panose="02020603050405020304" pitchFamily="18" charset="0"/>
                <a:ea typeface="Calibri" panose="020F0502020204030204" pitchFamily="34" charset="0"/>
              </a:rPr>
              <a:t>∑</a:t>
            </a:r>
            <a:r>
              <a:rPr lang="en-GB" sz="2000" dirty="0">
                <a:solidFill>
                  <a:srgbClr val="972F2D"/>
                </a:solidFill>
                <a:latin typeface="Times New Roman" panose="02020603050405020304" pitchFamily="18" charset="0"/>
                <a:ea typeface="Calibri" panose="020F0502020204030204" pitchFamily="34" charset="0"/>
              </a:rPr>
              <a:t>2-3 rings</a:t>
            </a:r>
          </a:p>
          <a:p>
            <a:endParaRPr lang="en-GB" sz="2000" dirty="0">
              <a:solidFill>
                <a:srgbClr val="972F2D"/>
              </a:solidFill>
              <a:latin typeface="Times New Roman" panose="02020603050405020304" pitchFamily="18" charset="0"/>
              <a:ea typeface="Calibri" panose="020F0502020204030204" pitchFamily="34" charset="0"/>
            </a:endParaRPr>
          </a:p>
          <a:p>
            <a:r>
              <a:rPr lang="en-GB" sz="2000" dirty="0">
                <a:solidFill>
                  <a:srgbClr val="6C8C2B"/>
                </a:solidFill>
                <a:latin typeface="Times New Roman" panose="02020603050405020304" pitchFamily="18" charset="0"/>
                <a:ea typeface="Calibri" panose="020F0502020204030204" pitchFamily="34" charset="0"/>
              </a:rPr>
              <a:t>∑4 rings</a:t>
            </a:r>
          </a:p>
          <a:p>
            <a:endParaRPr lang="en-GB" sz="2000" dirty="0">
              <a:solidFill>
                <a:srgbClr val="1C4F8C"/>
              </a:solidFill>
              <a:latin typeface="Times New Roman" panose="02020603050405020304" pitchFamily="18" charset="0"/>
              <a:ea typeface="Calibri" panose="020F0502020204030204" pitchFamily="34" charset="0"/>
            </a:endParaRPr>
          </a:p>
          <a:p>
            <a:r>
              <a:rPr lang="en-GB" sz="2000" dirty="0">
                <a:solidFill>
                  <a:srgbClr val="1C4F8C"/>
                </a:solidFill>
                <a:latin typeface="Times New Roman" panose="02020603050405020304" pitchFamily="18" charset="0"/>
                <a:ea typeface="Calibri" panose="020F0502020204030204" pitchFamily="34" charset="0"/>
              </a:rPr>
              <a:t>∑4-6 rings</a:t>
            </a:r>
          </a:p>
          <a:p>
            <a:endParaRPr lang="en-GB" sz="2000" dirty="0">
              <a:latin typeface="Times New Roman" panose="02020603050405020304" pitchFamily="18" charset="0"/>
              <a:ea typeface="Calibri" panose="020F0502020204030204" pitchFamily="34" charset="0"/>
            </a:endParaRPr>
          </a:p>
          <a:p>
            <a:r>
              <a:rPr lang="en-GB" sz="2000" dirty="0">
                <a:latin typeface="Times New Roman" panose="02020603050405020304" pitchFamily="18" charset="0"/>
                <a:ea typeface="Calibri" panose="020F0502020204030204" pitchFamily="34" charset="0"/>
              </a:rPr>
              <a:t>∑all</a:t>
            </a:r>
            <a:endParaRPr lang="fr-BE" sz="2000" dirty="0"/>
          </a:p>
          <a:p>
            <a:pPr marL="342900" indent="-342900">
              <a:spcBef>
                <a:spcPct val="0"/>
              </a:spcBef>
              <a:buFont typeface="Arial" panose="020B0604020202020204" pitchFamily="34" charset="0"/>
              <a:buChar char="•"/>
            </a:pPr>
            <a:endParaRPr lang="fr-FR" sz="2000" dirty="0">
              <a:solidFill>
                <a:srgbClr val="00707F"/>
              </a:solidFill>
              <a:latin typeface="Times New Roman" pitchFamily="18" charset="0"/>
              <a:cs typeface="Times New Roman" pitchFamily="18" charset="0"/>
            </a:endParaRPr>
          </a:p>
          <a:p>
            <a:r>
              <a:rPr lang="fr-BE" sz="2000" dirty="0">
                <a:solidFill>
                  <a:srgbClr val="00707F"/>
                </a:solidFill>
              </a:rPr>
              <a:t>		</a:t>
            </a:r>
          </a:p>
        </p:txBody>
      </p:sp>
    </p:spTree>
    <p:custDataLst>
      <p:tags r:id="rId1"/>
    </p:custDataLst>
    <p:extLst>
      <p:ext uri="{BB962C8B-B14F-4D97-AF65-F5344CB8AC3E}">
        <p14:creationId xmlns:p14="http://schemas.microsoft.com/office/powerpoint/2010/main" val="1002106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19" y="3457453"/>
            <a:ext cx="7858181" cy="707886"/>
          </a:xfrm>
          <a:prstGeom prst="rect">
            <a:avLst/>
          </a:prstGeom>
        </p:spPr>
        <p:txBody>
          <a:bodyPr wrap="square">
            <a:spAutoFit/>
          </a:bodyPr>
          <a:lstStyle/>
          <a:p>
            <a:endParaRPr lang="en-GB" sz="2000" dirty="0">
              <a:latin typeface="Times New Roman" panose="02020603050405020304" pitchFamily="18" charset="0"/>
            </a:endParaRPr>
          </a:p>
          <a:p>
            <a:endParaRPr lang="en-GB" sz="2000" dirty="0">
              <a:latin typeface="Times New Roman" panose="02020603050405020304" pitchFamily="18" charset="0"/>
            </a:endParaRPr>
          </a:p>
        </p:txBody>
      </p:sp>
      <p:pic>
        <p:nvPicPr>
          <p:cNvPr id="24" name="Image 23" descr="Bordure petite pptSDS4.jpg"/>
          <p:cNvPicPr>
            <a:picLocks noChangeAspect="1"/>
          </p:cNvPicPr>
          <p:nvPr/>
        </p:nvPicPr>
        <p:blipFill>
          <a:blip r:embed="rId3" cstate="print"/>
          <a:stretch>
            <a:fillRect/>
          </a:stretch>
        </p:blipFill>
        <p:spPr>
          <a:xfrm>
            <a:off x="-32" y="0"/>
            <a:ext cx="1119673" cy="6858000"/>
          </a:xfrm>
          <a:prstGeom prst="rect">
            <a:avLst/>
          </a:prstGeom>
        </p:spPr>
      </p:pic>
      <p:sp>
        <p:nvSpPr>
          <p:cNvPr id="25" name="Rectangle 11"/>
          <p:cNvSpPr txBox="1">
            <a:spLocks noChangeArrowheads="1"/>
          </p:cNvSpPr>
          <p:nvPr/>
        </p:nvSpPr>
        <p:spPr>
          <a:xfrm>
            <a:off x="1043608" y="-99392"/>
            <a:ext cx="7858180" cy="666304"/>
          </a:xfrm>
          <a:prstGeom prst="rect">
            <a:avLst/>
          </a:prstGeom>
          <a:noFill/>
        </p:spPr>
        <p:txBody>
          <a:bodyPr vert="horz" lIns="91440" tIns="45720" rIns="91440" bIns="45720" rtlCol="0" anchor="b">
            <a:noAutofit/>
          </a:bodyPr>
          <a:lstStyle/>
          <a:p>
            <a:pPr>
              <a:spcBef>
                <a:spcPct val="0"/>
              </a:spcBef>
              <a:defRPr/>
            </a:pPr>
            <a:r>
              <a:rPr lang="fr-BE" sz="3000" b="1" dirty="0" smtClean="0">
                <a:solidFill>
                  <a:srgbClr val="00707F"/>
                </a:solidFill>
                <a:latin typeface="Times New Roman" pitchFamily="18" charset="0"/>
                <a:cs typeface="Times New Roman" pitchFamily="18" charset="0"/>
              </a:rPr>
              <a:t>State of the art</a:t>
            </a:r>
            <a:endParaRPr lang="fr-BE" sz="3000" b="1" dirty="0">
              <a:solidFill>
                <a:srgbClr val="00707F"/>
              </a:solidFill>
              <a:latin typeface="Times New Roman" pitchFamily="18" charset="0"/>
              <a:cs typeface="Times New Roman" pitchFamily="18" charset="0"/>
            </a:endParaRPr>
          </a:p>
        </p:txBody>
      </p:sp>
      <p:sp>
        <p:nvSpPr>
          <p:cNvPr id="26" name="Line 12"/>
          <p:cNvSpPr>
            <a:spLocks noChangeShapeType="1"/>
          </p:cNvSpPr>
          <p:nvPr/>
        </p:nvSpPr>
        <p:spPr bwMode="auto">
          <a:xfrm>
            <a:off x="1043607" y="620688"/>
            <a:ext cx="7920000" cy="0"/>
          </a:xfrm>
          <a:prstGeom prst="line">
            <a:avLst/>
          </a:prstGeom>
          <a:noFill/>
          <a:ln w="9525">
            <a:solidFill>
              <a:schemeClr val="tx1"/>
            </a:solidFill>
            <a:round/>
            <a:headEnd/>
            <a:tailEnd/>
          </a:ln>
        </p:spPr>
        <p:txBody>
          <a:bodyPr/>
          <a:lstStyle/>
          <a:p>
            <a:endParaRPr lang="fr-BE"/>
          </a:p>
        </p:txBody>
      </p:sp>
      <p:sp>
        <p:nvSpPr>
          <p:cNvPr id="7" name="Rectangle 11"/>
          <p:cNvSpPr txBox="1">
            <a:spLocks noChangeArrowheads="1"/>
          </p:cNvSpPr>
          <p:nvPr/>
        </p:nvSpPr>
        <p:spPr>
          <a:xfrm>
            <a:off x="1043609" y="4797152"/>
            <a:ext cx="7858180" cy="666304"/>
          </a:xfrm>
          <a:prstGeom prst="rect">
            <a:avLst/>
          </a:prstGeom>
          <a:noFill/>
        </p:spPr>
        <p:txBody>
          <a:bodyPr vert="horz" lIns="91440" tIns="45720" rIns="91440" bIns="45720" rtlCol="0" anchor="b">
            <a:noAutofit/>
          </a:bodyPr>
          <a:lstStyle/>
          <a:p>
            <a:pPr>
              <a:spcBef>
                <a:spcPct val="0"/>
              </a:spcBef>
              <a:defRPr/>
            </a:pPr>
            <a:r>
              <a:rPr lang="fr-BE" sz="3000" b="1" dirty="0" err="1" smtClean="0">
                <a:solidFill>
                  <a:srgbClr val="00707F"/>
                </a:solidFill>
                <a:latin typeface="Times New Roman" pitchFamily="18" charset="0"/>
                <a:cs typeface="Times New Roman" pitchFamily="18" charset="0"/>
              </a:rPr>
              <a:t>Hypothesis</a:t>
            </a:r>
            <a:endParaRPr lang="fr-BE" sz="3000" b="1" dirty="0">
              <a:solidFill>
                <a:srgbClr val="00707F"/>
              </a:solidFill>
              <a:latin typeface="Times New Roman" pitchFamily="18" charset="0"/>
              <a:cs typeface="Times New Roman" pitchFamily="18" charset="0"/>
            </a:endParaRPr>
          </a:p>
        </p:txBody>
      </p:sp>
      <p:sp>
        <p:nvSpPr>
          <p:cNvPr id="8" name="Line 12"/>
          <p:cNvSpPr>
            <a:spLocks noChangeShapeType="1"/>
          </p:cNvSpPr>
          <p:nvPr/>
        </p:nvSpPr>
        <p:spPr bwMode="auto">
          <a:xfrm>
            <a:off x="1043608" y="5517232"/>
            <a:ext cx="7920000" cy="0"/>
          </a:xfrm>
          <a:prstGeom prst="line">
            <a:avLst/>
          </a:prstGeom>
          <a:noFill/>
          <a:ln w="9525">
            <a:solidFill>
              <a:schemeClr val="tx1"/>
            </a:solidFill>
            <a:round/>
            <a:headEnd/>
            <a:tailEnd/>
          </a:ln>
        </p:spPr>
        <p:txBody>
          <a:bodyPr/>
          <a:lstStyle/>
          <a:p>
            <a:endParaRPr lang="fr-BE"/>
          </a:p>
        </p:txBody>
      </p:sp>
      <p:sp>
        <p:nvSpPr>
          <p:cNvPr id="3" name="Rectangle 2"/>
          <p:cNvSpPr/>
          <p:nvPr/>
        </p:nvSpPr>
        <p:spPr>
          <a:xfrm>
            <a:off x="1043606" y="5661248"/>
            <a:ext cx="7858181" cy="1015663"/>
          </a:xfrm>
          <a:prstGeom prst="rect">
            <a:avLst/>
          </a:prstGeom>
        </p:spPr>
        <p:txBody>
          <a:bodyPr wrap="square">
            <a:spAutoFit/>
          </a:bodyPr>
          <a:lstStyle/>
          <a:p>
            <a:r>
              <a:rPr lang="en-GB" sz="2000" b="1" dirty="0">
                <a:solidFill>
                  <a:srgbClr val="7DB928"/>
                </a:solidFill>
                <a:latin typeface="Times New Roman" panose="02020603050405020304" pitchFamily="18" charset="0"/>
              </a:rPr>
              <a:t>Could </a:t>
            </a:r>
            <a:r>
              <a:rPr lang="en-GB" sz="2000" b="1" i="1" dirty="0" err="1" smtClean="0">
                <a:solidFill>
                  <a:srgbClr val="7DB928"/>
                </a:solidFill>
                <a:latin typeface="Times New Roman" panose="02020603050405020304" pitchFamily="18" charset="0"/>
              </a:rPr>
              <a:t>Medicago</a:t>
            </a:r>
            <a:r>
              <a:rPr lang="en-GB" sz="2000" b="1" i="1" dirty="0" smtClean="0">
                <a:solidFill>
                  <a:srgbClr val="7DB928"/>
                </a:solidFill>
                <a:latin typeface="Times New Roman" panose="02020603050405020304" pitchFamily="18" charset="0"/>
              </a:rPr>
              <a:t> </a:t>
            </a:r>
            <a:r>
              <a:rPr lang="en-GB" sz="2000" b="1" i="1" dirty="0" err="1" smtClean="0">
                <a:solidFill>
                  <a:srgbClr val="7DB928"/>
                </a:solidFill>
                <a:latin typeface="Times New Roman" panose="02020603050405020304" pitchFamily="18" charset="0"/>
              </a:rPr>
              <a:t>sativa</a:t>
            </a:r>
            <a:r>
              <a:rPr lang="en-GB" sz="2000" b="1" i="1" dirty="0" smtClean="0">
                <a:solidFill>
                  <a:srgbClr val="7DB928"/>
                </a:solidFill>
                <a:latin typeface="Times New Roman" panose="02020603050405020304" pitchFamily="18" charset="0"/>
              </a:rPr>
              <a:t> L. </a:t>
            </a:r>
            <a:r>
              <a:rPr lang="en-GB" sz="2000" b="1" dirty="0" smtClean="0">
                <a:solidFill>
                  <a:srgbClr val="7DB928"/>
                </a:solidFill>
                <a:latin typeface="Times New Roman" panose="02020603050405020304" pitchFamily="18" charset="0"/>
              </a:rPr>
              <a:t>or </a:t>
            </a:r>
            <a:r>
              <a:rPr lang="en-GB" sz="2000" b="1" i="1" dirty="0" err="1" smtClean="0">
                <a:solidFill>
                  <a:srgbClr val="7DB928"/>
                </a:solidFill>
                <a:latin typeface="Times New Roman" panose="02020603050405020304" pitchFamily="18" charset="0"/>
              </a:rPr>
              <a:t>Trifolium</a:t>
            </a:r>
            <a:r>
              <a:rPr lang="en-GB" sz="2000" b="1" i="1" dirty="0" smtClean="0">
                <a:solidFill>
                  <a:srgbClr val="7DB928"/>
                </a:solidFill>
                <a:latin typeface="Times New Roman" panose="02020603050405020304" pitchFamily="18" charset="0"/>
              </a:rPr>
              <a:t> </a:t>
            </a:r>
            <a:r>
              <a:rPr lang="en-GB" sz="2000" b="1" i="1" dirty="0" err="1" smtClean="0">
                <a:solidFill>
                  <a:srgbClr val="7DB928"/>
                </a:solidFill>
                <a:latin typeface="Times New Roman" panose="02020603050405020304" pitchFamily="18" charset="0"/>
              </a:rPr>
              <a:t>pratense</a:t>
            </a:r>
            <a:r>
              <a:rPr lang="en-GB" sz="2000" b="1" i="1" dirty="0" smtClean="0">
                <a:solidFill>
                  <a:srgbClr val="7DB928"/>
                </a:solidFill>
                <a:latin typeface="Times New Roman" panose="02020603050405020304" pitchFamily="18" charset="0"/>
              </a:rPr>
              <a:t> L. </a:t>
            </a:r>
            <a:r>
              <a:rPr lang="en-GB" sz="2000" b="1" dirty="0" smtClean="0">
                <a:solidFill>
                  <a:srgbClr val="7DB928"/>
                </a:solidFill>
                <a:latin typeface="Times New Roman" panose="02020603050405020304" pitchFamily="18" charset="0"/>
              </a:rPr>
              <a:t>enhance PAHs </a:t>
            </a:r>
            <a:r>
              <a:rPr lang="en-GB" sz="2000" b="1" dirty="0" err="1" smtClean="0">
                <a:solidFill>
                  <a:srgbClr val="7DB928"/>
                </a:solidFill>
                <a:latin typeface="Times New Roman" panose="02020603050405020304" pitchFamily="18" charset="0"/>
              </a:rPr>
              <a:t>bioaccessibility</a:t>
            </a:r>
            <a:r>
              <a:rPr lang="en-GB" sz="2000" b="1" dirty="0" smtClean="0">
                <a:solidFill>
                  <a:srgbClr val="7DB928"/>
                </a:solidFill>
                <a:latin typeface="Times New Roman" panose="02020603050405020304" pitchFamily="18" charset="0"/>
              </a:rPr>
              <a:t>, and thus bioremediation, </a:t>
            </a:r>
            <a:r>
              <a:rPr lang="en-GB" sz="2000" b="1" dirty="0">
                <a:solidFill>
                  <a:srgbClr val="7DB928"/>
                </a:solidFill>
                <a:latin typeface="Times New Roman" panose="02020603050405020304" pitchFamily="18" charset="0"/>
              </a:rPr>
              <a:t>as part of the </a:t>
            </a:r>
            <a:r>
              <a:rPr lang="en-GB" sz="2000" b="1" dirty="0" err="1">
                <a:solidFill>
                  <a:srgbClr val="7DB928"/>
                </a:solidFill>
                <a:latin typeface="Times New Roman" panose="02020603050405020304" pitchFamily="18" charset="0"/>
              </a:rPr>
              <a:t>rhizospheric</a:t>
            </a:r>
            <a:r>
              <a:rPr lang="en-GB" sz="2000" b="1" dirty="0">
                <a:solidFill>
                  <a:srgbClr val="7DB928"/>
                </a:solidFill>
                <a:latin typeface="Times New Roman" panose="02020603050405020304" pitchFamily="18" charset="0"/>
              </a:rPr>
              <a:t> </a:t>
            </a:r>
            <a:r>
              <a:rPr lang="en-GB" sz="2000" b="1" dirty="0" smtClean="0">
                <a:solidFill>
                  <a:srgbClr val="7DB928"/>
                </a:solidFill>
                <a:latin typeface="Times New Roman" panose="02020603050405020304" pitchFamily="18" charset="0"/>
              </a:rPr>
              <a:t>effect?</a:t>
            </a:r>
            <a:endParaRPr lang="en-GB" sz="2000" b="1" dirty="0">
              <a:solidFill>
                <a:srgbClr val="7DB928"/>
              </a:solidFill>
              <a:latin typeface="Times New Roman" panose="02020603050405020304" pitchFamily="18" charset="0"/>
            </a:endParaRPr>
          </a:p>
        </p:txBody>
      </p:sp>
      <p:graphicFrame>
        <p:nvGraphicFramePr>
          <p:cNvPr id="4" name="Diagramme 3"/>
          <p:cNvGraphicFramePr/>
          <p:nvPr>
            <p:extLst>
              <p:ext uri="{D42A27DB-BD31-4B8C-83A1-F6EECF244321}">
                <p14:modId xmlns:p14="http://schemas.microsoft.com/office/powerpoint/2010/main" val="3715284513"/>
              </p:ext>
            </p:extLst>
          </p:nvPr>
        </p:nvGraphicFramePr>
        <p:xfrm>
          <a:off x="323528" y="332656"/>
          <a:ext cx="8712968" cy="3177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ZoneTexte 4"/>
          <p:cNvSpPr txBox="1"/>
          <p:nvPr/>
        </p:nvSpPr>
        <p:spPr>
          <a:xfrm>
            <a:off x="3635896" y="3149094"/>
            <a:ext cx="2160240" cy="369332"/>
          </a:xfrm>
          <a:prstGeom prst="rect">
            <a:avLst/>
          </a:prstGeom>
          <a:noFill/>
        </p:spPr>
        <p:txBody>
          <a:bodyPr wrap="square" rtlCol="0">
            <a:spAutoFit/>
          </a:bodyPr>
          <a:lstStyle/>
          <a:p>
            <a:r>
              <a:rPr lang="fr-BE" b="1" dirty="0" err="1" smtClean="0">
                <a:solidFill>
                  <a:srgbClr val="00707F"/>
                </a:solidFill>
                <a:latin typeface="Times New Roman" panose="02020603050405020304" pitchFamily="18" charset="0"/>
                <a:cs typeface="Times New Roman" panose="02020603050405020304" pitchFamily="18" charset="0"/>
              </a:rPr>
              <a:t>Rhizoremediation</a:t>
            </a:r>
            <a:endParaRPr lang="fr-BE" b="1" dirty="0">
              <a:solidFill>
                <a:srgbClr val="00707F"/>
              </a:solidFill>
              <a:latin typeface="Times New Roman" panose="02020603050405020304" pitchFamily="18" charset="0"/>
              <a:cs typeface="Times New Roman" panose="02020603050405020304" pitchFamily="18" charset="0"/>
            </a:endParaRPr>
          </a:p>
        </p:txBody>
      </p:sp>
      <p:cxnSp>
        <p:nvCxnSpPr>
          <p:cNvPr id="9" name="Connecteur droit avec flèche 8"/>
          <p:cNvCxnSpPr/>
          <p:nvPr/>
        </p:nvCxnSpPr>
        <p:spPr>
          <a:xfrm>
            <a:off x="4680012" y="2276872"/>
            <a:ext cx="0" cy="828092"/>
          </a:xfrm>
          <a:prstGeom prst="straightConnector1">
            <a:avLst/>
          </a:prstGeom>
          <a:ln w="25400">
            <a:solidFill>
              <a:srgbClr val="00707F"/>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275856" y="3654315"/>
            <a:ext cx="2880320" cy="369332"/>
          </a:xfrm>
          <a:prstGeom prst="rect">
            <a:avLst/>
          </a:prstGeom>
          <a:noFill/>
        </p:spPr>
        <p:txBody>
          <a:bodyPr wrap="square" rtlCol="0">
            <a:spAutoFit/>
          </a:bodyPr>
          <a:lstStyle/>
          <a:p>
            <a:r>
              <a:rPr lang="fr-BE" b="1" dirty="0" smtClean="0">
                <a:solidFill>
                  <a:srgbClr val="C00000"/>
                </a:solidFill>
                <a:latin typeface="Times New Roman" panose="02020603050405020304" pitchFamily="18" charset="0"/>
                <a:cs typeface="Times New Roman" panose="02020603050405020304" pitchFamily="18" charset="0"/>
              </a:rPr>
              <a:t>Limited by </a:t>
            </a:r>
            <a:r>
              <a:rPr lang="fr-BE" b="1" dirty="0" err="1" smtClean="0">
                <a:solidFill>
                  <a:srgbClr val="C00000"/>
                </a:solidFill>
                <a:latin typeface="Times New Roman" panose="02020603050405020304" pitchFamily="18" charset="0"/>
                <a:cs typeface="Times New Roman" panose="02020603050405020304" pitchFamily="18" charset="0"/>
              </a:rPr>
              <a:t>bioaccessibility</a:t>
            </a:r>
            <a:endParaRPr lang="fr-BE" b="1" dirty="0">
              <a:solidFill>
                <a:srgbClr val="C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915542" y="4197451"/>
            <a:ext cx="1268296" cy="369332"/>
          </a:xfrm>
          <a:prstGeom prst="rect">
            <a:avLst/>
          </a:prstGeom>
        </p:spPr>
        <p:txBody>
          <a:bodyPr wrap="none">
            <a:spAutoFit/>
          </a:bodyPr>
          <a:lstStyle/>
          <a:p>
            <a:r>
              <a:rPr lang="en-GB" i="1" dirty="0" err="1" smtClean="0">
                <a:solidFill>
                  <a:srgbClr val="7DB928"/>
                </a:solidFill>
                <a:latin typeface="Times New Roman" panose="02020603050405020304" pitchFamily="18" charset="0"/>
              </a:rPr>
              <a:t>Fabaceae</a:t>
            </a:r>
            <a:r>
              <a:rPr lang="en-GB" i="1" dirty="0" smtClean="0">
                <a:solidFill>
                  <a:srgbClr val="7DB928"/>
                </a:solidFill>
                <a:latin typeface="Times New Roman" panose="02020603050405020304" pitchFamily="18" charset="0"/>
              </a:rPr>
              <a:t> </a:t>
            </a:r>
            <a:r>
              <a:rPr lang="en-GB" dirty="0" smtClean="0">
                <a:solidFill>
                  <a:srgbClr val="7DB928"/>
                </a:solidFill>
                <a:latin typeface="Times New Roman" panose="02020603050405020304" pitchFamily="18" charset="0"/>
              </a:rPr>
              <a:t>?</a:t>
            </a:r>
            <a:endParaRPr lang="en-GB" dirty="0">
              <a:solidFill>
                <a:srgbClr val="00707F"/>
              </a:solidFill>
              <a:latin typeface="Times New Roman" panose="02020603050405020304" pitchFamily="18" charset="0"/>
            </a:endParaRPr>
          </a:p>
        </p:txBody>
      </p:sp>
    </p:spTree>
    <p:extLst>
      <p:ext uri="{BB962C8B-B14F-4D97-AF65-F5344CB8AC3E}">
        <p14:creationId xmlns:p14="http://schemas.microsoft.com/office/powerpoint/2010/main" val="364790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 grpId="0"/>
      <p:bldGraphic spid="4" grpId="0">
        <p:bldAsOne/>
      </p:bldGraphic>
      <p:bldP spid="5" grpId="0"/>
      <p:bldP spid="1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2"/>
          <p:cNvSpPr txBox="1">
            <a:spLocks/>
          </p:cNvSpPr>
          <p:nvPr/>
        </p:nvSpPr>
        <p:spPr>
          <a:xfrm>
            <a:off x="1066799" y="998959"/>
            <a:ext cx="8208912" cy="5373216"/>
          </a:xfrm>
          <a:prstGeom prst="rect">
            <a:avLst/>
          </a:prstGeom>
        </p:spPr>
        <p:txBody>
          <a:bodyPr vert="horz" lIns="91440" tIns="45720" rIns="91440" bIns="45720" rtlCol="0">
            <a:normAutofit fontScale="92500" lnSpcReduction="10000"/>
          </a:bodyPr>
          <a:lstStyle>
            <a:defPPr>
              <a:defRPr lang="fr-FR"/>
            </a:defPPr>
            <a:lvl1pPr>
              <a:defRPr i="1"/>
            </a:lvl1pPr>
          </a:lstStyle>
          <a:p>
            <a:pPr>
              <a:spcBef>
                <a:spcPct val="0"/>
              </a:spcBef>
            </a:pPr>
            <a:r>
              <a:rPr lang="fr-BE" sz="2000" i="0" dirty="0">
                <a:solidFill>
                  <a:srgbClr val="00707F"/>
                </a:solidFill>
                <a:latin typeface="Times New Roman" pitchFamily="18" charset="0"/>
                <a:cs typeface="Times New Roman" pitchFamily="18" charset="0"/>
              </a:rPr>
              <a:t>Pots:		</a:t>
            </a:r>
            <a:r>
              <a:rPr lang="fr-BE" sz="2000" i="0" dirty="0" err="1" smtClean="0">
                <a:solidFill>
                  <a:srgbClr val="00707F"/>
                </a:solidFill>
                <a:latin typeface="Times New Roman" pitchFamily="18" charset="0"/>
                <a:cs typeface="Times New Roman" pitchFamily="18" charset="0"/>
              </a:rPr>
              <a:t>Aged-contaminated</a:t>
            </a:r>
            <a:r>
              <a:rPr lang="fr-BE" sz="2000" i="0" dirty="0" smtClean="0">
                <a:solidFill>
                  <a:srgbClr val="00707F"/>
                </a:solidFill>
                <a:latin typeface="Times New Roman" pitchFamily="18" charset="0"/>
                <a:cs typeface="Times New Roman" pitchFamily="18" charset="0"/>
              </a:rPr>
              <a:t> </a:t>
            </a:r>
            <a:r>
              <a:rPr lang="fr-BE" sz="2000" i="0" dirty="0" err="1" smtClean="0">
                <a:solidFill>
                  <a:srgbClr val="00707F"/>
                </a:solidFill>
                <a:latin typeface="Times New Roman" pitchFamily="18" charset="0"/>
                <a:cs typeface="Times New Roman" pitchFamily="18" charset="0"/>
              </a:rPr>
              <a:t>soil</a:t>
            </a:r>
            <a:r>
              <a:rPr lang="fr-BE" sz="2000" i="0" dirty="0">
                <a:solidFill>
                  <a:srgbClr val="00707F"/>
                </a:solidFill>
                <a:latin typeface="Times New Roman" pitchFamily="18" charset="0"/>
                <a:cs typeface="Times New Roman" pitchFamily="18" charset="0"/>
              </a:rPr>
              <a:t> </a:t>
            </a:r>
            <a:r>
              <a:rPr lang="fr-BE" sz="2000" i="0" dirty="0" smtClean="0">
                <a:solidFill>
                  <a:srgbClr val="00707F"/>
                </a:solidFill>
                <a:latin typeface="Times New Roman" pitchFamily="18" charset="0"/>
                <a:cs typeface="Times New Roman" pitchFamily="18" charset="0"/>
              </a:rPr>
              <a:t>+ culture</a:t>
            </a:r>
          </a:p>
          <a:p>
            <a:pPr>
              <a:spcBef>
                <a:spcPct val="0"/>
              </a:spcBef>
            </a:pPr>
            <a:r>
              <a:rPr lang="fr-FR" sz="2000" i="0" dirty="0">
                <a:solidFill>
                  <a:srgbClr val="00707F"/>
                </a:solidFill>
                <a:latin typeface="Times New Roman" pitchFamily="18" charset="0"/>
                <a:cs typeface="Times New Roman" pitchFamily="18" charset="0"/>
              </a:rPr>
              <a:t>		</a:t>
            </a:r>
            <a:endParaRPr lang="fr-FR" sz="2000" i="0" dirty="0" smtClean="0">
              <a:solidFill>
                <a:srgbClr val="00707F"/>
              </a:solidFill>
              <a:latin typeface="Times New Roman" pitchFamily="18" charset="0"/>
              <a:cs typeface="Times New Roman" pitchFamily="18" charset="0"/>
            </a:endParaRPr>
          </a:p>
          <a:p>
            <a:pPr>
              <a:spcBef>
                <a:spcPct val="0"/>
              </a:spcBef>
            </a:pPr>
            <a:endParaRPr lang="fr-FR" sz="2000" i="0" dirty="0">
              <a:solidFill>
                <a:srgbClr val="00707F"/>
              </a:solidFill>
              <a:latin typeface="Times New Roman" pitchFamily="18" charset="0"/>
              <a:cs typeface="Times New Roman" pitchFamily="18" charset="0"/>
            </a:endParaRPr>
          </a:p>
          <a:p>
            <a:pPr>
              <a:spcBef>
                <a:spcPct val="0"/>
              </a:spcBef>
            </a:pPr>
            <a:r>
              <a:rPr lang="fr-FR" sz="2000" i="0" dirty="0">
                <a:solidFill>
                  <a:srgbClr val="00707F"/>
                </a:solidFill>
                <a:latin typeface="Times New Roman" pitchFamily="18" charset="0"/>
                <a:cs typeface="Times New Roman" pitchFamily="18" charset="0"/>
              </a:rPr>
              <a:t>Culture:	</a:t>
            </a:r>
            <a:r>
              <a:rPr lang="fr-FR" sz="2000" i="0" dirty="0" smtClean="0">
                <a:solidFill>
                  <a:srgbClr val="00707F"/>
                </a:solidFill>
                <a:latin typeface="Times New Roman" pitchFamily="18" charset="0"/>
                <a:cs typeface="Times New Roman" pitchFamily="18" charset="0"/>
              </a:rPr>
              <a:t>	</a:t>
            </a:r>
            <a:r>
              <a:rPr lang="fr-FR" sz="2000" dirty="0" err="1" smtClean="0">
                <a:solidFill>
                  <a:srgbClr val="00707F"/>
                </a:solidFill>
                <a:latin typeface="Times New Roman" pitchFamily="18" charset="0"/>
                <a:cs typeface="Times New Roman" pitchFamily="18" charset="0"/>
              </a:rPr>
              <a:t>Medicago</a:t>
            </a:r>
            <a:r>
              <a:rPr lang="fr-FR" sz="2000" dirty="0" smtClean="0">
                <a:solidFill>
                  <a:srgbClr val="00707F"/>
                </a:solidFill>
                <a:latin typeface="Times New Roman" pitchFamily="18" charset="0"/>
                <a:cs typeface="Times New Roman" pitchFamily="18" charset="0"/>
              </a:rPr>
              <a:t> </a:t>
            </a:r>
            <a:r>
              <a:rPr lang="fr-FR" sz="2000" dirty="0" err="1" smtClean="0">
                <a:solidFill>
                  <a:srgbClr val="00707F"/>
                </a:solidFill>
                <a:latin typeface="Times New Roman" pitchFamily="18" charset="0"/>
                <a:cs typeface="Times New Roman" pitchFamily="18" charset="0"/>
              </a:rPr>
              <a:t>sativa</a:t>
            </a:r>
            <a:r>
              <a:rPr lang="fr-FR" sz="2000" dirty="0" smtClean="0">
                <a:solidFill>
                  <a:srgbClr val="00707F"/>
                </a:solidFill>
                <a:latin typeface="Times New Roman" pitchFamily="18" charset="0"/>
                <a:cs typeface="Times New Roman" pitchFamily="18" charset="0"/>
              </a:rPr>
              <a:t> </a:t>
            </a:r>
            <a:r>
              <a:rPr lang="fr-FR" sz="2000" i="0" dirty="0" smtClean="0">
                <a:solidFill>
                  <a:srgbClr val="00707F"/>
                </a:solidFill>
                <a:latin typeface="Times New Roman" pitchFamily="18" charset="0"/>
                <a:cs typeface="Times New Roman" pitchFamily="18" charset="0"/>
              </a:rPr>
              <a:t>L. (</a:t>
            </a:r>
            <a:r>
              <a:rPr lang="fr-FR" sz="2000" i="0" dirty="0" err="1" smtClean="0">
                <a:solidFill>
                  <a:srgbClr val="00707F"/>
                </a:solidFill>
                <a:latin typeface="Times New Roman" pitchFamily="18" charset="0"/>
                <a:cs typeface="Times New Roman" pitchFamily="18" charset="0"/>
              </a:rPr>
              <a:t>alfalfa</a:t>
            </a:r>
            <a:r>
              <a:rPr lang="fr-FR" sz="2000" i="0" dirty="0" smtClean="0">
                <a:solidFill>
                  <a:srgbClr val="00707F"/>
                </a:solidFill>
                <a:latin typeface="Times New Roman" pitchFamily="18" charset="0"/>
                <a:cs typeface="Times New Roman" pitchFamily="18" charset="0"/>
              </a:rPr>
              <a:t>)</a:t>
            </a:r>
          </a:p>
          <a:p>
            <a:pPr>
              <a:spcBef>
                <a:spcPct val="0"/>
              </a:spcBef>
            </a:pPr>
            <a:endParaRPr lang="fr-FR" sz="2000" i="0" dirty="0" smtClean="0">
              <a:solidFill>
                <a:srgbClr val="00707F"/>
              </a:solidFill>
              <a:latin typeface="Times New Roman" pitchFamily="18" charset="0"/>
              <a:cs typeface="Times New Roman" pitchFamily="18" charset="0"/>
            </a:endParaRPr>
          </a:p>
          <a:p>
            <a:pPr>
              <a:spcBef>
                <a:spcPct val="0"/>
              </a:spcBef>
            </a:pPr>
            <a:r>
              <a:rPr lang="fr-FR" sz="2000" i="0" dirty="0">
                <a:solidFill>
                  <a:srgbClr val="00707F"/>
                </a:solidFill>
                <a:latin typeface="Times New Roman" pitchFamily="18" charset="0"/>
                <a:cs typeface="Times New Roman" pitchFamily="18" charset="0"/>
              </a:rPr>
              <a:t>		</a:t>
            </a:r>
            <a:r>
              <a:rPr lang="fr-FR" sz="2000" dirty="0" smtClean="0">
                <a:solidFill>
                  <a:srgbClr val="00707F"/>
                </a:solidFill>
                <a:latin typeface="Times New Roman" pitchFamily="18" charset="0"/>
                <a:cs typeface="Times New Roman" pitchFamily="18" charset="0"/>
              </a:rPr>
              <a:t>Trifolium </a:t>
            </a:r>
            <a:r>
              <a:rPr lang="fr-FR" sz="2000" dirty="0" err="1" smtClean="0">
                <a:solidFill>
                  <a:srgbClr val="00707F"/>
                </a:solidFill>
                <a:latin typeface="Times New Roman" pitchFamily="18" charset="0"/>
                <a:cs typeface="Times New Roman" pitchFamily="18" charset="0"/>
              </a:rPr>
              <a:t>pratense</a:t>
            </a:r>
            <a:r>
              <a:rPr lang="fr-FR" sz="2000" dirty="0" smtClean="0">
                <a:solidFill>
                  <a:srgbClr val="00707F"/>
                </a:solidFill>
                <a:latin typeface="Times New Roman" pitchFamily="18" charset="0"/>
                <a:cs typeface="Times New Roman" pitchFamily="18" charset="0"/>
              </a:rPr>
              <a:t> </a:t>
            </a:r>
            <a:r>
              <a:rPr lang="fr-FR" sz="2000" i="0" dirty="0" smtClean="0">
                <a:solidFill>
                  <a:srgbClr val="00707F"/>
                </a:solidFill>
                <a:latin typeface="Times New Roman" pitchFamily="18" charset="0"/>
                <a:cs typeface="Times New Roman" pitchFamily="18" charset="0"/>
              </a:rPr>
              <a:t>L. (</a:t>
            </a:r>
            <a:r>
              <a:rPr lang="fr-FR" sz="2000" i="0" dirty="0" err="1" smtClean="0">
                <a:solidFill>
                  <a:srgbClr val="00707F"/>
                </a:solidFill>
                <a:latin typeface="Times New Roman" pitchFamily="18" charset="0"/>
                <a:cs typeface="Times New Roman" pitchFamily="18" charset="0"/>
              </a:rPr>
              <a:t>red</a:t>
            </a:r>
            <a:r>
              <a:rPr lang="fr-FR" sz="2000" i="0" dirty="0" smtClean="0">
                <a:solidFill>
                  <a:srgbClr val="00707F"/>
                </a:solidFill>
                <a:latin typeface="Times New Roman" pitchFamily="18" charset="0"/>
                <a:cs typeface="Times New Roman" pitchFamily="18" charset="0"/>
              </a:rPr>
              <a:t> </a:t>
            </a:r>
            <a:r>
              <a:rPr lang="fr-FR" sz="2000" i="0" dirty="0" err="1" smtClean="0">
                <a:solidFill>
                  <a:srgbClr val="00707F"/>
                </a:solidFill>
                <a:latin typeface="Times New Roman" pitchFamily="18" charset="0"/>
                <a:cs typeface="Times New Roman" pitchFamily="18" charset="0"/>
              </a:rPr>
              <a:t>clover</a:t>
            </a:r>
            <a:r>
              <a:rPr lang="fr-FR" sz="2000" i="0" dirty="0" smtClean="0">
                <a:solidFill>
                  <a:srgbClr val="00707F"/>
                </a:solidFill>
                <a:latin typeface="Times New Roman" pitchFamily="18" charset="0"/>
                <a:cs typeface="Times New Roman" pitchFamily="18" charset="0"/>
              </a:rPr>
              <a:t>)</a:t>
            </a:r>
          </a:p>
          <a:p>
            <a:pPr>
              <a:spcBef>
                <a:spcPct val="0"/>
              </a:spcBef>
            </a:pPr>
            <a:endParaRPr lang="fr-FR" sz="2000" i="0" dirty="0">
              <a:solidFill>
                <a:srgbClr val="00707F"/>
              </a:solidFill>
              <a:latin typeface="Times New Roman" pitchFamily="18" charset="0"/>
              <a:cs typeface="Times New Roman" pitchFamily="18" charset="0"/>
            </a:endParaRPr>
          </a:p>
          <a:p>
            <a:pPr>
              <a:spcBef>
                <a:spcPct val="0"/>
              </a:spcBef>
            </a:pPr>
            <a:r>
              <a:rPr lang="fr-FR" sz="2000" i="0" dirty="0">
                <a:solidFill>
                  <a:srgbClr val="00707F"/>
                </a:solidFill>
                <a:latin typeface="Times New Roman" pitchFamily="18" charset="0"/>
                <a:cs typeface="Times New Roman" pitchFamily="18" charset="0"/>
              </a:rPr>
              <a:t>	</a:t>
            </a:r>
            <a:r>
              <a:rPr lang="fr-FR" sz="2000" i="0" dirty="0" smtClean="0">
                <a:solidFill>
                  <a:srgbClr val="00707F"/>
                </a:solidFill>
                <a:latin typeface="Times New Roman" pitchFamily="18" charset="0"/>
                <a:cs typeface="Times New Roman" pitchFamily="18" charset="0"/>
              </a:rPr>
              <a:t>	Control (</a:t>
            </a:r>
            <a:r>
              <a:rPr lang="fr-FR" sz="2000" i="0" dirty="0" err="1" smtClean="0">
                <a:solidFill>
                  <a:srgbClr val="00707F"/>
                </a:solidFill>
                <a:latin typeface="Times New Roman" pitchFamily="18" charset="0"/>
                <a:cs typeface="Times New Roman" pitchFamily="18" charset="0"/>
              </a:rPr>
              <a:t>unplanted</a:t>
            </a:r>
            <a:r>
              <a:rPr lang="fr-FR" sz="2000" i="0" dirty="0" smtClean="0">
                <a:solidFill>
                  <a:srgbClr val="00707F"/>
                </a:solidFill>
                <a:latin typeface="Times New Roman" pitchFamily="18" charset="0"/>
                <a:cs typeface="Times New Roman" pitchFamily="18" charset="0"/>
              </a:rPr>
              <a:t>)</a:t>
            </a:r>
            <a:endParaRPr lang="fr-FR" sz="2000" i="0" dirty="0">
              <a:solidFill>
                <a:srgbClr val="00707F"/>
              </a:solidFill>
              <a:latin typeface="Times New Roman" pitchFamily="18" charset="0"/>
              <a:cs typeface="Times New Roman" pitchFamily="18" charset="0"/>
            </a:endParaRPr>
          </a:p>
          <a:p>
            <a:pPr>
              <a:spcBef>
                <a:spcPct val="0"/>
              </a:spcBef>
            </a:pPr>
            <a:endParaRPr lang="fr-FR" sz="2000" i="0" dirty="0" smtClean="0">
              <a:solidFill>
                <a:srgbClr val="00707F"/>
              </a:solidFill>
              <a:latin typeface="Times New Roman" pitchFamily="18" charset="0"/>
              <a:cs typeface="Times New Roman" pitchFamily="18" charset="0"/>
            </a:endParaRPr>
          </a:p>
          <a:p>
            <a:pPr>
              <a:spcBef>
                <a:spcPct val="0"/>
              </a:spcBef>
            </a:pPr>
            <a:endParaRPr lang="fr-FR" sz="2000" i="0" dirty="0" smtClean="0">
              <a:solidFill>
                <a:srgbClr val="00707F"/>
              </a:solidFill>
              <a:latin typeface="Times New Roman" pitchFamily="18" charset="0"/>
              <a:cs typeface="Times New Roman" pitchFamily="18" charset="0"/>
            </a:endParaRPr>
          </a:p>
          <a:p>
            <a:pPr>
              <a:spcBef>
                <a:spcPct val="0"/>
              </a:spcBef>
            </a:pPr>
            <a:r>
              <a:rPr lang="fr-FR" sz="2000" i="0" dirty="0">
                <a:solidFill>
                  <a:srgbClr val="00707F"/>
                </a:solidFill>
                <a:latin typeface="Times New Roman" pitchFamily="18" charset="0"/>
                <a:cs typeface="Times New Roman" pitchFamily="18" charset="0"/>
              </a:rPr>
              <a:t>Time:		3-6-12 </a:t>
            </a:r>
            <a:r>
              <a:rPr lang="fr-FR" sz="2000" i="0" dirty="0" err="1" smtClean="0">
                <a:solidFill>
                  <a:srgbClr val="00707F"/>
                </a:solidFill>
                <a:latin typeface="Times New Roman" pitchFamily="18" charset="0"/>
                <a:cs typeface="Times New Roman" pitchFamily="18" charset="0"/>
              </a:rPr>
              <a:t>months</a:t>
            </a:r>
            <a:r>
              <a:rPr lang="fr-FR" sz="2000" i="0" dirty="0" smtClean="0">
                <a:solidFill>
                  <a:srgbClr val="00707F"/>
                </a:solidFill>
                <a:latin typeface="Times New Roman" pitchFamily="18" charset="0"/>
                <a:cs typeface="Times New Roman" pitchFamily="18" charset="0"/>
              </a:rPr>
              <a:t> (April 2018 to April 2019)</a:t>
            </a:r>
            <a:endParaRPr lang="fr-FR" sz="2000" i="0" dirty="0">
              <a:solidFill>
                <a:srgbClr val="00707F"/>
              </a:solidFill>
              <a:latin typeface="Times New Roman" pitchFamily="18" charset="0"/>
              <a:cs typeface="Times New Roman" pitchFamily="18" charset="0"/>
            </a:endParaRPr>
          </a:p>
          <a:p>
            <a:pPr>
              <a:spcBef>
                <a:spcPct val="0"/>
              </a:spcBef>
            </a:pPr>
            <a:endParaRPr lang="fr-FR" sz="2000" i="0" dirty="0">
              <a:solidFill>
                <a:srgbClr val="00707F"/>
              </a:solidFill>
              <a:latin typeface="Times New Roman" pitchFamily="18" charset="0"/>
              <a:cs typeface="Times New Roman" pitchFamily="18" charset="0"/>
            </a:endParaRPr>
          </a:p>
          <a:p>
            <a:pPr>
              <a:spcBef>
                <a:spcPct val="0"/>
              </a:spcBef>
            </a:pPr>
            <a:r>
              <a:rPr lang="fr-FR" sz="2000" i="0" dirty="0" err="1" smtClean="0">
                <a:solidFill>
                  <a:srgbClr val="00707F"/>
                </a:solidFill>
                <a:latin typeface="Times New Roman" pitchFamily="18" charset="0"/>
                <a:cs typeface="Times New Roman" pitchFamily="18" charset="0"/>
              </a:rPr>
              <a:t>Repetitions</a:t>
            </a:r>
            <a:r>
              <a:rPr lang="fr-FR" sz="2000" i="0" dirty="0">
                <a:solidFill>
                  <a:srgbClr val="00707F"/>
                </a:solidFill>
                <a:latin typeface="Times New Roman" pitchFamily="18" charset="0"/>
                <a:cs typeface="Times New Roman" pitchFamily="18" charset="0"/>
              </a:rPr>
              <a:t>:	</a:t>
            </a:r>
            <a:r>
              <a:rPr lang="fr-FR" sz="2000" i="0" dirty="0" smtClean="0">
                <a:solidFill>
                  <a:srgbClr val="00707F"/>
                </a:solidFill>
                <a:latin typeface="Times New Roman" pitchFamily="18" charset="0"/>
                <a:cs typeface="Times New Roman" pitchFamily="18" charset="0"/>
              </a:rPr>
              <a:t>5</a:t>
            </a:r>
          </a:p>
          <a:p>
            <a:pPr>
              <a:spcBef>
                <a:spcPct val="0"/>
              </a:spcBef>
            </a:pPr>
            <a:endParaRPr lang="fr-FR" sz="2000" i="0" dirty="0" smtClean="0">
              <a:solidFill>
                <a:srgbClr val="00707F"/>
              </a:solidFill>
              <a:latin typeface="Times New Roman" pitchFamily="18" charset="0"/>
              <a:cs typeface="Times New Roman" pitchFamily="18" charset="0"/>
            </a:endParaRPr>
          </a:p>
          <a:p>
            <a:pPr>
              <a:spcBef>
                <a:spcPct val="0"/>
              </a:spcBef>
            </a:pPr>
            <a:r>
              <a:rPr lang="fr-BE" sz="2000" i="0" dirty="0">
                <a:solidFill>
                  <a:srgbClr val="00707F"/>
                </a:solidFill>
                <a:latin typeface="Times New Roman" pitchFamily="18" charset="0"/>
                <a:cs typeface="Times New Roman" pitchFamily="18" charset="0"/>
              </a:rPr>
              <a:t>Conditions:	</a:t>
            </a:r>
            <a:r>
              <a:rPr lang="fr-BE" sz="2000" i="0" dirty="0" err="1">
                <a:solidFill>
                  <a:srgbClr val="00707F"/>
                </a:solidFill>
                <a:latin typeface="Times New Roman" pitchFamily="18" charset="0"/>
                <a:cs typeface="Times New Roman" pitchFamily="18" charset="0"/>
              </a:rPr>
              <a:t>Uncontrolled</a:t>
            </a:r>
            <a:r>
              <a:rPr lang="fr-BE" sz="2000" i="0" dirty="0">
                <a:solidFill>
                  <a:srgbClr val="00707F"/>
                </a:solidFill>
                <a:latin typeface="Times New Roman" pitchFamily="18" charset="0"/>
                <a:cs typeface="Times New Roman" pitchFamily="18" charset="0"/>
              </a:rPr>
              <a:t> </a:t>
            </a:r>
            <a:r>
              <a:rPr lang="fr-BE" sz="2000" i="0" dirty="0" smtClean="0">
                <a:solidFill>
                  <a:srgbClr val="00707F"/>
                </a:solidFill>
                <a:latin typeface="Times New Roman" pitchFamily="18" charset="0"/>
                <a:cs typeface="Times New Roman" pitchFamily="18" charset="0"/>
              </a:rPr>
              <a:t>(</a:t>
            </a:r>
            <a:r>
              <a:rPr lang="fr-BE" sz="2000" i="0" dirty="0" err="1" smtClean="0">
                <a:solidFill>
                  <a:srgbClr val="00707F"/>
                </a:solidFill>
                <a:latin typeface="Times New Roman" pitchFamily="18" charset="0"/>
                <a:cs typeface="Times New Roman" pitchFamily="18" charset="0"/>
              </a:rPr>
              <a:t>outdoors</a:t>
            </a:r>
            <a:r>
              <a:rPr lang="fr-BE" sz="2000" i="0" dirty="0" smtClean="0">
                <a:solidFill>
                  <a:srgbClr val="00707F"/>
                </a:solidFill>
                <a:latin typeface="Times New Roman" pitchFamily="18" charset="0"/>
                <a:cs typeface="Times New Roman" pitchFamily="18" charset="0"/>
              </a:rPr>
              <a:t>)</a:t>
            </a:r>
          </a:p>
          <a:p>
            <a:pPr>
              <a:spcBef>
                <a:spcPct val="0"/>
              </a:spcBef>
            </a:pPr>
            <a:r>
              <a:rPr lang="fr-BE" sz="2000" i="0" dirty="0">
                <a:solidFill>
                  <a:srgbClr val="00707F"/>
                </a:solidFill>
                <a:latin typeface="Times New Roman" pitchFamily="18" charset="0"/>
                <a:cs typeface="Times New Roman" pitchFamily="18" charset="0"/>
              </a:rPr>
              <a:t>	</a:t>
            </a:r>
            <a:r>
              <a:rPr lang="fr-BE" sz="2000" i="0" dirty="0" smtClean="0">
                <a:solidFill>
                  <a:srgbClr val="00707F"/>
                </a:solidFill>
                <a:latin typeface="Times New Roman" pitchFamily="18" charset="0"/>
                <a:cs typeface="Times New Roman" pitchFamily="18" charset="0"/>
              </a:rPr>
              <a:t>	+ </a:t>
            </a:r>
            <a:r>
              <a:rPr lang="fr-BE" sz="2000" i="0" dirty="0" err="1" smtClean="0">
                <a:solidFill>
                  <a:srgbClr val="00707F"/>
                </a:solidFill>
                <a:latin typeface="Times New Roman" pitchFamily="18" charset="0"/>
                <a:cs typeface="Times New Roman" pitchFamily="18" charset="0"/>
              </a:rPr>
              <a:t>tap</a:t>
            </a:r>
            <a:r>
              <a:rPr lang="fr-BE" sz="2000" i="0" dirty="0" smtClean="0">
                <a:solidFill>
                  <a:srgbClr val="00707F"/>
                </a:solidFill>
                <a:latin typeface="Times New Roman" pitchFamily="18" charset="0"/>
                <a:cs typeface="Times New Roman" pitchFamily="18" charset="0"/>
              </a:rPr>
              <a:t>-water (</a:t>
            </a:r>
            <a:r>
              <a:rPr lang="fr-BE" sz="2000" i="0" dirty="0" err="1" smtClean="0">
                <a:solidFill>
                  <a:srgbClr val="00707F"/>
                </a:solidFill>
                <a:latin typeface="Times New Roman" pitchFamily="18" charset="0"/>
                <a:cs typeface="Times New Roman" pitchFamily="18" charset="0"/>
              </a:rPr>
              <a:t>many</a:t>
            </a:r>
            <a:r>
              <a:rPr lang="fr-BE" sz="2000" i="0" dirty="0" smtClean="0">
                <a:solidFill>
                  <a:srgbClr val="00707F"/>
                </a:solidFill>
                <a:latin typeface="Times New Roman" pitchFamily="18" charset="0"/>
                <a:cs typeface="Times New Roman" pitchFamily="18" charset="0"/>
              </a:rPr>
              <a:t> </a:t>
            </a:r>
            <a:r>
              <a:rPr lang="fr-BE" sz="2000" i="0" dirty="0" err="1" smtClean="0">
                <a:solidFill>
                  <a:srgbClr val="00707F"/>
                </a:solidFill>
                <a:latin typeface="Times New Roman" pitchFamily="18" charset="0"/>
                <a:cs typeface="Times New Roman" pitchFamily="18" charset="0"/>
              </a:rPr>
              <a:t>drought</a:t>
            </a:r>
            <a:r>
              <a:rPr lang="fr-BE" sz="2000" i="0" dirty="0" smtClean="0">
                <a:solidFill>
                  <a:srgbClr val="00707F"/>
                </a:solidFill>
                <a:latin typeface="Times New Roman" pitchFamily="18" charset="0"/>
                <a:cs typeface="Times New Roman" pitchFamily="18" charset="0"/>
              </a:rPr>
              <a:t> </a:t>
            </a:r>
            <a:r>
              <a:rPr lang="fr-BE" sz="2000" i="0" dirty="0" err="1" smtClean="0">
                <a:solidFill>
                  <a:srgbClr val="00707F"/>
                </a:solidFill>
                <a:latin typeface="Times New Roman" pitchFamily="18" charset="0"/>
                <a:cs typeface="Times New Roman" pitchFamily="18" charset="0"/>
              </a:rPr>
              <a:t>episodes</a:t>
            </a:r>
            <a:r>
              <a:rPr lang="fr-BE" sz="2000" i="0" dirty="0" smtClean="0">
                <a:solidFill>
                  <a:srgbClr val="00707F"/>
                </a:solidFill>
                <a:latin typeface="Times New Roman" pitchFamily="18" charset="0"/>
                <a:cs typeface="Times New Roman" pitchFamily="18" charset="0"/>
              </a:rPr>
              <a:t>)</a:t>
            </a:r>
            <a:endParaRPr lang="fr-BE" sz="2000" i="0" dirty="0">
              <a:solidFill>
                <a:srgbClr val="00707F"/>
              </a:solidFill>
              <a:latin typeface="Times New Roman" pitchFamily="18" charset="0"/>
              <a:cs typeface="Times New Roman" pitchFamily="18" charset="0"/>
            </a:endParaRPr>
          </a:p>
          <a:p>
            <a:pPr>
              <a:spcBef>
                <a:spcPct val="0"/>
              </a:spcBef>
            </a:pPr>
            <a:r>
              <a:rPr lang="fr-BE" sz="2000" i="0" dirty="0">
                <a:solidFill>
                  <a:srgbClr val="00707F"/>
                </a:solidFill>
                <a:latin typeface="Times New Roman" pitchFamily="18" charset="0"/>
                <a:cs typeface="Times New Roman" pitchFamily="18" charset="0"/>
              </a:rPr>
              <a:t>	</a:t>
            </a:r>
            <a:endParaRPr lang="fr-FR" sz="2000" i="0" dirty="0">
              <a:solidFill>
                <a:srgbClr val="00707F"/>
              </a:solidFill>
              <a:latin typeface="Times New Roman" pitchFamily="18" charset="0"/>
              <a:cs typeface="Times New Roman" pitchFamily="18" charset="0"/>
            </a:endParaRPr>
          </a:p>
          <a:p>
            <a:pPr>
              <a:spcBef>
                <a:spcPct val="0"/>
              </a:spcBef>
            </a:pPr>
            <a:r>
              <a:rPr lang="fr-BE" sz="2000" i="0" dirty="0">
                <a:solidFill>
                  <a:srgbClr val="00707F"/>
                </a:solidFill>
                <a:latin typeface="Times New Roman" pitchFamily="18" charset="0"/>
                <a:cs typeface="Times New Roman" pitchFamily="18" charset="0"/>
              </a:rPr>
              <a:t>Analyses:	</a:t>
            </a:r>
            <a:r>
              <a:rPr lang="fr-BE" sz="2000" i="0" dirty="0" err="1">
                <a:solidFill>
                  <a:srgbClr val="00707F"/>
                </a:solidFill>
                <a:latin typeface="Times New Roman" pitchFamily="18" charset="0"/>
                <a:cs typeface="Times New Roman" pitchFamily="18" charset="0"/>
              </a:rPr>
              <a:t>Residual</a:t>
            </a:r>
            <a:r>
              <a:rPr lang="fr-BE" sz="2000" i="0" dirty="0">
                <a:solidFill>
                  <a:srgbClr val="00707F"/>
                </a:solidFill>
                <a:latin typeface="Times New Roman" pitchFamily="18" charset="0"/>
                <a:cs typeface="Times New Roman" pitchFamily="18" charset="0"/>
              </a:rPr>
              <a:t> </a:t>
            </a:r>
            <a:r>
              <a:rPr lang="fr-BE" sz="2000" i="0" dirty="0" err="1">
                <a:solidFill>
                  <a:srgbClr val="00707F"/>
                </a:solidFill>
                <a:latin typeface="Times New Roman" pitchFamily="18" charset="0"/>
                <a:cs typeface="Times New Roman" pitchFamily="18" charset="0"/>
              </a:rPr>
              <a:t>PAHs</a:t>
            </a:r>
            <a:r>
              <a:rPr lang="fr-BE" sz="2000" i="0" dirty="0">
                <a:solidFill>
                  <a:srgbClr val="00707F"/>
                </a:solidFill>
                <a:latin typeface="Times New Roman" pitchFamily="18" charset="0"/>
                <a:cs typeface="Times New Roman" pitchFamily="18" charset="0"/>
              </a:rPr>
              <a:t> </a:t>
            </a:r>
            <a:r>
              <a:rPr lang="fr-BE" sz="2000" i="0" dirty="0" smtClean="0">
                <a:solidFill>
                  <a:srgbClr val="00707F"/>
                </a:solidFill>
                <a:latin typeface="Times New Roman" pitchFamily="18" charset="0"/>
                <a:cs typeface="Times New Roman" pitchFamily="18" charset="0"/>
              </a:rPr>
              <a:t>content	</a:t>
            </a:r>
            <a:r>
              <a:rPr lang="fr-BE" sz="2000" i="0" dirty="0" smtClean="0">
                <a:solidFill>
                  <a:srgbClr val="00707F"/>
                </a:solidFill>
                <a:latin typeface="Times New Roman" pitchFamily="18" charset="0"/>
                <a:cs typeface="Times New Roman" pitchFamily="18" charset="0"/>
                <a:sym typeface="Wingdings" panose="05000000000000000000" pitchFamily="2" charset="2"/>
              </a:rPr>
              <a:t>exhaustive CH</a:t>
            </a:r>
            <a:r>
              <a:rPr lang="fr-BE" sz="2000" i="0" baseline="-25000" dirty="0" smtClean="0">
                <a:solidFill>
                  <a:srgbClr val="00707F"/>
                </a:solidFill>
                <a:latin typeface="Times New Roman" pitchFamily="18" charset="0"/>
                <a:cs typeface="Times New Roman" pitchFamily="18" charset="0"/>
                <a:sym typeface="Wingdings" panose="05000000000000000000" pitchFamily="2" charset="2"/>
              </a:rPr>
              <a:t>2</a:t>
            </a:r>
            <a:r>
              <a:rPr lang="fr-BE" sz="2000" i="0" dirty="0" smtClean="0">
                <a:solidFill>
                  <a:srgbClr val="00707F"/>
                </a:solidFill>
                <a:latin typeface="Times New Roman" pitchFamily="18" charset="0"/>
                <a:cs typeface="Times New Roman" pitchFamily="18" charset="0"/>
                <a:sym typeface="Wingdings" panose="05000000000000000000" pitchFamily="2" charset="2"/>
              </a:rPr>
              <a:t>Cl</a:t>
            </a:r>
            <a:r>
              <a:rPr lang="fr-BE" sz="2000" i="0" baseline="-25000" dirty="0" smtClean="0">
                <a:solidFill>
                  <a:srgbClr val="00707F"/>
                </a:solidFill>
                <a:latin typeface="Times New Roman" pitchFamily="18" charset="0"/>
                <a:cs typeface="Times New Roman" pitchFamily="18" charset="0"/>
                <a:sym typeface="Wingdings" panose="05000000000000000000" pitchFamily="2" charset="2"/>
              </a:rPr>
              <a:t>2</a:t>
            </a:r>
            <a:r>
              <a:rPr lang="fr-BE" sz="2000" i="0" dirty="0" smtClean="0">
                <a:solidFill>
                  <a:srgbClr val="00707F"/>
                </a:solidFill>
                <a:latin typeface="Times New Roman" pitchFamily="18" charset="0"/>
                <a:cs typeface="Times New Roman" pitchFamily="18" charset="0"/>
                <a:sym typeface="Wingdings" panose="05000000000000000000" pitchFamily="2" charset="2"/>
              </a:rPr>
              <a:t> extraction</a:t>
            </a:r>
            <a:endParaRPr lang="fr-BE" sz="2000" i="0" dirty="0">
              <a:solidFill>
                <a:srgbClr val="00707F"/>
              </a:solidFill>
              <a:latin typeface="Times New Roman" pitchFamily="18" charset="0"/>
              <a:cs typeface="Times New Roman" pitchFamily="18" charset="0"/>
            </a:endParaRPr>
          </a:p>
          <a:p>
            <a:pPr>
              <a:spcBef>
                <a:spcPct val="0"/>
              </a:spcBef>
            </a:pPr>
            <a:r>
              <a:rPr lang="fr-FR" sz="2000" i="0" dirty="0">
                <a:solidFill>
                  <a:srgbClr val="00707F"/>
                </a:solidFill>
                <a:latin typeface="Times New Roman" pitchFamily="18" charset="0"/>
                <a:cs typeface="Times New Roman" pitchFamily="18" charset="0"/>
              </a:rPr>
              <a:t>		</a:t>
            </a:r>
            <a:r>
              <a:rPr lang="fr-FR" sz="2000" i="0" dirty="0" err="1">
                <a:solidFill>
                  <a:srgbClr val="00707F"/>
                </a:solidFill>
                <a:latin typeface="Times New Roman" pitchFamily="18" charset="0"/>
                <a:cs typeface="Times New Roman" pitchFamily="18" charset="0"/>
              </a:rPr>
              <a:t>Bioaccessible</a:t>
            </a:r>
            <a:r>
              <a:rPr lang="fr-FR" sz="2000" i="0" dirty="0">
                <a:solidFill>
                  <a:srgbClr val="00707F"/>
                </a:solidFill>
                <a:latin typeface="Times New Roman" pitchFamily="18" charset="0"/>
                <a:cs typeface="Times New Roman" pitchFamily="18" charset="0"/>
              </a:rPr>
              <a:t> </a:t>
            </a:r>
            <a:r>
              <a:rPr lang="fr-FR" sz="2000" i="0" dirty="0" err="1">
                <a:solidFill>
                  <a:srgbClr val="00707F"/>
                </a:solidFill>
                <a:latin typeface="Times New Roman" pitchFamily="18" charset="0"/>
                <a:cs typeface="Times New Roman" pitchFamily="18" charset="0"/>
              </a:rPr>
              <a:t>PAHs</a:t>
            </a:r>
            <a:r>
              <a:rPr lang="fr-FR" sz="2000" i="0" dirty="0">
                <a:solidFill>
                  <a:srgbClr val="00707F"/>
                </a:solidFill>
                <a:latin typeface="Times New Roman" pitchFamily="18" charset="0"/>
                <a:cs typeface="Times New Roman" pitchFamily="18" charset="0"/>
              </a:rPr>
              <a:t> </a:t>
            </a:r>
            <a:r>
              <a:rPr lang="fr-FR" sz="2000" i="0" dirty="0" smtClean="0">
                <a:solidFill>
                  <a:srgbClr val="00707F"/>
                </a:solidFill>
                <a:latin typeface="Times New Roman" pitchFamily="18" charset="0"/>
                <a:cs typeface="Times New Roman" pitchFamily="18" charset="0"/>
              </a:rPr>
              <a:t>content	</a:t>
            </a:r>
            <a:r>
              <a:rPr lang="fr-FR" sz="2000" i="0" dirty="0" smtClean="0">
                <a:solidFill>
                  <a:srgbClr val="00707F"/>
                </a:solidFill>
                <a:latin typeface="Times New Roman" pitchFamily="18" charset="0"/>
                <a:cs typeface="Times New Roman" pitchFamily="18" charset="0"/>
                <a:sym typeface="Wingdings" panose="05000000000000000000" pitchFamily="2" charset="2"/>
              </a:rPr>
              <a:t></a:t>
            </a:r>
            <a:r>
              <a:rPr lang="fr-FR" sz="2000" i="0" dirty="0" err="1" smtClean="0">
                <a:solidFill>
                  <a:srgbClr val="00707F"/>
                </a:solidFill>
                <a:latin typeface="Times New Roman" pitchFamily="18" charset="0"/>
                <a:cs typeface="Times New Roman" pitchFamily="18" charset="0"/>
                <a:sym typeface="Wingdings" panose="05000000000000000000" pitchFamily="2" charset="2"/>
              </a:rPr>
              <a:t>mild</a:t>
            </a:r>
            <a:r>
              <a:rPr lang="fr-FR" sz="2000" i="0" dirty="0" smtClean="0">
                <a:solidFill>
                  <a:srgbClr val="00707F"/>
                </a:solidFill>
                <a:latin typeface="Times New Roman" pitchFamily="18" charset="0"/>
                <a:cs typeface="Times New Roman" pitchFamily="18" charset="0"/>
                <a:sym typeface="Wingdings" panose="05000000000000000000" pitchFamily="2" charset="2"/>
              </a:rPr>
              <a:t> </a:t>
            </a:r>
            <a:r>
              <a:rPr lang="fr-FR" sz="2000" i="0" dirty="0" err="1" smtClean="0">
                <a:solidFill>
                  <a:srgbClr val="00707F"/>
                </a:solidFill>
                <a:latin typeface="Times New Roman" pitchFamily="18" charset="0"/>
                <a:cs typeface="Times New Roman" pitchFamily="18" charset="0"/>
                <a:sym typeface="Wingdings" panose="05000000000000000000" pitchFamily="2" charset="2"/>
              </a:rPr>
              <a:t>Tenax</a:t>
            </a:r>
            <a:r>
              <a:rPr lang="fr-FR" sz="2000" i="0" dirty="0" smtClean="0">
                <a:solidFill>
                  <a:srgbClr val="00707F"/>
                </a:solidFill>
                <a:latin typeface="Times New Roman" pitchFamily="18" charset="0"/>
                <a:cs typeface="Times New Roman" pitchFamily="18" charset="0"/>
                <a:sym typeface="Wingdings" panose="05000000000000000000" pitchFamily="2" charset="2"/>
              </a:rPr>
              <a:t>® extraction</a:t>
            </a:r>
            <a:endParaRPr lang="fr-FR" sz="2000" i="0" dirty="0">
              <a:solidFill>
                <a:srgbClr val="00707F"/>
              </a:solidFill>
              <a:latin typeface="Times New Roman" pitchFamily="18" charset="0"/>
              <a:cs typeface="Times New Roman" pitchFamily="18" charset="0"/>
            </a:endParaRPr>
          </a:p>
          <a:p>
            <a:pPr marL="342900" indent="-342900">
              <a:spcBef>
                <a:spcPct val="0"/>
              </a:spcBef>
              <a:buFont typeface="Arial" panose="020B0604020202020204" pitchFamily="34" charset="0"/>
              <a:buChar char="•"/>
            </a:pPr>
            <a:endParaRPr lang="fr-FR" sz="2000" i="0" dirty="0">
              <a:solidFill>
                <a:srgbClr val="00707F"/>
              </a:solidFill>
              <a:latin typeface="Times New Roman" pitchFamily="18" charset="0"/>
              <a:cs typeface="Times New Roman" pitchFamily="18" charset="0"/>
            </a:endParaRPr>
          </a:p>
          <a:p>
            <a:pPr marL="342900" indent="-342900">
              <a:spcBef>
                <a:spcPct val="0"/>
              </a:spcBef>
              <a:buFont typeface="Arial" panose="020B0604020202020204" pitchFamily="34" charset="0"/>
              <a:buChar char="•"/>
            </a:pPr>
            <a:endParaRPr lang="fr-FR" sz="2000" i="0" dirty="0">
              <a:solidFill>
                <a:srgbClr val="00707F"/>
              </a:solidFill>
              <a:latin typeface="Times New Roman" pitchFamily="18" charset="0"/>
              <a:cs typeface="Times New Roman" pitchFamily="18" charset="0"/>
            </a:endParaRPr>
          </a:p>
          <a:p>
            <a:endParaRPr lang="fr-FR" sz="2000" i="0" dirty="0">
              <a:solidFill>
                <a:schemeClr val="accent3">
                  <a:lumMod val="75000"/>
                </a:schemeClr>
              </a:solidFill>
              <a:latin typeface="Times New Roman" pitchFamily="18" charset="0"/>
              <a:cs typeface="Times New Roman" pitchFamily="18" charset="0"/>
              <a:sym typeface="Wingdings" panose="05000000000000000000" pitchFamily="2" charset="2"/>
            </a:endParaRPr>
          </a:p>
        </p:txBody>
      </p:sp>
      <p:grpSp>
        <p:nvGrpSpPr>
          <p:cNvPr id="4" name="Groupe 3"/>
          <p:cNvGrpSpPr/>
          <p:nvPr/>
        </p:nvGrpSpPr>
        <p:grpSpPr>
          <a:xfrm>
            <a:off x="8351607" y="2914384"/>
            <a:ext cx="612000" cy="759001"/>
            <a:chOff x="3018935" y="24192506"/>
            <a:chExt cx="612000" cy="759001"/>
          </a:xfrm>
        </p:grpSpPr>
        <p:sp>
          <p:nvSpPr>
            <p:cNvPr id="5" name="Trapèze 4"/>
            <p:cNvSpPr/>
            <p:nvPr/>
          </p:nvSpPr>
          <p:spPr>
            <a:xfrm rot="10800000">
              <a:off x="3018935" y="24192506"/>
              <a:ext cx="612000" cy="360000"/>
            </a:xfrm>
            <a:prstGeom prst="trapezoid">
              <a:avLst/>
            </a:prstGeom>
            <a:solidFill>
              <a:srgbClr val="ED8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dirty="0"/>
            </a:p>
          </p:txBody>
        </p:sp>
        <p:sp>
          <p:nvSpPr>
            <p:cNvPr id="6" name="ZoneTexte 5"/>
            <p:cNvSpPr txBox="1"/>
            <p:nvPr/>
          </p:nvSpPr>
          <p:spPr>
            <a:xfrm>
              <a:off x="3138952" y="24551397"/>
              <a:ext cx="347487" cy="400110"/>
            </a:xfrm>
            <a:prstGeom prst="rect">
              <a:avLst/>
            </a:prstGeom>
            <a:noFill/>
          </p:spPr>
          <p:txBody>
            <a:bodyPr wrap="square" rtlCol="0">
              <a:spAutoFit/>
            </a:bodyPr>
            <a:lstStyle/>
            <a:p>
              <a:r>
                <a:rPr lang="fr-FR" sz="2000" b="1" dirty="0" smtClean="0"/>
                <a:t>C</a:t>
              </a:r>
              <a:endParaRPr lang="fr-FR" sz="2400" b="1" dirty="0"/>
            </a:p>
          </p:txBody>
        </p:sp>
      </p:grpSp>
      <p:grpSp>
        <p:nvGrpSpPr>
          <p:cNvPr id="7" name="Groupe 6"/>
          <p:cNvGrpSpPr/>
          <p:nvPr/>
        </p:nvGrpSpPr>
        <p:grpSpPr>
          <a:xfrm>
            <a:off x="6385008" y="1198124"/>
            <a:ext cx="629767" cy="1311412"/>
            <a:chOff x="5669010" y="23652505"/>
            <a:chExt cx="629767" cy="1311412"/>
          </a:xfrm>
        </p:grpSpPr>
        <p:sp>
          <p:nvSpPr>
            <p:cNvPr id="8" name="Trapèze 7"/>
            <p:cNvSpPr/>
            <p:nvPr/>
          </p:nvSpPr>
          <p:spPr>
            <a:xfrm rot="10800000">
              <a:off x="5669010" y="24192506"/>
              <a:ext cx="612000" cy="360000"/>
            </a:xfrm>
            <a:prstGeom prst="trapezoid">
              <a:avLst/>
            </a:prstGeom>
            <a:solidFill>
              <a:srgbClr val="007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dirty="0"/>
            </a:p>
          </p:txBody>
        </p:sp>
        <p:sp>
          <p:nvSpPr>
            <p:cNvPr id="9" name="ZoneTexte 8"/>
            <p:cNvSpPr txBox="1"/>
            <p:nvPr/>
          </p:nvSpPr>
          <p:spPr>
            <a:xfrm>
              <a:off x="5705009" y="24563807"/>
              <a:ext cx="593768" cy="400110"/>
            </a:xfrm>
            <a:prstGeom prst="rect">
              <a:avLst/>
            </a:prstGeom>
            <a:noFill/>
          </p:spPr>
          <p:txBody>
            <a:bodyPr wrap="square" rtlCol="0">
              <a:spAutoFit/>
            </a:bodyPr>
            <a:lstStyle/>
            <a:p>
              <a:r>
                <a:rPr lang="fr-FR" sz="2000" b="1" dirty="0" smtClean="0"/>
                <a:t>MS</a:t>
              </a:r>
              <a:endParaRPr lang="fr-FR" sz="2400" b="1" dirty="0"/>
            </a:p>
          </p:txBody>
        </p:sp>
        <p:pic>
          <p:nvPicPr>
            <p:cNvPr id="10" name="Image 9"/>
            <p:cNvPicPr>
              <a:picLocks noChangeAspect="1"/>
            </p:cNvPicPr>
            <p:nvPr/>
          </p:nvPicPr>
          <p:blipFill>
            <a:blip r:embed="rId3">
              <a:clrChange>
                <a:clrFrom>
                  <a:srgbClr val="000000"/>
                </a:clrFrom>
                <a:clrTo>
                  <a:srgbClr val="000000">
                    <a:alpha val="0"/>
                  </a:srgbClr>
                </a:clrTo>
              </a:clrChange>
            </a:blip>
            <a:stretch>
              <a:fillRect/>
            </a:stretch>
          </p:blipFill>
          <p:spPr>
            <a:xfrm>
              <a:off x="5705009" y="23652505"/>
              <a:ext cx="540000" cy="540000"/>
            </a:xfrm>
            <a:prstGeom prst="rect">
              <a:avLst/>
            </a:prstGeom>
          </p:spPr>
        </p:pic>
      </p:grpSp>
      <p:grpSp>
        <p:nvGrpSpPr>
          <p:cNvPr id="23" name="Groupe 22"/>
          <p:cNvGrpSpPr/>
          <p:nvPr/>
        </p:nvGrpSpPr>
        <p:grpSpPr>
          <a:xfrm>
            <a:off x="7377191" y="1764112"/>
            <a:ext cx="612000" cy="1304848"/>
            <a:chOff x="2060778" y="1471416"/>
            <a:chExt cx="612000" cy="1304848"/>
          </a:xfrm>
        </p:grpSpPr>
        <p:sp>
          <p:nvSpPr>
            <p:cNvPr id="12" name="Trapèze 11"/>
            <p:cNvSpPr/>
            <p:nvPr/>
          </p:nvSpPr>
          <p:spPr>
            <a:xfrm rot="10800000">
              <a:off x="2060778" y="2011416"/>
              <a:ext cx="612000" cy="360000"/>
            </a:xfrm>
            <a:prstGeom prst="trapezoid">
              <a:avLst/>
            </a:prstGeom>
            <a:solidFill>
              <a:srgbClr val="7DB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dirty="0"/>
            </a:p>
          </p:txBody>
        </p:sp>
        <p:sp>
          <p:nvSpPr>
            <p:cNvPr id="13" name="ZoneTexte 12"/>
            <p:cNvSpPr txBox="1"/>
            <p:nvPr/>
          </p:nvSpPr>
          <p:spPr>
            <a:xfrm>
              <a:off x="2139488" y="2376154"/>
              <a:ext cx="497289" cy="400110"/>
            </a:xfrm>
            <a:prstGeom prst="rect">
              <a:avLst/>
            </a:prstGeom>
            <a:noFill/>
          </p:spPr>
          <p:txBody>
            <a:bodyPr wrap="square" rtlCol="0">
              <a:spAutoFit/>
            </a:bodyPr>
            <a:lstStyle/>
            <a:p>
              <a:r>
                <a:rPr lang="fr-FR" sz="2000" b="1" dirty="0" smtClean="0"/>
                <a:t>TP</a:t>
              </a:r>
              <a:endParaRPr lang="fr-FR" sz="2000" b="1" dirty="0"/>
            </a:p>
          </p:txBody>
        </p:sp>
        <p:pic>
          <p:nvPicPr>
            <p:cNvPr id="14" name="Image 13"/>
            <p:cNvPicPr>
              <a:picLocks noChangeAspect="1"/>
            </p:cNvPicPr>
            <p:nvPr/>
          </p:nvPicPr>
          <p:blipFill>
            <a:blip r:embed="rId3">
              <a:clrChange>
                <a:clrFrom>
                  <a:srgbClr val="000000"/>
                </a:clrFrom>
                <a:clrTo>
                  <a:srgbClr val="000000">
                    <a:alpha val="0"/>
                  </a:srgbClr>
                </a:clrTo>
              </a:clrChange>
              <a:duotone>
                <a:schemeClr val="accent3">
                  <a:shade val="45000"/>
                  <a:satMod val="135000"/>
                </a:schemeClr>
                <a:prstClr val="white"/>
              </a:duotone>
            </a:blip>
            <a:stretch>
              <a:fillRect/>
            </a:stretch>
          </p:blipFill>
          <p:spPr>
            <a:xfrm>
              <a:off x="2096777" y="1471416"/>
              <a:ext cx="540000" cy="540000"/>
            </a:xfrm>
            <a:prstGeom prst="rect">
              <a:avLst/>
            </a:prstGeom>
          </p:spPr>
        </p:pic>
      </p:grpSp>
      <p:pic>
        <p:nvPicPr>
          <p:cNvPr id="24" name="Image 23" descr="Bordure petite pptSDS4.jpg"/>
          <p:cNvPicPr>
            <a:picLocks noChangeAspect="1"/>
          </p:cNvPicPr>
          <p:nvPr/>
        </p:nvPicPr>
        <p:blipFill>
          <a:blip r:embed="rId4" cstate="print"/>
          <a:stretch>
            <a:fillRect/>
          </a:stretch>
        </p:blipFill>
        <p:spPr>
          <a:xfrm>
            <a:off x="-32" y="0"/>
            <a:ext cx="1119673" cy="6858000"/>
          </a:xfrm>
          <a:prstGeom prst="rect">
            <a:avLst/>
          </a:prstGeom>
        </p:spPr>
      </p:pic>
      <p:sp>
        <p:nvSpPr>
          <p:cNvPr id="25" name="Rectangle 11"/>
          <p:cNvSpPr txBox="1">
            <a:spLocks noChangeArrowheads="1"/>
          </p:cNvSpPr>
          <p:nvPr/>
        </p:nvSpPr>
        <p:spPr>
          <a:xfrm>
            <a:off x="1043608" y="-99392"/>
            <a:ext cx="7858180" cy="666304"/>
          </a:xfrm>
          <a:prstGeom prst="rect">
            <a:avLst/>
          </a:prstGeom>
          <a:noFill/>
        </p:spPr>
        <p:txBody>
          <a:bodyPr vert="horz" lIns="91440" tIns="45720" rIns="91440" bIns="45720" rtlCol="0" anchor="b">
            <a:noAutofit/>
          </a:bodyPr>
          <a:lstStyle/>
          <a:p>
            <a:pPr>
              <a:spcBef>
                <a:spcPct val="0"/>
              </a:spcBef>
              <a:defRPr/>
            </a:pPr>
            <a:r>
              <a:rPr lang="fr-BE" sz="3000" b="1" dirty="0" err="1" smtClean="0">
                <a:solidFill>
                  <a:srgbClr val="00707F"/>
                </a:solidFill>
                <a:latin typeface="Times New Roman" pitchFamily="18" charset="0"/>
                <a:cs typeface="Times New Roman" pitchFamily="18" charset="0"/>
              </a:rPr>
              <a:t>Rhizoremediation</a:t>
            </a:r>
            <a:r>
              <a:rPr lang="fr-BE" sz="3000" b="1" dirty="0" smtClean="0">
                <a:solidFill>
                  <a:srgbClr val="00707F"/>
                </a:solidFill>
                <a:latin typeface="Times New Roman" pitchFamily="18" charset="0"/>
                <a:cs typeface="Times New Roman" pitchFamily="18" charset="0"/>
              </a:rPr>
              <a:t> </a:t>
            </a:r>
            <a:r>
              <a:rPr lang="fr-BE" sz="3000" b="1" dirty="0" err="1" smtClean="0">
                <a:solidFill>
                  <a:srgbClr val="00707F"/>
                </a:solidFill>
                <a:latin typeface="Times New Roman" pitchFamily="18" charset="0"/>
                <a:cs typeface="Times New Roman" pitchFamily="18" charset="0"/>
              </a:rPr>
              <a:t>experiment</a:t>
            </a:r>
            <a:endParaRPr lang="fr-BE" sz="3000" b="1" dirty="0">
              <a:solidFill>
                <a:srgbClr val="00707F"/>
              </a:solidFill>
              <a:latin typeface="Times New Roman" pitchFamily="18" charset="0"/>
              <a:cs typeface="Times New Roman" pitchFamily="18" charset="0"/>
            </a:endParaRPr>
          </a:p>
        </p:txBody>
      </p:sp>
      <p:sp>
        <p:nvSpPr>
          <p:cNvPr id="26" name="Line 12"/>
          <p:cNvSpPr>
            <a:spLocks noChangeShapeType="1"/>
          </p:cNvSpPr>
          <p:nvPr/>
        </p:nvSpPr>
        <p:spPr bwMode="auto">
          <a:xfrm>
            <a:off x="1043607" y="620688"/>
            <a:ext cx="7920000" cy="0"/>
          </a:xfrm>
          <a:prstGeom prst="line">
            <a:avLst/>
          </a:prstGeom>
          <a:noFill/>
          <a:ln w="9525">
            <a:solidFill>
              <a:schemeClr val="tx1"/>
            </a:solidFill>
            <a:round/>
            <a:headEnd/>
            <a:tailEnd/>
          </a:ln>
        </p:spPr>
        <p:txBody>
          <a:bodyPr/>
          <a:lstStyle/>
          <a:p>
            <a:endParaRPr lang="fr-BE"/>
          </a:p>
        </p:txBody>
      </p:sp>
    </p:spTree>
    <p:extLst>
      <p:ext uri="{BB962C8B-B14F-4D97-AF65-F5344CB8AC3E}">
        <p14:creationId xmlns:p14="http://schemas.microsoft.com/office/powerpoint/2010/main" val="271030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7344376" y="74842"/>
            <a:ext cx="612000" cy="1311412"/>
            <a:chOff x="5669010" y="23652505"/>
            <a:chExt cx="612000" cy="1311412"/>
          </a:xfrm>
        </p:grpSpPr>
        <p:sp>
          <p:nvSpPr>
            <p:cNvPr id="16" name="Trapèze 15"/>
            <p:cNvSpPr/>
            <p:nvPr/>
          </p:nvSpPr>
          <p:spPr>
            <a:xfrm rot="10800000">
              <a:off x="5669010" y="24192506"/>
              <a:ext cx="612000" cy="360000"/>
            </a:xfrm>
            <a:prstGeom prst="trapezoid">
              <a:avLst/>
            </a:prstGeom>
            <a:solidFill>
              <a:srgbClr val="007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dirty="0"/>
            </a:p>
          </p:txBody>
        </p:sp>
        <p:sp>
          <p:nvSpPr>
            <p:cNvPr id="17" name="ZoneTexte 16"/>
            <p:cNvSpPr txBox="1"/>
            <p:nvPr/>
          </p:nvSpPr>
          <p:spPr>
            <a:xfrm>
              <a:off x="5686818" y="24563807"/>
              <a:ext cx="593768" cy="400110"/>
            </a:xfrm>
            <a:prstGeom prst="rect">
              <a:avLst/>
            </a:prstGeom>
            <a:noFill/>
          </p:spPr>
          <p:txBody>
            <a:bodyPr wrap="square" rtlCol="0">
              <a:spAutoFit/>
            </a:bodyPr>
            <a:lstStyle/>
            <a:p>
              <a:r>
                <a:rPr lang="fr-FR" sz="2000" b="1" dirty="0" smtClean="0"/>
                <a:t>MS</a:t>
              </a:r>
              <a:endParaRPr lang="fr-FR" sz="2400" b="1" dirty="0"/>
            </a:p>
          </p:txBody>
        </p:sp>
        <p:pic>
          <p:nvPicPr>
            <p:cNvPr id="18" name="Image 17"/>
            <p:cNvPicPr>
              <a:picLocks noChangeAspect="1"/>
            </p:cNvPicPr>
            <p:nvPr/>
          </p:nvPicPr>
          <p:blipFill>
            <a:blip r:embed="rId4">
              <a:clrChange>
                <a:clrFrom>
                  <a:srgbClr val="000000"/>
                </a:clrFrom>
                <a:clrTo>
                  <a:srgbClr val="000000">
                    <a:alpha val="0"/>
                  </a:srgbClr>
                </a:clrTo>
              </a:clrChange>
            </a:blip>
            <a:stretch>
              <a:fillRect/>
            </a:stretch>
          </p:blipFill>
          <p:spPr>
            <a:xfrm>
              <a:off x="5705009" y="23652505"/>
              <a:ext cx="540000" cy="540000"/>
            </a:xfrm>
            <a:prstGeom prst="rect">
              <a:avLst/>
            </a:prstGeom>
          </p:spPr>
        </p:pic>
      </p:grpSp>
      <p:pic>
        <p:nvPicPr>
          <p:cNvPr id="11" name="Image 10" descr="Bordure petite pptSDS4.jpg"/>
          <p:cNvPicPr>
            <a:picLocks noChangeAspect="1"/>
          </p:cNvPicPr>
          <p:nvPr/>
        </p:nvPicPr>
        <p:blipFill>
          <a:blip r:embed="rId5" cstate="print"/>
          <a:stretch>
            <a:fillRect/>
          </a:stretch>
        </p:blipFill>
        <p:spPr>
          <a:xfrm>
            <a:off x="-32" y="0"/>
            <a:ext cx="1119673" cy="6858000"/>
          </a:xfrm>
          <a:prstGeom prst="rect">
            <a:avLst/>
          </a:prstGeom>
        </p:spPr>
      </p:pic>
      <p:sp>
        <p:nvSpPr>
          <p:cNvPr id="10" name="Line 12"/>
          <p:cNvSpPr>
            <a:spLocks noChangeShapeType="1"/>
          </p:cNvSpPr>
          <p:nvPr/>
        </p:nvSpPr>
        <p:spPr bwMode="auto">
          <a:xfrm>
            <a:off x="1043607" y="620689"/>
            <a:ext cx="7920000" cy="0"/>
          </a:xfrm>
          <a:prstGeom prst="line">
            <a:avLst/>
          </a:prstGeom>
          <a:noFill/>
          <a:ln w="9525">
            <a:solidFill>
              <a:schemeClr val="tx1"/>
            </a:solidFill>
            <a:round/>
            <a:headEnd/>
            <a:tailEnd/>
          </a:ln>
        </p:spPr>
        <p:txBody>
          <a:bodyPr/>
          <a:lstStyle/>
          <a:p>
            <a:endParaRPr lang="fr-BE"/>
          </a:p>
        </p:txBody>
      </p:sp>
      <p:grpSp>
        <p:nvGrpSpPr>
          <p:cNvPr id="12" name="Groupe 11"/>
          <p:cNvGrpSpPr/>
          <p:nvPr/>
        </p:nvGrpSpPr>
        <p:grpSpPr>
          <a:xfrm>
            <a:off x="6392549" y="627253"/>
            <a:ext cx="612000" cy="759001"/>
            <a:chOff x="3018935" y="24192506"/>
            <a:chExt cx="612000" cy="759001"/>
          </a:xfrm>
        </p:grpSpPr>
        <p:sp>
          <p:nvSpPr>
            <p:cNvPr id="13" name="Trapèze 12"/>
            <p:cNvSpPr/>
            <p:nvPr/>
          </p:nvSpPr>
          <p:spPr>
            <a:xfrm rot="10800000">
              <a:off x="3018935" y="24192506"/>
              <a:ext cx="612000" cy="360000"/>
            </a:xfrm>
            <a:prstGeom prst="trapezoid">
              <a:avLst/>
            </a:prstGeom>
            <a:solidFill>
              <a:srgbClr val="ED8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dirty="0"/>
            </a:p>
          </p:txBody>
        </p:sp>
        <p:sp>
          <p:nvSpPr>
            <p:cNvPr id="14" name="ZoneTexte 13"/>
            <p:cNvSpPr txBox="1"/>
            <p:nvPr/>
          </p:nvSpPr>
          <p:spPr>
            <a:xfrm>
              <a:off x="3138952" y="24551397"/>
              <a:ext cx="347487" cy="400110"/>
            </a:xfrm>
            <a:prstGeom prst="rect">
              <a:avLst/>
            </a:prstGeom>
            <a:noFill/>
          </p:spPr>
          <p:txBody>
            <a:bodyPr wrap="square" rtlCol="0">
              <a:spAutoFit/>
            </a:bodyPr>
            <a:lstStyle/>
            <a:p>
              <a:r>
                <a:rPr lang="fr-FR" sz="2000" b="1" dirty="0" smtClean="0"/>
                <a:t>C</a:t>
              </a:r>
              <a:endParaRPr lang="fr-FR" sz="2400" b="1" dirty="0"/>
            </a:p>
          </p:txBody>
        </p:sp>
      </p:grpSp>
      <p:grpSp>
        <p:nvGrpSpPr>
          <p:cNvPr id="19" name="Groupe 18"/>
          <p:cNvGrpSpPr/>
          <p:nvPr/>
        </p:nvGrpSpPr>
        <p:grpSpPr>
          <a:xfrm>
            <a:off x="8280480" y="74842"/>
            <a:ext cx="612000" cy="1304848"/>
            <a:chOff x="2060778" y="1471416"/>
            <a:chExt cx="612000" cy="1304848"/>
          </a:xfrm>
        </p:grpSpPr>
        <p:sp>
          <p:nvSpPr>
            <p:cNvPr id="20" name="Trapèze 19"/>
            <p:cNvSpPr/>
            <p:nvPr/>
          </p:nvSpPr>
          <p:spPr>
            <a:xfrm rot="10800000">
              <a:off x="2060778" y="2011416"/>
              <a:ext cx="612000" cy="360000"/>
            </a:xfrm>
            <a:prstGeom prst="trapezoid">
              <a:avLst/>
            </a:prstGeom>
            <a:solidFill>
              <a:srgbClr val="7DB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dirty="0"/>
            </a:p>
          </p:txBody>
        </p:sp>
        <p:sp>
          <p:nvSpPr>
            <p:cNvPr id="21" name="ZoneTexte 20"/>
            <p:cNvSpPr txBox="1"/>
            <p:nvPr/>
          </p:nvSpPr>
          <p:spPr>
            <a:xfrm>
              <a:off x="2139488" y="2376154"/>
              <a:ext cx="497289" cy="400110"/>
            </a:xfrm>
            <a:prstGeom prst="rect">
              <a:avLst/>
            </a:prstGeom>
            <a:noFill/>
          </p:spPr>
          <p:txBody>
            <a:bodyPr wrap="square" rtlCol="0">
              <a:spAutoFit/>
            </a:bodyPr>
            <a:lstStyle/>
            <a:p>
              <a:r>
                <a:rPr lang="fr-FR" sz="2000" b="1" dirty="0" smtClean="0"/>
                <a:t>TP</a:t>
              </a:r>
              <a:endParaRPr lang="fr-FR" sz="2000" b="1" dirty="0"/>
            </a:p>
          </p:txBody>
        </p:sp>
        <p:pic>
          <p:nvPicPr>
            <p:cNvPr id="22" name="Image 21"/>
            <p:cNvPicPr>
              <a:picLocks noChangeAspect="1"/>
            </p:cNvPicPr>
            <p:nvPr/>
          </p:nvPicPr>
          <p:blipFill>
            <a:blip r:embed="rId4">
              <a:clrChange>
                <a:clrFrom>
                  <a:srgbClr val="000000"/>
                </a:clrFrom>
                <a:clrTo>
                  <a:srgbClr val="000000">
                    <a:alpha val="0"/>
                  </a:srgbClr>
                </a:clrTo>
              </a:clrChange>
              <a:duotone>
                <a:schemeClr val="accent3">
                  <a:shade val="45000"/>
                  <a:satMod val="135000"/>
                </a:schemeClr>
                <a:prstClr val="white"/>
              </a:duotone>
            </a:blip>
            <a:stretch>
              <a:fillRect/>
            </a:stretch>
          </p:blipFill>
          <p:spPr>
            <a:xfrm>
              <a:off x="2096777" y="1471416"/>
              <a:ext cx="540000" cy="540000"/>
            </a:xfrm>
            <a:prstGeom prst="rect">
              <a:avLst/>
            </a:prstGeom>
          </p:spPr>
        </p:pic>
      </p:grpSp>
      <p:graphicFrame>
        <p:nvGraphicFramePr>
          <p:cNvPr id="25" name="Graphique 24"/>
          <p:cNvGraphicFramePr>
            <a:graphicFrameLocks/>
          </p:cNvGraphicFramePr>
          <p:nvPr/>
        </p:nvGraphicFramePr>
        <p:xfrm>
          <a:off x="1763688" y="1738579"/>
          <a:ext cx="5760000" cy="3600400"/>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le 3"/>
          <p:cNvSpPr/>
          <p:nvPr/>
        </p:nvSpPr>
        <p:spPr>
          <a:xfrm>
            <a:off x="991992" y="5470348"/>
            <a:ext cx="7628823" cy="1015663"/>
          </a:xfrm>
          <a:prstGeom prst="rect">
            <a:avLst/>
          </a:prstGeom>
        </p:spPr>
        <p:txBody>
          <a:bodyPr wrap="square">
            <a:spAutoFit/>
          </a:bodyPr>
          <a:lstStyle/>
          <a:p>
            <a:r>
              <a:rPr lang="en-GB" sz="2000" dirty="0" smtClean="0">
                <a:solidFill>
                  <a:srgbClr val="00707F"/>
                </a:solidFill>
                <a:latin typeface="Times New Roman" panose="02020603050405020304" pitchFamily="18" charset="0"/>
                <a:ea typeface="Calibri" panose="020F0502020204030204" pitchFamily="34" charset="0"/>
              </a:rPr>
              <a:t>Several</a:t>
            </a:r>
            <a:r>
              <a:rPr lang="en-GB" sz="2000" i="1" dirty="0" smtClean="0">
                <a:solidFill>
                  <a:srgbClr val="00707F"/>
                </a:solidFill>
                <a:latin typeface="Times New Roman" panose="02020603050405020304" pitchFamily="18" charset="0"/>
                <a:ea typeface="Calibri" panose="020F0502020204030204" pitchFamily="34" charset="0"/>
              </a:rPr>
              <a:t> </a:t>
            </a:r>
            <a:r>
              <a:rPr lang="en-GB" sz="2000" dirty="0" smtClean="0">
                <a:solidFill>
                  <a:srgbClr val="00707F"/>
                </a:solidFill>
                <a:latin typeface="Times New Roman" panose="02020603050405020304" pitchFamily="18" charset="0"/>
                <a:ea typeface="Calibri" panose="020F0502020204030204" pitchFamily="34" charset="0"/>
              </a:rPr>
              <a:t>TP plants died throughout the experiment.</a:t>
            </a:r>
          </a:p>
          <a:p>
            <a:endParaRPr lang="en-GB" sz="2000" dirty="0" smtClean="0">
              <a:solidFill>
                <a:srgbClr val="00707F"/>
              </a:solidFill>
              <a:latin typeface="Times New Roman" panose="02020603050405020304" pitchFamily="18" charset="0"/>
              <a:ea typeface="Calibri" panose="020F0502020204030204" pitchFamily="34" charset="0"/>
            </a:endParaRPr>
          </a:p>
          <a:p>
            <a:r>
              <a:rPr lang="en-GB" sz="2000" dirty="0" smtClean="0">
                <a:solidFill>
                  <a:srgbClr val="00707F"/>
                </a:solidFill>
                <a:latin typeface="Times New Roman" panose="02020603050405020304" pitchFamily="18" charset="0"/>
                <a:ea typeface="Calibri" panose="020F0502020204030204" pitchFamily="34" charset="0"/>
              </a:rPr>
              <a:t>MS </a:t>
            </a:r>
            <a:r>
              <a:rPr lang="en-GB" sz="2000" dirty="0">
                <a:solidFill>
                  <a:srgbClr val="00707F"/>
                </a:solidFill>
                <a:latin typeface="Times New Roman" panose="02020603050405020304" pitchFamily="18" charset="0"/>
                <a:ea typeface="Calibri" panose="020F0502020204030204" pitchFamily="34" charset="0"/>
              </a:rPr>
              <a:t>plants developed better </a:t>
            </a:r>
            <a:r>
              <a:rPr lang="en-GB" sz="2000" dirty="0" smtClean="0">
                <a:solidFill>
                  <a:srgbClr val="00707F"/>
                </a:solidFill>
                <a:latin typeface="Times New Roman" panose="02020603050405020304" pitchFamily="18" charset="0"/>
                <a:ea typeface="Calibri" panose="020F0502020204030204" pitchFamily="34" charset="0"/>
              </a:rPr>
              <a:t>than TP </a:t>
            </a:r>
            <a:r>
              <a:rPr lang="en-GB" sz="2000" dirty="0">
                <a:solidFill>
                  <a:srgbClr val="00707F"/>
                </a:solidFill>
                <a:latin typeface="Times New Roman" panose="02020603050405020304" pitchFamily="18" charset="0"/>
                <a:ea typeface="Calibri" panose="020F0502020204030204" pitchFamily="34" charset="0"/>
              </a:rPr>
              <a:t>plants on the contaminated </a:t>
            </a:r>
            <a:r>
              <a:rPr lang="en-GB" sz="2000" dirty="0" smtClean="0">
                <a:solidFill>
                  <a:srgbClr val="00707F"/>
                </a:solidFill>
                <a:latin typeface="Times New Roman" panose="02020603050405020304" pitchFamily="18" charset="0"/>
                <a:ea typeface="Calibri" panose="020F0502020204030204" pitchFamily="34" charset="0"/>
              </a:rPr>
              <a:t>soil.</a:t>
            </a:r>
            <a:endParaRPr lang="fr-BE" sz="2000" dirty="0">
              <a:solidFill>
                <a:srgbClr val="00707F"/>
              </a:solidFill>
            </a:endParaRPr>
          </a:p>
        </p:txBody>
      </p:sp>
      <p:sp>
        <p:nvSpPr>
          <p:cNvPr id="23" name="Rectangle 11"/>
          <p:cNvSpPr txBox="1">
            <a:spLocks noChangeArrowheads="1"/>
          </p:cNvSpPr>
          <p:nvPr/>
        </p:nvSpPr>
        <p:spPr>
          <a:xfrm>
            <a:off x="1043608" y="-99392"/>
            <a:ext cx="7858180" cy="1152129"/>
          </a:xfrm>
          <a:prstGeom prst="rect">
            <a:avLst/>
          </a:prstGeom>
          <a:noFill/>
        </p:spPr>
        <p:txBody>
          <a:bodyPr vert="horz" lIns="91440" tIns="45720" rIns="91440" bIns="45720" rtlCol="0" anchor="b">
            <a:noAutofit/>
          </a:bodyPr>
          <a:lstStyle/>
          <a:p>
            <a:pPr>
              <a:spcBef>
                <a:spcPct val="0"/>
              </a:spcBef>
              <a:defRPr/>
            </a:pPr>
            <a:r>
              <a:rPr lang="fr-BE" sz="3000" b="1" dirty="0" err="1" smtClean="0">
                <a:solidFill>
                  <a:srgbClr val="00707F"/>
                </a:solidFill>
                <a:latin typeface="Times New Roman" pitchFamily="18" charset="0"/>
                <a:cs typeface="Times New Roman" pitchFamily="18" charset="0"/>
              </a:rPr>
              <a:t>Rhizoremediation</a:t>
            </a:r>
            <a:r>
              <a:rPr lang="fr-BE" sz="3000" b="1" dirty="0" smtClean="0">
                <a:solidFill>
                  <a:srgbClr val="00707F"/>
                </a:solidFill>
                <a:latin typeface="Times New Roman" pitchFamily="18" charset="0"/>
                <a:cs typeface="Times New Roman" pitchFamily="18" charset="0"/>
              </a:rPr>
              <a:t> </a:t>
            </a:r>
            <a:r>
              <a:rPr lang="fr-BE" sz="3000" b="1" dirty="0" err="1" smtClean="0">
                <a:solidFill>
                  <a:srgbClr val="00707F"/>
                </a:solidFill>
                <a:latin typeface="Times New Roman" pitchFamily="18" charset="0"/>
                <a:cs typeface="Times New Roman" pitchFamily="18" charset="0"/>
              </a:rPr>
              <a:t>experiment</a:t>
            </a:r>
            <a:r>
              <a:rPr lang="fr-BE" sz="3000" b="1" dirty="0" smtClean="0">
                <a:solidFill>
                  <a:srgbClr val="00707F"/>
                </a:solidFill>
                <a:latin typeface="Times New Roman" pitchFamily="18" charset="0"/>
                <a:cs typeface="Times New Roman" pitchFamily="18" charset="0"/>
              </a:rPr>
              <a:t>:</a:t>
            </a:r>
          </a:p>
          <a:p>
            <a:pPr>
              <a:spcBef>
                <a:spcPct val="0"/>
              </a:spcBef>
              <a:defRPr/>
            </a:pPr>
            <a:r>
              <a:rPr lang="fr-BE" sz="3000" b="1" dirty="0" smtClean="0">
                <a:solidFill>
                  <a:srgbClr val="00707F"/>
                </a:solidFill>
                <a:latin typeface="Times New Roman" pitchFamily="18" charset="0"/>
                <a:cs typeface="Times New Roman" pitchFamily="18" charset="0"/>
              </a:rPr>
              <a:t>Plants</a:t>
            </a:r>
            <a:endParaRPr lang="fr-BE" sz="3000" b="1" dirty="0">
              <a:solidFill>
                <a:srgbClr val="00707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49624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2"/>
          <p:cNvSpPr>
            <a:spLocks noChangeShapeType="1"/>
          </p:cNvSpPr>
          <p:nvPr/>
        </p:nvSpPr>
        <p:spPr bwMode="auto">
          <a:xfrm>
            <a:off x="1043607" y="620688"/>
            <a:ext cx="7920000" cy="0"/>
          </a:xfrm>
          <a:prstGeom prst="line">
            <a:avLst/>
          </a:prstGeom>
          <a:noFill/>
          <a:ln w="9525">
            <a:solidFill>
              <a:schemeClr val="tx1"/>
            </a:solidFill>
            <a:round/>
            <a:headEnd/>
            <a:tailEnd/>
          </a:ln>
        </p:spPr>
        <p:txBody>
          <a:bodyPr/>
          <a:lstStyle/>
          <a:p>
            <a:endParaRPr lang="fr-BE"/>
          </a:p>
        </p:txBody>
      </p:sp>
      <p:pic>
        <p:nvPicPr>
          <p:cNvPr id="11" name="Image 10" descr="Bordure petite pptSDS4.jpg"/>
          <p:cNvPicPr>
            <a:picLocks noChangeAspect="1"/>
          </p:cNvPicPr>
          <p:nvPr/>
        </p:nvPicPr>
        <p:blipFill>
          <a:blip r:embed="rId4" cstate="print"/>
          <a:stretch>
            <a:fillRect/>
          </a:stretch>
        </p:blipFill>
        <p:spPr>
          <a:xfrm>
            <a:off x="-32" y="0"/>
            <a:ext cx="1119673" cy="6858000"/>
          </a:xfrm>
          <a:prstGeom prst="rect">
            <a:avLst/>
          </a:prstGeom>
        </p:spPr>
      </p:pic>
      <p:pic>
        <p:nvPicPr>
          <p:cNvPr id="3" name="Image 2"/>
          <p:cNvPicPr>
            <a:picLocks noChangeAspect="1"/>
          </p:cNvPicPr>
          <p:nvPr/>
        </p:nvPicPr>
        <p:blipFill>
          <a:blip r:embed="rId5"/>
          <a:stretch>
            <a:fillRect/>
          </a:stretch>
        </p:blipFill>
        <p:spPr>
          <a:xfrm>
            <a:off x="683568" y="1480893"/>
            <a:ext cx="7920000" cy="2901690"/>
          </a:xfrm>
          <a:prstGeom prst="rect">
            <a:avLst/>
          </a:prstGeom>
        </p:spPr>
      </p:pic>
      <p:sp>
        <p:nvSpPr>
          <p:cNvPr id="12" name="Rectangle 11"/>
          <p:cNvSpPr/>
          <p:nvPr/>
        </p:nvSpPr>
        <p:spPr>
          <a:xfrm>
            <a:off x="8090193" y="1142338"/>
            <a:ext cx="537327" cy="338554"/>
          </a:xfrm>
          <a:prstGeom prst="rect">
            <a:avLst/>
          </a:prstGeom>
        </p:spPr>
        <p:txBody>
          <a:bodyPr wrap="none">
            <a:spAutoFit/>
          </a:bodyPr>
          <a:lstStyle/>
          <a:p>
            <a:r>
              <a:rPr lang="en-GB" sz="1600" dirty="0">
                <a:latin typeface="Times New Roman" panose="02020603050405020304" pitchFamily="18" charset="0"/>
                <a:ea typeface="Calibri" panose="020F0502020204030204" pitchFamily="34" charset="0"/>
              </a:rPr>
              <a:t>∑all</a:t>
            </a:r>
            <a:endParaRPr lang="fr-BE" sz="1600" dirty="0"/>
          </a:p>
        </p:txBody>
      </p:sp>
      <p:sp>
        <p:nvSpPr>
          <p:cNvPr id="16" name="Rectangle 15"/>
          <p:cNvSpPr/>
          <p:nvPr/>
        </p:nvSpPr>
        <p:spPr>
          <a:xfrm>
            <a:off x="1168019" y="5119300"/>
            <a:ext cx="7747209" cy="1015663"/>
          </a:xfrm>
          <a:prstGeom prst="rect">
            <a:avLst/>
          </a:prstGeom>
        </p:spPr>
        <p:txBody>
          <a:bodyPr wrap="square">
            <a:spAutoFit/>
          </a:bodyPr>
          <a:lstStyle/>
          <a:p>
            <a:r>
              <a:rPr lang="en-GB" sz="2000" dirty="0" smtClean="0">
                <a:solidFill>
                  <a:srgbClr val="00707F"/>
                </a:solidFill>
                <a:latin typeface="Times New Roman" panose="02020603050405020304" pitchFamily="18" charset="0"/>
                <a:ea typeface="Calibri" panose="020F0502020204030204" pitchFamily="34" charset="0"/>
              </a:rPr>
              <a:t>T*t</a:t>
            </a:r>
          </a:p>
          <a:p>
            <a:endParaRPr lang="en-GB" sz="2000" dirty="0">
              <a:solidFill>
                <a:srgbClr val="00707F"/>
              </a:solidFill>
              <a:latin typeface="Times New Roman" panose="02020603050405020304" pitchFamily="18" charset="0"/>
              <a:ea typeface="Calibri" panose="020F0502020204030204" pitchFamily="34" charset="0"/>
            </a:endParaRPr>
          </a:p>
          <a:p>
            <a:r>
              <a:rPr lang="en-GB" sz="2000" dirty="0" smtClean="0">
                <a:solidFill>
                  <a:srgbClr val="00707F"/>
                </a:solidFill>
                <a:latin typeface="Times New Roman" panose="02020603050405020304" pitchFamily="18" charset="0"/>
                <a:ea typeface="Calibri" panose="020F0502020204030204" pitchFamily="34" charset="0"/>
              </a:rPr>
              <a:t>Similar patterns for each PAHs group within each treatment</a:t>
            </a:r>
          </a:p>
        </p:txBody>
      </p:sp>
      <p:sp>
        <p:nvSpPr>
          <p:cNvPr id="31" name="Rectangle 11"/>
          <p:cNvSpPr txBox="1">
            <a:spLocks noChangeArrowheads="1"/>
          </p:cNvSpPr>
          <p:nvPr/>
        </p:nvSpPr>
        <p:spPr>
          <a:xfrm>
            <a:off x="1043608" y="-99393"/>
            <a:ext cx="7858180" cy="720081"/>
          </a:xfrm>
          <a:prstGeom prst="rect">
            <a:avLst/>
          </a:prstGeom>
          <a:noFill/>
        </p:spPr>
        <p:txBody>
          <a:bodyPr vert="horz" lIns="91440" tIns="45720" rIns="91440" bIns="45720" rtlCol="0" anchor="b">
            <a:noAutofit/>
          </a:bodyPr>
          <a:lstStyle/>
          <a:p>
            <a:pPr>
              <a:spcBef>
                <a:spcPct val="0"/>
              </a:spcBef>
              <a:defRPr/>
            </a:pPr>
            <a:r>
              <a:rPr lang="fr-BE" sz="2800" b="1" dirty="0" err="1" smtClean="0">
                <a:solidFill>
                  <a:srgbClr val="00707F"/>
                </a:solidFill>
                <a:latin typeface="Times New Roman" pitchFamily="18" charset="0"/>
                <a:cs typeface="Times New Roman" pitchFamily="18" charset="0"/>
              </a:rPr>
              <a:t>Rhizoremediation</a:t>
            </a:r>
            <a:r>
              <a:rPr lang="fr-BE" sz="2800" b="1" dirty="0" smtClean="0">
                <a:solidFill>
                  <a:srgbClr val="00707F"/>
                </a:solidFill>
                <a:latin typeface="Times New Roman" pitchFamily="18" charset="0"/>
                <a:cs typeface="Times New Roman" pitchFamily="18" charset="0"/>
              </a:rPr>
              <a:t> </a:t>
            </a:r>
            <a:r>
              <a:rPr lang="fr-BE" sz="2800" b="1" dirty="0" err="1" smtClean="0">
                <a:solidFill>
                  <a:srgbClr val="00707F"/>
                </a:solidFill>
                <a:latin typeface="Times New Roman" pitchFamily="18" charset="0"/>
                <a:cs typeface="Times New Roman" pitchFamily="18" charset="0"/>
              </a:rPr>
              <a:t>experiment</a:t>
            </a:r>
            <a:r>
              <a:rPr lang="fr-BE" sz="2800" b="1" dirty="0" smtClean="0">
                <a:solidFill>
                  <a:srgbClr val="00707F"/>
                </a:solidFill>
                <a:latin typeface="Times New Roman" pitchFamily="18" charset="0"/>
                <a:cs typeface="Times New Roman" pitchFamily="18" charset="0"/>
              </a:rPr>
              <a:t>: </a:t>
            </a:r>
            <a:r>
              <a:rPr lang="fr-BE" sz="2800" b="1" dirty="0" err="1" smtClean="0">
                <a:solidFill>
                  <a:srgbClr val="00707F"/>
                </a:solidFill>
                <a:latin typeface="Times New Roman" pitchFamily="18" charset="0"/>
                <a:cs typeface="Times New Roman" pitchFamily="18" charset="0"/>
              </a:rPr>
              <a:t>residual</a:t>
            </a:r>
            <a:r>
              <a:rPr lang="fr-BE" sz="2800" b="1" dirty="0" smtClean="0">
                <a:solidFill>
                  <a:srgbClr val="00707F"/>
                </a:solidFill>
                <a:latin typeface="Times New Roman" pitchFamily="18" charset="0"/>
                <a:cs typeface="Times New Roman" pitchFamily="18" charset="0"/>
              </a:rPr>
              <a:t> contents</a:t>
            </a:r>
            <a:endParaRPr lang="fr-BE" sz="2800" b="1" dirty="0">
              <a:solidFill>
                <a:srgbClr val="00707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721962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Bordure petite pptSDS4.jpg"/>
          <p:cNvPicPr>
            <a:picLocks noChangeAspect="1"/>
          </p:cNvPicPr>
          <p:nvPr/>
        </p:nvPicPr>
        <p:blipFill>
          <a:blip r:embed="rId4" cstate="print"/>
          <a:stretch>
            <a:fillRect/>
          </a:stretch>
        </p:blipFill>
        <p:spPr>
          <a:xfrm>
            <a:off x="-32" y="0"/>
            <a:ext cx="1119673" cy="6858000"/>
          </a:xfrm>
          <a:prstGeom prst="rect">
            <a:avLst/>
          </a:prstGeom>
        </p:spPr>
      </p:pic>
      <p:pic>
        <p:nvPicPr>
          <p:cNvPr id="59" name="Image 58"/>
          <p:cNvPicPr>
            <a:picLocks noChangeAspect="1"/>
          </p:cNvPicPr>
          <p:nvPr/>
        </p:nvPicPr>
        <p:blipFill>
          <a:blip r:embed="rId5"/>
          <a:stretch>
            <a:fillRect/>
          </a:stretch>
        </p:blipFill>
        <p:spPr>
          <a:xfrm>
            <a:off x="45481" y="4869160"/>
            <a:ext cx="5400000" cy="1978425"/>
          </a:xfrm>
          <a:prstGeom prst="rect">
            <a:avLst/>
          </a:prstGeom>
        </p:spPr>
      </p:pic>
      <p:pic>
        <p:nvPicPr>
          <p:cNvPr id="60" name="Image 59"/>
          <p:cNvPicPr>
            <a:picLocks noChangeAspect="1"/>
          </p:cNvPicPr>
          <p:nvPr/>
        </p:nvPicPr>
        <p:blipFill rotWithShape="1">
          <a:blip r:embed="rId6"/>
          <a:srcRect b="12780"/>
          <a:stretch/>
        </p:blipFill>
        <p:spPr>
          <a:xfrm>
            <a:off x="45481" y="3368987"/>
            <a:ext cx="5400000" cy="1496720"/>
          </a:xfrm>
          <a:prstGeom prst="rect">
            <a:avLst/>
          </a:prstGeom>
        </p:spPr>
      </p:pic>
      <p:pic>
        <p:nvPicPr>
          <p:cNvPr id="58" name="Image 57"/>
          <p:cNvPicPr>
            <a:picLocks noChangeAspect="1"/>
          </p:cNvPicPr>
          <p:nvPr/>
        </p:nvPicPr>
        <p:blipFill rotWithShape="1">
          <a:blip r:embed="rId7"/>
          <a:srcRect b="14001"/>
          <a:stretch/>
        </p:blipFill>
        <p:spPr>
          <a:xfrm>
            <a:off x="45481" y="404664"/>
            <a:ext cx="5400000" cy="1468416"/>
          </a:xfrm>
          <a:prstGeom prst="rect">
            <a:avLst/>
          </a:prstGeom>
        </p:spPr>
      </p:pic>
      <p:pic>
        <p:nvPicPr>
          <p:cNvPr id="61" name="Image 60"/>
          <p:cNvPicPr>
            <a:picLocks noChangeAspect="1"/>
          </p:cNvPicPr>
          <p:nvPr/>
        </p:nvPicPr>
        <p:blipFill rotWithShape="1">
          <a:blip r:embed="rId8"/>
          <a:srcRect b="13029"/>
          <a:stretch/>
        </p:blipFill>
        <p:spPr>
          <a:xfrm>
            <a:off x="45481" y="1876535"/>
            <a:ext cx="5400000" cy="1492455"/>
          </a:xfrm>
          <a:prstGeom prst="rect">
            <a:avLst/>
          </a:prstGeom>
        </p:spPr>
      </p:pic>
      <p:sp>
        <p:nvSpPr>
          <p:cNvPr id="10" name="Line 12"/>
          <p:cNvSpPr>
            <a:spLocks noChangeShapeType="1"/>
          </p:cNvSpPr>
          <p:nvPr/>
        </p:nvSpPr>
        <p:spPr bwMode="auto">
          <a:xfrm>
            <a:off x="1043607" y="404665"/>
            <a:ext cx="7920000" cy="0"/>
          </a:xfrm>
          <a:prstGeom prst="line">
            <a:avLst/>
          </a:prstGeom>
          <a:noFill/>
          <a:ln w="9525">
            <a:solidFill>
              <a:schemeClr val="tx1"/>
            </a:solidFill>
            <a:round/>
            <a:headEnd/>
            <a:tailEnd/>
          </a:ln>
        </p:spPr>
        <p:txBody>
          <a:bodyPr/>
          <a:lstStyle/>
          <a:p>
            <a:endParaRPr lang="fr-BE"/>
          </a:p>
        </p:txBody>
      </p:sp>
      <p:sp>
        <p:nvSpPr>
          <p:cNvPr id="21" name="Rectangle 11"/>
          <p:cNvSpPr txBox="1">
            <a:spLocks noChangeArrowheads="1"/>
          </p:cNvSpPr>
          <p:nvPr/>
        </p:nvSpPr>
        <p:spPr>
          <a:xfrm>
            <a:off x="1043608" y="0"/>
            <a:ext cx="7858180" cy="404665"/>
          </a:xfrm>
          <a:prstGeom prst="rect">
            <a:avLst/>
          </a:prstGeom>
          <a:noFill/>
        </p:spPr>
        <p:txBody>
          <a:bodyPr vert="horz" lIns="91440" tIns="45720" rIns="91440" bIns="45720" rtlCol="0" anchor="b">
            <a:noAutofit/>
          </a:bodyPr>
          <a:lstStyle/>
          <a:p>
            <a:pPr>
              <a:spcBef>
                <a:spcPct val="0"/>
              </a:spcBef>
              <a:defRPr/>
            </a:pPr>
            <a:r>
              <a:rPr lang="fr-BE" sz="2000" b="1" dirty="0" err="1" smtClean="0">
                <a:solidFill>
                  <a:srgbClr val="00707F"/>
                </a:solidFill>
                <a:latin typeface="Times New Roman" pitchFamily="18" charset="0"/>
                <a:cs typeface="Times New Roman" pitchFamily="18" charset="0"/>
              </a:rPr>
              <a:t>Rhizoremediation</a:t>
            </a:r>
            <a:r>
              <a:rPr lang="fr-BE" sz="2000" b="1" dirty="0" smtClean="0">
                <a:solidFill>
                  <a:srgbClr val="00707F"/>
                </a:solidFill>
                <a:latin typeface="Times New Roman" pitchFamily="18" charset="0"/>
                <a:cs typeface="Times New Roman" pitchFamily="18" charset="0"/>
              </a:rPr>
              <a:t> </a:t>
            </a:r>
            <a:r>
              <a:rPr lang="fr-BE" sz="2000" b="1" dirty="0" err="1" smtClean="0">
                <a:solidFill>
                  <a:srgbClr val="00707F"/>
                </a:solidFill>
                <a:latin typeface="Times New Roman" pitchFamily="18" charset="0"/>
                <a:cs typeface="Times New Roman" pitchFamily="18" charset="0"/>
              </a:rPr>
              <a:t>experiment</a:t>
            </a:r>
            <a:r>
              <a:rPr lang="fr-BE" sz="2000" b="1" dirty="0" smtClean="0">
                <a:solidFill>
                  <a:srgbClr val="00707F"/>
                </a:solidFill>
                <a:latin typeface="Times New Roman" pitchFamily="18" charset="0"/>
                <a:cs typeface="Times New Roman" pitchFamily="18" charset="0"/>
              </a:rPr>
              <a:t>: </a:t>
            </a:r>
            <a:r>
              <a:rPr lang="fr-BE" sz="2000" b="1" dirty="0" err="1" smtClean="0">
                <a:solidFill>
                  <a:srgbClr val="00707F"/>
                </a:solidFill>
                <a:latin typeface="Times New Roman" pitchFamily="18" charset="0"/>
                <a:cs typeface="Times New Roman" pitchFamily="18" charset="0"/>
              </a:rPr>
              <a:t>bioaccessible</a:t>
            </a:r>
            <a:r>
              <a:rPr lang="fr-BE" sz="2000" b="1" dirty="0" smtClean="0">
                <a:solidFill>
                  <a:srgbClr val="00707F"/>
                </a:solidFill>
                <a:latin typeface="Times New Roman" pitchFamily="18" charset="0"/>
                <a:cs typeface="Times New Roman" pitchFamily="18" charset="0"/>
              </a:rPr>
              <a:t> contents</a:t>
            </a:r>
            <a:endParaRPr lang="fr-BE" sz="2000" b="1" dirty="0">
              <a:solidFill>
                <a:srgbClr val="00707F"/>
              </a:solidFill>
              <a:latin typeface="Times New Roman" pitchFamily="18" charset="0"/>
              <a:cs typeface="Times New Roman" pitchFamily="18" charset="0"/>
            </a:endParaRPr>
          </a:p>
        </p:txBody>
      </p:sp>
      <p:sp>
        <p:nvSpPr>
          <p:cNvPr id="54" name="Line 12"/>
          <p:cNvSpPr>
            <a:spLocks noChangeShapeType="1"/>
          </p:cNvSpPr>
          <p:nvPr/>
        </p:nvSpPr>
        <p:spPr bwMode="auto">
          <a:xfrm flipV="1">
            <a:off x="45481" y="1873077"/>
            <a:ext cx="5400000" cy="3461"/>
          </a:xfrm>
          <a:prstGeom prst="line">
            <a:avLst/>
          </a:prstGeom>
          <a:noFill/>
          <a:ln w="9525">
            <a:solidFill>
              <a:schemeClr val="tx1"/>
            </a:solidFill>
            <a:round/>
            <a:headEnd/>
            <a:tailEnd/>
          </a:ln>
        </p:spPr>
        <p:txBody>
          <a:bodyPr/>
          <a:lstStyle/>
          <a:p>
            <a:endParaRPr lang="fr-BE"/>
          </a:p>
        </p:txBody>
      </p:sp>
      <p:sp>
        <p:nvSpPr>
          <p:cNvPr id="55" name="Line 12"/>
          <p:cNvSpPr>
            <a:spLocks noChangeShapeType="1"/>
          </p:cNvSpPr>
          <p:nvPr/>
        </p:nvSpPr>
        <p:spPr bwMode="auto">
          <a:xfrm flipV="1">
            <a:off x="45481" y="3356992"/>
            <a:ext cx="5400000" cy="3461"/>
          </a:xfrm>
          <a:prstGeom prst="line">
            <a:avLst/>
          </a:prstGeom>
          <a:noFill/>
          <a:ln w="9525">
            <a:solidFill>
              <a:schemeClr val="tx1"/>
            </a:solidFill>
            <a:round/>
            <a:headEnd/>
            <a:tailEnd/>
          </a:ln>
        </p:spPr>
        <p:txBody>
          <a:bodyPr/>
          <a:lstStyle/>
          <a:p>
            <a:endParaRPr lang="fr-BE"/>
          </a:p>
        </p:txBody>
      </p:sp>
      <p:sp>
        <p:nvSpPr>
          <p:cNvPr id="56" name="Line 12"/>
          <p:cNvSpPr>
            <a:spLocks noChangeShapeType="1"/>
          </p:cNvSpPr>
          <p:nvPr/>
        </p:nvSpPr>
        <p:spPr bwMode="auto">
          <a:xfrm flipV="1">
            <a:off x="45481" y="4865704"/>
            <a:ext cx="5400000" cy="3461"/>
          </a:xfrm>
          <a:prstGeom prst="line">
            <a:avLst/>
          </a:prstGeom>
          <a:noFill/>
          <a:ln w="9525">
            <a:solidFill>
              <a:schemeClr val="tx1"/>
            </a:solidFill>
            <a:round/>
            <a:headEnd/>
            <a:tailEnd/>
          </a:ln>
        </p:spPr>
        <p:txBody>
          <a:bodyPr/>
          <a:lstStyle/>
          <a:p>
            <a:endParaRPr lang="fr-BE"/>
          </a:p>
        </p:txBody>
      </p:sp>
      <p:sp>
        <p:nvSpPr>
          <p:cNvPr id="2" name="Rectangle 1"/>
          <p:cNvSpPr/>
          <p:nvPr/>
        </p:nvSpPr>
        <p:spPr>
          <a:xfrm>
            <a:off x="4479166" y="404664"/>
            <a:ext cx="1172954" cy="338554"/>
          </a:xfrm>
          <a:prstGeom prst="rect">
            <a:avLst/>
          </a:prstGeom>
        </p:spPr>
        <p:txBody>
          <a:bodyPr wrap="square">
            <a:spAutoFit/>
          </a:bodyPr>
          <a:lstStyle/>
          <a:p>
            <a:r>
              <a:rPr lang="en-GB" sz="1600" dirty="0">
                <a:solidFill>
                  <a:srgbClr val="972F2D"/>
                </a:solidFill>
                <a:latin typeface="Times New Roman" panose="02020603050405020304" pitchFamily="18" charset="0"/>
                <a:ea typeface="Calibri" panose="020F0502020204030204" pitchFamily="34" charset="0"/>
              </a:rPr>
              <a:t>∑2-3 </a:t>
            </a:r>
            <a:r>
              <a:rPr lang="en-GB" sz="1600" dirty="0" smtClean="0">
                <a:solidFill>
                  <a:srgbClr val="972F2D"/>
                </a:solidFill>
                <a:latin typeface="Times New Roman" panose="02020603050405020304" pitchFamily="18" charset="0"/>
                <a:ea typeface="Calibri" panose="020F0502020204030204" pitchFamily="34" charset="0"/>
              </a:rPr>
              <a:t>rings</a:t>
            </a:r>
          </a:p>
        </p:txBody>
      </p:sp>
      <p:sp>
        <p:nvSpPr>
          <p:cNvPr id="8" name="Rectangle 7"/>
          <p:cNvSpPr/>
          <p:nvPr/>
        </p:nvSpPr>
        <p:spPr>
          <a:xfrm>
            <a:off x="4479166" y="1988840"/>
            <a:ext cx="896399" cy="338554"/>
          </a:xfrm>
          <a:prstGeom prst="rect">
            <a:avLst/>
          </a:prstGeom>
        </p:spPr>
        <p:txBody>
          <a:bodyPr wrap="none">
            <a:spAutoFit/>
          </a:bodyPr>
          <a:lstStyle/>
          <a:p>
            <a:r>
              <a:rPr lang="en-GB" sz="1600" dirty="0">
                <a:solidFill>
                  <a:srgbClr val="6C8C2B"/>
                </a:solidFill>
                <a:latin typeface="Times New Roman" panose="02020603050405020304" pitchFamily="18" charset="0"/>
                <a:ea typeface="Calibri" panose="020F0502020204030204" pitchFamily="34" charset="0"/>
              </a:rPr>
              <a:t>∑4 rings</a:t>
            </a:r>
          </a:p>
        </p:txBody>
      </p:sp>
      <p:sp>
        <p:nvSpPr>
          <p:cNvPr id="9" name="Rectangle 8"/>
          <p:cNvSpPr/>
          <p:nvPr/>
        </p:nvSpPr>
        <p:spPr>
          <a:xfrm>
            <a:off x="4479166" y="3429000"/>
            <a:ext cx="1067921" cy="338554"/>
          </a:xfrm>
          <a:prstGeom prst="rect">
            <a:avLst/>
          </a:prstGeom>
        </p:spPr>
        <p:txBody>
          <a:bodyPr wrap="none">
            <a:spAutoFit/>
          </a:bodyPr>
          <a:lstStyle/>
          <a:p>
            <a:r>
              <a:rPr lang="en-GB" sz="1600" dirty="0">
                <a:solidFill>
                  <a:srgbClr val="1C4F8C"/>
                </a:solidFill>
                <a:latin typeface="Times New Roman" panose="02020603050405020304" pitchFamily="18" charset="0"/>
                <a:ea typeface="Calibri" panose="020F0502020204030204" pitchFamily="34" charset="0"/>
              </a:rPr>
              <a:t>∑4-6 rings</a:t>
            </a:r>
          </a:p>
        </p:txBody>
      </p:sp>
      <p:sp>
        <p:nvSpPr>
          <p:cNvPr id="12" name="Rectangle 11"/>
          <p:cNvSpPr/>
          <p:nvPr/>
        </p:nvSpPr>
        <p:spPr>
          <a:xfrm>
            <a:off x="4479166" y="5013176"/>
            <a:ext cx="537327" cy="338554"/>
          </a:xfrm>
          <a:prstGeom prst="rect">
            <a:avLst/>
          </a:prstGeom>
        </p:spPr>
        <p:txBody>
          <a:bodyPr wrap="none">
            <a:spAutoFit/>
          </a:bodyPr>
          <a:lstStyle/>
          <a:p>
            <a:r>
              <a:rPr lang="en-GB" sz="1600" dirty="0">
                <a:latin typeface="Times New Roman" panose="02020603050405020304" pitchFamily="18" charset="0"/>
                <a:ea typeface="Calibri" panose="020F0502020204030204" pitchFamily="34" charset="0"/>
              </a:rPr>
              <a:t>∑all</a:t>
            </a:r>
            <a:endParaRPr lang="fr-BE" sz="1600" dirty="0"/>
          </a:p>
        </p:txBody>
      </p:sp>
      <p:sp>
        <p:nvSpPr>
          <p:cNvPr id="18" name="Rectangle 17"/>
          <p:cNvSpPr/>
          <p:nvPr/>
        </p:nvSpPr>
        <p:spPr>
          <a:xfrm>
            <a:off x="5699217" y="1412776"/>
            <a:ext cx="3312428" cy="2831544"/>
          </a:xfrm>
          <a:prstGeom prst="rect">
            <a:avLst/>
          </a:prstGeom>
        </p:spPr>
        <p:txBody>
          <a:bodyPr wrap="square">
            <a:spAutoFit/>
          </a:bodyPr>
          <a:lstStyle/>
          <a:p>
            <a:r>
              <a:rPr lang="en-GB" sz="2000" dirty="0" smtClean="0">
                <a:solidFill>
                  <a:srgbClr val="00707F"/>
                </a:solidFill>
                <a:latin typeface="Times New Roman" panose="02020603050405020304" pitchFamily="18" charset="0"/>
                <a:ea typeface="Calibri" panose="020F0502020204030204" pitchFamily="34" charset="0"/>
              </a:rPr>
              <a:t>T*t</a:t>
            </a:r>
          </a:p>
          <a:p>
            <a:endParaRPr lang="en-GB" sz="2000" dirty="0">
              <a:solidFill>
                <a:srgbClr val="00707F"/>
              </a:solidFill>
              <a:latin typeface="Times New Roman" panose="02020603050405020304" pitchFamily="18" charset="0"/>
              <a:ea typeface="Calibri" panose="020F0502020204030204" pitchFamily="34" charset="0"/>
            </a:endParaRPr>
          </a:p>
          <a:p>
            <a:r>
              <a:rPr lang="en-GB" sz="2000" dirty="0" smtClean="0">
                <a:solidFill>
                  <a:srgbClr val="00707F"/>
                </a:solidFill>
                <a:latin typeface="Times New Roman" panose="02020603050405020304" pitchFamily="18" charset="0"/>
                <a:ea typeface="Calibri" panose="020F0502020204030204" pitchFamily="34" charset="0"/>
              </a:rPr>
              <a:t>Similar patterns for </a:t>
            </a:r>
            <a:r>
              <a:rPr lang="en-GB" sz="2000" dirty="0">
                <a:solidFill>
                  <a:srgbClr val="00707F"/>
                </a:solidFill>
                <a:latin typeface="Times New Roman" panose="02020603050405020304" pitchFamily="18" charset="0"/>
                <a:ea typeface="Calibri" panose="020F0502020204030204" pitchFamily="34" charset="0"/>
              </a:rPr>
              <a:t>each treatment </a:t>
            </a:r>
            <a:r>
              <a:rPr lang="en-GB" sz="2000" dirty="0" smtClean="0">
                <a:solidFill>
                  <a:srgbClr val="00707F"/>
                </a:solidFill>
                <a:latin typeface="Times New Roman" panose="02020603050405020304" pitchFamily="18" charset="0"/>
                <a:ea typeface="Calibri" panose="020F0502020204030204" pitchFamily="34" charset="0"/>
              </a:rPr>
              <a:t>within </a:t>
            </a:r>
            <a:r>
              <a:rPr lang="en-GB" sz="2000" dirty="0">
                <a:solidFill>
                  <a:srgbClr val="00707F"/>
                </a:solidFill>
                <a:latin typeface="Times New Roman" panose="02020603050405020304" pitchFamily="18" charset="0"/>
                <a:ea typeface="Calibri" panose="020F0502020204030204" pitchFamily="34" charset="0"/>
              </a:rPr>
              <a:t>each PAHs </a:t>
            </a:r>
            <a:r>
              <a:rPr lang="en-GB" sz="2000" dirty="0" smtClean="0">
                <a:solidFill>
                  <a:srgbClr val="00707F"/>
                </a:solidFill>
                <a:latin typeface="Times New Roman" panose="02020603050405020304" pitchFamily="18" charset="0"/>
                <a:ea typeface="Calibri" panose="020F0502020204030204" pitchFamily="34" charset="0"/>
              </a:rPr>
              <a:t>group</a:t>
            </a:r>
          </a:p>
          <a:p>
            <a:endParaRPr lang="en-GB" sz="2000" dirty="0">
              <a:solidFill>
                <a:srgbClr val="00707F"/>
              </a:solidFill>
              <a:latin typeface="Times New Roman" panose="02020603050405020304" pitchFamily="18" charset="0"/>
              <a:ea typeface="Calibri" panose="020F0502020204030204" pitchFamily="34" charset="0"/>
            </a:endParaRPr>
          </a:p>
          <a:p>
            <a:endParaRPr lang="en-GB" sz="2000" dirty="0" smtClean="0">
              <a:solidFill>
                <a:srgbClr val="00707F"/>
              </a:solidFill>
              <a:latin typeface="Times New Roman" panose="02020603050405020304" pitchFamily="18" charset="0"/>
              <a:ea typeface="Calibri" panose="020F0502020204030204" pitchFamily="34" charset="0"/>
            </a:endParaRPr>
          </a:p>
          <a:p>
            <a:endParaRPr lang="en-GB" sz="2000" dirty="0" smtClean="0">
              <a:solidFill>
                <a:srgbClr val="00707F"/>
              </a:solidFill>
              <a:latin typeface="Times New Roman" panose="02020603050405020304" pitchFamily="18" charset="0"/>
              <a:ea typeface="Calibri" panose="020F0502020204030204" pitchFamily="34" charset="0"/>
            </a:endParaRPr>
          </a:p>
          <a:p>
            <a:endParaRPr lang="en-GB" dirty="0" smtClean="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15136768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Comité Thèse_mariedavin_2016[20170310114702516].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5996</TotalTime>
  <Words>401</Words>
  <Application>Microsoft Office PowerPoint</Application>
  <PresentationFormat>Affichage à l'écran (4:3)</PresentationFormat>
  <Paragraphs>145</Paragraphs>
  <Slides>13</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Amandine Liénard</dc:creator>
  <cp:lastModifiedBy>Marie Davin</cp:lastModifiedBy>
  <cp:revision>556</cp:revision>
  <cp:lastPrinted>2019-03-04T10:29:36Z</cp:lastPrinted>
  <dcterms:created xsi:type="dcterms:W3CDTF">2010-09-01T07:13:52Z</dcterms:created>
  <dcterms:modified xsi:type="dcterms:W3CDTF">2020-01-30T18:38:07Z</dcterms:modified>
</cp:coreProperties>
</file>