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256" r:id="rId2"/>
    <p:sldId id="272" r:id="rId3"/>
    <p:sldId id="291" r:id="rId4"/>
    <p:sldId id="292" r:id="rId5"/>
    <p:sldId id="293" r:id="rId6"/>
    <p:sldId id="300" r:id="rId7"/>
    <p:sldId id="301" r:id="rId8"/>
    <p:sldId id="294" r:id="rId9"/>
    <p:sldId id="299" r:id="rId10"/>
    <p:sldId id="296" r:id="rId11"/>
    <p:sldId id="273" r:id="rId12"/>
    <p:sldId id="298" r:id="rId13"/>
    <p:sldId id="264" r:id="rId14"/>
    <p:sldId id="286" r:id="rId15"/>
    <p:sldId id="282" r:id="rId16"/>
    <p:sldId id="302" r:id="rId17"/>
    <p:sldId id="304" r:id="rId18"/>
    <p:sldId id="303" r:id="rId19"/>
    <p:sldId id="28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79073" autoAdjust="0"/>
  </p:normalViewPr>
  <p:slideViewPr>
    <p:cSldViewPr snapToGrid="0" showGuides="1">
      <p:cViewPr varScale="1">
        <p:scale>
          <a:sx n="53" d="100"/>
          <a:sy n="53" d="100"/>
        </p:scale>
        <p:origin x="62" y="211"/>
      </p:cViewPr>
      <p:guideLst/>
    </p:cSldViewPr>
  </p:slideViewPr>
  <p:notesTextViewPr>
    <p:cViewPr>
      <p:scale>
        <a:sx n="1" d="1"/>
        <a:sy n="1" d="1"/>
      </p:scale>
      <p:origin x="0" y="-293"/>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20ENVY\Desktop\BTC%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20ENVY\Desktop\BTC%20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Consommation d'energie</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49352763632375E-2"/>
          <c:y val="0.3236077975294418"/>
          <c:w val="0.80168247342171683"/>
          <c:h val="0.5503171075013451"/>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C21-4A6E-8861-21AF772A929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C21-4A6E-8861-21AF772A929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C21-4A6E-8861-21AF772A929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2C21-4A6E-8861-21AF772A929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2C21-4A6E-8861-21AF772A929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2C21-4A6E-8861-21AF772A929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2C21-4A6E-8861-21AF772A929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2C21-4A6E-8861-21AF772A929F}"/>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Feuil1!$F$13:$F$16</c:f>
              <c:strCache>
                <c:ptCount val="4"/>
                <c:pt idx="0">
                  <c:v>Transport (23%)</c:v>
                </c:pt>
                <c:pt idx="1">
                  <c:v>Bâtiments (25%)</c:v>
                </c:pt>
                <c:pt idx="2">
                  <c:v>Agriculture (3%)</c:v>
                </c:pt>
                <c:pt idx="3">
                  <c:v>Industrie (49%)</c:v>
                </c:pt>
              </c:strCache>
            </c:strRef>
          </c:cat>
          <c:val>
            <c:numRef>
              <c:f>Feuil1!$G$13:$G$16</c:f>
              <c:numCache>
                <c:formatCode>0%</c:formatCode>
                <c:ptCount val="4"/>
                <c:pt idx="0">
                  <c:v>0.23</c:v>
                </c:pt>
                <c:pt idx="1">
                  <c:v>0.25</c:v>
                </c:pt>
                <c:pt idx="2">
                  <c:v>0.03</c:v>
                </c:pt>
                <c:pt idx="3">
                  <c:v>0.49</c:v>
                </c:pt>
              </c:numCache>
            </c:numRef>
          </c:val>
          <c:extLst>
            <c:ext xmlns:c16="http://schemas.microsoft.com/office/drawing/2014/chart" uri="{C3380CC4-5D6E-409C-BE32-E72D297353CC}">
              <c16:uniqueId val="{00000008-2C21-4A6E-8861-21AF772A929F}"/>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Effusivité</a:t>
            </a:r>
            <a:r>
              <a:rPr lang="en-US" dirty="0"/>
              <a:t> </a:t>
            </a:r>
            <a:r>
              <a:rPr lang="en-US" dirty="0" err="1"/>
              <a:t>thermique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rgbClr val="00B0F0"/>
              </a:solidFill>
              <a:round/>
            </a:ln>
            <a:effectLst/>
          </c:spPr>
          <c:marker>
            <c:symbol val="circle"/>
            <c:size val="5"/>
            <c:spPr>
              <a:solidFill>
                <a:srgbClr val="00B0F0"/>
              </a:solidFill>
              <a:ln w="9525">
                <a:solidFill>
                  <a:srgbClr val="00B0F0"/>
                </a:solidFill>
              </a:ln>
              <a:effectLst/>
            </c:spPr>
          </c:marker>
          <c:trendline>
            <c:spPr>
              <a:ln w="19050" cap="rnd">
                <a:solidFill>
                  <a:schemeClr val="accent1"/>
                </a:solidFill>
                <a:prstDash val="sysDot"/>
              </a:ln>
              <a:effectLst/>
            </c:spPr>
            <c:trendlineType val="linear"/>
            <c:dispRSqr val="1"/>
            <c:dispEq val="1"/>
            <c:trendlineLbl>
              <c:layout>
                <c:manualLayout>
                  <c:x val="-0.28296784776902889"/>
                  <c:y val="-1.893518518518520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Feuil3!$E$8:$E$52</c:f>
              <c:numCache>
                <c:formatCode>General</c:formatCode>
                <c:ptCount val="45"/>
                <c:pt idx="0">
                  <c:v>2.4494897427831779</c:v>
                </c:pt>
                <c:pt idx="1">
                  <c:v>2.6457513110645907</c:v>
                </c:pt>
                <c:pt idx="2">
                  <c:v>2.8284271247461903</c:v>
                </c:pt>
                <c:pt idx="3">
                  <c:v>3</c:v>
                </c:pt>
                <c:pt idx="4">
                  <c:v>3.1622776601683795</c:v>
                </c:pt>
                <c:pt idx="5">
                  <c:v>3.3166247903553998</c:v>
                </c:pt>
                <c:pt idx="6">
                  <c:v>3.4641016151377544</c:v>
                </c:pt>
                <c:pt idx="7">
                  <c:v>3.6055512754639891</c:v>
                </c:pt>
                <c:pt idx="8">
                  <c:v>3.7416573867739413</c:v>
                </c:pt>
                <c:pt idx="9">
                  <c:v>3.872983346207417</c:v>
                </c:pt>
                <c:pt idx="10">
                  <c:v>4</c:v>
                </c:pt>
                <c:pt idx="11">
                  <c:v>4.1231056256176606</c:v>
                </c:pt>
                <c:pt idx="12">
                  <c:v>4.2426406871192848</c:v>
                </c:pt>
                <c:pt idx="13">
                  <c:v>4.358898943540674</c:v>
                </c:pt>
                <c:pt idx="14">
                  <c:v>4.4721359549995796</c:v>
                </c:pt>
                <c:pt idx="15">
                  <c:v>4.5825756949558398</c:v>
                </c:pt>
                <c:pt idx="16">
                  <c:v>4.6904157598234297</c:v>
                </c:pt>
                <c:pt idx="17">
                  <c:v>4.7958315233127191</c:v>
                </c:pt>
                <c:pt idx="18">
                  <c:v>4.8989794855663558</c:v>
                </c:pt>
                <c:pt idx="19">
                  <c:v>5</c:v>
                </c:pt>
                <c:pt idx="20">
                  <c:v>5.0990195135927845</c:v>
                </c:pt>
                <c:pt idx="21">
                  <c:v>5.196152422706632</c:v>
                </c:pt>
                <c:pt idx="22">
                  <c:v>5.2915026221291814</c:v>
                </c:pt>
                <c:pt idx="23">
                  <c:v>5.3851648071345037</c:v>
                </c:pt>
                <c:pt idx="24">
                  <c:v>5.4772255750516612</c:v>
                </c:pt>
                <c:pt idx="25">
                  <c:v>5.5677643628300215</c:v>
                </c:pt>
                <c:pt idx="26">
                  <c:v>5.6568542494923806</c:v>
                </c:pt>
                <c:pt idx="27">
                  <c:v>5.7445626465380286</c:v>
                </c:pt>
                <c:pt idx="28">
                  <c:v>5.8309518948453007</c:v>
                </c:pt>
                <c:pt idx="29">
                  <c:v>5.9160797830996161</c:v>
                </c:pt>
                <c:pt idx="30">
                  <c:v>6</c:v>
                </c:pt>
                <c:pt idx="31">
                  <c:v>6.0827625302982193</c:v>
                </c:pt>
                <c:pt idx="32">
                  <c:v>6.164414002968976</c:v>
                </c:pt>
                <c:pt idx="33">
                  <c:v>6.2449979983983983</c:v>
                </c:pt>
                <c:pt idx="34">
                  <c:v>6.324555320336759</c:v>
                </c:pt>
                <c:pt idx="35">
                  <c:v>6.4031242374328485</c:v>
                </c:pt>
                <c:pt idx="36">
                  <c:v>6.4807406984078604</c:v>
                </c:pt>
                <c:pt idx="37">
                  <c:v>6.5574385243020004</c:v>
                </c:pt>
                <c:pt idx="38">
                  <c:v>6.6332495807107996</c:v>
                </c:pt>
                <c:pt idx="39">
                  <c:v>6.7082039324993694</c:v>
                </c:pt>
                <c:pt idx="40">
                  <c:v>6.7823299831252681</c:v>
                </c:pt>
                <c:pt idx="41">
                  <c:v>6.8556546004010439</c:v>
                </c:pt>
                <c:pt idx="42">
                  <c:v>6.9282032302755088</c:v>
                </c:pt>
                <c:pt idx="43">
                  <c:v>7</c:v>
                </c:pt>
                <c:pt idx="44">
                  <c:v>7.0710678118654755</c:v>
                </c:pt>
              </c:numCache>
            </c:numRef>
          </c:xVal>
          <c:yVal>
            <c:numRef>
              <c:f>Feuil3!$F$8:$F$52</c:f>
              <c:numCache>
                <c:formatCode>0.00</c:formatCode>
                <c:ptCount val="45"/>
                <c:pt idx="0">
                  <c:v>4.1009999999999991</c:v>
                </c:pt>
                <c:pt idx="1">
                  <c:v>4.3440000000000012</c:v>
                </c:pt>
                <c:pt idx="2">
                  <c:v>4.5450000000000017</c:v>
                </c:pt>
                <c:pt idx="3">
                  <c:v>4.7139999999999986</c:v>
                </c:pt>
                <c:pt idx="4">
                  <c:v>4.8800000000000026</c:v>
                </c:pt>
                <c:pt idx="5">
                  <c:v>5.0200000000000031</c:v>
                </c:pt>
                <c:pt idx="6">
                  <c:v>5.1280000000000001</c:v>
                </c:pt>
                <c:pt idx="7">
                  <c:v>5.2250000000000014</c:v>
                </c:pt>
                <c:pt idx="8">
                  <c:v>5.3419999999999987</c:v>
                </c:pt>
                <c:pt idx="9">
                  <c:v>5.4309999999999974</c:v>
                </c:pt>
                <c:pt idx="10">
                  <c:v>5.5279999999999987</c:v>
                </c:pt>
                <c:pt idx="11">
                  <c:v>5.6120000000000019</c:v>
                </c:pt>
                <c:pt idx="12">
                  <c:v>5.7139999999999986</c:v>
                </c:pt>
                <c:pt idx="13">
                  <c:v>5.7880000000000038</c:v>
                </c:pt>
                <c:pt idx="14">
                  <c:v>5.8719999999999999</c:v>
                </c:pt>
                <c:pt idx="15">
                  <c:v>5.9359999999999999</c:v>
                </c:pt>
                <c:pt idx="16">
                  <c:v>6.0480000000000018</c:v>
                </c:pt>
                <c:pt idx="17">
                  <c:v>6.134999999999998</c:v>
                </c:pt>
                <c:pt idx="18">
                  <c:v>6.2240000000000038</c:v>
                </c:pt>
                <c:pt idx="19">
                  <c:v>6.2580000000000027</c:v>
                </c:pt>
                <c:pt idx="20">
                  <c:v>6.3490000000000038</c:v>
                </c:pt>
                <c:pt idx="21">
                  <c:v>6.4080000000000013</c:v>
                </c:pt>
                <c:pt idx="22">
                  <c:v>6.4359999999999999</c:v>
                </c:pt>
                <c:pt idx="23">
                  <c:v>6.490000000000002</c:v>
                </c:pt>
                <c:pt idx="24">
                  <c:v>6.5529999999999973</c:v>
                </c:pt>
                <c:pt idx="25">
                  <c:v>6.605000000000004</c:v>
                </c:pt>
                <c:pt idx="26">
                  <c:v>6.6499999999999986</c:v>
                </c:pt>
                <c:pt idx="27">
                  <c:v>6.7010000000000005</c:v>
                </c:pt>
                <c:pt idx="28">
                  <c:v>6.759999999999998</c:v>
                </c:pt>
                <c:pt idx="29">
                  <c:v>6.7929999999999993</c:v>
                </c:pt>
                <c:pt idx="30">
                  <c:v>6.8059999999999974</c:v>
                </c:pt>
                <c:pt idx="31">
                  <c:v>6.8620000000000019</c:v>
                </c:pt>
                <c:pt idx="32">
                  <c:v>6.8999999999999986</c:v>
                </c:pt>
                <c:pt idx="33">
                  <c:v>6.9410000000000025</c:v>
                </c:pt>
                <c:pt idx="34">
                  <c:v>6.9669999999999987</c:v>
                </c:pt>
                <c:pt idx="35">
                  <c:v>6.9969999999999999</c:v>
                </c:pt>
                <c:pt idx="36">
                  <c:v>7.0640000000000001</c:v>
                </c:pt>
                <c:pt idx="37">
                  <c:v>7.0919999999999987</c:v>
                </c:pt>
                <c:pt idx="38">
                  <c:v>7.125</c:v>
                </c:pt>
                <c:pt idx="39">
                  <c:v>7.1529999999999987</c:v>
                </c:pt>
                <c:pt idx="40">
                  <c:v>7.2040000000000006</c:v>
                </c:pt>
                <c:pt idx="41">
                  <c:v>7.2419999999999973</c:v>
                </c:pt>
                <c:pt idx="42">
                  <c:v>7.2680000000000007</c:v>
                </c:pt>
                <c:pt idx="43">
                  <c:v>7.2959999999999994</c:v>
                </c:pt>
                <c:pt idx="44">
                  <c:v>7.3290000000000006</c:v>
                </c:pt>
              </c:numCache>
            </c:numRef>
          </c:yVal>
          <c:smooth val="0"/>
          <c:extLst>
            <c:ext xmlns:c16="http://schemas.microsoft.com/office/drawing/2014/chart" uri="{C3380CC4-5D6E-409C-BE32-E72D297353CC}">
              <c16:uniqueId val="{00000001-6E59-4835-98A6-B2987382E572}"/>
            </c:ext>
          </c:extLst>
        </c:ser>
        <c:dLbls>
          <c:showLegendKey val="0"/>
          <c:showVal val="0"/>
          <c:showCatName val="0"/>
          <c:showSerName val="0"/>
          <c:showPercent val="0"/>
          <c:showBubbleSize val="0"/>
        </c:dLbls>
        <c:axId val="549823472"/>
        <c:axId val="549823800"/>
      </c:scatterChart>
      <c:valAx>
        <c:axId val="549823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823800"/>
        <c:crosses val="autoZero"/>
        <c:crossBetween val="midCat"/>
      </c:valAx>
      <c:valAx>
        <c:axId val="5498238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8234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Conductivité</a:t>
            </a:r>
            <a:r>
              <a:rPr lang="fr-FR" baseline="0" dirty="0"/>
              <a:t> thermique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rgbClr val="00B0F0"/>
              </a:solidFill>
              <a:round/>
            </a:ln>
            <a:effectLst/>
          </c:spPr>
          <c:marker>
            <c:symbol val="circle"/>
            <c:size val="5"/>
            <c:spPr>
              <a:solidFill>
                <a:srgbClr val="00B0F0"/>
              </a:solidFill>
              <a:ln w="9525">
                <a:solidFill>
                  <a:srgbClr val="00B0F0"/>
                </a:solidFill>
              </a:ln>
              <a:effectLst/>
            </c:spPr>
          </c:marker>
          <c:trendline>
            <c:spPr>
              <a:ln w="19050" cap="rnd">
                <a:solidFill>
                  <a:schemeClr val="accent1"/>
                </a:solidFill>
                <a:prstDash val="sysDot"/>
              </a:ln>
              <a:effectLst/>
            </c:spPr>
            <c:trendlineType val="linear"/>
            <c:dispRSqr val="1"/>
            <c:dispEq val="1"/>
            <c:trendlineLbl>
              <c:layout>
                <c:manualLayout>
                  <c:x val="-0.26127209098862642"/>
                  <c:y val="-7.235236220472440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Feuil3!$I$102:$I$182</c:f>
              <c:numCache>
                <c:formatCode>General</c:formatCode>
                <c:ptCount val="81"/>
                <c:pt idx="0">
                  <c:v>4.6051701859880918</c:v>
                </c:pt>
                <c:pt idx="1">
                  <c:v>4.6151205168412597</c:v>
                </c:pt>
                <c:pt idx="2">
                  <c:v>4.6249728132842707</c:v>
                </c:pt>
                <c:pt idx="3">
                  <c:v>4.6347289882296359</c:v>
                </c:pt>
                <c:pt idx="4">
                  <c:v>4.6443908991413725</c:v>
                </c:pt>
                <c:pt idx="5">
                  <c:v>4.6539603501575231</c:v>
                </c:pt>
                <c:pt idx="6">
                  <c:v>4.6634390941120669</c:v>
                </c:pt>
                <c:pt idx="7">
                  <c:v>4.6728288344619058</c:v>
                </c:pt>
                <c:pt idx="8">
                  <c:v>4.6821312271242199</c:v>
                </c:pt>
                <c:pt idx="9">
                  <c:v>4.6913478822291435</c:v>
                </c:pt>
                <c:pt idx="10">
                  <c:v>4.7004803657924166</c:v>
                </c:pt>
                <c:pt idx="11">
                  <c:v>4.7095302013123339</c:v>
                </c:pt>
                <c:pt idx="12">
                  <c:v>4.7184988712950942</c:v>
                </c:pt>
                <c:pt idx="13">
                  <c:v>4.7273878187123408</c:v>
                </c:pt>
                <c:pt idx="14">
                  <c:v>4.7361984483944957</c:v>
                </c:pt>
                <c:pt idx="15">
                  <c:v>4.7449321283632502</c:v>
                </c:pt>
                <c:pt idx="16">
                  <c:v>4.7535901911063645</c:v>
                </c:pt>
                <c:pt idx="17">
                  <c:v>4.7621739347977563</c:v>
                </c:pt>
                <c:pt idx="18">
                  <c:v>4.7706846244656651</c:v>
                </c:pt>
                <c:pt idx="19">
                  <c:v>4.7791234931115296</c:v>
                </c:pt>
                <c:pt idx="20">
                  <c:v>4.7874917427820458</c:v>
                </c:pt>
                <c:pt idx="21">
                  <c:v>4.7957905455967413</c:v>
                </c:pt>
                <c:pt idx="22">
                  <c:v>4.8040210447332568</c:v>
                </c:pt>
                <c:pt idx="23">
                  <c:v>4.8121843553724171</c:v>
                </c:pt>
                <c:pt idx="24">
                  <c:v>4.8202815656050371</c:v>
                </c:pt>
                <c:pt idx="25">
                  <c:v>4.8283137373023015</c:v>
                </c:pt>
                <c:pt idx="26">
                  <c:v>4.836281906951478</c:v>
                </c:pt>
                <c:pt idx="27">
                  <c:v>4.8441870864585912</c:v>
                </c:pt>
                <c:pt idx="28">
                  <c:v>4.8520302639196169</c:v>
                </c:pt>
                <c:pt idx="29">
                  <c:v>4.8598124043616719</c:v>
                </c:pt>
                <c:pt idx="30">
                  <c:v>4.8675344504555822</c:v>
                </c:pt>
                <c:pt idx="31">
                  <c:v>4.8751973232011512</c:v>
                </c:pt>
                <c:pt idx="32">
                  <c:v>4.8828019225863706</c:v>
                </c:pt>
                <c:pt idx="33">
                  <c:v>4.8903491282217537</c:v>
                </c:pt>
                <c:pt idx="34">
                  <c:v>4.8978397999509111</c:v>
                </c:pt>
                <c:pt idx="35">
                  <c:v>4.9052747784384296</c:v>
                </c:pt>
                <c:pt idx="36">
                  <c:v>4.9126548857360524</c:v>
                </c:pt>
                <c:pt idx="37">
                  <c:v>4.9199809258281251</c:v>
                </c:pt>
                <c:pt idx="38">
                  <c:v>4.9272536851572051</c:v>
                </c:pt>
                <c:pt idx="39">
                  <c:v>4.9344739331306915</c:v>
                </c:pt>
                <c:pt idx="40">
                  <c:v>4.9416424226093039</c:v>
                </c:pt>
                <c:pt idx="41">
                  <c:v>4.9487598903781684</c:v>
                </c:pt>
                <c:pt idx="42">
                  <c:v>4.9558270576012609</c:v>
                </c:pt>
                <c:pt idx="43">
                  <c:v>4.962844630259907</c:v>
                </c:pt>
                <c:pt idx="44">
                  <c:v>4.9698132995760007</c:v>
                </c:pt>
                <c:pt idx="45">
                  <c:v>4.9767337424205742</c:v>
                </c:pt>
                <c:pt idx="46">
                  <c:v>4.9836066217083363</c:v>
                </c:pt>
                <c:pt idx="47">
                  <c:v>4.990432586778736</c:v>
                </c:pt>
                <c:pt idx="48">
                  <c:v>4.9972122737641147</c:v>
                </c:pt>
                <c:pt idx="49">
                  <c:v>5.0039463059454592</c:v>
                </c:pt>
                <c:pt idx="50">
                  <c:v>5.0106352940962555</c:v>
                </c:pt>
                <c:pt idx="51">
                  <c:v>5.0172798368149243</c:v>
                </c:pt>
                <c:pt idx="52">
                  <c:v>5.0238805208462765</c:v>
                </c:pt>
                <c:pt idx="53">
                  <c:v>5.0304379213924353</c:v>
                </c:pt>
                <c:pt idx="54">
                  <c:v>5.0369526024136295</c:v>
                </c:pt>
                <c:pt idx="55">
                  <c:v>5.0434251169192468</c:v>
                </c:pt>
                <c:pt idx="56">
                  <c:v>5.0498560072495371</c:v>
                </c:pt>
                <c:pt idx="57">
                  <c:v>5.0562458053483077</c:v>
                </c:pt>
                <c:pt idx="58">
                  <c:v>5.0625950330269669</c:v>
                </c:pt>
                <c:pt idx="59">
                  <c:v>5.0689042022202315</c:v>
                </c:pt>
                <c:pt idx="60">
                  <c:v>5.0751738152338266</c:v>
                </c:pt>
                <c:pt idx="61">
                  <c:v>5.0814043649844631</c:v>
                </c:pt>
                <c:pt idx="62">
                  <c:v>5.0875963352323836</c:v>
                </c:pt>
                <c:pt idx="63">
                  <c:v>5.0937502008067623</c:v>
                </c:pt>
                <c:pt idx="64">
                  <c:v>5.0998664278241987</c:v>
                </c:pt>
                <c:pt idx="65">
                  <c:v>5.1059454739005803</c:v>
                </c:pt>
                <c:pt idx="66">
                  <c:v>5.1119877883565437</c:v>
                </c:pt>
                <c:pt idx="67">
                  <c:v>5.1179938124167554</c:v>
                </c:pt>
                <c:pt idx="68">
                  <c:v>5.1239639794032588</c:v>
                </c:pt>
                <c:pt idx="69">
                  <c:v>5.1298987149230735</c:v>
                </c:pt>
                <c:pt idx="70">
                  <c:v>5.1357984370502621</c:v>
                </c:pt>
                <c:pt idx="71">
                  <c:v>5.1416635565026603</c:v>
                </c:pt>
                <c:pt idx="72">
                  <c:v>5.1474944768134527</c:v>
                </c:pt>
                <c:pt idx="73">
                  <c:v>5.1532915944977793</c:v>
                </c:pt>
                <c:pt idx="74">
                  <c:v>5.1590552992145291</c:v>
                </c:pt>
                <c:pt idx="75">
                  <c:v>5.1647859739235145</c:v>
                </c:pt>
                <c:pt idx="76">
                  <c:v>5.1704839950381514</c:v>
                </c:pt>
                <c:pt idx="77">
                  <c:v>5.1761497325738288</c:v>
                </c:pt>
                <c:pt idx="78">
                  <c:v>5.181783550292085</c:v>
                </c:pt>
                <c:pt idx="79">
                  <c:v>5.1873858058407549</c:v>
                </c:pt>
                <c:pt idx="80">
                  <c:v>5.1929568508902104</c:v>
                </c:pt>
              </c:numCache>
            </c:numRef>
          </c:xVal>
          <c:yVal>
            <c:numRef>
              <c:f>Feuil3!$J$102:$J$182</c:f>
              <c:numCache>
                <c:formatCode>0.00</c:formatCode>
                <c:ptCount val="81"/>
                <c:pt idx="0">
                  <c:v>7.9579999999999984</c:v>
                </c:pt>
                <c:pt idx="1">
                  <c:v>7.9680000000000035</c:v>
                </c:pt>
                <c:pt idx="2">
                  <c:v>7.9930000000000021</c:v>
                </c:pt>
                <c:pt idx="3">
                  <c:v>8.0210000000000008</c:v>
                </c:pt>
                <c:pt idx="4">
                  <c:v>8.0290000000000035</c:v>
                </c:pt>
                <c:pt idx="5">
                  <c:v>8.0210000000000008</c:v>
                </c:pt>
                <c:pt idx="6">
                  <c:v>8.0439999999999969</c:v>
                </c:pt>
                <c:pt idx="7">
                  <c:v>8.046999999999997</c:v>
                </c:pt>
                <c:pt idx="8">
                  <c:v>8.0670000000000002</c:v>
                </c:pt>
                <c:pt idx="9">
                  <c:v>8.0799999999999983</c:v>
                </c:pt>
                <c:pt idx="10">
                  <c:v>8.1000000000000014</c:v>
                </c:pt>
                <c:pt idx="11">
                  <c:v>8.1259999999999977</c:v>
                </c:pt>
                <c:pt idx="12">
                  <c:v>8.1109999999999971</c:v>
                </c:pt>
                <c:pt idx="13">
                  <c:v>8.1390000000000029</c:v>
                </c:pt>
                <c:pt idx="14">
                  <c:v>8.1540000000000035</c:v>
                </c:pt>
                <c:pt idx="15">
                  <c:v>8.1559999999999988</c:v>
                </c:pt>
                <c:pt idx="16">
                  <c:v>8.1739999999999995</c:v>
                </c:pt>
                <c:pt idx="17">
                  <c:v>8.1820000000000022</c:v>
                </c:pt>
                <c:pt idx="18">
                  <c:v>8.2100000000000009</c:v>
                </c:pt>
                <c:pt idx="19">
                  <c:v>8.2049999999999983</c:v>
                </c:pt>
                <c:pt idx="20">
                  <c:v>8.2280000000000015</c:v>
                </c:pt>
                <c:pt idx="21">
                  <c:v>8.2359999999999971</c:v>
                </c:pt>
                <c:pt idx="22">
                  <c:v>8.2560000000000002</c:v>
                </c:pt>
                <c:pt idx="23">
                  <c:v>8.2689999999999984</c:v>
                </c:pt>
                <c:pt idx="24">
                  <c:v>8.296999999999997</c:v>
                </c:pt>
                <c:pt idx="25">
                  <c:v>8.2939999999999969</c:v>
                </c:pt>
                <c:pt idx="26">
                  <c:v>8.2640000000000029</c:v>
                </c:pt>
                <c:pt idx="27">
                  <c:v>8.2920000000000016</c:v>
                </c:pt>
                <c:pt idx="28">
                  <c:v>8.3320000000000007</c:v>
                </c:pt>
                <c:pt idx="29">
                  <c:v>8.3400000000000034</c:v>
                </c:pt>
                <c:pt idx="30">
                  <c:v>8.3780000000000001</c:v>
                </c:pt>
                <c:pt idx="31">
                  <c:v>8.3990000000000009</c:v>
                </c:pt>
                <c:pt idx="32">
                  <c:v>8.3960000000000008</c:v>
                </c:pt>
                <c:pt idx="33">
                  <c:v>8.411999999999999</c:v>
                </c:pt>
                <c:pt idx="34">
                  <c:v>8.421999999999997</c:v>
                </c:pt>
                <c:pt idx="35">
                  <c:v>8.4519999999999982</c:v>
                </c:pt>
                <c:pt idx="36">
                  <c:v>8.472999999999999</c:v>
                </c:pt>
                <c:pt idx="37">
                  <c:v>8.482999999999997</c:v>
                </c:pt>
                <c:pt idx="38">
                  <c:v>8.4879999999999995</c:v>
                </c:pt>
                <c:pt idx="39">
                  <c:v>8.5090000000000003</c:v>
                </c:pt>
                <c:pt idx="40">
                  <c:v>8.5260000000000034</c:v>
                </c:pt>
                <c:pt idx="41">
                  <c:v>8.5240000000000009</c:v>
                </c:pt>
                <c:pt idx="42">
                  <c:v>8.5339999999999989</c:v>
                </c:pt>
                <c:pt idx="43">
                  <c:v>8.5489999999999995</c:v>
                </c:pt>
                <c:pt idx="44">
                  <c:v>8.5519999999999996</c:v>
                </c:pt>
                <c:pt idx="45">
                  <c:v>8.5930000000000035</c:v>
                </c:pt>
                <c:pt idx="46">
                  <c:v>8.5820000000000007</c:v>
                </c:pt>
                <c:pt idx="47">
                  <c:v>8.5900000000000034</c:v>
                </c:pt>
                <c:pt idx="48">
                  <c:v>8.5649999999999977</c:v>
                </c:pt>
                <c:pt idx="49">
                  <c:v>8.6000000000000014</c:v>
                </c:pt>
                <c:pt idx="50">
                  <c:v>8.6330000000000027</c:v>
                </c:pt>
                <c:pt idx="51">
                  <c:v>8.6409999999999982</c:v>
                </c:pt>
                <c:pt idx="52">
                  <c:v>8.6670000000000016</c:v>
                </c:pt>
                <c:pt idx="53">
                  <c:v>8.6920000000000002</c:v>
                </c:pt>
                <c:pt idx="54">
                  <c:v>8.6899999999999977</c:v>
                </c:pt>
                <c:pt idx="55">
                  <c:v>8.7049999999999983</c:v>
                </c:pt>
                <c:pt idx="56">
                  <c:v>8.7019999999999982</c:v>
                </c:pt>
                <c:pt idx="57">
                  <c:v>8.7280000000000015</c:v>
                </c:pt>
                <c:pt idx="58">
                  <c:v>8.7560000000000002</c:v>
                </c:pt>
                <c:pt idx="59">
                  <c:v>8.7689999999999984</c:v>
                </c:pt>
                <c:pt idx="60">
                  <c:v>8.7760000000000034</c:v>
                </c:pt>
                <c:pt idx="61">
                  <c:v>8.7920000000000016</c:v>
                </c:pt>
                <c:pt idx="62">
                  <c:v>8.8089999999999975</c:v>
                </c:pt>
                <c:pt idx="63">
                  <c:v>8.804000000000002</c:v>
                </c:pt>
                <c:pt idx="64">
                  <c:v>8.8170000000000002</c:v>
                </c:pt>
                <c:pt idx="65">
                  <c:v>8.847999999999999</c:v>
                </c:pt>
                <c:pt idx="66">
                  <c:v>8.8549999999999969</c:v>
                </c:pt>
                <c:pt idx="67">
                  <c:v>8.857999999999997</c:v>
                </c:pt>
                <c:pt idx="68">
                  <c:v>8.857999999999997</c:v>
                </c:pt>
                <c:pt idx="69">
                  <c:v>8.8609999999999971</c:v>
                </c:pt>
                <c:pt idx="70">
                  <c:v>8.8710000000000022</c:v>
                </c:pt>
                <c:pt idx="71">
                  <c:v>8.8780000000000001</c:v>
                </c:pt>
                <c:pt idx="72">
                  <c:v>8.8860000000000028</c:v>
                </c:pt>
                <c:pt idx="73">
                  <c:v>8.8909999999999982</c:v>
                </c:pt>
                <c:pt idx="74">
                  <c:v>8.9040000000000035</c:v>
                </c:pt>
                <c:pt idx="75">
                  <c:v>8.9140000000000015</c:v>
                </c:pt>
                <c:pt idx="76">
                  <c:v>8.9369999999999976</c:v>
                </c:pt>
                <c:pt idx="77">
                  <c:v>8.9399999999999977</c:v>
                </c:pt>
                <c:pt idx="78">
                  <c:v>8.9420000000000002</c:v>
                </c:pt>
                <c:pt idx="79">
                  <c:v>8.9570000000000007</c:v>
                </c:pt>
                <c:pt idx="80">
                  <c:v>8.9549999999999983</c:v>
                </c:pt>
              </c:numCache>
            </c:numRef>
          </c:yVal>
          <c:smooth val="0"/>
          <c:extLst>
            <c:ext xmlns:c16="http://schemas.microsoft.com/office/drawing/2014/chart" uri="{C3380CC4-5D6E-409C-BE32-E72D297353CC}">
              <c16:uniqueId val="{00000001-CA6A-483B-BAA8-9B1850D72E45}"/>
            </c:ext>
          </c:extLst>
        </c:ser>
        <c:dLbls>
          <c:showLegendKey val="0"/>
          <c:showVal val="0"/>
          <c:showCatName val="0"/>
          <c:showSerName val="0"/>
          <c:showPercent val="0"/>
          <c:showBubbleSize val="0"/>
        </c:dLbls>
        <c:axId val="745137560"/>
        <c:axId val="745142480"/>
      </c:scatterChart>
      <c:valAx>
        <c:axId val="745137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142480"/>
        <c:crosses val="autoZero"/>
        <c:crossBetween val="midCat"/>
      </c:valAx>
      <c:valAx>
        <c:axId val="7451424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1375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56CAC-B8E9-4627-BB4D-EA986A192805}" type="datetimeFigureOut">
              <a:rPr lang="fr-FR" smtClean="0"/>
              <a:t>11/12/2019</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2DC540-7364-4B8F-8D4D-C0BEF3704B81}" type="slidenum">
              <a:rPr lang="fr-FR" smtClean="0"/>
              <a:t>‹N°›</a:t>
            </a:fld>
            <a:endParaRPr lang="fr-FR"/>
          </a:p>
        </p:txBody>
      </p:sp>
    </p:spTree>
    <p:extLst>
      <p:ext uri="{BB962C8B-B14F-4D97-AF65-F5344CB8AC3E}">
        <p14:creationId xmlns:p14="http://schemas.microsoft.com/office/powerpoint/2010/main" val="11968283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639B0-8CFE-46EF-A3E6-9539DBFB747B}" type="datetimeFigureOut">
              <a:rPr lang="fr-FR" smtClean="0"/>
              <a:t>11/12/2019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F2357-565E-42A5-9059-C5F5745F1E8D}" type="slidenum">
              <a:rPr lang="fr-FR" smtClean="0"/>
              <a:t>‹N°›</a:t>
            </a:fld>
            <a:endParaRPr lang="fr-FR"/>
          </a:p>
        </p:txBody>
      </p:sp>
    </p:spTree>
    <p:extLst>
      <p:ext uri="{BB962C8B-B14F-4D97-AF65-F5344CB8AC3E}">
        <p14:creationId xmlns:p14="http://schemas.microsoft.com/office/powerpoint/2010/main" val="680410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AF2357-565E-42A5-9059-C5F5745F1E8D}" type="slidenum">
              <a:rPr lang="fr-FR" smtClean="0"/>
              <a:t>1</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480644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Les simulations ont été faites sur un mois de Février. Le mois de Février ayant été identifié comme le mois le plus chaud, selon les données météorologiques des 5 dernières années de la ville de Cotonou, recueillies après de l’ASECNA ; la simulation a été faite du 1</a:t>
            </a:r>
            <a:r>
              <a:rPr lang="fr-FR" sz="1200" kern="1200" baseline="30000" dirty="0">
                <a:solidFill>
                  <a:schemeClr val="tx1"/>
                </a:solidFill>
                <a:effectLst/>
                <a:latin typeface="+mn-lt"/>
                <a:ea typeface="+mn-ea"/>
                <a:cs typeface="+mn-cs"/>
              </a:rPr>
              <a:t>er</a:t>
            </a:r>
            <a:r>
              <a:rPr lang="fr-FR" sz="1200" kern="1200" dirty="0">
                <a:solidFill>
                  <a:schemeClr val="tx1"/>
                </a:solidFill>
                <a:effectLst/>
                <a:latin typeface="+mn-lt"/>
                <a:ea typeface="+mn-ea"/>
                <a:cs typeface="+mn-cs"/>
              </a:rPr>
              <a:t> au 28 Février. Les résultats montrent une baisse des températures intérieures de 3,35°C pour le bureau1 (courbe en bleue), de 3,4°C pour le bureau 2 (courbe en volet) et de 1,8°C pour le bureau 3 (courbe en orange) par rapport à la température extérieure (le bureau 3 ayant une surface extérieure vitrée de 44%). Par contre, par rapport aux températures intérieures obtenues avec les matériaux de base du bâtiments, des réduction d’environ 1°C ont été observées. Cette faible diminution de la température intérieure des locaux peut se justifier par l’apport important de chaleur par le toit et les surfaces extérieures vitrées.</a:t>
            </a:r>
            <a:endParaRPr lang="en-US" sz="1200" kern="1200" dirty="0">
              <a:solidFill>
                <a:schemeClr val="tx1"/>
              </a:solidFill>
              <a:effectLst/>
              <a:latin typeface="+mn-lt"/>
              <a:ea typeface="+mn-ea"/>
              <a:cs typeface="+mn-cs"/>
            </a:endParaRPr>
          </a:p>
          <a:p>
            <a:endParaRPr lang="en-US"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07AF2357-565E-42A5-9059-C5F5745F1E8D}" type="slidenum">
              <a:rPr lang="fr-FR" smtClean="0"/>
              <a:t>15</a:t>
            </a:fld>
            <a:endParaRPr lang="fr-FR"/>
          </a:p>
        </p:txBody>
      </p:sp>
    </p:spTree>
    <p:extLst>
      <p:ext uri="{BB962C8B-B14F-4D97-AF65-F5344CB8AC3E}">
        <p14:creationId xmlns:p14="http://schemas.microsoft.com/office/powerpoint/2010/main" val="2754330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L’hypothèse émise au slide précédent a été vérifiée par la simulation des apports de chaleurs de chaque surface. Le graphe suivant montre que le toit est la surface la plus exposée au soleil et en raison de sa conductivité thermique plus élevée que celles des autres parois, elle apporte plus de chaleur dans les locaux (courbe en rouge). </a:t>
            </a:r>
            <a:endParaRPr lang="en-US" sz="1200" kern="1200" dirty="0">
              <a:solidFill>
                <a:schemeClr val="tx1"/>
              </a:solidFill>
              <a:effectLst/>
              <a:latin typeface="+mn-lt"/>
              <a:ea typeface="+mn-ea"/>
              <a:cs typeface="+mn-cs"/>
            </a:endParaRPr>
          </a:p>
          <a:p>
            <a:endParaRPr lang="en-US"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07AF2357-565E-42A5-9059-C5F5745F1E8D}" type="slidenum">
              <a:rPr lang="fr-FR" smtClean="0"/>
              <a:t>16</a:t>
            </a:fld>
            <a:endParaRPr lang="fr-FR"/>
          </a:p>
        </p:txBody>
      </p:sp>
    </p:spTree>
    <p:extLst>
      <p:ext uri="{BB962C8B-B14F-4D97-AF65-F5344CB8AC3E}">
        <p14:creationId xmlns:p14="http://schemas.microsoft.com/office/powerpoint/2010/main" val="1189400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vérifier les valeurs des déphasages obtenues dans le tableau, nous avons procédé à d’autres simulations. A cause des apports significatifs de chaleur par le toit les fenêtres qui sont de nature différente que celle de notre matériau, nous avons donc simulé le déphasage avec un local mono-zone dont toute l’enveloppe était uniquement en composite argile-paille de chiendent. Avec une épaisseur de 20cm, le composite contenant 4% de chiendent présentait un déphasage de 13h. Ce qui est en accord avec les calculs effectués.</a:t>
            </a:r>
            <a:endParaRPr lang="en-US"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07AF2357-565E-42A5-9059-C5F5745F1E8D}" type="slidenum">
              <a:rPr lang="fr-FR" smtClean="0"/>
              <a:t>17</a:t>
            </a:fld>
            <a:endParaRPr lang="fr-FR"/>
          </a:p>
        </p:txBody>
      </p:sp>
    </p:spTree>
    <p:extLst>
      <p:ext uri="{BB962C8B-B14F-4D97-AF65-F5344CB8AC3E}">
        <p14:creationId xmlns:p14="http://schemas.microsoft.com/office/powerpoint/2010/main" val="180366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Il n’est plus un secret pour personne que le premier danger qui menace notre planète est le réchauffement climatique ; réchauffement causé par les quantités énormes de Gaz a effet de serre émis chaque jour dans l’atmosphère.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highlight>
                  <a:srgbClr val="00FFFF"/>
                </a:highlight>
                <a:latin typeface="+mn-lt"/>
                <a:ea typeface="+mn-ea"/>
                <a:cs typeface="+mn-cs"/>
              </a:rPr>
              <a:t>Une étude menée par le Groupe d’experts Intergouvernemental sur l’Evolution du Climat (GIEC) révèle que la production d’énergie dans le monde est la principale source d’émission de gaz à effet de serres. </a:t>
            </a:r>
          </a:p>
          <a:p>
            <a:r>
              <a:rPr lang="fr-FR" sz="1200" kern="1200" dirty="0">
                <a:solidFill>
                  <a:schemeClr val="tx1"/>
                </a:solidFill>
                <a:effectLst/>
                <a:latin typeface="+mn-lt"/>
                <a:ea typeface="+mn-ea"/>
                <a:cs typeface="+mn-cs"/>
              </a:rPr>
              <a:t>de serres.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Or le secteur du bâtiment consomme environ 25% de l’énergie produite dans le monde. </a:t>
            </a:r>
            <a:endParaRPr lang="en-US" sz="1200" kern="1200" dirty="0">
              <a:solidFill>
                <a:schemeClr val="tx1"/>
              </a:solidFill>
              <a:effectLst/>
              <a:latin typeface="+mn-lt"/>
              <a:ea typeface="+mn-ea"/>
              <a:cs typeface="+mn-cs"/>
            </a:endParaRPr>
          </a:p>
          <a:p>
            <a:r>
              <a:rPr lang="fr-FR" sz="1200" kern="1200" dirty="0" err="1">
                <a:solidFill>
                  <a:schemeClr val="tx1"/>
                </a:solidFill>
                <a:effectLst/>
                <a:latin typeface="+mn-lt"/>
                <a:ea typeface="+mn-ea"/>
                <a:cs typeface="+mn-cs"/>
              </a:rPr>
              <a:t>Allouih</a:t>
            </a:r>
            <a:r>
              <a:rPr lang="fr-FR" sz="1200" kern="1200" dirty="0">
                <a:solidFill>
                  <a:schemeClr val="tx1"/>
                </a:solidFill>
                <a:effectLst/>
                <a:latin typeface="+mn-lt"/>
                <a:ea typeface="+mn-ea"/>
                <a:cs typeface="+mn-cs"/>
              </a:rPr>
              <a:t> justifie cette consommation excessive par l’utilisation des système CVC pour assurer le confort thermique dans les bâtiments.</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Mais, Contrairement aux systèmes CVC qui nécessitent de l’énergie pour assurer le confort thermique dans les bâtiments, utilisation de l’inertie thermique des éco-matériaux est moyen passif d’amélioration de l’efficacité énergétique des bâtiments.</a:t>
            </a:r>
            <a:endParaRPr lang="en-US" sz="1200" kern="1200" dirty="0">
              <a:solidFill>
                <a:schemeClr val="tx1"/>
              </a:solidFill>
              <a:effectLst/>
              <a:highlight>
                <a:srgbClr val="00FFFF"/>
              </a:highlight>
              <a:latin typeface="+mn-lt"/>
              <a:ea typeface="+mn-ea"/>
              <a:cs typeface="+mn-cs"/>
            </a:endParaRPr>
          </a:p>
          <a:p>
            <a:endParaRPr lang="en-US"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07AF2357-565E-42A5-9059-C5F5745F1E8D}" type="slidenum">
              <a:rPr lang="fr-FR" smtClean="0"/>
              <a:t>3</a:t>
            </a:fld>
            <a:endParaRPr lang="fr-FR"/>
          </a:p>
        </p:txBody>
      </p:sp>
    </p:spTree>
    <p:extLst>
      <p:ext uri="{BB962C8B-B14F-4D97-AF65-F5344CB8AC3E}">
        <p14:creationId xmlns:p14="http://schemas.microsoft.com/office/powerpoint/2010/main" val="147799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 matériau biosourcé retenu à cet effet est la paille de chiendent.</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son nom scientifique « </a:t>
            </a:r>
            <a:r>
              <a:rPr lang="fr-FR" sz="1200" kern="1200" dirty="0" err="1">
                <a:solidFill>
                  <a:schemeClr val="tx1"/>
                </a:solidFill>
                <a:effectLst/>
                <a:latin typeface="+mn-lt"/>
                <a:ea typeface="+mn-ea"/>
                <a:cs typeface="+mn-cs"/>
              </a:rPr>
              <a:t>Elitrygia</a:t>
            </a:r>
            <a:r>
              <a:rPr lang="fr-FR" sz="1200" kern="1200" dirty="0">
                <a:solidFill>
                  <a:schemeClr val="tx1"/>
                </a:solidFill>
                <a:effectLst/>
                <a:latin typeface="+mn-lt"/>
                <a:ea typeface="+mn-ea"/>
                <a:cs typeface="+mn-cs"/>
              </a:rPr>
              <a:t> repens », le chiendent est une mauvaise herbe vivace de la famille des graminées qui se reconnait par ses longues feuilles à nervures fines plus ou moins planes et de couleur verte glauque (Fig. 2).</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Il s’agit d’une herbe envahissante présente pratiquement sur toutes les surfaces cultivables.</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Mais, dans un monde qui se veut de plus en plus écologique avec une agriculture biologique, l’utilisation d’herbicide pour se débarrasser du chiendent pose problème. L’un des moyens de valorisation de ce dernier est donc de l’utiliser en tant que renfort végétal dans les matériaux composite de construction. </a:t>
            </a:r>
            <a:endParaRPr lang="en-US" sz="1200" kern="1200" dirty="0">
              <a:solidFill>
                <a:schemeClr val="tx1"/>
              </a:solidFill>
              <a:effectLst/>
              <a:latin typeface="+mn-lt"/>
              <a:ea typeface="+mn-ea"/>
              <a:cs typeface="+mn-cs"/>
            </a:endParaRPr>
          </a:p>
          <a:p>
            <a:endParaRPr lang="en-US"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07AF2357-565E-42A5-9059-C5F5745F1E8D}" type="slidenum">
              <a:rPr lang="fr-FR" smtClean="0"/>
              <a:t>6</a:t>
            </a:fld>
            <a:endParaRPr lang="fr-FR"/>
          </a:p>
        </p:txBody>
      </p:sp>
    </p:spTree>
    <p:extLst>
      <p:ext uri="{BB962C8B-B14F-4D97-AF65-F5344CB8AC3E}">
        <p14:creationId xmlns:p14="http://schemas.microsoft.com/office/powerpoint/2010/main" val="278388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Ainsi, le chiendent, débarrassé de ces feuilles et de ces racines a été séché, broyé puis incorporé à différentes teneurs (0 à 4%) dans l’argile. Des particules de chiendent de taille [0,25 ; 0,63[ ont été retenues pour la confection des échantillons. Des proportions d’eau allant de 12 à 14% ont été au mélange argile – pailles de chiendent broyé. Le mélange final a été compacté sous une charge de 4 MPa. Les échantillons obtenus ont ensuite été séchés à dans un local à 27°C jusqu’à stabilisation totale de sa masse.</a:t>
            </a:r>
            <a:endParaRPr lang="en-US" sz="1200" kern="1200" dirty="0">
              <a:solidFill>
                <a:schemeClr val="tx1"/>
              </a:solidFill>
              <a:effectLst/>
              <a:latin typeface="+mn-lt"/>
              <a:ea typeface="+mn-ea"/>
              <a:cs typeface="+mn-cs"/>
            </a:endParaRPr>
          </a:p>
          <a:p>
            <a:endParaRPr lang="en-US"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07AF2357-565E-42A5-9059-C5F5745F1E8D}" type="slidenum">
              <a:rPr lang="fr-FR" smtClean="0"/>
              <a:t>7</a:t>
            </a:fld>
            <a:endParaRPr lang="fr-FR"/>
          </a:p>
        </p:txBody>
      </p:sp>
    </p:spTree>
    <p:extLst>
      <p:ext uri="{BB962C8B-B14F-4D97-AF65-F5344CB8AC3E}">
        <p14:creationId xmlns:p14="http://schemas.microsoft.com/office/powerpoint/2010/main" val="193261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Passons à présent à la caractérisation thermique des échantillons.</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méthode utilisée à cet effet est la méthode de ruban chaud symétrique.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Il s’agit d’une méthode de caractérisation thermique des matériaux en régime transitoire dont le principe consiste à envoyer un flux de chaleur à travers deux échantillons identiques par l’intermédiaire d’une résistance chauffante de forme rectangulaire, de très faible épaisseur et comportant un thermocouple sur son axe médiant.</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mesure se fait durant un temps relativement court (180 secondes) et le thermogramme obtenu permet de déterminer la conductivité thermique et l’effusivité thermique du matériau.</a:t>
            </a:r>
            <a:endParaRPr lang="en-US" sz="1200" kern="1200" dirty="0">
              <a:solidFill>
                <a:schemeClr val="tx1"/>
              </a:solidFill>
              <a:effectLst/>
              <a:latin typeface="+mn-lt"/>
              <a:ea typeface="+mn-ea"/>
              <a:cs typeface="+mn-cs"/>
            </a:endParaRPr>
          </a:p>
          <a:p>
            <a:endParaRPr lang="en-US"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07AF2357-565E-42A5-9059-C5F5745F1E8D}" type="slidenum">
              <a:rPr lang="fr-FR" smtClean="0"/>
              <a:t>8</a:t>
            </a:fld>
            <a:endParaRPr lang="fr-FR"/>
          </a:p>
        </p:txBody>
      </p:sp>
    </p:spTree>
    <p:extLst>
      <p:ext uri="{BB962C8B-B14F-4D97-AF65-F5344CB8AC3E}">
        <p14:creationId xmlns:p14="http://schemas.microsoft.com/office/powerpoint/2010/main" val="278567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On observe une diminution progressive de l’effusivité thermique de l’argile au fur et à mesure que la teneur en paille de chiendent augmente. Une baisse de 11% est obtenue suite l’ajout de 4% de chiendent dans l’argile.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Quant à la conductivité thermique, elle diminue de 30% après incorporation de 4% de chiendent dans l’argile.</a:t>
            </a:r>
            <a:endParaRPr lang="en-US" sz="1200" kern="1200" dirty="0">
              <a:solidFill>
                <a:schemeClr val="tx1"/>
              </a:solidFill>
              <a:effectLst/>
              <a:latin typeface="+mn-lt"/>
              <a:ea typeface="+mn-ea"/>
              <a:cs typeface="+mn-cs"/>
            </a:endParaRPr>
          </a:p>
          <a:p>
            <a:endParaRPr lang="en-US"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07AF2357-565E-42A5-9059-C5F5745F1E8D}" type="slidenum">
              <a:rPr lang="fr-FR" smtClean="0"/>
              <a:t>11</a:t>
            </a:fld>
            <a:endParaRPr lang="fr-FR"/>
          </a:p>
        </p:txBody>
      </p:sp>
    </p:spTree>
    <p:extLst>
      <p:ext uri="{BB962C8B-B14F-4D97-AF65-F5344CB8AC3E}">
        <p14:creationId xmlns:p14="http://schemas.microsoft.com/office/powerpoint/2010/main" val="162936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connaissance de l’effusivité et de la conductivité thermique nous ont permis de calculer les paramètres tels que la capacité et la diffusivité thermique des matériaux. Ainsi, avec une paroi d’épaisseur 0,2m, les déphasages obtenus sont regroupés dans le tableau suivant.</a:t>
            </a:r>
            <a:endParaRPr lang="en-US" sz="1200" kern="1200" dirty="0">
              <a:solidFill>
                <a:schemeClr val="tx1"/>
              </a:solidFill>
              <a:effectLst/>
              <a:latin typeface="+mn-lt"/>
              <a:ea typeface="+mn-ea"/>
              <a:cs typeface="+mn-cs"/>
            </a:endParaRPr>
          </a:p>
          <a:p>
            <a:endParaRPr lang="en-US"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07AF2357-565E-42A5-9059-C5F5745F1E8D}" type="slidenum">
              <a:rPr lang="fr-FR" smtClean="0"/>
              <a:t>12</a:t>
            </a:fld>
            <a:endParaRPr lang="fr-FR"/>
          </a:p>
        </p:txBody>
      </p:sp>
    </p:spTree>
    <p:extLst>
      <p:ext uri="{BB962C8B-B14F-4D97-AF65-F5344CB8AC3E}">
        <p14:creationId xmlns:p14="http://schemas.microsoft.com/office/powerpoint/2010/main" val="88914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Pour évaluer l’influence de ce matériau sur le confort thermique, nous sommes passé à la simulation thermique d’un bâtiment. Le bâtiment retenu à cet effet est le bâtiment de la direction générale de la CNSS. Il s’agit d’un bâtiment de bureau à 7 étage situé à Cotonou.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Il se compose d’une tour circulaire et de deux ailes concaves A et B ; l’entrée principale étant située sur l’aile A. Il a notamment été choisi à cause de sa bonne orientation. Ainsi, l’hypothèse d’inconfort thermique dans les bureaux à cause d’une mauvaise orientation peut être écartée.</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simulation n’a concerné que le dernier étage et s’est limitée aux trois derniers bureaux de l’aile A ; lesquels sont les plus exposés au climat extérieur.</a:t>
            </a:r>
            <a:endParaRPr lang="en-US" sz="1200" kern="1200" dirty="0">
              <a:solidFill>
                <a:schemeClr val="tx1"/>
              </a:solidFill>
              <a:effectLst/>
              <a:latin typeface="+mn-lt"/>
              <a:ea typeface="+mn-ea"/>
              <a:cs typeface="+mn-cs"/>
            </a:endParaRPr>
          </a:p>
          <a:p>
            <a:endParaRPr lang="en-US"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07AF2357-565E-42A5-9059-C5F5745F1E8D}" type="slidenum">
              <a:rPr lang="fr-FR" smtClean="0"/>
              <a:t>13</a:t>
            </a:fld>
            <a:endParaRPr lang="fr-FR"/>
          </a:p>
        </p:txBody>
      </p:sp>
    </p:spTree>
    <p:extLst>
      <p:ext uri="{BB962C8B-B14F-4D97-AF65-F5344CB8AC3E}">
        <p14:creationId xmlns:p14="http://schemas.microsoft.com/office/powerpoint/2010/main" val="281336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L’étage a tout d’abord été réalisé en 3D dans ‘Google SketchUp’ puis envoyé dans ‘</a:t>
            </a:r>
            <a:r>
              <a:rPr lang="fr-FR" sz="1200" kern="1200" dirty="0" err="1">
                <a:solidFill>
                  <a:schemeClr val="tx1"/>
                </a:solidFill>
                <a:effectLst/>
                <a:latin typeface="+mn-lt"/>
                <a:ea typeface="+mn-ea"/>
                <a:cs typeface="+mn-cs"/>
              </a:rPr>
              <a:t>TRNbuild</a:t>
            </a:r>
            <a:r>
              <a:rPr lang="fr-FR" sz="1200" kern="1200" dirty="0">
                <a:solidFill>
                  <a:schemeClr val="tx1"/>
                </a:solidFill>
                <a:effectLst/>
                <a:latin typeface="+mn-lt"/>
                <a:ea typeface="+mn-ea"/>
                <a:cs typeface="+mn-cs"/>
              </a:rPr>
              <a:t>’ où les caractéristiques des matériaux composant l’enveloppe et les parois internes du bâtiment ont été introduites. Le comportement du bâtiment a été ensuite simulé dans ‘Simulation Studio’. Une première série de simulations ont été réalisées avec les matériaux de construction de base du bâtiment. S’en sont suivies des simulations avec les différents échantillons du composite argile – paille de chiendent.</a:t>
            </a:r>
            <a:endParaRPr lang="en-US" sz="1200" kern="1200" dirty="0">
              <a:solidFill>
                <a:schemeClr val="tx1"/>
              </a:solidFill>
              <a:effectLst/>
              <a:latin typeface="+mn-lt"/>
              <a:ea typeface="+mn-ea"/>
              <a:cs typeface="+mn-cs"/>
            </a:endParaRPr>
          </a:p>
          <a:p>
            <a:endParaRPr lang="en-US"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07AF2357-565E-42A5-9059-C5F5745F1E8D}" type="slidenum">
              <a:rPr lang="fr-FR" smtClean="0"/>
              <a:t>14</a:t>
            </a:fld>
            <a:endParaRPr lang="fr-FR"/>
          </a:p>
        </p:txBody>
      </p:sp>
    </p:spTree>
    <p:extLst>
      <p:ext uri="{BB962C8B-B14F-4D97-AF65-F5344CB8AC3E}">
        <p14:creationId xmlns:p14="http://schemas.microsoft.com/office/powerpoint/2010/main" val="110955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CCFF823-F0B2-42A1-98DF-010EA3B7A2BC}" type="datetime1">
              <a:rPr lang="fr-FR" smtClean="0"/>
              <a:t>11/12/2019</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348633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E4C8A2B-933C-4BD2-9C7F-683C9A61C135}" type="datetime1">
              <a:rPr lang="fr-FR" smtClean="0"/>
              <a:t>11/12/2019</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177949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B0BD416-36FC-4293-A982-6F12BE010FA5}" type="datetime1">
              <a:rPr lang="fr-FR" smtClean="0"/>
              <a:t>11/12/2019</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BC4CEA-C9D9-4C2D-8585-67E2BDAC0B0F}"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6895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5B2E1C9F-5D93-4338-A319-3BCBF6C27FFA}" type="datetime1">
              <a:rPr lang="fr-FR" smtClean="0"/>
              <a:t>11/12/2019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1525885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C5FA2AD2-80A9-43BA-BBF8-986199506025}" type="datetime1">
              <a:rPr lang="fr-FR" smtClean="0"/>
              <a:t>11/12/2019</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BC4CEA-C9D9-4C2D-8585-67E2BDAC0B0F}"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14660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28B1B223-AF64-4E37-ACE4-567667B0C743}" type="datetime1">
              <a:rPr lang="fr-FR" smtClean="0"/>
              <a:t>11/12/2019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364682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839E024-5469-4560-BF28-C47EBDBE369F}" type="datetime1">
              <a:rPr lang="fr-FR" smtClean="0"/>
              <a:t>11/12/2019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1872501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A52EB7D-C515-43EB-967C-C184F4E08AC2}" type="datetime1">
              <a:rPr lang="fr-FR" smtClean="0"/>
              <a:t>11/12/2019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119950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158646-53E2-4A86-9711-2A41E71C50A0}" type="datetime1">
              <a:rPr lang="fr-FR" smtClean="0"/>
              <a:t>11/12/2019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342622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AB16222-9D4C-4FE2-B6BD-C67B82A76264}" type="datetime1">
              <a:rPr lang="fr-FR" smtClean="0"/>
              <a:t>11/12/2019</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14622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1031CD2-43FA-4B77-91BF-909E8A2F27E8}" type="datetime1">
              <a:rPr lang="fr-FR" smtClean="0"/>
              <a:t>11/12/2019</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343666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5B61C09-E304-48C4-BC24-CF3C658A175A}" type="datetime1">
              <a:rPr lang="fr-FR" smtClean="0"/>
              <a:t>11/12/2019</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420355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AA61B7B-170B-4B30-A02E-1E82AAFB37D3}" type="datetime1">
              <a:rPr lang="fr-FR" smtClean="0"/>
              <a:t>11/12/2019</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123222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A6787-AAF9-4205-AA32-29B768212CA3}" type="datetime1">
              <a:rPr lang="fr-FR" smtClean="0"/>
              <a:t>11/12/2019</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410589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4E1070F-7D59-488B-B770-9B76B5429FC6}" type="datetime1">
              <a:rPr lang="fr-FR" smtClean="0"/>
              <a:t>11/12/2019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1544432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76A0366-A950-4926-80A6-5FC1354CDD74}" type="datetime1">
              <a:rPr lang="fr-FR" smtClean="0"/>
              <a:t>11/12/2019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BC4CEA-C9D9-4C2D-8585-67E2BDAC0B0F}" type="slidenum">
              <a:rPr lang="fr-FR" smtClean="0"/>
              <a:t>‹N°›</a:t>
            </a:fld>
            <a:endParaRPr lang="fr-FR"/>
          </a:p>
        </p:txBody>
      </p:sp>
    </p:spTree>
    <p:extLst>
      <p:ext uri="{BB962C8B-B14F-4D97-AF65-F5344CB8AC3E}">
        <p14:creationId xmlns:p14="http://schemas.microsoft.com/office/powerpoint/2010/main" val="414506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8560175-9F3F-4BF1-84EB-2CB782E7EF93}" type="datetime1">
              <a:rPr lang="fr-FR" smtClean="0"/>
              <a:t>11/12/2019</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0BC4CEA-C9D9-4C2D-8585-67E2BDAC0B0F}" type="slidenum">
              <a:rPr lang="fr-FR" smtClean="0"/>
              <a:t>‹N°›</a:t>
            </a:fld>
            <a:endParaRPr lang="fr-FR"/>
          </a:p>
        </p:txBody>
      </p:sp>
    </p:spTree>
    <p:extLst>
      <p:ext uri="{BB962C8B-B14F-4D97-AF65-F5344CB8AC3E}">
        <p14:creationId xmlns:p14="http://schemas.microsoft.com/office/powerpoint/2010/main" val="2518072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3"/>
          <a:stretch>
            <a:fillRect/>
          </a:stretch>
        </p:blipFill>
        <p:spPr>
          <a:xfrm>
            <a:off x="11102302" y="0"/>
            <a:ext cx="1046480" cy="648335"/>
          </a:xfrm>
          <a:prstGeom prst="rect">
            <a:avLst/>
          </a:prstGeom>
        </p:spPr>
      </p:pic>
      <p:pic>
        <p:nvPicPr>
          <p:cNvPr id="9" name="Image 8"/>
          <p:cNvPicPr/>
          <p:nvPr/>
        </p:nvPicPr>
        <p:blipFill>
          <a:blip r:embed="rId4"/>
          <a:stretch>
            <a:fillRect/>
          </a:stretch>
        </p:blipFill>
        <p:spPr>
          <a:xfrm>
            <a:off x="206001" y="12318"/>
            <a:ext cx="798533" cy="751205"/>
          </a:xfrm>
          <a:prstGeom prst="rect">
            <a:avLst/>
          </a:prstGeom>
        </p:spPr>
      </p:pic>
      <p:pic>
        <p:nvPicPr>
          <p:cNvPr id="10" name="Image 9"/>
          <p:cNvPicPr/>
          <p:nvPr/>
        </p:nvPicPr>
        <p:blipFill>
          <a:blip r:embed="rId5"/>
          <a:stretch>
            <a:fillRect/>
          </a:stretch>
        </p:blipFill>
        <p:spPr>
          <a:xfrm>
            <a:off x="10004462" y="-11562"/>
            <a:ext cx="1047115" cy="655955"/>
          </a:xfrm>
          <a:prstGeom prst="rect">
            <a:avLst/>
          </a:prstGeom>
        </p:spPr>
      </p:pic>
      <p:pic>
        <p:nvPicPr>
          <p:cNvPr id="11" name="Image 10"/>
          <p:cNvPicPr/>
          <p:nvPr/>
        </p:nvPicPr>
        <p:blipFill>
          <a:blip r:embed="rId6"/>
          <a:stretch>
            <a:fillRect/>
          </a:stretch>
        </p:blipFill>
        <p:spPr>
          <a:xfrm>
            <a:off x="1055259" y="12317"/>
            <a:ext cx="810260" cy="751205"/>
          </a:xfrm>
          <a:prstGeom prst="rect">
            <a:avLst/>
          </a:prstGeom>
        </p:spPr>
      </p:pic>
      <p:sp>
        <p:nvSpPr>
          <p:cNvPr id="4" name="Rectangle 3"/>
          <p:cNvSpPr/>
          <p:nvPr/>
        </p:nvSpPr>
        <p:spPr>
          <a:xfrm>
            <a:off x="4711027" y="1092921"/>
            <a:ext cx="2634054"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UNIVERSITE DE LIEGE</a:t>
            </a:r>
            <a:endParaRPr lang="fr-FR" dirty="0"/>
          </a:p>
        </p:txBody>
      </p:sp>
      <p:sp>
        <p:nvSpPr>
          <p:cNvPr id="13" name="Rectangle 12"/>
          <p:cNvSpPr/>
          <p:nvPr/>
        </p:nvSpPr>
        <p:spPr>
          <a:xfrm>
            <a:off x="3319620" y="1477327"/>
            <a:ext cx="5416868"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Département de Sciences et Gestion de l’Environnement</a:t>
            </a:r>
            <a:endParaRPr lang="fr-FR" dirty="0"/>
          </a:p>
        </p:txBody>
      </p:sp>
      <p:sp>
        <p:nvSpPr>
          <p:cNvPr id="14" name="Rectangle 13"/>
          <p:cNvSpPr/>
          <p:nvPr/>
        </p:nvSpPr>
        <p:spPr>
          <a:xfrm>
            <a:off x="5474061" y="744934"/>
            <a:ext cx="1107996"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a:t>
            </a:r>
            <a:endParaRPr lang="fr-FR" dirty="0"/>
          </a:p>
        </p:txBody>
      </p:sp>
      <p:sp>
        <p:nvSpPr>
          <p:cNvPr id="15" name="Rectangle 14"/>
          <p:cNvSpPr/>
          <p:nvPr/>
        </p:nvSpPr>
        <p:spPr>
          <a:xfrm>
            <a:off x="4158409" y="-1"/>
            <a:ext cx="3739293"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UNIVERSITE D’ABOMEY-CALAVI</a:t>
            </a:r>
            <a:endParaRPr lang="fr-FR" dirty="0"/>
          </a:p>
        </p:txBody>
      </p:sp>
      <p:sp>
        <p:nvSpPr>
          <p:cNvPr id="16" name="Rectangle 15"/>
          <p:cNvSpPr/>
          <p:nvPr/>
        </p:nvSpPr>
        <p:spPr>
          <a:xfrm>
            <a:off x="3893496" y="401824"/>
            <a:ext cx="4269117"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Ecole Doctorale des Sciences de l’Ingénieur</a:t>
            </a:r>
            <a:endParaRPr lang="fr-FR" dirty="0"/>
          </a:p>
        </p:txBody>
      </p:sp>
      <p:sp>
        <p:nvSpPr>
          <p:cNvPr id="17" name="Rectangle 16"/>
          <p:cNvSpPr/>
          <p:nvPr/>
        </p:nvSpPr>
        <p:spPr>
          <a:xfrm>
            <a:off x="5474061" y="1852930"/>
            <a:ext cx="1107996"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a:t>
            </a:r>
            <a:endParaRPr lang="fr-FR" dirty="0"/>
          </a:p>
        </p:txBody>
      </p:sp>
      <p:sp>
        <p:nvSpPr>
          <p:cNvPr id="19" name="Rectangle 18"/>
          <p:cNvSpPr/>
          <p:nvPr/>
        </p:nvSpPr>
        <p:spPr>
          <a:xfrm>
            <a:off x="5622149" y="2733670"/>
            <a:ext cx="947695" cy="369332"/>
          </a:xfrm>
          <a:prstGeom prst="rect">
            <a:avLst/>
          </a:prstGeom>
        </p:spPr>
        <p:txBody>
          <a:bodyPr wrap="none">
            <a:spAutoFit/>
          </a:bodyPr>
          <a:lstStyle/>
          <a:p>
            <a:r>
              <a:rPr lang="fr-FR" u="sng" dirty="0">
                <a:latin typeface="Times New Roman" panose="02020603050405020304" pitchFamily="18" charset="0"/>
                <a:cs typeface="Times New Roman" panose="02020603050405020304" pitchFamily="18" charset="0"/>
              </a:rPr>
              <a:t>Thème</a:t>
            </a:r>
            <a:r>
              <a:rPr lang="fr-FR" dirty="0">
                <a:latin typeface="Times New Roman" panose="02020603050405020304" pitchFamily="18" charset="0"/>
                <a:cs typeface="Times New Roman" panose="02020603050405020304" pitchFamily="18" charset="0"/>
              </a:rPr>
              <a:t> :</a:t>
            </a:r>
            <a:endParaRPr lang="fr-FR" dirty="0"/>
          </a:p>
        </p:txBody>
      </p:sp>
      <p:sp>
        <p:nvSpPr>
          <p:cNvPr id="21" name="Rectangle à coins arrondis 20"/>
          <p:cNvSpPr/>
          <p:nvPr/>
        </p:nvSpPr>
        <p:spPr>
          <a:xfrm>
            <a:off x="2501661" y="3218964"/>
            <a:ext cx="7188669" cy="1117796"/>
          </a:xfrm>
          <a:prstGeom prst="roundRect">
            <a:avLst/>
          </a:prstGeom>
          <a:ln>
            <a:solidFill>
              <a:srgbClr val="92D050"/>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b="1" dirty="0">
              <a:solidFill>
                <a:schemeClr val="tx1"/>
              </a:solidFill>
              <a:latin typeface="Times New Roman" panose="02020603050405020304" pitchFamily="18" charset="0"/>
              <a:cs typeface="Times New Roman" panose="02020603050405020304" pitchFamily="18" charset="0"/>
            </a:endParaRPr>
          </a:p>
          <a:p>
            <a:pPr algn="ctr"/>
            <a:r>
              <a:rPr lang="fr-FR" b="1" dirty="0">
                <a:solidFill>
                  <a:schemeClr val="tx1"/>
                </a:solidFill>
                <a:latin typeface="Times New Roman" panose="02020603050405020304" pitchFamily="18" charset="0"/>
                <a:cs typeface="Times New Roman" panose="02020603050405020304" pitchFamily="18" charset="0"/>
              </a:rPr>
              <a:t>INFLUENCE DE L’INERTIE THERMIQUE D’UN MATERIAU COMPOSITE ARGILE-PAILLE DE CHIENDENT SUR LA CONSOMMATION ENERGETIQUE D’UN BATIMENT</a:t>
            </a:r>
            <a:endParaRPr lang="en-US" dirty="0">
              <a:solidFill>
                <a:schemeClr val="tx1"/>
              </a:solidFill>
              <a:latin typeface="Times New Roman" panose="02020603050405020304" pitchFamily="18" charset="0"/>
              <a:cs typeface="Times New Roman" panose="02020603050405020304" pitchFamily="18" charset="0"/>
            </a:endParaRPr>
          </a:p>
          <a:p>
            <a:r>
              <a:rPr lang="fr-FR" dirty="0"/>
              <a:t> </a:t>
            </a:r>
            <a:endParaRPr lang="en-US" dirty="0"/>
          </a:p>
        </p:txBody>
      </p:sp>
      <p:sp>
        <p:nvSpPr>
          <p:cNvPr id="24" name="Rectangle 23"/>
          <p:cNvSpPr/>
          <p:nvPr/>
        </p:nvSpPr>
        <p:spPr>
          <a:xfrm>
            <a:off x="1999385" y="5124289"/>
            <a:ext cx="2249335" cy="584775"/>
          </a:xfrm>
          <a:prstGeom prst="rect">
            <a:avLst/>
          </a:prstGeom>
        </p:spPr>
        <p:txBody>
          <a:bodyPr wrap="none">
            <a:spAutoFit/>
          </a:bodyPr>
          <a:lstStyle/>
          <a:p>
            <a:pPr algn="ctr"/>
            <a:r>
              <a:rPr lang="fr-FR" sz="1600" u="sng" dirty="0">
                <a:latin typeface="Times New Roman" panose="02020603050405020304" pitchFamily="18" charset="0"/>
                <a:cs typeface="Times New Roman" panose="02020603050405020304" pitchFamily="18" charset="0"/>
              </a:rPr>
              <a:t>Présenté par</a:t>
            </a:r>
            <a:r>
              <a:rPr lang="fr-FR" sz="1600" dirty="0">
                <a:latin typeface="Times New Roman" panose="02020603050405020304" pitchFamily="18" charset="0"/>
                <a:cs typeface="Times New Roman" panose="02020603050405020304" pitchFamily="18" charset="0"/>
              </a:rPr>
              <a:t> :</a:t>
            </a:r>
          </a:p>
          <a:p>
            <a:pPr algn="ctr"/>
            <a:r>
              <a:rPr lang="fr-FR" sz="1600" dirty="0">
                <a:latin typeface="Times New Roman" panose="02020603050405020304" pitchFamily="18" charset="0"/>
                <a:cs typeface="Times New Roman" panose="02020603050405020304" pitchFamily="18" charset="0"/>
              </a:rPr>
              <a:t>Pr </a:t>
            </a:r>
            <a:r>
              <a:rPr lang="fr-FR" sz="1600" b="1" dirty="0">
                <a:latin typeface="Times New Roman" panose="02020603050405020304" pitchFamily="18" charset="0"/>
                <a:cs typeface="Times New Roman" panose="02020603050405020304" pitchFamily="18" charset="0"/>
              </a:rPr>
              <a:t>Aristide HOUNGAN</a:t>
            </a:r>
            <a:endParaRPr lang="fr-FR" sz="1600" b="1" dirty="0"/>
          </a:p>
        </p:txBody>
      </p:sp>
      <p:sp>
        <p:nvSpPr>
          <p:cNvPr id="26" name="Rectangle 25"/>
          <p:cNvSpPr/>
          <p:nvPr/>
        </p:nvSpPr>
        <p:spPr>
          <a:xfrm>
            <a:off x="3785108" y="2244632"/>
            <a:ext cx="4621778" cy="369332"/>
          </a:xfrm>
          <a:prstGeom prst="rect">
            <a:avLst/>
          </a:prstGeom>
        </p:spPr>
        <p:txBody>
          <a:bodyPr wrap="none">
            <a:spAutoFit/>
          </a:bodyPr>
          <a:lstStyle/>
          <a:p>
            <a:r>
              <a:rPr 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JOURNEES SCIENTIFIQUES DU CAMES </a:t>
            </a:r>
            <a:endParaRPr lang="fr-FR" b="1" dirty="0">
              <a:solidFill>
                <a:srgbClr val="0070C0"/>
              </a:solidFill>
              <a:effectLst>
                <a:outerShdw blurRad="38100" dist="38100" dir="2700000" algn="tl">
                  <a:srgbClr val="000000">
                    <a:alpha val="43137"/>
                  </a:srgbClr>
                </a:outerShdw>
              </a:effectLst>
            </a:endParaRPr>
          </a:p>
        </p:txBody>
      </p:sp>
      <p:sp>
        <p:nvSpPr>
          <p:cNvPr id="27" name="Rectangle 26"/>
          <p:cNvSpPr/>
          <p:nvPr/>
        </p:nvSpPr>
        <p:spPr>
          <a:xfrm>
            <a:off x="4877739" y="6353666"/>
            <a:ext cx="2300630" cy="307777"/>
          </a:xfrm>
          <a:prstGeom prst="rect">
            <a:avLst/>
          </a:prstGeom>
        </p:spPr>
        <p:txBody>
          <a:bodyPr wrap="none">
            <a:spAutoFit/>
          </a:bodyPr>
          <a:lstStyle/>
          <a:p>
            <a:r>
              <a:rPr lang="fr-FR" sz="1400" dirty="0">
                <a:solidFill>
                  <a:srgbClr val="002060"/>
                </a:solidFill>
                <a:latin typeface="Times New Roman" panose="02020603050405020304" pitchFamily="18" charset="0"/>
                <a:cs typeface="Times New Roman" panose="02020603050405020304" pitchFamily="18" charset="0"/>
              </a:rPr>
              <a:t>Ouidah le 03 Décembre 2019</a:t>
            </a:r>
            <a:endParaRPr lang="fr-FR" sz="1400" dirty="0">
              <a:solidFill>
                <a:srgbClr val="002060"/>
              </a:solidFill>
            </a:endParaRPr>
          </a:p>
        </p:txBody>
      </p:sp>
      <p:sp>
        <p:nvSpPr>
          <p:cNvPr id="2" name="Rectangle 1">
            <a:extLst>
              <a:ext uri="{FF2B5EF4-FFF2-40B4-BE49-F238E27FC236}">
                <a16:creationId xmlns:a16="http://schemas.microsoft.com/office/drawing/2014/main" id="{C46772CF-7A40-44E4-83A4-51356FD10065}"/>
              </a:ext>
            </a:extLst>
          </p:cNvPr>
          <p:cNvSpPr/>
          <p:nvPr/>
        </p:nvSpPr>
        <p:spPr>
          <a:xfrm>
            <a:off x="8553891" y="4478252"/>
            <a:ext cx="1428596" cy="369332"/>
          </a:xfrm>
          <a:prstGeom prst="rect">
            <a:avLst/>
          </a:prstGeom>
        </p:spPr>
        <p:txBody>
          <a:bodyPr wrap="none">
            <a:spAutoFit/>
          </a:bodyPr>
          <a:lstStyle/>
          <a:p>
            <a:r>
              <a:rPr lang="fr-FR" u="sng" dirty="0">
                <a:latin typeface="Times New Roman" panose="02020603050405020304" pitchFamily="18" charset="0"/>
                <a:cs typeface="Times New Roman" panose="02020603050405020304" pitchFamily="18" charset="0"/>
              </a:rPr>
              <a:t>Réalisés par</a:t>
            </a:r>
            <a:r>
              <a:rPr lang="fr-FR" dirty="0">
                <a:latin typeface="Times New Roman" panose="02020603050405020304" pitchFamily="18" charset="0"/>
                <a:cs typeface="Times New Roman" panose="02020603050405020304" pitchFamily="18" charset="0"/>
              </a:rPr>
              <a:t> :</a:t>
            </a:r>
            <a:endParaRPr lang="en-US" dirty="0"/>
          </a:p>
        </p:txBody>
      </p:sp>
      <p:sp>
        <p:nvSpPr>
          <p:cNvPr id="3" name="Rectangle 2">
            <a:extLst>
              <a:ext uri="{FF2B5EF4-FFF2-40B4-BE49-F238E27FC236}">
                <a16:creationId xmlns:a16="http://schemas.microsoft.com/office/drawing/2014/main" id="{8E0C5660-DFA6-426F-82BF-149443D365EB}"/>
              </a:ext>
            </a:extLst>
          </p:cNvPr>
          <p:cNvSpPr/>
          <p:nvPr/>
        </p:nvSpPr>
        <p:spPr>
          <a:xfrm>
            <a:off x="6263373" y="5709065"/>
            <a:ext cx="3071674" cy="584775"/>
          </a:xfrm>
          <a:prstGeom prst="rect">
            <a:avLst/>
          </a:prstGeom>
        </p:spPr>
        <p:txBody>
          <a:bodyPr wrap="none">
            <a:spAutoFit/>
          </a:bodyPr>
          <a:lstStyle/>
          <a:p>
            <a:pPr algn="ctr"/>
            <a:r>
              <a:rPr lang="fr-FR" sz="1600" dirty="0">
                <a:latin typeface="Times New Roman" panose="02020603050405020304" pitchFamily="18" charset="0"/>
                <a:cs typeface="Times New Roman" panose="02020603050405020304" pitchFamily="18" charset="0"/>
              </a:rPr>
              <a:t>Pr </a:t>
            </a:r>
            <a:r>
              <a:rPr lang="fr-FR" sz="1600" b="1" dirty="0">
                <a:latin typeface="Times New Roman" panose="02020603050405020304" pitchFamily="18" charset="0"/>
                <a:cs typeface="Times New Roman" panose="02020603050405020304" pitchFamily="18" charset="0"/>
              </a:rPr>
              <a:t>Aristide HOUNGAN</a:t>
            </a:r>
          </a:p>
          <a:p>
            <a:pPr algn="ctr"/>
            <a:r>
              <a:rPr lang="fr-FR" sz="1600" i="1" dirty="0">
                <a:latin typeface="Times New Roman" panose="02020603050405020304" pitchFamily="18" charset="0"/>
                <a:cs typeface="Times New Roman" panose="02020603050405020304" pitchFamily="18" charset="0"/>
              </a:rPr>
              <a:t>Maitre de Conférences du CAMES</a:t>
            </a:r>
            <a:endParaRPr lang="fr-FR" sz="1600" i="1" dirty="0"/>
          </a:p>
        </p:txBody>
      </p:sp>
      <p:sp>
        <p:nvSpPr>
          <p:cNvPr id="20" name="Rectangle 19">
            <a:extLst>
              <a:ext uri="{FF2B5EF4-FFF2-40B4-BE49-F238E27FC236}">
                <a16:creationId xmlns:a16="http://schemas.microsoft.com/office/drawing/2014/main" id="{15F34279-7B4F-42E0-9EBB-FD715313C40C}"/>
              </a:ext>
            </a:extLst>
          </p:cNvPr>
          <p:cNvSpPr/>
          <p:nvPr/>
        </p:nvSpPr>
        <p:spPr>
          <a:xfrm>
            <a:off x="9223305" y="5709064"/>
            <a:ext cx="3071674" cy="584775"/>
          </a:xfrm>
          <a:prstGeom prst="rect">
            <a:avLst/>
          </a:prstGeom>
        </p:spPr>
        <p:txBody>
          <a:bodyPr wrap="none">
            <a:spAutoFit/>
          </a:bodyPr>
          <a:lstStyle/>
          <a:p>
            <a:pPr algn="ctr"/>
            <a:r>
              <a:rPr lang="fr-FR" sz="1600" dirty="0">
                <a:latin typeface="Times New Roman" panose="02020603050405020304" pitchFamily="18" charset="0"/>
                <a:cs typeface="Times New Roman" panose="02020603050405020304" pitchFamily="18" charset="0"/>
              </a:rPr>
              <a:t>Pr </a:t>
            </a:r>
            <a:r>
              <a:rPr lang="fr-FR" sz="1600" b="1" dirty="0">
                <a:latin typeface="Times New Roman" panose="02020603050405020304" pitchFamily="18" charset="0"/>
                <a:cs typeface="Times New Roman" panose="02020603050405020304" pitchFamily="18" charset="0"/>
              </a:rPr>
              <a:t>Clément KOUCHADE</a:t>
            </a:r>
          </a:p>
          <a:p>
            <a:pPr algn="ctr"/>
            <a:r>
              <a:rPr lang="fr-FR" sz="1600" i="1" dirty="0">
                <a:latin typeface="Times New Roman" panose="02020603050405020304" pitchFamily="18" charset="0"/>
                <a:cs typeface="Times New Roman" panose="02020603050405020304" pitchFamily="18" charset="0"/>
              </a:rPr>
              <a:t>Maitre de Conférences du CAMES</a:t>
            </a:r>
            <a:endParaRPr lang="fr-FR" sz="1600" i="1" dirty="0"/>
          </a:p>
        </p:txBody>
      </p:sp>
      <p:sp>
        <p:nvSpPr>
          <p:cNvPr id="22" name="Rectangle 21">
            <a:extLst>
              <a:ext uri="{FF2B5EF4-FFF2-40B4-BE49-F238E27FC236}">
                <a16:creationId xmlns:a16="http://schemas.microsoft.com/office/drawing/2014/main" id="{7931AF61-352A-494D-ABA4-DB98565B2567}"/>
              </a:ext>
            </a:extLst>
          </p:cNvPr>
          <p:cNvSpPr/>
          <p:nvPr/>
        </p:nvSpPr>
        <p:spPr>
          <a:xfrm>
            <a:off x="9401530" y="5045693"/>
            <a:ext cx="2517677" cy="584775"/>
          </a:xfrm>
          <a:prstGeom prst="rect">
            <a:avLst/>
          </a:prstGeom>
        </p:spPr>
        <p:txBody>
          <a:bodyPr wrap="none">
            <a:spAutoFit/>
          </a:bodyPr>
          <a:lstStyle/>
          <a:p>
            <a:pPr algn="ctr"/>
            <a:r>
              <a:rPr lang="fr-FR" sz="1600" dirty="0">
                <a:latin typeface="Times New Roman" panose="02020603050405020304" pitchFamily="18" charset="0"/>
                <a:cs typeface="Times New Roman" panose="02020603050405020304" pitchFamily="18" charset="0"/>
              </a:rPr>
              <a:t>Pr </a:t>
            </a:r>
            <a:r>
              <a:rPr lang="fr-FR" sz="1600" b="1" dirty="0">
                <a:latin typeface="Times New Roman" panose="02020603050405020304" pitchFamily="18" charset="0"/>
                <a:cs typeface="Times New Roman" panose="02020603050405020304" pitchFamily="18" charset="0"/>
              </a:rPr>
              <a:t>Philippe ANDRE</a:t>
            </a:r>
          </a:p>
          <a:p>
            <a:pPr algn="ctr"/>
            <a:r>
              <a:rPr lang="fr-FR" sz="1600" i="1" dirty="0">
                <a:latin typeface="Times New Roman" panose="02020603050405020304" pitchFamily="18" charset="0"/>
                <a:cs typeface="Times New Roman" panose="02020603050405020304" pitchFamily="18" charset="0"/>
              </a:rPr>
              <a:t>Professeur Titulaire à </a:t>
            </a:r>
            <a:r>
              <a:rPr lang="fr-FR" sz="1600" i="1" dirty="0" err="1">
                <a:latin typeface="Times New Roman" panose="02020603050405020304" pitchFamily="18" charset="0"/>
                <a:cs typeface="Times New Roman" panose="02020603050405020304" pitchFamily="18" charset="0"/>
              </a:rPr>
              <a:t>l’ULg</a:t>
            </a:r>
            <a:endParaRPr lang="fr-FR" sz="1600" i="1" dirty="0"/>
          </a:p>
        </p:txBody>
      </p:sp>
      <p:sp>
        <p:nvSpPr>
          <p:cNvPr id="23" name="Rectangle 22">
            <a:extLst>
              <a:ext uri="{FF2B5EF4-FFF2-40B4-BE49-F238E27FC236}">
                <a16:creationId xmlns:a16="http://schemas.microsoft.com/office/drawing/2014/main" id="{8CB4F19C-CBBE-4431-86FD-40CCC2E3DC90}"/>
              </a:ext>
            </a:extLst>
          </p:cNvPr>
          <p:cNvSpPr/>
          <p:nvPr/>
        </p:nvSpPr>
        <p:spPr>
          <a:xfrm>
            <a:off x="6517449" y="4989076"/>
            <a:ext cx="2563523" cy="584775"/>
          </a:xfrm>
          <a:prstGeom prst="rect">
            <a:avLst/>
          </a:prstGeom>
        </p:spPr>
        <p:txBody>
          <a:bodyPr wrap="none">
            <a:spAutoFit/>
          </a:bodyPr>
          <a:lstStyle/>
          <a:p>
            <a:pPr algn="ctr"/>
            <a:r>
              <a:rPr lang="fr-FR" sz="1600" b="1" dirty="0">
                <a:latin typeface="Times New Roman" panose="02020603050405020304" pitchFamily="18" charset="0"/>
                <a:cs typeface="Times New Roman" panose="02020603050405020304" pitchFamily="18" charset="0"/>
              </a:rPr>
              <a:t>Gratien KIKI</a:t>
            </a:r>
          </a:p>
          <a:p>
            <a:pPr algn="ctr"/>
            <a:r>
              <a:rPr lang="fr-FR" sz="1600" i="1" dirty="0">
                <a:latin typeface="Times New Roman" panose="02020603050405020304" pitchFamily="18" charset="0"/>
                <a:cs typeface="Times New Roman" panose="02020603050405020304" pitchFamily="18" charset="0"/>
              </a:rPr>
              <a:t>Doctorant à l’UAC et  </a:t>
            </a:r>
            <a:r>
              <a:rPr lang="fr-FR" sz="1600" i="1" dirty="0" err="1">
                <a:latin typeface="Times New Roman" panose="02020603050405020304" pitchFamily="18" charset="0"/>
                <a:cs typeface="Times New Roman" panose="02020603050405020304" pitchFamily="18" charset="0"/>
              </a:rPr>
              <a:t>l’ULg</a:t>
            </a:r>
            <a:endParaRPr lang="fr-FR" sz="1600" i="1" dirty="0"/>
          </a:p>
        </p:txBody>
      </p:sp>
    </p:spTree>
    <p:extLst>
      <p:ext uri="{BB962C8B-B14F-4D97-AF65-F5344CB8AC3E}">
        <p14:creationId xmlns:p14="http://schemas.microsoft.com/office/powerpoint/2010/main" val="134397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58EA653-BDE9-4750-86B4-1FEE3A7C2033}"/>
              </a:ext>
            </a:extLst>
          </p:cNvPr>
          <p:cNvSpPr>
            <a:spLocks noGrp="1"/>
          </p:cNvSpPr>
          <p:nvPr>
            <p:ph type="sldNum" sz="quarter" idx="12"/>
          </p:nvPr>
        </p:nvSpPr>
        <p:spPr/>
        <p:txBody>
          <a:bodyPr/>
          <a:lstStyle/>
          <a:p>
            <a:fld id="{40BC4CEA-C9D9-4C2D-8585-67E2BDAC0B0F}" type="slidenum">
              <a:rPr lang="fr-FR" smtClean="0"/>
              <a:t>10</a:t>
            </a:fld>
            <a:endParaRPr lang="fr-F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74AA9D7-4365-4507-9CE5-34C522DF8071}"/>
                  </a:ext>
                </a:extLst>
              </p:cNvPr>
              <p:cNvSpPr/>
              <p:nvPr/>
            </p:nvSpPr>
            <p:spPr>
              <a:xfrm>
                <a:off x="8225283" y="4192948"/>
                <a:ext cx="3222805" cy="496739"/>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𝜆</m:t>
                    </m:r>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0">
                                <a:latin typeface="Cambria Math" panose="02040503050406030204" pitchFamily="18" charset="0"/>
                              </a:rPr>
                              <m:t>0</m:t>
                            </m:r>
                          </m:sub>
                        </m:sSub>
                      </m:num>
                      <m:den>
                        <m:r>
                          <a:rPr lang="en-US" i="0">
                            <a:latin typeface="Cambria Math" panose="02040503050406030204" pitchFamily="18" charset="0"/>
                          </a:rPr>
                          <m:t>4</m:t>
                        </m:r>
                        <m:r>
                          <a:rPr lang="en-US" i="1">
                            <a:latin typeface="Cambria Math" panose="02040503050406030204" pitchFamily="18" charset="0"/>
                          </a:rPr>
                          <m:t>𝜋𝛽</m:t>
                        </m:r>
                        <m:r>
                          <a:rPr lang="en-US" i="1">
                            <a:latin typeface="Cambria Math" panose="02040503050406030204" pitchFamily="18" charset="0"/>
                          </a:rPr>
                          <m:t>𝐿</m:t>
                        </m:r>
                      </m:den>
                    </m:f>
                  </m:oMath>
                </a14:m>
                <a:r>
                  <a:rPr lang="en-US" dirty="0"/>
                  <a:t>                             </a:t>
                </a:r>
                <a:r>
                  <a:rPr lang="en-US" dirty="0">
                    <a:latin typeface="Times New Roman" panose="02020603050405020304" pitchFamily="18" charset="0"/>
                    <a:cs typeface="Times New Roman" panose="02020603050405020304" pitchFamily="18" charset="0"/>
                  </a:rPr>
                  <a:t>(7)</a:t>
                </a:r>
                <a:r>
                  <a:rPr lang="en-US" dirty="0"/>
                  <a:t> </a:t>
                </a:r>
              </a:p>
            </p:txBody>
          </p:sp>
        </mc:Choice>
        <mc:Fallback xmlns="">
          <p:sp>
            <p:nvSpPr>
              <p:cNvPr id="18" name="Rectangle 17">
                <a:extLst>
                  <a:ext uri="{FF2B5EF4-FFF2-40B4-BE49-F238E27FC236}">
                    <a16:creationId xmlns:a16="http://schemas.microsoft.com/office/drawing/2014/main" id="{574AA9D7-4365-4507-9CE5-34C522DF8071}"/>
                  </a:ext>
                </a:extLst>
              </p:cNvPr>
              <p:cNvSpPr>
                <a:spLocks noRot="1" noChangeAspect="1" noMove="1" noResize="1" noEditPoints="1" noAdjustHandles="1" noChangeArrowheads="1" noChangeShapeType="1" noTextEdit="1"/>
              </p:cNvSpPr>
              <p:nvPr/>
            </p:nvSpPr>
            <p:spPr>
              <a:xfrm>
                <a:off x="8225283" y="4192948"/>
                <a:ext cx="3222805" cy="496739"/>
              </a:xfrm>
              <a:prstGeom prst="rect">
                <a:avLst/>
              </a:prstGeom>
              <a:blipFill>
                <a:blip r:embed="rId2"/>
                <a:stretch>
                  <a:fillRect t="-1235"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7FFBAB4-2229-4483-888D-20D75C113A05}"/>
                  </a:ext>
                </a:extLst>
              </p:cNvPr>
              <p:cNvSpPr/>
              <p:nvPr/>
            </p:nvSpPr>
            <p:spPr>
              <a:xfrm>
                <a:off x="6164697" y="4942702"/>
                <a:ext cx="5094664" cy="923330"/>
              </a:xfrm>
              <a:prstGeom prst="rect">
                <a:avLst/>
              </a:prstGeom>
            </p:spPr>
            <p:txBody>
              <a:bodyPr wrap="square">
                <a:spAutoFit/>
              </a:bodyPr>
              <a:lstStyle/>
              <a:p>
                <a:r>
                  <a:rPr lang="fr-FR" dirty="0">
                    <a:solidFill>
                      <a:srgbClr val="000000"/>
                    </a:solidFill>
                    <a:latin typeface="Times New Roman" panose="02020603050405020304" pitchFamily="18" charset="0"/>
                  </a:rPr>
                  <a:t>Avec :</a:t>
                </a:r>
              </a:p>
              <a:p>
                <a:r>
                  <a:rPr lang="fr-FR" dirty="0">
                    <a:solidFill>
                      <a:srgbClr val="000000"/>
                    </a:solidFill>
                    <a:latin typeface="Times New Roman" panose="02020603050405020304" pitchFamily="18" charset="0"/>
                  </a:rPr>
                  <a:t> </a:t>
                </a:r>
                <a14:m>
                  <m:oMath xmlns:m="http://schemas.openxmlformats.org/officeDocument/2006/math">
                    <m:r>
                      <a:rPr lang="en-US" i="1">
                        <a:latin typeface="Cambria Math" panose="02040503050406030204" pitchFamily="18" charset="0"/>
                      </a:rPr>
                      <m:t>𝛽</m:t>
                    </m:r>
                  </m:oMath>
                </a14:m>
                <a:r>
                  <a:rPr lang="fr-FR" dirty="0">
                    <a:solidFill>
                      <a:srgbClr val="000000"/>
                    </a:solidFill>
                    <a:latin typeface="Times New Roman" panose="02020603050405020304" pitchFamily="18" charset="0"/>
                  </a:rPr>
                  <a:t> : le coefficient directeur de la droite de régression en fonction de </a:t>
                </a:r>
                <a14:m>
                  <m:oMath xmlns:m="http://schemas.openxmlformats.org/officeDocument/2006/math">
                    <m:func>
                      <m:funcPr>
                        <m:ctrlPr>
                          <a:rPr lang="fr-FR" b="0" i="1" smtClean="0">
                            <a:solidFill>
                              <a:srgbClr val="000000"/>
                            </a:solidFill>
                            <a:latin typeface="Cambria Math" panose="02040503050406030204" pitchFamily="18" charset="0"/>
                          </a:rPr>
                        </m:ctrlPr>
                      </m:funcPr>
                      <m:fName>
                        <m:r>
                          <m:rPr>
                            <m:sty m:val="p"/>
                          </m:rPr>
                          <a:rPr lang="fr-FR" b="0" i="0" smtClean="0">
                            <a:solidFill>
                              <a:srgbClr val="000000"/>
                            </a:solidFill>
                            <a:latin typeface="Cambria Math" panose="02040503050406030204" pitchFamily="18" charset="0"/>
                          </a:rPr>
                          <m:t>ln</m:t>
                        </m:r>
                      </m:fName>
                      <m:e>
                        <m:d>
                          <m:dPr>
                            <m:ctrlPr>
                              <a:rPr lang="fr-FR" b="0" i="1" smtClean="0">
                                <a:solidFill>
                                  <a:srgbClr val="000000"/>
                                </a:solidFill>
                                <a:latin typeface="Cambria Math" panose="02040503050406030204" pitchFamily="18" charset="0"/>
                              </a:rPr>
                            </m:ctrlPr>
                          </m:dPr>
                          <m:e>
                            <m:r>
                              <a:rPr lang="fr-FR" b="0" i="1" smtClean="0">
                                <a:solidFill>
                                  <a:srgbClr val="000000"/>
                                </a:solidFill>
                                <a:latin typeface="Cambria Math" panose="02040503050406030204" pitchFamily="18" charset="0"/>
                              </a:rPr>
                              <m:t>𝑡</m:t>
                            </m:r>
                          </m:e>
                        </m:d>
                      </m:e>
                    </m:func>
                  </m:oMath>
                </a14:m>
                <a:r>
                  <a:rPr lang="en-US" dirty="0"/>
                  <a:t>.</a:t>
                </a:r>
              </a:p>
            </p:txBody>
          </p:sp>
        </mc:Choice>
        <mc:Fallback xmlns="">
          <p:sp>
            <p:nvSpPr>
              <p:cNvPr id="19" name="Rectangle 18">
                <a:extLst>
                  <a:ext uri="{FF2B5EF4-FFF2-40B4-BE49-F238E27FC236}">
                    <a16:creationId xmlns:a16="http://schemas.microsoft.com/office/drawing/2014/main" id="{97FFBAB4-2229-4483-888D-20D75C113A05}"/>
                  </a:ext>
                </a:extLst>
              </p:cNvPr>
              <p:cNvSpPr>
                <a:spLocks noRot="1" noChangeAspect="1" noMove="1" noResize="1" noEditPoints="1" noAdjustHandles="1" noChangeArrowheads="1" noChangeShapeType="1" noTextEdit="1"/>
              </p:cNvSpPr>
              <p:nvPr/>
            </p:nvSpPr>
            <p:spPr>
              <a:xfrm>
                <a:off x="6164697" y="4942702"/>
                <a:ext cx="5094664" cy="923330"/>
              </a:xfrm>
              <a:prstGeom prst="rect">
                <a:avLst/>
              </a:prstGeom>
              <a:blipFill>
                <a:blip r:embed="rId3"/>
                <a:stretch>
                  <a:fillRect l="-957"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DAD36EA-E521-41AE-B619-0F91BC8D2F4C}"/>
                  </a:ext>
                </a:extLst>
              </p:cNvPr>
              <p:cNvSpPr/>
              <p:nvPr/>
            </p:nvSpPr>
            <p:spPr>
              <a:xfrm>
                <a:off x="1311579" y="2044670"/>
                <a:ext cx="10166400" cy="708912"/>
              </a:xfrm>
              <a:prstGeom prst="rect">
                <a:avLst/>
              </a:prstGeom>
            </p:spPr>
            <p:txBody>
              <a:bodyPr wrap="square">
                <a:spAutoFit/>
              </a:bodyPr>
              <a:lstStyle/>
              <a:p>
                <a:pPr algn="just">
                  <a:lnSpc>
                    <a:spcPct val="115000"/>
                  </a:lnSpc>
                  <a:spcAft>
                    <a:spcPts val="8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L’estimation de la température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𝑇</m:t>
                        </m:r>
                      </m:e>
                      <m:sub>
                        <m:r>
                          <a:rPr lang="fr-FR" i="1">
                            <a:latin typeface="Cambria Math" panose="02040503050406030204" pitchFamily="18" charset="0"/>
                            <a:ea typeface="Times New Roman" panose="02020603050405020304" pitchFamily="18" charset="0"/>
                            <a:cs typeface="Arial" panose="020B0604020202020204" pitchFamily="34" charset="0"/>
                          </a:rPr>
                          <m:t>𝑠</m:t>
                        </m:r>
                      </m:sub>
                    </m:sSub>
                    <m:r>
                      <a:rPr lang="fr-FR" i="1">
                        <a:latin typeface="Cambria Math" panose="02040503050406030204" pitchFamily="18" charset="0"/>
                        <a:ea typeface="Times New Roman" panose="02020603050405020304" pitchFamily="18" charset="0"/>
                        <a:cs typeface="Arial" panose="020B0604020202020204" pitchFamily="34" charset="0"/>
                      </a:rPr>
                      <m:t>(</m:t>
                    </m:r>
                    <m:r>
                      <a:rPr lang="fr-FR" i="1">
                        <a:latin typeface="Cambria Math" panose="02040503050406030204" pitchFamily="18" charset="0"/>
                        <a:ea typeface="Times New Roman" panose="02020603050405020304" pitchFamily="18" charset="0"/>
                        <a:cs typeface="Arial" panose="020B0604020202020204" pitchFamily="34" charset="0"/>
                      </a:rPr>
                      <m:t>𝑡</m:t>
                    </m:r>
                    <m:r>
                      <a:rPr lang="fr-FR" i="1">
                        <a:latin typeface="Cambria Math" panose="02040503050406030204" pitchFamily="18" charset="0"/>
                        <a:ea typeface="Times New Roman" panose="02020603050405020304" pitchFamily="18" charset="0"/>
                        <a:cs typeface="Arial" panose="020B0604020202020204" pitchFamily="34" charset="0"/>
                      </a:rPr>
                      <m:t>)</m:t>
                    </m:r>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 aux temps longs [100 ; 180] permet de déterminer la conductivité thermique. L’équation de la droite de régression est :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8DAD36EA-E521-41AE-B619-0F91BC8D2F4C}"/>
                  </a:ext>
                </a:extLst>
              </p:cNvPr>
              <p:cNvSpPr>
                <a:spLocks noRot="1" noChangeAspect="1" noMove="1" noResize="1" noEditPoints="1" noAdjustHandles="1" noChangeArrowheads="1" noChangeShapeType="1" noTextEdit="1"/>
              </p:cNvSpPr>
              <p:nvPr/>
            </p:nvSpPr>
            <p:spPr>
              <a:xfrm>
                <a:off x="1311579" y="2044670"/>
                <a:ext cx="10166400" cy="708912"/>
              </a:xfrm>
              <a:prstGeom prst="rect">
                <a:avLst/>
              </a:prstGeom>
              <a:blipFill>
                <a:blip r:embed="rId4"/>
                <a:stretch>
                  <a:fillRect l="-480" t="-1709" r="-540" b="-11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0D9A6F-388E-4267-A2CF-80823B6C6257}"/>
                  </a:ext>
                </a:extLst>
              </p:cNvPr>
              <p:cNvSpPr/>
              <p:nvPr/>
            </p:nvSpPr>
            <p:spPr>
              <a:xfrm>
                <a:off x="5946080" y="3123336"/>
                <a:ext cx="5531899" cy="612412"/>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0">
                                <a:latin typeface="Cambria Math" panose="02040503050406030204" pitchFamily="18" charset="0"/>
                              </a:rPr>
                              <m:t>0</m:t>
                            </m:r>
                          </m:sub>
                        </m:sSub>
                      </m:num>
                      <m:den>
                        <m:r>
                          <a:rPr lang="en-US" i="0">
                            <a:latin typeface="Cambria Math" panose="02040503050406030204" pitchFamily="18" charset="0"/>
                          </a:rPr>
                          <m:t>4</m:t>
                        </m:r>
                        <m:r>
                          <a:rPr lang="en-US" i="1">
                            <a:latin typeface="Cambria Math" panose="02040503050406030204" pitchFamily="18" charset="0"/>
                          </a:rPr>
                          <m:t>𝜋𝜆</m:t>
                        </m:r>
                        <m:r>
                          <a:rPr lang="en-US" i="1">
                            <a:latin typeface="Cambria Math" panose="02040503050406030204" pitchFamily="18" charset="0"/>
                          </a:rPr>
                          <m:t>𝐿</m:t>
                        </m:r>
                      </m:den>
                    </m:f>
                    <m:func>
                      <m:funcPr>
                        <m:ctrlPr>
                          <a:rPr lang="en-US" i="1">
                            <a:latin typeface="Cambria Math" panose="02040503050406030204" pitchFamily="18" charset="0"/>
                          </a:rPr>
                        </m:ctrlPr>
                      </m:funcPr>
                      <m:fName>
                        <m:r>
                          <m:rPr>
                            <m:sty m:val="p"/>
                          </m:rPr>
                          <a:rPr lang="en-US" i="0">
                            <a:latin typeface="Cambria Math" panose="02040503050406030204" pitchFamily="18" charset="0"/>
                          </a:rPr>
                          <m:t>ln</m:t>
                        </m:r>
                      </m:fName>
                      <m:e>
                        <m:d>
                          <m:dPr>
                            <m:ctrlPr>
                              <a:rPr lang="en-US" i="1">
                                <a:latin typeface="Cambria Math" panose="02040503050406030204" pitchFamily="18" charset="0"/>
                              </a:rPr>
                            </m:ctrlPr>
                          </m:dPr>
                          <m:e>
                            <m:r>
                              <a:rPr lang="en-US" i="1">
                                <a:latin typeface="Cambria Math" panose="02040503050406030204" pitchFamily="18" charset="0"/>
                              </a:rPr>
                              <m:t>𝑡</m:t>
                            </m:r>
                          </m:e>
                        </m:d>
                      </m:e>
                    </m:func>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0">
                            <a:latin typeface="Cambria Math" panose="02040503050406030204" pitchFamily="18" charset="0"/>
                          </a:rPr>
                          <m:t>0</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𝑐</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𝑙𝑛</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0">
                                        <a:latin typeface="Cambria Math" panose="02040503050406030204" pitchFamily="18" charset="0"/>
                                      </a:rPr>
                                      <m:t>0</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𝑎</m:t>
                                    </m:r>
                                  </m:e>
                                </m:rad>
                              </m:den>
                            </m:f>
                          </m:num>
                          <m:den>
                            <m:r>
                              <a:rPr lang="en-US" i="0">
                                <a:latin typeface="Cambria Math" panose="02040503050406030204" pitchFamily="18" charset="0"/>
                              </a:rPr>
                              <m:t>2</m:t>
                            </m:r>
                            <m:r>
                              <a:rPr lang="en-US" i="1">
                                <a:latin typeface="Cambria Math" panose="02040503050406030204" pitchFamily="18" charset="0"/>
                              </a:rPr>
                              <m:t>𝜋𝜆</m:t>
                            </m:r>
                            <m:r>
                              <a:rPr lang="en-US" i="1">
                                <a:latin typeface="Cambria Math" panose="02040503050406030204" pitchFamily="18" charset="0"/>
                              </a:rPr>
                              <m:t>𝐿</m:t>
                            </m:r>
                          </m:den>
                        </m:f>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𝛾</m:t>
                            </m:r>
                          </m:num>
                          <m:den>
                            <m:r>
                              <a:rPr lang="en-US" i="0">
                                <a:latin typeface="Cambria Math" panose="02040503050406030204" pitchFamily="18" charset="0"/>
                              </a:rPr>
                              <m:t>4</m:t>
                            </m:r>
                            <m:r>
                              <a:rPr lang="en-US" i="1">
                                <a:latin typeface="Cambria Math" panose="02040503050406030204" pitchFamily="18" charset="0"/>
                              </a:rPr>
                              <m:t>𝜋𝜆</m:t>
                            </m:r>
                            <m:r>
                              <a:rPr lang="en-US" i="1">
                                <a:latin typeface="Cambria Math" panose="02040503050406030204" pitchFamily="18" charset="0"/>
                              </a:rPr>
                              <m:t>𝐿</m:t>
                            </m:r>
                          </m:den>
                        </m:f>
                      </m:e>
                    </m:d>
                  </m:oMath>
                </a14:m>
                <a:r>
                  <a:rPr lang="en-US" dirty="0">
                    <a:latin typeface="Times New Roman" panose="02020603050405020304" pitchFamily="18" charset="0"/>
                    <a:cs typeface="Times New Roman" panose="02020603050405020304" pitchFamily="18" charset="0"/>
                  </a:rPr>
                  <a:t>   (6)</a:t>
                </a:r>
              </a:p>
            </p:txBody>
          </p:sp>
        </mc:Choice>
        <mc:Fallback xmlns="">
          <p:sp>
            <p:nvSpPr>
              <p:cNvPr id="3" name="Rectangle 2">
                <a:extLst>
                  <a:ext uri="{FF2B5EF4-FFF2-40B4-BE49-F238E27FC236}">
                    <a16:creationId xmlns:a16="http://schemas.microsoft.com/office/drawing/2014/main" id="{5C0D9A6F-388E-4267-A2CF-80823B6C6257}"/>
                  </a:ext>
                </a:extLst>
              </p:cNvPr>
              <p:cNvSpPr>
                <a:spLocks noRot="1" noChangeAspect="1" noMove="1" noResize="1" noEditPoints="1" noAdjustHandles="1" noChangeArrowheads="1" noChangeShapeType="1" noTextEdit="1"/>
              </p:cNvSpPr>
              <p:nvPr/>
            </p:nvSpPr>
            <p:spPr>
              <a:xfrm>
                <a:off x="5946080" y="3123336"/>
                <a:ext cx="5531899" cy="612412"/>
              </a:xfrm>
              <a:prstGeom prst="rect">
                <a:avLst/>
              </a:prstGeom>
              <a:blipFill>
                <a:blip r:embed="rId5"/>
                <a:stretch>
                  <a:fillRect b="-3960"/>
                </a:stretch>
              </a:blipFill>
            </p:spPr>
            <p:txBody>
              <a:bodyPr/>
              <a:lstStyle/>
              <a:p>
                <a:r>
                  <a:rPr lang="en-US">
                    <a:noFill/>
                  </a:rPr>
                  <a:t> </a:t>
                </a:r>
              </a:p>
            </p:txBody>
          </p:sp>
        </mc:Fallback>
      </mc:AlternateContent>
      <p:graphicFrame>
        <p:nvGraphicFramePr>
          <p:cNvPr id="23" name="Graphique 22">
            <a:extLst>
              <a:ext uri="{FF2B5EF4-FFF2-40B4-BE49-F238E27FC236}">
                <a16:creationId xmlns:a16="http://schemas.microsoft.com/office/drawing/2014/main" id="{96286909-46D5-4C52-B324-ED8CC786AA85}"/>
              </a:ext>
            </a:extLst>
          </p:cNvPr>
          <p:cNvGraphicFramePr>
            <a:graphicFrameLocks/>
          </p:cNvGraphicFramePr>
          <p:nvPr>
            <p:extLst>
              <p:ext uri="{D42A27DB-BD31-4B8C-83A1-F6EECF244321}">
                <p14:modId xmlns:p14="http://schemas.microsoft.com/office/powerpoint/2010/main" val="152238247"/>
              </p:ext>
            </p:extLst>
          </p:nvPr>
        </p:nvGraphicFramePr>
        <p:xfrm>
          <a:off x="781217" y="3038712"/>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angle 10">
            <a:extLst>
              <a:ext uri="{FF2B5EF4-FFF2-40B4-BE49-F238E27FC236}">
                <a16:creationId xmlns:a16="http://schemas.microsoft.com/office/drawing/2014/main" id="{F88958C6-F797-4D48-8A04-2AB2226C1B4B}"/>
              </a:ext>
            </a:extLst>
          </p:cNvPr>
          <p:cNvSpPr/>
          <p:nvPr/>
        </p:nvSpPr>
        <p:spPr>
          <a:xfrm>
            <a:off x="1844462" y="783575"/>
            <a:ext cx="4602542"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2.   Caractérisation thermique des matériaux</a:t>
            </a:r>
          </a:p>
        </p:txBody>
      </p:sp>
      <p:sp>
        <p:nvSpPr>
          <p:cNvPr id="12" name="Rectangle 11">
            <a:extLst>
              <a:ext uri="{FF2B5EF4-FFF2-40B4-BE49-F238E27FC236}">
                <a16:creationId xmlns:a16="http://schemas.microsoft.com/office/drawing/2014/main" id="{A310F466-3D8D-4D9A-8372-EEC51F195251}"/>
              </a:ext>
            </a:extLst>
          </p:cNvPr>
          <p:cNvSpPr/>
          <p:nvPr/>
        </p:nvSpPr>
        <p:spPr>
          <a:xfrm>
            <a:off x="1839737" y="1143353"/>
            <a:ext cx="6207790"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2.2.   Détermination des propriétés thermiques des matériaux</a:t>
            </a:r>
            <a:endParaRPr lang="en-US" dirty="0"/>
          </a:p>
        </p:txBody>
      </p:sp>
      <p:sp>
        <p:nvSpPr>
          <p:cNvPr id="13" name="Rectangle 12">
            <a:extLst>
              <a:ext uri="{FF2B5EF4-FFF2-40B4-BE49-F238E27FC236}">
                <a16:creationId xmlns:a16="http://schemas.microsoft.com/office/drawing/2014/main" id="{8D5121E6-2E27-4CA9-9197-C4938CFCAB42}"/>
              </a:ext>
            </a:extLst>
          </p:cNvPr>
          <p:cNvSpPr/>
          <p:nvPr/>
        </p:nvSpPr>
        <p:spPr>
          <a:xfrm>
            <a:off x="1833295" y="1594837"/>
            <a:ext cx="2422458" cy="369332"/>
          </a:xfrm>
          <a:prstGeom prst="rect">
            <a:avLst/>
          </a:prstGeom>
        </p:spPr>
        <p:txBody>
          <a:bodyPr wrap="none">
            <a:spAutoFit/>
          </a:bodyPr>
          <a:lstStyle/>
          <a:p>
            <a:r>
              <a:rPr lang="fr-FR" b="1" i="1" dirty="0">
                <a:latin typeface="Times New Roman" panose="02020603050405020304" pitchFamily="18" charset="0"/>
                <a:cs typeface="Times New Roman" panose="02020603050405020304" pitchFamily="18" charset="0"/>
              </a:rPr>
              <a:t>Conductivité thermique</a:t>
            </a:r>
            <a:endParaRPr lang="en-US" b="1" i="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1B66EDC1-51EA-42F4-A590-2CD071878A53}"/>
              </a:ext>
            </a:extLst>
          </p:cNvPr>
          <p:cNvSpPr/>
          <p:nvPr/>
        </p:nvSpPr>
        <p:spPr>
          <a:xfrm>
            <a:off x="675006" y="5899435"/>
            <a:ext cx="4784421" cy="584775"/>
          </a:xfrm>
          <a:prstGeom prst="rect">
            <a:avLst/>
          </a:prstGeom>
        </p:spPr>
        <p:txBody>
          <a:bodyPr wrap="square">
            <a:spAutoFit/>
          </a:bodyPr>
          <a:lstStyle/>
          <a:p>
            <a:pPr algn="ctr"/>
            <a:r>
              <a:rPr lang="fr-FR" sz="1600" b="1" i="1" dirty="0">
                <a:solidFill>
                  <a:srgbClr val="000000"/>
                </a:solidFill>
                <a:latin typeface="Times New Roman" panose="02020603050405020304" pitchFamily="18" charset="0"/>
                <a:cs typeface="Times New Roman" panose="02020603050405020304" pitchFamily="18" charset="0"/>
              </a:rPr>
              <a:t>Figure 6 : </a:t>
            </a:r>
            <a:r>
              <a:rPr lang="fr-FR" sz="1600" dirty="0">
                <a:solidFill>
                  <a:srgbClr val="000000"/>
                </a:solidFill>
                <a:latin typeface="Times New Roman" panose="02020603050405020304" pitchFamily="18" charset="0"/>
                <a:cs typeface="Times New Roman" panose="02020603050405020304" pitchFamily="18" charset="0"/>
              </a:rPr>
              <a:t>exemple d’un thermogramme de détermination de la conductivité thermique </a:t>
            </a:r>
            <a:endParaRPr lang="en-US" sz="1600" dirty="0"/>
          </a:p>
        </p:txBody>
      </p:sp>
    </p:spTree>
    <p:extLst>
      <p:ext uri="{BB962C8B-B14F-4D97-AF65-F5344CB8AC3E}">
        <p14:creationId xmlns:p14="http://schemas.microsoft.com/office/powerpoint/2010/main" val="11989771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750"/>
                            </p:stCondLst>
                            <p:childTnLst>
                              <p:par>
                                <p:cTn id="9" presetID="22" presetClass="entr" presetSubtype="4"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 grpId="0"/>
      <p:bldP spid="3" grpId="0"/>
      <p:bldGraphic spid="23" grpId="0">
        <p:bldAsOne/>
      </p:bldGraphic>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BC4CEA-C9D9-4C2D-8585-67E2BDAC0B0F}" type="slidenum">
              <a:rPr lang="fr-FR" smtClean="0"/>
              <a:t>11</a:t>
            </a:fld>
            <a:endParaRPr lang="fr-FR"/>
          </a:p>
        </p:txBody>
      </p:sp>
      <p:sp>
        <p:nvSpPr>
          <p:cNvPr id="14" name="Rectangle 13">
            <a:extLst>
              <a:ext uri="{FF2B5EF4-FFF2-40B4-BE49-F238E27FC236}">
                <a16:creationId xmlns:a16="http://schemas.microsoft.com/office/drawing/2014/main" id="{D17F502E-F969-4878-B6F1-1E159D011AB4}"/>
              </a:ext>
            </a:extLst>
          </p:cNvPr>
          <p:cNvSpPr/>
          <p:nvPr/>
        </p:nvSpPr>
        <p:spPr>
          <a:xfrm>
            <a:off x="2208446" y="787782"/>
            <a:ext cx="4816383" cy="369332"/>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2.   Caractérisation thermique des matériaux </a:t>
            </a:r>
          </a:p>
        </p:txBody>
      </p:sp>
      <p:sp>
        <p:nvSpPr>
          <p:cNvPr id="17" name="Rectangle 16">
            <a:extLst>
              <a:ext uri="{FF2B5EF4-FFF2-40B4-BE49-F238E27FC236}">
                <a16:creationId xmlns:a16="http://schemas.microsoft.com/office/drawing/2014/main" id="{7DAF8183-D20C-41B0-AB10-5BB855C322E6}"/>
              </a:ext>
            </a:extLst>
          </p:cNvPr>
          <p:cNvSpPr/>
          <p:nvPr/>
        </p:nvSpPr>
        <p:spPr>
          <a:xfrm>
            <a:off x="2208446" y="1227129"/>
            <a:ext cx="2698239"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2.2.  Analyse des résultats</a:t>
            </a:r>
            <a:endParaRPr lang="en-US" b="1" dirty="0"/>
          </a:p>
        </p:txBody>
      </p:sp>
      <p:pic>
        <p:nvPicPr>
          <p:cNvPr id="28" name="Image 27">
            <a:extLst>
              <a:ext uri="{FF2B5EF4-FFF2-40B4-BE49-F238E27FC236}">
                <a16:creationId xmlns:a16="http://schemas.microsoft.com/office/drawing/2014/main" id="{9F85BC3C-C745-4287-A9C6-A06C64898C27}"/>
              </a:ext>
            </a:extLst>
          </p:cNvPr>
          <p:cNvPicPr/>
          <p:nvPr/>
        </p:nvPicPr>
        <p:blipFill>
          <a:blip r:embed="rId3"/>
          <a:stretch>
            <a:fillRect/>
          </a:stretch>
        </p:blipFill>
        <p:spPr>
          <a:xfrm>
            <a:off x="1390227" y="2399879"/>
            <a:ext cx="4017738" cy="2715187"/>
          </a:xfrm>
          <a:prstGeom prst="rect">
            <a:avLst/>
          </a:prstGeom>
        </p:spPr>
      </p:pic>
      <p:sp>
        <p:nvSpPr>
          <p:cNvPr id="12" name="Rectangle 11">
            <a:extLst>
              <a:ext uri="{FF2B5EF4-FFF2-40B4-BE49-F238E27FC236}">
                <a16:creationId xmlns:a16="http://schemas.microsoft.com/office/drawing/2014/main" id="{8235975B-A630-4F19-AF99-EB1478DABE51}"/>
              </a:ext>
            </a:extLst>
          </p:cNvPr>
          <p:cNvSpPr/>
          <p:nvPr/>
        </p:nvSpPr>
        <p:spPr>
          <a:xfrm>
            <a:off x="1311580" y="5258297"/>
            <a:ext cx="4096386" cy="635943"/>
          </a:xfrm>
          <a:prstGeom prst="rect">
            <a:avLst/>
          </a:prstGeom>
        </p:spPr>
        <p:txBody>
          <a:bodyPr wrap="square">
            <a:spAutoFit/>
          </a:bodyPr>
          <a:lstStyle/>
          <a:p>
            <a:pPr algn="ctr">
              <a:lnSpc>
                <a:spcPct val="115000"/>
              </a:lnSpc>
              <a:spcAft>
                <a:spcPts val="800"/>
              </a:spcAft>
            </a:pPr>
            <a:r>
              <a:rPr lang="fr-FR" sz="1600" b="1" i="1" dirty="0">
                <a:latin typeface="Times New Roman" panose="02020603050405020304" pitchFamily="18" charset="0"/>
                <a:ea typeface="Calibri" panose="020F0502020204030204" pitchFamily="34" charset="0"/>
                <a:cs typeface="Times New Roman" panose="02020603050405020304" pitchFamily="18" charset="0"/>
              </a:rPr>
              <a:t>Figure 7 :</a:t>
            </a:r>
            <a:r>
              <a:rPr lang="fr-FR" sz="1600" dirty="0">
                <a:latin typeface="Times New Roman" panose="02020603050405020304" pitchFamily="18" charset="0"/>
                <a:ea typeface="Calibri" panose="020F0502020204030204" pitchFamily="34" charset="0"/>
                <a:cs typeface="Times New Roman" panose="02020603050405020304" pitchFamily="18" charset="0"/>
              </a:rPr>
              <a:t> évolution de l’effusivité en fonction de la teneur en paille de chiendent.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52F16F6E-C79A-4A81-96CB-D8225B9F432B}"/>
              </a:ext>
            </a:extLst>
          </p:cNvPr>
          <p:cNvSpPr/>
          <p:nvPr/>
        </p:nvSpPr>
        <p:spPr>
          <a:xfrm>
            <a:off x="2053618" y="1862614"/>
            <a:ext cx="2136162" cy="369332"/>
          </a:xfrm>
          <a:prstGeom prst="rect">
            <a:avLst/>
          </a:prstGeom>
        </p:spPr>
        <p:txBody>
          <a:bodyPr wrap="none">
            <a:spAutoFit/>
          </a:bodyPr>
          <a:lstStyle/>
          <a:p>
            <a:r>
              <a:rPr lang="fr-FR" b="1" i="1" dirty="0">
                <a:latin typeface="Times New Roman" panose="02020603050405020304" pitchFamily="18" charset="0"/>
                <a:cs typeface="Times New Roman" panose="02020603050405020304" pitchFamily="18" charset="0"/>
              </a:rPr>
              <a:t>Effusivité thermique</a:t>
            </a:r>
            <a:endParaRPr lang="en-US" b="1" i="1"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79341F53-65EE-46BB-B6B5-9BDB959BAD7B}"/>
              </a:ext>
            </a:extLst>
          </p:cNvPr>
          <p:cNvSpPr/>
          <p:nvPr/>
        </p:nvSpPr>
        <p:spPr>
          <a:xfrm>
            <a:off x="7964613" y="1862614"/>
            <a:ext cx="2422458" cy="369332"/>
          </a:xfrm>
          <a:prstGeom prst="rect">
            <a:avLst/>
          </a:prstGeom>
        </p:spPr>
        <p:txBody>
          <a:bodyPr wrap="none">
            <a:spAutoFit/>
          </a:bodyPr>
          <a:lstStyle/>
          <a:p>
            <a:r>
              <a:rPr lang="fr-FR" b="1" i="1" dirty="0">
                <a:latin typeface="Times New Roman" panose="02020603050405020304" pitchFamily="18" charset="0"/>
                <a:cs typeface="Times New Roman" panose="02020603050405020304" pitchFamily="18" charset="0"/>
              </a:rPr>
              <a:t>Conductivité thermique</a:t>
            </a:r>
            <a:endParaRPr lang="en-US" b="1" i="1"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576EE6DC-E2D2-4325-9C6A-33322063B014}"/>
              </a:ext>
            </a:extLst>
          </p:cNvPr>
          <p:cNvSpPr/>
          <p:nvPr/>
        </p:nvSpPr>
        <p:spPr>
          <a:xfrm>
            <a:off x="1257261" y="5966732"/>
            <a:ext cx="4610879" cy="708912"/>
          </a:xfrm>
          <a:prstGeom prst="rect">
            <a:avLst/>
          </a:prstGeom>
        </p:spPr>
        <p:txBody>
          <a:bodyPr wrap="square">
            <a:spAutoFit/>
          </a:bodyPr>
          <a:lstStyle/>
          <a:p>
            <a:pPr algn="just">
              <a:lnSpc>
                <a:spcPct val="115000"/>
              </a:lnSpc>
              <a:spcAft>
                <a:spcPts val="8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Baisse de 11% de l’effusivité thermique suite l’ajout de 4% de chiendent dans l’argile.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9" name="Image 28">
            <a:extLst>
              <a:ext uri="{FF2B5EF4-FFF2-40B4-BE49-F238E27FC236}">
                <a16:creationId xmlns:a16="http://schemas.microsoft.com/office/drawing/2014/main" id="{9123D400-8EDB-4A1E-8087-90AF72FBDE4B}"/>
              </a:ext>
            </a:extLst>
          </p:cNvPr>
          <p:cNvPicPr/>
          <p:nvPr/>
        </p:nvPicPr>
        <p:blipFill>
          <a:blip r:embed="rId4"/>
          <a:stretch>
            <a:fillRect/>
          </a:stretch>
        </p:blipFill>
        <p:spPr>
          <a:xfrm>
            <a:off x="7227887" y="2307891"/>
            <a:ext cx="4017738" cy="2715186"/>
          </a:xfrm>
          <a:prstGeom prst="rect">
            <a:avLst/>
          </a:prstGeom>
        </p:spPr>
      </p:pic>
      <p:sp>
        <p:nvSpPr>
          <p:cNvPr id="30" name="Rectangle 29">
            <a:extLst>
              <a:ext uri="{FF2B5EF4-FFF2-40B4-BE49-F238E27FC236}">
                <a16:creationId xmlns:a16="http://schemas.microsoft.com/office/drawing/2014/main" id="{B4CF50C4-E049-4DA4-BB45-9002AE3B161F}"/>
              </a:ext>
            </a:extLst>
          </p:cNvPr>
          <p:cNvSpPr/>
          <p:nvPr/>
        </p:nvSpPr>
        <p:spPr>
          <a:xfrm>
            <a:off x="7227887" y="5256808"/>
            <a:ext cx="4259818" cy="635943"/>
          </a:xfrm>
          <a:prstGeom prst="rect">
            <a:avLst/>
          </a:prstGeom>
        </p:spPr>
        <p:txBody>
          <a:bodyPr wrap="square">
            <a:spAutoFit/>
          </a:bodyPr>
          <a:lstStyle/>
          <a:p>
            <a:pPr algn="ctr">
              <a:lnSpc>
                <a:spcPct val="115000"/>
              </a:lnSpc>
              <a:spcAft>
                <a:spcPts val="800"/>
              </a:spcAft>
            </a:pPr>
            <a:r>
              <a:rPr lang="fr-FR" sz="1600" b="1" i="1" dirty="0">
                <a:latin typeface="Times New Roman" panose="02020603050405020304" pitchFamily="18" charset="0"/>
                <a:ea typeface="Calibri" panose="020F0502020204030204" pitchFamily="34" charset="0"/>
                <a:cs typeface="Times New Roman" panose="02020603050405020304" pitchFamily="18" charset="0"/>
              </a:rPr>
              <a:t>Figure 8 :</a:t>
            </a:r>
            <a:r>
              <a:rPr lang="fr-FR" sz="1600" dirty="0">
                <a:latin typeface="Times New Roman" panose="02020603050405020304" pitchFamily="18" charset="0"/>
                <a:ea typeface="Calibri" panose="020F0502020204030204" pitchFamily="34" charset="0"/>
                <a:cs typeface="Times New Roman" panose="02020603050405020304" pitchFamily="18" charset="0"/>
              </a:rPr>
              <a:t> évolution de la conductivité thermique en fonction de la teneur en paille de chiendent.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F4F1762A-A75D-4D47-A82B-A95E3D1F0FFC}"/>
              </a:ext>
            </a:extLst>
          </p:cNvPr>
          <p:cNvSpPr/>
          <p:nvPr/>
        </p:nvSpPr>
        <p:spPr>
          <a:xfrm>
            <a:off x="7227887" y="5958792"/>
            <a:ext cx="4610880" cy="708912"/>
          </a:xfrm>
          <a:prstGeom prst="rect">
            <a:avLst/>
          </a:prstGeom>
        </p:spPr>
        <p:txBody>
          <a:bodyPr wrap="square">
            <a:spAutoFit/>
          </a:bodyPr>
          <a:lstStyle/>
          <a:p>
            <a:pPr algn="just">
              <a:lnSpc>
                <a:spcPct val="115000"/>
              </a:lnSpc>
              <a:spcAft>
                <a:spcPts val="8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Baisse de 30% de la conductivité thermique suite l’ajout de 4% de chiendent dans l’argile.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8416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par>
                          <p:cTn id="30" fill="hold">
                            <p:stCondLst>
                              <p:cond delay="500"/>
                            </p:stCondLst>
                            <p:childTnLst>
                              <p:par>
                                <p:cTn id="31" presetID="14" presetClass="entr" presetSubtype="1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childTnLst>
                          </p:cTn>
                        </p:par>
                        <p:par>
                          <p:cTn id="34" fill="hold">
                            <p:stCondLst>
                              <p:cond delay="100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500"/>
                                        <p:tgtEl>
                                          <p:spTgt spid="30"/>
                                        </p:tgtEl>
                                      </p:cBhvr>
                                    </p:animEffect>
                                  </p:childTnLst>
                                </p:cTn>
                              </p:par>
                            </p:childTnLst>
                          </p:cTn>
                        </p:par>
                        <p:par>
                          <p:cTn id="38" fill="hold">
                            <p:stCondLst>
                              <p:cond delay="1500"/>
                            </p:stCondLst>
                            <p:childTnLst>
                              <p:par>
                                <p:cTn id="39" presetID="14" presetClass="entr" presetSubtype="1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randombar(horizontal)">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3" grpId="0"/>
      <p:bldP spid="21" grpId="0"/>
      <p:bldP spid="22"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995E5F9-7B97-46F4-A5F5-D1A2A0FF4224}"/>
              </a:ext>
            </a:extLst>
          </p:cNvPr>
          <p:cNvSpPr>
            <a:spLocks noGrp="1"/>
          </p:cNvSpPr>
          <p:nvPr>
            <p:ph type="sldNum" sz="quarter" idx="12"/>
          </p:nvPr>
        </p:nvSpPr>
        <p:spPr/>
        <p:txBody>
          <a:bodyPr/>
          <a:lstStyle/>
          <a:p>
            <a:fld id="{40BC4CEA-C9D9-4C2D-8585-67E2BDAC0B0F}" type="slidenum">
              <a:rPr lang="fr-FR" smtClean="0"/>
              <a:t>12</a:t>
            </a:fld>
            <a:endParaRPr lang="fr-FR"/>
          </a:p>
        </p:txBody>
      </p:sp>
      <p:sp>
        <p:nvSpPr>
          <p:cNvPr id="3" name="Rectangle 2">
            <a:extLst>
              <a:ext uri="{FF2B5EF4-FFF2-40B4-BE49-F238E27FC236}">
                <a16:creationId xmlns:a16="http://schemas.microsoft.com/office/drawing/2014/main" id="{1D2279E1-2252-43E9-993B-C40C07C33183}"/>
              </a:ext>
            </a:extLst>
          </p:cNvPr>
          <p:cNvSpPr/>
          <p:nvPr/>
        </p:nvSpPr>
        <p:spPr>
          <a:xfrm>
            <a:off x="2208446" y="787782"/>
            <a:ext cx="4816383" cy="369332"/>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2.   Caractérisation thermique des matériaux </a:t>
            </a:r>
          </a:p>
        </p:txBody>
      </p:sp>
      <p:sp>
        <p:nvSpPr>
          <p:cNvPr id="5" name="Rectangle 4">
            <a:extLst>
              <a:ext uri="{FF2B5EF4-FFF2-40B4-BE49-F238E27FC236}">
                <a16:creationId xmlns:a16="http://schemas.microsoft.com/office/drawing/2014/main" id="{463FDB03-3515-48EF-8673-CE025DE34FF8}"/>
              </a:ext>
            </a:extLst>
          </p:cNvPr>
          <p:cNvSpPr/>
          <p:nvPr/>
        </p:nvSpPr>
        <p:spPr>
          <a:xfrm>
            <a:off x="2208446" y="1227129"/>
            <a:ext cx="2698239"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2.2.  Analyse des résultats</a:t>
            </a:r>
            <a:endParaRPr lang="en-US" b="1" dirty="0"/>
          </a:p>
        </p:txBody>
      </p:sp>
      <p:pic>
        <p:nvPicPr>
          <p:cNvPr id="7" name="Image 6">
            <a:extLst>
              <a:ext uri="{FF2B5EF4-FFF2-40B4-BE49-F238E27FC236}">
                <a16:creationId xmlns:a16="http://schemas.microsoft.com/office/drawing/2014/main" id="{9E0E6673-3628-4F3C-A802-B338A4B5170C}"/>
              </a:ext>
            </a:extLst>
          </p:cNvPr>
          <p:cNvPicPr>
            <a:picLocks noChangeAspect="1"/>
          </p:cNvPicPr>
          <p:nvPr/>
        </p:nvPicPr>
        <p:blipFill>
          <a:blip r:embed="rId3"/>
          <a:stretch>
            <a:fillRect/>
          </a:stretch>
        </p:blipFill>
        <p:spPr>
          <a:xfrm>
            <a:off x="2208446" y="2534994"/>
            <a:ext cx="8924925" cy="2947871"/>
          </a:xfrm>
          <a:prstGeom prst="rect">
            <a:avLst/>
          </a:prstGeom>
        </p:spPr>
      </p:pic>
      <p:sp>
        <p:nvSpPr>
          <p:cNvPr id="8" name="Rectangle 7">
            <a:extLst>
              <a:ext uri="{FF2B5EF4-FFF2-40B4-BE49-F238E27FC236}">
                <a16:creationId xmlns:a16="http://schemas.microsoft.com/office/drawing/2014/main" id="{6D7F9797-D9F4-43AC-AE61-93454E616BB9}"/>
              </a:ext>
            </a:extLst>
          </p:cNvPr>
          <p:cNvSpPr/>
          <p:nvPr/>
        </p:nvSpPr>
        <p:spPr>
          <a:xfrm>
            <a:off x="2208446" y="1870546"/>
            <a:ext cx="9164404" cy="390363"/>
          </a:xfrm>
          <a:prstGeom prst="rect">
            <a:avLst/>
          </a:prstGeom>
        </p:spPr>
        <p:txBody>
          <a:bodyPr wrap="square">
            <a:spAutoFit/>
          </a:bodyPr>
          <a:lstStyle/>
          <a:p>
            <a:pPr algn="just">
              <a:lnSpc>
                <a:spcPct val="115000"/>
              </a:lnSpc>
              <a:spcAft>
                <a:spcPts val="800"/>
              </a:spcAft>
            </a:pPr>
            <a:r>
              <a:rPr lang="fr-FR" b="1" i="1" dirty="0">
                <a:latin typeface="Arial" panose="020B0604020202020204" pitchFamily="34" charset="0"/>
                <a:ea typeface="Calibri" panose="020F0502020204030204" pitchFamily="34" charset="0"/>
                <a:cs typeface="Times New Roman" panose="02020603050405020304" pitchFamily="18" charset="0"/>
              </a:rPr>
              <a:t>Tableau 1.</a:t>
            </a:r>
            <a:r>
              <a:rPr lang="fr-FR" dirty="0">
                <a:latin typeface="Arial" panose="020B0604020202020204" pitchFamily="34" charset="0"/>
                <a:ea typeface="Calibri" panose="020F0502020204030204" pitchFamily="34" charset="0"/>
                <a:cs typeface="Times New Roman" panose="02020603050405020304" pitchFamily="18" charset="0"/>
              </a:rPr>
              <a:t> Calcul de la capacité thermique, de la diffusivité thermique et du déphasage.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47789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childTnLst>
                          </p:cTn>
                        </p:par>
                        <p:par>
                          <p:cTn id="8" fill="hold">
                            <p:stCondLst>
                              <p:cond delay="1750"/>
                            </p:stCondLst>
                            <p:childTnLst>
                              <p:par>
                                <p:cTn id="9" presetID="21" presetClass="entr" presetSubtype="1"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5"/>
          <p:cNvSpPr>
            <a:spLocks noGrp="1"/>
          </p:cNvSpPr>
          <p:nvPr>
            <p:ph type="sldNum" sz="quarter" idx="12"/>
          </p:nvPr>
        </p:nvSpPr>
        <p:spPr/>
        <p:txBody>
          <a:bodyPr/>
          <a:lstStyle/>
          <a:p>
            <a:fld id="{40BC4CEA-C9D9-4C2D-8585-67E2BDAC0B0F}" type="slidenum">
              <a:rPr lang="fr-FR" sz="1800" smtClean="0">
                <a:latin typeface="Times New Roman" panose="02020603050405020304" pitchFamily="18" charset="0"/>
                <a:cs typeface="Times New Roman" panose="02020603050405020304" pitchFamily="18" charset="0"/>
              </a:rPr>
              <a:t>13</a:t>
            </a:fld>
            <a:endParaRPr lang="fr-FR" sz="1800">
              <a:latin typeface="Times New Roman" panose="02020603050405020304" pitchFamily="18" charset="0"/>
              <a:cs typeface="Times New Roman" panose="02020603050405020304" pitchFamily="18" charset="0"/>
            </a:endParaRPr>
          </a:p>
        </p:txBody>
      </p:sp>
      <p:pic>
        <p:nvPicPr>
          <p:cNvPr id="27" name="Image 26">
            <a:extLst>
              <a:ext uri="{FF2B5EF4-FFF2-40B4-BE49-F238E27FC236}">
                <a16:creationId xmlns:a16="http://schemas.microsoft.com/office/drawing/2014/main" id="{E000D104-9023-4955-92D0-6D76DAE574A0}"/>
              </a:ext>
            </a:extLst>
          </p:cNvPr>
          <p:cNvPicPr/>
          <p:nvPr/>
        </p:nvPicPr>
        <p:blipFill>
          <a:blip r:embed="rId3"/>
          <a:stretch>
            <a:fillRect/>
          </a:stretch>
        </p:blipFill>
        <p:spPr>
          <a:xfrm>
            <a:off x="5942627" y="1735356"/>
            <a:ext cx="5731510" cy="3839845"/>
          </a:xfrm>
          <a:prstGeom prst="rect">
            <a:avLst/>
          </a:prstGeom>
        </p:spPr>
      </p:pic>
      <p:pic>
        <p:nvPicPr>
          <p:cNvPr id="30" name="Image 29">
            <a:extLst>
              <a:ext uri="{FF2B5EF4-FFF2-40B4-BE49-F238E27FC236}">
                <a16:creationId xmlns:a16="http://schemas.microsoft.com/office/drawing/2014/main" id="{BE1A5EB1-36A4-4B73-885F-71EDBCA82DAB}"/>
              </a:ext>
            </a:extLst>
          </p:cNvPr>
          <p:cNvPicPr/>
          <p:nvPr/>
        </p:nvPicPr>
        <p:blipFill>
          <a:blip r:embed="rId4"/>
          <a:stretch>
            <a:fillRect/>
          </a:stretch>
        </p:blipFill>
        <p:spPr>
          <a:xfrm>
            <a:off x="1174749" y="1735356"/>
            <a:ext cx="4169607" cy="3839845"/>
          </a:xfrm>
          <a:prstGeom prst="rect">
            <a:avLst/>
          </a:prstGeom>
        </p:spPr>
      </p:pic>
      <p:sp>
        <p:nvSpPr>
          <p:cNvPr id="31" name="Rectangle 30">
            <a:extLst>
              <a:ext uri="{FF2B5EF4-FFF2-40B4-BE49-F238E27FC236}">
                <a16:creationId xmlns:a16="http://schemas.microsoft.com/office/drawing/2014/main" id="{E348C301-8640-4DF8-9A41-C2BB2589E44B}"/>
              </a:ext>
            </a:extLst>
          </p:cNvPr>
          <p:cNvSpPr/>
          <p:nvPr/>
        </p:nvSpPr>
        <p:spPr>
          <a:xfrm>
            <a:off x="2208446" y="787782"/>
            <a:ext cx="4816383" cy="369332"/>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3.   Simulation thermique dynamique</a:t>
            </a:r>
          </a:p>
        </p:txBody>
      </p:sp>
      <p:sp>
        <p:nvSpPr>
          <p:cNvPr id="2" name="Rectangle 1">
            <a:extLst>
              <a:ext uri="{FF2B5EF4-FFF2-40B4-BE49-F238E27FC236}">
                <a16:creationId xmlns:a16="http://schemas.microsoft.com/office/drawing/2014/main" id="{D639E2B7-D664-4B34-A18A-D540F4E80FB4}"/>
              </a:ext>
            </a:extLst>
          </p:cNvPr>
          <p:cNvSpPr/>
          <p:nvPr/>
        </p:nvSpPr>
        <p:spPr>
          <a:xfrm>
            <a:off x="921696" y="5886841"/>
            <a:ext cx="4529194" cy="584775"/>
          </a:xfrm>
          <a:prstGeom prst="rect">
            <a:avLst/>
          </a:prstGeom>
        </p:spPr>
        <p:txBody>
          <a:bodyPr wrap="square">
            <a:spAutoFit/>
          </a:bodyPr>
          <a:lstStyle/>
          <a:p>
            <a:pPr algn="ctr"/>
            <a:r>
              <a:rPr lang="fr-FR" sz="1600" b="1" i="1" dirty="0">
                <a:latin typeface="Times New Roman" panose="02020603050405020304" pitchFamily="18" charset="0"/>
                <a:ea typeface="Calibri" panose="020F0502020204030204" pitchFamily="34" charset="0"/>
                <a:cs typeface="Times New Roman" panose="02020603050405020304" pitchFamily="18" charset="0"/>
              </a:rPr>
              <a:t>Figure 9 : </a:t>
            </a:r>
            <a:r>
              <a:rPr lang="fr-FR" sz="1600" dirty="0">
                <a:latin typeface="Times New Roman" panose="02020603050405020304" pitchFamily="18" charset="0"/>
                <a:ea typeface="Calibri" panose="020F0502020204030204" pitchFamily="34" charset="0"/>
                <a:cs typeface="Times New Roman" panose="02020603050405020304" pitchFamily="18" charset="0"/>
              </a:rPr>
              <a:t>vue de dessus du bâtiment d’étude [Google </a:t>
            </a:r>
            <a:r>
              <a:rPr lang="fr-FR" sz="1600" dirty="0" err="1">
                <a:latin typeface="Times New Roman" panose="02020603050405020304" pitchFamily="18" charset="0"/>
                <a:ea typeface="Calibri" panose="020F0502020204030204" pitchFamily="34" charset="0"/>
                <a:cs typeface="Times New Roman" panose="02020603050405020304" pitchFamily="18" charset="0"/>
              </a:rPr>
              <a:t>Map</a:t>
            </a:r>
            <a:r>
              <a:rPr lang="fr-FR"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112A4F6-818E-4AB3-BE86-74170606E1E9}"/>
              </a:ext>
            </a:extLst>
          </p:cNvPr>
          <p:cNvSpPr/>
          <p:nvPr/>
        </p:nvSpPr>
        <p:spPr>
          <a:xfrm>
            <a:off x="6341870" y="5886841"/>
            <a:ext cx="4933024" cy="584775"/>
          </a:xfrm>
          <a:prstGeom prst="rect">
            <a:avLst/>
          </a:prstGeom>
        </p:spPr>
        <p:txBody>
          <a:bodyPr wrap="square">
            <a:spAutoFit/>
          </a:bodyPr>
          <a:lstStyle/>
          <a:p>
            <a:pPr algn="ctr"/>
            <a:r>
              <a:rPr lang="fr-FR" sz="1600" b="1" i="1" dirty="0">
                <a:latin typeface="Times New Roman" panose="02020603050405020304" pitchFamily="18" charset="0"/>
                <a:ea typeface="Calibri" panose="020F0502020204030204" pitchFamily="34" charset="0"/>
                <a:cs typeface="Times New Roman" panose="02020603050405020304" pitchFamily="18" charset="0"/>
              </a:rPr>
              <a:t>Figure 10 : </a:t>
            </a:r>
            <a:r>
              <a:rPr lang="fr-FR" sz="1600" dirty="0">
                <a:latin typeface="Times New Roman" panose="02020603050405020304" pitchFamily="18" charset="0"/>
                <a:ea typeface="Calibri" panose="020F0502020204030204" pitchFamily="34" charset="0"/>
                <a:cs typeface="Times New Roman" panose="02020603050405020304" pitchFamily="18" charset="0"/>
              </a:rPr>
              <a:t>image de la modélisation du 7</a:t>
            </a:r>
            <a:r>
              <a:rPr lang="fr-FR" sz="1600" baseline="30000" dirty="0">
                <a:latin typeface="Times New Roman" panose="02020603050405020304" pitchFamily="18" charset="0"/>
                <a:ea typeface="Calibri" panose="020F0502020204030204" pitchFamily="34" charset="0"/>
                <a:cs typeface="Times New Roman" panose="02020603050405020304" pitchFamily="18" charset="0"/>
              </a:rPr>
              <a:t>ème</a:t>
            </a:r>
            <a:r>
              <a:rPr lang="fr-FR" sz="1600" dirty="0">
                <a:latin typeface="Times New Roman" panose="02020603050405020304" pitchFamily="18" charset="0"/>
                <a:ea typeface="Calibri" panose="020F0502020204030204" pitchFamily="34" charset="0"/>
                <a:cs typeface="Times New Roman" panose="02020603050405020304" pitchFamily="18" charset="0"/>
              </a:rPr>
              <a:t> étage du bâtiment dans Google SketchUp,</a:t>
            </a:r>
            <a:endParaRPr lang="en-US" sz="16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74E4594-C46D-46ED-998A-A18FA3B2E9AA}"/>
              </a:ext>
            </a:extLst>
          </p:cNvPr>
          <p:cNvSpPr/>
          <p:nvPr/>
        </p:nvSpPr>
        <p:spPr>
          <a:xfrm>
            <a:off x="2208446" y="1227129"/>
            <a:ext cx="3948517"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3.1.  Présentation du bâtiment d’étude</a:t>
            </a:r>
            <a:endParaRPr lang="en-US" b="1" dirty="0"/>
          </a:p>
        </p:txBody>
      </p:sp>
    </p:spTree>
    <p:extLst>
      <p:ext uri="{BB962C8B-B14F-4D97-AF65-F5344CB8AC3E}">
        <p14:creationId xmlns:p14="http://schemas.microsoft.com/office/powerpoint/2010/main" val="1941070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25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1750"/>
                            </p:stCondLst>
                            <p:childTnLst>
                              <p:par>
                                <p:cTn id="15" presetID="21" presetClass="entr" presetSubtype="1" fill="hold" nodeType="afterEffect">
                                  <p:stCondLst>
                                    <p:cond delay="250"/>
                                  </p:stCondLst>
                                  <p:childTnLst>
                                    <p:set>
                                      <p:cBhvr>
                                        <p:cTn id="16" dur="1" fill="hold">
                                          <p:stCondLst>
                                            <p:cond delay="0"/>
                                          </p:stCondLst>
                                        </p:cTn>
                                        <p:tgtEl>
                                          <p:spTgt spid="30"/>
                                        </p:tgtEl>
                                        <p:attrNameLst>
                                          <p:attrName>style.visibility</p:attrName>
                                        </p:attrNameLst>
                                      </p:cBhvr>
                                      <p:to>
                                        <p:strVal val="visible"/>
                                      </p:to>
                                    </p:set>
                                    <p:animEffect transition="in" filter="wheel(1)">
                                      <p:cBhvr>
                                        <p:cTn id="17" dur="2000"/>
                                        <p:tgtEl>
                                          <p:spTgt spid="30"/>
                                        </p:tgtEl>
                                      </p:cBhvr>
                                    </p:animEffect>
                                  </p:childTnLst>
                                </p:cTn>
                              </p:par>
                            </p:childTnLst>
                          </p:cTn>
                        </p:par>
                        <p:par>
                          <p:cTn id="18" fill="hold">
                            <p:stCondLst>
                              <p:cond delay="4000"/>
                            </p:stCondLst>
                            <p:childTnLst>
                              <p:par>
                                <p:cTn id="19" presetID="21" presetClass="entr" presetSubtype="1" fill="hold" grpId="0" nodeType="afterEffect">
                                  <p:stCondLst>
                                    <p:cond delay="25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1000"/>
                                        <p:tgtEl>
                                          <p:spTgt spid="2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BC4CEA-C9D9-4C2D-8585-67E2BDAC0B0F}" type="slidenum">
              <a:rPr lang="fr-FR" smtClean="0"/>
              <a:t>14</a:t>
            </a:fld>
            <a:endParaRPr lang="fr-FR"/>
          </a:p>
        </p:txBody>
      </p:sp>
      <p:pic>
        <p:nvPicPr>
          <p:cNvPr id="24" name="Image 23">
            <a:extLst>
              <a:ext uri="{FF2B5EF4-FFF2-40B4-BE49-F238E27FC236}">
                <a16:creationId xmlns:a16="http://schemas.microsoft.com/office/drawing/2014/main" id="{DB2944D1-7B38-44CE-B2F8-E268F3B8CF10}"/>
              </a:ext>
            </a:extLst>
          </p:cNvPr>
          <p:cNvPicPr/>
          <p:nvPr/>
        </p:nvPicPr>
        <p:blipFill>
          <a:blip r:embed="rId3"/>
          <a:stretch>
            <a:fillRect/>
          </a:stretch>
        </p:blipFill>
        <p:spPr>
          <a:xfrm>
            <a:off x="531812" y="2361186"/>
            <a:ext cx="3594100" cy="3017311"/>
          </a:xfrm>
          <a:prstGeom prst="rect">
            <a:avLst/>
          </a:prstGeom>
        </p:spPr>
      </p:pic>
      <p:pic>
        <p:nvPicPr>
          <p:cNvPr id="3" name="Image 2">
            <a:extLst>
              <a:ext uri="{FF2B5EF4-FFF2-40B4-BE49-F238E27FC236}">
                <a16:creationId xmlns:a16="http://schemas.microsoft.com/office/drawing/2014/main" id="{FB80B5B5-8AAB-45EF-BF09-83025FB9AAF8}"/>
              </a:ext>
            </a:extLst>
          </p:cNvPr>
          <p:cNvPicPr>
            <a:picLocks noChangeAspect="1"/>
          </p:cNvPicPr>
          <p:nvPr/>
        </p:nvPicPr>
        <p:blipFill>
          <a:blip r:embed="rId4"/>
          <a:stretch>
            <a:fillRect/>
          </a:stretch>
        </p:blipFill>
        <p:spPr>
          <a:xfrm>
            <a:off x="8770644" y="2361186"/>
            <a:ext cx="3243095" cy="3017311"/>
          </a:xfrm>
          <a:prstGeom prst="rect">
            <a:avLst/>
          </a:prstGeom>
        </p:spPr>
      </p:pic>
      <p:sp>
        <p:nvSpPr>
          <p:cNvPr id="25" name="Rectangle 24">
            <a:extLst>
              <a:ext uri="{FF2B5EF4-FFF2-40B4-BE49-F238E27FC236}">
                <a16:creationId xmlns:a16="http://schemas.microsoft.com/office/drawing/2014/main" id="{C6A90015-83B7-4CD0-90B4-8C94FE4ACC37}"/>
              </a:ext>
            </a:extLst>
          </p:cNvPr>
          <p:cNvSpPr/>
          <p:nvPr/>
        </p:nvSpPr>
        <p:spPr>
          <a:xfrm>
            <a:off x="3166915" y="5722212"/>
            <a:ext cx="6562725" cy="338554"/>
          </a:xfrm>
          <a:prstGeom prst="rect">
            <a:avLst/>
          </a:prstGeom>
        </p:spPr>
        <p:txBody>
          <a:bodyPr wrap="square">
            <a:spAutoFit/>
          </a:bodyPr>
          <a:lstStyle/>
          <a:p>
            <a:r>
              <a:rPr lang="fr-FR" sz="1600" b="1" i="1" dirty="0">
                <a:latin typeface="Times New Roman" panose="02020603050405020304" pitchFamily="18" charset="0"/>
                <a:ea typeface="Calibri" panose="020F0502020204030204" pitchFamily="34" charset="0"/>
                <a:cs typeface="Times New Roman" panose="02020603050405020304" pitchFamily="18" charset="0"/>
              </a:rPr>
              <a:t>Figure 11 : </a:t>
            </a:r>
            <a:r>
              <a:rPr lang="fr-FR" sz="1600" dirty="0">
                <a:latin typeface="Times New Roman" panose="02020603050405020304" pitchFamily="18" charset="0"/>
                <a:ea typeface="Calibri" panose="020F0502020204030204" pitchFamily="34" charset="0"/>
                <a:cs typeface="Times New Roman" panose="02020603050405020304" pitchFamily="18" charset="0"/>
              </a:rPr>
              <a:t>les différentes étapes de la simulation thermique dans TRNSYS</a:t>
            </a:r>
            <a:endParaRPr lang="en-US" sz="16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AE48F4B-28CB-4D72-A4F8-D6EABB679CA3}"/>
              </a:ext>
            </a:extLst>
          </p:cNvPr>
          <p:cNvSpPr/>
          <p:nvPr/>
        </p:nvSpPr>
        <p:spPr>
          <a:xfrm>
            <a:off x="1300375" y="1794157"/>
            <a:ext cx="1903085" cy="369332"/>
          </a:xfrm>
          <a:prstGeom prst="rect">
            <a:avLst/>
          </a:prstGeom>
        </p:spPr>
        <p:txBody>
          <a:bodyPr wrap="none">
            <a:spAutoFit/>
          </a:bodyPr>
          <a:lstStyle/>
          <a:p>
            <a:r>
              <a:rPr lang="fr-FR" b="1" i="1" dirty="0">
                <a:latin typeface="Times New Roman" panose="02020603050405020304" pitchFamily="18" charset="0"/>
                <a:ea typeface="Calibri" panose="020F0502020204030204" pitchFamily="34" charset="0"/>
                <a:cs typeface="Times New Roman" panose="02020603050405020304" pitchFamily="18" charset="0"/>
              </a:rPr>
              <a:t>Google SketchUp </a:t>
            </a:r>
            <a:endParaRPr lang="en-US" b="1" i="1" dirty="0">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5CAD2357-28DA-4AF2-9F1E-8ED9F0450904}"/>
              </a:ext>
            </a:extLst>
          </p:cNvPr>
          <p:cNvSpPr/>
          <p:nvPr/>
        </p:nvSpPr>
        <p:spPr>
          <a:xfrm>
            <a:off x="5509942" y="1794157"/>
            <a:ext cx="1210588" cy="369332"/>
          </a:xfrm>
          <a:prstGeom prst="rect">
            <a:avLst/>
          </a:prstGeom>
        </p:spPr>
        <p:txBody>
          <a:bodyPr wrap="none">
            <a:spAutoFit/>
          </a:bodyPr>
          <a:lstStyle/>
          <a:p>
            <a:r>
              <a:rPr lang="fr-FR" b="1" i="1" dirty="0" err="1">
                <a:latin typeface="Times New Roman" panose="02020603050405020304" pitchFamily="18" charset="0"/>
                <a:ea typeface="Calibri" panose="020F0502020204030204" pitchFamily="34" charset="0"/>
                <a:cs typeface="Times New Roman" panose="02020603050405020304" pitchFamily="18" charset="0"/>
              </a:rPr>
              <a:t>TRNBuild</a:t>
            </a:r>
            <a:endParaRPr lang="en-US" b="1" i="1" dirty="0">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7A85BBE2-00D4-4E35-8726-237C0F99121B}"/>
              </a:ext>
            </a:extLst>
          </p:cNvPr>
          <p:cNvSpPr/>
          <p:nvPr/>
        </p:nvSpPr>
        <p:spPr>
          <a:xfrm>
            <a:off x="9352483" y="1794157"/>
            <a:ext cx="1960793" cy="369332"/>
          </a:xfrm>
          <a:prstGeom prst="rect">
            <a:avLst/>
          </a:prstGeom>
        </p:spPr>
        <p:txBody>
          <a:bodyPr wrap="none">
            <a:spAutoFit/>
          </a:bodyPr>
          <a:lstStyle/>
          <a:p>
            <a:r>
              <a:rPr lang="fr-FR" b="1" i="1" dirty="0">
                <a:latin typeface="Times New Roman" panose="02020603050405020304" pitchFamily="18" charset="0"/>
                <a:cs typeface="Times New Roman" panose="02020603050405020304" pitchFamily="18" charset="0"/>
              </a:rPr>
              <a:t>Simulation Studio</a:t>
            </a:r>
            <a:endParaRPr lang="en-US" b="1" i="1" dirty="0">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E031EC09-5F36-43E8-B2C7-852079EEC96F}"/>
              </a:ext>
            </a:extLst>
          </p:cNvPr>
          <p:cNvPicPr>
            <a:picLocks noChangeAspect="1"/>
          </p:cNvPicPr>
          <p:nvPr/>
        </p:nvPicPr>
        <p:blipFill>
          <a:blip r:embed="rId5"/>
          <a:stretch>
            <a:fillRect/>
          </a:stretch>
        </p:blipFill>
        <p:spPr>
          <a:xfrm>
            <a:off x="4651228" y="2361186"/>
            <a:ext cx="3594100" cy="3017311"/>
          </a:xfrm>
          <a:prstGeom prst="rect">
            <a:avLst/>
          </a:prstGeom>
        </p:spPr>
      </p:pic>
      <p:sp>
        <p:nvSpPr>
          <p:cNvPr id="10" name="Rectangle 9">
            <a:extLst>
              <a:ext uri="{FF2B5EF4-FFF2-40B4-BE49-F238E27FC236}">
                <a16:creationId xmlns:a16="http://schemas.microsoft.com/office/drawing/2014/main" id="{043812EB-9479-4C42-9A4B-465D147C413B}"/>
              </a:ext>
            </a:extLst>
          </p:cNvPr>
          <p:cNvSpPr/>
          <p:nvPr/>
        </p:nvSpPr>
        <p:spPr>
          <a:xfrm>
            <a:off x="2208446" y="787782"/>
            <a:ext cx="4816383" cy="369332"/>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3.   Simulation thermique dynamique</a:t>
            </a:r>
          </a:p>
        </p:txBody>
      </p:sp>
      <p:sp>
        <p:nvSpPr>
          <p:cNvPr id="11" name="Rectangle 10">
            <a:extLst>
              <a:ext uri="{FF2B5EF4-FFF2-40B4-BE49-F238E27FC236}">
                <a16:creationId xmlns:a16="http://schemas.microsoft.com/office/drawing/2014/main" id="{85399F76-EFBC-4447-A63C-1945FC6A7E8F}"/>
              </a:ext>
            </a:extLst>
          </p:cNvPr>
          <p:cNvSpPr/>
          <p:nvPr/>
        </p:nvSpPr>
        <p:spPr>
          <a:xfrm>
            <a:off x="2208446" y="1227129"/>
            <a:ext cx="2935419"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3.2.  Etapes de la simulation</a:t>
            </a:r>
            <a:endParaRPr lang="en-US" b="1" dirty="0"/>
          </a:p>
        </p:txBody>
      </p:sp>
      <p:sp>
        <p:nvSpPr>
          <p:cNvPr id="12" name="Flèche : droite 11">
            <a:extLst>
              <a:ext uri="{FF2B5EF4-FFF2-40B4-BE49-F238E27FC236}">
                <a16:creationId xmlns:a16="http://schemas.microsoft.com/office/drawing/2014/main" id="{093A460C-70B3-4BC4-A0FD-BBDD603EA749}"/>
              </a:ext>
            </a:extLst>
          </p:cNvPr>
          <p:cNvSpPr/>
          <p:nvPr/>
        </p:nvSpPr>
        <p:spPr>
          <a:xfrm>
            <a:off x="4182273" y="3740142"/>
            <a:ext cx="412594" cy="259398"/>
          </a:xfrm>
          <a:prstGeom prst="rightArrow">
            <a:avLst>
              <a:gd name="adj1" fmla="val 36207"/>
              <a:gd name="adj2" fmla="val 5342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èche : droite 12">
            <a:extLst>
              <a:ext uri="{FF2B5EF4-FFF2-40B4-BE49-F238E27FC236}">
                <a16:creationId xmlns:a16="http://schemas.microsoft.com/office/drawing/2014/main" id="{A644D0E3-8D9D-4BF6-8A82-A590BED75331}"/>
              </a:ext>
            </a:extLst>
          </p:cNvPr>
          <p:cNvSpPr/>
          <p:nvPr/>
        </p:nvSpPr>
        <p:spPr>
          <a:xfrm>
            <a:off x="8301689" y="3740142"/>
            <a:ext cx="412594" cy="259398"/>
          </a:xfrm>
          <a:prstGeom prst="rightArrow">
            <a:avLst>
              <a:gd name="adj1" fmla="val 36207"/>
              <a:gd name="adj2" fmla="val 5342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0264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500"/>
                            </p:stCondLst>
                            <p:childTnLst>
                              <p:par>
                                <p:cTn id="17" presetID="16" presetClass="entr" presetSubtype="21"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500"/>
                            </p:stCondLst>
                            <p:childTnLst>
                              <p:par>
                                <p:cTn id="29" presetID="16" presetClass="entr" presetSubtype="21" fill="hold" grpId="0" nodeType="afterEffect">
                                  <p:stCondLst>
                                    <p:cond delay="25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00"/>
                                        <p:tgtEl>
                                          <p:spTgt spid="37"/>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P spid="36" grpId="0"/>
      <p:bldP spid="37" grpId="0"/>
      <p:bldP spid="11"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BC4CEA-C9D9-4C2D-8585-67E2BDAC0B0F}" type="slidenum">
              <a:rPr lang="fr-FR" smtClean="0"/>
              <a:t>15</a:t>
            </a:fld>
            <a:endParaRPr lang="fr-FR"/>
          </a:p>
        </p:txBody>
      </p:sp>
      <p:sp>
        <p:nvSpPr>
          <p:cNvPr id="6" name="Rectangle 5">
            <a:extLst>
              <a:ext uri="{FF2B5EF4-FFF2-40B4-BE49-F238E27FC236}">
                <a16:creationId xmlns:a16="http://schemas.microsoft.com/office/drawing/2014/main" id="{697FDD40-60BB-48CC-B16F-F4C094DC9AE0}"/>
              </a:ext>
            </a:extLst>
          </p:cNvPr>
          <p:cNvSpPr/>
          <p:nvPr/>
        </p:nvSpPr>
        <p:spPr>
          <a:xfrm>
            <a:off x="2636979" y="6070218"/>
            <a:ext cx="8775700" cy="635943"/>
          </a:xfrm>
          <a:prstGeom prst="rect">
            <a:avLst/>
          </a:prstGeom>
        </p:spPr>
        <p:txBody>
          <a:bodyPr wrap="square">
            <a:spAutoFit/>
          </a:bodyPr>
          <a:lstStyle/>
          <a:p>
            <a:pPr algn="ctr">
              <a:lnSpc>
                <a:spcPct val="115000"/>
              </a:lnSpc>
              <a:spcAft>
                <a:spcPts val="800"/>
              </a:spcAft>
            </a:pPr>
            <a:r>
              <a:rPr lang="fr-FR" sz="1600" b="1" i="1" dirty="0">
                <a:latin typeface="Times New Roman" panose="02020603050405020304" pitchFamily="18" charset="0"/>
                <a:ea typeface="Calibri" panose="020F0502020204030204" pitchFamily="34" charset="0"/>
                <a:cs typeface="Times New Roman" panose="02020603050405020304" pitchFamily="18" charset="0"/>
              </a:rPr>
              <a:t>Figure 12 : </a:t>
            </a:r>
            <a:r>
              <a:rPr lang="fr-FR" sz="1600" dirty="0">
                <a:latin typeface="Times New Roman" panose="02020603050405020304" pitchFamily="18" charset="0"/>
                <a:ea typeface="Calibri" panose="020F0502020204030204" pitchFamily="34" charset="0"/>
                <a:cs typeface="Times New Roman" panose="02020603050405020304" pitchFamily="18" charset="0"/>
              </a:rPr>
              <a:t>Variation de la température intérieure des locaux avec une enveloppe en composite argile - chiendent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4766D40-3B9A-483E-93D8-9D9B67B2996A}"/>
              </a:ext>
            </a:extLst>
          </p:cNvPr>
          <p:cNvSpPr/>
          <p:nvPr/>
        </p:nvSpPr>
        <p:spPr>
          <a:xfrm>
            <a:off x="2208446" y="787782"/>
            <a:ext cx="4816383" cy="369332"/>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3.   Simulation thermique dynamique</a:t>
            </a:r>
          </a:p>
        </p:txBody>
      </p:sp>
      <p:sp>
        <p:nvSpPr>
          <p:cNvPr id="7" name="Rectangle 6">
            <a:extLst>
              <a:ext uri="{FF2B5EF4-FFF2-40B4-BE49-F238E27FC236}">
                <a16:creationId xmlns:a16="http://schemas.microsoft.com/office/drawing/2014/main" id="{44343B48-BB66-47BF-9F4D-0600EC036B69}"/>
              </a:ext>
            </a:extLst>
          </p:cNvPr>
          <p:cNvSpPr/>
          <p:nvPr/>
        </p:nvSpPr>
        <p:spPr>
          <a:xfrm>
            <a:off x="2208446" y="1227129"/>
            <a:ext cx="3031599"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3.3.  Résultat des simulations</a:t>
            </a:r>
            <a:endParaRPr lang="en-US" b="1" dirty="0"/>
          </a:p>
        </p:txBody>
      </p:sp>
      <p:pic>
        <p:nvPicPr>
          <p:cNvPr id="2" name="Image 1">
            <a:extLst>
              <a:ext uri="{FF2B5EF4-FFF2-40B4-BE49-F238E27FC236}">
                <a16:creationId xmlns:a16="http://schemas.microsoft.com/office/drawing/2014/main" id="{DFCD2A59-2573-4CA0-9060-BA41CB10FB13}"/>
              </a:ext>
            </a:extLst>
          </p:cNvPr>
          <p:cNvPicPr>
            <a:picLocks noChangeAspect="1"/>
          </p:cNvPicPr>
          <p:nvPr/>
        </p:nvPicPr>
        <p:blipFill>
          <a:blip r:embed="rId3"/>
          <a:stretch>
            <a:fillRect/>
          </a:stretch>
        </p:blipFill>
        <p:spPr>
          <a:xfrm>
            <a:off x="1185334" y="1689035"/>
            <a:ext cx="10103555" cy="4381183"/>
          </a:xfrm>
          <a:prstGeom prst="rect">
            <a:avLst/>
          </a:prstGeom>
        </p:spPr>
      </p:pic>
    </p:spTree>
    <p:extLst>
      <p:ext uri="{BB962C8B-B14F-4D97-AF65-F5344CB8AC3E}">
        <p14:creationId xmlns:p14="http://schemas.microsoft.com/office/powerpoint/2010/main" val="29722942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000"/>
                                        <p:tgtEl>
                                          <p:spTgt spid="2"/>
                                        </p:tgtEl>
                                      </p:cBhvr>
                                    </p:animEffect>
                                  </p:childTnLst>
                                </p:cTn>
                              </p:par>
                            </p:childTnLst>
                          </p:cTn>
                        </p:par>
                        <p:par>
                          <p:cTn id="12" fill="hold">
                            <p:stCondLst>
                              <p:cond delay="1750"/>
                            </p:stCondLst>
                            <p:childTnLst>
                              <p:par>
                                <p:cTn id="13" presetID="14" presetClass="entr" presetSubtype="10" fill="hold" grpId="0" nodeType="after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75D2BF3-8C23-402E-84E4-77CA43617EED}"/>
              </a:ext>
            </a:extLst>
          </p:cNvPr>
          <p:cNvSpPr>
            <a:spLocks noGrp="1"/>
          </p:cNvSpPr>
          <p:nvPr>
            <p:ph type="sldNum" sz="quarter" idx="12"/>
          </p:nvPr>
        </p:nvSpPr>
        <p:spPr/>
        <p:txBody>
          <a:bodyPr/>
          <a:lstStyle/>
          <a:p>
            <a:fld id="{40BC4CEA-C9D9-4C2D-8585-67E2BDAC0B0F}" type="slidenum">
              <a:rPr lang="fr-FR" smtClean="0"/>
              <a:t>16</a:t>
            </a:fld>
            <a:endParaRPr lang="fr-FR"/>
          </a:p>
        </p:txBody>
      </p:sp>
      <p:sp>
        <p:nvSpPr>
          <p:cNvPr id="6" name="Rectangle 5">
            <a:extLst>
              <a:ext uri="{FF2B5EF4-FFF2-40B4-BE49-F238E27FC236}">
                <a16:creationId xmlns:a16="http://schemas.microsoft.com/office/drawing/2014/main" id="{5DBA578C-1AC6-4463-9A10-5A4CB992864B}"/>
              </a:ext>
            </a:extLst>
          </p:cNvPr>
          <p:cNvSpPr/>
          <p:nvPr/>
        </p:nvSpPr>
        <p:spPr>
          <a:xfrm>
            <a:off x="2528408" y="6267323"/>
            <a:ext cx="7135179" cy="352789"/>
          </a:xfrm>
          <a:prstGeom prst="rect">
            <a:avLst/>
          </a:prstGeom>
        </p:spPr>
        <p:txBody>
          <a:bodyPr wrap="square">
            <a:spAutoFit/>
          </a:bodyPr>
          <a:lstStyle/>
          <a:p>
            <a:pPr algn="ctr">
              <a:lnSpc>
                <a:spcPct val="115000"/>
              </a:lnSpc>
              <a:spcAft>
                <a:spcPts val="800"/>
              </a:spcAft>
            </a:pPr>
            <a:r>
              <a:rPr lang="fr-FR" sz="1600" b="1" i="1" dirty="0">
                <a:latin typeface="Times New Roman" panose="02020603050405020304" pitchFamily="18" charset="0"/>
                <a:ea typeface="Calibri" panose="020F0502020204030204" pitchFamily="34" charset="0"/>
                <a:cs typeface="Times New Roman" panose="02020603050405020304" pitchFamily="18" charset="0"/>
              </a:rPr>
              <a:t>Figure 13 : </a:t>
            </a:r>
            <a:r>
              <a:rPr lang="fr-FR" sz="1600" dirty="0">
                <a:latin typeface="Times New Roman" panose="02020603050405020304" pitchFamily="18" charset="0"/>
                <a:ea typeface="Calibri" panose="020F0502020204030204" pitchFamily="34" charset="0"/>
                <a:cs typeface="Times New Roman" panose="02020603050405020304" pitchFamily="18" charset="0"/>
              </a:rPr>
              <a:t>apport de chaleur par chaque surface du bâtiment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3F79B79-7926-47C4-93AC-A520F217BBD0}"/>
              </a:ext>
            </a:extLst>
          </p:cNvPr>
          <p:cNvSpPr/>
          <p:nvPr/>
        </p:nvSpPr>
        <p:spPr>
          <a:xfrm>
            <a:off x="2208446" y="787782"/>
            <a:ext cx="4816383" cy="369332"/>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3.   Simulation thermique dynamique</a:t>
            </a:r>
          </a:p>
        </p:txBody>
      </p:sp>
      <p:sp>
        <p:nvSpPr>
          <p:cNvPr id="8" name="Rectangle 7">
            <a:extLst>
              <a:ext uri="{FF2B5EF4-FFF2-40B4-BE49-F238E27FC236}">
                <a16:creationId xmlns:a16="http://schemas.microsoft.com/office/drawing/2014/main" id="{724D32C5-8D95-480A-A373-CCA86B4D7969}"/>
              </a:ext>
            </a:extLst>
          </p:cNvPr>
          <p:cNvSpPr/>
          <p:nvPr/>
        </p:nvSpPr>
        <p:spPr>
          <a:xfrm>
            <a:off x="2208446" y="1227129"/>
            <a:ext cx="3031599"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3.3.  Résultat des simulations</a:t>
            </a:r>
            <a:endParaRPr lang="en-US" b="1" dirty="0"/>
          </a:p>
        </p:txBody>
      </p:sp>
      <p:pic>
        <p:nvPicPr>
          <p:cNvPr id="2" name="Image 1">
            <a:extLst>
              <a:ext uri="{FF2B5EF4-FFF2-40B4-BE49-F238E27FC236}">
                <a16:creationId xmlns:a16="http://schemas.microsoft.com/office/drawing/2014/main" id="{95870349-1181-452B-AE7A-190405C0A79A}"/>
              </a:ext>
            </a:extLst>
          </p:cNvPr>
          <p:cNvPicPr>
            <a:picLocks noChangeAspect="1"/>
          </p:cNvPicPr>
          <p:nvPr/>
        </p:nvPicPr>
        <p:blipFill>
          <a:blip r:embed="rId3"/>
          <a:stretch>
            <a:fillRect/>
          </a:stretch>
        </p:blipFill>
        <p:spPr>
          <a:xfrm>
            <a:off x="1377243" y="1666475"/>
            <a:ext cx="9787468" cy="4600847"/>
          </a:xfrm>
          <a:prstGeom prst="rect">
            <a:avLst/>
          </a:prstGeom>
        </p:spPr>
      </p:pic>
      <p:sp>
        <p:nvSpPr>
          <p:cNvPr id="9" name="Rectangle 8">
            <a:extLst>
              <a:ext uri="{FF2B5EF4-FFF2-40B4-BE49-F238E27FC236}">
                <a16:creationId xmlns:a16="http://schemas.microsoft.com/office/drawing/2014/main" id="{24B48FBA-1776-4494-9B72-76213A544D64}"/>
              </a:ext>
            </a:extLst>
          </p:cNvPr>
          <p:cNvSpPr/>
          <p:nvPr/>
        </p:nvSpPr>
        <p:spPr>
          <a:xfrm>
            <a:off x="2360846" y="940182"/>
            <a:ext cx="4816383" cy="369332"/>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3.   Simulation thermique dynamique</a:t>
            </a:r>
          </a:p>
        </p:txBody>
      </p:sp>
      <p:sp>
        <p:nvSpPr>
          <p:cNvPr id="10" name="Rectangle 9">
            <a:extLst>
              <a:ext uri="{FF2B5EF4-FFF2-40B4-BE49-F238E27FC236}">
                <a16:creationId xmlns:a16="http://schemas.microsoft.com/office/drawing/2014/main" id="{42E94DE0-EBBD-4DEB-8066-3DFEBE97077D}"/>
              </a:ext>
            </a:extLst>
          </p:cNvPr>
          <p:cNvSpPr/>
          <p:nvPr/>
        </p:nvSpPr>
        <p:spPr>
          <a:xfrm>
            <a:off x="2360846" y="1379529"/>
            <a:ext cx="3031599"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3.3.  Résultat des simulations</a:t>
            </a:r>
            <a:endParaRPr lang="en-US" b="1" dirty="0"/>
          </a:p>
        </p:txBody>
      </p:sp>
    </p:spTree>
    <p:extLst>
      <p:ext uri="{BB962C8B-B14F-4D97-AF65-F5344CB8AC3E}">
        <p14:creationId xmlns:p14="http://schemas.microsoft.com/office/powerpoint/2010/main" val="31077691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250"/>
                            </p:stCondLst>
                            <p:childTnLst>
                              <p:par>
                                <p:cTn id="9" presetID="14" presetClass="entr" presetSubtype="1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CE1A287-3066-4101-850F-ADC42DAA3DBF}"/>
              </a:ext>
            </a:extLst>
          </p:cNvPr>
          <p:cNvSpPr>
            <a:spLocks noGrp="1"/>
          </p:cNvSpPr>
          <p:nvPr>
            <p:ph type="sldNum" sz="quarter" idx="12"/>
          </p:nvPr>
        </p:nvSpPr>
        <p:spPr/>
        <p:txBody>
          <a:bodyPr/>
          <a:lstStyle/>
          <a:p>
            <a:fld id="{40BC4CEA-C9D9-4C2D-8585-67E2BDAC0B0F}" type="slidenum">
              <a:rPr lang="fr-FR" smtClean="0"/>
              <a:t>17</a:t>
            </a:fld>
            <a:endParaRPr lang="fr-FR"/>
          </a:p>
        </p:txBody>
      </p:sp>
      <p:sp>
        <p:nvSpPr>
          <p:cNvPr id="5" name="Rectangle 4">
            <a:extLst>
              <a:ext uri="{FF2B5EF4-FFF2-40B4-BE49-F238E27FC236}">
                <a16:creationId xmlns:a16="http://schemas.microsoft.com/office/drawing/2014/main" id="{DA949FD1-93B3-4622-84B9-5016E34CF563}"/>
              </a:ext>
            </a:extLst>
          </p:cNvPr>
          <p:cNvSpPr/>
          <p:nvPr/>
        </p:nvSpPr>
        <p:spPr>
          <a:xfrm>
            <a:off x="2208446" y="787782"/>
            <a:ext cx="4816383" cy="369332"/>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3.   Simulation thermique dynamique</a:t>
            </a:r>
          </a:p>
        </p:txBody>
      </p:sp>
      <p:sp>
        <p:nvSpPr>
          <p:cNvPr id="6" name="Rectangle 5">
            <a:extLst>
              <a:ext uri="{FF2B5EF4-FFF2-40B4-BE49-F238E27FC236}">
                <a16:creationId xmlns:a16="http://schemas.microsoft.com/office/drawing/2014/main" id="{C7B0F8F0-A0A8-4F82-ACE0-04FC43A61164}"/>
              </a:ext>
            </a:extLst>
          </p:cNvPr>
          <p:cNvSpPr/>
          <p:nvPr/>
        </p:nvSpPr>
        <p:spPr>
          <a:xfrm>
            <a:off x="2208446" y="1227129"/>
            <a:ext cx="3031599"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3.3.  Résultat des simulations</a:t>
            </a:r>
            <a:endParaRPr lang="en-US" b="1" dirty="0"/>
          </a:p>
        </p:txBody>
      </p:sp>
      <p:sp>
        <p:nvSpPr>
          <p:cNvPr id="7" name="Rectangle 6">
            <a:extLst>
              <a:ext uri="{FF2B5EF4-FFF2-40B4-BE49-F238E27FC236}">
                <a16:creationId xmlns:a16="http://schemas.microsoft.com/office/drawing/2014/main" id="{E3CB50BF-38A9-4BC6-88F0-5E5CF1CAD408}"/>
              </a:ext>
            </a:extLst>
          </p:cNvPr>
          <p:cNvSpPr/>
          <p:nvPr/>
        </p:nvSpPr>
        <p:spPr>
          <a:xfrm>
            <a:off x="2528410" y="6263645"/>
            <a:ext cx="7135179" cy="352789"/>
          </a:xfrm>
          <a:prstGeom prst="rect">
            <a:avLst/>
          </a:prstGeom>
        </p:spPr>
        <p:txBody>
          <a:bodyPr wrap="square">
            <a:spAutoFit/>
          </a:bodyPr>
          <a:lstStyle/>
          <a:p>
            <a:pPr algn="ctr">
              <a:lnSpc>
                <a:spcPct val="115000"/>
              </a:lnSpc>
              <a:spcAft>
                <a:spcPts val="800"/>
              </a:spcAft>
            </a:pPr>
            <a:r>
              <a:rPr lang="fr-FR" sz="1600" b="1" i="1" dirty="0">
                <a:latin typeface="Times New Roman" panose="02020603050405020304" pitchFamily="18" charset="0"/>
                <a:ea typeface="Calibri" panose="020F0502020204030204" pitchFamily="34" charset="0"/>
                <a:cs typeface="Times New Roman" panose="02020603050405020304" pitchFamily="18" charset="0"/>
              </a:rPr>
              <a:t>Figure 14 : </a:t>
            </a:r>
            <a:r>
              <a:rPr lang="fr-FR" sz="1600" dirty="0">
                <a:latin typeface="Times New Roman" panose="02020603050405020304" pitchFamily="18" charset="0"/>
                <a:ea typeface="Calibri" panose="020F0502020204030204" pitchFamily="34" charset="0"/>
                <a:cs typeface="Times New Roman" panose="02020603050405020304" pitchFamily="18" charset="0"/>
              </a:rPr>
              <a:t>Evaluation du déphasage par simulation</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8A9E0DB8-7F76-4602-A601-8A599E9D0385}"/>
              </a:ext>
            </a:extLst>
          </p:cNvPr>
          <p:cNvPicPr>
            <a:picLocks noChangeAspect="1"/>
          </p:cNvPicPr>
          <p:nvPr/>
        </p:nvPicPr>
        <p:blipFill>
          <a:blip r:embed="rId3"/>
          <a:stretch>
            <a:fillRect/>
          </a:stretch>
        </p:blipFill>
        <p:spPr>
          <a:xfrm>
            <a:off x="1095021" y="1676122"/>
            <a:ext cx="10001956" cy="4507862"/>
          </a:xfrm>
          <a:prstGeom prst="rect">
            <a:avLst/>
          </a:prstGeom>
        </p:spPr>
      </p:pic>
    </p:spTree>
    <p:extLst>
      <p:ext uri="{BB962C8B-B14F-4D97-AF65-F5344CB8AC3E}">
        <p14:creationId xmlns:p14="http://schemas.microsoft.com/office/powerpoint/2010/main" val="32348021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par>
                          <p:cTn id="8" fill="hold">
                            <p:stCondLst>
                              <p:cond delay="1250"/>
                            </p:stCondLst>
                            <p:childTnLst>
                              <p:par>
                                <p:cTn id="9" presetID="14" presetClass="entr" presetSubtype="1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2794EE2-2A63-42AD-9916-37DB0AACACE8}"/>
              </a:ext>
            </a:extLst>
          </p:cNvPr>
          <p:cNvSpPr>
            <a:spLocks noGrp="1"/>
          </p:cNvSpPr>
          <p:nvPr>
            <p:ph type="sldNum" sz="quarter" idx="12"/>
          </p:nvPr>
        </p:nvSpPr>
        <p:spPr/>
        <p:txBody>
          <a:bodyPr/>
          <a:lstStyle/>
          <a:p>
            <a:fld id="{40BC4CEA-C9D9-4C2D-8585-67E2BDAC0B0F}" type="slidenum">
              <a:rPr lang="fr-FR" smtClean="0"/>
              <a:t>18</a:t>
            </a:fld>
            <a:endParaRPr lang="fr-FR"/>
          </a:p>
        </p:txBody>
      </p:sp>
      <p:sp>
        <p:nvSpPr>
          <p:cNvPr id="6" name="Rectangle 5">
            <a:extLst>
              <a:ext uri="{FF2B5EF4-FFF2-40B4-BE49-F238E27FC236}">
                <a16:creationId xmlns:a16="http://schemas.microsoft.com/office/drawing/2014/main" id="{598DFD26-E88A-47B8-9198-D7EE0EA33EB2}"/>
              </a:ext>
            </a:extLst>
          </p:cNvPr>
          <p:cNvSpPr/>
          <p:nvPr/>
        </p:nvSpPr>
        <p:spPr>
          <a:xfrm>
            <a:off x="1311578" y="1646603"/>
            <a:ext cx="9642171" cy="709233"/>
          </a:xfrm>
          <a:prstGeom prst="rect">
            <a:avLst/>
          </a:prstGeom>
        </p:spPr>
        <p:txBody>
          <a:bodyPr wrap="square">
            <a:spAutoFit/>
          </a:bodyPr>
          <a:lstStyle/>
          <a:p>
            <a:pPr algn="just">
              <a:lnSpc>
                <a:spcPct val="115000"/>
              </a:lnSpc>
              <a:spcAft>
                <a:spcPts val="8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La paille de chiendent est un matériau biosourcé dont l’incorporation dans les matériaux en terre améliore significativement les caractéristiques thermiques.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84FAAE4-93FD-4017-9446-87398BBAAD07}"/>
              </a:ext>
            </a:extLst>
          </p:cNvPr>
          <p:cNvSpPr/>
          <p:nvPr/>
        </p:nvSpPr>
        <p:spPr>
          <a:xfrm>
            <a:off x="1311577" y="2658682"/>
            <a:ext cx="9642171" cy="709233"/>
          </a:xfrm>
          <a:prstGeom prst="rect">
            <a:avLst/>
          </a:prstGeom>
        </p:spPr>
        <p:txBody>
          <a:bodyPr wrap="square">
            <a:spAutoFit/>
          </a:bodyPr>
          <a:lstStyle/>
          <a:p>
            <a:pPr algn="just">
              <a:lnSpc>
                <a:spcPct val="115000"/>
              </a:lnSpc>
              <a:spcAft>
                <a:spcPts val="8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Le composite argile-paille de chiendent, de par son inertie thermique, améliore le confort thermique des bâtiments et par conséquent leur efficacité énergétique.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EDD95ABA-C4A8-44B1-9DBC-C6C84BF7706E}"/>
              </a:ext>
            </a:extLst>
          </p:cNvPr>
          <p:cNvSpPr/>
          <p:nvPr/>
        </p:nvSpPr>
        <p:spPr>
          <a:xfrm>
            <a:off x="2057526" y="787782"/>
            <a:ext cx="1409360" cy="400110"/>
          </a:xfrm>
          <a:prstGeom prst="rect">
            <a:avLst/>
          </a:prstGeom>
        </p:spPr>
        <p:txBody>
          <a:bodyPr wrap="none">
            <a:spAutoFit/>
          </a:bodyPr>
          <a:lstStyle/>
          <a:p>
            <a:r>
              <a:rPr lang="fr-FR" sz="2000" b="1"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2017629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7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BC4CEA-C9D9-4C2D-8585-67E2BDAC0B0F}" type="slidenum">
              <a:rPr lang="fr-FR" smtClean="0"/>
              <a:t>19</a:t>
            </a:fld>
            <a:endParaRPr lang="fr-FR"/>
          </a:p>
        </p:txBody>
      </p:sp>
      <p:sp>
        <p:nvSpPr>
          <p:cNvPr id="6" name="Rectangle 5"/>
          <p:cNvSpPr/>
          <p:nvPr/>
        </p:nvSpPr>
        <p:spPr>
          <a:xfrm>
            <a:off x="3541889" y="3235789"/>
            <a:ext cx="5586786" cy="707886"/>
          </a:xfrm>
          <a:prstGeom prst="rect">
            <a:avLst/>
          </a:prstGeom>
          <a:effectLst>
            <a:outerShdw blurRad="50800" dist="38100" dir="5400000" algn="t" rotWithShape="0">
              <a:prstClr val="black">
                <a:alpha val="40000"/>
              </a:prstClr>
            </a:outerShdw>
          </a:effectLst>
        </p:spPr>
        <p:txBody>
          <a:bodyPr wrap="none">
            <a:spAutoFit/>
          </a:bodyPr>
          <a:lstStyle/>
          <a:p>
            <a:r>
              <a:rPr lang="fr-FR" sz="4000" dirty="0">
                <a:solidFill>
                  <a:srgbClr val="0070C0"/>
                </a:solidFill>
                <a:latin typeface="Times New Roman" panose="02020603050405020304" pitchFamily="18" charset="0"/>
              </a:rPr>
              <a:t>Merci pour votre attention</a:t>
            </a:r>
            <a:endParaRPr lang="fr-FR" sz="4000" dirty="0">
              <a:solidFill>
                <a:srgbClr val="0070C0"/>
              </a:solidFill>
            </a:endParaRPr>
          </a:p>
        </p:txBody>
      </p:sp>
      <p:pic>
        <p:nvPicPr>
          <p:cNvPr id="5" name="Image 4">
            <a:extLst>
              <a:ext uri="{FF2B5EF4-FFF2-40B4-BE49-F238E27FC236}">
                <a16:creationId xmlns:a16="http://schemas.microsoft.com/office/drawing/2014/main" id="{27E62BA1-F1B3-4F57-8DEA-86FC3DCEC3AE}"/>
              </a:ext>
            </a:extLst>
          </p:cNvPr>
          <p:cNvPicPr/>
          <p:nvPr/>
        </p:nvPicPr>
        <p:blipFill>
          <a:blip r:embed="rId2"/>
          <a:stretch>
            <a:fillRect/>
          </a:stretch>
        </p:blipFill>
        <p:spPr>
          <a:xfrm>
            <a:off x="11102302" y="0"/>
            <a:ext cx="1046480" cy="648335"/>
          </a:xfrm>
          <a:prstGeom prst="rect">
            <a:avLst/>
          </a:prstGeom>
        </p:spPr>
      </p:pic>
      <p:pic>
        <p:nvPicPr>
          <p:cNvPr id="7" name="Image 6">
            <a:extLst>
              <a:ext uri="{FF2B5EF4-FFF2-40B4-BE49-F238E27FC236}">
                <a16:creationId xmlns:a16="http://schemas.microsoft.com/office/drawing/2014/main" id="{5F473724-31B8-43F6-B5B4-36CD3C31EC61}"/>
              </a:ext>
            </a:extLst>
          </p:cNvPr>
          <p:cNvPicPr/>
          <p:nvPr/>
        </p:nvPicPr>
        <p:blipFill>
          <a:blip r:embed="rId3"/>
          <a:stretch>
            <a:fillRect/>
          </a:stretch>
        </p:blipFill>
        <p:spPr>
          <a:xfrm>
            <a:off x="206001" y="12318"/>
            <a:ext cx="798533" cy="751205"/>
          </a:xfrm>
          <a:prstGeom prst="rect">
            <a:avLst/>
          </a:prstGeom>
        </p:spPr>
      </p:pic>
    </p:spTree>
    <p:extLst>
      <p:ext uri="{BB962C8B-B14F-4D97-AF65-F5344CB8AC3E}">
        <p14:creationId xmlns:p14="http://schemas.microsoft.com/office/powerpoint/2010/main" val="9055885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531812" y="797897"/>
            <a:ext cx="779767" cy="365125"/>
          </a:xfrm>
        </p:spPr>
        <p:txBody>
          <a:bodyPr/>
          <a:lstStyle/>
          <a:p>
            <a:fld id="{40BC4CEA-C9D9-4C2D-8585-67E2BDAC0B0F}" type="slidenum">
              <a:rPr lang="fr-FR" smtClean="0"/>
              <a:t>2</a:t>
            </a:fld>
            <a:endParaRPr lang="fr-FR"/>
          </a:p>
        </p:txBody>
      </p:sp>
      <p:sp>
        <p:nvSpPr>
          <p:cNvPr id="5" name="Rectangle 4"/>
          <p:cNvSpPr/>
          <p:nvPr/>
        </p:nvSpPr>
        <p:spPr>
          <a:xfrm>
            <a:off x="2057526" y="787782"/>
            <a:ext cx="683200" cy="400110"/>
          </a:xfrm>
          <a:prstGeom prst="rect">
            <a:avLst/>
          </a:prstGeom>
        </p:spPr>
        <p:txBody>
          <a:bodyPr wrap="none">
            <a:spAutoFit/>
          </a:bodyPr>
          <a:lstStyle/>
          <a:p>
            <a:r>
              <a:rPr lang="fr-FR" sz="2000" b="1" dirty="0">
                <a:latin typeface="Times New Roman" panose="02020603050405020304" pitchFamily="18" charset="0"/>
                <a:cs typeface="Times New Roman" panose="02020603050405020304" pitchFamily="18" charset="0"/>
              </a:rPr>
              <a:t>Plan</a:t>
            </a:r>
          </a:p>
        </p:txBody>
      </p:sp>
      <p:sp>
        <p:nvSpPr>
          <p:cNvPr id="6" name="Rectangle 5"/>
          <p:cNvSpPr/>
          <p:nvPr/>
        </p:nvSpPr>
        <p:spPr>
          <a:xfrm>
            <a:off x="2057526" y="2253022"/>
            <a:ext cx="4237057" cy="369332"/>
          </a:xfrm>
          <a:prstGeom prst="rect">
            <a:avLst/>
          </a:prstGeom>
        </p:spPr>
        <p:txBody>
          <a:bodyPr wrap="none">
            <a:spAutoFit/>
          </a:bodyPr>
          <a:lstStyle/>
          <a:p>
            <a:pPr marL="342900" indent="-342900">
              <a:buAutoNum type="arabicPeriod"/>
            </a:pPr>
            <a:r>
              <a:rPr lang="fr-FR" dirty="0">
                <a:latin typeface="Times New Roman" panose="02020603050405020304" pitchFamily="18" charset="0"/>
                <a:cs typeface="Times New Roman" panose="02020603050405020304" pitchFamily="18" charset="0"/>
              </a:rPr>
              <a:t>Inertie thermique et paramètres associés</a:t>
            </a:r>
          </a:p>
        </p:txBody>
      </p:sp>
      <p:sp>
        <p:nvSpPr>
          <p:cNvPr id="7" name="Rectangle 6"/>
          <p:cNvSpPr/>
          <p:nvPr/>
        </p:nvSpPr>
        <p:spPr>
          <a:xfrm>
            <a:off x="2057526" y="2924966"/>
            <a:ext cx="7915416" cy="369332"/>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2.   Caractérisation thermique des matériaux</a:t>
            </a:r>
          </a:p>
        </p:txBody>
      </p:sp>
      <p:sp>
        <p:nvSpPr>
          <p:cNvPr id="8" name="Rectangle 7"/>
          <p:cNvSpPr/>
          <p:nvPr/>
        </p:nvSpPr>
        <p:spPr>
          <a:xfrm>
            <a:off x="2057526" y="3563702"/>
            <a:ext cx="9279258" cy="369332"/>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3.   Simulations thermiques</a:t>
            </a:r>
            <a:endParaRPr lang="fr-FR" dirty="0"/>
          </a:p>
        </p:txBody>
      </p:sp>
      <p:sp>
        <p:nvSpPr>
          <p:cNvPr id="9" name="Rectangle 8"/>
          <p:cNvSpPr/>
          <p:nvPr/>
        </p:nvSpPr>
        <p:spPr>
          <a:xfrm>
            <a:off x="2057526" y="1662987"/>
            <a:ext cx="6096000" cy="369332"/>
          </a:xfrm>
          <a:prstGeom prst="rect">
            <a:avLst/>
          </a:prstGeom>
        </p:spPr>
        <p:txBody>
          <a:bodyPr>
            <a:spAutoFit/>
          </a:bodyPr>
          <a:lstStyle/>
          <a:p>
            <a:r>
              <a:rPr lang="fr-FR" dirty="0">
                <a:latin typeface="Times New Roman" panose="02020603050405020304" pitchFamily="18" charset="0"/>
                <a:cs typeface="Times New Roman" panose="02020603050405020304" pitchFamily="18" charset="0"/>
              </a:rPr>
              <a:t>Introduction </a:t>
            </a:r>
            <a:endParaRPr lang="fr-FR" dirty="0"/>
          </a:p>
        </p:txBody>
      </p:sp>
      <p:sp>
        <p:nvSpPr>
          <p:cNvPr id="10" name="Rectangle 9"/>
          <p:cNvSpPr/>
          <p:nvPr/>
        </p:nvSpPr>
        <p:spPr>
          <a:xfrm>
            <a:off x="2057526" y="4279909"/>
            <a:ext cx="6096000" cy="369332"/>
          </a:xfrm>
          <a:prstGeom prst="rect">
            <a:avLst/>
          </a:prstGeom>
        </p:spPr>
        <p:txBody>
          <a:bodyPr>
            <a:spAutoFit/>
          </a:bodyPr>
          <a:lstStyle/>
          <a:p>
            <a:r>
              <a:rPr lang="fr-FR" dirty="0">
                <a:latin typeface="Times New Roman" panose="02020603050405020304" pitchFamily="18" charset="0"/>
                <a:cs typeface="Times New Roman" panose="02020603050405020304" pitchFamily="18" charset="0"/>
              </a:rPr>
              <a:t>Conclusion</a:t>
            </a:r>
            <a:endParaRPr lang="fr-FR" dirty="0"/>
          </a:p>
        </p:txBody>
      </p:sp>
    </p:spTree>
    <p:extLst>
      <p:ext uri="{BB962C8B-B14F-4D97-AF65-F5344CB8AC3E}">
        <p14:creationId xmlns:p14="http://schemas.microsoft.com/office/powerpoint/2010/main" val="3878421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E8AEED0-11FA-491F-81F3-6C356C293D09}"/>
              </a:ext>
            </a:extLst>
          </p:cNvPr>
          <p:cNvSpPr>
            <a:spLocks noGrp="1"/>
          </p:cNvSpPr>
          <p:nvPr>
            <p:ph type="sldNum" sz="quarter" idx="12"/>
          </p:nvPr>
        </p:nvSpPr>
        <p:spPr/>
        <p:txBody>
          <a:bodyPr/>
          <a:lstStyle/>
          <a:p>
            <a:fld id="{40BC4CEA-C9D9-4C2D-8585-67E2BDAC0B0F}" type="slidenum">
              <a:rPr lang="fr-FR" smtClean="0"/>
              <a:t>3</a:t>
            </a:fld>
            <a:endParaRPr lang="fr-FR"/>
          </a:p>
        </p:txBody>
      </p:sp>
      <p:pic>
        <p:nvPicPr>
          <p:cNvPr id="6" name="Image 5">
            <a:extLst>
              <a:ext uri="{FF2B5EF4-FFF2-40B4-BE49-F238E27FC236}">
                <a16:creationId xmlns:a16="http://schemas.microsoft.com/office/drawing/2014/main" id="{CE82AB06-2926-413B-AEAD-E312E46FB3E1}"/>
              </a:ext>
            </a:extLst>
          </p:cNvPr>
          <p:cNvPicPr>
            <a:picLocks noChangeAspect="1"/>
          </p:cNvPicPr>
          <p:nvPr/>
        </p:nvPicPr>
        <p:blipFill>
          <a:blip r:embed="rId3"/>
          <a:stretch>
            <a:fillRect/>
          </a:stretch>
        </p:blipFill>
        <p:spPr>
          <a:xfrm>
            <a:off x="330550" y="2274461"/>
            <a:ext cx="1962058" cy="2855773"/>
          </a:xfrm>
          <a:prstGeom prst="rect">
            <a:avLst/>
          </a:prstGeom>
        </p:spPr>
      </p:pic>
      <p:sp>
        <p:nvSpPr>
          <p:cNvPr id="12" name="Rectangle 11">
            <a:extLst>
              <a:ext uri="{FF2B5EF4-FFF2-40B4-BE49-F238E27FC236}">
                <a16:creationId xmlns:a16="http://schemas.microsoft.com/office/drawing/2014/main" id="{10CF569C-6B7D-401D-B2B2-730DFAEDF4C9}"/>
              </a:ext>
            </a:extLst>
          </p:cNvPr>
          <p:cNvSpPr/>
          <p:nvPr/>
        </p:nvSpPr>
        <p:spPr>
          <a:xfrm>
            <a:off x="2057526" y="787782"/>
            <a:ext cx="1574662" cy="400110"/>
          </a:xfrm>
          <a:prstGeom prst="rect">
            <a:avLst/>
          </a:prstGeom>
        </p:spPr>
        <p:txBody>
          <a:bodyPr wrap="none">
            <a:spAutoFit/>
          </a:bodyPr>
          <a:lstStyle/>
          <a:p>
            <a:r>
              <a:rPr lang="fr-FR" sz="2000" b="1" dirty="0">
                <a:latin typeface="Times New Roman" panose="02020603050405020304" pitchFamily="18" charset="0"/>
                <a:cs typeface="Times New Roman" panose="02020603050405020304" pitchFamily="18" charset="0"/>
              </a:rPr>
              <a:t>Introduction</a:t>
            </a:r>
          </a:p>
        </p:txBody>
      </p:sp>
      <p:sp>
        <p:nvSpPr>
          <p:cNvPr id="13" name="Rectangle 12">
            <a:extLst>
              <a:ext uri="{FF2B5EF4-FFF2-40B4-BE49-F238E27FC236}">
                <a16:creationId xmlns:a16="http://schemas.microsoft.com/office/drawing/2014/main" id="{6EC74059-35D9-42B5-AE9D-057C7E247FDF}"/>
              </a:ext>
            </a:extLst>
          </p:cNvPr>
          <p:cNvSpPr/>
          <p:nvPr/>
        </p:nvSpPr>
        <p:spPr>
          <a:xfrm>
            <a:off x="2292609" y="2300676"/>
            <a:ext cx="9845292" cy="369332"/>
          </a:xfrm>
          <a:prstGeom prst="rect">
            <a:avLst/>
          </a:prstGeom>
        </p:spPr>
        <p:txBody>
          <a:bodyPr wrap="square">
            <a:spAutoFit/>
          </a:bodyPr>
          <a:lstStyle/>
          <a:p>
            <a:pPr algn="just"/>
            <a:r>
              <a:rPr lang="fr-FR" dirty="0">
                <a:latin typeface="Times New Roman" panose="02020603050405020304" pitchFamily="18" charset="0"/>
              </a:rPr>
              <a:t>La production d’énergie dans le monde représente la principale source d’émission de GES (GIEC, 2007).</a:t>
            </a:r>
            <a:endParaRPr lang="en-US" dirty="0"/>
          </a:p>
        </p:txBody>
      </p:sp>
      <p:pic>
        <p:nvPicPr>
          <p:cNvPr id="2" name="Image 1">
            <a:extLst>
              <a:ext uri="{FF2B5EF4-FFF2-40B4-BE49-F238E27FC236}">
                <a16:creationId xmlns:a16="http://schemas.microsoft.com/office/drawing/2014/main" id="{A94E316B-5230-4434-8809-94000B712F58}"/>
              </a:ext>
            </a:extLst>
          </p:cNvPr>
          <p:cNvPicPr>
            <a:picLocks noChangeAspect="1"/>
          </p:cNvPicPr>
          <p:nvPr/>
        </p:nvPicPr>
        <p:blipFill>
          <a:blip r:embed="rId4"/>
          <a:stretch>
            <a:fillRect/>
          </a:stretch>
        </p:blipFill>
        <p:spPr>
          <a:xfrm>
            <a:off x="4989671" y="787782"/>
            <a:ext cx="2212657" cy="1448102"/>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6F4E5DF-97B5-4E22-99DC-8A6D65896D27}"/>
                  </a:ext>
                </a:extLst>
              </p:cNvPr>
              <p:cNvSpPr/>
              <p:nvPr/>
            </p:nvSpPr>
            <p:spPr>
              <a:xfrm>
                <a:off x="2352593" y="2782669"/>
                <a:ext cx="9782073" cy="646331"/>
              </a:xfrm>
              <a:prstGeom prst="rect">
                <a:avLst/>
              </a:prstGeom>
            </p:spPr>
            <p:txBody>
              <a:bodyPr wrap="square">
                <a:spAutoFit/>
              </a:bodyPr>
              <a:lstStyle/>
              <a:p>
                <a:pPr algn="just"/>
                <a:r>
                  <a:rPr lang="fr-FR" dirty="0">
                    <a:latin typeface="Times New Roman" panose="02020603050405020304" pitchFamily="18" charset="0"/>
                    <a:ea typeface="Calibri" panose="020F0502020204030204" pitchFamily="34" charset="0"/>
                    <a:cs typeface="Times New Roman" panose="02020603050405020304" pitchFamily="18" charset="0"/>
                  </a:rPr>
                  <a:t>La consommation mondiale actuelle d’énergie dans le secteur des bâtiments est d’environ </a:t>
                </a:r>
                <a14:m>
                  <m:oMath xmlns:m="http://schemas.openxmlformats.org/officeDocument/2006/math">
                    <m:r>
                      <a:rPr lang="fr-FR" i="1">
                        <a:latin typeface="Cambria Math" panose="02040503050406030204" pitchFamily="18" charset="0"/>
                        <a:ea typeface="Calibri" panose="020F0502020204030204" pitchFamily="34" charset="0"/>
                        <a:cs typeface="Arial" panose="020B0604020202020204" pitchFamily="34" charset="0"/>
                      </a:rPr>
                      <m:t>25%</m:t>
                    </m:r>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 avec un taux de croissance annuelle le plus élevé, estimé à </a:t>
                </a:r>
                <a14:m>
                  <m:oMath xmlns:m="http://schemas.openxmlformats.org/officeDocument/2006/math">
                    <m:r>
                      <a:rPr lang="fr-FR" i="1">
                        <a:latin typeface="Cambria Math" panose="02040503050406030204" pitchFamily="18" charset="0"/>
                        <a:ea typeface="Times New Roman" panose="02020603050405020304" pitchFamily="18" charset="0"/>
                        <a:cs typeface="Arial" panose="020B0604020202020204" pitchFamily="34" charset="0"/>
                      </a:rPr>
                      <m:t>1,5%</m:t>
                    </m:r>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 (IOE, 2016)</a:t>
                </a:r>
                <a:endParaRPr lang="en-US" dirty="0">
                  <a:latin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26F4E5DF-97B5-4E22-99DC-8A6D65896D27}"/>
                  </a:ext>
                </a:extLst>
              </p:cNvPr>
              <p:cNvSpPr>
                <a:spLocks noRot="1" noChangeAspect="1" noMove="1" noResize="1" noEditPoints="1" noAdjustHandles="1" noChangeArrowheads="1" noChangeShapeType="1" noTextEdit="1"/>
              </p:cNvSpPr>
              <p:nvPr/>
            </p:nvSpPr>
            <p:spPr>
              <a:xfrm>
                <a:off x="2352593" y="2782669"/>
                <a:ext cx="9782073" cy="646331"/>
              </a:xfrm>
              <a:prstGeom prst="rect">
                <a:avLst/>
              </a:prstGeom>
              <a:blipFill>
                <a:blip r:embed="rId5"/>
                <a:stretch>
                  <a:fillRect l="-561" t="-4673" r="-436" b="-13084"/>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F08D159C-C91F-4AA7-8EC2-C786B9F7FF18}"/>
              </a:ext>
            </a:extLst>
          </p:cNvPr>
          <p:cNvSpPr/>
          <p:nvPr/>
        </p:nvSpPr>
        <p:spPr>
          <a:xfrm>
            <a:off x="2355828" y="3477941"/>
            <a:ext cx="9782072" cy="646331"/>
          </a:xfrm>
          <a:prstGeom prst="rect">
            <a:avLst/>
          </a:prstGeom>
        </p:spPr>
        <p:txBody>
          <a:bodyPr wrap="square">
            <a:spAutoFit/>
          </a:bodyPr>
          <a:lstStyle/>
          <a:p>
            <a:pPr algn="just"/>
            <a:r>
              <a:rPr lang="fr-FR" dirty="0">
                <a:latin typeface="Times New Roman" panose="02020603050405020304" pitchFamily="18" charset="0"/>
                <a:ea typeface="Times New Roman" panose="02020603050405020304" pitchFamily="18" charset="0"/>
                <a:cs typeface="Times New Roman" panose="02020603050405020304" pitchFamily="18" charset="0"/>
              </a:rPr>
              <a:t>La part la plus importante de la demande énergétique dans le secteur des bâtiments est attribuée aux systèmes CVC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Allouih</a:t>
            </a:r>
            <a:r>
              <a:rPr lang="fr-FR" dirty="0">
                <a:latin typeface="Times New Roman" panose="02020603050405020304" pitchFamily="18" charset="0"/>
                <a:ea typeface="Times New Roman" panose="02020603050405020304" pitchFamily="18" charset="0"/>
                <a:cs typeface="Times New Roman" panose="02020603050405020304" pitchFamily="18" charset="0"/>
              </a:rPr>
              <a:t> et al, 2015)</a:t>
            </a:r>
            <a:endParaRPr lang="en-US" dirty="0">
              <a:latin typeface="Times New Roman" panose="02020603050405020304" pitchFamily="18" charset="0"/>
              <a:cs typeface="Times New Roman" panose="02020603050405020304" pitchFamily="18" charset="0"/>
            </a:endParaRPr>
          </a:p>
        </p:txBody>
      </p:sp>
      <p:pic>
        <p:nvPicPr>
          <p:cNvPr id="15" name="Image 14">
            <a:extLst>
              <a:ext uri="{FF2B5EF4-FFF2-40B4-BE49-F238E27FC236}">
                <a16:creationId xmlns:a16="http://schemas.microsoft.com/office/drawing/2014/main" id="{3EF52C8B-FAF8-44C9-9A7F-D173BFAF9F59}"/>
              </a:ext>
            </a:extLst>
          </p:cNvPr>
          <p:cNvPicPr>
            <a:picLocks noChangeAspect="1"/>
          </p:cNvPicPr>
          <p:nvPr/>
        </p:nvPicPr>
        <p:blipFill>
          <a:blip r:embed="rId6"/>
          <a:stretch>
            <a:fillRect/>
          </a:stretch>
        </p:blipFill>
        <p:spPr>
          <a:xfrm>
            <a:off x="8047087" y="5057814"/>
            <a:ext cx="2654783" cy="1640817"/>
          </a:xfrm>
          <a:prstGeom prst="rect">
            <a:avLst/>
          </a:prstGeom>
        </p:spPr>
      </p:pic>
      <p:sp>
        <p:nvSpPr>
          <p:cNvPr id="16" name="Rectangle 15">
            <a:extLst>
              <a:ext uri="{FF2B5EF4-FFF2-40B4-BE49-F238E27FC236}">
                <a16:creationId xmlns:a16="http://schemas.microsoft.com/office/drawing/2014/main" id="{34A0E4EF-EDF2-4197-803C-B1E4CAF36F04}"/>
              </a:ext>
            </a:extLst>
          </p:cNvPr>
          <p:cNvSpPr/>
          <p:nvPr/>
        </p:nvSpPr>
        <p:spPr>
          <a:xfrm>
            <a:off x="2353340" y="4195525"/>
            <a:ext cx="9782072" cy="646331"/>
          </a:xfrm>
          <a:prstGeom prst="rect">
            <a:avLst/>
          </a:prstGeom>
        </p:spPr>
        <p:txBody>
          <a:bodyPr wrap="square">
            <a:spAutoFit/>
          </a:bodyPr>
          <a:lstStyle/>
          <a:p>
            <a:pPr algn="just"/>
            <a:r>
              <a:rPr lang="fr-FR" dirty="0">
                <a:latin typeface="Times New Roman" panose="02020603050405020304" pitchFamily="18" charset="0"/>
                <a:cs typeface="Times New Roman" panose="02020603050405020304" pitchFamily="18" charset="0"/>
              </a:rPr>
              <a:t>Utilisation de l’inertie thermique des éco-matériaux comme mesure passive d’amélioration de l’efficacité énergétique des bâtiments </a:t>
            </a:r>
            <a:endParaRPr lang="en-US" dirty="0">
              <a:latin typeface="Times New Roman" panose="02020603050405020304" pitchFamily="18" charset="0"/>
              <a:cs typeface="Times New Roman" panose="02020603050405020304" pitchFamily="18" charset="0"/>
            </a:endParaRPr>
          </a:p>
        </p:txBody>
      </p:sp>
      <p:sp>
        <p:nvSpPr>
          <p:cNvPr id="23" name="Flèche : droite 22">
            <a:extLst>
              <a:ext uri="{FF2B5EF4-FFF2-40B4-BE49-F238E27FC236}">
                <a16:creationId xmlns:a16="http://schemas.microsoft.com/office/drawing/2014/main" id="{35A5A4F3-5980-4D01-90CB-CAE87D6A2DF5}"/>
              </a:ext>
            </a:extLst>
          </p:cNvPr>
          <p:cNvSpPr/>
          <p:nvPr/>
        </p:nvSpPr>
        <p:spPr>
          <a:xfrm rot="10800000">
            <a:off x="6759137" y="5749496"/>
            <a:ext cx="1038687" cy="257452"/>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èche : virage 16">
            <a:extLst>
              <a:ext uri="{FF2B5EF4-FFF2-40B4-BE49-F238E27FC236}">
                <a16:creationId xmlns:a16="http://schemas.microsoft.com/office/drawing/2014/main" id="{6BB2D681-5612-4AC7-B082-4FDFC7E1B6A6}"/>
              </a:ext>
            </a:extLst>
          </p:cNvPr>
          <p:cNvSpPr/>
          <p:nvPr/>
        </p:nvSpPr>
        <p:spPr>
          <a:xfrm>
            <a:off x="1311579" y="1423412"/>
            <a:ext cx="3349198" cy="684788"/>
          </a:xfrm>
          <a:prstGeom prst="bentArrow">
            <a:avLst>
              <a:gd name="adj1" fmla="val 14629"/>
              <a:gd name="adj2" fmla="val 28709"/>
              <a:gd name="adj3" fmla="val 28889"/>
              <a:gd name="adj4" fmla="val 8379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lèche : virage 23">
            <a:extLst>
              <a:ext uri="{FF2B5EF4-FFF2-40B4-BE49-F238E27FC236}">
                <a16:creationId xmlns:a16="http://schemas.microsoft.com/office/drawing/2014/main" id="{1377DCDD-1FC3-4E71-865C-DC1431596FD8}"/>
              </a:ext>
            </a:extLst>
          </p:cNvPr>
          <p:cNvSpPr/>
          <p:nvPr/>
        </p:nvSpPr>
        <p:spPr>
          <a:xfrm rot="16200000">
            <a:off x="1943285" y="4381315"/>
            <a:ext cx="850518" cy="2527288"/>
          </a:xfrm>
          <a:prstGeom prst="bentArrow">
            <a:avLst>
              <a:gd name="adj1" fmla="val 13992"/>
              <a:gd name="adj2" fmla="val 24810"/>
              <a:gd name="adj3" fmla="val 25000"/>
              <a:gd name="adj4" fmla="val 8174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0" name="Graphique 19">
            <a:extLst>
              <a:ext uri="{FF2B5EF4-FFF2-40B4-BE49-F238E27FC236}">
                <a16:creationId xmlns:a16="http://schemas.microsoft.com/office/drawing/2014/main" id="{DBA7447E-2C4C-443D-AE28-076EAAD7AF9A}"/>
              </a:ext>
            </a:extLst>
          </p:cNvPr>
          <p:cNvGraphicFramePr>
            <a:graphicFrameLocks/>
          </p:cNvGraphicFramePr>
          <p:nvPr>
            <p:extLst>
              <p:ext uri="{D42A27DB-BD31-4B8C-83A1-F6EECF244321}">
                <p14:modId xmlns:p14="http://schemas.microsoft.com/office/powerpoint/2010/main" val="4014873235"/>
              </p:ext>
            </p:extLst>
          </p:nvPr>
        </p:nvGraphicFramePr>
        <p:xfrm>
          <a:off x="3404437" y="4958187"/>
          <a:ext cx="3810818" cy="184007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634108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childTnLst>
                          </p:cTn>
                        </p:par>
                        <p:par>
                          <p:cTn id="17" fill="hold">
                            <p:stCondLst>
                              <p:cond delay="500"/>
                            </p:stCondLst>
                            <p:childTnLst>
                              <p:par>
                                <p:cTn id="18" presetID="22" presetClass="entr" presetSubtype="4" fill="hold" grpId="0" nodeType="afterEffect">
                                  <p:stCondLst>
                                    <p:cond delay="25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par>
                          <p:cTn id="26" fill="hold">
                            <p:stCondLst>
                              <p:cond delay="500"/>
                            </p:stCondLst>
                            <p:childTnLst>
                              <p:par>
                                <p:cTn id="27" presetID="21" presetClass="entr" presetSubtype="1" fill="hold" grpId="0" nodeType="afterEffect">
                                  <p:stCondLst>
                                    <p:cond delay="250"/>
                                  </p:stCondLst>
                                  <p:childTnLst>
                                    <p:set>
                                      <p:cBhvr>
                                        <p:cTn id="28" dur="1" fill="hold">
                                          <p:stCondLst>
                                            <p:cond delay="0"/>
                                          </p:stCondLst>
                                        </p:cTn>
                                        <p:tgtEl>
                                          <p:spTgt spid="20"/>
                                        </p:tgtEl>
                                        <p:attrNameLst>
                                          <p:attrName>style.visibility</p:attrName>
                                        </p:attrNameLst>
                                      </p:cBhvr>
                                      <p:to>
                                        <p:strVal val="visible"/>
                                      </p:to>
                                    </p:set>
                                    <p:animEffect transition="in" filter="wheel(1)">
                                      <p:cBhvr>
                                        <p:cTn id="29" dur="750"/>
                                        <p:tgtEl>
                                          <p:spTgt spid="20"/>
                                        </p:tgtEl>
                                      </p:cBhvr>
                                    </p:animEffect>
                                  </p:childTnLst>
                                </p:cTn>
                              </p:par>
                            </p:childTnLst>
                          </p:cTn>
                        </p:par>
                        <p:par>
                          <p:cTn id="30" fill="hold">
                            <p:stCondLst>
                              <p:cond delay="1500"/>
                            </p:stCondLst>
                            <p:childTnLst>
                              <p:par>
                                <p:cTn id="31" presetID="21" presetClass="entr" presetSubtype="1" fill="hold" grpId="0" nodeType="afterEffect">
                                  <p:stCondLst>
                                    <p:cond delay="25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75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par>
                          <p:cTn id="39" fill="hold">
                            <p:stCondLst>
                              <p:cond delay="500"/>
                            </p:stCondLst>
                            <p:childTnLst>
                              <p:par>
                                <p:cTn id="40" presetID="16" presetClass="entr" presetSubtype="21" fill="hold"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par>
                          <p:cTn id="43" fill="hold">
                            <p:stCondLst>
                              <p:cond delay="1250"/>
                            </p:stCondLst>
                            <p:childTnLst>
                              <p:par>
                                <p:cTn id="44" presetID="16" presetClass="entr" presetSubtype="21" fill="hold" grpId="0" nodeType="afterEffect">
                                  <p:stCondLst>
                                    <p:cond delay="25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ircle(in)">
                                      <p:cBhvr>
                                        <p:cTn id="5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4" grpId="0"/>
      <p:bldP spid="16" grpId="0"/>
      <p:bldP spid="23" grpId="0" animBg="1"/>
      <p:bldP spid="17" grpId="0" animBg="1"/>
      <p:bldP spid="24" grpId="0" animBg="1"/>
      <p:bldGraphic spid="2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ADBC1DC-E374-4EE9-A3F5-03E814F33F12}"/>
              </a:ext>
            </a:extLst>
          </p:cNvPr>
          <p:cNvSpPr>
            <a:spLocks noGrp="1"/>
          </p:cNvSpPr>
          <p:nvPr>
            <p:ph type="sldNum" sz="quarter" idx="12"/>
          </p:nvPr>
        </p:nvSpPr>
        <p:spPr/>
        <p:txBody>
          <a:bodyPr/>
          <a:lstStyle/>
          <a:p>
            <a:fld id="{40BC4CEA-C9D9-4C2D-8585-67E2BDAC0B0F}" type="slidenum">
              <a:rPr lang="fr-FR" smtClean="0"/>
              <a:t>4</a:t>
            </a:fld>
            <a:endParaRPr lang="fr-FR"/>
          </a:p>
        </p:txBody>
      </p:sp>
      <p:sp>
        <p:nvSpPr>
          <p:cNvPr id="2" name="Rectangle 1">
            <a:extLst>
              <a:ext uri="{FF2B5EF4-FFF2-40B4-BE49-F238E27FC236}">
                <a16:creationId xmlns:a16="http://schemas.microsoft.com/office/drawing/2014/main" id="{86F84C6B-E58E-4D5C-81EF-7DCC4BE4DCA1}"/>
              </a:ext>
            </a:extLst>
          </p:cNvPr>
          <p:cNvSpPr/>
          <p:nvPr/>
        </p:nvSpPr>
        <p:spPr>
          <a:xfrm>
            <a:off x="1155703" y="1640246"/>
            <a:ext cx="9988546" cy="646331"/>
          </a:xfrm>
          <a:prstGeom prst="rect">
            <a:avLst/>
          </a:prstGeom>
        </p:spPr>
        <p:txBody>
          <a:bodyPr wrap="square">
            <a:spAutoFit/>
          </a:bodyPr>
          <a:lstStyle/>
          <a:p>
            <a:pPr algn="just"/>
            <a:r>
              <a:rPr lang="fr-FR" dirty="0">
                <a:latin typeface="Times New Roman" panose="02020603050405020304" pitchFamily="18" charset="0"/>
                <a:ea typeface="Calibri" panose="020F0502020204030204" pitchFamily="34" charset="0"/>
                <a:cs typeface="Times New Roman" panose="02020603050405020304" pitchFamily="18" charset="0"/>
              </a:rPr>
              <a:t>L’inertie thermique d’un matériau peut être définie comme étant sa capacité à stocker de l’énergie et à la restituer après un certain temps.</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3A88176-9CFE-4DB7-92EE-FC4C533E2CBD}"/>
                  </a:ext>
                </a:extLst>
              </p:cNvPr>
              <p:cNvSpPr/>
              <p:nvPr/>
            </p:nvSpPr>
            <p:spPr>
              <a:xfrm>
                <a:off x="1155703" y="2357294"/>
                <a:ext cx="9988546" cy="369332"/>
              </a:xfrm>
              <a:prstGeom prst="rect">
                <a:avLst/>
              </a:prstGeom>
            </p:spPr>
            <p:txBody>
              <a:bodyPr wrap="square">
                <a:spAutoFit/>
              </a:bodyPr>
              <a:lstStyle/>
              <a:p>
                <a:pPr algn="just"/>
                <a:r>
                  <a:rPr lang="fr-FR" dirty="0">
                    <a:latin typeface="Times New Roman" panose="02020603050405020304" pitchFamily="18" charset="0"/>
                    <a:ea typeface="Calibri" panose="020F0502020204030204" pitchFamily="34" charset="0"/>
                    <a:cs typeface="Times New Roman" panose="02020603050405020304" pitchFamily="18" charset="0"/>
                  </a:rPr>
                  <a:t>Elle dépend principalement de la capacité thermique (</a:t>
                </a:r>
                <a14:m>
                  <m:oMath xmlns:m="http://schemas.openxmlformats.org/officeDocument/2006/math">
                    <m:r>
                      <a:rPr lang="fr-FR" i="1">
                        <a:latin typeface="Cambria Math" panose="02040503050406030204" pitchFamily="18" charset="0"/>
                        <a:ea typeface="Calibri" panose="020F0502020204030204" pitchFamily="34" charset="0"/>
                        <a:cs typeface="Arial" panose="020B0604020202020204" pitchFamily="34" charset="0"/>
                      </a:rPr>
                      <m:t>𝜌</m:t>
                    </m:r>
                    <m:r>
                      <a:rPr lang="fr-FR" i="1">
                        <a:latin typeface="Cambria Math" panose="02040503050406030204" pitchFamily="18" charset="0"/>
                        <a:ea typeface="Calibri" panose="020F0502020204030204" pitchFamily="34" charset="0"/>
                        <a:cs typeface="Arial" panose="020B0604020202020204" pitchFamily="34" charset="0"/>
                      </a:rPr>
                      <m:t>𝑐</m:t>
                    </m:r>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 et de la conductivité thermique (</a:t>
                </a:r>
                <a14:m>
                  <m:oMath xmlns:m="http://schemas.openxmlformats.org/officeDocument/2006/math">
                    <m:r>
                      <a:rPr lang="fr-FR" i="1">
                        <a:latin typeface="Cambria Math" panose="02040503050406030204" pitchFamily="18" charset="0"/>
                        <a:ea typeface="Times New Roman" panose="02020603050405020304" pitchFamily="18" charset="0"/>
                        <a:cs typeface="Arial" panose="020B0604020202020204" pitchFamily="34" charset="0"/>
                      </a:rPr>
                      <m:t>𝜆</m:t>
                    </m:r>
                    <m:r>
                      <a:rPr lang="fr-FR" i="1">
                        <a:latin typeface="Cambria Math" panose="02040503050406030204" pitchFamily="18" charset="0"/>
                        <a:ea typeface="Times New Roman" panose="02020603050405020304" pitchFamily="18" charset="0"/>
                        <a:cs typeface="Arial" panose="020B0604020202020204" pitchFamily="34" charset="0"/>
                      </a:rPr>
                      <m:t>)</m:t>
                    </m:r>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 du matériau. </a:t>
                </a:r>
                <a:endParaRPr lang="en-US" dirty="0">
                  <a:latin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A3A88176-9CFE-4DB7-92EE-FC4C533E2CBD}"/>
                  </a:ext>
                </a:extLst>
              </p:cNvPr>
              <p:cNvSpPr>
                <a:spLocks noRot="1" noChangeAspect="1" noMove="1" noResize="1" noEditPoints="1" noAdjustHandles="1" noChangeArrowheads="1" noChangeShapeType="1" noTextEdit="1"/>
              </p:cNvSpPr>
              <p:nvPr/>
            </p:nvSpPr>
            <p:spPr>
              <a:xfrm>
                <a:off x="1155703" y="2357294"/>
                <a:ext cx="9988546" cy="369332"/>
              </a:xfrm>
              <a:prstGeom prst="rect">
                <a:avLst/>
              </a:prstGeom>
              <a:blipFill>
                <a:blip r:embed="rId2"/>
                <a:stretch>
                  <a:fillRect l="-549" t="-10000" b="-26667"/>
                </a:stretch>
              </a:blipFill>
            </p:spPr>
            <p:txBody>
              <a:bodyPr/>
              <a:lstStyle/>
              <a:p>
                <a:r>
                  <a:rPr lang="en-US">
                    <a:noFill/>
                  </a:rPr>
                  <a:t> </a:t>
                </a:r>
              </a:p>
            </p:txBody>
          </p:sp>
        </mc:Fallback>
      </mc:AlternateContent>
      <p:pic>
        <p:nvPicPr>
          <p:cNvPr id="18" name="Image 17">
            <a:extLst>
              <a:ext uri="{FF2B5EF4-FFF2-40B4-BE49-F238E27FC236}">
                <a16:creationId xmlns:a16="http://schemas.microsoft.com/office/drawing/2014/main" id="{8CF92D69-1B67-474C-ACCA-D33AF330B766}"/>
              </a:ext>
            </a:extLst>
          </p:cNvPr>
          <p:cNvPicPr/>
          <p:nvPr/>
        </p:nvPicPr>
        <p:blipFill>
          <a:blip r:embed="rId3"/>
          <a:stretch>
            <a:fillRect/>
          </a:stretch>
        </p:blipFill>
        <p:spPr>
          <a:xfrm>
            <a:off x="739573" y="4046663"/>
            <a:ext cx="3317571" cy="1945076"/>
          </a:xfrm>
          <a:prstGeom prst="rect">
            <a:avLst/>
          </a:prstGeom>
        </p:spPr>
      </p:pic>
      <p:sp>
        <p:nvSpPr>
          <p:cNvPr id="8" name="Rectangle 7">
            <a:extLst>
              <a:ext uri="{FF2B5EF4-FFF2-40B4-BE49-F238E27FC236}">
                <a16:creationId xmlns:a16="http://schemas.microsoft.com/office/drawing/2014/main" id="{5A12C088-89B8-494B-979C-C39AAFD8DFBD}"/>
              </a:ext>
            </a:extLst>
          </p:cNvPr>
          <p:cNvSpPr/>
          <p:nvPr/>
        </p:nvSpPr>
        <p:spPr>
          <a:xfrm>
            <a:off x="1844462" y="783575"/>
            <a:ext cx="3974165" cy="369332"/>
          </a:xfrm>
          <a:prstGeom prst="rect">
            <a:avLst/>
          </a:prstGeom>
        </p:spPr>
        <p:txBody>
          <a:bodyPr wrap="none">
            <a:spAutoFit/>
          </a:bodyPr>
          <a:lstStyle/>
          <a:p>
            <a:pPr marL="342900" indent="-342900">
              <a:buAutoNum type="arabicPeriod"/>
            </a:pPr>
            <a:r>
              <a:rPr lang="fr-FR" b="1" dirty="0">
                <a:latin typeface="Times New Roman" panose="02020603050405020304" pitchFamily="18" charset="0"/>
                <a:cs typeface="Times New Roman" panose="02020603050405020304" pitchFamily="18" charset="0"/>
              </a:rPr>
              <a:t>Inertie thermique et éco-matériaux</a:t>
            </a:r>
          </a:p>
        </p:txBody>
      </p:sp>
      <p:sp>
        <p:nvSpPr>
          <p:cNvPr id="9" name="Rectangle 8">
            <a:extLst>
              <a:ext uri="{FF2B5EF4-FFF2-40B4-BE49-F238E27FC236}">
                <a16:creationId xmlns:a16="http://schemas.microsoft.com/office/drawing/2014/main" id="{0613C5B7-427A-4F01-915C-BDF01031AB55}"/>
              </a:ext>
            </a:extLst>
          </p:cNvPr>
          <p:cNvSpPr/>
          <p:nvPr/>
        </p:nvSpPr>
        <p:spPr>
          <a:xfrm>
            <a:off x="1844462" y="1237707"/>
            <a:ext cx="2454518"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1.1.   Inertie thermique</a:t>
            </a:r>
            <a:endParaRPr lang="en-US" dirty="0"/>
          </a:p>
        </p:txBody>
      </p:sp>
      <p:sp>
        <p:nvSpPr>
          <p:cNvPr id="7" name="Rectangle 6">
            <a:extLst>
              <a:ext uri="{FF2B5EF4-FFF2-40B4-BE49-F238E27FC236}">
                <a16:creationId xmlns:a16="http://schemas.microsoft.com/office/drawing/2014/main" id="{F05B9E3E-D755-4C43-9BD2-83FD304CB4C6}"/>
              </a:ext>
            </a:extLst>
          </p:cNvPr>
          <p:cNvSpPr/>
          <p:nvPr/>
        </p:nvSpPr>
        <p:spPr>
          <a:xfrm>
            <a:off x="1155703" y="2792730"/>
            <a:ext cx="9988546" cy="1200329"/>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Pour </a:t>
            </a:r>
            <a:r>
              <a:rPr lang="en-US" dirty="0" err="1">
                <a:latin typeface="Times New Roman" panose="02020603050405020304" pitchFamily="18" charset="0"/>
                <a:cs typeface="Times New Roman" panose="02020603050405020304" pitchFamily="18" charset="0"/>
              </a:rPr>
              <a:t>l’enveloppe</a:t>
            </a:r>
            <a:r>
              <a:rPr lang="en-US" dirty="0">
                <a:latin typeface="Times New Roman" panose="02020603050405020304" pitchFamily="18" charset="0"/>
                <a:cs typeface="Times New Roman" panose="02020603050405020304" pitchFamily="18" charset="0"/>
              </a:rPr>
              <a:t> d’un </a:t>
            </a:r>
            <a:r>
              <a:rPr lang="en-US" dirty="0" err="1">
                <a:latin typeface="Times New Roman" panose="02020603050405020304" pitchFamily="18" charset="0"/>
                <a:cs typeface="Times New Roman" panose="02020603050405020304" pitchFamily="18" charset="0"/>
              </a:rPr>
              <a:t>bâtiment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l’inertie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thermique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permet</a:t>
            </a:r>
            <a:r>
              <a:rPr lang="en-US" dirty="0">
                <a:latin typeface="Times New Roman" panose="02020603050405020304" pitchFamily="18" charset="0"/>
                <a:cs typeface="Times New Roman" panose="02020603050405020304" pitchFamily="18" charset="0"/>
              </a:rPr>
              <a:t> de limiter </a:t>
            </a:r>
            <a:r>
              <a:rPr lang="fr-FR" dirty="0">
                <a:latin typeface="Times New Roman" panose="02020603050405020304" pitchFamily="18" charset="0"/>
                <a:cs typeface="Times New Roman" panose="02020603050405020304" pitchFamily="18" charset="0"/>
              </a:rPr>
              <a:t>les effets d'une variation "rapide" de la température extérieure sur le climat intérieur par un déphasage entre la température extérieure et la température de surface intérieure des murs et par amortissement de l'amplitude </a:t>
            </a:r>
            <a:r>
              <a:rPr lang="en-US"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cette</a:t>
            </a:r>
            <a:r>
              <a:rPr lang="en-US" dirty="0">
                <a:latin typeface="Times New Roman" panose="02020603050405020304" pitchFamily="18" charset="0"/>
                <a:cs typeface="Times New Roman" panose="02020603050405020304" pitchFamily="18" charset="0"/>
              </a:rPr>
              <a:t> variation (</a:t>
            </a:r>
            <a:r>
              <a:rPr lang="en-US" dirty="0" err="1">
                <a:latin typeface="Times New Roman" panose="02020603050405020304" pitchFamily="18" charset="0"/>
                <a:cs typeface="Times New Roman" panose="02020603050405020304" pitchFamily="18" charset="0"/>
              </a:rPr>
              <a:t>O.Salomon</a:t>
            </a:r>
            <a:r>
              <a:rPr lang="en-US" dirty="0">
                <a:latin typeface="Times New Roman" panose="02020603050405020304" pitchFamily="18" charset="0"/>
                <a:cs typeface="Times New Roman" panose="02020603050405020304" pitchFamily="18" charset="0"/>
              </a:rPr>
              <a:t>, CIFEM 2018) .</a:t>
            </a:r>
          </a:p>
        </p:txBody>
      </p:sp>
      <p:sp>
        <p:nvSpPr>
          <p:cNvPr id="10" name="Rectangle 9">
            <a:extLst>
              <a:ext uri="{FF2B5EF4-FFF2-40B4-BE49-F238E27FC236}">
                <a16:creationId xmlns:a16="http://schemas.microsoft.com/office/drawing/2014/main" id="{E190BE45-86B5-4C9E-8846-FB9B9C1548B2}"/>
              </a:ext>
            </a:extLst>
          </p:cNvPr>
          <p:cNvSpPr/>
          <p:nvPr/>
        </p:nvSpPr>
        <p:spPr>
          <a:xfrm>
            <a:off x="1155703" y="4341424"/>
            <a:ext cx="8321696" cy="369332"/>
          </a:xfrm>
          <a:prstGeom prst="rect">
            <a:avLst/>
          </a:prstGeom>
        </p:spPr>
        <p:txBody>
          <a:bodyPr wrap="square">
            <a:spAutoFit/>
          </a:bodyPr>
          <a:lstStyle/>
          <a:p>
            <a:endParaRPr lang="en-US" dirty="0"/>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E47E7B3-C4BF-4973-9060-96188122B454}"/>
                  </a:ext>
                </a:extLst>
              </p:cNvPr>
              <p:cNvSpPr/>
              <p:nvPr/>
            </p:nvSpPr>
            <p:spPr>
              <a:xfrm>
                <a:off x="5108341" y="4374587"/>
                <a:ext cx="3076420" cy="490391"/>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𝛷</m:t>
                    </m:r>
                    <m:r>
                      <a:rPr lang="en-US" i="0">
                        <a:latin typeface="Cambria Math" panose="02040503050406030204" pitchFamily="18" charset="0"/>
                      </a:rPr>
                      <m:t>=0.023×</m:t>
                    </m:r>
                    <m:f>
                      <m:fPr>
                        <m:ctrlPr>
                          <a:rPr lang="en-US" i="1">
                            <a:latin typeface="Cambria Math" panose="02040503050406030204" pitchFamily="18" charset="0"/>
                          </a:rPr>
                        </m:ctrlPr>
                      </m:fPr>
                      <m:num>
                        <m:r>
                          <a:rPr lang="en-US" i="1">
                            <a:latin typeface="Cambria Math" panose="02040503050406030204" pitchFamily="18" charset="0"/>
                          </a:rPr>
                          <m:t>𝑒</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𝑎</m:t>
                            </m:r>
                          </m:e>
                        </m:rad>
                      </m:den>
                    </m:f>
                  </m:oMath>
                </a14:m>
                <a:r>
                  <a:rPr lang="en-US" dirty="0">
                    <a:latin typeface="Times New Roman" panose="02020603050405020304" pitchFamily="18" charset="0"/>
                    <a:cs typeface="Times New Roman" panose="02020603050405020304" pitchFamily="18" charset="0"/>
                  </a:rPr>
                  <a:t>                   (1)</a:t>
                </a:r>
              </a:p>
            </p:txBody>
          </p:sp>
        </mc:Choice>
        <mc:Fallback xmlns="">
          <p:sp>
            <p:nvSpPr>
              <p:cNvPr id="11" name="Rectangle 10">
                <a:extLst>
                  <a:ext uri="{FF2B5EF4-FFF2-40B4-BE49-F238E27FC236}">
                    <a16:creationId xmlns:a16="http://schemas.microsoft.com/office/drawing/2014/main" id="{8E47E7B3-C4BF-4973-9060-96188122B454}"/>
                  </a:ext>
                </a:extLst>
              </p:cNvPr>
              <p:cNvSpPr>
                <a:spLocks noRot="1" noChangeAspect="1" noMove="1" noResize="1" noEditPoints="1" noAdjustHandles="1" noChangeArrowheads="1" noChangeShapeType="1" noTextEdit="1"/>
              </p:cNvSpPr>
              <p:nvPr/>
            </p:nvSpPr>
            <p:spPr>
              <a:xfrm>
                <a:off x="5108341" y="4374587"/>
                <a:ext cx="3076420" cy="490391"/>
              </a:xfrm>
              <a:prstGeom prst="rect">
                <a:avLst/>
              </a:prstGeom>
              <a:blipFill>
                <a:blip r:embed="rId4"/>
                <a:stretch>
                  <a:fillRect t="-1250" r="-792" b="-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BC8AC11-4193-4D62-B0D8-0D9AE4FA66A7}"/>
                  </a:ext>
                </a:extLst>
              </p:cNvPr>
              <p:cNvSpPr/>
              <p:nvPr/>
            </p:nvSpPr>
            <p:spPr>
              <a:xfrm>
                <a:off x="4447031" y="5019201"/>
                <a:ext cx="3966195" cy="1671804"/>
              </a:xfrm>
              <a:prstGeom prst="rect">
                <a:avLst/>
              </a:prstGeom>
            </p:spPr>
            <p:txBody>
              <a:bodyPr wrap="square">
                <a:spAutoFit/>
              </a:bodyPr>
              <a:lstStyle/>
              <a:p>
                <a:pPr algn="just">
                  <a:spcAft>
                    <a:spcPts val="8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Avec :</a:t>
                </a:r>
              </a:p>
              <a:p>
                <a:pPr algn="just">
                  <a:spcAft>
                    <a:spcPts val="800"/>
                  </a:spcAft>
                </a:pPr>
                <a14:m>
                  <m:oMath xmlns:m="http://schemas.openxmlformats.org/officeDocument/2006/math">
                    <m:r>
                      <a:rPr lang="fr-FR" i="1">
                        <a:latin typeface="Cambria Math" panose="02040503050406030204" pitchFamily="18" charset="0"/>
                        <a:ea typeface="Times New Roman" panose="02020603050405020304" pitchFamily="18" charset="0"/>
                        <a:cs typeface="Arial" panose="020B0604020202020204" pitchFamily="34" charset="0"/>
                      </a:rPr>
                      <m:t>𝛷</m:t>
                    </m:r>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 : déphasage en </a:t>
                </a:r>
                <a14:m>
                  <m:oMath xmlns:m="http://schemas.openxmlformats.org/officeDocument/2006/math">
                    <m:r>
                      <a:rPr lang="fr-FR" i="1">
                        <a:latin typeface="Cambria Math" panose="02040503050406030204" pitchFamily="18" charset="0"/>
                        <a:ea typeface="Times New Roman" panose="02020603050405020304" pitchFamily="18" charset="0"/>
                        <a:cs typeface="Arial" panose="020B0604020202020204" pitchFamily="34" charset="0"/>
                      </a:rPr>
                      <m:t>h𝑒𝑢𝑟𝑒</m:t>
                    </m:r>
                    <m:r>
                      <a:rPr lang="fr-FR" i="1">
                        <a:latin typeface="Cambria Math" panose="02040503050406030204" pitchFamily="18" charset="0"/>
                        <a:ea typeface="Times New Roman" panose="02020603050405020304" pitchFamily="18" charset="0"/>
                        <a:cs typeface="Arial" panose="020B0604020202020204" pitchFamily="34" charset="0"/>
                      </a:rPr>
                      <m:t> </m:t>
                    </m:r>
                    <m:d>
                      <m:dPr>
                        <m:ctrlPr>
                          <a:rPr lang="en-US" i="1">
                            <a:latin typeface="Cambria Math" panose="02040503050406030204" pitchFamily="18" charset="0"/>
                            <a:ea typeface="Times New Roman" panose="02020603050405020304" pitchFamily="18" charset="0"/>
                            <a:cs typeface="Arial" panose="020B0604020202020204" pitchFamily="34" charset="0"/>
                          </a:rPr>
                        </m:ctrlPr>
                      </m:dPr>
                      <m:e>
                        <m:r>
                          <a:rPr lang="fr-FR" i="1">
                            <a:latin typeface="Cambria Math" panose="02040503050406030204" pitchFamily="18" charset="0"/>
                            <a:ea typeface="Times New Roman" panose="02020603050405020304" pitchFamily="18" charset="0"/>
                            <a:cs typeface="Arial" panose="020B0604020202020204" pitchFamily="34" charset="0"/>
                          </a:rPr>
                          <m:t>h</m:t>
                        </m:r>
                      </m:e>
                    </m:d>
                    <m:r>
                      <a:rPr lang="fr-FR" b="0" i="1" smtClean="0">
                        <a:latin typeface="Cambria Math" panose="02040503050406030204" pitchFamily="18" charset="0"/>
                        <a:ea typeface="Times New Roman" panose="02020603050405020304" pitchFamily="18" charset="0"/>
                        <a:cs typeface="Arial" panose="020B0604020202020204" pitchFamily="34" charset="0"/>
                      </a:rPr>
                      <m:t>;</m:t>
                    </m:r>
                  </m:oMath>
                </a14:m>
                <a:endParaRPr lang="fr-FR" b="0" i="1"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14:m>
                  <m:oMath xmlns:m="http://schemas.openxmlformats.org/officeDocument/2006/math">
                    <m:r>
                      <a:rPr lang="fr-FR" i="1">
                        <a:latin typeface="Cambria Math" panose="02040503050406030204" pitchFamily="18" charset="0"/>
                        <a:ea typeface="Times New Roman" panose="02020603050405020304" pitchFamily="18" charset="0"/>
                        <a:cs typeface="Arial" panose="020B0604020202020204" pitchFamily="34" charset="0"/>
                      </a:rPr>
                      <m:t>𝑒</m:t>
                    </m:r>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 : épaisseur de la paroi en </a:t>
                </a:r>
                <a14:m>
                  <m:oMath xmlns:m="http://schemas.openxmlformats.org/officeDocument/2006/math">
                    <m:r>
                      <a:rPr lang="fr-FR" i="1">
                        <a:latin typeface="Cambria Math" panose="02040503050406030204" pitchFamily="18" charset="0"/>
                        <a:ea typeface="Times New Roman" panose="02020603050405020304" pitchFamily="18" charset="0"/>
                        <a:cs typeface="Arial" panose="020B0604020202020204" pitchFamily="34" charset="0"/>
                      </a:rPr>
                      <m:t>𝑚</m:t>
                    </m:r>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800"/>
                  </a:spcAft>
                </a:pPr>
                <a14:m>
                  <m:oMath xmlns:m="http://schemas.openxmlformats.org/officeDocument/2006/math">
                    <m:r>
                      <a:rPr lang="fr-FR" i="1">
                        <a:latin typeface="Cambria Math" panose="02040503050406030204" pitchFamily="18" charset="0"/>
                        <a:ea typeface="Times New Roman" panose="02020603050405020304" pitchFamily="18" charset="0"/>
                        <a:cs typeface="Arial" panose="020B0604020202020204" pitchFamily="34" charset="0"/>
                      </a:rPr>
                      <m:t>𝑎</m:t>
                    </m:r>
                    <m:r>
                      <a:rPr lang="fr-FR" b="0" i="1" smtClean="0">
                        <a:latin typeface="Cambria Math" panose="02040503050406030204" pitchFamily="18" charset="0"/>
                        <a:ea typeface="Times New Roman" panose="02020603050405020304" pitchFamily="18" charset="0"/>
                        <a:cs typeface="Arial" panose="020B0604020202020204" pitchFamily="34" charset="0"/>
                      </a:rPr>
                      <m:t>=</m:t>
                    </m:r>
                    <m:f>
                      <m:fPr>
                        <m:ctrlPr>
                          <a:rPr lang="fr-FR" i="1" smtClean="0">
                            <a:latin typeface="Cambria Math" panose="02040503050406030204" pitchFamily="18" charset="0"/>
                            <a:cs typeface="Arial" panose="020B0604020202020204" pitchFamily="34" charset="0"/>
                          </a:rPr>
                        </m:ctrlPr>
                      </m:fPr>
                      <m:num>
                        <m:r>
                          <m:rPr>
                            <m:sty m:val="p"/>
                          </m:rPr>
                          <a:rPr lang="el-GR" i="1" smtClean="0">
                            <a:latin typeface="Cambria Math" panose="02040503050406030204" pitchFamily="18" charset="0"/>
                            <a:ea typeface="Cambria Math" panose="02040503050406030204" pitchFamily="18" charset="0"/>
                            <a:cs typeface="Arial" panose="020B0604020202020204" pitchFamily="34" charset="0"/>
                          </a:rPr>
                          <m:t>λ</m:t>
                        </m:r>
                      </m:num>
                      <m:den>
                        <m:r>
                          <a:rPr lang="fr-FR" i="1" smtClean="0">
                            <a:latin typeface="Cambria Math" panose="02040503050406030204" pitchFamily="18" charset="0"/>
                            <a:ea typeface="Cambria Math" panose="02040503050406030204" pitchFamily="18" charset="0"/>
                            <a:cs typeface="Arial" panose="020B0604020202020204" pitchFamily="34" charset="0"/>
                          </a:rPr>
                          <m:t>𝜌</m:t>
                        </m:r>
                        <m:r>
                          <a:rPr lang="fr-FR" b="0" i="1" smtClean="0">
                            <a:latin typeface="Cambria Math" panose="02040503050406030204" pitchFamily="18" charset="0"/>
                            <a:ea typeface="Cambria Math" panose="02040503050406030204" pitchFamily="18" charset="0"/>
                            <a:cs typeface="Arial" panose="020B0604020202020204" pitchFamily="34" charset="0"/>
                          </a:rPr>
                          <m:t>𝑐</m:t>
                        </m:r>
                      </m:den>
                    </m:f>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 diffusivité thermique en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Arial" panose="020B0604020202020204" pitchFamily="34" charset="0"/>
                          </a:rPr>
                        </m:ctrlPr>
                      </m:sSupPr>
                      <m:e>
                        <m:r>
                          <a:rPr lang="fr-FR" i="1">
                            <a:latin typeface="Cambria Math" panose="02040503050406030204" pitchFamily="18" charset="0"/>
                            <a:ea typeface="Times New Roman" panose="02020603050405020304" pitchFamily="18" charset="0"/>
                            <a:cs typeface="Arial" panose="020B0604020202020204" pitchFamily="34" charset="0"/>
                          </a:rPr>
                          <m:t>𝑚</m:t>
                        </m:r>
                      </m:e>
                      <m:sup>
                        <m:r>
                          <a:rPr lang="fr-FR" i="1">
                            <a:latin typeface="Cambria Math" panose="02040503050406030204" pitchFamily="18" charset="0"/>
                            <a:ea typeface="Times New Roman" panose="02020603050405020304" pitchFamily="18" charset="0"/>
                            <a:cs typeface="Arial" panose="020B0604020202020204" pitchFamily="34" charset="0"/>
                          </a:rPr>
                          <m:t>2</m:t>
                        </m:r>
                      </m:sup>
                    </m:sSup>
                    <m:r>
                      <a:rPr lang="fr-FR" i="1">
                        <a:latin typeface="Cambria Math" panose="02040503050406030204" pitchFamily="18" charset="0"/>
                        <a:ea typeface="Times New Roman" panose="02020603050405020304" pitchFamily="18" charset="0"/>
                        <a:cs typeface="Arial" panose="020B0604020202020204" pitchFamily="34" charset="0"/>
                      </a:rPr>
                      <m:t>.</m:t>
                    </m:r>
                    <m:sSup>
                      <m:sSupPr>
                        <m:ctrlPr>
                          <a:rPr lang="en-US" i="1">
                            <a:latin typeface="Cambria Math" panose="02040503050406030204" pitchFamily="18" charset="0"/>
                            <a:ea typeface="Times New Roman" panose="02020603050405020304" pitchFamily="18" charset="0"/>
                            <a:cs typeface="Arial" panose="020B0604020202020204" pitchFamily="34" charset="0"/>
                          </a:rPr>
                        </m:ctrlPr>
                      </m:sSupPr>
                      <m:e>
                        <m:r>
                          <a:rPr lang="fr-FR" i="1">
                            <a:latin typeface="Cambria Math" panose="02040503050406030204" pitchFamily="18" charset="0"/>
                            <a:ea typeface="Times New Roman" panose="02020603050405020304" pitchFamily="18" charset="0"/>
                            <a:cs typeface="Arial" panose="020B0604020202020204" pitchFamily="34" charset="0"/>
                          </a:rPr>
                          <m:t>𝑠</m:t>
                        </m:r>
                      </m:e>
                      <m:sup>
                        <m:r>
                          <a:rPr lang="fr-FR" i="1">
                            <a:latin typeface="Cambria Math" panose="02040503050406030204" pitchFamily="18" charset="0"/>
                            <a:ea typeface="Times New Roman" panose="02020603050405020304" pitchFamily="18" charset="0"/>
                            <a:cs typeface="Arial" panose="020B0604020202020204" pitchFamily="34" charset="0"/>
                          </a:rPr>
                          <m:t>−1</m:t>
                        </m:r>
                      </m:sup>
                    </m:sSup>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a:extLst>
                  <a:ext uri="{FF2B5EF4-FFF2-40B4-BE49-F238E27FC236}">
                    <a16:creationId xmlns:a16="http://schemas.microsoft.com/office/drawing/2014/main" id="{DBC8AC11-4193-4D62-B0D8-0D9AE4FA66A7}"/>
                  </a:ext>
                </a:extLst>
              </p:cNvPr>
              <p:cNvSpPr>
                <a:spLocks noRot="1" noChangeAspect="1" noMove="1" noResize="1" noEditPoints="1" noAdjustHandles="1" noChangeArrowheads="1" noChangeShapeType="1" noTextEdit="1"/>
              </p:cNvSpPr>
              <p:nvPr/>
            </p:nvSpPr>
            <p:spPr>
              <a:xfrm>
                <a:off x="4447031" y="5019201"/>
                <a:ext cx="3966195" cy="1671804"/>
              </a:xfrm>
              <a:prstGeom prst="rect">
                <a:avLst/>
              </a:prstGeom>
              <a:blipFill>
                <a:blip r:embed="rId5"/>
                <a:stretch>
                  <a:fillRect l="-1229" t="-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05342FE-0C42-4EF5-B461-A3381FE1D50F}"/>
                  </a:ext>
                </a:extLst>
              </p:cNvPr>
              <p:cNvSpPr/>
              <p:nvPr/>
            </p:nvSpPr>
            <p:spPr>
              <a:xfrm>
                <a:off x="8964534" y="4212575"/>
                <a:ext cx="3072957" cy="717697"/>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𝜂</m:t>
                    </m:r>
                    <m:r>
                      <a:rPr lang="fr-FR" b="0" i="1" dirty="0" smtClean="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𝐸𝑥𝑝</m:t>
                    </m:r>
                    <m:d>
                      <m:dPr>
                        <m:ctrlPr>
                          <a:rPr lang="en-US" i="1">
                            <a:latin typeface="Cambria Math" panose="02040503050406030204" pitchFamily="18" charset="0"/>
                          </a:rPr>
                        </m:ctrlPr>
                      </m:dPr>
                      <m:e>
                        <m:r>
                          <a:rPr lang="en-US" i="0">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𝜋</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2</m:t>
                                    </m:r>
                                  </m:sup>
                                </m:sSup>
                              </m:num>
                              <m:den>
                                <m:r>
                                  <a:rPr lang="en-US" i="0">
                                    <a:latin typeface="Cambria Math" panose="02040503050406030204" pitchFamily="18" charset="0"/>
                                  </a:rPr>
                                  <m:t>86400</m:t>
                                </m:r>
                                <m:r>
                                  <a:rPr lang="en-US" i="1">
                                    <a:latin typeface="Cambria Math" panose="02040503050406030204" pitchFamily="18" charset="0"/>
                                  </a:rPr>
                                  <m:t>𝑎</m:t>
                                </m:r>
                              </m:den>
                            </m:f>
                          </m:e>
                        </m:rad>
                      </m:e>
                    </m:d>
                  </m:oMath>
                </a14:m>
                <a:r>
                  <a:rPr lang="en-US" dirty="0">
                    <a:latin typeface="Times New Roman" panose="02020603050405020304" pitchFamily="18" charset="0"/>
                    <a:cs typeface="Times New Roman" panose="02020603050405020304" pitchFamily="18" charset="0"/>
                  </a:rPr>
                  <a:t>      (2)</a:t>
                </a:r>
              </a:p>
            </p:txBody>
          </p:sp>
        </mc:Choice>
        <mc:Fallback xmlns="">
          <p:sp>
            <p:nvSpPr>
              <p:cNvPr id="13" name="Rectangle 12">
                <a:extLst>
                  <a:ext uri="{FF2B5EF4-FFF2-40B4-BE49-F238E27FC236}">
                    <a16:creationId xmlns:a16="http://schemas.microsoft.com/office/drawing/2014/main" id="{605342FE-0C42-4EF5-B461-A3381FE1D50F}"/>
                  </a:ext>
                </a:extLst>
              </p:cNvPr>
              <p:cNvSpPr>
                <a:spLocks noRot="1" noChangeAspect="1" noMove="1" noResize="1" noEditPoints="1" noAdjustHandles="1" noChangeArrowheads="1" noChangeShapeType="1" noTextEdit="1"/>
              </p:cNvSpPr>
              <p:nvPr/>
            </p:nvSpPr>
            <p:spPr>
              <a:xfrm>
                <a:off x="8964534" y="4212575"/>
                <a:ext cx="3072957" cy="717697"/>
              </a:xfrm>
              <a:prstGeom prst="rect">
                <a:avLst/>
              </a:prstGeom>
              <a:blipFill>
                <a:blip r:embed="rId6"/>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9076EA32-8544-4019-9C24-CAC44F8144A5}"/>
              </a:ext>
            </a:extLst>
          </p:cNvPr>
          <p:cNvSpPr/>
          <p:nvPr/>
        </p:nvSpPr>
        <p:spPr>
          <a:xfrm>
            <a:off x="531812" y="5991739"/>
            <a:ext cx="3774973" cy="919098"/>
          </a:xfrm>
          <a:prstGeom prst="rect">
            <a:avLst/>
          </a:prstGeom>
        </p:spPr>
        <p:txBody>
          <a:bodyPr wrap="square">
            <a:spAutoFit/>
          </a:bodyPr>
          <a:lstStyle/>
          <a:p>
            <a:pPr algn="ctr">
              <a:lnSpc>
                <a:spcPct val="115000"/>
              </a:lnSpc>
              <a:spcAft>
                <a:spcPts val="800"/>
              </a:spcAft>
            </a:pPr>
            <a:r>
              <a:rPr lang="fr-FR" sz="1600" b="1" i="1" dirty="0">
                <a:latin typeface="Times New Roman" panose="02020603050405020304" pitchFamily="18" charset="0"/>
                <a:ea typeface="Times New Roman" panose="02020603050405020304" pitchFamily="18" charset="0"/>
                <a:cs typeface="Times New Roman" panose="02020603050405020304" pitchFamily="18" charset="0"/>
              </a:rPr>
              <a:t>Figure 1 :</a:t>
            </a:r>
            <a:r>
              <a:rPr lang="fr-FR" sz="1600" dirty="0">
                <a:latin typeface="Times New Roman" panose="02020603050405020304" pitchFamily="18" charset="0"/>
                <a:ea typeface="Times New Roman" panose="02020603050405020304" pitchFamily="18" charset="0"/>
                <a:cs typeface="Times New Roman" panose="02020603050405020304" pitchFamily="18" charset="0"/>
              </a:rPr>
              <a:t> schéma du déphasage et de l’amortissement d’une onde de chaleur (K, </a:t>
            </a:r>
            <a:r>
              <a:rPr lang="fr-FR" sz="1600" dirty="0" err="1">
                <a:latin typeface="Times New Roman" panose="02020603050405020304" pitchFamily="18" charset="0"/>
                <a:ea typeface="Times New Roman" panose="02020603050405020304" pitchFamily="18" charset="0"/>
                <a:cs typeface="Times New Roman" panose="02020603050405020304" pitchFamily="18" charset="0"/>
              </a:rPr>
              <a:t>Ulgen</a:t>
            </a:r>
            <a:r>
              <a:rPr lang="fr-FR" sz="1600" dirty="0">
                <a:latin typeface="Times New Roman" panose="02020603050405020304" pitchFamily="18" charset="0"/>
                <a:ea typeface="Times New Roman" panose="02020603050405020304" pitchFamily="18" charset="0"/>
                <a:cs typeface="Times New Roman" panose="02020603050405020304" pitchFamily="18" charset="0"/>
              </a:rPr>
              <a:t>, 2002).</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B419AEF-B261-4E26-907E-B4FB15FD045D}"/>
                  </a:ext>
                </a:extLst>
              </p:cNvPr>
              <p:cNvSpPr/>
              <p:nvPr/>
            </p:nvSpPr>
            <p:spPr>
              <a:xfrm>
                <a:off x="8964534" y="5270328"/>
                <a:ext cx="3072957" cy="923330"/>
              </a:xfrm>
              <a:prstGeom prst="rect">
                <a:avLst/>
              </a:prstGeom>
            </p:spPr>
            <p:txBody>
              <a:bodyPr wrap="square">
                <a:spAutoFit/>
              </a:bodyPr>
              <a:lstStyle/>
              <a:p>
                <a:pPr algn="just"/>
                <a:r>
                  <a:rPr lang="en-US" dirty="0" err="1">
                    <a:latin typeface="Times New Roman" panose="02020603050405020304" pitchFamily="18" charset="0"/>
                    <a:cs typeface="Times New Roman" panose="02020603050405020304" pitchFamily="18" charset="0"/>
                  </a:rPr>
                  <a:t>Où</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𝜂</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l’amortissement</a:t>
                </a:r>
                <a:r>
                  <a:rPr lang="en-US" dirty="0">
                    <a:latin typeface="Times New Roman" panose="02020603050405020304" pitchFamily="18" charset="0"/>
                    <a:cs typeface="Times New Roman" panose="02020603050405020304" pitchFamily="18" charset="0"/>
                  </a:rPr>
                  <a:t> du flux de </a:t>
                </a:r>
                <a:r>
                  <a:rPr lang="en-US" dirty="0" err="1">
                    <a:latin typeface="Times New Roman" panose="02020603050405020304" pitchFamily="18" charset="0"/>
                    <a:cs typeface="Times New Roman" panose="02020603050405020304" pitchFamily="18" charset="0"/>
                  </a:rPr>
                  <a:t>chaleur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traversant</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poiroi</a:t>
                </a:r>
                <a:r>
                  <a:rPr lang="en-US" dirty="0">
                    <a:latin typeface="Times New Roman" panose="02020603050405020304" pitchFamily="18" charset="0"/>
                    <a:cs typeface="Times New Roman" panose="02020603050405020304" pitchFamily="18" charset="0"/>
                  </a:rPr>
                  <a:t>.</a:t>
                </a:r>
              </a:p>
            </p:txBody>
          </p:sp>
        </mc:Choice>
        <mc:Fallback xmlns="">
          <p:sp>
            <p:nvSpPr>
              <p:cNvPr id="15" name="Rectangle 14">
                <a:extLst>
                  <a:ext uri="{FF2B5EF4-FFF2-40B4-BE49-F238E27FC236}">
                    <a16:creationId xmlns:a16="http://schemas.microsoft.com/office/drawing/2014/main" id="{FB419AEF-B261-4E26-907E-B4FB15FD045D}"/>
                  </a:ext>
                </a:extLst>
              </p:cNvPr>
              <p:cNvSpPr>
                <a:spLocks noRot="1" noChangeAspect="1" noMove="1" noResize="1" noEditPoints="1" noAdjustHandles="1" noChangeArrowheads="1" noChangeShapeType="1" noTextEdit="1"/>
              </p:cNvSpPr>
              <p:nvPr/>
            </p:nvSpPr>
            <p:spPr>
              <a:xfrm>
                <a:off x="8964534" y="5270328"/>
                <a:ext cx="3072957" cy="923330"/>
              </a:xfrm>
              <a:prstGeom prst="rect">
                <a:avLst/>
              </a:prstGeom>
              <a:blipFill>
                <a:blip r:embed="rId7"/>
                <a:stretch>
                  <a:fillRect l="-1786" t="-3974" r="-1587" b="-9934"/>
                </a:stretch>
              </a:blipFill>
            </p:spPr>
            <p:txBody>
              <a:bodyPr/>
              <a:lstStyle/>
              <a:p>
                <a:r>
                  <a:rPr lang="en-US">
                    <a:noFill/>
                  </a:rPr>
                  <a:t> </a:t>
                </a:r>
              </a:p>
            </p:txBody>
          </p:sp>
        </mc:Fallback>
      </mc:AlternateContent>
    </p:spTree>
    <p:extLst>
      <p:ext uri="{BB962C8B-B14F-4D97-AF65-F5344CB8AC3E}">
        <p14:creationId xmlns:p14="http://schemas.microsoft.com/office/powerpoint/2010/main" val="2399286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par>
                          <p:cTn id="29" fill="hold">
                            <p:stCondLst>
                              <p:cond delay="500"/>
                            </p:stCondLst>
                            <p:childTnLst>
                              <p:par>
                                <p:cTn id="30" presetID="16" presetClass="entr" presetSubtype="21" fill="hold" nodeType="after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par>
                          <p:cTn id="33" fill="hold">
                            <p:stCondLst>
                              <p:cond delay="1500"/>
                            </p:stCondLst>
                            <p:childTnLst>
                              <p:par>
                                <p:cTn id="34" presetID="16" presetClass="entr" presetSubtype="21" fill="hold" grpId="0" nodeType="afterEffect">
                                  <p:stCondLst>
                                    <p:cond delay="50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00"/>
                            </p:stCondLst>
                            <p:childTnLst>
                              <p:par>
                                <p:cTn id="43" presetID="22" presetClass="entr" presetSubtype="4" fill="hold" grpId="0" nodeType="after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500"/>
                            </p:stCondLst>
                            <p:childTnLst>
                              <p:par>
                                <p:cTn id="52" presetID="22" presetClass="entr" presetSubtype="4" fill="hold" grpId="0" nodeType="afterEffect">
                                  <p:stCondLst>
                                    <p:cond delay="25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7"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2D5FFFD-A64F-4B82-8677-0DECD1DCC45A}"/>
              </a:ext>
            </a:extLst>
          </p:cNvPr>
          <p:cNvSpPr>
            <a:spLocks noGrp="1"/>
          </p:cNvSpPr>
          <p:nvPr>
            <p:ph type="sldNum" sz="quarter" idx="12"/>
          </p:nvPr>
        </p:nvSpPr>
        <p:spPr/>
        <p:txBody>
          <a:bodyPr/>
          <a:lstStyle/>
          <a:p>
            <a:fld id="{40BC4CEA-C9D9-4C2D-8585-67E2BDAC0B0F}" type="slidenum">
              <a:rPr lang="fr-FR" smtClean="0"/>
              <a:t>5</a:t>
            </a:fld>
            <a:endParaRPr lang="fr-FR"/>
          </a:p>
        </p:txBody>
      </p:sp>
      <p:sp>
        <p:nvSpPr>
          <p:cNvPr id="6" name="Rectangle 5">
            <a:extLst>
              <a:ext uri="{FF2B5EF4-FFF2-40B4-BE49-F238E27FC236}">
                <a16:creationId xmlns:a16="http://schemas.microsoft.com/office/drawing/2014/main" id="{EC5D2486-F737-49E2-ABC8-C0AA08B59EFB}"/>
              </a:ext>
            </a:extLst>
          </p:cNvPr>
          <p:cNvSpPr/>
          <p:nvPr/>
        </p:nvSpPr>
        <p:spPr>
          <a:xfrm>
            <a:off x="1418013" y="1662797"/>
            <a:ext cx="4935967"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Les éco-matériaux sont des matériaux capables de :</a:t>
            </a:r>
            <a:endParaRPr lang="en-US" dirty="0"/>
          </a:p>
        </p:txBody>
      </p:sp>
      <p:sp>
        <p:nvSpPr>
          <p:cNvPr id="7" name="Rectangle 6">
            <a:extLst>
              <a:ext uri="{FF2B5EF4-FFF2-40B4-BE49-F238E27FC236}">
                <a16:creationId xmlns:a16="http://schemas.microsoft.com/office/drawing/2014/main" id="{41CCB6EF-89F6-4694-B608-39DAB1296C80}"/>
              </a:ext>
            </a:extLst>
          </p:cNvPr>
          <p:cNvSpPr/>
          <p:nvPr/>
        </p:nvSpPr>
        <p:spPr>
          <a:xfrm>
            <a:off x="1414454" y="2053874"/>
            <a:ext cx="6898653" cy="369332"/>
          </a:xfrm>
          <a:prstGeom prst="rect">
            <a:avLst/>
          </a:prstGeom>
        </p:spPr>
        <p:txBody>
          <a:bodyPr wrap="square">
            <a:spAutoFit/>
          </a:bodyPr>
          <a:lstStyle/>
          <a:p>
            <a:pPr marL="285750" indent="-285750">
              <a:buFont typeface="Arial" panose="020B0604020202020204" pitchFamily="34" charset="0"/>
              <a:buChar char="•"/>
            </a:pPr>
            <a:r>
              <a:rPr lang="fr-FR" dirty="0">
                <a:solidFill>
                  <a:srgbClr val="000000"/>
                </a:solidFill>
                <a:latin typeface="Times New Roman" panose="02020603050405020304" pitchFamily="18" charset="0"/>
              </a:rPr>
              <a:t>limiter les impacts environnementaux durant tout leur cycle de vie ; </a:t>
            </a:r>
          </a:p>
        </p:txBody>
      </p:sp>
      <p:sp>
        <p:nvSpPr>
          <p:cNvPr id="8" name="Rectangle 7">
            <a:extLst>
              <a:ext uri="{FF2B5EF4-FFF2-40B4-BE49-F238E27FC236}">
                <a16:creationId xmlns:a16="http://schemas.microsoft.com/office/drawing/2014/main" id="{3F970083-C843-4FE1-A5CA-9E631951B5CD}"/>
              </a:ext>
            </a:extLst>
          </p:cNvPr>
          <p:cNvSpPr/>
          <p:nvPr/>
        </p:nvSpPr>
        <p:spPr>
          <a:xfrm>
            <a:off x="1415988" y="2449261"/>
            <a:ext cx="8697158" cy="369332"/>
          </a:xfrm>
          <a:prstGeom prst="rect">
            <a:avLst/>
          </a:prstGeom>
        </p:spPr>
        <p:txBody>
          <a:bodyPr wrap="square">
            <a:spAutoFit/>
          </a:bodyPr>
          <a:lstStyle/>
          <a:p>
            <a:pPr marL="285750" indent="-285750">
              <a:buFont typeface="Arial" panose="020B0604020202020204" pitchFamily="34" charset="0"/>
              <a:buChar char="•"/>
            </a:pPr>
            <a:r>
              <a:rPr lang="fr-FR" dirty="0">
                <a:solidFill>
                  <a:srgbClr val="000000"/>
                </a:solidFill>
                <a:latin typeface="Times New Roman" panose="02020603050405020304" pitchFamily="18" charset="0"/>
              </a:rPr>
              <a:t>procurer des conditions de confort aux occupants du bâtiment pendant son exploitation ; </a:t>
            </a:r>
          </a:p>
        </p:txBody>
      </p:sp>
      <p:sp>
        <p:nvSpPr>
          <p:cNvPr id="9" name="Rectangle 8">
            <a:extLst>
              <a:ext uri="{FF2B5EF4-FFF2-40B4-BE49-F238E27FC236}">
                <a16:creationId xmlns:a16="http://schemas.microsoft.com/office/drawing/2014/main" id="{EDF32089-2089-461F-9C6A-8ABE3F30212F}"/>
              </a:ext>
            </a:extLst>
          </p:cNvPr>
          <p:cNvSpPr/>
          <p:nvPr/>
        </p:nvSpPr>
        <p:spPr>
          <a:xfrm>
            <a:off x="1414454" y="2841863"/>
            <a:ext cx="7800514" cy="369332"/>
          </a:xfrm>
          <a:prstGeom prst="rect">
            <a:avLst/>
          </a:prstGeom>
        </p:spPr>
        <p:txBody>
          <a:bodyPr wrap="square">
            <a:spAutoFit/>
          </a:bodyPr>
          <a:lstStyle/>
          <a:p>
            <a:pPr marL="285750" indent="-285750">
              <a:buFont typeface="Arial" panose="020B0604020202020204" pitchFamily="34" charset="0"/>
              <a:buChar char="•"/>
            </a:pPr>
            <a:r>
              <a:rPr lang="fr-FR" dirty="0">
                <a:solidFill>
                  <a:srgbClr val="000000"/>
                </a:solidFill>
                <a:latin typeface="Times New Roman" panose="02020603050405020304" pitchFamily="18" charset="0"/>
              </a:rPr>
              <a:t>ne présenter aucun danger pour la santé, avant, pendant et après utilisation ; </a:t>
            </a:r>
          </a:p>
        </p:txBody>
      </p:sp>
      <p:sp>
        <p:nvSpPr>
          <p:cNvPr id="10" name="Rectangle 9">
            <a:extLst>
              <a:ext uri="{FF2B5EF4-FFF2-40B4-BE49-F238E27FC236}">
                <a16:creationId xmlns:a16="http://schemas.microsoft.com/office/drawing/2014/main" id="{E7DB863F-4D5E-4163-8EF2-9EB6522CEBEB}"/>
              </a:ext>
            </a:extLst>
          </p:cNvPr>
          <p:cNvSpPr/>
          <p:nvPr/>
        </p:nvSpPr>
        <p:spPr>
          <a:xfrm>
            <a:off x="1414454" y="3229167"/>
            <a:ext cx="6096000" cy="369332"/>
          </a:xfrm>
          <a:prstGeom prst="rect">
            <a:avLst/>
          </a:prstGeom>
        </p:spPr>
        <p:txBody>
          <a:bodyPr>
            <a:spAutoFit/>
          </a:bodyPr>
          <a:lstStyle/>
          <a:p>
            <a:pPr marL="285750" indent="-285750">
              <a:buFont typeface="Arial" panose="020B0604020202020204" pitchFamily="34" charset="0"/>
              <a:buChar char="•"/>
            </a:pPr>
            <a:r>
              <a:rPr lang="fr-FR" dirty="0">
                <a:solidFill>
                  <a:srgbClr val="000000"/>
                </a:solidFill>
                <a:latin typeface="Times New Roman" panose="02020603050405020304" pitchFamily="18" charset="0"/>
              </a:rPr>
              <a:t>apporter un bénéfice économique et social. </a:t>
            </a:r>
          </a:p>
        </p:txBody>
      </p:sp>
      <p:sp>
        <p:nvSpPr>
          <p:cNvPr id="11" name="Rectangle 10">
            <a:extLst>
              <a:ext uri="{FF2B5EF4-FFF2-40B4-BE49-F238E27FC236}">
                <a16:creationId xmlns:a16="http://schemas.microsoft.com/office/drawing/2014/main" id="{AE182F2F-7A9D-40AA-A44D-B4C9A18FFDFE}"/>
              </a:ext>
            </a:extLst>
          </p:cNvPr>
          <p:cNvSpPr/>
          <p:nvPr/>
        </p:nvSpPr>
        <p:spPr>
          <a:xfrm>
            <a:off x="1844462" y="783575"/>
            <a:ext cx="3974165" cy="369332"/>
          </a:xfrm>
          <a:prstGeom prst="rect">
            <a:avLst/>
          </a:prstGeom>
        </p:spPr>
        <p:txBody>
          <a:bodyPr wrap="none">
            <a:spAutoFit/>
          </a:bodyPr>
          <a:lstStyle/>
          <a:p>
            <a:pPr marL="342900" indent="-342900">
              <a:buAutoNum type="arabicPeriod"/>
            </a:pPr>
            <a:r>
              <a:rPr lang="fr-FR" b="1" dirty="0">
                <a:latin typeface="Times New Roman" panose="02020603050405020304" pitchFamily="18" charset="0"/>
                <a:cs typeface="Times New Roman" panose="02020603050405020304" pitchFamily="18" charset="0"/>
              </a:rPr>
              <a:t>Inertie thermique et éco-matériaux</a:t>
            </a:r>
          </a:p>
        </p:txBody>
      </p:sp>
      <p:sp>
        <p:nvSpPr>
          <p:cNvPr id="2" name="Rectangle 1">
            <a:extLst>
              <a:ext uri="{FF2B5EF4-FFF2-40B4-BE49-F238E27FC236}">
                <a16:creationId xmlns:a16="http://schemas.microsoft.com/office/drawing/2014/main" id="{DC093819-90F5-43C0-A5BC-D853168325AB}"/>
              </a:ext>
            </a:extLst>
          </p:cNvPr>
          <p:cNvSpPr/>
          <p:nvPr/>
        </p:nvSpPr>
        <p:spPr>
          <a:xfrm>
            <a:off x="1414454" y="3646806"/>
            <a:ext cx="9892683" cy="646331"/>
          </a:xfrm>
          <a:prstGeom prst="rect">
            <a:avLst/>
          </a:prstGeom>
        </p:spPr>
        <p:txBody>
          <a:bodyPr wrap="square">
            <a:spAutoFit/>
          </a:bodyPr>
          <a:lstStyle/>
          <a:p>
            <a:pPr algn="just"/>
            <a:r>
              <a:rPr lang="fr-FR" dirty="0">
                <a:latin typeface="Times New Roman" panose="02020603050405020304" pitchFamily="18" charset="0"/>
                <a:ea typeface="Times New Roman" panose="02020603050405020304" pitchFamily="18" charset="0"/>
                <a:cs typeface="Times New Roman" panose="02020603050405020304" pitchFamily="18" charset="0"/>
              </a:rPr>
              <a:t>C’est le cas de l’</a:t>
            </a:r>
            <a:r>
              <a:rPr lang="fr-FR" b="1" i="1" dirty="0">
                <a:latin typeface="Times New Roman" panose="02020603050405020304" pitchFamily="18" charset="0"/>
                <a:ea typeface="Times New Roman" panose="02020603050405020304" pitchFamily="18" charset="0"/>
                <a:cs typeface="Times New Roman" panose="02020603050405020304" pitchFamily="18" charset="0"/>
              </a:rPr>
              <a:t>argile</a:t>
            </a:r>
            <a:r>
              <a:rPr lang="fr-FR" dirty="0">
                <a:latin typeface="Times New Roman" panose="02020603050405020304" pitchFamily="18" charset="0"/>
                <a:ea typeface="Times New Roman" panose="02020603050405020304" pitchFamily="18" charset="0"/>
                <a:cs typeface="Times New Roman" panose="02020603050405020304" pitchFamily="18" charset="0"/>
              </a:rPr>
              <a:t> qui est un matériau largement utilisé en construction depuis des temps anciens et dont l’usage est toujours d’actualité.</a:t>
            </a:r>
            <a:endParaRPr lang="en-US"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96BA101-592F-41FB-8EBE-3D60A6312FE8}"/>
              </a:ext>
            </a:extLst>
          </p:cNvPr>
          <p:cNvSpPr/>
          <p:nvPr/>
        </p:nvSpPr>
        <p:spPr>
          <a:xfrm>
            <a:off x="1414454" y="4326677"/>
            <a:ext cx="9892683" cy="646331"/>
          </a:xfrm>
          <a:prstGeom prst="rect">
            <a:avLst/>
          </a:prstGeom>
        </p:spPr>
        <p:txBody>
          <a:bodyPr wrap="square">
            <a:spAutoFit/>
          </a:bodyPr>
          <a:lstStyle/>
          <a:p>
            <a:pPr algn="just"/>
            <a:r>
              <a:rPr lang="fr-FR" dirty="0">
                <a:latin typeface="Times New Roman" panose="02020603050405020304" pitchFamily="18" charset="0"/>
                <a:ea typeface="Times New Roman" panose="02020603050405020304" pitchFamily="18" charset="0"/>
                <a:cs typeface="Times New Roman" panose="02020603050405020304" pitchFamily="18" charset="0"/>
              </a:rPr>
              <a:t>K. El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Azhari</a:t>
            </a:r>
            <a:r>
              <a:rPr lang="fr-FR" dirty="0">
                <a:latin typeface="Times New Roman" panose="02020603050405020304" pitchFamily="18" charset="0"/>
                <a:ea typeface="Times New Roman" panose="02020603050405020304" pitchFamily="18" charset="0"/>
                <a:cs typeface="Times New Roman" panose="02020603050405020304" pitchFamily="18" charset="0"/>
              </a:rPr>
              <a:t> et al. décrivent l’argile comme étant un matériau écologique, à forte inertie thermique et beaucoup utilisée dans les constructions en milieux ruraux (Y.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Chihab</a:t>
            </a:r>
            <a:r>
              <a:rPr lang="fr-FR" dirty="0">
                <a:latin typeface="Times New Roman" panose="02020603050405020304" pitchFamily="18" charset="0"/>
                <a:ea typeface="Times New Roman" panose="02020603050405020304" pitchFamily="18" charset="0"/>
                <a:cs typeface="Times New Roman" panose="02020603050405020304" pitchFamily="18" charset="0"/>
              </a:rPr>
              <a:t> et al., 2017).</a:t>
            </a:r>
            <a:endParaRPr lang="en-US"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994C3451-C75B-4F51-A506-24BB8E3699A9}"/>
              </a:ext>
            </a:extLst>
          </p:cNvPr>
          <p:cNvSpPr/>
          <p:nvPr/>
        </p:nvSpPr>
        <p:spPr>
          <a:xfrm>
            <a:off x="1414454" y="5612760"/>
            <a:ext cx="9892683" cy="923330"/>
          </a:xfrm>
          <a:prstGeom prst="rect">
            <a:avLst/>
          </a:prstGeom>
        </p:spPr>
        <p:txBody>
          <a:bodyPr wrap="square">
            <a:spAutoFit/>
          </a:bodyPr>
          <a:lstStyle/>
          <a:p>
            <a:pPr algn="just"/>
            <a:r>
              <a:rPr lang="fr-FR" dirty="0">
                <a:latin typeface="Times New Roman" panose="02020603050405020304" pitchFamily="18" charset="0"/>
                <a:ea typeface="Calibri" panose="020F0502020204030204" pitchFamily="34" charset="0"/>
                <a:cs typeface="Times New Roman" panose="02020603050405020304" pitchFamily="18" charset="0"/>
              </a:rPr>
              <a:t>Un matériau composite est un assemblage de deux ou plusieurs matériaux de natures différentes, se complétant et permettant d’aboutir à un matériau dont l’ensemble des performances est supérieur à celui des composants pris séparément (M. Berthelot, 2012),</a:t>
            </a:r>
            <a:endParaRPr lang="en-US"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4E0571D-D413-4DB7-9360-3505BFB98CDD}"/>
              </a:ext>
            </a:extLst>
          </p:cNvPr>
          <p:cNvSpPr/>
          <p:nvPr/>
        </p:nvSpPr>
        <p:spPr>
          <a:xfrm>
            <a:off x="2734436" y="5129646"/>
            <a:ext cx="770404"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Argile</a:t>
            </a:r>
            <a:endParaRPr lang="en-US" dirty="0"/>
          </a:p>
        </p:txBody>
      </p:sp>
      <p:sp>
        <p:nvSpPr>
          <p:cNvPr id="13" name="Signe Plus 12">
            <a:extLst>
              <a:ext uri="{FF2B5EF4-FFF2-40B4-BE49-F238E27FC236}">
                <a16:creationId xmlns:a16="http://schemas.microsoft.com/office/drawing/2014/main" id="{15583580-E636-4175-B45C-067D6393DB97}"/>
              </a:ext>
            </a:extLst>
          </p:cNvPr>
          <p:cNvSpPr/>
          <p:nvPr/>
        </p:nvSpPr>
        <p:spPr>
          <a:xfrm>
            <a:off x="3824524" y="5254123"/>
            <a:ext cx="221942" cy="232373"/>
          </a:xfrm>
          <a:prstGeom prst="mathPlus">
            <a:avLst>
              <a:gd name="adj1" fmla="val 17887"/>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BDD1B1-577A-40B7-81E1-AE16DFE872E4}"/>
              </a:ext>
            </a:extLst>
          </p:cNvPr>
          <p:cNvSpPr/>
          <p:nvPr/>
        </p:nvSpPr>
        <p:spPr>
          <a:xfrm>
            <a:off x="4500979" y="5124251"/>
            <a:ext cx="2191626"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Composant biosourcé</a:t>
            </a:r>
            <a:endParaRPr lang="en-US" dirty="0"/>
          </a:p>
        </p:txBody>
      </p:sp>
      <p:sp>
        <p:nvSpPr>
          <p:cNvPr id="15" name="Flèche : droite 14">
            <a:extLst>
              <a:ext uri="{FF2B5EF4-FFF2-40B4-BE49-F238E27FC236}">
                <a16:creationId xmlns:a16="http://schemas.microsoft.com/office/drawing/2014/main" id="{2EBDE893-4EC4-4A48-A7F5-AB031B7ED23B}"/>
              </a:ext>
            </a:extLst>
          </p:cNvPr>
          <p:cNvSpPr/>
          <p:nvPr/>
        </p:nvSpPr>
        <p:spPr>
          <a:xfrm>
            <a:off x="7147118" y="5232868"/>
            <a:ext cx="588214" cy="253628"/>
          </a:xfrm>
          <a:prstGeom prst="rightArrow">
            <a:avLst>
              <a:gd name="adj1" fmla="val 29310"/>
              <a:gd name="adj2" fmla="val 6034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81C6D5-CCD5-4968-B8AC-DFB272CD9A3E}"/>
              </a:ext>
            </a:extLst>
          </p:cNvPr>
          <p:cNvSpPr/>
          <p:nvPr/>
        </p:nvSpPr>
        <p:spPr>
          <a:xfrm>
            <a:off x="8026621" y="5124251"/>
            <a:ext cx="2024913"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cs typeface="Times New Roman" panose="02020603050405020304" pitchFamily="18" charset="0"/>
              </a:rPr>
              <a:t>Matériau composite</a:t>
            </a:r>
            <a:endParaRPr lang="en-US" dirty="0"/>
          </a:p>
        </p:txBody>
      </p:sp>
      <p:sp>
        <p:nvSpPr>
          <p:cNvPr id="16" name="Rectangle 15">
            <a:extLst>
              <a:ext uri="{FF2B5EF4-FFF2-40B4-BE49-F238E27FC236}">
                <a16:creationId xmlns:a16="http://schemas.microsoft.com/office/drawing/2014/main" id="{700ACBA4-8A1B-4D28-90A3-7A713A301F0E}"/>
              </a:ext>
            </a:extLst>
          </p:cNvPr>
          <p:cNvSpPr/>
          <p:nvPr/>
        </p:nvSpPr>
        <p:spPr>
          <a:xfrm>
            <a:off x="1844462" y="1237707"/>
            <a:ext cx="2165978"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1.2.   Eco-matériaux</a:t>
            </a:r>
            <a:endParaRPr lang="en-US" dirty="0"/>
          </a:p>
        </p:txBody>
      </p:sp>
    </p:spTree>
    <p:extLst>
      <p:ext uri="{BB962C8B-B14F-4D97-AF65-F5344CB8AC3E}">
        <p14:creationId xmlns:p14="http://schemas.microsoft.com/office/powerpoint/2010/main" val="10267984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14" presetClass="entr" presetSubtype="10"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500"/>
                            </p:stCondLst>
                            <p:childTnLst>
                              <p:par>
                                <p:cTn id="18" presetID="14" presetClass="entr" presetSubtype="10" fill="hold" grpId="0" nodeType="after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par>
                          <p:cTn id="21" fill="hold">
                            <p:stCondLst>
                              <p:cond delay="2500"/>
                            </p:stCondLst>
                            <p:childTnLst>
                              <p:par>
                                <p:cTn id="22" presetID="14" presetClass="entr" presetSubtype="10" fill="hold" grpId="0" nodeType="after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par>
                          <p:cTn id="25" fill="hold">
                            <p:stCondLst>
                              <p:cond delay="3500"/>
                            </p:stCondLst>
                            <p:childTnLst>
                              <p:par>
                                <p:cTn id="26" presetID="14" presetClass="entr" presetSubtype="10" fill="hold" grpId="0" nodeType="after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
                            </p:stCondLst>
                            <p:childTnLst>
                              <p:par>
                                <p:cTn id="45" presetID="10" presetClass="entr" presetSubtype="0" fill="hold" grpId="0" nodeType="afterEffect">
                                  <p:stCondLst>
                                    <p:cond delay="25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1250"/>
                            </p:stCondLst>
                            <p:childTnLst>
                              <p:par>
                                <p:cTn id="49" presetID="10" presetClass="entr" presetSubtype="0" fill="hold" grpId="0" nodeType="afterEffect">
                                  <p:stCondLst>
                                    <p:cond delay="25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2000"/>
                            </p:stCondLst>
                            <p:childTnLst>
                              <p:par>
                                <p:cTn id="53" presetID="16" presetClass="entr" presetSubtype="21" fill="hold" grpId="0" nodeType="afterEffect">
                                  <p:stCondLst>
                                    <p:cond delay="25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par>
                          <p:cTn id="56" fill="hold">
                            <p:stCondLst>
                              <p:cond delay="2750"/>
                            </p:stCondLst>
                            <p:childTnLst>
                              <p:par>
                                <p:cTn id="57" presetID="42" presetClass="entr" presetSubtype="0" fill="hold" grpId="0" nodeType="afterEffect">
                                  <p:stCondLst>
                                    <p:cond delay="25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anim calcmode="lin" valueType="num">
                                      <p:cBhvr>
                                        <p:cTn id="60" dur="500" fill="hold"/>
                                        <p:tgtEl>
                                          <p:spTgt spid="14"/>
                                        </p:tgtEl>
                                        <p:attrNameLst>
                                          <p:attrName>ppt_x</p:attrName>
                                        </p:attrNameLst>
                                      </p:cBhvr>
                                      <p:tavLst>
                                        <p:tav tm="0">
                                          <p:val>
                                            <p:strVal val="#ppt_x"/>
                                          </p:val>
                                        </p:tav>
                                        <p:tav tm="100000">
                                          <p:val>
                                            <p:strVal val="#ppt_x"/>
                                          </p:val>
                                        </p:tav>
                                      </p:tavLst>
                                    </p:anim>
                                    <p:anim calcmode="lin" valueType="num">
                                      <p:cBhvr>
                                        <p:cTn id="61" dur="50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14" presetClass="entr" presetSubtype="10" fill="hold" grpId="0" nodeType="afterEffect">
                                  <p:stCondLst>
                                    <p:cond delay="250"/>
                                  </p:stCondLst>
                                  <p:childTnLst>
                                    <p:set>
                                      <p:cBhvr>
                                        <p:cTn id="64" dur="1" fill="hold">
                                          <p:stCondLst>
                                            <p:cond delay="0"/>
                                          </p:stCondLst>
                                        </p:cTn>
                                        <p:tgtEl>
                                          <p:spTgt spid="19"/>
                                        </p:tgtEl>
                                        <p:attrNameLst>
                                          <p:attrName>style.visibility</p:attrName>
                                        </p:attrNameLst>
                                      </p:cBhvr>
                                      <p:to>
                                        <p:strVal val="visible"/>
                                      </p:to>
                                    </p:set>
                                    <p:animEffect transition="in" filter="randombar(horizontal)">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2" grpId="0"/>
      <p:bldP spid="5" grpId="0"/>
      <p:bldP spid="19" grpId="0"/>
      <p:bldP spid="3" grpId="0"/>
      <p:bldP spid="13" grpId="0" animBg="1"/>
      <p:bldP spid="12" grpId="0"/>
      <p:bldP spid="15" grpId="0" animBg="1"/>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6CB58DD-8FAA-47D7-A78F-AC5EB82A9DAE}"/>
              </a:ext>
            </a:extLst>
          </p:cNvPr>
          <p:cNvSpPr>
            <a:spLocks noGrp="1"/>
          </p:cNvSpPr>
          <p:nvPr>
            <p:ph type="sldNum" sz="quarter" idx="12"/>
          </p:nvPr>
        </p:nvSpPr>
        <p:spPr/>
        <p:txBody>
          <a:bodyPr/>
          <a:lstStyle/>
          <a:p>
            <a:fld id="{40BC4CEA-C9D9-4C2D-8585-67E2BDAC0B0F}" type="slidenum">
              <a:rPr lang="fr-FR" smtClean="0"/>
              <a:t>6</a:t>
            </a:fld>
            <a:endParaRPr lang="fr-FR"/>
          </a:p>
        </p:txBody>
      </p:sp>
      <p:sp>
        <p:nvSpPr>
          <p:cNvPr id="12" name="Rectangle 11">
            <a:extLst>
              <a:ext uri="{FF2B5EF4-FFF2-40B4-BE49-F238E27FC236}">
                <a16:creationId xmlns:a16="http://schemas.microsoft.com/office/drawing/2014/main" id="{762599F1-7B5E-4CDF-8C67-155D90802FD3}"/>
              </a:ext>
            </a:extLst>
          </p:cNvPr>
          <p:cNvSpPr/>
          <p:nvPr/>
        </p:nvSpPr>
        <p:spPr>
          <a:xfrm>
            <a:off x="1311579" y="1948769"/>
            <a:ext cx="10167619" cy="923330"/>
          </a:xfrm>
          <a:prstGeom prst="rect">
            <a:avLst/>
          </a:prstGeom>
        </p:spPr>
        <p:txBody>
          <a:bodyPr wrap="square">
            <a:spAutoFit/>
          </a:bodyPr>
          <a:lstStyle/>
          <a:p>
            <a:pPr algn="just"/>
            <a:r>
              <a:rPr lang="fr-FR" dirty="0">
                <a:latin typeface="Times New Roman" panose="02020603050405020304" pitchFamily="18" charset="0"/>
                <a:ea typeface="Calibri" panose="020F0502020204030204" pitchFamily="34" charset="0"/>
                <a:cs typeface="Times New Roman" panose="02020603050405020304" pitchFamily="18" charset="0"/>
              </a:rPr>
              <a:t>De son nom scientifique « </a:t>
            </a:r>
            <a:r>
              <a:rPr lang="fr-FR" dirty="0" err="1">
                <a:latin typeface="Times New Roman" panose="02020603050405020304" pitchFamily="18" charset="0"/>
                <a:ea typeface="Calibri" panose="020F0502020204030204" pitchFamily="34" charset="0"/>
                <a:cs typeface="Times New Roman" panose="02020603050405020304" pitchFamily="18" charset="0"/>
              </a:rPr>
              <a:t>Elitrygia</a:t>
            </a:r>
            <a:r>
              <a:rPr lang="fr-FR" dirty="0">
                <a:latin typeface="Times New Roman" panose="02020603050405020304" pitchFamily="18" charset="0"/>
                <a:ea typeface="Calibri" panose="020F0502020204030204" pitchFamily="34" charset="0"/>
                <a:cs typeface="Times New Roman" panose="02020603050405020304" pitchFamily="18" charset="0"/>
              </a:rPr>
              <a:t> repens », le chiendent est une mauvaise herbe vivace de la famille des graminées qui se reconnait par ses longues feuilles à nervures fines plus ou moins planes et de couleur verte glauque (Figure 2). </a:t>
            </a:r>
            <a:endParaRPr lang="en-US"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1FE35A1-3577-4B32-8049-AA7F182A8341}"/>
              </a:ext>
            </a:extLst>
          </p:cNvPr>
          <p:cNvSpPr/>
          <p:nvPr/>
        </p:nvSpPr>
        <p:spPr>
          <a:xfrm>
            <a:off x="4287782" y="3200975"/>
            <a:ext cx="7191416" cy="646331"/>
          </a:xfrm>
          <a:prstGeom prst="rect">
            <a:avLst/>
          </a:prstGeom>
        </p:spPr>
        <p:txBody>
          <a:bodyPr wrap="square">
            <a:spAutoFit/>
          </a:bodyPr>
          <a:lstStyle/>
          <a:p>
            <a:pPr algn="just"/>
            <a:r>
              <a:rPr lang="fr-FR" dirty="0">
                <a:latin typeface="Times New Roman" panose="02020603050405020304" pitchFamily="18" charset="0"/>
                <a:ea typeface="Calibri" panose="020F0502020204030204" pitchFamily="34" charset="0"/>
                <a:cs typeface="Times New Roman" panose="02020603050405020304" pitchFamily="18" charset="0"/>
              </a:rPr>
              <a:t>Il s’agit d’une herbe envahissante présente pratiquement sur toutes les surfaces cultivables. </a:t>
            </a:r>
            <a:endParaRPr lang="en-US"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1922BEF2-F478-497A-8E38-60D2263EE50E}"/>
              </a:ext>
            </a:extLst>
          </p:cNvPr>
          <p:cNvSpPr/>
          <p:nvPr/>
        </p:nvSpPr>
        <p:spPr>
          <a:xfrm>
            <a:off x="4287782" y="4386628"/>
            <a:ext cx="7191416" cy="646331"/>
          </a:xfrm>
          <a:prstGeom prst="rect">
            <a:avLst/>
          </a:prstGeom>
        </p:spPr>
        <p:txBody>
          <a:bodyPr wrap="square">
            <a:spAutoFit/>
          </a:bodyPr>
          <a:lstStyle/>
          <a:p>
            <a:pPr algn="just"/>
            <a:r>
              <a:rPr lang="fr-FR" dirty="0">
                <a:latin typeface="Times New Roman" panose="02020603050405020304" pitchFamily="18" charset="0"/>
                <a:ea typeface="Calibri" panose="020F0502020204030204" pitchFamily="34" charset="0"/>
                <a:cs typeface="Times New Roman" panose="02020603050405020304" pitchFamily="18" charset="0"/>
              </a:rPr>
              <a:t>Un moyen de valorisation du chiendent est son utilisation en tant que renfort végétal dans les matériaux composite de construction. </a:t>
            </a:r>
            <a:endParaRPr lang="en-US" dirty="0">
              <a:latin typeface="Times New Roman" panose="02020603050405020304" pitchFamily="18" charset="0"/>
              <a:cs typeface="Times New Roman" panose="02020603050405020304" pitchFamily="18" charset="0"/>
            </a:endParaRPr>
          </a:p>
        </p:txBody>
      </p:sp>
      <p:pic>
        <p:nvPicPr>
          <p:cNvPr id="15" name="Image 14">
            <a:extLst>
              <a:ext uri="{FF2B5EF4-FFF2-40B4-BE49-F238E27FC236}">
                <a16:creationId xmlns:a16="http://schemas.microsoft.com/office/drawing/2014/main" id="{1484F27F-5D57-4D7A-9B2F-FF81A4BBA265}"/>
              </a:ext>
            </a:extLst>
          </p:cNvPr>
          <p:cNvPicPr/>
          <p:nvPr/>
        </p:nvPicPr>
        <p:blipFill>
          <a:blip r:embed="rId3"/>
          <a:stretch>
            <a:fillRect/>
          </a:stretch>
        </p:blipFill>
        <p:spPr>
          <a:xfrm>
            <a:off x="1446754" y="2872099"/>
            <a:ext cx="2384790" cy="3373253"/>
          </a:xfrm>
          <a:prstGeom prst="rect">
            <a:avLst/>
          </a:prstGeom>
        </p:spPr>
      </p:pic>
      <p:sp>
        <p:nvSpPr>
          <p:cNvPr id="2" name="Rectangle 1">
            <a:extLst>
              <a:ext uri="{FF2B5EF4-FFF2-40B4-BE49-F238E27FC236}">
                <a16:creationId xmlns:a16="http://schemas.microsoft.com/office/drawing/2014/main" id="{0D9961B8-D82D-4FD7-AC9C-E6B1B9B1CB50}"/>
              </a:ext>
            </a:extLst>
          </p:cNvPr>
          <p:cNvSpPr/>
          <p:nvPr/>
        </p:nvSpPr>
        <p:spPr>
          <a:xfrm>
            <a:off x="1844462" y="1619893"/>
            <a:ext cx="3444213" cy="369332"/>
          </a:xfrm>
          <a:prstGeom prst="rect">
            <a:avLst/>
          </a:prstGeom>
        </p:spPr>
        <p:txBody>
          <a:bodyPr wrap="none">
            <a:spAutoFit/>
          </a:bodyPr>
          <a:lstStyle/>
          <a:p>
            <a:r>
              <a:rPr lang="fr-FR" b="1" dirty="0">
                <a:latin typeface="Times New Roman" panose="02020603050405020304" pitchFamily="18" charset="0"/>
                <a:ea typeface="Calibri" panose="020F0502020204030204" pitchFamily="34" charset="0"/>
                <a:cs typeface="Times New Roman" panose="02020603050405020304" pitchFamily="18" charset="0"/>
              </a:rPr>
              <a:t>Composant biosourcé : </a:t>
            </a:r>
            <a:r>
              <a:rPr lang="fr-FR" b="1" i="1" dirty="0">
                <a:latin typeface="Times New Roman" panose="02020603050405020304" pitchFamily="18" charset="0"/>
                <a:ea typeface="Calibri" panose="020F0502020204030204" pitchFamily="34" charset="0"/>
                <a:cs typeface="Times New Roman" panose="02020603050405020304" pitchFamily="18" charset="0"/>
              </a:rPr>
              <a:t>chiendent</a:t>
            </a:r>
            <a:endParaRPr lang="en-US" b="1" i="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92493C5-6F49-4478-B132-82EAC17D51D4}"/>
              </a:ext>
            </a:extLst>
          </p:cNvPr>
          <p:cNvSpPr/>
          <p:nvPr/>
        </p:nvSpPr>
        <p:spPr>
          <a:xfrm>
            <a:off x="1844462" y="783575"/>
            <a:ext cx="3974165" cy="369332"/>
          </a:xfrm>
          <a:prstGeom prst="rect">
            <a:avLst/>
          </a:prstGeom>
        </p:spPr>
        <p:txBody>
          <a:bodyPr wrap="none">
            <a:spAutoFit/>
          </a:bodyPr>
          <a:lstStyle/>
          <a:p>
            <a:pPr marL="342900" indent="-342900">
              <a:buAutoNum type="arabicPeriod"/>
            </a:pPr>
            <a:r>
              <a:rPr lang="fr-FR" b="1" dirty="0">
                <a:latin typeface="Times New Roman" panose="02020603050405020304" pitchFamily="18" charset="0"/>
                <a:cs typeface="Times New Roman" panose="02020603050405020304" pitchFamily="18" charset="0"/>
              </a:rPr>
              <a:t>Inertie thermique et éco-matériaux</a:t>
            </a:r>
          </a:p>
        </p:txBody>
      </p:sp>
      <p:sp>
        <p:nvSpPr>
          <p:cNvPr id="9" name="Rectangle 8">
            <a:extLst>
              <a:ext uri="{FF2B5EF4-FFF2-40B4-BE49-F238E27FC236}">
                <a16:creationId xmlns:a16="http://schemas.microsoft.com/office/drawing/2014/main" id="{6711A321-4598-4E81-9D9B-D49E89A63618}"/>
              </a:ext>
            </a:extLst>
          </p:cNvPr>
          <p:cNvSpPr/>
          <p:nvPr/>
        </p:nvSpPr>
        <p:spPr>
          <a:xfrm>
            <a:off x="1844462" y="1250561"/>
            <a:ext cx="2165978"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1.2.   Eco-matériaux</a:t>
            </a:r>
            <a:endParaRPr lang="en-US" dirty="0"/>
          </a:p>
        </p:txBody>
      </p:sp>
      <p:sp>
        <p:nvSpPr>
          <p:cNvPr id="3" name="Rectangle 2">
            <a:extLst>
              <a:ext uri="{FF2B5EF4-FFF2-40B4-BE49-F238E27FC236}">
                <a16:creationId xmlns:a16="http://schemas.microsoft.com/office/drawing/2014/main" id="{6E0235BD-F0F3-48E1-ACDB-D497756B5448}"/>
              </a:ext>
            </a:extLst>
          </p:cNvPr>
          <p:cNvSpPr/>
          <p:nvPr/>
        </p:nvSpPr>
        <p:spPr>
          <a:xfrm>
            <a:off x="1693216" y="6345936"/>
            <a:ext cx="1891865" cy="338554"/>
          </a:xfrm>
          <a:prstGeom prst="rect">
            <a:avLst/>
          </a:prstGeom>
        </p:spPr>
        <p:txBody>
          <a:bodyPr wrap="none">
            <a:spAutoFit/>
          </a:bodyPr>
          <a:lstStyle/>
          <a:p>
            <a:r>
              <a:rPr lang="fr-FR" sz="1600" b="1" i="1" dirty="0">
                <a:latin typeface="Times New Roman" panose="02020603050405020304" pitchFamily="18" charset="0"/>
                <a:ea typeface="Calibri" panose="020F0502020204030204" pitchFamily="34" charset="0"/>
                <a:cs typeface="Times New Roman" panose="02020603050405020304" pitchFamily="18" charset="0"/>
              </a:rPr>
              <a:t>Figure 2 : </a:t>
            </a:r>
            <a:r>
              <a:rPr lang="fr-FR" sz="1600" dirty="0">
                <a:latin typeface="Times New Roman" panose="02020603050405020304" pitchFamily="18" charset="0"/>
                <a:ea typeface="Calibri" panose="020F0502020204030204" pitchFamily="34" charset="0"/>
                <a:cs typeface="Times New Roman" panose="02020603050405020304" pitchFamily="18" charset="0"/>
              </a:rPr>
              <a:t>chiendent</a:t>
            </a:r>
            <a:endParaRPr lang="en-US" sz="1600" dirty="0"/>
          </a:p>
        </p:txBody>
      </p:sp>
    </p:spTree>
    <p:extLst>
      <p:ext uri="{BB962C8B-B14F-4D97-AF65-F5344CB8AC3E}">
        <p14:creationId xmlns:p14="http://schemas.microsoft.com/office/powerpoint/2010/main" val="16778884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250"/>
                            </p:stCondLst>
                            <p:childTnLst>
                              <p:par>
                                <p:cTn id="13" presetID="21" presetClass="entr" presetSubtype="1" fill="hold" nodeType="afterEffect">
                                  <p:stCondLst>
                                    <p:cond delay="100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1500"/>
                                        <p:tgtEl>
                                          <p:spTgt spid="15"/>
                                        </p:tgtEl>
                                      </p:cBhvr>
                                    </p:animEffect>
                                  </p:childTnLst>
                                </p:cTn>
                              </p:par>
                            </p:childTnLst>
                          </p:cTn>
                        </p:par>
                        <p:par>
                          <p:cTn id="16" fill="hold">
                            <p:stCondLst>
                              <p:cond delay="3750"/>
                            </p:stCondLst>
                            <p:childTnLst>
                              <p:par>
                                <p:cTn id="17" presetID="21" presetClass="entr" presetSubtype="1" fill="hold" grpId="0"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1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9338DAC-5CE9-4699-9406-A0AFEA045982}"/>
              </a:ext>
            </a:extLst>
          </p:cNvPr>
          <p:cNvSpPr>
            <a:spLocks noGrp="1"/>
          </p:cNvSpPr>
          <p:nvPr>
            <p:ph type="sldNum" sz="quarter" idx="12"/>
          </p:nvPr>
        </p:nvSpPr>
        <p:spPr/>
        <p:txBody>
          <a:bodyPr/>
          <a:lstStyle/>
          <a:p>
            <a:fld id="{40BC4CEA-C9D9-4C2D-8585-67E2BDAC0B0F}" type="slidenum">
              <a:rPr lang="fr-FR" smtClean="0"/>
              <a:t>7</a:t>
            </a:fld>
            <a:endParaRPr lang="fr-FR"/>
          </a:p>
        </p:txBody>
      </p:sp>
      <p:pic>
        <p:nvPicPr>
          <p:cNvPr id="6" name="Image 5">
            <a:extLst>
              <a:ext uri="{FF2B5EF4-FFF2-40B4-BE49-F238E27FC236}">
                <a16:creationId xmlns:a16="http://schemas.microsoft.com/office/drawing/2014/main" id="{73D53A69-2A28-4BF8-A8C3-495996752853}"/>
              </a:ext>
            </a:extLst>
          </p:cNvPr>
          <p:cNvPicPr>
            <a:picLocks noChangeAspect="1"/>
          </p:cNvPicPr>
          <p:nvPr/>
        </p:nvPicPr>
        <p:blipFill>
          <a:blip r:embed="rId3"/>
          <a:stretch>
            <a:fillRect/>
          </a:stretch>
        </p:blipFill>
        <p:spPr>
          <a:xfrm>
            <a:off x="9024176" y="4224628"/>
            <a:ext cx="1779352" cy="1817432"/>
          </a:xfrm>
          <a:prstGeom prst="rect">
            <a:avLst/>
          </a:prstGeom>
        </p:spPr>
      </p:pic>
      <p:sp>
        <p:nvSpPr>
          <p:cNvPr id="8" name="Signe Plus 7">
            <a:extLst>
              <a:ext uri="{FF2B5EF4-FFF2-40B4-BE49-F238E27FC236}">
                <a16:creationId xmlns:a16="http://schemas.microsoft.com/office/drawing/2014/main" id="{0B0946AA-6AE0-425E-8FEC-B8661B707C51}"/>
              </a:ext>
            </a:extLst>
          </p:cNvPr>
          <p:cNvSpPr/>
          <p:nvPr/>
        </p:nvSpPr>
        <p:spPr>
          <a:xfrm>
            <a:off x="9764583" y="3638740"/>
            <a:ext cx="363984" cy="376148"/>
          </a:xfrm>
          <a:prstGeom prst="mathPlus">
            <a:avLst>
              <a:gd name="adj1" fmla="val 13471"/>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èche : droite 8">
            <a:extLst>
              <a:ext uri="{FF2B5EF4-FFF2-40B4-BE49-F238E27FC236}">
                <a16:creationId xmlns:a16="http://schemas.microsoft.com/office/drawing/2014/main" id="{709922BD-2CBD-4C77-8DAB-E46ECED78B56}"/>
              </a:ext>
            </a:extLst>
          </p:cNvPr>
          <p:cNvSpPr/>
          <p:nvPr/>
        </p:nvSpPr>
        <p:spPr>
          <a:xfrm rot="10800000">
            <a:off x="7470132" y="5154793"/>
            <a:ext cx="880994" cy="257453"/>
          </a:xfrm>
          <a:prstGeom prst="rightArrow">
            <a:avLst>
              <a:gd name="adj1" fmla="val 42897"/>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915E8C-EA99-417B-980F-0E740CD23DD2}"/>
              </a:ext>
            </a:extLst>
          </p:cNvPr>
          <p:cNvSpPr/>
          <p:nvPr/>
        </p:nvSpPr>
        <p:spPr>
          <a:xfrm>
            <a:off x="3432030" y="6393290"/>
            <a:ext cx="6345391" cy="338554"/>
          </a:xfrm>
          <a:prstGeom prst="rect">
            <a:avLst/>
          </a:prstGeom>
        </p:spPr>
        <p:txBody>
          <a:bodyPr wrap="none">
            <a:spAutoFit/>
          </a:bodyPr>
          <a:lstStyle/>
          <a:p>
            <a:r>
              <a:rPr lang="fr-FR" sz="1600" b="1" i="1" dirty="0">
                <a:solidFill>
                  <a:srgbClr val="000000"/>
                </a:solidFill>
                <a:latin typeface="Times New Roman" panose="02020603050405020304" pitchFamily="18" charset="0"/>
                <a:cs typeface="Times New Roman" panose="02020603050405020304" pitchFamily="18" charset="0"/>
              </a:rPr>
              <a:t>Figure 3 : </a:t>
            </a:r>
            <a:r>
              <a:rPr lang="fr-FR" sz="1600" dirty="0">
                <a:solidFill>
                  <a:srgbClr val="000000"/>
                </a:solidFill>
                <a:latin typeface="Times New Roman" panose="02020603050405020304" pitchFamily="18" charset="0"/>
                <a:cs typeface="Times New Roman" panose="02020603050405020304" pitchFamily="18" charset="0"/>
              </a:rPr>
              <a:t>processus de fabrication de BTC en</a:t>
            </a:r>
            <a:r>
              <a:rPr lang="fr-FR" sz="1600" i="1" dirty="0">
                <a:solidFill>
                  <a:srgbClr val="000000"/>
                </a:solidFill>
                <a:latin typeface="Times New Roman" panose="02020603050405020304" pitchFamily="18" charset="0"/>
                <a:cs typeface="Times New Roman" panose="02020603050405020304" pitchFamily="18" charset="0"/>
              </a:rPr>
              <a:t> argile - paille de chiendent </a:t>
            </a:r>
            <a:endParaRPr lang="en-US" sz="1600" dirty="0"/>
          </a:p>
        </p:txBody>
      </p:sp>
      <p:pic>
        <p:nvPicPr>
          <p:cNvPr id="13" name="Image 12">
            <a:extLst>
              <a:ext uri="{FF2B5EF4-FFF2-40B4-BE49-F238E27FC236}">
                <a16:creationId xmlns:a16="http://schemas.microsoft.com/office/drawing/2014/main" id="{C24608EB-1DF9-4789-9B40-4568E9F60A9F}"/>
              </a:ext>
            </a:extLst>
          </p:cNvPr>
          <p:cNvPicPr>
            <a:picLocks noChangeAspect="1"/>
          </p:cNvPicPr>
          <p:nvPr/>
        </p:nvPicPr>
        <p:blipFill>
          <a:blip r:embed="rId4"/>
          <a:stretch>
            <a:fillRect/>
          </a:stretch>
        </p:blipFill>
        <p:spPr>
          <a:xfrm>
            <a:off x="1469819" y="1538417"/>
            <a:ext cx="1618426" cy="2256146"/>
          </a:xfrm>
          <a:prstGeom prst="rect">
            <a:avLst/>
          </a:prstGeom>
        </p:spPr>
      </p:pic>
      <p:pic>
        <p:nvPicPr>
          <p:cNvPr id="15" name="Image 14">
            <a:extLst>
              <a:ext uri="{FF2B5EF4-FFF2-40B4-BE49-F238E27FC236}">
                <a16:creationId xmlns:a16="http://schemas.microsoft.com/office/drawing/2014/main" id="{90415784-E50B-4C64-AD52-5E08E62D609B}"/>
              </a:ext>
            </a:extLst>
          </p:cNvPr>
          <p:cNvPicPr/>
          <p:nvPr/>
        </p:nvPicPr>
        <p:blipFill>
          <a:blip r:embed="rId5"/>
          <a:stretch>
            <a:fillRect/>
          </a:stretch>
        </p:blipFill>
        <p:spPr>
          <a:xfrm>
            <a:off x="9009503" y="1611567"/>
            <a:ext cx="1813378" cy="1817433"/>
          </a:xfrm>
          <a:prstGeom prst="rect">
            <a:avLst/>
          </a:prstGeom>
        </p:spPr>
      </p:pic>
      <p:pic>
        <p:nvPicPr>
          <p:cNvPr id="16" name="Image 15">
            <a:extLst>
              <a:ext uri="{FF2B5EF4-FFF2-40B4-BE49-F238E27FC236}">
                <a16:creationId xmlns:a16="http://schemas.microsoft.com/office/drawing/2014/main" id="{122FD97B-AD51-475A-9782-34A9CB5F85A8}"/>
              </a:ext>
            </a:extLst>
          </p:cNvPr>
          <p:cNvPicPr>
            <a:picLocks noChangeAspect="1"/>
          </p:cNvPicPr>
          <p:nvPr/>
        </p:nvPicPr>
        <p:blipFill>
          <a:blip r:embed="rId6"/>
          <a:stretch>
            <a:fillRect/>
          </a:stretch>
        </p:blipFill>
        <p:spPr>
          <a:xfrm>
            <a:off x="5356292" y="3963566"/>
            <a:ext cx="1280961" cy="2339555"/>
          </a:xfrm>
          <a:prstGeom prst="rect">
            <a:avLst/>
          </a:prstGeom>
        </p:spPr>
      </p:pic>
      <p:sp>
        <p:nvSpPr>
          <p:cNvPr id="19" name="Flèche : droite 18">
            <a:extLst>
              <a:ext uri="{FF2B5EF4-FFF2-40B4-BE49-F238E27FC236}">
                <a16:creationId xmlns:a16="http://schemas.microsoft.com/office/drawing/2014/main" id="{F482308B-8D4A-4CB9-95E9-850FB11C057F}"/>
              </a:ext>
            </a:extLst>
          </p:cNvPr>
          <p:cNvSpPr/>
          <p:nvPr/>
        </p:nvSpPr>
        <p:spPr>
          <a:xfrm>
            <a:off x="3679577" y="2541135"/>
            <a:ext cx="1038687" cy="257453"/>
          </a:xfrm>
          <a:prstGeom prst="rightArrow">
            <a:avLst>
              <a:gd name="adj1" fmla="val 36207"/>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age 20">
            <a:extLst>
              <a:ext uri="{FF2B5EF4-FFF2-40B4-BE49-F238E27FC236}">
                <a16:creationId xmlns:a16="http://schemas.microsoft.com/office/drawing/2014/main" id="{C0D16D6C-6C48-4C8C-8E41-29DC2C2125E5}"/>
              </a:ext>
            </a:extLst>
          </p:cNvPr>
          <p:cNvPicPr/>
          <p:nvPr/>
        </p:nvPicPr>
        <p:blipFill>
          <a:blip r:embed="rId7"/>
          <a:stretch>
            <a:fillRect/>
          </a:stretch>
        </p:blipFill>
        <p:spPr>
          <a:xfrm>
            <a:off x="429768" y="4571862"/>
            <a:ext cx="3492773" cy="1369629"/>
          </a:xfrm>
          <a:prstGeom prst="rect">
            <a:avLst/>
          </a:prstGeom>
        </p:spPr>
      </p:pic>
      <p:sp>
        <p:nvSpPr>
          <p:cNvPr id="18" name="Rectangle 17">
            <a:extLst>
              <a:ext uri="{FF2B5EF4-FFF2-40B4-BE49-F238E27FC236}">
                <a16:creationId xmlns:a16="http://schemas.microsoft.com/office/drawing/2014/main" id="{9C9DDA39-6272-40F2-A334-BFF2A0F1A51F}"/>
              </a:ext>
            </a:extLst>
          </p:cNvPr>
          <p:cNvSpPr/>
          <p:nvPr/>
        </p:nvSpPr>
        <p:spPr>
          <a:xfrm>
            <a:off x="1844462" y="783575"/>
            <a:ext cx="4602542"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2.   Caractérisation thermique des matériaux</a:t>
            </a:r>
          </a:p>
        </p:txBody>
      </p:sp>
      <p:sp>
        <p:nvSpPr>
          <p:cNvPr id="22" name="Rectangle 21">
            <a:extLst>
              <a:ext uri="{FF2B5EF4-FFF2-40B4-BE49-F238E27FC236}">
                <a16:creationId xmlns:a16="http://schemas.microsoft.com/office/drawing/2014/main" id="{A75970C9-A186-40E4-A999-3172CE731080}"/>
              </a:ext>
            </a:extLst>
          </p:cNvPr>
          <p:cNvSpPr/>
          <p:nvPr/>
        </p:nvSpPr>
        <p:spPr>
          <a:xfrm>
            <a:off x="1839737" y="1143353"/>
            <a:ext cx="6173485"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2.1.   Fabrication des échantillons argile – paille de chiendent</a:t>
            </a:r>
            <a:endParaRPr lang="en-US" dirty="0"/>
          </a:p>
        </p:txBody>
      </p:sp>
      <p:pic>
        <p:nvPicPr>
          <p:cNvPr id="2" name="Image 1">
            <a:extLst>
              <a:ext uri="{FF2B5EF4-FFF2-40B4-BE49-F238E27FC236}">
                <a16:creationId xmlns:a16="http://schemas.microsoft.com/office/drawing/2014/main" id="{C2591FFC-244D-48D0-A00C-A03BC20C2C78}"/>
              </a:ext>
            </a:extLst>
          </p:cNvPr>
          <p:cNvPicPr>
            <a:picLocks noChangeAspect="1"/>
          </p:cNvPicPr>
          <p:nvPr/>
        </p:nvPicPr>
        <p:blipFill>
          <a:blip r:embed="rId8"/>
          <a:stretch>
            <a:fillRect/>
          </a:stretch>
        </p:blipFill>
        <p:spPr>
          <a:xfrm>
            <a:off x="5309596" y="1512685"/>
            <a:ext cx="1327657" cy="2256146"/>
          </a:xfrm>
          <a:prstGeom prst="rect">
            <a:avLst/>
          </a:prstGeom>
        </p:spPr>
      </p:pic>
      <p:sp>
        <p:nvSpPr>
          <p:cNvPr id="23" name="Flèche : droite 22">
            <a:extLst>
              <a:ext uri="{FF2B5EF4-FFF2-40B4-BE49-F238E27FC236}">
                <a16:creationId xmlns:a16="http://schemas.microsoft.com/office/drawing/2014/main" id="{35A740CF-F55F-4243-9555-13AB72BD3207}"/>
              </a:ext>
            </a:extLst>
          </p:cNvPr>
          <p:cNvSpPr/>
          <p:nvPr/>
        </p:nvSpPr>
        <p:spPr>
          <a:xfrm>
            <a:off x="7304034" y="2541135"/>
            <a:ext cx="1038687" cy="257453"/>
          </a:xfrm>
          <a:prstGeom prst="rightArrow">
            <a:avLst>
              <a:gd name="adj1" fmla="val 43103"/>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èche : droite 23">
            <a:extLst>
              <a:ext uri="{FF2B5EF4-FFF2-40B4-BE49-F238E27FC236}">
                <a16:creationId xmlns:a16="http://schemas.microsoft.com/office/drawing/2014/main" id="{C8D0F71B-E9BA-4EF2-B578-0D0CD09BB04E}"/>
              </a:ext>
            </a:extLst>
          </p:cNvPr>
          <p:cNvSpPr/>
          <p:nvPr/>
        </p:nvSpPr>
        <p:spPr>
          <a:xfrm rot="10800000">
            <a:off x="4198920" y="5127950"/>
            <a:ext cx="880994" cy="257453"/>
          </a:xfrm>
          <a:prstGeom prst="rightArrow">
            <a:avLst>
              <a:gd name="adj1" fmla="val 42897"/>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305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6" presetClass="entr" presetSubtype="16" fill="hold" grpId="0" nodeType="after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circle(i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par>
                          <p:cTn id="19" fill="hold">
                            <p:stCondLst>
                              <p:cond delay="500"/>
                            </p:stCondLst>
                            <p:childTnLst>
                              <p:par>
                                <p:cTn id="20" presetID="16" presetClass="entr" presetSubtype="21" fill="hold" grpId="0" nodeType="afterEffect">
                                  <p:stCondLst>
                                    <p:cond delay="25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par>
                          <p:cTn id="28" fill="hold">
                            <p:stCondLst>
                              <p:cond delay="500"/>
                            </p:stCondLst>
                            <p:childTnLst>
                              <p:par>
                                <p:cTn id="29" presetID="16" presetClass="entr" presetSubtype="21" fill="hold" grpId="0" nodeType="afterEffect">
                                  <p:stCondLst>
                                    <p:cond delay="25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par>
                          <p:cTn id="37" fill="hold">
                            <p:stCondLst>
                              <p:cond delay="500"/>
                            </p:stCondLst>
                            <p:childTnLst>
                              <p:par>
                                <p:cTn id="38" presetID="10" presetClass="entr" presetSubtype="0" fill="hold" grpId="0" nodeType="after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par>
                          <p:cTn id="46" fill="hold">
                            <p:stCondLst>
                              <p:cond delay="500"/>
                            </p:stCondLst>
                            <p:childTnLst>
                              <p:par>
                                <p:cTn id="47" presetID="16" presetClass="entr" presetSubtype="21"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par>
                          <p:cTn id="55" fill="hold">
                            <p:stCondLst>
                              <p:cond delay="500"/>
                            </p:stCondLst>
                            <p:childTnLst>
                              <p:par>
                                <p:cTn id="56" presetID="16" presetClass="entr" presetSubtype="21" fill="hold" grpId="0" nodeType="afterEffect">
                                  <p:stCondLst>
                                    <p:cond delay="25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circle(in)">
                                      <p:cBhvr>
                                        <p:cTn id="63" dur="2000"/>
                                        <p:tgtEl>
                                          <p:spTgt spid="21"/>
                                        </p:tgtEl>
                                      </p:cBhvr>
                                    </p:animEffect>
                                  </p:childTnLst>
                                </p:cTn>
                              </p:par>
                            </p:childTnLst>
                          </p:cTn>
                        </p:par>
                        <p:par>
                          <p:cTn id="64" fill="hold">
                            <p:stCondLst>
                              <p:cond delay="2000"/>
                            </p:stCondLst>
                            <p:childTnLst>
                              <p:par>
                                <p:cTn id="65" presetID="10" presetClass="entr" presetSubtype="0" fill="hold" grpId="0" nodeType="afterEffect">
                                  <p:stCondLst>
                                    <p:cond delay="25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9" grpId="0" animBg="1"/>
      <p:bldP spid="18" grpId="0"/>
      <p:bldP spid="22" grpId="0"/>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68D546A-8355-4C70-9BE1-F9C97312EA83}"/>
              </a:ext>
            </a:extLst>
          </p:cNvPr>
          <p:cNvSpPr>
            <a:spLocks noGrp="1"/>
          </p:cNvSpPr>
          <p:nvPr>
            <p:ph type="sldNum" sz="quarter" idx="12"/>
          </p:nvPr>
        </p:nvSpPr>
        <p:spPr/>
        <p:txBody>
          <a:bodyPr/>
          <a:lstStyle/>
          <a:p>
            <a:fld id="{40BC4CEA-C9D9-4C2D-8585-67E2BDAC0B0F}" type="slidenum">
              <a:rPr lang="fr-FR" smtClean="0"/>
              <a:t>8</a:t>
            </a:fld>
            <a:endParaRPr lang="fr-FR"/>
          </a:p>
        </p:txBody>
      </p:sp>
      <p:pic>
        <p:nvPicPr>
          <p:cNvPr id="14" name="Image 13">
            <a:extLst>
              <a:ext uri="{FF2B5EF4-FFF2-40B4-BE49-F238E27FC236}">
                <a16:creationId xmlns:a16="http://schemas.microsoft.com/office/drawing/2014/main" id="{CD99B826-067C-4984-B4EB-A34F2E506504}"/>
              </a:ext>
            </a:extLst>
          </p:cNvPr>
          <p:cNvPicPr>
            <a:picLocks noChangeAspect="1"/>
          </p:cNvPicPr>
          <p:nvPr/>
        </p:nvPicPr>
        <p:blipFill>
          <a:blip r:embed="rId3"/>
          <a:stretch>
            <a:fillRect/>
          </a:stretch>
        </p:blipFill>
        <p:spPr>
          <a:xfrm>
            <a:off x="1207284" y="3845464"/>
            <a:ext cx="4613000" cy="1494962"/>
          </a:xfrm>
          <a:prstGeom prst="rect">
            <a:avLst/>
          </a:prstGeom>
        </p:spPr>
      </p:pic>
      <p:sp>
        <p:nvSpPr>
          <p:cNvPr id="15" name="Rectangle 14">
            <a:extLst>
              <a:ext uri="{FF2B5EF4-FFF2-40B4-BE49-F238E27FC236}">
                <a16:creationId xmlns:a16="http://schemas.microsoft.com/office/drawing/2014/main" id="{428CD0BF-46EB-4A32-AB6D-C8C1B94D242C}"/>
              </a:ext>
            </a:extLst>
          </p:cNvPr>
          <p:cNvSpPr/>
          <p:nvPr/>
        </p:nvSpPr>
        <p:spPr>
          <a:xfrm>
            <a:off x="1044902" y="5479786"/>
            <a:ext cx="4954814" cy="584775"/>
          </a:xfrm>
          <a:prstGeom prst="rect">
            <a:avLst/>
          </a:prstGeom>
        </p:spPr>
        <p:txBody>
          <a:bodyPr wrap="square">
            <a:spAutoFit/>
          </a:bodyPr>
          <a:lstStyle/>
          <a:p>
            <a:pPr algn="ctr"/>
            <a:r>
              <a:rPr lang="fr-FR" sz="1600" b="1" i="1" dirty="0">
                <a:solidFill>
                  <a:srgbClr val="000000"/>
                </a:solidFill>
                <a:latin typeface="Times New Roman" panose="02020603050405020304" pitchFamily="18" charset="0"/>
                <a:cs typeface="Times New Roman" panose="02020603050405020304" pitchFamily="18" charset="0"/>
              </a:rPr>
              <a:t>Figure 4 : </a:t>
            </a:r>
            <a:r>
              <a:rPr lang="fr-FR" sz="1600" dirty="0">
                <a:solidFill>
                  <a:srgbClr val="000000"/>
                </a:solidFill>
                <a:latin typeface="Times New Roman" panose="02020603050405020304" pitchFamily="18" charset="0"/>
                <a:cs typeface="Times New Roman" panose="02020603050405020304" pitchFamily="18" charset="0"/>
              </a:rPr>
              <a:t>schéma de principe de la méthode du ruban chaud symétrique </a:t>
            </a:r>
            <a:endParaRPr lang="en-US" sz="16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17110732-F40C-431C-A98C-F4BD8E4E55F6}"/>
              </a:ext>
            </a:extLst>
          </p:cNvPr>
          <p:cNvSpPr/>
          <p:nvPr/>
        </p:nvSpPr>
        <p:spPr>
          <a:xfrm>
            <a:off x="1833295" y="1594837"/>
            <a:ext cx="3986989" cy="369332"/>
          </a:xfrm>
          <a:prstGeom prst="rect">
            <a:avLst/>
          </a:prstGeom>
        </p:spPr>
        <p:txBody>
          <a:bodyPr wrap="none">
            <a:spAutoFit/>
          </a:bodyPr>
          <a:lstStyle/>
          <a:p>
            <a:r>
              <a:rPr lang="fr-FR" b="1" i="1" dirty="0">
                <a:latin typeface="Times New Roman" panose="02020603050405020304" pitchFamily="18" charset="0"/>
                <a:ea typeface="Calibri" panose="020F0502020204030204" pitchFamily="34" charset="0"/>
                <a:cs typeface="Times New Roman" panose="02020603050405020304" pitchFamily="18" charset="0"/>
              </a:rPr>
              <a:t>La méthode du ruban chaud symétrique</a:t>
            </a:r>
            <a:endParaRPr lang="en-US" b="1" i="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7DEBF2C-6144-46CE-AB23-91189D31793F}"/>
              </a:ext>
            </a:extLst>
          </p:cNvPr>
          <p:cNvSpPr/>
          <p:nvPr/>
        </p:nvSpPr>
        <p:spPr>
          <a:xfrm>
            <a:off x="1178717" y="2048982"/>
            <a:ext cx="10361011" cy="1262846"/>
          </a:xfrm>
          <a:prstGeom prst="rect">
            <a:avLst/>
          </a:prstGeom>
        </p:spPr>
        <p:txBody>
          <a:bodyPr wrap="square">
            <a:spAutoFit/>
          </a:bodyPr>
          <a:lstStyle/>
          <a:p>
            <a:pPr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Il s’agit d’une méthode de caractérisation thermique des matériaux en régime transitoire dont le principe consiste à envoyer un flux de chaleur à travers deux échantillons identiques par l’intermédiaire d’une résistance chauffante de forme rectangulaire, de très faible épaisseur et comportant un thermocouple sur son axe médiant (Figure 4).</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CBBD108E-92BC-4A50-909D-58F518A7F483}"/>
              </a:ext>
            </a:extLst>
          </p:cNvPr>
          <p:cNvSpPr/>
          <p:nvPr/>
        </p:nvSpPr>
        <p:spPr>
          <a:xfrm>
            <a:off x="6447004" y="3396641"/>
            <a:ext cx="5053133" cy="923330"/>
          </a:xfrm>
          <a:prstGeom prst="rect">
            <a:avLst/>
          </a:prstGeom>
        </p:spPr>
        <p:txBody>
          <a:bodyPr wrap="square">
            <a:spAutoFit/>
          </a:bodyPr>
          <a:lstStyle/>
          <a:p>
            <a:pPr algn="just"/>
            <a:r>
              <a:rPr lang="fr-FR" dirty="0">
                <a:latin typeface="Times New Roman" panose="02020603050405020304" pitchFamily="18" charset="0"/>
                <a:ea typeface="Calibri" panose="020F0502020204030204" pitchFamily="34" charset="0"/>
                <a:cs typeface="Times New Roman" panose="02020603050405020304" pitchFamily="18" charset="0"/>
              </a:rPr>
              <a:t>La mesure se fait durant un temps relativement court (180 secondes) et le thermogramme obtenu permet de déterminer :</a:t>
            </a: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EABF110-957E-4196-A101-2F17CDBE4F10}"/>
              </a:ext>
            </a:extLst>
          </p:cNvPr>
          <p:cNvSpPr/>
          <p:nvPr/>
        </p:nvSpPr>
        <p:spPr>
          <a:xfrm>
            <a:off x="6486595" y="5110454"/>
            <a:ext cx="2948243" cy="369332"/>
          </a:xfrm>
          <a:prstGeom prst="rect">
            <a:avLst/>
          </a:prstGeom>
        </p:spPr>
        <p:txBody>
          <a:bodyPr wrap="none">
            <a:spAutoFit/>
          </a:bodyPr>
          <a:lstStyle/>
          <a:p>
            <a:pPr marL="285750" indent="-285750">
              <a:buFont typeface="Arial" panose="020B0604020202020204" pitchFamily="34" charset="0"/>
              <a:buChar char="•"/>
            </a:pPr>
            <a:r>
              <a:rPr lang="fr-FR" dirty="0">
                <a:latin typeface="Times New Roman" panose="02020603050405020304" pitchFamily="18" charset="0"/>
                <a:ea typeface="Calibri" panose="020F0502020204030204" pitchFamily="34" charset="0"/>
                <a:cs typeface="Times New Roman" panose="02020603050405020304" pitchFamily="18" charset="0"/>
              </a:rPr>
              <a:t>la conductivité thermique. </a:t>
            </a:r>
            <a:endParaRPr lang="en-US"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F2D3BAC-2CC6-4C49-8643-50E90441D008}"/>
              </a:ext>
            </a:extLst>
          </p:cNvPr>
          <p:cNvSpPr/>
          <p:nvPr/>
        </p:nvSpPr>
        <p:spPr>
          <a:xfrm>
            <a:off x="6486595" y="4592945"/>
            <a:ext cx="3751989" cy="369332"/>
          </a:xfrm>
          <a:prstGeom prst="rect">
            <a:avLst/>
          </a:prstGeom>
        </p:spPr>
        <p:txBody>
          <a:bodyPr wrap="none">
            <a:spAutoFit/>
          </a:bodyPr>
          <a:lstStyle/>
          <a:p>
            <a:pPr marL="285750" indent="-285750">
              <a:buFont typeface="Arial" panose="020B0604020202020204" pitchFamily="34" charset="0"/>
              <a:buChar char="•"/>
            </a:pPr>
            <a:r>
              <a:rPr lang="fr-FR" dirty="0">
                <a:latin typeface="Times New Roman" panose="02020603050405020304" pitchFamily="18" charset="0"/>
                <a:ea typeface="Calibri" panose="020F0502020204030204" pitchFamily="34" charset="0"/>
                <a:cs typeface="Times New Roman" panose="02020603050405020304" pitchFamily="18" charset="0"/>
              </a:rPr>
              <a:t>l’effusivité thermique du matériau ;</a:t>
            </a:r>
            <a:endParaRPr lang="en-US"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195EEA1-4419-4C26-84D9-833C681CB38D}"/>
              </a:ext>
            </a:extLst>
          </p:cNvPr>
          <p:cNvSpPr/>
          <p:nvPr/>
        </p:nvSpPr>
        <p:spPr>
          <a:xfrm>
            <a:off x="1844462" y="783575"/>
            <a:ext cx="4602542"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2.   Caractérisation thermique des matériaux</a:t>
            </a:r>
          </a:p>
        </p:txBody>
      </p:sp>
      <p:sp>
        <p:nvSpPr>
          <p:cNvPr id="13" name="Rectangle 12">
            <a:extLst>
              <a:ext uri="{FF2B5EF4-FFF2-40B4-BE49-F238E27FC236}">
                <a16:creationId xmlns:a16="http://schemas.microsoft.com/office/drawing/2014/main" id="{BCD5F6E0-6F48-4318-B92D-7D3499DCB8AB}"/>
              </a:ext>
            </a:extLst>
          </p:cNvPr>
          <p:cNvSpPr/>
          <p:nvPr/>
        </p:nvSpPr>
        <p:spPr>
          <a:xfrm>
            <a:off x="1839737" y="1143353"/>
            <a:ext cx="6207790"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2.1.   Détermination des propriétés thermiques des matériaux</a:t>
            </a:r>
            <a:endParaRPr lang="en-US" dirty="0"/>
          </a:p>
        </p:txBody>
      </p:sp>
    </p:spTree>
    <p:extLst>
      <p:ext uri="{BB962C8B-B14F-4D97-AF65-F5344CB8AC3E}">
        <p14:creationId xmlns:p14="http://schemas.microsoft.com/office/powerpoint/2010/main" val="9127382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4"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1250"/>
                            </p:stCondLst>
                            <p:childTnLst>
                              <p:par>
                                <p:cTn id="18" presetID="21" presetClass="entr" presetSubtype="1" fill="hold" grpId="0" nodeType="afterEffect">
                                  <p:stCondLst>
                                    <p:cond delay="125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750"/>
                                        <p:tgtEl>
                                          <p:spTgt spid="15"/>
                                        </p:tgtEl>
                                      </p:cBhvr>
                                    </p:animEffect>
                                  </p:childTnLst>
                                </p:cTn>
                              </p:par>
                            </p:childTnLst>
                          </p:cTn>
                        </p:par>
                        <p:par>
                          <p:cTn id="21" fill="hold">
                            <p:stCondLst>
                              <p:cond delay="3250"/>
                            </p:stCondLst>
                            <p:childTnLst>
                              <p:par>
                                <p:cTn id="22" presetID="21" presetClass="entr" presetSubtype="1" fill="hold" nodeType="afterEffect">
                                  <p:stCondLst>
                                    <p:cond delay="125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7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par>
                          <p:cTn id="35" fill="hold">
                            <p:stCondLst>
                              <p:cond delay="500"/>
                            </p:stCondLst>
                            <p:childTnLst>
                              <p:par>
                                <p:cTn id="36" presetID="22" presetClass="entr" presetSubtype="4" fill="hold" grpId="0" nodeType="afterEffect">
                                  <p:stCondLst>
                                    <p:cond delay="50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7" grpId="0"/>
      <p:bldP spid="9" grpId="0"/>
      <p:bldP spid="11" grpId="0"/>
      <p:bldP spid="18"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D499241-1BA2-4838-927A-76D4EF989063}"/>
              </a:ext>
            </a:extLst>
          </p:cNvPr>
          <p:cNvSpPr>
            <a:spLocks noGrp="1"/>
          </p:cNvSpPr>
          <p:nvPr>
            <p:ph type="sldNum" sz="quarter" idx="12"/>
          </p:nvPr>
        </p:nvSpPr>
        <p:spPr/>
        <p:txBody>
          <a:bodyPr/>
          <a:lstStyle/>
          <a:p>
            <a:fld id="{40BC4CEA-C9D9-4C2D-8585-67E2BDAC0B0F}" type="slidenum">
              <a:rPr lang="fr-FR" smtClean="0"/>
              <a:t>9</a:t>
            </a:fld>
            <a:endParaRPr lang="fr-F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38C62A6-B6B6-444F-B62B-F66B12D74099}"/>
                  </a:ext>
                </a:extLst>
              </p:cNvPr>
              <p:cNvSpPr/>
              <p:nvPr/>
            </p:nvSpPr>
            <p:spPr>
              <a:xfrm>
                <a:off x="8047527" y="3997294"/>
                <a:ext cx="3073214" cy="513859"/>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𝐸</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0">
                                <a:latin typeface="Cambria Math" panose="02040503050406030204" pitchFamily="18" charset="0"/>
                              </a:rPr>
                              <m:t>0</m:t>
                            </m:r>
                          </m:sub>
                        </m:sSub>
                      </m:num>
                      <m:den>
                        <m:r>
                          <a:rPr lang="en-US" i="1">
                            <a:latin typeface="Cambria Math" panose="02040503050406030204" pitchFamily="18" charset="0"/>
                          </a:rPr>
                          <m:t>𝛼</m:t>
                        </m:r>
                        <m:r>
                          <a:rPr lang="en-US" i="1">
                            <a:latin typeface="Cambria Math" panose="02040503050406030204" pitchFamily="18" charset="0"/>
                          </a:rPr>
                          <m:t>𝑆</m:t>
                        </m:r>
                        <m:rad>
                          <m:radPr>
                            <m:degHide m:val="on"/>
                            <m:ctrlPr>
                              <a:rPr lang="en-US" i="1">
                                <a:latin typeface="Cambria Math" panose="02040503050406030204" pitchFamily="18" charset="0"/>
                              </a:rPr>
                            </m:ctrlPr>
                          </m:radPr>
                          <m:deg/>
                          <m:e>
                            <m:r>
                              <a:rPr lang="en-US" i="1">
                                <a:latin typeface="Cambria Math" panose="02040503050406030204" pitchFamily="18" charset="0"/>
                              </a:rPr>
                              <m:t>𝜋</m:t>
                            </m:r>
                          </m:e>
                        </m:rad>
                      </m:den>
                    </m:f>
                  </m:oMath>
                </a14:m>
                <a:r>
                  <a:rPr lang="en-US" dirty="0"/>
                  <a:t>                           </a:t>
                </a:r>
                <a:r>
                  <a:rPr lang="en-US" dirty="0">
                    <a:latin typeface="Times New Roman" panose="02020603050405020304" pitchFamily="18" charset="0"/>
                    <a:cs typeface="Times New Roman" panose="02020603050405020304" pitchFamily="18" charset="0"/>
                  </a:rPr>
                  <a:t>(4)</a:t>
                </a:r>
              </a:p>
            </p:txBody>
          </p:sp>
        </mc:Choice>
        <mc:Fallback xmlns="">
          <p:sp>
            <p:nvSpPr>
              <p:cNvPr id="11" name="Rectangle 10">
                <a:extLst>
                  <a:ext uri="{FF2B5EF4-FFF2-40B4-BE49-F238E27FC236}">
                    <a16:creationId xmlns:a16="http://schemas.microsoft.com/office/drawing/2014/main" id="{938C62A6-B6B6-444F-B62B-F66B12D74099}"/>
                  </a:ext>
                </a:extLst>
              </p:cNvPr>
              <p:cNvSpPr>
                <a:spLocks noRot="1" noChangeAspect="1" noMove="1" noResize="1" noEditPoints="1" noAdjustHandles="1" noChangeArrowheads="1" noChangeShapeType="1" noTextEdit="1"/>
              </p:cNvSpPr>
              <p:nvPr/>
            </p:nvSpPr>
            <p:spPr>
              <a:xfrm>
                <a:off x="8047527" y="3997294"/>
                <a:ext cx="3073214" cy="513859"/>
              </a:xfrm>
              <a:prstGeom prst="rect">
                <a:avLst/>
              </a:prstGeom>
              <a:blipFill>
                <a:blip r:embed="rId2"/>
                <a:stretch>
                  <a:fillRect r="-992" b="-1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AA9C8E9C-E2E2-43DE-8EA7-FD1A8AF1DA90}"/>
                  </a:ext>
                </a:extLst>
              </p:cNvPr>
              <p:cNvSpPr/>
              <p:nvPr/>
            </p:nvSpPr>
            <p:spPr>
              <a:xfrm>
                <a:off x="8195049" y="4725226"/>
                <a:ext cx="2919794" cy="522707"/>
              </a:xfrm>
              <a:prstGeom prst="rect">
                <a:avLst/>
              </a:prstGeom>
            </p:spPr>
            <p:txBody>
              <a:bodyPr wrap="squar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0">
                            <a:latin typeface="Cambria Math" panose="02040503050406030204" pitchFamily="18" charset="0"/>
                          </a:rPr>
                          <m:t>0</m:t>
                        </m:r>
                      </m:sub>
                    </m:sSub>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0">
                                <a:latin typeface="Cambria Math" panose="02040503050406030204" pitchFamily="18" charset="0"/>
                              </a:rPr>
                              <m:t>2</m:t>
                            </m:r>
                          </m:sup>
                        </m:sSup>
                      </m:num>
                      <m:den>
                        <m:r>
                          <a:rPr lang="en-US" i="1">
                            <a:latin typeface="Cambria Math" panose="02040503050406030204" pitchFamily="18" charset="0"/>
                          </a:rPr>
                          <m:t>𝑅</m:t>
                        </m:r>
                      </m:den>
                    </m:f>
                  </m:oMath>
                </a14:m>
                <a:r>
                  <a:rPr lang="en-US" dirty="0">
                    <a:latin typeface="Times New Roman" panose="02020603050405020304" pitchFamily="18" charset="0"/>
                    <a:cs typeface="Times New Roman" panose="02020603050405020304" pitchFamily="18" charset="0"/>
                  </a:rPr>
                  <a:t>                             (5)</a:t>
                </a:r>
              </a:p>
            </p:txBody>
          </p:sp>
        </mc:Choice>
        <mc:Fallback xmlns="">
          <p:sp>
            <p:nvSpPr>
              <p:cNvPr id="12" name="Rectangle 11">
                <a:extLst>
                  <a:ext uri="{FF2B5EF4-FFF2-40B4-BE49-F238E27FC236}">
                    <a16:creationId xmlns:a16="http://schemas.microsoft.com/office/drawing/2014/main" id="{AA9C8E9C-E2E2-43DE-8EA7-FD1A8AF1DA90}"/>
                  </a:ext>
                </a:extLst>
              </p:cNvPr>
              <p:cNvSpPr>
                <a:spLocks noRot="1" noChangeAspect="1" noMove="1" noResize="1" noEditPoints="1" noAdjustHandles="1" noChangeArrowheads="1" noChangeShapeType="1" noTextEdit="1"/>
              </p:cNvSpPr>
              <p:nvPr/>
            </p:nvSpPr>
            <p:spPr>
              <a:xfrm>
                <a:off x="8195049" y="4725226"/>
                <a:ext cx="2919794" cy="522707"/>
              </a:xfrm>
              <a:prstGeom prst="rect">
                <a:avLst/>
              </a:prstGeom>
              <a:blipFill>
                <a:blip r:embed="rId3"/>
                <a:stretch>
                  <a:fillRect r="-835" b="-5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6CDECC6-BC59-4A33-900C-16178CA7DE0D}"/>
                  </a:ext>
                </a:extLst>
              </p:cNvPr>
              <p:cNvSpPr/>
              <p:nvPr/>
            </p:nvSpPr>
            <p:spPr>
              <a:xfrm>
                <a:off x="6308424" y="5355475"/>
                <a:ext cx="4876438" cy="1216423"/>
              </a:xfrm>
              <a:prstGeom prst="rect">
                <a:avLst/>
              </a:prstGeom>
            </p:spPr>
            <p:txBody>
              <a:bodyPr wrap="square">
                <a:spAutoFit/>
              </a:bodyPr>
              <a:lstStyle/>
              <a:p>
                <a:pPr algn="just"/>
                <a:r>
                  <a:rPr lang="fr-FR" dirty="0">
                    <a:solidFill>
                      <a:srgbClr val="000000"/>
                    </a:solidFill>
                    <a:latin typeface="Times New Roman" panose="02020603050405020304" pitchFamily="18" charset="0"/>
                  </a:rPr>
                  <a:t>Avec :</a:t>
                </a:r>
              </a:p>
              <a:p>
                <a:pPr algn="just"/>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a:latin typeface="Cambria Math" panose="02040503050406030204" pitchFamily="18" charset="0"/>
                          </a:rPr>
                          <m:t>0</m:t>
                        </m:r>
                      </m:sub>
                    </m:sSub>
                  </m:oMath>
                </a14:m>
                <a:r>
                  <a:rPr lang="fr-FR" dirty="0">
                    <a:solidFill>
                      <a:srgbClr val="000000"/>
                    </a:solidFill>
                    <a:latin typeface="Times New Roman" panose="02020603050405020304" pitchFamily="18" charset="0"/>
                  </a:rPr>
                  <a:t> : le flux de chaleur envoyé dans le matériau ;</a:t>
                </a:r>
              </a:p>
              <a:p>
                <a:pPr algn="just"/>
                <a14:m>
                  <m:oMath xmlns:m="http://schemas.openxmlformats.org/officeDocument/2006/math">
                    <m:r>
                      <a:rPr lang="fr-FR" i="1" smtClean="0">
                        <a:solidFill>
                          <a:srgbClr val="000000"/>
                        </a:solidFill>
                        <a:latin typeface="Cambria Math" panose="02040503050406030204" pitchFamily="18" charset="0"/>
                        <a:ea typeface="Cambria Math" panose="02040503050406030204" pitchFamily="18" charset="0"/>
                      </a:rPr>
                      <m:t>𝛼</m:t>
                    </m:r>
                  </m:oMath>
                </a14:m>
                <a:r>
                  <a:rPr lang="fr-FR" dirty="0">
                    <a:solidFill>
                      <a:srgbClr val="000000"/>
                    </a:solidFill>
                    <a:latin typeface="Times New Roman" panose="02020603050405020304" pitchFamily="18" charset="0"/>
                  </a:rPr>
                  <a:t> : le coefficient directeur de la droite de régression en fonction </a:t>
                </a:r>
                <a14:m>
                  <m:oMath xmlns:m="http://schemas.openxmlformats.org/officeDocument/2006/math">
                    <m:rad>
                      <m:radPr>
                        <m:degHide m:val="on"/>
                        <m:ctrlPr>
                          <a:rPr lang="fr-FR" i="1" smtClean="0">
                            <a:solidFill>
                              <a:srgbClr val="000000"/>
                            </a:solidFill>
                            <a:latin typeface="Cambria Math" panose="02040503050406030204" pitchFamily="18" charset="0"/>
                          </a:rPr>
                        </m:ctrlPr>
                      </m:radPr>
                      <m:deg/>
                      <m:e>
                        <m:r>
                          <a:rPr lang="fr-FR" b="0" i="1" smtClean="0">
                            <a:solidFill>
                              <a:srgbClr val="000000"/>
                            </a:solidFill>
                            <a:latin typeface="Cambria Math" panose="02040503050406030204" pitchFamily="18" charset="0"/>
                          </a:rPr>
                          <m:t>𝑡</m:t>
                        </m:r>
                      </m:e>
                    </m:rad>
                  </m:oMath>
                </a14:m>
                <a:r>
                  <a:rPr lang="fr-FR" dirty="0">
                    <a:solidFill>
                      <a:srgbClr val="000000"/>
                    </a:solidFill>
                    <a:latin typeface="Times New Roman" panose="02020603050405020304" pitchFamily="18" charset="0"/>
                  </a:rPr>
                  <a:t>. </a:t>
                </a:r>
                <a:endParaRPr lang="en-US" dirty="0"/>
              </a:p>
            </p:txBody>
          </p:sp>
        </mc:Choice>
        <mc:Fallback xmlns="">
          <p:sp>
            <p:nvSpPr>
              <p:cNvPr id="13" name="Rectangle 12">
                <a:extLst>
                  <a:ext uri="{FF2B5EF4-FFF2-40B4-BE49-F238E27FC236}">
                    <a16:creationId xmlns:a16="http://schemas.microsoft.com/office/drawing/2014/main" id="{36CDECC6-BC59-4A33-900C-16178CA7DE0D}"/>
                  </a:ext>
                </a:extLst>
              </p:cNvPr>
              <p:cNvSpPr>
                <a:spLocks noRot="1" noChangeAspect="1" noMove="1" noResize="1" noEditPoints="1" noAdjustHandles="1" noChangeArrowheads="1" noChangeShapeType="1" noTextEdit="1"/>
              </p:cNvSpPr>
              <p:nvPr/>
            </p:nvSpPr>
            <p:spPr>
              <a:xfrm>
                <a:off x="6308424" y="5355475"/>
                <a:ext cx="4876438" cy="1216423"/>
              </a:xfrm>
              <a:prstGeom prst="rect">
                <a:avLst/>
              </a:prstGeom>
              <a:blipFill>
                <a:blip r:embed="rId4"/>
                <a:stretch>
                  <a:fillRect l="-1125" t="-3015" r="-1000" b="-7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B414052-83EC-4DD6-8C86-1B1315434F9F}"/>
                  </a:ext>
                </a:extLst>
              </p:cNvPr>
              <p:cNvSpPr/>
              <p:nvPr/>
            </p:nvSpPr>
            <p:spPr>
              <a:xfrm>
                <a:off x="1311579" y="2058042"/>
                <a:ext cx="9803264" cy="662425"/>
              </a:xfrm>
              <a:prstGeom prst="rect">
                <a:avLst/>
              </a:prstGeom>
            </p:spPr>
            <p:txBody>
              <a:bodyPr wrap="square">
                <a:spAutoFit/>
              </a:bodyPr>
              <a:lstStyle/>
              <a:p>
                <a:pPr algn="just"/>
                <a:r>
                  <a:rPr lang="fr-FR" dirty="0">
                    <a:latin typeface="Times New Roman" panose="02020603050405020304" pitchFamily="18" charset="0"/>
                    <a:ea typeface="Times New Roman" panose="02020603050405020304" pitchFamily="18" charset="0"/>
                    <a:cs typeface="Times New Roman" panose="02020603050405020304" pitchFamily="18" charset="0"/>
                  </a:rPr>
                  <a:t>Elle est obtenue sur la base d’une courbe expérimentale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𝑇</m:t>
                        </m:r>
                      </m:e>
                      <m:sub>
                        <m:r>
                          <a:rPr lang="fr-FR" i="1">
                            <a:latin typeface="Cambria Math" panose="02040503050406030204" pitchFamily="18" charset="0"/>
                            <a:ea typeface="Times New Roman" panose="02020603050405020304" pitchFamily="18" charset="0"/>
                            <a:cs typeface="Arial" panose="020B0604020202020204" pitchFamily="34" charset="0"/>
                          </a:rPr>
                          <m:t>0</m:t>
                        </m:r>
                      </m:sub>
                    </m:sSub>
                    <m:d>
                      <m:dPr>
                        <m:ctrlPr>
                          <a:rPr lang="en-US" i="1">
                            <a:effectLst/>
                            <a:latin typeface="Cambria Math" panose="02040503050406030204" pitchFamily="18" charset="0"/>
                            <a:ea typeface="Times New Roman" panose="02020603050405020304" pitchFamily="18" charset="0"/>
                            <a:cs typeface="Arial" panose="020B0604020202020204" pitchFamily="34" charset="0"/>
                          </a:rPr>
                        </m:ctrlPr>
                      </m:dPr>
                      <m:e>
                        <m:r>
                          <a:rPr lang="fr-FR" i="1">
                            <a:latin typeface="Cambria Math" panose="02040503050406030204" pitchFamily="18" charset="0"/>
                            <a:ea typeface="Times New Roman" panose="02020603050405020304" pitchFamily="18" charset="0"/>
                            <a:cs typeface="Arial" panose="020B0604020202020204" pitchFamily="34" charset="0"/>
                          </a:rPr>
                          <m:t>𝑡</m:t>
                        </m:r>
                      </m:e>
                    </m:d>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en-US"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𝑇</m:t>
                        </m:r>
                      </m:e>
                      <m:sub>
                        <m:r>
                          <a:rPr lang="fr-FR" i="1">
                            <a:latin typeface="Cambria Math" panose="02040503050406030204" pitchFamily="18" charset="0"/>
                            <a:ea typeface="Times New Roman" panose="02020603050405020304" pitchFamily="18" charset="0"/>
                            <a:cs typeface="Arial" panose="020B0604020202020204" pitchFamily="34" charset="0"/>
                          </a:rPr>
                          <m:t>0</m:t>
                        </m:r>
                      </m:sub>
                    </m:sSub>
                    <m:d>
                      <m:dPr>
                        <m:ctrlPr>
                          <a:rPr lang="en-US" i="1">
                            <a:effectLst/>
                            <a:latin typeface="Cambria Math" panose="02040503050406030204" pitchFamily="18" charset="0"/>
                            <a:ea typeface="Times New Roman" panose="02020603050405020304" pitchFamily="18" charset="0"/>
                            <a:cs typeface="Arial" panose="020B0604020202020204" pitchFamily="34" charset="0"/>
                          </a:rPr>
                        </m:ctrlPr>
                      </m:dPr>
                      <m:e>
                        <m:r>
                          <a:rPr lang="fr-FR" i="1">
                            <a:latin typeface="Cambria Math" panose="02040503050406030204" pitchFamily="18" charset="0"/>
                            <a:ea typeface="Times New Roman" panose="02020603050405020304" pitchFamily="18" charset="0"/>
                            <a:cs typeface="Arial" panose="020B0604020202020204" pitchFamily="34" charset="0"/>
                          </a:rPr>
                          <m:t>0</m:t>
                        </m:r>
                      </m:e>
                    </m:d>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 en fonction de </a:t>
                </a:r>
                <a14:m>
                  <m:oMath xmlns:m="http://schemas.openxmlformats.org/officeDocument/2006/math">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r>
                          <a:rPr lang="fr-FR" i="1">
                            <a:latin typeface="Cambria Math" panose="02040503050406030204" pitchFamily="18" charset="0"/>
                            <a:ea typeface="Times New Roman" panose="02020603050405020304" pitchFamily="18" charset="0"/>
                            <a:cs typeface="Arial" panose="020B0604020202020204" pitchFamily="34" charset="0"/>
                          </a:rPr>
                          <m:t>𝑡</m:t>
                        </m:r>
                      </m:e>
                    </m:rad>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 sur un intervalle </a:t>
                </a:r>
                <a14:m>
                  <m:oMath xmlns:m="http://schemas.openxmlformats.org/officeDocument/2006/math">
                    <m:r>
                      <a:rPr lang="fr-FR" i="1">
                        <a:latin typeface="Cambria Math" panose="02040503050406030204" pitchFamily="18" charset="0"/>
                        <a:ea typeface="Times New Roman" panose="02020603050405020304" pitchFamily="18" charset="0"/>
                        <a:cs typeface="Arial" panose="020B0604020202020204" pitchFamily="34" charset="0"/>
                      </a:rPr>
                      <m:t>[0</m:t>
                    </m:r>
                    <m:r>
                      <a:rPr lang="fr-FR" b="0" i="1" smtClean="0">
                        <a:latin typeface="Cambria Math" panose="02040503050406030204" pitchFamily="18" charset="0"/>
                        <a:ea typeface="Times New Roman" panose="02020603050405020304" pitchFamily="18" charset="0"/>
                        <a:cs typeface="Arial" panose="020B0604020202020204" pitchFamily="34" charset="0"/>
                      </a:rPr>
                      <m:t>𝑠</m:t>
                    </m:r>
                    <m:r>
                      <a:rPr lang="fr-FR" i="1">
                        <a:latin typeface="Cambria Math" panose="02040503050406030204" pitchFamily="18" charset="0"/>
                        <a:ea typeface="Times New Roman" panose="02020603050405020304" pitchFamily="18" charset="0"/>
                        <a:cs typeface="Arial" panose="020B0604020202020204" pitchFamily="34" charset="0"/>
                      </a:rPr>
                      <m:t> ;50</m:t>
                    </m:r>
                    <m:r>
                      <a:rPr lang="fr-FR" b="0" i="1" smtClean="0">
                        <a:latin typeface="Cambria Math" panose="02040503050406030204" pitchFamily="18" charset="0"/>
                        <a:ea typeface="Times New Roman" panose="02020603050405020304" pitchFamily="18" charset="0"/>
                        <a:cs typeface="Arial" panose="020B0604020202020204" pitchFamily="34" charset="0"/>
                      </a:rPr>
                      <m:t>𝑠</m:t>
                    </m:r>
                    <m:r>
                      <a:rPr lang="fr-FR" i="1">
                        <a:latin typeface="Cambria Math" panose="02040503050406030204" pitchFamily="18" charset="0"/>
                        <a:ea typeface="Times New Roman" panose="02020603050405020304" pitchFamily="18" charset="0"/>
                        <a:cs typeface="Arial" panose="020B0604020202020204" pitchFamily="34" charset="0"/>
                      </a:rPr>
                      <m:t>]</m:t>
                    </m:r>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 dont la droite de régression a pour équation :</a:t>
                </a:r>
                <a:endParaRPr lang="en-US" dirty="0">
                  <a:latin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BB414052-83EC-4DD6-8C86-1B1315434F9F}"/>
                  </a:ext>
                </a:extLst>
              </p:cNvPr>
              <p:cNvSpPr>
                <a:spLocks noRot="1" noChangeAspect="1" noMove="1" noResize="1" noEditPoints="1" noAdjustHandles="1" noChangeArrowheads="1" noChangeShapeType="1" noTextEdit="1"/>
              </p:cNvSpPr>
              <p:nvPr/>
            </p:nvSpPr>
            <p:spPr>
              <a:xfrm>
                <a:off x="1311579" y="2058042"/>
                <a:ext cx="9803264" cy="662425"/>
              </a:xfrm>
              <a:prstGeom prst="rect">
                <a:avLst/>
              </a:prstGeom>
              <a:blipFill>
                <a:blip r:embed="rId5"/>
                <a:stretch>
                  <a:fillRect l="-498" t="-2778" r="-560" b="-14815"/>
                </a:stretch>
              </a:blipFill>
            </p:spPr>
            <p:txBody>
              <a:bodyPr/>
              <a:lstStyle/>
              <a:p>
                <a:r>
                  <a:rPr lang="en-US">
                    <a:noFill/>
                  </a:rPr>
                  <a:t> </a:t>
                </a:r>
              </a:p>
            </p:txBody>
          </p:sp>
        </mc:Fallback>
      </mc:AlternateContent>
      <p:graphicFrame>
        <p:nvGraphicFramePr>
          <p:cNvPr id="17" name="Graphique 16">
            <a:extLst>
              <a:ext uri="{FF2B5EF4-FFF2-40B4-BE49-F238E27FC236}">
                <a16:creationId xmlns:a16="http://schemas.microsoft.com/office/drawing/2014/main" id="{6ACF5B30-A0CA-4E0F-AD53-07047B7BF56D}"/>
              </a:ext>
            </a:extLst>
          </p:cNvPr>
          <p:cNvGraphicFramePr>
            <a:graphicFrameLocks/>
          </p:cNvGraphicFramePr>
          <p:nvPr>
            <p:extLst>
              <p:ext uri="{D42A27DB-BD31-4B8C-83A1-F6EECF244321}">
                <p14:modId xmlns:p14="http://schemas.microsoft.com/office/powerpoint/2010/main" val="600293890"/>
              </p:ext>
            </p:extLst>
          </p:nvPr>
        </p:nvGraphicFramePr>
        <p:xfrm>
          <a:off x="1311579" y="3077178"/>
          <a:ext cx="4572000" cy="2743200"/>
        </p:xfrm>
        <a:graphic>
          <a:graphicData uri="http://schemas.openxmlformats.org/drawingml/2006/chart">
            <c:chart xmlns:c="http://schemas.openxmlformats.org/drawingml/2006/chart" xmlns:r="http://schemas.openxmlformats.org/officeDocument/2006/relationships" r:id="rId6"/>
          </a:graphicData>
        </a:graphic>
      </p:graphicFrame>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FED980B2-A006-4597-B0EB-A45CFEB42B75}"/>
                  </a:ext>
                </a:extLst>
              </p:cNvPr>
              <p:cNvSpPr/>
              <p:nvPr/>
            </p:nvSpPr>
            <p:spPr>
              <a:xfrm>
                <a:off x="6308423" y="3134833"/>
                <a:ext cx="4806420" cy="527580"/>
              </a:xfrm>
              <a:prstGeom prst="rect">
                <a:avLst/>
              </a:prstGeom>
            </p:spPr>
            <p:txBody>
              <a:bodyPr wrap="squar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0">
                            <a:latin typeface="Cambria Math" panose="02040503050406030204" pitchFamily="18" charset="0"/>
                          </a:rPr>
                          <m:t>0</m:t>
                        </m:r>
                      </m:sub>
                    </m:sSub>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0">
                                <a:latin typeface="Cambria Math" panose="02040503050406030204" pitchFamily="18" charset="0"/>
                              </a:rPr>
                              <m:t>0</m:t>
                            </m:r>
                          </m:sub>
                        </m:sSub>
                      </m:num>
                      <m:den>
                        <m:r>
                          <a:rPr lang="en-US" i="1">
                            <a:latin typeface="Cambria Math" panose="02040503050406030204" pitchFamily="18" charset="0"/>
                          </a:rPr>
                          <m:t>𝐸𝑆</m:t>
                        </m:r>
                        <m:rad>
                          <m:radPr>
                            <m:degHide m:val="on"/>
                            <m:ctrlPr>
                              <a:rPr lang="en-US" i="1">
                                <a:latin typeface="Cambria Math" panose="02040503050406030204" pitchFamily="18" charset="0"/>
                              </a:rPr>
                            </m:ctrlPr>
                          </m:radPr>
                          <m:deg/>
                          <m:e>
                            <m:r>
                              <a:rPr lang="en-US" i="1">
                                <a:latin typeface="Cambria Math" panose="02040503050406030204" pitchFamily="18" charset="0"/>
                              </a:rPr>
                              <m:t>𝜋</m:t>
                            </m:r>
                          </m:e>
                        </m:rad>
                      </m:den>
                    </m:f>
                    <m:rad>
                      <m:radPr>
                        <m:degHide m:val="on"/>
                        <m:ctrlPr>
                          <a:rPr lang="en-US" i="1">
                            <a:latin typeface="Cambria Math" panose="02040503050406030204" pitchFamily="18" charset="0"/>
                          </a:rPr>
                        </m:ctrlPr>
                      </m:radPr>
                      <m:deg/>
                      <m:e>
                        <m:r>
                          <a:rPr lang="en-US" i="1">
                            <a:latin typeface="Cambria Math" panose="02040503050406030204" pitchFamily="18" charset="0"/>
                          </a:rPr>
                          <m:t>𝑡</m:t>
                        </m:r>
                      </m:e>
                    </m:ra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0">
                            <a:latin typeface="Cambria Math" panose="02040503050406030204" pitchFamily="18" charset="0"/>
                          </a:rPr>
                          <m:t>0</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𝑐</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𝑚𝑐</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𝐸𝑆</m:t>
                                    </m:r>
                                  </m:e>
                                </m:d>
                              </m:e>
                              <m:sup>
                                <m:r>
                                  <a:rPr lang="en-US" i="0">
                                    <a:latin typeface="Cambria Math" panose="02040503050406030204" pitchFamily="18" charset="0"/>
                                  </a:rPr>
                                  <m:t>2</m:t>
                                </m:r>
                              </m:sup>
                            </m:sSup>
                          </m:den>
                        </m:f>
                      </m:e>
                    </m:d>
                  </m:oMath>
                </a14:m>
                <a:r>
                  <a:rPr lang="en-US" dirty="0">
                    <a:latin typeface="Times New Roman" panose="02020603050405020304" pitchFamily="18" charset="0"/>
                    <a:cs typeface="Times New Roman" panose="02020603050405020304" pitchFamily="18" charset="0"/>
                  </a:rPr>
                  <a:t>      (3)</a:t>
                </a:r>
              </a:p>
            </p:txBody>
          </p:sp>
        </mc:Choice>
        <mc:Fallback xmlns="">
          <p:sp>
            <p:nvSpPr>
              <p:cNvPr id="10" name="Rectangle 9">
                <a:extLst>
                  <a:ext uri="{FF2B5EF4-FFF2-40B4-BE49-F238E27FC236}">
                    <a16:creationId xmlns:a16="http://schemas.microsoft.com/office/drawing/2014/main" id="{FED980B2-A006-4597-B0EB-A45CFEB42B75}"/>
                  </a:ext>
                </a:extLst>
              </p:cNvPr>
              <p:cNvSpPr>
                <a:spLocks noRot="1" noChangeAspect="1" noMove="1" noResize="1" noEditPoints="1" noAdjustHandles="1" noChangeArrowheads="1" noChangeShapeType="1" noTextEdit="1"/>
              </p:cNvSpPr>
              <p:nvPr/>
            </p:nvSpPr>
            <p:spPr>
              <a:xfrm>
                <a:off x="6308423" y="3134833"/>
                <a:ext cx="4806420" cy="527580"/>
              </a:xfrm>
              <a:prstGeom prst="rect">
                <a:avLst/>
              </a:prstGeom>
              <a:blipFill>
                <a:blip r:embed="rId7"/>
                <a:stretch>
                  <a:fillRect r="-1015"/>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301A9DC9-5BA8-44B8-BE03-A9A060E97BC7}"/>
              </a:ext>
            </a:extLst>
          </p:cNvPr>
          <p:cNvSpPr/>
          <p:nvPr/>
        </p:nvSpPr>
        <p:spPr>
          <a:xfrm>
            <a:off x="1844462" y="783575"/>
            <a:ext cx="4602542"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2.   Caractérisation thermique des matériaux</a:t>
            </a:r>
          </a:p>
        </p:txBody>
      </p:sp>
      <p:sp>
        <p:nvSpPr>
          <p:cNvPr id="15" name="Rectangle 14">
            <a:extLst>
              <a:ext uri="{FF2B5EF4-FFF2-40B4-BE49-F238E27FC236}">
                <a16:creationId xmlns:a16="http://schemas.microsoft.com/office/drawing/2014/main" id="{9D5D9F55-C600-49DA-B4E8-5197C27FFCDC}"/>
              </a:ext>
            </a:extLst>
          </p:cNvPr>
          <p:cNvSpPr/>
          <p:nvPr/>
        </p:nvSpPr>
        <p:spPr>
          <a:xfrm>
            <a:off x="1839737" y="1143353"/>
            <a:ext cx="6207790"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2.2.   Détermination des propriétés thermiques des matériaux</a:t>
            </a:r>
            <a:endParaRPr lang="en-US" dirty="0"/>
          </a:p>
        </p:txBody>
      </p:sp>
      <p:sp>
        <p:nvSpPr>
          <p:cNvPr id="16" name="Rectangle 15">
            <a:extLst>
              <a:ext uri="{FF2B5EF4-FFF2-40B4-BE49-F238E27FC236}">
                <a16:creationId xmlns:a16="http://schemas.microsoft.com/office/drawing/2014/main" id="{B2343A96-A849-4F77-8F87-F15AD5CF5005}"/>
              </a:ext>
            </a:extLst>
          </p:cNvPr>
          <p:cNvSpPr/>
          <p:nvPr/>
        </p:nvSpPr>
        <p:spPr>
          <a:xfrm>
            <a:off x="1833295" y="1594837"/>
            <a:ext cx="2136162" cy="369332"/>
          </a:xfrm>
          <a:prstGeom prst="rect">
            <a:avLst/>
          </a:prstGeom>
        </p:spPr>
        <p:txBody>
          <a:bodyPr wrap="none">
            <a:spAutoFit/>
          </a:bodyPr>
          <a:lstStyle/>
          <a:p>
            <a:r>
              <a:rPr lang="fr-FR" b="1" i="1" dirty="0">
                <a:latin typeface="Times New Roman" panose="02020603050405020304" pitchFamily="18" charset="0"/>
                <a:ea typeface="Calibri" panose="020F0502020204030204" pitchFamily="34" charset="0"/>
                <a:cs typeface="Times New Roman" panose="02020603050405020304" pitchFamily="18" charset="0"/>
              </a:rPr>
              <a:t>Effusivité thermique</a:t>
            </a:r>
            <a:endParaRPr lang="en-US" b="1" i="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117FA7D-015A-43B2-B8D1-B2352EA8E7DB}"/>
              </a:ext>
            </a:extLst>
          </p:cNvPr>
          <p:cNvSpPr/>
          <p:nvPr/>
        </p:nvSpPr>
        <p:spPr>
          <a:xfrm>
            <a:off x="1311579" y="5872005"/>
            <a:ext cx="4784421" cy="584775"/>
          </a:xfrm>
          <a:prstGeom prst="rect">
            <a:avLst/>
          </a:prstGeom>
        </p:spPr>
        <p:txBody>
          <a:bodyPr wrap="square">
            <a:spAutoFit/>
          </a:bodyPr>
          <a:lstStyle/>
          <a:p>
            <a:pPr algn="ctr"/>
            <a:r>
              <a:rPr lang="fr-FR" sz="1600" b="1" i="1" dirty="0">
                <a:solidFill>
                  <a:srgbClr val="000000"/>
                </a:solidFill>
                <a:latin typeface="Times New Roman" panose="02020603050405020304" pitchFamily="18" charset="0"/>
                <a:cs typeface="Times New Roman" panose="02020603050405020304" pitchFamily="18" charset="0"/>
              </a:rPr>
              <a:t>Figure 5 : </a:t>
            </a:r>
            <a:r>
              <a:rPr lang="fr-FR" sz="1600" dirty="0">
                <a:solidFill>
                  <a:srgbClr val="000000"/>
                </a:solidFill>
                <a:latin typeface="Times New Roman" panose="02020603050405020304" pitchFamily="18" charset="0"/>
                <a:cs typeface="Times New Roman" panose="02020603050405020304" pitchFamily="18" charset="0"/>
              </a:rPr>
              <a:t>exemple d’un thermogramme de détermination de l’effusivité thermique </a:t>
            </a:r>
            <a:endParaRPr lang="en-US" sz="1600" dirty="0"/>
          </a:p>
        </p:txBody>
      </p:sp>
    </p:spTree>
    <p:extLst>
      <p:ext uri="{BB962C8B-B14F-4D97-AF65-F5344CB8AC3E}">
        <p14:creationId xmlns:p14="http://schemas.microsoft.com/office/powerpoint/2010/main" val="34492684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anim calcmode="lin" valueType="num">
                                      <p:cBhvr>
                                        <p:cTn id="37" dur="500" fill="hold"/>
                                        <p:tgtEl>
                                          <p:spTgt spid="13"/>
                                        </p:tgtEl>
                                        <p:attrNameLst>
                                          <p:attrName>ppt_x</p:attrName>
                                        </p:attrNameLst>
                                      </p:cBhvr>
                                      <p:tavLst>
                                        <p:tav tm="0">
                                          <p:val>
                                            <p:strVal val="#ppt_x"/>
                                          </p:val>
                                        </p:tav>
                                        <p:tav tm="100000">
                                          <p:val>
                                            <p:strVal val="#ppt_x"/>
                                          </p:val>
                                        </p:tav>
                                      </p:tavLst>
                                    </p:anim>
                                    <p:anim calcmode="lin" valueType="num">
                                      <p:cBhvr>
                                        <p:cTn id="38" dur="500" fill="hold"/>
                                        <p:tgtEl>
                                          <p:spTgt spid="13"/>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anim calcmode="lin" valueType="num">
                                      <p:cBhvr>
                                        <p:cTn id="43" dur="500" fill="hold"/>
                                        <p:tgtEl>
                                          <p:spTgt spid="12"/>
                                        </p:tgtEl>
                                        <p:attrNameLst>
                                          <p:attrName>ppt_x</p:attrName>
                                        </p:attrNameLst>
                                      </p:cBhvr>
                                      <p:tavLst>
                                        <p:tav tm="0">
                                          <p:val>
                                            <p:strVal val="#ppt_x"/>
                                          </p:val>
                                        </p:tav>
                                        <p:tav tm="100000">
                                          <p:val>
                                            <p:strVal val="#ppt_x"/>
                                          </p:val>
                                        </p:tav>
                                      </p:tavLst>
                                    </p:anim>
                                    <p:anim calcmode="lin" valueType="num">
                                      <p:cBhvr>
                                        <p:cTn id="4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 grpId="0"/>
      <p:bldGraphic spid="17" grpId="0">
        <p:bldAsOne/>
      </p:bldGraphic>
      <p:bldP spid="10" grpId="0"/>
      <p:bldP spid="15" grpId="0"/>
      <p:bldP spid="16" grpId="0"/>
      <p:bldP spid="7" grpId="0"/>
    </p:bld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13318</TotalTime>
  <Words>2477</Words>
  <Application>Microsoft Office PowerPoint</Application>
  <PresentationFormat>Grand écran</PresentationFormat>
  <Paragraphs>196</Paragraphs>
  <Slides>19</Slides>
  <Notes>12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Cambria Math</vt:lpstr>
      <vt:lpstr>Century Gothic</vt:lpstr>
      <vt:lpstr>Times New Roman</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Gratien KIKI</dc:creator>
  <cp:lastModifiedBy>Gratien KIKI</cp:lastModifiedBy>
  <cp:revision>349</cp:revision>
  <dcterms:created xsi:type="dcterms:W3CDTF">2019-03-26T14:54:28Z</dcterms:created>
  <dcterms:modified xsi:type="dcterms:W3CDTF">2019-12-12T04:17:31Z</dcterms:modified>
</cp:coreProperties>
</file>