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6" r:id="rId1"/>
  </p:sldMasterIdLst>
  <p:notesMasterIdLst>
    <p:notesMasterId r:id="rId3"/>
  </p:notesMasterIdLst>
  <p:sldIdLst>
    <p:sldId id="256" r:id="rId2"/>
  </p:sldIdLst>
  <p:sldSz cx="32399288" cy="43200638"/>
  <p:notesSz cx="6797675" cy="992822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607" userDrawn="1">
          <p15:clr>
            <a:srgbClr val="A4A3A4"/>
          </p15:clr>
        </p15:guide>
        <p15:guide id="2" pos="1020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tefan Deleuze" initials="SD" lastIdx="9" clrIdx="0"/>
  <p:cmAuthor id="1" name="Anptige *" initials="A*" lastIdx="2" clrIdx="1"/>
  <p:cmAuthor id="2" name="N2A" initials="NAA" lastIdx="6" clrIdx="2"/>
  <p:cmAuthor id="3" name="Microsoft Office User" initials="MOU" lastIdx="5" clrIdx="3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AD47"/>
    <a:srgbClr val="CCDFF9"/>
    <a:srgbClr val="D4E4FA"/>
    <a:srgbClr val="CEE0F9"/>
    <a:srgbClr val="CBDEF9"/>
    <a:srgbClr val="C4DAF8"/>
    <a:srgbClr val="C5E0B4"/>
    <a:srgbClr val="F4B183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51" autoAdjust="0"/>
    <p:restoredTop sz="94660"/>
  </p:normalViewPr>
  <p:slideViewPr>
    <p:cSldViewPr>
      <p:cViewPr>
        <p:scale>
          <a:sx n="30" d="100"/>
          <a:sy n="30" d="100"/>
        </p:scale>
        <p:origin x="2244" y="-1386"/>
      </p:cViewPr>
      <p:guideLst>
        <p:guide orient="horz" pos="13607"/>
        <p:guide pos="102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5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135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>
              <a:defRPr sz="1200"/>
            </a:lvl1pPr>
          </a:lstStyle>
          <a:p>
            <a:fld id="{A31902B8-4571-42DF-A959-7B94D174B5B7}" type="datetimeFigureOut">
              <a:rPr lang="fr-FR"/>
              <a:pPr/>
              <a:t>10/09/2019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1241425"/>
            <a:ext cx="25114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3" tIns="45717" rIns="91433" bIns="45717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</p:spPr>
        <p:txBody>
          <a:bodyPr vert="horz" lIns="91433" tIns="45717" rIns="91433" bIns="45717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59" cy="498134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8134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>
              <a:defRPr sz="1200"/>
            </a:lvl1pPr>
          </a:lstStyle>
          <a:p>
            <a:fld id="{9860D6B0-2B69-4005-927B-A0459FF643EF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7951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45586" rtl="0" eaLnBrk="1" latinLnBrk="0" hangingPunct="1">
      <a:defRPr sz="1240" kern="1200">
        <a:solidFill>
          <a:schemeClr val="tx1"/>
        </a:solidFill>
        <a:latin typeface="+mn-lt"/>
        <a:ea typeface="+mn-ea"/>
        <a:cs typeface="+mn-cs"/>
      </a:defRPr>
    </a:lvl1pPr>
    <a:lvl2pPr marL="472793" algn="l" defTabSz="945586" rtl="0" eaLnBrk="1" latinLnBrk="0" hangingPunct="1">
      <a:defRPr sz="1240" kern="1200">
        <a:solidFill>
          <a:schemeClr val="tx1"/>
        </a:solidFill>
        <a:latin typeface="+mn-lt"/>
        <a:ea typeface="+mn-ea"/>
        <a:cs typeface="+mn-cs"/>
      </a:defRPr>
    </a:lvl2pPr>
    <a:lvl3pPr marL="945586" algn="l" defTabSz="945586" rtl="0" eaLnBrk="1" latinLnBrk="0" hangingPunct="1">
      <a:defRPr sz="1240" kern="1200">
        <a:solidFill>
          <a:schemeClr val="tx1"/>
        </a:solidFill>
        <a:latin typeface="+mn-lt"/>
        <a:ea typeface="+mn-ea"/>
        <a:cs typeface="+mn-cs"/>
      </a:defRPr>
    </a:lvl3pPr>
    <a:lvl4pPr marL="1418380" algn="l" defTabSz="945586" rtl="0" eaLnBrk="1" latinLnBrk="0" hangingPunct="1">
      <a:defRPr sz="1240" kern="1200">
        <a:solidFill>
          <a:schemeClr val="tx1"/>
        </a:solidFill>
        <a:latin typeface="+mn-lt"/>
        <a:ea typeface="+mn-ea"/>
        <a:cs typeface="+mn-cs"/>
      </a:defRPr>
    </a:lvl4pPr>
    <a:lvl5pPr marL="1891174" algn="l" defTabSz="945586" rtl="0" eaLnBrk="1" latinLnBrk="0" hangingPunct="1">
      <a:defRPr sz="1240" kern="1200">
        <a:solidFill>
          <a:schemeClr val="tx1"/>
        </a:solidFill>
        <a:latin typeface="+mn-lt"/>
        <a:ea typeface="+mn-ea"/>
        <a:cs typeface="+mn-cs"/>
      </a:defRPr>
    </a:lvl5pPr>
    <a:lvl6pPr marL="2363966" algn="l" defTabSz="945586" rtl="0" eaLnBrk="1" latinLnBrk="0" hangingPunct="1">
      <a:defRPr sz="1240" kern="1200">
        <a:solidFill>
          <a:schemeClr val="tx1"/>
        </a:solidFill>
        <a:latin typeface="+mn-lt"/>
        <a:ea typeface="+mn-ea"/>
        <a:cs typeface="+mn-cs"/>
      </a:defRPr>
    </a:lvl6pPr>
    <a:lvl7pPr marL="2836759" algn="l" defTabSz="945586" rtl="0" eaLnBrk="1" latinLnBrk="0" hangingPunct="1">
      <a:defRPr sz="1240" kern="1200">
        <a:solidFill>
          <a:schemeClr val="tx1"/>
        </a:solidFill>
        <a:latin typeface="+mn-lt"/>
        <a:ea typeface="+mn-ea"/>
        <a:cs typeface="+mn-cs"/>
      </a:defRPr>
    </a:lvl7pPr>
    <a:lvl8pPr marL="3309553" algn="l" defTabSz="945586" rtl="0" eaLnBrk="1" latinLnBrk="0" hangingPunct="1">
      <a:defRPr sz="1240" kern="1200">
        <a:solidFill>
          <a:schemeClr val="tx1"/>
        </a:solidFill>
        <a:latin typeface="+mn-lt"/>
        <a:ea typeface="+mn-ea"/>
        <a:cs typeface="+mn-cs"/>
      </a:defRPr>
    </a:lvl8pPr>
    <a:lvl9pPr marL="3782346" algn="l" defTabSz="945586" rtl="0" eaLnBrk="1" latinLnBrk="0" hangingPunct="1">
      <a:defRPr sz="124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143125" y="1241425"/>
            <a:ext cx="2511425" cy="33496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0D6B0-2B69-4005-927B-A0459FF643EF}" type="slidenum">
              <a:rPr lang="fr-FR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1390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049911" y="7070108"/>
            <a:ext cx="24299466" cy="15040222"/>
          </a:xfrm>
        </p:spPr>
        <p:txBody>
          <a:bodyPr anchor="b"/>
          <a:lstStyle>
            <a:lvl1pPr algn="ctr">
              <a:defRPr sz="15944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049911" y="22690338"/>
            <a:ext cx="24299466" cy="10430151"/>
          </a:xfrm>
        </p:spPr>
        <p:txBody>
          <a:bodyPr/>
          <a:lstStyle>
            <a:lvl1pPr marL="0" indent="0" algn="ctr">
              <a:buNone/>
              <a:defRPr sz="6378"/>
            </a:lvl1pPr>
            <a:lvl2pPr marL="1214963" indent="0" algn="ctr">
              <a:buNone/>
              <a:defRPr sz="5315"/>
            </a:lvl2pPr>
            <a:lvl3pPr marL="2429927" indent="0" algn="ctr">
              <a:buNone/>
              <a:defRPr sz="4783"/>
            </a:lvl3pPr>
            <a:lvl4pPr marL="3644890" indent="0" algn="ctr">
              <a:buNone/>
              <a:defRPr sz="4252"/>
            </a:lvl4pPr>
            <a:lvl5pPr marL="4859853" indent="0" algn="ctr">
              <a:buNone/>
              <a:defRPr sz="4252"/>
            </a:lvl5pPr>
            <a:lvl6pPr marL="6074816" indent="0" algn="ctr">
              <a:buNone/>
              <a:defRPr sz="4252"/>
            </a:lvl6pPr>
            <a:lvl7pPr marL="7289780" indent="0" algn="ctr">
              <a:buNone/>
              <a:defRPr sz="4252"/>
            </a:lvl7pPr>
            <a:lvl8pPr marL="8504743" indent="0" algn="ctr">
              <a:buNone/>
              <a:defRPr sz="4252"/>
            </a:lvl8pPr>
            <a:lvl9pPr marL="9719706" indent="0" algn="ctr">
              <a:buNone/>
              <a:defRPr sz="4252"/>
            </a:lvl9pPr>
          </a:lstStyle>
          <a:p>
            <a:r>
              <a:rPr lang="fr-FR"/>
              <a:t>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D73B0-D718-4883-90A8-B0545EE44097}" type="datetimeFigureOut">
              <a:rPr lang="fr-BE" smtClean="0"/>
              <a:pPr/>
              <a:t>10-09-19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A763F-884E-4511-8544-47599BF16308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68983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D73B0-D718-4883-90A8-B0545EE44097}" type="datetimeFigureOut">
              <a:rPr lang="fr-BE" smtClean="0"/>
              <a:pPr/>
              <a:t>10-09-19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A763F-884E-4511-8544-47599BF16308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0067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23185741" y="2300034"/>
            <a:ext cx="6986096" cy="36610544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227451" y="2300034"/>
            <a:ext cx="20553298" cy="36610544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D73B0-D718-4883-90A8-B0545EE44097}" type="datetimeFigureOut">
              <a:rPr lang="fr-BE" smtClean="0"/>
              <a:pPr/>
              <a:t>10-09-19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A763F-884E-4511-8544-47599BF16308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4664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D73B0-D718-4883-90A8-B0545EE44097}" type="datetimeFigureOut">
              <a:rPr lang="fr-BE" smtClean="0"/>
              <a:pPr/>
              <a:t>10-09-19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A763F-884E-4511-8544-47599BF16308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57472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10576" y="10770165"/>
            <a:ext cx="27944386" cy="17970262"/>
          </a:xfrm>
        </p:spPr>
        <p:txBody>
          <a:bodyPr anchor="b"/>
          <a:lstStyle>
            <a:lvl1pPr>
              <a:defRPr sz="15944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210576" y="28910433"/>
            <a:ext cx="27944386" cy="9450136"/>
          </a:xfrm>
        </p:spPr>
        <p:txBody>
          <a:bodyPr/>
          <a:lstStyle>
            <a:lvl1pPr marL="0" indent="0">
              <a:buNone/>
              <a:defRPr sz="6378">
                <a:solidFill>
                  <a:schemeClr val="tx1">
                    <a:tint val="75000"/>
                  </a:schemeClr>
                </a:solidFill>
              </a:defRPr>
            </a:lvl1pPr>
            <a:lvl2pPr marL="1214963" indent="0">
              <a:buNone/>
              <a:defRPr sz="5315">
                <a:solidFill>
                  <a:schemeClr val="tx1">
                    <a:tint val="75000"/>
                  </a:schemeClr>
                </a:solidFill>
              </a:defRPr>
            </a:lvl2pPr>
            <a:lvl3pPr marL="2429927" indent="0">
              <a:buNone/>
              <a:defRPr sz="4783">
                <a:solidFill>
                  <a:schemeClr val="tx1">
                    <a:tint val="75000"/>
                  </a:schemeClr>
                </a:solidFill>
              </a:defRPr>
            </a:lvl3pPr>
            <a:lvl4pPr marL="3644890" indent="0">
              <a:buNone/>
              <a:defRPr sz="4252">
                <a:solidFill>
                  <a:schemeClr val="tx1">
                    <a:tint val="75000"/>
                  </a:schemeClr>
                </a:solidFill>
              </a:defRPr>
            </a:lvl4pPr>
            <a:lvl5pPr marL="4859853" indent="0">
              <a:buNone/>
              <a:defRPr sz="4252">
                <a:solidFill>
                  <a:schemeClr val="tx1">
                    <a:tint val="75000"/>
                  </a:schemeClr>
                </a:solidFill>
              </a:defRPr>
            </a:lvl5pPr>
            <a:lvl6pPr marL="6074816" indent="0">
              <a:buNone/>
              <a:defRPr sz="4252">
                <a:solidFill>
                  <a:schemeClr val="tx1">
                    <a:tint val="75000"/>
                  </a:schemeClr>
                </a:solidFill>
              </a:defRPr>
            </a:lvl6pPr>
            <a:lvl7pPr marL="7289780" indent="0">
              <a:buNone/>
              <a:defRPr sz="4252">
                <a:solidFill>
                  <a:schemeClr val="tx1">
                    <a:tint val="75000"/>
                  </a:schemeClr>
                </a:solidFill>
              </a:defRPr>
            </a:lvl7pPr>
            <a:lvl8pPr marL="8504743" indent="0">
              <a:buNone/>
              <a:defRPr sz="4252">
                <a:solidFill>
                  <a:schemeClr val="tx1">
                    <a:tint val="75000"/>
                  </a:schemeClr>
                </a:solidFill>
              </a:defRPr>
            </a:lvl8pPr>
            <a:lvl9pPr marL="9719706" indent="0">
              <a:buNone/>
              <a:defRPr sz="425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D73B0-D718-4883-90A8-B0545EE44097}" type="datetimeFigureOut">
              <a:rPr lang="fr-BE" smtClean="0"/>
              <a:pPr/>
              <a:t>10-09-19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A763F-884E-4511-8544-47599BF16308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65714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227451" y="11500170"/>
            <a:ext cx="13769697" cy="2741040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6402140" y="11500170"/>
            <a:ext cx="13769697" cy="2741040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D73B0-D718-4883-90A8-B0545EE44097}" type="datetimeFigureOut">
              <a:rPr lang="fr-BE" smtClean="0"/>
              <a:pPr/>
              <a:t>10-09-19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A763F-884E-4511-8544-47599BF16308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99680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31671" y="2300037"/>
            <a:ext cx="27944386" cy="8350126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231672" y="10590160"/>
            <a:ext cx="13706416" cy="5190073"/>
          </a:xfrm>
        </p:spPr>
        <p:txBody>
          <a:bodyPr anchor="b"/>
          <a:lstStyle>
            <a:lvl1pPr marL="0" indent="0">
              <a:buNone/>
              <a:defRPr sz="6378" b="1"/>
            </a:lvl1pPr>
            <a:lvl2pPr marL="1214963" indent="0">
              <a:buNone/>
              <a:defRPr sz="5315" b="1"/>
            </a:lvl2pPr>
            <a:lvl3pPr marL="2429927" indent="0">
              <a:buNone/>
              <a:defRPr sz="4783" b="1"/>
            </a:lvl3pPr>
            <a:lvl4pPr marL="3644890" indent="0">
              <a:buNone/>
              <a:defRPr sz="4252" b="1"/>
            </a:lvl4pPr>
            <a:lvl5pPr marL="4859853" indent="0">
              <a:buNone/>
              <a:defRPr sz="4252" b="1"/>
            </a:lvl5pPr>
            <a:lvl6pPr marL="6074816" indent="0">
              <a:buNone/>
              <a:defRPr sz="4252" b="1"/>
            </a:lvl6pPr>
            <a:lvl7pPr marL="7289780" indent="0">
              <a:buNone/>
              <a:defRPr sz="4252" b="1"/>
            </a:lvl7pPr>
            <a:lvl8pPr marL="8504743" indent="0">
              <a:buNone/>
              <a:defRPr sz="4252" b="1"/>
            </a:lvl8pPr>
            <a:lvl9pPr marL="9719706" indent="0">
              <a:buNone/>
              <a:defRPr sz="4252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231672" y="15780233"/>
            <a:ext cx="13706416" cy="23210346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16402140" y="10590160"/>
            <a:ext cx="13773917" cy="5190073"/>
          </a:xfrm>
        </p:spPr>
        <p:txBody>
          <a:bodyPr anchor="b"/>
          <a:lstStyle>
            <a:lvl1pPr marL="0" indent="0">
              <a:buNone/>
              <a:defRPr sz="6378" b="1"/>
            </a:lvl1pPr>
            <a:lvl2pPr marL="1214963" indent="0">
              <a:buNone/>
              <a:defRPr sz="5315" b="1"/>
            </a:lvl2pPr>
            <a:lvl3pPr marL="2429927" indent="0">
              <a:buNone/>
              <a:defRPr sz="4783" b="1"/>
            </a:lvl3pPr>
            <a:lvl4pPr marL="3644890" indent="0">
              <a:buNone/>
              <a:defRPr sz="4252" b="1"/>
            </a:lvl4pPr>
            <a:lvl5pPr marL="4859853" indent="0">
              <a:buNone/>
              <a:defRPr sz="4252" b="1"/>
            </a:lvl5pPr>
            <a:lvl6pPr marL="6074816" indent="0">
              <a:buNone/>
              <a:defRPr sz="4252" b="1"/>
            </a:lvl6pPr>
            <a:lvl7pPr marL="7289780" indent="0">
              <a:buNone/>
              <a:defRPr sz="4252" b="1"/>
            </a:lvl7pPr>
            <a:lvl8pPr marL="8504743" indent="0">
              <a:buNone/>
              <a:defRPr sz="4252" b="1"/>
            </a:lvl8pPr>
            <a:lvl9pPr marL="9719706" indent="0">
              <a:buNone/>
              <a:defRPr sz="4252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16402140" y="15780233"/>
            <a:ext cx="13773917" cy="23210346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D73B0-D718-4883-90A8-B0545EE44097}" type="datetimeFigureOut">
              <a:rPr lang="fr-BE" smtClean="0"/>
              <a:pPr/>
              <a:t>10-09-19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A763F-884E-4511-8544-47599BF16308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44015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D73B0-D718-4883-90A8-B0545EE44097}" type="datetimeFigureOut">
              <a:rPr lang="fr-BE" smtClean="0"/>
              <a:pPr/>
              <a:t>10-09-19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A763F-884E-4511-8544-47599BF16308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380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D73B0-D718-4883-90A8-B0545EE44097}" type="datetimeFigureOut">
              <a:rPr lang="fr-BE" smtClean="0"/>
              <a:pPr/>
              <a:t>10-09-19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A763F-884E-4511-8544-47599BF16308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56730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31672" y="2880042"/>
            <a:ext cx="10449613" cy="10080149"/>
          </a:xfrm>
        </p:spPr>
        <p:txBody>
          <a:bodyPr anchor="b"/>
          <a:lstStyle>
            <a:lvl1pPr>
              <a:defRPr sz="8504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773917" y="6220095"/>
            <a:ext cx="16402140" cy="30700453"/>
          </a:xfrm>
        </p:spPr>
        <p:txBody>
          <a:bodyPr/>
          <a:lstStyle>
            <a:lvl1pPr>
              <a:defRPr sz="8504"/>
            </a:lvl1pPr>
            <a:lvl2pPr>
              <a:defRPr sz="7441"/>
            </a:lvl2pPr>
            <a:lvl3pPr>
              <a:defRPr sz="6378"/>
            </a:lvl3pPr>
            <a:lvl4pPr>
              <a:defRPr sz="5315"/>
            </a:lvl4pPr>
            <a:lvl5pPr>
              <a:defRPr sz="5315"/>
            </a:lvl5pPr>
            <a:lvl6pPr>
              <a:defRPr sz="5315"/>
            </a:lvl6pPr>
            <a:lvl7pPr>
              <a:defRPr sz="5315"/>
            </a:lvl7pPr>
            <a:lvl8pPr>
              <a:defRPr sz="5315"/>
            </a:lvl8pPr>
            <a:lvl9pPr>
              <a:defRPr sz="5315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231672" y="12960191"/>
            <a:ext cx="10449613" cy="24010358"/>
          </a:xfrm>
        </p:spPr>
        <p:txBody>
          <a:bodyPr/>
          <a:lstStyle>
            <a:lvl1pPr marL="0" indent="0">
              <a:buNone/>
              <a:defRPr sz="4252"/>
            </a:lvl1pPr>
            <a:lvl2pPr marL="1214963" indent="0">
              <a:buNone/>
              <a:defRPr sz="3720"/>
            </a:lvl2pPr>
            <a:lvl3pPr marL="2429927" indent="0">
              <a:buNone/>
              <a:defRPr sz="3189"/>
            </a:lvl3pPr>
            <a:lvl4pPr marL="3644890" indent="0">
              <a:buNone/>
              <a:defRPr sz="2657"/>
            </a:lvl4pPr>
            <a:lvl5pPr marL="4859853" indent="0">
              <a:buNone/>
              <a:defRPr sz="2657"/>
            </a:lvl5pPr>
            <a:lvl6pPr marL="6074816" indent="0">
              <a:buNone/>
              <a:defRPr sz="2657"/>
            </a:lvl6pPr>
            <a:lvl7pPr marL="7289780" indent="0">
              <a:buNone/>
              <a:defRPr sz="2657"/>
            </a:lvl7pPr>
            <a:lvl8pPr marL="8504743" indent="0">
              <a:buNone/>
              <a:defRPr sz="2657"/>
            </a:lvl8pPr>
            <a:lvl9pPr marL="9719706" indent="0">
              <a:buNone/>
              <a:defRPr sz="2657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D73B0-D718-4883-90A8-B0545EE44097}" type="datetimeFigureOut">
              <a:rPr lang="fr-BE" smtClean="0"/>
              <a:pPr/>
              <a:t>10-09-19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A763F-884E-4511-8544-47599BF16308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00725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31672" y="2880042"/>
            <a:ext cx="10449613" cy="10080149"/>
          </a:xfrm>
        </p:spPr>
        <p:txBody>
          <a:bodyPr anchor="b"/>
          <a:lstStyle>
            <a:lvl1pPr>
              <a:defRPr sz="8504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3773917" y="6220095"/>
            <a:ext cx="16402140" cy="30700453"/>
          </a:xfrm>
        </p:spPr>
        <p:txBody>
          <a:bodyPr/>
          <a:lstStyle>
            <a:lvl1pPr marL="0" indent="0">
              <a:buNone/>
              <a:defRPr sz="8504"/>
            </a:lvl1pPr>
            <a:lvl2pPr marL="1214963" indent="0">
              <a:buNone/>
              <a:defRPr sz="7441"/>
            </a:lvl2pPr>
            <a:lvl3pPr marL="2429927" indent="0">
              <a:buNone/>
              <a:defRPr sz="6378"/>
            </a:lvl3pPr>
            <a:lvl4pPr marL="3644890" indent="0">
              <a:buNone/>
              <a:defRPr sz="5315"/>
            </a:lvl4pPr>
            <a:lvl5pPr marL="4859853" indent="0">
              <a:buNone/>
              <a:defRPr sz="5315"/>
            </a:lvl5pPr>
            <a:lvl6pPr marL="6074816" indent="0">
              <a:buNone/>
              <a:defRPr sz="5315"/>
            </a:lvl6pPr>
            <a:lvl7pPr marL="7289780" indent="0">
              <a:buNone/>
              <a:defRPr sz="5315"/>
            </a:lvl7pPr>
            <a:lvl8pPr marL="8504743" indent="0">
              <a:buNone/>
              <a:defRPr sz="5315"/>
            </a:lvl8pPr>
            <a:lvl9pPr marL="9719706" indent="0">
              <a:buNone/>
              <a:defRPr sz="5315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231672" y="12960191"/>
            <a:ext cx="10449613" cy="24010358"/>
          </a:xfrm>
        </p:spPr>
        <p:txBody>
          <a:bodyPr/>
          <a:lstStyle>
            <a:lvl1pPr marL="0" indent="0">
              <a:buNone/>
              <a:defRPr sz="4252"/>
            </a:lvl1pPr>
            <a:lvl2pPr marL="1214963" indent="0">
              <a:buNone/>
              <a:defRPr sz="3720"/>
            </a:lvl2pPr>
            <a:lvl3pPr marL="2429927" indent="0">
              <a:buNone/>
              <a:defRPr sz="3189"/>
            </a:lvl3pPr>
            <a:lvl4pPr marL="3644890" indent="0">
              <a:buNone/>
              <a:defRPr sz="2657"/>
            </a:lvl4pPr>
            <a:lvl5pPr marL="4859853" indent="0">
              <a:buNone/>
              <a:defRPr sz="2657"/>
            </a:lvl5pPr>
            <a:lvl6pPr marL="6074816" indent="0">
              <a:buNone/>
              <a:defRPr sz="2657"/>
            </a:lvl6pPr>
            <a:lvl7pPr marL="7289780" indent="0">
              <a:buNone/>
              <a:defRPr sz="2657"/>
            </a:lvl7pPr>
            <a:lvl8pPr marL="8504743" indent="0">
              <a:buNone/>
              <a:defRPr sz="2657"/>
            </a:lvl8pPr>
            <a:lvl9pPr marL="9719706" indent="0">
              <a:buNone/>
              <a:defRPr sz="2657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D73B0-D718-4883-90A8-B0545EE44097}" type="datetimeFigureOut">
              <a:rPr lang="fr-BE" smtClean="0"/>
              <a:pPr/>
              <a:t>10-09-19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A763F-884E-4511-8544-47599BF16308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60169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227451" y="2300037"/>
            <a:ext cx="27944386" cy="8350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227451" y="11500170"/>
            <a:ext cx="27944386" cy="27410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2227451" y="40040594"/>
            <a:ext cx="7289840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18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D73B0-D718-4883-90A8-B0545EE44097}" type="datetimeFigureOut">
              <a:rPr lang="fr-BE" smtClean="0"/>
              <a:pPr/>
              <a:t>10-09-19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0732264" y="40040594"/>
            <a:ext cx="10934760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18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22881997" y="40040594"/>
            <a:ext cx="7289840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18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6A763F-884E-4511-8544-47599BF16308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70840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2429927" rtl="0" eaLnBrk="1" latinLnBrk="0" hangingPunct="1">
        <a:lnSpc>
          <a:spcPct val="90000"/>
        </a:lnSpc>
        <a:spcBef>
          <a:spcPct val="0"/>
        </a:spcBef>
        <a:buNone/>
        <a:defRPr sz="11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7482" indent="-607482" algn="l" defTabSz="2429927" rtl="0" eaLnBrk="1" latinLnBrk="0" hangingPunct="1">
        <a:lnSpc>
          <a:spcPct val="90000"/>
        </a:lnSpc>
        <a:spcBef>
          <a:spcPts val="2657"/>
        </a:spcBef>
        <a:buFont typeface="Arial" panose="020B0604020202020204" pitchFamily="34" charset="0"/>
        <a:buChar char="•"/>
        <a:defRPr sz="7441" kern="1200">
          <a:solidFill>
            <a:schemeClr val="tx1"/>
          </a:solidFill>
          <a:latin typeface="+mn-lt"/>
          <a:ea typeface="+mn-ea"/>
          <a:cs typeface="+mn-cs"/>
        </a:defRPr>
      </a:lvl1pPr>
      <a:lvl2pPr marL="1822445" indent="-607482" algn="l" defTabSz="2429927" rtl="0" eaLnBrk="1" latinLnBrk="0" hangingPunct="1">
        <a:lnSpc>
          <a:spcPct val="90000"/>
        </a:lnSpc>
        <a:spcBef>
          <a:spcPts val="1329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2pPr>
      <a:lvl3pPr marL="3037408" indent="-607482" algn="l" defTabSz="2429927" rtl="0" eaLnBrk="1" latinLnBrk="0" hangingPunct="1">
        <a:lnSpc>
          <a:spcPct val="90000"/>
        </a:lnSpc>
        <a:spcBef>
          <a:spcPts val="1329"/>
        </a:spcBef>
        <a:buFont typeface="Arial" panose="020B0604020202020204" pitchFamily="34" charset="0"/>
        <a:buChar char="•"/>
        <a:defRPr sz="5315" kern="1200">
          <a:solidFill>
            <a:schemeClr val="tx1"/>
          </a:solidFill>
          <a:latin typeface="+mn-lt"/>
          <a:ea typeface="+mn-ea"/>
          <a:cs typeface="+mn-cs"/>
        </a:defRPr>
      </a:lvl3pPr>
      <a:lvl4pPr marL="4252371" indent="-607482" algn="l" defTabSz="2429927" rtl="0" eaLnBrk="1" latinLnBrk="0" hangingPunct="1">
        <a:lnSpc>
          <a:spcPct val="90000"/>
        </a:lnSpc>
        <a:spcBef>
          <a:spcPts val="1329"/>
        </a:spcBef>
        <a:buFont typeface="Arial" panose="020B0604020202020204" pitchFamily="34" charset="0"/>
        <a:buChar char="•"/>
        <a:defRPr sz="4783" kern="1200">
          <a:solidFill>
            <a:schemeClr val="tx1"/>
          </a:solidFill>
          <a:latin typeface="+mn-lt"/>
          <a:ea typeface="+mn-ea"/>
          <a:cs typeface="+mn-cs"/>
        </a:defRPr>
      </a:lvl4pPr>
      <a:lvl5pPr marL="5467335" indent="-607482" algn="l" defTabSz="2429927" rtl="0" eaLnBrk="1" latinLnBrk="0" hangingPunct="1">
        <a:lnSpc>
          <a:spcPct val="90000"/>
        </a:lnSpc>
        <a:spcBef>
          <a:spcPts val="1329"/>
        </a:spcBef>
        <a:buFont typeface="Arial" panose="020B0604020202020204" pitchFamily="34" charset="0"/>
        <a:buChar char="•"/>
        <a:defRPr sz="4783" kern="1200">
          <a:solidFill>
            <a:schemeClr val="tx1"/>
          </a:solidFill>
          <a:latin typeface="+mn-lt"/>
          <a:ea typeface="+mn-ea"/>
          <a:cs typeface="+mn-cs"/>
        </a:defRPr>
      </a:lvl5pPr>
      <a:lvl6pPr marL="6682298" indent="-607482" algn="l" defTabSz="2429927" rtl="0" eaLnBrk="1" latinLnBrk="0" hangingPunct="1">
        <a:lnSpc>
          <a:spcPct val="90000"/>
        </a:lnSpc>
        <a:spcBef>
          <a:spcPts val="1329"/>
        </a:spcBef>
        <a:buFont typeface="Arial" panose="020B0604020202020204" pitchFamily="34" charset="0"/>
        <a:buChar char="•"/>
        <a:defRPr sz="4783" kern="1200">
          <a:solidFill>
            <a:schemeClr val="tx1"/>
          </a:solidFill>
          <a:latin typeface="+mn-lt"/>
          <a:ea typeface="+mn-ea"/>
          <a:cs typeface="+mn-cs"/>
        </a:defRPr>
      </a:lvl6pPr>
      <a:lvl7pPr marL="7897261" indent="-607482" algn="l" defTabSz="2429927" rtl="0" eaLnBrk="1" latinLnBrk="0" hangingPunct="1">
        <a:lnSpc>
          <a:spcPct val="90000"/>
        </a:lnSpc>
        <a:spcBef>
          <a:spcPts val="1329"/>
        </a:spcBef>
        <a:buFont typeface="Arial" panose="020B0604020202020204" pitchFamily="34" charset="0"/>
        <a:buChar char="•"/>
        <a:defRPr sz="4783" kern="1200">
          <a:solidFill>
            <a:schemeClr val="tx1"/>
          </a:solidFill>
          <a:latin typeface="+mn-lt"/>
          <a:ea typeface="+mn-ea"/>
          <a:cs typeface="+mn-cs"/>
        </a:defRPr>
      </a:lvl7pPr>
      <a:lvl8pPr marL="9112225" indent="-607482" algn="l" defTabSz="2429927" rtl="0" eaLnBrk="1" latinLnBrk="0" hangingPunct="1">
        <a:lnSpc>
          <a:spcPct val="90000"/>
        </a:lnSpc>
        <a:spcBef>
          <a:spcPts val="1329"/>
        </a:spcBef>
        <a:buFont typeface="Arial" panose="020B0604020202020204" pitchFamily="34" charset="0"/>
        <a:buChar char="•"/>
        <a:defRPr sz="4783" kern="1200">
          <a:solidFill>
            <a:schemeClr val="tx1"/>
          </a:solidFill>
          <a:latin typeface="+mn-lt"/>
          <a:ea typeface="+mn-ea"/>
          <a:cs typeface="+mn-cs"/>
        </a:defRPr>
      </a:lvl8pPr>
      <a:lvl9pPr marL="10327188" indent="-607482" algn="l" defTabSz="2429927" rtl="0" eaLnBrk="1" latinLnBrk="0" hangingPunct="1">
        <a:lnSpc>
          <a:spcPct val="90000"/>
        </a:lnSpc>
        <a:spcBef>
          <a:spcPts val="1329"/>
        </a:spcBef>
        <a:buFont typeface="Arial" panose="020B0604020202020204" pitchFamily="34" charset="0"/>
        <a:buChar char="•"/>
        <a:defRPr sz="478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2429927" rtl="0" eaLnBrk="1" latinLnBrk="0" hangingPunct="1">
        <a:defRPr sz="4783" kern="1200">
          <a:solidFill>
            <a:schemeClr val="tx1"/>
          </a:solidFill>
          <a:latin typeface="+mn-lt"/>
          <a:ea typeface="+mn-ea"/>
          <a:cs typeface="+mn-cs"/>
        </a:defRPr>
      </a:lvl1pPr>
      <a:lvl2pPr marL="1214963" algn="l" defTabSz="2429927" rtl="0" eaLnBrk="1" latinLnBrk="0" hangingPunct="1">
        <a:defRPr sz="4783" kern="1200">
          <a:solidFill>
            <a:schemeClr val="tx1"/>
          </a:solidFill>
          <a:latin typeface="+mn-lt"/>
          <a:ea typeface="+mn-ea"/>
          <a:cs typeface="+mn-cs"/>
        </a:defRPr>
      </a:lvl2pPr>
      <a:lvl3pPr marL="2429927" algn="l" defTabSz="2429927" rtl="0" eaLnBrk="1" latinLnBrk="0" hangingPunct="1">
        <a:defRPr sz="4783" kern="1200">
          <a:solidFill>
            <a:schemeClr val="tx1"/>
          </a:solidFill>
          <a:latin typeface="+mn-lt"/>
          <a:ea typeface="+mn-ea"/>
          <a:cs typeface="+mn-cs"/>
        </a:defRPr>
      </a:lvl3pPr>
      <a:lvl4pPr marL="3644890" algn="l" defTabSz="2429927" rtl="0" eaLnBrk="1" latinLnBrk="0" hangingPunct="1">
        <a:defRPr sz="4783" kern="1200">
          <a:solidFill>
            <a:schemeClr val="tx1"/>
          </a:solidFill>
          <a:latin typeface="+mn-lt"/>
          <a:ea typeface="+mn-ea"/>
          <a:cs typeface="+mn-cs"/>
        </a:defRPr>
      </a:lvl4pPr>
      <a:lvl5pPr marL="4859853" algn="l" defTabSz="2429927" rtl="0" eaLnBrk="1" latinLnBrk="0" hangingPunct="1">
        <a:defRPr sz="4783" kern="1200">
          <a:solidFill>
            <a:schemeClr val="tx1"/>
          </a:solidFill>
          <a:latin typeface="+mn-lt"/>
          <a:ea typeface="+mn-ea"/>
          <a:cs typeface="+mn-cs"/>
        </a:defRPr>
      </a:lvl5pPr>
      <a:lvl6pPr marL="6074816" algn="l" defTabSz="2429927" rtl="0" eaLnBrk="1" latinLnBrk="0" hangingPunct="1">
        <a:defRPr sz="4783" kern="1200">
          <a:solidFill>
            <a:schemeClr val="tx1"/>
          </a:solidFill>
          <a:latin typeface="+mn-lt"/>
          <a:ea typeface="+mn-ea"/>
          <a:cs typeface="+mn-cs"/>
        </a:defRPr>
      </a:lvl6pPr>
      <a:lvl7pPr marL="7289780" algn="l" defTabSz="2429927" rtl="0" eaLnBrk="1" latinLnBrk="0" hangingPunct="1">
        <a:defRPr sz="4783" kern="1200">
          <a:solidFill>
            <a:schemeClr val="tx1"/>
          </a:solidFill>
          <a:latin typeface="+mn-lt"/>
          <a:ea typeface="+mn-ea"/>
          <a:cs typeface="+mn-cs"/>
        </a:defRPr>
      </a:lvl7pPr>
      <a:lvl8pPr marL="8504743" algn="l" defTabSz="2429927" rtl="0" eaLnBrk="1" latinLnBrk="0" hangingPunct="1">
        <a:defRPr sz="4783" kern="1200">
          <a:solidFill>
            <a:schemeClr val="tx1"/>
          </a:solidFill>
          <a:latin typeface="+mn-lt"/>
          <a:ea typeface="+mn-ea"/>
          <a:cs typeface="+mn-cs"/>
        </a:defRPr>
      </a:lvl8pPr>
      <a:lvl9pPr marL="9719706" algn="l" defTabSz="2429927" rtl="0" eaLnBrk="1" latinLnBrk="0" hangingPunct="1">
        <a:defRPr sz="478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à coins arrondis 10"/>
          <p:cNvSpPr/>
          <p:nvPr/>
        </p:nvSpPr>
        <p:spPr>
          <a:xfrm>
            <a:off x="6170405" y="568130"/>
            <a:ext cx="20203831" cy="3097075"/>
          </a:xfrm>
          <a:prstGeom prst="roundRect">
            <a:avLst>
              <a:gd name="adj" fmla="val 9676"/>
            </a:avLst>
          </a:prstGeom>
          <a:solidFill>
            <a:srgbClr val="C5E0B4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BE" sz="8000" b="1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A vaginal </a:t>
            </a:r>
            <a:r>
              <a:rPr lang="fr-BE" sz="8000" b="1" dirty="0" err="1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fibroleiomyoma</a:t>
            </a:r>
            <a:r>
              <a:rPr lang="fr-BE" sz="8000" b="1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 in a </a:t>
            </a:r>
            <a:r>
              <a:rPr lang="fr-BE" sz="8000" b="1" dirty="0" err="1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ten-year-old</a:t>
            </a:r>
            <a:r>
              <a:rPr lang="fr-BE" sz="8000" b="1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 </a:t>
            </a:r>
            <a:r>
              <a:rPr lang="fr-BE" sz="8000" b="1" dirty="0" err="1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spayed</a:t>
            </a:r>
            <a:r>
              <a:rPr lang="fr-BE" sz="8000" b="1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 </a:t>
            </a:r>
            <a:r>
              <a:rPr lang="fr-BE" sz="8000" b="1" dirty="0" err="1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pug</a:t>
            </a:r>
            <a:r>
              <a:rPr lang="fr-BE" sz="8000" b="1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 </a:t>
            </a:r>
            <a:r>
              <a:rPr lang="fr-BE" sz="8000" b="1" dirty="0" smtClean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dog</a:t>
            </a:r>
            <a:endParaRPr lang="fr-BE" sz="8000" b="1" dirty="0">
              <a:solidFill>
                <a:srgbClr val="000000"/>
              </a:solidFill>
              <a:latin typeface="Arial" pitchFamily="34"/>
              <a:ea typeface="Microsoft YaHei" pitchFamily="2"/>
              <a:cs typeface="Arial" pitchFamily="34"/>
            </a:endParaRPr>
          </a:p>
        </p:txBody>
      </p:sp>
      <p:sp>
        <p:nvSpPr>
          <p:cNvPr id="6" name="Rectangle à coins arrondis 5"/>
          <p:cNvSpPr/>
          <p:nvPr/>
        </p:nvSpPr>
        <p:spPr>
          <a:xfrm>
            <a:off x="1082510" y="3903696"/>
            <a:ext cx="30315368" cy="852139"/>
          </a:xfrm>
          <a:prstGeom prst="roundRect">
            <a:avLst/>
          </a:prstGeom>
          <a:solidFill>
            <a:srgbClr val="C5E0B4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2000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F. Brutinel</a:t>
            </a:r>
            <a:r>
              <a:rPr lang="en-GB" sz="2000" baseline="30000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1</a:t>
            </a:r>
            <a:r>
              <a:rPr lang="en-GB" sz="2000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, S. Egyptien</a:t>
            </a:r>
            <a:r>
              <a:rPr lang="en-GB" sz="2000" baseline="30000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1</a:t>
            </a:r>
            <a:r>
              <a:rPr lang="en-GB" sz="2000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, M. Hamon</a:t>
            </a:r>
            <a:r>
              <a:rPr lang="en-GB" sz="2000" baseline="30000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1</a:t>
            </a:r>
            <a:r>
              <a:rPr lang="en-GB" sz="2000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, M. Heimann</a:t>
            </a:r>
            <a:r>
              <a:rPr lang="en-GB" sz="2000" baseline="30000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2</a:t>
            </a:r>
            <a:r>
              <a:rPr lang="en-GB" sz="2000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, S. Noël</a:t>
            </a:r>
            <a:r>
              <a:rPr lang="en-GB" sz="2000" baseline="30000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1</a:t>
            </a:r>
            <a:r>
              <a:rPr lang="en-GB" sz="2000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 and S. Deleuze</a:t>
            </a:r>
            <a:r>
              <a:rPr lang="en-GB" sz="2000" baseline="30000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1</a:t>
            </a:r>
            <a:endParaRPr lang="en-GB" sz="2000" dirty="0">
              <a:solidFill>
                <a:srgbClr val="000000"/>
              </a:solidFill>
              <a:latin typeface="Arial" pitchFamily="34"/>
              <a:ea typeface="Microsoft YaHei" pitchFamily="2"/>
              <a:cs typeface="Arial" pitchFamily="34"/>
            </a:endParaRPr>
          </a:p>
          <a:p>
            <a:pPr lvl="0" algn="ctr"/>
            <a:r>
              <a:rPr lang="en-GB" sz="2000" baseline="30000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1</a:t>
            </a:r>
            <a:r>
              <a:rPr lang="en-GB" sz="2000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University of Liège, </a:t>
            </a:r>
            <a:r>
              <a:rPr lang="en-GB" sz="2000" baseline="30000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2</a:t>
            </a:r>
            <a:r>
              <a:rPr lang="en-GB" sz="2000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Veterinary pathology laboratory, </a:t>
            </a:r>
            <a:r>
              <a:rPr lang="en-GB" sz="2000" dirty="0" err="1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Anapet</a:t>
            </a:r>
            <a:r>
              <a:rPr lang="en-GB" sz="2000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   E-mail: flore.brutinel@uliege.be</a:t>
            </a:r>
          </a:p>
        </p:txBody>
      </p:sp>
      <p:sp>
        <p:nvSpPr>
          <p:cNvPr id="13" name="Rectangle à coins arrondis 12"/>
          <p:cNvSpPr/>
          <p:nvPr/>
        </p:nvSpPr>
        <p:spPr>
          <a:xfrm>
            <a:off x="1109725" y="8669129"/>
            <a:ext cx="15419895" cy="4949305"/>
          </a:xfrm>
          <a:prstGeom prst="roundRect">
            <a:avLst>
              <a:gd name="adj" fmla="val 5179"/>
            </a:avLst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 defTabSz="540487" fontAlgn="base">
              <a:spcBef>
                <a:spcPct val="0"/>
              </a:spcBef>
              <a:spcAft>
                <a:spcPct val="0"/>
              </a:spcAft>
            </a:pPr>
            <a:r>
              <a:rPr lang="en-US" sz="3633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</a:t>
            </a:r>
          </a:p>
          <a:p>
            <a:pPr algn="just" defTabSz="540487" fontAlgn="base">
              <a:spcBef>
                <a:spcPct val="0"/>
              </a:spcBef>
              <a:spcAft>
                <a:spcPct val="0"/>
              </a:spcAft>
            </a:pPr>
            <a:endParaRPr lang="en-US" sz="1879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Ten-year-old pug, spayed two years before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Referred for </a:t>
            </a:r>
            <a:r>
              <a:rPr lang="en-US" sz="3600" dirty="0">
                <a:solidFill>
                  <a:schemeClr val="tx1"/>
                </a:solidFill>
                <a:latin typeface="Arial" pitchFamily="34"/>
                <a:ea typeface="Microsoft YaHei" pitchFamily="2"/>
                <a:cs typeface="Arial" pitchFamily="34"/>
              </a:rPr>
              <a:t>a</a:t>
            </a:r>
            <a:r>
              <a:rPr lang="en-US" sz="3600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 bleeding vaginal mass protruding intermittently from the vulva </a:t>
            </a:r>
            <a:r>
              <a:rPr lang="en-US" sz="2800" i="1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(Figure 1)</a:t>
            </a:r>
            <a:r>
              <a:rPr lang="en-US" sz="2800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,</a:t>
            </a:r>
            <a:r>
              <a:rPr lang="en-US" sz="2800" i="1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 </a:t>
            </a:r>
            <a:r>
              <a:rPr lang="en-US" sz="3600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tenesmus, dysuria progressing to anuria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No report of signs of heat after </a:t>
            </a:r>
            <a:r>
              <a:rPr lang="en-US" sz="3600" dirty="0" err="1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ovariectomy</a:t>
            </a:r>
            <a:r>
              <a:rPr lang="en-US" sz="3600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 or exogenous estrogen administration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Arial" pitchFamily="34"/>
                <a:ea typeface="Arial" pitchFamily="1"/>
                <a:cs typeface="Arial" pitchFamily="34"/>
              </a:rPr>
              <a:t>Antimüllerian</a:t>
            </a:r>
            <a:r>
              <a:rPr lang="en-US" sz="3600" dirty="0">
                <a:solidFill>
                  <a:srgbClr val="000000"/>
                </a:solidFill>
                <a:latin typeface="Arial" pitchFamily="34"/>
                <a:ea typeface="Arial" pitchFamily="1"/>
                <a:cs typeface="Arial" pitchFamily="34"/>
              </a:rPr>
              <a:t> hormone and </a:t>
            </a:r>
            <a:r>
              <a:rPr lang="en-US" sz="3600">
                <a:solidFill>
                  <a:srgbClr val="000000"/>
                </a:solidFill>
                <a:latin typeface="Arial" pitchFamily="34"/>
                <a:ea typeface="Arial" pitchFamily="1"/>
                <a:cs typeface="Arial" pitchFamily="34"/>
              </a:rPr>
              <a:t>progesterone</a:t>
            </a:r>
            <a:r>
              <a:rPr lang="en-US" sz="3600" smtClean="0">
                <a:solidFill>
                  <a:srgbClr val="000000"/>
                </a:solidFill>
                <a:latin typeface="Arial" pitchFamily="34"/>
                <a:ea typeface="Arial" pitchFamily="1"/>
                <a:cs typeface="Arial" pitchFamily="34"/>
              </a:rPr>
              <a:t> assayed </a:t>
            </a:r>
            <a:r>
              <a:rPr lang="en-US" sz="3600" dirty="0" smtClean="0">
                <a:solidFill>
                  <a:srgbClr val="000000"/>
                </a:solidFill>
                <a:latin typeface="Arial" pitchFamily="34"/>
                <a:ea typeface="Arial" pitchFamily="1"/>
                <a:cs typeface="Arial" pitchFamily="34"/>
              </a:rPr>
              <a:t>a few </a:t>
            </a:r>
            <a:r>
              <a:rPr lang="en-US" sz="3600" dirty="0">
                <a:solidFill>
                  <a:srgbClr val="000000"/>
                </a:solidFill>
                <a:latin typeface="Arial" pitchFamily="34"/>
                <a:ea typeface="Arial" pitchFamily="1"/>
                <a:cs typeface="Arial" pitchFamily="34"/>
              </a:rPr>
              <a:t>days </a:t>
            </a:r>
            <a:r>
              <a:rPr lang="en-US" sz="3600" dirty="0" smtClean="0">
                <a:solidFill>
                  <a:srgbClr val="000000"/>
                </a:solidFill>
                <a:latin typeface="Arial" pitchFamily="34"/>
                <a:ea typeface="Arial" pitchFamily="1"/>
                <a:cs typeface="Arial" pitchFamily="34"/>
              </a:rPr>
              <a:t>before: </a:t>
            </a:r>
            <a:r>
              <a:rPr lang="en-US" sz="3600" dirty="0">
                <a:solidFill>
                  <a:srgbClr val="000000"/>
                </a:solidFill>
                <a:latin typeface="Arial" pitchFamily="34"/>
                <a:ea typeface="Arial" pitchFamily="1"/>
                <a:cs typeface="Arial" pitchFamily="34"/>
              </a:rPr>
              <a:t>0.01 and 0.1ng/ml respectively</a:t>
            </a:r>
          </a:p>
        </p:txBody>
      </p:sp>
      <p:sp>
        <p:nvSpPr>
          <p:cNvPr id="18" name="Rectangle à coins arrondis 17"/>
          <p:cNvSpPr/>
          <p:nvPr/>
        </p:nvSpPr>
        <p:spPr>
          <a:xfrm>
            <a:off x="1082510" y="14125781"/>
            <a:ext cx="15447110" cy="5965209"/>
          </a:xfrm>
          <a:prstGeom prst="roundRect">
            <a:avLst>
              <a:gd name="adj" fmla="val 7113"/>
            </a:avLst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 defTabSz="540487" fontAlgn="base">
              <a:spcBef>
                <a:spcPct val="0"/>
              </a:spcBef>
              <a:spcAft>
                <a:spcPct val="0"/>
              </a:spcAft>
            </a:pPr>
            <a:r>
              <a:rPr lang="en-US" sz="3633" b="1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Complementary exams</a:t>
            </a:r>
          </a:p>
          <a:p>
            <a:pPr algn="ctr" defTabSz="540487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  <a:latin typeface="Arial" pitchFamily="34"/>
              <a:ea typeface="Arial" pitchFamily="1"/>
              <a:cs typeface="Arial" pitchFamily="34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0000"/>
                </a:solidFill>
                <a:latin typeface="Arial" pitchFamily="34"/>
                <a:ea typeface="Arial" pitchFamily="1"/>
                <a:cs typeface="Arial" pitchFamily="34"/>
              </a:rPr>
              <a:t>Vaginal cytology: </a:t>
            </a:r>
            <a:r>
              <a:rPr lang="en-US" sz="3600" dirty="0">
                <a:solidFill>
                  <a:srgbClr val="000000"/>
                </a:solidFill>
                <a:latin typeface="Arial" pitchFamily="34"/>
                <a:ea typeface="Arial" pitchFamily="1"/>
                <a:cs typeface="Arial" pitchFamily="34"/>
              </a:rPr>
              <a:t>no sign of estrogen </a:t>
            </a:r>
            <a:r>
              <a:rPr lang="en-US" sz="3600" dirty="0" smtClean="0">
                <a:solidFill>
                  <a:srgbClr val="000000"/>
                </a:solidFill>
                <a:latin typeface="Arial" pitchFamily="34"/>
                <a:ea typeface="Arial" pitchFamily="1"/>
                <a:cs typeface="Arial" pitchFamily="34"/>
              </a:rPr>
              <a:t>impregnation</a:t>
            </a:r>
            <a:endParaRPr lang="en-US" sz="3600" dirty="0">
              <a:solidFill>
                <a:srgbClr val="000000"/>
              </a:solidFill>
              <a:latin typeface="Arial" pitchFamily="34"/>
              <a:ea typeface="Arial" pitchFamily="1"/>
              <a:cs typeface="Arial" pitchFamily="34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0000"/>
                </a:solidFill>
                <a:latin typeface="Arial" pitchFamily="34"/>
                <a:ea typeface="Arial" pitchFamily="1"/>
                <a:cs typeface="Arial" pitchFamily="34"/>
              </a:rPr>
              <a:t>Endoscopic vaginal examination: </a:t>
            </a:r>
            <a:r>
              <a:rPr lang="en-US" sz="3600" dirty="0">
                <a:solidFill>
                  <a:srgbClr val="000000"/>
                </a:solidFill>
                <a:latin typeface="Arial" pitchFamily="34"/>
                <a:ea typeface="Arial" pitchFamily="1"/>
                <a:cs typeface="Arial" pitchFamily="34"/>
              </a:rPr>
              <a:t>single, painful mass with areas of calcification and necrosis, measuring 5x5 cm, involving the dorsal wall of the caudal vagina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0000"/>
                </a:solidFill>
                <a:latin typeface="Arial" pitchFamily="34"/>
                <a:ea typeface="Arial" pitchFamily="1"/>
                <a:cs typeface="Arial" pitchFamily="34"/>
              </a:rPr>
              <a:t>Abdominal ultrasonography: </a:t>
            </a:r>
            <a:r>
              <a:rPr lang="en-US" sz="3600" dirty="0">
                <a:solidFill>
                  <a:srgbClr val="000000"/>
                </a:solidFill>
                <a:latin typeface="Arial" pitchFamily="34"/>
                <a:ea typeface="Arial" pitchFamily="1"/>
                <a:cs typeface="Arial" pitchFamily="34"/>
              </a:rPr>
              <a:t>N</a:t>
            </a:r>
            <a:r>
              <a:rPr lang="en-US" sz="3600" dirty="0" smtClean="0">
                <a:solidFill>
                  <a:srgbClr val="000000"/>
                </a:solidFill>
                <a:latin typeface="Arial" pitchFamily="34"/>
                <a:ea typeface="Arial" pitchFamily="1"/>
                <a:cs typeface="Arial" pitchFamily="34"/>
              </a:rPr>
              <a:t>o </a:t>
            </a:r>
            <a:r>
              <a:rPr lang="en-US" sz="3600" dirty="0">
                <a:solidFill>
                  <a:srgbClr val="000000"/>
                </a:solidFill>
                <a:latin typeface="Arial" pitchFamily="34"/>
                <a:ea typeface="Arial" pitchFamily="1"/>
                <a:cs typeface="Arial" pitchFamily="34"/>
              </a:rPr>
              <a:t>ovarian tissue </a:t>
            </a:r>
            <a:r>
              <a:rPr lang="en-US" sz="3600" dirty="0" smtClean="0">
                <a:solidFill>
                  <a:srgbClr val="000000"/>
                </a:solidFill>
                <a:latin typeface="Arial" pitchFamily="34"/>
                <a:ea typeface="Arial" pitchFamily="1"/>
                <a:cs typeface="Arial" pitchFamily="34"/>
              </a:rPr>
              <a:t>identified - Liquid dilatation of the vagina, hemorrhagic vulvar discharge occurred after </a:t>
            </a:r>
            <a:r>
              <a:rPr lang="en-US" sz="3600" dirty="0">
                <a:solidFill>
                  <a:srgbClr val="000000"/>
                </a:solidFill>
                <a:latin typeface="Arial" pitchFamily="34"/>
                <a:ea typeface="Arial" pitchFamily="1"/>
                <a:cs typeface="Arial" pitchFamily="34"/>
              </a:rPr>
              <a:t>the </a:t>
            </a:r>
            <a:r>
              <a:rPr lang="en-US" sz="3600" dirty="0" smtClean="0">
                <a:solidFill>
                  <a:srgbClr val="000000"/>
                </a:solidFill>
                <a:latin typeface="Arial" pitchFamily="34"/>
                <a:ea typeface="Arial" pitchFamily="1"/>
                <a:cs typeface="Arial" pitchFamily="34"/>
              </a:rPr>
              <a:t>procedure - </a:t>
            </a:r>
            <a:r>
              <a:rPr lang="en-US" sz="3600" dirty="0">
                <a:solidFill>
                  <a:srgbClr val="000000"/>
                </a:solidFill>
                <a:latin typeface="Arial" pitchFamily="34"/>
                <a:ea typeface="Arial" pitchFamily="1"/>
                <a:cs typeface="Arial" pitchFamily="34"/>
              </a:rPr>
              <a:t>No evidence of abdominal </a:t>
            </a:r>
            <a:r>
              <a:rPr lang="en-US" sz="3600" dirty="0" smtClean="0">
                <a:solidFill>
                  <a:srgbClr val="000000"/>
                </a:solidFill>
                <a:latin typeface="Arial" pitchFamily="34"/>
                <a:ea typeface="Arial" pitchFamily="1"/>
                <a:cs typeface="Arial" pitchFamily="34"/>
              </a:rPr>
              <a:t>metastasis</a:t>
            </a:r>
            <a:endParaRPr lang="en-US" sz="3600" dirty="0">
              <a:solidFill>
                <a:srgbClr val="000000"/>
              </a:solidFill>
              <a:latin typeface="Arial" pitchFamily="34"/>
              <a:ea typeface="Arial" pitchFamily="1"/>
              <a:cs typeface="Arial" pitchFamily="34"/>
            </a:endParaRPr>
          </a:p>
          <a:p>
            <a:pPr lvl="0" algn="just"/>
            <a:endParaRPr lang="en-US" sz="3600" dirty="0">
              <a:solidFill>
                <a:srgbClr val="000000"/>
              </a:solidFill>
              <a:latin typeface="Arial" pitchFamily="34"/>
              <a:ea typeface="Arial" pitchFamily="1"/>
              <a:cs typeface="Arial" pitchFamily="34"/>
            </a:endParaRPr>
          </a:p>
          <a:p>
            <a:pPr lvl="0" algn="just"/>
            <a:r>
              <a:rPr lang="en-US" sz="3600" dirty="0">
                <a:solidFill>
                  <a:srgbClr val="000000"/>
                </a:solidFill>
                <a:latin typeface="Arial" pitchFamily="34"/>
                <a:ea typeface="Arial" pitchFamily="1"/>
                <a:cs typeface="Arial" pitchFamily="34"/>
              </a:rPr>
              <a:t>→ No evidence of residual ovarian</a:t>
            </a:r>
            <a:r>
              <a:rPr lang="en-US" sz="3600" dirty="0" smtClean="0">
                <a:solidFill>
                  <a:srgbClr val="000000"/>
                </a:solidFill>
                <a:latin typeface="Arial" pitchFamily="34"/>
                <a:ea typeface="Arial" pitchFamily="1"/>
                <a:cs typeface="Arial" pitchFamily="34"/>
              </a:rPr>
              <a:t> tissue</a:t>
            </a:r>
            <a:endParaRPr lang="en-US" sz="3600" dirty="0">
              <a:solidFill>
                <a:srgbClr val="000000"/>
              </a:solidFill>
              <a:latin typeface="Arial" pitchFamily="34"/>
              <a:ea typeface="Arial" pitchFamily="1"/>
              <a:cs typeface="Arial" pitchFamily="34"/>
            </a:endParaRPr>
          </a:p>
        </p:txBody>
      </p:sp>
      <p:sp>
        <p:nvSpPr>
          <p:cNvPr id="38" name="Rectangle à coins arrondis 37"/>
          <p:cNvSpPr/>
          <p:nvPr/>
        </p:nvSpPr>
        <p:spPr>
          <a:xfrm>
            <a:off x="1082510" y="20658481"/>
            <a:ext cx="15453319" cy="4084042"/>
          </a:xfrm>
          <a:prstGeom prst="roundRect">
            <a:avLst>
              <a:gd name="adj" fmla="val 10383"/>
            </a:avLst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rgbClr val="000000"/>
                </a:solidFill>
                <a:latin typeface="Arial" pitchFamily="34"/>
                <a:ea typeface="Arial" pitchFamily="1"/>
                <a:cs typeface="Arial" pitchFamily="34"/>
              </a:rPr>
              <a:t>Treatment and outcome</a:t>
            </a:r>
          </a:p>
          <a:p>
            <a:pPr lvl="0" algn="just"/>
            <a:endParaRPr lang="en-US" b="1" dirty="0">
              <a:solidFill>
                <a:srgbClr val="000000"/>
              </a:solidFill>
              <a:latin typeface="Arial" pitchFamily="34"/>
              <a:ea typeface="Arial" pitchFamily="1"/>
              <a:cs typeface="Arial" pitchFamily="34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latin typeface="Arial" pitchFamily="34"/>
                <a:ea typeface="Arial" pitchFamily="1"/>
                <a:cs typeface="Arial" pitchFamily="34"/>
              </a:rPr>
              <a:t>Emergency </a:t>
            </a:r>
            <a:r>
              <a:rPr lang="en-US" sz="3600" dirty="0">
                <a:solidFill>
                  <a:schemeClr val="tx1"/>
                </a:solidFill>
                <a:latin typeface="Arial" pitchFamily="34"/>
                <a:ea typeface="Arial" pitchFamily="1"/>
                <a:cs typeface="Arial" pitchFamily="34"/>
              </a:rPr>
              <a:t>surgical excision due to </a:t>
            </a:r>
            <a:r>
              <a:rPr lang="en-US" sz="3600" dirty="0">
                <a:solidFill>
                  <a:srgbClr val="000000"/>
                </a:solidFill>
                <a:latin typeface="Arial" pitchFamily="34"/>
                <a:ea typeface="Arial" pitchFamily="1"/>
                <a:cs typeface="Arial" pitchFamily="34"/>
              </a:rPr>
              <a:t>complete urethral obstruction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latin typeface="Arial" pitchFamily="34"/>
                <a:ea typeface="Arial" pitchFamily="1"/>
                <a:cs typeface="Arial" pitchFamily="34"/>
              </a:rPr>
              <a:t>Resection through an episiotomy and a partial thickness incision around the </a:t>
            </a:r>
            <a:r>
              <a:rPr lang="en-US" sz="3600" dirty="0" smtClean="0">
                <a:solidFill>
                  <a:srgbClr val="000000"/>
                </a:solidFill>
                <a:latin typeface="Arial" pitchFamily="34"/>
                <a:ea typeface="Arial" pitchFamily="1"/>
                <a:cs typeface="Arial" pitchFamily="34"/>
              </a:rPr>
              <a:t>pedicle - </a:t>
            </a:r>
            <a:r>
              <a:rPr lang="en-US" sz="3600" dirty="0">
                <a:solidFill>
                  <a:srgbClr val="000000"/>
                </a:solidFill>
                <a:latin typeface="Arial" pitchFamily="34"/>
                <a:ea typeface="Arial" pitchFamily="1"/>
                <a:cs typeface="Arial" pitchFamily="34"/>
              </a:rPr>
              <a:t>Vaginal </a:t>
            </a:r>
            <a:r>
              <a:rPr lang="en-US" sz="3600" dirty="0">
                <a:solidFill>
                  <a:schemeClr val="tx1"/>
                </a:solidFill>
                <a:latin typeface="Arial" pitchFamily="34"/>
                <a:ea typeface="Arial" pitchFamily="1"/>
                <a:cs typeface="Arial" pitchFamily="34"/>
              </a:rPr>
              <a:t>mesh and urinary catheter </a:t>
            </a:r>
            <a:r>
              <a:rPr lang="en-US" sz="3600" dirty="0">
                <a:solidFill>
                  <a:srgbClr val="000000"/>
                </a:solidFill>
                <a:latin typeface="Arial" pitchFamily="34"/>
                <a:ea typeface="Arial" pitchFamily="1"/>
                <a:cs typeface="Arial" pitchFamily="34"/>
              </a:rPr>
              <a:t>left in situ during 48h (</a:t>
            </a:r>
            <a:r>
              <a:rPr lang="en-US" sz="3600" dirty="0">
                <a:solidFill>
                  <a:schemeClr val="tx1"/>
                </a:solidFill>
                <a:latin typeface="Arial" pitchFamily="34"/>
                <a:ea typeface="Arial" pitchFamily="1"/>
                <a:cs typeface="Arial" pitchFamily="34"/>
              </a:rPr>
              <a:t>important </a:t>
            </a:r>
            <a:r>
              <a:rPr lang="en-US" sz="3600" dirty="0">
                <a:solidFill>
                  <a:srgbClr val="000000"/>
                </a:solidFill>
                <a:latin typeface="Arial" pitchFamily="34"/>
                <a:ea typeface="Arial" pitchFamily="1"/>
                <a:cs typeface="Arial" pitchFamily="34"/>
              </a:rPr>
              <a:t>diffuse bleeding)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latin typeface="Arial" pitchFamily="34"/>
                <a:ea typeface="Arial" pitchFamily="1"/>
                <a:cs typeface="Arial" pitchFamily="34"/>
              </a:rPr>
              <a:t>Good outcome</a:t>
            </a:r>
          </a:p>
        </p:txBody>
      </p:sp>
      <p:sp>
        <p:nvSpPr>
          <p:cNvPr id="50" name="Rectangle à coins arrondis 49"/>
          <p:cNvSpPr/>
          <p:nvPr/>
        </p:nvSpPr>
        <p:spPr>
          <a:xfrm>
            <a:off x="1082510" y="5287999"/>
            <a:ext cx="15447110" cy="2846824"/>
          </a:xfrm>
          <a:prstGeom prst="roundRect">
            <a:avLst>
              <a:gd name="adj" fmla="val 10045"/>
            </a:avLst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lvl="0" algn="just"/>
            <a:r>
              <a:rPr lang="en-GB" sz="3600" b="1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Purpose: Description of a case of benign vaginal tumour in a spayed bitch. Investigation for potential causes of </a:t>
            </a:r>
            <a:r>
              <a:rPr lang="en-GB" sz="3600" b="1" dirty="0" err="1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estrogen</a:t>
            </a:r>
            <a:r>
              <a:rPr lang="en-GB" sz="3600" b="1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 impregnation and research of </a:t>
            </a:r>
            <a:r>
              <a:rPr lang="en-GB" sz="3600" b="1" dirty="0" err="1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estrogen</a:t>
            </a:r>
            <a:r>
              <a:rPr lang="en-GB" sz="3600" b="1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 receptors on the resected mass by immunohistochemistry.  </a:t>
            </a:r>
            <a:endParaRPr lang="en-GB" sz="323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" name="Image 1" descr="compagni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1316" y="512954"/>
            <a:ext cx="2930480" cy="261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pic>
        <p:nvPicPr>
          <p:cNvPr id="55" name="Image 1" descr="uliege-logo-couleurs-3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7" r="7732" b="12125"/>
          <a:stretch>
            <a:fillRect/>
          </a:stretch>
        </p:blipFill>
        <p:spPr bwMode="auto">
          <a:xfrm>
            <a:off x="1682974" y="563534"/>
            <a:ext cx="3806130" cy="2253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Espace réservé du pied de page 55"/>
          <p:cNvSpPr>
            <a:spLocks noGrp="1"/>
          </p:cNvSpPr>
          <p:nvPr>
            <p:ph type="ftr" sz="quarter" idx="11"/>
          </p:nvPr>
        </p:nvSpPr>
        <p:spPr>
          <a:xfrm>
            <a:off x="9045304" y="42148717"/>
            <a:ext cx="14389780" cy="615308"/>
          </a:xfrm>
        </p:spPr>
        <p:txBody>
          <a:bodyPr/>
          <a:lstStyle/>
          <a:p>
            <a:pPr lvl="0"/>
            <a:r>
              <a:rPr lang="en-US" sz="2000" b="1" dirty="0">
                <a:solidFill>
                  <a:srgbClr val="000000"/>
                </a:solidFill>
                <a:latin typeface="Arial Narrow" pitchFamily="34"/>
                <a:cs typeface="Tahoma" pitchFamily="2"/>
              </a:rPr>
              <a:t>ESDAR Conference 2019  19-22 September 2019 St. Petersburg (Russia)</a:t>
            </a:r>
          </a:p>
        </p:txBody>
      </p:sp>
      <p:sp>
        <p:nvSpPr>
          <p:cNvPr id="33" name="Rectangle à coins arrondis 32"/>
          <p:cNvSpPr/>
          <p:nvPr/>
        </p:nvSpPr>
        <p:spPr>
          <a:xfrm>
            <a:off x="1082510" y="25453349"/>
            <a:ext cx="15447110" cy="4166762"/>
          </a:xfrm>
          <a:prstGeom prst="roundRect">
            <a:avLst>
              <a:gd name="adj" fmla="val 11277"/>
            </a:avLst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lvl="0" algn="ctr">
              <a:defRPr sz="1820">
                <a:solidFill>
                  <a:srgbClr val="000000"/>
                </a:solidFill>
              </a:defRPr>
            </a:pPr>
            <a:r>
              <a:rPr lang="en-US" sz="3600" b="1" dirty="0">
                <a:solidFill>
                  <a:srgbClr val="000000"/>
                </a:solidFill>
                <a:latin typeface="Arial" pitchFamily="34"/>
                <a:ea typeface="Arial" pitchFamily="1"/>
                <a:cs typeface="Arial" pitchFamily="34"/>
              </a:rPr>
              <a:t>Histological diagnosis and research of estrogen receptors by immunohistochemistry</a:t>
            </a:r>
          </a:p>
          <a:p>
            <a:pPr lvl="0" algn="ctr">
              <a:defRPr sz="1820">
                <a:solidFill>
                  <a:srgbClr val="000000"/>
                </a:solidFill>
              </a:defRPr>
            </a:pPr>
            <a:endParaRPr lang="en-US" b="1" dirty="0">
              <a:solidFill>
                <a:srgbClr val="000000"/>
              </a:solidFill>
              <a:latin typeface="Arial" pitchFamily="34"/>
              <a:ea typeface="Arial" pitchFamily="1"/>
              <a:cs typeface="Arial" pitchFamily="34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 sz="1820">
                <a:solidFill>
                  <a:srgbClr val="000000"/>
                </a:solidFill>
              </a:defRPr>
            </a:pPr>
            <a:r>
              <a:rPr lang="en-US" sz="3600" dirty="0" err="1" smtClean="0">
                <a:solidFill>
                  <a:srgbClr val="000000"/>
                </a:solidFill>
                <a:latin typeface="Arial" pitchFamily="34"/>
                <a:ea typeface="Arial" pitchFamily="1"/>
                <a:cs typeface="Arial" pitchFamily="34"/>
              </a:rPr>
              <a:t>Fibroleiomyoma</a:t>
            </a:r>
            <a:r>
              <a:rPr lang="en-US" sz="3600" dirty="0" smtClean="0">
                <a:solidFill>
                  <a:srgbClr val="000000"/>
                </a:solidFill>
                <a:latin typeface="Arial" pitchFamily="34"/>
                <a:ea typeface="Arial" pitchFamily="1"/>
                <a:cs typeface="Arial" pitchFamily="34"/>
              </a:rPr>
              <a:t> </a:t>
            </a:r>
            <a:r>
              <a:rPr lang="en-US" sz="3600" dirty="0">
                <a:solidFill>
                  <a:srgbClr val="000000"/>
                </a:solidFill>
                <a:latin typeface="Arial" pitchFamily="34"/>
                <a:ea typeface="Arial" pitchFamily="1"/>
                <a:cs typeface="Arial" pitchFamily="34"/>
              </a:rPr>
              <a:t>with some atypical areas with </a:t>
            </a:r>
            <a:r>
              <a:rPr lang="en-US" sz="3600" dirty="0" err="1">
                <a:solidFill>
                  <a:srgbClr val="000000"/>
                </a:solidFill>
                <a:latin typeface="Arial" pitchFamily="34"/>
                <a:ea typeface="Arial" pitchFamily="1"/>
                <a:cs typeface="Arial" pitchFamily="34"/>
              </a:rPr>
              <a:t>anysocaryosis</a:t>
            </a:r>
            <a:endParaRPr lang="en-US" sz="3600" dirty="0">
              <a:solidFill>
                <a:srgbClr val="000000"/>
              </a:solidFill>
              <a:latin typeface="Arial" pitchFamily="34"/>
              <a:ea typeface="Arial" pitchFamily="1"/>
              <a:cs typeface="Arial" pitchFamily="34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 sz="1820">
                <a:solidFill>
                  <a:srgbClr val="000000"/>
                </a:solidFill>
              </a:defRPr>
            </a:pPr>
            <a:r>
              <a:rPr lang="en-US" sz="3600" dirty="0" smtClean="0">
                <a:solidFill>
                  <a:srgbClr val="000000"/>
                </a:solidFill>
                <a:latin typeface="Arial" pitchFamily="34"/>
                <a:ea typeface="Arial" pitchFamily="1"/>
                <a:cs typeface="Arial" pitchFamily="34"/>
              </a:rPr>
              <a:t>Estrogen </a:t>
            </a:r>
            <a:r>
              <a:rPr lang="en-US" sz="3600" dirty="0">
                <a:solidFill>
                  <a:srgbClr val="000000"/>
                </a:solidFill>
                <a:latin typeface="Arial" pitchFamily="34"/>
                <a:ea typeface="Arial" pitchFamily="1"/>
                <a:cs typeface="Arial" pitchFamily="34"/>
              </a:rPr>
              <a:t>receptors </a:t>
            </a:r>
            <a:r>
              <a:rPr lang="el-GR" sz="3600" dirty="0">
                <a:solidFill>
                  <a:srgbClr val="000000"/>
                </a:solidFill>
                <a:latin typeface="Arial" pitchFamily="34"/>
                <a:ea typeface="Arial" pitchFamily="1"/>
                <a:cs typeface="Arial" pitchFamily="34"/>
              </a:rPr>
              <a:t>α</a:t>
            </a:r>
            <a:r>
              <a:rPr lang="en-US" sz="3600" dirty="0">
                <a:solidFill>
                  <a:srgbClr val="000000"/>
                </a:solidFill>
                <a:latin typeface="Arial" pitchFamily="34"/>
                <a:ea typeface="Arial" pitchFamily="1"/>
                <a:cs typeface="Arial" pitchFamily="34"/>
              </a:rPr>
              <a:t>ER 1D5  found by immunohistochemistry in the tumor, including atypical areas, healthy vaginal epithelium and smooth muscles </a:t>
            </a:r>
            <a:r>
              <a:rPr lang="en-US" sz="3600" i="1" dirty="0">
                <a:solidFill>
                  <a:srgbClr val="000000"/>
                </a:solidFill>
                <a:latin typeface="Arial" pitchFamily="34"/>
                <a:ea typeface="Arial" pitchFamily="1"/>
                <a:cs typeface="Arial" pitchFamily="34"/>
              </a:rPr>
              <a:t>(Figure 3)</a:t>
            </a:r>
            <a:endParaRPr lang="en-US" sz="36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à coins arrondis 33"/>
          <p:cNvSpPr/>
          <p:nvPr/>
        </p:nvSpPr>
        <p:spPr>
          <a:xfrm>
            <a:off x="1109725" y="38834400"/>
            <a:ext cx="15392680" cy="3327538"/>
          </a:xfrm>
          <a:prstGeom prst="roundRect">
            <a:avLst>
              <a:gd name="adj" fmla="val 11721"/>
            </a:avLst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Conclusion</a:t>
            </a:r>
          </a:p>
          <a:p>
            <a:pPr lvl="0" algn="ctr"/>
            <a:endParaRPr lang="en-US" b="1" dirty="0">
              <a:solidFill>
                <a:srgbClr val="000000"/>
              </a:solidFill>
              <a:latin typeface="Arial" pitchFamily="34"/>
              <a:ea typeface="Microsoft YaHei" pitchFamily="2"/>
              <a:cs typeface="Arial" pitchFamily="34"/>
            </a:endParaRPr>
          </a:p>
          <a:p>
            <a:pPr lvl="0" algn="ctr"/>
            <a:r>
              <a:rPr lang="en-US" sz="3600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We report a rare case of a benign vaginal tumor in a spayed bitch without evidence of ovarian remnant syndrome. This tumor still </a:t>
            </a:r>
            <a:r>
              <a:rPr lang="en-US" sz="3600" dirty="0" smtClean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has </a:t>
            </a:r>
            <a:r>
              <a:rPr lang="en-US" sz="3600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ER. Vaginal examination before late neutering should be recommended to </a:t>
            </a:r>
            <a:r>
              <a:rPr lang="en-US" sz="3600" dirty="0" smtClean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detect any </a:t>
            </a:r>
            <a:r>
              <a:rPr lang="en-US" sz="3600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vaginal mass.  </a:t>
            </a:r>
          </a:p>
        </p:txBody>
      </p:sp>
      <p:sp>
        <p:nvSpPr>
          <p:cNvPr id="9" name="AutoShape 2" descr="https://mail.ulg.ac.be/service/home/~/?auth=co&amp;loc=fr&amp;id=4105&amp;part=2"/>
          <p:cNvSpPr>
            <a:spLocks noChangeAspect="1" noChangeArrowheads="1"/>
          </p:cNvSpPr>
          <p:nvPr/>
        </p:nvSpPr>
        <p:spPr bwMode="auto">
          <a:xfrm>
            <a:off x="5537690" y="6372324"/>
            <a:ext cx="215586" cy="21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4676" tIns="32338" rIns="64676" bIns="32338" numCol="1" anchor="t" anchorCtr="0" compatLnSpc="1">
            <a:prstTxWarp prst="textNoShape">
              <a:avLst/>
            </a:prstTxWarp>
          </a:bodyPr>
          <a:lstStyle/>
          <a:p>
            <a:endParaRPr lang="en-US" sz="986" dirty="0"/>
          </a:p>
        </p:txBody>
      </p:sp>
      <p:sp>
        <p:nvSpPr>
          <p:cNvPr id="46" name="Rectangle à coins arrondis 45"/>
          <p:cNvSpPr/>
          <p:nvPr/>
        </p:nvSpPr>
        <p:spPr>
          <a:xfrm>
            <a:off x="16951359" y="28126918"/>
            <a:ext cx="14434395" cy="11240381"/>
          </a:xfrm>
          <a:prstGeom prst="roundRect">
            <a:avLst>
              <a:gd name="adj" fmla="val 5294"/>
            </a:avLst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n-US" sz="3633" b="1" dirty="0">
                <a:solidFill>
                  <a:srgbClr val="000000"/>
                </a:solidFill>
                <a:latin typeface="Arial"/>
                <a:cs typeface="Arial"/>
              </a:rPr>
              <a:t>Discussion</a:t>
            </a:r>
            <a:r>
              <a:rPr lang="en-US" sz="3819" b="1" dirty="0">
                <a:solidFill>
                  <a:srgbClr val="000000"/>
                </a:solidFill>
                <a:latin typeface="Arial"/>
                <a:cs typeface="Arial"/>
              </a:rPr>
              <a:t> </a:t>
            </a:r>
          </a:p>
          <a:p>
            <a:pPr algn="ctr"/>
            <a:endParaRPr lang="en-US" dirty="0">
              <a:solidFill>
                <a:srgbClr val="FFFFFF"/>
              </a:solidFill>
              <a:latin typeface="Arial" pitchFamily="34"/>
              <a:ea typeface="Microsoft YaHei" pitchFamily="2"/>
              <a:cs typeface="Arial" pitchFamily="34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Vaginal</a:t>
            </a:r>
            <a:r>
              <a:rPr lang="en-US" sz="3600" dirty="0" smtClean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 and </a:t>
            </a:r>
            <a:r>
              <a:rPr lang="en-US" sz="3600" dirty="0" err="1" smtClean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vulval</a:t>
            </a:r>
            <a:r>
              <a:rPr lang="en-US" sz="3600" dirty="0" smtClean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 tumors </a:t>
            </a:r>
            <a:r>
              <a:rPr lang="en-US" sz="3600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:</a:t>
            </a:r>
            <a:r>
              <a:rPr lang="en-US" sz="3600" dirty="0" smtClean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 </a:t>
            </a:r>
          </a:p>
          <a:p>
            <a:pPr marL="1028700" lvl="1" indent="-571500" algn="just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2.4</a:t>
            </a:r>
            <a:r>
              <a:rPr lang="en-US" sz="3600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-3% of all canine tumors, </a:t>
            </a:r>
            <a:r>
              <a:rPr lang="en-US" sz="3600" dirty="0" smtClean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73% </a:t>
            </a:r>
            <a:r>
              <a:rPr lang="en-US" sz="3600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of them are </a:t>
            </a:r>
            <a:r>
              <a:rPr lang="en-US" sz="3600" dirty="0" smtClean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benign - </a:t>
            </a:r>
            <a:r>
              <a:rPr lang="en-US" sz="3600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Vaginal </a:t>
            </a:r>
            <a:r>
              <a:rPr lang="en-US" sz="3600" dirty="0" err="1" smtClean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leiomyomas</a:t>
            </a:r>
            <a:r>
              <a:rPr lang="en-US" sz="3600" dirty="0" smtClean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 are </a:t>
            </a:r>
            <a:r>
              <a:rPr lang="en-US" sz="3600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usually found</a:t>
            </a:r>
            <a:r>
              <a:rPr lang="en-US" sz="3600" dirty="0" smtClean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 </a:t>
            </a:r>
            <a:r>
              <a:rPr lang="en-US" sz="3600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i</a:t>
            </a:r>
            <a:r>
              <a:rPr lang="en-US" sz="3600" dirty="0" smtClean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n intact </a:t>
            </a:r>
            <a:r>
              <a:rPr lang="en-US" sz="3600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bitches</a:t>
            </a:r>
          </a:p>
          <a:p>
            <a:pPr marL="1028700" lvl="1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Influence of ovarian hormone strongly </a:t>
            </a:r>
            <a:r>
              <a:rPr lang="en-US" sz="3600" dirty="0" smtClean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suspected: </a:t>
            </a:r>
            <a:r>
              <a:rPr lang="en-US" sz="3600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ovariohysterectomy recommended at the time of </a:t>
            </a:r>
            <a:r>
              <a:rPr lang="en-US" sz="3600" dirty="0">
                <a:solidFill>
                  <a:schemeClr val="tx1"/>
                </a:solidFill>
                <a:latin typeface="Arial" pitchFamily="34"/>
                <a:ea typeface="Microsoft YaHei" pitchFamily="2"/>
                <a:cs typeface="Arial" pitchFamily="34"/>
              </a:rPr>
              <a:t>excision</a:t>
            </a:r>
            <a:r>
              <a:rPr lang="en-US" sz="3600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 of the vaginal mass</a:t>
            </a:r>
          </a:p>
          <a:p>
            <a:pPr marL="1028700" lvl="1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E2 receptors present in surface epithelium, stroma and smooth muscle cells of the healthy vaginal </a:t>
            </a:r>
            <a:r>
              <a:rPr lang="en-US" sz="3600" dirty="0" err="1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tissue</a:t>
            </a:r>
            <a:r>
              <a:rPr lang="en-US" sz="3600" baseline="30000" dirty="0" err="1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a</a:t>
            </a:r>
            <a:endParaRPr lang="en-US" sz="3600" dirty="0">
              <a:solidFill>
                <a:srgbClr val="000000"/>
              </a:solidFill>
              <a:latin typeface="Arial" pitchFamily="34"/>
              <a:ea typeface="Microsoft YaHei" pitchFamily="2"/>
              <a:cs typeface="Arial" pitchFamily="34"/>
            </a:endParaRPr>
          </a:p>
          <a:p>
            <a:pPr marL="1028700" lvl="1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Half of the benign vaginal tumors have estrogen </a:t>
            </a:r>
            <a:r>
              <a:rPr lang="en-US" sz="3600" dirty="0" smtClean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receptors and  </a:t>
            </a:r>
            <a:r>
              <a:rPr lang="en-US" sz="3600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84% progesterone </a:t>
            </a:r>
            <a:r>
              <a:rPr lang="en-US" sz="3600" dirty="0" err="1" smtClean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receptors</a:t>
            </a:r>
            <a:r>
              <a:rPr lang="en-US" sz="3600" baseline="30000" dirty="0" err="1" smtClean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b</a:t>
            </a:r>
            <a:endParaRPr lang="en-US" sz="3600" baseline="30000" dirty="0" smtClean="0">
              <a:solidFill>
                <a:srgbClr val="000000"/>
              </a:solidFill>
              <a:latin typeface="Arial" pitchFamily="34"/>
              <a:ea typeface="Microsoft YaHei" pitchFamily="2"/>
              <a:cs typeface="Arial" pitchFamily="34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In </a:t>
            </a:r>
            <a:r>
              <a:rPr lang="en-US" sz="3600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this</a:t>
            </a:r>
            <a:r>
              <a:rPr lang="en-US" sz="3600" dirty="0" smtClean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 reported case</a:t>
            </a:r>
            <a:r>
              <a:rPr lang="en-US" sz="3600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:</a:t>
            </a:r>
            <a:r>
              <a:rPr lang="en-US" sz="3600" dirty="0" smtClean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 </a:t>
            </a:r>
          </a:p>
          <a:p>
            <a:pPr marL="1028700" lvl="1" indent="-571500" algn="just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no </a:t>
            </a:r>
            <a:r>
              <a:rPr lang="en-US" sz="3600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evidence of residual ovarian</a:t>
            </a:r>
            <a:r>
              <a:rPr lang="en-US" sz="3600" dirty="0" smtClean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 tissue </a:t>
            </a:r>
          </a:p>
          <a:p>
            <a:pPr marL="1028700" lvl="1" indent="-571500" algn="just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the </a:t>
            </a:r>
            <a:r>
              <a:rPr lang="en-US" sz="3600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vaginal mass</a:t>
            </a:r>
            <a:r>
              <a:rPr lang="en-US" sz="3600" dirty="0" smtClean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 is strongly suspected to have been </a:t>
            </a:r>
            <a:r>
              <a:rPr lang="en-US" sz="3600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already present at the time of </a:t>
            </a:r>
            <a:r>
              <a:rPr lang="en-US" sz="3600" dirty="0" err="1" smtClean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ovariectomy</a:t>
            </a:r>
            <a:endParaRPr lang="en-US" sz="3600" dirty="0" smtClean="0">
              <a:solidFill>
                <a:srgbClr val="000000"/>
              </a:solidFill>
              <a:latin typeface="Arial" pitchFamily="34"/>
              <a:ea typeface="Microsoft YaHei" pitchFamily="2"/>
              <a:cs typeface="Arial" pitchFamily="34"/>
            </a:endParaRPr>
          </a:p>
          <a:p>
            <a:pPr marL="1028700" lvl="1" indent="-571500" algn="just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less likely, the </a:t>
            </a:r>
            <a:r>
              <a:rPr lang="en-US" sz="3600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mass</a:t>
            </a:r>
            <a:r>
              <a:rPr lang="en-US" sz="3600" dirty="0" smtClean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 may have appeared </a:t>
            </a:r>
            <a:r>
              <a:rPr lang="en-US" sz="3600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and </a:t>
            </a:r>
            <a:r>
              <a:rPr lang="en-US" sz="3600" dirty="0" smtClean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grown </a:t>
            </a:r>
            <a:r>
              <a:rPr lang="en-US" sz="3600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after sterilization</a:t>
            </a:r>
            <a:r>
              <a:rPr lang="en-US" sz="3600" dirty="0" smtClean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 in absence of </a:t>
            </a:r>
            <a:r>
              <a:rPr lang="en-US" sz="3600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estrogen stimulation, even if estrogen receptors were </a:t>
            </a:r>
            <a:r>
              <a:rPr lang="en-US" sz="3600" dirty="0" smtClean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present as </a:t>
            </a:r>
            <a:r>
              <a:rPr lang="en-US" sz="3600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i</a:t>
            </a:r>
            <a:r>
              <a:rPr lang="en-US" sz="3600" dirty="0" smtClean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t </a:t>
            </a:r>
            <a:r>
              <a:rPr lang="en-US" sz="3600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is suspected that they</a:t>
            </a:r>
            <a:r>
              <a:rPr lang="en-US" sz="3600" dirty="0" smtClean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 may persist </a:t>
            </a:r>
            <a:r>
              <a:rPr lang="en-US" sz="3600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without estrogen stimulation.</a:t>
            </a:r>
            <a:endParaRPr lang="en-US" sz="3113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roupe 34"/>
          <p:cNvGrpSpPr/>
          <p:nvPr/>
        </p:nvGrpSpPr>
        <p:grpSpPr>
          <a:xfrm>
            <a:off x="17031594" y="5244013"/>
            <a:ext cx="14380605" cy="11448676"/>
            <a:chOff x="17053257" y="5131732"/>
            <a:chExt cx="13868887" cy="10969934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53258" y="5131732"/>
              <a:ext cx="13687035" cy="10265276"/>
            </a:xfrm>
            <a:prstGeom prst="rect">
              <a:avLst/>
            </a:prstGeom>
          </p:spPr>
        </p:pic>
        <p:sp>
          <p:nvSpPr>
            <p:cNvPr id="16" name="ZoneTexte 15"/>
            <p:cNvSpPr txBox="1"/>
            <p:nvPr/>
          </p:nvSpPr>
          <p:spPr>
            <a:xfrm>
              <a:off x="17053257" y="15600325"/>
              <a:ext cx="13868887" cy="501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i="1" u="sng" dirty="0"/>
                <a:t>Figure 1</a:t>
              </a:r>
              <a:r>
                <a:rPr lang="en-GB" sz="2800" dirty="0"/>
                <a:t>: Perineal swelling </a:t>
              </a:r>
              <a:r>
                <a:rPr lang="en-GB" sz="2800" dirty="0" smtClean="0"/>
                <a:t>and </a:t>
              </a:r>
              <a:r>
                <a:rPr lang="en-GB" sz="2800" dirty="0"/>
                <a:t>vaginal mass protruding from the vulva.</a:t>
              </a:r>
            </a:p>
          </p:txBody>
        </p:sp>
      </p:grpSp>
      <p:grpSp>
        <p:nvGrpSpPr>
          <p:cNvPr id="36" name="Groupe 35"/>
          <p:cNvGrpSpPr/>
          <p:nvPr/>
        </p:nvGrpSpPr>
        <p:grpSpPr>
          <a:xfrm>
            <a:off x="17031594" y="17097096"/>
            <a:ext cx="12959548" cy="10502436"/>
            <a:chOff x="15614990" y="16554580"/>
            <a:chExt cx="12959548" cy="10502436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35" t="8973" r="10019" b="5199"/>
            <a:stretch/>
          </p:blipFill>
          <p:spPr>
            <a:xfrm>
              <a:off x="17053257" y="16554580"/>
              <a:ext cx="11521281" cy="9601068"/>
            </a:xfrm>
            <a:prstGeom prst="rect">
              <a:avLst/>
            </a:prstGeom>
          </p:spPr>
        </p:pic>
        <p:sp>
          <p:nvSpPr>
            <p:cNvPr id="20" name="ZoneTexte 19"/>
            <p:cNvSpPr txBox="1"/>
            <p:nvPr/>
          </p:nvSpPr>
          <p:spPr>
            <a:xfrm>
              <a:off x="15614990" y="26472241"/>
              <a:ext cx="12959548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u="sng" dirty="0"/>
                <a:t>Figure 2: </a:t>
              </a:r>
              <a:r>
                <a:rPr lang="en-US" sz="3200" dirty="0" smtClean="0"/>
                <a:t>Vaginal </a:t>
              </a:r>
              <a:r>
                <a:rPr lang="en-US" sz="3200" dirty="0"/>
                <a:t>mass after excision. </a:t>
              </a:r>
            </a:p>
          </p:txBody>
        </p:sp>
      </p:grpSp>
      <p:grpSp>
        <p:nvGrpSpPr>
          <p:cNvPr id="42" name="Groupe 41"/>
          <p:cNvGrpSpPr/>
          <p:nvPr/>
        </p:nvGrpSpPr>
        <p:grpSpPr>
          <a:xfrm>
            <a:off x="1082510" y="30236275"/>
            <a:ext cx="15447110" cy="7998925"/>
            <a:chOff x="1494650" y="31713851"/>
            <a:chExt cx="13996337" cy="7329421"/>
          </a:xfrm>
        </p:grpSpPr>
        <p:pic>
          <p:nvPicPr>
            <p:cNvPr id="1026" name="Image 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0292" y="31713851"/>
              <a:ext cx="8997061" cy="5993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ZoneTexte 24"/>
            <p:cNvSpPr txBox="1"/>
            <p:nvPr/>
          </p:nvSpPr>
          <p:spPr>
            <a:xfrm>
              <a:off x="1494650" y="38056216"/>
              <a:ext cx="13996337" cy="987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u="sng" dirty="0"/>
                <a:t>Figure 3: </a:t>
              </a:r>
              <a:r>
                <a:rPr lang="en-US" sz="3200" dirty="0"/>
                <a:t>Immunohistochemistry for estrogen </a:t>
              </a:r>
              <a:r>
                <a:rPr lang="en-US" sz="3200" dirty="0" smtClean="0"/>
                <a:t>receptors. </a:t>
              </a:r>
              <a:r>
                <a:rPr lang="en-US" sz="3200" dirty="0"/>
                <a:t>The tumor cells show nuclear </a:t>
              </a:r>
              <a:r>
                <a:rPr lang="en-US" sz="3200" dirty="0" err="1"/>
                <a:t>immunolabelling</a:t>
              </a:r>
              <a:r>
                <a:rPr lang="en-US" sz="3200" dirty="0"/>
                <a:t> with anti-ER antibody. X100.</a:t>
              </a:r>
            </a:p>
          </p:txBody>
        </p:sp>
      </p:grpSp>
      <p:sp>
        <p:nvSpPr>
          <p:cNvPr id="57" name="Rectangle à coins arrondis 37"/>
          <p:cNvSpPr/>
          <p:nvPr/>
        </p:nvSpPr>
        <p:spPr>
          <a:xfrm>
            <a:off x="16833512" y="39894685"/>
            <a:ext cx="14578687" cy="2254032"/>
          </a:xfrm>
          <a:custGeom>
            <a:avLst>
              <a:gd name="f0" fmla="val 3293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vert="horz" wrap="square" lIns="90000" tIns="45000" rIns="90000" bIns="45000" anchor="ctr" anchorCtr="0" compatLnSpc="0">
            <a:no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References:</a:t>
            </a:r>
          </a:p>
          <a:p>
            <a:r>
              <a:rPr lang="en-US" sz="2400" baseline="30000" dirty="0">
                <a:solidFill>
                  <a:schemeClr val="tx1"/>
                </a:solidFill>
              </a:rPr>
              <a:t>a </a:t>
            </a:r>
            <a:r>
              <a:rPr lang="en-US" sz="2400" dirty="0" err="1">
                <a:solidFill>
                  <a:schemeClr val="tx1"/>
                </a:solidFill>
              </a:rPr>
              <a:t>Vermeirsch</a:t>
            </a:r>
            <a:r>
              <a:rPr lang="en-US" sz="2400" dirty="0">
                <a:solidFill>
                  <a:schemeClr val="tx1"/>
                </a:solidFill>
              </a:rPr>
              <a:t> H., et al, </a:t>
            </a:r>
            <a:r>
              <a:rPr lang="en-US" sz="2400" dirty="0" err="1">
                <a:solidFill>
                  <a:schemeClr val="tx1"/>
                </a:solidFill>
              </a:rPr>
              <a:t>Immunolocalization</a:t>
            </a:r>
            <a:r>
              <a:rPr lang="en-US" sz="2400" dirty="0">
                <a:solidFill>
                  <a:schemeClr val="tx1"/>
                </a:solidFill>
              </a:rPr>
              <a:t> of sex steroid hormone receptors in canine vaginal and vulvar tissue and their relation to sex steroid hormone concentrations. </a:t>
            </a:r>
            <a:r>
              <a:rPr lang="en-US" sz="2400" dirty="0" err="1">
                <a:solidFill>
                  <a:schemeClr val="tx1"/>
                </a:solidFill>
              </a:rPr>
              <a:t>Reprod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Fertil</a:t>
            </a:r>
            <a:r>
              <a:rPr lang="en-US" sz="2400" dirty="0">
                <a:solidFill>
                  <a:schemeClr val="tx1"/>
                </a:solidFill>
              </a:rPr>
              <a:t> Dev. 2002;14(3-4):251-8.</a:t>
            </a:r>
            <a:endParaRPr lang="en-US" sz="2400" baseline="30000" dirty="0">
              <a:solidFill>
                <a:schemeClr val="tx1"/>
              </a:solidFill>
            </a:endParaRPr>
          </a:p>
          <a:p>
            <a:r>
              <a:rPr lang="en-US" sz="2400" baseline="30000" dirty="0">
                <a:solidFill>
                  <a:schemeClr val="tx1"/>
                </a:solidFill>
              </a:rPr>
              <a:t>b </a:t>
            </a:r>
            <a:r>
              <a:rPr lang="en-US" sz="2400" dirty="0" err="1">
                <a:solidFill>
                  <a:schemeClr val="tx1"/>
                </a:solidFill>
              </a:rPr>
              <a:t>Millán</a:t>
            </a:r>
            <a:r>
              <a:rPr lang="en-US" sz="2400" dirty="0">
                <a:solidFill>
                  <a:schemeClr val="tx1"/>
                </a:solidFill>
              </a:rPr>
              <a:t> Y., et al, Steroid receptors in canine and human female genital tract </a:t>
            </a:r>
            <a:r>
              <a:rPr lang="en-US" sz="2400" dirty="0" err="1">
                <a:solidFill>
                  <a:schemeClr val="tx1"/>
                </a:solidFill>
              </a:rPr>
              <a:t>tumours</a:t>
            </a:r>
            <a:r>
              <a:rPr lang="en-US" sz="2400" dirty="0">
                <a:solidFill>
                  <a:schemeClr val="tx1"/>
                </a:solidFill>
              </a:rPr>
              <a:t> with smooth muscle differentiation, J Com </a:t>
            </a:r>
            <a:r>
              <a:rPr lang="en-US" sz="2400" dirty="0" err="1">
                <a:solidFill>
                  <a:schemeClr val="tx1"/>
                </a:solidFill>
              </a:rPr>
              <a:t>Pathol</a:t>
            </a:r>
            <a:r>
              <a:rPr lang="en-US" sz="2400" dirty="0">
                <a:solidFill>
                  <a:schemeClr val="tx1"/>
                </a:solidFill>
              </a:rPr>
              <a:t>. 2007 Feb-Apr;136(2-3):197-201.</a:t>
            </a:r>
          </a:p>
        </p:txBody>
      </p:sp>
    </p:spTree>
    <p:extLst>
      <p:ext uri="{BB962C8B-B14F-4D97-AF65-F5344CB8AC3E}">
        <p14:creationId xmlns:p14="http://schemas.microsoft.com/office/powerpoint/2010/main" val="118122571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13331</TotalTime>
  <Words>453</Words>
  <Application>Microsoft Office PowerPoint</Application>
  <PresentationFormat>Personnalisé</PresentationFormat>
  <Paragraphs>48</Paragraphs>
  <Slides>1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8" baseType="lpstr">
      <vt:lpstr>Microsoft YaHei</vt:lpstr>
      <vt:lpstr>Arial</vt:lpstr>
      <vt:lpstr>Arial Narrow</vt:lpstr>
      <vt:lpstr>Calibri</vt:lpstr>
      <vt:lpstr>Calibri Light</vt:lpstr>
      <vt:lpstr>Tahoma</vt:lpstr>
      <vt:lpstr>Thème Office</vt:lpstr>
      <vt:lpstr>Présentation PowerPoint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Sauvage Aurélie</dc:creator>
  <cp:lastModifiedBy>Brutinel Flore</cp:lastModifiedBy>
  <cp:revision>530</cp:revision>
  <cp:lastPrinted>2019-06-25T13:24:55Z</cp:lastPrinted>
  <dcterms:created xsi:type="dcterms:W3CDTF">2019-09-10T12:49:12Z</dcterms:created>
  <dcterms:modified xsi:type="dcterms:W3CDTF">2019-09-10T13:26:34Z</dcterms:modified>
</cp:coreProperties>
</file>