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30279975" cy="42808525"/>
  <p:notesSz cx="6858000" cy="9144000"/>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35">
          <p15:clr>
            <a:srgbClr val="A4A3A4"/>
          </p15:clr>
        </p15:guide>
        <p15:guide id="2" pos="1860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FD"/>
    <a:srgbClr val="FEF1F0"/>
    <a:srgbClr val="156FB6"/>
    <a:srgbClr val="F3FBF4"/>
    <a:srgbClr val="FCE3E0"/>
    <a:srgbClr val="D32918"/>
    <a:srgbClr val="F2F6FC"/>
    <a:srgbClr val="D4E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4310" autoAdjust="0"/>
  </p:normalViewPr>
  <p:slideViewPr>
    <p:cSldViewPr snapToObjects="1">
      <p:cViewPr>
        <p:scale>
          <a:sx n="40" d="100"/>
          <a:sy n="40" d="100"/>
        </p:scale>
        <p:origin x="840" y="-5946"/>
      </p:cViewPr>
      <p:guideLst>
        <p:guide orient="horz" pos="1735"/>
        <p:guide pos="1860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102" d="100"/>
          <a:sy n="102" d="100"/>
        </p:scale>
        <p:origin x="-3558" y="-96"/>
      </p:cViewPr>
      <p:guideLst>
        <p:guide orient="horz" pos="2880"/>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9F4726-441C-4608-A7A5-89C203335E4A}" type="slidenum">
              <a:rPr lang="fr-BE" smtClean="0"/>
              <a:t>‹N°›</a:t>
            </a:fld>
            <a:endParaRPr lang="fr-BE"/>
          </a:p>
        </p:txBody>
      </p:sp>
      <p:sp>
        <p:nvSpPr>
          <p:cNvPr id="6" name="Titre 1"/>
          <p:cNvSpPr txBox="1">
            <a:spLocks/>
          </p:cNvSpPr>
          <p:nvPr/>
        </p:nvSpPr>
        <p:spPr>
          <a:xfrm>
            <a:off x="9739312" y="1305396"/>
            <a:ext cx="7643192" cy="504056"/>
          </a:xfrm>
          <a:prstGeom prst="rect">
            <a:avLst/>
          </a:prstGeom>
        </p:spPr>
        <p:txBody>
          <a:bodyPr vert="horz" lIns="417643" tIns="208822" rIns="417643" bIns="208822" rtlCol="0" anchor="ctr">
            <a:noAutofit/>
          </a:bodyPr>
          <a:lstStyle>
            <a:lvl1pPr algn="r" defTabSz="4176431" rtl="0" eaLnBrk="1" latinLnBrk="0" hangingPunct="1">
              <a:spcBef>
                <a:spcPct val="0"/>
              </a:spcBef>
              <a:buNone/>
              <a:defRPr sz="2800" kern="1200">
                <a:solidFill>
                  <a:schemeClr val="tx1"/>
                </a:solidFill>
                <a:latin typeface="+mj-lt"/>
                <a:ea typeface="+mj-ea"/>
                <a:cs typeface="+mj-cs"/>
              </a:defRPr>
            </a:lvl1pPr>
          </a:lstStyle>
          <a:p>
            <a:r>
              <a:rPr lang="fr-FR" dirty="0" err="1"/>
              <a:t>wcwxwx</a:t>
            </a:r>
            <a:endParaRPr lang="fr-BE" dirty="0"/>
          </a:p>
        </p:txBody>
      </p:sp>
      <p:sp>
        <p:nvSpPr>
          <p:cNvPr id="7" name="Rectangle 6"/>
          <p:cNvSpPr/>
          <p:nvPr/>
        </p:nvSpPr>
        <p:spPr>
          <a:xfrm>
            <a:off x="1929095" y="1404836"/>
            <a:ext cx="26892601" cy="2717266"/>
          </a:xfrm>
          <a:prstGeom prst="rect">
            <a:avLst/>
          </a:prstGeom>
          <a:solidFill>
            <a:srgbClr val="203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 y="801888"/>
            <a:ext cx="3821996" cy="3821996"/>
          </a:xfrm>
          <a:prstGeom prst="rect">
            <a:avLst/>
          </a:prstGeom>
        </p:spPr>
      </p:pic>
      <p:sp>
        <p:nvSpPr>
          <p:cNvPr id="9" name="ZoneTexte 8"/>
          <p:cNvSpPr txBox="1"/>
          <p:nvPr/>
        </p:nvSpPr>
        <p:spPr>
          <a:xfrm>
            <a:off x="3258502" y="1404836"/>
            <a:ext cx="25563193" cy="2616101"/>
          </a:xfrm>
          <a:prstGeom prst="rect">
            <a:avLst/>
          </a:prstGeom>
          <a:noFill/>
        </p:spPr>
        <p:txBody>
          <a:bodyPr wrap="square" rtlCol="0">
            <a:spAutoFit/>
          </a:bodyPr>
          <a:lstStyle/>
          <a:p>
            <a:pPr algn="ctr"/>
            <a:r>
              <a:rPr lang="fr-BE" dirty="0">
                <a:solidFill>
                  <a:schemeClr val="bg1"/>
                </a:solidFill>
                <a:latin typeface="Futura PT Book" pitchFamily="34" charset="0"/>
              </a:rPr>
              <a:t>Titre du poster Titre du poster Titre du poster </a:t>
            </a:r>
          </a:p>
          <a:p>
            <a:pPr algn="ctr"/>
            <a:r>
              <a:rPr lang="fr-BE" dirty="0">
                <a:solidFill>
                  <a:schemeClr val="bg1"/>
                </a:solidFill>
                <a:latin typeface="Futura PT Book" pitchFamily="34" charset="0"/>
              </a:rPr>
              <a:t>Titre du poster Titre du poster Titre du poster Titre du poster </a:t>
            </a:r>
          </a:p>
        </p:txBody>
      </p:sp>
      <p:sp>
        <p:nvSpPr>
          <p:cNvPr id="10" name="ZoneTexte 9"/>
          <p:cNvSpPr txBox="1"/>
          <p:nvPr/>
        </p:nvSpPr>
        <p:spPr>
          <a:xfrm>
            <a:off x="720001" y="4562895"/>
            <a:ext cx="28101696" cy="861774"/>
          </a:xfrm>
          <a:prstGeom prst="rect">
            <a:avLst/>
          </a:prstGeom>
          <a:noFill/>
        </p:spPr>
        <p:txBody>
          <a:bodyPr wrap="square" rtlCol="0">
            <a:spAutoFit/>
          </a:bodyPr>
          <a:lstStyle/>
          <a:p>
            <a:pPr algn="ctr"/>
            <a:r>
              <a:rPr lang="en-GB" sz="5000" b="1" u="sng" dirty="0" err="1">
                <a:latin typeface="Futura PT Heavy" pitchFamily="34" charset="0"/>
              </a:rPr>
              <a:t>P.Nom</a:t>
            </a:r>
            <a:r>
              <a:rPr lang="en-GB" sz="5000" b="1" dirty="0">
                <a:latin typeface="Futura PT Heavy" pitchFamily="34" charset="0"/>
              </a:rPr>
              <a:t>, </a:t>
            </a:r>
            <a:r>
              <a:rPr lang="en-GB" sz="5000" b="1" dirty="0" err="1">
                <a:latin typeface="Futura PT Heavy" pitchFamily="34" charset="0"/>
              </a:rPr>
              <a:t>P.Nom</a:t>
            </a:r>
            <a:r>
              <a:rPr lang="en-GB" sz="5000" b="1" dirty="0">
                <a:latin typeface="Futura PT Heavy" pitchFamily="34" charset="0"/>
              </a:rPr>
              <a:t> </a:t>
            </a:r>
            <a:r>
              <a:rPr lang="en-GB" sz="5000" b="1" baseline="30000" dirty="0">
                <a:latin typeface="Futura PT Heavy" pitchFamily="34" charset="0"/>
              </a:rPr>
              <a:t>2</a:t>
            </a:r>
            <a:r>
              <a:rPr lang="en-GB" sz="5000" b="1" dirty="0">
                <a:latin typeface="Futura PT Heavy" pitchFamily="34" charset="0"/>
              </a:rPr>
              <a:t>, </a:t>
            </a:r>
            <a:r>
              <a:rPr lang="en-GB" sz="5000" b="1" dirty="0" err="1">
                <a:latin typeface="Futura PT Heavy" pitchFamily="34" charset="0"/>
              </a:rPr>
              <a:t>P.Nom</a:t>
            </a:r>
            <a:r>
              <a:rPr lang="en-GB" sz="5000" b="1" dirty="0">
                <a:latin typeface="Futura PT Heavy" pitchFamily="34" charset="0"/>
              </a:rPr>
              <a:t> </a:t>
            </a:r>
            <a:r>
              <a:rPr lang="en-GB" sz="5000" b="1" baseline="30000" dirty="0">
                <a:latin typeface="Futura PT Heavy" pitchFamily="34" charset="0"/>
              </a:rPr>
              <a:t>1</a:t>
            </a:r>
            <a:r>
              <a:rPr lang="en-GB" sz="5000" b="1" dirty="0">
                <a:latin typeface="Futura PT Heavy" pitchFamily="34" charset="0"/>
              </a:rPr>
              <a:t>, P.Nom</a:t>
            </a:r>
            <a:r>
              <a:rPr lang="en-GB" sz="5000" b="1" baseline="30000" dirty="0">
                <a:latin typeface="Futura PT Heavy" pitchFamily="34" charset="0"/>
              </a:rPr>
              <a:t>3</a:t>
            </a:r>
            <a:r>
              <a:rPr lang="en-GB" sz="5000" b="1" dirty="0">
                <a:latin typeface="Futura PT Heavy" pitchFamily="34" charset="0"/>
              </a:rPr>
              <a:t>, P.Nom</a:t>
            </a:r>
            <a:r>
              <a:rPr lang="en-GB" sz="5000" b="1" baseline="30000" dirty="0">
                <a:latin typeface="Futura PT Heavy" pitchFamily="34" charset="0"/>
              </a:rPr>
              <a:t>4</a:t>
            </a:r>
            <a:r>
              <a:rPr lang="en-GB" sz="5000" b="1" dirty="0">
                <a:latin typeface="Futura PT Heavy" pitchFamily="34" charset="0"/>
              </a:rPr>
              <a:t>, P.Nom</a:t>
            </a:r>
            <a:r>
              <a:rPr lang="en-GB" sz="5000" b="1" baseline="30000" dirty="0">
                <a:latin typeface="Futura PT Heavy" pitchFamily="34" charset="0"/>
              </a:rPr>
              <a:t>5</a:t>
            </a:r>
            <a:r>
              <a:rPr lang="en-GB" sz="5000" b="1" dirty="0">
                <a:latin typeface="Futura PT Heavy" pitchFamily="34" charset="0"/>
              </a:rPr>
              <a:t>, P.Nom</a:t>
            </a:r>
            <a:r>
              <a:rPr lang="en-GB" sz="5000" b="1" baseline="30000" dirty="0">
                <a:latin typeface="Futura PT Heavy" pitchFamily="34" charset="0"/>
              </a:rPr>
              <a:t>6</a:t>
            </a:r>
            <a:r>
              <a:rPr lang="en-GB" sz="5000" b="1" dirty="0">
                <a:latin typeface="Futura PT Heavy" pitchFamily="34" charset="0"/>
              </a:rPr>
              <a:t> and P.Nom</a:t>
            </a:r>
            <a:r>
              <a:rPr lang="en-GB" sz="5000" b="1" baseline="30000" dirty="0">
                <a:latin typeface="Futura PT Heavy" pitchFamily="34" charset="0"/>
              </a:rPr>
              <a:t>1</a:t>
            </a:r>
            <a:endParaRPr lang="fr-BE" sz="5000" dirty="0">
              <a:latin typeface="Futura PT Heavy" pitchFamily="34" charset="0"/>
            </a:endParaRPr>
          </a:p>
        </p:txBody>
      </p:sp>
      <p:sp>
        <p:nvSpPr>
          <p:cNvPr id="11" name="ZoneTexte 10"/>
          <p:cNvSpPr txBox="1"/>
          <p:nvPr/>
        </p:nvSpPr>
        <p:spPr>
          <a:xfrm>
            <a:off x="4046827" y="5529301"/>
            <a:ext cx="12961620" cy="1487032"/>
          </a:xfrm>
          <a:prstGeom prst="rect">
            <a:avLst/>
          </a:prstGeom>
          <a:noFill/>
        </p:spPr>
        <p:txBody>
          <a:bodyPr wrap="square" lIns="72000" rIns="0" numCol="1" spcCol="72000" rtlCol="0">
            <a:spAutoFit/>
          </a:bodyPr>
          <a:lstStyle/>
          <a:p>
            <a:r>
              <a:rPr lang="fr-BE" sz="2000" b="1" i="1" dirty="0"/>
              <a:t>1.</a:t>
            </a:r>
            <a:r>
              <a:rPr lang="fr-BE" sz="2000" i="1" dirty="0"/>
              <a:t> Département des Sciences fonctionnelles, FARAH, </a:t>
            </a:r>
            <a:r>
              <a:rPr lang="fr-BE" sz="2000" i="1" dirty="0" err="1"/>
              <a:t>Faculty</a:t>
            </a:r>
            <a:r>
              <a:rPr lang="fr-BE" sz="2000" i="1" dirty="0"/>
              <a:t> of </a:t>
            </a:r>
            <a:r>
              <a:rPr lang="fr-BE" sz="2000" i="1" dirty="0" err="1"/>
              <a:t>veterinary</a:t>
            </a:r>
            <a:r>
              <a:rPr lang="fr-BE" sz="2000" i="1" dirty="0"/>
              <a:t> </a:t>
            </a:r>
            <a:r>
              <a:rPr lang="fr-BE" sz="2000" i="1" dirty="0" err="1"/>
              <a:t>Medicine</a:t>
            </a:r>
            <a:r>
              <a:rPr lang="fr-BE" sz="2000" i="1" dirty="0"/>
              <a:t>, </a:t>
            </a:r>
            <a:r>
              <a:rPr lang="fr-BE" sz="2000" i="1" dirty="0" err="1"/>
              <a:t>University</a:t>
            </a:r>
            <a:r>
              <a:rPr lang="fr-BE" sz="2000" i="1" dirty="0"/>
              <a:t> of </a:t>
            </a:r>
            <a:r>
              <a:rPr lang="fr-BE" sz="2000" i="1" dirty="0" err="1"/>
              <a:t>Liege</a:t>
            </a:r>
            <a:r>
              <a:rPr lang="fr-BE" sz="2000" i="1" dirty="0"/>
              <a:t>, </a:t>
            </a:r>
            <a:r>
              <a:rPr lang="fr-BE" sz="2000" i="1" dirty="0" err="1"/>
              <a:t>Belgium</a:t>
            </a:r>
            <a:endParaRPr lang="fr-BE" sz="2000" dirty="0"/>
          </a:p>
          <a:p>
            <a:r>
              <a:rPr lang="fr-BE" sz="2000" b="1" i="1" dirty="0"/>
              <a:t>2.</a:t>
            </a:r>
            <a:r>
              <a:rPr lang="fr-BE" sz="2000" i="1" dirty="0"/>
              <a:t> Département des Maladies infectieuses et parasitaires, FARAH, </a:t>
            </a:r>
            <a:r>
              <a:rPr lang="fr-BE" sz="2000" i="1" dirty="0" err="1"/>
              <a:t>Faculty</a:t>
            </a:r>
            <a:r>
              <a:rPr lang="fr-BE" sz="2000" i="1" dirty="0"/>
              <a:t> of </a:t>
            </a:r>
            <a:r>
              <a:rPr lang="fr-BE" sz="2000" i="1" dirty="0" err="1"/>
              <a:t>veterinary</a:t>
            </a:r>
            <a:r>
              <a:rPr lang="fr-BE" sz="2000" i="1" dirty="0"/>
              <a:t> </a:t>
            </a:r>
            <a:r>
              <a:rPr lang="fr-BE" sz="2000" i="1" dirty="0" err="1"/>
              <a:t>Medicine</a:t>
            </a:r>
            <a:r>
              <a:rPr lang="fr-BE" sz="2000" i="1" dirty="0"/>
              <a:t>, </a:t>
            </a:r>
            <a:r>
              <a:rPr lang="fr-BE" sz="2000" i="1" dirty="0" err="1"/>
              <a:t>University</a:t>
            </a:r>
            <a:r>
              <a:rPr lang="fr-BE" sz="2000" i="1" dirty="0"/>
              <a:t> of </a:t>
            </a:r>
            <a:r>
              <a:rPr lang="fr-BE" sz="2000" i="1" dirty="0" err="1"/>
              <a:t>Liege</a:t>
            </a:r>
            <a:r>
              <a:rPr lang="fr-BE" sz="2000" i="1" dirty="0"/>
              <a:t>, </a:t>
            </a:r>
            <a:r>
              <a:rPr lang="fr-BE" sz="2000" i="1" dirty="0" err="1"/>
              <a:t>Belgium</a:t>
            </a:r>
            <a:endParaRPr lang="fr-BE" sz="2000" dirty="0"/>
          </a:p>
          <a:p>
            <a:r>
              <a:rPr lang="fr-BE" sz="2000" b="1" i="1" dirty="0"/>
              <a:t>3.</a:t>
            </a:r>
            <a:r>
              <a:rPr lang="fr-BE" sz="2000" i="1" dirty="0"/>
              <a:t> Centre de l’Oxygène, Recherche et Développement (CORD), FARAH, </a:t>
            </a:r>
            <a:r>
              <a:rPr lang="fr-BE" sz="2000" i="1" dirty="0" err="1"/>
              <a:t>University</a:t>
            </a:r>
            <a:r>
              <a:rPr lang="fr-BE" sz="2000" i="1" dirty="0"/>
              <a:t> of Liège, </a:t>
            </a:r>
            <a:r>
              <a:rPr lang="fr-BE" sz="2000" i="1" dirty="0" err="1"/>
              <a:t>Belgium</a:t>
            </a:r>
            <a:endParaRPr lang="fr-BE" sz="2400" dirty="0"/>
          </a:p>
        </p:txBody>
      </p:sp>
      <p:sp>
        <p:nvSpPr>
          <p:cNvPr id="12" name="ZoneTexte 11"/>
          <p:cNvSpPr txBox="1"/>
          <p:nvPr/>
        </p:nvSpPr>
        <p:spPr>
          <a:xfrm>
            <a:off x="17382504" y="5522137"/>
            <a:ext cx="7920989" cy="1487032"/>
          </a:xfrm>
          <a:prstGeom prst="rect">
            <a:avLst/>
          </a:prstGeom>
          <a:noFill/>
        </p:spPr>
        <p:txBody>
          <a:bodyPr wrap="square" lIns="72000" rIns="0" numCol="1" spcCol="72000" rtlCol="0">
            <a:spAutoFit/>
          </a:bodyPr>
          <a:lstStyle/>
          <a:p>
            <a:r>
              <a:rPr lang="fr-BE" sz="2000" b="1" i="1" dirty="0"/>
              <a:t>4</a:t>
            </a:r>
            <a:r>
              <a:rPr lang="fr-BE" sz="2000" i="1" dirty="0"/>
              <a:t>. </a:t>
            </a:r>
            <a:r>
              <a:rPr lang="fr-BE" sz="2000" i="1" dirty="0" err="1"/>
              <a:t>Usc</a:t>
            </a:r>
            <a:r>
              <a:rPr lang="fr-BE" sz="2000" i="1" dirty="0"/>
              <a:t> 1233 </a:t>
            </a:r>
            <a:r>
              <a:rPr lang="fr-BE" sz="2000" i="1" dirty="0" err="1"/>
              <a:t>Ediss</a:t>
            </a:r>
            <a:r>
              <a:rPr lang="fr-BE" sz="2000" i="1" dirty="0"/>
              <a:t>, VETAGROSUP, Ecole nationale vétérinaire de Lyon, France </a:t>
            </a:r>
            <a:endParaRPr lang="fr-BE" sz="2000" dirty="0"/>
          </a:p>
          <a:p>
            <a:r>
              <a:rPr lang="fr-BE" sz="2000" b="1" i="1" dirty="0"/>
              <a:t>5</a:t>
            </a:r>
            <a:r>
              <a:rPr lang="fr-BE" sz="2000" i="1" dirty="0"/>
              <a:t> </a:t>
            </a:r>
            <a:r>
              <a:rPr lang="fr-BE" sz="2000" i="1" dirty="0" err="1"/>
              <a:t>Latlumtox</a:t>
            </a:r>
            <a:r>
              <a:rPr lang="fr-BE" sz="2000" i="1" dirty="0"/>
              <a:t>, EDISS </a:t>
            </a:r>
            <a:r>
              <a:rPr lang="fr-BE" sz="2000" i="1" dirty="0" err="1"/>
              <a:t>University</a:t>
            </a:r>
            <a:r>
              <a:rPr lang="fr-BE" sz="2000" i="1" dirty="0"/>
              <a:t> of Lyon France</a:t>
            </a:r>
          </a:p>
          <a:p>
            <a:r>
              <a:rPr lang="fr-BE" sz="2000" b="1" i="1" dirty="0"/>
              <a:t>6.</a:t>
            </a:r>
            <a:r>
              <a:rPr lang="fr-BE" sz="2000" i="1" dirty="0"/>
              <a:t> Equine Pole, FARAH, </a:t>
            </a:r>
            <a:r>
              <a:rPr lang="fr-BE" sz="2000" i="1" dirty="0" err="1"/>
              <a:t>University</a:t>
            </a:r>
            <a:r>
              <a:rPr lang="fr-BE" sz="2000" i="1" dirty="0"/>
              <a:t> of Liège, </a:t>
            </a:r>
            <a:r>
              <a:rPr lang="fr-BE" sz="2000" i="1" dirty="0" err="1"/>
              <a:t>Belgium</a:t>
            </a:r>
            <a:endParaRPr lang="fr-BE" sz="2000" dirty="0"/>
          </a:p>
        </p:txBody>
      </p:sp>
    </p:spTree>
    <p:extLst>
      <p:ext uri="{BB962C8B-B14F-4D97-AF65-F5344CB8AC3E}">
        <p14:creationId xmlns:p14="http://schemas.microsoft.com/office/powerpoint/2010/main" val="362592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F8C10-B50A-4487-8014-FE10C5C16D9A}" type="datetimeFigureOut">
              <a:rPr lang="fr-BE" smtClean="0"/>
              <a:t>04-11-19</a:t>
            </a:fld>
            <a:endParaRPr lang="fr-BE"/>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135F8-DF45-4104-B933-CFA917555A42}" type="slidenum">
              <a:rPr lang="fr-BE" smtClean="0"/>
              <a:t>‹N°›</a:t>
            </a:fld>
            <a:endParaRPr lang="fr-BE"/>
          </a:p>
        </p:txBody>
      </p:sp>
    </p:spTree>
    <p:extLst>
      <p:ext uri="{BB962C8B-B14F-4D97-AF65-F5344CB8AC3E}">
        <p14:creationId xmlns:p14="http://schemas.microsoft.com/office/powerpoint/2010/main" val="3279548601"/>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inimum">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3 colonnes">
    <p:spTree>
      <p:nvGrpSpPr>
        <p:cNvPr id="1" name=""/>
        <p:cNvGrpSpPr/>
        <p:nvPr/>
      </p:nvGrpSpPr>
      <p:grpSpPr>
        <a:xfrm>
          <a:off x="0" y="0"/>
          <a:ext cx="0" cy="0"/>
          <a:chOff x="0" y="0"/>
          <a:chExt cx="0" cy="0"/>
        </a:xfrm>
      </p:grpSpPr>
      <p:grpSp>
        <p:nvGrpSpPr>
          <p:cNvPr id="41" name="Groupe 40"/>
          <p:cNvGrpSpPr/>
          <p:nvPr userDrawn="1"/>
        </p:nvGrpSpPr>
        <p:grpSpPr>
          <a:xfrm>
            <a:off x="720001" y="11323002"/>
            <a:ext cx="28821786" cy="24272815"/>
            <a:chOff x="18654532" y="10247671"/>
            <a:chExt cx="21903564" cy="30778998"/>
          </a:xfrm>
        </p:grpSpPr>
        <p:sp>
          <p:nvSpPr>
            <p:cNvPr id="43" name="Rectangle 42"/>
            <p:cNvSpPr/>
            <p:nvPr userDrawn="1"/>
          </p:nvSpPr>
          <p:spPr>
            <a:xfrm flipV="1">
              <a:off x="18654532"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userDrawn="1"/>
          </p:nvSpPr>
          <p:spPr>
            <a:xfrm flipV="1">
              <a:off x="25955721"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userDrawn="1"/>
          </p:nvSpPr>
          <p:spPr>
            <a:xfrm flipV="1">
              <a:off x="33256908"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0" name="ZoneTexte 19"/>
          <p:cNvSpPr txBox="1"/>
          <p:nvPr userDrawn="1"/>
        </p:nvSpPr>
        <p:spPr>
          <a:xfrm>
            <a:off x="719999" y="32572313"/>
            <a:ext cx="28843920" cy="7098006"/>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Conclusion</a:t>
            </a:r>
          </a:p>
          <a:p>
            <a:pPr algn="just"/>
            <a:r>
              <a:rPr lang="en-US" sz="4400" kern="1200" dirty="0" err="1">
                <a:solidFill>
                  <a:schemeClr val="tx1"/>
                </a:solidFill>
                <a:effectLst/>
                <a:latin typeface="+mn-lt"/>
                <a:ea typeface="+mn-ea"/>
                <a:cs typeface="+mn-cs"/>
              </a:rPr>
              <a:t>Respirometric</a:t>
            </a:r>
            <a:r>
              <a:rPr lang="en-US" sz="4400" kern="1200" dirty="0">
                <a:solidFill>
                  <a:schemeClr val="tx1"/>
                </a:solidFill>
                <a:effectLst/>
                <a:latin typeface="+mn-lt"/>
                <a:ea typeface="+mn-ea"/>
                <a:cs typeface="+mn-cs"/>
              </a:rPr>
              <a:t> analysis with PBMC taken from the same horses indicated a lack of reproducibility. Therefore, a correlation between skeletal muscle fiber (standard procedure) and PBMC mitochondrial bioenergetics in the equine species is, up to now, not possible to be established. The cause of variation within the same individual is still under examination but several leads are currently being explored.</a:t>
            </a:r>
          </a:p>
          <a:p>
            <a:pPr marL="0" marR="0" lvl="0" indent="0" algn="just" defTabSz="4176431" rtl="0" eaLnBrk="1" fontAlgn="auto" latinLnBrk="0" hangingPunct="1">
              <a:lnSpc>
                <a:spcPct val="100000"/>
              </a:lnSpc>
              <a:spcBef>
                <a:spcPts val="0"/>
              </a:spcBef>
              <a:spcAft>
                <a:spcPts val="0"/>
              </a:spcAft>
              <a:buClrTx/>
              <a:buSzTx/>
              <a:buFontTx/>
              <a:buNone/>
              <a:tabLst/>
              <a:defRPr/>
            </a:pPr>
            <a:r>
              <a:rPr lang="en-US" sz="4400" b="1" dirty="0"/>
              <a:t>Bibliography:</a:t>
            </a:r>
          </a:p>
          <a:p>
            <a:pPr marL="0" marR="0" lvl="0" indent="0" algn="just" defTabSz="4176431" rtl="0" eaLnBrk="1" fontAlgn="auto" latinLnBrk="0" hangingPunct="1">
              <a:lnSpc>
                <a:spcPct val="100000"/>
              </a:lnSpc>
              <a:spcBef>
                <a:spcPts val="0"/>
              </a:spcBef>
              <a:spcAft>
                <a:spcPts val="0"/>
              </a:spcAft>
              <a:buClrTx/>
              <a:buSzTx/>
              <a:buFontTx/>
              <a:buNone/>
              <a:tabLst/>
              <a:defRPr/>
            </a:pPr>
            <a:r>
              <a:rPr lang="de-DE" sz="3600" baseline="30000" dirty="0">
                <a:effectLst/>
                <a:latin typeface="Calibri" panose="020F0502020204030204" pitchFamily="34" charset="0"/>
                <a:ea typeface="Calibri" panose="020F0502020204030204" pitchFamily="34" charset="0"/>
                <a:cs typeface="Calibri" panose="020F0502020204030204" pitchFamily="34" charset="0"/>
              </a:rPr>
              <a:t>1 </a:t>
            </a:r>
            <a:r>
              <a:rPr lang="de-DE" sz="3600" dirty="0" err="1">
                <a:effectLst/>
                <a:latin typeface="Calibri" panose="020F0502020204030204" pitchFamily="34" charset="0"/>
                <a:ea typeface="Calibri" panose="020F0502020204030204" pitchFamily="34" charset="0"/>
                <a:cs typeface="Calibri" panose="020F0502020204030204" pitchFamily="34" charset="0"/>
              </a:rPr>
              <a:t>Patchett</a:t>
            </a:r>
            <a:r>
              <a:rPr lang="de-DE" sz="3600" dirty="0">
                <a:effectLst/>
                <a:latin typeface="Calibri" panose="020F0502020204030204" pitchFamily="34" charset="0"/>
                <a:ea typeface="Calibri" panose="020F0502020204030204" pitchFamily="34" charset="0"/>
                <a:cs typeface="Calibri" panose="020F0502020204030204" pitchFamily="34" charset="0"/>
              </a:rPr>
              <a:t>, D. C. &amp; </a:t>
            </a:r>
            <a:r>
              <a:rPr lang="de-DE" sz="3600" dirty="0" err="1">
                <a:effectLst/>
                <a:latin typeface="Calibri" panose="020F0502020204030204" pitchFamily="34" charset="0"/>
                <a:ea typeface="Calibri" panose="020F0502020204030204" pitchFamily="34" charset="0"/>
                <a:cs typeface="Calibri" panose="020F0502020204030204" pitchFamily="34" charset="0"/>
              </a:rPr>
              <a:t>Grover</a:t>
            </a:r>
            <a:r>
              <a:rPr lang="de-DE" sz="3600" dirty="0">
                <a:effectLst/>
                <a:latin typeface="Calibri" panose="020F0502020204030204" pitchFamily="34" charset="0"/>
                <a:ea typeface="Calibri" panose="020F0502020204030204" pitchFamily="34" charset="0"/>
                <a:cs typeface="Calibri" panose="020F0502020204030204" pitchFamily="34" charset="0"/>
              </a:rPr>
              <a:t>, M. L. </a:t>
            </a:r>
            <a:r>
              <a:rPr lang="de-DE" sz="3600" dirty="0" err="1">
                <a:effectLst/>
                <a:latin typeface="Calibri" panose="020F0502020204030204" pitchFamily="34" charset="0"/>
                <a:ea typeface="Calibri" panose="020F0502020204030204" pitchFamily="34" charset="0"/>
                <a:cs typeface="Calibri" panose="020F0502020204030204" pitchFamily="34" charset="0"/>
              </a:rPr>
              <a:t>Mitochondrial</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dirty="0" err="1">
                <a:effectLst/>
                <a:latin typeface="Calibri" panose="020F0502020204030204" pitchFamily="34" charset="0"/>
                <a:ea typeface="Calibri" panose="020F0502020204030204" pitchFamily="34" charset="0"/>
                <a:cs typeface="Calibri" panose="020F0502020204030204" pitchFamily="34" charset="0"/>
              </a:rPr>
              <a:t>myopathy</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dirty="0" err="1">
                <a:effectLst/>
                <a:latin typeface="Calibri" panose="020F0502020204030204" pitchFamily="34" charset="0"/>
                <a:ea typeface="Calibri" panose="020F0502020204030204" pitchFamily="34" charset="0"/>
                <a:cs typeface="Calibri" panose="020F0502020204030204" pitchFamily="34" charset="0"/>
              </a:rPr>
              <a:t>presenting</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dirty="0" err="1">
                <a:effectLst/>
                <a:latin typeface="Calibri" panose="020F0502020204030204" pitchFamily="34" charset="0"/>
                <a:ea typeface="Calibri" panose="020F0502020204030204" pitchFamily="34" charset="0"/>
                <a:cs typeface="Calibri" panose="020F0502020204030204" pitchFamily="34" charset="0"/>
              </a:rPr>
              <a:t>as</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dirty="0" err="1">
                <a:effectLst/>
                <a:latin typeface="Calibri" panose="020F0502020204030204" pitchFamily="34" charset="0"/>
                <a:ea typeface="Calibri" panose="020F0502020204030204" pitchFamily="34" charset="0"/>
                <a:cs typeface="Calibri" panose="020F0502020204030204" pitchFamily="34" charset="0"/>
              </a:rPr>
              <a:t>Rhabdomyolysis</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i="1" dirty="0">
                <a:effectLst/>
                <a:latin typeface="Calibri" panose="020F0502020204030204" pitchFamily="34" charset="0"/>
                <a:ea typeface="Calibri" panose="020F0502020204030204" pitchFamily="34" charset="0"/>
                <a:cs typeface="Calibri" panose="020F0502020204030204" pitchFamily="34" charset="0"/>
              </a:rPr>
              <a:t>J. Am. </a:t>
            </a:r>
            <a:r>
              <a:rPr lang="de-DE" sz="3600" i="1" dirty="0" err="1">
                <a:effectLst/>
                <a:latin typeface="Calibri" panose="020F0502020204030204" pitchFamily="34" charset="0"/>
                <a:ea typeface="Calibri" panose="020F0502020204030204" pitchFamily="34" charset="0"/>
                <a:cs typeface="Calibri" panose="020F0502020204030204" pitchFamily="34" charset="0"/>
              </a:rPr>
              <a:t>Osteopath</a:t>
            </a:r>
            <a:r>
              <a:rPr lang="de-DE" sz="3600" i="1" dirty="0">
                <a:effectLst/>
                <a:latin typeface="Calibri" panose="020F0502020204030204" pitchFamily="34" charset="0"/>
                <a:ea typeface="Calibri" panose="020F0502020204030204" pitchFamily="34" charset="0"/>
                <a:cs typeface="Calibri" panose="020F0502020204030204" pitchFamily="34" charset="0"/>
              </a:rPr>
              <a:t>. </a:t>
            </a:r>
            <a:r>
              <a:rPr lang="de-DE" sz="3600" i="1" dirty="0" err="1">
                <a:effectLst/>
                <a:latin typeface="Calibri" panose="020F0502020204030204" pitchFamily="34" charset="0"/>
                <a:ea typeface="Calibri" panose="020F0502020204030204" pitchFamily="34" charset="0"/>
                <a:cs typeface="Calibri" panose="020F0502020204030204" pitchFamily="34" charset="0"/>
              </a:rPr>
              <a:t>Assoc</a:t>
            </a:r>
            <a:r>
              <a:rPr lang="de-DE" sz="3600" i="1" dirty="0">
                <a:effectLst/>
                <a:latin typeface="Calibri" panose="020F0502020204030204" pitchFamily="34" charset="0"/>
                <a:ea typeface="Calibri" panose="020F0502020204030204" pitchFamily="34" charset="0"/>
                <a:cs typeface="Calibri" panose="020F0502020204030204" pitchFamily="34" charset="0"/>
              </a:rPr>
              <a:t>.</a:t>
            </a:r>
            <a:r>
              <a:rPr lang="de-DE" sz="3600" dirty="0">
                <a:effectLst/>
                <a:latin typeface="Calibri" panose="020F0502020204030204" pitchFamily="34" charset="0"/>
                <a:ea typeface="Calibri" panose="020F0502020204030204" pitchFamily="34" charset="0"/>
                <a:cs typeface="Calibri" panose="020F0502020204030204" pitchFamily="34" charset="0"/>
              </a:rPr>
              <a:t> </a:t>
            </a:r>
            <a:r>
              <a:rPr lang="de-DE" sz="3600" b="1" dirty="0">
                <a:effectLst/>
                <a:latin typeface="Calibri" panose="020F0502020204030204" pitchFamily="34" charset="0"/>
                <a:ea typeface="Calibri" panose="020F0502020204030204" pitchFamily="34" charset="0"/>
                <a:cs typeface="Calibri" panose="020F0502020204030204" pitchFamily="34" charset="0"/>
              </a:rPr>
              <a:t>111</a:t>
            </a:r>
            <a:r>
              <a:rPr lang="de-DE" sz="3600" dirty="0">
                <a:effectLst/>
                <a:latin typeface="Calibri" panose="020F0502020204030204" pitchFamily="34" charset="0"/>
                <a:ea typeface="Calibri" panose="020F0502020204030204" pitchFamily="34" charset="0"/>
                <a:cs typeface="Calibri" panose="020F0502020204030204" pitchFamily="34" charset="0"/>
              </a:rPr>
              <a:t>, 404–405 (2011).</a:t>
            </a:r>
            <a:endParaRPr lang="de-DE" sz="3600" dirty="0">
              <a:effectLst/>
              <a:latin typeface="Calibri" panose="020F0502020204030204" pitchFamily="34" charset="0"/>
              <a:ea typeface="Calibri" panose="020F0502020204030204" pitchFamily="34" charset="0"/>
            </a:endParaRPr>
          </a:p>
          <a:p>
            <a:pPr marL="0" marR="0" indent="0" algn="just" defTabSz="4176431" rtl="0" eaLnBrk="1" fontAlgn="auto" latinLnBrk="0" hangingPunct="1">
              <a:lnSpc>
                <a:spcPct val="100000"/>
              </a:lnSpc>
              <a:spcBef>
                <a:spcPts val="0"/>
              </a:spcBef>
              <a:spcAft>
                <a:spcPts val="0"/>
              </a:spcAft>
              <a:buClrTx/>
              <a:buSzTx/>
              <a:buFontTx/>
              <a:buNone/>
              <a:tabLst/>
              <a:defRPr/>
            </a:pPr>
            <a:r>
              <a:rPr lang="de-DE" sz="3600" baseline="30000" dirty="0">
                <a:effectLst/>
                <a:latin typeface="Calibri" panose="020F0502020204030204" pitchFamily="34" charset="0"/>
                <a:ea typeface="Calibri" panose="020F0502020204030204" pitchFamily="34" charset="0"/>
              </a:rPr>
              <a:t>2 </a:t>
            </a:r>
            <a:r>
              <a:rPr lang="de-DE" sz="3600" baseline="0" dirty="0">
                <a:effectLst/>
                <a:latin typeface="Calibri" panose="020F0502020204030204" pitchFamily="34" charset="0"/>
                <a:ea typeface="Calibri" panose="020F0502020204030204" pitchFamily="34" charset="0"/>
              </a:rPr>
              <a:t>Valberg </a:t>
            </a:r>
            <a:r>
              <a:rPr lang="de-DE" sz="3600" i="1" baseline="0" dirty="0">
                <a:effectLst/>
                <a:latin typeface="Calibri" panose="020F0502020204030204" pitchFamily="34" charset="0"/>
                <a:ea typeface="Calibri" panose="020F0502020204030204" pitchFamily="34" charset="0"/>
              </a:rPr>
              <a:t>et al</a:t>
            </a:r>
            <a:r>
              <a:rPr lang="de-DE" sz="3600" baseline="0" dirty="0">
                <a:effectLst/>
                <a:latin typeface="Calibri" panose="020F0502020204030204" pitchFamily="34" charset="0"/>
                <a:ea typeface="Calibri" panose="020F0502020204030204" pitchFamily="34" charset="0"/>
              </a:rPr>
              <a:t>. </a:t>
            </a:r>
            <a:r>
              <a:rPr lang="de-DE" sz="3600" baseline="0" dirty="0" err="1">
                <a:effectLst/>
                <a:latin typeface="Calibri" panose="020F0502020204030204" pitchFamily="34" charset="0"/>
                <a:ea typeface="Calibri" panose="020F0502020204030204" pitchFamily="34" charset="0"/>
              </a:rPr>
              <a:t>Skeletal</a:t>
            </a:r>
            <a:r>
              <a:rPr lang="de-DE" sz="3600" baseline="0" dirty="0">
                <a:effectLst/>
                <a:latin typeface="Calibri" panose="020F0502020204030204" pitchFamily="34" charset="0"/>
                <a:ea typeface="Calibri" panose="020F0502020204030204" pitchFamily="34" charset="0"/>
              </a:rPr>
              <a:t> </a:t>
            </a:r>
            <a:r>
              <a:rPr lang="de-DE" sz="3600" baseline="0" dirty="0" err="1">
                <a:effectLst/>
                <a:latin typeface="Calibri" panose="020F0502020204030204" pitchFamily="34" charset="0"/>
                <a:ea typeface="Calibri" panose="020F0502020204030204" pitchFamily="34" charset="0"/>
              </a:rPr>
              <a:t>muscle</a:t>
            </a:r>
            <a:r>
              <a:rPr lang="de-DE" sz="3600" baseline="0" dirty="0">
                <a:effectLst/>
                <a:latin typeface="Calibri" panose="020F0502020204030204" pitchFamily="34" charset="0"/>
                <a:ea typeface="Calibri" panose="020F0502020204030204" pitchFamily="34" charset="0"/>
              </a:rPr>
              <a:t> </a:t>
            </a:r>
            <a:r>
              <a:rPr lang="de-DE" sz="3600" baseline="0" dirty="0" err="1">
                <a:effectLst/>
                <a:latin typeface="Calibri" panose="020F0502020204030204" pitchFamily="34" charset="0"/>
                <a:ea typeface="Calibri" panose="020F0502020204030204" pitchFamily="34" charset="0"/>
              </a:rPr>
              <a:t>mitochondrial</a:t>
            </a:r>
            <a:r>
              <a:rPr lang="de-DE" sz="3600" baseline="0" dirty="0">
                <a:effectLst/>
                <a:latin typeface="Calibri" panose="020F0502020204030204" pitchFamily="34" charset="0"/>
                <a:ea typeface="Calibri" panose="020F0502020204030204" pitchFamily="34" charset="0"/>
              </a:rPr>
              <a:t> </a:t>
            </a:r>
            <a:r>
              <a:rPr lang="de-DE" sz="3600" baseline="0" dirty="0" err="1">
                <a:effectLst/>
                <a:latin typeface="Calibri" panose="020F0502020204030204" pitchFamily="34" charset="0"/>
                <a:ea typeface="Calibri" panose="020F0502020204030204" pitchFamily="34" charset="0"/>
              </a:rPr>
              <a:t>myopathy</a:t>
            </a:r>
            <a:r>
              <a:rPr lang="de-DE" sz="3600" baseline="0" dirty="0">
                <a:effectLst/>
                <a:latin typeface="Calibri" panose="020F0502020204030204" pitchFamily="34" charset="0"/>
                <a:ea typeface="Calibri" panose="020F0502020204030204" pitchFamily="34" charset="0"/>
              </a:rPr>
              <a:t> as a </a:t>
            </a:r>
            <a:r>
              <a:rPr lang="de-DE" sz="3600" baseline="0" dirty="0" err="1">
                <a:effectLst/>
                <a:latin typeface="Calibri" panose="020F0502020204030204" pitchFamily="34" charset="0"/>
                <a:ea typeface="Calibri" panose="020F0502020204030204" pitchFamily="34" charset="0"/>
              </a:rPr>
              <a:t>cause</a:t>
            </a:r>
            <a:r>
              <a:rPr lang="de-DE" sz="3600" baseline="0" dirty="0">
                <a:effectLst/>
                <a:latin typeface="Calibri" panose="020F0502020204030204" pitchFamily="34" charset="0"/>
                <a:ea typeface="Calibri" panose="020F0502020204030204" pitchFamily="34" charset="0"/>
              </a:rPr>
              <a:t> of </a:t>
            </a:r>
            <a:r>
              <a:rPr lang="de-DE" sz="3600" baseline="0" dirty="0" err="1">
                <a:effectLst/>
                <a:latin typeface="Calibri" panose="020F0502020204030204" pitchFamily="34" charset="0"/>
                <a:ea typeface="Calibri" panose="020F0502020204030204" pitchFamily="34" charset="0"/>
              </a:rPr>
              <a:t>exercise</a:t>
            </a:r>
            <a:r>
              <a:rPr lang="de-DE" sz="3600" baseline="0" dirty="0">
                <a:effectLst/>
                <a:latin typeface="Calibri" panose="020F0502020204030204" pitchFamily="34" charset="0"/>
                <a:ea typeface="Calibri" panose="020F0502020204030204" pitchFamily="34" charset="0"/>
              </a:rPr>
              <a:t> </a:t>
            </a:r>
            <a:r>
              <a:rPr lang="de-DE" sz="3600" baseline="0" dirty="0" err="1">
                <a:effectLst/>
                <a:latin typeface="Calibri" panose="020F0502020204030204" pitchFamily="34" charset="0"/>
                <a:ea typeface="Calibri" panose="020F0502020204030204" pitchFamily="34" charset="0"/>
              </a:rPr>
              <a:t>intolerance</a:t>
            </a:r>
            <a:r>
              <a:rPr lang="de-DE" sz="3600" baseline="0" dirty="0">
                <a:effectLst/>
                <a:latin typeface="Calibri" panose="020F0502020204030204" pitchFamily="34" charset="0"/>
                <a:ea typeface="Calibri" panose="020F0502020204030204" pitchFamily="34" charset="0"/>
              </a:rPr>
              <a:t> in a </a:t>
            </a:r>
            <a:r>
              <a:rPr lang="de-DE" sz="3600" baseline="0" dirty="0" err="1">
                <a:effectLst/>
                <a:latin typeface="Calibri" panose="020F0502020204030204" pitchFamily="34" charset="0"/>
                <a:ea typeface="Calibri" panose="020F0502020204030204" pitchFamily="34" charset="0"/>
              </a:rPr>
              <a:t>horse</a:t>
            </a:r>
            <a:r>
              <a:rPr lang="de-DE" sz="3600" baseline="0" dirty="0">
                <a:effectLst/>
                <a:latin typeface="Calibri" panose="020F0502020204030204" pitchFamily="34" charset="0"/>
                <a:ea typeface="Calibri" panose="020F0502020204030204" pitchFamily="34" charset="0"/>
              </a:rPr>
              <a:t>. </a:t>
            </a:r>
            <a:r>
              <a:rPr lang="de-DE" sz="3600" i="1" baseline="0" dirty="0" err="1">
                <a:effectLst/>
                <a:latin typeface="Calibri" panose="020F0502020204030204" pitchFamily="34" charset="0"/>
                <a:ea typeface="Calibri" panose="020F0502020204030204" pitchFamily="34" charset="0"/>
              </a:rPr>
              <a:t>Muscle</a:t>
            </a:r>
            <a:r>
              <a:rPr lang="de-DE" sz="3600" i="1" baseline="0" dirty="0">
                <a:effectLst/>
                <a:latin typeface="Calibri" panose="020F0502020204030204" pitchFamily="34" charset="0"/>
                <a:ea typeface="Calibri" panose="020F0502020204030204" pitchFamily="34" charset="0"/>
              </a:rPr>
              <a:t> Nerve</a:t>
            </a:r>
            <a:r>
              <a:rPr lang="de-DE" sz="3600" baseline="0" dirty="0">
                <a:effectLst/>
                <a:latin typeface="Calibri" panose="020F0502020204030204" pitchFamily="34" charset="0"/>
                <a:ea typeface="Calibri" panose="020F0502020204030204" pitchFamily="34" charset="0"/>
              </a:rPr>
              <a:t>. </a:t>
            </a:r>
            <a:r>
              <a:rPr lang="de-DE" sz="3600" b="1" baseline="0" dirty="0">
                <a:effectLst/>
                <a:latin typeface="Calibri" panose="020F0502020204030204" pitchFamily="34" charset="0"/>
                <a:ea typeface="Calibri" panose="020F0502020204030204" pitchFamily="34" charset="0"/>
              </a:rPr>
              <a:t>17</a:t>
            </a:r>
            <a:r>
              <a:rPr lang="de-DE" sz="3600" baseline="0" dirty="0">
                <a:effectLst/>
                <a:latin typeface="Calibri" panose="020F0502020204030204" pitchFamily="34" charset="0"/>
                <a:ea typeface="Calibri" panose="020F0502020204030204" pitchFamily="34" charset="0"/>
              </a:rPr>
              <a:t>, 305</a:t>
            </a:r>
            <a:r>
              <a:rPr lang="de-DE" sz="3600" dirty="0">
                <a:effectLst/>
                <a:latin typeface="Calibri" panose="020F0502020204030204" pitchFamily="34" charset="0"/>
                <a:ea typeface="Calibri" panose="020F0502020204030204" pitchFamily="34" charset="0"/>
                <a:cs typeface="Calibri" panose="020F0502020204030204" pitchFamily="34" charset="0"/>
              </a:rPr>
              <a:t>–3</a:t>
            </a:r>
            <a:r>
              <a:rPr lang="de-DE" sz="3600" baseline="0" dirty="0">
                <a:effectLst/>
                <a:latin typeface="Calibri" panose="020F0502020204030204" pitchFamily="34" charset="0"/>
                <a:ea typeface="Calibri" panose="020F0502020204030204" pitchFamily="34" charset="0"/>
              </a:rPr>
              <a:t>12 (1994).</a:t>
            </a:r>
          </a:p>
          <a:p>
            <a:pPr marL="0" marR="0" indent="0" algn="just" defTabSz="4176431" rtl="0" eaLnBrk="1" fontAlgn="auto" latinLnBrk="0" hangingPunct="1">
              <a:lnSpc>
                <a:spcPct val="100000"/>
              </a:lnSpc>
              <a:spcBef>
                <a:spcPts val="0"/>
              </a:spcBef>
              <a:spcAft>
                <a:spcPts val="0"/>
              </a:spcAft>
              <a:buClrTx/>
              <a:buSzTx/>
              <a:buFontTx/>
              <a:buNone/>
              <a:tabLst/>
              <a:defRPr/>
            </a:pPr>
            <a:r>
              <a:rPr lang="de-DE" sz="3600" baseline="30000" dirty="0">
                <a:effectLst/>
                <a:latin typeface="Calibri" panose="020F0502020204030204" pitchFamily="34" charset="0"/>
                <a:ea typeface="Calibri" panose="020F0502020204030204" pitchFamily="34" charset="0"/>
              </a:rPr>
              <a:t>3</a:t>
            </a:r>
            <a:r>
              <a:rPr lang="de-DE" sz="3600" baseline="0" dirty="0">
                <a:effectLst/>
                <a:latin typeface="Calibri" panose="020F0502020204030204" pitchFamily="34" charset="0"/>
                <a:ea typeface="Calibri" panose="020F0502020204030204" pitchFamily="34" charset="0"/>
              </a:rPr>
              <a:t> </a:t>
            </a:r>
            <a:r>
              <a:rPr lang="de-DE" sz="3600" dirty="0">
                <a:effectLst/>
                <a:latin typeface="Calibri" panose="020F0502020204030204" pitchFamily="34" charset="0"/>
                <a:ea typeface="Calibri" panose="020F0502020204030204" pitchFamily="34" charset="0"/>
              </a:rPr>
              <a:t>Westermann, C. M. </a:t>
            </a:r>
            <a:r>
              <a:rPr lang="de-DE" sz="3600" i="1" dirty="0">
                <a:effectLst/>
                <a:latin typeface="Calibri" panose="020F0502020204030204" pitchFamily="34" charset="0"/>
                <a:ea typeface="Calibri" panose="020F0502020204030204" pitchFamily="34" charset="0"/>
              </a:rPr>
              <a:t>et al.</a:t>
            </a:r>
            <a:r>
              <a:rPr lang="de-DE" sz="3600" dirty="0">
                <a:effectLst/>
                <a:latin typeface="Calibri" panose="020F0502020204030204" pitchFamily="34" charset="0"/>
                <a:ea typeface="Calibri" panose="020F0502020204030204" pitchFamily="34" charset="0"/>
              </a:rPr>
              <a:t> </a:t>
            </a:r>
            <a:r>
              <a:rPr lang="de-DE" sz="3600" dirty="0" err="1">
                <a:effectLst/>
                <a:latin typeface="Calibri" panose="020F0502020204030204" pitchFamily="34" charset="0"/>
                <a:ea typeface="Calibri" panose="020F0502020204030204" pitchFamily="34" charset="0"/>
              </a:rPr>
              <a:t>Equine</a:t>
            </a:r>
            <a:r>
              <a:rPr lang="de-DE" sz="3600" dirty="0">
                <a:effectLst/>
                <a:latin typeface="Calibri" panose="020F0502020204030204" pitchFamily="34" charset="0"/>
                <a:ea typeface="Calibri" panose="020F0502020204030204" pitchFamily="34" charset="0"/>
              </a:rPr>
              <a:t> </a:t>
            </a:r>
            <a:r>
              <a:rPr lang="de-DE" sz="3600" dirty="0" err="1">
                <a:effectLst/>
                <a:latin typeface="Calibri" panose="020F0502020204030204" pitchFamily="34" charset="0"/>
                <a:ea typeface="Calibri" panose="020F0502020204030204" pitchFamily="34" charset="0"/>
              </a:rPr>
              <a:t>biochemical</a:t>
            </a:r>
            <a:r>
              <a:rPr lang="de-DE" sz="3600" dirty="0">
                <a:effectLst/>
                <a:latin typeface="Calibri" panose="020F0502020204030204" pitchFamily="34" charset="0"/>
                <a:ea typeface="Calibri" panose="020F0502020204030204" pitchFamily="34" charset="0"/>
              </a:rPr>
              <a:t> multiple </a:t>
            </a:r>
            <a:r>
              <a:rPr lang="de-DE" sz="3600" dirty="0" err="1">
                <a:effectLst/>
                <a:latin typeface="Calibri" panose="020F0502020204030204" pitchFamily="34" charset="0"/>
                <a:ea typeface="Calibri" panose="020F0502020204030204" pitchFamily="34" charset="0"/>
              </a:rPr>
              <a:t>acyl-CoA</a:t>
            </a:r>
            <a:r>
              <a:rPr lang="de-DE" sz="3600" dirty="0">
                <a:effectLst/>
                <a:latin typeface="Calibri" panose="020F0502020204030204" pitchFamily="34" charset="0"/>
                <a:ea typeface="Calibri" panose="020F0502020204030204" pitchFamily="34" charset="0"/>
              </a:rPr>
              <a:t> </a:t>
            </a:r>
            <a:r>
              <a:rPr lang="de-DE" sz="3600" dirty="0" err="1">
                <a:effectLst/>
                <a:latin typeface="Calibri" panose="020F0502020204030204" pitchFamily="34" charset="0"/>
                <a:ea typeface="Calibri" panose="020F0502020204030204" pitchFamily="34" charset="0"/>
              </a:rPr>
              <a:t>dehydrogenase</a:t>
            </a:r>
            <a:r>
              <a:rPr lang="de-DE" sz="3600" dirty="0">
                <a:effectLst/>
                <a:latin typeface="Calibri" panose="020F0502020204030204" pitchFamily="34" charset="0"/>
                <a:ea typeface="Calibri" panose="020F0502020204030204" pitchFamily="34" charset="0"/>
              </a:rPr>
              <a:t> </a:t>
            </a:r>
            <a:r>
              <a:rPr lang="de-DE" sz="3600" dirty="0" err="1">
                <a:effectLst/>
                <a:latin typeface="Calibri" panose="020F0502020204030204" pitchFamily="34" charset="0"/>
                <a:ea typeface="Calibri" panose="020F0502020204030204" pitchFamily="34" charset="0"/>
              </a:rPr>
              <a:t>deficiency</a:t>
            </a:r>
            <a:r>
              <a:rPr lang="de-DE" sz="3600" dirty="0">
                <a:effectLst/>
                <a:latin typeface="Calibri" panose="020F0502020204030204" pitchFamily="34" charset="0"/>
                <a:ea typeface="Calibri" panose="020F0502020204030204" pitchFamily="34" charset="0"/>
              </a:rPr>
              <a:t> (MADD) as a </a:t>
            </a:r>
            <a:r>
              <a:rPr lang="de-DE" sz="3600" dirty="0" err="1">
                <a:effectLst/>
                <a:latin typeface="Calibri" panose="020F0502020204030204" pitchFamily="34" charset="0"/>
                <a:ea typeface="Calibri" panose="020F0502020204030204" pitchFamily="34" charset="0"/>
              </a:rPr>
              <a:t>cause</a:t>
            </a:r>
            <a:r>
              <a:rPr lang="de-DE" sz="3600" dirty="0">
                <a:effectLst/>
                <a:latin typeface="Calibri" panose="020F0502020204030204" pitchFamily="34" charset="0"/>
                <a:ea typeface="Calibri" panose="020F0502020204030204" pitchFamily="34" charset="0"/>
              </a:rPr>
              <a:t> of </a:t>
            </a:r>
            <a:r>
              <a:rPr lang="de-DE" sz="3600" dirty="0" err="1">
                <a:effectLst/>
                <a:latin typeface="Calibri" panose="020F0502020204030204" pitchFamily="34" charset="0"/>
                <a:ea typeface="Calibri" panose="020F0502020204030204" pitchFamily="34" charset="0"/>
              </a:rPr>
              <a:t>rhabdomyolysis</a:t>
            </a:r>
            <a:r>
              <a:rPr lang="de-DE" sz="3600" dirty="0">
                <a:effectLst/>
                <a:latin typeface="Calibri" panose="020F0502020204030204" pitchFamily="34" charset="0"/>
                <a:ea typeface="Calibri" panose="020F0502020204030204" pitchFamily="34" charset="0"/>
              </a:rPr>
              <a:t>. </a:t>
            </a:r>
            <a:r>
              <a:rPr lang="de-DE" sz="3600" i="1" dirty="0">
                <a:effectLst/>
                <a:latin typeface="Calibri" panose="020F0502020204030204" pitchFamily="34" charset="0"/>
                <a:ea typeface="Calibri" panose="020F0502020204030204" pitchFamily="34" charset="0"/>
              </a:rPr>
              <a:t>Mol. Genet. </a:t>
            </a:r>
            <a:r>
              <a:rPr lang="de-DE" sz="3600" i="1" dirty="0" err="1">
                <a:effectLst/>
                <a:latin typeface="Calibri" panose="020F0502020204030204" pitchFamily="34" charset="0"/>
                <a:ea typeface="Calibri" panose="020F0502020204030204" pitchFamily="34" charset="0"/>
              </a:rPr>
              <a:t>Metab</a:t>
            </a:r>
            <a:r>
              <a:rPr lang="de-DE" sz="3600" i="1" dirty="0">
                <a:effectLst/>
                <a:latin typeface="Calibri" panose="020F0502020204030204" pitchFamily="34" charset="0"/>
                <a:ea typeface="Calibri" panose="020F0502020204030204" pitchFamily="34" charset="0"/>
              </a:rPr>
              <a:t>.</a:t>
            </a:r>
            <a:r>
              <a:rPr lang="de-DE" sz="3600" dirty="0">
                <a:effectLst/>
                <a:latin typeface="Calibri" panose="020F0502020204030204" pitchFamily="34" charset="0"/>
                <a:ea typeface="Calibri" panose="020F0502020204030204" pitchFamily="34" charset="0"/>
              </a:rPr>
              <a:t> (2007). doi:10.1016/j.ymgme.2007.04.010</a:t>
            </a:r>
            <a:r>
              <a:rPr lang="de-DE" sz="3600" dirty="0">
                <a:effectLst/>
              </a:rPr>
              <a:t> </a:t>
            </a:r>
          </a:p>
        </p:txBody>
      </p:sp>
      <p:sp>
        <p:nvSpPr>
          <p:cNvPr id="26" name="ZoneTexte 25"/>
          <p:cNvSpPr txBox="1"/>
          <p:nvPr userDrawn="1"/>
        </p:nvSpPr>
        <p:spPr>
          <a:xfrm>
            <a:off x="719999" y="7118096"/>
            <a:ext cx="28843921" cy="5189791"/>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Introduction</a:t>
            </a:r>
          </a:p>
          <a:p>
            <a:pPr algn="just"/>
            <a:r>
              <a:rPr lang="en-US" sz="4000" kern="1200" dirty="0">
                <a:solidFill>
                  <a:schemeClr val="tx1"/>
                </a:solidFill>
                <a:effectLst/>
                <a:latin typeface="+mn-lt"/>
                <a:ea typeface="+mn-ea"/>
                <a:cs typeface="+mn-cs"/>
              </a:rPr>
              <a:t>Mitochondrial dysfunction has emerged as a ubiquitous cause of disease in human and animals. Using respirometry, a so-called “mitochondrial syndrome” has been reported in equine atypical myopathy, which is characterized by a severe decrease of mitochondrial respiratory capacity in affected individuals. Up to now, </a:t>
            </a:r>
            <a:r>
              <a:rPr lang="en-US" sz="4000" kern="1200" dirty="0" err="1">
                <a:solidFill>
                  <a:schemeClr val="tx1"/>
                </a:solidFill>
                <a:effectLst/>
                <a:latin typeface="+mn-lt"/>
                <a:ea typeface="+mn-ea"/>
                <a:cs typeface="+mn-cs"/>
              </a:rPr>
              <a:t>respirometric</a:t>
            </a:r>
            <a:r>
              <a:rPr lang="en-US" sz="4000" kern="1200" dirty="0">
                <a:solidFill>
                  <a:schemeClr val="tx1"/>
                </a:solidFill>
                <a:effectLst/>
                <a:latin typeface="+mn-lt"/>
                <a:ea typeface="+mn-ea"/>
                <a:cs typeface="+mn-cs"/>
              </a:rPr>
              <a:t> studies in horses were performed on muscle biopsies that may be difficult to use in equine clinical routine. Despite the fact that peripheral blood mononuclear cells (PBMC) have been used in human medicine to assess mitochondrial function, studies comparing PBMC and skeletal muscle oxidative capacity in animals are lacking.  </a:t>
            </a:r>
            <a:r>
              <a:rPr lang="en-US" sz="4000" b="1" i="1" kern="1200" dirty="0">
                <a:solidFill>
                  <a:schemeClr val="tx1"/>
                </a:solidFill>
                <a:effectLst/>
                <a:latin typeface="+mn-lt"/>
                <a:ea typeface="+mn-ea"/>
                <a:cs typeface="+mn-cs"/>
              </a:rPr>
              <a:t>As a first step, the aim of this study was to test whether mitochondrial function could be assessed on equine blood cells with respirometry</a:t>
            </a:r>
            <a:r>
              <a:rPr lang="en-US" sz="4000" i="1" kern="1200" dirty="0">
                <a:solidFill>
                  <a:schemeClr val="tx1"/>
                </a:solidFill>
                <a:effectLst/>
                <a:latin typeface="+mn-lt"/>
                <a:ea typeface="+mn-ea"/>
                <a:cs typeface="+mn-cs"/>
              </a:rPr>
              <a:t>.</a:t>
            </a:r>
            <a:endParaRPr lang="de-DE" sz="40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321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4 colonnes">
    <p:spTree>
      <p:nvGrpSpPr>
        <p:cNvPr id="1" name=""/>
        <p:cNvGrpSpPr/>
        <p:nvPr/>
      </p:nvGrpSpPr>
      <p:grpSpPr>
        <a:xfrm>
          <a:off x="0" y="0"/>
          <a:ext cx="0" cy="0"/>
          <a:chOff x="0" y="0"/>
          <a:chExt cx="0" cy="0"/>
        </a:xfrm>
      </p:grpSpPr>
      <p:grpSp>
        <p:nvGrpSpPr>
          <p:cNvPr id="41" name="Groupe 40"/>
          <p:cNvGrpSpPr/>
          <p:nvPr userDrawn="1"/>
        </p:nvGrpSpPr>
        <p:grpSpPr>
          <a:xfrm>
            <a:off x="720000" y="7265532"/>
            <a:ext cx="28821787" cy="29260620"/>
            <a:chOff x="11353344" y="10247671"/>
            <a:chExt cx="29204752" cy="30778998"/>
          </a:xfrm>
        </p:grpSpPr>
        <p:sp>
          <p:nvSpPr>
            <p:cNvPr id="42" name="Rectangle 41"/>
            <p:cNvSpPr/>
            <p:nvPr/>
          </p:nvSpPr>
          <p:spPr>
            <a:xfrm flipV="1">
              <a:off x="11353344"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userDrawn="1"/>
          </p:nvSpPr>
          <p:spPr>
            <a:xfrm flipV="1">
              <a:off x="18654532"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userDrawn="1"/>
          </p:nvSpPr>
          <p:spPr>
            <a:xfrm flipV="1">
              <a:off x="25955721"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userDrawn="1"/>
          </p:nvSpPr>
          <p:spPr>
            <a:xfrm flipV="1">
              <a:off x="33256908"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6" name="ZoneTexte 19">
            <a:extLst>
              <a:ext uri="{FF2B5EF4-FFF2-40B4-BE49-F238E27FC236}">
                <a16:creationId xmlns:a16="http://schemas.microsoft.com/office/drawing/2014/main" id="{82DC94D8-3137-6645-BCAD-FC60D3E52666}"/>
              </a:ext>
            </a:extLst>
          </p:cNvPr>
          <p:cNvSpPr txBox="1"/>
          <p:nvPr userDrawn="1"/>
        </p:nvSpPr>
        <p:spPr>
          <a:xfrm>
            <a:off x="720001" y="35595817"/>
            <a:ext cx="28843920" cy="3343132"/>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Conclusion</a:t>
            </a:r>
          </a:p>
          <a:p>
            <a:pPr algn="just"/>
            <a:r>
              <a:rPr lang="en-US" sz="4000" kern="1200" dirty="0" err="1">
                <a:solidFill>
                  <a:schemeClr val="tx1"/>
                </a:solidFill>
                <a:effectLst/>
                <a:latin typeface="+mn-lt"/>
                <a:ea typeface="+mn-ea"/>
                <a:cs typeface="+mn-cs"/>
              </a:rPr>
              <a:t>Respirometric</a:t>
            </a:r>
            <a:r>
              <a:rPr lang="en-US" sz="4000" kern="1200" dirty="0">
                <a:solidFill>
                  <a:schemeClr val="tx1"/>
                </a:solidFill>
                <a:effectLst/>
                <a:latin typeface="+mn-lt"/>
                <a:ea typeface="+mn-ea"/>
                <a:cs typeface="+mn-cs"/>
              </a:rPr>
              <a:t> analysis with PBMC taken from the same horses indicated a lack of reproducibility. Therefore, a correlation between skeletal muscle fiber and PBMC mitochondrial bioenergetics in the equine species is, up to now, not possible to be established. The cause of variation within the same individual is still under examination but several leads are currently being explored.</a:t>
            </a:r>
            <a:endParaRPr lang="fr-BE" sz="4000" dirty="0"/>
          </a:p>
        </p:txBody>
      </p:sp>
      <p:sp>
        <p:nvSpPr>
          <p:cNvPr id="18" name="ZoneTexte 25">
            <a:extLst>
              <a:ext uri="{FF2B5EF4-FFF2-40B4-BE49-F238E27FC236}">
                <a16:creationId xmlns:a16="http://schemas.microsoft.com/office/drawing/2014/main" id="{8EB9E545-4C2B-024E-89A7-ED5C185EDD62}"/>
              </a:ext>
            </a:extLst>
          </p:cNvPr>
          <p:cNvSpPr txBox="1"/>
          <p:nvPr userDrawn="1"/>
        </p:nvSpPr>
        <p:spPr>
          <a:xfrm>
            <a:off x="719999" y="7118096"/>
            <a:ext cx="28843921" cy="5189791"/>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Introduction</a:t>
            </a:r>
          </a:p>
          <a:p>
            <a:r>
              <a:rPr lang="en-US" sz="4000" kern="1200" dirty="0">
                <a:solidFill>
                  <a:schemeClr val="tx1"/>
                </a:solidFill>
                <a:effectLst/>
                <a:latin typeface="+mn-lt"/>
                <a:ea typeface="+mn-ea"/>
                <a:cs typeface="+mn-cs"/>
              </a:rPr>
              <a:t>Mitochondrial dysfunction has emerged as a ubiquitous cause of disease in human and animals. Using respirometry, a so-called “mitochondrial syndrome” has been reported in equine atypical myopathy, which is characterized by a severe decrease of mitochondrial respiratory capacity in affected individuals. Up to now, </a:t>
            </a:r>
            <a:r>
              <a:rPr lang="en-US" sz="4000" kern="1200" dirty="0" err="1">
                <a:solidFill>
                  <a:schemeClr val="tx1"/>
                </a:solidFill>
                <a:effectLst/>
                <a:latin typeface="+mn-lt"/>
                <a:ea typeface="+mn-ea"/>
                <a:cs typeface="+mn-cs"/>
              </a:rPr>
              <a:t>respirometric</a:t>
            </a:r>
            <a:r>
              <a:rPr lang="en-US" sz="4000" kern="1200" dirty="0">
                <a:solidFill>
                  <a:schemeClr val="tx1"/>
                </a:solidFill>
                <a:effectLst/>
                <a:latin typeface="+mn-lt"/>
                <a:ea typeface="+mn-ea"/>
                <a:cs typeface="+mn-cs"/>
              </a:rPr>
              <a:t> studies in horses were performed on muscle biopsies that may be difficult to use in equine clinical routine. Despite the fact that peripheral blood mononuclear cells (PBMC) have been used in human medicine to assess mitochondrial function, studies comparing PBMC and skeletal muscle oxidative capacity in animals are lacking.  As a first step, the aim of this study was to test whether mitochondrial function could be assessed on equine blood cells with respirometry.</a:t>
            </a:r>
            <a:endParaRPr lang="de-DE" sz="40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0612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colonnes">
    <p:spTree>
      <p:nvGrpSpPr>
        <p:cNvPr id="1" name=""/>
        <p:cNvGrpSpPr/>
        <p:nvPr/>
      </p:nvGrpSpPr>
      <p:grpSpPr>
        <a:xfrm>
          <a:off x="0" y="0"/>
          <a:ext cx="0" cy="0"/>
          <a:chOff x="0" y="0"/>
          <a:chExt cx="0" cy="0"/>
        </a:xfrm>
      </p:grpSpPr>
      <p:grpSp>
        <p:nvGrpSpPr>
          <p:cNvPr id="41" name="Groupe 40"/>
          <p:cNvGrpSpPr/>
          <p:nvPr userDrawn="1"/>
        </p:nvGrpSpPr>
        <p:grpSpPr>
          <a:xfrm>
            <a:off x="720001" y="11323002"/>
            <a:ext cx="28821786" cy="24272815"/>
            <a:chOff x="18654532" y="10247671"/>
            <a:chExt cx="21903564" cy="30778998"/>
          </a:xfrm>
        </p:grpSpPr>
        <p:sp>
          <p:nvSpPr>
            <p:cNvPr id="43" name="Rectangle 42"/>
            <p:cNvSpPr/>
            <p:nvPr userDrawn="1"/>
          </p:nvSpPr>
          <p:spPr>
            <a:xfrm flipV="1">
              <a:off x="18654532"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userDrawn="1"/>
          </p:nvSpPr>
          <p:spPr>
            <a:xfrm flipV="1">
              <a:off x="25955721"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userDrawn="1"/>
          </p:nvSpPr>
          <p:spPr>
            <a:xfrm flipV="1">
              <a:off x="33256908"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0" name="ZoneTexte 19"/>
          <p:cNvSpPr txBox="1"/>
          <p:nvPr userDrawn="1"/>
        </p:nvSpPr>
        <p:spPr>
          <a:xfrm>
            <a:off x="720001" y="35595817"/>
            <a:ext cx="28843920" cy="4204906"/>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Conclusion</a:t>
            </a:r>
          </a:p>
          <a:p>
            <a:pPr algn="just"/>
            <a:r>
              <a:rPr lang="en-US" sz="4400" kern="1200" dirty="0" err="1">
                <a:solidFill>
                  <a:schemeClr val="tx1"/>
                </a:solidFill>
                <a:effectLst/>
                <a:latin typeface="+mn-lt"/>
                <a:ea typeface="+mn-ea"/>
                <a:cs typeface="+mn-cs"/>
              </a:rPr>
              <a:t>Respirometric</a:t>
            </a:r>
            <a:r>
              <a:rPr lang="en-US" sz="4400" kern="1200" dirty="0">
                <a:solidFill>
                  <a:schemeClr val="tx1"/>
                </a:solidFill>
                <a:effectLst/>
                <a:latin typeface="+mn-lt"/>
                <a:ea typeface="+mn-ea"/>
                <a:cs typeface="+mn-cs"/>
              </a:rPr>
              <a:t> analysis with PBMC taken from the same horses indicated a lack of reproducibility. Therefore, a correlation between skeletal muscle fiber and PBMC mitochondrial bioenergetics in the equine species is, up to now, not possible to be established. The cause of variation within the same individual is still under examination but several leads are currently being explored.</a:t>
            </a:r>
            <a:endParaRPr lang="fr-BE" sz="4400" dirty="0"/>
          </a:p>
        </p:txBody>
      </p:sp>
      <p:sp>
        <p:nvSpPr>
          <p:cNvPr id="26" name="ZoneTexte 25"/>
          <p:cNvSpPr txBox="1"/>
          <p:nvPr userDrawn="1"/>
        </p:nvSpPr>
        <p:spPr>
          <a:xfrm>
            <a:off x="719999" y="7118096"/>
            <a:ext cx="28843921" cy="6236232"/>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Introduction</a:t>
            </a:r>
          </a:p>
          <a:p>
            <a:r>
              <a:rPr lang="en-US" sz="4400" kern="1200" dirty="0">
                <a:solidFill>
                  <a:schemeClr val="tx1"/>
                </a:solidFill>
                <a:effectLst/>
                <a:latin typeface="+mn-lt"/>
                <a:ea typeface="+mn-ea"/>
                <a:cs typeface="+mn-cs"/>
              </a:rPr>
              <a:t>Mitochondrial dysfunction has emerged as a ubiquitous cause of disease in human and animals. Using respirometry, a so-called “mitochondrial syndrome” has been reported in equine atypical myopathy, which is characterized by a severe decrease of mitochondrial respiratory capacity in affected individuals. Up to now, </a:t>
            </a:r>
            <a:r>
              <a:rPr lang="en-US" sz="4400" kern="1200" dirty="0" err="1">
                <a:solidFill>
                  <a:schemeClr val="tx1"/>
                </a:solidFill>
                <a:effectLst/>
                <a:latin typeface="+mn-lt"/>
                <a:ea typeface="+mn-ea"/>
                <a:cs typeface="+mn-cs"/>
              </a:rPr>
              <a:t>respirometric</a:t>
            </a:r>
            <a:r>
              <a:rPr lang="en-US" sz="4400" kern="1200" dirty="0">
                <a:solidFill>
                  <a:schemeClr val="tx1"/>
                </a:solidFill>
                <a:effectLst/>
                <a:latin typeface="+mn-lt"/>
                <a:ea typeface="+mn-ea"/>
                <a:cs typeface="+mn-cs"/>
              </a:rPr>
              <a:t> studies in horses were performed on muscle biopsies that may be difficult to use in equine clinical routine. Despite the fact that peripheral blood mononuclear cells (PBMC) have been used in human medicine to assess mitochondrial function, studies comparing PBMC and skeletal muscle oxidative capacity in animals are lacking.  As a first step, the aim of this study was to test whether mitochondrial function could be assessed on equine blood cells with respirometry.</a:t>
            </a:r>
            <a:endParaRPr lang="de-DE" sz="4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8223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4 colonnes">
    <p:spTree>
      <p:nvGrpSpPr>
        <p:cNvPr id="1" name=""/>
        <p:cNvGrpSpPr/>
        <p:nvPr/>
      </p:nvGrpSpPr>
      <p:grpSpPr>
        <a:xfrm>
          <a:off x="0" y="0"/>
          <a:ext cx="0" cy="0"/>
          <a:chOff x="0" y="0"/>
          <a:chExt cx="0" cy="0"/>
        </a:xfrm>
      </p:grpSpPr>
      <p:grpSp>
        <p:nvGrpSpPr>
          <p:cNvPr id="41" name="Groupe 40"/>
          <p:cNvGrpSpPr/>
          <p:nvPr userDrawn="1"/>
        </p:nvGrpSpPr>
        <p:grpSpPr>
          <a:xfrm>
            <a:off x="720000" y="7265532"/>
            <a:ext cx="28821787" cy="29260620"/>
            <a:chOff x="11353344" y="10247671"/>
            <a:chExt cx="29204752" cy="30778998"/>
          </a:xfrm>
        </p:grpSpPr>
        <p:sp>
          <p:nvSpPr>
            <p:cNvPr id="42" name="Rectangle 41"/>
            <p:cNvSpPr/>
            <p:nvPr/>
          </p:nvSpPr>
          <p:spPr>
            <a:xfrm flipV="1">
              <a:off x="11353344"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userDrawn="1"/>
          </p:nvSpPr>
          <p:spPr>
            <a:xfrm flipV="1">
              <a:off x="18654532"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userDrawn="1"/>
          </p:nvSpPr>
          <p:spPr>
            <a:xfrm flipV="1">
              <a:off x="25955721"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userDrawn="1"/>
          </p:nvSpPr>
          <p:spPr>
            <a:xfrm flipV="1">
              <a:off x="33256908" y="10247671"/>
              <a:ext cx="7301188" cy="30778998"/>
            </a:xfrm>
            <a:prstGeom prst="rect">
              <a:avLst/>
            </a:prstGeom>
            <a:noFill/>
            <a:ln>
              <a:solidFill>
                <a:srgbClr val="FEF1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6" name="ZoneTexte 19">
            <a:extLst>
              <a:ext uri="{FF2B5EF4-FFF2-40B4-BE49-F238E27FC236}">
                <a16:creationId xmlns:a16="http://schemas.microsoft.com/office/drawing/2014/main" id="{82DC94D8-3137-6645-BCAD-FC60D3E52666}"/>
              </a:ext>
            </a:extLst>
          </p:cNvPr>
          <p:cNvSpPr txBox="1"/>
          <p:nvPr userDrawn="1"/>
        </p:nvSpPr>
        <p:spPr>
          <a:xfrm>
            <a:off x="720001" y="35595817"/>
            <a:ext cx="28843920" cy="4204906"/>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Conclusion</a:t>
            </a:r>
          </a:p>
          <a:p>
            <a:pPr algn="just"/>
            <a:r>
              <a:rPr lang="en-US" sz="4400" kern="1200" dirty="0" err="1">
                <a:solidFill>
                  <a:schemeClr val="tx1"/>
                </a:solidFill>
                <a:effectLst/>
                <a:latin typeface="+mn-lt"/>
                <a:ea typeface="+mn-ea"/>
                <a:cs typeface="+mn-cs"/>
              </a:rPr>
              <a:t>Respirometric</a:t>
            </a:r>
            <a:r>
              <a:rPr lang="en-US" sz="4400" kern="1200" dirty="0">
                <a:solidFill>
                  <a:schemeClr val="tx1"/>
                </a:solidFill>
                <a:effectLst/>
                <a:latin typeface="+mn-lt"/>
                <a:ea typeface="+mn-ea"/>
                <a:cs typeface="+mn-cs"/>
              </a:rPr>
              <a:t> analysis with PBMC taken from the same horses indicated a lack of reproducibility. Therefore, a correlation between skeletal muscle fiber and PBMC mitochondrial bioenergetics in the equine species is, up to now, not possible to be established. The cause of variation within the same individual is still under examination but several leads are currently being explored.</a:t>
            </a:r>
            <a:endParaRPr lang="fr-BE" sz="4400" dirty="0"/>
          </a:p>
        </p:txBody>
      </p:sp>
      <p:sp>
        <p:nvSpPr>
          <p:cNvPr id="18" name="ZoneTexte 25">
            <a:extLst>
              <a:ext uri="{FF2B5EF4-FFF2-40B4-BE49-F238E27FC236}">
                <a16:creationId xmlns:a16="http://schemas.microsoft.com/office/drawing/2014/main" id="{8EB9E545-4C2B-024E-89A7-ED5C185EDD62}"/>
              </a:ext>
            </a:extLst>
          </p:cNvPr>
          <p:cNvSpPr txBox="1"/>
          <p:nvPr userDrawn="1"/>
        </p:nvSpPr>
        <p:spPr>
          <a:xfrm>
            <a:off x="719999" y="7118096"/>
            <a:ext cx="28843921" cy="6236232"/>
          </a:xfrm>
          <a:prstGeom prst="rect">
            <a:avLst/>
          </a:prstGeom>
          <a:solidFill>
            <a:srgbClr val="F1F8FD"/>
          </a:solidFill>
          <a:ln>
            <a:solidFill>
              <a:srgbClr val="F2F6FC"/>
            </a:solidFill>
          </a:ln>
        </p:spPr>
        <p:txBody>
          <a:bodyPr wrap="square" lIns="360000" tIns="360000" rIns="360000" bIns="360000" numCol="1" spcCol="0" rtlCol="0">
            <a:spAutoFit/>
          </a:bodyPr>
          <a:lstStyle/>
          <a:p>
            <a:pPr algn="just"/>
            <a:r>
              <a:rPr lang="fr-BE" sz="5000" b="1" u="sng" dirty="0">
                <a:latin typeface="Futura PT Heavy" pitchFamily="34" charset="0"/>
              </a:rPr>
              <a:t>Introduction</a:t>
            </a:r>
          </a:p>
          <a:p>
            <a:r>
              <a:rPr lang="en-US" sz="4400" kern="1200" dirty="0">
                <a:solidFill>
                  <a:schemeClr val="tx1"/>
                </a:solidFill>
                <a:effectLst/>
                <a:latin typeface="+mn-lt"/>
                <a:ea typeface="+mn-ea"/>
                <a:cs typeface="+mn-cs"/>
              </a:rPr>
              <a:t>Mitochondrial dysfunction has emerged as a ubiquitous cause of disease in human and animals. Using respirometry, a so-called “mitochondrial syndrome” has been reported in equine atypical myopathy, which is characterized by a severe decrease of mitochondrial respiratory capacity in affected individuals. Up to now, </a:t>
            </a:r>
            <a:r>
              <a:rPr lang="en-US" sz="4400" kern="1200" dirty="0" err="1">
                <a:solidFill>
                  <a:schemeClr val="tx1"/>
                </a:solidFill>
                <a:effectLst/>
                <a:latin typeface="+mn-lt"/>
                <a:ea typeface="+mn-ea"/>
                <a:cs typeface="+mn-cs"/>
              </a:rPr>
              <a:t>respirometric</a:t>
            </a:r>
            <a:r>
              <a:rPr lang="en-US" sz="4400" kern="1200" dirty="0">
                <a:solidFill>
                  <a:schemeClr val="tx1"/>
                </a:solidFill>
                <a:effectLst/>
                <a:latin typeface="+mn-lt"/>
                <a:ea typeface="+mn-ea"/>
                <a:cs typeface="+mn-cs"/>
              </a:rPr>
              <a:t> studies in horses were performed on muscle biopsies that may be difficult to use in equine clinical routine. Despite the fact that peripheral blood mononuclear cells (PBMC) have been used in human medicine to assess mitochondrial function, studies comparing PBMC and skeletal muscle oxidative capacity in animals are lacking.  As a first step, the aim of this study was to test whether mitochondrial function could be assessed on equine blood cells with respirometry.</a:t>
            </a:r>
            <a:endParaRPr lang="de-DE" sz="4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219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onnes">
    <p:spTree>
      <p:nvGrpSpPr>
        <p:cNvPr id="1" name=""/>
        <p:cNvGrpSpPr/>
        <p:nvPr/>
      </p:nvGrpSpPr>
      <p:grpSpPr>
        <a:xfrm>
          <a:off x="0" y="0"/>
          <a:ext cx="0" cy="0"/>
          <a:chOff x="0" y="0"/>
          <a:chExt cx="0" cy="0"/>
        </a:xfrm>
      </p:grpSpPr>
      <p:sp>
        <p:nvSpPr>
          <p:cNvPr id="12" name="ZoneTexte 11"/>
          <p:cNvSpPr txBox="1"/>
          <p:nvPr userDrawn="1"/>
        </p:nvSpPr>
        <p:spPr>
          <a:xfrm>
            <a:off x="4046827" y="5529301"/>
            <a:ext cx="12961620" cy="1487032"/>
          </a:xfrm>
          <a:prstGeom prst="rect">
            <a:avLst/>
          </a:prstGeom>
          <a:noFill/>
        </p:spPr>
        <p:txBody>
          <a:bodyPr wrap="square" lIns="72000" rIns="0" numCol="1" spcCol="72000" rtlCol="0">
            <a:spAutoFit/>
          </a:bodyPr>
          <a:lstStyle/>
          <a:p>
            <a:r>
              <a:rPr lang="fr-BE" sz="2000" b="1" i="1" dirty="0"/>
              <a:t>1.</a:t>
            </a:r>
            <a:r>
              <a:rPr lang="fr-BE" sz="2000" i="1" dirty="0"/>
              <a:t> Département des Sciences fonctionnelles, FARAH, </a:t>
            </a:r>
            <a:r>
              <a:rPr lang="fr-BE" sz="2000" i="1" dirty="0" err="1"/>
              <a:t>Faculty</a:t>
            </a:r>
            <a:r>
              <a:rPr lang="fr-BE" sz="2000" i="1" dirty="0"/>
              <a:t> of </a:t>
            </a:r>
            <a:r>
              <a:rPr lang="fr-BE" sz="2000" i="1" dirty="0" err="1"/>
              <a:t>veterinary</a:t>
            </a:r>
            <a:r>
              <a:rPr lang="fr-BE" sz="2000" i="1" dirty="0"/>
              <a:t> </a:t>
            </a:r>
            <a:r>
              <a:rPr lang="fr-BE" sz="2000" i="1" dirty="0" err="1"/>
              <a:t>Medicine</a:t>
            </a:r>
            <a:r>
              <a:rPr lang="fr-BE" sz="2000" i="1" dirty="0"/>
              <a:t>, </a:t>
            </a:r>
            <a:r>
              <a:rPr lang="fr-BE" sz="2000" i="1" dirty="0" err="1"/>
              <a:t>University</a:t>
            </a:r>
            <a:r>
              <a:rPr lang="fr-BE" sz="2000" i="1" dirty="0"/>
              <a:t> of </a:t>
            </a:r>
            <a:r>
              <a:rPr lang="fr-BE" sz="2000" i="1" dirty="0" err="1"/>
              <a:t>Liege</a:t>
            </a:r>
            <a:r>
              <a:rPr lang="fr-BE" sz="2000" i="1" dirty="0"/>
              <a:t>, </a:t>
            </a:r>
            <a:r>
              <a:rPr lang="fr-BE" sz="2000" i="1" dirty="0" err="1"/>
              <a:t>Belgium</a:t>
            </a:r>
            <a:endParaRPr lang="fr-BE" sz="2000" dirty="0"/>
          </a:p>
          <a:p>
            <a:r>
              <a:rPr lang="fr-BE" sz="2000" b="1" i="1" dirty="0"/>
              <a:t>2.</a:t>
            </a:r>
            <a:r>
              <a:rPr lang="fr-BE" sz="2000" i="1" dirty="0"/>
              <a:t> Département des Maladies infectieuses et parasitaires, FARAH, </a:t>
            </a:r>
            <a:r>
              <a:rPr lang="fr-BE" sz="2000" i="1" dirty="0" err="1"/>
              <a:t>Faculty</a:t>
            </a:r>
            <a:r>
              <a:rPr lang="fr-BE" sz="2000" i="1" dirty="0"/>
              <a:t> of </a:t>
            </a:r>
            <a:r>
              <a:rPr lang="fr-BE" sz="2000" i="1" dirty="0" err="1"/>
              <a:t>veterinary</a:t>
            </a:r>
            <a:r>
              <a:rPr lang="fr-BE" sz="2000" i="1" dirty="0"/>
              <a:t> </a:t>
            </a:r>
            <a:r>
              <a:rPr lang="fr-BE" sz="2000" i="1" dirty="0" err="1"/>
              <a:t>Medicine</a:t>
            </a:r>
            <a:r>
              <a:rPr lang="fr-BE" sz="2000" i="1" dirty="0"/>
              <a:t>, </a:t>
            </a:r>
            <a:r>
              <a:rPr lang="fr-BE" sz="2000" i="1" dirty="0" err="1"/>
              <a:t>University</a:t>
            </a:r>
            <a:r>
              <a:rPr lang="fr-BE" sz="2000" i="1" dirty="0"/>
              <a:t> of </a:t>
            </a:r>
            <a:r>
              <a:rPr lang="fr-BE" sz="2000" i="1" dirty="0" err="1"/>
              <a:t>Liege</a:t>
            </a:r>
            <a:r>
              <a:rPr lang="fr-BE" sz="2000" i="1" dirty="0"/>
              <a:t>, </a:t>
            </a:r>
            <a:r>
              <a:rPr lang="fr-BE" sz="2000" i="1" dirty="0" err="1"/>
              <a:t>Belgium</a:t>
            </a:r>
            <a:endParaRPr lang="fr-BE" sz="2000" dirty="0"/>
          </a:p>
          <a:p>
            <a:r>
              <a:rPr lang="fr-BE" sz="2000" b="1" i="1" dirty="0"/>
              <a:t>3.</a:t>
            </a:r>
            <a:r>
              <a:rPr lang="fr-BE" sz="2000" i="1" dirty="0"/>
              <a:t> Centre de l’Oxygène, Recherche et Développement (CORD), FARAH, </a:t>
            </a:r>
            <a:r>
              <a:rPr lang="fr-BE" sz="2000" i="1" dirty="0" err="1"/>
              <a:t>University</a:t>
            </a:r>
            <a:r>
              <a:rPr lang="fr-BE" sz="2000" i="1" dirty="0"/>
              <a:t> of Liège, </a:t>
            </a:r>
            <a:r>
              <a:rPr lang="fr-BE" sz="2000" i="1" dirty="0" err="1"/>
              <a:t>Belgium</a:t>
            </a:r>
            <a:endParaRPr lang="fr-BE" sz="2400" dirty="0"/>
          </a:p>
        </p:txBody>
      </p:sp>
      <p:sp>
        <p:nvSpPr>
          <p:cNvPr id="13" name="ZoneTexte 12"/>
          <p:cNvSpPr txBox="1"/>
          <p:nvPr userDrawn="1"/>
        </p:nvSpPr>
        <p:spPr>
          <a:xfrm>
            <a:off x="17382504" y="5522137"/>
            <a:ext cx="7920989" cy="1487032"/>
          </a:xfrm>
          <a:prstGeom prst="rect">
            <a:avLst/>
          </a:prstGeom>
          <a:noFill/>
        </p:spPr>
        <p:txBody>
          <a:bodyPr wrap="square" lIns="72000" rIns="0" numCol="1" spcCol="72000" rtlCol="0">
            <a:spAutoFit/>
          </a:bodyPr>
          <a:lstStyle/>
          <a:p>
            <a:r>
              <a:rPr lang="fr-BE" sz="2000" b="1" i="1" dirty="0"/>
              <a:t>4</a:t>
            </a:r>
            <a:r>
              <a:rPr lang="fr-BE" sz="2000" i="1" dirty="0"/>
              <a:t>. </a:t>
            </a:r>
            <a:r>
              <a:rPr lang="fr-BE" sz="2000" i="1" dirty="0" err="1"/>
              <a:t>Usc</a:t>
            </a:r>
            <a:r>
              <a:rPr lang="fr-BE" sz="2000" i="1" dirty="0"/>
              <a:t> 1233 </a:t>
            </a:r>
            <a:r>
              <a:rPr lang="fr-BE" sz="2000" i="1" dirty="0" err="1"/>
              <a:t>Ediss</a:t>
            </a:r>
            <a:r>
              <a:rPr lang="fr-BE" sz="2000" i="1" dirty="0"/>
              <a:t>, VETAGROSUP, Ecole nationale vétérinaire de Lyon, France </a:t>
            </a:r>
            <a:endParaRPr lang="fr-BE" sz="2000" dirty="0"/>
          </a:p>
          <a:p>
            <a:r>
              <a:rPr lang="fr-BE" sz="2000" b="1" i="1" dirty="0"/>
              <a:t>5</a:t>
            </a:r>
            <a:r>
              <a:rPr lang="fr-BE" sz="2000" i="1" dirty="0"/>
              <a:t> </a:t>
            </a:r>
            <a:r>
              <a:rPr lang="fr-BE" sz="2000" i="1" dirty="0" err="1"/>
              <a:t>Latlumtox</a:t>
            </a:r>
            <a:r>
              <a:rPr lang="fr-BE" sz="2000" i="1" dirty="0"/>
              <a:t>, EDISS </a:t>
            </a:r>
            <a:r>
              <a:rPr lang="fr-BE" sz="2000" i="1" dirty="0" err="1"/>
              <a:t>University</a:t>
            </a:r>
            <a:r>
              <a:rPr lang="fr-BE" sz="2000" i="1" dirty="0"/>
              <a:t> of Lyon France</a:t>
            </a:r>
          </a:p>
          <a:p>
            <a:r>
              <a:rPr lang="fr-BE" sz="2000" b="1" i="1" dirty="0"/>
              <a:t>6.</a:t>
            </a:r>
            <a:r>
              <a:rPr lang="fr-BE" sz="2000" i="1" dirty="0"/>
              <a:t> Equine Pole, FARAH, </a:t>
            </a:r>
            <a:r>
              <a:rPr lang="fr-BE" sz="2000" i="1" dirty="0" err="1"/>
              <a:t>University</a:t>
            </a:r>
            <a:r>
              <a:rPr lang="fr-BE" sz="2000" i="1" dirty="0"/>
              <a:t> of Liège, </a:t>
            </a:r>
            <a:r>
              <a:rPr lang="fr-BE" sz="2000" i="1" dirty="0" err="1"/>
              <a:t>Belgium</a:t>
            </a:r>
            <a:endParaRPr lang="fr-BE" sz="2000" dirty="0"/>
          </a:p>
        </p:txBody>
      </p:sp>
      <p:grpSp>
        <p:nvGrpSpPr>
          <p:cNvPr id="41" name="Groupe 40"/>
          <p:cNvGrpSpPr/>
          <p:nvPr userDrawn="1"/>
        </p:nvGrpSpPr>
        <p:grpSpPr>
          <a:xfrm>
            <a:off x="720000" y="7265532"/>
            <a:ext cx="28821787" cy="29260620"/>
            <a:chOff x="11353344" y="10247671"/>
            <a:chExt cx="29204752" cy="30778998"/>
          </a:xfrm>
        </p:grpSpPr>
        <p:sp>
          <p:nvSpPr>
            <p:cNvPr id="42" name="Rectangle 41"/>
            <p:cNvSpPr/>
            <p:nvPr/>
          </p:nvSpPr>
          <p:spPr>
            <a:xfrm flipV="1">
              <a:off x="11353344" y="10247671"/>
              <a:ext cx="7301188" cy="30778998"/>
            </a:xfrm>
            <a:prstGeom prst="rect">
              <a:avLst/>
            </a:prstGeom>
            <a:noFill/>
            <a:ln>
              <a:solidFill>
                <a:srgbClr val="F1F8F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userDrawn="1"/>
          </p:nvSpPr>
          <p:spPr>
            <a:xfrm flipV="1">
              <a:off x="18654532" y="10247671"/>
              <a:ext cx="7301188" cy="30778998"/>
            </a:xfrm>
            <a:prstGeom prst="rect">
              <a:avLst/>
            </a:prstGeom>
            <a:noFill/>
            <a:ln>
              <a:solidFill>
                <a:srgbClr val="F1F8F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43"/>
            <p:cNvSpPr/>
            <p:nvPr userDrawn="1"/>
          </p:nvSpPr>
          <p:spPr>
            <a:xfrm flipV="1">
              <a:off x="25955721" y="10247671"/>
              <a:ext cx="7301188" cy="30778998"/>
            </a:xfrm>
            <a:prstGeom prst="rect">
              <a:avLst/>
            </a:prstGeom>
            <a:noFill/>
            <a:ln>
              <a:solidFill>
                <a:srgbClr val="F1F8F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Rectangle 44"/>
            <p:cNvSpPr/>
            <p:nvPr userDrawn="1"/>
          </p:nvSpPr>
          <p:spPr>
            <a:xfrm flipV="1">
              <a:off x="33256908" y="10247671"/>
              <a:ext cx="7301188" cy="30778998"/>
            </a:xfrm>
            <a:prstGeom prst="rect">
              <a:avLst/>
            </a:prstGeom>
            <a:noFill/>
            <a:ln>
              <a:solidFill>
                <a:srgbClr val="F1F8F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6" name="ZoneTexte 45"/>
          <p:cNvSpPr txBox="1"/>
          <p:nvPr userDrawn="1"/>
        </p:nvSpPr>
        <p:spPr>
          <a:xfrm>
            <a:off x="720001" y="35595817"/>
            <a:ext cx="28843920" cy="4625397"/>
          </a:xfrm>
          <a:prstGeom prst="rect">
            <a:avLst/>
          </a:prstGeom>
          <a:solidFill>
            <a:srgbClr val="F1F8FD"/>
          </a:solidFill>
        </p:spPr>
        <p:txBody>
          <a:bodyPr wrap="square" lIns="360000" tIns="360000" rIns="360000" bIns="360000" numCol="1" spcCol="0" rtlCol="0">
            <a:spAutoFit/>
          </a:bodyPr>
          <a:lstStyle/>
          <a:p>
            <a:pPr algn="just"/>
            <a:r>
              <a:rPr lang="fr-BE" sz="5000" b="1" u="sng" dirty="0">
                <a:latin typeface="Futura PT Heavy" pitchFamily="34" charset="0"/>
              </a:rPr>
              <a:t>Conclusion</a:t>
            </a:r>
          </a:p>
          <a:p>
            <a:pPr algn="just"/>
            <a:r>
              <a:rPr lang="fr-BE" sz="4400" dirty="0"/>
              <a:t> </a:t>
            </a:r>
            <a:r>
              <a:rPr lang="fr-BE" sz="4400" dirty="0" err="1"/>
              <a:t>paucae</a:t>
            </a:r>
            <a:r>
              <a:rPr lang="fr-BE" sz="4400" dirty="0"/>
              <a:t> </a:t>
            </a:r>
            <a:r>
              <a:rPr lang="fr-BE" sz="4400" dirty="0" err="1"/>
              <a:t>domus</a:t>
            </a:r>
            <a:r>
              <a:rPr lang="fr-BE" sz="4400" dirty="0"/>
              <a:t> </a:t>
            </a:r>
            <a:r>
              <a:rPr lang="fr-BE" sz="4400" dirty="0" err="1"/>
              <a:t>studiorum</a:t>
            </a:r>
            <a:r>
              <a:rPr lang="fr-BE" sz="4400" dirty="0"/>
              <a:t> </a:t>
            </a:r>
            <a:r>
              <a:rPr lang="fr-BE" sz="4400" dirty="0" err="1"/>
              <a:t>seriis</a:t>
            </a:r>
            <a:r>
              <a:rPr lang="fr-BE" sz="4400" dirty="0"/>
              <a:t> </a:t>
            </a:r>
            <a:r>
              <a:rPr lang="fr-BE" sz="4400" dirty="0" err="1"/>
              <a:t>cultibus</a:t>
            </a:r>
            <a:r>
              <a:rPr lang="fr-BE" sz="4400" dirty="0"/>
              <a:t> </a:t>
            </a:r>
            <a:r>
              <a:rPr lang="fr-BE" sz="4400" dirty="0" err="1"/>
              <a:t>antea</a:t>
            </a:r>
            <a:r>
              <a:rPr lang="fr-BE" sz="4400" dirty="0"/>
              <a:t> </a:t>
            </a:r>
            <a:r>
              <a:rPr lang="fr-BE" sz="4400" dirty="0" err="1"/>
              <a:t>celebratae</a:t>
            </a:r>
            <a:r>
              <a:rPr lang="fr-BE" sz="4400" dirty="0"/>
              <a:t> nunc </a:t>
            </a:r>
            <a:r>
              <a:rPr lang="fr-BE" sz="4400" dirty="0" err="1"/>
              <a:t>ludibriis</a:t>
            </a:r>
            <a:r>
              <a:rPr lang="fr-BE" sz="4400" dirty="0"/>
              <a:t> </a:t>
            </a:r>
            <a:r>
              <a:rPr lang="fr-BE" sz="4400" dirty="0" err="1"/>
              <a:t>ignaviae</a:t>
            </a:r>
            <a:r>
              <a:rPr lang="fr-BE" sz="4400" dirty="0"/>
              <a:t> </a:t>
            </a:r>
            <a:r>
              <a:rPr lang="fr-BE" sz="4400" dirty="0" err="1"/>
              <a:t>torpentis</a:t>
            </a:r>
            <a:r>
              <a:rPr lang="fr-BE" sz="4400" dirty="0"/>
              <a:t> </a:t>
            </a:r>
            <a:r>
              <a:rPr lang="fr-BE" sz="4400" dirty="0" err="1"/>
              <a:t>exundant</a:t>
            </a:r>
            <a:r>
              <a:rPr lang="fr-BE" sz="4400" dirty="0"/>
              <a:t>, </a:t>
            </a:r>
            <a:r>
              <a:rPr lang="fr-BE" sz="4400" dirty="0" err="1"/>
              <a:t>vocali</a:t>
            </a:r>
            <a:r>
              <a:rPr lang="fr-BE" sz="4400" dirty="0"/>
              <a:t> </a:t>
            </a:r>
            <a:r>
              <a:rPr lang="fr-BE" sz="4400" dirty="0" err="1"/>
              <a:t>sonu</a:t>
            </a:r>
            <a:r>
              <a:rPr lang="fr-BE" sz="4400" dirty="0"/>
              <a:t>, </a:t>
            </a:r>
            <a:r>
              <a:rPr lang="fr-BE" sz="4400" dirty="0" err="1"/>
              <a:t>perflabili</a:t>
            </a:r>
            <a:r>
              <a:rPr lang="fr-BE" sz="4400" dirty="0"/>
              <a:t> </a:t>
            </a:r>
            <a:r>
              <a:rPr lang="fr-BE" sz="4400" dirty="0" err="1"/>
              <a:t>tinnitu</a:t>
            </a:r>
            <a:r>
              <a:rPr lang="fr-BE" sz="4400" dirty="0"/>
              <a:t> </a:t>
            </a:r>
            <a:r>
              <a:rPr lang="fr-BE" sz="4400" dirty="0" err="1"/>
              <a:t>fidium</a:t>
            </a:r>
            <a:r>
              <a:rPr lang="fr-BE" sz="4400" dirty="0"/>
              <a:t> </a:t>
            </a:r>
            <a:r>
              <a:rPr lang="fr-BE" sz="4400" dirty="0" err="1"/>
              <a:t>resultantes</a:t>
            </a:r>
            <a:r>
              <a:rPr lang="fr-BE" sz="4400" dirty="0"/>
              <a:t>. </a:t>
            </a:r>
            <a:r>
              <a:rPr lang="fr-BE" sz="4400" dirty="0" err="1"/>
              <a:t>denique</a:t>
            </a:r>
            <a:r>
              <a:rPr lang="fr-BE" sz="4400" dirty="0"/>
              <a:t> pro </a:t>
            </a:r>
            <a:r>
              <a:rPr lang="fr-BE" sz="4400" dirty="0" err="1"/>
              <a:t>philosopho</a:t>
            </a:r>
            <a:r>
              <a:rPr lang="fr-BE" sz="4400" dirty="0"/>
              <a:t> cantor et in </a:t>
            </a:r>
            <a:r>
              <a:rPr lang="fr-BE" sz="4400" dirty="0" err="1"/>
              <a:t>locum</a:t>
            </a:r>
            <a:r>
              <a:rPr lang="fr-BE" sz="4400" dirty="0"/>
              <a:t> </a:t>
            </a:r>
            <a:r>
              <a:rPr lang="fr-BE" sz="4400" dirty="0" err="1"/>
              <a:t>oratoris</a:t>
            </a:r>
            <a:r>
              <a:rPr lang="fr-BE" sz="4400" dirty="0"/>
              <a:t> </a:t>
            </a:r>
            <a:r>
              <a:rPr lang="fr-BE" sz="4400" dirty="0" err="1"/>
              <a:t>doctor</a:t>
            </a:r>
            <a:r>
              <a:rPr lang="fr-BE" sz="4400" dirty="0"/>
              <a:t> </a:t>
            </a:r>
            <a:r>
              <a:rPr lang="fr-BE" sz="4400" dirty="0" err="1"/>
              <a:t>artium</a:t>
            </a:r>
            <a:r>
              <a:rPr lang="fr-BE" sz="4400" dirty="0"/>
              <a:t> </a:t>
            </a:r>
            <a:r>
              <a:rPr lang="fr-BE" sz="4400" dirty="0" err="1"/>
              <a:t>ludicrarum</a:t>
            </a:r>
            <a:r>
              <a:rPr lang="fr-BE" sz="4400" dirty="0"/>
              <a:t> </a:t>
            </a:r>
            <a:r>
              <a:rPr lang="fr-BE" sz="4400" dirty="0" err="1"/>
              <a:t>accitur</a:t>
            </a:r>
            <a:r>
              <a:rPr lang="fr-BE" sz="4400" dirty="0"/>
              <a:t> et </a:t>
            </a:r>
            <a:r>
              <a:rPr lang="fr-BE" sz="4400" dirty="0" err="1"/>
              <a:t>bybliothecis</a:t>
            </a:r>
            <a:r>
              <a:rPr lang="fr-BE" sz="4400" dirty="0"/>
              <a:t> </a:t>
            </a:r>
            <a:r>
              <a:rPr lang="fr-BE" sz="4400" dirty="0" err="1"/>
              <a:t>sepulcrorum</a:t>
            </a:r>
            <a:r>
              <a:rPr lang="fr-BE" sz="4400" dirty="0"/>
              <a:t> </a:t>
            </a:r>
            <a:r>
              <a:rPr lang="fr-BE" sz="4400" dirty="0" err="1"/>
              <a:t>ritu</a:t>
            </a:r>
            <a:r>
              <a:rPr lang="fr-BE" sz="4400" dirty="0"/>
              <a:t> in </a:t>
            </a:r>
            <a:r>
              <a:rPr lang="fr-BE" sz="4400" dirty="0" err="1"/>
              <a:t>perpetuum</a:t>
            </a:r>
            <a:r>
              <a:rPr lang="fr-BE" sz="4400" dirty="0"/>
              <a:t> </a:t>
            </a:r>
            <a:r>
              <a:rPr lang="fr-BE" sz="4400" dirty="0" err="1"/>
              <a:t>clausis</a:t>
            </a:r>
            <a:r>
              <a:rPr lang="fr-BE" sz="4400" dirty="0"/>
              <a:t> </a:t>
            </a:r>
            <a:r>
              <a:rPr lang="fr-BE" sz="4400" dirty="0" err="1"/>
              <a:t>organa</a:t>
            </a:r>
            <a:r>
              <a:rPr lang="fr-BE" sz="4400" dirty="0"/>
              <a:t> </a:t>
            </a:r>
            <a:r>
              <a:rPr lang="fr-BE" sz="4400" dirty="0" err="1"/>
              <a:t>fabricantur</a:t>
            </a:r>
            <a:r>
              <a:rPr lang="fr-BE" sz="4400" dirty="0"/>
              <a:t> </a:t>
            </a:r>
            <a:r>
              <a:rPr lang="fr-BE" sz="4400" dirty="0" err="1"/>
              <a:t>hydraulica</a:t>
            </a:r>
            <a:r>
              <a:rPr lang="fr-BE" sz="4400" dirty="0"/>
              <a:t>, et </a:t>
            </a:r>
            <a:r>
              <a:rPr lang="fr-BE" sz="4400" dirty="0" err="1"/>
              <a:t>lyrae</a:t>
            </a:r>
            <a:r>
              <a:rPr lang="fr-BE" sz="4400" dirty="0"/>
              <a:t> ad </a:t>
            </a:r>
            <a:r>
              <a:rPr lang="fr-BE" sz="4400" dirty="0" err="1"/>
              <a:t>speciem</a:t>
            </a:r>
            <a:r>
              <a:rPr lang="fr-BE" sz="4400" dirty="0"/>
              <a:t> </a:t>
            </a:r>
            <a:r>
              <a:rPr lang="fr-BE" sz="4400" dirty="0" err="1"/>
              <a:t>carpentorum</a:t>
            </a:r>
            <a:r>
              <a:rPr lang="fr-BE" sz="4400" dirty="0"/>
              <a:t> </a:t>
            </a:r>
            <a:r>
              <a:rPr lang="fr-BE" sz="4400" dirty="0" err="1"/>
              <a:t>ingentes</a:t>
            </a:r>
            <a:r>
              <a:rPr lang="fr-BE" sz="4400" dirty="0"/>
              <a:t> </a:t>
            </a:r>
            <a:r>
              <a:rPr lang="fr-BE" sz="4400" dirty="0" err="1"/>
              <a:t>tibiaeque</a:t>
            </a:r>
            <a:r>
              <a:rPr lang="fr-BE" sz="4400" dirty="0"/>
              <a:t> et </a:t>
            </a:r>
            <a:r>
              <a:rPr lang="fr-BE" sz="4400" dirty="0" err="1"/>
              <a:t>histrionici</a:t>
            </a:r>
            <a:r>
              <a:rPr lang="fr-BE" sz="4400" dirty="0"/>
              <a:t> </a:t>
            </a:r>
            <a:r>
              <a:rPr lang="fr-BE" sz="4400" dirty="0" err="1"/>
              <a:t>gestus</a:t>
            </a:r>
            <a:r>
              <a:rPr lang="fr-BE" sz="4400" dirty="0"/>
              <a:t> instrumenta non </a:t>
            </a:r>
            <a:r>
              <a:rPr lang="fr-BE" sz="4400" dirty="0" err="1"/>
              <a:t>levia</a:t>
            </a:r>
            <a:r>
              <a:rPr lang="fr-BE" sz="4400" dirty="0"/>
              <a:t>.</a:t>
            </a:r>
          </a:p>
        </p:txBody>
      </p:sp>
      <p:sp>
        <p:nvSpPr>
          <p:cNvPr id="47" name="ZoneTexte 46"/>
          <p:cNvSpPr txBox="1"/>
          <p:nvPr userDrawn="1"/>
        </p:nvSpPr>
        <p:spPr>
          <a:xfrm>
            <a:off x="720000" y="7118096"/>
            <a:ext cx="28821788" cy="4204906"/>
          </a:xfrm>
          <a:prstGeom prst="rect">
            <a:avLst/>
          </a:prstGeom>
          <a:solidFill>
            <a:srgbClr val="F1F8FD"/>
          </a:solidFill>
        </p:spPr>
        <p:txBody>
          <a:bodyPr wrap="square" lIns="360000" tIns="360000" rIns="360000" bIns="360000" numCol="1" spcCol="0" rtlCol="0">
            <a:spAutoFit/>
          </a:bodyPr>
          <a:lstStyle/>
          <a:p>
            <a:pPr algn="just"/>
            <a:r>
              <a:rPr lang="fr-BE" sz="5000" b="1" u="sng" dirty="0">
                <a:latin typeface="Futura PT Heavy" pitchFamily="34" charset="0"/>
              </a:rPr>
              <a:t>Introduction</a:t>
            </a:r>
          </a:p>
          <a:p>
            <a:pPr algn="just"/>
            <a:r>
              <a:rPr lang="fr-BE" sz="4400" dirty="0"/>
              <a:t> </a:t>
            </a:r>
            <a:r>
              <a:rPr lang="fr-BE" sz="4400" dirty="0" err="1"/>
              <a:t>paucae</a:t>
            </a:r>
            <a:r>
              <a:rPr lang="fr-BE" sz="4400" dirty="0"/>
              <a:t> </a:t>
            </a:r>
            <a:r>
              <a:rPr lang="fr-BE" sz="4400" dirty="0" err="1"/>
              <a:t>domus</a:t>
            </a:r>
            <a:r>
              <a:rPr lang="fr-BE" sz="4400" dirty="0"/>
              <a:t> </a:t>
            </a:r>
            <a:r>
              <a:rPr lang="fr-BE" sz="4400" dirty="0" err="1"/>
              <a:t>studiorum</a:t>
            </a:r>
            <a:r>
              <a:rPr lang="fr-BE" sz="4400" dirty="0"/>
              <a:t> </a:t>
            </a:r>
            <a:r>
              <a:rPr lang="fr-BE" sz="4400" dirty="0" err="1"/>
              <a:t>seriis</a:t>
            </a:r>
            <a:r>
              <a:rPr lang="fr-BE" sz="4400" dirty="0"/>
              <a:t> </a:t>
            </a:r>
            <a:r>
              <a:rPr lang="fr-BE" sz="4400" dirty="0" err="1"/>
              <a:t>cultibus</a:t>
            </a:r>
            <a:r>
              <a:rPr lang="fr-BE" sz="4400" dirty="0"/>
              <a:t> </a:t>
            </a:r>
            <a:r>
              <a:rPr lang="fr-BE" sz="4400" dirty="0" err="1"/>
              <a:t>antea</a:t>
            </a:r>
            <a:r>
              <a:rPr lang="fr-BE" sz="4400" dirty="0"/>
              <a:t> </a:t>
            </a:r>
            <a:r>
              <a:rPr lang="fr-BE" sz="4400" dirty="0" err="1"/>
              <a:t>celebratae</a:t>
            </a:r>
            <a:r>
              <a:rPr lang="fr-BE" sz="4400" dirty="0"/>
              <a:t> nunc </a:t>
            </a:r>
            <a:r>
              <a:rPr lang="fr-BE" sz="4400" dirty="0" err="1"/>
              <a:t>ludibriis</a:t>
            </a:r>
            <a:r>
              <a:rPr lang="fr-BE" sz="4400" dirty="0"/>
              <a:t> </a:t>
            </a:r>
            <a:r>
              <a:rPr lang="fr-BE" sz="4400" dirty="0" err="1"/>
              <a:t>ignaviae</a:t>
            </a:r>
            <a:r>
              <a:rPr lang="fr-BE" sz="4400" dirty="0"/>
              <a:t> </a:t>
            </a:r>
            <a:r>
              <a:rPr lang="fr-BE" sz="4400" dirty="0" err="1"/>
              <a:t>torpentis</a:t>
            </a:r>
            <a:r>
              <a:rPr lang="fr-BE" sz="4400" dirty="0"/>
              <a:t> </a:t>
            </a:r>
            <a:r>
              <a:rPr lang="fr-BE" sz="4400" dirty="0" err="1"/>
              <a:t>exundant</a:t>
            </a:r>
            <a:r>
              <a:rPr lang="fr-BE" sz="4400" dirty="0"/>
              <a:t>, </a:t>
            </a:r>
            <a:r>
              <a:rPr lang="fr-BE" sz="4400" dirty="0" err="1"/>
              <a:t>vocali</a:t>
            </a:r>
            <a:r>
              <a:rPr lang="fr-BE" sz="4400" dirty="0"/>
              <a:t> </a:t>
            </a:r>
            <a:r>
              <a:rPr lang="fr-BE" sz="4400" dirty="0" err="1"/>
              <a:t>sonu</a:t>
            </a:r>
            <a:r>
              <a:rPr lang="fr-BE" sz="4400" dirty="0"/>
              <a:t>, </a:t>
            </a:r>
            <a:r>
              <a:rPr lang="fr-BE" sz="4400" dirty="0" err="1"/>
              <a:t>perflabili</a:t>
            </a:r>
            <a:r>
              <a:rPr lang="fr-BE" sz="4400" dirty="0"/>
              <a:t> </a:t>
            </a:r>
            <a:r>
              <a:rPr lang="fr-BE" sz="4400" dirty="0" err="1"/>
              <a:t>tinnitu</a:t>
            </a:r>
            <a:r>
              <a:rPr lang="fr-BE" sz="4400" dirty="0"/>
              <a:t> </a:t>
            </a:r>
            <a:r>
              <a:rPr lang="fr-BE" sz="4400" dirty="0" err="1"/>
              <a:t>fidium</a:t>
            </a:r>
            <a:r>
              <a:rPr lang="fr-BE" sz="4400" dirty="0"/>
              <a:t> </a:t>
            </a:r>
            <a:r>
              <a:rPr lang="fr-BE" sz="4400" dirty="0" err="1"/>
              <a:t>resultantes</a:t>
            </a:r>
            <a:r>
              <a:rPr lang="fr-BE" sz="4400" dirty="0"/>
              <a:t>. </a:t>
            </a:r>
            <a:r>
              <a:rPr lang="fr-BE" sz="4400" dirty="0" err="1"/>
              <a:t>denique</a:t>
            </a:r>
            <a:r>
              <a:rPr lang="fr-BE" sz="4400" dirty="0"/>
              <a:t> pro </a:t>
            </a:r>
            <a:r>
              <a:rPr lang="fr-BE" sz="4400" dirty="0" err="1"/>
              <a:t>philosopho</a:t>
            </a:r>
            <a:r>
              <a:rPr lang="fr-BE" sz="4400" dirty="0"/>
              <a:t> cantor et in </a:t>
            </a:r>
            <a:r>
              <a:rPr lang="fr-BE" sz="4400" dirty="0" err="1"/>
              <a:t>locum</a:t>
            </a:r>
            <a:r>
              <a:rPr lang="fr-BE" sz="4400" dirty="0"/>
              <a:t> </a:t>
            </a:r>
            <a:r>
              <a:rPr lang="fr-BE" sz="4400" dirty="0" err="1"/>
              <a:t>oratoris</a:t>
            </a:r>
            <a:r>
              <a:rPr lang="fr-BE" sz="4400" dirty="0"/>
              <a:t> </a:t>
            </a:r>
            <a:r>
              <a:rPr lang="fr-BE" sz="4400" dirty="0" err="1"/>
              <a:t>doctor</a:t>
            </a:r>
            <a:r>
              <a:rPr lang="fr-BE" sz="4400" dirty="0"/>
              <a:t> </a:t>
            </a:r>
            <a:r>
              <a:rPr lang="fr-BE" sz="4400" dirty="0" err="1"/>
              <a:t>artium</a:t>
            </a:r>
            <a:r>
              <a:rPr lang="fr-BE" sz="4400" dirty="0"/>
              <a:t> </a:t>
            </a:r>
            <a:r>
              <a:rPr lang="fr-BE" sz="4400" dirty="0" err="1"/>
              <a:t>ludicrarum</a:t>
            </a:r>
            <a:r>
              <a:rPr lang="fr-BE" sz="4400" dirty="0"/>
              <a:t> </a:t>
            </a:r>
            <a:r>
              <a:rPr lang="fr-BE" sz="4400" dirty="0" err="1"/>
              <a:t>accitur</a:t>
            </a:r>
            <a:r>
              <a:rPr lang="fr-BE" sz="4400" dirty="0"/>
              <a:t> et </a:t>
            </a:r>
            <a:r>
              <a:rPr lang="fr-BE" sz="4400" dirty="0" err="1"/>
              <a:t>bybliothecis</a:t>
            </a:r>
            <a:r>
              <a:rPr lang="fr-BE" sz="4400" dirty="0"/>
              <a:t> </a:t>
            </a:r>
            <a:r>
              <a:rPr lang="fr-BE" sz="4400" dirty="0" err="1"/>
              <a:t>sepulcrorum</a:t>
            </a:r>
            <a:r>
              <a:rPr lang="fr-BE" sz="4400" dirty="0"/>
              <a:t> </a:t>
            </a:r>
            <a:r>
              <a:rPr lang="fr-BE" sz="4400" dirty="0" err="1"/>
              <a:t>ritu</a:t>
            </a:r>
            <a:r>
              <a:rPr lang="fr-BE" sz="4400" dirty="0"/>
              <a:t> in </a:t>
            </a:r>
            <a:r>
              <a:rPr lang="fr-BE" sz="4400" dirty="0" err="1"/>
              <a:t>perpetuum</a:t>
            </a:r>
            <a:r>
              <a:rPr lang="fr-BE" sz="4400" dirty="0"/>
              <a:t> </a:t>
            </a:r>
            <a:r>
              <a:rPr lang="fr-BE" sz="4400" dirty="0" err="1"/>
              <a:t>clausis</a:t>
            </a:r>
            <a:r>
              <a:rPr lang="fr-BE" sz="4400" dirty="0"/>
              <a:t> </a:t>
            </a:r>
            <a:r>
              <a:rPr lang="fr-BE" sz="4400" dirty="0" err="1"/>
              <a:t>organa</a:t>
            </a:r>
            <a:r>
              <a:rPr lang="fr-BE" sz="4400" dirty="0"/>
              <a:t> </a:t>
            </a:r>
            <a:r>
              <a:rPr lang="fr-BE" sz="4400" dirty="0" err="1"/>
              <a:t>fabricantur</a:t>
            </a:r>
            <a:r>
              <a:rPr lang="fr-BE" sz="4400" dirty="0"/>
              <a:t> </a:t>
            </a:r>
            <a:r>
              <a:rPr lang="fr-BE" sz="4400" dirty="0" err="1"/>
              <a:t>hydraulica</a:t>
            </a:r>
            <a:r>
              <a:rPr lang="fr-BE" sz="4400" dirty="0"/>
              <a:t>, et </a:t>
            </a:r>
            <a:r>
              <a:rPr lang="fr-BE" sz="4400" dirty="0" err="1"/>
              <a:t>lyrae</a:t>
            </a:r>
            <a:r>
              <a:rPr lang="fr-BE" sz="4400" dirty="0"/>
              <a:t> ad </a:t>
            </a:r>
            <a:r>
              <a:rPr lang="fr-BE" sz="4400" dirty="0" err="1"/>
              <a:t>speciem</a:t>
            </a:r>
            <a:r>
              <a:rPr lang="fr-BE" sz="4400" dirty="0"/>
              <a:t> </a:t>
            </a:r>
            <a:r>
              <a:rPr lang="fr-BE" sz="4400" dirty="0" err="1"/>
              <a:t>carpentorum</a:t>
            </a:r>
            <a:r>
              <a:rPr lang="fr-BE" sz="4400" dirty="0"/>
              <a:t> </a:t>
            </a:r>
            <a:r>
              <a:rPr lang="fr-BE" sz="4400" dirty="0" err="1"/>
              <a:t>ingentes</a:t>
            </a:r>
            <a:r>
              <a:rPr lang="fr-BE" sz="4400" dirty="0"/>
              <a:t> </a:t>
            </a:r>
            <a:r>
              <a:rPr lang="fr-BE" sz="4400" dirty="0" err="1"/>
              <a:t>tibiaeque</a:t>
            </a:r>
            <a:r>
              <a:rPr lang="fr-BE" sz="4400" dirty="0"/>
              <a:t> et </a:t>
            </a:r>
            <a:r>
              <a:rPr lang="fr-BE" sz="4400" dirty="0" err="1"/>
              <a:t>histrionici</a:t>
            </a:r>
            <a:r>
              <a:rPr lang="fr-BE" sz="4400" dirty="0"/>
              <a:t> </a:t>
            </a:r>
            <a:r>
              <a:rPr lang="fr-BE" sz="4400" dirty="0" err="1"/>
              <a:t>gestus</a:t>
            </a:r>
            <a:r>
              <a:rPr lang="fr-BE" sz="4400" dirty="0"/>
              <a:t> instrumenta non </a:t>
            </a:r>
            <a:r>
              <a:rPr lang="fr-BE" sz="4400" dirty="0" err="1"/>
              <a:t>levia</a:t>
            </a:r>
            <a:r>
              <a:rPr lang="fr-BE" sz="4400" dirty="0"/>
              <a:t>.</a:t>
            </a:r>
          </a:p>
        </p:txBody>
      </p:sp>
    </p:spTree>
    <p:extLst>
      <p:ext uri="{BB962C8B-B14F-4D97-AF65-F5344CB8AC3E}">
        <p14:creationId xmlns:p14="http://schemas.microsoft.com/office/powerpoint/2010/main" val="7655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re 1"/>
          <p:cNvSpPr txBox="1">
            <a:spLocks/>
          </p:cNvSpPr>
          <p:nvPr userDrawn="1"/>
        </p:nvSpPr>
        <p:spPr>
          <a:xfrm>
            <a:off x="9739312" y="1305396"/>
            <a:ext cx="7643192" cy="504056"/>
          </a:xfrm>
          <a:prstGeom prst="rect">
            <a:avLst/>
          </a:prstGeom>
        </p:spPr>
        <p:txBody>
          <a:bodyPr vert="horz" lIns="417643" tIns="208822" rIns="417643" bIns="208822" rtlCol="0" anchor="ctr">
            <a:noAutofit/>
          </a:bodyPr>
          <a:lstStyle>
            <a:lvl1pPr algn="r" defTabSz="4176431" rtl="0" eaLnBrk="1" latinLnBrk="0" hangingPunct="1">
              <a:spcBef>
                <a:spcPct val="0"/>
              </a:spcBef>
              <a:buNone/>
              <a:defRPr sz="2800" kern="1200">
                <a:solidFill>
                  <a:schemeClr val="tx1"/>
                </a:solidFill>
                <a:latin typeface="+mj-lt"/>
                <a:ea typeface="+mj-ea"/>
                <a:cs typeface="+mj-cs"/>
              </a:defRPr>
            </a:lvl1pPr>
          </a:lstStyle>
          <a:p>
            <a:r>
              <a:rPr lang="fr-FR" dirty="0" err="1"/>
              <a:t>wcwxwx</a:t>
            </a:r>
            <a:endParaRPr lang="fr-BE" dirty="0"/>
          </a:p>
        </p:txBody>
      </p:sp>
      <p:sp>
        <p:nvSpPr>
          <p:cNvPr id="27" name="Rectangle 26"/>
          <p:cNvSpPr/>
          <p:nvPr userDrawn="1"/>
        </p:nvSpPr>
        <p:spPr>
          <a:xfrm>
            <a:off x="1929096" y="1404836"/>
            <a:ext cx="27612691" cy="2717266"/>
          </a:xfrm>
          <a:prstGeom prst="rect">
            <a:avLst/>
          </a:prstGeom>
          <a:solidFill>
            <a:srgbClr val="156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28" name="Imag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2000" y="801888"/>
            <a:ext cx="3821996" cy="3821996"/>
          </a:xfrm>
          <a:prstGeom prst="rect">
            <a:avLst/>
          </a:prstGeom>
        </p:spPr>
      </p:pic>
      <p:sp>
        <p:nvSpPr>
          <p:cNvPr id="29" name="ZoneTexte 28"/>
          <p:cNvSpPr txBox="1"/>
          <p:nvPr userDrawn="1"/>
        </p:nvSpPr>
        <p:spPr>
          <a:xfrm>
            <a:off x="3618547" y="1404836"/>
            <a:ext cx="25923240" cy="2616101"/>
          </a:xfrm>
          <a:prstGeom prst="rect">
            <a:avLst/>
          </a:prstGeom>
          <a:noFill/>
        </p:spPr>
        <p:txBody>
          <a:bodyPr wrap="square" rtlCol="0">
            <a:spAutoFit/>
          </a:bodyPr>
          <a:lstStyle/>
          <a:p>
            <a:pPr marL="0" marR="0" lvl="0" indent="0" algn="ctr" defTabSz="4176431" rtl="0" eaLnBrk="1" fontAlgn="auto" latinLnBrk="0" hangingPunct="1">
              <a:lnSpc>
                <a:spcPct val="100000"/>
              </a:lnSpc>
              <a:spcBef>
                <a:spcPts val="0"/>
              </a:spcBef>
              <a:spcAft>
                <a:spcPts val="0"/>
              </a:spcAft>
              <a:buClrTx/>
              <a:buSzTx/>
              <a:buFontTx/>
              <a:buNone/>
              <a:tabLst/>
              <a:defRPr/>
            </a:pPr>
            <a:r>
              <a:rPr lang="en-US" sz="8200" b="1" kern="1200" dirty="0">
                <a:solidFill>
                  <a:schemeClr val="bg1"/>
                </a:solidFill>
                <a:effectLst/>
                <a:latin typeface="+mn-lt"/>
                <a:ea typeface="+mn-ea"/>
                <a:cs typeface="+mn-cs"/>
              </a:rPr>
              <a:t>Assessment of mitochondrial dysfunction by blood mononuclear cells analysis</a:t>
            </a:r>
            <a:endParaRPr lang="de-DE" sz="8200" b="1" kern="1200" dirty="0">
              <a:solidFill>
                <a:schemeClr val="bg1"/>
              </a:solidFill>
              <a:effectLst/>
              <a:latin typeface="+mn-lt"/>
              <a:ea typeface="+mn-ea"/>
              <a:cs typeface="+mn-cs"/>
            </a:endParaRPr>
          </a:p>
        </p:txBody>
      </p:sp>
      <p:sp>
        <p:nvSpPr>
          <p:cNvPr id="30" name="ZoneTexte 29"/>
          <p:cNvSpPr txBox="1"/>
          <p:nvPr userDrawn="1"/>
        </p:nvSpPr>
        <p:spPr>
          <a:xfrm>
            <a:off x="720000" y="4562895"/>
            <a:ext cx="28821787" cy="1631216"/>
          </a:xfrm>
          <a:prstGeom prst="rect">
            <a:avLst/>
          </a:prstGeom>
          <a:noFill/>
        </p:spPr>
        <p:txBody>
          <a:bodyPr wrap="square" rtlCol="0">
            <a:spAutoFit/>
          </a:bodyPr>
          <a:lstStyle/>
          <a:p>
            <a:pPr marL="0" marR="0" lvl="0" indent="0" algn="ctr" defTabSz="4176431" rtl="0" eaLnBrk="1" fontAlgn="auto" latinLnBrk="0" hangingPunct="1">
              <a:lnSpc>
                <a:spcPct val="100000"/>
              </a:lnSpc>
              <a:spcBef>
                <a:spcPts val="0"/>
              </a:spcBef>
              <a:spcAft>
                <a:spcPts val="0"/>
              </a:spcAft>
              <a:buClrTx/>
              <a:buSzTx/>
              <a:buFontTx/>
              <a:buNone/>
              <a:tabLst/>
              <a:defRPr/>
            </a:pPr>
            <a:r>
              <a:rPr lang="en-GB" sz="5000" b="1" u="sng" dirty="0">
                <a:latin typeface="Futura PT Heavy" pitchFamily="34" charset="0"/>
              </a:rPr>
              <a:t>C. Kruse</a:t>
            </a:r>
            <a:r>
              <a:rPr lang="en-GB" sz="5000" b="1" u="sng" baseline="30000" dirty="0">
                <a:latin typeface="Futura PT Heavy" pitchFamily="34" charset="0"/>
              </a:rPr>
              <a:t>1</a:t>
            </a:r>
            <a:r>
              <a:rPr lang="en-GB" sz="5000" b="1" dirty="0">
                <a:latin typeface="Futura PT Heavy" pitchFamily="34" charset="0"/>
              </a:rPr>
              <a:t>, T. Art</a:t>
            </a:r>
            <a:r>
              <a:rPr lang="en-GB" sz="5000" b="1" baseline="30000" dirty="0">
                <a:latin typeface="Futura PT Heavy" pitchFamily="34" charset="0"/>
              </a:rPr>
              <a:t>1</a:t>
            </a:r>
            <a:r>
              <a:rPr lang="en-GB" sz="5000" b="1" dirty="0">
                <a:latin typeface="Futura PT Heavy" pitchFamily="34" charset="0"/>
              </a:rPr>
              <a:t>, A. Mouithys-Mickalad</a:t>
            </a:r>
            <a:r>
              <a:rPr lang="en-GB" sz="5000" b="1" baseline="30000" dirty="0">
                <a:latin typeface="Futura PT Heavy" pitchFamily="34" charset="0"/>
              </a:rPr>
              <a:t>2</a:t>
            </a:r>
            <a:r>
              <a:rPr lang="en-GB" sz="5000" b="1" dirty="0">
                <a:latin typeface="Futura PT Heavy" pitchFamily="34" charset="0"/>
              </a:rPr>
              <a:t>, D.M.</a:t>
            </a:r>
            <a:r>
              <a:rPr lang="en-GB" sz="5000" b="1" baseline="0" dirty="0">
                <a:latin typeface="Futura PT Heavy" pitchFamily="34" charset="0"/>
              </a:rPr>
              <a:t> </a:t>
            </a:r>
            <a:r>
              <a:rPr lang="en-GB" sz="5000" b="1" dirty="0">
                <a:latin typeface="Futura PT Heavy" pitchFamily="34" charset="0"/>
              </a:rPr>
              <a:t>Votion</a:t>
            </a:r>
            <a:r>
              <a:rPr lang="en-GB" sz="5000" b="1" baseline="30000" dirty="0">
                <a:latin typeface="Futura PT Heavy" pitchFamily="34" charset="0"/>
              </a:rPr>
              <a:t>3</a:t>
            </a:r>
            <a:endParaRPr lang="fr-BE" sz="5000" dirty="0">
              <a:latin typeface="Futura PT Heavy" pitchFamily="34" charset="0"/>
            </a:endParaRPr>
          </a:p>
          <a:p>
            <a:pPr algn="ctr"/>
            <a:endParaRPr lang="fr-BE" sz="5000" dirty="0">
              <a:latin typeface="Futura PT Heavy" pitchFamily="34" charset="0"/>
            </a:endParaRPr>
          </a:p>
        </p:txBody>
      </p:sp>
      <p:sp>
        <p:nvSpPr>
          <p:cNvPr id="31" name="ZoneTexte 30"/>
          <p:cNvSpPr txBox="1"/>
          <p:nvPr userDrawn="1"/>
        </p:nvSpPr>
        <p:spPr>
          <a:xfrm>
            <a:off x="4046826" y="5529301"/>
            <a:ext cx="21534465" cy="1938992"/>
          </a:xfrm>
          <a:prstGeom prst="rect">
            <a:avLst/>
          </a:prstGeom>
          <a:noFill/>
        </p:spPr>
        <p:txBody>
          <a:bodyPr wrap="square" lIns="72000" rIns="0" numCol="1" spcCol="72000" rtlCol="0">
            <a:spAutoFit/>
          </a:bodyPr>
          <a:lstStyle/>
          <a:p>
            <a:r>
              <a:rPr lang="fr-BE" sz="2400" b="1" i="1" dirty="0"/>
              <a:t>1.</a:t>
            </a:r>
            <a:r>
              <a:rPr lang="fr-BE" sz="2400" i="1" dirty="0"/>
              <a:t> </a:t>
            </a:r>
            <a:r>
              <a:rPr lang="en-US" sz="2400" i="1" kern="1200" dirty="0">
                <a:solidFill>
                  <a:schemeClr val="tx1"/>
                </a:solidFill>
                <a:effectLst/>
                <a:latin typeface="+mn-lt"/>
                <a:ea typeface="+mn-ea"/>
                <a:cs typeface="+mn-cs"/>
              </a:rPr>
              <a:t>Department of functional sciences</a:t>
            </a:r>
            <a:r>
              <a:rPr lang="de-DE" sz="2400" dirty="0">
                <a:effectLst/>
              </a:rPr>
              <a:t> </a:t>
            </a:r>
            <a:r>
              <a:rPr lang="fr-BE" sz="2400" i="1" dirty="0"/>
              <a:t>, FARAH, </a:t>
            </a:r>
            <a:r>
              <a:rPr lang="fr-BE" sz="2400" i="1" dirty="0" err="1"/>
              <a:t>Faculty</a:t>
            </a:r>
            <a:r>
              <a:rPr lang="fr-BE" sz="2400" i="1" dirty="0"/>
              <a:t> of </a:t>
            </a:r>
            <a:r>
              <a:rPr lang="fr-BE" sz="2400" i="1" dirty="0" err="1"/>
              <a:t>veterinary</a:t>
            </a:r>
            <a:r>
              <a:rPr lang="fr-BE" sz="2400" i="1" dirty="0"/>
              <a:t> </a:t>
            </a:r>
            <a:r>
              <a:rPr lang="fr-BE" sz="2400" i="1" dirty="0" err="1"/>
              <a:t>Medicine</a:t>
            </a:r>
            <a:r>
              <a:rPr lang="fr-BE" sz="2400" i="1" dirty="0"/>
              <a:t>, University of Liege, </a:t>
            </a:r>
            <a:r>
              <a:rPr lang="fr-BE" sz="2400" i="1" dirty="0" err="1"/>
              <a:t>Belgium</a:t>
            </a:r>
            <a:endParaRPr lang="fr-BE" sz="2400" dirty="0"/>
          </a:p>
          <a:p>
            <a:r>
              <a:rPr lang="fr-BE" sz="2400" b="1" i="1" dirty="0"/>
              <a:t>2.</a:t>
            </a:r>
            <a:r>
              <a:rPr lang="fr-BE" sz="2400" i="1" dirty="0"/>
              <a:t> </a:t>
            </a:r>
            <a:r>
              <a:rPr lang="en-US" sz="2400" i="1" kern="1200" dirty="0">
                <a:solidFill>
                  <a:schemeClr val="tx1"/>
                </a:solidFill>
                <a:effectLst/>
                <a:latin typeface="+mn-lt"/>
                <a:ea typeface="+mn-ea"/>
                <a:cs typeface="+mn-cs"/>
              </a:rPr>
              <a:t>Center for Oxygen Research and Development </a:t>
            </a:r>
            <a:r>
              <a:rPr lang="fr-BE" sz="2400" i="1" dirty="0"/>
              <a:t>(CORD), FARAH, </a:t>
            </a:r>
            <a:r>
              <a:rPr lang="fr-BE" sz="2400" i="1" dirty="0" err="1"/>
              <a:t>University</a:t>
            </a:r>
            <a:r>
              <a:rPr lang="fr-BE" sz="2400" i="1" dirty="0"/>
              <a:t> of Liège, </a:t>
            </a:r>
            <a:r>
              <a:rPr lang="fr-BE" sz="2400" i="1" dirty="0" err="1"/>
              <a:t>Belgium</a:t>
            </a:r>
            <a:endParaRPr lang="fr-BE" sz="2400" i="1" dirty="0"/>
          </a:p>
          <a:p>
            <a:r>
              <a:rPr lang="fr-BE" sz="2400" b="1" i="1" dirty="0"/>
              <a:t>3.</a:t>
            </a:r>
            <a:r>
              <a:rPr lang="fr-BE" sz="2400" i="1" dirty="0"/>
              <a:t> </a:t>
            </a:r>
            <a:r>
              <a:rPr lang="en-US" sz="2400" i="1" kern="1200" dirty="0">
                <a:solidFill>
                  <a:schemeClr val="tx1"/>
                </a:solidFill>
                <a:effectLst/>
                <a:latin typeface="+mn-lt"/>
                <a:ea typeface="+mn-ea"/>
                <a:cs typeface="+mn-cs"/>
              </a:rPr>
              <a:t>FARAH, Faculty of veterinary Medicine, University of Liège, Belgium</a:t>
            </a:r>
            <a:r>
              <a:rPr lang="de-DE" sz="2400" dirty="0">
                <a:effectLst/>
              </a:rPr>
              <a:t> </a:t>
            </a:r>
            <a:endParaRPr lang="fr-BE" sz="2400" i="1" dirty="0"/>
          </a:p>
          <a:p>
            <a:endParaRPr lang="fr-BE" sz="2400" dirty="0"/>
          </a:p>
          <a:p>
            <a:endParaRPr lang="fr-BE" sz="2400" dirty="0"/>
          </a:p>
        </p:txBody>
      </p:sp>
      <p:pic>
        <p:nvPicPr>
          <p:cNvPr id="14" name="图片 87">
            <a:extLst>
              <a:ext uri="{FF2B5EF4-FFF2-40B4-BE49-F238E27FC236}">
                <a16:creationId xmlns:a16="http://schemas.microsoft.com/office/drawing/2014/main" id="{CE5708EA-18B2-7344-8D38-E730576C5577}"/>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679"/>
          <a:stretch/>
        </p:blipFill>
        <p:spPr>
          <a:xfrm>
            <a:off x="2953140" y="40366886"/>
            <a:ext cx="4480766" cy="1913880"/>
          </a:xfrm>
          <a:prstGeom prst="rect">
            <a:avLst/>
          </a:prstGeom>
        </p:spPr>
      </p:pic>
      <p:pic>
        <p:nvPicPr>
          <p:cNvPr id="15" name="图片 86">
            <a:extLst>
              <a:ext uri="{FF2B5EF4-FFF2-40B4-BE49-F238E27FC236}">
                <a16:creationId xmlns:a16="http://schemas.microsoft.com/office/drawing/2014/main" id="{40D2617C-8B38-C640-8C0F-7D328EE2518A}"/>
              </a:ext>
            </a:extLst>
          </p:cNvPr>
          <p:cNvPicPr>
            <a:picLocks noChangeAspect="1"/>
          </p:cNvPicPr>
          <p:nvPr userDrawn="1"/>
        </p:nvPicPr>
        <p:blipFill>
          <a:blip r:embed="rId10"/>
          <a:stretch>
            <a:fillRect/>
          </a:stretch>
        </p:blipFill>
        <p:spPr>
          <a:xfrm>
            <a:off x="9829559" y="40243691"/>
            <a:ext cx="2160270" cy="2160270"/>
          </a:xfrm>
          <a:prstGeom prst="rect">
            <a:avLst/>
          </a:prstGeom>
        </p:spPr>
      </p:pic>
      <p:pic>
        <p:nvPicPr>
          <p:cNvPr id="16" name="Image 8" descr="cord2%20jpg_1[1].jpg">
            <a:extLst>
              <a:ext uri="{FF2B5EF4-FFF2-40B4-BE49-F238E27FC236}">
                <a16:creationId xmlns:a16="http://schemas.microsoft.com/office/drawing/2014/main" id="{721B3D40-8D90-AF4A-8CC1-370F4DD6BE61}"/>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24501157" y="40332371"/>
            <a:ext cx="2825678" cy="178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a:extLst>
              <a:ext uri="{FF2B5EF4-FFF2-40B4-BE49-F238E27FC236}">
                <a16:creationId xmlns:a16="http://schemas.microsoft.com/office/drawing/2014/main" id="{36FC9966-A753-6C42-8C11-D0998E031E0C}"/>
              </a:ext>
            </a:extLst>
          </p:cNvPr>
          <p:cNvPicPr>
            <a:picLocks noChangeAspect="1"/>
          </p:cNvPicPr>
          <p:nvPr userDrawn="1"/>
        </p:nvPicPr>
        <p:blipFill>
          <a:blip r:embed="rId12"/>
          <a:stretch>
            <a:fillRect/>
          </a:stretch>
        </p:blipFill>
        <p:spPr>
          <a:xfrm>
            <a:off x="13832361" y="40169391"/>
            <a:ext cx="8273143" cy="2111375"/>
          </a:xfrm>
          <a:prstGeom prst="rect">
            <a:avLst/>
          </a:prstGeom>
        </p:spPr>
      </p:pic>
    </p:spTree>
    <p:extLst>
      <p:ext uri="{BB962C8B-B14F-4D97-AF65-F5344CB8AC3E}">
        <p14:creationId xmlns:p14="http://schemas.microsoft.com/office/powerpoint/2010/main" val="196856881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3" r:id="rId4"/>
    <p:sldLayoutId id="2147483664" r:id="rId5"/>
    <p:sldLayoutId id="2147483661" r:id="rId6"/>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84189" y="12068626"/>
            <a:ext cx="9524542" cy="7251894"/>
          </a:xfrm>
          <a:prstGeom prst="rect">
            <a:avLst/>
          </a:prstGeom>
          <a:noFill/>
        </p:spPr>
        <p:txBody>
          <a:bodyPr wrap="square" lIns="360000" tIns="360000" rIns="360000" bIns="360000" numCol="1" spcCol="0" rtlCol="0">
            <a:spAutoFit/>
          </a:bodyPr>
          <a:lstStyle/>
          <a:p>
            <a:pPr algn="just"/>
            <a:r>
              <a:rPr lang="en-US" sz="4800" b="1" u="sng" dirty="0">
                <a:latin typeface="Futura PT Heavy" pitchFamily="34" charset="0"/>
              </a:rPr>
              <a:t>Mitochondrial dysfunction in horses</a:t>
            </a:r>
          </a:p>
          <a:p>
            <a:pPr algn="just"/>
            <a:r>
              <a:rPr lang="en-US" sz="3600" dirty="0"/>
              <a:t>Mitochondrial dysfunction has been extensively described in the literature in the last century. Numerous conditions cause various phenotypes due to mitochondrial alterations like Alzheimer’s and Parkinson’s disease, obesity, diabetes and skeletal muscle disorders</a:t>
            </a:r>
            <a:r>
              <a:rPr lang="en-US" sz="3600" baseline="30000" dirty="0"/>
              <a:t>1</a:t>
            </a:r>
            <a:r>
              <a:rPr lang="en-US" sz="3600" dirty="0"/>
              <a:t>. Despite this, the literature is scarce about the contribution of mitochondrial dysfunction as a cause of horse myopathy</a:t>
            </a:r>
            <a:r>
              <a:rPr lang="en-US" sz="3600" baseline="30000" dirty="0"/>
              <a:t>2,3</a:t>
            </a:r>
            <a:r>
              <a:rPr lang="en-US" sz="3600" dirty="0">
                <a:latin typeface="Calibri" panose="020F0502020204030204" pitchFamily="34" charset="0"/>
                <a:ea typeface="Calibri" panose="020F0502020204030204" pitchFamily="34" charset="0"/>
                <a:cs typeface="Times New Roman" panose="02020603050405020304" pitchFamily="18" charset="0"/>
              </a:rPr>
              <a:t>.</a:t>
            </a:r>
            <a:r>
              <a:rPr lang="en-US" sz="3600" dirty="0"/>
              <a:t> </a:t>
            </a:r>
          </a:p>
        </p:txBody>
      </p:sp>
      <p:sp>
        <p:nvSpPr>
          <p:cNvPr id="10" name="ZoneTexte 9"/>
          <p:cNvSpPr txBox="1"/>
          <p:nvPr/>
        </p:nvSpPr>
        <p:spPr>
          <a:xfrm>
            <a:off x="19792800" y="24960847"/>
            <a:ext cx="9760873" cy="7929003"/>
          </a:xfrm>
          <a:prstGeom prst="rect">
            <a:avLst/>
          </a:prstGeom>
          <a:noFill/>
        </p:spPr>
        <p:txBody>
          <a:bodyPr wrap="square" lIns="360000" tIns="360000" rIns="360000" bIns="360000" numCol="1" spcCol="0" rtlCol="0">
            <a:spAutoFit/>
          </a:bodyPr>
          <a:lstStyle/>
          <a:p>
            <a:pPr algn="just"/>
            <a:r>
              <a:rPr lang="en-US" sz="3600" dirty="0">
                <a:solidFill>
                  <a:prstClr val="black"/>
                </a:solidFill>
              </a:rPr>
              <a:t>A standardization of the procedure is vital for reproducibility between laboratories and comparison between healthy and ill horses. </a:t>
            </a:r>
            <a:r>
              <a:rPr lang="en-US" sz="3600" dirty="0"/>
              <a:t>The next steps are to compare the oxygraphic measures between equine PBMC and muscle biopsies, as well as the comparison of mitochondrial function  between healthy and horses in extreme metabolic conditions </a:t>
            </a:r>
            <a:r>
              <a:rPr lang="en-US" sz="3600" i="1" dirty="0"/>
              <a:t>(</a:t>
            </a:r>
            <a:r>
              <a:rPr lang="en-US" sz="3600" i="1" dirty="0" err="1"/>
              <a:t>e.g</a:t>
            </a:r>
            <a:r>
              <a:rPr lang="en-US" sz="3600" dirty="0"/>
              <a:t> atypical myopathy)</a:t>
            </a:r>
            <a:r>
              <a:rPr lang="en-US" sz="3600" i="1" dirty="0"/>
              <a:t>.</a:t>
            </a:r>
            <a:r>
              <a:rPr lang="en-US" sz="3600" dirty="0"/>
              <a:t> Furthermore, quantification of reactive oxygen production via chemiluminescence (DCFH-DA recording via a microplate reader) is currently under examination. </a:t>
            </a:r>
          </a:p>
        </p:txBody>
      </p:sp>
      <p:sp>
        <p:nvSpPr>
          <p:cNvPr id="14" name="Rectangle 13"/>
          <p:cNvSpPr/>
          <p:nvPr/>
        </p:nvSpPr>
        <p:spPr>
          <a:xfrm>
            <a:off x="1526556" y="26387594"/>
            <a:ext cx="7706143" cy="5433320"/>
          </a:xfrm>
          <a:prstGeom prst="rect">
            <a:avLst/>
          </a:prstGeom>
          <a:blipFill>
            <a:blip r:embed="rId2"/>
            <a:stretch>
              <a:fillRect t="-4000" b="-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a:extLst>
              <a:ext uri="{FF2B5EF4-FFF2-40B4-BE49-F238E27FC236}">
                <a16:creationId xmlns:a16="http://schemas.microsoft.com/office/drawing/2014/main" id="{68845178-7C32-D84F-8C25-E1BDE8F4FD79}"/>
              </a:ext>
            </a:extLst>
          </p:cNvPr>
          <p:cNvSpPr/>
          <p:nvPr/>
        </p:nvSpPr>
        <p:spPr>
          <a:xfrm>
            <a:off x="1514693" y="31933648"/>
            <a:ext cx="9768146" cy="523220"/>
          </a:xfrm>
          <a:prstGeom prst="rect">
            <a:avLst/>
          </a:prstGeom>
        </p:spPr>
        <p:txBody>
          <a:bodyPr wrap="square">
            <a:spAutoFit/>
          </a:bodyPr>
          <a:lstStyle/>
          <a:p>
            <a:pPr lvl="0" algn="just"/>
            <a:r>
              <a:rPr lang="en-GB" sz="2800" b="1" dirty="0">
                <a:solidFill>
                  <a:prstClr val="black"/>
                </a:solidFill>
              </a:rPr>
              <a:t>Figure 2: </a:t>
            </a:r>
            <a:r>
              <a:rPr lang="en-US" sz="2800" dirty="0">
                <a:solidFill>
                  <a:prstClr val="black"/>
                </a:solidFill>
              </a:rPr>
              <a:t>PBMCs post isolation and washing.</a:t>
            </a:r>
            <a:endParaRPr lang="en-GB" sz="2800" dirty="0">
              <a:solidFill>
                <a:srgbClr val="FF0000"/>
              </a:solidFill>
            </a:endParaRPr>
          </a:p>
        </p:txBody>
      </p:sp>
      <p:sp>
        <p:nvSpPr>
          <p:cNvPr id="16" name="Rechteck 15">
            <a:extLst>
              <a:ext uri="{FF2B5EF4-FFF2-40B4-BE49-F238E27FC236}">
                <a16:creationId xmlns:a16="http://schemas.microsoft.com/office/drawing/2014/main" id="{B516201E-FE65-E54C-94DA-EDD89F37884E}"/>
              </a:ext>
            </a:extLst>
          </p:cNvPr>
          <p:cNvSpPr/>
          <p:nvPr/>
        </p:nvSpPr>
        <p:spPr>
          <a:xfrm>
            <a:off x="10566392" y="22620601"/>
            <a:ext cx="19092316" cy="2246769"/>
          </a:xfrm>
          <a:prstGeom prst="rect">
            <a:avLst/>
          </a:prstGeom>
        </p:spPr>
        <p:txBody>
          <a:bodyPr wrap="square">
            <a:spAutoFit/>
          </a:bodyPr>
          <a:lstStyle/>
          <a:p>
            <a:pPr lvl="0" algn="just"/>
            <a:r>
              <a:rPr lang="en-GB" sz="2800" b="1" dirty="0">
                <a:solidFill>
                  <a:prstClr val="black"/>
                </a:solidFill>
              </a:rPr>
              <a:t>Figure 1: </a:t>
            </a:r>
            <a:r>
              <a:rPr lang="en-US" sz="2800" b="1" dirty="0">
                <a:solidFill>
                  <a:prstClr val="black"/>
                </a:solidFill>
              </a:rPr>
              <a:t> Standardized SUIT protocol</a:t>
            </a:r>
          </a:p>
          <a:p>
            <a:pPr algn="just"/>
            <a:r>
              <a:rPr lang="en-US" sz="2800" dirty="0"/>
              <a:t>Peripheral blood mononuclear cells isolated from equine blood were added to the Oxygraph-2k chamber (</a:t>
            </a:r>
            <a:r>
              <a:rPr lang="en-US" sz="2800" dirty="0" err="1"/>
              <a:t>Oroboros</a:t>
            </a:r>
            <a:r>
              <a:rPr lang="en-US" sz="2800" dirty="0"/>
              <a:t> Instruments, Austria) and </a:t>
            </a:r>
            <a:r>
              <a:rPr lang="en-US" sz="2800" dirty="0" err="1"/>
              <a:t>permeabilized</a:t>
            </a:r>
            <a:r>
              <a:rPr lang="en-US" sz="2800" dirty="0"/>
              <a:t> with </a:t>
            </a:r>
            <a:r>
              <a:rPr lang="en-US" sz="2800" dirty="0" err="1"/>
              <a:t>digitonine</a:t>
            </a:r>
            <a:r>
              <a:rPr lang="en-US" sz="2800" dirty="0"/>
              <a:t> (</a:t>
            </a:r>
            <a:r>
              <a:rPr lang="en-US" sz="2800" dirty="0" err="1"/>
              <a:t>DigX</a:t>
            </a:r>
            <a:r>
              <a:rPr lang="en-US" sz="2800" dirty="0"/>
              <a:t>). Oxygen concentration ([µM]; blue line) and oxygen consumption per million of cells ([</a:t>
            </a:r>
            <a:r>
              <a:rPr lang="en-US" sz="2800" dirty="0" err="1"/>
              <a:t>pmol</a:t>
            </a:r>
            <a:r>
              <a:rPr lang="en-US" sz="2800" dirty="0"/>
              <a:t> O</a:t>
            </a:r>
            <a:r>
              <a:rPr lang="en-US" sz="2800" baseline="-25000" dirty="0"/>
              <a:t>2</a:t>
            </a:r>
            <a:r>
              <a:rPr lang="en-US" sz="2800" dirty="0"/>
              <a:t>.s</a:t>
            </a:r>
            <a:r>
              <a:rPr lang="en-US" sz="2800" baseline="30000" dirty="0"/>
              <a:t>-1</a:t>
            </a:r>
            <a:r>
              <a:rPr lang="en-US" sz="2800" dirty="0"/>
              <a:t>.mil</a:t>
            </a:r>
            <a:r>
              <a:rPr lang="en-US" sz="2800" baseline="30000" dirty="0"/>
              <a:t>-1 </a:t>
            </a:r>
            <a:r>
              <a:rPr lang="en-US" sz="2800" dirty="0"/>
              <a:t>]; red line) were recorded over time in the closed chambers. Different energetic substrates, uncouplers and inhibitors were subsequently added to evaluate the N-pathway, </a:t>
            </a:r>
            <a:r>
              <a:rPr lang="fr-BE" sz="2800" dirty="0" err="1"/>
              <a:t>oxidative</a:t>
            </a:r>
            <a:r>
              <a:rPr lang="fr-BE" sz="2800" dirty="0"/>
              <a:t> phosphorylation a</a:t>
            </a:r>
            <a:r>
              <a:rPr lang="en-US" sz="2800" dirty="0" err="1"/>
              <a:t>nd</a:t>
            </a:r>
            <a:r>
              <a:rPr lang="en-US" sz="2800" dirty="0"/>
              <a:t> electron transfer capacities</a:t>
            </a:r>
            <a:r>
              <a:rPr lang="en-GB" sz="2800" dirty="0"/>
              <a:t>. </a:t>
            </a:r>
          </a:p>
        </p:txBody>
      </p:sp>
      <p:sp>
        <p:nvSpPr>
          <p:cNvPr id="17" name="Rechteck 16">
            <a:extLst>
              <a:ext uri="{FF2B5EF4-FFF2-40B4-BE49-F238E27FC236}">
                <a16:creationId xmlns:a16="http://schemas.microsoft.com/office/drawing/2014/main" id="{08BC39EF-899D-1147-8596-BAC06BFC1402}"/>
              </a:ext>
            </a:extLst>
          </p:cNvPr>
          <p:cNvSpPr/>
          <p:nvPr/>
        </p:nvSpPr>
        <p:spPr>
          <a:xfrm>
            <a:off x="826308" y="19226487"/>
            <a:ext cx="9106641" cy="3245644"/>
          </a:xfrm>
          <a:prstGeom prst="rect">
            <a:avLst/>
          </a:prstGeom>
        </p:spPr>
        <p:txBody>
          <a:bodyPr wrap="square">
            <a:noAutofit/>
          </a:bodyPr>
          <a:lstStyle/>
          <a:p>
            <a:pPr lvl="0" algn="just"/>
            <a:r>
              <a:rPr lang="en-US" sz="4800" b="1" u="sng" dirty="0">
                <a:solidFill>
                  <a:prstClr val="black"/>
                </a:solidFill>
                <a:latin typeface="Futura PT Heavy" pitchFamily="34" charset="0"/>
              </a:rPr>
              <a:t>Methods</a:t>
            </a:r>
          </a:p>
          <a:p>
            <a:pPr lvl="0" algn="just"/>
            <a:r>
              <a:rPr lang="en-US" sz="3600" dirty="0"/>
              <a:t>High-resolution respirometry and specific substrate-uncoupler-inhibitor titration (SUIT) protocols were used to measure mitochondrial oxygen fluxes.</a:t>
            </a:r>
          </a:p>
          <a:p>
            <a:pPr algn="just"/>
            <a:r>
              <a:rPr lang="en-US" altLang="fr-FR" sz="3600" dirty="0"/>
              <a:t>Two SUIT protocols (</a:t>
            </a:r>
            <a:r>
              <a:rPr lang="en-US" altLang="fr-FR" sz="3600" b="1" dirty="0"/>
              <a:t>Fig. 1</a:t>
            </a:r>
            <a:r>
              <a:rPr lang="en-US" altLang="fr-FR" sz="3600" dirty="0"/>
              <a:t>) were applied on PBMC isolated from whole blood of healthy horses with no diagnosed metabolic syndrome.</a:t>
            </a:r>
          </a:p>
          <a:p>
            <a:pPr algn="just"/>
            <a:endParaRPr lang="en-US" altLang="fr-FR" sz="3600" dirty="0"/>
          </a:p>
          <a:p>
            <a:pPr algn="just"/>
            <a:r>
              <a:rPr lang="en-US" sz="4800" b="1" u="sng" dirty="0">
                <a:latin typeface="Futura PT Heavy" pitchFamily="34" charset="0"/>
              </a:rPr>
              <a:t>Results</a:t>
            </a:r>
          </a:p>
          <a:p>
            <a:pPr algn="just"/>
            <a:r>
              <a:rPr lang="en-US" sz="3600" dirty="0"/>
              <a:t>The PBMC yield varies between 1.5 and 1.9 x 10</a:t>
            </a:r>
            <a:r>
              <a:rPr lang="en-US" sz="3600" baseline="30000" dirty="0"/>
              <a:t>6</a:t>
            </a:r>
            <a:r>
              <a:rPr lang="en-US" sz="3600" dirty="0"/>
              <a:t> cells/ml of whole blood (n=38). </a:t>
            </a:r>
            <a:endParaRPr lang="en-US" sz="3600" dirty="0">
              <a:solidFill>
                <a:prstClr val="black"/>
              </a:solidFill>
            </a:endParaRPr>
          </a:p>
        </p:txBody>
      </p:sp>
      <p:pic>
        <p:nvPicPr>
          <p:cNvPr id="2" name="Grafik 1">
            <a:extLst>
              <a:ext uri="{FF2B5EF4-FFF2-40B4-BE49-F238E27FC236}">
                <a16:creationId xmlns:a16="http://schemas.microsoft.com/office/drawing/2014/main" id="{4FA410BF-B32B-6D48-9483-1DF21D6C37DA}"/>
              </a:ext>
            </a:extLst>
          </p:cNvPr>
          <p:cNvPicPr>
            <a:picLocks noChangeAspect="1"/>
          </p:cNvPicPr>
          <p:nvPr/>
        </p:nvPicPr>
        <p:blipFill>
          <a:blip r:embed="rId3"/>
          <a:stretch>
            <a:fillRect/>
          </a:stretch>
        </p:blipFill>
        <p:spPr>
          <a:xfrm>
            <a:off x="15120937" y="20896262"/>
            <a:ext cx="38100" cy="1016000"/>
          </a:xfrm>
          <a:prstGeom prst="rect">
            <a:avLst/>
          </a:prstGeom>
        </p:spPr>
      </p:pic>
      <p:pic>
        <p:nvPicPr>
          <p:cNvPr id="5" name="Grafik 4" descr="Ein Bild, das Text, Karte enthält.&#10;&#10;Automatisch generierte Beschreibung">
            <a:extLst>
              <a:ext uri="{FF2B5EF4-FFF2-40B4-BE49-F238E27FC236}">
                <a16:creationId xmlns:a16="http://schemas.microsoft.com/office/drawing/2014/main" id="{6A1E6CEB-A64A-CA4D-B427-816E9F373270}"/>
              </a:ext>
            </a:extLst>
          </p:cNvPr>
          <p:cNvPicPr>
            <a:picLocks noChangeAspect="1"/>
          </p:cNvPicPr>
          <p:nvPr/>
        </p:nvPicPr>
        <p:blipFill>
          <a:blip r:embed="rId4"/>
          <a:stretch>
            <a:fillRect/>
          </a:stretch>
        </p:blipFill>
        <p:spPr>
          <a:xfrm>
            <a:off x="12178668" y="12353677"/>
            <a:ext cx="14488704" cy="10202126"/>
          </a:xfrm>
          <a:prstGeom prst="rect">
            <a:avLst/>
          </a:prstGeom>
          <a:noFill/>
        </p:spPr>
      </p:pic>
      <p:sp>
        <p:nvSpPr>
          <p:cNvPr id="6" name="Textfeld 5">
            <a:extLst>
              <a:ext uri="{FF2B5EF4-FFF2-40B4-BE49-F238E27FC236}">
                <a16:creationId xmlns:a16="http://schemas.microsoft.com/office/drawing/2014/main" id="{3B505282-CC5A-F442-8B68-7B5FFD0B3751}"/>
              </a:ext>
            </a:extLst>
          </p:cNvPr>
          <p:cNvSpPr txBox="1"/>
          <p:nvPr/>
        </p:nvSpPr>
        <p:spPr>
          <a:xfrm>
            <a:off x="10487175" y="28604974"/>
            <a:ext cx="9226408" cy="4708981"/>
          </a:xfrm>
          <a:prstGeom prst="rect">
            <a:avLst/>
          </a:prstGeom>
          <a:noFill/>
        </p:spPr>
        <p:txBody>
          <a:bodyPr wrap="square" rtlCol="0">
            <a:spAutoFit/>
          </a:bodyPr>
          <a:lstStyle/>
          <a:p>
            <a:pPr lvl="0"/>
            <a:r>
              <a:rPr lang="en-US" sz="4800" b="1" u="sng" dirty="0">
                <a:solidFill>
                  <a:prstClr val="black"/>
                </a:solidFill>
                <a:latin typeface="Futura PT Heavy" pitchFamily="34" charset="0"/>
              </a:rPr>
              <a:t>Discussion and Perspectives</a:t>
            </a:r>
          </a:p>
          <a:p>
            <a:pPr algn="just"/>
            <a:r>
              <a:rPr lang="en-US" sz="3600" dirty="0"/>
              <a:t>An adequate isolation procedure was established. Further, we can record stable and reproducible oxygen fluxes in respirometry when the timeframe between the different steps is strictly respected</a:t>
            </a:r>
            <a:r>
              <a:rPr lang="en-US" sz="3600" dirty="0" smtClean="0"/>
              <a:t>.</a:t>
            </a:r>
          </a:p>
          <a:p>
            <a:pPr algn="just"/>
            <a:r>
              <a:rPr lang="en-US" sz="3600" dirty="0" smtClean="0"/>
              <a:t> </a:t>
            </a:r>
            <a:r>
              <a:rPr lang="en-US" sz="3600" dirty="0"/>
              <a:t/>
            </a:r>
            <a:br>
              <a:rPr lang="en-US" sz="3600" dirty="0"/>
            </a:br>
            <a:endParaRPr lang="de-DE" sz="3600" dirty="0"/>
          </a:p>
        </p:txBody>
      </p:sp>
      <p:sp>
        <p:nvSpPr>
          <p:cNvPr id="8" name="Textfeld 7">
            <a:extLst>
              <a:ext uri="{FF2B5EF4-FFF2-40B4-BE49-F238E27FC236}">
                <a16:creationId xmlns:a16="http://schemas.microsoft.com/office/drawing/2014/main" id="{7FB50EA6-313C-4648-BEB6-A1519FBBF300}"/>
              </a:ext>
            </a:extLst>
          </p:cNvPr>
          <p:cNvSpPr txBox="1"/>
          <p:nvPr/>
        </p:nvSpPr>
        <p:spPr>
          <a:xfrm>
            <a:off x="10487175" y="25695914"/>
            <a:ext cx="9226408" cy="2862322"/>
          </a:xfrm>
          <a:prstGeom prst="rect">
            <a:avLst/>
          </a:prstGeom>
          <a:noFill/>
        </p:spPr>
        <p:txBody>
          <a:bodyPr wrap="square" rtlCol="0">
            <a:spAutoFit/>
          </a:bodyPr>
          <a:lstStyle/>
          <a:p>
            <a:pPr lvl="0" algn="just"/>
            <a:r>
              <a:rPr lang="en-US" sz="3600" dirty="0">
                <a:solidFill>
                  <a:prstClr val="black"/>
                </a:solidFill>
              </a:rPr>
              <a:t>Our first </a:t>
            </a:r>
            <a:r>
              <a:rPr lang="en-US" sz="3600" dirty="0" err="1">
                <a:solidFill>
                  <a:prstClr val="black"/>
                </a:solidFill>
              </a:rPr>
              <a:t>respirometric</a:t>
            </a:r>
            <a:r>
              <a:rPr lang="en-US" sz="3600" dirty="0">
                <a:solidFill>
                  <a:prstClr val="black"/>
                </a:solidFill>
              </a:rPr>
              <a:t> results show a high variability depending on the timeframe between blood draw and isolation as well as between the end of isolation and the moment of cell analysis. </a:t>
            </a:r>
            <a:endParaRPr lang="en-US" sz="3600" dirty="0">
              <a:solidFill>
                <a:srgbClr val="FF0000"/>
              </a:solidFill>
            </a:endParaRPr>
          </a:p>
          <a:p>
            <a:endParaRPr lang="de-DE" sz="3600" dirty="0"/>
          </a:p>
        </p:txBody>
      </p:sp>
      <p:pic>
        <p:nvPicPr>
          <p:cNvPr id="20" name="Grafik 19" descr="Ein Bild, das drinnen, Mikroskop, Tisch, sitzend enthält.&#10;&#10;Automatisch generierte Beschreibung">
            <a:extLst>
              <a:ext uri="{FF2B5EF4-FFF2-40B4-BE49-F238E27FC236}">
                <a16:creationId xmlns:a16="http://schemas.microsoft.com/office/drawing/2014/main" id="{D39E0732-0760-3848-8B62-69EA821E8B41}"/>
              </a:ext>
            </a:extLst>
          </p:cNvPr>
          <p:cNvPicPr>
            <a:picLocks noChangeAspect="1"/>
          </p:cNvPicPr>
          <p:nvPr/>
        </p:nvPicPr>
        <p:blipFill>
          <a:blip r:embed="rId5"/>
          <a:stretch>
            <a:fillRect/>
          </a:stretch>
        </p:blipFill>
        <p:spPr>
          <a:xfrm>
            <a:off x="26562646" y="14563407"/>
            <a:ext cx="2528562" cy="3283015"/>
          </a:xfrm>
          <a:prstGeom prst="rect">
            <a:avLst/>
          </a:prstGeom>
        </p:spPr>
      </p:pic>
    </p:spTree>
    <p:extLst>
      <p:ext uri="{BB962C8B-B14F-4D97-AF65-F5344CB8AC3E}">
        <p14:creationId xmlns:p14="http://schemas.microsoft.com/office/powerpoint/2010/main" val="26192499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363</Words>
  <Application>Microsoft Office PowerPoint</Application>
  <PresentationFormat>Personnalisé</PresentationFormat>
  <Paragraphs>16</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Futura PT Book</vt:lpstr>
      <vt:lpstr>Futura PT Heavy</vt:lpstr>
      <vt:lpstr>Times New Roman</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Laurent Leinartz</dc:creator>
  <cp:lastModifiedBy>Votion Dominique</cp:lastModifiedBy>
  <cp:revision>69</cp:revision>
  <dcterms:created xsi:type="dcterms:W3CDTF">2015-08-18T12:30:27Z</dcterms:created>
  <dcterms:modified xsi:type="dcterms:W3CDTF">2019-11-04T13:10:26Z</dcterms:modified>
</cp:coreProperties>
</file>