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6" r:id="rId2"/>
    <p:sldId id="267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291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02" autoAdjust="0"/>
  </p:normalViewPr>
  <p:slideViewPr>
    <p:cSldViewPr>
      <p:cViewPr>
        <p:scale>
          <a:sx n="50" d="100"/>
          <a:sy n="50" d="100"/>
        </p:scale>
        <p:origin x="-1736" y="-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3F44-A0A1-4DE6-B8D5-325560A43D52}" type="datetimeFigureOut">
              <a:rPr lang="fr-BE" smtClean="0"/>
              <a:t>05-02-20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D8670-F214-4976-AEE0-FC50B7B6FFF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217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PAGE D'INTRODUCTION 1 / page</a:t>
            </a:r>
            <a:r>
              <a:rPr lang="fr-FR" baseline="0" dirty="0" smtClean="0"/>
              <a:t> permettant l'insertion du titre de la présentation ainsi que d'autres infos (date, lieu, orateur, sous-titre,</a:t>
            </a:r>
            <a:r>
              <a:rPr lang="mr-IN" baseline="0" dirty="0" smtClean="0"/>
              <a:t>…</a:t>
            </a:r>
            <a:r>
              <a:rPr lang="nl-BE" baseline="0" dirty="0" smtClean="0"/>
              <a:t>)</a:t>
            </a:r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Si vous souhaitez modifier la photo de fond : 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Allez dans le menu « Affichage » &gt; « Masques » &gt; « Masque des diapositives »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Supprimez l’image du drapeau déjà présente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Allez dans « Insertion » &gt; « Photo » et chargez votre image (en veillant à la bonne qualité de celle-ci)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Placez celle-ci en « Arrière-plan » via le menu « Réorganiser »   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314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PAGE DE SOUS-SECTION / Page avec p</a:t>
            </a:r>
            <a:r>
              <a:rPr lang="fr-FR" baseline="0" dirty="0" smtClean="0"/>
              <a:t>ossibilité d'insertion d'un titre de sous-chapitre et d'un petit texte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PAGE DE SOUS-SECTION / Page avec p</a:t>
            </a:r>
            <a:r>
              <a:rPr lang="fr-FR" baseline="0" dirty="0" smtClean="0"/>
              <a:t>ossibilité d'insertion d'un titre de sous-chapitre et d'un petit texte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PAGE DE SOUS-SECTION / Page avec p</a:t>
            </a:r>
            <a:r>
              <a:rPr lang="fr-FR" baseline="0" dirty="0" smtClean="0"/>
              <a:t>ossibilité d'insertion d'un titre de sous-chapitre et d'un petit texte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PAGE DE SOUS-SECTION / Page avec p</a:t>
            </a:r>
            <a:r>
              <a:rPr lang="fr-FR" baseline="0" dirty="0" smtClean="0"/>
              <a:t>ossibilité d'insertion d'un titre de sous-chapitre et d'un petit texte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PAGE DE SOUS-SECTION / Page avec p</a:t>
            </a:r>
            <a:r>
              <a:rPr lang="fr-FR" baseline="0" dirty="0" smtClean="0"/>
              <a:t>ossibilité d'insertion d'un titre de sous-chapitre et d'un petit texte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PAGE DE SOUS-SECTION / Page avec p</a:t>
            </a:r>
            <a:r>
              <a:rPr lang="fr-FR" baseline="0" dirty="0" smtClean="0"/>
              <a:t>ossibilité d'insertion d'un titre de sous-chapitre et d'un petit texte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PAGE DE SOUS-SECTION / Page avec p</a:t>
            </a:r>
            <a:r>
              <a:rPr lang="fr-FR" baseline="0" dirty="0" smtClean="0"/>
              <a:t>ossibilité d'insertion d'un titre de sous-chapitre et d'un petit texte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PAGE DE SOUS-SECTION / Page avec p</a:t>
            </a:r>
            <a:r>
              <a:rPr lang="fr-FR" baseline="0" dirty="0" smtClean="0"/>
              <a:t>ossibilité d'insertion d'un titre de sous-chapitre et d'un petit texte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B1C5-50EA-4653-83E3-9CA2B2D34E62}" type="datetimeFigureOut">
              <a:rPr lang="fr-BE" smtClean="0"/>
              <a:t>05-02-20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8223A-C7F6-4D9E-B067-631C0B31D71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368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B1C5-50EA-4653-83E3-9CA2B2D34E62}" type="datetimeFigureOut">
              <a:rPr lang="fr-BE" smtClean="0"/>
              <a:t>05-02-20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8223A-C7F6-4D9E-B067-631C0B31D71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137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B1C5-50EA-4653-83E3-9CA2B2D34E62}" type="datetimeFigureOut">
              <a:rPr lang="fr-BE" smtClean="0"/>
              <a:t>05-02-20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8223A-C7F6-4D9E-B067-631C0B31D71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4603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-gembloux-16x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475051" cy="6858000"/>
          </a:xfrm>
          <a:prstGeom prst="rect">
            <a:avLst/>
          </a:prstGeom>
        </p:spPr>
      </p:pic>
      <p:sp>
        <p:nvSpPr>
          <p:cNvPr id="17" name="Triangle rectangle 16"/>
          <p:cNvSpPr/>
          <p:nvPr userDrawn="1"/>
        </p:nvSpPr>
        <p:spPr>
          <a:xfrm rot="10800000" flipV="1">
            <a:off x="771865" y="1242470"/>
            <a:ext cx="8372134" cy="5615532"/>
          </a:xfrm>
          <a:prstGeom prst="rtTriangle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/>
          <p:cNvSpPr/>
          <p:nvPr userDrawn="1"/>
        </p:nvSpPr>
        <p:spPr>
          <a:xfrm>
            <a:off x="1" y="3747592"/>
            <a:ext cx="4632534" cy="3110408"/>
          </a:xfrm>
          <a:prstGeom prst="rtTriangle">
            <a:avLst/>
          </a:prstGeom>
          <a:solidFill>
            <a:srgbClr val="7DB928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rectangle 18"/>
          <p:cNvSpPr>
            <a:spLocks noChangeAspect="1"/>
          </p:cNvSpPr>
          <p:nvPr userDrawn="1"/>
        </p:nvSpPr>
        <p:spPr>
          <a:xfrm rot="10800000">
            <a:off x="4122130" y="1"/>
            <a:ext cx="5021870" cy="3360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3656775" y="4809815"/>
            <a:ext cx="5152370" cy="69506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6775" y="5568900"/>
            <a:ext cx="5152370" cy="780931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 smtClean="0"/>
              <a:t>Cliquez et modifier le texte</a:t>
            </a:r>
            <a:endParaRPr lang="fr-FR" dirty="0"/>
          </a:p>
        </p:txBody>
      </p:sp>
      <p:pic>
        <p:nvPicPr>
          <p:cNvPr id="9" name="Image 8" descr="uLIEGE_Gembloux_AgroBioTech_Logo_RVB_pos@2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77" y="315304"/>
            <a:ext cx="2195140" cy="121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0"/>
            <a:ext cx="7099373" cy="6858000"/>
            <a:chOff x="0" y="0"/>
            <a:chExt cx="7099373" cy="5143500"/>
          </a:xfrm>
        </p:grpSpPr>
        <p:sp>
          <p:nvSpPr>
            <p:cNvPr id="14" name="Triangle rectangle 13"/>
            <p:cNvSpPr/>
            <p:nvPr userDrawn="1"/>
          </p:nvSpPr>
          <p:spPr>
            <a:xfrm flipV="1">
              <a:off x="1" y="0"/>
              <a:ext cx="4757430" cy="2395700"/>
            </a:xfrm>
            <a:prstGeom prst="rtTriangle">
              <a:avLst/>
            </a:pr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rectangle 12"/>
            <p:cNvSpPr/>
            <p:nvPr userDrawn="1"/>
          </p:nvSpPr>
          <p:spPr>
            <a:xfrm>
              <a:off x="0" y="1568468"/>
              <a:ext cx="7099373" cy="3575032"/>
            </a:xfrm>
            <a:prstGeom prst="rtTriangle">
              <a:avLst/>
            </a:prstGeom>
            <a:solidFill>
              <a:srgbClr val="E6E6E6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4380101"/>
            <a:ext cx="5622328" cy="756465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241368"/>
            <a:ext cx="5622328" cy="648648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 smtClean="0"/>
              <a:t>Cliquez et modifier le texte</a:t>
            </a:r>
            <a:endParaRPr lang="fr-FR" dirty="0"/>
          </a:p>
        </p:txBody>
      </p:sp>
      <p:pic>
        <p:nvPicPr>
          <p:cNvPr id="12" name="Image 11" descr="uLIEGE_Gembloux_AgroBioTech_Logo_RVB_pos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30" y="106537"/>
            <a:ext cx="1420417" cy="78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4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B1C5-50EA-4653-83E3-9CA2B2D34E62}" type="datetimeFigureOut">
              <a:rPr lang="fr-BE" smtClean="0"/>
              <a:t>05-02-20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8223A-C7F6-4D9E-B067-631C0B31D71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2932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B1C5-50EA-4653-83E3-9CA2B2D34E62}" type="datetimeFigureOut">
              <a:rPr lang="fr-BE" smtClean="0"/>
              <a:t>05-02-20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8223A-C7F6-4D9E-B067-631C0B31D71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366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B1C5-50EA-4653-83E3-9CA2B2D34E62}" type="datetimeFigureOut">
              <a:rPr lang="fr-BE" smtClean="0"/>
              <a:t>05-02-20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8223A-C7F6-4D9E-B067-631C0B31D71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5653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B1C5-50EA-4653-83E3-9CA2B2D34E62}" type="datetimeFigureOut">
              <a:rPr lang="fr-BE" smtClean="0"/>
              <a:t>05-02-20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8223A-C7F6-4D9E-B067-631C0B31D71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847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B1C5-50EA-4653-83E3-9CA2B2D34E62}" type="datetimeFigureOut">
              <a:rPr lang="fr-BE" smtClean="0"/>
              <a:t>05-02-20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8223A-C7F6-4D9E-B067-631C0B31D71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745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B1C5-50EA-4653-83E3-9CA2B2D34E62}" type="datetimeFigureOut">
              <a:rPr lang="fr-BE" smtClean="0"/>
              <a:t>05-02-20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8223A-C7F6-4D9E-B067-631C0B31D71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990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B1C5-50EA-4653-83E3-9CA2B2D34E62}" type="datetimeFigureOut">
              <a:rPr lang="fr-BE" smtClean="0"/>
              <a:t>05-02-20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8223A-C7F6-4D9E-B067-631C0B31D71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933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B1C5-50EA-4653-83E3-9CA2B2D34E62}" type="datetimeFigureOut">
              <a:rPr lang="fr-BE" smtClean="0"/>
              <a:t>05-02-20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8223A-C7F6-4D9E-B067-631C0B31D71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392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B1C5-50EA-4653-83E3-9CA2B2D34E62}" type="datetimeFigureOut">
              <a:rPr lang="fr-BE" smtClean="0"/>
              <a:t>05-02-20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8223A-C7F6-4D9E-B067-631C0B31D71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300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449" descr="F:\EOHUB_DRIVE\EOHUB 2018\Dissemination\Captura logo EOHUB vertic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20" y="5374640"/>
            <a:ext cx="1249680" cy="1483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91630" y="3861048"/>
            <a:ext cx="5152370" cy="695069"/>
          </a:xfrm>
        </p:spPr>
        <p:txBody>
          <a:bodyPr>
            <a:normAutofit/>
          </a:bodyPr>
          <a:lstStyle/>
          <a:p>
            <a:r>
              <a:rPr lang="fr-FR" dirty="0" smtClean="0"/>
              <a:t>Gembloux Agro-Bio Tech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748990" y="4437112"/>
            <a:ext cx="5152370" cy="780931"/>
          </a:xfrm>
        </p:spPr>
        <p:txBody>
          <a:bodyPr/>
          <a:lstStyle/>
          <a:p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Università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di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Liegi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Belgio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716016" y="56612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/>
              <a:t>ML Fauconnier </a:t>
            </a:r>
          </a:p>
          <a:p>
            <a:pPr algn="ctr"/>
            <a:r>
              <a:rPr lang="fr-BE" b="1" dirty="0" err="1" smtClean="0"/>
              <a:t>Peschia</a:t>
            </a:r>
            <a:r>
              <a:rPr lang="fr-BE" b="1" dirty="0" smtClean="0"/>
              <a:t> 15/02/2020</a:t>
            </a:r>
          </a:p>
        </p:txBody>
      </p:sp>
    </p:spTree>
    <p:extLst>
      <p:ext uri="{BB962C8B-B14F-4D97-AF65-F5344CB8AC3E}">
        <p14:creationId xmlns:p14="http://schemas.microsoft.com/office/powerpoint/2010/main" val="253625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547664" y="2276872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it-IT" sz="3600" dirty="0">
                <a:solidFill>
                  <a:schemeClr val="tx1"/>
                </a:solidFill>
              </a:rPr>
              <a:t>Utilizzazione in agronomia </a:t>
            </a:r>
            <a:r>
              <a:rPr lang="it-IT" sz="3600" dirty="0" smtClean="0"/>
              <a:t>Esempio d’utilizzo </a:t>
            </a:r>
            <a:r>
              <a:rPr lang="it-IT" sz="3600" dirty="0"/>
              <a:t>come diserbante</a:t>
            </a:r>
            <a:r>
              <a:rPr lang="fr-BE" sz="3600" dirty="0"/>
              <a:t/>
            </a:r>
            <a:br>
              <a:rPr lang="fr-BE" sz="3600" dirty="0"/>
            </a:br>
            <a:r>
              <a:rPr lang="it-IT" sz="3600" dirty="0" smtClean="0">
                <a:solidFill>
                  <a:schemeClr val="tx1"/>
                </a:solidFill>
              </a:rPr>
              <a:t/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1000" dirty="0">
                <a:solidFill>
                  <a:schemeClr val="tx1"/>
                </a:solidFill>
              </a:rPr>
              <a:t/>
            </a:r>
            <a:br>
              <a:rPr lang="it-IT" sz="1000" dirty="0">
                <a:solidFill>
                  <a:schemeClr val="tx1"/>
                </a:solidFill>
              </a:rPr>
            </a:b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3" b="50516"/>
          <a:stretch/>
        </p:blipFill>
        <p:spPr bwMode="auto">
          <a:xfrm>
            <a:off x="4932039" y="3660594"/>
            <a:ext cx="3555021" cy="24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xmlns:lc="http://schemas.openxmlformats.org/drawingml/2006/lockedCanvas" id="{1C1D1036-AC92-40AC-8F50-558285B7D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2"/>
          <a:stretch/>
        </p:blipFill>
        <p:spPr bwMode="auto">
          <a:xfrm>
            <a:off x="480257" y="3820180"/>
            <a:ext cx="396164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04988"/>
            <a:ext cx="1398507" cy="185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4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1680" y="1231401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it-IT" sz="3600" dirty="0">
                <a:solidFill>
                  <a:schemeClr val="tx1"/>
                </a:solidFill>
              </a:rPr>
              <a:t>Utilizzazione in agronomia</a:t>
            </a:r>
            <a:r>
              <a:rPr lang="it-IT" sz="3600" dirty="0" smtClean="0">
                <a:solidFill>
                  <a:schemeClr val="tx1"/>
                </a:solidFill>
              </a:rPr>
              <a:t/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3600" dirty="0"/>
              <a:t>Esempio </a:t>
            </a:r>
            <a:r>
              <a:rPr lang="it-IT" sz="3600" dirty="0" smtClean="0"/>
              <a:t>d’utilizzo </a:t>
            </a:r>
            <a:r>
              <a:rPr lang="it-IT" sz="3600" dirty="0"/>
              <a:t>come diserbante</a:t>
            </a:r>
            <a:r>
              <a:rPr lang="fr-BE" sz="3600" dirty="0"/>
              <a:t/>
            </a:r>
            <a:br>
              <a:rPr lang="fr-BE" sz="3600" dirty="0"/>
            </a:br>
            <a:r>
              <a:rPr lang="it-IT" sz="3600" dirty="0" smtClean="0">
                <a:solidFill>
                  <a:schemeClr val="tx1"/>
                </a:solidFill>
              </a:rPr>
              <a:t/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1000" dirty="0">
                <a:solidFill>
                  <a:schemeClr val="tx1"/>
                </a:solidFill>
              </a:rPr>
              <a:t/>
            </a:r>
            <a:br>
              <a:rPr lang="it-IT" sz="1000" dirty="0">
                <a:solidFill>
                  <a:schemeClr val="tx1"/>
                </a:solidFill>
              </a:rPr>
            </a:b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39268"/>
            <a:ext cx="3528392" cy="390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6" y="2460104"/>
            <a:ext cx="55594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115616" y="4941168"/>
            <a:ext cx="2181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b="1" dirty="0" err="1" smtClean="0">
                <a:latin typeface="Arial Black" panose="020B0A04020102020204" pitchFamily="34" charset="0"/>
              </a:rPr>
              <a:t>Cinnamon</a:t>
            </a:r>
            <a:endParaRPr lang="fr-BE" sz="800" b="1" dirty="0" smtClean="0">
              <a:latin typeface="Arial Black" panose="020B0A04020102020204" pitchFamily="34" charset="0"/>
            </a:endParaRPr>
          </a:p>
          <a:p>
            <a:endParaRPr lang="fr-BE" sz="800" b="1" dirty="0" smtClean="0">
              <a:latin typeface="Arial Black" panose="020B0A04020102020204" pitchFamily="34" charset="0"/>
            </a:endParaRPr>
          </a:p>
          <a:p>
            <a:r>
              <a:rPr lang="fr-BE" sz="800" b="1" dirty="0" smtClean="0">
                <a:latin typeface="Arial Black" panose="020B0A04020102020204" pitchFamily="34" charset="0"/>
              </a:rPr>
              <a:t>EO</a:t>
            </a:r>
          </a:p>
          <a:p>
            <a:r>
              <a:rPr lang="fr-BE" sz="800" b="1" dirty="0" smtClean="0">
                <a:latin typeface="Arial Black" panose="020B0A04020102020204" pitchFamily="34" charset="0"/>
              </a:rPr>
              <a:t>3%</a:t>
            </a:r>
            <a:endParaRPr lang="fr-BE" sz="800" b="1" dirty="0">
              <a:latin typeface="Arial Black" panose="020B0A040201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07704" y="4818057"/>
            <a:ext cx="218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b="1" dirty="0" err="1" smtClean="0">
                <a:latin typeface="Arial Black" panose="020B0A04020102020204" pitchFamily="34" charset="0"/>
              </a:rPr>
              <a:t>Citronel</a:t>
            </a:r>
            <a:endParaRPr lang="fr-BE" sz="800" b="1" dirty="0" smtClean="0">
              <a:latin typeface="Arial Black" panose="020B0A04020102020204" pitchFamily="34" charset="0"/>
            </a:endParaRPr>
          </a:p>
          <a:p>
            <a:r>
              <a:rPr lang="fr-BE" sz="800" b="1" dirty="0">
                <a:latin typeface="Arial Black" panose="020B0A04020102020204" pitchFamily="34" charset="0"/>
              </a:rPr>
              <a:t>l</a:t>
            </a:r>
            <a:r>
              <a:rPr lang="fr-BE" sz="800" b="1" dirty="0" smtClean="0">
                <a:latin typeface="Arial Black" panose="020B0A04020102020204" pitchFamily="34" charset="0"/>
              </a:rPr>
              <a:t>a</a:t>
            </a:r>
          </a:p>
          <a:p>
            <a:endParaRPr lang="fr-BE" sz="800" b="1" dirty="0" smtClean="0">
              <a:latin typeface="Arial Black" panose="020B0A04020102020204" pitchFamily="34" charset="0"/>
            </a:endParaRPr>
          </a:p>
          <a:p>
            <a:r>
              <a:rPr lang="fr-BE" sz="800" b="1" dirty="0" smtClean="0">
                <a:latin typeface="Arial Black" panose="020B0A04020102020204" pitchFamily="34" charset="0"/>
              </a:rPr>
              <a:t>EO</a:t>
            </a:r>
          </a:p>
          <a:p>
            <a:r>
              <a:rPr lang="fr-BE" sz="800" b="1" dirty="0" smtClean="0">
                <a:latin typeface="Arial Black" panose="020B0A04020102020204" pitchFamily="34" charset="0"/>
              </a:rPr>
              <a:t>3%</a:t>
            </a:r>
            <a:endParaRPr lang="fr-BE" sz="800" b="1" dirty="0">
              <a:latin typeface="Arial Black" panose="020B0A040201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735401" y="4788947"/>
            <a:ext cx="218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err="1" smtClean="0">
                <a:latin typeface="Arial Black" panose="020B0A04020102020204" pitchFamily="34" charset="0"/>
              </a:rPr>
              <a:t>Acido</a:t>
            </a:r>
            <a:r>
              <a:rPr lang="fr-BE" sz="800" dirty="0" smtClean="0">
                <a:latin typeface="Arial Black" panose="020B0A04020102020204" pitchFamily="34" charset="0"/>
              </a:rPr>
              <a:t> </a:t>
            </a:r>
            <a:r>
              <a:rPr lang="fr-BE" sz="800" dirty="0" err="1" smtClean="0">
                <a:latin typeface="Arial Black" panose="020B0A04020102020204" pitchFamily="34" charset="0"/>
              </a:rPr>
              <a:t>nonanoico</a:t>
            </a:r>
            <a:endParaRPr lang="fr-BE" sz="800" dirty="0">
              <a:latin typeface="Arial Black" panose="020B0A040201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563888" y="4941168"/>
            <a:ext cx="218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>
                <a:latin typeface="Arial Black" panose="020B0A04020102020204" pitchFamily="34" charset="0"/>
              </a:rPr>
              <a:t>Glyphosate</a:t>
            </a:r>
            <a:endParaRPr lang="fr-BE" sz="800" dirty="0">
              <a:latin typeface="Arial Black" panose="020B0A040201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355976" y="5085184"/>
            <a:ext cx="21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err="1" smtClean="0">
                <a:latin typeface="Arial Black" panose="020B0A04020102020204" pitchFamily="34" charset="0"/>
              </a:rPr>
              <a:t>Blanck</a:t>
            </a:r>
            <a:endParaRPr lang="fr-BE" sz="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0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1680" y="1231401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it-IT" sz="3600" dirty="0">
                <a:solidFill>
                  <a:schemeClr val="tx1"/>
                </a:solidFill>
              </a:rPr>
              <a:t>Utilizzazione in agronomia</a:t>
            </a:r>
            <a:r>
              <a:rPr lang="it-IT" sz="3600" dirty="0" smtClean="0">
                <a:solidFill>
                  <a:schemeClr val="tx1"/>
                </a:solidFill>
              </a:rPr>
              <a:t/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3600" dirty="0"/>
              <a:t>Esempio </a:t>
            </a:r>
            <a:r>
              <a:rPr lang="it-IT" sz="3600" dirty="0" smtClean="0"/>
              <a:t>d’</a:t>
            </a:r>
            <a:r>
              <a:rPr lang="it-IT" sz="3600" dirty="0" smtClean="0"/>
              <a:t>utilizzo </a:t>
            </a:r>
            <a:r>
              <a:rPr lang="it-IT" sz="3600" dirty="0" smtClean="0"/>
              <a:t>come acaricida</a:t>
            </a:r>
            <a:r>
              <a:rPr lang="it-IT" sz="3600" dirty="0" smtClean="0">
                <a:solidFill>
                  <a:schemeClr val="tx1"/>
                </a:solidFill>
              </a:rPr>
              <a:t/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1000" dirty="0">
                <a:solidFill>
                  <a:schemeClr val="tx1"/>
                </a:solidFill>
              </a:rPr>
              <a:t/>
            </a:r>
            <a:br>
              <a:rPr lang="it-IT" sz="1000" dirty="0">
                <a:solidFill>
                  <a:schemeClr val="tx1"/>
                </a:solidFill>
              </a:rPr>
            </a:b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4" y="3028410"/>
            <a:ext cx="1220015" cy="81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07211"/>
            <a:ext cx="1203405" cy="80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13" y="4725144"/>
            <a:ext cx="1687407" cy="122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11696" y="404364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 err="1"/>
              <a:t>Tetranychus</a:t>
            </a:r>
            <a:r>
              <a:rPr lang="fr-BE" i="1" dirty="0"/>
              <a:t> </a:t>
            </a:r>
            <a:r>
              <a:rPr lang="fr-BE" i="1" dirty="0" err="1" smtClean="0"/>
              <a:t>urticae</a:t>
            </a:r>
            <a:r>
              <a:rPr lang="fr-BE" i="1" dirty="0" smtClean="0"/>
              <a:t>  </a:t>
            </a:r>
            <a:r>
              <a:rPr lang="fr-BE" dirty="0" err="1" smtClean="0"/>
              <a:t>ragnetto</a:t>
            </a:r>
            <a:r>
              <a:rPr lang="fr-BE" dirty="0" smtClean="0"/>
              <a:t> </a:t>
            </a:r>
            <a:r>
              <a:rPr lang="fr-BE" dirty="0" err="1"/>
              <a:t>rosso</a:t>
            </a:r>
            <a:r>
              <a:rPr lang="fr-BE" i="1" dirty="0" smtClean="0"/>
              <a:t> </a:t>
            </a:r>
            <a:endParaRPr lang="fr-BE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2650"/>
            <a:ext cx="1905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5050"/>
            <a:ext cx="1905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48" y="4725144"/>
            <a:ext cx="1687406" cy="134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64" y="86878"/>
            <a:ext cx="1916384" cy="127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5220072" y="188640"/>
            <a:ext cx="1544712" cy="9951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5132064" y="188640"/>
            <a:ext cx="1842889" cy="10740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669" y="2738938"/>
            <a:ext cx="1740061" cy="130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73308"/>
            <a:ext cx="4175497" cy="266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6974953" y="2852936"/>
            <a:ext cx="126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 err="1"/>
              <a:t>Deverra</a:t>
            </a:r>
            <a:r>
              <a:rPr lang="fr-BE" i="1" dirty="0"/>
              <a:t> </a:t>
            </a:r>
            <a:r>
              <a:rPr lang="fr-BE" i="1" dirty="0" err="1"/>
              <a:t>scoparia</a:t>
            </a:r>
            <a:r>
              <a:rPr lang="fr-BE" i="1" dirty="0"/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2728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66475" y="1236724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it-IT" sz="3600" dirty="0">
                <a:solidFill>
                  <a:schemeClr val="tx1"/>
                </a:solidFill>
              </a:rPr>
              <a:t>Utilizzazione in agronomia</a:t>
            </a:r>
            <a:r>
              <a:rPr lang="it-IT" sz="3600" dirty="0" smtClean="0">
                <a:solidFill>
                  <a:schemeClr val="tx1"/>
                </a:solidFill>
              </a:rPr>
              <a:t/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3600" dirty="0"/>
              <a:t>Esempio </a:t>
            </a:r>
            <a:r>
              <a:rPr lang="it-IT" sz="3600" dirty="0" smtClean="0"/>
              <a:t>d’utilizzo </a:t>
            </a:r>
            <a:r>
              <a:rPr lang="it-IT" sz="3600" dirty="0" smtClean="0"/>
              <a:t>come</a:t>
            </a:r>
            <a:br>
              <a:rPr lang="it-IT" sz="3600" dirty="0" smtClean="0"/>
            </a:br>
            <a:r>
              <a:rPr lang="it-IT" sz="3600" dirty="0" smtClean="0"/>
              <a:t>insetticida </a:t>
            </a:r>
            <a:r>
              <a:rPr lang="it-IT" sz="1000" dirty="0">
                <a:solidFill>
                  <a:schemeClr val="tx1"/>
                </a:solidFill>
              </a:rPr>
              <a:t/>
            </a:r>
            <a:br>
              <a:rPr lang="it-IT" sz="1000" dirty="0">
                <a:solidFill>
                  <a:schemeClr val="tx1"/>
                </a:solidFill>
              </a:rPr>
            </a:b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2650"/>
            <a:ext cx="1905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5050"/>
            <a:ext cx="1905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51509"/>
            <a:ext cx="2957521" cy="187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0" y="4712182"/>
            <a:ext cx="2137873" cy="909268"/>
            <a:chOff x="9183995" y="3336510"/>
            <a:chExt cx="2724722" cy="1270014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9183995" y="3336510"/>
              <a:ext cx="1834182" cy="881149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9229948" y="4237192"/>
              <a:ext cx="2678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i="1" dirty="0" smtClean="0"/>
                <a:t>Oryzeaphilus surinamensis</a:t>
              </a:r>
              <a:endParaRPr lang="fr-BE" i="1" dirty="0"/>
            </a:p>
          </p:txBody>
        </p:sp>
      </p:grp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172" y="4708982"/>
            <a:ext cx="1640556" cy="99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24" y="5801540"/>
            <a:ext cx="1517898" cy="105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89853"/>
            <a:ext cx="3456384" cy="263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56" y="2957512"/>
            <a:ext cx="8715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95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66475" y="1236724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it-IT" sz="3600" dirty="0">
                <a:solidFill>
                  <a:schemeClr val="tx1"/>
                </a:solidFill>
              </a:rPr>
              <a:t>Utilizzazione in agronomia</a:t>
            </a:r>
            <a:r>
              <a:rPr lang="it-IT" sz="3600" dirty="0" smtClean="0">
                <a:solidFill>
                  <a:schemeClr val="tx1"/>
                </a:solidFill>
              </a:rPr>
              <a:t/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3600" dirty="0"/>
              <a:t>Esempio </a:t>
            </a:r>
            <a:r>
              <a:rPr lang="it-IT" sz="3600" dirty="0" smtClean="0"/>
              <a:t>d’utilizzo </a:t>
            </a:r>
            <a:r>
              <a:rPr lang="it-IT" sz="3600" dirty="0" smtClean="0"/>
              <a:t>come</a:t>
            </a:r>
            <a:br>
              <a:rPr lang="it-IT" sz="3600" dirty="0" smtClean="0"/>
            </a:br>
            <a:r>
              <a:rPr lang="it-IT" sz="3600" dirty="0" smtClean="0"/>
              <a:t>insetticida </a:t>
            </a:r>
            <a:r>
              <a:rPr lang="it-IT" sz="1000" dirty="0">
                <a:solidFill>
                  <a:schemeClr val="tx1"/>
                </a:solidFill>
              </a:rPr>
              <a:t/>
            </a:r>
            <a:br>
              <a:rPr lang="it-IT" sz="1000" dirty="0">
                <a:solidFill>
                  <a:schemeClr val="tx1"/>
                </a:solidFill>
              </a:rPr>
            </a:b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2650"/>
            <a:ext cx="1905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5050"/>
            <a:ext cx="1905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825750"/>
            <a:ext cx="1737512" cy="125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3" y="4684117"/>
            <a:ext cx="1737513" cy="115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75527" y="4221088"/>
            <a:ext cx="97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afide</a:t>
            </a:r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592683" y="5927784"/>
            <a:ext cx="19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albero</a:t>
            </a:r>
            <a:r>
              <a:rPr lang="fr-BE" dirty="0"/>
              <a:t> di </a:t>
            </a:r>
            <a:r>
              <a:rPr lang="fr-BE" dirty="0" err="1"/>
              <a:t>mele</a:t>
            </a:r>
            <a:endParaRPr lang="fr-BE" dirty="0"/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676" y="2800653"/>
            <a:ext cx="3065698" cy="3248669"/>
          </a:xfrm>
          <a:prstGeom prst="rect">
            <a:avLst/>
          </a:prstGeom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22650"/>
            <a:ext cx="2505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11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66475" y="1236724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it-IT" sz="3600" dirty="0">
                <a:solidFill>
                  <a:schemeClr val="tx1"/>
                </a:solidFill>
              </a:rPr>
              <a:t>Utilizzazione in agronomia</a:t>
            </a:r>
            <a:r>
              <a:rPr lang="it-IT" sz="3600" dirty="0">
                <a:solidFill>
                  <a:schemeClr val="tx1"/>
                </a:solidFill>
              </a:rPr>
              <a:t/>
            </a:r>
            <a:br>
              <a:rPr lang="it-IT" sz="36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cosa dice la </a:t>
            </a:r>
            <a:r>
              <a:rPr lang="it-IT" sz="2400" dirty="0" smtClean="0">
                <a:solidFill>
                  <a:schemeClr val="tx1"/>
                </a:solidFill>
              </a:rPr>
              <a:t>legislazione ? 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2650"/>
            <a:ext cx="1905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5050"/>
            <a:ext cx="1905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483768" y="314096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6" name="Espace réservé du contenu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19" y="2924944"/>
            <a:ext cx="4305680" cy="317489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32040" y="3140968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000" dirty="0" smtClean="0"/>
              <a:t>La </a:t>
            </a:r>
            <a:r>
              <a:rPr lang="it-IT" sz="2000" dirty="0"/>
              <a:t>legislazione è poca adatta alla situazione degli oli </a:t>
            </a:r>
            <a:r>
              <a:rPr lang="it-IT" sz="2000" dirty="0" smtClean="0"/>
              <a:t>essenziali</a:t>
            </a:r>
          </a:p>
          <a:p>
            <a:pPr marL="285750" indent="-285750">
              <a:buFontTx/>
              <a:buChar char="-"/>
            </a:pPr>
            <a:endParaRPr lang="it-IT" sz="2000" dirty="0"/>
          </a:p>
          <a:p>
            <a:pPr marL="285750" indent="-285750">
              <a:buFontTx/>
              <a:buChar char="-"/>
            </a:pPr>
            <a:r>
              <a:rPr lang="it-IT" sz="2000" dirty="0"/>
              <a:t>La legislazione dipende </a:t>
            </a:r>
            <a:r>
              <a:rPr lang="it-IT" sz="2000" dirty="0" smtClean="0"/>
              <a:t>della sfera di </a:t>
            </a:r>
            <a:r>
              <a:rPr lang="it-IT" sz="2000" dirty="0"/>
              <a:t>applicazione (protezione delle piante, biocidi, cosmetici, settore alimentare ...).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236562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851920" y="1556792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Vantaggi e svantaggi</a:t>
            </a:r>
            <a:endParaRPr lang="fr-BE" sz="4400" dirty="0"/>
          </a:p>
        </p:txBody>
      </p:sp>
      <p:sp>
        <p:nvSpPr>
          <p:cNvPr id="5" name="ZoneTexte 4"/>
          <p:cNvSpPr txBox="1"/>
          <p:nvPr/>
        </p:nvSpPr>
        <p:spPr>
          <a:xfrm>
            <a:off x="3203849" y="2551708"/>
            <a:ext cx="561662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 smtClean="0"/>
          </a:p>
          <a:p>
            <a:r>
              <a:rPr lang="it-IT" sz="2400" b="1" dirty="0" smtClean="0"/>
              <a:t>Vantaggi</a:t>
            </a:r>
          </a:p>
          <a:p>
            <a:endParaRPr lang="fr-BE" sz="2400" dirty="0"/>
          </a:p>
          <a:p>
            <a:r>
              <a:rPr lang="it-IT" sz="2400" dirty="0" smtClean="0"/>
              <a:t>- Volatile</a:t>
            </a:r>
            <a:r>
              <a:rPr lang="it-IT" sz="2400" dirty="0"/>
              <a:t>, senza residui</a:t>
            </a:r>
            <a:endParaRPr lang="fr-BE" sz="2400" dirty="0"/>
          </a:p>
          <a:p>
            <a:r>
              <a:rPr lang="it-IT" sz="2400" dirty="0" smtClean="0"/>
              <a:t>- Biodegradabile </a:t>
            </a:r>
            <a:endParaRPr lang="fr-BE" sz="2400" dirty="0"/>
          </a:p>
          <a:p>
            <a:r>
              <a:rPr lang="it-IT" sz="2400" dirty="0" smtClean="0"/>
              <a:t>- Buona </a:t>
            </a:r>
            <a:r>
              <a:rPr lang="it-IT" sz="2400" dirty="0"/>
              <a:t>percezione del pubblico (naturale)</a:t>
            </a:r>
            <a:endParaRPr lang="fr-BE" sz="2400" dirty="0"/>
          </a:p>
          <a:p>
            <a:r>
              <a:rPr lang="it-IT" sz="2400" dirty="0" smtClean="0"/>
              <a:t>- </a:t>
            </a:r>
            <a:r>
              <a:rPr lang="it-IT" sz="2400" dirty="0" smtClean="0"/>
              <a:t>Multi-obiettivi </a:t>
            </a:r>
            <a:r>
              <a:rPr lang="it-IT" sz="2400" dirty="0"/>
              <a:t>quindi poca resistenza ai principi attivi.</a:t>
            </a:r>
            <a:endParaRPr lang="fr-BE" sz="2400" dirty="0"/>
          </a:p>
          <a:p>
            <a:r>
              <a:rPr lang="it-IT" sz="2400" dirty="0"/>
              <a:t> </a:t>
            </a:r>
            <a:endParaRPr lang="fr-BE" sz="2400" dirty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8" y="4725144"/>
            <a:ext cx="2881204" cy="192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851920" y="1556792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Vantaggi e svantaggi</a:t>
            </a:r>
            <a:endParaRPr lang="fr-BE" sz="4400" dirty="0"/>
          </a:p>
        </p:txBody>
      </p:sp>
      <p:sp>
        <p:nvSpPr>
          <p:cNvPr id="5" name="ZoneTexte 4"/>
          <p:cNvSpPr txBox="1"/>
          <p:nvPr/>
        </p:nvSpPr>
        <p:spPr>
          <a:xfrm>
            <a:off x="2419524" y="2204864"/>
            <a:ext cx="627382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 smtClean="0"/>
          </a:p>
          <a:p>
            <a:r>
              <a:rPr lang="fr-BE" sz="2400" b="1" dirty="0" err="1" smtClean="0"/>
              <a:t>Svantaggi</a:t>
            </a:r>
            <a:endParaRPr lang="fr-BE" sz="2400" b="1" dirty="0"/>
          </a:p>
          <a:p>
            <a:endParaRPr lang="fr-BE" sz="2400" dirty="0" smtClean="0"/>
          </a:p>
          <a:p>
            <a:r>
              <a:rPr lang="it-IT" sz="2400" dirty="0" smtClean="0"/>
              <a:t>- Volatilità</a:t>
            </a:r>
            <a:endParaRPr lang="it-IT" sz="2400" dirty="0"/>
          </a:p>
          <a:p>
            <a:r>
              <a:rPr lang="it-IT" sz="2400" dirty="0" smtClean="0"/>
              <a:t>- Prezzi </a:t>
            </a:r>
            <a:r>
              <a:rPr lang="it-IT" sz="2400" dirty="0"/>
              <a:t>e disponibilità</a:t>
            </a:r>
          </a:p>
          <a:p>
            <a:r>
              <a:rPr lang="it-IT" sz="2400" dirty="0" smtClean="0"/>
              <a:t>- Modalità </a:t>
            </a:r>
            <a:r>
              <a:rPr lang="it-IT" sz="2400" dirty="0"/>
              <a:t>d'azione mal compresa</a:t>
            </a:r>
          </a:p>
          <a:p>
            <a:r>
              <a:rPr lang="it-IT" sz="2400" dirty="0" smtClean="0"/>
              <a:t>- Legislazione </a:t>
            </a:r>
            <a:r>
              <a:rPr lang="it-IT" sz="2400" dirty="0"/>
              <a:t>laboriosa e complessa a seconda del settore (approvazione)</a:t>
            </a:r>
          </a:p>
          <a:p>
            <a:r>
              <a:rPr lang="it-IT" sz="2400" dirty="0" smtClean="0"/>
              <a:t>- Effetto </a:t>
            </a:r>
            <a:r>
              <a:rPr lang="it-IT" sz="2400" dirty="0"/>
              <a:t>su organismi non targati</a:t>
            </a:r>
          </a:p>
          <a:p>
            <a:pPr marL="342900" indent="-342900">
              <a:buFontTx/>
              <a:buChar char="-"/>
            </a:pPr>
            <a:r>
              <a:rPr lang="it-IT" sz="2400" dirty="0" smtClean="0"/>
              <a:t>Variabilità </a:t>
            </a:r>
          </a:p>
          <a:p>
            <a:r>
              <a:rPr lang="it-IT" sz="2400" dirty="0" smtClean="0"/>
              <a:t>- Si </a:t>
            </a:r>
            <a:r>
              <a:rPr lang="it-IT" sz="2400" dirty="0"/>
              <a:t>tratta di prodotti altamente concentrati </a:t>
            </a:r>
          </a:p>
          <a:p>
            <a:endParaRPr lang="fr-BE" sz="2400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544192"/>
            <a:ext cx="4937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6" y="4480346"/>
            <a:ext cx="145097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3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Grazie </a:t>
            </a:r>
            <a:r>
              <a:rPr lang="it-IT" dirty="0"/>
              <a:t>per la vostra attenzione</a:t>
            </a:r>
            <a:endParaRPr lang="fr-B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43" y="5414169"/>
            <a:ext cx="1249363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5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907704" y="2492896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fr-BE" sz="4000" dirty="0">
                <a:solidFill>
                  <a:schemeClr val="tx1"/>
                </a:solidFill>
              </a:rPr>
              <a:t>Oli </a:t>
            </a:r>
            <a:r>
              <a:rPr lang="fr-BE" sz="4000" dirty="0" err="1">
                <a:solidFill>
                  <a:schemeClr val="tx1"/>
                </a:solidFill>
              </a:rPr>
              <a:t>essenziali</a:t>
            </a:r>
            <a:r>
              <a:rPr lang="fr-BE" sz="4000" dirty="0">
                <a:solidFill>
                  <a:schemeClr val="tx1"/>
                </a:solidFill>
              </a:rPr>
              <a:t>: </a:t>
            </a:r>
            <a:r>
              <a:rPr lang="fr-BE" sz="4000" dirty="0" err="1">
                <a:solidFill>
                  <a:schemeClr val="tx1"/>
                </a:solidFill>
              </a:rPr>
              <a:t>applicazioni</a:t>
            </a:r>
            <a:r>
              <a:rPr lang="fr-BE" sz="4000" dirty="0">
                <a:solidFill>
                  <a:schemeClr val="tx1"/>
                </a:solidFill>
              </a:rPr>
              <a:t> in </a:t>
            </a:r>
            <a:r>
              <a:rPr lang="fr-BE" sz="4000" dirty="0" err="1">
                <a:solidFill>
                  <a:schemeClr val="tx1"/>
                </a:solidFill>
              </a:rPr>
              <a:t>agronomia</a:t>
            </a:r>
            <a:r>
              <a:rPr lang="fr-BE" sz="4000" dirty="0">
                <a:solidFill>
                  <a:schemeClr val="tx1"/>
                </a:solidFill>
              </a:rPr>
              <a:t/>
            </a:r>
            <a:br>
              <a:rPr lang="fr-BE" sz="4000" dirty="0">
                <a:solidFill>
                  <a:schemeClr val="tx1"/>
                </a:solidFill>
              </a:rPr>
            </a:br>
            <a:r>
              <a:rPr lang="fr-BE" sz="1000" dirty="0" smtClean="0">
                <a:solidFill>
                  <a:schemeClr val="tx1"/>
                </a:solidFill>
              </a:rPr>
              <a:t/>
            </a:r>
            <a:br>
              <a:rPr lang="fr-BE" sz="1000" dirty="0" smtClean="0">
                <a:solidFill>
                  <a:schemeClr val="tx1"/>
                </a:solidFill>
              </a:rPr>
            </a:br>
            <a:r>
              <a:rPr lang="fr-BE" sz="2000" dirty="0" smtClean="0">
                <a:solidFill>
                  <a:schemeClr val="tx1"/>
                </a:solidFill>
              </a:rPr>
              <a:t>Prof</a:t>
            </a:r>
            <a:r>
              <a:rPr lang="fr-BE" sz="2000" dirty="0">
                <a:solidFill>
                  <a:schemeClr val="tx1"/>
                </a:solidFill>
              </a:rPr>
              <a:t>. Marie-Laure Fauconnier</a:t>
            </a:r>
            <a:br>
              <a:rPr lang="fr-BE" sz="2000" dirty="0">
                <a:solidFill>
                  <a:schemeClr val="tx1"/>
                </a:solidFill>
              </a:rPr>
            </a:br>
            <a:r>
              <a:rPr lang="fr-BE" sz="2000" dirty="0" err="1">
                <a:solidFill>
                  <a:schemeClr val="tx1"/>
                </a:solidFill>
              </a:rPr>
              <a:t>Laboratory</a:t>
            </a:r>
            <a:r>
              <a:rPr lang="fr-BE" sz="2000" dirty="0">
                <a:solidFill>
                  <a:schemeClr val="tx1"/>
                </a:solidFill>
              </a:rPr>
              <a:t> of </a:t>
            </a:r>
            <a:r>
              <a:rPr lang="fr-BE" sz="2000" dirty="0" err="1">
                <a:solidFill>
                  <a:schemeClr val="tx1"/>
                </a:solidFill>
              </a:rPr>
              <a:t>Chemistry</a:t>
            </a:r>
            <a:r>
              <a:rPr lang="fr-BE" sz="2000" dirty="0">
                <a:solidFill>
                  <a:schemeClr val="tx1"/>
                </a:solidFill>
              </a:rPr>
              <a:t> of Natural </a:t>
            </a:r>
            <a:r>
              <a:rPr lang="fr-BE" sz="2000" dirty="0" err="1">
                <a:solidFill>
                  <a:schemeClr val="tx1"/>
                </a:solidFill>
              </a:rPr>
              <a:t>Molecules</a:t>
            </a:r>
            <a:r>
              <a:rPr lang="fr-BE" sz="2000" dirty="0">
                <a:solidFill>
                  <a:schemeClr val="tx1"/>
                </a:solidFill>
              </a:rPr>
              <a:t/>
            </a:r>
            <a:br>
              <a:rPr lang="fr-BE" sz="2000" dirty="0">
                <a:solidFill>
                  <a:schemeClr val="tx1"/>
                </a:solidFill>
              </a:rPr>
            </a:br>
            <a:r>
              <a:rPr lang="fr-BE" sz="2000" dirty="0">
                <a:solidFill>
                  <a:schemeClr val="tx1"/>
                </a:solidFill>
              </a:rPr>
              <a:t>Gembloux Agro-Bio Tech, </a:t>
            </a:r>
            <a:r>
              <a:rPr lang="fr-BE" sz="2000" dirty="0" err="1">
                <a:solidFill>
                  <a:schemeClr val="tx1"/>
                </a:solidFill>
              </a:rPr>
              <a:t>ULg,Belgium</a:t>
            </a:r>
            <a:r>
              <a:rPr lang="fr-BE" sz="2000" dirty="0">
                <a:solidFill>
                  <a:schemeClr val="tx1"/>
                </a:solidFill>
              </a:rPr>
              <a:t/>
            </a:r>
            <a:br>
              <a:rPr lang="fr-BE" sz="2000" dirty="0">
                <a:solidFill>
                  <a:schemeClr val="tx1"/>
                </a:solidFill>
              </a:rPr>
            </a:br>
            <a:r>
              <a:rPr lang="fr-BE" sz="2000" dirty="0">
                <a:solidFill>
                  <a:schemeClr val="tx1"/>
                </a:solidFill>
              </a:rPr>
              <a:t>Project </a:t>
            </a:r>
            <a:r>
              <a:rPr lang="fr-BE" sz="2000" dirty="0" err="1">
                <a:solidFill>
                  <a:schemeClr val="tx1"/>
                </a:solidFill>
              </a:rPr>
              <a:t>Eramus</a:t>
            </a:r>
            <a:r>
              <a:rPr lang="fr-BE" sz="2000" dirty="0">
                <a:solidFill>
                  <a:schemeClr val="tx1"/>
                </a:solidFill>
              </a:rPr>
              <a:t>+ EOHUB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5" name="Imagen 449" descr="F:\EOHUB_DRIVE\EOHUB 2018\Dissemination\Captura logo EOHUB vertic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2" y="5374640"/>
            <a:ext cx="1249680" cy="1483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0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943555" y="2051077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it-IT" sz="3600" dirty="0">
                <a:solidFill>
                  <a:schemeClr val="tx1"/>
                </a:solidFill>
              </a:rPr>
              <a:t>Schema della </a:t>
            </a:r>
            <a:r>
              <a:rPr lang="it-IT" sz="3600" dirty="0" smtClean="0">
                <a:solidFill>
                  <a:schemeClr val="tx1"/>
                </a:solidFill>
              </a:rPr>
              <a:t>presentazione</a:t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1000" dirty="0">
                <a:solidFill>
                  <a:schemeClr val="tx1"/>
                </a:solidFill>
              </a:rPr>
              <a:t/>
            </a:r>
            <a:br>
              <a:rPr lang="it-IT" sz="1000" dirty="0">
                <a:solidFill>
                  <a:schemeClr val="tx1"/>
                </a:solidFill>
              </a:rPr>
            </a:br>
            <a:r>
              <a:rPr lang="it-IT" sz="2000" dirty="0">
                <a:solidFill>
                  <a:schemeClr val="tx1"/>
                </a:solidFill>
              </a:rPr>
              <a:t>- </a:t>
            </a:r>
            <a:r>
              <a:rPr lang="it-IT" sz="2800" dirty="0">
                <a:solidFill>
                  <a:schemeClr val="tx1"/>
                </a:solidFill>
              </a:rPr>
              <a:t>Oli essenziali: </a:t>
            </a:r>
            <a:r>
              <a:rPr lang="it-IT" sz="2800" dirty="0" smtClean="0">
                <a:solidFill>
                  <a:schemeClr val="tx1"/>
                </a:solidFill>
              </a:rPr>
              <a:t>cosa </a:t>
            </a:r>
            <a:r>
              <a:rPr lang="it-IT" sz="2800" dirty="0">
                <a:solidFill>
                  <a:schemeClr val="tx1"/>
                </a:solidFill>
              </a:rPr>
              <a:t>sono?</a:t>
            </a:r>
            <a:br>
              <a:rPr lang="it-IT" sz="2800" dirty="0">
                <a:solidFill>
                  <a:schemeClr val="tx1"/>
                </a:solidFill>
              </a:rPr>
            </a:br>
            <a:r>
              <a:rPr lang="it-IT" sz="2800" dirty="0">
                <a:solidFill>
                  <a:schemeClr val="tx1"/>
                </a:solidFill>
              </a:rPr>
              <a:t>- Uso in agronomia</a:t>
            </a:r>
            <a:br>
              <a:rPr lang="it-IT" sz="2800" dirty="0">
                <a:solidFill>
                  <a:schemeClr val="tx1"/>
                </a:solidFill>
              </a:rPr>
            </a:br>
            <a:r>
              <a:rPr lang="it-IT" sz="2800" dirty="0">
                <a:solidFill>
                  <a:schemeClr val="tx1"/>
                </a:solidFill>
              </a:rPr>
              <a:t>- Vantaggi e svantaggi</a:t>
            </a: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5" name="Imagen 449" descr="F:\EOHUB_DRIVE\EOHUB 2018\Dissemination\Captura logo EOHUB vertic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2" y="5374640"/>
            <a:ext cx="1249680" cy="1483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5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07972" y="527791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it-IT" sz="3600" dirty="0" smtClean="0">
                <a:solidFill>
                  <a:schemeClr val="tx1"/>
                </a:solidFill>
              </a:rPr>
              <a:t>Oli </a:t>
            </a:r>
            <a:r>
              <a:rPr lang="it-IT" sz="3600" dirty="0">
                <a:solidFill>
                  <a:schemeClr val="tx1"/>
                </a:solidFill>
              </a:rPr>
              <a:t>essenziali: cosa sono?</a:t>
            </a:r>
            <a:r>
              <a:rPr lang="it-IT" sz="3600" dirty="0" smtClean="0">
                <a:solidFill>
                  <a:schemeClr val="tx1"/>
                </a:solidFill>
              </a:rPr>
              <a:t/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1000" dirty="0">
                <a:solidFill>
                  <a:schemeClr val="tx1"/>
                </a:solidFill>
              </a:rPr>
              <a:t/>
            </a:r>
            <a:br>
              <a:rPr lang="it-IT" sz="1000" dirty="0">
                <a:solidFill>
                  <a:schemeClr val="tx1"/>
                </a:solidFill>
              </a:rPr>
            </a:b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5" name="Imagen 449" descr="F:\EOHUB_DRIVE\EOHUB 2018\Dissemination\Captura logo EOHUB vertic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2" y="5374640"/>
            <a:ext cx="1249680" cy="148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88" y="2511797"/>
            <a:ext cx="2455660" cy="196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19" y="2668096"/>
            <a:ext cx="3306379" cy="165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5342" y="4479528"/>
            <a:ext cx="1669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err="1"/>
              <a:t>idrodistillazione</a:t>
            </a:r>
            <a:endParaRPr lang="fr-BE" dirty="0"/>
          </a:p>
        </p:txBody>
      </p:sp>
      <p:sp>
        <p:nvSpPr>
          <p:cNvPr id="3" name="Rectangle 2"/>
          <p:cNvSpPr/>
          <p:nvPr/>
        </p:nvSpPr>
        <p:spPr>
          <a:xfrm>
            <a:off x="4788024" y="4294862"/>
            <a:ext cx="2160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err="1"/>
              <a:t>distillazione</a:t>
            </a:r>
            <a:r>
              <a:rPr lang="fr-BE" dirty="0"/>
              <a:t> a </a:t>
            </a:r>
            <a:r>
              <a:rPr lang="fr-BE" dirty="0" err="1"/>
              <a:t>vapore</a:t>
            </a:r>
            <a:endParaRPr lang="fr-BE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41" y="1431181"/>
            <a:ext cx="1027013" cy="10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07" y="1484784"/>
            <a:ext cx="1027013" cy="10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75" y="1660376"/>
            <a:ext cx="797818" cy="79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64" y="1569963"/>
            <a:ext cx="941834" cy="94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14" y="5290098"/>
            <a:ext cx="4530080" cy="135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18141" y="5746988"/>
            <a:ext cx="2055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err="1"/>
              <a:t>spremitura</a:t>
            </a:r>
            <a:r>
              <a:rPr lang="fr-BE" dirty="0"/>
              <a:t> a </a:t>
            </a:r>
            <a:r>
              <a:rPr lang="fr-BE" dirty="0" err="1"/>
              <a:t>freddo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908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07972" y="527791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it-IT" sz="3600" dirty="0" smtClean="0">
                <a:solidFill>
                  <a:schemeClr val="tx1"/>
                </a:solidFill>
              </a:rPr>
              <a:t>Oli </a:t>
            </a:r>
            <a:r>
              <a:rPr lang="it-IT" sz="3600" dirty="0">
                <a:solidFill>
                  <a:schemeClr val="tx1"/>
                </a:solidFill>
              </a:rPr>
              <a:t>essenziali: cosa sono?</a:t>
            </a:r>
            <a:r>
              <a:rPr lang="it-IT" sz="3600" dirty="0" smtClean="0">
                <a:solidFill>
                  <a:schemeClr val="tx1"/>
                </a:solidFill>
              </a:rPr>
              <a:t/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1000" dirty="0">
                <a:solidFill>
                  <a:schemeClr val="tx1"/>
                </a:solidFill>
              </a:rPr>
              <a:t/>
            </a:r>
            <a:br>
              <a:rPr lang="it-IT" sz="1000" dirty="0">
                <a:solidFill>
                  <a:schemeClr val="tx1"/>
                </a:solidFill>
              </a:rPr>
            </a:b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5" name="Imagen 449" descr="F:\EOHUB_DRIVE\EOHUB 2018\Dissemination\Captura logo EOHUB vertic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2" y="5374640"/>
            <a:ext cx="1249680" cy="148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41" y="1431181"/>
            <a:ext cx="1027013" cy="10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07" y="1484784"/>
            <a:ext cx="1027013" cy="10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75" y="1660376"/>
            <a:ext cx="797818" cy="79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64" y="1569963"/>
            <a:ext cx="941834" cy="94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25" y="2696211"/>
            <a:ext cx="8129363" cy="348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/>
        </p:nvSpPr>
        <p:spPr>
          <a:xfrm>
            <a:off x="6012160" y="4005064"/>
            <a:ext cx="2097523" cy="93610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5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07972" y="527791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it-IT" sz="3600" dirty="0" smtClean="0">
                <a:solidFill>
                  <a:schemeClr val="tx1"/>
                </a:solidFill>
              </a:rPr>
              <a:t>Oli </a:t>
            </a:r>
            <a:r>
              <a:rPr lang="it-IT" sz="3600" dirty="0">
                <a:solidFill>
                  <a:schemeClr val="tx1"/>
                </a:solidFill>
              </a:rPr>
              <a:t>essenziali: cosa sono?</a:t>
            </a:r>
            <a:r>
              <a:rPr lang="it-IT" sz="3600" dirty="0" smtClean="0">
                <a:solidFill>
                  <a:schemeClr val="tx1"/>
                </a:solidFill>
              </a:rPr>
              <a:t/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1000" dirty="0">
                <a:solidFill>
                  <a:schemeClr val="tx1"/>
                </a:solidFill>
              </a:rPr>
              <a:t/>
            </a:r>
            <a:br>
              <a:rPr lang="it-IT" sz="1000" dirty="0">
                <a:solidFill>
                  <a:schemeClr val="tx1"/>
                </a:solidFill>
              </a:rPr>
            </a:b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5" name="Imagen 449" descr="F:\EOHUB_DRIVE\EOHUB 2018\Dissemination\Captura logo EOHUB vertic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2" y="5374640"/>
            <a:ext cx="1249680" cy="148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41" y="1431181"/>
            <a:ext cx="1027013" cy="10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07" y="1484784"/>
            <a:ext cx="1027013" cy="10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75" y="1660376"/>
            <a:ext cx="797818" cy="79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64" y="1569963"/>
            <a:ext cx="941834" cy="94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3284984"/>
            <a:ext cx="3873598" cy="222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 descr="Ilip0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6567" y="3048748"/>
            <a:ext cx="1951574" cy="154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75" y="4806737"/>
            <a:ext cx="203676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863473" y="4576405"/>
            <a:ext cx="1757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monoterpene</a:t>
            </a:r>
            <a:endParaRPr lang="fr-BE" dirty="0"/>
          </a:p>
        </p:txBody>
      </p:sp>
      <p:sp>
        <p:nvSpPr>
          <p:cNvPr id="14" name="ZoneTexte 13"/>
          <p:cNvSpPr txBox="1"/>
          <p:nvPr/>
        </p:nvSpPr>
        <p:spPr>
          <a:xfrm>
            <a:off x="6015873" y="6422812"/>
            <a:ext cx="1757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sesquiterpene</a:t>
            </a:r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1907704" y="587727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olio</a:t>
            </a:r>
            <a:r>
              <a:rPr lang="fr-BE" dirty="0" smtClean="0"/>
              <a:t> </a:t>
            </a:r>
            <a:r>
              <a:rPr lang="fr-BE" dirty="0" err="1" smtClean="0"/>
              <a:t>essenziale</a:t>
            </a:r>
            <a:r>
              <a:rPr lang="fr-BE" dirty="0" smtClean="0"/>
              <a:t> di ylang </a:t>
            </a:r>
            <a:r>
              <a:rPr lang="fr-BE" dirty="0" err="1" smtClean="0"/>
              <a:t>ylang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234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07972" y="527791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it-IT" sz="3600" dirty="0" smtClean="0">
                <a:solidFill>
                  <a:schemeClr val="tx1"/>
                </a:solidFill>
              </a:rPr>
              <a:t>Oli </a:t>
            </a:r>
            <a:r>
              <a:rPr lang="it-IT" sz="3600" dirty="0">
                <a:solidFill>
                  <a:schemeClr val="tx1"/>
                </a:solidFill>
              </a:rPr>
              <a:t>essenziali: cosa sono?</a:t>
            </a:r>
            <a:r>
              <a:rPr lang="it-IT" sz="3600" dirty="0" smtClean="0">
                <a:solidFill>
                  <a:schemeClr val="tx1"/>
                </a:solidFill>
              </a:rPr>
              <a:t/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1000" dirty="0">
                <a:solidFill>
                  <a:schemeClr val="tx1"/>
                </a:solidFill>
              </a:rPr>
              <a:t/>
            </a:r>
            <a:br>
              <a:rPr lang="it-IT" sz="1000" dirty="0">
                <a:solidFill>
                  <a:schemeClr val="tx1"/>
                </a:solidFill>
              </a:rPr>
            </a:b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5" name="Imagen 449" descr="F:\EOHUB_DRIVE\EOHUB 2018\Dissemination\Captura logo EOHUB vertic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2" y="5374640"/>
            <a:ext cx="1249680" cy="148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41" y="1431181"/>
            <a:ext cx="1027013" cy="10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07" y="1484784"/>
            <a:ext cx="1027013" cy="10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75" y="1660376"/>
            <a:ext cx="797818" cy="79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64" y="1569963"/>
            <a:ext cx="941834" cy="94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098700" y="2852936"/>
            <a:ext cx="56497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Fonte di variazione nella </a:t>
            </a:r>
            <a:r>
              <a:rPr lang="it-IT" sz="2400" dirty="0" smtClean="0"/>
              <a:t>composizione</a:t>
            </a:r>
          </a:p>
          <a:p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Tipo di pianta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Organi</a:t>
            </a:r>
          </a:p>
          <a:p>
            <a:pPr marL="285750" indent="-285750">
              <a:buFontTx/>
              <a:buChar char="-"/>
            </a:pPr>
            <a:r>
              <a:rPr lang="it-IT" dirty="0"/>
              <a:t>stato fisiologico</a:t>
            </a: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Clima</a:t>
            </a:r>
          </a:p>
          <a:p>
            <a:pPr marL="285750" indent="-285750">
              <a:buFontTx/>
              <a:buChar char="-"/>
            </a:pPr>
            <a:r>
              <a:rPr lang="it-IT" dirty="0"/>
              <a:t>composizione del </a:t>
            </a:r>
            <a:r>
              <a:rPr lang="it-IT" dirty="0" smtClean="0"/>
              <a:t>terreno</a:t>
            </a:r>
          </a:p>
          <a:p>
            <a:pPr marL="285750" indent="-285750">
              <a:buFontTx/>
              <a:buChar char="-"/>
            </a:pPr>
            <a:r>
              <a:rPr lang="it-IT" dirty="0"/>
              <a:t>pratiche di </a:t>
            </a:r>
            <a:r>
              <a:rPr lang="it-IT" dirty="0" smtClean="0"/>
              <a:t>coltivazione</a:t>
            </a:r>
          </a:p>
          <a:p>
            <a:pPr marL="285750" indent="-285750">
              <a:buFontTx/>
              <a:buChar char="-"/>
            </a:pPr>
            <a:r>
              <a:rPr lang="it-IT" dirty="0" err="1" smtClean="0"/>
              <a:t>chemotipo</a:t>
            </a:r>
            <a:endParaRPr lang="it-IT" dirty="0" smtClean="0"/>
          </a:p>
          <a:p>
            <a:pPr marL="285750" indent="-285750">
              <a:buFontTx/>
              <a:buChar char="-"/>
            </a:pPr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fr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118" y="3690025"/>
            <a:ext cx="2003673" cy="267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2" y="3573016"/>
            <a:ext cx="226310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5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07972" y="527791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it-IT" sz="3600" dirty="0" smtClean="0">
                <a:solidFill>
                  <a:schemeClr val="tx1"/>
                </a:solidFill>
              </a:rPr>
              <a:t>Oli </a:t>
            </a:r>
            <a:r>
              <a:rPr lang="it-IT" sz="3600" dirty="0">
                <a:solidFill>
                  <a:schemeClr val="tx1"/>
                </a:solidFill>
              </a:rPr>
              <a:t>essenziali: cosa sono?</a:t>
            </a:r>
            <a:r>
              <a:rPr lang="it-IT" sz="3600" dirty="0" smtClean="0">
                <a:solidFill>
                  <a:schemeClr val="tx1"/>
                </a:solidFill>
              </a:rPr>
              <a:t/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1000" dirty="0">
                <a:solidFill>
                  <a:schemeClr val="tx1"/>
                </a:solidFill>
              </a:rPr>
              <a:t/>
            </a:r>
            <a:br>
              <a:rPr lang="it-IT" sz="1000" dirty="0">
                <a:solidFill>
                  <a:schemeClr val="tx1"/>
                </a:solidFill>
              </a:rPr>
            </a:b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5" name="Imagen 449" descr="F:\EOHUB_DRIVE\EOHUB 2018\Dissemination\Captura logo EOHUB vertic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2" y="5374640"/>
            <a:ext cx="1249680" cy="148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41" y="1431181"/>
            <a:ext cx="1027013" cy="10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07" y="1484784"/>
            <a:ext cx="1027013" cy="10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75" y="1660376"/>
            <a:ext cx="797818" cy="79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64" y="1569963"/>
            <a:ext cx="941834" cy="94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59888" y="2710755"/>
            <a:ext cx="4069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/>
              <a:t>chemiotipi</a:t>
            </a:r>
            <a:r>
              <a:rPr lang="fr-BE" sz="2400" dirty="0"/>
              <a:t>: </a:t>
            </a:r>
            <a:r>
              <a:rPr lang="fr-BE" sz="2400" dirty="0" err="1"/>
              <a:t>esempio</a:t>
            </a:r>
            <a:r>
              <a:rPr lang="fr-BE" sz="2400" dirty="0"/>
              <a:t> </a:t>
            </a:r>
            <a:r>
              <a:rPr lang="fr-BE" sz="2400" dirty="0" err="1"/>
              <a:t>del</a:t>
            </a:r>
            <a:r>
              <a:rPr lang="fr-BE" sz="2400" dirty="0"/>
              <a:t> </a:t>
            </a:r>
            <a:r>
              <a:rPr lang="fr-BE" sz="2400" dirty="0" err="1"/>
              <a:t>timo</a:t>
            </a:r>
            <a:endParaRPr lang="fr-BE" sz="2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26" y="3501008"/>
            <a:ext cx="3752094" cy="303685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12160" y="386104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Primo </a:t>
            </a:r>
            <a:r>
              <a:rPr lang="it-IT" b="1" dirty="0">
                <a:solidFill>
                  <a:srgbClr val="FF0000"/>
                </a:solidFill>
              </a:rPr>
              <a:t>consiglio: </a:t>
            </a:r>
            <a:r>
              <a:rPr lang="it-IT" b="1" dirty="0" smtClean="0">
                <a:solidFill>
                  <a:srgbClr val="FF0000"/>
                </a:solidFill>
              </a:rPr>
              <a:t>essere molto attenti </a:t>
            </a:r>
            <a:r>
              <a:rPr lang="it-IT" b="1" dirty="0">
                <a:solidFill>
                  <a:srgbClr val="FF0000"/>
                </a:solidFill>
              </a:rPr>
              <a:t>all'origine del prodotto.</a:t>
            </a:r>
            <a:endParaRPr lang="fr-B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1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745" y="4581128"/>
            <a:ext cx="73183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296472" y="836712"/>
            <a:ext cx="6712498" cy="1765551"/>
          </a:xfrm>
        </p:spPr>
        <p:txBody>
          <a:bodyPr>
            <a:noAutofit/>
          </a:bodyPr>
          <a:lstStyle/>
          <a:p>
            <a:pPr algn="r"/>
            <a:r>
              <a:rPr lang="it-IT" sz="3600" dirty="0" smtClean="0">
                <a:solidFill>
                  <a:schemeClr val="tx1"/>
                </a:solidFill>
              </a:rPr>
              <a:t>Utilizzazione </a:t>
            </a:r>
            <a:r>
              <a:rPr lang="it-IT" sz="3600" dirty="0">
                <a:solidFill>
                  <a:schemeClr val="tx1"/>
                </a:solidFill>
              </a:rPr>
              <a:t>in </a:t>
            </a:r>
            <a:r>
              <a:rPr lang="it-IT" sz="3600" dirty="0" smtClean="0">
                <a:solidFill>
                  <a:schemeClr val="tx1"/>
                </a:solidFill>
              </a:rPr>
              <a:t>agronomia</a:t>
            </a:r>
            <a:br>
              <a:rPr lang="it-IT" sz="3600" dirty="0" smtClean="0">
                <a:solidFill>
                  <a:schemeClr val="tx1"/>
                </a:solidFill>
              </a:rPr>
            </a:br>
            <a:r>
              <a:rPr lang="it-IT" sz="1000" dirty="0">
                <a:solidFill>
                  <a:schemeClr val="tx1"/>
                </a:solidFill>
              </a:rPr>
              <a:t/>
            </a:r>
            <a:br>
              <a:rPr lang="it-IT" sz="1000" dirty="0">
                <a:solidFill>
                  <a:schemeClr val="tx1"/>
                </a:solidFill>
              </a:rPr>
            </a:b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5" name="Imagen 449" descr="F:\EOHUB_DRIVE\EOHUB 2018\Dissemination\Captura logo EOHUB vertical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2" y="5374640"/>
            <a:ext cx="1249680" cy="1483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2346772" y="2060847"/>
            <a:ext cx="59766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«</a:t>
            </a:r>
            <a:r>
              <a:rPr lang="it-IT" sz="2400" b="1" dirty="0"/>
              <a:t> Applicazioni storiche " </a:t>
            </a:r>
          </a:p>
          <a:p>
            <a:r>
              <a:rPr lang="it-IT" sz="2400" dirty="0"/>
              <a:t>Aromatizzante / conservante per alimenti</a:t>
            </a:r>
          </a:p>
          <a:p>
            <a:r>
              <a:rPr lang="it-IT" sz="2400" dirty="0"/>
              <a:t>Profumo in cosmetica</a:t>
            </a:r>
          </a:p>
          <a:p>
            <a:r>
              <a:rPr lang="it-IT" sz="2400" dirty="0"/>
              <a:t>Aromaterapia / massaggio</a:t>
            </a:r>
          </a:p>
          <a:p>
            <a:r>
              <a:rPr lang="it-IT" sz="2400" dirty="0"/>
              <a:t>Salute umana e animale</a:t>
            </a:r>
          </a:p>
          <a:p>
            <a:r>
              <a:rPr lang="it-IT" sz="2400" dirty="0"/>
              <a:t>…</a:t>
            </a:r>
          </a:p>
          <a:p>
            <a:r>
              <a:rPr lang="it-IT" sz="2400" b="1" dirty="0"/>
              <a:t>Tendenze recenti in agronomia</a:t>
            </a:r>
            <a:r>
              <a:rPr lang="it-IT" sz="2400" dirty="0"/>
              <a:t>: </a:t>
            </a:r>
            <a:endParaRPr lang="it-IT" sz="2400" dirty="0" smtClean="0"/>
          </a:p>
          <a:p>
            <a:r>
              <a:rPr lang="it-IT" sz="2400" dirty="0" smtClean="0"/>
              <a:t>pesticidi </a:t>
            </a:r>
            <a:r>
              <a:rPr lang="it-IT" sz="2400" dirty="0"/>
              <a:t>o </a:t>
            </a:r>
            <a:r>
              <a:rPr lang="it-IT" sz="2400" dirty="0" err="1"/>
              <a:t>biopesticidi</a:t>
            </a:r>
            <a:r>
              <a:rPr lang="it-IT" sz="2400" dirty="0"/>
              <a:t> a base biologica</a:t>
            </a:r>
          </a:p>
          <a:p>
            <a:r>
              <a:rPr lang="it-IT" sz="2400" dirty="0"/>
              <a:t>Agente antimicrobico</a:t>
            </a:r>
          </a:p>
          <a:p>
            <a:r>
              <a:rPr lang="it-IT" sz="2400" dirty="0"/>
              <a:t>Agente antifungino</a:t>
            </a:r>
          </a:p>
          <a:p>
            <a:r>
              <a:rPr lang="it-IT" sz="2400" dirty="0" smtClean="0"/>
              <a:t>Insetticida-acaricida</a:t>
            </a:r>
            <a:endParaRPr lang="it-IT" sz="2400" dirty="0"/>
          </a:p>
          <a:p>
            <a:r>
              <a:rPr lang="it-IT" sz="2400" dirty="0"/>
              <a:t>Erbicida</a:t>
            </a:r>
            <a:endParaRPr lang="fr-BE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641" y="5374640"/>
            <a:ext cx="2152551" cy="121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96952"/>
            <a:ext cx="226218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744" y="2437507"/>
            <a:ext cx="7318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0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2915</TotalTime>
  <Words>431</Words>
  <Application>Microsoft Office PowerPoint</Application>
  <PresentationFormat>Affichage à l'écran (4:3)</PresentationFormat>
  <Paragraphs>121</Paragraphs>
  <Slides>18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Gembloux Agro-Bio Tech</vt:lpstr>
      <vt:lpstr>Oli essenziali: applicazioni in agronomia  Prof. Marie-Laure Fauconnier Laboratory of Chemistry of Natural Molecules Gembloux Agro-Bio Tech, ULg,Belgium Project Eramus+ EOHUB</vt:lpstr>
      <vt:lpstr>Schema della presentazione  - Oli essenziali: cosa sono? - Uso in agronomia - Vantaggi e svantaggi</vt:lpstr>
      <vt:lpstr>Oli essenziali: cosa sono?  </vt:lpstr>
      <vt:lpstr>Oli essenziali: cosa sono?  </vt:lpstr>
      <vt:lpstr>Oli essenziali: cosa sono?  </vt:lpstr>
      <vt:lpstr>Oli essenziali: cosa sono?  </vt:lpstr>
      <vt:lpstr>Oli essenziali: cosa sono?  </vt:lpstr>
      <vt:lpstr>Utilizzazione in agronomia  </vt:lpstr>
      <vt:lpstr>Utilizzazione in agronomia Esempio d’utilizzo come diserbante   </vt:lpstr>
      <vt:lpstr>Utilizzazione in agronomia Esempio d’utilizzo come diserbante   </vt:lpstr>
      <vt:lpstr>Utilizzazione in agronomia Esempio d’utilizzo come acaricida  </vt:lpstr>
      <vt:lpstr>Utilizzazione in agronomia Esempio d’utilizzo come insetticida  </vt:lpstr>
      <vt:lpstr>Utilizzazione in agronomia Esempio d’utilizzo come insetticida  </vt:lpstr>
      <vt:lpstr>Utilizzazione in agronomia cosa dice la legislazione ? </vt:lpstr>
      <vt:lpstr>Présentation PowerPoint</vt:lpstr>
      <vt:lpstr>Présentation PowerPoint</vt:lpstr>
      <vt:lpstr>Grazie per la vostra attenzione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Gembloux Agro-Bio Tech</dc:title>
  <dc:creator>Utilisateur Windows</dc:creator>
  <cp:lastModifiedBy>Utilisateur Windows</cp:lastModifiedBy>
  <cp:revision>80</cp:revision>
  <dcterms:created xsi:type="dcterms:W3CDTF">2018-09-04T06:29:47Z</dcterms:created>
  <dcterms:modified xsi:type="dcterms:W3CDTF">2020-02-05T08:32:35Z</dcterms:modified>
</cp:coreProperties>
</file>