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
  </p:notesMasterIdLst>
  <p:sldIdLst>
    <p:sldId id="256" r:id="rId2"/>
  </p:sldIdLst>
  <p:sldSz cx="30275213" cy="42803763"/>
  <p:notesSz cx="6743700" cy="9639300"/>
  <p:defaultTextStyle>
    <a:defPPr>
      <a:defRPr lang="en-US"/>
    </a:defPPr>
    <a:lvl1pPr marL="0" algn="l" defTabSz="3110332" rtl="0" eaLnBrk="1" latinLnBrk="0" hangingPunct="1">
      <a:defRPr sz="6123" kern="1200">
        <a:solidFill>
          <a:schemeClr val="tx1"/>
        </a:solidFill>
        <a:latin typeface="+mn-lt"/>
        <a:ea typeface="+mn-ea"/>
        <a:cs typeface="+mn-cs"/>
      </a:defRPr>
    </a:lvl1pPr>
    <a:lvl2pPr marL="1555166" algn="l" defTabSz="3110332" rtl="0" eaLnBrk="1" latinLnBrk="0" hangingPunct="1">
      <a:defRPr sz="6123" kern="1200">
        <a:solidFill>
          <a:schemeClr val="tx1"/>
        </a:solidFill>
        <a:latin typeface="+mn-lt"/>
        <a:ea typeface="+mn-ea"/>
        <a:cs typeface="+mn-cs"/>
      </a:defRPr>
    </a:lvl2pPr>
    <a:lvl3pPr marL="3110332" algn="l" defTabSz="3110332" rtl="0" eaLnBrk="1" latinLnBrk="0" hangingPunct="1">
      <a:defRPr sz="6123" kern="1200">
        <a:solidFill>
          <a:schemeClr val="tx1"/>
        </a:solidFill>
        <a:latin typeface="+mn-lt"/>
        <a:ea typeface="+mn-ea"/>
        <a:cs typeface="+mn-cs"/>
      </a:defRPr>
    </a:lvl3pPr>
    <a:lvl4pPr marL="4665497" algn="l" defTabSz="3110332" rtl="0" eaLnBrk="1" latinLnBrk="0" hangingPunct="1">
      <a:defRPr sz="6123" kern="1200">
        <a:solidFill>
          <a:schemeClr val="tx1"/>
        </a:solidFill>
        <a:latin typeface="+mn-lt"/>
        <a:ea typeface="+mn-ea"/>
        <a:cs typeface="+mn-cs"/>
      </a:defRPr>
    </a:lvl4pPr>
    <a:lvl5pPr marL="6220663" algn="l" defTabSz="3110332" rtl="0" eaLnBrk="1" latinLnBrk="0" hangingPunct="1">
      <a:defRPr sz="6123" kern="1200">
        <a:solidFill>
          <a:schemeClr val="tx1"/>
        </a:solidFill>
        <a:latin typeface="+mn-lt"/>
        <a:ea typeface="+mn-ea"/>
        <a:cs typeface="+mn-cs"/>
      </a:defRPr>
    </a:lvl5pPr>
    <a:lvl6pPr marL="7775829" algn="l" defTabSz="3110332" rtl="0" eaLnBrk="1" latinLnBrk="0" hangingPunct="1">
      <a:defRPr sz="6123" kern="1200">
        <a:solidFill>
          <a:schemeClr val="tx1"/>
        </a:solidFill>
        <a:latin typeface="+mn-lt"/>
        <a:ea typeface="+mn-ea"/>
        <a:cs typeface="+mn-cs"/>
      </a:defRPr>
    </a:lvl6pPr>
    <a:lvl7pPr marL="9330995" algn="l" defTabSz="3110332" rtl="0" eaLnBrk="1" latinLnBrk="0" hangingPunct="1">
      <a:defRPr sz="6123" kern="1200">
        <a:solidFill>
          <a:schemeClr val="tx1"/>
        </a:solidFill>
        <a:latin typeface="+mn-lt"/>
        <a:ea typeface="+mn-ea"/>
        <a:cs typeface="+mn-cs"/>
      </a:defRPr>
    </a:lvl7pPr>
    <a:lvl8pPr marL="10886161" algn="l" defTabSz="3110332" rtl="0" eaLnBrk="1" latinLnBrk="0" hangingPunct="1">
      <a:defRPr sz="6123" kern="1200">
        <a:solidFill>
          <a:schemeClr val="tx1"/>
        </a:solidFill>
        <a:latin typeface="+mn-lt"/>
        <a:ea typeface="+mn-ea"/>
        <a:cs typeface="+mn-cs"/>
      </a:defRPr>
    </a:lvl8pPr>
    <a:lvl9pPr marL="12441326" algn="l" defTabSz="3110332" rtl="0" eaLnBrk="1" latinLnBrk="0" hangingPunct="1">
      <a:defRPr sz="6123"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481">
          <p15:clr>
            <a:srgbClr val="A4A3A4"/>
          </p15:clr>
        </p15:guide>
        <p15:guide id="2"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26B21"/>
    <a:srgbClr val="005393"/>
    <a:srgbClr val="E5E5E5"/>
    <a:srgbClr val="D4E9E8"/>
    <a:srgbClr val="5BC4BE"/>
    <a:srgbClr val="5CC2B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7" autoAdjust="0"/>
    <p:restoredTop sz="94875"/>
  </p:normalViewPr>
  <p:slideViewPr>
    <p:cSldViewPr snapToGrid="0" snapToObjects="1">
      <p:cViewPr varScale="1">
        <p:scale>
          <a:sx n="18" d="100"/>
          <a:sy n="18" d="100"/>
        </p:scale>
        <p:origin x="-2622" y="-132"/>
      </p:cViewPr>
      <p:guideLst>
        <p:guide orient="horz" pos="13481"/>
        <p:guide pos="953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270" cy="48363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9869" y="0"/>
            <a:ext cx="2922270" cy="483639"/>
          </a:xfrm>
          <a:prstGeom prst="rect">
            <a:avLst/>
          </a:prstGeom>
        </p:spPr>
        <p:txBody>
          <a:bodyPr vert="horz" lIns="91440" tIns="45720" rIns="91440" bIns="45720" rtlCol="0"/>
          <a:lstStyle>
            <a:lvl1pPr algn="r">
              <a:defRPr sz="1200"/>
            </a:lvl1pPr>
          </a:lstStyle>
          <a:p>
            <a:fld id="{7BCAE4F3-A7D0-7A49-8BC6-68081E334E86}" type="datetimeFigureOut">
              <a:rPr lang="en-US" smtClean="0"/>
              <a:pPr/>
              <a:t>1/13/2020</a:t>
            </a:fld>
            <a:endParaRPr lang="en-US"/>
          </a:p>
        </p:txBody>
      </p:sp>
      <p:sp>
        <p:nvSpPr>
          <p:cNvPr id="4" name="Slide Image Placeholder 3"/>
          <p:cNvSpPr>
            <a:spLocks noGrp="1" noRot="1" noChangeAspect="1"/>
          </p:cNvSpPr>
          <p:nvPr>
            <p:ph type="sldImg" idx="2"/>
          </p:nvPr>
        </p:nvSpPr>
        <p:spPr>
          <a:xfrm>
            <a:off x="2222500" y="1204913"/>
            <a:ext cx="2298700" cy="32527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4370" y="4638913"/>
            <a:ext cx="5394960" cy="379547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55663"/>
            <a:ext cx="2922270" cy="4836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9869" y="9155663"/>
            <a:ext cx="2922270" cy="483638"/>
          </a:xfrm>
          <a:prstGeom prst="rect">
            <a:avLst/>
          </a:prstGeom>
        </p:spPr>
        <p:txBody>
          <a:bodyPr vert="horz" lIns="91440" tIns="45720" rIns="91440" bIns="45720" rtlCol="0" anchor="b"/>
          <a:lstStyle>
            <a:lvl1pPr algn="r">
              <a:defRPr sz="1200"/>
            </a:lvl1pPr>
          </a:lstStyle>
          <a:p>
            <a:fld id="{A6DC32EB-34A8-8345-B665-F3C19AE613AC}" type="slidenum">
              <a:rPr lang="en-US" smtClean="0"/>
              <a:pPr/>
              <a:t>‹N°›</a:t>
            </a:fld>
            <a:endParaRPr lang="en-US"/>
          </a:p>
        </p:txBody>
      </p:sp>
    </p:spTree>
    <p:extLst>
      <p:ext uri="{BB962C8B-B14F-4D97-AF65-F5344CB8AC3E}">
        <p14:creationId xmlns:p14="http://schemas.microsoft.com/office/powerpoint/2010/main" xmlns="" val="384994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00" y="1204913"/>
            <a:ext cx="2298700" cy="32527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DC32EB-34A8-8345-B665-F3C19AE613AC}" type="slidenum">
              <a:rPr lang="en-US" smtClean="0"/>
              <a:pPr/>
              <a:t>1</a:t>
            </a:fld>
            <a:endParaRPr lang="en-US"/>
          </a:p>
        </p:txBody>
      </p:sp>
    </p:spTree>
    <p:extLst>
      <p:ext uri="{BB962C8B-B14F-4D97-AF65-F5344CB8AC3E}">
        <p14:creationId xmlns:p14="http://schemas.microsoft.com/office/powerpoint/2010/main" xmlns="" val="331389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7CEEBB-9DBA-2C49-95FB-A5F568ECD01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2094337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7CEEBB-9DBA-2C49-95FB-A5F568ECD01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396082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7CEEBB-9DBA-2C49-95FB-A5F568ECD01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4174482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7CEEBB-9DBA-2C49-95FB-A5F568ECD01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1048594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7CEEBB-9DBA-2C49-95FB-A5F568ECD013}"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256162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7CEEBB-9DBA-2C49-95FB-A5F568ECD013}"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376443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7CEEBB-9DBA-2C49-95FB-A5F568ECD013}"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1733013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7CEEBB-9DBA-2C49-95FB-A5F568ECD013}"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387148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CEEBB-9DBA-2C49-95FB-A5F568ECD013}"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2012703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C27CEEBB-9DBA-2C49-95FB-A5F568ECD013}"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4268771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Edit Master text styles</a:t>
            </a:r>
          </a:p>
        </p:txBody>
      </p:sp>
      <p:sp>
        <p:nvSpPr>
          <p:cNvPr id="5" name="Date Placeholder 4"/>
          <p:cNvSpPr>
            <a:spLocks noGrp="1"/>
          </p:cNvSpPr>
          <p:nvPr>
            <p:ph type="dt" sz="half" idx="10"/>
          </p:nvPr>
        </p:nvSpPr>
        <p:spPr/>
        <p:txBody>
          <a:bodyPr/>
          <a:lstStyle/>
          <a:p>
            <a:fld id="{C27CEEBB-9DBA-2C49-95FB-A5F568ECD013}"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2683806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C27CEEBB-9DBA-2C49-95FB-A5F568ECD013}" type="datetimeFigureOut">
              <a:rPr lang="en-US" smtClean="0"/>
              <a:pPr/>
              <a:t>1/13/2020</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1BCE2C6-3DFF-0247-8CC5-BC681CC654AF}" type="slidenum">
              <a:rPr lang="en-US" smtClean="0"/>
              <a:pPr/>
              <a:t>‹N°›</a:t>
            </a:fld>
            <a:endParaRPr lang="en-US"/>
          </a:p>
        </p:txBody>
      </p:sp>
    </p:spTree>
    <p:extLst>
      <p:ext uri="{BB962C8B-B14F-4D97-AF65-F5344CB8AC3E}">
        <p14:creationId xmlns:p14="http://schemas.microsoft.com/office/powerpoint/2010/main" xmlns="" val="41485802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771166A-68B3-0C40-80A0-05FFD3DB33FC}"/>
              </a:ext>
            </a:extLst>
          </p:cNvPr>
          <p:cNvSpPr/>
          <p:nvPr/>
        </p:nvSpPr>
        <p:spPr>
          <a:xfrm>
            <a:off x="-5255" y="123258"/>
            <a:ext cx="30275212" cy="6730283"/>
          </a:xfrm>
          <a:prstGeom prst="rect">
            <a:avLst/>
          </a:prstGeom>
          <a:solidFill>
            <a:srgbClr val="D4E9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67" dirty="0"/>
          </a:p>
        </p:txBody>
      </p:sp>
      <p:sp>
        <p:nvSpPr>
          <p:cNvPr id="5" name="TextBox 4">
            <a:extLst>
              <a:ext uri="{FF2B5EF4-FFF2-40B4-BE49-F238E27FC236}">
                <a16:creationId xmlns:a16="http://schemas.microsoft.com/office/drawing/2014/main" xmlns="" id="{12FA3425-2E16-E04B-832D-AB57AAD77641}"/>
              </a:ext>
            </a:extLst>
          </p:cNvPr>
          <p:cNvSpPr txBox="1"/>
          <p:nvPr/>
        </p:nvSpPr>
        <p:spPr>
          <a:xfrm>
            <a:off x="869687" y="4561386"/>
            <a:ext cx="28535842" cy="1976823"/>
          </a:xfrm>
          <a:prstGeom prst="rect">
            <a:avLst/>
          </a:prstGeom>
          <a:noFill/>
        </p:spPr>
        <p:txBody>
          <a:bodyPr wrap="square" rtlCol="0">
            <a:spAutoFit/>
          </a:bodyPr>
          <a:lstStyle/>
          <a:p>
            <a:pPr algn="ctr"/>
            <a:r>
              <a:rPr lang="en-US" sz="6000" dirty="0">
                <a:solidFill>
                  <a:srgbClr val="005393"/>
                </a:solidFill>
              </a:rPr>
              <a:t>Verification of the reference intervals proposed by Abbott on </a:t>
            </a:r>
            <a:r>
              <a:rPr lang="en-US" sz="6000" dirty="0" err="1">
                <a:solidFill>
                  <a:srgbClr val="005393"/>
                </a:solidFill>
              </a:rPr>
              <a:t>Alinity</a:t>
            </a:r>
            <a:r>
              <a:rPr lang="en-US" sz="6000" dirty="0">
                <a:solidFill>
                  <a:srgbClr val="005393"/>
                </a:solidFill>
              </a:rPr>
              <a:t> ci in a population of healthy subjects from Liege, Belgium. </a:t>
            </a:r>
            <a:endParaRPr lang="fr-BE" sz="6000" dirty="0">
              <a:solidFill>
                <a:srgbClr val="005393"/>
              </a:solidFill>
            </a:endParaRPr>
          </a:p>
        </p:txBody>
      </p:sp>
      <p:sp>
        <p:nvSpPr>
          <p:cNvPr id="6" name="Rounded Rectangle 5">
            <a:extLst>
              <a:ext uri="{FF2B5EF4-FFF2-40B4-BE49-F238E27FC236}">
                <a16:creationId xmlns:a16="http://schemas.microsoft.com/office/drawing/2014/main" xmlns="" id="{59F94E5F-41F5-E246-8A3E-AC827B5311B5}"/>
              </a:ext>
            </a:extLst>
          </p:cNvPr>
          <p:cNvSpPr/>
          <p:nvPr/>
        </p:nvSpPr>
        <p:spPr>
          <a:xfrm>
            <a:off x="869687" y="7374607"/>
            <a:ext cx="28535842" cy="2929906"/>
          </a:xfrm>
          <a:prstGeom prst="round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67"/>
          </a:p>
        </p:txBody>
      </p:sp>
      <p:sp>
        <p:nvSpPr>
          <p:cNvPr id="8" name="TextBox 7">
            <a:extLst>
              <a:ext uri="{FF2B5EF4-FFF2-40B4-BE49-F238E27FC236}">
                <a16:creationId xmlns:a16="http://schemas.microsoft.com/office/drawing/2014/main" xmlns="" id="{8D03DD2D-82B5-2B40-AB85-1E02F05B2B54}"/>
              </a:ext>
            </a:extLst>
          </p:cNvPr>
          <p:cNvSpPr txBox="1"/>
          <p:nvPr/>
        </p:nvSpPr>
        <p:spPr>
          <a:xfrm>
            <a:off x="2687312" y="7686611"/>
            <a:ext cx="24909362" cy="701383"/>
          </a:xfrm>
          <a:prstGeom prst="rect">
            <a:avLst/>
          </a:prstGeom>
          <a:noFill/>
        </p:spPr>
        <p:txBody>
          <a:bodyPr wrap="square" rtlCol="0">
            <a:spAutoFit/>
          </a:bodyPr>
          <a:lstStyle/>
          <a:p>
            <a:pPr algn="ctr"/>
            <a:r>
              <a:rPr lang="en-US" sz="3963" dirty="0">
                <a:solidFill>
                  <a:srgbClr val="F26B21"/>
                </a:solidFill>
                <a:latin typeface="DIN-Bold" pitchFamily="2" charset="0"/>
              </a:rPr>
              <a:t>C.Bertholet</a:t>
            </a:r>
            <a:r>
              <a:rPr lang="en-US" sz="3963" baseline="30000" dirty="0">
                <a:solidFill>
                  <a:srgbClr val="F26B21"/>
                </a:solidFill>
                <a:latin typeface="DIN-Bold" pitchFamily="2" charset="0"/>
              </a:rPr>
              <a:t>1</a:t>
            </a:r>
            <a:r>
              <a:rPr lang="en-US" sz="3963" dirty="0">
                <a:solidFill>
                  <a:srgbClr val="F26B21"/>
                </a:solidFill>
                <a:latin typeface="DIN-Bold" pitchFamily="2" charset="0"/>
              </a:rPr>
              <a:t>, M.Lamtiri-Laarif</a:t>
            </a:r>
            <a:r>
              <a:rPr lang="en-US" sz="3963" baseline="30000" dirty="0">
                <a:solidFill>
                  <a:srgbClr val="F26B21"/>
                </a:solidFill>
                <a:latin typeface="DIN-Bold" pitchFamily="2" charset="0"/>
              </a:rPr>
              <a:t>1</a:t>
            </a:r>
            <a:r>
              <a:rPr lang="en-US" sz="3963" dirty="0">
                <a:solidFill>
                  <a:srgbClr val="F26B21"/>
                </a:solidFill>
                <a:latin typeface="DIN-Bold" pitchFamily="2" charset="0"/>
              </a:rPr>
              <a:t>,</a:t>
            </a:r>
            <a:r>
              <a:rPr lang="en-US" sz="3963" baseline="30000" dirty="0">
                <a:solidFill>
                  <a:srgbClr val="F26B21"/>
                </a:solidFill>
                <a:latin typeface="DIN-Bold" pitchFamily="2" charset="0"/>
              </a:rPr>
              <a:t> </a:t>
            </a:r>
            <a:r>
              <a:rPr lang="en-US" sz="3963" dirty="0">
                <a:solidFill>
                  <a:srgbClr val="F26B21"/>
                </a:solidFill>
                <a:latin typeface="DIN-Bold" pitchFamily="2" charset="0"/>
              </a:rPr>
              <a:t>L.Vranken</a:t>
            </a:r>
            <a:r>
              <a:rPr lang="en-US" sz="3963" baseline="30000" dirty="0">
                <a:solidFill>
                  <a:srgbClr val="F26B21"/>
                </a:solidFill>
                <a:latin typeface="DIN-Bold" pitchFamily="2" charset="0"/>
              </a:rPr>
              <a:t>1 </a:t>
            </a:r>
            <a:r>
              <a:rPr lang="en-US" sz="3963" dirty="0">
                <a:solidFill>
                  <a:srgbClr val="F26B21"/>
                </a:solidFill>
                <a:latin typeface="DIN-Bold" pitchFamily="2" charset="0"/>
              </a:rPr>
              <a:t>, R.Gadisseur</a:t>
            </a:r>
            <a:r>
              <a:rPr lang="en-US" sz="3963" baseline="30000" dirty="0">
                <a:solidFill>
                  <a:srgbClr val="F26B21"/>
                </a:solidFill>
                <a:latin typeface="DIN-Bold" pitchFamily="2" charset="0"/>
              </a:rPr>
              <a:t>1 </a:t>
            </a:r>
            <a:r>
              <a:rPr lang="en-US" sz="3963" dirty="0">
                <a:solidFill>
                  <a:srgbClr val="F26B21"/>
                </a:solidFill>
                <a:latin typeface="DIN-Bold" pitchFamily="2" charset="0"/>
              </a:rPr>
              <a:t>, S.Delcour</a:t>
            </a:r>
            <a:r>
              <a:rPr lang="en-US" sz="3963" baseline="30000" dirty="0">
                <a:solidFill>
                  <a:srgbClr val="F26B21"/>
                </a:solidFill>
                <a:latin typeface="DIN-Bold" pitchFamily="2" charset="0"/>
              </a:rPr>
              <a:t>1 </a:t>
            </a:r>
            <a:r>
              <a:rPr lang="en-US" sz="3963" dirty="0">
                <a:solidFill>
                  <a:srgbClr val="F26B21"/>
                </a:solidFill>
                <a:latin typeface="DIN-Bold" pitchFamily="2" charset="0"/>
              </a:rPr>
              <a:t>, E.Cavalier</a:t>
            </a:r>
            <a:r>
              <a:rPr lang="en-US" sz="3963" baseline="30000" dirty="0">
                <a:solidFill>
                  <a:srgbClr val="F26B21"/>
                </a:solidFill>
                <a:latin typeface="DIN-Bold" pitchFamily="2" charset="0"/>
              </a:rPr>
              <a:t>1</a:t>
            </a:r>
            <a:endParaRPr lang="en-US" sz="3963" dirty="0">
              <a:solidFill>
                <a:srgbClr val="F26B21"/>
              </a:solidFill>
              <a:latin typeface="DIN-Bold" pitchFamily="2" charset="0"/>
            </a:endParaRPr>
          </a:p>
        </p:txBody>
      </p:sp>
      <p:pic>
        <p:nvPicPr>
          <p:cNvPr id="9" name="Picture 8">
            <a:extLst>
              <a:ext uri="{FF2B5EF4-FFF2-40B4-BE49-F238E27FC236}">
                <a16:creationId xmlns:a16="http://schemas.microsoft.com/office/drawing/2014/main" xmlns="" id="{C2F7802D-9917-354C-B67C-5C6AD1D6FE8B}"/>
              </a:ext>
            </a:extLst>
          </p:cNvPr>
          <p:cNvPicPr>
            <a:picLocks noChangeAspect="1"/>
          </p:cNvPicPr>
          <p:nvPr/>
        </p:nvPicPr>
        <p:blipFill>
          <a:blip r:embed="rId3"/>
          <a:stretch>
            <a:fillRect/>
          </a:stretch>
        </p:blipFill>
        <p:spPr>
          <a:xfrm>
            <a:off x="6868737" y="905885"/>
            <a:ext cx="4824633" cy="2760849"/>
          </a:xfrm>
          <a:prstGeom prst="rect">
            <a:avLst/>
          </a:prstGeom>
        </p:spPr>
      </p:pic>
      <p:pic>
        <p:nvPicPr>
          <p:cNvPr id="11" name="Picture 10">
            <a:extLst>
              <a:ext uri="{FF2B5EF4-FFF2-40B4-BE49-F238E27FC236}">
                <a16:creationId xmlns:a16="http://schemas.microsoft.com/office/drawing/2014/main" xmlns="" id="{5B661ADF-7634-E245-A7DC-0397BB01BB96}"/>
              </a:ext>
            </a:extLst>
          </p:cNvPr>
          <p:cNvPicPr>
            <a:picLocks noChangeAspect="1"/>
          </p:cNvPicPr>
          <p:nvPr/>
        </p:nvPicPr>
        <p:blipFill>
          <a:blip r:embed="rId4"/>
          <a:stretch>
            <a:fillRect/>
          </a:stretch>
        </p:blipFill>
        <p:spPr>
          <a:xfrm>
            <a:off x="13216565" y="441639"/>
            <a:ext cx="3834696" cy="3834696"/>
          </a:xfrm>
          <a:prstGeom prst="rect">
            <a:avLst/>
          </a:prstGeom>
        </p:spPr>
      </p:pic>
      <p:pic>
        <p:nvPicPr>
          <p:cNvPr id="13" name="Picture 12">
            <a:extLst>
              <a:ext uri="{FF2B5EF4-FFF2-40B4-BE49-F238E27FC236}">
                <a16:creationId xmlns:a16="http://schemas.microsoft.com/office/drawing/2014/main" xmlns="" id="{95EE253E-7C77-F44B-916A-B234C576FAAC}"/>
              </a:ext>
            </a:extLst>
          </p:cNvPr>
          <p:cNvPicPr>
            <a:picLocks noChangeAspect="1"/>
          </p:cNvPicPr>
          <p:nvPr/>
        </p:nvPicPr>
        <p:blipFill>
          <a:blip r:embed="rId5"/>
          <a:stretch>
            <a:fillRect/>
          </a:stretch>
        </p:blipFill>
        <p:spPr>
          <a:xfrm>
            <a:off x="18581843" y="961286"/>
            <a:ext cx="4409920" cy="2527114"/>
          </a:xfrm>
          <a:prstGeom prst="rect">
            <a:avLst/>
          </a:prstGeom>
        </p:spPr>
      </p:pic>
      <p:sp>
        <p:nvSpPr>
          <p:cNvPr id="14" name="TextBox 13">
            <a:extLst>
              <a:ext uri="{FF2B5EF4-FFF2-40B4-BE49-F238E27FC236}">
                <a16:creationId xmlns:a16="http://schemas.microsoft.com/office/drawing/2014/main" xmlns="" id="{0618494B-C711-4541-9A9E-74E159748248}"/>
              </a:ext>
            </a:extLst>
          </p:cNvPr>
          <p:cNvSpPr txBox="1"/>
          <p:nvPr/>
        </p:nvSpPr>
        <p:spPr>
          <a:xfrm>
            <a:off x="2217857" y="10676665"/>
            <a:ext cx="10660075" cy="923330"/>
          </a:xfrm>
          <a:prstGeom prst="rect">
            <a:avLst/>
          </a:prstGeom>
          <a:noFill/>
        </p:spPr>
        <p:txBody>
          <a:bodyPr wrap="square" rtlCol="0">
            <a:spAutoFit/>
          </a:bodyPr>
          <a:lstStyle/>
          <a:p>
            <a:r>
              <a:rPr lang="en-US" sz="5400" b="1" dirty="0">
                <a:solidFill>
                  <a:srgbClr val="005393"/>
                </a:solidFill>
                <a:latin typeface="DaunPenh" pitchFamily="2" charset="0"/>
                <a:cs typeface="DaunPenh" pitchFamily="2" charset="0"/>
              </a:rPr>
              <a:t>Introduction:</a:t>
            </a:r>
            <a:endParaRPr lang="en-US" sz="4400" b="1" dirty="0">
              <a:solidFill>
                <a:srgbClr val="005393"/>
              </a:solidFill>
              <a:latin typeface="DaunPenh" pitchFamily="2" charset="0"/>
              <a:cs typeface="DaunPenh" pitchFamily="2" charset="0"/>
            </a:endParaRPr>
          </a:p>
        </p:txBody>
      </p:sp>
      <p:sp>
        <p:nvSpPr>
          <p:cNvPr id="15" name="TextBox 14">
            <a:extLst>
              <a:ext uri="{FF2B5EF4-FFF2-40B4-BE49-F238E27FC236}">
                <a16:creationId xmlns:a16="http://schemas.microsoft.com/office/drawing/2014/main" xmlns="" id="{AB350CC2-C198-1543-A959-18B80A75E40D}"/>
              </a:ext>
            </a:extLst>
          </p:cNvPr>
          <p:cNvSpPr txBox="1"/>
          <p:nvPr/>
        </p:nvSpPr>
        <p:spPr>
          <a:xfrm>
            <a:off x="2687312" y="8646760"/>
            <a:ext cx="24909362" cy="579403"/>
          </a:xfrm>
          <a:prstGeom prst="rect">
            <a:avLst/>
          </a:prstGeom>
          <a:noFill/>
        </p:spPr>
        <p:txBody>
          <a:bodyPr wrap="square" rtlCol="0">
            <a:spAutoFit/>
          </a:bodyPr>
          <a:lstStyle/>
          <a:p>
            <a:pPr algn="ctr"/>
            <a:r>
              <a:rPr lang="en-US" sz="3171" baseline="30000" dirty="0">
                <a:latin typeface="DIN-Regular" pitchFamily="2" charset="0"/>
              </a:rPr>
              <a:t>1 </a:t>
            </a:r>
            <a:r>
              <a:rPr lang="en-US" sz="3171" dirty="0">
                <a:latin typeface="DIN-Regular" pitchFamily="2" charset="0"/>
              </a:rPr>
              <a:t>Department of Clinical Chemistry, University of Liège, CHU </a:t>
            </a:r>
            <a:r>
              <a:rPr lang="en-US" sz="3171" dirty="0" err="1">
                <a:latin typeface="DIN-Regular" pitchFamily="2" charset="0"/>
              </a:rPr>
              <a:t>Sart</a:t>
            </a:r>
            <a:r>
              <a:rPr lang="en-US" sz="3171" dirty="0">
                <a:latin typeface="DIN-Regular" pitchFamily="2" charset="0"/>
              </a:rPr>
              <a:t>-Tilman, B-4000 Liège, Belgium.</a:t>
            </a:r>
          </a:p>
        </p:txBody>
      </p:sp>
      <p:sp>
        <p:nvSpPr>
          <p:cNvPr id="16" name="TextBox 15">
            <a:extLst>
              <a:ext uri="{FF2B5EF4-FFF2-40B4-BE49-F238E27FC236}">
                <a16:creationId xmlns:a16="http://schemas.microsoft.com/office/drawing/2014/main" xmlns="" id="{2AB44595-25D1-644E-B852-C5761D45B3E9}"/>
              </a:ext>
            </a:extLst>
          </p:cNvPr>
          <p:cNvSpPr txBox="1"/>
          <p:nvPr/>
        </p:nvSpPr>
        <p:spPr>
          <a:xfrm>
            <a:off x="1658601" y="11759575"/>
            <a:ext cx="11279250" cy="8586966"/>
          </a:xfrm>
          <a:prstGeom prst="rect">
            <a:avLst/>
          </a:prstGeom>
          <a:noFill/>
        </p:spPr>
        <p:txBody>
          <a:bodyPr wrap="square" rtlCol="0">
            <a:spAutoFit/>
          </a:bodyPr>
          <a:lstStyle/>
          <a:p>
            <a:pPr algn="just"/>
            <a:r>
              <a:rPr lang="en-US" sz="2400" dirty="0">
                <a:latin typeface="DaunPenh" pitchFamily="2" charset="0"/>
                <a:cs typeface="DaunPenh" pitchFamily="2" charset="0"/>
              </a:rPr>
              <a:t>The institute for clinical chemistry, laboratory medicine and endocrinology at the university hospital (CHU)in Liege has introduced the Abbott  Alinity ci system family in the routine testing.</a:t>
            </a:r>
          </a:p>
          <a:p>
            <a:pPr algn="just"/>
            <a:endParaRPr lang="en-US" sz="2400" dirty="0">
              <a:latin typeface="DaunPenh" pitchFamily="2" charset="0"/>
              <a:cs typeface="DaunPenh" pitchFamily="2" charset="0"/>
            </a:endParaRPr>
          </a:p>
          <a:p>
            <a:pPr algn="just"/>
            <a:r>
              <a:rPr lang="en-US" sz="2400" dirty="0">
                <a:latin typeface="DaunPenh" pitchFamily="2" charset="0"/>
                <a:cs typeface="DaunPenh" pitchFamily="2" charset="0"/>
              </a:rPr>
              <a:t>Before routine start with the Alinity solution validation and verification of the new routine systems and the respective assays is important. Before CHU Liege was working with a Roche solution.</a:t>
            </a:r>
          </a:p>
          <a:p>
            <a:pPr algn="just"/>
            <a:r>
              <a:rPr lang="en-US" sz="2400" dirty="0">
                <a:latin typeface="DaunPenh" pitchFamily="2" charset="0"/>
                <a:cs typeface="DaunPenh" pitchFamily="2" charset="0"/>
              </a:rPr>
              <a:t>According to ISO 15189 standard, the analytical performances of CE-marked devices as provided by manufacturer in the respective instructions for use of the assays must be verified by certified laboratories. For each assay analytical performance (trueness and precision), limit of detection (LOD) and quantification (LOQ), measurement uncertainty and bias against peers and reference methods must be verified. Furthermore, a comparison of the new method to the previous solution has to be performed including samples with values distributed over the linear range of the assay.. </a:t>
            </a:r>
          </a:p>
          <a:p>
            <a:pPr algn="just"/>
            <a:endParaRPr lang="en-US" sz="2400" dirty="0">
              <a:latin typeface="DaunPenh" pitchFamily="2" charset="0"/>
              <a:cs typeface="DaunPenh" pitchFamily="2" charset="0"/>
            </a:endParaRPr>
          </a:p>
          <a:p>
            <a:pPr algn="just"/>
            <a:r>
              <a:rPr lang="en-US" sz="2400" dirty="0">
                <a:latin typeface="DaunPenh" pitchFamily="2" charset="0"/>
                <a:cs typeface="DaunPenh" pitchFamily="2" charset="0"/>
              </a:rPr>
              <a:t>Verification of the reference intervals as provided in the manufacturer instruction for use is also  a key requirement.. Based on CLSI EP28-A3 guidelines samples from a selected population of 20 healthy individuals are required to verify the reference range. This is the preferred method as establishment of reference range for all analytes can be cumbersome. Depending on the analyte, the established reference interval can be influenced by age, sex, hormonal cycle or nychthemeral cycle. and a samples from 120 healthy individuals are required.</a:t>
            </a:r>
          </a:p>
          <a:p>
            <a:pPr algn="just"/>
            <a:endParaRPr lang="en-US" sz="2400" dirty="0">
              <a:latin typeface="DaunPenh" pitchFamily="2" charset="0"/>
              <a:cs typeface="DaunPenh" pitchFamily="2" charset="0"/>
            </a:endParaRPr>
          </a:p>
          <a:p>
            <a:pPr algn="just"/>
            <a:r>
              <a:rPr lang="en-US" sz="2400" dirty="0">
                <a:latin typeface="DaunPenh" pitchFamily="2" charset="0"/>
                <a:cs typeface="DaunPenh" pitchFamily="2" charset="0"/>
              </a:rPr>
              <a:t>Objective of our evaluation was to verify the reference ranges of the Abbott Alinity clinical chemistry and immunoassay assay provided in the instructions for use using 80 samples coming from  a population of apparently healthy Belgian individuals.</a:t>
            </a:r>
          </a:p>
          <a:p>
            <a:pPr algn="just"/>
            <a:endParaRPr lang="en-US" sz="2400" dirty="0">
              <a:latin typeface="DaunPenh" pitchFamily="2" charset="0"/>
              <a:cs typeface="DaunPenh" pitchFamily="2" charset="0"/>
            </a:endParaRPr>
          </a:p>
          <a:p>
            <a:pPr algn="just"/>
            <a:endParaRPr lang="en-US" sz="2400" dirty="0">
              <a:latin typeface="DaunPenh" pitchFamily="2" charset="0"/>
              <a:cs typeface="DaunPenh" pitchFamily="2" charset="0"/>
            </a:endParaRPr>
          </a:p>
          <a:p>
            <a:pPr algn="just"/>
            <a:endParaRPr lang="en-US" sz="2400" dirty="0">
              <a:latin typeface="DaunPenh" pitchFamily="2" charset="0"/>
              <a:cs typeface="DaunPenh" pitchFamily="2" charset="0"/>
            </a:endParaRPr>
          </a:p>
          <a:p>
            <a:pPr algn="just"/>
            <a:endParaRPr lang="en-US" sz="2400" dirty="0">
              <a:latin typeface="DaunPenh" pitchFamily="2" charset="0"/>
              <a:cs typeface="DaunPenh" pitchFamily="2" charset="0"/>
            </a:endParaRPr>
          </a:p>
        </p:txBody>
      </p:sp>
      <p:sp>
        <p:nvSpPr>
          <p:cNvPr id="17" name="TextBox 16">
            <a:extLst>
              <a:ext uri="{FF2B5EF4-FFF2-40B4-BE49-F238E27FC236}">
                <a16:creationId xmlns:a16="http://schemas.microsoft.com/office/drawing/2014/main" xmlns="" id="{4AAF8DAD-BDDB-1B42-9588-855C1081D8F6}"/>
              </a:ext>
            </a:extLst>
          </p:cNvPr>
          <p:cNvSpPr txBox="1"/>
          <p:nvPr/>
        </p:nvSpPr>
        <p:spPr>
          <a:xfrm>
            <a:off x="2023553" y="28064812"/>
            <a:ext cx="8557289" cy="923330"/>
          </a:xfrm>
          <a:prstGeom prst="rect">
            <a:avLst/>
          </a:prstGeom>
          <a:noFill/>
        </p:spPr>
        <p:txBody>
          <a:bodyPr wrap="square" rtlCol="0">
            <a:spAutoFit/>
          </a:bodyPr>
          <a:lstStyle/>
          <a:p>
            <a:r>
              <a:rPr lang="en-US" sz="5400" b="1" dirty="0">
                <a:solidFill>
                  <a:srgbClr val="005393"/>
                </a:solidFill>
                <a:latin typeface="DaunPenh" pitchFamily="2" charset="0"/>
                <a:cs typeface="DaunPenh" pitchFamily="2" charset="0"/>
              </a:rPr>
              <a:t>Material and Methods:</a:t>
            </a:r>
          </a:p>
        </p:txBody>
      </p:sp>
      <p:sp>
        <p:nvSpPr>
          <p:cNvPr id="18" name="TextBox 17">
            <a:extLst>
              <a:ext uri="{FF2B5EF4-FFF2-40B4-BE49-F238E27FC236}">
                <a16:creationId xmlns:a16="http://schemas.microsoft.com/office/drawing/2014/main" xmlns="" id="{A260AEDE-313D-544E-B2AE-536B0521B070}"/>
              </a:ext>
            </a:extLst>
          </p:cNvPr>
          <p:cNvSpPr txBox="1"/>
          <p:nvPr/>
        </p:nvSpPr>
        <p:spPr>
          <a:xfrm>
            <a:off x="1523012" y="29522923"/>
            <a:ext cx="10991402" cy="3785652"/>
          </a:xfrm>
          <a:prstGeom prst="rect">
            <a:avLst/>
          </a:prstGeom>
          <a:noFill/>
        </p:spPr>
        <p:txBody>
          <a:bodyPr wrap="square" rtlCol="0">
            <a:spAutoFit/>
          </a:bodyPr>
          <a:lstStyle/>
          <a:p>
            <a:pPr algn="just"/>
            <a:r>
              <a:rPr lang="en-US" sz="2400" b="1" dirty="0">
                <a:solidFill>
                  <a:srgbClr val="005393"/>
                </a:solidFill>
                <a:latin typeface="DaunPenh" pitchFamily="2" charset="0"/>
                <a:cs typeface="DaunPenh" pitchFamily="2" charset="0"/>
              </a:rPr>
              <a:t>Materials: </a:t>
            </a:r>
            <a:r>
              <a:rPr lang="en-US" sz="2400" dirty="0">
                <a:latin typeface="DaunPenh" pitchFamily="2" charset="0"/>
                <a:cs typeface="DaunPenh" pitchFamily="2" charset="0"/>
              </a:rPr>
              <a:t> In total 80 healthy volunteers agreed to participate I  the evaluation. In total 20 men and women below the age of 50 and 20 men and women above the age of 50 were enrolled.  Blood was drawn after overnight fasting. Age of the population ranged between 24 and 70 years. We verified the reference intervals for basic chemistry (ions, liver enzymes, metabolites, proteins and lipids) and a wide panel of immunoassays (cardiac markers, tumor markers, fertility hormones, thyroid hormones and anemia panel). For fertility hormones, we checked references values for three groups: men, postmenopausal and premenopausal women. We used EP-Evaluator software following the CLSI EP28-A3 guidelines. The reference values as provided the manufacturer instruction for use were accepted if a maximum of 10% of healthy patients were outside the range with 95% IC.</a:t>
            </a:r>
          </a:p>
          <a:p>
            <a:pPr algn="just"/>
            <a:r>
              <a:rPr lang="en-US" sz="2400" b="1" dirty="0">
                <a:solidFill>
                  <a:srgbClr val="005393"/>
                </a:solidFill>
                <a:latin typeface="DaunPenh" pitchFamily="2" charset="0"/>
                <a:cs typeface="DaunPenh" pitchFamily="2" charset="0"/>
              </a:rPr>
              <a:t>Statistical analysis:</a:t>
            </a:r>
          </a:p>
          <a:p>
            <a:pPr algn="just"/>
            <a:r>
              <a:rPr lang="en-US" sz="2400" dirty="0">
                <a:latin typeface="DaunPenh" pitchFamily="2" charset="0"/>
                <a:cs typeface="DaunPenh" pitchFamily="2" charset="0"/>
              </a:rPr>
              <a:t>EP-Evaluator software was used to perform the verification of reference intervals. </a:t>
            </a:r>
          </a:p>
        </p:txBody>
      </p:sp>
      <p:sp>
        <p:nvSpPr>
          <p:cNvPr id="26" name="TextBox 25">
            <a:extLst>
              <a:ext uri="{FF2B5EF4-FFF2-40B4-BE49-F238E27FC236}">
                <a16:creationId xmlns:a16="http://schemas.microsoft.com/office/drawing/2014/main" xmlns="" id="{6D82D750-45AF-6D4C-A799-057D0A6DA1D9}"/>
              </a:ext>
            </a:extLst>
          </p:cNvPr>
          <p:cNvSpPr txBox="1"/>
          <p:nvPr/>
        </p:nvSpPr>
        <p:spPr>
          <a:xfrm>
            <a:off x="1709203" y="39107616"/>
            <a:ext cx="10109860" cy="923330"/>
          </a:xfrm>
          <a:prstGeom prst="rect">
            <a:avLst/>
          </a:prstGeom>
          <a:noFill/>
        </p:spPr>
        <p:txBody>
          <a:bodyPr wrap="square" rtlCol="0">
            <a:spAutoFit/>
          </a:bodyPr>
          <a:lstStyle/>
          <a:p>
            <a:r>
              <a:rPr lang="en-US" sz="5400" b="1" dirty="0">
                <a:solidFill>
                  <a:srgbClr val="F26B21"/>
                </a:solidFill>
                <a:latin typeface="DaunPenh" pitchFamily="2" charset="0"/>
                <a:cs typeface="DaunPenh" pitchFamily="2" charset="0"/>
              </a:rPr>
              <a:t>Conclusions:</a:t>
            </a:r>
          </a:p>
        </p:txBody>
      </p:sp>
      <p:sp>
        <p:nvSpPr>
          <p:cNvPr id="27" name="TextBox 26">
            <a:extLst>
              <a:ext uri="{FF2B5EF4-FFF2-40B4-BE49-F238E27FC236}">
                <a16:creationId xmlns:a16="http://schemas.microsoft.com/office/drawing/2014/main" xmlns="" id="{D7B34C58-5805-D949-BCAD-CC5BD0E949A5}"/>
              </a:ext>
            </a:extLst>
          </p:cNvPr>
          <p:cNvSpPr txBox="1"/>
          <p:nvPr/>
        </p:nvSpPr>
        <p:spPr>
          <a:xfrm>
            <a:off x="1018521" y="40228801"/>
            <a:ext cx="27374178" cy="1815882"/>
          </a:xfrm>
          <a:prstGeom prst="rect">
            <a:avLst/>
          </a:prstGeom>
          <a:noFill/>
        </p:spPr>
        <p:txBody>
          <a:bodyPr wrap="square" rtlCol="0">
            <a:spAutoFit/>
          </a:bodyPr>
          <a:lstStyle/>
          <a:p>
            <a:pPr algn="just"/>
            <a:r>
              <a:rPr lang="en-US" sz="2800" b="1" dirty="0">
                <a:solidFill>
                  <a:srgbClr val="F26B21"/>
                </a:solidFill>
                <a:latin typeface="DaunPenh" pitchFamily="2" charset="0"/>
                <a:cs typeface="DaunPenh" pitchFamily="2" charset="0"/>
              </a:rPr>
              <a:t>Our results confirm the reference values ​as provided in the Abbott instructions for use for all parameters, except Cholinesterase. Indeed, 30% of healthy men were outside the range. As a consequence reference range need to established by running at least 120 samples coming from healthy subjects. </a:t>
            </a:r>
          </a:p>
          <a:p>
            <a:pPr algn="just"/>
            <a:r>
              <a:rPr lang="en-US" sz="2800" b="1" dirty="0">
                <a:solidFill>
                  <a:srgbClr val="F26B21"/>
                </a:solidFill>
                <a:latin typeface="DaunPenh" pitchFamily="2" charset="0"/>
                <a:cs typeface="DaunPenh" pitchFamily="2" charset="0"/>
              </a:rPr>
              <a:t>Future evaluations are planned. For FSH, LH and Prolactin assays, samples from healthy women on contraception were found outside the range</a:t>
            </a:r>
            <a:r>
              <a:rPr lang="en-US" sz="2800" b="1" dirty="0" smtClean="0">
                <a:solidFill>
                  <a:srgbClr val="F26B21"/>
                </a:solidFill>
                <a:latin typeface="DaunPenh" pitchFamily="2" charset="0"/>
                <a:cs typeface="DaunPenh" pitchFamily="2" charset="0"/>
              </a:rPr>
              <a:t>. The three hormonal parameter of the outsiders were consistent with each other. As women have hormonal cycle it’s difficult to develop reference values following the cycle.</a:t>
            </a:r>
            <a:r>
              <a:rPr lang="en-US" sz="2800" dirty="0" smtClean="0">
                <a:solidFill>
                  <a:srgbClr val="F26B21"/>
                </a:solidFill>
                <a:latin typeface="DaunPenh" pitchFamily="2" charset="0"/>
                <a:cs typeface="DaunPenh" pitchFamily="2" charset="0"/>
              </a:rPr>
              <a:t> </a:t>
            </a:r>
            <a:r>
              <a:rPr lang="en-US" sz="2800" b="1" dirty="0" smtClean="0">
                <a:solidFill>
                  <a:srgbClr val="F26B21"/>
                </a:solidFill>
                <a:latin typeface="DaunPenh" pitchFamily="2" charset="0"/>
                <a:cs typeface="DaunPenh" pitchFamily="2" charset="0"/>
              </a:rPr>
              <a:t>For </a:t>
            </a:r>
            <a:r>
              <a:rPr lang="en-US" sz="2800" b="1" dirty="0">
                <a:solidFill>
                  <a:srgbClr val="F26B21"/>
                </a:solidFill>
                <a:latin typeface="DaunPenh" pitchFamily="2" charset="0"/>
                <a:cs typeface="DaunPenh" pitchFamily="2" charset="0"/>
              </a:rPr>
              <a:t>estradiol, plan is to also run  assays on  mass spectrometry especially for children and men to hopefully achieve better accuracy in the lo range (LOQ = 23,7 pg/ml).</a:t>
            </a:r>
            <a:endParaRPr lang="fr-BE" sz="2800" b="1" dirty="0">
              <a:solidFill>
                <a:srgbClr val="F26B21"/>
              </a:solidFill>
              <a:latin typeface="DaunPenh" pitchFamily="2" charset="0"/>
              <a:cs typeface="DaunPenh" pitchFamily="2" charset="0"/>
            </a:endParaRPr>
          </a:p>
        </p:txBody>
      </p:sp>
      <p:pic>
        <p:nvPicPr>
          <p:cNvPr id="37" name="Picture 36">
            <a:extLst>
              <a:ext uri="{FF2B5EF4-FFF2-40B4-BE49-F238E27FC236}">
                <a16:creationId xmlns:a16="http://schemas.microsoft.com/office/drawing/2014/main" xmlns="" id="{DB080490-1665-744D-AAB2-8E4ED64B87BD}"/>
              </a:ext>
            </a:extLst>
          </p:cNvPr>
          <p:cNvPicPr>
            <a:picLocks noChangeAspect="1"/>
          </p:cNvPicPr>
          <p:nvPr/>
        </p:nvPicPr>
        <p:blipFill>
          <a:blip r:embed="rId6"/>
          <a:stretch>
            <a:fillRect/>
          </a:stretch>
        </p:blipFill>
        <p:spPr>
          <a:xfrm>
            <a:off x="1235088" y="39267316"/>
            <a:ext cx="372113" cy="374328"/>
          </a:xfrm>
          <a:prstGeom prst="rect">
            <a:avLst/>
          </a:prstGeom>
        </p:spPr>
      </p:pic>
      <p:sp>
        <p:nvSpPr>
          <p:cNvPr id="32" name="TextBox 31">
            <a:extLst>
              <a:ext uri="{FF2B5EF4-FFF2-40B4-BE49-F238E27FC236}">
                <a16:creationId xmlns:a16="http://schemas.microsoft.com/office/drawing/2014/main" xmlns="" id="{9E51498D-054E-4246-9888-09AB4B7E31AB}"/>
              </a:ext>
            </a:extLst>
          </p:cNvPr>
          <p:cNvSpPr txBox="1"/>
          <p:nvPr/>
        </p:nvSpPr>
        <p:spPr>
          <a:xfrm>
            <a:off x="2687312" y="9490277"/>
            <a:ext cx="24909362" cy="579403"/>
          </a:xfrm>
          <a:prstGeom prst="rect">
            <a:avLst/>
          </a:prstGeom>
          <a:noFill/>
        </p:spPr>
        <p:txBody>
          <a:bodyPr wrap="square" rtlCol="0">
            <a:spAutoFit/>
          </a:bodyPr>
          <a:lstStyle/>
          <a:p>
            <a:pPr algn="ctr"/>
            <a:r>
              <a:rPr lang="en-US" sz="3171" dirty="0">
                <a:latin typeface="DIN-Regular" pitchFamily="2" charset="0"/>
              </a:rPr>
              <a:t>Email: </a:t>
            </a:r>
            <a:r>
              <a:rPr lang="en-US" sz="3171" i="1" dirty="0">
                <a:solidFill>
                  <a:srgbClr val="005393"/>
                </a:solidFill>
                <a:latin typeface="DIN-Regular" pitchFamily="2" charset="0"/>
              </a:rPr>
              <a:t>c.bertholet</a:t>
            </a:r>
            <a:r>
              <a:rPr lang="en-US" sz="3171" i="1" dirty="0">
                <a:solidFill>
                  <a:srgbClr val="005393"/>
                </a:solidFill>
              </a:rPr>
              <a:t>@</a:t>
            </a:r>
            <a:r>
              <a:rPr lang="en-US" sz="3171" i="1" dirty="0">
                <a:solidFill>
                  <a:srgbClr val="005393"/>
                </a:solidFill>
                <a:latin typeface="DIN-Regular" pitchFamily="2" charset="0"/>
              </a:rPr>
              <a:t>chuliege.be</a:t>
            </a:r>
          </a:p>
        </p:txBody>
      </p:sp>
      <p:pic>
        <p:nvPicPr>
          <p:cNvPr id="40" name="Picture 39">
            <a:extLst>
              <a:ext uri="{FF2B5EF4-FFF2-40B4-BE49-F238E27FC236}">
                <a16:creationId xmlns:a16="http://schemas.microsoft.com/office/drawing/2014/main" xmlns="" id="{56983163-09D2-2C40-BFBF-2B90EB01886E}"/>
              </a:ext>
            </a:extLst>
          </p:cNvPr>
          <p:cNvPicPr>
            <a:picLocks noChangeAspect="1"/>
          </p:cNvPicPr>
          <p:nvPr/>
        </p:nvPicPr>
        <p:blipFill>
          <a:blip r:embed="rId7"/>
          <a:stretch>
            <a:fillRect/>
          </a:stretch>
        </p:blipFill>
        <p:spPr>
          <a:xfrm>
            <a:off x="1520987" y="10798368"/>
            <a:ext cx="343699" cy="345745"/>
          </a:xfrm>
          <a:prstGeom prst="rect">
            <a:avLst/>
          </a:prstGeom>
        </p:spPr>
      </p:pic>
      <p:pic>
        <p:nvPicPr>
          <p:cNvPr id="41" name="Picture 40">
            <a:extLst>
              <a:ext uri="{FF2B5EF4-FFF2-40B4-BE49-F238E27FC236}">
                <a16:creationId xmlns:a16="http://schemas.microsoft.com/office/drawing/2014/main" xmlns="" id="{8AEF8AD8-2C01-2845-84D8-083B2F3887E1}"/>
              </a:ext>
            </a:extLst>
          </p:cNvPr>
          <p:cNvPicPr>
            <a:picLocks noChangeAspect="1"/>
          </p:cNvPicPr>
          <p:nvPr/>
        </p:nvPicPr>
        <p:blipFill>
          <a:blip r:embed="rId7"/>
          <a:stretch>
            <a:fillRect/>
          </a:stretch>
        </p:blipFill>
        <p:spPr>
          <a:xfrm>
            <a:off x="1579252" y="28185127"/>
            <a:ext cx="343699" cy="345745"/>
          </a:xfrm>
          <a:prstGeom prst="rect">
            <a:avLst/>
          </a:prstGeom>
        </p:spPr>
      </p:pic>
      <p:sp>
        <p:nvSpPr>
          <p:cNvPr id="67" name="TextBox 66">
            <a:extLst>
              <a:ext uri="{FF2B5EF4-FFF2-40B4-BE49-F238E27FC236}">
                <a16:creationId xmlns:a16="http://schemas.microsoft.com/office/drawing/2014/main" xmlns="" id="{50C57C5A-3439-464F-BDEB-9726E2A0F461}"/>
              </a:ext>
            </a:extLst>
          </p:cNvPr>
          <p:cNvSpPr txBox="1"/>
          <p:nvPr/>
        </p:nvSpPr>
        <p:spPr>
          <a:xfrm>
            <a:off x="2084514" y="34126371"/>
            <a:ext cx="10109860" cy="923330"/>
          </a:xfrm>
          <a:prstGeom prst="rect">
            <a:avLst/>
          </a:prstGeom>
          <a:noFill/>
        </p:spPr>
        <p:txBody>
          <a:bodyPr wrap="square" rtlCol="0">
            <a:spAutoFit/>
          </a:bodyPr>
          <a:lstStyle/>
          <a:p>
            <a:r>
              <a:rPr lang="en-US" sz="5400" b="1" dirty="0">
                <a:solidFill>
                  <a:srgbClr val="F26B21"/>
                </a:solidFill>
                <a:latin typeface="DaunPenh" pitchFamily="2" charset="0"/>
                <a:cs typeface="DaunPenh" pitchFamily="2" charset="0"/>
              </a:rPr>
              <a:t>Results</a:t>
            </a:r>
          </a:p>
        </p:txBody>
      </p:sp>
      <p:pic>
        <p:nvPicPr>
          <p:cNvPr id="68" name="Picture 67">
            <a:extLst>
              <a:ext uri="{FF2B5EF4-FFF2-40B4-BE49-F238E27FC236}">
                <a16:creationId xmlns:a16="http://schemas.microsoft.com/office/drawing/2014/main" xmlns="" id="{C36AAD42-8F66-5A44-BB1F-0589BA421A83}"/>
              </a:ext>
            </a:extLst>
          </p:cNvPr>
          <p:cNvPicPr>
            <a:picLocks noChangeAspect="1"/>
          </p:cNvPicPr>
          <p:nvPr/>
        </p:nvPicPr>
        <p:blipFill>
          <a:blip r:embed="rId6"/>
          <a:stretch>
            <a:fillRect/>
          </a:stretch>
        </p:blipFill>
        <p:spPr>
          <a:xfrm>
            <a:off x="1573889" y="34214931"/>
            <a:ext cx="372113" cy="374328"/>
          </a:xfrm>
          <a:prstGeom prst="rect">
            <a:avLst/>
          </a:prstGeom>
        </p:spPr>
      </p:pic>
      <p:sp>
        <p:nvSpPr>
          <p:cNvPr id="50" name="TextBox 17">
            <a:extLst>
              <a:ext uri="{FF2B5EF4-FFF2-40B4-BE49-F238E27FC236}">
                <a16:creationId xmlns:a16="http://schemas.microsoft.com/office/drawing/2014/main" xmlns="" id="{A260AEDE-313D-544E-B2AE-536B0521B070}"/>
              </a:ext>
            </a:extLst>
          </p:cNvPr>
          <p:cNvSpPr txBox="1"/>
          <p:nvPr/>
        </p:nvSpPr>
        <p:spPr>
          <a:xfrm>
            <a:off x="1499710" y="35343982"/>
            <a:ext cx="11014704" cy="3416320"/>
          </a:xfrm>
          <a:prstGeom prst="rect">
            <a:avLst/>
          </a:prstGeom>
          <a:noFill/>
        </p:spPr>
        <p:txBody>
          <a:bodyPr wrap="square" rtlCol="0">
            <a:spAutoFit/>
          </a:bodyPr>
          <a:lstStyle/>
          <a:p>
            <a:pPr algn="just"/>
            <a:r>
              <a:rPr lang="en-US" sz="2400" dirty="0">
                <a:latin typeface="DaunPenh" pitchFamily="2" charset="0"/>
                <a:cs typeface="DaunPenh" pitchFamily="2" charset="0"/>
              </a:rPr>
              <a:t>For basic chemistry, all  results of the healthy volunteers were in accordance with the reference values provided in the instruction for use of  the Abbott Alinity assays</a:t>
            </a:r>
            <a:r>
              <a:rPr lang="en-US" sz="2400" dirty="0" smtClean="0">
                <a:latin typeface="DaunPenh" pitchFamily="2" charset="0"/>
                <a:cs typeface="DaunPenh" pitchFamily="2" charset="0"/>
              </a:rPr>
              <a:t>. </a:t>
            </a:r>
            <a:r>
              <a:rPr lang="en-US" sz="2400" dirty="0">
                <a:latin typeface="DaunPenh" pitchFamily="2" charset="0"/>
                <a:cs typeface="DaunPenh" pitchFamily="2" charset="0"/>
              </a:rPr>
              <a:t>Maximum number of results outside the proposed reference range was 10% percent.</a:t>
            </a:r>
          </a:p>
          <a:p>
            <a:pPr algn="just"/>
            <a:r>
              <a:rPr lang="en-US" sz="2400" dirty="0">
                <a:latin typeface="DaunPenh" pitchFamily="2" charset="0"/>
                <a:cs typeface="DaunPenh" pitchFamily="2" charset="0"/>
              </a:rPr>
              <a:t>With the exception of Cholinesterase results outside the proposed reference interval were below 10%.</a:t>
            </a:r>
          </a:p>
          <a:p>
            <a:pPr algn="just"/>
            <a:r>
              <a:rPr lang="en-US" sz="2400" dirty="0">
                <a:latin typeface="DaunPenh" pitchFamily="2" charset="0"/>
                <a:cs typeface="DaunPenh" pitchFamily="2" charset="0"/>
              </a:rPr>
              <a:t>For Cholinesterase  5% of healthy women were outside the range (2,88 – 12,67 </a:t>
            </a:r>
            <a:r>
              <a:rPr lang="en-US" sz="2400" dirty="0" err="1">
                <a:latin typeface="DaunPenh" pitchFamily="2" charset="0"/>
                <a:cs typeface="DaunPenh" pitchFamily="2" charset="0"/>
              </a:rPr>
              <a:t>kU</a:t>
            </a:r>
            <a:r>
              <a:rPr lang="en-US" sz="2400" dirty="0">
                <a:latin typeface="DaunPenh" pitchFamily="2" charset="0"/>
                <a:cs typeface="DaunPenh" pitchFamily="2" charset="0"/>
              </a:rPr>
              <a:t>/l) however 30% of healthy men had values that were outside(4,93 – 10,93 </a:t>
            </a:r>
            <a:r>
              <a:rPr lang="en-US" sz="2400" dirty="0" err="1">
                <a:latin typeface="DaunPenh" pitchFamily="2" charset="0"/>
                <a:cs typeface="DaunPenh" pitchFamily="2" charset="0"/>
              </a:rPr>
              <a:t>kU</a:t>
            </a:r>
            <a:r>
              <a:rPr lang="en-US" sz="2400" dirty="0">
                <a:latin typeface="DaunPenh" pitchFamily="2" charset="0"/>
                <a:cs typeface="DaunPenh" pitchFamily="2" charset="0"/>
              </a:rPr>
              <a:t>/l). </a:t>
            </a:r>
          </a:p>
          <a:p>
            <a:pPr algn="just"/>
            <a:r>
              <a:rPr lang="de-DE" sz="2400" dirty="0">
                <a:latin typeface="DaunPenh" pitchFamily="2" charset="0"/>
                <a:cs typeface="DaunPenh" pitchFamily="2" charset="0"/>
              </a:rPr>
              <a:t>A</a:t>
            </a:r>
            <a:r>
              <a:rPr lang="en-US" sz="2400" dirty="0" err="1">
                <a:latin typeface="DaunPenh" pitchFamily="2" charset="0"/>
                <a:cs typeface="DaunPenh" pitchFamily="2" charset="0"/>
              </a:rPr>
              <a:t>ll</a:t>
            </a:r>
            <a:r>
              <a:rPr lang="en-US" sz="2400" dirty="0">
                <a:latin typeface="DaunPenh" pitchFamily="2" charset="0"/>
                <a:cs typeface="DaunPenh" pitchFamily="2" charset="0"/>
              </a:rPr>
              <a:t> results are summarized in Table 1.</a:t>
            </a:r>
          </a:p>
          <a:p>
            <a:pPr algn="just"/>
            <a:r>
              <a:rPr lang="en-US" sz="2400" dirty="0">
                <a:latin typeface="DaunPenh" pitchFamily="2" charset="0"/>
                <a:cs typeface="DaunPenh" pitchFamily="2" charset="0"/>
              </a:rPr>
              <a:t>For the Abbott Alinity  immunoassays, all values of the healthy individuals were in agreement with Abbott’s proposed values. </a:t>
            </a:r>
          </a:p>
        </p:txBody>
      </p:sp>
      <p:sp>
        <p:nvSpPr>
          <p:cNvPr id="2" name="Rectangle 1"/>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pic>
        <p:nvPicPr>
          <p:cNvPr id="3" name="Image 2"/>
          <p:cNvPicPr>
            <a:picLocks noChangeAspect="1"/>
          </p:cNvPicPr>
          <p:nvPr/>
        </p:nvPicPr>
        <p:blipFill rotWithShape="1">
          <a:blip r:embed="rId8"/>
          <a:srcRect l="24901" t="23244" r="26494" b="7506"/>
          <a:stretch/>
        </p:blipFill>
        <p:spPr>
          <a:xfrm>
            <a:off x="3327392" y="20301806"/>
            <a:ext cx="7921604" cy="6348656"/>
          </a:xfrm>
          <a:prstGeom prst="rect">
            <a:avLst/>
          </a:prstGeom>
        </p:spPr>
      </p:pic>
      <p:graphicFrame>
        <p:nvGraphicFramePr>
          <p:cNvPr id="19" name="Table 18">
            <a:extLst>
              <a:ext uri="{FF2B5EF4-FFF2-40B4-BE49-F238E27FC236}">
                <a16:creationId xmlns:a16="http://schemas.microsoft.com/office/drawing/2014/main" xmlns="" id="{B4885F27-95D5-4C25-9F96-DF027012E7F6}"/>
              </a:ext>
            </a:extLst>
          </p:cNvPr>
          <p:cNvGraphicFramePr>
            <a:graphicFrameLocks noGrp="1"/>
          </p:cNvGraphicFramePr>
          <p:nvPr>
            <p:extLst>
              <p:ext uri="{D42A27DB-BD31-4B8C-83A1-F6EECF244321}">
                <p14:modId xmlns:p14="http://schemas.microsoft.com/office/powerpoint/2010/main" xmlns="" val="324376892"/>
              </p:ext>
            </p:extLst>
          </p:nvPr>
        </p:nvGraphicFramePr>
        <p:xfrm>
          <a:off x="15134667" y="12178398"/>
          <a:ext cx="13120332" cy="27157393"/>
        </p:xfrm>
        <a:graphic>
          <a:graphicData uri="http://schemas.openxmlformats.org/drawingml/2006/table">
            <a:tbl>
              <a:tblPr firstRow="1" bandRow="1">
                <a:tableStyleId>{5C22544A-7EE6-4342-B048-85BDC9FD1C3A}</a:tableStyleId>
              </a:tblPr>
              <a:tblGrid>
                <a:gridCol w="3772096">
                  <a:extLst>
                    <a:ext uri="{9D8B030D-6E8A-4147-A177-3AD203B41FA5}">
                      <a16:colId xmlns:a16="http://schemas.microsoft.com/office/drawing/2014/main" xmlns="" val="3972125567"/>
                    </a:ext>
                  </a:extLst>
                </a:gridCol>
                <a:gridCol w="3772096">
                  <a:extLst>
                    <a:ext uri="{9D8B030D-6E8A-4147-A177-3AD203B41FA5}">
                      <a16:colId xmlns:a16="http://schemas.microsoft.com/office/drawing/2014/main" xmlns="" val="1296313356"/>
                    </a:ext>
                  </a:extLst>
                </a:gridCol>
                <a:gridCol w="3469318">
                  <a:extLst>
                    <a:ext uri="{9D8B030D-6E8A-4147-A177-3AD203B41FA5}">
                      <a16:colId xmlns:a16="http://schemas.microsoft.com/office/drawing/2014/main" xmlns="" val="3348859125"/>
                    </a:ext>
                  </a:extLst>
                </a:gridCol>
                <a:gridCol w="2106822">
                  <a:extLst>
                    <a:ext uri="{9D8B030D-6E8A-4147-A177-3AD203B41FA5}">
                      <a16:colId xmlns:a16="http://schemas.microsoft.com/office/drawing/2014/main" xmlns="" val="1442255338"/>
                    </a:ext>
                  </a:extLst>
                </a:gridCol>
              </a:tblGrid>
              <a:tr h="412178">
                <a:tc>
                  <a:txBody>
                    <a:bodyPr/>
                    <a:lstStyle/>
                    <a:p>
                      <a:pPr algn="ctr" rtl="0" fontAlgn="ctr"/>
                      <a:r>
                        <a:rPr lang="en-US" sz="1900" u="none" strike="noStrike" dirty="0" err="1">
                          <a:effectLst/>
                        </a:rPr>
                        <a:t>Analyte</a:t>
                      </a:r>
                      <a:endParaRPr lang="en-US" sz="1900" b="1" i="0" u="none" strike="noStrike" dirty="0">
                        <a:solidFill>
                          <a:srgbClr val="FFFFFF"/>
                        </a:solidFill>
                        <a:effectLst/>
                        <a:latin typeface="DaunPenh" panose="01010101010101010101" pitchFamily="2" charset="0"/>
                      </a:endParaRPr>
                    </a:p>
                  </a:txBody>
                  <a:tcPr marL="5152" marR="5152" marT="5152" marB="0" anchor="ctr"/>
                </a:tc>
                <a:tc>
                  <a:txBody>
                    <a:bodyPr/>
                    <a:lstStyle/>
                    <a:p>
                      <a:pPr algn="ctr" rtl="0" fontAlgn="ctr"/>
                      <a:r>
                        <a:rPr lang="en-US" sz="1900" u="none" strike="noStrike">
                          <a:effectLst/>
                        </a:rPr>
                        <a:t>Reference Range -Alinity</a:t>
                      </a:r>
                      <a:endParaRPr lang="en-US" sz="1900" b="1" i="0" u="none" strike="noStrike">
                        <a:solidFill>
                          <a:srgbClr val="FFFFFF"/>
                        </a:solidFill>
                        <a:effectLst/>
                        <a:latin typeface="DaunPenh" panose="01010101010101010101" pitchFamily="2" charset="0"/>
                      </a:endParaRPr>
                    </a:p>
                  </a:txBody>
                  <a:tcPr marL="5152" marR="5152" marT="5152" marB="0" anchor="ctr"/>
                </a:tc>
                <a:tc>
                  <a:txBody>
                    <a:bodyPr/>
                    <a:lstStyle/>
                    <a:p>
                      <a:pPr algn="ctr" rtl="0" fontAlgn="ctr"/>
                      <a:r>
                        <a:rPr lang="en-US" sz="1900" u="none" strike="noStrike">
                          <a:effectLst/>
                        </a:rPr>
                        <a:t>CHU Reference Range</a:t>
                      </a:r>
                      <a:endParaRPr lang="en-US" sz="1900" b="1" i="0" u="none" strike="noStrike">
                        <a:solidFill>
                          <a:srgbClr val="FFFFFF"/>
                        </a:solidFill>
                        <a:effectLst/>
                        <a:latin typeface="DaunPenh" panose="01010101010101010101" pitchFamily="2" charset="0"/>
                      </a:endParaRPr>
                    </a:p>
                  </a:txBody>
                  <a:tcPr marL="5152" marR="5152" marT="5152" marB="0" anchor="ctr"/>
                </a:tc>
                <a:tc>
                  <a:txBody>
                    <a:bodyPr/>
                    <a:lstStyle/>
                    <a:p>
                      <a:pPr algn="l" rtl="0" fontAlgn="ctr"/>
                      <a:r>
                        <a:rPr lang="en-US" sz="1900" u="none" strike="noStrike">
                          <a:effectLst/>
                        </a:rPr>
                        <a:t>Assay Group</a:t>
                      </a:r>
                      <a:endParaRPr lang="en-US" sz="1900" b="1" i="0" u="none" strike="noStrike">
                        <a:solidFill>
                          <a:srgbClr val="FFFFFF"/>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21269669"/>
                  </a:ext>
                </a:extLst>
              </a:tr>
              <a:tr h="298829">
                <a:tc>
                  <a:txBody>
                    <a:bodyPr/>
                    <a:lstStyle/>
                    <a:p>
                      <a:pPr algn="ctr" rtl="0" fontAlgn="ctr"/>
                      <a:r>
                        <a:rPr lang="en-US" sz="1400" u="none" strike="noStrike">
                          <a:effectLst/>
                        </a:rPr>
                        <a:t>Amylase (U/L)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25 – 125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25,64 – 85,95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179607892"/>
                  </a:ext>
                </a:extLst>
              </a:tr>
              <a:tr h="293677">
                <a:tc>
                  <a:txBody>
                    <a:bodyPr/>
                    <a:lstStyle/>
                    <a:p>
                      <a:pPr algn="ctr" rtl="0" fontAlgn="ctr"/>
                      <a:r>
                        <a:rPr lang="en-US" sz="1400" u="none" strike="noStrike" dirty="0">
                          <a:effectLst/>
                        </a:rPr>
                        <a:t>Bicarbonate (mmol/L)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22 – 31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23,09 – 34,86 (9,1 %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495353371"/>
                  </a:ext>
                </a:extLst>
              </a:tr>
              <a:tr h="293677">
                <a:tc>
                  <a:txBody>
                    <a:bodyPr/>
                    <a:lstStyle/>
                    <a:p>
                      <a:pPr algn="ctr" rtl="0" fontAlgn="ctr"/>
                      <a:r>
                        <a:rPr lang="en-US" sz="1400" u="none" strike="noStrike" dirty="0">
                          <a:effectLst/>
                        </a:rPr>
                        <a:t>Bilirubin D(mg/dL)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0,5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0,13 – 0,51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683185336"/>
                  </a:ext>
                </a:extLst>
              </a:tr>
              <a:tr h="293677">
                <a:tc>
                  <a:txBody>
                    <a:bodyPr/>
                    <a:lstStyle/>
                    <a:p>
                      <a:pPr algn="ctr" rtl="0" fontAlgn="ctr"/>
                      <a:r>
                        <a:rPr lang="en-US" sz="1400" u="none" strike="noStrike" dirty="0">
                          <a:effectLst/>
                        </a:rPr>
                        <a:t>Bilirubin T  (mg/dL)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0,3 – 1,2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0,27 – 1,41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72320169"/>
                  </a:ext>
                </a:extLst>
              </a:tr>
              <a:tr h="293677">
                <a:tc>
                  <a:txBody>
                    <a:bodyPr/>
                    <a:lstStyle/>
                    <a:p>
                      <a:pPr algn="ctr" rtl="0" fontAlgn="ctr"/>
                      <a:r>
                        <a:rPr lang="en-US" sz="1400" u="none" strike="noStrike" dirty="0">
                          <a:effectLst/>
                        </a:rPr>
                        <a:t>Calcium (mmol/L)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2,2 – 2,6</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1,99 – 2,48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596045345"/>
                  </a:ext>
                </a:extLst>
              </a:tr>
              <a:tr h="293677">
                <a:tc>
                  <a:txBody>
                    <a:bodyPr/>
                    <a:lstStyle/>
                    <a:p>
                      <a:pPr algn="ctr" rtl="0" fontAlgn="ctr"/>
                      <a:r>
                        <a:rPr lang="en-US" sz="1400" u="none" strike="noStrike" dirty="0">
                          <a:effectLst/>
                        </a:rPr>
                        <a:t>Chloride (mmol/L)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98 – 107</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98,98 –114,62 (9,5%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96010162"/>
                  </a:ext>
                </a:extLst>
              </a:tr>
              <a:tr h="293677">
                <a:tc>
                  <a:txBody>
                    <a:bodyPr/>
                    <a:lstStyle/>
                    <a:p>
                      <a:pPr algn="ctr" rtl="0" fontAlgn="ctr"/>
                      <a:r>
                        <a:rPr lang="en-US" sz="1400" u="none" strike="noStrike">
                          <a:effectLst/>
                        </a:rPr>
                        <a:t>CRP (mg/L)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0,13 – 3,19</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807613871"/>
                  </a:ext>
                </a:extLst>
              </a:tr>
              <a:tr h="293677">
                <a:tc>
                  <a:txBody>
                    <a:bodyPr/>
                    <a:lstStyle/>
                    <a:p>
                      <a:pPr algn="ctr" rtl="0" fontAlgn="ctr"/>
                      <a:r>
                        <a:rPr lang="en-US" sz="1400" u="none" strike="noStrike" dirty="0">
                          <a:effectLst/>
                        </a:rPr>
                        <a:t>Glucose (mg/dL)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60 – 100</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75,59 – 107,36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578392505"/>
                  </a:ext>
                </a:extLst>
              </a:tr>
              <a:tr h="293677">
                <a:tc>
                  <a:txBody>
                    <a:bodyPr/>
                    <a:lstStyle/>
                    <a:p>
                      <a:pPr algn="ctr" rtl="0" fontAlgn="ctr"/>
                      <a:r>
                        <a:rPr lang="en-US" sz="1400" u="none" strike="noStrike">
                          <a:effectLst/>
                        </a:rPr>
                        <a:t>GGT (U/L)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12 – 64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12,25 – 139,94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973075947"/>
                  </a:ext>
                </a:extLst>
              </a:tr>
              <a:tr h="293677">
                <a:tc>
                  <a:txBody>
                    <a:bodyPr/>
                    <a:lstStyle/>
                    <a:p>
                      <a:pPr algn="ctr" rtl="0" fontAlgn="ctr"/>
                      <a:r>
                        <a:rPr lang="en-US" sz="1400" u="none" strike="noStrike" dirty="0">
                          <a:effectLst/>
                        </a:rPr>
                        <a:t>Potassium (mmol/L)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3,5 – 5,1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2,97 – 4,43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014040451"/>
                  </a:ext>
                </a:extLst>
              </a:tr>
              <a:tr h="293677">
                <a:tc>
                  <a:txBody>
                    <a:bodyPr/>
                    <a:lstStyle/>
                    <a:p>
                      <a:pPr algn="ctr" rtl="0" fontAlgn="ctr"/>
                      <a:r>
                        <a:rPr lang="en-US" sz="1400" u="none" strike="noStrike">
                          <a:effectLst/>
                        </a:rPr>
                        <a:t>Lactate (mg/L)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45 – 198</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23,23 – 163,1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385719415"/>
                  </a:ext>
                </a:extLst>
              </a:tr>
              <a:tr h="293677">
                <a:tc>
                  <a:txBody>
                    <a:bodyPr/>
                    <a:lstStyle/>
                    <a:p>
                      <a:pPr algn="ctr" rtl="0" fontAlgn="ctr"/>
                      <a:r>
                        <a:rPr lang="en-US" sz="1400" u="none" strike="noStrike">
                          <a:effectLst/>
                        </a:rPr>
                        <a:t>LDH (U/L)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125 – 220</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112,56 – 282,9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63531049"/>
                  </a:ext>
                </a:extLst>
              </a:tr>
              <a:tr h="293677">
                <a:tc>
                  <a:txBody>
                    <a:bodyPr/>
                    <a:lstStyle/>
                    <a:p>
                      <a:pPr algn="ctr" rtl="0" fontAlgn="ctr"/>
                      <a:r>
                        <a:rPr lang="en-US" sz="1400" u="none" strike="noStrike" dirty="0">
                          <a:effectLst/>
                        </a:rPr>
                        <a:t>Magnesium (mmol/L)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0,66 – 1,07</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0,67 – 0,96</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38521868"/>
                  </a:ext>
                </a:extLst>
              </a:tr>
              <a:tr h="293677">
                <a:tc>
                  <a:txBody>
                    <a:bodyPr/>
                    <a:lstStyle/>
                    <a:p>
                      <a:pPr algn="ctr" rtl="0" fontAlgn="ctr"/>
                      <a:r>
                        <a:rPr lang="en-US" sz="1400" u="none" strike="noStrike" dirty="0">
                          <a:effectLst/>
                        </a:rPr>
                        <a:t>Sodium (mmol/L)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136 – 145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129,2 – 143,94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230754507"/>
                  </a:ext>
                </a:extLst>
              </a:tr>
              <a:tr h="293677">
                <a:tc>
                  <a:txBody>
                    <a:bodyPr/>
                    <a:lstStyle/>
                    <a:p>
                      <a:pPr algn="ctr" rtl="0" fontAlgn="ctr"/>
                      <a:r>
                        <a:rPr lang="en-US" sz="1400" u="none" strike="noStrike" dirty="0">
                          <a:effectLst/>
                        </a:rPr>
                        <a:t>Phosphates (mmol/L)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0,74 – 1,52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0,71 – 1,27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026003060"/>
                  </a:ext>
                </a:extLst>
              </a:tr>
              <a:tr h="293677">
                <a:tc>
                  <a:txBody>
                    <a:bodyPr/>
                    <a:lstStyle/>
                    <a:p>
                      <a:pPr algn="ctr" rtl="0" fontAlgn="ctr"/>
                      <a:r>
                        <a:rPr lang="en-US" sz="1400" u="none" strike="noStrike">
                          <a:effectLst/>
                        </a:rPr>
                        <a:t>Prealbumine (g/L)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0,16 – 0,45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0,18 – 0,4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252998192"/>
                  </a:ext>
                </a:extLst>
              </a:tr>
              <a:tr h="293677">
                <a:tc>
                  <a:txBody>
                    <a:bodyPr/>
                    <a:lstStyle/>
                    <a:p>
                      <a:pPr algn="ctr" rtl="0" fontAlgn="ctr"/>
                      <a:r>
                        <a:rPr lang="en-US" sz="1400" u="none" strike="noStrike">
                          <a:effectLst/>
                        </a:rPr>
                        <a:t>Total proteins (g/L)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58 – 83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49,32 – 80,21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663602351"/>
                  </a:ext>
                </a:extLst>
              </a:tr>
              <a:tr h="293677">
                <a:tc>
                  <a:txBody>
                    <a:bodyPr/>
                    <a:lstStyle/>
                    <a:p>
                      <a:pPr algn="ctr" rtl="0" fontAlgn="ctr"/>
                      <a:r>
                        <a:rPr lang="en-US" sz="1400" u="none" strike="noStrike" dirty="0">
                          <a:effectLst/>
                        </a:rPr>
                        <a:t>Triglycerides (mg/dL)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150</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3,05 – 199,27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587273357"/>
                  </a:ext>
                </a:extLst>
              </a:tr>
              <a:tr h="293677">
                <a:tc>
                  <a:txBody>
                    <a:bodyPr/>
                    <a:lstStyle/>
                    <a:p>
                      <a:pPr algn="ctr" rtl="0" fontAlgn="ctr"/>
                      <a:r>
                        <a:rPr lang="en-US" sz="1400" u="none" strike="noStrike">
                          <a:effectLst/>
                        </a:rPr>
                        <a:t>TGO (U/L)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5 – 34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9,47 – 63,8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839485935"/>
                  </a:ext>
                </a:extLst>
              </a:tr>
              <a:tr h="293677">
                <a:tc>
                  <a:txBody>
                    <a:bodyPr/>
                    <a:lstStyle/>
                    <a:p>
                      <a:pPr algn="ctr" rtl="0" fontAlgn="ctr"/>
                      <a:r>
                        <a:rPr lang="en-US" sz="1400" u="none" strike="noStrike">
                          <a:effectLst/>
                        </a:rPr>
                        <a:t>TGP (U/L)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55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7,82 – 72,02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044370582"/>
                  </a:ext>
                </a:extLst>
              </a:tr>
              <a:tr h="293677">
                <a:tc>
                  <a:txBody>
                    <a:bodyPr/>
                    <a:lstStyle/>
                    <a:p>
                      <a:pPr algn="ctr" rtl="0" fontAlgn="ctr"/>
                      <a:r>
                        <a:rPr lang="en-US" sz="1400" u="none" strike="noStrike">
                          <a:effectLst/>
                        </a:rPr>
                        <a:t>Lipase(U/L)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60</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13,2 – 69,4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75479758"/>
                  </a:ext>
                </a:extLst>
              </a:tr>
              <a:tr h="293677">
                <a:tc>
                  <a:txBody>
                    <a:bodyPr/>
                    <a:lstStyle/>
                    <a:p>
                      <a:pPr algn="ctr" rtl="0" fontAlgn="ctr"/>
                      <a:r>
                        <a:rPr lang="en-US" sz="1400" u="none" strike="noStrike">
                          <a:effectLst/>
                        </a:rPr>
                        <a:t>SB2 (mg/L)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0,97 – 2,64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1,282 – 2,338</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733581296"/>
                  </a:ext>
                </a:extLst>
              </a:tr>
              <a:tr h="293677">
                <a:tc>
                  <a:txBody>
                    <a:bodyPr/>
                    <a:lstStyle/>
                    <a:p>
                      <a:pPr algn="ctr" rtl="0" fontAlgn="ctr"/>
                      <a:r>
                        <a:rPr lang="en-US" sz="1400" u="none" strike="noStrike" dirty="0">
                          <a:effectLst/>
                        </a:rPr>
                        <a:t>Uric acid (mg/dL)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3,5 – 7,2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4,22 – 9,12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755054339"/>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2,6 – 6</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3,26 – 6,54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637369954"/>
                  </a:ext>
                </a:extLst>
              </a:tr>
              <a:tr h="293677">
                <a:tc>
                  <a:txBody>
                    <a:bodyPr/>
                    <a:lstStyle/>
                    <a:p>
                      <a:pPr algn="ctr" rtl="0" fontAlgn="ctr"/>
                      <a:r>
                        <a:rPr lang="en-US" sz="1400" u="none" strike="noStrike">
                          <a:effectLst/>
                        </a:rPr>
                        <a:t>C3 (g/L)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0,82 – 1,85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0,72 – 1,53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861487247"/>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0,83 – 1,93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0,81 – 1,68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612698266"/>
                  </a:ext>
                </a:extLst>
              </a:tr>
              <a:tr h="293677">
                <a:tc>
                  <a:txBody>
                    <a:bodyPr/>
                    <a:lstStyle/>
                    <a:p>
                      <a:pPr algn="ctr" rtl="0" fontAlgn="ctr"/>
                      <a:r>
                        <a:rPr lang="en-US" sz="1400" u="none" strike="noStrike">
                          <a:effectLst/>
                        </a:rPr>
                        <a:t>C4 (g/L)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0,15 – 0,53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0,15 – 0,35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625438250"/>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0,15 – 0,57</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0,14 – 0,46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142242634"/>
                  </a:ext>
                </a:extLst>
              </a:tr>
              <a:tr h="293677">
                <a:tc>
                  <a:txBody>
                    <a:bodyPr/>
                    <a:lstStyle/>
                    <a:p>
                      <a:pPr algn="ctr" rtl="0" fontAlgn="ctr"/>
                      <a:r>
                        <a:rPr lang="en-US" sz="1400" u="none" strike="noStrike" dirty="0">
                          <a:solidFill>
                            <a:srgbClr val="FF0000"/>
                          </a:solidFill>
                          <a:effectLst/>
                        </a:rPr>
                        <a:t>Cholinesterase (</a:t>
                      </a:r>
                      <a:r>
                        <a:rPr lang="en-US" sz="1400" u="none" strike="noStrike" dirty="0" err="1">
                          <a:solidFill>
                            <a:srgbClr val="FF0000"/>
                          </a:solidFill>
                          <a:effectLst/>
                        </a:rPr>
                        <a:t>kU</a:t>
                      </a:r>
                      <a:r>
                        <a:rPr lang="en-US" sz="1400" u="none" strike="noStrike" dirty="0">
                          <a:solidFill>
                            <a:srgbClr val="FF0000"/>
                          </a:solidFill>
                          <a:effectLst/>
                        </a:rPr>
                        <a:t>/L)</a:t>
                      </a:r>
                      <a:endParaRPr lang="en-US" sz="1400" b="1" i="0" u="none" strike="noStrike" dirty="0">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dirty="0">
                          <a:solidFill>
                            <a:srgbClr val="FF0000"/>
                          </a:solidFill>
                          <a:effectLst/>
                        </a:rPr>
                        <a:t>Men : 4,39 – 10,93</a:t>
                      </a:r>
                      <a:endParaRPr lang="en-US" sz="1400" b="1" i="0" u="none" strike="noStrike" dirty="0">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dirty="0">
                          <a:solidFill>
                            <a:srgbClr val="FF0000"/>
                          </a:solidFill>
                          <a:effectLst/>
                        </a:rPr>
                        <a:t>5,68 – 15,25 (30% rejected)</a:t>
                      </a:r>
                      <a:endParaRPr lang="en-US" sz="1400" b="1" i="0" u="none" strike="noStrike" dirty="0">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dirty="0">
                          <a:solidFill>
                            <a:srgbClr val="FF0000"/>
                          </a:solidFill>
                          <a:effectLst/>
                        </a:rPr>
                        <a:t>Basic Chemistry</a:t>
                      </a:r>
                      <a:endParaRPr lang="en-US" sz="1400" b="1" i="0" u="none" strike="noStrike" dirty="0">
                        <a:solidFill>
                          <a:srgbClr val="FF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896834393"/>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2,88 – 12,67</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5,33 – 13,66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179206457"/>
                  </a:ext>
                </a:extLst>
              </a:tr>
              <a:tr h="293677">
                <a:tc>
                  <a:txBody>
                    <a:bodyPr/>
                    <a:lstStyle/>
                    <a:p>
                      <a:pPr algn="ctr" rtl="0" fontAlgn="ctr"/>
                      <a:r>
                        <a:rPr lang="en-US" sz="1400" u="none" strike="noStrike">
                          <a:effectLst/>
                        </a:rPr>
                        <a:t>Creatinine kinase</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30 – 200</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39,22 – 2897,81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292459805"/>
                  </a:ext>
                </a:extLst>
              </a:tr>
              <a:tr h="293677">
                <a:tc>
                  <a:txBody>
                    <a:bodyPr/>
                    <a:lstStyle/>
                    <a:p>
                      <a:pPr algn="ctr" rtl="0" fontAlgn="ctr"/>
                      <a:r>
                        <a:rPr lang="en-US" sz="1400" u="none" strike="noStrike">
                          <a:effectLst/>
                        </a:rPr>
                        <a:t>(U/L)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29 - 168</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35,63 – 135,3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7574563"/>
                  </a:ext>
                </a:extLst>
              </a:tr>
              <a:tr h="293677">
                <a:tc>
                  <a:txBody>
                    <a:bodyPr/>
                    <a:lstStyle/>
                    <a:p>
                      <a:pPr algn="ctr" rtl="0" fontAlgn="ctr"/>
                      <a:r>
                        <a:rPr lang="en-US" sz="1400" u="none" strike="noStrike" dirty="0">
                          <a:effectLst/>
                        </a:rPr>
                        <a:t>Creatinine (mg/dL)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0,73 – 1,18</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0,73 – 1,31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072920294"/>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0,55 – 1,02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0,56 – 0,92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970873839"/>
                  </a:ext>
                </a:extLst>
              </a:tr>
              <a:tr h="293677">
                <a:tc>
                  <a:txBody>
                    <a:bodyPr/>
                    <a:lstStyle/>
                    <a:p>
                      <a:pPr algn="ctr" rtl="0" fontAlgn="ctr"/>
                      <a:r>
                        <a:rPr lang="en-US" sz="1400" u="none" strike="noStrike">
                          <a:effectLst/>
                        </a:rPr>
                        <a:t>Iron (µmol/L)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11,6 – 31,3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11,43 – 24,0 3(5%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14658035"/>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9 – 30,4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8,93 – 30,02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60447202"/>
                  </a:ext>
                </a:extLst>
              </a:tr>
              <a:tr h="293677">
                <a:tc>
                  <a:txBody>
                    <a:bodyPr/>
                    <a:lstStyle/>
                    <a:p>
                      <a:pPr algn="ctr" rtl="0" fontAlgn="ctr"/>
                      <a:r>
                        <a:rPr lang="en-US" sz="1400" u="none" strike="noStrike">
                          <a:effectLst/>
                        </a:rPr>
                        <a:t>IgA(g/L)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0,63 – 4,84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0,05 – 3,54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166505180"/>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0,65 – 4,21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1,1 – 3,47</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119624368"/>
                  </a:ext>
                </a:extLst>
              </a:tr>
              <a:tr h="293677">
                <a:tc>
                  <a:txBody>
                    <a:bodyPr/>
                    <a:lstStyle/>
                    <a:p>
                      <a:pPr algn="ctr" rtl="0" fontAlgn="ctr"/>
                      <a:r>
                        <a:rPr lang="en-US" sz="1400" u="none" strike="noStrike">
                          <a:effectLst/>
                        </a:rPr>
                        <a:t>IgG(g/L)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5,4 – 18,22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5,67 – 16,13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269610873"/>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5,52 – 16,31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6,71 – 12,82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099608642"/>
                  </a:ext>
                </a:extLst>
              </a:tr>
              <a:tr h="293677">
                <a:tc>
                  <a:txBody>
                    <a:bodyPr/>
                    <a:lstStyle/>
                    <a:p>
                      <a:pPr algn="ctr" rtl="0" fontAlgn="ctr"/>
                      <a:r>
                        <a:rPr lang="en-US" sz="1400" u="none" strike="noStrike">
                          <a:effectLst/>
                        </a:rPr>
                        <a:t>IgM(g/L)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0,22 – 2,4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0,25 – 2,34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57024521"/>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0,33 – 2,93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0,6 – 2,13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24920726"/>
                  </a:ext>
                </a:extLst>
              </a:tr>
              <a:tr h="293677">
                <a:tc>
                  <a:txBody>
                    <a:bodyPr/>
                    <a:lstStyle/>
                    <a:p>
                      <a:pPr algn="ctr" rtl="0" fontAlgn="ctr"/>
                      <a:r>
                        <a:rPr lang="en-US" sz="1400" u="none" strike="noStrike">
                          <a:effectLst/>
                        </a:rPr>
                        <a:t>Alkaline phosphatase (U/L)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40 – 150</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38,11 – 101,5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071195457"/>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40 - 150</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34,24 – 83,25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570010601"/>
                  </a:ext>
                </a:extLst>
              </a:tr>
              <a:tr h="293677">
                <a:tc>
                  <a:txBody>
                    <a:bodyPr/>
                    <a:lstStyle/>
                    <a:p>
                      <a:pPr algn="ctr" rtl="0" fontAlgn="ctr"/>
                      <a:r>
                        <a:rPr lang="en-US" sz="1400" u="none" strike="noStrike">
                          <a:effectLst/>
                        </a:rPr>
                        <a:t>Transferrine (g/L)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1,74 – 3,64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3,96 – 61,6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153373357"/>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14,952 – 39,94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13,4 – 35,29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896399207"/>
                  </a:ext>
                </a:extLst>
              </a:tr>
              <a:tr h="293677">
                <a:tc>
                  <a:txBody>
                    <a:bodyPr/>
                    <a:lstStyle/>
                    <a:p>
                      <a:pPr algn="ctr" rtl="0" fontAlgn="ctr"/>
                      <a:r>
                        <a:rPr lang="en-US" sz="1400" u="none" strike="noStrike">
                          <a:effectLst/>
                        </a:rPr>
                        <a:t>Albumin (g/l)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s-ES" sz="1400" u="none" strike="noStrike">
                          <a:effectLst/>
                        </a:rPr>
                        <a:t>20 – 60 yo : 35 – 52</a:t>
                      </a:r>
                      <a:endParaRPr lang="es-E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35,72 – 51,15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375302593"/>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&gt; 60 yo : 32 – 46</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29,79 – 46,04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884451344"/>
                  </a:ext>
                </a:extLst>
              </a:tr>
              <a:tr h="293677">
                <a:tc>
                  <a:txBody>
                    <a:bodyPr/>
                    <a:lstStyle/>
                    <a:p>
                      <a:pPr algn="ctr" rtl="0" fontAlgn="ctr"/>
                      <a:r>
                        <a:rPr lang="en-US" sz="1400" u="none" strike="noStrike" dirty="0">
                          <a:effectLst/>
                        </a:rPr>
                        <a:t>Urea (mg/dl)</a:t>
                      </a:r>
                      <a:endParaRPr lang="en-US" sz="1400" b="0" i="0" u="none" strike="noStrike" dirty="0">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 &lt; 50 yo : 14,95 – 39,94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13,4 – 35,29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639674821"/>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 &gt; 50 yo : 20,93 – 42,93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21,46 – 38,48</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749953224"/>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s-ES" sz="1400" u="none" strike="noStrike">
                          <a:effectLst/>
                        </a:rPr>
                        <a:t>M &lt; 50 yo : 19,01 – 44</a:t>
                      </a:r>
                      <a:endParaRPr lang="es-E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18,82 – 40,5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904269179"/>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s-ES" sz="1400" u="none" strike="noStrike">
                          <a:effectLst/>
                        </a:rPr>
                        <a:t>M &gt; 50 yo : 17,94 – 54,89</a:t>
                      </a:r>
                      <a:endParaRPr lang="es-E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23,63 – 49,55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Basic Chemistry</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574320031"/>
                  </a:ext>
                </a:extLst>
              </a:tr>
              <a:tr h="298829">
                <a:tc>
                  <a:txBody>
                    <a:bodyPr/>
                    <a:lstStyle/>
                    <a:p>
                      <a:pPr algn="ctr" rtl="0" fontAlgn="ctr"/>
                      <a:r>
                        <a:rPr lang="en-US" sz="1400" u="none" strike="noStrike">
                          <a:effectLst/>
                        </a:rPr>
                        <a:t>Free T3 (pmol/l)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2,8879 – 4,8848</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2,93 – 4,81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Thyroid</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847189702"/>
                  </a:ext>
                </a:extLst>
              </a:tr>
              <a:tr h="293677">
                <a:tc>
                  <a:txBody>
                    <a:bodyPr/>
                    <a:lstStyle/>
                    <a:p>
                      <a:pPr algn="ctr" rtl="0" fontAlgn="ctr"/>
                      <a:r>
                        <a:rPr lang="en-US" sz="1400" u="none" strike="noStrike">
                          <a:effectLst/>
                        </a:rPr>
                        <a:t>Free T4 (pmol/l)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9,01 – 19,05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8,91 – 14,92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Thyroid</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168822251"/>
                  </a:ext>
                </a:extLst>
              </a:tr>
              <a:tr h="293677">
                <a:tc>
                  <a:txBody>
                    <a:bodyPr/>
                    <a:lstStyle/>
                    <a:p>
                      <a:pPr algn="ctr" rtl="0" fontAlgn="ctr"/>
                      <a:r>
                        <a:rPr lang="en-US" sz="1400" u="none" strike="noStrike">
                          <a:effectLst/>
                        </a:rPr>
                        <a:t>TSH (mUI/l)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0,35 – 4,94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0,114 – 3,5473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Thyroid</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020423583"/>
                  </a:ext>
                </a:extLst>
              </a:tr>
              <a:tr h="293677">
                <a:tc>
                  <a:txBody>
                    <a:bodyPr/>
                    <a:lstStyle/>
                    <a:p>
                      <a:pPr algn="ctr" rtl="0" fontAlgn="ctr"/>
                      <a:r>
                        <a:rPr lang="en-US" sz="1400" u="none" strike="noStrike">
                          <a:effectLst/>
                        </a:rPr>
                        <a:t>Anti-TPO (IU/ml)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5,61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0,01 – 1,95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Thyroid</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991750847"/>
                  </a:ext>
                </a:extLst>
              </a:tr>
              <a:tr h="293677">
                <a:tc>
                  <a:txBody>
                    <a:bodyPr/>
                    <a:lstStyle/>
                    <a:p>
                      <a:pPr algn="ctr" rtl="0" fontAlgn="ctr"/>
                      <a:r>
                        <a:rPr lang="en-US" sz="1400" u="none" strike="noStrike">
                          <a:effectLst/>
                        </a:rPr>
                        <a:t>Anti-TG (IU/ml)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4,11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0,8 – 4,49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Thyroid</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205392313"/>
                  </a:ext>
                </a:extLst>
              </a:tr>
              <a:tr h="298829">
                <a:tc>
                  <a:txBody>
                    <a:bodyPr/>
                    <a:lstStyle/>
                    <a:p>
                      <a:pPr algn="ctr" rtl="0" fontAlgn="ctr"/>
                      <a:r>
                        <a:rPr lang="en-US" sz="1400" u="none" strike="noStrike">
                          <a:effectLst/>
                        </a:rPr>
                        <a:t>Folates (ng/ml)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3,1 – 20,5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3,18 – 13,41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Anemia and other panel</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65845961"/>
                  </a:ext>
                </a:extLst>
              </a:tr>
              <a:tr h="293677">
                <a:tc>
                  <a:txBody>
                    <a:bodyPr/>
                    <a:lstStyle/>
                    <a:p>
                      <a:pPr algn="ctr" rtl="0" fontAlgn="ctr"/>
                      <a:r>
                        <a:rPr lang="en-US" sz="1400" u="none" strike="noStrike">
                          <a:effectLst/>
                        </a:rPr>
                        <a:t>B12 (pg/ml)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187 – 883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168,65 – 518,03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Anemia and other panel</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397603938"/>
                  </a:ext>
                </a:extLst>
              </a:tr>
              <a:tr h="293677">
                <a:tc>
                  <a:txBody>
                    <a:bodyPr/>
                    <a:lstStyle/>
                    <a:p>
                      <a:pPr algn="ctr" rtl="0" fontAlgn="ctr"/>
                      <a:r>
                        <a:rPr lang="en-US" sz="1400" u="none" strike="noStrike">
                          <a:effectLst/>
                        </a:rPr>
                        <a:t>Ferritin (µg/l)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21,81 – 274,66</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23,04 – 309,69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Anemia and other panel</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000671"/>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4,63 – 204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20,24 – 350,52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Anemia and other panel</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449555030"/>
                  </a:ext>
                </a:extLst>
              </a:tr>
              <a:tr h="293677">
                <a:tc>
                  <a:txBody>
                    <a:bodyPr/>
                    <a:lstStyle/>
                    <a:p>
                      <a:pPr algn="ctr" rtl="0" fontAlgn="ctr"/>
                      <a:r>
                        <a:rPr lang="en-US" sz="1400" u="none" strike="noStrike">
                          <a:effectLst/>
                        </a:rPr>
                        <a:t>Insulin (pmol/l)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104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10,02 – 77,48</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Anemia and other panel</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826740009"/>
                  </a:ext>
                </a:extLst>
              </a:tr>
              <a:tr h="293677">
                <a:tc>
                  <a:txBody>
                    <a:bodyPr/>
                    <a:lstStyle/>
                    <a:p>
                      <a:pPr algn="ctr" rtl="0" fontAlgn="ctr"/>
                      <a:r>
                        <a:rPr lang="en-US" sz="1400" u="none" strike="noStrike">
                          <a:effectLst/>
                        </a:rPr>
                        <a:t>C peptid (nmol/l)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0,259 – 1,729</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0,3067 – 0,8957</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Anemia and other panel</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101944581"/>
                  </a:ext>
                </a:extLst>
              </a:tr>
              <a:tr h="293677">
                <a:tc>
                  <a:txBody>
                    <a:bodyPr/>
                    <a:lstStyle/>
                    <a:p>
                      <a:pPr algn="ctr" rtl="0" fontAlgn="ctr"/>
                      <a:r>
                        <a:rPr lang="en-US" sz="1400" u="none" strike="noStrike">
                          <a:effectLst/>
                        </a:rPr>
                        <a:t>Cortisol (nmol/l)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AM : 102,1 – 535,2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191,83 – 546,12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Anemia and other panel</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860422127"/>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PM : 80 – 477,3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70,89 – 219,28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Anemia and other panel</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814088751"/>
                  </a:ext>
                </a:extLst>
              </a:tr>
              <a:tr h="298829">
                <a:tc>
                  <a:txBody>
                    <a:bodyPr/>
                    <a:lstStyle/>
                    <a:p>
                      <a:pPr algn="ctr" rtl="0" fontAlgn="ctr"/>
                      <a:r>
                        <a:rPr lang="en-US" sz="1400" u="none" strike="noStrike">
                          <a:effectLst/>
                        </a:rPr>
                        <a:t>HCG (IU/l)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89056729"/>
                  </a:ext>
                </a:extLst>
              </a:tr>
              <a:tr h="293677">
                <a:tc>
                  <a:txBody>
                    <a:bodyPr/>
                    <a:lstStyle/>
                    <a:p>
                      <a:pPr algn="ctr" rtl="0" fontAlgn="ctr"/>
                      <a:r>
                        <a:rPr lang="en-US" sz="1400" u="none" strike="noStrike">
                          <a:effectLst/>
                        </a:rPr>
                        <a:t>Prolactin (µg/l)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3,46 – 19,4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3,96 – 61,6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887784621"/>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:,5,18 – 26,53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4,44 – 31,25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447635907"/>
                  </a:ext>
                </a:extLst>
              </a:tr>
              <a:tr h="293677">
                <a:tc>
                  <a:txBody>
                    <a:bodyPr/>
                    <a:lstStyle/>
                    <a:p>
                      <a:pPr algn="ctr" rtl="0" fontAlgn="ctr"/>
                      <a:r>
                        <a:rPr lang="en-US" sz="1400" u="none" strike="noStrike">
                          <a:effectLst/>
                        </a:rPr>
                        <a:t>SHBG (nmol/l)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13,5 – 71,4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20,31 – 53,79</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531740907"/>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Women : 19,8 – 155,2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24,1 – 238,29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493204894"/>
                  </a:ext>
                </a:extLst>
              </a:tr>
              <a:tr h="293677">
                <a:tc>
                  <a:txBody>
                    <a:bodyPr/>
                    <a:lstStyle/>
                    <a:p>
                      <a:pPr algn="ctr" rtl="0" fontAlgn="ctr"/>
                      <a:r>
                        <a:rPr lang="en-US" sz="1400" u="none" strike="noStrike">
                          <a:effectLst/>
                        </a:rPr>
                        <a:t>Testosteron (nmol/l)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 &lt; 50 yo : 0,48 – 1,85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0,45 – 1,44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737871839"/>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W &gt; 50 yo : 0,43 – 1,24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0,53 – 1,38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466943365"/>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s-ES" sz="1400" u="none" strike="noStrike">
                          <a:effectLst/>
                        </a:rPr>
                        <a:t>M &lt; 50 yo : 8,33 – 30,19</a:t>
                      </a:r>
                      <a:endParaRPr lang="es-E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8,21 – 24,08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123315594"/>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s-ES" sz="1400" u="none" strike="noStrike">
                          <a:effectLst/>
                        </a:rPr>
                        <a:t>M &gt; 50 yo : 7,66 – 24,82</a:t>
                      </a:r>
                      <a:endParaRPr lang="es-E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7,45 – 24,82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85546494"/>
                  </a:ext>
                </a:extLst>
              </a:tr>
              <a:tr h="293677">
                <a:tc>
                  <a:txBody>
                    <a:bodyPr/>
                    <a:lstStyle/>
                    <a:p>
                      <a:pPr algn="ctr" rtl="0" fontAlgn="ctr"/>
                      <a:r>
                        <a:rPr lang="en-US" sz="1400" u="none" strike="noStrike">
                          <a:effectLst/>
                        </a:rPr>
                        <a:t>LH (IU/l)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premenopausal women : 0,56 –14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0,02 – 15,72 0,03 – 10,48 (25%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774553771"/>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Postmenopausal women : 5,16 – 61,99</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0,01 – 44,61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032501444"/>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0,57 – 12,07</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1,41 – 11,36</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957761839"/>
                  </a:ext>
                </a:extLst>
              </a:tr>
              <a:tr h="293677">
                <a:tc>
                  <a:txBody>
                    <a:bodyPr/>
                    <a:lstStyle/>
                    <a:p>
                      <a:pPr algn="ctr" rtl="0" fontAlgn="ctr"/>
                      <a:r>
                        <a:rPr lang="en-US" sz="1400" u="none" strike="noStrike">
                          <a:effectLst/>
                        </a:rPr>
                        <a:t>FSH (IU/l)</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premenopausal women : 1,38 – 8,08</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0,03 – 10,48 (25% rejected)</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1" i="0" u="none" strike="noStrike">
                        <a:solidFill>
                          <a:srgbClr val="FF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507945223"/>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Postmenopausal women : 26,72 – 133,41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0,19 – 104,13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540320838"/>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0,95 – 11,95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1,9 – 42,67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839335058"/>
                  </a:ext>
                </a:extLst>
              </a:tr>
              <a:tr h="293677">
                <a:tc>
                  <a:txBody>
                    <a:bodyPr/>
                    <a:lstStyle/>
                    <a:p>
                      <a:pPr algn="ctr" rtl="0" fontAlgn="ctr"/>
                      <a:r>
                        <a:rPr lang="en-US" sz="1400" u="none" strike="noStrike">
                          <a:effectLst/>
                        </a:rPr>
                        <a:t>Estradiol (pg/ml)</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premenopausal women : 21 – 312</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219,67 (40% rejected)</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1" i="0" u="none" strike="noStrike">
                        <a:solidFill>
                          <a:srgbClr val="FF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87855801"/>
                  </a:ext>
                </a:extLst>
              </a:tr>
              <a:tr h="293677">
                <a:tc>
                  <a:txBody>
                    <a:bodyPr/>
                    <a:lstStyle/>
                    <a:p>
                      <a:pPr algn="ctr" rtl="0" fontAlgn="ctr"/>
                      <a:r>
                        <a:rPr lang="en-US" sz="1400" u="none" strike="noStrike">
                          <a:effectLst/>
                        </a:rPr>
                        <a:t> </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Postmenopausal women  : 0 – 28</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106,44 (15% rejected)</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1" i="0" u="none" strike="noStrike">
                        <a:solidFill>
                          <a:srgbClr val="FF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282129559"/>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11 - 44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9,49 – 37,59 (10%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390318917"/>
                  </a:ext>
                </a:extLst>
              </a:tr>
              <a:tr h="293677">
                <a:tc>
                  <a:txBody>
                    <a:bodyPr/>
                    <a:lstStyle/>
                    <a:p>
                      <a:pPr algn="ctr" rtl="0" fontAlgn="ctr"/>
                      <a:r>
                        <a:rPr lang="en-US" sz="1400" u="none" strike="noStrike" dirty="0">
                          <a:effectLst/>
                        </a:rPr>
                        <a:t>Progesterone (ng/mL) </a:t>
                      </a:r>
                      <a:endParaRPr lang="en-US" sz="1400" b="1" i="0" u="none" strike="noStrike" dirty="0">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premenopausal women : 0,1 – 0,3</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11,42 (60% rejected)</a:t>
                      </a:r>
                      <a:endParaRPr lang="en-US" sz="1400" b="1" i="0" u="none" strike="noStrike">
                        <a:solidFill>
                          <a:srgbClr val="FF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1" i="0" u="none" strike="noStrike">
                        <a:solidFill>
                          <a:srgbClr val="FF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777247707"/>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Postmenopausal women : 0 – 0,2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1,86 (5% rejected)</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1568933266"/>
                  </a:ext>
                </a:extLst>
              </a:tr>
              <a:tr h="293677">
                <a:tc>
                  <a:txBody>
                    <a:bodyPr/>
                    <a:lstStyle/>
                    <a:p>
                      <a:pPr algn="ctr" rtl="0" fontAlgn="ctr"/>
                      <a:r>
                        <a:rPr lang="en-US" sz="1400" u="none" strike="noStrike">
                          <a:effectLst/>
                        </a:rPr>
                        <a:t> </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Men : 0 – 0,5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0,32</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Fertility Hormones</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114579506"/>
                  </a:ext>
                </a:extLst>
              </a:tr>
              <a:tr h="293677">
                <a:tc>
                  <a:txBody>
                    <a:bodyPr/>
                    <a:lstStyle/>
                    <a:p>
                      <a:pPr algn="ctr" rtl="0" fontAlgn="ctr"/>
                      <a:r>
                        <a:rPr lang="en-US" sz="1400" u="none" strike="noStrike">
                          <a:effectLst/>
                        </a:rPr>
                        <a:t>AFP (ng/ml)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0,89 - 8,78</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1,42 - 6.24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Tumor Marker</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2363189005"/>
                  </a:ext>
                </a:extLst>
              </a:tr>
              <a:tr h="293677">
                <a:tc>
                  <a:txBody>
                    <a:bodyPr/>
                    <a:lstStyle/>
                    <a:p>
                      <a:pPr algn="ctr" rtl="0" fontAlgn="ctr"/>
                      <a:r>
                        <a:rPr lang="en-US" sz="1400" u="none" strike="noStrike">
                          <a:effectLst/>
                        </a:rPr>
                        <a:t>CA 15-3 (U/ml)</a:t>
                      </a:r>
                      <a:endParaRPr lang="en-US" sz="1400" b="1"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0 - 31,3</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4,06 - 22,81</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Tumor Marker</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592757122"/>
                  </a:ext>
                </a:extLst>
              </a:tr>
              <a:tr h="293677">
                <a:tc>
                  <a:txBody>
                    <a:bodyPr/>
                    <a:lstStyle/>
                    <a:p>
                      <a:pPr algn="ctr" rtl="0" fontAlgn="ctr"/>
                      <a:r>
                        <a:rPr lang="en-US" sz="1400" u="none" strike="noStrike">
                          <a:effectLst/>
                        </a:rPr>
                        <a:t>CA 19-9 (U/ml)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0 -37</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0,03 - 14,84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Tumor Marker</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463958749"/>
                  </a:ext>
                </a:extLst>
              </a:tr>
              <a:tr h="293677">
                <a:tc>
                  <a:txBody>
                    <a:bodyPr/>
                    <a:lstStyle/>
                    <a:p>
                      <a:pPr algn="ctr" rtl="0" fontAlgn="ctr"/>
                      <a:r>
                        <a:rPr lang="en-US" sz="1400" u="none" strike="noStrike">
                          <a:effectLst/>
                        </a:rPr>
                        <a:t>CEA (ng/ml)</a:t>
                      </a:r>
                      <a:endParaRPr lang="en-US" sz="1400" b="1"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0 - 5</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0,65 - 4,26</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Tumor Marker</a:t>
                      </a:r>
                      <a:endParaRPr lang="en-US" sz="1400" b="0" i="0" u="none" strike="noStrike">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469311969"/>
                  </a:ext>
                </a:extLst>
              </a:tr>
              <a:tr h="293677">
                <a:tc>
                  <a:txBody>
                    <a:bodyPr/>
                    <a:lstStyle/>
                    <a:p>
                      <a:pPr algn="ctr" rtl="0" fontAlgn="ctr"/>
                      <a:r>
                        <a:rPr lang="en-US" sz="1400" u="none" strike="noStrike">
                          <a:effectLst/>
                        </a:rPr>
                        <a:t>TPSA (µg/l)</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0 - 4</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a:effectLst/>
                        </a:rPr>
                        <a:t>0 - 3.276</a:t>
                      </a:r>
                      <a:endParaRPr lang="en-US" sz="1400" b="0" i="0" u="none" strike="noStrike">
                        <a:solidFill>
                          <a:srgbClr val="000000"/>
                        </a:solidFill>
                        <a:effectLst/>
                        <a:latin typeface="DaunPenh" panose="01010101010101010101" pitchFamily="2" charset="0"/>
                      </a:endParaRPr>
                    </a:p>
                  </a:txBody>
                  <a:tcPr marL="5152" marR="5152" marT="5152" marB="0" anchor="ctr"/>
                </a:tc>
                <a:tc>
                  <a:txBody>
                    <a:bodyPr/>
                    <a:lstStyle/>
                    <a:p>
                      <a:pPr algn="ctr" rtl="0" fontAlgn="ctr"/>
                      <a:r>
                        <a:rPr lang="en-US" sz="1400" u="none" strike="noStrike" dirty="0">
                          <a:effectLst/>
                        </a:rPr>
                        <a:t>Tumor Marker</a:t>
                      </a:r>
                      <a:endParaRPr lang="en-US" sz="1400" b="0" i="0" u="none" strike="noStrike" dirty="0">
                        <a:solidFill>
                          <a:srgbClr val="000000"/>
                        </a:solidFill>
                        <a:effectLst/>
                        <a:latin typeface="DaunPenh" panose="01010101010101010101" pitchFamily="2" charset="0"/>
                      </a:endParaRPr>
                    </a:p>
                  </a:txBody>
                  <a:tcPr marL="5152" marR="5152" marT="5152" marB="0" anchor="ctr"/>
                </a:tc>
                <a:extLst>
                  <a:ext uri="{0D108BD9-81ED-4DB2-BD59-A6C34878D82A}">
                    <a16:rowId xmlns:a16="http://schemas.microsoft.com/office/drawing/2014/main" xmlns="" val="3728833068"/>
                  </a:ext>
                </a:extLst>
              </a:tr>
            </a:tbl>
          </a:graphicData>
        </a:graphic>
      </p:graphicFrame>
      <p:sp>
        <p:nvSpPr>
          <p:cNvPr id="42" name="TextBox 41">
            <a:extLst>
              <a:ext uri="{FF2B5EF4-FFF2-40B4-BE49-F238E27FC236}">
                <a16:creationId xmlns:a16="http://schemas.microsoft.com/office/drawing/2014/main" xmlns="" id="{00D461D3-D627-4510-8258-8559FAE642F2}"/>
              </a:ext>
            </a:extLst>
          </p:cNvPr>
          <p:cNvSpPr txBox="1"/>
          <p:nvPr/>
        </p:nvSpPr>
        <p:spPr>
          <a:xfrm>
            <a:off x="16060191" y="10849257"/>
            <a:ext cx="10660075" cy="1138773"/>
          </a:xfrm>
          <a:prstGeom prst="rect">
            <a:avLst/>
          </a:prstGeom>
          <a:noFill/>
        </p:spPr>
        <p:txBody>
          <a:bodyPr wrap="square" rtlCol="0">
            <a:spAutoFit/>
          </a:bodyPr>
          <a:lstStyle/>
          <a:p>
            <a:r>
              <a:rPr lang="en-US" sz="4400" b="1" dirty="0">
                <a:solidFill>
                  <a:srgbClr val="005393"/>
                </a:solidFill>
                <a:latin typeface="DaunPenh" pitchFamily="2" charset="0"/>
                <a:cs typeface="DaunPenh" pitchFamily="2" charset="0"/>
              </a:rPr>
              <a:t>Table 1</a:t>
            </a:r>
          </a:p>
          <a:p>
            <a:r>
              <a:rPr lang="de-DE" sz="2400" dirty="0">
                <a:solidFill>
                  <a:srgbClr val="005393"/>
                </a:solidFill>
                <a:latin typeface="DaunPenh" pitchFamily="2" charset="0"/>
                <a:cs typeface="DaunPenh" pitchFamily="2" charset="0"/>
              </a:rPr>
              <a:t>CHU Reference </a:t>
            </a:r>
            <a:r>
              <a:rPr lang="de-DE" sz="2400" dirty="0" err="1">
                <a:solidFill>
                  <a:srgbClr val="005393"/>
                </a:solidFill>
                <a:latin typeface="DaunPenh" pitchFamily="2" charset="0"/>
                <a:cs typeface="DaunPenh" pitchFamily="2" charset="0"/>
              </a:rPr>
              <a:t>range</a:t>
            </a:r>
            <a:r>
              <a:rPr lang="de-DE" sz="2400" dirty="0">
                <a:solidFill>
                  <a:srgbClr val="005393"/>
                </a:solidFill>
                <a:latin typeface="DaunPenh" pitchFamily="2" charset="0"/>
                <a:cs typeface="DaunPenh" pitchFamily="2" charset="0"/>
              </a:rPr>
              <a:t> and Alinity Reference Range </a:t>
            </a:r>
            <a:r>
              <a:rPr lang="de-DE" sz="2400" dirty="0" err="1">
                <a:solidFill>
                  <a:srgbClr val="005393"/>
                </a:solidFill>
                <a:latin typeface="DaunPenh" pitchFamily="2" charset="0"/>
                <a:cs typeface="DaunPenh" pitchFamily="2" charset="0"/>
              </a:rPr>
              <a:t>for</a:t>
            </a:r>
            <a:r>
              <a:rPr lang="de-DE" sz="2400" dirty="0">
                <a:solidFill>
                  <a:srgbClr val="005393"/>
                </a:solidFill>
                <a:latin typeface="DaunPenh" pitchFamily="2" charset="0"/>
                <a:cs typeface="DaunPenh" pitchFamily="2" charset="0"/>
              </a:rPr>
              <a:t> the different </a:t>
            </a:r>
            <a:r>
              <a:rPr lang="de-DE" sz="2400" dirty="0" err="1">
                <a:solidFill>
                  <a:srgbClr val="005393"/>
                </a:solidFill>
                <a:latin typeface="DaunPenh" pitchFamily="2" charset="0"/>
                <a:cs typeface="DaunPenh" pitchFamily="2" charset="0"/>
              </a:rPr>
              <a:t>assays</a:t>
            </a:r>
            <a:r>
              <a:rPr lang="de-DE" sz="2400" dirty="0">
                <a:solidFill>
                  <a:srgbClr val="005393"/>
                </a:solidFill>
                <a:latin typeface="DaunPenh" pitchFamily="2" charset="0"/>
                <a:cs typeface="DaunPenh" pitchFamily="2" charset="0"/>
              </a:rPr>
              <a:t>/</a:t>
            </a:r>
            <a:r>
              <a:rPr lang="de-DE" sz="2400" dirty="0" err="1">
                <a:solidFill>
                  <a:srgbClr val="005393"/>
                </a:solidFill>
                <a:latin typeface="DaunPenh" pitchFamily="2" charset="0"/>
                <a:cs typeface="DaunPenh" pitchFamily="2" charset="0"/>
              </a:rPr>
              <a:t>panels</a:t>
            </a:r>
            <a:endParaRPr lang="en-US" sz="2400" dirty="0">
              <a:solidFill>
                <a:srgbClr val="005393"/>
              </a:solidFill>
              <a:latin typeface="DaunPenh" pitchFamily="2" charset="0"/>
              <a:cs typeface="DaunPenh" pitchFamily="2" charset="0"/>
            </a:endParaRPr>
          </a:p>
        </p:txBody>
      </p:sp>
      <p:pic>
        <p:nvPicPr>
          <p:cNvPr id="43" name="Picture 42">
            <a:extLst>
              <a:ext uri="{FF2B5EF4-FFF2-40B4-BE49-F238E27FC236}">
                <a16:creationId xmlns:a16="http://schemas.microsoft.com/office/drawing/2014/main" xmlns="" id="{B16B4E58-EDC8-4E06-9DB1-2CB8A07131D4}"/>
              </a:ext>
            </a:extLst>
          </p:cNvPr>
          <p:cNvPicPr>
            <a:picLocks noChangeAspect="1"/>
          </p:cNvPicPr>
          <p:nvPr/>
        </p:nvPicPr>
        <p:blipFill>
          <a:blip r:embed="rId7"/>
          <a:stretch>
            <a:fillRect/>
          </a:stretch>
        </p:blipFill>
        <p:spPr>
          <a:xfrm>
            <a:off x="15220340" y="10948721"/>
            <a:ext cx="343699" cy="345745"/>
          </a:xfrm>
          <a:prstGeom prst="rect">
            <a:avLst/>
          </a:prstGeom>
        </p:spPr>
      </p:pic>
    </p:spTree>
    <p:extLst>
      <p:ext uri="{BB962C8B-B14F-4D97-AF65-F5344CB8AC3E}">
        <p14:creationId xmlns:p14="http://schemas.microsoft.com/office/powerpoint/2010/main" xmlns="" val="4774426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TotalTime>
  <Words>2059</Words>
  <Application>Microsoft Office PowerPoint</Application>
  <PresentationFormat>Personnalisé</PresentationFormat>
  <Paragraphs>399</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Dai Kumen</dc:creator>
  <cp:lastModifiedBy>c190575</cp:lastModifiedBy>
  <cp:revision>91</cp:revision>
  <cp:lastPrinted>2019-05-15T07:48:33Z</cp:lastPrinted>
  <dcterms:created xsi:type="dcterms:W3CDTF">2018-11-07T14:53:17Z</dcterms:created>
  <dcterms:modified xsi:type="dcterms:W3CDTF">2020-01-13T07:54:55Z</dcterms:modified>
</cp:coreProperties>
</file>