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3"/>
  </p:notesMasterIdLst>
  <p:sldIdLst>
    <p:sldId id="256" r:id="rId2"/>
  </p:sldIdLst>
  <p:sldSz cx="30275213" cy="42803763"/>
  <p:notesSz cx="6743700" cy="9639300"/>
  <p:defaultTextStyle>
    <a:defPPr>
      <a:defRPr lang="en-US"/>
    </a:defPPr>
    <a:lvl1pPr marL="0" algn="l" defTabSz="3110332" rtl="0" eaLnBrk="1" latinLnBrk="0" hangingPunct="1">
      <a:defRPr sz="6123" kern="1200">
        <a:solidFill>
          <a:schemeClr val="tx1"/>
        </a:solidFill>
        <a:latin typeface="+mn-lt"/>
        <a:ea typeface="+mn-ea"/>
        <a:cs typeface="+mn-cs"/>
      </a:defRPr>
    </a:lvl1pPr>
    <a:lvl2pPr marL="1555166" algn="l" defTabSz="3110332" rtl="0" eaLnBrk="1" latinLnBrk="0" hangingPunct="1">
      <a:defRPr sz="6123" kern="1200">
        <a:solidFill>
          <a:schemeClr val="tx1"/>
        </a:solidFill>
        <a:latin typeface="+mn-lt"/>
        <a:ea typeface="+mn-ea"/>
        <a:cs typeface="+mn-cs"/>
      </a:defRPr>
    </a:lvl2pPr>
    <a:lvl3pPr marL="3110332" algn="l" defTabSz="3110332" rtl="0" eaLnBrk="1" latinLnBrk="0" hangingPunct="1">
      <a:defRPr sz="6123" kern="1200">
        <a:solidFill>
          <a:schemeClr val="tx1"/>
        </a:solidFill>
        <a:latin typeface="+mn-lt"/>
        <a:ea typeface="+mn-ea"/>
        <a:cs typeface="+mn-cs"/>
      </a:defRPr>
    </a:lvl3pPr>
    <a:lvl4pPr marL="4665497" algn="l" defTabSz="3110332" rtl="0" eaLnBrk="1" latinLnBrk="0" hangingPunct="1">
      <a:defRPr sz="6123" kern="1200">
        <a:solidFill>
          <a:schemeClr val="tx1"/>
        </a:solidFill>
        <a:latin typeface="+mn-lt"/>
        <a:ea typeface="+mn-ea"/>
        <a:cs typeface="+mn-cs"/>
      </a:defRPr>
    </a:lvl4pPr>
    <a:lvl5pPr marL="6220663" algn="l" defTabSz="3110332" rtl="0" eaLnBrk="1" latinLnBrk="0" hangingPunct="1">
      <a:defRPr sz="6123" kern="1200">
        <a:solidFill>
          <a:schemeClr val="tx1"/>
        </a:solidFill>
        <a:latin typeface="+mn-lt"/>
        <a:ea typeface="+mn-ea"/>
        <a:cs typeface="+mn-cs"/>
      </a:defRPr>
    </a:lvl5pPr>
    <a:lvl6pPr marL="7775829" algn="l" defTabSz="3110332" rtl="0" eaLnBrk="1" latinLnBrk="0" hangingPunct="1">
      <a:defRPr sz="6123" kern="1200">
        <a:solidFill>
          <a:schemeClr val="tx1"/>
        </a:solidFill>
        <a:latin typeface="+mn-lt"/>
        <a:ea typeface="+mn-ea"/>
        <a:cs typeface="+mn-cs"/>
      </a:defRPr>
    </a:lvl6pPr>
    <a:lvl7pPr marL="9330995" algn="l" defTabSz="3110332" rtl="0" eaLnBrk="1" latinLnBrk="0" hangingPunct="1">
      <a:defRPr sz="6123" kern="1200">
        <a:solidFill>
          <a:schemeClr val="tx1"/>
        </a:solidFill>
        <a:latin typeface="+mn-lt"/>
        <a:ea typeface="+mn-ea"/>
        <a:cs typeface="+mn-cs"/>
      </a:defRPr>
    </a:lvl7pPr>
    <a:lvl8pPr marL="10886161" algn="l" defTabSz="3110332" rtl="0" eaLnBrk="1" latinLnBrk="0" hangingPunct="1">
      <a:defRPr sz="6123" kern="1200">
        <a:solidFill>
          <a:schemeClr val="tx1"/>
        </a:solidFill>
        <a:latin typeface="+mn-lt"/>
        <a:ea typeface="+mn-ea"/>
        <a:cs typeface="+mn-cs"/>
      </a:defRPr>
    </a:lvl8pPr>
    <a:lvl9pPr marL="12441326" algn="l" defTabSz="3110332" rtl="0" eaLnBrk="1" latinLnBrk="0" hangingPunct="1">
      <a:defRPr sz="6123"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3481">
          <p15:clr>
            <a:srgbClr val="A4A3A4"/>
          </p15:clr>
        </p15:guide>
        <p15:guide id="2" pos="953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26B21"/>
    <a:srgbClr val="005393"/>
    <a:srgbClr val="E5E5E5"/>
    <a:srgbClr val="D4E9E8"/>
    <a:srgbClr val="5BC4BE"/>
    <a:srgbClr val="5CC2B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17" autoAdjust="0"/>
    <p:restoredTop sz="94875"/>
  </p:normalViewPr>
  <p:slideViewPr>
    <p:cSldViewPr snapToGrid="0" snapToObjects="1">
      <p:cViewPr varScale="1">
        <p:scale>
          <a:sx n="18" d="100"/>
          <a:sy n="18" d="100"/>
        </p:scale>
        <p:origin x="-2622" y="-132"/>
      </p:cViewPr>
      <p:guideLst>
        <p:guide orient="horz" pos="13481"/>
        <p:guide pos="9535"/>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2270" cy="483639"/>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9869" y="0"/>
            <a:ext cx="2922270" cy="483639"/>
          </a:xfrm>
          <a:prstGeom prst="rect">
            <a:avLst/>
          </a:prstGeom>
        </p:spPr>
        <p:txBody>
          <a:bodyPr vert="horz" lIns="91440" tIns="45720" rIns="91440" bIns="45720" rtlCol="0"/>
          <a:lstStyle>
            <a:lvl1pPr algn="r">
              <a:defRPr sz="1200"/>
            </a:lvl1pPr>
          </a:lstStyle>
          <a:p>
            <a:fld id="{7BCAE4F3-A7D0-7A49-8BC6-68081E334E86}" type="datetimeFigureOut">
              <a:rPr lang="en-US" smtClean="0"/>
              <a:pPr/>
              <a:t>1/13/2020</a:t>
            </a:fld>
            <a:endParaRPr lang="en-US"/>
          </a:p>
        </p:txBody>
      </p:sp>
      <p:sp>
        <p:nvSpPr>
          <p:cNvPr id="4" name="Slide Image Placeholder 3"/>
          <p:cNvSpPr>
            <a:spLocks noGrp="1" noRot="1" noChangeAspect="1"/>
          </p:cNvSpPr>
          <p:nvPr>
            <p:ph type="sldImg" idx="2"/>
          </p:nvPr>
        </p:nvSpPr>
        <p:spPr>
          <a:xfrm>
            <a:off x="2222500" y="1204913"/>
            <a:ext cx="2298700" cy="32527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4370" y="4638913"/>
            <a:ext cx="5394960" cy="379547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55663"/>
            <a:ext cx="2922270" cy="4836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9869" y="9155663"/>
            <a:ext cx="2922270" cy="483638"/>
          </a:xfrm>
          <a:prstGeom prst="rect">
            <a:avLst/>
          </a:prstGeom>
        </p:spPr>
        <p:txBody>
          <a:bodyPr vert="horz" lIns="91440" tIns="45720" rIns="91440" bIns="45720" rtlCol="0" anchor="b"/>
          <a:lstStyle>
            <a:lvl1pPr algn="r">
              <a:defRPr sz="1200"/>
            </a:lvl1pPr>
          </a:lstStyle>
          <a:p>
            <a:fld id="{A6DC32EB-34A8-8345-B665-F3C19AE613AC}" type="slidenum">
              <a:rPr lang="en-US" smtClean="0"/>
              <a:pPr/>
              <a:t>‹N°›</a:t>
            </a:fld>
            <a:endParaRPr lang="en-US"/>
          </a:p>
        </p:txBody>
      </p:sp>
    </p:spTree>
    <p:extLst>
      <p:ext uri="{BB962C8B-B14F-4D97-AF65-F5344CB8AC3E}">
        <p14:creationId xmlns:p14="http://schemas.microsoft.com/office/powerpoint/2010/main" xmlns="" val="3849941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22500" y="1204913"/>
            <a:ext cx="2298700" cy="32527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DC32EB-34A8-8345-B665-F3C19AE613AC}" type="slidenum">
              <a:rPr lang="en-US" smtClean="0"/>
              <a:pPr/>
              <a:t>1</a:t>
            </a:fld>
            <a:endParaRPr lang="en-US"/>
          </a:p>
        </p:txBody>
      </p:sp>
    </p:spTree>
    <p:extLst>
      <p:ext uri="{BB962C8B-B14F-4D97-AF65-F5344CB8AC3E}">
        <p14:creationId xmlns:p14="http://schemas.microsoft.com/office/powerpoint/2010/main" xmlns="" val="3313891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en-US"/>
              <a:t>Click to edit Master title style</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27CEEBB-9DBA-2C49-95FB-A5F568ECD013}"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BCE2C6-3DFF-0247-8CC5-BC681CC654AF}" type="slidenum">
              <a:rPr lang="en-US" smtClean="0"/>
              <a:pPr/>
              <a:t>‹N°›</a:t>
            </a:fld>
            <a:endParaRPr lang="en-US"/>
          </a:p>
        </p:txBody>
      </p:sp>
    </p:spTree>
    <p:extLst>
      <p:ext uri="{BB962C8B-B14F-4D97-AF65-F5344CB8AC3E}">
        <p14:creationId xmlns:p14="http://schemas.microsoft.com/office/powerpoint/2010/main" xmlns="" val="2094337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7CEEBB-9DBA-2C49-95FB-A5F568ECD013}"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BCE2C6-3DFF-0247-8CC5-BC681CC654AF}" type="slidenum">
              <a:rPr lang="en-US" smtClean="0"/>
              <a:pPr/>
              <a:t>‹N°›</a:t>
            </a:fld>
            <a:endParaRPr lang="en-US"/>
          </a:p>
        </p:txBody>
      </p:sp>
    </p:spTree>
    <p:extLst>
      <p:ext uri="{BB962C8B-B14F-4D97-AF65-F5344CB8AC3E}">
        <p14:creationId xmlns:p14="http://schemas.microsoft.com/office/powerpoint/2010/main" xmlns="" val="3960826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7CEEBB-9DBA-2C49-95FB-A5F568ECD013}"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BCE2C6-3DFF-0247-8CC5-BC681CC654AF}" type="slidenum">
              <a:rPr lang="en-US" smtClean="0"/>
              <a:pPr/>
              <a:t>‹N°›</a:t>
            </a:fld>
            <a:endParaRPr lang="en-US"/>
          </a:p>
        </p:txBody>
      </p:sp>
    </p:spTree>
    <p:extLst>
      <p:ext uri="{BB962C8B-B14F-4D97-AF65-F5344CB8AC3E}">
        <p14:creationId xmlns:p14="http://schemas.microsoft.com/office/powerpoint/2010/main" xmlns="" val="4174482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7CEEBB-9DBA-2C49-95FB-A5F568ECD013}"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BCE2C6-3DFF-0247-8CC5-BC681CC654AF}" type="slidenum">
              <a:rPr lang="en-US" smtClean="0"/>
              <a:pPr/>
              <a:t>‹N°›</a:t>
            </a:fld>
            <a:endParaRPr lang="en-US"/>
          </a:p>
        </p:txBody>
      </p:sp>
    </p:spTree>
    <p:extLst>
      <p:ext uri="{BB962C8B-B14F-4D97-AF65-F5344CB8AC3E}">
        <p14:creationId xmlns:p14="http://schemas.microsoft.com/office/powerpoint/2010/main" xmlns="" val="1048594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en-US"/>
              <a:t>Click to edit Master title style</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27CEEBB-9DBA-2C49-95FB-A5F568ECD013}"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BCE2C6-3DFF-0247-8CC5-BC681CC654AF}" type="slidenum">
              <a:rPr lang="en-US" smtClean="0"/>
              <a:pPr/>
              <a:t>‹N°›</a:t>
            </a:fld>
            <a:endParaRPr lang="en-US"/>
          </a:p>
        </p:txBody>
      </p:sp>
    </p:spTree>
    <p:extLst>
      <p:ext uri="{BB962C8B-B14F-4D97-AF65-F5344CB8AC3E}">
        <p14:creationId xmlns:p14="http://schemas.microsoft.com/office/powerpoint/2010/main" xmlns="" val="2561626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27CEEBB-9DBA-2C49-95FB-A5F568ECD013}" type="datetimeFigureOut">
              <a:rPr lang="en-US" smtClean="0"/>
              <a:pPr/>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BCE2C6-3DFF-0247-8CC5-BC681CC654AF}" type="slidenum">
              <a:rPr lang="en-US" smtClean="0"/>
              <a:pPr/>
              <a:t>‹N°›</a:t>
            </a:fld>
            <a:endParaRPr lang="en-US"/>
          </a:p>
        </p:txBody>
      </p:sp>
    </p:spTree>
    <p:extLst>
      <p:ext uri="{BB962C8B-B14F-4D97-AF65-F5344CB8AC3E}">
        <p14:creationId xmlns:p14="http://schemas.microsoft.com/office/powerpoint/2010/main" xmlns="" val="3764438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US"/>
              <a:t>Edit Master text styles</a:t>
            </a:r>
          </a:p>
        </p:txBody>
      </p:sp>
      <p:sp>
        <p:nvSpPr>
          <p:cNvPr id="4" name="Content Placeholder 3"/>
          <p:cNvSpPr>
            <a:spLocks noGrp="1"/>
          </p:cNvSpPr>
          <p:nvPr>
            <p:ph sz="half" idx="2"/>
          </p:nvPr>
        </p:nvSpPr>
        <p:spPr>
          <a:xfrm>
            <a:off x="2085368" y="15635264"/>
            <a:ext cx="12807832" cy="2299711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US"/>
              <a:t>Edit Master text styles</a:t>
            </a:r>
          </a:p>
        </p:txBody>
      </p:sp>
      <p:sp>
        <p:nvSpPr>
          <p:cNvPr id="6" name="Content Placeholder 5"/>
          <p:cNvSpPr>
            <a:spLocks noGrp="1"/>
          </p:cNvSpPr>
          <p:nvPr>
            <p:ph sz="quarter" idx="4"/>
          </p:nvPr>
        </p:nvSpPr>
        <p:spPr>
          <a:xfrm>
            <a:off x="15326828" y="15635264"/>
            <a:ext cx="12870909" cy="2299711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27CEEBB-9DBA-2C49-95FB-A5F568ECD013}" type="datetimeFigureOut">
              <a:rPr lang="en-US" smtClean="0"/>
              <a:pPr/>
              <a:t>1/13/2020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BCE2C6-3DFF-0247-8CC5-BC681CC654AF}" type="slidenum">
              <a:rPr lang="en-US" smtClean="0"/>
              <a:pPr/>
              <a:t>‹N°›</a:t>
            </a:fld>
            <a:endParaRPr lang="en-US"/>
          </a:p>
        </p:txBody>
      </p:sp>
    </p:spTree>
    <p:extLst>
      <p:ext uri="{BB962C8B-B14F-4D97-AF65-F5344CB8AC3E}">
        <p14:creationId xmlns:p14="http://schemas.microsoft.com/office/powerpoint/2010/main" xmlns="" val="1733013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27CEEBB-9DBA-2C49-95FB-A5F568ECD013}" type="datetimeFigureOut">
              <a:rPr lang="en-US" smtClean="0"/>
              <a:pPr/>
              <a:t>1/13/2020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BCE2C6-3DFF-0247-8CC5-BC681CC654AF}" type="slidenum">
              <a:rPr lang="en-US" smtClean="0"/>
              <a:pPr/>
              <a:t>‹N°›</a:t>
            </a:fld>
            <a:endParaRPr lang="en-US"/>
          </a:p>
        </p:txBody>
      </p:sp>
    </p:spTree>
    <p:extLst>
      <p:ext uri="{BB962C8B-B14F-4D97-AF65-F5344CB8AC3E}">
        <p14:creationId xmlns:p14="http://schemas.microsoft.com/office/powerpoint/2010/main" xmlns="" val="3871489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CEEBB-9DBA-2C49-95FB-A5F568ECD013}" type="datetimeFigureOut">
              <a:rPr lang="en-US" smtClean="0"/>
              <a:pPr/>
              <a:t>1/13/2020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BCE2C6-3DFF-0247-8CC5-BC681CC654AF}" type="slidenum">
              <a:rPr lang="en-US" smtClean="0"/>
              <a:pPr/>
              <a:t>‹N°›</a:t>
            </a:fld>
            <a:endParaRPr lang="en-US"/>
          </a:p>
        </p:txBody>
      </p:sp>
    </p:spTree>
    <p:extLst>
      <p:ext uri="{BB962C8B-B14F-4D97-AF65-F5344CB8AC3E}">
        <p14:creationId xmlns:p14="http://schemas.microsoft.com/office/powerpoint/2010/main" xmlns="" val="2012703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a:t>Click to edit Master title style</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US"/>
              <a:t>Edit Master text styles</a:t>
            </a:r>
          </a:p>
        </p:txBody>
      </p:sp>
      <p:sp>
        <p:nvSpPr>
          <p:cNvPr id="5" name="Date Placeholder 4"/>
          <p:cNvSpPr>
            <a:spLocks noGrp="1"/>
          </p:cNvSpPr>
          <p:nvPr>
            <p:ph type="dt" sz="half" idx="10"/>
          </p:nvPr>
        </p:nvSpPr>
        <p:spPr/>
        <p:txBody>
          <a:bodyPr/>
          <a:lstStyle/>
          <a:p>
            <a:fld id="{C27CEEBB-9DBA-2C49-95FB-A5F568ECD013}" type="datetimeFigureOut">
              <a:rPr lang="en-US" smtClean="0"/>
              <a:pPr/>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BCE2C6-3DFF-0247-8CC5-BC681CC654AF}" type="slidenum">
              <a:rPr lang="en-US" smtClean="0"/>
              <a:pPr/>
              <a:t>‹N°›</a:t>
            </a:fld>
            <a:endParaRPr lang="en-US"/>
          </a:p>
        </p:txBody>
      </p:sp>
    </p:spTree>
    <p:extLst>
      <p:ext uri="{BB962C8B-B14F-4D97-AF65-F5344CB8AC3E}">
        <p14:creationId xmlns:p14="http://schemas.microsoft.com/office/powerpoint/2010/main" xmlns="" val="4268771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a:t>Click to edit Master title style</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en-US"/>
              <a:t>Click icon to add picture</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US"/>
              <a:t>Edit Master text styles</a:t>
            </a:r>
          </a:p>
        </p:txBody>
      </p:sp>
      <p:sp>
        <p:nvSpPr>
          <p:cNvPr id="5" name="Date Placeholder 4"/>
          <p:cNvSpPr>
            <a:spLocks noGrp="1"/>
          </p:cNvSpPr>
          <p:nvPr>
            <p:ph type="dt" sz="half" idx="10"/>
          </p:nvPr>
        </p:nvSpPr>
        <p:spPr/>
        <p:txBody>
          <a:bodyPr/>
          <a:lstStyle/>
          <a:p>
            <a:fld id="{C27CEEBB-9DBA-2C49-95FB-A5F568ECD013}" type="datetimeFigureOut">
              <a:rPr lang="en-US" smtClean="0"/>
              <a:pPr/>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BCE2C6-3DFF-0247-8CC5-BC681CC654AF}" type="slidenum">
              <a:rPr lang="en-US" smtClean="0"/>
              <a:pPr/>
              <a:t>‹N°›</a:t>
            </a:fld>
            <a:endParaRPr lang="en-US"/>
          </a:p>
        </p:txBody>
      </p:sp>
    </p:spTree>
    <p:extLst>
      <p:ext uri="{BB962C8B-B14F-4D97-AF65-F5344CB8AC3E}">
        <p14:creationId xmlns:p14="http://schemas.microsoft.com/office/powerpoint/2010/main" xmlns="" val="2683806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C27CEEBB-9DBA-2C49-95FB-A5F568ECD013}" type="datetimeFigureOut">
              <a:rPr lang="en-US" smtClean="0"/>
              <a:pPr/>
              <a:t>1/13/2020</a:t>
            </a:fld>
            <a:endParaRPr lang="en-US"/>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B1BCE2C6-3DFF-0247-8CC5-BC681CC654AF}" type="slidenum">
              <a:rPr lang="en-US" smtClean="0"/>
              <a:pPr/>
              <a:t>‹N°›</a:t>
            </a:fld>
            <a:endParaRPr lang="en-US"/>
          </a:p>
        </p:txBody>
      </p:sp>
    </p:spTree>
    <p:extLst>
      <p:ext uri="{BB962C8B-B14F-4D97-AF65-F5344CB8AC3E}">
        <p14:creationId xmlns:p14="http://schemas.microsoft.com/office/powerpoint/2010/main" xmlns="" val="414858023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B771166A-68B3-0C40-80A0-05FFD3DB33FC}"/>
              </a:ext>
            </a:extLst>
          </p:cNvPr>
          <p:cNvSpPr/>
          <p:nvPr/>
        </p:nvSpPr>
        <p:spPr>
          <a:xfrm>
            <a:off x="-5255" y="123258"/>
            <a:ext cx="30275212" cy="6730283"/>
          </a:xfrm>
          <a:prstGeom prst="rect">
            <a:avLst/>
          </a:prstGeom>
          <a:solidFill>
            <a:srgbClr val="D4E9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67" dirty="0"/>
          </a:p>
        </p:txBody>
      </p:sp>
      <p:sp>
        <p:nvSpPr>
          <p:cNvPr id="5" name="TextBox 4">
            <a:extLst>
              <a:ext uri="{FF2B5EF4-FFF2-40B4-BE49-F238E27FC236}">
                <a16:creationId xmlns:a16="http://schemas.microsoft.com/office/drawing/2014/main" xmlns="" id="{12FA3425-2E16-E04B-832D-AB57AAD77641}"/>
              </a:ext>
            </a:extLst>
          </p:cNvPr>
          <p:cNvSpPr txBox="1"/>
          <p:nvPr/>
        </p:nvSpPr>
        <p:spPr>
          <a:xfrm>
            <a:off x="869687" y="4561386"/>
            <a:ext cx="28535842" cy="1976823"/>
          </a:xfrm>
          <a:prstGeom prst="rect">
            <a:avLst/>
          </a:prstGeom>
          <a:noFill/>
        </p:spPr>
        <p:txBody>
          <a:bodyPr wrap="square" rtlCol="0">
            <a:spAutoFit/>
          </a:bodyPr>
          <a:lstStyle/>
          <a:p>
            <a:pPr algn="ctr"/>
            <a:r>
              <a:rPr lang="en-US" sz="6000" dirty="0">
                <a:solidFill>
                  <a:srgbClr val="005393"/>
                </a:solidFill>
              </a:rPr>
              <a:t>Verification of the reference intervals proposed by Abbott on </a:t>
            </a:r>
            <a:r>
              <a:rPr lang="en-US" sz="6000" dirty="0" err="1">
                <a:solidFill>
                  <a:srgbClr val="005393"/>
                </a:solidFill>
              </a:rPr>
              <a:t>Alinity</a:t>
            </a:r>
            <a:r>
              <a:rPr lang="en-US" sz="6000" dirty="0">
                <a:solidFill>
                  <a:srgbClr val="005393"/>
                </a:solidFill>
              </a:rPr>
              <a:t> ci in a population of healthy subjects from Liege, Belgium. </a:t>
            </a:r>
            <a:endParaRPr lang="fr-BE" sz="6000" dirty="0">
              <a:solidFill>
                <a:srgbClr val="005393"/>
              </a:solidFill>
            </a:endParaRPr>
          </a:p>
        </p:txBody>
      </p:sp>
      <p:sp>
        <p:nvSpPr>
          <p:cNvPr id="6" name="Rounded Rectangle 5">
            <a:extLst>
              <a:ext uri="{FF2B5EF4-FFF2-40B4-BE49-F238E27FC236}">
                <a16:creationId xmlns:a16="http://schemas.microsoft.com/office/drawing/2014/main" xmlns="" id="{59F94E5F-41F5-E246-8A3E-AC827B5311B5}"/>
              </a:ext>
            </a:extLst>
          </p:cNvPr>
          <p:cNvSpPr/>
          <p:nvPr/>
        </p:nvSpPr>
        <p:spPr>
          <a:xfrm>
            <a:off x="869687" y="7374607"/>
            <a:ext cx="28535842" cy="2929906"/>
          </a:xfrm>
          <a:prstGeom prst="round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67"/>
          </a:p>
        </p:txBody>
      </p:sp>
      <p:sp>
        <p:nvSpPr>
          <p:cNvPr id="8" name="TextBox 7">
            <a:extLst>
              <a:ext uri="{FF2B5EF4-FFF2-40B4-BE49-F238E27FC236}">
                <a16:creationId xmlns:a16="http://schemas.microsoft.com/office/drawing/2014/main" xmlns="" id="{8D03DD2D-82B5-2B40-AB85-1E02F05B2B54}"/>
              </a:ext>
            </a:extLst>
          </p:cNvPr>
          <p:cNvSpPr txBox="1"/>
          <p:nvPr/>
        </p:nvSpPr>
        <p:spPr>
          <a:xfrm>
            <a:off x="2687312" y="7686611"/>
            <a:ext cx="24909362" cy="701383"/>
          </a:xfrm>
          <a:prstGeom prst="rect">
            <a:avLst/>
          </a:prstGeom>
          <a:noFill/>
        </p:spPr>
        <p:txBody>
          <a:bodyPr wrap="square" rtlCol="0">
            <a:spAutoFit/>
          </a:bodyPr>
          <a:lstStyle/>
          <a:p>
            <a:pPr algn="ctr"/>
            <a:r>
              <a:rPr lang="en-US" sz="3963" dirty="0">
                <a:solidFill>
                  <a:srgbClr val="F26B21"/>
                </a:solidFill>
                <a:latin typeface="DIN-Bold" pitchFamily="2" charset="0"/>
              </a:rPr>
              <a:t>C.Bertholet</a:t>
            </a:r>
            <a:r>
              <a:rPr lang="en-US" sz="3963" baseline="30000" dirty="0">
                <a:solidFill>
                  <a:srgbClr val="F26B21"/>
                </a:solidFill>
                <a:latin typeface="DIN-Bold" pitchFamily="2" charset="0"/>
              </a:rPr>
              <a:t>1</a:t>
            </a:r>
            <a:r>
              <a:rPr lang="en-US" sz="3963" dirty="0">
                <a:solidFill>
                  <a:srgbClr val="F26B21"/>
                </a:solidFill>
                <a:latin typeface="DIN-Bold" pitchFamily="2" charset="0"/>
              </a:rPr>
              <a:t>, M.Lamtiri-Laarif</a:t>
            </a:r>
            <a:r>
              <a:rPr lang="en-US" sz="3963" baseline="30000" dirty="0">
                <a:solidFill>
                  <a:srgbClr val="F26B21"/>
                </a:solidFill>
                <a:latin typeface="DIN-Bold" pitchFamily="2" charset="0"/>
              </a:rPr>
              <a:t>1</a:t>
            </a:r>
            <a:r>
              <a:rPr lang="en-US" sz="3963" dirty="0">
                <a:solidFill>
                  <a:srgbClr val="F26B21"/>
                </a:solidFill>
                <a:latin typeface="DIN-Bold" pitchFamily="2" charset="0"/>
              </a:rPr>
              <a:t>,</a:t>
            </a:r>
            <a:r>
              <a:rPr lang="en-US" sz="3963" baseline="30000" dirty="0">
                <a:solidFill>
                  <a:srgbClr val="F26B21"/>
                </a:solidFill>
                <a:latin typeface="DIN-Bold" pitchFamily="2" charset="0"/>
              </a:rPr>
              <a:t> </a:t>
            </a:r>
            <a:r>
              <a:rPr lang="en-US" sz="3963" dirty="0">
                <a:solidFill>
                  <a:srgbClr val="F26B21"/>
                </a:solidFill>
                <a:latin typeface="DIN-Bold" pitchFamily="2" charset="0"/>
              </a:rPr>
              <a:t>L.Vranken</a:t>
            </a:r>
            <a:r>
              <a:rPr lang="en-US" sz="3963" baseline="30000" dirty="0">
                <a:solidFill>
                  <a:srgbClr val="F26B21"/>
                </a:solidFill>
                <a:latin typeface="DIN-Bold" pitchFamily="2" charset="0"/>
              </a:rPr>
              <a:t>1 </a:t>
            </a:r>
            <a:r>
              <a:rPr lang="en-US" sz="3963" dirty="0">
                <a:solidFill>
                  <a:srgbClr val="F26B21"/>
                </a:solidFill>
                <a:latin typeface="DIN-Bold" pitchFamily="2" charset="0"/>
              </a:rPr>
              <a:t>, R.Gadisseur</a:t>
            </a:r>
            <a:r>
              <a:rPr lang="en-US" sz="3963" baseline="30000" dirty="0">
                <a:solidFill>
                  <a:srgbClr val="F26B21"/>
                </a:solidFill>
                <a:latin typeface="DIN-Bold" pitchFamily="2" charset="0"/>
              </a:rPr>
              <a:t>1 </a:t>
            </a:r>
            <a:r>
              <a:rPr lang="en-US" sz="3963" dirty="0">
                <a:solidFill>
                  <a:srgbClr val="F26B21"/>
                </a:solidFill>
                <a:latin typeface="DIN-Bold" pitchFamily="2" charset="0"/>
              </a:rPr>
              <a:t>, S.Delcour</a:t>
            </a:r>
            <a:r>
              <a:rPr lang="en-US" sz="3963" baseline="30000" dirty="0">
                <a:solidFill>
                  <a:srgbClr val="F26B21"/>
                </a:solidFill>
                <a:latin typeface="DIN-Bold" pitchFamily="2" charset="0"/>
              </a:rPr>
              <a:t>1 </a:t>
            </a:r>
            <a:r>
              <a:rPr lang="en-US" sz="3963" dirty="0">
                <a:solidFill>
                  <a:srgbClr val="F26B21"/>
                </a:solidFill>
                <a:latin typeface="DIN-Bold" pitchFamily="2" charset="0"/>
              </a:rPr>
              <a:t>, E.Cavalier</a:t>
            </a:r>
            <a:r>
              <a:rPr lang="en-US" sz="3963" baseline="30000" dirty="0">
                <a:solidFill>
                  <a:srgbClr val="F26B21"/>
                </a:solidFill>
                <a:latin typeface="DIN-Bold" pitchFamily="2" charset="0"/>
              </a:rPr>
              <a:t>1</a:t>
            </a:r>
            <a:endParaRPr lang="en-US" sz="3963" dirty="0">
              <a:solidFill>
                <a:srgbClr val="F26B21"/>
              </a:solidFill>
              <a:latin typeface="DIN-Bold" pitchFamily="2" charset="0"/>
            </a:endParaRPr>
          </a:p>
        </p:txBody>
      </p:sp>
      <p:pic>
        <p:nvPicPr>
          <p:cNvPr id="9" name="Picture 8">
            <a:extLst>
              <a:ext uri="{FF2B5EF4-FFF2-40B4-BE49-F238E27FC236}">
                <a16:creationId xmlns:a16="http://schemas.microsoft.com/office/drawing/2014/main" xmlns="" id="{C2F7802D-9917-354C-B67C-5C6AD1D6FE8B}"/>
              </a:ext>
            </a:extLst>
          </p:cNvPr>
          <p:cNvPicPr>
            <a:picLocks noChangeAspect="1"/>
          </p:cNvPicPr>
          <p:nvPr/>
        </p:nvPicPr>
        <p:blipFill>
          <a:blip r:embed="rId3"/>
          <a:stretch>
            <a:fillRect/>
          </a:stretch>
        </p:blipFill>
        <p:spPr>
          <a:xfrm>
            <a:off x="6868737" y="905885"/>
            <a:ext cx="4824633" cy="2760849"/>
          </a:xfrm>
          <a:prstGeom prst="rect">
            <a:avLst/>
          </a:prstGeom>
        </p:spPr>
      </p:pic>
      <p:pic>
        <p:nvPicPr>
          <p:cNvPr id="11" name="Picture 10">
            <a:extLst>
              <a:ext uri="{FF2B5EF4-FFF2-40B4-BE49-F238E27FC236}">
                <a16:creationId xmlns:a16="http://schemas.microsoft.com/office/drawing/2014/main" xmlns="" id="{5B661ADF-7634-E245-A7DC-0397BB01BB96}"/>
              </a:ext>
            </a:extLst>
          </p:cNvPr>
          <p:cNvPicPr>
            <a:picLocks noChangeAspect="1"/>
          </p:cNvPicPr>
          <p:nvPr/>
        </p:nvPicPr>
        <p:blipFill>
          <a:blip r:embed="rId4"/>
          <a:stretch>
            <a:fillRect/>
          </a:stretch>
        </p:blipFill>
        <p:spPr>
          <a:xfrm>
            <a:off x="13216565" y="441639"/>
            <a:ext cx="3834696" cy="3834696"/>
          </a:xfrm>
          <a:prstGeom prst="rect">
            <a:avLst/>
          </a:prstGeom>
        </p:spPr>
      </p:pic>
      <p:pic>
        <p:nvPicPr>
          <p:cNvPr id="13" name="Picture 12">
            <a:extLst>
              <a:ext uri="{FF2B5EF4-FFF2-40B4-BE49-F238E27FC236}">
                <a16:creationId xmlns:a16="http://schemas.microsoft.com/office/drawing/2014/main" xmlns="" id="{95EE253E-7C77-F44B-916A-B234C576FAAC}"/>
              </a:ext>
            </a:extLst>
          </p:cNvPr>
          <p:cNvPicPr>
            <a:picLocks noChangeAspect="1"/>
          </p:cNvPicPr>
          <p:nvPr/>
        </p:nvPicPr>
        <p:blipFill>
          <a:blip r:embed="rId5"/>
          <a:stretch>
            <a:fillRect/>
          </a:stretch>
        </p:blipFill>
        <p:spPr>
          <a:xfrm>
            <a:off x="18581843" y="961286"/>
            <a:ext cx="4409920" cy="2527114"/>
          </a:xfrm>
          <a:prstGeom prst="rect">
            <a:avLst/>
          </a:prstGeom>
        </p:spPr>
      </p:pic>
      <p:sp>
        <p:nvSpPr>
          <p:cNvPr id="14" name="TextBox 13">
            <a:extLst>
              <a:ext uri="{FF2B5EF4-FFF2-40B4-BE49-F238E27FC236}">
                <a16:creationId xmlns:a16="http://schemas.microsoft.com/office/drawing/2014/main" xmlns="" id="{0618494B-C711-4541-9A9E-74E159748248}"/>
              </a:ext>
            </a:extLst>
          </p:cNvPr>
          <p:cNvSpPr txBox="1"/>
          <p:nvPr/>
        </p:nvSpPr>
        <p:spPr>
          <a:xfrm>
            <a:off x="2217857" y="10676665"/>
            <a:ext cx="10660075" cy="923330"/>
          </a:xfrm>
          <a:prstGeom prst="rect">
            <a:avLst/>
          </a:prstGeom>
          <a:noFill/>
        </p:spPr>
        <p:txBody>
          <a:bodyPr wrap="square" rtlCol="0">
            <a:spAutoFit/>
          </a:bodyPr>
          <a:lstStyle/>
          <a:p>
            <a:r>
              <a:rPr lang="en-US" sz="5400" b="1" dirty="0">
                <a:solidFill>
                  <a:srgbClr val="005393"/>
                </a:solidFill>
                <a:latin typeface="DaunPenh" pitchFamily="2" charset="0"/>
                <a:cs typeface="DaunPenh" pitchFamily="2" charset="0"/>
              </a:rPr>
              <a:t>Introduction:</a:t>
            </a:r>
            <a:endParaRPr lang="en-US" sz="4400" b="1" dirty="0">
              <a:solidFill>
                <a:srgbClr val="005393"/>
              </a:solidFill>
              <a:latin typeface="DaunPenh" pitchFamily="2" charset="0"/>
              <a:cs typeface="DaunPenh" pitchFamily="2" charset="0"/>
            </a:endParaRPr>
          </a:p>
        </p:txBody>
      </p:sp>
      <p:sp>
        <p:nvSpPr>
          <p:cNvPr id="15" name="TextBox 14">
            <a:extLst>
              <a:ext uri="{FF2B5EF4-FFF2-40B4-BE49-F238E27FC236}">
                <a16:creationId xmlns:a16="http://schemas.microsoft.com/office/drawing/2014/main" xmlns="" id="{AB350CC2-C198-1543-A959-18B80A75E40D}"/>
              </a:ext>
            </a:extLst>
          </p:cNvPr>
          <p:cNvSpPr txBox="1"/>
          <p:nvPr/>
        </p:nvSpPr>
        <p:spPr>
          <a:xfrm>
            <a:off x="2687312" y="8646760"/>
            <a:ext cx="24909362" cy="579403"/>
          </a:xfrm>
          <a:prstGeom prst="rect">
            <a:avLst/>
          </a:prstGeom>
          <a:noFill/>
        </p:spPr>
        <p:txBody>
          <a:bodyPr wrap="square" rtlCol="0">
            <a:spAutoFit/>
          </a:bodyPr>
          <a:lstStyle/>
          <a:p>
            <a:pPr algn="ctr"/>
            <a:r>
              <a:rPr lang="en-US" sz="3171" baseline="30000" dirty="0">
                <a:latin typeface="DIN-Regular" pitchFamily="2" charset="0"/>
              </a:rPr>
              <a:t>1 </a:t>
            </a:r>
            <a:r>
              <a:rPr lang="en-US" sz="3171" dirty="0">
                <a:latin typeface="DIN-Regular" pitchFamily="2" charset="0"/>
              </a:rPr>
              <a:t>Department of Clinical Chemistry, University of Liège, CHU </a:t>
            </a:r>
            <a:r>
              <a:rPr lang="en-US" sz="3171" dirty="0" err="1">
                <a:latin typeface="DIN-Regular" pitchFamily="2" charset="0"/>
              </a:rPr>
              <a:t>Sart</a:t>
            </a:r>
            <a:r>
              <a:rPr lang="en-US" sz="3171" dirty="0">
                <a:latin typeface="DIN-Regular" pitchFamily="2" charset="0"/>
              </a:rPr>
              <a:t>-Tilman, B-4000 Liège, Belgium.</a:t>
            </a:r>
          </a:p>
        </p:txBody>
      </p:sp>
      <p:sp>
        <p:nvSpPr>
          <p:cNvPr id="16" name="TextBox 15">
            <a:extLst>
              <a:ext uri="{FF2B5EF4-FFF2-40B4-BE49-F238E27FC236}">
                <a16:creationId xmlns:a16="http://schemas.microsoft.com/office/drawing/2014/main" xmlns="" id="{2AB44595-25D1-644E-B852-C5761D45B3E9}"/>
              </a:ext>
            </a:extLst>
          </p:cNvPr>
          <p:cNvSpPr txBox="1"/>
          <p:nvPr/>
        </p:nvSpPr>
        <p:spPr>
          <a:xfrm>
            <a:off x="1658601" y="11759575"/>
            <a:ext cx="11279250" cy="8586966"/>
          </a:xfrm>
          <a:prstGeom prst="rect">
            <a:avLst/>
          </a:prstGeom>
          <a:noFill/>
        </p:spPr>
        <p:txBody>
          <a:bodyPr wrap="square" rtlCol="0">
            <a:spAutoFit/>
          </a:bodyPr>
          <a:lstStyle/>
          <a:p>
            <a:pPr algn="just"/>
            <a:r>
              <a:rPr lang="en-US" sz="2400" dirty="0">
                <a:latin typeface="DaunPenh" pitchFamily="2" charset="0"/>
                <a:cs typeface="DaunPenh" pitchFamily="2" charset="0"/>
              </a:rPr>
              <a:t>The institute for clinical chemistry, laboratory medicine and endocrinology at the university hospital (CHU)in Liege has introduced the Abbott  Alinity ci system family in the routine testing.</a:t>
            </a:r>
          </a:p>
          <a:p>
            <a:pPr algn="just"/>
            <a:endParaRPr lang="en-US" sz="2400" dirty="0">
              <a:latin typeface="DaunPenh" pitchFamily="2" charset="0"/>
              <a:cs typeface="DaunPenh" pitchFamily="2" charset="0"/>
            </a:endParaRPr>
          </a:p>
          <a:p>
            <a:pPr algn="just"/>
            <a:r>
              <a:rPr lang="en-US" sz="2400" dirty="0">
                <a:latin typeface="DaunPenh" pitchFamily="2" charset="0"/>
                <a:cs typeface="DaunPenh" pitchFamily="2" charset="0"/>
              </a:rPr>
              <a:t>Before routine start with the Alinity solution validation and verification of the new routine systems and the respective assays is important. Before CHU Liege was working with a Roche solution.</a:t>
            </a:r>
          </a:p>
          <a:p>
            <a:pPr algn="just"/>
            <a:r>
              <a:rPr lang="en-US" sz="2400" dirty="0">
                <a:latin typeface="DaunPenh" pitchFamily="2" charset="0"/>
                <a:cs typeface="DaunPenh" pitchFamily="2" charset="0"/>
              </a:rPr>
              <a:t>According to ISO 15189 standard, the analytical performances of CE-marked devices as provided by manufacturer in the respective instructions for use of the assays must be verified by certified laboratories. For each assay analytical performance (trueness and precision), limit of detection (LOD) and quantification (LOQ), measurement uncertainty and bias against peers and reference methods must be verified. Furthermore, a comparison of the new method to the previous solution has to be performed including samples with values distributed over the linear range of the assay.. </a:t>
            </a:r>
          </a:p>
          <a:p>
            <a:pPr algn="just"/>
            <a:endParaRPr lang="en-US" sz="2400" dirty="0">
              <a:latin typeface="DaunPenh" pitchFamily="2" charset="0"/>
              <a:cs typeface="DaunPenh" pitchFamily="2" charset="0"/>
            </a:endParaRPr>
          </a:p>
          <a:p>
            <a:pPr algn="just"/>
            <a:r>
              <a:rPr lang="en-US" sz="2400" dirty="0">
                <a:latin typeface="DaunPenh" pitchFamily="2" charset="0"/>
                <a:cs typeface="DaunPenh" pitchFamily="2" charset="0"/>
              </a:rPr>
              <a:t>Verification of the reference intervals as provided in the manufacturer instruction for use is also  a key requirement.. Based on CLSI EP28-A3 guidelines samples from a selected population of 20 healthy individuals are required to verify the reference range. This is the preferred method as establishment of reference range for all analytes can be cumbersome. Depending on the analyte, the established reference interval can be influenced by age, sex, hormonal cycle or nychthemeral cycle. and a samples from 120 healthy individuals are required.</a:t>
            </a:r>
          </a:p>
          <a:p>
            <a:pPr algn="just"/>
            <a:endParaRPr lang="en-US" sz="2400" dirty="0">
              <a:latin typeface="DaunPenh" pitchFamily="2" charset="0"/>
              <a:cs typeface="DaunPenh" pitchFamily="2" charset="0"/>
            </a:endParaRPr>
          </a:p>
          <a:p>
            <a:pPr algn="just"/>
            <a:r>
              <a:rPr lang="en-US" sz="2400" dirty="0">
                <a:latin typeface="DaunPenh" pitchFamily="2" charset="0"/>
                <a:cs typeface="DaunPenh" pitchFamily="2" charset="0"/>
              </a:rPr>
              <a:t>Objective of our evaluation was to verify the reference ranges of the Abbott Alinity clinical chemistry and immunoassay assay provided in the instructions for use using 80 samples coming from  a population of apparently healthy Belgian individuals.</a:t>
            </a:r>
          </a:p>
          <a:p>
            <a:pPr algn="just"/>
            <a:endParaRPr lang="en-US" sz="2400" dirty="0">
              <a:latin typeface="DaunPenh" pitchFamily="2" charset="0"/>
              <a:cs typeface="DaunPenh" pitchFamily="2" charset="0"/>
            </a:endParaRPr>
          </a:p>
          <a:p>
            <a:pPr algn="just"/>
            <a:endParaRPr lang="en-US" sz="2400" dirty="0">
              <a:latin typeface="DaunPenh" pitchFamily="2" charset="0"/>
              <a:cs typeface="DaunPenh" pitchFamily="2" charset="0"/>
            </a:endParaRPr>
          </a:p>
          <a:p>
            <a:pPr algn="just"/>
            <a:endParaRPr lang="en-US" sz="2400" dirty="0">
              <a:latin typeface="DaunPenh" pitchFamily="2" charset="0"/>
              <a:cs typeface="DaunPenh" pitchFamily="2" charset="0"/>
            </a:endParaRPr>
          </a:p>
          <a:p>
            <a:pPr algn="just"/>
            <a:endParaRPr lang="en-US" sz="2400" dirty="0">
              <a:latin typeface="DaunPenh" pitchFamily="2" charset="0"/>
              <a:cs typeface="DaunPenh" pitchFamily="2" charset="0"/>
            </a:endParaRPr>
          </a:p>
        </p:txBody>
      </p:sp>
      <p:sp>
        <p:nvSpPr>
          <p:cNvPr id="17" name="TextBox 16">
            <a:extLst>
              <a:ext uri="{FF2B5EF4-FFF2-40B4-BE49-F238E27FC236}">
                <a16:creationId xmlns:a16="http://schemas.microsoft.com/office/drawing/2014/main" xmlns="" id="{4AAF8DAD-BDDB-1B42-9588-855C1081D8F6}"/>
              </a:ext>
            </a:extLst>
          </p:cNvPr>
          <p:cNvSpPr txBox="1"/>
          <p:nvPr/>
        </p:nvSpPr>
        <p:spPr>
          <a:xfrm>
            <a:off x="2023553" y="28064812"/>
            <a:ext cx="8557289" cy="923330"/>
          </a:xfrm>
          <a:prstGeom prst="rect">
            <a:avLst/>
          </a:prstGeom>
          <a:noFill/>
        </p:spPr>
        <p:txBody>
          <a:bodyPr wrap="square" rtlCol="0">
            <a:spAutoFit/>
          </a:bodyPr>
          <a:lstStyle/>
          <a:p>
            <a:r>
              <a:rPr lang="en-US" sz="5400" b="1" dirty="0">
                <a:solidFill>
                  <a:srgbClr val="005393"/>
                </a:solidFill>
                <a:latin typeface="DaunPenh" pitchFamily="2" charset="0"/>
                <a:cs typeface="DaunPenh" pitchFamily="2" charset="0"/>
              </a:rPr>
              <a:t>Material and Methods:</a:t>
            </a:r>
          </a:p>
        </p:txBody>
      </p:sp>
      <p:sp>
        <p:nvSpPr>
          <p:cNvPr id="18" name="TextBox 17">
            <a:extLst>
              <a:ext uri="{FF2B5EF4-FFF2-40B4-BE49-F238E27FC236}">
                <a16:creationId xmlns:a16="http://schemas.microsoft.com/office/drawing/2014/main" xmlns="" id="{A260AEDE-313D-544E-B2AE-536B0521B070}"/>
              </a:ext>
            </a:extLst>
          </p:cNvPr>
          <p:cNvSpPr txBox="1"/>
          <p:nvPr/>
        </p:nvSpPr>
        <p:spPr>
          <a:xfrm>
            <a:off x="1523012" y="29522923"/>
            <a:ext cx="10991402" cy="3785652"/>
          </a:xfrm>
          <a:prstGeom prst="rect">
            <a:avLst/>
          </a:prstGeom>
          <a:noFill/>
        </p:spPr>
        <p:txBody>
          <a:bodyPr wrap="square" rtlCol="0">
            <a:spAutoFit/>
          </a:bodyPr>
          <a:lstStyle/>
          <a:p>
            <a:pPr algn="just"/>
            <a:r>
              <a:rPr lang="en-US" sz="2400" b="1" dirty="0">
                <a:solidFill>
                  <a:srgbClr val="005393"/>
                </a:solidFill>
                <a:latin typeface="DaunPenh" pitchFamily="2" charset="0"/>
                <a:cs typeface="DaunPenh" pitchFamily="2" charset="0"/>
              </a:rPr>
              <a:t>Materials: </a:t>
            </a:r>
            <a:r>
              <a:rPr lang="en-US" sz="2400" dirty="0">
                <a:latin typeface="DaunPenh" pitchFamily="2" charset="0"/>
                <a:cs typeface="DaunPenh" pitchFamily="2" charset="0"/>
              </a:rPr>
              <a:t> In total 80 healthy volunteers agreed to participate I  the evaluation. In total 20 men and women below the age of 50 and 20 men and women above the age of 50 were enrolled.  Blood was drawn after overnight fasting. Age of the population ranged between 24 and 70 years. We verified the reference intervals for basic chemistry (ions, liver enzymes, metabolites, proteins and lipids) and a wide panel of immunoassays (cardiac markers, tumor markers, fertility hormones, thyroid hormones and anemia panel). For fertility hormones, we checked references values for three groups: men, postmenopausal and premenopausal women. We used EP-Evaluator software following the CLSI EP28-A3 guidelines. The reference values as provided the manufacturer instruction for use were accepted if a maximum of 10% of healthy patients were outside the range with 95% IC.</a:t>
            </a:r>
          </a:p>
          <a:p>
            <a:pPr algn="just"/>
            <a:r>
              <a:rPr lang="en-US" sz="2400" b="1" dirty="0">
                <a:solidFill>
                  <a:srgbClr val="005393"/>
                </a:solidFill>
                <a:latin typeface="DaunPenh" pitchFamily="2" charset="0"/>
                <a:cs typeface="DaunPenh" pitchFamily="2" charset="0"/>
              </a:rPr>
              <a:t>Statistical analysis:</a:t>
            </a:r>
          </a:p>
          <a:p>
            <a:pPr algn="just"/>
            <a:r>
              <a:rPr lang="en-US" sz="2400" dirty="0">
                <a:latin typeface="DaunPenh" pitchFamily="2" charset="0"/>
                <a:cs typeface="DaunPenh" pitchFamily="2" charset="0"/>
              </a:rPr>
              <a:t>EP-Evaluator software was used to perform the verification of reference intervals. </a:t>
            </a:r>
          </a:p>
        </p:txBody>
      </p:sp>
      <p:sp>
        <p:nvSpPr>
          <p:cNvPr id="26" name="TextBox 25">
            <a:extLst>
              <a:ext uri="{FF2B5EF4-FFF2-40B4-BE49-F238E27FC236}">
                <a16:creationId xmlns:a16="http://schemas.microsoft.com/office/drawing/2014/main" xmlns="" id="{6D82D750-45AF-6D4C-A799-057D0A6DA1D9}"/>
              </a:ext>
            </a:extLst>
          </p:cNvPr>
          <p:cNvSpPr txBox="1"/>
          <p:nvPr/>
        </p:nvSpPr>
        <p:spPr>
          <a:xfrm>
            <a:off x="1709203" y="39107616"/>
            <a:ext cx="10109860" cy="923330"/>
          </a:xfrm>
          <a:prstGeom prst="rect">
            <a:avLst/>
          </a:prstGeom>
          <a:noFill/>
        </p:spPr>
        <p:txBody>
          <a:bodyPr wrap="square" rtlCol="0">
            <a:spAutoFit/>
          </a:bodyPr>
          <a:lstStyle/>
          <a:p>
            <a:r>
              <a:rPr lang="en-US" sz="5400" b="1" dirty="0">
                <a:solidFill>
                  <a:srgbClr val="F26B21"/>
                </a:solidFill>
                <a:latin typeface="DaunPenh" pitchFamily="2" charset="0"/>
                <a:cs typeface="DaunPenh" pitchFamily="2" charset="0"/>
              </a:rPr>
              <a:t>Conclusions:</a:t>
            </a:r>
          </a:p>
        </p:txBody>
      </p:sp>
      <p:sp>
        <p:nvSpPr>
          <p:cNvPr id="27" name="TextBox 26">
            <a:extLst>
              <a:ext uri="{FF2B5EF4-FFF2-40B4-BE49-F238E27FC236}">
                <a16:creationId xmlns:a16="http://schemas.microsoft.com/office/drawing/2014/main" xmlns="" id="{D7B34C58-5805-D949-BCAD-CC5BD0E949A5}"/>
              </a:ext>
            </a:extLst>
          </p:cNvPr>
          <p:cNvSpPr txBox="1"/>
          <p:nvPr/>
        </p:nvSpPr>
        <p:spPr>
          <a:xfrm>
            <a:off x="1018521" y="40228801"/>
            <a:ext cx="27374178" cy="1815882"/>
          </a:xfrm>
          <a:prstGeom prst="rect">
            <a:avLst/>
          </a:prstGeom>
          <a:noFill/>
        </p:spPr>
        <p:txBody>
          <a:bodyPr wrap="square" rtlCol="0">
            <a:spAutoFit/>
          </a:bodyPr>
          <a:lstStyle/>
          <a:p>
            <a:pPr algn="just"/>
            <a:r>
              <a:rPr lang="en-US" sz="2800" b="1" dirty="0">
                <a:solidFill>
                  <a:srgbClr val="F26B21"/>
                </a:solidFill>
                <a:latin typeface="DaunPenh" pitchFamily="2" charset="0"/>
                <a:cs typeface="DaunPenh" pitchFamily="2" charset="0"/>
              </a:rPr>
              <a:t>Our results confirm the reference values ​as provided in the Abbott instructions for use for all parameters, except Cholinesterase. Indeed, 30% of healthy men were outside the range. As a consequence reference range need to established by running at least 120 samples coming from healthy subjects. </a:t>
            </a:r>
          </a:p>
          <a:p>
            <a:pPr algn="just"/>
            <a:r>
              <a:rPr lang="en-US" sz="2800" b="1" dirty="0">
                <a:solidFill>
                  <a:srgbClr val="F26B21"/>
                </a:solidFill>
                <a:latin typeface="DaunPenh" pitchFamily="2" charset="0"/>
                <a:cs typeface="DaunPenh" pitchFamily="2" charset="0"/>
              </a:rPr>
              <a:t>Future evaluations are planned. For FSH, LH and Prolactin assays, samples from healthy women on contraception were found outside the range</a:t>
            </a:r>
            <a:r>
              <a:rPr lang="en-US" sz="2800" b="1" dirty="0" smtClean="0">
                <a:solidFill>
                  <a:srgbClr val="F26B21"/>
                </a:solidFill>
                <a:latin typeface="DaunPenh" pitchFamily="2" charset="0"/>
                <a:cs typeface="DaunPenh" pitchFamily="2" charset="0"/>
              </a:rPr>
              <a:t>. The three hormonal parameter of the outsiders were consistent with each other. As women have hormonal cycle it’s difficult to develop reference values following the cycle.</a:t>
            </a:r>
            <a:r>
              <a:rPr lang="en-US" sz="2800" dirty="0" smtClean="0">
                <a:solidFill>
                  <a:srgbClr val="F26B21"/>
                </a:solidFill>
                <a:latin typeface="DaunPenh" pitchFamily="2" charset="0"/>
                <a:cs typeface="DaunPenh" pitchFamily="2" charset="0"/>
              </a:rPr>
              <a:t> </a:t>
            </a:r>
            <a:r>
              <a:rPr lang="en-US" sz="2800" b="1" dirty="0" smtClean="0">
                <a:solidFill>
                  <a:srgbClr val="F26B21"/>
                </a:solidFill>
                <a:latin typeface="DaunPenh" pitchFamily="2" charset="0"/>
                <a:cs typeface="DaunPenh" pitchFamily="2" charset="0"/>
              </a:rPr>
              <a:t>For </a:t>
            </a:r>
            <a:r>
              <a:rPr lang="en-US" sz="2800" b="1" dirty="0">
                <a:solidFill>
                  <a:srgbClr val="F26B21"/>
                </a:solidFill>
                <a:latin typeface="DaunPenh" pitchFamily="2" charset="0"/>
                <a:cs typeface="DaunPenh" pitchFamily="2" charset="0"/>
              </a:rPr>
              <a:t>estradiol, plan is to also run  assays on  mass spectrometry especially for children and men to hopefully achieve better accuracy in the lo range (LOQ = 23,7 pg/ml).</a:t>
            </a:r>
            <a:endParaRPr lang="fr-BE" sz="2800" b="1" dirty="0">
              <a:solidFill>
                <a:srgbClr val="F26B21"/>
              </a:solidFill>
              <a:latin typeface="DaunPenh" pitchFamily="2" charset="0"/>
              <a:cs typeface="DaunPenh" pitchFamily="2" charset="0"/>
            </a:endParaRPr>
          </a:p>
        </p:txBody>
      </p:sp>
      <p:pic>
        <p:nvPicPr>
          <p:cNvPr id="37" name="Picture 36">
            <a:extLst>
              <a:ext uri="{FF2B5EF4-FFF2-40B4-BE49-F238E27FC236}">
                <a16:creationId xmlns:a16="http://schemas.microsoft.com/office/drawing/2014/main" xmlns="" id="{DB080490-1665-744D-AAB2-8E4ED64B87BD}"/>
              </a:ext>
            </a:extLst>
          </p:cNvPr>
          <p:cNvPicPr>
            <a:picLocks noChangeAspect="1"/>
          </p:cNvPicPr>
          <p:nvPr/>
        </p:nvPicPr>
        <p:blipFill>
          <a:blip r:embed="rId6"/>
          <a:stretch>
            <a:fillRect/>
          </a:stretch>
        </p:blipFill>
        <p:spPr>
          <a:xfrm>
            <a:off x="1235088" y="39267316"/>
            <a:ext cx="372113" cy="374328"/>
          </a:xfrm>
          <a:prstGeom prst="rect">
            <a:avLst/>
          </a:prstGeom>
        </p:spPr>
      </p:pic>
      <p:sp>
        <p:nvSpPr>
          <p:cNvPr id="32" name="TextBox 31">
            <a:extLst>
              <a:ext uri="{FF2B5EF4-FFF2-40B4-BE49-F238E27FC236}">
                <a16:creationId xmlns:a16="http://schemas.microsoft.com/office/drawing/2014/main" xmlns="" id="{9E51498D-054E-4246-9888-09AB4B7E31AB}"/>
              </a:ext>
            </a:extLst>
          </p:cNvPr>
          <p:cNvSpPr txBox="1"/>
          <p:nvPr/>
        </p:nvSpPr>
        <p:spPr>
          <a:xfrm>
            <a:off x="2687312" y="9490277"/>
            <a:ext cx="24909362" cy="579403"/>
          </a:xfrm>
          <a:prstGeom prst="rect">
            <a:avLst/>
          </a:prstGeom>
          <a:noFill/>
        </p:spPr>
        <p:txBody>
          <a:bodyPr wrap="square" rtlCol="0">
            <a:spAutoFit/>
          </a:bodyPr>
          <a:lstStyle/>
          <a:p>
            <a:pPr algn="ctr"/>
            <a:r>
              <a:rPr lang="en-US" sz="3171" dirty="0">
                <a:latin typeface="DIN-Regular" pitchFamily="2" charset="0"/>
              </a:rPr>
              <a:t>Email: </a:t>
            </a:r>
            <a:r>
              <a:rPr lang="en-US" sz="3171" i="1" dirty="0">
                <a:solidFill>
                  <a:srgbClr val="005393"/>
                </a:solidFill>
                <a:latin typeface="DIN-Regular" pitchFamily="2" charset="0"/>
              </a:rPr>
              <a:t>c.bertholet</a:t>
            </a:r>
            <a:r>
              <a:rPr lang="en-US" sz="3171" i="1" dirty="0">
                <a:solidFill>
                  <a:srgbClr val="005393"/>
                </a:solidFill>
              </a:rPr>
              <a:t>@</a:t>
            </a:r>
            <a:r>
              <a:rPr lang="en-US" sz="3171" i="1" dirty="0">
                <a:solidFill>
                  <a:srgbClr val="005393"/>
                </a:solidFill>
                <a:latin typeface="DIN-Regular" pitchFamily="2" charset="0"/>
              </a:rPr>
              <a:t>chuliege.be</a:t>
            </a:r>
          </a:p>
        </p:txBody>
      </p:sp>
      <p:pic>
        <p:nvPicPr>
          <p:cNvPr id="40" name="Picture 39">
            <a:extLst>
              <a:ext uri="{FF2B5EF4-FFF2-40B4-BE49-F238E27FC236}">
                <a16:creationId xmlns:a16="http://schemas.microsoft.com/office/drawing/2014/main" xmlns="" id="{56983163-09D2-2C40-BFBF-2B90EB01886E}"/>
              </a:ext>
            </a:extLst>
          </p:cNvPr>
          <p:cNvPicPr>
            <a:picLocks noChangeAspect="1"/>
          </p:cNvPicPr>
          <p:nvPr/>
        </p:nvPicPr>
        <p:blipFill>
          <a:blip r:embed="rId7"/>
          <a:stretch>
            <a:fillRect/>
          </a:stretch>
        </p:blipFill>
        <p:spPr>
          <a:xfrm>
            <a:off x="1520987" y="10798368"/>
            <a:ext cx="343699" cy="345745"/>
          </a:xfrm>
          <a:prstGeom prst="rect">
            <a:avLst/>
          </a:prstGeom>
        </p:spPr>
      </p:pic>
      <p:pic>
        <p:nvPicPr>
          <p:cNvPr id="41" name="Picture 40">
            <a:extLst>
              <a:ext uri="{FF2B5EF4-FFF2-40B4-BE49-F238E27FC236}">
                <a16:creationId xmlns:a16="http://schemas.microsoft.com/office/drawing/2014/main" xmlns="" id="{8AEF8AD8-2C01-2845-84D8-083B2F3887E1}"/>
              </a:ext>
            </a:extLst>
          </p:cNvPr>
          <p:cNvPicPr>
            <a:picLocks noChangeAspect="1"/>
          </p:cNvPicPr>
          <p:nvPr/>
        </p:nvPicPr>
        <p:blipFill>
          <a:blip r:embed="rId7"/>
          <a:stretch>
            <a:fillRect/>
          </a:stretch>
        </p:blipFill>
        <p:spPr>
          <a:xfrm>
            <a:off x="1579252" y="28185127"/>
            <a:ext cx="343699" cy="345745"/>
          </a:xfrm>
          <a:prstGeom prst="rect">
            <a:avLst/>
          </a:prstGeom>
        </p:spPr>
      </p:pic>
      <p:sp>
        <p:nvSpPr>
          <p:cNvPr id="67" name="TextBox 66">
            <a:extLst>
              <a:ext uri="{FF2B5EF4-FFF2-40B4-BE49-F238E27FC236}">
                <a16:creationId xmlns:a16="http://schemas.microsoft.com/office/drawing/2014/main" xmlns="" id="{50C57C5A-3439-464F-BDEB-9726E2A0F461}"/>
              </a:ext>
            </a:extLst>
          </p:cNvPr>
          <p:cNvSpPr txBox="1"/>
          <p:nvPr/>
        </p:nvSpPr>
        <p:spPr>
          <a:xfrm>
            <a:off x="2084514" y="34126371"/>
            <a:ext cx="10109860" cy="923330"/>
          </a:xfrm>
          <a:prstGeom prst="rect">
            <a:avLst/>
          </a:prstGeom>
          <a:noFill/>
        </p:spPr>
        <p:txBody>
          <a:bodyPr wrap="square" rtlCol="0">
            <a:spAutoFit/>
          </a:bodyPr>
          <a:lstStyle/>
          <a:p>
            <a:r>
              <a:rPr lang="en-US" sz="5400" b="1" dirty="0">
                <a:solidFill>
                  <a:srgbClr val="F26B21"/>
                </a:solidFill>
                <a:latin typeface="DaunPenh" pitchFamily="2" charset="0"/>
                <a:cs typeface="DaunPenh" pitchFamily="2" charset="0"/>
              </a:rPr>
              <a:t>Results</a:t>
            </a:r>
          </a:p>
        </p:txBody>
      </p:sp>
      <p:pic>
        <p:nvPicPr>
          <p:cNvPr id="68" name="Picture 67">
            <a:extLst>
              <a:ext uri="{FF2B5EF4-FFF2-40B4-BE49-F238E27FC236}">
                <a16:creationId xmlns:a16="http://schemas.microsoft.com/office/drawing/2014/main" xmlns="" id="{C36AAD42-8F66-5A44-BB1F-0589BA421A83}"/>
              </a:ext>
            </a:extLst>
          </p:cNvPr>
          <p:cNvPicPr>
            <a:picLocks noChangeAspect="1"/>
          </p:cNvPicPr>
          <p:nvPr/>
        </p:nvPicPr>
        <p:blipFill>
          <a:blip r:embed="rId6"/>
          <a:stretch>
            <a:fillRect/>
          </a:stretch>
        </p:blipFill>
        <p:spPr>
          <a:xfrm>
            <a:off x="1573889" y="34214931"/>
            <a:ext cx="372113" cy="374328"/>
          </a:xfrm>
          <a:prstGeom prst="rect">
            <a:avLst/>
          </a:prstGeom>
        </p:spPr>
      </p:pic>
      <p:sp>
        <p:nvSpPr>
          <p:cNvPr id="50" name="TextBox 17">
            <a:extLst>
              <a:ext uri="{FF2B5EF4-FFF2-40B4-BE49-F238E27FC236}">
                <a16:creationId xmlns:a16="http://schemas.microsoft.com/office/drawing/2014/main" xmlns="" id="{A260AEDE-313D-544E-B2AE-536B0521B070}"/>
              </a:ext>
            </a:extLst>
          </p:cNvPr>
          <p:cNvSpPr txBox="1"/>
          <p:nvPr/>
        </p:nvSpPr>
        <p:spPr>
          <a:xfrm>
            <a:off x="1499710" y="35343982"/>
            <a:ext cx="11014704" cy="3416320"/>
          </a:xfrm>
          <a:prstGeom prst="rect">
            <a:avLst/>
          </a:prstGeom>
          <a:noFill/>
        </p:spPr>
        <p:txBody>
          <a:bodyPr wrap="square" rtlCol="0">
            <a:spAutoFit/>
          </a:bodyPr>
          <a:lstStyle/>
          <a:p>
            <a:pPr algn="just"/>
            <a:r>
              <a:rPr lang="en-US" sz="2400" dirty="0">
                <a:latin typeface="DaunPenh" pitchFamily="2" charset="0"/>
                <a:cs typeface="DaunPenh" pitchFamily="2" charset="0"/>
              </a:rPr>
              <a:t>For basic chemistry, all  results of the healthy volunteers were in accordance with the reference values provided in the instruction for use of  the Abbott Alinity assays</a:t>
            </a:r>
            <a:r>
              <a:rPr lang="en-US" sz="2400" dirty="0" smtClean="0">
                <a:latin typeface="DaunPenh" pitchFamily="2" charset="0"/>
                <a:cs typeface="DaunPenh" pitchFamily="2" charset="0"/>
              </a:rPr>
              <a:t>. </a:t>
            </a:r>
            <a:r>
              <a:rPr lang="en-US" sz="2400" dirty="0">
                <a:latin typeface="DaunPenh" pitchFamily="2" charset="0"/>
                <a:cs typeface="DaunPenh" pitchFamily="2" charset="0"/>
              </a:rPr>
              <a:t>Maximum number of results outside the proposed reference range was 10% percent.</a:t>
            </a:r>
          </a:p>
          <a:p>
            <a:pPr algn="just"/>
            <a:r>
              <a:rPr lang="en-US" sz="2400" dirty="0">
                <a:latin typeface="DaunPenh" pitchFamily="2" charset="0"/>
                <a:cs typeface="DaunPenh" pitchFamily="2" charset="0"/>
              </a:rPr>
              <a:t>With the exception of Cholinesterase results outside the proposed reference interval were below 10%.</a:t>
            </a:r>
          </a:p>
          <a:p>
            <a:pPr algn="just"/>
            <a:r>
              <a:rPr lang="en-US" sz="2400" dirty="0">
                <a:latin typeface="DaunPenh" pitchFamily="2" charset="0"/>
                <a:cs typeface="DaunPenh" pitchFamily="2" charset="0"/>
              </a:rPr>
              <a:t>For Cholinesterase  5% of healthy women were outside the range (2,88 – 12,67 </a:t>
            </a:r>
            <a:r>
              <a:rPr lang="en-US" sz="2400" dirty="0" err="1">
                <a:latin typeface="DaunPenh" pitchFamily="2" charset="0"/>
                <a:cs typeface="DaunPenh" pitchFamily="2" charset="0"/>
              </a:rPr>
              <a:t>kU</a:t>
            </a:r>
            <a:r>
              <a:rPr lang="en-US" sz="2400" dirty="0">
                <a:latin typeface="DaunPenh" pitchFamily="2" charset="0"/>
                <a:cs typeface="DaunPenh" pitchFamily="2" charset="0"/>
              </a:rPr>
              <a:t>/l) however 30% of healthy men had values that were outside(4,93 – 10,93 </a:t>
            </a:r>
            <a:r>
              <a:rPr lang="en-US" sz="2400" dirty="0" err="1">
                <a:latin typeface="DaunPenh" pitchFamily="2" charset="0"/>
                <a:cs typeface="DaunPenh" pitchFamily="2" charset="0"/>
              </a:rPr>
              <a:t>kU</a:t>
            </a:r>
            <a:r>
              <a:rPr lang="en-US" sz="2400" dirty="0">
                <a:latin typeface="DaunPenh" pitchFamily="2" charset="0"/>
                <a:cs typeface="DaunPenh" pitchFamily="2" charset="0"/>
              </a:rPr>
              <a:t>/l). </a:t>
            </a:r>
          </a:p>
          <a:p>
            <a:pPr algn="just"/>
            <a:r>
              <a:rPr lang="de-DE" sz="2400" dirty="0">
                <a:latin typeface="DaunPenh" pitchFamily="2" charset="0"/>
                <a:cs typeface="DaunPenh" pitchFamily="2" charset="0"/>
              </a:rPr>
              <a:t>A</a:t>
            </a:r>
            <a:r>
              <a:rPr lang="en-US" sz="2400" dirty="0" err="1">
                <a:latin typeface="DaunPenh" pitchFamily="2" charset="0"/>
                <a:cs typeface="DaunPenh" pitchFamily="2" charset="0"/>
              </a:rPr>
              <a:t>ll</a:t>
            </a:r>
            <a:r>
              <a:rPr lang="en-US" sz="2400" dirty="0">
                <a:latin typeface="DaunPenh" pitchFamily="2" charset="0"/>
                <a:cs typeface="DaunPenh" pitchFamily="2" charset="0"/>
              </a:rPr>
              <a:t> results are summarized in Table 1.</a:t>
            </a:r>
          </a:p>
          <a:p>
            <a:pPr algn="just"/>
            <a:r>
              <a:rPr lang="en-US" sz="2400" dirty="0">
                <a:latin typeface="DaunPenh" pitchFamily="2" charset="0"/>
                <a:cs typeface="DaunPenh" pitchFamily="2" charset="0"/>
              </a:rPr>
              <a:t>For the Abbott Alinity  immunoassays, all values of the healthy individuals were in agreement with Abbott’s proposed values. </a:t>
            </a:r>
          </a:p>
        </p:txBody>
      </p:sp>
      <p:sp>
        <p:nvSpPr>
          <p:cNvPr id="2" name="Rectangle 1"/>
          <p:cNvSpPr>
            <a:spLocks noChangeArrowheads="1"/>
          </p:cNvSpPr>
          <p:nvPr/>
        </p:nvSpPr>
        <p:spPr bwMode="auto">
          <a:xfrm>
            <a:off x="0" y="90100"/>
            <a:ext cx="65" cy="276999"/>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pic>
        <p:nvPicPr>
          <p:cNvPr id="3" name="Image 2"/>
          <p:cNvPicPr>
            <a:picLocks noChangeAspect="1"/>
          </p:cNvPicPr>
          <p:nvPr/>
        </p:nvPicPr>
        <p:blipFill rotWithShape="1">
          <a:blip r:embed="rId8"/>
          <a:srcRect l="24901" t="23244" r="26494" b="7506"/>
          <a:stretch/>
        </p:blipFill>
        <p:spPr>
          <a:xfrm>
            <a:off x="3327392" y="20301806"/>
            <a:ext cx="7921604" cy="6348656"/>
          </a:xfrm>
          <a:prstGeom prst="rect">
            <a:avLst/>
          </a:prstGeom>
        </p:spPr>
      </p:pic>
      <p:graphicFrame>
        <p:nvGraphicFramePr>
          <p:cNvPr id="19" name="Table 18">
            <a:extLst>
              <a:ext uri="{FF2B5EF4-FFF2-40B4-BE49-F238E27FC236}">
                <a16:creationId xmlns:a16="http://schemas.microsoft.com/office/drawing/2014/main" xmlns="" id="{B4885F27-95D5-4C25-9F96-DF027012E7F6}"/>
              </a:ext>
            </a:extLst>
          </p:cNvPr>
          <p:cNvGraphicFramePr>
            <a:graphicFrameLocks noGrp="1"/>
          </p:cNvGraphicFramePr>
          <p:nvPr>
            <p:extLst>
              <p:ext uri="{D42A27DB-BD31-4B8C-83A1-F6EECF244321}">
                <p14:modId xmlns:p14="http://schemas.microsoft.com/office/powerpoint/2010/main" xmlns="" val="324376892"/>
              </p:ext>
            </p:extLst>
          </p:nvPr>
        </p:nvGraphicFramePr>
        <p:xfrm>
          <a:off x="15134667" y="12178398"/>
          <a:ext cx="13120332" cy="27157393"/>
        </p:xfrm>
        <a:graphic>
          <a:graphicData uri="http://schemas.openxmlformats.org/drawingml/2006/table">
            <a:tbl>
              <a:tblPr firstRow="1" bandRow="1">
                <a:tableStyleId>{5C22544A-7EE6-4342-B048-85BDC9FD1C3A}</a:tableStyleId>
              </a:tblPr>
              <a:tblGrid>
                <a:gridCol w="3772096">
                  <a:extLst>
                    <a:ext uri="{9D8B030D-6E8A-4147-A177-3AD203B41FA5}">
                      <a16:colId xmlns:a16="http://schemas.microsoft.com/office/drawing/2014/main" xmlns="" val="3972125567"/>
                    </a:ext>
                  </a:extLst>
                </a:gridCol>
                <a:gridCol w="3772096">
                  <a:extLst>
                    <a:ext uri="{9D8B030D-6E8A-4147-A177-3AD203B41FA5}">
                      <a16:colId xmlns:a16="http://schemas.microsoft.com/office/drawing/2014/main" xmlns="" val="1296313356"/>
                    </a:ext>
                  </a:extLst>
                </a:gridCol>
                <a:gridCol w="3469318">
                  <a:extLst>
                    <a:ext uri="{9D8B030D-6E8A-4147-A177-3AD203B41FA5}">
                      <a16:colId xmlns:a16="http://schemas.microsoft.com/office/drawing/2014/main" xmlns="" val="3348859125"/>
                    </a:ext>
                  </a:extLst>
                </a:gridCol>
                <a:gridCol w="2106822">
                  <a:extLst>
                    <a:ext uri="{9D8B030D-6E8A-4147-A177-3AD203B41FA5}">
                      <a16:colId xmlns:a16="http://schemas.microsoft.com/office/drawing/2014/main" xmlns="" val="1442255338"/>
                    </a:ext>
                  </a:extLst>
                </a:gridCol>
              </a:tblGrid>
              <a:tr h="412178">
                <a:tc>
                  <a:txBody>
                    <a:bodyPr/>
                    <a:lstStyle/>
                    <a:p>
                      <a:pPr algn="ctr" rtl="0" fontAlgn="ctr"/>
                      <a:r>
                        <a:rPr lang="en-US" sz="1900" u="none" strike="noStrike" dirty="0" err="1">
                          <a:effectLst/>
                        </a:rPr>
                        <a:t>Analyte</a:t>
                      </a:r>
                      <a:endParaRPr lang="en-US" sz="1900" b="1" i="0" u="none" strike="noStrike" dirty="0">
                        <a:solidFill>
                          <a:srgbClr val="FFFFFF"/>
                        </a:solidFill>
                        <a:effectLst/>
                        <a:latin typeface="DaunPenh" panose="01010101010101010101" pitchFamily="2" charset="0"/>
                      </a:endParaRPr>
                    </a:p>
                  </a:txBody>
                  <a:tcPr marL="5152" marR="5152" marT="5152" marB="0" anchor="ctr"/>
                </a:tc>
                <a:tc>
                  <a:txBody>
                    <a:bodyPr/>
                    <a:lstStyle/>
                    <a:p>
                      <a:pPr algn="ctr" rtl="0" fontAlgn="ctr"/>
                      <a:r>
                        <a:rPr lang="en-US" sz="1900" u="none" strike="noStrike">
                          <a:effectLst/>
                        </a:rPr>
                        <a:t>Reference Range -Alinity</a:t>
                      </a:r>
                      <a:endParaRPr lang="en-US" sz="1900" b="1" i="0" u="none" strike="noStrike">
                        <a:solidFill>
                          <a:srgbClr val="FFFFFF"/>
                        </a:solidFill>
                        <a:effectLst/>
                        <a:latin typeface="DaunPenh" panose="01010101010101010101" pitchFamily="2" charset="0"/>
                      </a:endParaRPr>
                    </a:p>
                  </a:txBody>
                  <a:tcPr marL="5152" marR="5152" marT="5152" marB="0" anchor="ctr"/>
                </a:tc>
                <a:tc>
                  <a:txBody>
                    <a:bodyPr/>
                    <a:lstStyle/>
                    <a:p>
                      <a:pPr algn="ctr" rtl="0" fontAlgn="ctr"/>
                      <a:r>
                        <a:rPr lang="en-US" sz="1900" u="none" strike="noStrike">
                          <a:effectLst/>
                        </a:rPr>
                        <a:t>CHU Reference Range</a:t>
                      </a:r>
                      <a:endParaRPr lang="en-US" sz="1900" b="1" i="0" u="none" strike="noStrike">
                        <a:solidFill>
                          <a:srgbClr val="FFFFFF"/>
                        </a:solidFill>
                        <a:effectLst/>
                        <a:latin typeface="DaunPenh" panose="01010101010101010101" pitchFamily="2" charset="0"/>
                      </a:endParaRPr>
                    </a:p>
                  </a:txBody>
                  <a:tcPr marL="5152" marR="5152" marT="5152" marB="0" anchor="ctr"/>
                </a:tc>
                <a:tc>
                  <a:txBody>
                    <a:bodyPr/>
                    <a:lstStyle/>
                    <a:p>
                      <a:pPr algn="l" rtl="0" fontAlgn="ctr"/>
                      <a:r>
                        <a:rPr lang="en-US" sz="1900" u="none" strike="noStrike">
                          <a:effectLst/>
                        </a:rPr>
                        <a:t>Assay Group</a:t>
                      </a:r>
                      <a:endParaRPr lang="en-US" sz="1900" b="1" i="0" u="none" strike="noStrike">
                        <a:solidFill>
                          <a:srgbClr val="FFFFFF"/>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221269669"/>
                  </a:ext>
                </a:extLst>
              </a:tr>
              <a:tr h="298829">
                <a:tc>
                  <a:txBody>
                    <a:bodyPr/>
                    <a:lstStyle/>
                    <a:p>
                      <a:pPr algn="ctr" rtl="0" fontAlgn="ctr"/>
                      <a:r>
                        <a:rPr lang="en-US" sz="1400" u="none" strike="noStrike">
                          <a:effectLst/>
                        </a:rPr>
                        <a:t>Amylase (U/L)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25 – 125</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25,64 – 85,95</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179607892"/>
                  </a:ext>
                </a:extLst>
              </a:tr>
              <a:tr h="293677">
                <a:tc>
                  <a:txBody>
                    <a:bodyPr/>
                    <a:lstStyle/>
                    <a:p>
                      <a:pPr algn="ctr" rtl="0" fontAlgn="ctr"/>
                      <a:r>
                        <a:rPr lang="en-US" sz="1400" u="none" strike="noStrike" dirty="0">
                          <a:effectLst/>
                        </a:rPr>
                        <a:t>Bicarbonate (mmol/L)</a:t>
                      </a:r>
                      <a:endParaRPr lang="en-US" sz="1400" b="0" i="0" u="none" strike="noStrike" dirty="0">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22 – 31</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23,09 – 34,86 (9,1 %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495353371"/>
                  </a:ext>
                </a:extLst>
              </a:tr>
              <a:tr h="293677">
                <a:tc>
                  <a:txBody>
                    <a:bodyPr/>
                    <a:lstStyle/>
                    <a:p>
                      <a:pPr algn="ctr" rtl="0" fontAlgn="ctr"/>
                      <a:r>
                        <a:rPr lang="en-US" sz="1400" u="none" strike="noStrike" dirty="0">
                          <a:effectLst/>
                        </a:rPr>
                        <a:t>Bilirubin D(mg/dL)</a:t>
                      </a:r>
                      <a:endParaRPr lang="en-US" sz="1400" b="0" i="0" u="none" strike="noStrike" dirty="0">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 – 0,5</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0,13 – 0,51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1683185336"/>
                  </a:ext>
                </a:extLst>
              </a:tr>
              <a:tr h="293677">
                <a:tc>
                  <a:txBody>
                    <a:bodyPr/>
                    <a:lstStyle/>
                    <a:p>
                      <a:pPr algn="ctr" rtl="0" fontAlgn="ctr"/>
                      <a:r>
                        <a:rPr lang="en-US" sz="1400" u="none" strike="noStrike" dirty="0">
                          <a:effectLst/>
                        </a:rPr>
                        <a:t>Bilirubin T  (mg/dL)</a:t>
                      </a:r>
                      <a:endParaRPr lang="en-US" sz="1400" b="0" i="0" u="none" strike="noStrike" dirty="0">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0,3 – 1,2</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0,27 – 1,41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72320169"/>
                  </a:ext>
                </a:extLst>
              </a:tr>
              <a:tr h="293677">
                <a:tc>
                  <a:txBody>
                    <a:bodyPr/>
                    <a:lstStyle/>
                    <a:p>
                      <a:pPr algn="ctr" rtl="0" fontAlgn="ctr"/>
                      <a:r>
                        <a:rPr lang="en-US" sz="1400" u="none" strike="noStrike" dirty="0">
                          <a:effectLst/>
                        </a:rPr>
                        <a:t>Calcium (mmol/L)</a:t>
                      </a:r>
                      <a:endParaRPr lang="en-US" sz="1400" b="0" i="0" u="none" strike="noStrike" dirty="0">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2,2 – 2,6</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1,99 – 2,48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2596045345"/>
                  </a:ext>
                </a:extLst>
              </a:tr>
              <a:tr h="293677">
                <a:tc>
                  <a:txBody>
                    <a:bodyPr/>
                    <a:lstStyle/>
                    <a:p>
                      <a:pPr algn="ctr" rtl="0" fontAlgn="ctr"/>
                      <a:r>
                        <a:rPr lang="en-US" sz="1400" u="none" strike="noStrike" dirty="0">
                          <a:effectLst/>
                        </a:rPr>
                        <a:t>Chloride (mmol/L)</a:t>
                      </a:r>
                      <a:endParaRPr lang="en-US" sz="1400" b="0" i="0" u="none" strike="noStrike" dirty="0">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98 – 107</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98,98 –114,62 (9,5%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96010162"/>
                  </a:ext>
                </a:extLst>
              </a:tr>
              <a:tr h="293677">
                <a:tc>
                  <a:txBody>
                    <a:bodyPr/>
                    <a:lstStyle/>
                    <a:p>
                      <a:pPr algn="ctr" rtl="0" fontAlgn="ctr"/>
                      <a:r>
                        <a:rPr lang="en-US" sz="1400" u="none" strike="noStrike">
                          <a:effectLst/>
                        </a:rPr>
                        <a:t>CRP (mg/L)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 – 5</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0,13 – 3,19</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1807613871"/>
                  </a:ext>
                </a:extLst>
              </a:tr>
              <a:tr h="293677">
                <a:tc>
                  <a:txBody>
                    <a:bodyPr/>
                    <a:lstStyle/>
                    <a:p>
                      <a:pPr algn="ctr" rtl="0" fontAlgn="ctr"/>
                      <a:r>
                        <a:rPr lang="en-US" sz="1400" u="none" strike="noStrike" dirty="0">
                          <a:effectLst/>
                        </a:rPr>
                        <a:t>Glucose (mg/dL)</a:t>
                      </a:r>
                      <a:endParaRPr lang="en-US" sz="1400" b="0" i="0" u="none" strike="noStrike" dirty="0">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60 – 100</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75,59 – 107,36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2578392505"/>
                  </a:ext>
                </a:extLst>
              </a:tr>
              <a:tr h="293677">
                <a:tc>
                  <a:txBody>
                    <a:bodyPr/>
                    <a:lstStyle/>
                    <a:p>
                      <a:pPr algn="ctr" rtl="0" fontAlgn="ctr"/>
                      <a:r>
                        <a:rPr lang="en-US" sz="1400" u="none" strike="noStrike">
                          <a:effectLst/>
                        </a:rPr>
                        <a:t>GGT (U/L)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12 – 64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12,25 – 139,94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973075947"/>
                  </a:ext>
                </a:extLst>
              </a:tr>
              <a:tr h="293677">
                <a:tc>
                  <a:txBody>
                    <a:bodyPr/>
                    <a:lstStyle/>
                    <a:p>
                      <a:pPr algn="ctr" rtl="0" fontAlgn="ctr"/>
                      <a:r>
                        <a:rPr lang="en-US" sz="1400" u="none" strike="noStrike" dirty="0">
                          <a:effectLst/>
                        </a:rPr>
                        <a:t>Potassium (mmol/L)</a:t>
                      </a:r>
                      <a:endParaRPr lang="en-US" sz="1400" b="0" i="0" u="none" strike="noStrike" dirty="0">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3,5 – 5,1</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2,97 – 4,43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1014040451"/>
                  </a:ext>
                </a:extLst>
              </a:tr>
              <a:tr h="293677">
                <a:tc>
                  <a:txBody>
                    <a:bodyPr/>
                    <a:lstStyle/>
                    <a:p>
                      <a:pPr algn="ctr" rtl="0" fontAlgn="ctr"/>
                      <a:r>
                        <a:rPr lang="en-US" sz="1400" u="none" strike="noStrike">
                          <a:effectLst/>
                        </a:rPr>
                        <a:t>Lactate (mg/L)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45 – 198</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23,23 – 163,1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2385719415"/>
                  </a:ext>
                </a:extLst>
              </a:tr>
              <a:tr h="293677">
                <a:tc>
                  <a:txBody>
                    <a:bodyPr/>
                    <a:lstStyle/>
                    <a:p>
                      <a:pPr algn="ctr" rtl="0" fontAlgn="ctr"/>
                      <a:r>
                        <a:rPr lang="en-US" sz="1400" u="none" strike="noStrike">
                          <a:effectLst/>
                        </a:rPr>
                        <a:t>LDH (U/L)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125 – 220</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112,56 – 282,9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63531049"/>
                  </a:ext>
                </a:extLst>
              </a:tr>
              <a:tr h="293677">
                <a:tc>
                  <a:txBody>
                    <a:bodyPr/>
                    <a:lstStyle/>
                    <a:p>
                      <a:pPr algn="ctr" rtl="0" fontAlgn="ctr"/>
                      <a:r>
                        <a:rPr lang="en-US" sz="1400" u="none" strike="noStrike" dirty="0">
                          <a:effectLst/>
                        </a:rPr>
                        <a:t>Magnesium (mmol/L)</a:t>
                      </a:r>
                      <a:endParaRPr lang="en-US" sz="1400" b="0" i="0" u="none" strike="noStrike" dirty="0">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0,66 – 1,07</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0,67 – 0,96</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138521868"/>
                  </a:ext>
                </a:extLst>
              </a:tr>
              <a:tr h="293677">
                <a:tc>
                  <a:txBody>
                    <a:bodyPr/>
                    <a:lstStyle/>
                    <a:p>
                      <a:pPr algn="ctr" rtl="0" fontAlgn="ctr"/>
                      <a:r>
                        <a:rPr lang="en-US" sz="1400" u="none" strike="noStrike" dirty="0">
                          <a:effectLst/>
                        </a:rPr>
                        <a:t>Sodium (mmol/L)</a:t>
                      </a:r>
                      <a:endParaRPr lang="en-US" sz="1400" b="0" i="0" u="none" strike="noStrike" dirty="0">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136 – 145</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129,2 – 143,94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1230754507"/>
                  </a:ext>
                </a:extLst>
              </a:tr>
              <a:tr h="293677">
                <a:tc>
                  <a:txBody>
                    <a:bodyPr/>
                    <a:lstStyle/>
                    <a:p>
                      <a:pPr algn="ctr" rtl="0" fontAlgn="ctr"/>
                      <a:r>
                        <a:rPr lang="en-US" sz="1400" u="none" strike="noStrike" dirty="0">
                          <a:effectLst/>
                        </a:rPr>
                        <a:t>Phosphates (mmol/L)</a:t>
                      </a:r>
                      <a:endParaRPr lang="en-US" sz="1400" b="0" i="0" u="none" strike="noStrike" dirty="0">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0,74 – 1,52</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0,71 – 1,27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4026003060"/>
                  </a:ext>
                </a:extLst>
              </a:tr>
              <a:tr h="293677">
                <a:tc>
                  <a:txBody>
                    <a:bodyPr/>
                    <a:lstStyle/>
                    <a:p>
                      <a:pPr algn="ctr" rtl="0" fontAlgn="ctr"/>
                      <a:r>
                        <a:rPr lang="en-US" sz="1400" u="none" strike="noStrike">
                          <a:effectLst/>
                        </a:rPr>
                        <a:t>Prealbumine (g/L)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0,16 – 0,45</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0,18 – 0,4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1252998192"/>
                  </a:ext>
                </a:extLst>
              </a:tr>
              <a:tr h="293677">
                <a:tc>
                  <a:txBody>
                    <a:bodyPr/>
                    <a:lstStyle/>
                    <a:p>
                      <a:pPr algn="ctr" rtl="0" fontAlgn="ctr"/>
                      <a:r>
                        <a:rPr lang="en-US" sz="1400" u="none" strike="noStrike">
                          <a:effectLst/>
                        </a:rPr>
                        <a:t>Total proteins (g/L)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58 – 83</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49,32 – 80,21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663602351"/>
                  </a:ext>
                </a:extLst>
              </a:tr>
              <a:tr h="293677">
                <a:tc>
                  <a:txBody>
                    <a:bodyPr/>
                    <a:lstStyle/>
                    <a:p>
                      <a:pPr algn="ctr" rtl="0" fontAlgn="ctr"/>
                      <a:r>
                        <a:rPr lang="en-US" sz="1400" u="none" strike="noStrike" dirty="0">
                          <a:effectLst/>
                        </a:rPr>
                        <a:t>Triglycerides (mg/dL)</a:t>
                      </a:r>
                      <a:endParaRPr lang="en-US" sz="1400" b="0" i="0" u="none" strike="noStrike" dirty="0">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 – 150</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3,05 – 199,27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1587273357"/>
                  </a:ext>
                </a:extLst>
              </a:tr>
              <a:tr h="293677">
                <a:tc>
                  <a:txBody>
                    <a:bodyPr/>
                    <a:lstStyle/>
                    <a:p>
                      <a:pPr algn="ctr" rtl="0" fontAlgn="ctr"/>
                      <a:r>
                        <a:rPr lang="en-US" sz="1400" u="none" strike="noStrike">
                          <a:effectLst/>
                        </a:rPr>
                        <a:t>TGO (U/L)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5 – 34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9,47 – 63,8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839485935"/>
                  </a:ext>
                </a:extLst>
              </a:tr>
              <a:tr h="293677">
                <a:tc>
                  <a:txBody>
                    <a:bodyPr/>
                    <a:lstStyle/>
                    <a:p>
                      <a:pPr algn="ctr" rtl="0" fontAlgn="ctr"/>
                      <a:r>
                        <a:rPr lang="en-US" sz="1400" u="none" strike="noStrike">
                          <a:effectLst/>
                        </a:rPr>
                        <a:t>TGP (U/L)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 – 55</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7,82 – 72,02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044370582"/>
                  </a:ext>
                </a:extLst>
              </a:tr>
              <a:tr h="293677">
                <a:tc>
                  <a:txBody>
                    <a:bodyPr/>
                    <a:lstStyle/>
                    <a:p>
                      <a:pPr algn="ctr" rtl="0" fontAlgn="ctr"/>
                      <a:r>
                        <a:rPr lang="en-US" sz="1400" u="none" strike="noStrike">
                          <a:effectLst/>
                        </a:rPr>
                        <a:t>Lipase(U/L)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 – 60</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13,2 – 69,4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275479758"/>
                  </a:ext>
                </a:extLst>
              </a:tr>
              <a:tr h="293677">
                <a:tc>
                  <a:txBody>
                    <a:bodyPr/>
                    <a:lstStyle/>
                    <a:p>
                      <a:pPr algn="ctr" rtl="0" fontAlgn="ctr"/>
                      <a:r>
                        <a:rPr lang="en-US" sz="1400" u="none" strike="noStrike">
                          <a:effectLst/>
                        </a:rPr>
                        <a:t>SB2 (mg/L)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0,97 – 2,64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1,282 – 2,338</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733581296"/>
                  </a:ext>
                </a:extLst>
              </a:tr>
              <a:tr h="293677">
                <a:tc>
                  <a:txBody>
                    <a:bodyPr/>
                    <a:lstStyle/>
                    <a:p>
                      <a:pPr algn="ctr" rtl="0" fontAlgn="ctr"/>
                      <a:r>
                        <a:rPr lang="en-US" sz="1400" u="none" strike="noStrike" dirty="0">
                          <a:effectLst/>
                        </a:rPr>
                        <a:t>Uric acid (mg/dL)</a:t>
                      </a:r>
                      <a:endParaRPr lang="en-US" sz="1400" b="0" i="0" u="none" strike="noStrike" dirty="0">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Men : 3,5 – 7,2</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4,22 – 9,12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1755054339"/>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Women : 2,6 – 6</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3,26 – 6,54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1637369954"/>
                  </a:ext>
                </a:extLst>
              </a:tr>
              <a:tr h="293677">
                <a:tc>
                  <a:txBody>
                    <a:bodyPr/>
                    <a:lstStyle/>
                    <a:p>
                      <a:pPr algn="ctr" rtl="0" fontAlgn="ctr"/>
                      <a:r>
                        <a:rPr lang="en-US" sz="1400" u="none" strike="noStrike">
                          <a:effectLst/>
                        </a:rPr>
                        <a:t>C3 (g/L)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Men : 0,82 – 1,85</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0,72 – 1,53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861487247"/>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Women : 0,83 – 1,93</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0,81 – 1,68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612698266"/>
                  </a:ext>
                </a:extLst>
              </a:tr>
              <a:tr h="293677">
                <a:tc>
                  <a:txBody>
                    <a:bodyPr/>
                    <a:lstStyle/>
                    <a:p>
                      <a:pPr algn="ctr" rtl="0" fontAlgn="ctr"/>
                      <a:r>
                        <a:rPr lang="en-US" sz="1400" u="none" strike="noStrike">
                          <a:effectLst/>
                        </a:rPr>
                        <a:t>C4 (g/L)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Men : 0,15 – 0,53</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0,15 – 0,35</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1625438250"/>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Women : 0,15 – 0,57</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0,14 – 0,46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4142242634"/>
                  </a:ext>
                </a:extLst>
              </a:tr>
              <a:tr h="293677">
                <a:tc>
                  <a:txBody>
                    <a:bodyPr/>
                    <a:lstStyle/>
                    <a:p>
                      <a:pPr algn="ctr" rtl="0" fontAlgn="ctr"/>
                      <a:r>
                        <a:rPr lang="en-US" sz="1400" u="none" strike="noStrike" dirty="0">
                          <a:solidFill>
                            <a:srgbClr val="FF0000"/>
                          </a:solidFill>
                          <a:effectLst/>
                        </a:rPr>
                        <a:t>Cholinesterase (</a:t>
                      </a:r>
                      <a:r>
                        <a:rPr lang="en-US" sz="1400" u="none" strike="noStrike" dirty="0" err="1">
                          <a:solidFill>
                            <a:srgbClr val="FF0000"/>
                          </a:solidFill>
                          <a:effectLst/>
                        </a:rPr>
                        <a:t>kU</a:t>
                      </a:r>
                      <a:r>
                        <a:rPr lang="en-US" sz="1400" u="none" strike="noStrike" dirty="0">
                          <a:solidFill>
                            <a:srgbClr val="FF0000"/>
                          </a:solidFill>
                          <a:effectLst/>
                        </a:rPr>
                        <a:t>/L)</a:t>
                      </a:r>
                      <a:endParaRPr lang="en-US" sz="1400" b="1" i="0" u="none" strike="noStrike" dirty="0">
                        <a:solidFill>
                          <a:srgbClr val="FF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dirty="0">
                          <a:solidFill>
                            <a:srgbClr val="FF0000"/>
                          </a:solidFill>
                          <a:effectLst/>
                        </a:rPr>
                        <a:t>Men : 4,39 – 10,93</a:t>
                      </a:r>
                      <a:endParaRPr lang="en-US" sz="1400" b="1" i="0" u="none" strike="noStrike" dirty="0">
                        <a:solidFill>
                          <a:srgbClr val="FF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dirty="0">
                          <a:solidFill>
                            <a:srgbClr val="FF0000"/>
                          </a:solidFill>
                          <a:effectLst/>
                        </a:rPr>
                        <a:t>5,68 – 15,25 (30% rejected)</a:t>
                      </a:r>
                      <a:endParaRPr lang="en-US" sz="1400" b="1" i="0" u="none" strike="noStrike" dirty="0">
                        <a:solidFill>
                          <a:srgbClr val="FF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dirty="0">
                          <a:solidFill>
                            <a:srgbClr val="FF0000"/>
                          </a:solidFill>
                          <a:effectLst/>
                        </a:rPr>
                        <a:t>Basic Chemistry</a:t>
                      </a:r>
                      <a:endParaRPr lang="en-US" sz="1400" b="1" i="0" u="none" strike="noStrike" dirty="0">
                        <a:solidFill>
                          <a:srgbClr val="FF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896834393"/>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Women : 2,88 – 12,67</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5,33 – 13,66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1179206457"/>
                  </a:ext>
                </a:extLst>
              </a:tr>
              <a:tr h="293677">
                <a:tc>
                  <a:txBody>
                    <a:bodyPr/>
                    <a:lstStyle/>
                    <a:p>
                      <a:pPr algn="ctr" rtl="0" fontAlgn="ctr"/>
                      <a:r>
                        <a:rPr lang="en-US" sz="1400" u="none" strike="noStrike">
                          <a:effectLst/>
                        </a:rPr>
                        <a:t>Creatinine kinase</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Men : 30 – 200</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39,22 – 2897,81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4292459805"/>
                  </a:ext>
                </a:extLst>
              </a:tr>
              <a:tr h="293677">
                <a:tc>
                  <a:txBody>
                    <a:bodyPr/>
                    <a:lstStyle/>
                    <a:p>
                      <a:pPr algn="ctr" rtl="0" fontAlgn="ctr"/>
                      <a:r>
                        <a:rPr lang="en-US" sz="1400" u="none" strike="noStrike">
                          <a:effectLst/>
                        </a:rPr>
                        <a:t>(U/L)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Women : 29 - 168</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35,63 – 135,3</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17574563"/>
                  </a:ext>
                </a:extLst>
              </a:tr>
              <a:tr h="293677">
                <a:tc>
                  <a:txBody>
                    <a:bodyPr/>
                    <a:lstStyle/>
                    <a:p>
                      <a:pPr algn="ctr" rtl="0" fontAlgn="ctr"/>
                      <a:r>
                        <a:rPr lang="en-US" sz="1400" u="none" strike="noStrike" dirty="0">
                          <a:effectLst/>
                        </a:rPr>
                        <a:t>Creatinine (mg/dL)</a:t>
                      </a:r>
                      <a:endParaRPr lang="en-US" sz="1400" b="0" i="0" u="none" strike="noStrike" dirty="0">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Men : 0,73 – 1,18</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0,73 – 1,31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4072920294"/>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Women : 0,55 – 1,02</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0,56 – 0,92</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2970873839"/>
                  </a:ext>
                </a:extLst>
              </a:tr>
              <a:tr h="293677">
                <a:tc>
                  <a:txBody>
                    <a:bodyPr/>
                    <a:lstStyle/>
                    <a:p>
                      <a:pPr algn="ctr" rtl="0" fontAlgn="ctr"/>
                      <a:r>
                        <a:rPr lang="en-US" sz="1400" u="none" strike="noStrike">
                          <a:effectLst/>
                        </a:rPr>
                        <a:t>Iron (µmol/L)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Men : 11,6 – 31,3</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11,43 – 24,0 3(5%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214658035"/>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Women : 9 – 30,4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8,93 – 30,02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460447202"/>
                  </a:ext>
                </a:extLst>
              </a:tr>
              <a:tr h="293677">
                <a:tc>
                  <a:txBody>
                    <a:bodyPr/>
                    <a:lstStyle/>
                    <a:p>
                      <a:pPr algn="ctr" rtl="0" fontAlgn="ctr"/>
                      <a:r>
                        <a:rPr lang="en-US" sz="1400" u="none" strike="noStrike">
                          <a:effectLst/>
                        </a:rPr>
                        <a:t>IgA(g/L)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Men : 0,63 – 4,84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0,05 – 3,54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4166505180"/>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Women : 0,65 – 4,21</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1,1 – 3,47</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2119624368"/>
                  </a:ext>
                </a:extLst>
              </a:tr>
              <a:tr h="293677">
                <a:tc>
                  <a:txBody>
                    <a:bodyPr/>
                    <a:lstStyle/>
                    <a:p>
                      <a:pPr algn="ctr" rtl="0" fontAlgn="ctr"/>
                      <a:r>
                        <a:rPr lang="en-US" sz="1400" u="none" strike="noStrike">
                          <a:effectLst/>
                        </a:rPr>
                        <a:t>IgG(g/L)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Men : 5,4 – 18,22</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5,67 – 16,13</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4269610873"/>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Women : 5,52 – 16,31</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6,71 – 12,82</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4099608642"/>
                  </a:ext>
                </a:extLst>
              </a:tr>
              <a:tr h="293677">
                <a:tc>
                  <a:txBody>
                    <a:bodyPr/>
                    <a:lstStyle/>
                    <a:p>
                      <a:pPr algn="ctr" rtl="0" fontAlgn="ctr"/>
                      <a:r>
                        <a:rPr lang="en-US" sz="1400" u="none" strike="noStrike">
                          <a:effectLst/>
                        </a:rPr>
                        <a:t>IgM(g/L)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Men : 0,22 – 2,4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0,25 – 2,34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57024521"/>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Women : 0,33 – 2,93</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0,6 – 2,13</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24920726"/>
                  </a:ext>
                </a:extLst>
              </a:tr>
              <a:tr h="293677">
                <a:tc>
                  <a:txBody>
                    <a:bodyPr/>
                    <a:lstStyle/>
                    <a:p>
                      <a:pPr algn="ctr" rtl="0" fontAlgn="ctr"/>
                      <a:r>
                        <a:rPr lang="en-US" sz="1400" u="none" strike="noStrike">
                          <a:effectLst/>
                        </a:rPr>
                        <a:t>Alkaline phosphatase (U/L)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Men : 40 – 150</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38,11 – 101,5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4071195457"/>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Women : 40 - 150</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34,24 – 83,25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1570010601"/>
                  </a:ext>
                </a:extLst>
              </a:tr>
              <a:tr h="293677">
                <a:tc>
                  <a:txBody>
                    <a:bodyPr/>
                    <a:lstStyle/>
                    <a:p>
                      <a:pPr algn="ctr" rtl="0" fontAlgn="ctr"/>
                      <a:r>
                        <a:rPr lang="en-US" sz="1400" u="none" strike="noStrike">
                          <a:effectLst/>
                        </a:rPr>
                        <a:t>Transferrine (g/L)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Men : 1,74 – 3,64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3,96 – 61,6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153373357"/>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Women : 14,952 – 39,94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13,4 – 35,29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1896399207"/>
                  </a:ext>
                </a:extLst>
              </a:tr>
              <a:tr h="293677">
                <a:tc>
                  <a:txBody>
                    <a:bodyPr/>
                    <a:lstStyle/>
                    <a:p>
                      <a:pPr algn="ctr" rtl="0" fontAlgn="ctr"/>
                      <a:r>
                        <a:rPr lang="en-US" sz="1400" u="none" strike="noStrike">
                          <a:effectLst/>
                        </a:rPr>
                        <a:t>Albumin (g/l)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s-ES" sz="1400" u="none" strike="noStrike">
                          <a:effectLst/>
                        </a:rPr>
                        <a:t>20 – 60 yo : 35 – 52</a:t>
                      </a:r>
                      <a:endParaRPr lang="es-E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35,72 – 51,15</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2375302593"/>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&gt; 60 yo : 32 – 46</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29,79 – 46,04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884451344"/>
                  </a:ext>
                </a:extLst>
              </a:tr>
              <a:tr h="293677">
                <a:tc>
                  <a:txBody>
                    <a:bodyPr/>
                    <a:lstStyle/>
                    <a:p>
                      <a:pPr algn="ctr" rtl="0" fontAlgn="ctr"/>
                      <a:r>
                        <a:rPr lang="en-US" sz="1400" u="none" strike="noStrike" dirty="0">
                          <a:effectLst/>
                        </a:rPr>
                        <a:t>Urea (mg/dl)</a:t>
                      </a:r>
                      <a:endParaRPr lang="en-US" sz="1400" b="0" i="0" u="none" strike="noStrike" dirty="0">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W &lt; 50 yo : 14,95 – 39,94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13,4 – 35,29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639674821"/>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W &gt; 50 yo : 20,93 – 42,93</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21,46 – 38,48</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749953224"/>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s-ES" sz="1400" u="none" strike="noStrike">
                          <a:effectLst/>
                        </a:rPr>
                        <a:t>M &lt; 50 yo : 19,01 – 44</a:t>
                      </a:r>
                      <a:endParaRPr lang="es-E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18,82 – 40,5</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904269179"/>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s-ES" sz="1400" u="none" strike="noStrike">
                          <a:effectLst/>
                        </a:rPr>
                        <a:t>M &gt; 50 yo : 17,94 – 54,89</a:t>
                      </a:r>
                      <a:endParaRPr lang="es-E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23,63 – 49,55</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Basic Chemistry</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574320031"/>
                  </a:ext>
                </a:extLst>
              </a:tr>
              <a:tr h="298829">
                <a:tc>
                  <a:txBody>
                    <a:bodyPr/>
                    <a:lstStyle/>
                    <a:p>
                      <a:pPr algn="ctr" rtl="0" fontAlgn="ctr"/>
                      <a:r>
                        <a:rPr lang="en-US" sz="1400" u="none" strike="noStrike">
                          <a:effectLst/>
                        </a:rPr>
                        <a:t>Free T3 (pmol/l)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2,8879 – 4,8848</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2,93 – 4,81</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Thyroid</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847189702"/>
                  </a:ext>
                </a:extLst>
              </a:tr>
              <a:tr h="293677">
                <a:tc>
                  <a:txBody>
                    <a:bodyPr/>
                    <a:lstStyle/>
                    <a:p>
                      <a:pPr algn="ctr" rtl="0" fontAlgn="ctr"/>
                      <a:r>
                        <a:rPr lang="en-US" sz="1400" u="none" strike="noStrike">
                          <a:effectLst/>
                        </a:rPr>
                        <a:t>Free T4 (pmol/l)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9,01 – 19,05</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8,91 – 14,92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Thyroid</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4168822251"/>
                  </a:ext>
                </a:extLst>
              </a:tr>
              <a:tr h="293677">
                <a:tc>
                  <a:txBody>
                    <a:bodyPr/>
                    <a:lstStyle/>
                    <a:p>
                      <a:pPr algn="ctr" rtl="0" fontAlgn="ctr"/>
                      <a:r>
                        <a:rPr lang="en-US" sz="1400" u="none" strike="noStrike">
                          <a:effectLst/>
                        </a:rPr>
                        <a:t>TSH (mUI/l)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0,35 – 4,94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0,114 – 3,5473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Thyroid</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4020423583"/>
                  </a:ext>
                </a:extLst>
              </a:tr>
              <a:tr h="293677">
                <a:tc>
                  <a:txBody>
                    <a:bodyPr/>
                    <a:lstStyle/>
                    <a:p>
                      <a:pPr algn="ctr" rtl="0" fontAlgn="ctr"/>
                      <a:r>
                        <a:rPr lang="en-US" sz="1400" u="none" strike="noStrike">
                          <a:effectLst/>
                        </a:rPr>
                        <a:t>Anti-TPO (IU/ml)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 – 5,61</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0,01 – 1,95</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Thyroid</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991750847"/>
                  </a:ext>
                </a:extLst>
              </a:tr>
              <a:tr h="293677">
                <a:tc>
                  <a:txBody>
                    <a:bodyPr/>
                    <a:lstStyle/>
                    <a:p>
                      <a:pPr algn="ctr" rtl="0" fontAlgn="ctr"/>
                      <a:r>
                        <a:rPr lang="en-US" sz="1400" u="none" strike="noStrike">
                          <a:effectLst/>
                        </a:rPr>
                        <a:t>Anti-TG (IU/ml)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 – 4,11</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0,8 – 4,49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Thyroid</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205392313"/>
                  </a:ext>
                </a:extLst>
              </a:tr>
              <a:tr h="298829">
                <a:tc>
                  <a:txBody>
                    <a:bodyPr/>
                    <a:lstStyle/>
                    <a:p>
                      <a:pPr algn="ctr" rtl="0" fontAlgn="ctr"/>
                      <a:r>
                        <a:rPr lang="en-US" sz="1400" u="none" strike="noStrike">
                          <a:effectLst/>
                        </a:rPr>
                        <a:t>Folates (ng/ml)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3,1 – 20,5</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3,18 – 13,41</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Anemia and other panel</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65845961"/>
                  </a:ext>
                </a:extLst>
              </a:tr>
              <a:tr h="293677">
                <a:tc>
                  <a:txBody>
                    <a:bodyPr/>
                    <a:lstStyle/>
                    <a:p>
                      <a:pPr algn="ctr" rtl="0" fontAlgn="ctr"/>
                      <a:r>
                        <a:rPr lang="en-US" sz="1400" u="none" strike="noStrike">
                          <a:effectLst/>
                        </a:rPr>
                        <a:t>B12 (pg/ml)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187 – 883</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168,65 – 518,03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Anemia and other panel</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2397603938"/>
                  </a:ext>
                </a:extLst>
              </a:tr>
              <a:tr h="293677">
                <a:tc>
                  <a:txBody>
                    <a:bodyPr/>
                    <a:lstStyle/>
                    <a:p>
                      <a:pPr algn="ctr" rtl="0" fontAlgn="ctr"/>
                      <a:r>
                        <a:rPr lang="en-US" sz="1400" u="none" strike="noStrike">
                          <a:effectLst/>
                        </a:rPr>
                        <a:t>Ferritin (µg/l)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Men : 21,81 – 274,66</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23,04 – 309,69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Anemia and other panel</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000671"/>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Women : 4,63 – 204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20,24 – 350,52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Anemia and other panel</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1449555030"/>
                  </a:ext>
                </a:extLst>
              </a:tr>
              <a:tr h="293677">
                <a:tc>
                  <a:txBody>
                    <a:bodyPr/>
                    <a:lstStyle/>
                    <a:p>
                      <a:pPr algn="ctr" rtl="0" fontAlgn="ctr"/>
                      <a:r>
                        <a:rPr lang="en-US" sz="1400" u="none" strike="noStrike">
                          <a:effectLst/>
                        </a:rPr>
                        <a:t>Insulin (pmol/l)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 – 104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10,02 – 77,48</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Anemia and other panel</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826740009"/>
                  </a:ext>
                </a:extLst>
              </a:tr>
              <a:tr h="293677">
                <a:tc>
                  <a:txBody>
                    <a:bodyPr/>
                    <a:lstStyle/>
                    <a:p>
                      <a:pPr algn="ctr" rtl="0" fontAlgn="ctr"/>
                      <a:r>
                        <a:rPr lang="en-US" sz="1400" u="none" strike="noStrike">
                          <a:effectLst/>
                        </a:rPr>
                        <a:t>C peptid (nmol/l)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0,259 – 1,729</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0,3067 – 0,8957</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Anemia and other panel</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101944581"/>
                  </a:ext>
                </a:extLst>
              </a:tr>
              <a:tr h="293677">
                <a:tc>
                  <a:txBody>
                    <a:bodyPr/>
                    <a:lstStyle/>
                    <a:p>
                      <a:pPr algn="ctr" rtl="0" fontAlgn="ctr"/>
                      <a:r>
                        <a:rPr lang="en-US" sz="1400" u="none" strike="noStrike">
                          <a:effectLst/>
                        </a:rPr>
                        <a:t>Cortisol (nmol/l)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AM : 102,1 – 535,2</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191,83 – 546,12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Anemia and other panel</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2860422127"/>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PM : 80 – 477,3</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70,89 – 219,28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Anemia and other panel</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1814088751"/>
                  </a:ext>
                </a:extLst>
              </a:tr>
              <a:tr h="298829">
                <a:tc>
                  <a:txBody>
                    <a:bodyPr/>
                    <a:lstStyle/>
                    <a:p>
                      <a:pPr algn="ctr" rtl="0" fontAlgn="ctr"/>
                      <a:r>
                        <a:rPr lang="en-US" sz="1400" u="none" strike="noStrike">
                          <a:effectLst/>
                        </a:rPr>
                        <a:t>HCG (IU/l)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 – 5</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0 - 4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Fertility Hormones</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189056729"/>
                  </a:ext>
                </a:extLst>
              </a:tr>
              <a:tr h="293677">
                <a:tc>
                  <a:txBody>
                    <a:bodyPr/>
                    <a:lstStyle/>
                    <a:p>
                      <a:pPr algn="ctr" rtl="0" fontAlgn="ctr"/>
                      <a:r>
                        <a:rPr lang="en-US" sz="1400" u="none" strike="noStrike">
                          <a:effectLst/>
                        </a:rPr>
                        <a:t>Prolactin (µg/l)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Men : 3,46 – 19,4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3,96 – 61,6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Fertility Hormones</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887784621"/>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Women :,5,18 – 26,53</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4,44 – 31,25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Fertility Hormones</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447635907"/>
                  </a:ext>
                </a:extLst>
              </a:tr>
              <a:tr h="293677">
                <a:tc>
                  <a:txBody>
                    <a:bodyPr/>
                    <a:lstStyle/>
                    <a:p>
                      <a:pPr algn="ctr" rtl="0" fontAlgn="ctr"/>
                      <a:r>
                        <a:rPr lang="en-US" sz="1400" u="none" strike="noStrike">
                          <a:effectLst/>
                        </a:rPr>
                        <a:t>SHBG (nmol/l)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Men : 13,5 – 71,4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20,31 – 53,79</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Fertility Hormones</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531740907"/>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Women : 19,8 – 155,2</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24,1 – 238,29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Fertility Hormones</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493204894"/>
                  </a:ext>
                </a:extLst>
              </a:tr>
              <a:tr h="293677">
                <a:tc>
                  <a:txBody>
                    <a:bodyPr/>
                    <a:lstStyle/>
                    <a:p>
                      <a:pPr algn="ctr" rtl="0" fontAlgn="ctr"/>
                      <a:r>
                        <a:rPr lang="en-US" sz="1400" u="none" strike="noStrike">
                          <a:effectLst/>
                        </a:rPr>
                        <a:t>Testosteron (nmol/l)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W &lt; 50 yo : 0,48 – 1,85</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0,45 – 1,44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Fertility Hormones</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2737871839"/>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W &gt; 50 yo : 0,43 – 1,24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0,53 – 1,38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Fertility Hormones</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466943365"/>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s-ES" sz="1400" u="none" strike="noStrike">
                          <a:effectLst/>
                        </a:rPr>
                        <a:t>M &lt; 50 yo : 8,33 – 30,19</a:t>
                      </a:r>
                      <a:endParaRPr lang="es-E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8,21 – 24,08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Fertility Hormones</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4123315594"/>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s-ES" sz="1400" u="none" strike="noStrike">
                          <a:effectLst/>
                        </a:rPr>
                        <a:t>M &gt; 50 yo : 7,66 – 24,82</a:t>
                      </a:r>
                      <a:endParaRPr lang="es-E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7,45 – 24,82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Fertility Hormones</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185546494"/>
                  </a:ext>
                </a:extLst>
              </a:tr>
              <a:tr h="293677">
                <a:tc>
                  <a:txBody>
                    <a:bodyPr/>
                    <a:lstStyle/>
                    <a:p>
                      <a:pPr algn="ctr" rtl="0" fontAlgn="ctr"/>
                      <a:r>
                        <a:rPr lang="en-US" sz="1400" u="none" strike="noStrike">
                          <a:effectLst/>
                        </a:rPr>
                        <a:t>LH (IU/l)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premenopausal women : 0,56 –14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0,02 – 15,72 0,03 – 10,48 (25%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Fertility Hormones</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774553771"/>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Postmenopausal women : 5,16 – 61,99</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0,01 – 44,61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Fertility Hormones</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2032501444"/>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Men : 0,57 – 12,07</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1,41 – 11,36</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Fertility Hormones</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2957761839"/>
                  </a:ext>
                </a:extLst>
              </a:tr>
              <a:tr h="293677">
                <a:tc>
                  <a:txBody>
                    <a:bodyPr/>
                    <a:lstStyle/>
                    <a:p>
                      <a:pPr algn="ctr" rtl="0" fontAlgn="ctr"/>
                      <a:r>
                        <a:rPr lang="en-US" sz="1400" u="none" strike="noStrike">
                          <a:effectLst/>
                        </a:rPr>
                        <a:t>FSH (IU/l)</a:t>
                      </a:r>
                      <a:endParaRPr lang="en-US" sz="1400" b="1" i="0" u="none" strike="noStrike">
                        <a:solidFill>
                          <a:srgbClr val="FF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premenopausal women : 1,38 – 8,08</a:t>
                      </a:r>
                      <a:endParaRPr lang="en-US" sz="1400" b="1" i="0" u="none" strike="noStrike">
                        <a:solidFill>
                          <a:srgbClr val="FF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0,03 – 10,48 (25% rejected)</a:t>
                      </a:r>
                      <a:endParaRPr lang="en-US" sz="1400" b="1" i="0" u="none" strike="noStrike">
                        <a:solidFill>
                          <a:srgbClr val="FF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Fertility Hormones</a:t>
                      </a:r>
                      <a:endParaRPr lang="en-US" sz="1400" b="1" i="0" u="none" strike="noStrike">
                        <a:solidFill>
                          <a:srgbClr val="FF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2507945223"/>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Postmenopausal women : 26,72 – 133,41</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0,19 – 104,13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Fertility Hormones</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540320838"/>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Men : 0,95 – 11,95</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1,9 – 42,67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Fertility Hormones</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839335058"/>
                  </a:ext>
                </a:extLst>
              </a:tr>
              <a:tr h="293677">
                <a:tc>
                  <a:txBody>
                    <a:bodyPr/>
                    <a:lstStyle/>
                    <a:p>
                      <a:pPr algn="ctr" rtl="0" fontAlgn="ctr"/>
                      <a:r>
                        <a:rPr lang="en-US" sz="1400" u="none" strike="noStrike">
                          <a:effectLst/>
                        </a:rPr>
                        <a:t>Estradiol (pg/ml)</a:t>
                      </a:r>
                      <a:endParaRPr lang="en-US" sz="1400" b="1" i="0" u="none" strike="noStrike">
                        <a:solidFill>
                          <a:srgbClr val="FF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premenopausal women : 21 – 312</a:t>
                      </a:r>
                      <a:endParaRPr lang="en-US" sz="1400" b="1" i="0" u="none" strike="noStrike">
                        <a:solidFill>
                          <a:srgbClr val="FF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 – 219,67 (40% rejected)</a:t>
                      </a:r>
                      <a:endParaRPr lang="en-US" sz="1400" b="1" i="0" u="none" strike="noStrike">
                        <a:solidFill>
                          <a:srgbClr val="FF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Fertility Hormones</a:t>
                      </a:r>
                      <a:endParaRPr lang="en-US" sz="1400" b="1" i="0" u="none" strike="noStrike">
                        <a:solidFill>
                          <a:srgbClr val="FF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287855801"/>
                  </a:ext>
                </a:extLst>
              </a:tr>
              <a:tr h="293677">
                <a:tc>
                  <a:txBody>
                    <a:bodyPr/>
                    <a:lstStyle/>
                    <a:p>
                      <a:pPr algn="ctr" rtl="0" fontAlgn="ctr"/>
                      <a:r>
                        <a:rPr lang="en-US" sz="1400" u="none" strike="noStrike">
                          <a:effectLst/>
                        </a:rPr>
                        <a:t> </a:t>
                      </a:r>
                      <a:endParaRPr lang="en-US" sz="1400" b="1" i="0" u="none" strike="noStrike">
                        <a:solidFill>
                          <a:srgbClr val="FF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Postmenopausal women  : 0 – 28</a:t>
                      </a:r>
                      <a:endParaRPr lang="en-US" sz="1400" b="1" i="0" u="none" strike="noStrike">
                        <a:solidFill>
                          <a:srgbClr val="FF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 – 106,44 (15% rejected)</a:t>
                      </a:r>
                      <a:endParaRPr lang="en-US" sz="1400" b="1" i="0" u="none" strike="noStrike">
                        <a:solidFill>
                          <a:srgbClr val="FF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Fertility Hormones</a:t>
                      </a:r>
                      <a:endParaRPr lang="en-US" sz="1400" b="1" i="0" u="none" strike="noStrike">
                        <a:solidFill>
                          <a:srgbClr val="FF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4282129559"/>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Men : 11 - 44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9,49 – 37,59 (10%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Fertility Hormones</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390318917"/>
                  </a:ext>
                </a:extLst>
              </a:tr>
              <a:tr h="293677">
                <a:tc>
                  <a:txBody>
                    <a:bodyPr/>
                    <a:lstStyle/>
                    <a:p>
                      <a:pPr algn="ctr" rtl="0" fontAlgn="ctr"/>
                      <a:r>
                        <a:rPr lang="en-US" sz="1400" u="none" strike="noStrike" dirty="0">
                          <a:effectLst/>
                        </a:rPr>
                        <a:t>Progesterone (ng/mL) </a:t>
                      </a:r>
                      <a:endParaRPr lang="en-US" sz="1400" b="1" i="0" u="none" strike="noStrike" dirty="0">
                        <a:solidFill>
                          <a:srgbClr val="FF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premenopausal women : 0,1 – 0,3</a:t>
                      </a:r>
                      <a:endParaRPr lang="en-US" sz="1400" b="1" i="0" u="none" strike="noStrike">
                        <a:solidFill>
                          <a:srgbClr val="FF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 – 11,42 (60% rejected)</a:t>
                      </a:r>
                      <a:endParaRPr lang="en-US" sz="1400" b="1" i="0" u="none" strike="noStrike">
                        <a:solidFill>
                          <a:srgbClr val="FF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Fertility Hormones</a:t>
                      </a:r>
                      <a:endParaRPr lang="en-US" sz="1400" b="1" i="0" u="none" strike="noStrike">
                        <a:solidFill>
                          <a:srgbClr val="FF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777247707"/>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Postmenopausal women : 0 – 0,2</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 – 1,86 (5% rejected)</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Fertility Hormones</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1568933266"/>
                  </a:ext>
                </a:extLst>
              </a:tr>
              <a:tr h="293677">
                <a:tc>
                  <a:txBody>
                    <a:bodyPr/>
                    <a:lstStyle/>
                    <a:p>
                      <a:pPr algn="ctr" rtl="0" fontAlgn="ctr"/>
                      <a:r>
                        <a:rPr lang="en-US" sz="1400" u="none" strike="noStrike">
                          <a:effectLst/>
                        </a:rPr>
                        <a:t> </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Men : 0 – 0,5</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 – 0,32</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Fertility Hormones</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2114579506"/>
                  </a:ext>
                </a:extLst>
              </a:tr>
              <a:tr h="293677">
                <a:tc>
                  <a:txBody>
                    <a:bodyPr/>
                    <a:lstStyle/>
                    <a:p>
                      <a:pPr algn="ctr" rtl="0" fontAlgn="ctr"/>
                      <a:r>
                        <a:rPr lang="en-US" sz="1400" u="none" strike="noStrike">
                          <a:effectLst/>
                        </a:rPr>
                        <a:t>AFP (ng/ml)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0,89 - 8,78</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1,42 - 6.24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Tumor Marker</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2363189005"/>
                  </a:ext>
                </a:extLst>
              </a:tr>
              <a:tr h="293677">
                <a:tc>
                  <a:txBody>
                    <a:bodyPr/>
                    <a:lstStyle/>
                    <a:p>
                      <a:pPr algn="ctr" rtl="0" fontAlgn="ctr"/>
                      <a:r>
                        <a:rPr lang="en-US" sz="1400" u="none" strike="noStrike">
                          <a:effectLst/>
                        </a:rPr>
                        <a:t>CA 15-3 (U/ml)</a:t>
                      </a:r>
                      <a:endParaRPr lang="en-US" sz="1400" b="1"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0 - 31,3</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4,06 - 22,81</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Tumor Marker</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592757122"/>
                  </a:ext>
                </a:extLst>
              </a:tr>
              <a:tr h="293677">
                <a:tc>
                  <a:txBody>
                    <a:bodyPr/>
                    <a:lstStyle/>
                    <a:p>
                      <a:pPr algn="ctr" rtl="0" fontAlgn="ctr"/>
                      <a:r>
                        <a:rPr lang="en-US" sz="1400" u="none" strike="noStrike">
                          <a:effectLst/>
                        </a:rPr>
                        <a:t>CA 19-9 (U/ml)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0 -37</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0,03 - 14,84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Tumor Marker</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463958749"/>
                  </a:ext>
                </a:extLst>
              </a:tr>
              <a:tr h="293677">
                <a:tc>
                  <a:txBody>
                    <a:bodyPr/>
                    <a:lstStyle/>
                    <a:p>
                      <a:pPr algn="ctr" rtl="0" fontAlgn="ctr"/>
                      <a:r>
                        <a:rPr lang="en-US" sz="1400" u="none" strike="noStrike">
                          <a:effectLst/>
                        </a:rPr>
                        <a:t>CEA (ng/ml)</a:t>
                      </a:r>
                      <a:endParaRPr lang="en-US" sz="1400" b="1"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0 - 5</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0,65 - 4,26</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Tumor Marker</a:t>
                      </a:r>
                      <a:endParaRPr lang="en-US" sz="1400" b="0" i="0" u="none" strike="noStrike">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469311969"/>
                  </a:ext>
                </a:extLst>
              </a:tr>
              <a:tr h="293677">
                <a:tc>
                  <a:txBody>
                    <a:bodyPr/>
                    <a:lstStyle/>
                    <a:p>
                      <a:pPr algn="ctr" rtl="0" fontAlgn="ctr"/>
                      <a:r>
                        <a:rPr lang="en-US" sz="1400" u="none" strike="noStrike">
                          <a:effectLst/>
                        </a:rPr>
                        <a:t>TPSA (µg/l)</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0 - 4</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a:effectLst/>
                        </a:rPr>
                        <a:t>0 - 3.276</a:t>
                      </a:r>
                      <a:endParaRPr lang="en-US" sz="1400" b="0" i="0" u="none" strike="noStrike">
                        <a:solidFill>
                          <a:srgbClr val="000000"/>
                        </a:solidFill>
                        <a:effectLst/>
                        <a:latin typeface="DaunPenh" panose="01010101010101010101" pitchFamily="2" charset="0"/>
                      </a:endParaRPr>
                    </a:p>
                  </a:txBody>
                  <a:tcPr marL="5152" marR="5152" marT="5152" marB="0" anchor="ctr"/>
                </a:tc>
                <a:tc>
                  <a:txBody>
                    <a:bodyPr/>
                    <a:lstStyle/>
                    <a:p>
                      <a:pPr algn="ctr" rtl="0" fontAlgn="ctr"/>
                      <a:r>
                        <a:rPr lang="en-US" sz="1400" u="none" strike="noStrike" dirty="0">
                          <a:effectLst/>
                        </a:rPr>
                        <a:t>Tumor Marker</a:t>
                      </a:r>
                      <a:endParaRPr lang="en-US" sz="1400" b="0" i="0" u="none" strike="noStrike" dirty="0">
                        <a:solidFill>
                          <a:srgbClr val="000000"/>
                        </a:solidFill>
                        <a:effectLst/>
                        <a:latin typeface="DaunPenh" panose="01010101010101010101" pitchFamily="2" charset="0"/>
                      </a:endParaRPr>
                    </a:p>
                  </a:txBody>
                  <a:tcPr marL="5152" marR="5152" marT="5152" marB="0" anchor="ctr"/>
                </a:tc>
                <a:extLst>
                  <a:ext uri="{0D108BD9-81ED-4DB2-BD59-A6C34878D82A}">
                    <a16:rowId xmlns:a16="http://schemas.microsoft.com/office/drawing/2014/main" xmlns="" val="3728833068"/>
                  </a:ext>
                </a:extLst>
              </a:tr>
            </a:tbl>
          </a:graphicData>
        </a:graphic>
      </p:graphicFrame>
      <p:sp>
        <p:nvSpPr>
          <p:cNvPr id="42" name="TextBox 41">
            <a:extLst>
              <a:ext uri="{FF2B5EF4-FFF2-40B4-BE49-F238E27FC236}">
                <a16:creationId xmlns:a16="http://schemas.microsoft.com/office/drawing/2014/main" xmlns="" id="{00D461D3-D627-4510-8258-8559FAE642F2}"/>
              </a:ext>
            </a:extLst>
          </p:cNvPr>
          <p:cNvSpPr txBox="1"/>
          <p:nvPr/>
        </p:nvSpPr>
        <p:spPr>
          <a:xfrm>
            <a:off x="16060191" y="10849257"/>
            <a:ext cx="10660075" cy="1138773"/>
          </a:xfrm>
          <a:prstGeom prst="rect">
            <a:avLst/>
          </a:prstGeom>
          <a:noFill/>
        </p:spPr>
        <p:txBody>
          <a:bodyPr wrap="square" rtlCol="0">
            <a:spAutoFit/>
          </a:bodyPr>
          <a:lstStyle/>
          <a:p>
            <a:r>
              <a:rPr lang="en-US" sz="4400" b="1" dirty="0">
                <a:solidFill>
                  <a:srgbClr val="005393"/>
                </a:solidFill>
                <a:latin typeface="DaunPenh" pitchFamily="2" charset="0"/>
                <a:cs typeface="DaunPenh" pitchFamily="2" charset="0"/>
              </a:rPr>
              <a:t>Table 1</a:t>
            </a:r>
          </a:p>
          <a:p>
            <a:r>
              <a:rPr lang="de-DE" sz="2400" dirty="0">
                <a:solidFill>
                  <a:srgbClr val="005393"/>
                </a:solidFill>
                <a:latin typeface="DaunPenh" pitchFamily="2" charset="0"/>
                <a:cs typeface="DaunPenh" pitchFamily="2" charset="0"/>
              </a:rPr>
              <a:t>CHU Reference </a:t>
            </a:r>
            <a:r>
              <a:rPr lang="de-DE" sz="2400" dirty="0" err="1">
                <a:solidFill>
                  <a:srgbClr val="005393"/>
                </a:solidFill>
                <a:latin typeface="DaunPenh" pitchFamily="2" charset="0"/>
                <a:cs typeface="DaunPenh" pitchFamily="2" charset="0"/>
              </a:rPr>
              <a:t>range</a:t>
            </a:r>
            <a:r>
              <a:rPr lang="de-DE" sz="2400" dirty="0">
                <a:solidFill>
                  <a:srgbClr val="005393"/>
                </a:solidFill>
                <a:latin typeface="DaunPenh" pitchFamily="2" charset="0"/>
                <a:cs typeface="DaunPenh" pitchFamily="2" charset="0"/>
              </a:rPr>
              <a:t> and Alinity Reference Range </a:t>
            </a:r>
            <a:r>
              <a:rPr lang="de-DE" sz="2400" dirty="0" err="1">
                <a:solidFill>
                  <a:srgbClr val="005393"/>
                </a:solidFill>
                <a:latin typeface="DaunPenh" pitchFamily="2" charset="0"/>
                <a:cs typeface="DaunPenh" pitchFamily="2" charset="0"/>
              </a:rPr>
              <a:t>for</a:t>
            </a:r>
            <a:r>
              <a:rPr lang="de-DE" sz="2400" dirty="0">
                <a:solidFill>
                  <a:srgbClr val="005393"/>
                </a:solidFill>
                <a:latin typeface="DaunPenh" pitchFamily="2" charset="0"/>
                <a:cs typeface="DaunPenh" pitchFamily="2" charset="0"/>
              </a:rPr>
              <a:t> the different </a:t>
            </a:r>
            <a:r>
              <a:rPr lang="de-DE" sz="2400" dirty="0" err="1">
                <a:solidFill>
                  <a:srgbClr val="005393"/>
                </a:solidFill>
                <a:latin typeface="DaunPenh" pitchFamily="2" charset="0"/>
                <a:cs typeface="DaunPenh" pitchFamily="2" charset="0"/>
              </a:rPr>
              <a:t>assays</a:t>
            </a:r>
            <a:r>
              <a:rPr lang="de-DE" sz="2400" dirty="0">
                <a:solidFill>
                  <a:srgbClr val="005393"/>
                </a:solidFill>
                <a:latin typeface="DaunPenh" pitchFamily="2" charset="0"/>
                <a:cs typeface="DaunPenh" pitchFamily="2" charset="0"/>
              </a:rPr>
              <a:t>/</a:t>
            </a:r>
            <a:r>
              <a:rPr lang="de-DE" sz="2400" dirty="0" err="1">
                <a:solidFill>
                  <a:srgbClr val="005393"/>
                </a:solidFill>
                <a:latin typeface="DaunPenh" pitchFamily="2" charset="0"/>
                <a:cs typeface="DaunPenh" pitchFamily="2" charset="0"/>
              </a:rPr>
              <a:t>panels</a:t>
            </a:r>
            <a:endParaRPr lang="en-US" sz="2400" dirty="0">
              <a:solidFill>
                <a:srgbClr val="005393"/>
              </a:solidFill>
              <a:latin typeface="DaunPenh" pitchFamily="2" charset="0"/>
              <a:cs typeface="DaunPenh" pitchFamily="2" charset="0"/>
            </a:endParaRPr>
          </a:p>
        </p:txBody>
      </p:sp>
      <p:pic>
        <p:nvPicPr>
          <p:cNvPr id="43" name="Picture 42">
            <a:extLst>
              <a:ext uri="{FF2B5EF4-FFF2-40B4-BE49-F238E27FC236}">
                <a16:creationId xmlns:a16="http://schemas.microsoft.com/office/drawing/2014/main" xmlns="" id="{B16B4E58-EDC8-4E06-9DB1-2CB8A07131D4}"/>
              </a:ext>
            </a:extLst>
          </p:cNvPr>
          <p:cNvPicPr>
            <a:picLocks noChangeAspect="1"/>
          </p:cNvPicPr>
          <p:nvPr/>
        </p:nvPicPr>
        <p:blipFill>
          <a:blip r:embed="rId7"/>
          <a:stretch>
            <a:fillRect/>
          </a:stretch>
        </p:blipFill>
        <p:spPr>
          <a:xfrm>
            <a:off x="15220340" y="10948721"/>
            <a:ext cx="343699" cy="345745"/>
          </a:xfrm>
          <a:prstGeom prst="rect">
            <a:avLst/>
          </a:prstGeom>
        </p:spPr>
      </p:pic>
    </p:spTree>
    <p:extLst>
      <p:ext uri="{BB962C8B-B14F-4D97-AF65-F5344CB8AC3E}">
        <p14:creationId xmlns:p14="http://schemas.microsoft.com/office/powerpoint/2010/main" xmlns="" val="4774426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TotalTime>
  <Words>2059</Words>
  <Application>Microsoft Office PowerPoint</Application>
  <PresentationFormat>Personnalisé</PresentationFormat>
  <Paragraphs>399</Paragraphs>
  <Slides>1</Slides>
  <Notes>1</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Office Theme</vt:lpstr>
      <vt:lpstr>Diapositive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Dai Kumen</dc:creator>
  <cp:lastModifiedBy>c190575</cp:lastModifiedBy>
  <cp:revision>91</cp:revision>
  <cp:lastPrinted>2019-05-15T07:48:33Z</cp:lastPrinted>
  <dcterms:created xsi:type="dcterms:W3CDTF">2018-11-07T14:53:17Z</dcterms:created>
  <dcterms:modified xsi:type="dcterms:W3CDTF">2020-01-13T07:54:55Z</dcterms:modified>
</cp:coreProperties>
</file>