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9144000" cy="5143500" type="screen16x9"/>
  <p:notesSz cx="9144000" cy="6858000"/>
  <p:defaultTextStyle>
    <a:defPPr>
      <a:defRPr lang="en-US"/>
    </a:defPPr>
    <a:lvl1pPr marL="0" algn="l" defTabSz="685517" rtl="0" eaLnBrk="1" latinLnBrk="0" hangingPunct="1">
      <a:defRPr sz="1350" kern="1200">
        <a:solidFill>
          <a:schemeClr val="tx1"/>
        </a:solidFill>
        <a:latin typeface="+mn-lt"/>
        <a:ea typeface="+mn-ea"/>
        <a:cs typeface="+mn-cs"/>
      </a:defRPr>
    </a:lvl1pPr>
    <a:lvl2pPr marL="342759" algn="l" defTabSz="685517" rtl="0" eaLnBrk="1" latinLnBrk="0" hangingPunct="1">
      <a:defRPr sz="1350" kern="1200">
        <a:solidFill>
          <a:schemeClr val="tx1"/>
        </a:solidFill>
        <a:latin typeface="+mn-lt"/>
        <a:ea typeface="+mn-ea"/>
        <a:cs typeface="+mn-cs"/>
      </a:defRPr>
    </a:lvl2pPr>
    <a:lvl3pPr marL="685517" algn="l" defTabSz="685517" rtl="0" eaLnBrk="1" latinLnBrk="0" hangingPunct="1">
      <a:defRPr sz="1350" kern="1200">
        <a:solidFill>
          <a:schemeClr val="tx1"/>
        </a:solidFill>
        <a:latin typeface="+mn-lt"/>
        <a:ea typeface="+mn-ea"/>
        <a:cs typeface="+mn-cs"/>
      </a:defRPr>
    </a:lvl3pPr>
    <a:lvl4pPr marL="1028276" algn="l" defTabSz="685517" rtl="0" eaLnBrk="1" latinLnBrk="0" hangingPunct="1">
      <a:defRPr sz="1350" kern="1200">
        <a:solidFill>
          <a:schemeClr val="tx1"/>
        </a:solidFill>
        <a:latin typeface="+mn-lt"/>
        <a:ea typeface="+mn-ea"/>
        <a:cs typeface="+mn-cs"/>
      </a:defRPr>
    </a:lvl4pPr>
    <a:lvl5pPr marL="1371034" algn="l" defTabSz="685517" rtl="0" eaLnBrk="1" latinLnBrk="0" hangingPunct="1">
      <a:defRPr sz="1350" kern="1200">
        <a:solidFill>
          <a:schemeClr val="tx1"/>
        </a:solidFill>
        <a:latin typeface="+mn-lt"/>
        <a:ea typeface="+mn-ea"/>
        <a:cs typeface="+mn-cs"/>
      </a:defRPr>
    </a:lvl5pPr>
    <a:lvl6pPr marL="1713793" algn="l" defTabSz="685517" rtl="0" eaLnBrk="1" latinLnBrk="0" hangingPunct="1">
      <a:defRPr sz="1350" kern="1200">
        <a:solidFill>
          <a:schemeClr val="tx1"/>
        </a:solidFill>
        <a:latin typeface="+mn-lt"/>
        <a:ea typeface="+mn-ea"/>
        <a:cs typeface="+mn-cs"/>
      </a:defRPr>
    </a:lvl6pPr>
    <a:lvl7pPr marL="2056551" algn="l" defTabSz="685517" rtl="0" eaLnBrk="1" latinLnBrk="0" hangingPunct="1">
      <a:defRPr sz="1350" kern="1200">
        <a:solidFill>
          <a:schemeClr val="tx1"/>
        </a:solidFill>
        <a:latin typeface="+mn-lt"/>
        <a:ea typeface="+mn-ea"/>
        <a:cs typeface="+mn-cs"/>
      </a:defRPr>
    </a:lvl7pPr>
    <a:lvl8pPr marL="2399310" algn="l" defTabSz="685517" rtl="0" eaLnBrk="1" latinLnBrk="0" hangingPunct="1">
      <a:defRPr sz="1350" kern="1200">
        <a:solidFill>
          <a:schemeClr val="tx1"/>
        </a:solidFill>
        <a:latin typeface="+mn-lt"/>
        <a:ea typeface="+mn-ea"/>
        <a:cs typeface="+mn-cs"/>
      </a:defRPr>
    </a:lvl8pPr>
    <a:lvl9pPr marL="2742068" algn="l" defTabSz="685517"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B21"/>
    <a:srgbClr val="5BC4BE"/>
    <a:srgbClr val="005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69"/>
    <p:restoredTop sz="94745"/>
  </p:normalViewPr>
  <p:slideViewPr>
    <p:cSldViewPr snapToGrid="0" snapToObjects="1">
      <p:cViewPr varScale="1">
        <p:scale>
          <a:sx n="137" d="100"/>
          <a:sy n="137" d="100"/>
        </p:scale>
        <p:origin x="592"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CB8E8BF-F457-1344-97D9-A5A4C6326DB2}" type="datetimeFigureOut">
              <a:rPr lang="fr-FR" smtClean="0"/>
              <a:pPr/>
              <a:t>01/06/2019</a:t>
            </a:fld>
            <a:endParaRPr lang="fr-FR" dirty="0"/>
          </a:p>
        </p:txBody>
      </p:sp>
      <p:sp>
        <p:nvSpPr>
          <p:cNvPr id="4" name="Espace réservé de l’image des diapositives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0408BFA-E4EA-A241-9566-B66D9760DBD0}" type="slidenum">
              <a:rPr lang="fr-FR" smtClean="0"/>
              <a:pPr/>
              <a:t>‹#›</a:t>
            </a:fld>
            <a:endParaRPr lang="fr-FR" dirty="0"/>
          </a:p>
        </p:txBody>
      </p:sp>
    </p:spTree>
    <p:extLst>
      <p:ext uri="{BB962C8B-B14F-4D97-AF65-F5344CB8AC3E}">
        <p14:creationId xmlns:p14="http://schemas.microsoft.com/office/powerpoint/2010/main" val="1494681329"/>
      </p:ext>
    </p:extLst>
  </p:cSld>
  <p:clrMap bg1="lt1" tx1="dk1" bg2="lt2" tx2="dk2" accent1="accent1" accent2="accent2" accent3="accent3" accent4="accent4" accent5="accent5" accent6="accent6" hlink="hlink" folHlink="folHlink"/>
  <p:notesStyle>
    <a:lvl1pPr marL="0" algn="l" defTabSz="201534" rtl="0" eaLnBrk="1" latinLnBrk="0" hangingPunct="1">
      <a:defRPr sz="264" kern="1200">
        <a:solidFill>
          <a:schemeClr val="tx1"/>
        </a:solidFill>
        <a:latin typeface="+mn-lt"/>
        <a:ea typeface="+mn-ea"/>
        <a:cs typeface="+mn-cs"/>
      </a:defRPr>
    </a:lvl1pPr>
    <a:lvl2pPr marL="100767" algn="l" defTabSz="201534" rtl="0" eaLnBrk="1" latinLnBrk="0" hangingPunct="1">
      <a:defRPr sz="264" kern="1200">
        <a:solidFill>
          <a:schemeClr val="tx1"/>
        </a:solidFill>
        <a:latin typeface="+mn-lt"/>
        <a:ea typeface="+mn-ea"/>
        <a:cs typeface="+mn-cs"/>
      </a:defRPr>
    </a:lvl2pPr>
    <a:lvl3pPr marL="201534" algn="l" defTabSz="201534" rtl="0" eaLnBrk="1" latinLnBrk="0" hangingPunct="1">
      <a:defRPr sz="264" kern="1200">
        <a:solidFill>
          <a:schemeClr val="tx1"/>
        </a:solidFill>
        <a:latin typeface="+mn-lt"/>
        <a:ea typeface="+mn-ea"/>
        <a:cs typeface="+mn-cs"/>
      </a:defRPr>
    </a:lvl3pPr>
    <a:lvl4pPr marL="302301" algn="l" defTabSz="201534" rtl="0" eaLnBrk="1" latinLnBrk="0" hangingPunct="1">
      <a:defRPr sz="264" kern="1200">
        <a:solidFill>
          <a:schemeClr val="tx1"/>
        </a:solidFill>
        <a:latin typeface="+mn-lt"/>
        <a:ea typeface="+mn-ea"/>
        <a:cs typeface="+mn-cs"/>
      </a:defRPr>
    </a:lvl4pPr>
    <a:lvl5pPr marL="403068" algn="l" defTabSz="201534" rtl="0" eaLnBrk="1" latinLnBrk="0" hangingPunct="1">
      <a:defRPr sz="264" kern="1200">
        <a:solidFill>
          <a:schemeClr val="tx1"/>
        </a:solidFill>
        <a:latin typeface="+mn-lt"/>
        <a:ea typeface="+mn-ea"/>
        <a:cs typeface="+mn-cs"/>
      </a:defRPr>
    </a:lvl5pPr>
    <a:lvl6pPr marL="503834" algn="l" defTabSz="201534" rtl="0" eaLnBrk="1" latinLnBrk="0" hangingPunct="1">
      <a:defRPr sz="264" kern="1200">
        <a:solidFill>
          <a:schemeClr val="tx1"/>
        </a:solidFill>
        <a:latin typeface="+mn-lt"/>
        <a:ea typeface="+mn-ea"/>
        <a:cs typeface="+mn-cs"/>
      </a:defRPr>
    </a:lvl6pPr>
    <a:lvl7pPr marL="604601" algn="l" defTabSz="201534" rtl="0" eaLnBrk="1" latinLnBrk="0" hangingPunct="1">
      <a:defRPr sz="264" kern="1200">
        <a:solidFill>
          <a:schemeClr val="tx1"/>
        </a:solidFill>
        <a:latin typeface="+mn-lt"/>
        <a:ea typeface="+mn-ea"/>
        <a:cs typeface="+mn-cs"/>
      </a:defRPr>
    </a:lvl7pPr>
    <a:lvl8pPr marL="705368" algn="l" defTabSz="201534" rtl="0" eaLnBrk="1" latinLnBrk="0" hangingPunct="1">
      <a:defRPr sz="264" kern="1200">
        <a:solidFill>
          <a:schemeClr val="tx1"/>
        </a:solidFill>
        <a:latin typeface="+mn-lt"/>
        <a:ea typeface="+mn-ea"/>
        <a:cs typeface="+mn-cs"/>
      </a:defRPr>
    </a:lvl8pPr>
    <a:lvl9pPr marL="806135" algn="l" defTabSz="201534" rtl="0" eaLnBrk="1" latinLnBrk="0" hangingPunct="1">
      <a:defRPr sz="2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64" b="0" i="0" u="none" strike="noStrike" kern="1200" dirty="0">
                <a:solidFill>
                  <a:schemeClr val="tx1"/>
                </a:solidFill>
                <a:effectLst/>
                <a:latin typeface="+mn-lt"/>
                <a:ea typeface="+mn-ea"/>
                <a:cs typeface="+mn-cs"/>
              </a:rPr>
              <a:t>Though traditionally confined to some Asian, African and South American countries, consumption of edible insects, known as entomophagy, is gradually spreading to the USA and European countries. Although it remains rather limited, essentially for psychological reasons, in some European countries entomophagy is developing with the emergence of companies dedicated to the mass production of edible insects, together with the opening of restaurants specialized in menus featuring such insects. In spite of the nutritional interest and apparent safety of eating edible insects, it is advisable that we be aware of the allergic risk, which this may represent for people allergic to shellfish, mollusks or house dust mites. Various panallergens such as tropomyosin and arginine kinase, which are common to insects, crustaceans, mollusks, dust mites and nematodes, can be responsible for the cross-reactivity between these organisms of different origins. In addition to these panallergens, other allergens more specifically associated with insects could likewise trigger allergic reactions. However, these allergens are still not well known and remain to be identified and characterized. In the meantime and because of the existence of cross-reactive allergens in insects, it seems wise to advise individuals known to be allergic to shellfish or mollusks to avoid eating edible insects.</a:t>
            </a:r>
            <a:endParaRPr lang="fr-FR" dirty="0"/>
          </a:p>
        </p:txBody>
      </p:sp>
      <p:sp>
        <p:nvSpPr>
          <p:cNvPr id="4" name="Espace réservé du numéro de diapositive 3"/>
          <p:cNvSpPr>
            <a:spLocks noGrp="1"/>
          </p:cNvSpPr>
          <p:nvPr>
            <p:ph type="sldNum" sz="quarter" idx="10"/>
          </p:nvPr>
        </p:nvSpPr>
        <p:spPr/>
        <p:txBody>
          <a:bodyPr/>
          <a:lstStyle/>
          <a:p>
            <a:fld id="{50408BFA-E4EA-A241-9566-B66D9760DBD0}" type="slidenum">
              <a:rPr lang="fr-FR" smtClean="0"/>
              <a:pPr/>
              <a:t>1</a:t>
            </a:fld>
            <a:endParaRPr lang="fr-FR" dirty="0"/>
          </a:p>
        </p:txBody>
      </p:sp>
    </p:spTree>
    <p:extLst>
      <p:ext uri="{BB962C8B-B14F-4D97-AF65-F5344CB8AC3E}">
        <p14:creationId xmlns:p14="http://schemas.microsoft.com/office/powerpoint/2010/main" val="82060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BE"/>
              <a:t>Cliquez et modifiez le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BE"/>
              <a:t>Cliquez pour modifier le style des sous-titres du masque</a:t>
            </a:r>
            <a:endParaRPr lang="en-US" dirty="0"/>
          </a:p>
        </p:txBody>
      </p:sp>
      <p:sp>
        <p:nvSpPr>
          <p:cNvPr id="4" name="Date Placeholder 3"/>
          <p:cNvSpPr>
            <a:spLocks noGrp="1"/>
          </p:cNvSpPr>
          <p:nvPr>
            <p:ph type="dt" sz="half" idx="10"/>
          </p:nvPr>
        </p:nvSpPr>
        <p:spPr/>
        <p:txBody>
          <a:bodyPr/>
          <a:lstStyle/>
          <a:p>
            <a:fld id="{C27CEEBB-9DBA-2C49-95FB-A5F568ECD013}" type="datetimeFigureOut">
              <a:rPr lang="en-US" smtClean="0"/>
              <a:pPr/>
              <a:t>6/1/19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CE2C6-3DFF-0247-8CC5-BC681CC654AF}" type="slidenum">
              <a:rPr lang="en-US" smtClean="0"/>
              <a:pPr/>
              <a:t>‹#›</a:t>
            </a:fld>
            <a:endParaRPr lang="en-US" dirty="0"/>
          </a:p>
        </p:txBody>
      </p:sp>
    </p:spTree>
    <p:extLst>
      <p:ext uri="{BB962C8B-B14F-4D97-AF65-F5344CB8AC3E}">
        <p14:creationId xmlns:p14="http://schemas.microsoft.com/office/powerpoint/2010/main" val="15088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4" name="Date Placeholder 3"/>
          <p:cNvSpPr>
            <a:spLocks noGrp="1"/>
          </p:cNvSpPr>
          <p:nvPr>
            <p:ph type="dt" sz="half" idx="10"/>
          </p:nvPr>
        </p:nvSpPr>
        <p:spPr/>
        <p:txBody>
          <a:bodyPr/>
          <a:lstStyle/>
          <a:p>
            <a:fld id="{C27CEEBB-9DBA-2C49-95FB-A5F568ECD013}" type="datetimeFigureOut">
              <a:rPr lang="en-US" smtClean="0"/>
              <a:pPr/>
              <a:t>6/1/19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CE2C6-3DFF-0247-8CC5-BC681CC654AF}" type="slidenum">
              <a:rPr lang="en-US" smtClean="0"/>
              <a:pPr/>
              <a:t>‹#›</a:t>
            </a:fld>
            <a:endParaRPr lang="en-US" dirty="0"/>
          </a:p>
        </p:txBody>
      </p:sp>
    </p:spTree>
    <p:extLst>
      <p:ext uri="{BB962C8B-B14F-4D97-AF65-F5344CB8AC3E}">
        <p14:creationId xmlns:p14="http://schemas.microsoft.com/office/powerpoint/2010/main" val="100447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nl-BE"/>
              <a:t>Cliquez et modifiez le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4" name="Date Placeholder 3"/>
          <p:cNvSpPr>
            <a:spLocks noGrp="1"/>
          </p:cNvSpPr>
          <p:nvPr>
            <p:ph type="dt" sz="half" idx="10"/>
          </p:nvPr>
        </p:nvSpPr>
        <p:spPr/>
        <p:txBody>
          <a:bodyPr/>
          <a:lstStyle/>
          <a:p>
            <a:fld id="{C27CEEBB-9DBA-2C49-95FB-A5F568ECD013}" type="datetimeFigureOut">
              <a:rPr lang="en-US" smtClean="0"/>
              <a:pPr/>
              <a:t>6/1/19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CE2C6-3DFF-0247-8CC5-BC681CC654AF}" type="slidenum">
              <a:rPr lang="en-US" smtClean="0"/>
              <a:pPr/>
              <a:t>‹#›</a:t>
            </a:fld>
            <a:endParaRPr lang="en-US" dirty="0"/>
          </a:p>
        </p:txBody>
      </p:sp>
    </p:spTree>
    <p:extLst>
      <p:ext uri="{BB962C8B-B14F-4D97-AF65-F5344CB8AC3E}">
        <p14:creationId xmlns:p14="http://schemas.microsoft.com/office/powerpoint/2010/main" val="90291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Cliquez et modifiez le titre</a:t>
            </a:r>
            <a:endParaRPr lang="en-US" dirty="0"/>
          </a:p>
        </p:txBody>
      </p:sp>
      <p:sp>
        <p:nvSpPr>
          <p:cNvPr id="3" name="Content Placeholder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4" name="Date Placeholder 3"/>
          <p:cNvSpPr>
            <a:spLocks noGrp="1"/>
          </p:cNvSpPr>
          <p:nvPr>
            <p:ph type="dt" sz="half" idx="10"/>
          </p:nvPr>
        </p:nvSpPr>
        <p:spPr/>
        <p:txBody>
          <a:bodyPr/>
          <a:lstStyle/>
          <a:p>
            <a:fld id="{C27CEEBB-9DBA-2C49-95FB-A5F568ECD013}" type="datetimeFigureOut">
              <a:rPr lang="en-US" smtClean="0"/>
              <a:pPr/>
              <a:t>6/1/19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CE2C6-3DFF-0247-8CC5-BC681CC654AF}" type="slidenum">
              <a:rPr lang="en-US" smtClean="0"/>
              <a:pPr/>
              <a:t>‹#›</a:t>
            </a:fld>
            <a:endParaRPr lang="en-US" dirty="0"/>
          </a:p>
        </p:txBody>
      </p:sp>
    </p:spTree>
    <p:extLst>
      <p:ext uri="{BB962C8B-B14F-4D97-AF65-F5344CB8AC3E}">
        <p14:creationId xmlns:p14="http://schemas.microsoft.com/office/powerpoint/2010/main" val="182199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BE"/>
              <a:t>Cliquez et modifiez le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BE"/>
              <a:t>Cliquez pour modifier les styles du texte du masque</a:t>
            </a:r>
          </a:p>
        </p:txBody>
      </p:sp>
      <p:sp>
        <p:nvSpPr>
          <p:cNvPr id="4" name="Date Placeholder 3"/>
          <p:cNvSpPr>
            <a:spLocks noGrp="1"/>
          </p:cNvSpPr>
          <p:nvPr>
            <p:ph type="dt" sz="half" idx="10"/>
          </p:nvPr>
        </p:nvSpPr>
        <p:spPr/>
        <p:txBody>
          <a:bodyPr/>
          <a:lstStyle/>
          <a:p>
            <a:fld id="{C27CEEBB-9DBA-2C49-95FB-A5F568ECD013}" type="datetimeFigureOut">
              <a:rPr lang="en-US" smtClean="0"/>
              <a:pPr/>
              <a:t>6/1/19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CE2C6-3DFF-0247-8CC5-BC681CC654AF}" type="slidenum">
              <a:rPr lang="en-US" smtClean="0"/>
              <a:pPr/>
              <a:t>‹#›</a:t>
            </a:fld>
            <a:endParaRPr lang="en-US" dirty="0"/>
          </a:p>
        </p:txBody>
      </p:sp>
    </p:spTree>
    <p:extLst>
      <p:ext uri="{BB962C8B-B14F-4D97-AF65-F5344CB8AC3E}">
        <p14:creationId xmlns:p14="http://schemas.microsoft.com/office/powerpoint/2010/main" val="129328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Cliquez et modifiez le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5" name="Date Placeholder 4"/>
          <p:cNvSpPr>
            <a:spLocks noGrp="1"/>
          </p:cNvSpPr>
          <p:nvPr>
            <p:ph type="dt" sz="half" idx="10"/>
          </p:nvPr>
        </p:nvSpPr>
        <p:spPr/>
        <p:txBody>
          <a:bodyPr/>
          <a:lstStyle/>
          <a:p>
            <a:fld id="{C27CEEBB-9DBA-2C49-95FB-A5F568ECD013}" type="datetimeFigureOut">
              <a:rPr lang="en-US" smtClean="0"/>
              <a:pPr/>
              <a:t>6/1/19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BCE2C6-3DFF-0247-8CC5-BC681CC654AF}" type="slidenum">
              <a:rPr lang="en-US" smtClean="0"/>
              <a:pPr/>
              <a:t>‹#›</a:t>
            </a:fld>
            <a:endParaRPr lang="en-US" dirty="0"/>
          </a:p>
        </p:txBody>
      </p:sp>
    </p:spTree>
    <p:extLst>
      <p:ext uri="{BB962C8B-B14F-4D97-AF65-F5344CB8AC3E}">
        <p14:creationId xmlns:p14="http://schemas.microsoft.com/office/powerpoint/2010/main" val="149112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nl-BE"/>
              <a:t>Cliquez et modifiez le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BE"/>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BE"/>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7" name="Date Placeholder 6"/>
          <p:cNvSpPr>
            <a:spLocks noGrp="1"/>
          </p:cNvSpPr>
          <p:nvPr>
            <p:ph type="dt" sz="half" idx="10"/>
          </p:nvPr>
        </p:nvSpPr>
        <p:spPr/>
        <p:txBody>
          <a:bodyPr/>
          <a:lstStyle/>
          <a:p>
            <a:fld id="{C27CEEBB-9DBA-2C49-95FB-A5F568ECD013}" type="datetimeFigureOut">
              <a:rPr lang="en-US" smtClean="0"/>
              <a:pPr/>
              <a:t>6/1/19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BCE2C6-3DFF-0247-8CC5-BC681CC654AF}" type="slidenum">
              <a:rPr lang="en-US" smtClean="0"/>
              <a:pPr/>
              <a:t>‹#›</a:t>
            </a:fld>
            <a:endParaRPr lang="en-US" dirty="0"/>
          </a:p>
        </p:txBody>
      </p:sp>
    </p:spTree>
    <p:extLst>
      <p:ext uri="{BB962C8B-B14F-4D97-AF65-F5344CB8AC3E}">
        <p14:creationId xmlns:p14="http://schemas.microsoft.com/office/powerpoint/2010/main" val="12371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Cliquez et modifiez le titre</a:t>
            </a:r>
            <a:endParaRPr lang="en-US" dirty="0"/>
          </a:p>
        </p:txBody>
      </p:sp>
      <p:sp>
        <p:nvSpPr>
          <p:cNvPr id="3" name="Date Placeholder 2"/>
          <p:cNvSpPr>
            <a:spLocks noGrp="1"/>
          </p:cNvSpPr>
          <p:nvPr>
            <p:ph type="dt" sz="half" idx="10"/>
          </p:nvPr>
        </p:nvSpPr>
        <p:spPr/>
        <p:txBody>
          <a:bodyPr/>
          <a:lstStyle/>
          <a:p>
            <a:fld id="{C27CEEBB-9DBA-2C49-95FB-A5F568ECD013}" type="datetimeFigureOut">
              <a:rPr lang="en-US" smtClean="0"/>
              <a:pPr/>
              <a:t>6/1/19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BCE2C6-3DFF-0247-8CC5-BC681CC654AF}" type="slidenum">
              <a:rPr lang="en-US" smtClean="0"/>
              <a:pPr/>
              <a:t>‹#›</a:t>
            </a:fld>
            <a:endParaRPr lang="en-US" dirty="0"/>
          </a:p>
        </p:txBody>
      </p:sp>
    </p:spTree>
    <p:extLst>
      <p:ext uri="{BB962C8B-B14F-4D97-AF65-F5344CB8AC3E}">
        <p14:creationId xmlns:p14="http://schemas.microsoft.com/office/powerpoint/2010/main" val="483414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CEEBB-9DBA-2C49-95FB-A5F568ECD013}" type="datetimeFigureOut">
              <a:rPr lang="en-US" smtClean="0"/>
              <a:pPr/>
              <a:t>6/1/19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BCE2C6-3DFF-0247-8CC5-BC681CC654AF}" type="slidenum">
              <a:rPr lang="en-US" smtClean="0"/>
              <a:pPr/>
              <a:t>‹#›</a:t>
            </a:fld>
            <a:endParaRPr lang="en-US" dirty="0"/>
          </a:p>
        </p:txBody>
      </p:sp>
    </p:spTree>
    <p:extLst>
      <p:ext uri="{BB962C8B-B14F-4D97-AF65-F5344CB8AC3E}">
        <p14:creationId xmlns:p14="http://schemas.microsoft.com/office/powerpoint/2010/main" val="80903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BE"/>
              <a:t>Cliquez et modifiez le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BE"/>
              <a:t>Cliquez pour modifier les styles du texte du masque</a:t>
            </a:r>
          </a:p>
        </p:txBody>
      </p:sp>
      <p:sp>
        <p:nvSpPr>
          <p:cNvPr id="5" name="Date Placeholder 4"/>
          <p:cNvSpPr>
            <a:spLocks noGrp="1"/>
          </p:cNvSpPr>
          <p:nvPr>
            <p:ph type="dt" sz="half" idx="10"/>
          </p:nvPr>
        </p:nvSpPr>
        <p:spPr/>
        <p:txBody>
          <a:bodyPr/>
          <a:lstStyle/>
          <a:p>
            <a:fld id="{C27CEEBB-9DBA-2C49-95FB-A5F568ECD013}" type="datetimeFigureOut">
              <a:rPr lang="en-US" smtClean="0"/>
              <a:pPr/>
              <a:t>6/1/19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BCE2C6-3DFF-0247-8CC5-BC681CC654AF}" type="slidenum">
              <a:rPr lang="en-US" smtClean="0"/>
              <a:pPr/>
              <a:t>‹#›</a:t>
            </a:fld>
            <a:endParaRPr lang="en-US" dirty="0"/>
          </a:p>
        </p:txBody>
      </p:sp>
    </p:spTree>
    <p:extLst>
      <p:ext uri="{BB962C8B-B14F-4D97-AF65-F5344CB8AC3E}">
        <p14:creationId xmlns:p14="http://schemas.microsoft.com/office/powerpoint/2010/main" val="169592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BE"/>
              <a:t>Cliquez et modifiez le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BE"/>
              <a:t>Faire glisser l'image vers l'espace réservé ou cliquer sur l'icône pour l'ajouter</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BE"/>
              <a:t>Cliquez pour modifier les styles du texte du masque</a:t>
            </a:r>
          </a:p>
        </p:txBody>
      </p:sp>
      <p:sp>
        <p:nvSpPr>
          <p:cNvPr id="5" name="Date Placeholder 4"/>
          <p:cNvSpPr>
            <a:spLocks noGrp="1"/>
          </p:cNvSpPr>
          <p:nvPr>
            <p:ph type="dt" sz="half" idx="10"/>
          </p:nvPr>
        </p:nvSpPr>
        <p:spPr/>
        <p:txBody>
          <a:bodyPr/>
          <a:lstStyle/>
          <a:p>
            <a:fld id="{C27CEEBB-9DBA-2C49-95FB-A5F568ECD013}" type="datetimeFigureOut">
              <a:rPr lang="en-US" smtClean="0"/>
              <a:pPr/>
              <a:t>6/1/19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BCE2C6-3DFF-0247-8CC5-BC681CC654AF}" type="slidenum">
              <a:rPr lang="en-US" smtClean="0"/>
              <a:pPr/>
              <a:t>‹#›</a:t>
            </a:fld>
            <a:endParaRPr lang="en-US" dirty="0"/>
          </a:p>
        </p:txBody>
      </p:sp>
    </p:spTree>
    <p:extLst>
      <p:ext uri="{BB962C8B-B14F-4D97-AF65-F5344CB8AC3E}">
        <p14:creationId xmlns:p14="http://schemas.microsoft.com/office/powerpoint/2010/main" val="19631667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BE"/>
              <a:t>Cliquez et modifiez le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27CEEBB-9DBA-2C49-95FB-A5F568ECD013}" type="datetimeFigureOut">
              <a:rPr lang="en-US" smtClean="0"/>
              <a:pPr/>
              <a:t>6/1/19</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1BCE2C6-3DFF-0247-8CC5-BC681CC654AF}" type="slidenum">
              <a:rPr lang="en-US" smtClean="0"/>
              <a:pPr/>
              <a:t>‹#›</a:t>
            </a:fld>
            <a:endParaRPr lang="en-US" dirty="0"/>
          </a:p>
        </p:txBody>
      </p:sp>
    </p:spTree>
    <p:extLst>
      <p:ext uri="{BB962C8B-B14F-4D97-AF65-F5344CB8AC3E}">
        <p14:creationId xmlns:p14="http://schemas.microsoft.com/office/powerpoint/2010/main" val="5185124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8.tiff"/><Relationship Id="rId13" Type="http://schemas.openxmlformats.org/officeDocument/2006/relationships/image" Target="../media/image9.jpe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oleObject" Target="../embeddings/oleObject1.bin"/><Relationship Id="rId10"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771166A-68B3-0C40-80A0-05FFD3DB33FC}"/>
              </a:ext>
            </a:extLst>
          </p:cNvPr>
          <p:cNvSpPr/>
          <p:nvPr/>
        </p:nvSpPr>
        <p:spPr>
          <a:xfrm>
            <a:off x="1" y="2940"/>
            <a:ext cx="9144000" cy="459643"/>
          </a:xfrm>
          <a:prstGeom prst="rect">
            <a:avLst/>
          </a:prstGeom>
          <a:solidFill>
            <a:srgbClr val="5BC4BE">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3" dirty="0"/>
          </a:p>
        </p:txBody>
      </p:sp>
      <p:sp>
        <p:nvSpPr>
          <p:cNvPr id="5" name="TextBox 4">
            <a:extLst>
              <a:ext uri="{FF2B5EF4-FFF2-40B4-BE49-F238E27FC236}">
                <a16:creationId xmlns:a16="http://schemas.microsoft.com/office/drawing/2014/main" xmlns="" id="{12FA3425-2E16-E04B-832D-AB57AAD77641}"/>
              </a:ext>
            </a:extLst>
          </p:cNvPr>
          <p:cNvSpPr txBox="1"/>
          <p:nvPr/>
        </p:nvSpPr>
        <p:spPr>
          <a:xfrm>
            <a:off x="634640" y="-30631"/>
            <a:ext cx="8218025" cy="523220"/>
          </a:xfrm>
          <a:prstGeom prst="rect">
            <a:avLst/>
          </a:prstGeom>
          <a:noFill/>
        </p:spPr>
        <p:txBody>
          <a:bodyPr wrap="square" rtlCol="0">
            <a:spAutoFit/>
          </a:bodyPr>
          <a:lstStyle/>
          <a:p>
            <a:pPr algn="ctr"/>
            <a:r>
              <a:rPr lang="en-GB" sz="1400" b="1" dirty="0">
                <a:solidFill>
                  <a:srgbClr val="005393"/>
                </a:solidFill>
                <a:latin typeface="DIN-Bold" pitchFamily="2" charset="0"/>
              </a:rPr>
              <a:t>Sensitization profile of cricket food-allergic or cricket tolerant patients </a:t>
            </a:r>
          </a:p>
          <a:p>
            <a:pPr algn="ctr"/>
            <a:r>
              <a:rPr lang="en-GB" sz="1400" b="1" dirty="0">
                <a:solidFill>
                  <a:srgbClr val="005393"/>
                </a:solidFill>
                <a:latin typeface="DIN-Bold" pitchFamily="2" charset="0"/>
              </a:rPr>
              <a:t>in an entomophagous population in Niamey, Niger </a:t>
            </a:r>
          </a:p>
        </p:txBody>
      </p:sp>
      <p:sp>
        <p:nvSpPr>
          <p:cNvPr id="8" name="TextBox 7">
            <a:extLst>
              <a:ext uri="{FF2B5EF4-FFF2-40B4-BE49-F238E27FC236}">
                <a16:creationId xmlns:a16="http://schemas.microsoft.com/office/drawing/2014/main" xmlns="" id="{8D03DD2D-82B5-2B40-AB85-1E02F05B2B54}"/>
              </a:ext>
            </a:extLst>
          </p:cNvPr>
          <p:cNvSpPr txBox="1"/>
          <p:nvPr/>
        </p:nvSpPr>
        <p:spPr>
          <a:xfrm>
            <a:off x="77058" y="472000"/>
            <a:ext cx="3001422" cy="507831"/>
          </a:xfrm>
          <a:prstGeom prst="rect">
            <a:avLst/>
          </a:prstGeom>
          <a:noFill/>
        </p:spPr>
        <p:txBody>
          <a:bodyPr wrap="square" rtlCol="0">
            <a:spAutoFit/>
          </a:bodyPr>
          <a:lstStyle/>
          <a:p>
            <a:r>
              <a:rPr lang="en-GB" sz="900" u="sng" dirty="0">
                <a:solidFill>
                  <a:srgbClr val="F26B21"/>
                </a:solidFill>
                <a:latin typeface="DIN-Bold" pitchFamily="2" charset="0"/>
              </a:rPr>
              <a:t>R.M.M.J. Gadisseur</a:t>
            </a:r>
            <a:r>
              <a:rPr lang="en-GB" sz="900" dirty="0">
                <a:solidFill>
                  <a:srgbClr val="F26B21"/>
                </a:solidFill>
                <a:latin typeface="DIN-Bold" pitchFamily="2" charset="0"/>
              </a:rPr>
              <a:t> </a:t>
            </a:r>
            <a:r>
              <a:rPr lang="en-GB" sz="900" baseline="30000" dirty="0">
                <a:solidFill>
                  <a:srgbClr val="F26B21"/>
                </a:solidFill>
                <a:latin typeface="DIN-Bold" pitchFamily="2" charset="0"/>
              </a:rPr>
              <a:t>1</a:t>
            </a:r>
            <a:r>
              <a:rPr lang="en-GB" sz="900" dirty="0">
                <a:solidFill>
                  <a:srgbClr val="F26B21"/>
                </a:solidFill>
                <a:latin typeface="DIN-Bold" pitchFamily="2" charset="0"/>
              </a:rPr>
              <a:t>,  S. Laouali </a:t>
            </a:r>
            <a:r>
              <a:rPr lang="en-GB" sz="900" baseline="30000" dirty="0">
                <a:solidFill>
                  <a:srgbClr val="F26B21"/>
                </a:solidFill>
                <a:latin typeface="DIN-Bold" pitchFamily="2" charset="0"/>
              </a:rPr>
              <a:t>2 </a:t>
            </a:r>
            <a:r>
              <a:rPr lang="en-GB" sz="900" dirty="0">
                <a:solidFill>
                  <a:srgbClr val="F26B21"/>
                </a:solidFill>
                <a:latin typeface="DIN-Bold" pitchFamily="2" charset="0"/>
              </a:rPr>
              <a:t>, J. Courtois </a:t>
            </a:r>
            <a:r>
              <a:rPr lang="en-GB" sz="900" baseline="30000" dirty="0">
                <a:solidFill>
                  <a:srgbClr val="F26B21"/>
                </a:solidFill>
                <a:latin typeface="DIN-Bold" pitchFamily="2" charset="0"/>
              </a:rPr>
              <a:t>3</a:t>
            </a:r>
            <a:r>
              <a:rPr lang="en-GB" sz="900" dirty="0">
                <a:solidFill>
                  <a:srgbClr val="F26B21"/>
                </a:solidFill>
                <a:latin typeface="DIN-Bold" pitchFamily="2" charset="0"/>
              </a:rPr>
              <a:t>, X. Van Der Brempt</a:t>
            </a:r>
            <a:r>
              <a:rPr lang="en-GB" sz="900" baseline="30000" dirty="0">
                <a:solidFill>
                  <a:srgbClr val="F26B21"/>
                </a:solidFill>
                <a:latin typeface="DIN-Bold" pitchFamily="2" charset="0"/>
              </a:rPr>
              <a:t> 4</a:t>
            </a:r>
            <a:r>
              <a:rPr lang="en-GB" sz="900" dirty="0">
                <a:solidFill>
                  <a:srgbClr val="F26B21"/>
                </a:solidFill>
                <a:latin typeface="DIN-Bold" pitchFamily="2" charset="0"/>
              </a:rPr>
              <a:t>, J.P. Jacquier</a:t>
            </a:r>
            <a:r>
              <a:rPr lang="en-GB" sz="900" baseline="30000" dirty="0">
                <a:solidFill>
                  <a:srgbClr val="F26B21"/>
                </a:solidFill>
                <a:latin typeface="DIN-Bold" pitchFamily="2" charset="0"/>
              </a:rPr>
              <a:t> 5</a:t>
            </a:r>
            <a:r>
              <a:rPr lang="en-GB" sz="900" dirty="0">
                <a:solidFill>
                  <a:srgbClr val="F26B21"/>
                </a:solidFill>
                <a:latin typeface="DIN-Bold" pitchFamily="2" charset="0"/>
              </a:rPr>
              <a:t>, E. Cavalier </a:t>
            </a:r>
            <a:r>
              <a:rPr lang="en-GB" sz="900" baseline="30000" dirty="0">
                <a:solidFill>
                  <a:srgbClr val="F26B21"/>
                </a:solidFill>
                <a:latin typeface="DIN-Bold" pitchFamily="2" charset="0"/>
              </a:rPr>
              <a:t>1</a:t>
            </a:r>
            <a:r>
              <a:rPr lang="en-GB" sz="900" dirty="0">
                <a:solidFill>
                  <a:srgbClr val="F26B21"/>
                </a:solidFill>
                <a:latin typeface="DIN-Bold" pitchFamily="2" charset="0"/>
              </a:rPr>
              <a:t>, S. Tollenaere </a:t>
            </a:r>
            <a:r>
              <a:rPr lang="en-GB" sz="900" baseline="30000" dirty="0">
                <a:solidFill>
                  <a:srgbClr val="F26B21"/>
                </a:solidFill>
                <a:latin typeface="DIN-Bold" pitchFamily="2" charset="0"/>
              </a:rPr>
              <a:t>3</a:t>
            </a:r>
            <a:r>
              <a:rPr lang="en-GB" sz="900" dirty="0">
                <a:solidFill>
                  <a:srgbClr val="F26B21"/>
                </a:solidFill>
                <a:latin typeface="DIN-Bold" pitchFamily="2" charset="0"/>
              </a:rPr>
              <a:t>, D.A. Maizoumbou </a:t>
            </a:r>
            <a:r>
              <a:rPr lang="en-GB" sz="900" baseline="30000" dirty="0">
                <a:solidFill>
                  <a:srgbClr val="F26B21"/>
                </a:solidFill>
                <a:latin typeface="DIN-Bold" pitchFamily="2" charset="0"/>
              </a:rPr>
              <a:t>2 </a:t>
            </a:r>
            <a:r>
              <a:rPr lang="en-GB" sz="900" dirty="0">
                <a:solidFill>
                  <a:srgbClr val="F26B21"/>
                </a:solidFill>
                <a:latin typeface="DIN-Bold" pitchFamily="2" charset="0"/>
              </a:rPr>
              <a:t>, T. Hamidou </a:t>
            </a:r>
            <a:r>
              <a:rPr lang="en-GB" sz="900" baseline="30000" dirty="0">
                <a:solidFill>
                  <a:srgbClr val="F26B21"/>
                </a:solidFill>
                <a:latin typeface="DIN-Bold" pitchFamily="2" charset="0"/>
              </a:rPr>
              <a:t>6</a:t>
            </a:r>
            <a:endParaRPr lang="en-GB" sz="900" dirty="0">
              <a:solidFill>
                <a:srgbClr val="F26B21"/>
              </a:solidFill>
              <a:latin typeface="DIN-Bold" pitchFamily="2" charset="0"/>
            </a:endParaRPr>
          </a:p>
        </p:txBody>
      </p:sp>
      <p:pic>
        <p:nvPicPr>
          <p:cNvPr id="9" name="Picture 8">
            <a:extLst>
              <a:ext uri="{FF2B5EF4-FFF2-40B4-BE49-F238E27FC236}">
                <a16:creationId xmlns:a16="http://schemas.microsoft.com/office/drawing/2014/main" xmlns="" id="{C2F7802D-9917-354C-B67C-5C6AD1D6FE8B}"/>
              </a:ext>
            </a:extLst>
          </p:cNvPr>
          <p:cNvPicPr>
            <a:picLocks noChangeAspect="1"/>
          </p:cNvPicPr>
          <p:nvPr/>
        </p:nvPicPr>
        <p:blipFill>
          <a:blip r:embed="rId4"/>
          <a:stretch>
            <a:fillRect/>
          </a:stretch>
        </p:blipFill>
        <p:spPr>
          <a:xfrm>
            <a:off x="530225" y="47820"/>
            <a:ext cx="777479" cy="444906"/>
          </a:xfrm>
          <a:prstGeom prst="rect">
            <a:avLst/>
          </a:prstGeom>
        </p:spPr>
      </p:pic>
      <p:pic>
        <p:nvPicPr>
          <p:cNvPr id="11" name="Picture 10">
            <a:extLst>
              <a:ext uri="{FF2B5EF4-FFF2-40B4-BE49-F238E27FC236}">
                <a16:creationId xmlns:a16="http://schemas.microsoft.com/office/drawing/2014/main" xmlns="" id="{5B661ADF-7634-E245-A7DC-0397BB01BB96}"/>
              </a:ext>
            </a:extLst>
          </p:cNvPr>
          <p:cNvPicPr>
            <a:picLocks noChangeAspect="1"/>
          </p:cNvPicPr>
          <p:nvPr/>
        </p:nvPicPr>
        <p:blipFill>
          <a:blip r:embed="rId5"/>
          <a:stretch>
            <a:fillRect/>
          </a:stretch>
        </p:blipFill>
        <p:spPr>
          <a:xfrm>
            <a:off x="76594" y="0"/>
            <a:ext cx="443771" cy="443771"/>
          </a:xfrm>
          <a:prstGeom prst="rect">
            <a:avLst/>
          </a:prstGeom>
        </p:spPr>
      </p:pic>
      <p:pic>
        <p:nvPicPr>
          <p:cNvPr id="13" name="Picture 12">
            <a:extLst>
              <a:ext uri="{FF2B5EF4-FFF2-40B4-BE49-F238E27FC236}">
                <a16:creationId xmlns:a16="http://schemas.microsoft.com/office/drawing/2014/main" xmlns="" id="{95EE253E-7C77-F44B-916A-B234C576FAAC}"/>
              </a:ext>
            </a:extLst>
          </p:cNvPr>
          <p:cNvPicPr>
            <a:picLocks noChangeAspect="1"/>
          </p:cNvPicPr>
          <p:nvPr/>
        </p:nvPicPr>
        <p:blipFill>
          <a:blip r:embed="rId6"/>
          <a:stretch>
            <a:fillRect/>
          </a:stretch>
        </p:blipFill>
        <p:spPr>
          <a:xfrm>
            <a:off x="7727095" y="7786"/>
            <a:ext cx="881700" cy="505260"/>
          </a:xfrm>
          <a:prstGeom prst="rect">
            <a:avLst/>
          </a:prstGeom>
        </p:spPr>
      </p:pic>
      <p:sp>
        <p:nvSpPr>
          <p:cNvPr id="14" name="TextBox 13">
            <a:extLst>
              <a:ext uri="{FF2B5EF4-FFF2-40B4-BE49-F238E27FC236}">
                <a16:creationId xmlns:a16="http://schemas.microsoft.com/office/drawing/2014/main" xmlns="" id="{0618494B-C711-4541-9A9E-74E159748248}"/>
              </a:ext>
            </a:extLst>
          </p:cNvPr>
          <p:cNvSpPr txBox="1"/>
          <p:nvPr/>
        </p:nvSpPr>
        <p:spPr>
          <a:xfrm>
            <a:off x="130882" y="1426599"/>
            <a:ext cx="2552091" cy="327654"/>
          </a:xfrm>
          <a:prstGeom prst="rect">
            <a:avLst/>
          </a:prstGeom>
          <a:noFill/>
        </p:spPr>
        <p:txBody>
          <a:bodyPr wrap="square" rtlCol="0">
            <a:spAutoFit/>
          </a:bodyPr>
          <a:lstStyle/>
          <a:p>
            <a:r>
              <a:rPr lang="en-GB" sz="900" b="1" dirty="0">
                <a:solidFill>
                  <a:srgbClr val="005393"/>
                </a:solidFill>
                <a:latin typeface="DIN-Bold" pitchFamily="2" charset="0"/>
              </a:rPr>
              <a:t>Introduction:</a:t>
            </a:r>
            <a:endParaRPr lang="en-GB" sz="700" b="1" dirty="0">
              <a:solidFill>
                <a:srgbClr val="005393"/>
              </a:solidFill>
              <a:latin typeface="DIN-Bold" pitchFamily="2" charset="0"/>
            </a:endParaRPr>
          </a:p>
          <a:p>
            <a:pPr algn="ctr"/>
            <a:endParaRPr lang="en-GB" sz="629" b="1" dirty="0">
              <a:solidFill>
                <a:srgbClr val="005393"/>
              </a:solidFill>
              <a:latin typeface="DIN-Bold" pitchFamily="2" charset="0"/>
            </a:endParaRPr>
          </a:p>
        </p:txBody>
      </p:sp>
      <p:sp>
        <p:nvSpPr>
          <p:cNvPr id="16" name="TextBox 15">
            <a:extLst>
              <a:ext uri="{FF2B5EF4-FFF2-40B4-BE49-F238E27FC236}">
                <a16:creationId xmlns:a16="http://schemas.microsoft.com/office/drawing/2014/main" xmlns="" id="{2AB44595-25D1-644E-B852-C5761D45B3E9}"/>
              </a:ext>
            </a:extLst>
          </p:cNvPr>
          <p:cNvSpPr txBox="1"/>
          <p:nvPr/>
        </p:nvSpPr>
        <p:spPr>
          <a:xfrm>
            <a:off x="15629" y="1559510"/>
            <a:ext cx="2459017" cy="954107"/>
          </a:xfrm>
          <a:prstGeom prst="rect">
            <a:avLst/>
          </a:prstGeom>
          <a:noFill/>
        </p:spPr>
        <p:txBody>
          <a:bodyPr wrap="square" rtlCol="0">
            <a:spAutoFit/>
          </a:bodyPr>
          <a:lstStyle/>
          <a:p>
            <a:pPr algn="just"/>
            <a:r>
              <a:rPr lang="en-GB" sz="700" dirty="0">
                <a:latin typeface="DIN-Regular" pitchFamily="2" charset="0"/>
              </a:rPr>
              <a:t>In Niger, </a:t>
            </a:r>
            <a:r>
              <a:rPr lang="en-GB" sz="700" b="1" dirty="0">
                <a:latin typeface="DIN-Regular" pitchFamily="2" charset="0"/>
              </a:rPr>
              <a:t>edible insects are mainly used for human consumption</a:t>
            </a:r>
            <a:r>
              <a:rPr lang="en-GB" sz="700" dirty="0">
                <a:latin typeface="DIN-Regular" pitchFamily="2" charset="0"/>
              </a:rPr>
              <a:t>. There are </a:t>
            </a:r>
            <a:r>
              <a:rPr lang="en-GB" sz="700" b="1" dirty="0">
                <a:latin typeface="DIN-Regular" pitchFamily="2" charset="0"/>
              </a:rPr>
              <a:t>poor publications </a:t>
            </a:r>
            <a:r>
              <a:rPr lang="en-GB" sz="700" dirty="0">
                <a:latin typeface="DIN-Regular" pitchFamily="2" charset="0"/>
              </a:rPr>
              <a:t>on the allergenicity of edible insects in Africa, but food </a:t>
            </a:r>
            <a:r>
              <a:rPr lang="en-GB" sz="700" b="1" dirty="0">
                <a:latin typeface="DIN-Regular" pitchFamily="2" charset="0"/>
              </a:rPr>
              <a:t>allergies can be severe</a:t>
            </a:r>
            <a:r>
              <a:rPr lang="en-GB" sz="700" dirty="0">
                <a:latin typeface="DIN-Regular" pitchFamily="2" charset="0"/>
              </a:rPr>
              <a:t>. Moreover, cross-reactions between shrimp and edible insects have been described. Tropomyosin (TP) and Arginin Kinase (AK) have been described as arthropod panallergens. These molecules are responsible for cross-reactivity between insects and other arthropods. </a:t>
            </a:r>
          </a:p>
        </p:txBody>
      </p:sp>
      <p:sp>
        <p:nvSpPr>
          <p:cNvPr id="17" name="TextBox 16">
            <a:extLst>
              <a:ext uri="{FF2B5EF4-FFF2-40B4-BE49-F238E27FC236}">
                <a16:creationId xmlns:a16="http://schemas.microsoft.com/office/drawing/2014/main" xmlns="" id="{4AAF8DAD-BDDB-1B42-9588-855C1081D8F6}"/>
              </a:ext>
            </a:extLst>
          </p:cNvPr>
          <p:cNvSpPr txBox="1"/>
          <p:nvPr/>
        </p:nvSpPr>
        <p:spPr>
          <a:xfrm>
            <a:off x="3038486" y="474861"/>
            <a:ext cx="3496841" cy="334259"/>
          </a:xfrm>
          <a:prstGeom prst="rect">
            <a:avLst/>
          </a:prstGeom>
          <a:noFill/>
        </p:spPr>
        <p:txBody>
          <a:bodyPr wrap="square" rtlCol="0">
            <a:spAutoFit/>
          </a:bodyPr>
          <a:lstStyle/>
          <a:p>
            <a:r>
              <a:rPr lang="en-GB" sz="800" b="1" dirty="0">
                <a:solidFill>
                  <a:srgbClr val="005393"/>
                </a:solidFill>
                <a:latin typeface="DIN-Bold" pitchFamily="2" charset="0"/>
              </a:rPr>
              <a:t>Material &amp; Methods:</a:t>
            </a:r>
          </a:p>
          <a:p>
            <a:pPr algn="ctr"/>
            <a:endParaRPr lang="en-GB" sz="772" b="1" dirty="0">
              <a:solidFill>
                <a:srgbClr val="005393"/>
              </a:solidFill>
              <a:latin typeface="DIN-Bold" pitchFamily="2" charset="0"/>
            </a:endParaRPr>
          </a:p>
        </p:txBody>
      </p:sp>
      <p:sp>
        <p:nvSpPr>
          <p:cNvPr id="18" name="TextBox 17">
            <a:extLst>
              <a:ext uri="{FF2B5EF4-FFF2-40B4-BE49-F238E27FC236}">
                <a16:creationId xmlns:a16="http://schemas.microsoft.com/office/drawing/2014/main" xmlns="" id="{A260AEDE-313D-544E-B2AE-536B0521B070}"/>
              </a:ext>
            </a:extLst>
          </p:cNvPr>
          <p:cNvSpPr txBox="1"/>
          <p:nvPr/>
        </p:nvSpPr>
        <p:spPr>
          <a:xfrm>
            <a:off x="2957051" y="613679"/>
            <a:ext cx="5366066" cy="1169551"/>
          </a:xfrm>
          <a:prstGeom prst="rect">
            <a:avLst/>
          </a:prstGeom>
          <a:noFill/>
        </p:spPr>
        <p:txBody>
          <a:bodyPr wrap="square" rtlCol="0">
            <a:spAutoFit/>
          </a:bodyPr>
          <a:lstStyle/>
          <a:p>
            <a:pPr algn="just"/>
            <a:r>
              <a:rPr lang="en-GB" sz="700" dirty="0">
                <a:latin typeface="DIN-Regular" pitchFamily="2" charset="0"/>
              </a:rPr>
              <a:t>We described 15 patients who came to the Lamordé Hospital in Niamey to explore their allergies. Each patient underwent a </a:t>
            </a:r>
            <a:r>
              <a:rPr lang="en-GB" sz="700" b="1" dirty="0">
                <a:latin typeface="DIN-Regular" pitchFamily="2" charset="0"/>
              </a:rPr>
              <a:t>clinical anamnesis of allergy and Skin Prick Tests (SPT) to cricket, shrimp, cockroach, HDM</a:t>
            </a:r>
            <a:r>
              <a:rPr lang="en-GB" sz="700" dirty="0">
                <a:latin typeface="DIN-Regular" pitchFamily="2" charset="0"/>
              </a:rPr>
              <a:t> in the Department of Dermatology-Allergology. </a:t>
            </a:r>
          </a:p>
          <a:p>
            <a:pPr algn="just"/>
            <a:r>
              <a:rPr lang="en-GB" sz="700" dirty="0">
                <a:latin typeface="DIN-Regular" pitchFamily="2" charset="0"/>
              </a:rPr>
              <a:t>Then, we measured the </a:t>
            </a:r>
            <a:r>
              <a:rPr lang="en-GB" sz="700" b="1" dirty="0">
                <a:latin typeface="DIN-Regular" pitchFamily="2" charset="0"/>
              </a:rPr>
              <a:t>specific IgE (sIgE) </a:t>
            </a:r>
            <a:r>
              <a:rPr lang="en-GB" sz="700" dirty="0">
                <a:latin typeface="DIN-Regular" pitchFamily="2" charset="0"/>
              </a:rPr>
              <a:t>on each patient serum at the University Hospital of Liège. First, we used </a:t>
            </a:r>
            <a:r>
              <a:rPr lang="en-GB" sz="700" b="1" dirty="0">
                <a:latin typeface="DIN-Regular" pitchFamily="2" charset="0"/>
              </a:rPr>
              <a:t>a traditional method </a:t>
            </a:r>
            <a:r>
              <a:rPr lang="en-GB" sz="700" dirty="0">
                <a:latin typeface="DIN-Regular" pitchFamily="2" charset="0"/>
              </a:rPr>
              <a:t>(ImmunoCAP© 250, Thermofisher, Uppsala, Sweden) to determine the sIgE </a:t>
            </a:r>
            <a:r>
              <a:rPr lang="en-GB" sz="700" b="1" dirty="0">
                <a:latin typeface="DIN-Regular" pitchFamily="2" charset="0"/>
              </a:rPr>
              <a:t>against allergen extracts (shrimp, cockroach) and against molecules (Der p10-TP, Pen a1-TP).  </a:t>
            </a:r>
            <a:r>
              <a:rPr lang="en-GB" sz="700" dirty="0">
                <a:latin typeface="DIN-Regular" pitchFamily="2" charset="0"/>
              </a:rPr>
              <a:t>Afterwards, we measured the sIgE </a:t>
            </a:r>
            <a:r>
              <a:rPr lang="en-GB" sz="700" b="1" dirty="0">
                <a:latin typeface="DIN-Regular" pitchFamily="2" charset="0"/>
              </a:rPr>
              <a:t>against components with a microarray technique </a:t>
            </a:r>
            <a:r>
              <a:rPr lang="en-GB" sz="700" dirty="0">
                <a:latin typeface="DIN-Regular" pitchFamily="2" charset="0"/>
              </a:rPr>
              <a:t>(ImmunoCAP</a:t>
            </a:r>
            <a:r>
              <a:rPr lang="en-GB" sz="700" baseline="30000" dirty="0">
                <a:latin typeface="DIN-Regular" pitchFamily="2" charset="0"/>
              </a:rPr>
              <a:t>©</a:t>
            </a:r>
            <a:r>
              <a:rPr lang="en-GB" sz="700" dirty="0">
                <a:latin typeface="DIN-Regular" pitchFamily="2" charset="0"/>
              </a:rPr>
              <a:t> ISAC, ThermoFisher, Uppsala, Sweden). The ImmunoCAP ISAC proposes sIgE to different allergens from Cockroach (Bla g1, Bla g2-Aspartic Protease, Bla g5- Glutathion S-transferase, Bla g7-TP), Shrimp (Pen m1-TP, Pen m2-AK, Pen m4-Sarcoplasmic Ca-binding protein (SCaBP)) and HDM (Der p1/Der f1, Der p2/Der f2, Der p10-TP).</a:t>
            </a:r>
          </a:p>
          <a:p>
            <a:pPr algn="just"/>
            <a:endParaRPr lang="en-GB" sz="700" dirty="0">
              <a:latin typeface="DIN-Regular" pitchFamily="2" charset="0"/>
            </a:endParaRPr>
          </a:p>
          <a:p>
            <a:pPr algn="just"/>
            <a:endParaRPr lang="en-GB" sz="700" dirty="0">
              <a:latin typeface="DIN-Regular" pitchFamily="2" charset="0"/>
            </a:endParaRPr>
          </a:p>
        </p:txBody>
      </p:sp>
      <p:sp>
        <p:nvSpPr>
          <p:cNvPr id="26" name="TextBox 25">
            <a:extLst>
              <a:ext uri="{FF2B5EF4-FFF2-40B4-BE49-F238E27FC236}">
                <a16:creationId xmlns:a16="http://schemas.microsoft.com/office/drawing/2014/main" xmlns="" id="{6D82D750-45AF-6D4C-A799-057D0A6DA1D9}"/>
              </a:ext>
            </a:extLst>
          </p:cNvPr>
          <p:cNvSpPr txBox="1"/>
          <p:nvPr/>
        </p:nvSpPr>
        <p:spPr>
          <a:xfrm>
            <a:off x="163486" y="3665481"/>
            <a:ext cx="2403143" cy="329962"/>
          </a:xfrm>
          <a:prstGeom prst="rect">
            <a:avLst/>
          </a:prstGeom>
          <a:noFill/>
        </p:spPr>
        <p:txBody>
          <a:bodyPr wrap="square" rtlCol="0">
            <a:spAutoFit/>
          </a:bodyPr>
          <a:lstStyle/>
          <a:p>
            <a:r>
              <a:rPr lang="en-GB" sz="772" b="1" dirty="0">
                <a:solidFill>
                  <a:srgbClr val="F26B21"/>
                </a:solidFill>
                <a:latin typeface="DIN-Bold" pitchFamily="2" charset="0"/>
              </a:rPr>
              <a:t>Conclusions:</a:t>
            </a:r>
          </a:p>
          <a:p>
            <a:pPr algn="ctr"/>
            <a:endParaRPr lang="en-GB" sz="772" b="1" dirty="0">
              <a:solidFill>
                <a:srgbClr val="F26B21"/>
              </a:solidFill>
              <a:latin typeface="DIN-Bold" pitchFamily="2" charset="0"/>
            </a:endParaRPr>
          </a:p>
        </p:txBody>
      </p:sp>
      <p:sp>
        <p:nvSpPr>
          <p:cNvPr id="27" name="TextBox 26">
            <a:extLst>
              <a:ext uri="{FF2B5EF4-FFF2-40B4-BE49-F238E27FC236}">
                <a16:creationId xmlns:a16="http://schemas.microsoft.com/office/drawing/2014/main" xmlns="" id="{D7B34C58-5805-D949-BCAD-CC5BD0E949A5}"/>
              </a:ext>
            </a:extLst>
          </p:cNvPr>
          <p:cNvSpPr txBox="1"/>
          <p:nvPr/>
        </p:nvSpPr>
        <p:spPr>
          <a:xfrm>
            <a:off x="15629" y="3817148"/>
            <a:ext cx="2933055" cy="1292662"/>
          </a:xfrm>
          <a:prstGeom prst="rect">
            <a:avLst/>
          </a:prstGeom>
          <a:noFill/>
        </p:spPr>
        <p:txBody>
          <a:bodyPr wrap="square" rtlCol="0">
            <a:spAutoFit/>
          </a:bodyPr>
          <a:lstStyle/>
          <a:p>
            <a:pPr algn="just"/>
            <a:r>
              <a:rPr lang="en-GB" sz="600" dirty="0">
                <a:solidFill>
                  <a:srgbClr val="F26B21"/>
                </a:solidFill>
                <a:latin typeface="DIN-Regular" pitchFamily="2" charset="0"/>
              </a:rPr>
              <a:t>We showed </a:t>
            </a:r>
            <a:r>
              <a:rPr lang="en-GB" sz="600" b="1" dirty="0">
                <a:solidFill>
                  <a:srgbClr val="F26B21"/>
                </a:solidFill>
                <a:latin typeface="DIN-Regular" pitchFamily="2" charset="0"/>
              </a:rPr>
              <a:t>for the first time</a:t>
            </a:r>
            <a:r>
              <a:rPr lang="en-GB" sz="600" dirty="0">
                <a:solidFill>
                  <a:srgbClr val="F26B21"/>
                </a:solidFill>
                <a:latin typeface="DIN-Regular" pitchFamily="2" charset="0"/>
              </a:rPr>
              <a:t>, the </a:t>
            </a:r>
            <a:r>
              <a:rPr lang="en-GB" sz="600" b="1" dirty="0">
                <a:solidFill>
                  <a:srgbClr val="F26B21"/>
                </a:solidFill>
                <a:latin typeface="DIN-Regular" pitchFamily="2" charset="0"/>
              </a:rPr>
              <a:t>sIgE profile of cricket food-allergic or tolerant patients </a:t>
            </a:r>
            <a:r>
              <a:rPr lang="en-GB" sz="600" dirty="0">
                <a:solidFill>
                  <a:srgbClr val="F26B21"/>
                </a:solidFill>
                <a:latin typeface="DIN-Regular" pitchFamily="2" charset="0"/>
              </a:rPr>
              <a:t>coming from a region in Africa where entomophagy is very common. Some of them underwent life-threatening reactions (angioedema). </a:t>
            </a:r>
          </a:p>
          <a:p>
            <a:pPr algn="just"/>
            <a:r>
              <a:rPr lang="en-GB" sz="600" b="1" dirty="0">
                <a:solidFill>
                  <a:srgbClr val="F26B21"/>
                </a:solidFill>
                <a:latin typeface="DIN-Regular" pitchFamily="2" charset="0"/>
              </a:rPr>
              <a:t>Co-sensitization to shrimp and to cockroach is very often associated with food allergy to cricket in Niger. Specific IgE to Tropomyosin and Arginin kinase were frequently positive in our population describing allergy to cricket. </a:t>
            </a:r>
          </a:p>
          <a:p>
            <a:pPr algn="just"/>
            <a:r>
              <a:rPr lang="en-GB" sz="600" b="1" dirty="0">
                <a:solidFill>
                  <a:srgbClr val="F26B21"/>
                </a:solidFill>
                <a:latin typeface="DIN-Regular" pitchFamily="2" charset="0"/>
              </a:rPr>
              <a:t>Cricket tolerant patients seems to have no sensitization to TP and AK.</a:t>
            </a:r>
          </a:p>
          <a:p>
            <a:pPr algn="just"/>
            <a:r>
              <a:rPr lang="en-GB" sz="600" b="1" dirty="0">
                <a:solidFill>
                  <a:srgbClr val="F26B21"/>
                </a:solidFill>
                <a:latin typeface="DIN-Regular" pitchFamily="2" charset="0"/>
              </a:rPr>
              <a:t>In 3 cricket-allergic </a:t>
            </a:r>
            <a:r>
              <a:rPr lang="en-GB" sz="600" dirty="0">
                <a:solidFill>
                  <a:srgbClr val="F26B21"/>
                </a:solidFill>
                <a:latin typeface="DIN-Regular" pitchFamily="2" charset="0"/>
              </a:rPr>
              <a:t>patients presenting a positive SPT to cricket, the eliciting </a:t>
            </a:r>
            <a:r>
              <a:rPr lang="en-GB" sz="600" b="1" dirty="0">
                <a:solidFill>
                  <a:srgbClr val="F26B21"/>
                </a:solidFill>
                <a:latin typeface="DIN-Regular" pitchFamily="2" charset="0"/>
              </a:rPr>
              <a:t>allergen could not be determined.</a:t>
            </a:r>
            <a:r>
              <a:rPr lang="en-GB" sz="600" dirty="0">
                <a:solidFill>
                  <a:srgbClr val="F26B21"/>
                </a:solidFill>
                <a:latin typeface="DIN-Regular" pitchFamily="2" charset="0"/>
              </a:rPr>
              <a:t> </a:t>
            </a:r>
          </a:p>
          <a:p>
            <a:pPr algn="just"/>
            <a:r>
              <a:rPr lang="en-GB" sz="600" b="1" dirty="0">
                <a:solidFill>
                  <a:srgbClr val="F26B21"/>
                </a:solidFill>
                <a:latin typeface="DIN-Regular" pitchFamily="2" charset="0"/>
              </a:rPr>
              <a:t>Some allergenic components are missing on the market to define the sensitization profile of this entomophagous population. </a:t>
            </a:r>
            <a:r>
              <a:rPr lang="en-GB" sz="600" dirty="0">
                <a:solidFill>
                  <a:srgbClr val="F26B21"/>
                </a:solidFill>
                <a:latin typeface="DIN-Regular" pitchFamily="2" charset="0"/>
              </a:rPr>
              <a:t>Western Blot and Tandem Mass Spectrometry may be useful to highlight cricket allergens and to define a complete sIgE sensitization profile. </a:t>
            </a:r>
          </a:p>
        </p:txBody>
      </p:sp>
      <p:sp>
        <p:nvSpPr>
          <p:cNvPr id="28" name="Round Same Side Corner Rectangle 27">
            <a:extLst>
              <a:ext uri="{FF2B5EF4-FFF2-40B4-BE49-F238E27FC236}">
                <a16:creationId xmlns:a16="http://schemas.microsoft.com/office/drawing/2014/main" xmlns="" id="{9288CFC1-A63E-E246-9AC5-46D2EBE84E92}"/>
              </a:ext>
            </a:extLst>
          </p:cNvPr>
          <p:cNvSpPr/>
          <p:nvPr/>
        </p:nvSpPr>
        <p:spPr>
          <a:xfrm>
            <a:off x="3140347" y="4894729"/>
            <a:ext cx="5954873" cy="248770"/>
          </a:xfrm>
          <a:prstGeom prst="round2Same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3" dirty="0"/>
          </a:p>
        </p:txBody>
      </p:sp>
      <p:sp>
        <p:nvSpPr>
          <p:cNvPr id="30" name="TextBox 29">
            <a:extLst>
              <a:ext uri="{FF2B5EF4-FFF2-40B4-BE49-F238E27FC236}">
                <a16:creationId xmlns:a16="http://schemas.microsoft.com/office/drawing/2014/main" xmlns="" id="{E8E8D7E3-3CA0-AE4D-9382-BBD8C9C2AF00}"/>
              </a:ext>
            </a:extLst>
          </p:cNvPr>
          <p:cNvSpPr txBox="1"/>
          <p:nvPr/>
        </p:nvSpPr>
        <p:spPr>
          <a:xfrm>
            <a:off x="3832924" y="1489558"/>
            <a:ext cx="772247" cy="338554"/>
          </a:xfrm>
          <a:prstGeom prst="rect">
            <a:avLst/>
          </a:prstGeom>
          <a:noFill/>
        </p:spPr>
        <p:txBody>
          <a:bodyPr wrap="square" rtlCol="0">
            <a:spAutoFit/>
          </a:bodyPr>
          <a:lstStyle/>
          <a:p>
            <a:r>
              <a:rPr lang="en-GB" sz="800" b="1" dirty="0">
                <a:solidFill>
                  <a:srgbClr val="005393"/>
                </a:solidFill>
                <a:latin typeface="DIN-Bold" pitchFamily="2" charset="0"/>
              </a:rPr>
              <a:t>Results:</a:t>
            </a:r>
          </a:p>
          <a:p>
            <a:pPr algn="ctr"/>
            <a:endParaRPr lang="en-GB" sz="800" b="1" dirty="0">
              <a:solidFill>
                <a:srgbClr val="005393"/>
              </a:solidFill>
              <a:latin typeface="DIN-Bold" pitchFamily="2" charset="0"/>
            </a:endParaRPr>
          </a:p>
        </p:txBody>
      </p:sp>
      <p:sp>
        <p:nvSpPr>
          <p:cNvPr id="31" name="TextBox 30">
            <a:extLst>
              <a:ext uri="{FF2B5EF4-FFF2-40B4-BE49-F238E27FC236}">
                <a16:creationId xmlns:a16="http://schemas.microsoft.com/office/drawing/2014/main" xmlns="" id="{5BE5127E-5052-6A43-931F-5B4D31ACEC6B}"/>
              </a:ext>
            </a:extLst>
          </p:cNvPr>
          <p:cNvSpPr txBox="1"/>
          <p:nvPr/>
        </p:nvSpPr>
        <p:spPr>
          <a:xfrm>
            <a:off x="3038486" y="4886471"/>
            <a:ext cx="5969588" cy="292388"/>
          </a:xfrm>
          <a:prstGeom prst="rect">
            <a:avLst/>
          </a:prstGeom>
          <a:noFill/>
        </p:spPr>
        <p:txBody>
          <a:bodyPr wrap="square" rtlCol="0">
            <a:spAutoFit/>
          </a:bodyPr>
          <a:lstStyle/>
          <a:p>
            <a:pPr algn="r"/>
            <a:r>
              <a:rPr lang="en-GB" sz="700" b="1" dirty="0">
                <a:solidFill>
                  <a:srgbClr val="F26B21"/>
                </a:solidFill>
                <a:latin typeface="DIN-Bold" pitchFamily="2" charset="0"/>
              </a:rPr>
              <a:t>Bibliography :  </a:t>
            </a:r>
            <a:r>
              <a:rPr lang="en-GB" sz="600" dirty="0"/>
              <a:t>Hamidou T, Maizoumbou DA, Laouali S and Jacquier JP. Allergie et sensibilisation aux criquets </a:t>
            </a:r>
            <a:r>
              <a:rPr lang="en-GB" sz="600" i="1" dirty="0"/>
              <a:t>Ornithacris turbida cavroisi</a:t>
            </a:r>
            <a:r>
              <a:rPr lang="en-GB" sz="600" dirty="0"/>
              <a:t> dans la communauté urbaine de Niamey :              à propos de 27 cas. Revue française d’allergologie 2017;57:225–228. </a:t>
            </a:r>
          </a:p>
        </p:txBody>
      </p:sp>
      <p:pic>
        <p:nvPicPr>
          <p:cNvPr id="33" name="Picture 32">
            <a:extLst>
              <a:ext uri="{FF2B5EF4-FFF2-40B4-BE49-F238E27FC236}">
                <a16:creationId xmlns:a16="http://schemas.microsoft.com/office/drawing/2014/main" xmlns="" id="{944FBA60-96EB-AC4F-8FE2-DA7BA06D3626}"/>
              </a:ext>
            </a:extLst>
          </p:cNvPr>
          <p:cNvPicPr>
            <a:picLocks noChangeAspect="1"/>
          </p:cNvPicPr>
          <p:nvPr/>
        </p:nvPicPr>
        <p:blipFill>
          <a:blip r:embed="rId7"/>
          <a:stretch>
            <a:fillRect/>
          </a:stretch>
        </p:blipFill>
        <p:spPr>
          <a:xfrm>
            <a:off x="72353" y="1519475"/>
            <a:ext cx="81435" cy="81920"/>
          </a:xfrm>
          <a:prstGeom prst="rect">
            <a:avLst/>
          </a:prstGeom>
        </p:spPr>
      </p:pic>
      <p:pic>
        <p:nvPicPr>
          <p:cNvPr id="34" name="Picture 33">
            <a:extLst>
              <a:ext uri="{FF2B5EF4-FFF2-40B4-BE49-F238E27FC236}">
                <a16:creationId xmlns:a16="http://schemas.microsoft.com/office/drawing/2014/main" xmlns="" id="{862142A0-AE3F-CA4A-AC84-AE440BC8002E}"/>
              </a:ext>
            </a:extLst>
          </p:cNvPr>
          <p:cNvPicPr>
            <a:picLocks noChangeAspect="1"/>
          </p:cNvPicPr>
          <p:nvPr/>
        </p:nvPicPr>
        <p:blipFill>
          <a:blip r:embed="rId7"/>
          <a:stretch>
            <a:fillRect/>
          </a:stretch>
        </p:blipFill>
        <p:spPr>
          <a:xfrm>
            <a:off x="3016023" y="554710"/>
            <a:ext cx="81435" cy="81920"/>
          </a:xfrm>
          <a:prstGeom prst="rect">
            <a:avLst/>
          </a:prstGeom>
        </p:spPr>
      </p:pic>
      <p:pic>
        <p:nvPicPr>
          <p:cNvPr id="35" name="Picture 34">
            <a:extLst>
              <a:ext uri="{FF2B5EF4-FFF2-40B4-BE49-F238E27FC236}">
                <a16:creationId xmlns:a16="http://schemas.microsoft.com/office/drawing/2014/main" xmlns="" id="{A9B135DE-35D4-7847-A7D9-856838D703EE}"/>
              </a:ext>
            </a:extLst>
          </p:cNvPr>
          <p:cNvPicPr>
            <a:picLocks noChangeAspect="1"/>
          </p:cNvPicPr>
          <p:nvPr/>
        </p:nvPicPr>
        <p:blipFill>
          <a:blip r:embed="rId7"/>
          <a:stretch>
            <a:fillRect/>
          </a:stretch>
        </p:blipFill>
        <p:spPr>
          <a:xfrm>
            <a:off x="3788406" y="1545396"/>
            <a:ext cx="81435" cy="81920"/>
          </a:xfrm>
          <a:prstGeom prst="rect">
            <a:avLst/>
          </a:prstGeom>
        </p:spPr>
      </p:pic>
      <p:pic>
        <p:nvPicPr>
          <p:cNvPr id="37" name="Picture 36">
            <a:extLst>
              <a:ext uri="{FF2B5EF4-FFF2-40B4-BE49-F238E27FC236}">
                <a16:creationId xmlns:a16="http://schemas.microsoft.com/office/drawing/2014/main" xmlns="" id="{DB080490-1665-744D-AAB2-8E4ED64B87BD}"/>
              </a:ext>
            </a:extLst>
          </p:cNvPr>
          <p:cNvPicPr>
            <a:picLocks noChangeAspect="1"/>
          </p:cNvPicPr>
          <p:nvPr/>
        </p:nvPicPr>
        <p:blipFill>
          <a:blip r:embed="rId8"/>
          <a:stretch>
            <a:fillRect/>
          </a:stretch>
        </p:blipFill>
        <p:spPr>
          <a:xfrm>
            <a:off x="123261" y="3724627"/>
            <a:ext cx="96805" cy="94205"/>
          </a:xfrm>
          <a:prstGeom prst="rect">
            <a:avLst/>
          </a:prstGeom>
        </p:spPr>
      </p:pic>
      <p:sp>
        <p:nvSpPr>
          <p:cNvPr id="41" name="TextBox 19">
            <a:extLst>
              <a:ext uri="{FF2B5EF4-FFF2-40B4-BE49-F238E27FC236}">
                <a16:creationId xmlns:a16="http://schemas.microsoft.com/office/drawing/2014/main" xmlns="" id="{14516876-E432-E64D-A3D6-9D6254ADDE77}"/>
              </a:ext>
            </a:extLst>
          </p:cNvPr>
          <p:cNvSpPr txBox="1"/>
          <p:nvPr/>
        </p:nvSpPr>
        <p:spPr>
          <a:xfrm>
            <a:off x="3723503" y="1631370"/>
            <a:ext cx="5392143" cy="1061829"/>
          </a:xfrm>
          <a:prstGeom prst="rect">
            <a:avLst/>
          </a:prstGeom>
          <a:noFill/>
        </p:spPr>
        <p:txBody>
          <a:bodyPr wrap="square" rtlCol="0">
            <a:spAutoFit/>
          </a:bodyPr>
          <a:lstStyle/>
          <a:p>
            <a:pPr algn="just"/>
            <a:r>
              <a:rPr lang="en-GB" sz="700" dirty="0">
                <a:latin typeface="DIN-Regular" pitchFamily="2" charset="0"/>
              </a:rPr>
              <a:t>Patients were </a:t>
            </a:r>
            <a:r>
              <a:rPr lang="en-GB" sz="700" b="1" dirty="0">
                <a:latin typeface="DIN-Regular" pitchFamily="2" charset="0"/>
              </a:rPr>
              <a:t>entomophagous</a:t>
            </a:r>
            <a:r>
              <a:rPr lang="en-GB" sz="700" dirty="0">
                <a:latin typeface="DIN-Regular" pitchFamily="2" charset="0"/>
              </a:rPr>
              <a:t> (n=14), some of them were </a:t>
            </a:r>
            <a:r>
              <a:rPr lang="en-GB" sz="700" b="1" dirty="0">
                <a:latin typeface="DIN-Regular" pitchFamily="2" charset="0"/>
              </a:rPr>
              <a:t>allergic to cricket </a:t>
            </a:r>
            <a:r>
              <a:rPr lang="en-GB" sz="700" dirty="0">
                <a:latin typeface="DIN-Regular" pitchFamily="2" charset="0"/>
              </a:rPr>
              <a:t>(n=11 including 4 patients presenting </a:t>
            </a:r>
            <a:r>
              <a:rPr lang="en-GB" sz="700" b="1" dirty="0">
                <a:latin typeface="DIN-Regular" pitchFamily="2" charset="0"/>
              </a:rPr>
              <a:t>angioedema</a:t>
            </a:r>
            <a:r>
              <a:rPr lang="en-GB" sz="700" dirty="0">
                <a:latin typeface="DIN-Regular" pitchFamily="2" charset="0"/>
              </a:rPr>
              <a:t>), to shrimp (n=8), to cockroach (n=5), to HDM (n=4), some were co-allergic to shrimp/HDM (n=2), co-allergic to shrimp/HDM/cockroach (n=1). </a:t>
            </a:r>
          </a:p>
          <a:p>
            <a:pPr algn="just"/>
            <a:r>
              <a:rPr lang="en-GB" sz="700" dirty="0">
                <a:latin typeface="DIN-Regular" pitchFamily="2" charset="0"/>
              </a:rPr>
              <a:t>The 15 patients had </a:t>
            </a:r>
            <a:r>
              <a:rPr lang="en-GB" sz="700" b="1" dirty="0">
                <a:latin typeface="DIN-Regular" pitchFamily="2" charset="0"/>
              </a:rPr>
              <a:t>positive SPT to cricket, even the 3 cricket-tolerant patients </a:t>
            </a:r>
            <a:r>
              <a:rPr lang="en-GB" sz="700" dirty="0">
                <a:latin typeface="DIN-Regular" pitchFamily="2" charset="0"/>
              </a:rPr>
              <a:t>(P12-P13-P14).  </a:t>
            </a:r>
          </a:p>
          <a:p>
            <a:pPr algn="just"/>
            <a:r>
              <a:rPr lang="en-GB" sz="700" dirty="0">
                <a:latin typeface="DIN-Regular" pitchFamily="2" charset="0"/>
              </a:rPr>
              <a:t>All the 11 </a:t>
            </a:r>
            <a:r>
              <a:rPr lang="en-GB" sz="700" b="1" dirty="0">
                <a:latin typeface="DIN-Regular" pitchFamily="2" charset="0"/>
              </a:rPr>
              <a:t>cricket-allergic</a:t>
            </a:r>
            <a:r>
              <a:rPr lang="en-GB" sz="700" dirty="0">
                <a:latin typeface="DIN-Regular" pitchFamily="2" charset="0"/>
              </a:rPr>
              <a:t> patients were sensitized to shrimp and to cockroach. </a:t>
            </a:r>
          </a:p>
          <a:p>
            <a:pPr algn="just"/>
            <a:r>
              <a:rPr lang="en-GB" sz="700" dirty="0">
                <a:latin typeface="DIN-Regular" pitchFamily="2" charset="0"/>
              </a:rPr>
              <a:t>Five patients were sensitized to </a:t>
            </a:r>
            <a:r>
              <a:rPr lang="en-GB" sz="700" b="1" dirty="0">
                <a:latin typeface="DIN-Regular" pitchFamily="2" charset="0"/>
              </a:rPr>
              <a:t>TP</a:t>
            </a:r>
            <a:r>
              <a:rPr lang="en-GB" sz="700" dirty="0">
                <a:latin typeface="DIN-Regular" pitchFamily="2" charset="0"/>
              </a:rPr>
              <a:t>: Der p 10 (n=4), Bla g 5 (n=1), Pen m 1 (n=5). </a:t>
            </a:r>
          </a:p>
          <a:p>
            <a:pPr algn="just"/>
            <a:r>
              <a:rPr lang="en-GB" sz="700" dirty="0">
                <a:latin typeface="DIN-Regular" pitchFamily="2" charset="0"/>
              </a:rPr>
              <a:t>SIgE against </a:t>
            </a:r>
            <a:r>
              <a:rPr lang="en-GB" sz="700" b="1" dirty="0">
                <a:latin typeface="DIN-Regular" pitchFamily="2" charset="0"/>
              </a:rPr>
              <a:t>AK</a:t>
            </a:r>
            <a:r>
              <a:rPr lang="en-GB" sz="700" dirty="0">
                <a:latin typeface="DIN-Regular" pitchFamily="2" charset="0"/>
              </a:rPr>
              <a:t> were detected in 7 patients (2 patients were </a:t>
            </a:r>
            <a:r>
              <a:rPr lang="en-GB" sz="700" b="1" dirty="0">
                <a:latin typeface="DIN-Regular" pitchFamily="2" charset="0"/>
              </a:rPr>
              <a:t>mono-sensitized </a:t>
            </a:r>
            <a:r>
              <a:rPr lang="en-GB" sz="700" dirty="0">
                <a:latin typeface="DIN-Regular" pitchFamily="2" charset="0"/>
              </a:rPr>
              <a:t>=P6-P8). The higher sIgE rates were found with AK sensitization.</a:t>
            </a:r>
          </a:p>
          <a:p>
            <a:pPr algn="just"/>
            <a:r>
              <a:rPr lang="en-GB" sz="700" dirty="0">
                <a:latin typeface="DIN-Regular" pitchFamily="2" charset="0"/>
              </a:rPr>
              <a:t>We found </a:t>
            </a:r>
            <a:r>
              <a:rPr lang="en-GB" sz="700" b="1" dirty="0">
                <a:latin typeface="DIN-Regular" pitchFamily="2" charset="0"/>
              </a:rPr>
              <a:t>no sensitization to TP, AK, Sarcoplasmic Calcium-Binding Protein in the 3 cricket-tolerant patients</a:t>
            </a:r>
            <a:r>
              <a:rPr lang="en-GB" sz="700" dirty="0">
                <a:latin typeface="DIN-Regular" pitchFamily="2" charset="0"/>
              </a:rPr>
              <a:t> (P12-P13-P14).  </a:t>
            </a:r>
          </a:p>
          <a:p>
            <a:pPr algn="just"/>
            <a:r>
              <a:rPr lang="en-GB" sz="700" dirty="0">
                <a:latin typeface="DIN-Regular" pitchFamily="2" charset="0"/>
              </a:rPr>
              <a:t>The allergen involved in </a:t>
            </a:r>
            <a:r>
              <a:rPr lang="en-GB" sz="700" b="1" dirty="0">
                <a:latin typeface="DIN-Regular" pitchFamily="2" charset="0"/>
              </a:rPr>
              <a:t>angioedema</a:t>
            </a:r>
            <a:r>
              <a:rPr lang="en-GB" sz="700" dirty="0">
                <a:latin typeface="DIN-Regular" pitchFamily="2" charset="0"/>
              </a:rPr>
              <a:t> after cricket ingestion remained </a:t>
            </a:r>
            <a:r>
              <a:rPr lang="en-GB" sz="700" b="1" dirty="0">
                <a:latin typeface="DIN-Regular" pitchFamily="2" charset="0"/>
              </a:rPr>
              <a:t>undefined in 1 patient </a:t>
            </a:r>
            <a:r>
              <a:rPr lang="en-GB" sz="700" dirty="0">
                <a:latin typeface="DIN-Regular" pitchFamily="2" charset="0"/>
              </a:rPr>
              <a:t>(P1).  </a:t>
            </a:r>
          </a:p>
          <a:p>
            <a:pPr algn="just"/>
            <a:r>
              <a:rPr lang="en-GB" sz="700" dirty="0">
                <a:latin typeface="DIN-Regular" pitchFamily="2" charset="0"/>
              </a:rPr>
              <a:t>The </a:t>
            </a:r>
            <a:r>
              <a:rPr lang="en-GB" sz="700" b="1" dirty="0">
                <a:latin typeface="DIN-Regular" pitchFamily="2" charset="0"/>
              </a:rPr>
              <a:t>non-entomophagic patient</a:t>
            </a:r>
            <a:r>
              <a:rPr lang="en-GB" sz="700" dirty="0">
                <a:latin typeface="DIN-Regular" pitchFamily="2" charset="0"/>
              </a:rPr>
              <a:t>, presenting rhinitis only, </a:t>
            </a:r>
            <a:r>
              <a:rPr lang="en-GB" sz="700" b="1" dirty="0">
                <a:latin typeface="DIN-Regular" pitchFamily="2" charset="0"/>
              </a:rPr>
              <a:t>had positive sIgE for Pen m2 AK and a positive SPT for shrimp </a:t>
            </a:r>
            <a:r>
              <a:rPr lang="en-GB" sz="700" dirty="0">
                <a:latin typeface="DIN-Regular" pitchFamily="2" charset="0"/>
              </a:rPr>
              <a:t>(P15). </a:t>
            </a:r>
          </a:p>
        </p:txBody>
      </p:sp>
      <p:sp>
        <p:nvSpPr>
          <p:cNvPr id="7" name="Rectangle 1"/>
          <p:cNvSpPr>
            <a:spLocks noChangeArrowheads="1"/>
          </p:cNvSpPr>
          <p:nvPr/>
        </p:nvSpPr>
        <p:spPr bwMode="auto">
          <a:xfrm>
            <a:off x="3065363" y="4556834"/>
            <a:ext cx="6050283" cy="24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3065" tIns="6532" rIns="13065" bIns="6532" numCol="1" anchor="ctr" anchorCtr="0" compatLnSpc="1">
            <a:prstTxWarp prst="textNoShape">
              <a:avLst/>
            </a:prstTxWarp>
            <a:spAutoFit/>
          </a:bodyPr>
          <a:lstStyle/>
          <a:p>
            <a:pPr defTabSz="130668" eaLnBrk="0" fontAlgn="base" hangingPunct="0">
              <a:spcBef>
                <a:spcPct val="0"/>
              </a:spcBef>
              <a:spcAft>
                <a:spcPct val="0"/>
              </a:spcAft>
            </a:pPr>
            <a:r>
              <a:rPr lang="en-GB" altLang="fr-FR" sz="500" dirty="0">
                <a:latin typeface="Arial" charset="0"/>
              </a:rPr>
              <a:t>Table 1: Description of the 15 patients; age, sex (M/F), allergy symptoms (U= Urticaria, OAS=Oral Allergy Syndrome, AO=Angioedema, GI= Gastrointestinal trouble, V= Vomiting, Dys= Dyspnoea, HypoT=Hypotension, C= Conjunctivitis, Rh=Rhinitis).</a:t>
            </a:r>
          </a:p>
          <a:p>
            <a:pPr defTabSz="130668" eaLnBrk="0" fontAlgn="base" hangingPunct="0">
              <a:spcBef>
                <a:spcPct val="0"/>
              </a:spcBef>
              <a:spcAft>
                <a:spcPct val="0"/>
              </a:spcAft>
            </a:pPr>
            <a:r>
              <a:rPr lang="en-GB" altLang="fr-FR" sz="500" dirty="0">
                <a:latin typeface="Arial" charset="0"/>
              </a:rPr>
              <a:t>SPT(mm), sIgE with ImmunoCAP (KUA/L) and with ImmunoCAP ISAC microarray.  ImmunoCAP neg &lt;0,10KUA/L. ImmunoCAP ISAC neg &lt;0,30 ISU.</a:t>
            </a:r>
          </a:p>
        </p:txBody>
      </p:sp>
      <p:sp>
        <p:nvSpPr>
          <p:cNvPr id="12" name="Rectangle 11"/>
          <p:cNvSpPr/>
          <p:nvPr/>
        </p:nvSpPr>
        <p:spPr>
          <a:xfrm>
            <a:off x="2303155" y="1234840"/>
            <a:ext cx="490314" cy="230832"/>
          </a:xfrm>
          <a:prstGeom prst="rect">
            <a:avLst/>
          </a:prstGeom>
        </p:spPr>
        <p:txBody>
          <a:bodyPr wrap="square">
            <a:spAutoFit/>
          </a:bodyPr>
          <a:lstStyle/>
          <a:p>
            <a:r>
              <a:rPr lang="en-GB" sz="900" b="1" dirty="0"/>
              <a:t>1537</a:t>
            </a:r>
            <a:endParaRPr lang="en-GB" sz="900" dirty="0"/>
          </a:p>
        </p:txBody>
      </p:sp>
      <p:sp>
        <p:nvSpPr>
          <p:cNvPr id="29" name="Rounded Rectangle 5">
            <a:extLst>
              <a:ext uri="{FF2B5EF4-FFF2-40B4-BE49-F238E27FC236}">
                <a16:creationId xmlns:a16="http://schemas.microsoft.com/office/drawing/2014/main" xmlns="" id="{59F94E5F-41F5-E246-8A3E-AC827B5311B5}"/>
              </a:ext>
            </a:extLst>
          </p:cNvPr>
          <p:cNvSpPr/>
          <p:nvPr/>
        </p:nvSpPr>
        <p:spPr>
          <a:xfrm>
            <a:off x="68077" y="513046"/>
            <a:ext cx="2884699" cy="967168"/>
          </a:xfrm>
          <a:prstGeom prst="round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3" dirty="0"/>
          </a:p>
        </p:txBody>
      </p:sp>
      <p:sp>
        <p:nvSpPr>
          <p:cNvPr id="32" name="TextBox 14">
            <a:extLst>
              <a:ext uri="{FF2B5EF4-FFF2-40B4-BE49-F238E27FC236}">
                <a16:creationId xmlns:a16="http://schemas.microsoft.com/office/drawing/2014/main" xmlns="" id="{AB350CC2-C198-1543-A959-18B80A75E40D}"/>
              </a:ext>
            </a:extLst>
          </p:cNvPr>
          <p:cNvSpPr txBox="1"/>
          <p:nvPr/>
        </p:nvSpPr>
        <p:spPr>
          <a:xfrm>
            <a:off x="94872" y="951318"/>
            <a:ext cx="2671637" cy="595035"/>
          </a:xfrm>
          <a:prstGeom prst="rect">
            <a:avLst/>
          </a:prstGeom>
          <a:noFill/>
        </p:spPr>
        <p:txBody>
          <a:bodyPr wrap="square" rtlCol="0">
            <a:spAutoFit/>
          </a:bodyPr>
          <a:lstStyle/>
          <a:p>
            <a:r>
              <a:rPr lang="en-GB" sz="700" i="1" baseline="30000" dirty="0">
                <a:latin typeface="DIN-Regular" pitchFamily="2" charset="0"/>
              </a:rPr>
              <a:t>1 :  Department of Clinical Chemistry, CHU de Liège - Liège(Belgique), </a:t>
            </a:r>
          </a:p>
          <a:p>
            <a:r>
              <a:rPr lang="en-GB" sz="700" i="1" baseline="30000" dirty="0">
                <a:latin typeface="DIN-Regular" pitchFamily="2" charset="0"/>
              </a:rPr>
              <a:t>2 : Department of Dermatology, Hôpital de Lamordé - Niamey (Niger)</a:t>
            </a:r>
          </a:p>
          <a:p>
            <a:r>
              <a:rPr lang="en-GB" sz="700" i="1" baseline="30000" dirty="0">
                <a:latin typeface="DIN-Regular" pitchFamily="2" charset="0"/>
              </a:rPr>
              <a:t>3  : CRIG - Centre de Recherches des Instituts Groupés de HELMo - Liège(Belgique), </a:t>
            </a:r>
          </a:p>
          <a:p>
            <a:r>
              <a:rPr lang="en-GB" sz="700" i="1" baseline="30000" dirty="0">
                <a:latin typeface="DIN-Regular" pitchFamily="2" charset="0"/>
              </a:rPr>
              <a:t>4 : Department of Pneumology-Allergology, Clinique St Luc - Bouge (Belgique),</a:t>
            </a:r>
          </a:p>
          <a:p>
            <a:r>
              <a:rPr lang="en-GB" sz="700" i="1" baseline="30000" dirty="0">
                <a:latin typeface="DIN-Regular" pitchFamily="2" charset="0"/>
              </a:rPr>
              <a:t>5 : Department of Pneumology, Centre Hospitalier Métropole Savoie - Chambéry (France), </a:t>
            </a:r>
          </a:p>
          <a:p>
            <a:r>
              <a:rPr lang="en-GB" sz="700" i="1" baseline="30000" dirty="0">
                <a:latin typeface="DIN-Regular" pitchFamily="2" charset="0"/>
              </a:rPr>
              <a:t>6 : Department of Dermatology-Allergology, Hôpital de Lamordé - Niamey (Niger), </a:t>
            </a:r>
          </a:p>
          <a:p>
            <a:endParaRPr lang="en-GB" sz="700" i="1" baseline="30000" dirty="0">
              <a:latin typeface="DIN-Regular" pitchFamily="2" charset="0"/>
            </a:endParaRPr>
          </a:p>
        </p:txBody>
      </p:sp>
      <p:graphicFrame>
        <p:nvGraphicFramePr>
          <p:cNvPr id="36" name="Object 1"/>
          <p:cNvGraphicFramePr>
            <a:graphicFrameLocks noChangeAspect="1"/>
          </p:cNvGraphicFramePr>
          <p:nvPr>
            <p:extLst>
              <p:ext uri="{D42A27DB-BD31-4B8C-83A1-F6EECF244321}">
                <p14:modId xmlns:p14="http://schemas.microsoft.com/office/powerpoint/2010/main" val="1931786267"/>
              </p:ext>
            </p:extLst>
          </p:nvPr>
        </p:nvGraphicFramePr>
        <p:xfrm>
          <a:off x="8670224" y="39677"/>
          <a:ext cx="411142" cy="377333"/>
        </p:xfrm>
        <a:graphic>
          <a:graphicData uri="http://schemas.openxmlformats.org/presentationml/2006/ole">
            <mc:AlternateContent xmlns:mc="http://schemas.openxmlformats.org/markup-compatibility/2006">
              <mc:Choice xmlns:v="urn:schemas-microsoft-com:vml" Requires="v">
                <p:oleObj spid="_x0000_s1067" r:id="rId9" imgW="3657143" imgH="3142857" progId="">
                  <p:embed/>
                </p:oleObj>
              </mc:Choice>
              <mc:Fallback>
                <p:oleObj r:id="rId9" imgW="3657143" imgH="3142857" progId="">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70224" y="39677"/>
                        <a:ext cx="411142" cy="377333"/>
                      </a:xfrm>
                      <a:prstGeom prst="rect">
                        <a:avLst/>
                      </a:prstGeom>
                      <a:noFill/>
                    </p:spPr>
                  </p:pic>
                </p:oleObj>
              </mc:Fallback>
            </mc:AlternateContent>
          </a:graphicData>
        </a:graphic>
      </p:graphicFrame>
      <p:pic>
        <p:nvPicPr>
          <p:cNvPr id="38" name="Picture 2" descr="C:\Users\administrateur\Documents\GIONNEE M5\IMG-20170829-WA0007 (1).jpg"/>
          <p:cNvPicPr>
            <a:picLocks noChangeAspect="1" noChangeArrowheads="1"/>
          </p:cNvPicPr>
          <p:nvPr/>
        </p:nvPicPr>
        <p:blipFill rotWithShape="1">
          <a:blip r:embed="rId11"/>
          <a:srcRect t="10319"/>
          <a:stretch/>
        </p:blipFill>
        <p:spPr bwMode="auto">
          <a:xfrm>
            <a:off x="8323117" y="577661"/>
            <a:ext cx="726528" cy="547309"/>
          </a:xfrm>
          <a:prstGeom prst="rect">
            <a:avLst/>
          </a:prstGeom>
          <a:noFill/>
        </p:spPr>
      </p:pic>
      <p:pic>
        <p:nvPicPr>
          <p:cNvPr id="2" name="Image 1"/>
          <p:cNvPicPr>
            <a:picLocks noChangeAspect="1"/>
          </p:cNvPicPr>
          <p:nvPr/>
        </p:nvPicPr>
        <p:blipFill>
          <a:blip r:embed="rId12"/>
          <a:stretch>
            <a:fillRect/>
          </a:stretch>
        </p:blipFill>
        <p:spPr>
          <a:xfrm>
            <a:off x="2431732" y="1575251"/>
            <a:ext cx="1338465" cy="869193"/>
          </a:xfrm>
          <a:prstGeom prst="rect">
            <a:avLst/>
          </a:prstGeom>
        </p:spPr>
      </p:pic>
      <p:pic>
        <p:nvPicPr>
          <p:cNvPr id="43" name="Picture 2" descr="Criquets Vente Niger"/>
          <p:cNvPicPr>
            <a:picLocks noChangeAspect="1" noChangeArrowheads="1"/>
          </p:cNvPicPr>
          <p:nvPr/>
        </p:nvPicPr>
        <p:blipFill>
          <a:blip r:embed="rId13"/>
          <a:srcRect/>
          <a:stretch>
            <a:fillRect/>
          </a:stretch>
        </p:blipFill>
        <p:spPr bwMode="auto">
          <a:xfrm>
            <a:off x="8323118" y="1161219"/>
            <a:ext cx="726528" cy="443632"/>
          </a:xfrm>
          <a:prstGeom prst="rect">
            <a:avLst/>
          </a:prstGeom>
          <a:noFill/>
        </p:spPr>
      </p:pic>
      <p:graphicFrame>
        <p:nvGraphicFramePr>
          <p:cNvPr id="40" name="Tableau 39"/>
          <p:cNvGraphicFramePr>
            <a:graphicFrameLocks noGrp="1"/>
          </p:cNvGraphicFramePr>
          <p:nvPr>
            <p:extLst>
              <p:ext uri="{D42A27DB-BD31-4B8C-83A1-F6EECF244321}">
                <p14:modId xmlns:p14="http://schemas.microsoft.com/office/powerpoint/2010/main" val="919297512"/>
              </p:ext>
            </p:extLst>
          </p:nvPr>
        </p:nvGraphicFramePr>
        <p:xfrm>
          <a:off x="3076210" y="2751026"/>
          <a:ext cx="5971166" cy="1752684"/>
        </p:xfrm>
        <a:graphic>
          <a:graphicData uri="http://schemas.openxmlformats.org/drawingml/2006/table">
            <a:tbl>
              <a:tblPr/>
              <a:tblGrid>
                <a:gridCol w="66070">
                  <a:extLst>
                    <a:ext uri="{9D8B030D-6E8A-4147-A177-3AD203B41FA5}">
                      <a16:colId xmlns:a16="http://schemas.microsoft.com/office/drawing/2014/main" xmlns="" val="20000"/>
                    </a:ext>
                  </a:extLst>
                </a:gridCol>
                <a:gridCol w="102778">
                  <a:extLst>
                    <a:ext uri="{9D8B030D-6E8A-4147-A177-3AD203B41FA5}">
                      <a16:colId xmlns:a16="http://schemas.microsoft.com/office/drawing/2014/main" xmlns="" val="20001"/>
                    </a:ext>
                  </a:extLst>
                </a:gridCol>
                <a:gridCol w="96354">
                  <a:extLst>
                    <a:ext uri="{9D8B030D-6E8A-4147-A177-3AD203B41FA5}">
                      <a16:colId xmlns:a16="http://schemas.microsoft.com/office/drawing/2014/main" xmlns="" val="20002"/>
                    </a:ext>
                  </a:extLst>
                </a:gridCol>
                <a:gridCol w="220237">
                  <a:extLst>
                    <a:ext uri="{9D8B030D-6E8A-4147-A177-3AD203B41FA5}">
                      <a16:colId xmlns:a16="http://schemas.microsoft.com/office/drawing/2014/main" xmlns="" val="20003"/>
                    </a:ext>
                  </a:extLst>
                </a:gridCol>
                <a:gridCol w="356050">
                  <a:extLst>
                    <a:ext uri="{9D8B030D-6E8A-4147-A177-3AD203B41FA5}">
                      <a16:colId xmlns:a16="http://schemas.microsoft.com/office/drawing/2014/main" xmlns="" val="20004"/>
                    </a:ext>
                  </a:extLst>
                </a:gridCol>
                <a:gridCol w="572616">
                  <a:extLst>
                    <a:ext uri="{9D8B030D-6E8A-4147-A177-3AD203B41FA5}">
                      <a16:colId xmlns:a16="http://schemas.microsoft.com/office/drawing/2014/main" xmlns="" val="20005"/>
                    </a:ext>
                  </a:extLst>
                </a:gridCol>
                <a:gridCol w="165176">
                  <a:extLst>
                    <a:ext uri="{9D8B030D-6E8A-4147-A177-3AD203B41FA5}">
                      <a16:colId xmlns:a16="http://schemas.microsoft.com/office/drawing/2014/main" xmlns="" val="20006"/>
                    </a:ext>
                  </a:extLst>
                </a:gridCol>
                <a:gridCol w="168848">
                  <a:extLst>
                    <a:ext uri="{9D8B030D-6E8A-4147-A177-3AD203B41FA5}">
                      <a16:colId xmlns:a16="http://schemas.microsoft.com/office/drawing/2014/main" xmlns="" val="20007"/>
                    </a:ext>
                  </a:extLst>
                </a:gridCol>
                <a:gridCol w="228496">
                  <a:extLst>
                    <a:ext uri="{9D8B030D-6E8A-4147-A177-3AD203B41FA5}">
                      <a16:colId xmlns:a16="http://schemas.microsoft.com/office/drawing/2014/main" xmlns="" val="20008"/>
                    </a:ext>
                  </a:extLst>
                </a:gridCol>
                <a:gridCol w="154165">
                  <a:extLst>
                    <a:ext uri="{9D8B030D-6E8A-4147-A177-3AD203B41FA5}">
                      <a16:colId xmlns:a16="http://schemas.microsoft.com/office/drawing/2014/main" xmlns="" val="20009"/>
                    </a:ext>
                  </a:extLst>
                </a:gridCol>
                <a:gridCol w="154165">
                  <a:extLst>
                    <a:ext uri="{9D8B030D-6E8A-4147-A177-3AD203B41FA5}">
                      <a16:colId xmlns:a16="http://schemas.microsoft.com/office/drawing/2014/main" xmlns="" val="20010"/>
                    </a:ext>
                  </a:extLst>
                </a:gridCol>
                <a:gridCol w="162425">
                  <a:extLst>
                    <a:ext uri="{9D8B030D-6E8A-4147-A177-3AD203B41FA5}">
                      <a16:colId xmlns:a16="http://schemas.microsoft.com/office/drawing/2014/main" xmlns="" val="20011"/>
                    </a:ext>
                  </a:extLst>
                </a:gridCol>
                <a:gridCol w="129389">
                  <a:extLst>
                    <a:ext uri="{9D8B030D-6E8A-4147-A177-3AD203B41FA5}">
                      <a16:colId xmlns:a16="http://schemas.microsoft.com/office/drawing/2014/main" xmlns="" val="20012"/>
                    </a:ext>
                  </a:extLst>
                </a:gridCol>
                <a:gridCol w="220237">
                  <a:extLst>
                    <a:ext uri="{9D8B030D-6E8A-4147-A177-3AD203B41FA5}">
                      <a16:colId xmlns:a16="http://schemas.microsoft.com/office/drawing/2014/main" xmlns="" val="20013"/>
                    </a:ext>
                  </a:extLst>
                </a:gridCol>
                <a:gridCol w="162425">
                  <a:extLst>
                    <a:ext uri="{9D8B030D-6E8A-4147-A177-3AD203B41FA5}">
                      <a16:colId xmlns:a16="http://schemas.microsoft.com/office/drawing/2014/main" xmlns="" val="20014"/>
                    </a:ext>
                  </a:extLst>
                </a:gridCol>
                <a:gridCol w="184446">
                  <a:extLst>
                    <a:ext uri="{9D8B030D-6E8A-4147-A177-3AD203B41FA5}">
                      <a16:colId xmlns:a16="http://schemas.microsoft.com/office/drawing/2014/main" xmlns="" val="20015"/>
                    </a:ext>
                  </a:extLst>
                </a:gridCol>
                <a:gridCol w="157836">
                  <a:extLst>
                    <a:ext uri="{9D8B030D-6E8A-4147-A177-3AD203B41FA5}">
                      <a16:colId xmlns:a16="http://schemas.microsoft.com/office/drawing/2014/main" xmlns="" val="20016"/>
                    </a:ext>
                  </a:extLst>
                </a:gridCol>
                <a:gridCol w="154165">
                  <a:extLst>
                    <a:ext uri="{9D8B030D-6E8A-4147-A177-3AD203B41FA5}">
                      <a16:colId xmlns:a16="http://schemas.microsoft.com/office/drawing/2014/main" xmlns="" val="20017"/>
                    </a:ext>
                  </a:extLst>
                </a:gridCol>
                <a:gridCol w="217485">
                  <a:extLst>
                    <a:ext uri="{9D8B030D-6E8A-4147-A177-3AD203B41FA5}">
                      <a16:colId xmlns:a16="http://schemas.microsoft.com/office/drawing/2014/main" xmlns="" val="20018"/>
                    </a:ext>
                  </a:extLst>
                </a:gridCol>
                <a:gridCol w="217485">
                  <a:extLst>
                    <a:ext uri="{9D8B030D-6E8A-4147-A177-3AD203B41FA5}">
                      <a16:colId xmlns:a16="http://schemas.microsoft.com/office/drawing/2014/main" xmlns="" val="20019"/>
                    </a:ext>
                  </a:extLst>
                </a:gridCol>
                <a:gridCol w="162425">
                  <a:extLst>
                    <a:ext uri="{9D8B030D-6E8A-4147-A177-3AD203B41FA5}">
                      <a16:colId xmlns:a16="http://schemas.microsoft.com/office/drawing/2014/main" xmlns="" val="20020"/>
                    </a:ext>
                  </a:extLst>
                </a:gridCol>
                <a:gridCol w="157836">
                  <a:extLst>
                    <a:ext uri="{9D8B030D-6E8A-4147-A177-3AD203B41FA5}">
                      <a16:colId xmlns:a16="http://schemas.microsoft.com/office/drawing/2014/main" xmlns="" val="20021"/>
                    </a:ext>
                  </a:extLst>
                </a:gridCol>
                <a:gridCol w="176190">
                  <a:extLst>
                    <a:ext uri="{9D8B030D-6E8A-4147-A177-3AD203B41FA5}">
                      <a16:colId xmlns:a16="http://schemas.microsoft.com/office/drawing/2014/main" xmlns="" val="20022"/>
                    </a:ext>
                  </a:extLst>
                </a:gridCol>
                <a:gridCol w="165176">
                  <a:extLst>
                    <a:ext uri="{9D8B030D-6E8A-4147-A177-3AD203B41FA5}">
                      <a16:colId xmlns:a16="http://schemas.microsoft.com/office/drawing/2014/main" xmlns="" val="20023"/>
                    </a:ext>
                  </a:extLst>
                </a:gridCol>
                <a:gridCol w="151413">
                  <a:extLst>
                    <a:ext uri="{9D8B030D-6E8A-4147-A177-3AD203B41FA5}">
                      <a16:colId xmlns:a16="http://schemas.microsoft.com/office/drawing/2014/main" xmlns="" val="20024"/>
                    </a:ext>
                  </a:extLst>
                </a:gridCol>
                <a:gridCol w="172518">
                  <a:extLst>
                    <a:ext uri="{9D8B030D-6E8A-4147-A177-3AD203B41FA5}">
                      <a16:colId xmlns:a16="http://schemas.microsoft.com/office/drawing/2014/main" xmlns="" val="20025"/>
                    </a:ext>
                  </a:extLst>
                </a:gridCol>
                <a:gridCol w="173437">
                  <a:extLst>
                    <a:ext uri="{9D8B030D-6E8A-4147-A177-3AD203B41FA5}">
                      <a16:colId xmlns:a16="http://schemas.microsoft.com/office/drawing/2014/main" xmlns="" val="20026"/>
                    </a:ext>
                  </a:extLst>
                </a:gridCol>
                <a:gridCol w="176190">
                  <a:extLst>
                    <a:ext uri="{9D8B030D-6E8A-4147-A177-3AD203B41FA5}">
                      <a16:colId xmlns:a16="http://schemas.microsoft.com/office/drawing/2014/main" xmlns="" val="20027"/>
                    </a:ext>
                  </a:extLst>
                </a:gridCol>
                <a:gridCol w="194542">
                  <a:extLst>
                    <a:ext uri="{9D8B030D-6E8A-4147-A177-3AD203B41FA5}">
                      <a16:colId xmlns:a16="http://schemas.microsoft.com/office/drawing/2014/main" xmlns="" val="20028"/>
                    </a:ext>
                  </a:extLst>
                </a:gridCol>
                <a:gridCol w="190873">
                  <a:extLst>
                    <a:ext uri="{9D8B030D-6E8A-4147-A177-3AD203B41FA5}">
                      <a16:colId xmlns:a16="http://schemas.microsoft.com/office/drawing/2014/main" xmlns="" val="20029"/>
                    </a:ext>
                  </a:extLst>
                </a:gridCol>
                <a:gridCol w="194542">
                  <a:extLst>
                    <a:ext uri="{9D8B030D-6E8A-4147-A177-3AD203B41FA5}">
                      <a16:colId xmlns:a16="http://schemas.microsoft.com/office/drawing/2014/main" xmlns="" val="20030"/>
                    </a:ext>
                  </a:extLst>
                </a:gridCol>
                <a:gridCol w="165176">
                  <a:extLst>
                    <a:ext uri="{9D8B030D-6E8A-4147-A177-3AD203B41FA5}">
                      <a16:colId xmlns:a16="http://schemas.microsoft.com/office/drawing/2014/main" xmlns="" val="20031"/>
                    </a:ext>
                  </a:extLst>
                </a:gridCol>
              </a:tblGrid>
              <a:tr h="85894">
                <a:tc>
                  <a:txBody>
                    <a:bodyPr/>
                    <a:lstStyle/>
                    <a:p>
                      <a:pPr algn="ctr" fontAlgn="ctr"/>
                      <a:endParaRPr lang="fr-BE" sz="400" b="0" i="0" u="none" strike="noStrike" dirty="0">
                        <a:solidFill>
                          <a:srgbClr val="000000"/>
                        </a:solidFill>
                        <a:latin typeface="Calibri"/>
                      </a:endParaRPr>
                    </a:p>
                  </a:txBody>
                  <a:tcPr marL="2815" marR="2815" marT="281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fr-BE" sz="400" b="0" i="0" u="none" strike="noStrike" dirty="0">
                        <a:solidFill>
                          <a:srgbClr val="000000"/>
                        </a:solidFill>
                        <a:latin typeface="Calibri"/>
                      </a:endParaRPr>
                    </a:p>
                  </a:txBody>
                  <a:tcPr marL="2815" marR="2815" marT="281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fr-BE" sz="400" b="0" i="0" u="none" strike="noStrike" dirty="0">
                        <a:solidFill>
                          <a:srgbClr val="000000"/>
                        </a:solidFill>
                        <a:latin typeface="Calibri"/>
                      </a:endParaRPr>
                    </a:p>
                  </a:txBody>
                  <a:tcPr marL="2815" marR="2815" marT="281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fr-BE" sz="400" b="0" i="0" u="none" strike="noStrike" dirty="0">
                        <a:solidFill>
                          <a:srgbClr val="000000"/>
                        </a:solidFill>
                        <a:latin typeface="Calibri"/>
                      </a:endParaRPr>
                    </a:p>
                  </a:txBody>
                  <a:tcPr marL="2815" marR="2815" marT="281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fr-BE" sz="400" b="0" i="0" u="none" strike="noStrike" dirty="0">
                        <a:solidFill>
                          <a:srgbClr val="000000"/>
                        </a:solidFill>
                        <a:latin typeface="Calibri"/>
                      </a:endParaRPr>
                    </a:p>
                  </a:txBody>
                  <a:tcPr marL="2815" marR="2815" marT="281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rtl="0" fontAlgn="ctr"/>
                      <a:r>
                        <a:rPr lang="fr-BE" sz="400" b="0" i="0" u="none" strike="noStrike" dirty="0">
                          <a:solidFill>
                            <a:srgbClr val="000000"/>
                          </a:solidFill>
                          <a:latin typeface="Calibri"/>
                        </a:rPr>
                        <a:t>Allergy History </a:t>
                      </a:r>
                    </a:p>
                  </a:txBody>
                  <a:tcPr marL="2815" marR="2815" marT="28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hMerge="1">
                  <a:txBody>
                    <a:bodyPr/>
                    <a:lstStyle/>
                    <a:p>
                      <a:endParaRPr lang="fr-BE"/>
                    </a:p>
                  </a:txBody>
                  <a:tcPr/>
                </a:tc>
                <a:tc hMerge="1">
                  <a:txBody>
                    <a:bodyPr/>
                    <a:lstStyle/>
                    <a:p>
                      <a:endParaRPr lang="fr-BE"/>
                    </a:p>
                  </a:txBody>
                  <a:tcPr/>
                </a:tc>
                <a:tc hMerge="1">
                  <a:txBody>
                    <a:bodyPr/>
                    <a:lstStyle/>
                    <a:p>
                      <a:endParaRPr lang="fr-BE"/>
                    </a:p>
                  </a:txBody>
                  <a:tcPr/>
                </a:tc>
                <a:tc gridSpan="6">
                  <a:txBody>
                    <a:bodyPr/>
                    <a:lstStyle/>
                    <a:p>
                      <a:pPr algn="ctr" rtl="0" fontAlgn="ctr"/>
                      <a:r>
                        <a:rPr lang="fr-BE" sz="400" b="0" i="0" u="none" strike="noStrike" dirty="0">
                          <a:solidFill>
                            <a:srgbClr val="000000"/>
                          </a:solidFill>
                          <a:latin typeface="Calibri"/>
                        </a:rPr>
                        <a:t>SPT (mm)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gridSpan="4">
                  <a:txBody>
                    <a:bodyPr/>
                    <a:lstStyle/>
                    <a:p>
                      <a:pPr algn="ctr" rtl="0" fontAlgn="ctr"/>
                      <a:r>
                        <a:rPr lang="fr-BE" sz="400" b="0" i="0" u="none" strike="noStrike" dirty="0">
                          <a:solidFill>
                            <a:srgbClr val="000000"/>
                          </a:solidFill>
                          <a:latin typeface="Calibri"/>
                        </a:rPr>
                        <a:t>ImmunoCAP - sIgE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fr-BE"/>
                    </a:p>
                  </a:txBody>
                  <a:tcPr/>
                </a:tc>
                <a:tc hMerge="1">
                  <a:txBody>
                    <a:bodyPr/>
                    <a:lstStyle/>
                    <a:p>
                      <a:endParaRPr lang="fr-BE"/>
                    </a:p>
                  </a:txBody>
                  <a:tcPr/>
                </a:tc>
                <a:tc hMerge="1">
                  <a:txBody>
                    <a:bodyPr/>
                    <a:lstStyle/>
                    <a:p>
                      <a:endParaRPr lang="fr-BE"/>
                    </a:p>
                  </a:txBody>
                  <a:tcPr/>
                </a:tc>
                <a:tc gridSpan="13">
                  <a:txBody>
                    <a:bodyPr/>
                    <a:lstStyle/>
                    <a:p>
                      <a:pPr algn="ctr" rtl="0" fontAlgn="ctr"/>
                      <a:r>
                        <a:rPr lang="fr-BE" sz="400" b="0" i="0" u="none" strike="noStrike" dirty="0">
                          <a:solidFill>
                            <a:srgbClr val="000000"/>
                          </a:solidFill>
                          <a:latin typeface="Calibri"/>
                        </a:rPr>
                        <a:t>ImmunoCAP ISAC microarray -  sIgE  </a:t>
                      </a:r>
                    </a:p>
                  </a:txBody>
                  <a:tcPr marL="2815" marR="2815" marT="28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xmlns="" val="10000"/>
                  </a:ext>
                </a:extLst>
              </a:tr>
              <a:tr h="161740">
                <a:tc>
                  <a:txBody>
                    <a:bodyPr/>
                    <a:lstStyle/>
                    <a:p>
                      <a:pPr algn="ctr" rtl="0" fontAlgn="ctr"/>
                      <a:r>
                        <a:rPr lang="fr-BE" sz="400" b="0" i="0" u="none" strike="noStrike" dirty="0">
                          <a:solidFill>
                            <a:srgbClr val="000000"/>
                          </a:solidFill>
                          <a:latin typeface="Calibri"/>
                        </a:rPr>
                        <a:t>P </a:t>
                      </a:r>
                    </a:p>
                  </a:txBody>
                  <a:tcPr marL="2815" marR="2815" marT="28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rtl="0" fontAlgn="ctr"/>
                      <a:r>
                        <a:rPr lang="fr-BE" sz="400" b="0" i="0" u="none" strike="noStrike" dirty="0">
                          <a:solidFill>
                            <a:srgbClr val="000000"/>
                          </a:solidFill>
                          <a:latin typeface="Calibri"/>
                        </a:rPr>
                        <a:t>Age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rtl="0" fontAlgn="ctr"/>
                      <a:r>
                        <a:rPr lang="fr-BE" sz="400" b="0" i="0" u="none" strike="noStrike" dirty="0">
                          <a:solidFill>
                            <a:srgbClr val="000000"/>
                          </a:solidFill>
                          <a:latin typeface="Calibri"/>
                        </a:rPr>
                        <a:t>Sex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rtl="0" fontAlgn="ctr"/>
                      <a:r>
                        <a:rPr lang="fr-BE" sz="400" b="0" i="0" u="none" strike="noStrike" dirty="0">
                          <a:solidFill>
                            <a:srgbClr val="000000"/>
                          </a:solidFill>
                          <a:latin typeface="Calibri"/>
                        </a:rPr>
                        <a:t>Atopy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rtl="0" fontAlgn="ctr"/>
                      <a:r>
                        <a:rPr lang="fr-BE" sz="400" b="0" i="0" u="none" strike="noStrike" dirty="0">
                          <a:solidFill>
                            <a:srgbClr val="000000"/>
                          </a:solidFill>
                          <a:latin typeface="Calibri"/>
                        </a:rPr>
                        <a:t>Entomophagy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rtl="0" fontAlgn="ctr"/>
                      <a:r>
                        <a:rPr lang="fr-BE" sz="400" b="0" i="0" u="none" strike="noStrike" dirty="0">
                          <a:solidFill>
                            <a:srgbClr val="000000"/>
                          </a:solidFill>
                          <a:latin typeface="Calibri"/>
                        </a:rPr>
                        <a:t>Symptoms after cricket meal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shrimp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HDM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cockroach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Pos Ctrl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Neg Ctrl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shrimp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 HDM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cockroach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cricket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Der p 10    TP</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Pen a 1   TP</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shrimp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cockroach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CCD MUXF3</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Bla g 1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Bla g 2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Bla g 5</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Bla g 7      TP</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Der f 1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Der f 2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Der p 1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Der p 10  TP</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Der p 2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Pen m 1     TP</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Pen m 2   AK</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Pen m 4  </a:t>
                      </a:r>
                    </a:p>
                  </a:txBody>
                  <a:tcPr marL="2815" marR="2815" marT="28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extLst>
                  <a:ext uri="{0D108BD9-81ED-4DB2-BD59-A6C34878D82A}">
                    <a16:rowId xmlns:a16="http://schemas.microsoft.com/office/drawing/2014/main" xmlns="" val="10001"/>
                  </a:ext>
                </a:extLst>
              </a:tr>
              <a:tr h="93827">
                <a:tc>
                  <a:txBody>
                    <a:bodyPr/>
                    <a:lstStyle/>
                    <a:p>
                      <a:pPr algn="ctr" rtl="0" fontAlgn="b"/>
                      <a:r>
                        <a:rPr lang="fr-BE" sz="400" b="0" i="0" u="none" strike="noStrike" dirty="0">
                          <a:solidFill>
                            <a:srgbClr val="000000"/>
                          </a:solidFill>
                          <a:latin typeface="Calibri"/>
                        </a:rPr>
                        <a:t>1</a:t>
                      </a:r>
                    </a:p>
                  </a:txBody>
                  <a:tcPr marL="2815" marR="2815" marT="2815" marB="0" anchor="b">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31</a:t>
                      </a:r>
                    </a:p>
                  </a:txBody>
                  <a:tcPr marL="2815" marR="2815" marT="2815" marB="0" anchor="b">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M </a:t>
                      </a:r>
                    </a:p>
                  </a:txBody>
                  <a:tcPr marL="2815" marR="2815" marT="2815" marB="0" anchor="b">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As-Rh-C </a:t>
                      </a:r>
                    </a:p>
                  </a:txBody>
                  <a:tcPr marL="2815" marR="2815" marT="2815" marB="0" anchor="b">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Cricket season </a:t>
                      </a:r>
                    </a:p>
                  </a:txBody>
                  <a:tcPr marL="2815" marR="2815" marT="2815" marB="0" anchor="b">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rtl="0" fontAlgn="b"/>
                      <a:r>
                        <a:rPr lang="pt-BR" sz="400" b="0" i="0" u="none" strike="noStrike" dirty="0">
                          <a:solidFill>
                            <a:srgbClr val="000000"/>
                          </a:solidFill>
                          <a:latin typeface="Calibri"/>
                        </a:rPr>
                        <a:t>OAS - U - </a:t>
                      </a:r>
                      <a:r>
                        <a:rPr lang="pt-BR" sz="400" b="0" i="0" u="none" strike="noStrike" dirty="0">
                          <a:solidFill>
                            <a:srgbClr val="FF0000"/>
                          </a:solidFill>
                          <a:latin typeface="Calibri"/>
                        </a:rPr>
                        <a:t>AO</a:t>
                      </a:r>
                      <a:r>
                        <a:rPr lang="pt-BR" sz="400" b="0" i="0" u="none" strike="noStrike" dirty="0">
                          <a:solidFill>
                            <a:srgbClr val="000000"/>
                          </a:solidFill>
                          <a:latin typeface="Calibri"/>
                        </a:rPr>
                        <a:t> - GI - V </a:t>
                      </a:r>
                    </a:p>
                  </a:txBody>
                  <a:tcPr marL="2815" marR="2815" marT="2815" marB="0" anchor="b">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C9C9"/>
                    </a:solidFill>
                  </a:tcPr>
                </a:tc>
                <a:tc>
                  <a:txBody>
                    <a:bodyPr/>
                    <a:lstStyle/>
                    <a:p>
                      <a:pPr algn="ctr" rtl="0" fontAlgn="b"/>
                      <a:r>
                        <a:rPr lang="fr-BE" sz="400" b="0" i="0" u="none" strike="noStrike" dirty="0">
                          <a:solidFill>
                            <a:srgbClr val="FF0000"/>
                          </a:solidFill>
                          <a:latin typeface="Calibri"/>
                        </a:rPr>
                        <a:t>Yes </a:t>
                      </a:r>
                    </a:p>
                  </a:txBody>
                  <a:tcPr marL="2815" marR="2815" marT="2815" marB="0" anchor="b">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FF0000"/>
                          </a:solidFill>
                          <a:latin typeface="Calibri"/>
                        </a:rPr>
                        <a:t>Yes </a:t>
                      </a:r>
                    </a:p>
                  </a:txBody>
                  <a:tcPr marL="2815" marR="2815" marT="2815" marB="0" anchor="b">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 </a:t>
                      </a:r>
                    </a:p>
                  </a:txBody>
                  <a:tcPr marL="2815" marR="2815" marT="2815" marB="0" anchor="b">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5</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2</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4</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C9C9"/>
                    </a:solidFill>
                  </a:tcPr>
                </a:tc>
                <a:tc>
                  <a:txBody>
                    <a:bodyPr/>
                    <a:lstStyle/>
                    <a:p>
                      <a:pPr algn="ctr" rtl="0" fontAlgn="ctr"/>
                      <a:r>
                        <a:rPr lang="fr-BE" sz="400" b="0" i="0" u="none" strike="noStrike" dirty="0">
                          <a:solidFill>
                            <a:srgbClr val="FF0000"/>
                          </a:solidFill>
                          <a:latin typeface="Calibri"/>
                        </a:rPr>
                        <a:t>8</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C9C9"/>
                    </a:solidFill>
                  </a:tcPr>
                </a:tc>
                <a:tc>
                  <a:txBody>
                    <a:bodyPr/>
                    <a:lstStyle/>
                    <a:p>
                      <a:pPr algn="ctr" rtl="0" fontAlgn="ctr"/>
                      <a:r>
                        <a:rPr lang="fr-BE" sz="400" b="0" i="0" u="none" strike="noStrike" dirty="0">
                          <a:solidFill>
                            <a:srgbClr val="000000"/>
                          </a:solidFill>
                          <a:latin typeface="Calibri"/>
                        </a:rPr>
                        <a:t>NT </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7</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C9C9"/>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BEEF3"/>
                    </a:solidFill>
                  </a:tcPr>
                </a:tc>
                <a:tc>
                  <a:txBody>
                    <a:bodyPr/>
                    <a:lstStyle/>
                    <a:p>
                      <a:pPr algn="ctr" rtl="0" fontAlgn="b"/>
                      <a:r>
                        <a:rPr lang="fr-BE" sz="400" b="0" i="0" u="none" strike="noStrike" dirty="0">
                          <a:solidFill>
                            <a:srgbClr val="FF0000"/>
                          </a:solidFill>
                          <a:latin typeface="Calibri"/>
                        </a:rPr>
                        <a:t>0,98</a:t>
                      </a:r>
                    </a:p>
                  </a:txBody>
                  <a:tcPr marL="2815" marR="2815" marT="2815" marB="0" anchor="b">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C9C9"/>
                    </a:solidFill>
                  </a:tcPr>
                </a:tc>
                <a:tc>
                  <a:txBody>
                    <a:bodyPr/>
                    <a:lstStyle/>
                    <a:p>
                      <a:pPr algn="ctr" rtl="0" fontAlgn="ctr"/>
                      <a:r>
                        <a:rPr lang="fr-BE" sz="400" b="0" i="0" u="none" strike="noStrike" dirty="0">
                          <a:solidFill>
                            <a:srgbClr val="FF0000"/>
                          </a:solidFill>
                          <a:latin typeface="Calibri"/>
                        </a:rPr>
                        <a:t>1,02</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C9C9"/>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C9C9"/>
                    </a:solidFill>
                  </a:tcPr>
                </a:tc>
                <a:tc>
                  <a:txBody>
                    <a:bodyPr/>
                    <a:lstStyle/>
                    <a:p>
                      <a:pPr algn="ctr" rtl="0" fontAlgn="ctr"/>
                      <a:r>
                        <a:rPr lang="fr-BE" sz="400" b="0" i="0" u="none" strike="noStrike" dirty="0">
                          <a:solidFill>
                            <a:srgbClr val="FF0000"/>
                          </a:solidFill>
                          <a:latin typeface="Calibri"/>
                        </a:rPr>
                        <a:t>10,54</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FF0000"/>
                          </a:solidFill>
                          <a:latin typeface="Calibri"/>
                        </a:rPr>
                        <a:t>25,11</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FF0000"/>
                          </a:solidFill>
                          <a:latin typeface="Calibri"/>
                        </a:rPr>
                        <a:t>21,06</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C9C9"/>
                    </a:solidFill>
                  </a:tcPr>
                </a:tc>
                <a:tc>
                  <a:txBody>
                    <a:bodyPr/>
                    <a:lstStyle/>
                    <a:p>
                      <a:pPr algn="ctr" rtl="0" fontAlgn="ctr"/>
                      <a:r>
                        <a:rPr lang="fr-BE" sz="400" b="0" i="0" u="none" strike="noStrike" dirty="0">
                          <a:solidFill>
                            <a:srgbClr val="FF0000"/>
                          </a:solidFill>
                          <a:latin typeface="Calibri"/>
                        </a:rPr>
                        <a:t>33,34</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C9C9"/>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C9C9"/>
                    </a:solidFill>
                  </a:tcPr>
                </a:tc>
                <a:extLst>
                  <a:ext uri="{0D108BD9-81ED-4DB2-BD59-A6C34878D82A}">
                    <a16:rowId xmlns:a16="http://schemas.microsoft.com/office/drawing/2014/main" xmlns="" val="10002"/>
                  </a:ext>
                </a:extLst>
              </a:tr>
              <a:tr h="89359">
                <a:tc>
                  <a:txBody>
                    <a:bodyPr/>
                    <a:lstStyle/>
                    <a:p>
                      <a:pPr algn="ctr" rtl="0" fontAlgn="b"/>
                      <a:r>
                        <a:rPr lang="fr-BE" sz="400" b="0" i="0" u="none" strike="noStrike" dirty="0">
                          <a:solidFill>
                            <a:srgbClr val="000000"/>
                          </a:solidFill>
                          <a:latin typeface="Calibri"/>
                        </a:rPr>
                        <a:t>2</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26</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F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As-Rh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Cricket season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400" b="0" i="0" u="none" strike="noStrike" dirty="0">
                          <a:solidFill>
                            <a:srgbClr val="000000"/>
                          </a:solidFill>
                          <a:latin typeface="Calibri"/>
                        </a:rPr>
                        <a:t>OAS - Dys - HypoT -V - </a:t>
                      </a:r>
                      <a:r>
                        <a:rPr lang="pt-BR" sz="400" b="0" i="0" u="none" strike="noStrike" dirty="0">
                          <a:solidFill>
                            <a:srgbClr val="FF0000"/>
                          </a:solidFill>
                          <a:latin typeface="Calibri"/>
                        </a:rPr>
                        <a:t>AO </a:t>
                      </a:r>
                      <a:endParaRPr lang="pt-BR" sz="400" b="0" i="0" u="none" strike="noStrike" dirty="0">
                        <a:solidFill>
                          <a:srgbClr val="000000"/>
                        </a:solidFill>
                        <a:latin typeface="Calibri"/>
                      </a:endParaRP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FF0000"/>
                          </a:solidFill>
                          <a:latin typeface="Calibri"/>
                        </a:rPr>
                        <a:t>Yes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5</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fr-BE" sz="400" b="0" i="0" u="none" strike="noStrike" dirty="0">
                          <a:solidFill>
                            <a:srgbClr val="000000"/>
                          </a:solidFill>
                          <a:latin typeface="Calibri"/>
                        </a:rPr>
                        <a:t>0</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fr-BE" sz="400" b="0" i="0" u="none" strike="noStrike" dirty="0">
                          <a:solidFill>
                            <a:srgbClr val="FF0000"/>
                          </a:solidFill>
                          <a:latin typeface="Calibri"/>
                        </a:rPr>
                        <a:t>5</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NT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NT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fr-BE" sz="400" b="0" i="0" u="none" strike="noStrike" dirty="0">
                          <a:solidFill>
                            <a:srgbClr val="FF0000"/>
                          </a:solidFill>
                          <a:latin typeface="Calibri"/>
                        </a:rPr>
                        <a:t>5</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fr-BE" sz="400" b="0" i="0" u="none" strike="noStrike" dirty="0">
                          <a:solidFill>
                            <a:srgbClr val="FF0000"/>
                          </a:solidFill>
                          <a:latin typeface="Calibri"/>
                        </a:rPr>
                        <a:t>6,75</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b"/>
                      <a:r>
                        <a:rPr lang="fr-BE" sz="400" b="0" i="0" u="none" strike="noStrike" dirty="0">
                          <a:solidFill>
                            <a:srgbClr val="FF0000"/>
                          </a:solidFill>
                          <a:latin typeface="Calibri"/>
                        </a:rPr>
                        <a:t>4,24</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b"/>
                      <a:r>
                        <a:rPr lang="fr-BE" sz="400" b="0" i="0" u="none" strike="noStrike" dirty="0">
                          <a:solidFill>
                            <a:srgbClr val="FF0000"/>
                          </a:solidFill>
                          <a:latin typeface="Calibri"/>
                        </a:rPr>
                        <a:t>6,71</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b"/>
                      <a:r>
                        <a:rPr lang="fr-BE" sz="400" b="0" i="0" u="none" strike="noStrike" dirty="0">
                          <a:solidFill>
                            <a:srgbClr val="000000"/>
                          </a:solidFill>
                          <a:latin typeface="Calibri"/>
                        </a:rPr>
                        <a:t>NT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b"/>
                      <a:r>
                        <a:rPr lang="fr-BE" sz="400" b="0" i="0" u="none" strike="noStrike" dirty="0">
                          <a:solidFill>
                            <a:srgbClr val="FF0000"/>
                          </a:solidFill>
                          <a:latin typeface="Calibri"/>
                        </a:rPr>
                        <a:t>7,1</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b"/>
                      <a:r>
                        <a:rPr lang="fr-BE" sz="400" b="0" i="0" u="none" strike="noStrike" dirty="0">
                          <a:solidFill>
                            <a:srgbClr val="FF0000"/>
                          </a:solidFill>
                          <a:latin typeface="Calibri"/>
                        </a:rPr>
                        <a:t>3,4</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b"/>
                      <a:r>
                        <a:rPr lang="fr-BE" sz="400" b="0" i="0" u="none" strike="noStrike" dirty="0">
                          <a:solidFill>
                            <a:srgbClr val="FF0000"/>
                          </a:solidFill>
                          <a:latin typeface="Calibri"/>
                        </a:rPr>
                        <a:t>6,9</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b"/>
                      <a:r>
                        <a:rPr lang="fr-BE" sz="400" b="0" i="0" u="none" strike="noStrike" dirty="0">
                          <a:solidFill>
                            <a:srgbClr val="FF0000"/>
                          </a:solidFill>
                          <a:latin typeface="Calibri"/>
                        </a:rPr>
                        <a:t>6,6</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b"/>
                      <a:r>
                        <a:rPr lang="fr-BE" sz="400" b="0" i="0" u="none" strike="noStrike" dirty="0">
                          <a:solidFill>
                            <a:srgbClr val="FF0000"/>
                          </a:solidFill>
                          <a:latin typeface="Calibri"/>
                        </a:rPr>
                        <a:t>6,8</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b"/>
                      <a:r>
                        <a:rPr lang="fr-BE" sz="400" b="0" i="0" u="none" strike="noStrike" dirty="0">
                          <a:solidFill>
                            <a:srgbClr val="FF0000"/>
                          </a:solidFill>
                          <a:latin typeface="Calibri"/>
                        </a:rPr>
                        <a:t>7,2</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b"/>
                      <a:r>
                        <a:rPr lang="fr-BE" sz="400" b="0" i="0" u="none" strike="noStrike" dirty="0">
                          <a:solidFill>
                            <a:srgbClr val="FF0000"/>
                          </a:solidFill>
                          <a:latin typeface="Calibri"/>
                        </a:rPr>
                        <a:t>7,1</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extLst>
                  <a:ext uri="{0D108BD9-81ED-4DB2-BD59-A6C34878D82A}">
                    <a16:rowId xmlns:a16="http://schemas.microsoft.com/office/drawing/2014/main" xmlns="" val="10003"/>
                  </a:ext>
                </a:extLst>
              </a:tr>
              <a:tr h="133822">
                <a:tc>
                  <a:txBody>
                    <a:bodyPr/>
                    <a:lstStyle/>
                    <a:p>
                      <a:pPr algn="ctr" rtl="0" fontAlgn="b"/>
                      <a:r>
                        <a:rPr lang="fr-BE" sz="400" b="0" i="0" u="none" strike="noStrike" dirty="0">
                          <a:solidFill>
                            <a:srgbClr val="000000"/>
                          </a:solidFill>
                          <a:latin typeface="Calibri"/>
                        </a:rPr>
                        <a:t>3</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26</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F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As-Rh-AD-C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Occasional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ctr" rtl="0" fontAlgn="b"/>
                      <a:r>
                        <a:rPr lang="pt-BR" sz="400" b="0" i="0" u="none" strike="noStrike" dirty="0">
                          <a:solidFill>
                            <a:srgbClr val="000000"/>
                          </a:solidFill>
                          <a:latin typeface="Calibri"/>
                        </a:rPr>
                        <a:t>OAS - U - </a:t>
                      </a:r>
                      <a:r>
                        <a:rPr lang="pt-BR" sz="400" b="0" i="0" u="none" strike="noStrike" dirty="0">
                          <a:solidFill>
                            <a:srgbClr val="FF0000"/>
                          </a:solidFill>
                          <a:latin typeface="Calibri"/>
                        </a:rPr>
                        <a:t>AO</a:t>
                      </a:r>
                      <a:r>
                        <a:rPr lang="pt-BR" sz="400" b="0" i="0" u="none" strike="noStrike" dirty="0">
                          <a:solidFill>
                            <a:srgbClr val="000000"/>
                          </a:solidFill>
                          <a:latin typeface="Calibri"/>
                        </a:rPr>
                        <a:t> - Rh - C - GI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FF0000"/>
                          </a:solidFill>
                          <a:latin typeface="Calibri"/>
                        </a:rPr>
                        <a:t>Yes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FF0000"/>
                          </a:solidFill>
                          <a:latin typeface="Calibri"/>
                        </a:rPr>
                        <a:t>Yes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5</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4</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4</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6</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0,22</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FF0000"/>
                          </a:solidFill>
                          <a:latin typeface="Calibri"/>
                        </a:rPr>
                        <a:t>0,23</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DBEEF3"/>
                    </a:solidFill>
                  </a:tcPr>
                </a:tc>
                <a:tc>
                  <a:txBody>
                    <a:bodyPr/>
                    <a:lstStyle/>
                    <a:p>
                      <a:pPr algn="ctr" rtl="0" fontAlgn="b"/>
                      <a:r>
                        <a:rPr lang="fr-BE" sz="400" b="0" i="0" u="none" strike="noStrike" dirty="0">
                          <a:solidFill>
                            <a:srgbClr val="FF0000"/>
                          </a:solidFill>
                          <a:latin typeface="Calibri"/>
                        </a:rPr>
                        <a:t>6,26</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NT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FF0000"/>
                          </a:solidFill>
                          <a:latin typeface="Calibri"/>
                        </a:rPr>
                        <a:t>0,64</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FF0000"/>
                          </a:solidFill>
                          <a:latin typeface="Calibri"/>
                        </a:rPr>
                        <a:t>0,6</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FF0000"/>
                          </a:solidFill>
                          <a:latin typeface="Calibri"/>
                        </a:rPr>
                        <a:t>0,56</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FF0000"/>
                          </a:solidFill>
                          <a:latin typeface="Calibri"/>
                        </a:rPr>
                        <a:t>14,84</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93CDDD"/>
                    </a:solidFill>
                  </a:tcPr>
                </a:tc>
                <a:extLst>
                  <a:ext uri="{0D108BD9-81ED-4DB2-BD59-A6C34878D82A}">
                    <a16:rowId xmlns:a16="http://schemas.microsoft.com/office/drawing/2014/main" xmlns="" val="10004"/>
                  </a:ext>
                </a:extLst>
              </a:tr>
              <a:tr h="93827">
                <a:tc>
                  <a:txBody>
                    <a:bodyPr/>
                    <a:lstStyle/>
                    <a:p>
                      <a:pPr algn="ctr" rtl="0" fontAlgn="b"/>
                      <a:r>
                        <a:rPr lang="fr-BE" sz="400" b="0" i="0" u="none" strike="noStrike" dirty="0">
                          <a:solidFill>
                            <a:srgbClr val="000000"/>
                          </a:solidFill>
                          <a:latin typeface="Calibri"/>
                        </a:rPr>
                        <a:t>4</a:t>
                      </a:r>
                    </a:p>
                  </a:txBody>
                  <a:tcPr marL="2815" marR="2815" marT="2815" marB="0" anchor="b">
                    <a:lnL w="1270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36</a:t>
                      </a:r>
                    </a:p>
                  </a:txBody>
                  <a:tcPr marL="2815" marR="2815" marT="2815" marB="0" anchor="b">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M </a:t>
                      </a:r>
                    </a:p>
                  </a:txBody>
                  <a:tcPr marL="2815" marR="2815" marT="2815" marB="0" anchor="b">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As-Rh </a:t>
                      </a:r>
                    </a:p>
                  </a:txBody>
                  <a:tcPr marL="2815" marR="2815" marT="2815" marB="0" anchor="b">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Occasional </a:t>
                      </a:r>
                    </a:p>
                  </a:txBody>
                  <a:tcPr marL="2815" marR="2815" marT="2815" marB="0" anchor="b">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OAS - U - </a:t>
                      </a:r>
                      <a:r>
                        <a:rPr lang="fr-BE" sz="400" b="0" i="0" u="none" strike="noStrike" dirty="0">
                          <a:solidFill>
                            <a:srgbClr val="FF0000"/>
                          </a:solidFill>
                          <a:latin typeface="Calibri"/>
                        </a:rPr>
                        <a:t>AO </a:t>
                      </a:r>
                      <a:endParaRPr lang="fr-BE" sz="400" b="0" i="0" u="none" strike="noStrike" dirty="0">
                        <a:solidFill>
                          <a:srgbClr val="000000"/>
                        </a:solidFill>
                        <a:latin typeface="Calibri"/>
                      </a:endParaRPr>
                    </a:p>
                  </a:txBody>
                  <a:tcPr marL="2815" marR="2815" marT="2815" marB="0" anchor="b">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C8F"/>
                    </a:solidFill>
                  </a:tcPr>
                </a:tc>
                <a:tc>
                  <a:txBody>
                    <a:bodyPr/>
                    <a:lstStyle/>
                    <a:p>
                      <a:pPr algn="ctr" rtl="0" fontAlgn="b"/>
                      <a:r>
                        <a:rPr lang="fr-BE" sz="400" b="0" i="0" u="none" strike="noStrike" dirty="0">
                          <a:solidFill>
                            <a:srgbClr val="FF0000"/>
                          </a:solidFill>
                          <a:latin typeface="Calibri"/>
                        </a:rPr>
                        <a:t>Yes </a:t>
                      </a:r>
                    </a:p>
                  </a:txBody>
                  <a:tcPr marL="2815" marR="2815" marT="2815" marB="0" anchor="b">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 </a:t>
                      </a:r>
                    </a:p>
                  </a:txBody>
                  <a:tcPr marL="2815" marR="2815" marT="2815" marB="0" anchor="b">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6</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NT </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5</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C8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b"/>
                      <a:r>
                        <a:rPr lang="fr-BE" sz="400" b="0" i="0" u="none" strike="noStrike" dirty="0">
                          <a:solidFill>
                            <a:srgbClr val="000000"/>
                          </a:solidFill>
                          <a:latin typeface="Calibri"/>
                        </a:rPr>
                        <a:t>neg </a:t>
                      </a:r>
                    </a:p>
                  </a:txBody>
                  <a:tcPr marL="2815" marR="2815" marT="2815" marB="0" anchor="b">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FF0000"/>
                          </a:solidFill>
                          <a:latin typeface="Calibri"/>
                        </a:rPr>
                        <a:t>0,12</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C8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C8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E46D0A"/>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C8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C8F"/>
                    </a:solidFill>
                  </a:tcPr>
                </a:tc>
                <a:extLst>
                  <a:ext uri="{0D108BD9-81ED-4DB2-BD59-A6C34878D82A}">
                    <a16:rowId xmlns:a16="http://schemas.microsoft.com/office/drawing/2014/main" xmlns="" val="10005"/>
                  </a:ext>
                </a:extLst>
              </a:tr>
              <a:tr h="93827">
                <a:tc>
                  <a:txBody>
                    <a:bodyPr/>
                    <a:lstStyle/>
                    <a:p>
                      <a:pPr algn="ctr" rtl="0" fontAlgn="b"/>
                      <a:r>
                        <a:rPr lang="fr-BE" sz="400" b="0" i="0" u="none" strike="noStrike" dirty="0">
                          <a:solidFill>
                            <a:srgbClr val="000000"/>
                          </a:solidFill>
                          <a:latin typeface="Calibri"/>
                        </a:rPr>
                        <a:t>5</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44</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M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Rh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Occasional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U - OAS - GI - V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FF0000"/>
                          </a:solidFill>
                          <a:latin typeface="Calibri"/>
                        </a:rPr>
                        <a:t>Yes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5</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NT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6</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BEEF3"/>
                    </a:solidFill>
                  </a:tcPr>
                </a:tc>
                <a:tc>
                  <a:txBody>
                    <a:bodyPr/>
                    <a:lstStyle/>
                    <a:p>
                      <a:pPr algn="ctr" rtl="0" fontAlgn="b"/>
                      <a:r>
                        <a:rPr lang="fr-BE" sz="400" b="0" i="0" u="none" strike="noStrike" dirty="0">
                          <a:solidFill>
                            <a:srgbClr val="FF0000"/>
                          </a:solidFill>
                          <a:latin typeface="Calibri"/>
                        </a:rPr>
                        <a:t>6,8</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FF0000"/>
                          </a:solidFill>
                          <a:latin typeface="Calibri"/>
                        </a:rPr>
                        <a:t>9,57</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extLst>
                  <a:ext uri="{0D108BD9-81ED-4DB2-BD59-A6C34878D82A}">
                    <a16:rowId xmlns:a16="http://schemas.microsoft.com/office/drawing/2014/main" xmlns="" val="10006"/>
                  </a:ext>
                </a:extLst>
              </a:tr>
              <a:tr h="89359">
                <a:tc>
                  <a:txBody>
                    <a:bodyPr/>
                    <a:lstStyle/>
                    <a:p>
                      <a:pPr algn="ctr" rtl="0" fontAlgn="b"/>
                      <a:r>
                        <a:rPr lang="fr-BE" sz="400" b="0" i="0" u="none" strike="noStrike" dirty="0">
                          <a:solidFill>
                            <a:srgbClr val="000000"/>
                          </a:solidFill>
                          <a:latin typeface="Calibri"/>
                        </a:rPr>
                        <a:t>6</a:t>
                      </a:r>
                    </a:p>
                  </a:txBody>
                  <a:tcPr marL="2815" marR="2815" marT="2815"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55</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F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As-Rh-C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Cricket season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OAS - U - OE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5,5</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4</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4</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4</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FF0000"/>
                          </a:solidFill>
                          <a:latin typeface="Calibri"/>
                        </a:rPr>
                        <a:t>0,18</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FF0000"/>
                          </a:solidFill>
                          <a:latin typeface="Calibri"/>
                        </a:rPr>
                        <a:t>0,14</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BEEF3"/>
                    </a:solidFill>
                  </a:tcPr>
                </a:tc>
                <a:tc>
                  <a:txBody>
                    <a:bodyPr/>
                    <a:lstStyle/>
                    <a:p>
                      <a:pPr algn="ctr" rtl="0" fontAlgn="b"/>
                      <a:r>
                        <a:rPr lang="fr-BE" sz="400" b="0" i="0" u="none" strike="noStrike" dirty="0">
                          <a:solidFill>
                            <a:srgbClr val="FF0000"/>
                          </a:solidFill>
                          <a:latin typeface="Calibri"/>
                        </a:rPr>
                        <a:t>6,36</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FF0000"/>
                          </a:solidFill>
                          <a:latin typeface="Calibri"/>
                        </a:rPr>
                        <a:t>14,6</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FF0000"/>
                          </a:solidFill>
                          <a:latin typeface="Calibri"/>
                        </a:rPr>
                        <a:t>1,22</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BEDBB"/>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D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FF0000"/>
                          </a:solidFill>
                          <a:latin typeface="Calibri"/>
                        </a:rPr>
                        <a:t>13,19</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extLst>
                  <a:ext uri="{0D108BD9-81ED-4DB2-BD59-A6C34878D82A}">
                    <a16:rowId xmlns:a16="http://schemas.microsoft.com/office/drawing/2014/main" xmlns="" val="10007"/>
                  </a:ext>
                </a:extLst>
              </a:tr>
              <a:tr h="133822">
                <a:tc>
                  <a:txBody>
                    <a:bodyPr/>
                    <a:lstStyle/>
                    <a:p>
                      <a:pPr algn="ctr" rtl="0" fontAlgn="b"/>
                      <a:r>
                        <a:rPr lang="fr-BE" sz="400" b="0" i="0" u="none" strike="noStrike" dirty="0">
                          <a:solidFill>
                            <a:srgbClr val="000000"/>
                          </a:solidFill>
                          <a:latin typeface="Calibri"/>
                        </a:rPr>
                        <a:t>7</a:t>
                      </a:r>
                    </a:p>
                  </a:txBody>
                  <a:tcPr marL="2815" marR="2815" marT="2815"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39</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M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As-Rh-AD-C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2 x/year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U -GI - V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b"/>
                      <a:r>
                        <a:rPr lang="fr-BE" sz="400" b="0" i="0" u="none" strike="noStrike" dirty="0">
                          <a:solidFill>
                            <a:srgbClr val="FF0000"/>
                          </a:solidFill>
                          <a:latin typeface="Calibri"/>
                        </a:rPr>
                        <a:t>Yes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FF0000"/>
                          </a:solidFill>
                          <a:latin typeface="Calibri"/>
                        </a:rPr>
                        <a:t>Yes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5</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10</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6</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8</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BEEF3"/>
                    </a:solidFill>
                  </a:tcPr>
                </a:tc>
                <a:tc>
                  <a:txBody>
                    <a:bodyPr/>
                    <a:lstStyle/>
                    <a:p>
                      <a:pPr algn="ctr" rtl="0" fontAlgn="b"/>
                      <a:r>
                        <a:rPr lang="fr-BE" sz="400" b="0" i="0" u="none" strike="noStrike" dirty="0">
                          <a:solidFill>
                            <a:srgbClr val="FF0000"/>
                          </a:solidFill>
                          <a:latin typeface="Calibri"/>
                        </a:rPr>
                        <a:t>0,11</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BEEF3"/>
                    </a:solidFill>
                  </a:tcPr>
                </a:tc>
                <a:tc>
                  <a:txBody>
                    <a:bodyPr/>
                    <a:lstStyle/>
                    <a:p>
                      <a:pPr algn="ctr" rtl="0" fontAlgn="b"/>
                      <a:r>
                        <a:rPr lang="fr-BE" sz="400" b="0" i="0" u="none" strike="noStrike" dirty="0">
                          <a:solidFill>
                            <a:srgbClr val="FF0000"/>
                          </a:solidFill>
                          <a:latin typeface="Calibri"/>
                        </a:rPr>
                        <a:t>56,7</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b"/>
                      <a:r>
                        <a:rPr lang="fr-BE" sz="400" b="0" i="0" u="none" strike="noStrike" dirty="0">
                          <a:solidFill>
                            <a:srgbClr val="FF0000"/>
                          </a:solidFill>
                          <a:latin typeface="Calibri"/>
                        </a:rPr>
                        <a:t>25,6</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FF0000"/>
                          </a:solidFill>
                          <a:latin typeface="Calibri"/>
                        </a:rPr>
                        <a:t>1,6</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FF0000"/>
                          </a:solidFill>
                          <a:latin typeface="Calibri"/>
                        </a:rPr>
                        <a:t>30</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FF0000"/>
                          </a:solidFill>
                          <a:latin typeface="Calibri"/>
                        </a:rPr>
                        <a:t>1,2</a:t>
                      </a:r>
                    </a:p>
                  </a:txBody>
                  <a:tcPr marL="2815" marR="2815" marT="2815" marB="0" anchor="ctr">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extLst>
                  <a:ext uri="{0D108BD9-81ED-4DB2-BD59-A6C34878D82A}">
                    <a16:rowId xmlns:a16="http://schemas.microsoft.com/office/drawing/2014/main" xmlns="" val="10008"/>
                  </a:ext>
                </a:extLst>
              </a:tr>
              <a:tr h="89359">
                <a:tc>
                  <a:txBody>
                    <a:bodyPr/>
                    <a:lstStyle/>
                    <a:p>
                      <a:pPr algn="ctr" rtl="0" fontAlgn="b"/>
                      <a:r>
                        <a:rPr lang="fr-BE" sz="400" b="0" i="0" u="none" strike="noStrike" dirty="0">
                          <a:solidFill>
                            <a:srgbClr val="000000"/>
                          </a:solidFill>
                          <a:latin typeface="Calibri"/>
                        </a:rPr>
                        <a:t>8</a:t>
                      </a:r>
                    </a:p>
                  </a:txBody>
                  <a:tcPr marL="2815" marR="2815" marT="2815"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8</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F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As-Rh-C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Cricket season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OAS - U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b"/>
                      <a:r>
                        <a:rPr lang="fr-BE" sz="400" b="0" i="0" u="none" strike="noStrike" dirty="0">
                          <a:solidFill>
                            <a:srgbClr val="000000"/>
                          </a:solidFill>
                          <a:latin typeface="Calibri"/>
                        </a:rPr>
                        <a:t>?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FF0000"/>
                          </a:solidFill>
                          <a:latin typeface="Calibri"/>
                        </a:rPr>
                        <a:t>Yes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4</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4</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4</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DBEEF3"/>
                    </a:solidFill>
                  </a:tcPr>
                </a:tc>
                <a:tc>
                  <a:txBody>
                    <a:bodyPr/>
                    <a:lstStyle/>
                    <a:p>
                      <a:pPr algn="ctr" rtl="0" fontAlgn="b"/>
                      <a:r>
                        <a:rPr lang="fr-BE" sz="400" b="0" i="0" u="none" strike="noStrike" dirty="0">
                          <a:solidFill>
                            <a:srgbClr val="FF0000"/>
                          </a:solidFill>
                          <a:latin typeface="Calibri"/>
                        </a:rPr>
                        <a:t>9,83</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FF0000"/>
                          </a:solidFill>
                          <a:latin typeface="Calibri"/>
                        </a:rPr>
                        <a:t>0,72</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FF0000"/>
                          </a:solidFill>
                          <a:latin typeface="Calibri"/>
                        </a:rPr>
                        <a:t>26,78</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85FFFF"/>
                    </a:solidFill>
                  </a:tcPr>
                </a:tc>
                <a:extLst>
                  <a:ext uri="{0D108BD9-81ED-4DB2-BD59-A6C34878D82A}">
                    <a16:rowId xmlns:a16="http://schemas.microsoft.com/office/drawing/2014/main" xmlns="" val="10009"/>
                  </a:ext>
                </a:extLst>
              </a:tr>
              <a:tr h="93827">
                <a:tc>
                  <a:txBody>
                    <a:bodyPr/>
                    <a:lstStyle/>
                    <a:p>
                      <a:pPr algn="ctr" rtl="0" fontAlgn="b"/>
                      <a:r>
                        <a:rPr lang="fr-BE" sz="400" b="0" i="0" u="none" strike="noStrike" dirty="0">
                          <a:solidFill>
                            <a:srgbClr val="000000"/>
                          </a:solidFill>
                          <a:latin typeface="Calibri"/>
                        </a:rPr>
                        <a:t>9</a:t>
                      </a:r>
                    </a:p>
                  </a:txBody>
                  <a:tcPr marL="2815" marR="2815" marT="2815" marB="0" anchor="b">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20</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M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Rh-AD-C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2 x/year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U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5FFFF"/>
                    </a:solidFill>
                  </a:tcPr>
                </a:tc>
                <a:tc>
                  <a:txBody>
                    <a:bodyPr/>
                    <a:lstStyle/>
                    <a:p>
                      <a:pPr algn="ctr" rtl="0" fontAlgn="b"/>
                      <a:r>
                        <a:rPr lang="fr-BE" sz="400" b="0" i="0" u="none" strike="noStrike" dirty="0">
                          <a:solidFill>
                            <a:srgbClr val="000000"/>
                          </a:solidFill>
                          <a:latin typeface="Calibri"/>
                        </a:rPr>
                        <a:t>?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FF0000"/>
                          </a:solidFill>
                          <a:latin typeface="Calibri"/>
                        </a:rPr>
                        <a:t>Yes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 </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6</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5</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6</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5</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4</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BEEF3"/>
                    </a:solidFill>
                  </a:tcPr>
                </a:tc>
                <a:tc>
                  <a:txBody>
                    <a:bodyPr/>
                    <a:lstStyle/>
                    <a:p>
                      <a:pPr algn="ctr" rtl="0" fontAlgn="b"/>
                      <a:r>
                        <a:rPr lang="fr-BE" sz="400" b="0" i="0" u="none" strike="noStrike" dirty="0">
                          <a:solidFill>
                            <a:srgbClr val="FF0000"/>
                          </a:solidFill>
                          <a:latin typeface="Calibri"/>
                        </a:rPr>
                        <a:t>3,17</a:t>
                      </a:r>
                    </a:p>
                  </a:txBody>
                  <a:tcPr marL="2815" marR="2815" marT="281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FF0000"/>
                          </a:solidFill>
                          <a:latin typeface="Calibri"/>
                        </a:rPr>
                        <a:t>28</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FF0000"/>
                          </a:solidFill>
                          <a:latin typeface="Calibri"/>
                        </a:rPr>
                        <a:t>3,35</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FF0000"/>
                          </a:solidFill>
                          <a:latin typeface="Calibri"/>
                        </a:rPr>
                        <a:t>0,53</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FF0000"/>
                          </a:solidFill>
                          <a:latin typeface="Calibri"/>
                        </a:rPr>
                        <a:t>0,82</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FF0000"/>
                          </a:solidFill>
                          <a:latin typeface="Calibri"/>
                        </a:rPr>
                        <a:t>0,53</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FF0000"/>
                          </a:solidFill>
                          <a:latin typeface="Calibri"/>
                        </a:rPr>
                        <a:t>3,22</a:t>
                      </a:r>
                    </a:p>
                  </a:txBody>
                  <a:tcPr marL="2815" marR="2815" marT="281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5FF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5FFFF"/>
                    </a:solidFill>
                  </a:tcPr>
                </a:tc>
                <a:extLst>
                  <a:ext uri="{0D108BD9-81ED-4DB2-BD59-A6C34878D82A}">
                    <a16:rowId xmlns:a16="http://schemas.microsoft.com/office/drawing/2014/main" xmlns="" val="10010"/>
                  </a:ext>
                </a:extLst>
              </a:tr>
              <a:tr h="89359">
                <a:tc>
                  <a:txBody>
                    <a:bodyPr/>
                    <a:lstStyle/>
                    <a:p>
                      <a:pPr algn="ctr" rtl="0" fontAlgn="b"/>
                      <a:r>
                        <a:rPr lang="fr-BE" sz="400" b="0" i="0" u="none" strike="noStrike" dirty="0">
                          <a:solidFill>
                            <a:srgbClr val="000000"/>
                          </a:solidFill>
                          <a:latin typeface="Calibri"/>
                        </a:rPr>
                        <a:t>10</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14</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F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Rh-C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1 x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GI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FF0000"/>
                          </a:solidFill>
                          <a:latin typeface="Calibri"/>
                        </a:rPr>
                        <a:t>Yes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5</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4</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5</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6</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b"/>
                      <a:r>
                        <a:rPr lang="fr-BE" sz="400" b="0" i="0" u="none" strike="noStrike" dirty="0">
                          <a:solidFill>
                            <a:srgbClr val="FF0000"/>
                          </a:solidFill>
                          <a:latin typeface="Calibri"/>
                        </a:rPr>
                        <a:t>0,48</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FF0000"/>
                          </a:solidFill>
                          <a:latin typeface="Calibri"/>
                        </a:rPr>
                        <a:t>21,7</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FF0000"/>
                          </a:solidFill>
                          <a:latin typeface="Calibri"/>
                        </a:rPr>
                        <a:t>4,07</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extLst>
                  <a:ext uri="{0D108BD9-81ED-4DB2-BD59-A6C34878D82A}">
                    <a16:rowId xmlns:a16="http://schemas.microsoft.com/office/drawing/2014/main" xmlns="" val="10011"/>
                  </a:ext>
                </a:extLst>
              </a:tr>
              <a:tr h="93827">
                <a:tc>
                  <a:txBody>
                    <a:bodyPr/>
                    <a:lstStyle/>
                    <a:p>
                      <a:pPr algn="ctr" rtl="0" fontAlgn="b"/>
                      <a:r>
                        <a:rPr lang="fr-BE" sz="400" b="0" i="0" u="none" strike="noStrike" dirty="0">
                          <a:solidFill>
                            <a:srgbClr val="000000"/>
                          </a:solidFill>
                          <a:latin typeface="Calibri"/>
                        </a:rPr>
                        <a:t>11</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31</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M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As-Rh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Stop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OAS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FF0000"/>
                          </a:solidFill>
                          <a:latin typeface="Calibri"/>
                        </a:rPr>
                        <a:t>Yes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5</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5</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5</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6</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8</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0,12</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FF0000"/>
                          </a:solidFill>
                          <a:latin typeface="Calibri"/>
                        </a:rPr>
                        <a:t>0,12</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DBEEF3"/>
                    </a:solidFill>
                  </a:tcPr>
                </a:tc>
                <a:tc>
                  <a:txBody>
                    <a:bodyPr/>
                    <a:lstStyle/>
                    <a:p>
                      <a:pPr algn="ctr" rtl="0" fontAlgn="b"/>
                      <a:r>
                        <a:rPr lang="fr-BE" sz="400" b="0" i="0" u="none" strike="noStrike" dirty="0">
                          <a:solidFill>
                            <a:srgbClr val="FF0000"/>
                          </a:solidFill>
                          <a:latin typeface="Calibri"/>
                        </a:rPr>
                        <a:t>12,6</a:t>
                      </a:r>
                    </a:p>
                  </a:txBody>
                  <a:tcPr marL="2815" marR="2815" marT="2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FF0000"/>
                          </a:solidFill>
                          <a:latin typeface="Calibri"/>
                        </a:rPr>
                        <a:t>4,77</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FF0000"/>
                          </a:solidFill>
                          <a:latin typeface="Calibri"/>
                        </a:rPr>
                        <a:t>0,46</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FBEDBB"/>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FF0000"/>
                          </a:solidFill>
                          <a:latin typeface="Calibri"/>
                        </a:rPr>
                        <a:t>1,88</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FF0000"/>
                          </a:solidFill>
                          <a:latin typeface="Calibri"/>
                        </a:rPr>
                        <a:t>42,86</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C00CC"/>
                      </a:solidFill>
                      <a:prstDash val="solid"/>
                      <a:round/>
                      <a:headEnd type="none" w="med" len="med"/>
                      <a:tailEnd type="none" w="med" len="med"/>
                    </a:lnB>
                    <a:solidFill>
                      <a:srgbClr val="93CDDD"/>
                    </a:solidFill>
                  </a:tcPr>
                </a:tc>
                <a:extLst>
                  <a:ext uri="{0D108BD9-81ED-4DB2-BD59-A6C34878D82A}">
                    <a16:rowId xmlns:a16="http://schemas.microsoft.com/office/drawing/2014/main" xmlns="" val="10012"/>
                  </a:ext>
                </a:extLst>
              </a:tr>
              <a:tr h="133822">
                <a:tc>
                  <a:txBody>
                    <a:bodyPr/>
                    <a:lstStyle/>
                    <a:p>
                      <a:pPr algn="ctr" rtl="0" fontAlgn="b"/>
                      <a:r>
                        <a:rPr lang="fr-BE" sz="400" b="0" i="0" u="none" strike="noStrike" dirty="0">
                          <a:solidFill>
                            <a:srgbClr val="000000"/>
                          </a:solidFill>
                          <a:latin typeface="Calibri"/>
                        </a:rPr>
                        <a:t>12</a:t>
                      </a:r>
                    </a:p>
                  </a:txBody>
                  <a:tcPr marL="2815" marR="2815" marT="2815" marB="0" anchor="b">
                    <a:lnL w="1270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17</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F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As-Rh-AD-C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Occasion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No symptoms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B9FF"/>
                    </a:solidFill>
                  </a:tcPr>
                </a:tc>
                <a:tc>
                  <a:txBody>
                    <a:bodyPr/>
                    <a:lstStyle/>
                    <a:p>
                      <a:pPr algn="ctr" rtl="0" fontAlgn="b"/>
                      <a:r>
                        <a:rPr lang="fr-BE" sz="400" b="0" i="0" u="none" strike="noStrike" dirty="0">
                          <a:solidFill>
                            <a:srgbClr val="FF0000"/>
                          </a:solidFill>
                          <a:latin typeface="Calibri"/>
                        </a:rPr>
                        <a:t>Yes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E1FF"/>
                    </a:solidFill>
                  </a:tcPr>
                </a:tc>
                <a:tc>
                  <a:txBody>
                    <a:bodyPr/>
                    <a:lstStyle/>
                    <a:p>
                      <a:pPr algn="ctr" rtl="0" fontAlgn="b"/>
                      <a:r>
                        <a:rPr lang="fr-BE" sz="400" b="0" i="0" u="none" strike="noStrike" dirty="0">
                          <a:solidFill>
                            <a:srgbClr val="FF0000"/>
                          </a:solidFill>
                          <a:latin typeface="Calibri"/>
                        </a:rPr>
                        <a:t>Yes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FF0000"/>
                          </a:solidFill>
                          <a:latin typeface="Calibri"/>
                        </a:rPr>
                        <a:t>Yes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6</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6</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E1FF"/>
                    </a:solidFill>
                  </a:tcPr>
                </a:tc>
                <a:tc>
                  <a:txBody>
                    <a:bodyPr/>
                    <a:lstStyle/>
                    <a:p>
                      <a:pPr algn="ctr" rtl="0" fontAlgn="ctr"/>
                      <a:r>
                        <a:rPr lang="fr-BE" sz="400" b="0" i="0" u="none" strike="noStrike" dirty="0">
                          <a:solidFill>
                            <a:srgbClr val="FF0000"/>
                          </a:solidFill>
                          <a:latin typeface="Calibri"/>
                        </a:rPr>
                        <a:t>4</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6</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5</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E1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DBEEF3"/>
                    </a:solidFill>
                  </a:tcPr>
                </a:tc>
                <a:tc>
                  <a:txBody>
                    <a:bodyPr/>
                    <a:lstStyle/>
                    <a:p>
                      <a:pPr algn="ctr" rtl="0" fontAlgn="b"/>
                      <a:r>
                        <a:rPr lang="fr-BE" sz="400" b="0" i="0" u="none" strike="noStrike" dirty="0">
                          <a:solidFill>
                            <a:srgbClr val="FF0000"/>
                          </a:solidFill>
                          <a:latin typeface="Calibri"/>
                        </a:rPr>
                        <a:t>0,33</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E1FF"/>
                    </a:solidFill>
                  </a:tcPr>
                </a:tc>
                <a:tc>
                  <a:txBody>
                    <a:bodyPr/>
                    <a:lstStyle/>
                    <a:p>
                      <a:pPr algn="ctr" rtl="0" fontAlgn="ctr"/>
                      <a:r>
                        <a:rPr lang="fr-BE" sz="400" b="0" i="0" u="none" strike="noStrike" dirty="0">
                          <a:solidFill>
                            <a:srgbClr val="FF0000"/>
                          </a:solidFill>
                          <a:latin typeface="Calibri"/>
                        </a:rPr>
                        <a:t>25,1</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E1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B9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B9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B9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12700" cap="flat" cmpd="sng" algn="ctr">
                      <a:solidFill>
                        <a:srgbClr val="CC00CC"/>
                      </a:solidFill>
                      <a:prstDash val="solid"/>
                      <a:round/>
                      <a:headEnd type="none" w="med" len="med"/>
                      <a:tailEnd type="none" w="med" len="med"/>
                    </a:lnR>
                    <a:lnT w="1270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B9FF"/>
                    </a:solidFill>
                  </a:tcPr>
                </a:tc>
                <a:extLst>
                  <a:ext uri="{0D108BD9-81ED-4DB2-BD59-A6C34878D82A}">
                    <a16:rowId xmlns:a16="http://schemas.microsoft.com/office/drawing/2014/main" xmlns="" val="10013"/>
                  </a:ext>
                </a:extLst>
              </a:tr>
              <a:tr h="89359">
                <a:tc>
                  <a:txBody>
                    <a:bodyPr/>
                    <a:lstStyle/>
                    <a:p>
                      <a:pPr algn="ctr" rtl="0" fontAlgn="b"/>
                      <a:r>
                        <a:rPr lang="fr-BE" sz="400" b="0" i="0" u="none" strike="noStrike" dirty="0">
                          <a:solidFill>
                            <a:srgbClr val="000000"/>
                          </a:solidFill>
                          <a:latin typeface="Calibri"/>
                        </a:rPr>
                        <a:t>13</a:t>
                      </a:r>
                    </a:p>
                  </a:txBody>
                  <a:tcPr marL="2815" marR="2815" marT="2815" marB="0" anchor="b">
                    <a:lnL w="1270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44</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M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Rh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Cricket season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No symptoms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B9FF"/>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FF0000"/>
                          </a:solidFill>
                          <a:latin typeface="Calibri"/>
                        </a:rPr>
                        <a:t>Yes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6</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4,5</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E1FF"/>
                    </a:solidFill>
                  </a:tcPr>
                </a:tc>
                <a:tc>
                  <a:txBody>
                    <a:bodyPr/>
                    <a:lstStyle/>
                    <a:p>
                      <a:pPr algn="ctr" rtl="0" fontAlgn="ctr"/>
                      <a:r>
                        <a:rPr lang="fr-BE" sz="400" b="0" i="0" u="none" strike="noStrike" dirty="0">
                          <a:solidFill>
                            <a:srgbClr val="FF0000"/>
                          </a:solidFill>
                          <a:latin typeface="Calibri"/>
                        </a:rPr>
                        <a:t>5</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4</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E1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E1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E1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FF0000"/>
                          </a:solidFill>
                          <a:latin typeface="Calibri"/>
                        </a:rPr>
                        <a:t>9,14</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FF0000"/>
                          </a:solidFill>
                          <a:latin typeface="Calibri"/>
                        </a:rPr>
                        <a:t>12,32</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B9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B9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B9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1270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6350" cap="flat" cmpd="sng" algn="ctr">
                      <a:solidFill>
                        <a:srgbClr val="CC00CC"/>
                      </a:solidFill>
                      <a:prstDash val="solid"/>
                      <a:round/>
                      <a:headEnd type="none" w="med" len="med"/>
                      <a:tailEnd type="none" w="med" len="med"/>
                    </a:lnB>
                    <a:solidFill>
                      <a:srgbClr val="FFB9FF"/>
                    </a:solidFill>
                  </a:tcPr>
                </a:tc>
                <a:extLst>
                  <a:ext uri="{0D108BD9-81ED-4DB2-BD59-A6C34878D82A}">
                    <a16:rowId xmlns:a16="http://schemas.microsoft.com/office/drawing/2014/main" xmlns="" val="10014"/>
                  </a:ext>
                </a:extLst>
              </a:tr>
              <a:tr h="93827">
                <a:tc>
                  <a:txBody>
                    <a:bodyPr/>
                    <a:lstStyle/>
                    <a:p>
                      <a:pPr algn="ctr" rtl="0" fontAlgn="b"/>
                      <a:r>
                        <a:rPr lang="fr-BE" sz="400" b="0" i="0" u="none" strike="noStrike" dirty="0">
                          <a:solidFill>
                            <a:srgbClr val="000000"/>
                          </a:solidFill>
                          <a:latin typeface="Calibri"/>
                        </a:rPr>
                        <a:t>14</a:t>
                      </a:r>
                    </a:p>
                  </a:txBody>
                  <a:tcPr marL="2815" marR="2815" marT="2815" marB="0" anchor="b">
                    <a:lnL w="1270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27</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F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Rh-C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Occasional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No symptoms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B9FF"/>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5</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5</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E1FF"/>
                    </a:solidFill>
                  </a:tcPr>
                </a:tc>
                <a:tc>
                  <a:txBody>
                    <a:bodyPr/>
                    <a:lstStyle/>
                    <a:p>
                      <a:pPr algn="ctr" rtl="0" fontAlgn="ctr"/>
                      <a:r>
                        <a:rPr lang="fr-BE" sz="400" b="0" i="0" u="none" strike="noStrike" dirty="0">
                          <a:solidFill>
                            <a:srgbClr val="FF0000"/>
                          </a:solidFill>
                          <a:latin typeface="Calibri"/>
                        </a:rPr>
                        <a:t>5</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NT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5</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E1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DBEEF3"/>
                    </a:solidFill>
                  </a:tcPr>
                </a:tc>
                <a:tc>
                  <a:txBody>
                    <a:bodyPr/>
                    <a:lstStyle/>
                    <a:p>
                      <a:pPr algn="ctr" rtl="0" fontAlgn="b"/>
                      <a:r>
                        <a:rPr lang="fr-BE" sz="400" b="0" i="0" u="none" strike="noStrike" dirty="0">
                          <a:solidFill>
                            <a:srgbClr val="FF0000"/>
                          </a:solidFill>
                          <a:latin typeface="Calibri"/>
                        </a:rPr>
                        <a:t>2,59</a:t>
                      </a:r>
                    </a:p>
                  </a:txBody>
                  <a:tcPr marL="2815" marR="2815" marT="2815" marB="0" anchor="b">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E1FF"/>
                    </a:solidFill>
                  </a:tcPr>
                </a:tc>
                <a:tc>
                  <a:txBody>
                    <a:bodyPr/>
                    <a:lstStyle/>
                    <a:p>
                      <a:pPr algn="ctr" rtl="0" fontAlgn="ctr"/>
                      <a:r>
                        <a:rPr lang="fr-BE" sz="400" b="0" i="0" u="none" strike="noStrike" dirty="0">
                          <a:solidFill>
                            <a:srgbClr val="FF0000"/>
                          </a:solidFill>
                          <a:latin typeface="Calibri"/>
                        </a:rPr>
                        <a:t>40,8</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E1FF"/>
                    </a:solidFill>
                  </a:tcPr>
                </a:tc>
                <a:tc>
                  <a:txBody>
                    <a:bodyPr/>
                    <a:lstStyle/>
                    <a:p>
                      <a:pPr algn="ctr" rtl="0" fontAlgn="ctr"/>
                      <a:r>
                        <a:rPr lang="fr-BE" sz="400" b="0" i="0" u="none" strike="noStrike" dirty="0">
                          <a:solidFill>
                            <a:srgbClr val="FF0000"/>
                          </a:solidFill>
                          <a:latin typeface="Calibri"/>
                        </a:rPr>
                        <a:t>0,63</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BEDBB"/>
                    </a:solidFill>
                  </a:tcPr>
                </a:tc>
                <a:tc>
                  <a:txBody>
                    <a:bodyPr/>
                    <a:lstStyle/>
                    <a:p>
                      <a:pPr algn="ctr" rtl="0" fontAlgn="ctr"/>
                      <a:r>
                        <a:rPr lang="fr-BE" sz="400" b="0" i="0" u="none" strike="noStrike" dirty="0">
                          <a:solidFill>
                            <a:srgbClr val="FF0000"/>
                          </a:solidFill>
                          <a:latin typeface="Calibri"/>
                        </a:rPr>
                        <a:t>3,53</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B9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B9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635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B9FF"/>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CC00CC"/>
                      </a:solidFill>
                      <a:prstDash val="solid"/>
                      <a:round/>
                      <a:headEnd type="none" w="med" len="med"/>
                      <a:tailEnd type="none" w="med" len="med"/>
                    </a:lnL>
                    <a:lnR w="12700" cap="flat" cmpd="sng" algn="ctr">
                      <a:solidFill>
                        <a:srgbClr val="CC00CC"/>
                      </a:solidFill>
                      <a:prstDash val="solid"/>
                      <a:round/>
                      <a:headEnd type="none" w="med" len="med"/>
                      <a:tailEnd type="none" w="med" len="med"/>
                    </a:lnR>
                    <a:lnT w="6350" cap="flat" cmpd="sng" algn="ctr">
                      <a:solidFill>
                        <a:srgbClr val="CC00CC"/>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B9FF"/>
                    </a:solidFill>
                  </a:tcPr>
                </a:tc>
                <a:extLst>
                  <a:ext uri="{0D108BD9-81ED-4DB2-BD59-A6C34878D82A}">
                    <a16:rowId xmlns:a16="http://schemas.microsoft.com/office/drawing/2014/main" xmlns="" val="10015"/>
                  </a:ext>
                </a:extLst>
              </a:tr>
              <a:tr h="93827">
                <a:tc>
                  <a:txBody>
                    <a:bodyPr/>
                    <a:lstStyle/>
                    <a:p>
                      <a:pPr algn="ctr" rtl="0" fontAlgn="b"/>
                      <a:r>
                        <a:rPr lang="fr-BE" sz="400" b="0" i="0" u="none" strike="noStrike" dirty="0">
                          <a:solidFill>
                            <a:srgbClr val="000000"/>
                          </a:solidFill>
                          <a:latin typeface="Calibri"/>
                        </a:rPr>
                        <a:t>15</a:t>
                      </a:r>
                    </a:p>
                  </a:txBody>
                  <a:tcPr marL="2815" marR="2815" marT="2815" marB="0" anchor="b">
                    <a:lnL w="1270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30</a:t>
                      </a:r>
                    </a:p>
                  </a:txBody>
                  <a:tcPr marL="2815" marR="2815" marT="2815"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M </a:t>
                      </a:r>
                    </a:p>
                  </a:txBody>
                  <a:tcPr marL="2815" marR="2815" marT="2815"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Rh </a:t>
                      </a:r>
                    </a:p>
                  </a:txBody>
                  <a:tcPr marL="2815" marR="2815" marT="2815"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rtl="0" fontAlgn="b"/>
                      <a:r>
                        <a:rPr lang="fr-BE" sz="400" b="0" i="0" u="none" strike="noStrike" dirty="0">
                          <a:solidFill>
                            <a:srgbClr val="000000"/>
                          </a:solidFill>
                          <a:latin typeface="Calibri"/>
                        </a:rPr>
                        <a:t>NEVER </a:t>
                      </a:r>
                    </a:p>
                  </a:txBody>
                  <a:tcPr marL="2815" marR="2815" marT="2815"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2FFF8D"/>
                    </a:solidFill>
                  </a:tcPr>
                </a:tc>
                <a:tc>
                  <a:txBody>
                    <a:bodyPr/>
                    <a:lstStyle/>
                    <a:p>
                      <a:pPr algn="ctr" rtl="0" fontAlgn="b"/>
                      <a:r>
                        <a:rPr lang="fr-BE" sz="400" b="0" i="0" u="none" strike="noStrike" dirty="0">
                          <a:solidFill>
                            <a:srgbClr val="000000"/>
                          </a:solidFill>
                          <a:latin typeface="Calibri"/>
                        </a:rPr>
                        <a:t>/ </a:t>
                      </a:r>
                    </a:p>
                  </a:txBody>
                  <a:tcPr marL="2815" marR="2815" marT="2815"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DFDFD"/>
                    </a:solidFill>
                  </a:tcPr>
                </a:tc>
                <a:tc>
                  <a:txBody>
                    <a:bodyPr/>
                    <a:lstStyle/>
                    <a:p>
                      <a:pPr algn="ctr" rtl="0" fontAlgn="b"/>
                      <a:r>
                        <a:rPr lang="fr-BE" sz="400" b="0" i="0" u="none" strike="noStrike" dirty="0">
                          <a:solidFill>
                            <a:srgbClr val="000000"/>
                          </a:solidFill>
                          <a:latin typeface="Calibri"/>
                        </a:rPr>
                        <a:t>No </a:t>
                      </a:r>
                    </a:p>
                  </a:txBody>
                  <a:tcPr marL="2815" marR="2815" marT="2815"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DFDFD"/>
                    </a:solidFill>
                  </a:tcPr>
                </a:tc>
                <a:tc>
                  <a:txBody>
                    <a:bodyPr/>
                    <a:lstStyle/>
                    <a:p>
                      <a:pPr algn="ctr" rtl="0" fontAlgn="ctr"/>
                      <a:r>
                        <a:rPr lang="fr-BE" sz="400" b="0" i="0" u="none" strike="noStrike" dirty="0">
                          <a:solidFill>
                            <a:srgbClr val="000000"/>
                          </a:solidFill>
                          <a:latin typeface="Calibri"/>
                        </a:rPr>
                        <a:t>5</a:t>
                      </a:r>
                    </a:p>
                  </a:txBody>
                  <a:tcPr marL="2815" marR="2815" marT="281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4</a:t>
                      </a:r>
                    </a:p>
                  </a:txBody>
                  <a:tcPr marL="2815" marR="2815" marT="281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2FFF8D"/>
                    </a:solidFill>
                  </a:tcPr>
                </a:tc>
                <a:tc>
                  <a:txBody>
                    <a:bodyPr/>
                    <a:lstStyle/>
                    <a:p>
                      <a:pPr algn="ctr" rtl="0" fontAlgn="ctr"/>
                      <a:r>
                        <a:rPr lang="fr-BE" sz="400" b="0" i="0" u="none" strike="noStrike" dirty="0">
                          <a:solidFill>
                            <a:srgbClr val="FF0000"/>
                          </a:solidFill>
                          <a:latin typeface="Calibri"/>
                        </a:rPr>
                        <a:t>8</a:t>
                      </a:r>
                    </a:p>
                  </a:txBody>
                  <a:tcPr marL="2815" marR="2815" marT="281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2FFF8D"/>
                    </a:solidFill>
                  </a:tcPr>
                </a:tc>
                <a:tc>
                  <a:txBody>
                    <a:bodyPr/>
                    <a:lstStyle/>
                    <a:p>
                      <a:pPr algn="ctr" rtl="0" fontAlgn="ctr"/>
                      <a:r>
                        <a:rPr lang="fr-BE" sz="400" b="0" i="0" u="none" strike="noStrike" dirty="0">
                          <a:solidFill>
                            <a:srgbClr val="000000"/>
                          </a:solidFill>
                          <a:latin typeface="Calibri"/>
                        </a:rPr>
                        <a:t>0</a:t>
                      </a:r>
                    </a:p>
                  </a:txBody>
                  <a:tcPr marL="2815" marR="2815" marT="281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B6DDE8"/>
                    </a:solidFill>
                  </a:tcPr>
                </a:tc>
                <a:tc>
                  <a:txBody>
                    <a:bodyPr/>
                    <a:lstStyle/>
                    <a:p>
                      <a:pPr algn="ctr" rtl="0" fontAlgn="ctr"/>
                      <a:r>
                        <a:rPr lang="fr-BE" sz="400" b="0" i="0" u="none" strike="noStrike" dirty="0">
                          <a:solidFill>
                            <a:srgbClr val="FF0000"/>
                          </a:solidFill>
                          <a:latin typeface="Calibri"/>
                        </a:rPr>
                        <a:t>7</a:t>
                      </a:r>
                    </a:p>
                  </a:txBody>
                  <a:tcPr marL="2815" marR="2815" marT="281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2FFF8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DBEEF3"/>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2FFF8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2FFF8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b"/>
                      <a:r>
                        <a:rPr lang="fr-BE" sz="400" b="0" i="0" u="none" strike="noStrike" dirty="0">
                          <a:solidFill>
                            <a:srgbClr val="FF0000"/>
                          </a:solidFill>
                          <a:latin typeface="Calibri"/>
                        </a:rPr>
                        <a:t>17</a:t>
                      </a:r>
                    </a:p>
                  </a:txBody>
                  <a:tcPr marL="2815" marR="2815" marT="2815"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b"/>
                      <a:r>
                        <a:rPr lang="fr-BE" sz="400" b="0" i="0" u="none" strike="noStrike" dirty="0">
                          <a:solidFill>
                            <a:srgbClr val="FF0000"/>
                          </a:solidFill>
                          <a:latin typeface="Calibri"/>
                        </a:rPr>
                        <a:t>4,9</a:t>
                      </a:r>
                    </a:p>
                  </a:txBody>
                  <a:tcPr marL="2815" marR="2815" marT="2815"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b"/>
                      <a:r>
                        <a:rPr lang="fr-BE" sz="400" b="0" i="0" u="none" strike="noStrike" dirty="0">
                          <a:solidFill>
                            <a:srgbClr val="FF0000"/>
                          </a:solidFill>
                          <a:latin typeface="Calibri"/>
                        </a:rPr>
                        <a:t>41</a:t>
                      </a:r>
                    </a:p>
                  </a:txBody>
                  <a:tcPr marL="2815" marR="2815" marT="2815"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b"/>
                      <a:r>
                        <a:rPr lang="fr-BE" sz="400" b="0" i="0" u="none" strike="noStrike" dirty="0">
                          <a:solidFill>
                            <a:srgbClr val="FF0000"/>
                          </a:solidFill>
                          <a:latin typeface="Calibri"/>
                        </a:rPr>
                        <a:t>14</a:t>
                      </a:r>
                    </a:p>
                  </a:txBody>
                  <a:tcPr marL="2815" marR="2815" marT="2815"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tc>
                  <a:txBody>
                    <a:bodyPr/>
                    <a:lstStyle/>
                    <a:p>
                      <a:pPr algn="ctr" rtl="0" fontAlgn="b"/>
                      <a:r>
                        <a:rPr lang="fr-BE" sz="400" b="0" i="0" u="none" strike="noStrike" dirty="0">
                          <a:solidFill>
                            <a:srgbClr val="FF0000"/>
                          </a:solidFill>
                          <a:latin typeface="Calibri"/>
                        </a:rPr>
                        <a:t>10</a:t>
                      </a:r>
                    </a:p>
                  </a:txBody>
                  <a:tcPr marL="2815" marR="2815" marT="2815"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2FFF8D"/>
                    </a:solidFill>
                  </a:tcPr>
                </a:tc>
                <a:tc>
                  <a:txBody>
                    <a:bodyPr/>
                    <a:lstStyle/>
                    <a:p>
                      <a:pPr algn="ctr" rtl="0" fontAlgn="ctr"/>
                      <a:r>
                        <a:rPr lang="fr-BE" sz="400" b="0" i="0" u="none" strike="noStrike" dirty="0">
                          <a:solidFill>
                            <a:srgbClr val="000000"/>
                          </a:solidFill>
                          <a:latin typeface="Calibri"/>
                        </a:rPr>
                        <a:t>neg </a:t>
                      </a:r>
                    </a:p>
                  </a:txBody>
                  <a:tcPr marL="2815" marR="2815" marT="2815" marB="0" anchor="ctr">
                    <a:lnL w="635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93CDDD"/>
                    </a:solidFill>
                  </a:tcPr>
                </a:tc>
                <a:extLst>
                  <a:ext uri="{0D108BD9-81ED-4DB2-BD59-A6C34878D82A}">
                    <a16:rowId xmlns:a16="http://schemas.microsoft.com/office/drawing/2014/main" xmlns="" val="10016"/>
                  </a:ext>
                </a:extLst>
              </a:tr>
            </a:tbl>
          </a:graphicData>
        </a:graphic>
      </p:graphicFrame>
      <p:sp>
        <p:nvSpPr>
          <p:cNvPr id="39" name="Rounded Rectangle 5">
            <a:extLst>
              <a:ext uri="{FF2B5EF4-FFF2-40B4-BE49-F238E27FC236}">
                <a16:creationId xmlns:a16="http://schemas.microsoft.com/office/drawing/2014/main" xmlns="" id="{59F94E5F-41F5-E246-8A3E-AC827B5311B5}"/>
              </a:ext>
            </a:extLst>
          </p:cNvPr>
          <p:cNvSpPr/>
          <p:nvPr/>
        </p:nvSpPr>
        <p:spPr>
          <a:xfrm>
            <a:off x="18147" y="3665481"/>
            <a:ext cx="2938903" cy="1444329"/>
          </a:xfrm>
          <a:prstGeom prst="round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3" dirty="0"/>
          </a:p>
        </p:txBody>
      </p:sp>
      <p:sp>
        <p:nvSpPr>
          <p:cNvPr id="42" name="TextBox 15">
            <a:extLst>
              <a:ext uri="{FF2B5EF4-FFF2-40B4-BE49-F238E27FC236}">
                <a16:creationId xmlns:a16="http://schemas.microsoft.com/office/drawing/2014/main" xmlns="" id="{2AB44595-25D1-644E-B852-C5761D45B3E9}"/>
              </a:ext>
            </a:extLst>
          </p:cNvPr>
          <p:cNvSpPr txBox="1"/>
          <p:nvPr/>
        </p:nvSpPr>
        <p:spPr>
          <a:xfrm>
            <a:off x="9288" y="2426834"/>
            <a:ext cx="2968955" cy="1461939"/>
          </a:xfrm>
          <a:prstGeom prst="rect">
            <a:avLst/>
          </a:prstGeom>
          <a:noFill/>
        </p:spPr>
        <p:txBody>
          <a:bodyPr wrap="square" rtlCol="0">
            <a:spAutoFit/>
          </a:bodyPr>
          <a:lstStyle/>
          <a:p>
            <a:pPr algn="just"/>
            <a:r>
              <a:rPr lang="en-GB" sz="700" dirty="0">
                <a:latin typeface="DIN-Regular" pitchFamily="2" charset="0"/>
              </a:rPr>
              <a:t>Although other known arthropod allergens (GADPH, myosin light chain, fructose-biphosphate aldolase, actin, tubulin) have been identified.</a:t>
            </a:r>
          </a:p>
          <a:p>
            <a:pPr algn="just"/>
            <a:r>
              <a:rPr lang="en-GB" sz="700" dirty="0">
                <a:latin typeface="DIN-Regular" pitchFamily="2" charset="0"/>
              </a:rPr>
              <a:t>In-vitro diagnostic tools are able to provide the sensitization profile of patients presenting food allergies. Component-Resolved-Diagnosis using molecular allergens are very useful to determine the eliciting allergens and to understand cross-reactivities. </a:t>
            </a:r>
          </a:p>
          <a:p>
            <a:pPr algn="just"/>
            <a:r>
              <a:rPr lang="en-GB" sz="700" b="1" dirty="0">
                <a:latin typeface="DIN-Regular" pitchFamily="2" charset="0"/>
              </a:rPr>
              <a:t>The aim of the study </a:t>
            </a:r>
            <a:r>
              <a:rPr lang="en-GB" sz="700" dirty="0">
                <a:latin typeface="DIN-Regular" pitchFamily="2" charset="0"/>
              </a:rPr>
              <a:t>was to highlight for the first time the </a:t>
            </a:r>
            <a:r>
              <a:rPr lang="en-GB" sz="700" b="1" dirty="0">
                <a:latin typeface="DIN-Regular" pitchFamily="2" charset="0"/>
              </a:rPr>
              <a:t>sensitization profile of patients from an entomophagous population in Niger (mainly cricket consumers) who displayed symptoms of allergy (sometimes severe – angioedema) to one or more of the following allergens: cricket, shrimp, cockroach, House Dust Mites (HDM). </a:t>
            </a:r>
          </a:p>
          <a:p>
            <a:pPr algn="just"/>
            <a:r>
              <a:rPr lang="en-GB" sz="600" dirty="0">
                <a:latin typeface="DIN-Regular" pitchFamily="2" charset="0"/>
              </a:rPr>
              <a:t/>
            </a:r>
            <a:br>
              <a:rPr lang="en-GB" sz="600" dirty="0">
                <a:latin typeface="DIN-Regular" pitchFamily="2" charset="0"/>
              </a:rPr>
            </a:br>
            <a:endParaRPr lang="en-GB" sz="600" dirty="0">
              <a:latin typeface="DIN-Regular" pitchFamily="2" charset="0"/>
            </a:endParaRPr>
          </a:p>
        </p:txBody>
      </p:sp>
      <p:sp>
        <p:nvSpPr>
          <p:cNvPr id="3" name="ZoneTexte 2"/>
          <p:cNvSpPr txBox="1"/>
          <p:nvPr/>
        </p:nvSpPr>
        <p:spPr>
          <a:xfrm>
            <a:off x="-858129" y="534572"/>
            <a:ext cx="184731" cy="300082"/>
          </a:xfrm>
          <a:prstGeom prst="rect">
            <a:avLst/>
          </a:prstGeom>
          <a:noFill/>
        </p:spPr>
        <p:txBody>
          <a:bodyPr wrap="none" rtlCol="0">
            <a:spAutoFit/>
          </a:bodyPr>
          <a:lstStyle/>
          <a:p>
            <a:endParaRPr lang="fr-FR"/>
          </a:p>
        </p:txBody>
      </p:sp>
    </p:spTree>
    <p:extLst>
      <p:ext uri="{BB962C8B-B14F-4D97-AF65-F5344CB8AC3E}">
        <p14:creationId xmlns:p14="http://schemas.microsoft.com/office/powerpoint/2010/main" val="477442613"/>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2128</TotalTime>
  <Words>1704</Words>
  <Application>Microsoft Macintosh PowerPoint</Application>
  <PresentationFormat>Présentation à l'écran (16:9)</PresentationFormat>
  <Paragraphs>555</Paragraphs>
  <Slides>1</Slides>
  <Notes>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0</vt:i4>
      </vt:variant>
      <vt:variant>
        <vt:lpstr>Titres des diapositives</vt:lpstr>
      </vt:variant>
      <vt:variant>
        <vt:i4>1</vt:i4>
      </vt:variant>
    </vt:vector>
  </HeadingPairs>
  <TitlesOfParts>
    <vt:vector size="7" baseType="lpstr">
      <vt:lpstr>Calibri</vt:lpstr>
      <vt:lpstr>Calibri Light</vt:lpstr>
      <vt:lpstr>DIN-Bold</vt:lpstr>
      <vt:lpstr>DIN-Regular</vt:lpstr>
      <vt:lpstr>Arial</vt:lpstr>
      <vt:lpstr>Office Theme</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 Kumen</dc:creator>
  <cp:lastModifiedBy>Utilisateur de Microsoft Office</cp:lastModifiedBy>
  <cp:revision>76</cp:revision>
  <cp:lastPrinted>2018-11-07T15:53:04Z</cp:lastPrinted>
  <dcterms:created xsi:type="dcterms:W3CDTF">2018-11-07T14:53:17Z</dcterms:created>
  <dcterms:modified xsi:type="dcterms:W3CDTF">2019-05-31T22:44:21Z</dcterms:modified>
</cp:coreProperties>
</file>