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7" r:id="rId3"/>
    <p:sldId id="261" r:id="rId4"/>
    <p:sldId id="263" r:id="rId5"/>
    <p:sldId id="258" r:id="rId6"/>
    <p:sldId id="259" r:id="rId7"/>
    <p:sldId id="260"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CCAE4DC-5157-482B-9C14-6CE432712D27}">
          <p14:sldIdLst>
            <p14:sldId id="256"/>
            <p14:sldId id="257"/>
            <p14:sldId id="261"/>
            <p14:sldId id="263"/>
          </p14:sldIdLst>
        </p14:section>
        <p14:section name="Section sans titre" id="{FE3E9444-3475-44AF-90B2-AAEAD51645D8}">
          <p14:sldIdLst>
            <p14:sldId id="258"/>
            <p14:sldId id="259"/>
            <p14:sldId id="260"/>
            <p14:sldId id="262"/>
            <p14:sldId id="264"/>
            <p14:sldId id="265"/>
            <p14:sldId id="266"/>
            <p14:sldId id="267"/>
            <p14:sldId id="268"/>
            <p14:sldId id="269"/>
            <p14:sldId id="270"/>
            <p14:sldId id="271"/>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4660"/>
  </p:normalViewPr>
  <p:slideViewPr>
    <p:cSldViewPr snapToGrid="0">
      <p:cViewPr varScale="1">
        <p:scale>
          <a:sx n="72" d="100"/>
          <a:sy n="72" d="100"/>
        </p:scale>
        <p:origin x="55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3A394-7E48-4519-9CD9-E9FFF6430185}"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fr-BE"/>
        </a:p>
      </dgm:t>
    </dgm:pt>
    <dgm:pt modelId="{01535DDE-A60F-40F1-95CE-84532FF340B4}">
      <dgm:prSet/>
      <dgm:spPr/>
      <dgm:t>
        <a:bodyPr/>
        <a:lstStyle/>
        <a:p>
          <a:r>
            <a:rPr lang="fr-BE" dirty="0"/>
            <a:t>Présentation de Jean Gagnepain et de la Théorie de la médiation (sources et méthode)</a:t>
          </a:r>
        </a:p>
      </dgm:t>
    </dgm:pt>
    <dgm:pt modelId="{20E4D1E2-B379-4EE7-B81A-FFFE9863CD09}" type="parTrans" cxnId="{A3D32D6F-37F0-4371-8ED0-5BEC60EA93F0}">
      <dgm:prSet/>
      <dgm:spPr/>
      <dgm:t>
        <a:bodyPr/>
        <a:lstStyle/>
        <a:p>
          <a:endParaRPr lang="fr-BE"/>
        </a:p>
      </dgm:t>
    </dgm:pt>
    <dgm:pt modelId="{C5AF7BD2-1AA9-4F4B-9D90-392FEC0BEC54}" type="sibTrans" cxnId="{A3D32D6F-37F0-4371-8ED0-5BEC60EA93F0}">
      <dgm:prSet/>
      <dgm:spPr/>
      <dgm:t>
        <a:bodyPr/>
        <a:lstStyle/>
        <a:p>
          <a:endParaRPr lang="fr-BE"/>
        </a:p>
      </dgm:t>
    </dgm:pt>
    <dgm:pt modelId="{F67F8DAB-EC1A-4FA7-A61F-F05C619B79F5}">
      <dgm:prSet/>
      <dgm:spPr/>
      <dgm:t>
        <a:bodyPr/>
        <a:lstStyle/>
        <a:p>
          <a:r>
            <a:rPr lang="fr-BE"/>
            <a:t>De la rupture anthropologique : l’homme comme animal rationnel</a:t>
          </a:r>
        </a:p>
      </dgm:t>
    </dgm:pt>
    <dgm:pt modelId="{92790258-82E8-4FEB-8FE3-BF8013C79825}" type="parTrans" cxnId="{9CFAA2A6-B1C0-4FD8-B9EC-DC156FEBE74A}">
      <dgm:prSet/>
      <dgm:spPr/>
      <dgm:t>
        <a:bodyPr/>
        <a:lstStyle/>
        <a:p>
          <a:endParaRPr lang="fr-BE"/>
        </a:p>
      </dgm:t>
    </dgm:pt>
    <dgm:pt modelId="{36162401-CB60-439B-B1C2-0F37024E9585}" type="sibTrans" cxnId="{9CFAA2A6-B1C0-4FD8-B9EC-DC156FEBE74A}">
      <dgm:prSet/>
      <dgm:spPr/>
      <dgm:t>
        <a:bodyPr/>
        <a:lstStyle/>
        <a:p>
          <a:endParaRPr lang="fr-BE"/>
        </a:p>
      </dgm:t>
    </dgm:pt>
    <dgm:pt modelId="{7841BA90-92A9-47AC-BE0F-20066D621EAB}">
      <dgm:prSet/>
      <dgm:spPr/>
      <dgm:t>
        <a:bodyPr/>
        <a:lstStyle/>
        <a:p>
          <a:r>
            <a:rPr lang="fr-BE" baseline="0"/>
            <a:t>Rupture anthropologique</a:t>
          </a:r>
          <a:endParaRPr lang="fr-BE"/>
        </a:p>
      </dgm:t>
    </dgm:pt>
    <dgm:pt modelId="{C9ECFAD4-4ECE-4869-828A-BFEE06E95358}" type="parTrans" cxnId="{347FD5D7-279F-4392-B3DB-BC325F5D22EF}">
      <dgm:prSet/>
      <dgm:spPr/>
      <dgm:t>
        <a:bodyPr/>
        <a:lstStyle/>
        <a:p>
          <a:endParaRPr lang="fr-BE"/>
        </a:p>
      </dgm:t>
    </dgm:pt>
    <dgm:pt modelId="{BDE232A1-0B0F-4FAB-8D8A-ABA7A59A9C99}" type="sibTrans" cxnId="{347FD5D7-279F-4392-B3DB-BC325F5D22EF}">
      <dgm:prSet/>
      <dgm:spPr/>
      <dgm:t>
        <a:bodyPr/>
        <a:lstStyle/>
        <a:p>
          <a:endParaRPr lang="fr-BE"/>
        </a:p>
      </dgm:t>
    </dgm:pt>
    <dgm:pt modelId="{4917C27A-29A2-4C85-AE35-0B053C11BDBC}">
      <dgm:prSet/>
      <dgm:spPr/>
      <dgm:t>
        <a:bodyPr/>
        <a:lstStyle/>
        <a:p>
          <a:r>
            <a:rPr lang="fr-BE" baseline="0" dirty="0"/>
            <a:t>Les quatre modalités de la rationalité</a:t>
          </a:r>
          <a:endParaRPr lang="fr-BE" dirty="0"/>
        </a:p>
      </dgm:t>
    </dgm:pt>
    <dgm:pt modelId="{D75C423F-97E8-4CA6-8268-4741B2BDE780}" type="parTrans" cxnId="{A7279C1A-F111-4EEA-BFB6-848EA2653216}">
      <dgm:prSet/>
      <dgm:spPr/>
      <dgm:t>
        <a:bodyPr/>
        <a:lstStyle/>
        <a:p>
          <a:endParaRPr lang="fr-BE"/>
        </a:p>
      </dgm:t>
    </dgm:pt>
    <dgm:pt modelId="{9ABE5D97-F078-42CE-B874-873AC8F32DC7}" type="sibTrans" cxnId="{A7279C1A-F111-4EEA-BFB6-848EA2653216}">
      <dgm:prSet/>
      <dgm:spPr/>
      <dgm:t>
        <a:bodyPr/>
        <a:lstStyle/>
        <a:p>
          <a:endParaRPr lang="fr-BE"/>
        </a:p>
      </dgm:t>
    </dgm:pt>
    <dgm:pt modelId="{C27A6CC2-9027-4CB8-9652-DCDE49218442}">
      <dgm:prSet/>
      <dgm:spPr/>
      <dgm:t>
        <a:bodyPr/>
        <a:lstStyle/>
        <a:p>
          <a:r>
            <a:rPr lang="fr-BE" baseline="0"/>
            <a:t>Le mouvement dialectique de la rationalité</a:t>
          </a:r>
          <a:endParaRPr lang="fr-BE"/>
        </a:p>
      </dgm:t>
    </dgm:pt>
    <dgm:pt modelId="{40F57CB1-F873-4B03-9149-5D936CB9E220}" type="parTrans" cxnId="{0BB4343E-D0D3-4A96-A475-C4019ADF8000}">
      <dgm:prSet/>
      <dgm:spPr/>
      <dgm:t>
        <a:bodyPr/>
        <a:lstStyle/>
        <a:p>
          <a:endParaRPr lang="fr-BE"/>
        </a:p>
      </dgm:t>
    </dgm:pt>
    <dgm:pt modelId="{B8D985C6-C1B6-479F-99D7-AE43E8DAE1B0}" type="sibTrans" cxnId="{0BB4343E-D0D3-4A96-A475-C4019ADF8000}">
      <dgm:prSet/>
      <dgm:spPr/>
      <dgm:t>
        <a:bodyPr/>
        <a:lstStyle/>
        <a:p>
          <a:endParaRPr lang="fr-BE"/>
        </a:p>
      </dgm:t>
    </dgm:pt>
    <dgm:pt modelId="{3F3141A5-243E-46D7-A1E0-993899B16B5F}">
      <dgm:prSet/>
      <dgm:spPr/>
      <dgm:t>
        <a:bodyPr/>
        <a:lstStyle/>
        <a:p>
          <a:r>
            <a:rPr lang="fr-BE" dirty="0"/>
            <a:t>Le langage, première modalité de la rationalité</a:t>
          </a:r>
        </a:p>
      </dgm:t>
    </dgm:pt>
    <dgm:pt modelId="{3535D808-50D0-4697-8D78-C713AC02EDC8}" type="parTrans" cxnId="{5CB80884-4447-4CB0-B50C-2486A9953F78}">
      <dgm:prSet/>
      <dgm:spPr/>
      <dgm:t>
        <a:bodyPr/>
        <a:lstStyle/>
        <a:p>
          <a:endParaRPr lang="fr-BE"/>
        </a:p>
      </dgm:t>
    </dgm:pt>
    <dgm:pt modelId="{CA2C1DA9-525E-4AAA-ABDF-35455209CCE6}" type="sibTrans" cxnId="{5CB80884-4447-4CB0-B50C-2486A9953F78}">
      <dgm:prSet/>
      <dgm:spPr/>
      <dgm:t>
        <a:bodyPr/>
        <a:lstStyle/>
        <a:p>
          <a:endParaRPr lang="fr-BE"/>
        </a:p>
      </dgm:t>
    </dgm:pt>
    <dgm:pt modelId="{A355BF78-EB59-4049-B394-9B7F889A6092}">
      <dgm:prSet/>
      <dgm:spPr/>
      <dgm:t>
        <a:bodyPr/>
        <a:lstStyle/>
        <a:p>
          <a:r>
            <a:rPr lang="fr-BE" baseline="0"/>
            <a:t>Spécificité du langage humain</a:t>
          </a:r>
          <a:endParaRPr lang="fr-BE"/>
        </a:p>
      </dgm:t>
    </dgm:pt>
    <dgm:pt modelId="{622D8D1B-14A1-4188-9FA6-02D5EC213071}" type="parTrans" cxnId="{B7D2BAD1-641B-4EAC-ADD2-187F042D8AA3}">
      <dgm:prSet/>
      <dgm:spPr/>
      <dgm:t>
        <a:bodyPr/>
        <a:lstStyle/>
        <a:p>
          <a:endParaRPr lang="fr-BE"/>
        </a:p>
      </dgm:t>
    </dgm:pt>
    <dgm:pt modelId="{33CC47A6-AA7E-4E2C-AAB5-CA3DA7799937}" type="sibTrans" cxnId="{B7D2BAD1-641B-4EAC-ADD2-187F042D8AA3}">
      <dgm:prSet/>
      <dgm:spPr/>
      <dgm:t>
        <a:bodyPr/>
        <a:lstStyle/>
        <a:p>
          <a:endParaRPr lang="fr-BE"/>
        </a:p>
      </dgm:t>
    </dgm:pt>
    <dgm:pt modelId="{A2A8A2FF-1DE9-43D0-99ED-2D230293ED77}">
      <dgm:prSet/>
      <dgm:spPr/>
      <dgm:t>
        <a:bodyPr/>
        <a:lstStyle/>
        <a:p>
          <a:r>
            <a:rPr lang="fr-BE" baseline="0"/>
            <a:t>Langage/langue/parole</a:t>
          </a:r>
          <a:endParaRPr lang="fr-BE"/>
        </a:p>
      </dgm:t>
    </dgm:pt>
    <dgm:pt modelId="{B0E790D2-F3B3-40A8-8137-8E830AA4A3F7}" type="parTrans" cxnId="{DBE367A4-41CC-401D-91CB-1444E6B11F55}">
      <dgm:prSet/>
      <dgm:spPr/>
      <dgm:t>
        <a:bodyPr/>
        <a:lstStyle/>
        <a:p>
          <a:endParaRPr lang="fr-BE"/>
        </a:p>
      </dgm:t>
    </dgm:pt>
    <dgm:pt modelId="{10564466-E78B-4E7A-A36E-1CD625F20D5D}" type="sibTrans" cxnId="{DBE367A4-41CC-401D-91CB-1444E6B11F55}">
      <dgm:prSet/>
      <dgm:spPr/>
      <dgm:t>
        <a:bodyPr/>
        <a:lstStyle/>
        <a:p>
          <a:endParaRPr lang="fr-BE"/>
        </a:p>
      </dgm:t>
    </dgm:pt>
    <dgm:pt modelId="{1E84B4FC-B261-4307-A69B-A4E7587867BA}">
      <dgm:prSet/>
      <dgm:spPr/>
      <dgm:t>
        <a:bodyPr/>
        <a:lstStyle/>
        <a:p>
          <a:r>
            <a:rPr lang="fr-BE" baseline="0"/>
            <a:t>Schèmes conceptuels et effets sur la perception</a:t>
          </a:r>
          <a:endParaRPr lang="fr-BE"/>
        </a:p>
      </dgm:t>
    </dgm:pt>
    <dgm:pt modelId="{46153102-2099-4C63-B3A8-2D86D8C93F60}" type="parTrans" cxnId="{7F4B4DBE-4DF4-4DAA-A357-9EBE3E460ACD}">
      <dgm:prSet/>
      <dgm:spPr/>
      <dgm:t>
        <a:bodyPr/>
        <a:lstStyle/>
        <a:p>
          <a:endParaRPr lang="fr-BE"/>
        </a:p>
      </dgm:t>
    </dgm:pt>
    <dgm:pt modelId="{586A50F9-48F9-4502-814F-1D9C8E471CF2}" type="sibTrans" cxnId="{7F4B4DBE-4DF4-4DAA-A357-9EBE3E460ACD}">
      <dgm:prSet/>
      <dgm:spPr/>
      <dgm:t>
        <a:bodyPr/>
        <a:lstStyle/>
        <a:p>
          <a:endParaRPr lang="fr-BE"/>
        </a:p>
      </dgm:t>
    </dgm:pt>
    <dgm:pt modelId="{41BB632F-6EE5-406B-B07F-2B36C8E56EAD}">
      <dgm:prSet/>
      <dgm:spPr/>
      <dgm:t>
        <a:bodyPr/>
        <a:lstStyle/>
        <a:p>
          <a:r>
            <a:rPr lang="fr-BE"/>
            <a:t>Commentaires sur D. Stern et D. Abram, ainsi que sur l’art contemporain</a:t>
          </a:r>
        </a:p>
      </dgm:t>
    </dgm:pt>
    <dgm:pt modelId="{9BA31D30-9D45-4CA8-B9FF-D05DD8CC5F01}" type="parTrans" cxnId="{D04A0D2B-CA95-433E-9ED7-37F908D45818}">
      <dgm:prSet/>
      <dgm:spPr/>
      <dgm:t>
        <a:bodyPr/>
        <a:lstStyle/>
        <a:p>
          <a:endParaRPr lang="fr-BE"/>
        </a:p>
      </dgm:t>
    </dgm:pt>
    <dgm:pt modelId="{046E23FD-BDC6-4DA1-9A1F-0C1B7D3453C4}" type="sibTrans" cxnId="{D04A0D2B-CA95-433E-9ED7-37F908D45818}">
      <dgm:prSet/>
      <dgm:spPr/>
      <dgm:t>
        <a:bodyPr/>
        <a:lstStyle/>
        <a:p>
          <a:endParaRPr lang="fr-BE"/>
        </a:p>
      </dgm:t>
    </dgm:pt>
    <dgm:pt modelId="{9D18B42F-0B7F-433F-9660-4AF9B7ACC8CD}" type="pres">
      <dgm:prSet presAssocID="{7723A394-7E48-4519-9CD9-E9FFF6430185}" presName="linear" presStyleCnt="0">
        <dgm:presLayoutVars>
          <dgm:dir/>
          <dgm:animLvl val="lvl"/>
          <dgm:resizeHandles val="exact"/>
        </dgm:presLayoutVars>
      </dgm:prSet>
      <dgm:spPr/>
    </dgm:pt>
    <dgm:pt modelId="{C4D97919-8052-4693-8A10-EE61D1287D12}" type="pres">
      <dgm:prSet presAssocID="{01535DDE-A60F-40F1-95CE-84532FF340B4}" presName="parentLin" presStyleCnt="0"/>
      <dgm:spPr/>
    </dgm:pt>
    <dgm:pt modelId="{595F3FF0-649A-487A-A465-8CD6E59963F1}" type="pres">
      <dgm:prSet presAssocID="{01535DDE-A60F-40F1-95CE-84532FF340B4}" presName="parentLeftMargin" presStyleLbl="node1" presStyleIdx="0" presStyleCnt="4"/>
      <dgm:spPr/>
    </dgm:pt>
    <dgm:pt modelId="{80F02B24-D4F1-4D8C-8A56-1A1C84EE01EB}" type="pres">
      <dgm:prSet presAssocID="{01535DDE-A60F-40F1-95CE-84532FF340B4}" presName="parentText" presStyleLbl="node1" presStyleIdx="0" presStyleCnt="4">
        <dgm:presLayoutVars>
          <dgm:chMax val="0"/>
          <dgm:bulletEnabled val="1"/>
        </dgm:presLayoutVars>
      </dgm:prSet>
      <dgm:spPr/>
    </dgm:pt>
    <dgm:pt modelId="{13092CCF-DE64-43A0-A441-223A21187296}" type="pres">
      <dgm:prSet presAssocID="{01535DDE-A60F-40F1-95CE-84532FF340B4}" presName="negativeSpace" presStyleCnt="0"/>
      <dgm:spPr/>
    </dgm:pt>
    <dgm:pt modelId="{01965DCF-07C7-4BEC-B6F8-E1CC3C3FCC26}" type="pres">
      <dgm:prSet presAssocID="{01535DDE-A60F-40F1-95CE-84532FF340B4}" presName="childText" presStyleLbl="conFgAcc1" presStyleIdx="0" presStyleCnt="4">
        <dgm:presLayoutVars>
          <dgm:bulletEnabled val="1"/>
        </dgm:presLayoutVars>
      </dgm:prSet>
      <dgm:spPr/>
    </dgm:pt>
    <dgm:pt modelId="{E4166F59-619C-4910-A585-F7B14923EA7B}" type="pres">
      <dgm:prSet presAssocID="{C5AF7BD2-1AA9-4F4B-9D90-392FEC0BEC54}" presName="spaceBetweenRectangles" presStyleCnt="0"/>
      <dgm:spPr/>
    </dgm:pt>
    <dgm:pt modelId="{F5E275C4-528E-41FB-8C90-67396D092E9A}" type="pres">
      <dgm:prSet presAssocID="{F67F8DAB-EC1A-4FA7-A61F-F05C619B79F5}" presName="parentLin" presStyleCnt="0"/>
      <dgm:spPr/>
    </dgm:pt>
    <dgm:pt modelId="{B7D8EC42-16CC-495E-AC69-FD79D7626EAC}" type="pres">
      <dgm:prSet presAssocID="{F67F8DAB-EC1A-4FA7-A61F-F05C619B79F5}" presName="parentLeftMargin" presStyleLbl="node1" presStyleIdx="0" presStyleCnt="4"/>
      <dgm:spPr/>
    </dgm:pt>
    <dgm:pt modelId="{CCC08F4E-B7F7-4568-A125-4D74DE875A8E}" type="pres">
      <dgm:prSet presAssocID="{F67F8DAB-EC1A-4FA7-A61F-F05C619B79F5}" presName="parentText" presStyleLbl="node1" presStyleIdx="1" presStyleCnt="4">
        <dgm:presLayoutVars>
          <dgm:chMax val="0"/>
          <dgm:bulletEnabled val="1"/>
        </dgm:presLayoutVars>
      </dgm:prSet>
      <dgm:spPr/>
    </dgm:pt>
    <dgm:pt modelId="{B9EAE686-D0D9-4306-BFFF-AC0A41CB21E0}" type="pres">
      <dgm:prSet presAssocID="{F67F8DAB-EC1A-4FA7-A61F-F05C619B79F5}" presName="negativeSpace" presStyleCnt="0"/>
      <dgm:spPr/>
    </dgm:pt>
    <dgm:pt modelId="{BC1D975D-13C4-4CAA-A85E-ABBE130E3AD4}" type="pres">
      <dgm:prSet presAssocID="{F67F8DAB-EC1A-4FA7-A61F-F05C619B79F5}" presName="childText" presStyleLbl="conFgAcc1" presStyleIdx="1" presStyleCnt="4">
        <dgm:presLayoutVars>
          <dgm:bulletEnabled val="1"/>
        </dgm:presLayoutVars>
      </dgm:prSet>
      <dgm:spPr/>
    </dgm:pt>
    <dgm:pt modelId="{D6B0FBC8-83C9-406F-AD65-53BB7CC4088C}" type="pres">
      <dgm:prSet presAssocID="{36162401-CB60-439B-B1C2-0F37024E9585}" presName="spaceBetweenRectangles" presStyleCnt="0"/>
      <dgm:spPr/>
    </dgm:pt>
    <dgm:pt modelId="{3EB0999B-52C2-4ED3-B6B5-54C21C2C8A03}" type="pres">
      <dgm:prSet presAssocID="{3F3141A5-243E-46D7-A1E0-993899B16B5F}" presName="parentLin" presStyleCnt="0"/>
      <dgm:spPr/>
    </dgm:pt>
    <dgm:pt modelId="{9E26847E-79C0-48DE-957C-95B22B5D727B}" type="pres">
      <dgm:prSet presAssocID="{3F3141A5-243E-46D7-A1E0-993899B16B5F}" presName="parentLeftMargin" presStyleLbl="node1" presStyleIdx="1" presStyleCnt="4"/>
      <dgm:spPr/>
    </dgm:pt>
    <dgm:pt modelId="{DB42FEDA-7517-4E61-8BB1-BE76A6F5E089}" type="pres">
      <dgm:prSet presAssocID="{3F3141A5-243E-46D7-A1E0-993899B16B5F}" presName="parentText" presStyleLbl="node1" presStyleIdx="2" presStyleCnt="4">
        <dgm:presLayoutVars>
          <dgm:chMax val="0"/>
          <dgm:bulletEnabled val="1"/>
        </dgm:presLayoutVars>
      </dgm:prSet>
      <dgm:spPr/>
    </dgm:pt>
    <dgm:pt modelId="{C474F73B-2E30-47AB-BD18-4A55B213E2B5}" type="pres">
      <dgm:prSet presAssocID="{3F3141A5-243E-46D7-A1E0-993899B16B5F}" presName="negativeSpace" presStyleCnt="0"/>
      <dgm:spPr/>
    </dgm:pt>
    <dgm:pt modelId="{12D959FF-D586-4D7C-B509-40B26AAAE71E}" type="pres">
      <dgm:prSet presAssocID="{3F3141A5-243E-46D7-A1E0-993899B16B5F}" presName="childText" presStyleLbl="conFgAcc1" presStyleIdx="2" presStyleCnt="4">
        <dgm:presLayoutVars>
          <dgm:bulletEnabled val="1"/>
        </dgm:presLayoutVars>
      </dgm:prSet>
      <dgm:spPr/>
    </dgm:pt>
    <dgm:pt modelId="{FC2D59E1-4B5F-42CB-AE39-DDC27C624FD3}" type="pres">
      <dgm:prSet presAssocID="{CA2C1DA9-525E-4AAA-ABDF-35455209CCE6}" presName="spaceBetweenRectangles" presStyleCnt="0"/>
      <dgm:spPr/>
    </dgm:pt>
    <dgm:pt modelId="{B6BB19A0-7CFA-44BC-B62F-F4A45740CC56}" type="pres">
      <dgm:prSet presAssocID="{41BB632F-6EE5-406B-B07F-2B36C8E56EAD}" presName="parentLin" presStyleCnt="0"/>
      <dgm:spPr/>
    </dgm:pt>
    <dgm:pt modelId="{0984C595-5B83-4151-A36E-7D91AFFF7314}" type="pres">
      <dgm:prSet presAssocID="{41BB632F-6EE5-406B-B07F-2B36C8E56EAD}" presName="parentLeftMargin" presStyleLbl="node1" presStyleIdx="2" presStyleCnt="4"/>
      <dgm:spPr/>
    </dgm:pt>
    <dgm:pt modelId="{2A6E3F95-3C2E-4674-9D7C-A47CC09415CE}" type="pres">
      <dgm:prSet presAssocID="{41BB632F-6EE5-406B-B07F-2B36C8E56EAD}" presName="parentText" presStyleLbl="node1" presStyleIdx="3" presStyleCnt="4">
        <dgm:presLayoutVars>
          <dgm:chMax val="0"/>
          <dgm:bulletEnabled val="1"/>
        </dgm:presLayoutVars>
      </dgm:prSet>
      <dgm:spPr/>
    </dgm:pt>
    <dgm:pt modelId="{EE19B06C-B30C-4080-8FE4-8745F3C20B19}" type="pres">
      <dgm:prSet presAssocID="{41BB632F-6EE5-406B-B07F-2B36C8E56EAD}" presName="negativeSpace" presStyleCnt="0"/>
      <dgm:spPr/>
    </dgm:pt>
    <dgm:pt modelId="{75C722AA-0347-48FC-A2FE-4970746A6A71}" type="pres">
      <dgm:prSet presAssocID="{41BB632F-6EE5-406B-B07F-2B36C8E56EAD}" presName="childText" presStyleLbl="conFgAcc1" presStyleIdx="3" presStyleCnt="4">
        <dgm:presLayoutVars>
          <dgm:bulletEnabled val="1"/>
        </dgm:presLayoutVars>
      </dgm:prSet>
      <dgm:spPr/>
    </dgm:pt>
  </dgm:ptLst>
  <dgm:cxnLst>
    <dgm:cxn modelId="{7126B60C-E2D9-408E-9C09-F720425F848D}" type="presOf" srcId="{A355BF78-EB59-4049-B394-9B7F889A6092}" destId="{12D959FF-D586-4D7C-B509-40B26AAAE71E}" srcOrd="0" destOrd="0" presId="urn:microsoft.com/office/officeart/2005/8/layout/list1"/>
    <dgm:cxn modelId="{898D820F-78EC-498B-8B52-5EC9121C4C37}" type="presOf" srcId="{41BB632F-6EE5-406B-B07F-2B36C8E56EAD}" destId="{2A6E3F95-3C2E-4674-9D7C-A47CC09415CE}" srcOrd="1" destOrd="0" presId="urn:microsoft.com/office/officeart/2005/8/layout/list1"/>
    <dgm:cxn modelId="{A7279C1A-F111-4EEA-BFB6-848EA2653216}" srcId="{F67F8DAB-EC1A-4FA7-A61F-F05C619B79F5}" destId="{4917C27A-29A2-4C85-AE35-0B053C11BDBC}" srcOrd="1" destOrd="0" parTransId="{D75C423F-97E8-4CA6-8268-4741B2BDE780}" sibTransId="{9ABE5D97-F078-42CE-B874-873AC8F32DC7}"/>
    <dgm:cxn modelId="{D04A0D2B-CA95-433E-9ED7-37F908D45818}" srcId="{7723A394-7E48-4519-9CD9-E9FFF6430185}" destId="{41BB632F-6EE5-406B-B07F-2B36C8E56EAD}" srcOrd="3" destOrd="0" parTransId="{9BA31D30-9D45-4CA8-B9FF-D05DD8CC5F01}" sibTransId="{046E23FD-BDC6-4DA1-9A1F-0C1B7D3453C4}"/>
    <dgm:cxn modelId="{C06CBA36-DD36-41A6-9F4A-FD9A8B24330D}" type="presOf" srcId="{4917C27A-29A2-4C85-AE35-0B053C11BDBC}" destId="{BC1D975D-13C4-4CAA-A85E-ABBE130E3AD4}" srcOrd="0" destOrd="1" presId="urn:microsoft.com/office/officeart/2005/8/layout/list1"/>
    <dgm:cxn modelId="{42AA2737-8A21-4CAC-B535-F426823D9A0B}" type="presOf" srcId="{01535DDE-A60F-40F1-95CE-84532FF340B4}" destId="{80F02B24-D4F1-4D8C-8A56-1A1C84EE01EB}" srcOrd="1" destOrd="0" presId="urn:microsoft.com/office/officeart/2005/8/layout/list1"/>
    <dgm:cxn modelId="{0BB4343E-D0D3-4A96-A475-C4019ADF8000}" srcId="{F67F8DAB-EC1A-4FA7-A61F-F05C619B79F5}" destId="{C27A6CC2-9027-4CB8-9652-DCDE49218442}" srcOrd="2" destOrd="0" parTransId="{40F57CB1-F873-4B03-9149-5D936CB9E220}" sibTransId="{B8D985C6-C1B6-479F-99D7-AE43E8DAE1B0}"/>
    <dgm:cxn modelId="{FB050C41-E116-44AB-BC60-1C5B97B4D845}" type="presOf" srcId="{01535DDE-A60F-40F1-95CE-84532FF340B4}" destId="{595F3FF0-649A-487A-A465-8CD6E59963F1}" srcOrd="0" destOrd="0" presId="urn:microsoft.com/office/officeart/2005/8/layout/list1"/>
    <dgm:cxn modelId="{A3D32D6F-37F0-4371-8ED0-5BEC60EA93F0}" srcId="{7723A394-7E48-4519-9CD9-E9FFF6430185}" destId="{01535DDE-A60F-40F1-95CE-84532FF340B4}" srcOrd="0" destOrd="0" parTransId="{20E4D1E2-B379-4EE7-B81A-FFFE9863CD09}" sibTransId="{C5AF7BD2-1AA9-4F4B-9D90-392FEC0BEC54}"/>
    <dgm:cxn modelId="{ED81B357-72CF-44BA-83DE-828FC4638660}" type="presOf" srcId="{7723A394-7E48-4519-9CD9-E9FFF6430185}" destId="{9D18B42F-0B7F-433F-9660-4AF9B7ACC8CD}" srcOrd="0" destOrd="0" presId="urn:microsoft.com/office/officeart/2005/8/layout/list1"/>
    <dgm:cxn modelId="{5CB80884-4447-4CB0-B50C-2486A9953F78}" srcId="{7723A394-7E48-4519-9CD9-E9FFF6430185}" destId="{3F3141A5-243E-46D7-A1E0-993899B16B5F}" srcOrd="2" destOrd="0" parTransId="{3535D808-50D0-4697-8D78-C713AC02EDC8}" sibTransId="{CA2C1DA9-525E-4AAA-ABDF-35455209CCE6}"/>
    <dgm:cxn modelId="{6FB07092-50B1-4495-AC05-B91F4E4F53E9}" type="presOf" srcId="{F67F8DAB-EC1A-4FA7-A61F-F05C619B79F5}" destId="{CCC08F4E-B7F7-4568-A125-4D74DE875A8E}" srcOrd="1" destOrd="0" presId="urn:microsoft.com/office/officeart/2005/8/layout/list1"/>
    <dgm:cxn modelId="{4771B498-7A3C-47B4-9810-9D0CA8574C16}" type="presOf" srcId="{1E84B4FC-B261-4307-A69B-A4E7587867BA}" destId="{12D959FF-D586-4D7C-B509-40B26AAAE71E}" srcOrd="0" destOrd="2" presId="urn:microsoft.com/office/officeart/2005/8/layout/list1"/>
    <dgm:cxn modelId="{DBE367A4-41CC-401D-91CB-1444E6B11F55}" srcId="{3F3141A5-243E-46D7-A1E0-993899B16B5F}" destId="{A2A8A2FF-1DE9-43D0-99ED-2D230293ED77}" srcOrd="1" destOrd="0" parTransId="{B0E790D2-F3B3-40A8-8137-8E830AA4A3F7}" sibTransId="{10564466-E78B-4E7A-A36E-1CD625F20D5D}"/>
    <dgm:cxn modelId="{9CFAA2A6-B1C0-4FD8-B9EC-DC156FEBE74A}" srcId="{7723A394-7E48-4519-9CD9-E9FFF6430185}" destId="{F67F8DAB-EC1A-4FA7-A61F-F05C619B79F5}" srcOrd="1" destOrd="0" parTransId="{92790258-82E8-4FEB-8FE3-BF8013C79825}" sibTransId="{36162401-CB60-439B-B1C2-0F37024E9585}"/>
    <dgm:cxn modelId="{FCABE2A9-24C1-43C3-9DA1-D21DA91EE8D8}" type="presOf" srcId="{3F3141A5-243E-46D7-A1E0-993899B16B5F}" destId="{DB42FEDA-7517-4E61-8BB1-BE76A6F5E089}" srcOrd="1" destOrd="0" presId="urn:microsoft.com/office/officeart/2005/8/layout/list1"/>
    <dgm:cxn modelId="{AF48C5AF-B53F-4186-894D-A2A92FF7DEE1}" type="presOf" srcId="{3F3141A5-243E-46D7-A1E0-993899B16B5F}" destId="{9E26847E-79C0-48DE-957C-95B22B5D727B}" srcOrd="0" destOrd="0" presId="urn:microsoft.com/office/officeart/2005/8/layout/list1"/>
    <dgm:cxn modelId="{24009AB2-C22E-4383-803C-7BADD979D370}" type="presOf" srcId="{7841BA90-92A9-47AC-BE0F-20066D621EAB}" destId="{BC1D975D-13C4-4CAA-A85E-ABBE130E3AD4}" srcOrd="0" destOrd="0" presId="urn:microsoft.com/office/officeart/2005/8/layout/list1"/>
    <dgm:cxn modelId="{7F4B4DBE-4DF4-4DAA-A357-9EBE3E460ACD}" srcId="{3F3141A5-243E-46D7-A1E0-993899B16B5F}" destId="{1E84B4FC-B261-4307-A69B-A4E7587867BA}" srcOrd="2" destOrd="0" parTransId="{46153102-2099-4C63-B3A8-2D86D8C93F60}" sibTransId="{586A50F9-48F9-4502-814F-1D9C8E471CF2}"/>
    <dgm:cxn modelId="{FD1921C4-EC80-4F61-8E17-2509C7A3C815}" type="presOf" srcId="{C27A6CC2-9027-4CB8-9652-DCDE49218442}" destId="{BC1D975D-13C4-4CAA-A85E-ABBE130E3AD4}" srcOrd="0" destOrd="2" presId="urn:microsoft.com/office/officeart/2005/8/layout/list1"/>
    <dgm:cxn modelId="{39FC46CB-0178-4C30-99D3-ACB0580D4FD4}" type="presOf" srcId="{41BB632F-6EE5-406B-B07F-2B36C8E56EAD}" destId="{0984C595-5B83-4151-A36E-7D91AFFF7314}" srcOrd="0" destOrd="0" presId="urn:microsoft.com/office/officeart/2005/8/layout/list1"/>
    <dgm:cxn modelId="{B85F4CD0-E9B8-4EE0-BB58-76082529A39D}" type="presOf" srcId="{A2A8A2FF-1DE9-43D0-99ED-2D230293ED77}" destId="{12D959FF-D586-4D7C-B509-40B26AAAE71E}" srcOrd="0" destOrd="1" presId="urn:microsoft.com/office/officeart/2005/8/layout/list1"/>
    <dgm:cxn modelId="{B7D2BAD1-641B-4EAC-ADD2-187F042D8AA3}" srcId="{3F3141A5-243E-46D7-A1E0-993899B16B5F}" destId="{A355BF78-EB59-4049-B394-9B7F889A6092}" srcOrd="0" destOrd="0" parTransId="{622D8D1B-14A1-4188-9FA6-02D5EC213071}" sibTransId="{33CC47A6-AA7E-4E2C-AAB5-CA3DA7799937}"/>
    <dgm:cxn modelId="{347FD5D7-279F-4392-B3DB-BC325F5D22EF}" srcId="{F67F8DAB-EC1A-4FA7-A61F-F05C619B79F5}" destId="{7841BA90-92A9-47AC-BE0F-20066D621EAB}" srcOrd="0" destOrd="0" parTransId="{C9ECFAD4-4ECE-4869-828A-BFEE06E95358}" sibTransId="{BDE232A1-0B0F-4FAB-8D8A-ABA7A59A9C99}"/>
    <dgm:cxn modelId="{3E75C6E0-A2C4-41D3-89A2-7AEDE6C72CE9}" type="presOf" srcId="{F67F8DAB-EC1A-4FA7-A61F-F05C619B79F5}" destId="{B7D8EC42-16CC-495E-AC69-FD79D7626EAC}" srcOrd="0" destOrd="0" presId="urn:microsoft.com/office/officeart/2005/8/layout/list1"/>
    <dgm:cxn modelId="{9A32D1BF-2C40-41E7-9A85-D23F59894E8F}" type="presParOf" srcId="{9D18B42F-0B7F-433F-9660-4AF9B7ACC8CD}" destId="{C4D97919-8052-4693-8A10-EE61D1287D12}" srcOrd="0" destOrd="0" presId="urn:microsoft.com/office/officeart/2005/8/layout/list1"/>
    <dgm:cxn modelId="{940F1355-3E7D-4AC5-90AE-276C4408F1D3}" type="presParOf" srcId="{C4D97919-8052-4693-8A10-EE61D1287D12}" destId="{595F3FF0-649A-487A-A465-8CD6E59963F1}" srcOrd="0" destOrd="0" presId="urn:microsoft.com/office/officeart/2005/8/layout/list1"/>
    <dgm:cxn modelId="{78CF5AFC-B195-4078-A08E-D207D73F1DB6}" type="presParOf" srcId="{C4D97919-8052-4693-8A10-EE61D1287D12}" destId="{80F02B24-D4F1-4D8C-8A56-1A1C84EE01EB}" srcOrd="1" destOrd="0" presId="urn:microsoft.com/office/officeart/2005/8/layout/list1"/>
    <dgm:cxn modelId="{2E889B63-865E-47E6-926B-479A0021FF45}" type="presParOf" srcId="{9D18B42F-0B7F-433F-9660-4AF9B7ACC8CD}" destId="{13092CCF-DE64-43A0-A441-223A21187296}" srcOrd="1" destOrd="0" presId="urn:microsoft.com/office/officeart/2005/8/layout/list1"/>
    <dgm:cxn modelId="{53807983-2948-4BBE-979F-BD439495A99C}" type="presParOf" srcId="{9D18B42F-0B7F-433F-9660-4AF9B7ACC8CD}" destId="{01965DCF-07C7-4BEC-B6F8-E1CC3C3FCC26}" srcOrd="2" destOrd="0" presId="urn:microsoft.com/office/officeart/2005/8/layout/list1"/>
    <dgm:cxn modelId="{C584DEBC-636E-43EE-8BFD-37E0379AF36B}" type="presParOf" srcId="{9D18B42F-0B7F-433F-9660-4AF9B7ACC8CD}" destId="{E4166F59-619C-4910-A585-F7B14923EA7B}" srcOrd="3" destOrd="0" presId="urn:microsoft.com/office/officeart/2005/8/layout/list1"/>
    <dgm:cxn modelId="{B328167F-A706-478F-A72B-A62B1A82037C}" type="presParOf" srcId="{9D18B42F-0B7F-433F-9660-4AF9B7ACC8CD}" destId="{F5E275C4-528E-41FB-8C90-67396D092E9A}" srcOrd="4" destOrd="0" presId="urn:microsoft.com/office/officeart/2005/8/layout/list1"/>
    <dgm:cxn modelId="{BF9C16DB-BE08-47C2-A403-ECD41987C39D}" type="presParOf" srcId="{F5E275C4-528E-41FB-8C90-67396D092E9A}" destId="{B7D8EC42-16CC-495E-AC69-FD79D7626EAC}" srcOrd="0" destOrd="0" presId="urn:microsoft.com/office/officeart/2005/8/layout/list1"/>
    <dgm:cxn modelId="{3804F4B8-8D1D-49B7-8447-4951D960DF5A}" type="presParOf" srcId="{F5E275C4-528E-41FB-8C90-67396D092E9A}" destId="{CCC08F4E-B7F7-4568-A125-4D74DE875A8E}" srcOrd="1" destOrd="0" presId="urn:microsoft.com/office/officeart/2005/8/layout/list1"/>
    <dgm:cxn modelId="{8BD43EE6-AF0C-4B4A-92AE-853121777B56}" type="presParOf" srcId="{9D18B42F-0B7F-433F-9660-4AF9B7ACC8CD}" destId="{B9EAE686-D0D9-4306-BFFF-AC0A41CB21E0}" srcOrd="5" destOrd="0" presId="urn:microsoft.com/office/officeart/2005/8/layout/list1"/>
    <dgm:cxn modelId="{6CE05C22-D2FD-4DCF-B0E9-D8DEFC59FB1B}" type="presParOf" srcId="{9D18B42F-0B7F-433F-9660-4AF9B7ACC8CD}" destId="{BC1D975D-13C4-4CAA-A85E-ABBE130E3AD4}" srcOrd="6" destOrd="0" presId="urn:microsoft.com/office/officeart/2005/8/layout/list1"/>
    <dgm:cxn modelId="{BC04808A-A5FC-4B28-8831-CE4F017529F9}" type="presParOf" srcId="{9D18B42F-0B7F-433F-9660-4AF9B7ACC8CD}" destId="{D6B0FBC8-83C9-406F-AD65-53BB7CC4088C}" srcOrd="7" destOrd="0" presId="urn:microsoft.com/office/officeart/2005/8/layout/list1"/>
    <dgm:cxn modelId="{A9FD2EEF-D5FF-4FD2-B634-A25BCEB5E91E}" type="presParOf" srcId="{9D18B42F-0B7F-433F-9660-4AF9B7ACC8CD}" destId="{3EB0999B-52C2-4ED3-B6B5-54C21C2C8A03}" srcOrd="8" destOrd="0" presId="urn:microsoft.com/office/officeart/2005/8/layout/list1"/>
    <dgm:cxn modelId="{C1724C63-7BD2-44FB-A8F3-D3B1DB6D3BEE}" type="presParOf" srcId="{3EB0999B-52C2-4ED3-B6B5-54C21C2C8A03}" destId="{9E26847E-79C0-48DE-957C-95B22B5D727B}" srcOrd="0" destOrd="0" presId="urn:microsoft.com/office/officeart/2005/8/layout/list1"/>
    <dgm:cxn modelId="{59ADCE11-424A-4646-9969-6EC6C9EFF022}" type="presParOf" srcId="{3EB0999B-52C2-4ED3-B6B5-54C21C2C8A03}" destId="{DB42FEDA-7517-4E61-8BB1-BE76A6F5E089}" srcOrd="1" destOrd="0" presId="urn:microsoft.com/office/officeart/2005/8/layout/list1"/>
    <dgm:cxn modelId="{3F66257F-35E1-4807-8FD1-CA105971DF0C}" type="presParOf" srcId="{9D18B42F-0B7F-433F-9660-4AF9B7ACC8CD}" destId="{C474F73B-2E30-47AB-BD18-4A55B213E2B5}" srcOrd="9" destOrd="0" presId="urn:microsoft.com/office/officeart/2005/8/layout/list1"/>
    <dgm:cxn modelId="{7F533359-623A-4376-8457-BD84262BEE14}" type="presParOf" srcId="{9D18B42F-0B7F-433F-9660-4AF9B7ACC8CD}" destId="{12D959FF-D586-4D7C-B509-40B26AAAE71E}" srcOrd="10" destOrd="0" presId="urn:microsoft.com/office/officeart/2005/8/layout/list1"/>
    <dgm:cxn modelId="{883FFD7B-BA59-42D6-93DC-98825E78F960}" type="presParOf" srcId="{9D18B42F-0B7F-433F-9660-4AF9B7ACC8CD}" destId="{FC2D59E1-4B5F-42CB-AE39-DDC27C624FD3}" srcOrd="11" destOrd="0" presId="urn:microsoft.com/office/officeart/2005/8/layout/list1"/>
    <dgm:cxn modelId="{F97004FE-04A0-4331-AF29-EE017527CDB7}" type="presParOf" srcId="{9D18B42F-0B7F-433F-9660-4AF9B7ACC8CD}" destId="{B6BB19A0-7CFA-44BC-B62F-F4A45740CC56}" srcOrd="12" destOrd="0" presId="urn:microsoft.com/office/officeart/2005/8/layout/list1"/>
    <dgm:cxn modelId="{CC1A78E0-DC64-4D3A-98D9-1A2BEEDA4C72}" type="presParOf" srcId="{B6BB19A0-7CFA-44BC-B62F-F4A45740CC56}" destId="{0984C595-5B83-4151-A36E-7D91AFFF7314}" srcOrd="0" destOrd="0" presId="urn:microsoft.com/office/officeart/2005/8/layout/list1"/>
    <dgm:cxn modelId="{10F5A3D2-800B-4AE8-907A-EEEBADFAFA0A}" type="presParOf" srcId="{B6BB19A0-7CFA-44BC-B62F-F4A45740CC56}" destId="{2A6E3F95-3C2E-4674-9D7C-A47CC09415CE}" srcOrd="1" destOrd="0" presId="urn:microsoft.com/office/officeart/2005/8/layout/list1"/>
    <dgm:cxn modelId="{11C4AAA8-40CA-456E-8B66-A75A546D40D3}" type="presParOf" srcId="{9D18B42F-0B7F-433F-9660-4AF9B7ACC8CD}" destId="{EE19B06C-B30C-4080-8FE4-8745F3C20B19}" srcOrd="13" destOrd="0" presId="urn:microsoft.com/office/officeart/2005/8/layout/list1"/>
    <dgm:cxn modelId="{042A0678-FBF6-48E0-B8E2-8B3E6188C126}" type="presParOf" srcId="{9D18B42F-0B7F-433F-9660-4AF9B7ACC8CD}" destId="{75C722AA-0347-48FC-A2FE-4970746A6A7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65DCF-07C7-4BEC-B6F8-E1CC3C3FCC26}">
      <dsp:nvSpPr>
        <dsp:cNvPr id="0" name=""/>
        <dsp:cNvSpPr/>
      </dsp:nvSpPr>
      <dsp:spPr>
        <a:xfrm>
          <a:off x="0" y="309667"/>
          <a:ext cx="7729728" cy="478800"/>
        </a:xfrm>
        <a:prstGeom prst="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02B24-D4F1-4D8C-8A56-1A1C84EE01EB}">
      <dsp:nvSpPr>
        <dsp:cNvPr id="0" name=""/>
        <dsp:cNvSpPr/>
      </dsp:nvSpPr>
      <dsp:spPr>
        <a:xfrm>
          <a:off x="386486" y="29227"/>
          <a:ext cx="5410809" cy="56088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16" tIns="0" rIns="204516" bIns="0" numCol="1" spcCol="1270" anchor="ctr" anchorCtr="0">
          <a:noAutofit/>
        </a:bodyPr>
        <a:lstStyle/>
        <a:p>
          <a:pPr marL="0" lvl="0" indent="0" algn="l" defTabSz="844550">
            <a:lnSpc>
              <a:spcPct val="90000"/>
            </a:lnSpc>
            <a:spcBef>
              <a:spcPct val="0"/>
            </a:spcBef>
            <a:spcAft>
              <a:spcPct val="35000"/>
            </a:spcAft>
            <a:buNone/>
          </a:pPr>
          <a:r>
            <a:rPr lang="fr-BE" sz="1900" kern="1200" dirty="0"/>
            <a:t>Présentation de Jean Gagnepain et de la Théorie de la médiation (sources et méthode)</a:t>
          </a:r>
        </a:p>
      </dsp:txBody>
      <dsp:txXfrm>
        <a:off x="413866" y="56607"/>
        <a:ext cx="5356049" cy="506120"/>
      </dsp:txXfrm>
    </dsp:sp>
    <dsp:sp modelId="{BC1D975D-13C4-4CAA-A85E-ABBE130E3AD4}">
      <dsp:nvSpPr>
        <dsp:cNvPr id="0" name=""/>
        <dsp:cNvSpPr/>
      </dsp:nvSpPr>
      <dsp:spPr>
        <a:xfrm>
          <a:off x="0" y="1171507"/>
          <a:ext cx="7729728" cy="1376550"/>
        </a:xfrm>
        <a:prstGeom prst="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913" tIns="395732" rIns="599913" bIns="135128" numCol="1" spcCol="1270" anchor="t" anchorCtr="0">
          <a:noAutofit/>
        </a:bodyPr>
        <a:lstStyle/>
        <a:p>
          <a:pPr marL="171450" lvl="1" indent="-171450" algn="l" defTabSz="844550">
            <a:lnSpc>
              <a:spcPct val="90000"/>
            </a:lnSpc>
            <a:spcBef>
              <a:spcPct val="0"/>
            </a:spcBef>
            <a:spcAft>
              <a:spcPct val="15000"/>
            </a:spcAft>
            <a:buChar char="•"/>
          </a:pPr>
          <a:r>
            <a:rPr lang="fr-BE" sz="1900" kern="1200" baseline="0"/>
            <a:t>Rupture anthropologique</a:t>
          </a:r>
          <a:endParaRPr lang="fr-BE" sz="1900" kern="1200"/>
        </a:p>
        <a:p>
          <a:pPr marL="171450" lvl="1" indent="-171450" algn="l" defTabSz="844550">
            <a:lnSpc>
              <a:spcPct val="90000"/>
            </a:lnSpc>
            <a:spcBef>
              <a:spcPct val="0"/>
            </a:spcBef>
            <a:spcAft>
              <a:spcPct val="15000"/>
            </a:spcAft>
            <a:buChar char="•"/>
          </a:pPr>
          <a:r>
            <a:rPr lang="fr-BE" sz="1900" kern="1200" baseline="0" dirty="0"/>
            <a:t>Les quatre modalités de la rationalité</a:t>
          </a:r>
          <a:endParaRPr lang="fr-BE" sz="1900" kern="1200" dirty="0"/>
        </a:p>
        <a:p>
          <a:pPr marL="171450" lvl="1" indent="-171450" algn="l" defTabSz="844550">
            <a:lnSpc>
              <a:spcPct val="90000"/>
            </a:lnSpc>
            <a:spcBef>
              <a:spcPct val="0"/>
            </a:spcBef>
            <a:spcAft>
              <a:spcPct val="15000"/>
            </a:spcAft>
            <a:buChar char="•"/>
          </a:pPr>
          <a:r>
            <a:rPr lang="fr-BE" sz="1900" kern="1200" baseline="0"/>
            <a:t>Le mouvement dialectique de la rationalité</a:t>
          </a:r>
          <a:endParaRPr lang="fr-BE" sz="1900" kern="1200"/>
        </a:p>
      </dsp:txBody>
      <dsp:txXfrm>
        <a:off x="0" y="1171507"/>
        <a:ext cx="7729728" cy="1376550"/>
      </dsp:txXfrm>
    </dsp:sp>
    <dsp:sp modelId="{CCC08F4E-B7F7-4568-A125-4D74DE875A8E}">
      <dsp:nvSpPr>
        <dsp:cNvPr id="0" name=""/>
        <dsp:cNvSpPr/>
      </dsp:nvSpPr>
      <dsp:spPr>
        <a:xfrm>
          <a:off x="386486" y="891067"/>
          <a:ext cx="5410809" cy="56088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16" tIns="0" rIns="204516" bIns="0" numCol="1" spcCol="1270" anchor="ctr" anchorCtr="0">
          <a:noAutofit/>
        </a:bodyPr>
        <a:lstStyle/>
        <a:p>
          <a:pPr marL="0" lvl="0" indent="0" algn="l" defTabSz="844550">
            <a:lnSpc>
              <a:spcPct val="90000"/>
            </a:lnSpc>
            <a:spcBef>
              <a:spcPct val="0"/>
            </a:spcBef>
            <a:spcAft>
              <a:spcPct val="35000"/>
            </a:spcAft>
            <a:buNone/>
          </a:pPr>
          <a:r>
            <a:rPr lang="fr-BE" sz="1900" kern="1200"/>
            <a:t>De la rupture anthropologique : l’homme comme animal rationnel</a:t>
          </a:r>
        </a:p>
      </dsp:txBody>
      <dsp:txXfrm>
        <a:off x="413866" y="918447"/>
        <a:ext cx="5356049" cy="506120"/>
      </dsp:txXfrm>
    </dsp:sp>
    <dsp:sp modelId="{12D959FF-D586-4D7C-B509-40B26AAAE71E}">
      <dsp:nvSpPr>
        <dsp:cNvPr id="0" name=""/>
        <dsp:cNvSpPr/>
      </dsp:nvSpPr>
      <dsp:spPr>
        <a:xfrm>
          <a:off x="0" y="2931097"/>
          <a:ext cx="7729728" cy="1376550"/>
        </a:xfrm>
        <a:prstGeom prst="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913" tIns="395732" rIns="599913" bIns="135128" numCol="1" spcCol="1270" anchor="t" anchorCtr="0">
          <a:noAutofit/>
        </a:bodyPr>
        <a:lstStyle/>
        <a:p>
          <a:pPr marL="171450" lvl="1" indent="-171450" algn="l" defTabSz="844550">
            <a:lnSpc>
              <a:spcPct val="90000"/>
            </a:lnSpc>
            <a:spcBef>
              <a:spcPct val="0"/>
            </a:spcBef>
            <a:spcAft>
              <a:spcPct val="15000"/>
            </a:spcAft>
            <a:buChar char="•"/>
          </a:pPr>
          <a:r>
            <a:rPr lang="fr-BE" sz="1900" kern="1200" baseline="0"/>
            <a:t>Spécificité du langage humain</a:t>
          </a:r>
          <a:endParaRPr lang="fr-BE" sz="1900" kern="1200"/>
        </a:p>
        <a:p>
          <a:pPr marL="171450" lvl="1" indent="-171450" algn="l" defTabSz="844550">
            <a:lnSpc>
              <a:spcPct val="90000"/>
            </a:lnSpc>
            <a:spcBef>
              <a:spcPct val="0"/>
            </a:spcBef>
            <a:spcAft>
              <a:spcPct val="15000"/>
            </a:spcAft>
            <a:buChar char="•"/>
          </a:pPr>
          <a:r>
            <a:rPr lang="fr-BE" sz="1900" kern="1200" baseline="0"/>
            <a:t>Langage/langue/parole</a:t>
          </a:r>
          <a:endParaRPr lang="fr-BE" sz="1900" kern="1200"/>
        </a:p>
        <a:p>
          <a:pPr marL="171450" lvl="1" indent="-171450" algn="l" defTabSz="844550">
            <a:lnSpc>
              <a:spcPct val="90000"/>
            </a:lnSpc>
            <a:spcBef>
              <a:spcPct val="0"/>
            </a:spcBef>
            <a:spcAft>
              <a:spcPct val="15000"/>
            </a:spcAft>
            <a:buChar char="•"/>
          </a:pPr>
          <a:r>
            <a:rPr lang="fr-BE" sz="1900" kern="1200" baseline="0"/>
            <a:t>Schèmes conceptuels et effets sur la perception</a:t>
          </a:r>
          <a:endParaRPr lang="fr-BE" sz="1900" kern="1200"/>
        </a:p>
      </dsp:txBody>
      <dsp:txXfrm>
        <a:off x="0" y="2931097"/>
        <a:ext cx="7729728" cy="1376550"/>
      </dsp:txXfrm>
    </dsp:sp>
    <dsp:sp modelId="{DB42FEDA-7517-4E61-8BB1-BE76A6F5E089}">
      <dsp:nvSpPr>
        <dsp:cNvPr id="0" name=""/>
        <dsp:cNvSpPr/>
      </dsp:nvSpPr>
      <dsp:spPr>
        <a:xfrm>
          <a:off x="386486" y="2650657"/>
          <a:ext cx="5410809" cy="56088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16" tIns="0" rIns="204516" bIns="0" numCol="1" spcCol="1270" anchor="ctr" anchorCtr="0">
          <a:noAutofit/>
        </a:bodyPr>
        <a:lstStyle/>
        <a:p>
          <a:pPr marL="0" lvl="0" indent="0" algn="l" defTabSz="844550">
            <a:lnSpc>
              <a:spcPct val="90000"/>
            </a:lnSpc>
            <a:spcBef>
              <a:spcPct val="0"/>
            </a:spcBef>
            <a:spcAft>
              <a:spcPct val="35000"/>
            </a:spcAft>
            <a:buNone/>
          </a:pPr>
          <a:r>
            <a:rPr lang="fr-BE" sz="1900" kern="1200" dirty="0"/>
            <a:t>Le langage, première modalité de la rationalité</a:t>
          </a:r>
        </a:p>
      </dsp:txBody>
      <dsp:txXfrm>
        <a:off x="413866" y="2678037"/>
        <a:ext cx="5356049" cy="506120"/>
      </dsp:txXfrm>
    </dsp:sp>
    <dsp:sp modelId="{75C722AA-0347-48FC-A2FE-4970746A6A71}">
      <dsp:nvSpPr>
        <dsp:cNvPr id="0" name=""/>
        <dsp:cNvSpPr/>
      </dsp:nvSpPr>
      <dsp:spPr>
        <a:xfrm>
          <a:off x="0" y="4690688"/>
          <a:ext cx="7729728" cy="478800"/>
        </a:xfrm>
        <a:prstGeom prst="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E3F95-3C2E-4674-9D7C-A47CC09415CE}">
      <dsp:nvSpPr>
        <dsp:cNvPr id="0" name=""/>
        <dsp:cNvSpPr/>
      </dsp:nvSpPr>
      <dsp:spPr>
        <a:xfrm>
          <a:off x="386486" y="4410247"/>
          <a:ext cx="5410809" cy="56088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16" tIns="0" rIns="204516" bIns="0" numCol="1" spcCol="1270" anchor="ctr" anchorCtr="0">
          <a:noAutofit/>
        </a:bodyPr>
        <a:lstStyle/>
        <a:p>
          <a:pPr marL="0" lvl="0" indent="0" algn="l" defTabSz="844550">
            <a:lnSpc>
              <a:spcPct val="90000"/>
            </a:lnSpc>
            <a:spcBef>
              <a:spcPct val="0"/>
            </a:spcBef>
            <a:spcAft>
              <a:spcPct val="35000"/>
            </a:spcAft>
            <a:buNone/>
          </a:pPr>
          <a:r>
            <a:rPr lang="fr-BE" sz="1900" kern="1200"/>
            <a:t>Commentaires sur D. Stern et D. Abram, ainsi que sur l’art contemporain</a:t>
          </a:r>
        </a:p>
      </dsp:txBody>
      <dsp:txXfrm>
        <a:off x="413866" y="4437627"/>
        <a:ext cx="535604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34298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953843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39388006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20584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7457895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1160EA64-D806-43AC-9DF2-F8C432F32B4C}" type="datetimeFigureOut">
              <a:rPr lang="en-US" smtClean="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40736876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1160EA64-D806-43AC-9DF2-F8C432F32B4C}" type="datetimeFigureOut">
              <a:rPr lang="en-US" smtClean="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2734995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72949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81506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409268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60C6404-AD6E-4860-8E75-697CA40B95DA}"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00757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77743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18591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6118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pPr/>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317803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1BE4249-C0D0-4B06-8692-E8BB871AF643}"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54159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42B0DB6-F5C7-45FB-8CF3-31B45F9C2DAC}"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22752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160EA64-D806-43AC-9DF2-F8C432F32B4C}" type="datetimeFigureOut">
              <a:rPr lang="en-US" smtClean="0"/>
              <a:pPr/>
              <a:t>4/19/2018</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84796109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08977B-3F47-46E1-8C5D-C2902627B9CB}"/>
              </a:ext>
            </a:extLst>
          </p:cNvPr>
          <p:cNvSpPr>
            <a:spLocks noGrp="1"/>
          </p:cNvSpPr>
          <p:nvPr>
            <p:ph type="ctrTitle"/>
          </p:nvPr>
        </p:nvSpPr>
        <p:spPr/>
        <p:txBody>
          <a:bodyPr>
            <a:normAutofit/>
          </a:bodyPr>
          <a:lstStyle/>
          <a:p>
            <a:r>
              <a:rPr lang="fr-BE" dirty="0"/>
              <a:t>Esthétique et Théorie de la médiation</a:t>
            </a:r>
          </a:p>
        </p:txBody>
      </p:sp>
      <p:sp>
        <p:nvSpPr>
          <p:cNvPr id="3" name="Sous-titre 2">
            <a:extLst>
              <a:ext uri="{FF2B5EF4-FFF2-40B4-BE49-F238E27FC236}">
                <a16:creationId xmlns:a16="http://schemas.microsoft.com/office/drawing/2014/main" id="{377A720D-EBBF-4B8A-81CD-D03898190667}"/>
              </a:ext>
            </a:extLst>
          </p:cNvPr>
          <p:cNvSpPr>
            <a:spLocks noGrp="1"/>
          </p:cNvSpPr>
          <p:nvPr>
            <p:ph type="subTitle" idx="1"/>
          </p:nvPr>
        </p:nvSpPr>
        <p:spPr/>
        <p:txBody>
          <a:bodyPr/>
          <a:lstStyle/>
          <a:p>
            <a:r>
              <a:rPr lang="fr-BE" dirty="0"/>
              <a:t>Esthétique et son application aux arts contemporains</a:t>
            </a:r>
          </a:p>
          <a:p>
            <a:r>
              <a:rPr lang="fr-BE" dirty="0"/>
              <a:t>Année académique 2017-2018</a:t>
            </a:r>
          </a:p>
        </p:txBody>
      </p:sp>
    </p:spTree>
    <p:extLst>
      <p:ext uri="{BB962C8B-B14F-4D97-AF65-F5344CB8AC3E}">
        <p14:creationId xmlns:p14="http://schemas.microsoft.com/office/powerpoint/2010/main" val="354310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6CE33-3763-473E-888B-43FB7F18B55F}"/>
              </a:ext>
            </a:extLst>
          </p:cNvPr>
          <p:cNvSpPr>
            <a:spLocks noGrp="1"/>
          </p:cNvSpPr>
          <p:nvPr>
            <p:ph type="title"/>
          </p:nvPr>
        </p:nvSpPr>
        <p:spPr/>
        <p:txBody>
          <a:bodyPr/>
          <a:lstStyle/>
          <a:p>
            <a:r>
              <a:rPr lang="fr-BE" dirty="0"/>
              <a:t>2.2. Les quatre modalités de la rationalité</a:t>
            </a:r>
          </a:p>
        </p:txBody>
      </p:sp>
      <p:sp>
        <p:nvSpPr>
          <p:cNvPr id="3" name="Espace réservé du contenu 2">
            <a:extLst>
              <a:ext uri="{FF2B5EF4-FFF2-40B4-BE49-F238E27FC236}">
                <a16:creationId xmlns:a16="http://schemas.microsoft.com/office/drawing/2014/main" id="{22EC781D-7CDD-4533-B4E1-00EB987F46CB}"/>
              </a:ext>
            </a:extLst>
          </p:cNvPr>
          <p:cNvSpPr>
            <a:spLocks noGrp="1"/>
          </p:cNvSpPr>
          <p:nvPr>
            <p:ph idx="1"/>
          </p:nvPr>
        </p:nvSpPr>
        <p:spPr/>
        <p:txBody>
          <a:bodyPr/>
          <a:lstStyle/>
          <a:p>
            <a:r>
              <a:rPr lang="fr-BE" dirty="0"/>
              <a:t>La rationalité se décompose en quatre modalités :</a:t>
            </a:r>
          </a:p>
          <a:p>
            <a:pPr lvl="1"/>
            <a:r>
              <a:rPr lang="fr-BE" dirty="0"/>
              <a:t>1. Le langage (grammaire et rhétorique)</a:t>
            </a:r>
          </a:p>
          <a:p>
            <a:pPr lvl="1"/>
            <a:r>
              <a:rPr lang="fr-BE" dirty="0"/>
              <a:t>2. La technique (artisanat, art et industrie)</a:t>
            </a:r>
          </a:p>
          <a:p>
            <a:pPr lvl="1"/>
            <a:r>
              <a:rPr lang="fr-BE" dirty="0"/>
              <a:t>3. La personne (espèce, société et histoire)</a:t>
            </a:r>
          </a:p>
          <a:p>
            <a:pPr lvl="1"/>
            <a:r>
              <a:rPr lang="fr-BE" dirty="0"/>
              <a:t>4. La norme (morale et éthique)</a:t>
            </a:r>
          </a:p>
          <a:p>
            <a:r>
              <a:rPr lang="fr-BE" dirty="0"/>
              <a:t>Mais : tous sont des </a:t>
            </a:r>
            <a:r>
              <a:rPr lang="fr-BE" i="1" dirty="0"/>
              <a:t>modalités</a:t>
            </a:r>
            <a:r>
              <a:rPr lang="fr-BE" dirty="0"/>
              <a:t> d’une seule et même rationalité</a:t>
            </a:r>
          </a:p>
          <a:p>
            <a:r>
              <a:rPr lang="fr-BE" dirty="0"/>
              <a:t>Elles sont donc dans un rapport d’homologies : leur structure est similaire</a:t>
            </a:r>
          </a:p>
        </p:txBody>
      </p:sp>
    </p:spTree>
    <p:extLst>
      <p:ext uri="{BB962C8B-B14F-4D97-AF65-F5344CB8AC3E}">
        <p14:creationId xmlns:p14="http://schemas.microsoft.com/office/powerpoint/2010/main" val="208241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9A630-A9F4-4172-9660-9EDDB626CC97}"/>
              </a:ext>
            </a:extLst>
          </p:cNvPr>
          <p:cNvSpPr>
            <a:spLocks noGrp="1"/>
          </p:cNvSpPr>
          <p:nvPr>
            <p:ph type="title"/>
          </p:nvPr>
        </p:nvSpPr>
        <p:spPr/>
        <p:txBody>
          <a:bodyPr/>
          <a:lstStyle/>
          <a:p>
            <a:r>
              <a:rPr lang="fr-BE" dirty="0"/>
              <a:t>2.3. Mouvement dialectique de la rationalité</a:t>
            </a:r>
          </a:p>
        </p:txBody>
      </p:sp>
      <p:sp>
        <p:nvSpPr>
          <p:cNvPr id="3" name="Espace réservé du contenu 2">
            <a:extLst>
              <a:ext uri="{FF2B5EF4-FFF2-40B4-BE49-F238E27FC236}">
                <a16:creationId xmlns:a16="http://schemas.microsoft.com/office/drawing/2014/main" id="{F847FFEF-4399-43B6-A77D-31208506809F}"/>
              </a:ext>
            </a:extLst>
          </p:cNvPr>
          <p:cNvSpPr>
            <a:spLocks noGrp="1"/>
          </p:cNvSpPr>
          <p:nvPr>
            <p:ph idx="1"/>
          </p:nvPr>
        </p:nvSpPr>
        <p:spPr>
          <a:xfrm>
            <a:off x="0" y="2189649"/>
            <a:ext cx="10353762" cy="4058751"/>
          </a:xfrm>
        </p:spPr>
        <p:txBody>
          <a:bodyPr/>
          <a:lstStyle/>
          <a:p>
            <a:r>
              <a:rPr lang="fr-BE" dirty="0"/>
              <a:t>Qu’est-ce que la dialectique ? G. W. F. Hegel (1770-1831)</a:t>
            </a:r>
          </a:p>
          <a:p>
            <a:pPr lvl="1"/>
            <a:r>
              <a:rPr lang="fr-BE" dirty="0"/>
              <a:t>Mouvement même de la pensée</a:t>
            </a:r>
          </a:p>
          <a:p>
            <a:pPr lvl="1"/>
            <a:r>
              <a:rPr lang="fr-BE" dirty="0"/>
              <a:t>Expliqué en trois temps : thèse, antithèse, synthèse</a:t>
            </a:r>
          </a:p>
          <a:p>
            <a:pPr lvl="1"/>
            <a:r>
              <a:rPr lang="fr-BE" dirty="0"/>
              <a:t>En réalité, mouvement permanent, qui ne s’arrête jamais</a:t>
            </a:r>
          </a:p>
          <a:p>
            <a:r>
              <a:rPr lang="fr-BE" dirty="0"/>
              <a:t>La rationalité est dans un rapport dialectique à la nature qu’elle nie mais tente de retrouver à travers ses différentes modalités</a:t>
            </a:r>
          </a:p>
          <a:p>
            <a:r>
              <a:rPr lang="fr-BE" dirty="0"/>
              <a:t>La Théorie de la médiation tient son nom du fait que la rationalité introduit une médiation entre nous et le donné immédiat</a:t>
            </a:r>
          </a:p>
        </p:txBody>
      </p:sp>
      <p:pic>
        <p:nvPicPr>
          <p:cNvPr id="5" name="Image 4">
            <a:extLst>
              <a:ext uri="{FF2B5EF4-FFF2-40B4-BE49-F238E27FC236}">
                <a16:creationId xmlns:a16="http://schemas.microsoft.com/office/drawing/2014/main" id="{A257C00E-1752-41D0-9D35-A9E94B77D7F8}"/>
              </a:ext>
            </a:extLst>
          </p:cNvPr>
          <p:cNvPicPr>
            <a:picLocks noChangeAspect="1"/>
          </p:cNvPicPr>
          <p:nvPr/>
        </p:nvPicPr>
        <p:blipFill>
          <a:blip r:embed="rId2"/>
          <a:stretch>
            <a:fillRect/>
          </a:stretch>
        </p:blipFill>
        <p:spPr>
          <a:xfrm>
            <a:off x="7614203" y="1438068"/>
            <a:ext cx="1879712" cy="2378558"/>
          </a:xfrm>
          <a:prstGeom prst="rect">
            <a:avLst/>
          </a:prstGeom>
        </p:spPr>
      </p:pic>
    </p:spTree>
    <p:extLst>
      <p:ext uri="{BB962C8B-B14F-4D97-AF65-F5344CB8AC3E}">
        <p14:creationId xmlns:p14="http://schemas.microsoft.com/office/powerpoint/2010/main" val="287466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DECF1-C92C-47DA-B19F-89C57A931A2A}"/>
              </a:ext>
            </a:extLst>
          </p:cNvPr>
          <p:cNvSpPr>
            <a:spLocks noGrp="1"/>
          </p:cNvSpPr>
          <p:nvPr>
            <p:ph type="ctrTitle"/>
          </p:nvPr>
        </p:nvSpPr>
        <p:spPr/>
        <p:txBody>
          <a:bodyPr>
            <a:normAutofit/>
          </a:bodyPr>
          <a:lstStyle/>
          <a:p>
            <a:r>
              <a:rPr lang="fr-BE" dirty="0"/>
              <a:t>3. Le langage, première modalité de la rationalité</a:t>
            </a:r>
          </a:p>
        </p:txBody>
      </p:sp>
      <p:sp>
        <p:nvSpPr>
          <p:cNvPr id="3" name="Sous-titre 2">
            <a:extLst>
              <a:ext uri="{FF2B5EF4-FFF2-40B4-BE49-F238E27FC236}">
                <a16:creationId xmlns:a16="http://schemas.microsoft.com/office/drawing/2014/main" id="{DEDA61D4-3C63-455D-B4E1-1005AB63BDF4}"/>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227988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B33F3-4FEB-4979-AFAD-1B439184E75F}"/>
              </a:ext>
            </a:extLst>
          </p:cNvPr>
          <p:cNvSpPr>
            <a:spLocks noGrp="1"/>
          </p:cNvSpPr>
          <p:nvPr>
            <p:ph type="title"/>
          </p:nvPr>
        </p:nvSpPr>
        <p:spPr/>
        <p:txBody>
          <a:bodyPr>
            <a:normAutofit fontScale="90000"/>
          </a:bodyPr>
          <a:lstStyle/>
          <a:p>
            <a:r>
              <a:rPr lang="fr-BE" dirty="0"/>
              <a:t>3.1. Spécificité (et nécessité) du langage humain</a:t>
            </a:r>
          </a:p>
        </p:txBody>
      </p:sp>
      <p:sp>
        <p:nvSpPr>
          <p:cNvPr id="3" name="Espace réservé du contenu 2">
            <a:extLst>
              <a:ext uri="{FF2B5EF4-FFF2-40B4-BE49-F238E27FC236}">
                <a16:creationId xmlns:a16="http://schemas.microsoft.com/office/drawing/2014/main" id="{B68A1987-BDB5-4FE1-BB6C-23740B4E25CB}"/>
              </a:ext>
            </a:extLst>
          </p:cNvPr>
          <p:cNvSpPr>
            <a:spLocks noGrp="1"/>
          </p:cNvSpPr>
          <p:nvPr>
            <p:ph idx="1"/>
          </p:nvPr>
        </p:nvSpPr>
        <p:spPr>
          <a:xfrm>
            <a:off x="2231136" y="2052186"/>
            <a:ext cx="7729728" cy="4001295"/>
          </a:xfrm>
        </p:spPr>
        <p:txBody>
          <a:bodyPr>
            <a:normAutofit/>
          </a:bodyPr>
          <a:lstStyle/>
          <a:p>
            <a:pPr marL="36900" indent="0">
              <a:buNone/>
            </a:pPr>
            <a:r>
              <a:rPr lang="fr-BE" dirty="0"/>
              <a:t>L’expérience de Frédéric II :</a:t>
            </a:r>
          </a:p>
          <a:p>
            <a:pPr marL="0" indent="0">
              <a:buNone/>
            </a:pPr>
            <a:r>
              <a:rPr lang="fr-BE" dirty="0"/>
              <a:t>« Le monarque, un jeune de 17 ans à cette époque et en processus de formation, a voulu savoir quel type de langue développeraient les bébés s’ils grandissaient sans aucun contact linguistique. En d’autres termes, quelle langue parlerait un enfant de manière spontanée et naturelle. Selon ce que raconte la Chronique de </a:t>
            </a:r>
            <a:r>
              <a:rPr lang="fr-BE" dirty="0" err="1"/>
              <a:t>Salimbene</a:t>
            </a:r>
            <a:r>
              <a:rPr lang="fr-BE" dirty="0"/>
              <a:t> de Adam, franciscain de Parme (1221-1288), après avoir réuni un nombre considérable de nouveau-nés encore allaités, et apparemment tous orphelins, le roi ordonna aux gouvernantes et aux nourrices qu’elles allaitent les enfants, les soignent, les baignent, qu’elles s’en occupent avec soin, mais sans jamais donner aucune caresse ni même leur adresser la parole…</a:t>
            </a:r>
          </a:p>
        </p:txBody>
      </p:sp>
    </p:spTree>
    <p:extLst>
      <p:ext uri="{BB962C8B-B14F-4D97-AF65-F5344CB8AC3E}">
        <p14:creationId xmlns:p14="http://schemas.microsoft.com/office/powerpoint/2010/main" val="211266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1D26C-B4D1-4323-B8B3-620B5DC1B8C6}"/>
              </a:ext>
            </a:extLst>
          </p:cNvPr>
          <p:cNvSpPr>
            <a:spLocks noGrp="1"/>
          </p:cNvSpPr>
          <p:nvPr>
            <p:ph type="title"/>
          </p:nvPr>
        </p:nvSpPr>
        <p:spPr/>
        <p:txBody>
          <a:bodyPr>
            <a:normAutofit fontScale="90000"/>
          </a:bodyPr>
          <a:lstStyle/>
          <a:p>
            <a:r>
              <a:rPr lang="fr-BE" dirty="0"/>
              <a:t>3.1. Spécificité (et nécessité) du langage humain</a:t>
            </a:r>
          </a:p>
        </p:txBody>
      </p:sp>
      <p:sp>
        <p:nvSpPr>
          <p:cNvPr id="3" name="Espace réservé du contenu 2">
            <a:extLst>
              <a:ext uri="{FF2B5EF4-FFF2-40B4-BE49-F238E27FC236}">
                <a16:creationId xmlns:a16="http://schemas.microsoft.com/office/drawing/2014/main" id="{D0D48A57-848A-495B-8DC6-E06D6648653F}"/>
              </a:ext>
            </a:extLst>
          </p:cNvPr>
          <p:cNvSpPr>
            <a:spLocks noGrp="1"/>
          </p:cNvSpPr>
          <p:nvPr>
            <p:ph idx="1"/>
          </p:nvPr>
        </p:nvSpPr>
        <p:spPr/>
        <p:txBody>
          <a:bodyPr/>
          <a:lstStyle/>
          <a:p>
            <a:pPr marL="36900" indent="0">
              <a:buNone/>
            </a:pPr>
            <a:r>
              <a:rPr lang="fr-BE" dirty="0"/>
              <a:t>… Le but ultime d’une telle "expérience" était de connaître l'origine du langage naturel chez l'homme : savoir si la première langue était la langue grecque, latine, juive, arabe ou la langue maternelle employée par les parents de ces enfants. Selon la Chronique, le résultat fut, qu’avec le temps, les enfants n'ont commencé à parler aucune langue, la langue de Dieu n'a pas émergé, et incapables de vivre sans le contact humain avec les nourrices, ils sont morts un à un durant leur enfance. »</a:t>
            </a:r>
          </a:p>
        </p:txBody>
      </p:sp>
    </p:spTree>
    <p:extLst>
      <p:ext uri="{BB962C8B-B14F-4D97-AF65-F5344CB8AC3E}">
        <p14:creationId xmlns:p14="http://schemas.microsoft.com/office/powerpoint/2010/main" val="18371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8844FD-9F3B-4F90-B101-F08ADE512888}"/>
              </a:ext>
            </a:extLst>
          </p:cNvPr>
          <p:cNvSpPr>
            <a:spLocks noGrp="1"/>
          </p:cNvSpPr>
          <p:nvPr>
            <p:ph type="title"/>
          </p:nvPr>
        </p:nvSpPr>
        <p:spPr>
          <a:xfrm flipV="1">
            <a:off x="2323901" y="0"/>
            <a:ext cx="7729728" cy="45719"/>
          </a:xfrm>
        </p:spPr>
        <p:txBody>
          <a:bodyPr>
            <a:normAutofit fontScale="90000"/>
          </a:bodyPr>
          <a:lstStyle/>
          <a:p>
            <a:endParaRPr lang="fr-BE" dirty="0"/>
          </a:p>
        </p:txBody>
      </p:sp>
      <p:sp>
        <p:nvSpPr>
          <p:cNvPr id="3" name="Espace réservé du contenu 2">
            <a:extLst>
              <a:ext uri="{FF2B5EF4-FFF2-40B4-BE49-F238E27FC236}">
                <a16:creationId xmlns:a16="http://schemas.microsoft.com/office/drawing/2014/main" id="{10C1CB29-0A85-495A-AF3F-A0FBFDE0CF07}"/>
              </a:ext>
            </a:extLst>
          </p:cNvPr>
          <p:cNvSpPr>
            <a:spLocks noGrp="1"/>
          </p:cNvSpPr>
          <p:nvPr>
            <p:ph idx="1"/>
          </p:nvPr>
        </p:nvSpPr>
        <p:spPr>
          <a:xfrm>
            <a:off x="2231136" y="185530"/>
            <a:ext cx="7729728" cy="6188766"/>
          </a:xfrm>
        </p:spPr>
        <p:txBody>
          <a:bodyPr>
            <a:normAutofit fontScale="92500" lnSpcReduction="20000"/>
          </a:bodyPr>
          <a:lstStyle/>
          <a:p>
            <a:pPr marL="0" indent="0">
              <a:buNone/>
            </a:pPr>
            <a:r>
              <a:rPr lang="fr-BE" dirty="0"/>
              <a:t>Le langage des abeilles : </a:t>
            </a:r>
          </a:p>
          <a:p>
            <a:pPr marL="0" indent="0">
              <a:buNone/>
            </a:pPr>
            <a:r>
              <a:rPr lang="fr-BE" dirty="0"/>
              <a:t>« Tout ami attentif des abeilles s'apercevra vite qu'elles doivent avoir un moyen de communiquer entre elles. Il remarquera, par exemple, qu'un pot de miel peut rester en plein air des jours entiers sans attirer leur attention. Mais si une seule d'entre elles le découvre au bout de très peu de temps, des douzaines puis des centaines de ses compagnes de ruche arrivent sur place pour participer au butin. Il faut donc qu'elle en ait parlé à la maison ! Comment ? Impossible de s'en rendre compte dans une ruche ordinaire. Mais on construit des ruches d'observation dans lesquelles il est aisé de suivre, à travers une fenêtre vitrée, les allées et venues des abeilles. (...) Plaçons au voisinage d'une de ces ruches d'observation une petite coupe de verre pleine de miel et attendons qu'une des abeilles la trouve. Marquons alors celle qui a fait la découverte d'une petite tache de couleur et observons-la après son retour à la ruche. Elle remonte les rayons, puis s'immobilise un instant, livre son butin sucré à ses congénères et (...) se livre à une véritable ronde, décrivant à petits pas rapides des cercles vers la droite, puis vers la gauche, alternativement. Elle répète sa danse à différents endroits des rayons puis se précipite sur le trou de vol pour retourner vers le butin. Ce manège a mis les abeilles voisines dans un état de grande excitation. Elles emboîtent le pas à la danseuse, maintenant leurs antennes en contact avec son abdomen ; puis elles se dirigent vers le trou de vol et abandonnent la ruche. Peu après les premières d'entre elles apparaissent près de la coupe de miel. (...) …</a:t>
            </a:r>
          </a:p>
        </p:txBody>
      </p:sp>
    </p:spTree>
    <p:extLst>
      <p:ext uri="{BB962C8B-B14F-4D97-AF65-F5344CB8AC3E}">
        <p14:creationId xmlns:p14="http://schemas.microsoft.com/office/powerpoint/2010/main" val="391699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CB9D9-F2DC-44B0-BA82-6BF6B8136D6C}"/>
              </a:ext>
            </a:extLst>
          </p:cNvPr>
          <p:cNvSpPr>
            <a:spLocks noGrp="1"/>
          </p:cNvSpPr>
          <p:nvPr>
            <p:ph type="title"/>
          </p:nvPr>
        </p:nvSpPr>
        <p:spPr>
          <a:xfrm>
            <a:off x="2231136" y="-45719"/>
            <a:ext cx="7729728" cy="45719"/>
          </a:xfrm>
        </p:spPr>
        <p:txBody>
          <a:bodyPr>
            <a:normAutofit fontScale="90000"/>
          </a:bodyPr>
          <a:lstStyle/>
          <a:p>
            <a:endParaRPr lang="fr-BE" dirty="0"/>
          </a:p>
        </p:txBody>
      </p:sp>
      <p:sp>
        <p:nvSpPr>
          <p:cNvPr id="3" name="Espace réservé du contenu 2">
            <a:extLst>
              <a:ext uri="{FF2B5EF4-FFF2-40B4-BE49-F238E27FC236}">
                <a16:creationId xmlns:a16="http://schemas.microsoft.com/office/drawing/2014/main" id="{DEE7BA16-68DD-4116-9B30-A8A6ABE6252E}"/>
              </a:ext>
            </a:extLst>
          </p:cNvPr>
          <p:cNvSpPr>
            <a:spLocks noGrp="1"/>
          </p:cNvSpPr>
          <p:nvPr>
            <p:ph idx="1"/>
          </p:nvPr>
        </p:nvSpPr>
        <p:spPr>
          <a:xfrm>
            <a:off x="2231136" y="217997"/>
            <a:ext cx="7729728" cy="6150335"/>
          </a:xfrm>
        </p:spPr>
        <p:txBody>
          <a:bodyPr>
            <a:normAutofit fontScale="85000" lnSpcReduction="10000"/>
          </a:bodyPr>
          <a:lstStyle/>
          <a:p>
            <a:r>
              <a:rPr lang="fr-BE" dirty="0"/>
              <a:t>…Il ressort de cette expérience que les danseuses de la ruche annoncent non seulement la présence du butin, mais également l'espèce de fleurs dans laquelle il faut le chercher. Elles n'ont pas, pour cela, à prononcer le moindre mot. Lorsqu'elles recueillent l'eau sucrée des fleurs, le parfum de celles-ci reste imprégné à leurs poils et les compagnes de ruche qui, sur les rayons, les escortent dans leur danse, maintenant leurs antennes au contact de leur abdomen, remarquent ce parfum et savent quelles fleurs elles doivent chercher pour parvenir à la même source. (...) Mais [la danseuse] leur fournit également d'autres informations (...) grâce à sa manière de danser. (...) Si le butin se trouve dans le voisinage immédiat de la ruche, on observe la ronde décrite précédemment (...) Si le butin est à 100 ou plus de 100 mètres de la ruche, la ronde fait place à une danse frétillante. L'abeille décrit un demi-cercle puis revient en ligne droite, repart en demi-cercle du côté opposé pour revenir de nouveau en ligne droite à son point de départ et ainsi de suite. Pendant son trajet rectiligne, elle frétille rapidement de la pointe de l'abdomen. Cette danse a un rythme particulier qui varie suivant la distance à laquelle se trouve le butin. Plus le chemin à parcourir est long, moins elle comporte de tours en une minute conformément à une règle si bien établie que, montre en main, on peut dire exactement de quelle distance la pourvoyeuse rapporte son butin. Les compagnes de ruche comprennent le message, car elles s'en vont faire leurs recherches à la distance indiquée. (...) Ainsi, l'activité de la ruche se trouve réglée, pour le plus grand bien de la colonie, grâce à un langage par signes qui ne saurait être ni plus clair ni plus efficace. »</a:t>
            </a:r>
          </a:p>
          <a:p>
            <a:pPr algn="r"/>
            <a:r>
              <a:rPr lang="fr-BE" dirty="0"/>
              <a:t>Karl Von Frisch, </a:t>
            </a:r>
            <a:r>
              <a:rPr lang="fr-BE" i="1" dirty="0"/>
              <a:t>L’Homme et le monde vivant</a:t>
            </a:r>
            <a:r>
              <a:rPr lang="fr-BE" dirty="0"/>
              <a:t>, p. 241</a:t>
            </a:r>
          </a:p>
        </p:txBody>
      </p:sp>
    </p:spTree>
    <p:extLst>
      <p:ext uri="{BB962C8B-B14F-4D97-AF65-F5344CB8AC3E}">
        <p14:creationId xmlns:p14="http://schemas.microsoft.com/office/powerpoint/2010/main" val="416014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A5E1A9C-91A3-4864-8111-533A31F9A25F}"/>
              </a:ext>
            </a:extLst>
          </p:cNvPr>
          <p:cNvSpPr>
            <a:spLocks noGrp="1"/>
          </p:cNvSpPr>
          <p:nvPr>
            <p:ph type="title"/>
          </p:nvPr>
        </p:nvSpPr>
        <p:spPr/>
        <p:txBody>
          <a:bodyPr>
            <a:normAutofit fontScale="90000"/>
          </a:bodyPr>
          <a:lstStyle/>
          <a:p>
            <a:r>
              <a:rPr lang="fr-BE" dirty="0"/>
              <a:t>3.1. Spécificité (et nécessité) du langage humain</a:t>
            </a:r>
          </a:p>
        </p:txBody>
      </p:sp>
      <p:sp>
        <p:nvSpPr>
          <p:cNvPr id="5" name="Espace réservé du contenu 4">
            <a:extLst>
              <a:ext uri="{FF2B5EF4-FFF2-40B4-BE49-F238E27FC236}">
                <a16:creationId xmlns:a16="http://schemas.microsoft.com/office/drawing/2014/main" id="{7A2B045F-CD2D-4212-BD60-E72DE8E54FD5}"/>
              </a:ext>
            </a:extLst>
          </p:cNvPr>
          <p:cNvSpPr>
            <a:spLocks noGrp="1"/>
          </p:cNvSpPr>
          <p:nvPr>
            <p:ph idx="1"/>
          </p:nvPr>
        </p:nvSpPr>
        <p:spPr/>
        <p:txBody>
          <a:bodyPr>
            <a:normAutofit/>
          </a:bodyPr>
          <a:lstStyle/>
          <a:p>
            <a:r>
              <a:rPr lang="fr-BE" dirty="0"/>
              <a:t>Le langage des abeilles n’est pas du langage car il « ne saurait être ni plus clair ni plus efficace. » Il est purement taxinomique</a:t>
            </a:r>
          </a:p>
          <a:p>
            <a:r>
              <a:rPr lang="fr-BE" dirty="0"/>
              <a:t>Or, le langage n’est pas un système d’étiquette ! Il contient la possibilité de l’erreur, de l’implicite, de la connotation</a:t>
            </a:r>
          </a:p>
          <a:p>
            <a:r>
              <a:rPr lang="fr-BE" dirty="0"/>
              <a:t>C’est pour cela que la langue des signes qu’on apprend aux grands singes n’est pas non plus du langage</a:t>
            </a:r>
          </a:p>
          <a:p>
            <a:r>
              <a:rPr lang="fr-BE" dirty="0"/>
              <a:t>C’est ce manque fondamental, ce non-sens qui rend possible la rationalité humaine </a:t>
            </a:r>
          </a:p>
          <a:p>
            <a:r>
              <a:rPr lang="fr-BE" dirty="0"/>
              <a:t>C’est ce qui rend aussi possible la poésie</a:t>
            </a:r>
          </a:p>
          <a:p>
            <a:endParaRPr lang="fr-BE" dirty="0"/>
          </a:p>
        </p:txBody>
      </p:sp>
    </p:spTree>
    <p:extLst>
      <p:ext uri="{BB962C8B-B14F-4D97-AF65-F5344CB8AC3E}">
        <p14:creationId xmlns:p14="http://schemas.microsoft.com/office/powerpoint/2010/main" val="362492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C2F3AB-4A17-4F20-A26E-3307A21A4AFA}"/>
              </a:ext>
            </a:extLst>
          </p:cNvPr>
          <p:cNvSpPr>
            <a:spLocks noGrp="1"/>
          </p:cNvSpPr>
          <p:nvPr>
            <p:ph type="title"/>
          </p:nvPr>
        </p:nvSpPr>
        <p:spPr/>
        <p:txBody>
          <a:bodyPr/>
          <a:lstStyle/>
          <a:p>
            <a:r>
              <a:rPr lang="fr-BE" dirty="0"/>
              <a:t>3.2. Langage/langue/parole</a:t>
            </a:r>
          </a:p>
        </p:txBody>
      </p:sp>
      <p:sp>
        <p:nvSpPr>
          <p:cNvPr id="3" name="Espace réservé du contenu 2">
            <a:extLst>
              <a:ext uri="{FF2B5EF4-FFF2-40B4-BE49-F238E27FC236}">
                <a16:creationId xmlns:a16="http://schemas.microsoft.com/office/drawing/2014/main" id="{68D74EE4-0AE0-46D6-B6EF-85ECECF5D757}"/>
              </a:ext>
            </a:extLst>
          </p:cNvPr>
          <p:cNvSpPr>
            <a:spLocks noGrp="1"/>
          </p:cNvSpPr>
          <p:nvPr>
            <p:ph idx="1"/>
          </p:nvPr>
        </p:nvSpPr>
        <p:spPr/>
        <p:txBody>
          <a:bodyPr/>
          <a:lstStyle/>
          <a:p>
            <a:r>
              <a:rPr lang="fr-BE" u="sng" dirty="0"/>
              <a:t>Langage</a:t>
            </a:r>
            <a:r>
              <a:rPr lang="fr-BE" dirty="0"/>
              <a:t> : Faculté ou aptitude à constituer un système de signes.</a:t>
            </a:r>
          </a:p>
          <a:p>
            <a:r>
              <a:rPr lang="fr-BE" u="sng" dirty="0"/>
              <a:t>Langue</a:t>
            </a:r>
            <a:r>
              <a:rPr lang="fr-BE" dirty="0"/>
              <a:t> : Instrument de communication propre à une communauté humaine. Ensemble institué et stable de symboles verbaux ou écrits propres à un corps social, et susceptibles d’être bien ou mal traduit dans une autre langue.</a:t>
            </a:r>
          </a:p>
          <a:p>
            <a:r>
              <a:rPr lang="fr-BE" u="sng" dirty="0"/>
              <a:t>Parole</a:t>
            </a:r>
            <a:r>
              <a:rPr lang="fr-BE" dirty="0"/>
              <a:t> : Acte individuel par lequel s’exerce la fonction linguistique</a:t>
            </a:r>
          </a:p>
          <a:p>
            <a:pPr marL="0" indent="0" algn="r">
              <a:buNone/>
            </a:pPr>
            <a:r>
              <a:rPr lang="fr-BE" dirty="0"/>
              <a:t>L. Hansen-Love (éd.), </a:t>
            </a:r>
            <a:r>
              <a:rPr lang="fr-BE" i="1" dirty="0"/>
              <a:t>La philosophie de A à Z</a:t>
            </a:r>
            <a:r>
              <a:rPr lang="fr-BE" dirty="0"/>
              <a:t>, Hatier, Paris, 2011</a:t>
            </a:r>
          </a:p>
          <a:p>
            <a:endParaRPr lang="fr-BE" dirty="0"/>
          </a:p>
        </p:txBody>
      </p:sp>
    </p:spTree>
    <p:extLst>
      <p:ext uri="{BB962C8B-B14F-4D97-AF65-F5344CB8AC3E}">
        <p14:creationId xmlns:p14="http://schemas.microsoft.com/office/powerpoint/2010/main" val="240124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23C83-71A1-4DB3-A590-12A2F804B84A}"/>
              </a:ext>
            </a:extLst>
          </p:cNvPr>
          <p:cNvSpPr>
            <a:spLocks noGrp="1"/>
          </p:cNvSpPr>
          <p:nvPr>
            <p:ph type="title"/>
          </p:nvPr>
        </p:nvSpPr>
        <p:spPr/>
        <p:txBody>
          <a:bodyPr/>
          <a:lstStyle/>
          <a:p>
            <a:r>
              <a:rPr lang="fr-BE" dirty="0"/>
              <a:t>3.2. Langage/langue/parole</a:t>
            </a:r>
          </a:p>
        </p:txBody>
      </p:sp>
      <p:sp>
        <p:nvSpPr>
          <p:cNvPr id="3" name="Espace réservé du contenu 2">
            <a:extLst>
              <a:ext uri="{FF2B5EF4-FFF2-40B4-BE49-F238E27FC236}">
                <a16:creationId xmlns:a16="http://schemas.microsoft.com/office/drawing/2014/main" id="{0BD63DAE-C174-474E-8ECD-E6605B1A4E51}"/>
              </a:ext>
            </a:extLst>
          </p:cNvPr>
          <p:cNvSpPr>
            <a:spLocks noGrp="1"/>
          </p:cNvSpPr>
          <p:nvPr>
            <p:ph idx="1"/>
          </p:nvPr>
        </p:nvSpPr>
        <p:spPr/>
        <p:txBody>
          <a:bodyPr/>
          <a:lstStyle/>
          <a:p>
            <a:r>
              <a:rPr lang="fr-BE" dirty="0"/>
              <a:t>Le langage se structure pour J. Gagnepain sur deux axes :</a:t>
            </a:r>
          </a:p>
          <a:p>
            <a:pPr lvl="1"/>
            <a:r>
              <a:rPr lang="fr-BE" dirty="0"/>
              <a:t>L’axe taxinomique : celui du classement, de l’identité et de la différence, de la qualité</a:t>
            </a:r>
          </a:p>
          <a:p>
            <a:pPr lvl="1"/>
            <a:r>
              <a:rPr lang="fr-BE" dirty="0"/>
              <a:t>L’axe génératif : celui du dénombrement, de l’un et du multiple, de la quantité</a:t>
            </a:r>
          </a:p>
          <a:p>
            <a:r>
              <a:rPr lang="fr-BE" dirty="0"/>
              <a:t>Dans les cas d’aphasie, c’est l’un de ces deux axes qui est perdu</a:t>
            </a:r>
          </a:p>
          <a:p>
            <a:r>
              <a:rPr lang="fr-BE" dirty="0"/>
              <a:t>Puisque la rationalité est unique, ces deux axes vont se retrouver dans les autres modalités de la rationalité</a:t>
            </a:r>
          </a:p>
        </p:txBody>
      </p:sp>
    </p:spTree>
    <p:extLst>
      <p:ext uri="{BB962C8B-B14F-4D97-AF65-F5344CB8AC3E}">
        <p14:creationId xmlns:p14="http://schemas.microsoft.com/office/powerpoint/2010/main" val="330517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FAF95-150B-472E-ABF8-4E9E47E9BB18}"/>
              </a:ext>
            </a:extLst>
          </p:cNvPr>
          <p:cNvSpPr>
            <a:spLocks noGrp="1"/>
          </p:cNvSpPr>
          <p:nvPr>
            <p:ph type="title"/>
          </p:nvPr>
        </p:nvSpPr>
        <p:spPr/>
        <p:txBody>
          <a:bodyPr/>
          <a:lstStyle/>
          <a:p>
            <a:r>
              <a:rPr lang="fr-BE" dirty="0"/>
              <a:t>Remarques préliminaires</a:t>
            </a:r>
          </a:p>
        </p:txBody>
      </p:sp>
      <p:sp>
        <p:nvSpPr>
          <p:cNvPr id="3" name="Espace réservé du contenu 2">
            <a:extLst>
              <a:ext uri="{FF2B5EF4-FFF2-40B4-BE49-F238E27FC236}">
                <a16:creationId xmlns:a16="http://schemas.microsoft.com/office/drawing/2014/main" id="{CC8B80F9-D215-43F3-AA83-F6A40F462C49}"/>
              </a:ext>
            </a:extLst>
          </p:cNvPr>
          <p:cNvSpPr>
            <a:spLocks noGrp="1"/>
          </p:cNvSpPr>
          <p:nvPr>
            <p:ph idx="1"/>
          </p:nvPr>
        </p:nvSpPr>
        <p:spPr/>
        <p:txBody>
          <a:bodyPr>
            <a:normAutofit/>
          </a:bodyPr>
          <a:lstStyle/>
          <a:p>
            <a:r>
              <a:rPr lang="fr-BE" dirty="0"/>
              <a:t>Une version concurrente de celles de Daniel Stern et de David Abram</a:t>
            </a:r>
          </a:p>
          <a:p>
            <a:r>
              <a:rPr lang="fr-BE" dirty="0"/>
              <a:t>Mais : pas incompatible ! Permet de donner des explications aux interrogations de D. Stern</a:t>
            </a:r>
          </a:p>
          <a:p>
            <a:pPr lvl="1"/>
            <a:r>
              <a:rPr lang="fr-BE" dirty="0"/>
              <a:t>Pour rappel : Découverte de non-naturalité des sens dont l’usage évolue au cours du temps</a:t>
            </a:r>
          </a:p>
          <a:p>
            <a:pPr lvl="1"/>
            <a:r>
              <a:rPr lang="fr-BE" dirty="0"/>
              <a:t>Expérience sensible et indifférenciée du nourrisson : sa rencontre sensible avec le monde est amodale</a:t>
            </a:r>
          </a:p>
          <a:p>
            <a:pPr lvl="1"/>
            <a:r>
              <a:rPr lang="fr-BE" dirty="0"/>
              <a:t>Rigidification progressive des sens : pourquoi perd-t-on cette aptitude, cette perception amodale innée</a:t>
            </a:r>
          </a:p>
          <a:p>
            <a:r>
              <a:rPr lang="fr-BE" dirty="0"/>
              <a:t>Dialogue philosophique : comprendre qu’une argumentation possède toujours des présupposés et des conséquences. </a:t>
            </a:r>
          </a:p>
        </p:txBody>
      </p:sp>
    </p:spTree>
    <p:extLst>
      <p:ext uri="{BB962C8B-B14F-4D97-AF65-F5344CB8AC3E}">
        <p14:creationId xmlns:p14="http://schemas.microsoft.com/office/powerpoint/2010/main" val="2431228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01CB22-281E-422E-A1CA-95E7E55CA5A6}"/>
              </a:ext>
            </a:extLst>
          </p:cNvPr>
          <p:cNvSpPr>
            <a:spLocks noGrp="1"/>
          </p:cNvSpPr>
          <p:nvPr>
            <p:ph type="title"/>
          </p:nvPr>
        </p:nvSpPr>
        <p:spPr/>
        <p:txBody>
          <a:bodyPr>
            <a:normAutofit fontScale="90000"/>
          </a:bodyPr>
          <a:lstStyle/>
          <a:p>
            <a:r>
              <a:rPr lang="fr-BE" dirty="0"/>
              <a:t>3.3. Schèmes conceptuels et effets sur la perception</a:t>
            </a:r>
          </a:p>
        </p:txBody>
      </p:sp>
      <p:sp>
        <p:nvSpPr>
          <p:cNvPr id="3" name="Espace réservé du contenu 2">
            <a:extLst>
              <a:ext uri="{FF2B5EF4-FFF2-40B4-BE49-F238E27FC236}">
                <a16:creationId xmlns:a16="http://schemas.microsoft.com/office/drawing/2014/main" id="{65C361AE-B94C-422F-8EF7-67697B5483F5}"/>
              </a:ext>
            </a:extLst>
          </p:cNvPr>
          <p:cNvSpPr>
            <a:spLocks noGrp="1"/>
          </p:cNvSpPr>
          <p:nvPr>
            <p:ph idx="1"/>
          </p:nvPr>
        </p:nvSpPr>
        <p:spPr/>
        <p:txBody>
          <a:bodyPr/>
          <a:lstStyle/>
          <a:p>
            <a:r>
              <a:rPr lang="fr-BE" dirty="0"/>
              <a:t>Mais qu’en est-il de la langue ? Car on ne parle jamais le langage…</a:t>
            </a:r>
          </a:p>
          <a:p>
            <a:pPr marL="36900" indent="0">
              <a:buNone/>
            </a:pPr>
            <a:endParaRPr lang="fr-BE" dirty="0"/>
          </a:p>
          <a:p>
            <a:r>
              <a:rPr lang="fr-BE" dirty="0"/>
              <a:t>W.V.O. Quine, </a:t>
            </a:r>
            <a:r>
              <a:rPr lang="fr-BE" i="1" dirty="0"/>
              <a:t>Le mot et la chose</a:t>
            </a:r>
            <a:r>
              <a:rPr lang="fr-BE" dirty="0"/>
              <a:t> (1960)</a:t>
            </a:r>
          </a:p>
          <a:p>
            <a:pPr lvl="1"/>
            <a:r>
              <a:rPr lang="fr-BE" dirty="0"/>
              <a:t>Expérience de pensée du lexicographe et du </a:t>
            </a:r>
            <a:r>
              <a:rPr lang="fr-BE" i="1" dirty="0" err="1"/>
              <a:t>gavagai</a:t>
            </a:r>
            <a:endParaRPr lang="fr-BE" i="1" dirty="0"/>
          </a:p>
          <a:p>
            <a:pPr lvl="1"/>
            <a:r>
              <a:rPr lang="fr-BE" dirty="0"/>
              <a:t>Indétermination de la traduction radicale</a:t>
            </a:r>
          </a:p>
          <a:p>
            <a:pPr lvl="1"/>
            <a:r>
              <a:rPr lang="fr-BE" dirty="0"/>
              <a:t>La notion de schème conceptuel</a:t>
            </a:r>
          </a:p>
          <a:p>
            <a:pPr marL="450000" lvl="1" indent="0">
              <a:buNone/>
            </a:pPr>
            <a:endParaRPr lang="fr-BE" dirty="0"/>
          </a:p>
          <a:p>
            <a:r>
              <a:rPr lang="fr-BE" dirty="0"/>
              <a:t>Notre langue ou notre schème conceptuel a-t-il un impact sur notre perception?</a:t>
            </a:r>
          </a:p>
        </p:txBody>
      </p:sp>
      <p:pic>
        <p:nvPicPr>
          <p:cNvPr id="5" name="Image 4">
            <a:extLst>
              <a:ext uri="{FF2B5EF4-FFF2-40B4-BE49-F238E27FC236}">
                <a16:creationId xmlns:a16="http://schemas.microsoft.com/office/drawing/2014/main" id="{CB2938CA-A2A0-468C-828C-F9555CCF7AAC}"/>
              </a:ext>
            </a:extLst>
          </p:cNvPr>
          <p:cNvPicPr>
            <a:picLocks noChangeAspect="1"/>
          </p:cNvPicPr>
          <p:nvPr/>
        </p:nvPicPr>
        <p:blipFill>
          <a:blip r:embed="rId2"/>
          <a:stretch>
            <a:fillRect/>
          </a:stretch>
        </p:blipFill>
        <p:spPr>
          <a:xfrm>
            <a:off x="7262190" y="2191785"/>
            <a:ext cx="2474429" cy="2474429"/>
          </a:xfrm>
          <a:prstGeom prst="rect">
            <a:avLst/>
          </a:prstGeom>
        </p:spPr>
      </p:pic>
    </p:spTree>
    <p:extLst>
      <p:ext uri="{BB962C8B-B14F-4D97-AF65-F5344CB8AC3E}">
        <p14:creationId xmlns:p14="http://schemas.microsoft.com/office/powerpoint/2010/main" val="1213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A2B83-9267-4E23-BE15-122445E6B9E7}"/>
              </a:ext>
            </a:extLst>
          </p:cNvPr>
          <p:cNvSpPr>
            <a:spLocks noGrp="1"/>
          </p:cNvSpPr>
          <p:nvPr>
            <p:ph type="ctrTitle"/>
          </p:nvPr>
        </p:nvSpPr>
        <p:spPr/>
        <p:txBody>
          <a:bodyPr>
            <a:normAutofit fontScale="90000"/>
          </a:bodyPr>
          <a:lstStyle/>
          <a:p>
            <a:r>
              <a:rPr lang="fr-BE" dirty="0"/>
              <a:t>4. Commentaires sur D. Stern et D. Abram, ainsi que sur l’art contemporain</a:t>
            </a:r>
          </a:p>
        </p:txBody>
      </p:sp>
      <p:sp>
        <p:nvSpPr>
          <p:cNvPr id="3" name="Sous-titre 2">
            <a:extLst>
              <a:ext uri="{FF2B5EF4-FFF2-40B4-BE49-F238E27FC236}">
                <a16:creationId xmlns:a16="http://schemas.microsoft.com/office/drawing/2014/main" id="{EF1FFCE4-AD0A-406C-ABF6-B057940B1409}"/>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4139566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35646-32CF-459F-AAE9-B083FB2E1E6B}"/>
              </a:ext>
            </a:extLst>
          </p:cNvPr>
          <p:cNvSpPr>
            <a:spLocks noGrp="1"/>
          </p:cNvSpPr>
          <p:nvPr>
            <p:ph type="title"/>
          </p:nvPr>
        </p:nvSpPr>
        <p:spPr/>
        <p:txBody>
          <a:bodyPr/>
          <a:lstStyle/>
          <a:p>
            <a:r>
              <a:rPr lang="fr-BE" dirty="0"/>
              <a:t>Relecture médiationniste de D. Stern</a:t>
            </a:r>
          </a:p>
        </p:txBody>
      </p:sp>
      <p:sp>
        <p:nvSpPr>
          <p:cNvPr id="3" name="Espace réservé du contenu 2">
            <a:extLst>
              <a:ext uri="{FF2B5EF4-FFF2-40B4-BE49-F238E27FC236}">
                <a16:creationId xmlns:a16="http://schemas.microsoft.com/office/drawing/2014/main" id="{51CA3708-4849-4A46-8788-D6FC6D30A514}"/>
              </a:ext>
            </a:extLst>
          </p:cNvPr>
          <p:cNvSpPr>
            <a:spLocks noGrp="1"/>
          </p:cNvSpPr>
          <p:nvPr>
            <p:ph idx="1"/>
          </p:nvPr>
        </p:nvSpPr>
        <p:spPr/>
        <p:txBody>
          <a:bodyPr>
            <a:normAutofit/>
          </a:bodyPr>
          <a:lstStyle/>
          <a:p>
            <a:r>
              <a:rPr lang="fr-BE" dirty="0"/>
              <a:t>L’</a:t>
            </a:r>
            <a:r>
              <a:rPr lang="fr-BE" dirty="0" err="1"/>
              <a:t>amodalité</a:t>
            </a:r>
            <a:r>
              <a:rPr lang="fr-BE" dirty="0"/>
              <a:t> de la perception du nourrisson se comprend aisément : il a un environnement, et non encore un monde</a:t>
            </a:r>
          </a:p>
          <a:p>
            <a:r>
              <a:rPr lang="fr-BE" dirty="0"/>
              <a:t>De même, la rigidification de ses facultés sensitives et le fait de son accès au langage : le langage analyse, différencie les modalités de la perception</a:t>
            </a:r>
          </a:p>
          <a:p>
            <a:r>
              <a:rPr lang="fr-BE" dirty="0"/>
              <a:t>Cette perte de l’expérience initiale est en même temps la marque de l’accès de l’enfant à l’individu humain rationnel</a:t>
            </a:r>
          </a:p>
          <a:p>
            <a:r>
              <a:rPr lang="fr-BE" dirty="0"/>
              <a:t>Ce modèle permet également d’expliquer pourquoi certaines sensations restent difficilement identifiables : la sensation n’a pas disparu, elle est simplement toujours médiée, et on peut avoir quelques difficultés à la ranger dans une des cases de notre schème conceptuel</a:t>
            </a:r>
          </a:p>
        </p:txBody>
      </p:sp>
    </p:spTree>
    <p:extLst>
      <p:ext uri="{BB962C8B-B14F-4D97-AF65-F5344CB8AC3E}">
        <p14:creationId xmlns:p14="http://schemas.microsoft.com/office/powerpoint/2010/main" val="220931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BCF1C-8388-4344-AF01-AE0CD65AC8A6}"/>
              </a:ext>
            </a:extLst>
          </p:cNvPr>
          <p:cNvSpPr>
            <a:spLocks noGrp="1"/>
          </p:cNvSpPr>
          <p:nvPr>
            <p:ph type="title"/>
          </p:nvPr>
        </p:nvSpPr>
        <p:spPr/>
        <p:txBody>
          <a:bodyPr/>
          <a:lstStyle/>
          <a:p>
            <a:r>
              <a:rPr lang="fr-BE" dirty="0"/>
              <a:t>Relecture et critique de D. Abram</a:t>
            </a:r>
          </a:p>
        </p:txBody>
      </p:sp>
      <p:sp>
        <p:nvSpPr>
          <p:cNvPr id="3" name="Espace réservé du contenu 2">
            <a:extLst>
              <a:ext uri="{FF2B5EF4-FFF2-40B4-BE49-F238E27FC236}">
                <a16:creationId xmlns:a16="http://schemas.microsoft.com/office/drawing/2014/main" id="{1E213B47-69B5-4B20-A0E9-B0FBA2457CE5}"/>
              </a:ext>
            </a:extLst>
          </p:cNvPr>
          <p:cNvSpPr>
            <a:spLocks noGrp="1"/>
          </p:cNvSpPr>
          <p:nvPr>
            <p:ph idx="1"/>
          </p:nvPr>
        </p:nvSpPr>
        <p:spPr/>
        <p:txBody>
          <a:bodyPr>
            <a:normAutofit/>
          </a:bodyPr>
          <a:lstStyle/>
          <a:p>
            <a:r>
              <a:rPr lang="fr-BE" dirty="0"/>
              <a:t>La position de D. Abram est plus problématique :</a:t>
            </a:r>
          </a:p>
          <a:p>
            <a:r>
              <a:rPr lang="fr-BE" dirty="0"/>
              <a:t>Notre schème conceptuel occidental obscurcit en effet certaines modalités de perception</a:t>
            </a:r>
          </a:p>
          <a:p>
            <a:r>
              <a:rPr lang="fr-BE" dirty="0"/>
              <a:t>Mais : il est vain de vouloir retrouver une perception amodale originaire puisque celle-ci est à jamais médiée</a:t>
            </a:r>
          </a:p>
          <a:p>
            <a:r>
              <a:rPr lang="fr-BE" dirty="0"/>
              <a:t>« Si je prête attention à mon expérience non verbale du milieu changeant qui m’entoure, il me faut reconnaître que ces sens réputés séparés sont tout à fait mélangés les uns aux autres, et que c’est seulement dans l’après-coup que je suis capable de prendre du recul et d’isoler les contributions spécifiques de mes yeux, mes oreilles, ma peau » (p. 86)</a:t>
            </a:r>
          </a:p>
        </p:txBody>
      </p:sp>
    </p:spTree>
    <p:extLst>
      <p:ext uri="{BB962C8B-B14F-4D97-AF65-F5344CB8AC3E}">
        <p14:creationId xmlns:p14="http://schemas.microsoft.com/office/powerpoint/2010/main" val="1762708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9838D-E94D-4965-A09A-3F8B87E469B7}"/>
              </a:ext>
            </a:extLst>
          </p:cNvPr>
          <p:cNvSpPr>
            <a:spLocks noGrp="1"/>
          </p:cNvSpPr>
          <p:nvPr>
            <p:ph type="title"/>
          </p:nvPr>
        </p:nvSpPr>
        <p:spPr/>
        <p:txBody>
          <a:bodyPr/>
          <a:lstStyle/>
          <a:p>
            <a:r>
              <a:rPr lang="fr-BE" dirty="0"/>
              <a:t>Relecture et critique de D. Abram (suite)</a:t>
            </a:r>
          </a:p>
        </p:txBody>
      </p:sp>
      <p:sp>
        <p:nvSpPr>
          <p:cNvPr id="3" name="Espace réservé du contenu 2">
            <a:extLst>
              <a:ext uri="{FF2B5EF4-FFF2-40B4-BE49-F238E27FC236}">
                <a16:creationId xmlns:a16="http://schemas.microsoft.com/office/drawing/2014/main" id="{C0FC5D81-AFBE-473E-9040-D4C44768538D}"/>
              </a:ext>
            </a:extLst>
          </p:cNvPr>
          <p:cNvSpPr>
            <a:spLocks noGrp="1"/>
          </p:cNvSpPr>
          <p:nvPr>
            <p:ph idx="1"/>
          </p:nvPr>
        </p:nvSpPr>
        <p:spPr/>
        <p:txBody>
          <a:bodyPr/>
          <a:lstStyle/>
          <a:p>
            <a:r>
              <a:rPr lang="fr-BE" dirty="0"/>
              <a:t>Cette position revient à refuser notre statut d’être humain en souhaitant retourner à un état animal premier</a:t>
            </a:r>
          </a:p>
          <a:p>
            <a:r>
              <a:rPr lang="fr-BE" dirty="0"/>
              <a:t>Quand bien même l’expérience de D. Abram serait possible, elle serait nécessairement incommunicable aux autres êtres humains</a:t>
            </a:r>
          </a:p>
          <a:p>
            <a:r>
              <a:rPr lang="fr-BE" dirty="0"/>
              <a:t>La proposition d’Abram repose sur l’idée que les sociétés primitives seraient plus proches de la nature, soit, en termes médiationnistes, moins humaines que nous</a:t>
            </a:r>
          </a:p>
        </p:txBody>
      </p:sp>
    </p:spTree>
    <p:extLst>
      <p:ext uri="{BB962C8B-B14F-4D97-AF65-F5344CB8AC3E}">
        <p14:creationId xmlns:p14="http://schemas.microsoft.com/office/powerpoint/2010/main" val="1623747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B0A25C-C8E8-4105-8AD4-7E86465BF374}"/>
              </a:ext>
            </a:extLst>
          </p:cNvPr>
          <p:cNvSpPr>
            <a:spLocks noGrp="1"/>
          </p:cNvSpPr>
          <p:nvPr>
            <p:ph type="title"/>
          </p:nvPr>
        </p:nvSpPr>
        <p:spPr/>
        <p:txBody>
          <a:bodyPr/>
          <a:lstStyle/>
          <a:p>
            <a:r>
              <a:rPr lang="fr-BE" dirty="0"/>
              <a:t>Et l’art contemporain?</a:t>
            </a:r>
          </a:p>
        </p:txBody>
      </p:sp>
      <p:sp>
        <p:nvSpPr>
          <p:cNvPr id="3" name="Espace réservé du contenu 2">
            <a:extLst>
              <a:ext uri="{FF2B5EF4-FFF2-40B4-BE49-F238E27FC236}">
                <a16:creationId xmlns:a16="http://schemas.microsoft.com/office/drawing/2014/main" id="{901EF80E-0993-4517-9901-1658DAFAD7B1}"/>
              </a:ext>
            </a:extLst>
          </p:cNvPr>
          <p:cNvSpPr>
            <a:spLocks noGrp="1"/>
          </p:cNvSpPr>
          <p:nvPr>
            <p:ph idx="1"/>
          </p:nvPr>
        </p:nvSpPr>
        <p:spPr/>
        <p:txBody>
          <a:bodyPr/>
          <a:lstStyle/>
          <a:p>
            <a:r>
              <a:rPr lang="fr-BE" dirty="0"/>
              <a:t>Nécessité de considérer des dimensions qui dépassent l’art lui-même : vouloir défendre tel ou tel type d’art suppose d’accepter une certaine conception de l’activité humaine et de la culture</a:t>
            </a:r>
          </a:p>
          <a:p>
            <a:r>
              <a:rPr lang="fr-BE" dirty="0"/>
              <a:t>La Théorie de la médiation rejetterait probablement l’art trop conceptuel ou l’art qui ne nécessite pas de technique comme quelque chose ressortissant à un autre domaine que celui de l’art</a:t>
            </a:r>
          </a:p>
          <a:p>
            <a:r>
              <a:rPr lang="fr-BE" dirty="0"/>
              <a:t>Mais cela reste ici une question ouverte…</a:t>
            </a:r>
          </a:p>
        </p:txBody>
      </p:sp>
    </p:spTree>
    <p:extLst>
      <p:ext uri="{BB962C8B-B14F-4D97-AF65-F5344CB8AC3E}">
        <p14:creationId xmlns:p14="http://schemas.microsoft.com/office/powerpoint/2010/main" val="2458960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D2111-5924-4B6F-A020-54F336B6836A}"/>
              </a:ext>
            </a:extLst>
          </p:cNvPr>
          <p:cNvSpPr>
            <a:spLocks noGrp="1"/>
          </p:cNvSpPr>
          <p:nvPr>
            <p:ph type="ctrTitle"/>
          </p:nvPr>
        </p:nvSpPr>
        <p:spPr>
          <a:ln>
            <a:solidFill>
              <a:schemeClr val="tx1"/>
            </a:solidFill>
          </a:ln>
        </p:spPr>
        <p:txBody>
          <a:bodyPr/>
          <a:lstStyle/>
          <a:p>
            <a:r>
              <a:rPr lang="fr-BE" dirty="0"/>
              <a:t>Merci</a:t>
            </a:r>
          </a:p>
        </p:txBody>
      </p:sp>
      <p:sp>
        <p:nvSpPr>
          <p:cNvPr id="3" name="Sous-titre 2">
            <a:extLst>
              <a:ext uri="{FF2B5EF4-FFF2-40B4-BE49-F238E27FC236}">
                <a16:creationId xmlns:a16="http://schemas.microsoft.com/office/drawing/2014/main" id="{92E0A918-BF55-4643-B701-88E94B7E8831}"/>
              </a:ext>
            </a:extLst>
          </p:cNvPr>
          <p:cNvSpPr>
            <a:spLocks noGrp="1"/>
          </p:cNvSpPr>
          <p:nvPr>
            <p:ph type="subTitle" idx="1"/>
          </p:nvPr>
        </p:nvSpPr>
        <p:spPr/>
        <p:txBody>
          <a:bodyPr/>
          <a:lstStyle/>
          <a:p>
            <a:r>
              <a:rPr lang="fr-BE" dirty="0" err="1"/>
              <a:t>tmoreau</a:t>
            </a:r>
            <a:r>
              <a:rPr lang="fr-BE" err="1"/>
              <a:t>@</a:t>
            </a:r>
            <a:r>
              <a:rPr lang="fr-BE"/>
              <a:t>uliege.be</a:t>
            </a:r>
            <a:endParaRPr lang="fr-BE" dirty="0"/>
          </a:p>
        </p:txBody>
      </p:sp>
    </p:spTree>
    <p:extLst>
      <p:ext uri="{BB962C8B-B14F-4D97-AF65-F5344CB8AC3E}">
        <p14:creationId xmlns:p14="http://schemas.microsoft.com/office/powerpoint/2010/main" val="238473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43678A-A580-4C2B-BA0F-BCBCB8B42D7D}"/>
              </a:ext>
            </a:extLst>
          </p:cNvPr>
          <p:cNvSpPr>
            <a:spLocks noGrp="1"/>
          </p:cNvSpPr>
          <p:nvPr>
            <p:ph type="title"/>
          </p:nvPr>
        </p:nvSpPr>
        <p:spPr>
          <a:xfrm>
            <a:off x="1517840" y="230812"/>
            <a:ext cx="9603275" cy="573707"/>
          </a:xfrm>
        </p:spPr>
        <p:txBody>
          <a:bodyPr>
            <a:normAutofit fontScale="90000"/>
          </a:bodyPr>
          <a:lstStyle/>
          <a:p>
            <a:r>
              <a:rPr lang="fr-BE" dirty="0"/>
              <a:t>Plan</a:t>
            </a:r>
          </a:p>
        </p:txBody>
      </p:sp>
      <p:graphicFrame>
        <p:nvGraphicFramePr>
          <p:cNvPr id="4" name="Espace réservé du contenu 3">
            <a:extLst>
              <a:ext uri="{FF2B5EF4-FFF2-40B4-BE49-F238E27FC236}">
                <a16:creationId xmlns:a16="http://schemas.microsoft.com/office/drawing/2014/main" id="{0FDF7269-063E-461B-B95E-5FE9DFE33DF9}"/>
              </a:ext>
            </a:extLst>
          </p:cNvPr>
          <p:cNvGraphicFramePr>
            <a:graphicFrameLocks noGrp="1"/>
          </p:cNvGraphicFramePr>
          <p:nvPr>
            <p:ph idx="1"/>
            <p:extLst>
              <p:ext uri="{D42A27DB-BD31-4B8C-83A1-F6EECF244321}">
                <p14:modId xmlns:p14="http://schemas.microsoft.com/office/powerpoint/2010/main" val="742784348"/>
              </p:ext>
            </p:extLst>
          </p:nvPr>
        </p:nvGraphicFramePr>
        <p:xfrm>
          <a:off x="2454613" y="804519"/>
          <a:ext cx="7729728" cy="5198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53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9A6ED-3C10-464C-9C7E-74148DCD3961}"/>
              </a:ext>
            </a:extLst>
          </p:cNvPr>
          <p:cNvSpPr>
            <a:spLocks noGrp="1"/>
          </p:cNvSpPr>
          <p:nvPr>
            <p:ph type="ctrTitle"/>
          </p:nvPr>
        </p:nvSpPr>
        <p:spPr/>
        <p:txBody>
          <a:bodyPr>
            <a:normAutofit/>
          </a:bodyPr>
          <a:lstStyle/>
          <a:p>
            <a:r>
              <a:rPr lang="fr-BE" dirty="0"/>
              <a:t>1. Jean Gagnepain et la théorie de la médiation</a:t>
            </a:r>
          </a:p>
        </p:txBody>
      </p:sp>
      <p:sp>
        <p:nvSpPr>
          <p:cNvPr id="3" name="Sous-titre 2">
            <a:extLst>
              <a:ext uri="{FF2B5EF4-FFF2-40B4-BE49-F238E27FC236}">
                <a16:creationId xmlns:a16="http://schemas.microsoft.com/office/drawing/2014/main" id="{3FAF6982-41A4-430E-9BE8-95D25E377404}"/>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33314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020D1-DE6F-49AB-8D3F-FB5A9BF96DDD}"/>
              </a:ext>
            </a:extLst>
          </p:cNvPr>
          <p:cNvSpPr>
            <a:spLocks noGrp="1"/>
          </p:cNvSpPr>
          <p:nvPr>
            <p:ph type="title"/>
          </p:nvPr>
        </p:nvSpPr>
        <p:spPr>
          <a:xfrm>
            <a:off x="-1564361" y="556591"/>
            <a:ext cx="10353762" cy="970450"/>
          </a:xfrm>
        </p:spPr>
        <p:txBody>
          <a:bodyPr/>
          <a:lstStyle/>
          <a:p>
            <a:r>
              <a:rPr lang="fr-BE" dirty="0">
                <a:effectLst/>
              </a:rPr>
              <a:t>Jean Gagnepain(1923-2006)</a:t>
            </a:r>
            <a:endParaRPr lang="fr-BE" dirty="0"/>
          </a:p>
        </p:txBody>
      </p:sp>
      <p:sp>
        <p:nvSpPr>
          <p:cNvPr id="3" name="Espace réservé du contenu 2">
            <a:extLst>
              <a:ext uri="{FF2B5EF4-FFF2-40B4-BE49-F238E27FC236}">
                <a16:creationId xmlns:a16="http://schemas.microsoft.com/office/drawing/2014/main" id="{3A66629C-FB2D-43CB-8E85-A59753F0EC65}"/>
              </a:ext>
            </a:extLst>
          </p:cNvPr>
          <p:cNvSpPr>
            <a:spLocks noGrp="1"/>
          </p:cNvSpPr>
          <p:nvPr>
            <p:ph idx="1"/>
          </p:nvPr>
        </p:nvSpPr>
        <p:spPr>
          <a:xfrm>
            <a:off x="0" y="2644670"/>
            <a:ext cx="7729728" cy="3656739"/>
          </a:xfrm>
        </p:spPr>
        <p:txBody>
          <a:bodyPr/>
          <a:lstStyle/>
          <a:p>
            <a:r>
              <a:rPr lang="fr-BE" dirty="0"/>
              <a:t>Anthropologue et linguiste français</a:t>
            </a:r>
          </a:p>
          <a:p>
            <a:r>
              <a:rPr lang="fr-BE" dirty="0"/>
              <a:t>Carrière à Rennes, dès la fin des années 1950</a:t>
            </a:r>
          </a:p>
          <a:p>
            <a:r>
              <a:rPr lang="fr-BE" dirty="0"/>
              <a:t>Rencontre avec Olivier Sabouraud et travail sur les aphasies</a:t>
            </a:r>
          </a:p>
          <a:p>
            <a:r>
              <a:rPr lang="fr-BE" dirty="0"/>
              <a:t>Œuvres :</a:t>
            </a:r>
          </a:p>
          <a:p>
            <a:pPr lvl="1"/>
            <a:r>
              <a:rPr lang="fr-BE" dirty="0"/>
              <a:t>Du vouloir dire. Traité d’épistémologie des sciences humaines (3 vol.)</a:t>
            </a:r>
          </a:p>
          <a:p>
            <a:pPr lvl="1"/>
            <a:r>
              <a:rPr lang="fr-BE" dirty="0"/>
              <a:t>Huit leçons d’introduction à la théorie de la médiation</a:t>
            </a:r>
          </a:p>
          <a:p>
            <a:pPr lvl="1"/>
            <a:r>
              <a:rPr lang="fr-BE" dirty="0"/>
              <a:t>https://www.institut-jean-gagnepain.fr/</a:t>
            </a:r>
          </a:p>
        </p:txBody>
      </p:sp>
      <p:pic>
        <p:nvPicPr>
          <p:cNvPr id="5" name="Image 4">
            <a:extLst>
              <a:ext uri="{FF2B5EF4-FFF2-40B4-BE49-F238E27FC236}">
                <a16:creationId xmlns:a16="http://schemas.microsoft.com/office/drawing/2014/main" id="{CA78B8CD-09CC-4741-8629-F5902F0FEB8A}"/>
              </a:ext>
            </a:extLst>
          </p:cNvPr>
          <p:cNvPicPr>
            <a:picLocks noChangeAspect="1"/>
          </p:cNvPicPr>
          <p:nvPr/>
        </p:nvPicPr>
        <p:blipFill>
          <a:blip r:embed="rId2"/>
          <a:stretch>
            <a:fillRect/>
          </a:stretch>
        </p:blipFill>
        <p:spPr>
          <a:xfrm>
            <a:off x="7495877" y="0"/>
            <a:ext cx="4696123" cy="6858000"/>
          </a:xfrm>
          <a:prstGeom prst="rect">
            <a:avLst/>
          </a:prstGeom>
        </p:spPr>
      </p:pic>
    </p:spTree>
    <p:extLst>
      <p:ext uri="{BB962C8B-B14F-4D97-AF65-F5344CB8AC3E}">
        <p14:creationId xmlns:p14="http://schemas.microsoft.com/office/powerpoint/2010/main" val="67579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FF721-D9E5-4B99-B94D-D4FEA4799FF9}"/>
              </a:ext>
            </a:extLst>
          </p:cNvPr>
          <p:cNvSpPr>
            <a:spLocks noGrp="1"/>
          </p:cNvSpPr>
          <p:nvPr>
            <p:ph type="title"/>
          </p:nvPr>
        </p:nvSpPr>
        <p:spPr/>
        <p:txBody>
          <a:bodyPr/>
          <a:lstStyle/>
          <a:p>
            <a:r>
              <a:rPr lang="fr-BE" dirty="0"/>
              <a:t>Théorie de la médiation</a:t>
            </a:r>
          </a:p>
        </p:txBody>
      </p:sp>
      <p:sp>
        <p:nvSpPr>
          <p:cNvPr id="3" name="Espace réservé du contenu 2">
            <a:extLst>
              <a:ext uri="{FF2B5EF4-FFF2-40B4-BE49-F238E27FC236}">
                <a16:creationId xmlns:a16="http://schemas.microsoft.com/office/drawing/2014/main" id="{A7AA86B6-3818-4643-A424-E5B881E7AE02}"/>
              </a:ext>
            </a:extLst>
          </p:cNvPr>
          <p:cNvSpPr>
            <a:spLocks noGrp="1"/>
          </p:cNvSpPr>
          <p:nvPr>
            <p:ph idx="1"/>
          </p:nvPr>
        </p:nvSpPr>
        <p:spPr/>
        <p:txBody>
          <a:bodyPr/>
          <a:lstStyle/>
          <a:p>
            <a:r>
              <a:rPr lang="fr-BE" dirty="0"/>
              <a:t>Anthropologie philosophique : tentative de description de ce qui fait la spécificité de l’homme</a:t>
            </a:r>
          </a:p>
          <a:p>
            <a:r>
              <a:rPr lang="fr-BE" dirty="0"/>
              <a:t>Porte sur la différence avec les autres espèces animales : nature &gt;&lt; culture</a:t>
            </a:r>
          </a:p>
          <a:p>
            <a:r>
              <a:rPr lang="fr-BE" dirty="0"/>
              <a:t>Théorie de la rationalité, comprise comme mode spécifique d’accès à l’homme et à la culture</a:t>
            </a:r>
          </a:p>
          <a:p>
            <a:r>
              <a:rPr lang="fr-BE" dirty="0"/>
              <a:t>Triple source théorique : Karl Marx (1818-1883), Ferdinand de Saussure (1857-1913), Sigmund Freud(1856-1939)</a:t>
            </a:r>
          </a:p>
        </p:txBody>
      </p:sp>
      <p:pic>
        <p:nvPicPr>
          <p:cNvPr id="5" name="Image 4">
            <a:extLst>
              <a:ext uri="{FF2B5EF4-FFF2-40B4-BE49-F238E27FC236}">
                <a16:creationId xmlns:a16="http://schemas.microsoft.com/office/drawing/2014/main" id="{C64D2259-D209-44F5-833D-C2249E7A8C23}"/>
              </a:ext>
            </a:extLst>
          </p:cNvPr>
          <p:cNvPicPr>
            <a:picLocks noChangeAspect="1"/>
          </p:cNvPicPr>
          <p:nvPr/>
        </p:nvPicPr>
        <p:blipFill>
          <a:blip r:embed="rId2"/>
          <a:stretch>
            <a:fillRect/>
          </a:stretch>
        </p:blipFill>
        <p:spPr>
          <a:xfrm>
            <a:off x="5115340" y="4184996"/>
            <a:ext cx="4745520" cy="2372760"/>
          </a:xfrm>
          <a:prstGeom prst="rect">
            <a:avLst/>
          </a:prstGeom>
        </p:spPr>
      </p:pic>
    </p:spTree>
    <p:extLst>
      <p:ext uri="{BB962C8B-B14F-4D97-AF65-F5344CB8AC3E}">
        <p14:creationId xmlns:p14="http://schemas.microsoft.com/office/powerpoint/2010/main" val="139482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55AA5-3E56-4A12-A3C2-E2332ED00B58}"/>
              </a:ext>
            </a:extLst>
          </p:cNvPr>
          <p:cNvSpPr>
            <a:spLocks noGrp="1"/>
          </p:cNvSpPr>
          <p:nvPr>
            <p:ph type="title"/>
          </p:nvPr>
        </p:nvSpPr>
        <p:spPr/>
        <p:txBody>
          <a:bodyPr/>
          <a:lstStyle/>
          <a:p>
            <a:r>
              <a:rPr lang="fr-BE" dirty="0"/>
              <a:t>La méthode clinique</a:t>
            </a:r>
          </a:p>
        </p:txBody>
      </p:sp>
      <p:sp>
        <p:nvSpPr>
          <p:cNvPr id="3" name="Espace réservé du contenu 2">
            <a:extLst>
              <a:ext uri="{FF2B5EF4-FFF2-40B4-BE49-F238E27FC236}">
                <a16:creationId xmlns:a16="http://schemas.microsoft.com/office/drawing/2014/main" id="{EF3D8A21-3C74-46D2-AEA5-31DB1FF7D98F}"/>
              </a:ext>
            </a:extLst>
          </p:cNvPr>
          <p:cNvSpPr>
            <a:spLocks noGrp="1"/>
          </p:cNvSpPr>
          <p:nvPr>
            <p:ph idx="1"/>
          </p:nvPr>
        </p:nvSpPr>
        <p:spPr/>
        <p:txBody>
          <a:bodyPr/>
          <a:lstStyle/>
          <a:p>
            <a:r>
              <a:rPr lang="fr-BE" dirty="0"/>
              <a:t>Étude de la rationalité à travers ses pathologies : on ne voit comment cela fonctionne que lorsque cela bloque</a:t>
            </a:r>
          </a:p>
          <a:p>
            <a:r>
              <a:rPr lang="fr-BE" dirty="0"/>
              <a:t>Exemple de la mécanique : étude à travers les pannes et solutions successives</a:t>
            </a:r>
          </a:p>
          <a:p>
            <a:r>
              <a:rPr lang="fr-BE" dirty="0"/>
              <a:t>Métaphore du cristal qui ne révèle ces lignes de construction qu’une fois cassé</a:t>
            </a:r>
          </a:p>
          <a:p>
            <a:r>
              <a:rPr lang="fr-BE" dirty="0"/>
              <a:t>Commence par l’étude des pathologies du langage (aphasie) puis se tourne vers d’autres pathologies, notamment psychologiques</a:t>
            </a:r>
          </a:p>
        </p:txBody>
      </p:sp>
    </p:spTree>
    <p:extLst>
      <p:ext uri="{BB962C8B-B14F-4D97-AF65-F5344CB8AC3E}">
        <p14:creationId xmlns:p14="http://schemas.microsoft.com/office/powerpoint/2010/main" val="157416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33AC5F-D776-456D-8B02-94FA1AD930A6}"/>
              </a:ext>
            </a:extLst>
          </p:cNvPr>
          <p:cNvSpPr>
            <a:spLocks noGrp="1"/>
          </p:cNvSpPr>
          <p:nvPr>
            <p:ph type="ctrTitle"/>
          </p:nvPr>
        </p:nvSpPr>
        <p:spPr/>
        <p:txBody>
          <a:bodyPr>
            <a:normAutofit fontScale="90000"/>
          </a:bodyPr>
          <a:lstStyle/>
          <a:p>
            <a:r>
              <a:rPr lang="fr-BE" dirty="0"/>
              <a:t>2. De la rupture anthropologique : l’homme comme animal rationnel</a:t>
            </a:r>
          </a:p>
        </p:txBody>
      </p:sp>
      <p:sp>
        <p:nvSpPr>
          <p:cNvPr id="3" name="Sous-titre 2">
            <a:extLst>
              <a:ext uri="{FF2B5EF4-FFF2-40B4-BE49-F238E27FC236}">
                <a16:creationId xmlns:a16="http://schemas.microsoft.com/office/drawing/2014/main" id="{AE8B10C5-13EB-49CB-BD82-8C198AE138ED}"/>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120665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77B97-24AF-47F8-8D52-80BAF0336FBA}"/>
              </a:ext>
            </a:extLst>
          </p:cNvPr>
          <p:cNvSpPr>
            <a:spLocks noGrp="1"/>
          </p:cNvSpPr>
          <p:nvPr>
            <p:ph type="title"/>
          </p:nvPr>
        </p:nvSpPr>
        <p:spPr/>
        <p:txBody>
          <a:bodyPr/>
          <a:lstStyle/>
          <a:p>
            <a:r>
              <a:rPr lang="fr-BE" dirty="0"/>
              <a:t>2.1. rupture anthropologique</a:t>
            </a:r>
          </a:p>
        </p:txBody>
      </p:sp>
      <p:sp>
        <p:nvSpPr>
          <p:cNvPr id="3" name="Espace réservé du contenu 2">
            <a:extLst>
              <a:ext uri="{FF2B5EF4-FFF2-40B4-BE49-F238E27FC236}">
                <a16:creationId xmlns:a16="http://schemas.microsoft.com/office/drawing/2014/main" id="{8EE89BA9-431D-45BF-B01F-0A408E93D13F}"/>
              </a:ext>
            </a:extLst>
          </p:cNvPr>
          <p:cNvSpPr>
            <a:spLocks noGrp="1"/>
          </p:cNvSpPr>
          <p:nvPr>
            <p:ph idx="1"/>
          </p:nvPr>
        </p:nvSpPr>
        <p:spPr/>
        <p:txBody>
          <a:bodyPr/>
          <a:lstStyle/>
          <a:p>
            <a:r>
              <a:rPr lang="fr-BE" dirty="0"/>
              <a:t>L’animal a un environnement tandis que l’homme a un monde (F. Rastier)</a:t>
            </a:r>
          </a:p>
          <a:p>
            <a:r>
              <a:rPr lang="fr-BE" dirty="0"/>
              <a:t>J. </a:t>
            </a:r>
            <a:r>
              <a:rPr lang="fr-BE" dirty="0" err="1"/>
              <a:t>Gagnepain</a:t>
            </a:r>
            <a:r>
              <a:rPr lang="fr-BE" dirty="0"/>
              <a:t> : l’homme comme toujours en double manque</a:t>
            </a:r>
          </a:p>
          <a:p>
            <a:pPr lvl="1"/>
            <a:r>
              <a:rPr lang="fr-BE" dirty="0"/>
              <a:t>Vis-à-vis de la nature par ses capacités d’abstraction (ex : plaisir et conscience du plaisir)</a:t>
            </a:r>
          </a:p>
          <a:p>
            <a:pPr lvl="1"/>
            <a:r>
              <a:rPr lang="fr-BE" dirty="0"/>
              <a:t>Vis-à-vis d’un idéal d’esprit parfait</a:t>
            </a:r>
          </a:p>
          <a:p>
            <a:r>
              <a:rPr lang="fr-BE" dirty="0"/>
              <a:t>Cette particularité de l’homme : c’est la rationalité, à comprendre comme une capacité d’abstraction</a:t>
            </a:r>
          </a:p>
        </p:txBody>
      </p:sp>
    </p:spTree>
    <p:extLst>
      <p:ext uri="{BB962C8B-B14F-4D97-AF65-F5344CB8AC3E}">
        <p14:creationId xmlns:p14="http://schemas.microsoft.com/office/powerpoint/2010/main" val="4236713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TM04033929[[fn=Ardoise]]</Template>
  <TotalTime>114</TotalTime>
  <Words>1627</Words>
  <Application>Microsoft Office PowerPoint</Application>
  <PresentationFormat>Grand écran</PresentationFormat>
  <Paragraphs>119</Paragraphs>
  <Slides>26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Calisto MT</vt:lpstr>
      <vt:lpstr>Trebuchet MS</vt:lpstr>
      <vt:lpstr>Wingdings 2</vt:lpstr>
      <vt:lpstr>Ardoise</vt:lpstr>
      <vt:lpstr>Esthétique et Théorie de la médiation</vt:lpstr>
      <vt:lpstr>Remarques préliminaires</vt:lpstr>
      <vt:lpstr>Plan</vt:lpstr>
      <vt:lpstr>1. Jean Gagnepain et la théorie de la médiation</vt:lpstr>
      <vt:lpstr>Jean Gagnepain(1923-2006)</vt:lpstr>
      <vt:lpstr>Théorie de la médiation</vt:lpstr>
      <vt:lpstr>La méthode clinique</vt:lpstr>
      <vt:lpstr>2. De la rupture anthropologique : l’homme comme animal rationnel</vt:lpstr>
      <vt:lpstr>2.1. rupture anthropologique</vt:lpstr>
      <vt:lpstr>2.2. Les quatre modalités de la rationalité</vt:lpstr>
      <vt:lpstr>2.3. Mouvement dialectique de la rationalité</vt:lpstr>
      <vt:lpstr>3. Le langage, première modalité de la rationalité</vt:lpstr>
      <vt:lpstr>3.1. Spécificité (et nécessité) du langage humain</vt:lpstr>
      <vt:lpstr>3.1. Spécificité (et nécessité) du langage humain</vt:lpstr>
      <vt:lpstr>Présentation PowerPoint</vt:lpstr>
      <vt:lpstr>Présentation PowerPoint</vt:lpstr>
      <vt:lpstr>3.1. Spécificité (et nécessité) du langage humain</vt:lpstr>
      <vt:lpstr>3.2. Langage/langue/parole</vt:lpstr>
      <vt:lpstr>3.2. Langage/langue/parole</vt:lpstr>
      <vt:lpstr>3.3. Schèmes conceptuels et effets sur la perception</vt:lpstr>
      <vt:lpstr>4. Commentaires sur D. Stern et D. Abram, ainsi que sur l’art contemporain</vt:lpstr>
      <vt:lpstr>Relecture médiationniste de D. Stern</vt:lpstr>
      <vt:lpstr>Relecture et critique de D. Abram</vt:lpstr>
      <vt:lpstr>Relecture et critique de D. Abram (suite)</vt:lpstr>
      <vt:lpstr>Et l’art contemporain?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Esthétique et Théorie de la médiation</dc:title>
  <dc:creator>Timo moreau</dc:creator>
  <cp:lastModifiedBy>Timo moreau</cp:lastModifiedBy>
  <cp:revision>16</cp:revision>
  <dcterms:created xsi:type="dcterms:W3CDTF">2018-04-18T15:03:53Z</dcterms:created>
  <dcterms:modified xsi:type="dcterms:W3CDTF">2018-04-19T10:09:31Z</dcterms:modified>
</cp:coreProperties>
</file>