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1"/>
  </p:sldMasterIdLst>
  <p:notesMasterIdLst>
    <p:notesMasterId r:id="rId24"/>
  </p:notesMasterIdLst>
  <p:sldIdLst>
    <p:sldId id="257" r:id="rId2"/>
    <p:sldId id="341" r:id="rId3"/>
    <p:sldId id="363" r:id="rId4"/>
    <p:sldId id="366" r:id="rId5"/>
    <p:sldId id="340" r:id="rId6"/>
    <p:sldId id="342" r:id="rId7"/>
    <p:sldId id="356" r:id="rId8"/>
    <p:sldId id="344" r:id="rId9"/>
    <p:sldId id="379" r:id="rId10"/>
    <p:sldId id="375" r:id="rId11"/>
    <p:sldId id="361" r:id="rId12"/>
    <p:sldId id="362" r:id="rId13"/>
    <p:sldId id="358" r:id="rId14"/>
    <p:sldId id="338" r:id="rId15"/>
    <p:sldId id="378" r:id="rId16"/>
    <p:sldId id="312" r:id="rId17"/>
    <p:sldId id="330" r:id="rId18"/>
    <p:sldId id="332" r:id="rId19"/>
    <p:sldId id="333" r:id="rId20"/>
    <p:sldId id="334" r:id="rId21"/>
    <p:sldId id="271" r:id="rId22"/>
    <p:sldId id="262" r:id="rId23"/>
  </p:sldIdLst>
  <p:sldSz cx="51206400" cy="38404800"/>
  <p:notesSz cx="6858000" cy="9144000"/>
  <p:defaultTextStyle>
    <a:defPPr>
      <a:defRPr lang="en-US"/>
    </a:defPPr>
    <a:lvl1pPr marL="0" algn="l" defTabSz="3110332" rtl="0" eaLnBrk="1" latinLnBrk="0" hangingPunct="1">
      <a:defRPr sz="6123" kern="1200">
        <a:solidFill>
          <a:schemeClr val="tx1"/>
        </a:solidFill>
        <a:latin typeface="+mn-lt"/>
        <a:ea typeface="+mn-ea"/>
        <a:cs typeface="+mn-cs"/>
      </a:defRPr>
    </a:lvl1pPr>
    <a:lvl2pPr marL="1555166" algn="l" defTabSz="3110332" rtl="0" eaLnBrk="1" latinLnBrk="0" hangingPunct="1">
      <a:defRPr sz="6123" kern="1200">
        <a:solidFill>
          <a:schemeClr val="tx1"/>
        </a:solidFill>
        <a:latin typeface="+mn-lt"/>
        <a:ea typeface="+mn-ea"/>
        <a:cs typeface="+mn-cs"/>
      </a:defRPr>
    </a:lvl2pPr>
    <a:lvl3pPr marL="3110332" algn="l" defTabSz="3110332" rtl="0" eaLnBrk="1" latinLnBrk="0" hangingPunct="1">
      <a:defRPr sz="6123" kern="1200">
        <a:solidFill>
          <a:schemeClr val="tx1"/>
        </a:solidFill>
        <a:latin typeface="+mn-lt"/>
        <a:ea typeface="+mn-ea"/>
        <a:cs typeface="+mn-cs"/>
      </a:defRPr>
    </a:lvl3pPr>
    <a:lvl4pPr marL="4665497" algn="l" defTabSz="3110332" rtl="0" eaLnBrk="1" latinLnBrk="0" hangingPunct="1">
      <a:defRPr sz="6123" kern="1200">
        <a:solidFill>
          <a:schemeClr val="tx1"/>
        </a:solidFill>
        <a:latin typeface="+mn-lt"/>
        <a:ea typeface="+mn-ea"/>
        <a:cs typeface="+mn-cs"/>
      </a:defRPr>
    </a:lvl4pPr>
    <a:lvl5pPr marL="6220663" algn="l" defTabSz="3110332" rtl="0" eaLnBrk="1" latinLnBrk="0" hangingPunct="1">
      <a:defRPr sz="6123" kern="1200">
        <a:solidFill>
          <a:schemeClr val="tx1"/>
        </a:solidFill>
        <a:latin typeface="+mn-lt"/>
        <a:ea typeface="+mn-ea"/>
        <a:cs typeface="+mn-cs"/>
      </a:defRPr>
    </a:lvl5pPr>
    <a:lvl6pPr marL="7775829" algn="l" defTabSz="3110332" rtl="0" eaLnBrk="1" latinLnBrk="0" hangingPunct="1">
      <a:defRPr sz="6123" kern="1200">
        <a:solidFill>
          <a:schemeClr val="tx1"/>
        </a:solidFill>
        <a:latin typeface="+mn-lt"/>
        <a:ea typeface="+mn-ea"/>
        <a:cs typeface="+mn-cs"/>
      </a:defRPr>
    </a:lvl6pPr>
    <a:lvl7pPr marL="9330995" algn="l" defTabSz="3110332" rtl="0" eaLnBrk="1" latinLnBrk="0" hangingPunct="1">
      <a:defRPr sz="6123" kern="1200">
        <a:solidFill>
          <a:schemeClr val="tx1"/>
        </a:solidFill>
        <a:latin typeface="+mn-lt"/>
        <a:ea typeface="+mn-ea"/>
        <a:cs typeface="+mn-cs"/>
      </a:defRPr>
    </a:lvl7pPr>
    <a:lvl8pPr marL="10886161" algn="l" defTabSz="3110332" rtl="0" eaLnBrk="1" latinLnBrk="0" hangingPunct="1">
      <a:defRPr sz="6123" kern="1200">
        <a:solidFill>
          <a:schemeClr val="tx1"/>
        </a:solidFill>
        <a:latin typeface="+mn-lt"/>
        <a:ea typeface="+mn-ea"/>
        <a:cs typeface="+mn-cs"/>
      </a:defRPr>
    </a:lvl8pPr>
    <a:lvl9pPr marL="12441326" algn="l" defTabSz="3110332" rtl="0" eaLnBrk="1" latinLnBrk="0" hangingPunct="1">
      <a:defRPr sz="6123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4E9E8"/>
    <a:srgbClr val="F26B21"/>
    <a:srgbClr val="5BC4BE"/>
    <a:srgbClr val="0053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851"/>
    <p:restoredTop sz="83121"/>
  </p:normalViewPr>
  <p:slideViewPr>
    <p:cSldViewPr snapToGrid="0" snapToObjects="1">
      <p:cViewPr varScale="1">
        <p:scale>
          <a:sx n="15" d="100"/>
          <a:sy n="15" d="100"/>
        </p:scale>
        <p:origin x="2256" y="312"/>
      </p:cViewPr>
      <p:guideLst/>
    </p:cSldViewPr>
  </p:slideViewPr>
  <p:notesTextViewPr>
    <p:cViewPr>
      <p:scale>
        <a:sx n="105" d="100"/>
        <a:sy n="105" d="100"/>
      </p:scale>
      <p:origin x="0" y="0"/>
    </p:cViewPr>
  </p:notesTextViewPr>
  <p:sorterViewPr>
    <p:cViewPr>
      <p:scale>
        <a:sx n="20" d="100"/>
        <a:sy n="20" d="100"/>
      </p:scale>
      <p:origin x="0" y="0"/>
    </p:cViewPr>
  </p:sorterViewPr>
  <p:notesViewPr>
    <p:cSldViewPr snapToGrid="0" snapToObjects="1">
      <p:cViewPr varScale="1">
        <p:scale>
          <a:sx n="76" d="100"/>
          <a:sy n="76" d="100"/>
        </p:scale>
        <p:origin x="2280" y="3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CAE4F3-A7D0-7A49-8BC6-68081E334E86}" type="datetimeFigureOut">
              <a:rPr lang="en-US" smtClean="0"/>
              <a:t>9/20/19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DC32EB-34A8-8345-B665-F3C19AE613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9411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bi.nlm.nih.gov/pmc/articles/PMC5345384/#bib22" TargetMode="External"/><Relationship Id="rId4" Type="http://schemas.openxmlformats.org/officeDocument/2006/relationships/hyperlink" Target="https://www.ncbi.nlm.nih.gov/pmc/articles/PMC5345384/#bib23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9" Type="http://schemas.openxmlformats.org/officeDocument/2006/relationships/hyperlink" Target="https://www.ncbi.nlm.nih.gov/pmc/articles/PMC5345384/#bib69" TargetMode="External"/><Relationship Id="rId20" Type="http://schemas.openxmlformats.org/officeDocument/2006/relationships/hyperlink" Target="https://www.ncbi.nlm.nih.gov/pmc/articles/PMC5345384/#bib20" TargetMode="External"/><Relationship Id="rId10" Type="http://schemas.openxmlformats.org/officeDocument/2006/relationships/hyperlink" Target="https://www.ncbi.nlm.nih.gov/pmc/articles/PMC5345384/#bib70" TargetMode="External"/><Relationship Id="rId11" Type="http://schemas.openxmlformats.org/officeDocument/2006/relationships/hyperlink" Target="https://www.ncbi.nlm.nih.gov/pmc/articles/PMC5345384/#bib71" TargetMode="External"/><Relationship Id="rId12" Type="http://schemas.openxmlformats.org/officeDocument/2006/relationships/hyperlink" Target="https://www.ncbi.nlm.nih.gov/pmc/articles/PMC5345384/#bib72" TargetMode="External"/><Relationship Id="rId13" Type="http://schemas.openxmlformats.org/officeDocument/2006/relationships/hyperlink" Target="https://www.ncbi.nlm.nih.gov/pmc/articles/PMC5345384/#bib73" TargetMode="External"/><Relationship Id="rId14" Type="http://schemas.openxmlformats.org/officeDocument/2006/relationships/hyperlink" Target="https://www.ncbi.nlm.nih.gov/pmc/articles/PMC5345384/#bib74" TargetMode="External"/><Relationship Id="rId15" Type="http://schemas.openxmlformats.org/officeDocument/2006/relationships/hyperlink" Target="https://www.ncbi.nlm.nih.gov/pmc/articles/PMC5345384/#bib75" TargetMode="External"/><Relationship Id="rId16" Type="http://schemas.openxmlformats.org/officeDocument/2006/relationships/hyperlink" Target="https://www.ncbi.nlm.nih.gov/pmc/articles/PMC5345384/#bib76" TargetMode="External"/><Relationship Id="rId17" Type="http://schemas.openxmlformats.org/officeDocument/2006/relationships/hyperlink" Target="https://www.ncbi.nlm.nih.gov/pmc/articles/PMC5345384/#bib77" TargetMode="External"/><Relationship Id="rId18" Type="http://schemas.openxmlformats.org/officeDocument/2006/relationships/hyperlink" Target="https://www.ncbi.nlm.nih.gov/pmc/articles/PMC5345384/#bib78" TargetMode="External"/><Relationship Id="rId19" Type="http://schemas.openxmlformats.org/officeDocument/2006/relationships/hyperlink" Target="https://www.ncbi.nlm.nih.gov/pmc/articles/PMC5345384/#bib79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Relationship Id="rId3" Type="http://schemas.openxmlformats.org/officeDocument/2006/relationships/hyperlink" Target="https://www.ncbi.nlm.nih.gov/pmc/articles/PMC5345384/#bib66" TargetMode="External"/><Relationship Id="rId4" Type="http://schemas.openxmlformats.org/officeDocument/2006/relationships/hyperlink" Target="https://www.ncbi.nlm.nih.gov/pmc/articles/PMC5345384/#bib16" TargetMode="External"/><Relationship Id="rId5" Type="http://schemas.openxmlformats.org/officeDocument/2006/relationships/hyperlink" Target="https://www.ncbi.nlm.nih.gov/pmc/articles/PMC5345384/table/tbl4/" TargetMode="External"/><Relationship Id="rId6" Type="http://schemas.openxmlformats.org/officeDocument/2006/relationships/hyperlink" Target="https://www.ncbi.nlm.nih.gov/pmc/articles/PMC5345384/#bib11" TargetMode="External"/><Relationship Id="rId7" Type="http://schemas.openxmlformats.org/officeDocument/2006/relationships/hyperlink" Target="https://www.ncbi.nlm.nih.gov/pmc/articles/PMC5345384/#bib67" TargetMode="External"/><Relationship Id="rId8" Type="http://schemas.openxmlformats.org/officeDocument/2006/relationships/hyperlink" Target="https://www.ncbi.nlm.nih.gov/pmc/articles/PMC5345384/#bib68" TargetMode="External"/></Relationships>
</file>

<file path=ppt/notesSlides/_rels/notesSlide15.xml.rels><?xml version="1.0" encoding="UTF-8" standalone="yes"?>
<Relationships xmlns="http://schemas.openxmlformats.org/package/2006/relationships"><Relationship Id="rId11" Type="http://schemas.openxmlformats.org/officeDocument/2006/relationships/hyperlink" Target="https://www.ncbi.nlm.nih.gov/pmc/articles/PMC5345384/#bib73" TargetMode="External"/><Relationship Id="rId12" Type="http://schemas.openxmlformats.org/officeDocument/2006/relationships/hyperlink" Target="https://www.ncbi.nlm.nih.gov/pmc/articles/PMC5345384/#bib74" TargetMode="External"/><Relationship Id="rId13" Type="http://schemas.openxmlformats.org/officeDocument/2006/relationships/hyperlink" Target="https://www.ncbi.nlm.nih.gov/pmc/articles/PMC5345384/#bib75" TargetMode="External"/><Relationship Id="rId14" Type="http://schemas.openxmlformats.org/officeDocument/2006/relationships/hyperlink" Target="https://www.ncbi.nlm.nih.gov/pmc/articles/PMC5345384/#bib76" TargetMode="External"/><Relationship Id="rId15" Type="http://schemas.openxmlformats.org/officeDocument/2006/relationships/hyperlink" Target="https://www.ncbi.nlm.nih.gov/pmc/articles/PMC5345384/#bib77" TargetMode="External"/><Relationship Id="rId16" Type="http://schemas.openxmlformats.org/officeDocument/2006/relationships/hyperlink" Target="https://www.ncbi.nlm.nih.gov/pmc/articles/PMC5345384/#bib78" TargetMode="External"/><Relationship Id="rId17" Type="http://schemas.openxmlformats.org/officeDocument/2006/relationships/hyperlink" Target="https://www.ncbi.nlm.nih.gov/pmc/articles/PMC5345384/#bib79" TargetMode="External"/><Relationship Id="rId18" Type="http://schemas.openxmlformats.org/officeDocument/2006/relationships/hyperlink" Target="https://www.ncbi.nlm.nih.gov/pmc/articles/PMC5345384/#bib20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Relationship Id="rId3" Type="http://schemas.openxmlformats.org/officeDocument/2006/relationships/hyperlink" Target="https://www.ncbi.nlm.nih.gov/pmc/articles/PMC5345384/table/tbl4/" TargetMode="External"/><Relationship Id="rId4" Type="http://schemas.openxmlformats.org/officeDocument/2006/relationships/hyperlink" Target="https://www.ncbi.nlm.nih.gov/pmc/articles/PMC5345384/#bib11" TargetMode="External"/><Relationship Id="rId5" Type="http://schemas.openxmlformats.org/officeDocument/2006/relationships/hyperlink" Target="https://www.ncbi.nlm.nih.gov/pmc/articles/PMC5345384/#bib67" TargetMode="External"/><Relationship Id="rId6" Type="http://schemas.openxmlformats.org/officeDocument/2006/relationships/hyperlink" Target="https://www.ncbi.nlm.nih.gov/pmc/articles/PMC5345384/#bib68" TargetMode="External"/><Relationship Id="rId7" Type="http://schemas.openxmlformats.org/officeDocument/2006/relationships/hyperlink" Target="https://www.ncbi.nlm.nih.gov/pmc/articles/PMC5345384/#bib69" TargetMode="External"/><Relationship Id="rId8" Type="http://schemas.openxmlformats.org/officeDocument/2006/relationships/hyperlink" Target="https://www.ncbi.nlm.nih.gov/pmc/articles/PMC5345384/#bib70" TargetMode="External"/><Relationship Id="rId9" Type="http://schemas.openxmlformats.org/officeDocument/2006/relationships/hyperlink" Target="https://www.ncbi.nlm.nih.gov/pmc/articles/PMC5345384/#bib71" TargetMode="External"/><Relationship Id="rId10" Type="http://schemas.openxmlformats.org/officeDocument/2006/relationships/hyperlink" Target="https://www.ncbi.nlm.nih.gov/pmc/articles/PMC5345384/#bib72" TargetMode="Externa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bi.nlm.nih.gov/pmc/articles/PMC5345384/#bib14" TargetMode="External"/><Relationship Id="rId4" Type="http://schemas.openxmlformats.org/officeDocument/2006/relationships/hyperlink" Target="https://www.ncbi.nlm.nih.gov/pmc/articles/PMC5345384/#bib7" TargetMode="External"/><Relationship Id="rId5" Type="http://schemas.openxmlformats.org/officeDocument/2006/relationships/hyperlink" Target="https://www.ncbi.nlm.nih.gov/pmc/articles/PMC5345384/#bib17" TargetMode="External"/><Relationship Id="rId6" Type="http://schemas.openxmlformats.org/officeDocument/2006/relationships/hyperlink" Target="https://www.ncbi.nlm.nih.gov/pmc/articles/PMC5345384/#bib18" TargetMode="External"/><Relationship Id="rId7" Type="http://schemas.openxmlformats.org/officeDocument/2006/relationships/hyperlink" Target="https://www.ncbi.nlm.nih.gov/pmc/articles/PMC5345384/#bib19" TargetMode="External"/><Relationship Id="rId8" Type="http://schemas.openxmlformats.org/officeDocument/2006/relationships/hyperlink" Target="https://www.ncbi.nlm.nih.gov/pmc/articles/PMC5345384/#bib16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IS</a:t>
            </a:r>
            <a:r>
              <a:rPr lang="en-US" baseline="0" dirty="0" smtClean="0"/>
              <a:t> MY Lab clinician point of view after looking at the </a:t>
            </a:r>
            <a:r>
              <a:rPr lang="en-US" baseline="0" err="1" smtClean="0"/>
              <a:t>litterature</a:t>
            </a:r>
            <a:r>
              <a:rPr lang="en-US" baseline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DC32EB-34A8-8345-B665-F3C19AE613A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4266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DC32EB-34A8-8345-B665-F3C19AE613A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3023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A ajouter : Fabienne peux-tu me rappeler</a:t>
            </a:r>
            <a:r>
              <a:rPr lang="fr-FR" baseline="0" dirty="0" smtClean="0"/>
              <a:t> lesquels sont des composants à CCD ? </a:t>
            </a:r>
            <a:r>
              <a:rPr lang="fr-FR" baseline="0" dirty="0" err="1" smtClean="0"/>
              <a:t>Phl</a:t>
            </a:r>
            <a:r>
              <a:rPr lang="fr-FR" baseline="0" dirty="0" smtClean="0"/>
              <a:t> p 4 </a:t>
            </a:r>
            <a:r>
              <a:rPr lang="mr-IN" baseline="0" dirty="0" smtClean="0"/>
              <a:t>…</a:t>
            </a:r>
            <a:r>
              <a:rPr lang="nl-BE" baseline="0" dirty="0" smtClean="0"/>
              <a:t>. Et ???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DC32EB-34A8-8345-B665-F3C19AE613A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7653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dirty="0" smtClean="0"/>
              <a:t>sIgE </a:t>
            </a:r>
            <a:r>
              <a:rPr lang="fr-FR" sz="1200" dirty="0" err="1" smtClean="0"/>
              <a:t>testing</a:t>
            </a:r>
            <a:r>
              <a:rPr lang="fr-FR" sz="1200" dirty="0" smtClean="0"/>
              <a:t> to components </a:t>
            </a:r>
            <a:r>
              <a:rPr lang="fr-FR" sz="1200" dirty="0" err="1" smtClean="0"/>
              <a:t>is</a:t>
            </a:r>
            <a:r>
              <a:rPr lang="fr-FR" sz="1200" dirty="0" smtClean="0"/>
              <a:t> </a:t>
            </a:r>
            <a:r>
              <a:rPr lang="fr-FR" sz="1200" dirty="0" err="1" smtClean="0"/>
              <a:t>available</a:t>
            </a:r>
            <a:r>
              <a:rPr lang="fr-FR" sz="1200" dirty="0" smtClean="0"/>
              <a:t> for single </a:t>
            </a:r>
            <a:r>
              <a:rPr lang="fr-FR" sz="1200" dirty="0" err="1" smtClean="0"/>
              <a:t>allergens</a:t>
            </a:r>
            <a:r>
              <a:rPr lang="fr-FR" sz="1200" dirty="0" smtClean="0"/>
              <a:t> and for multiple </a:t>
            </a:r>
            <a:r>
              <a:rPr lang="fr-FR" sz="1200" dirty="0" err="1" smtClean="0"/>
              <a:t>allergens</a:t>
            </a:r>
            <a:r>
              <a:rPr lang="fr-FR" sz="1200" dirty="0" smtClean="0"/>
              <a:t> in </a:t>
            </a:r>
            <a:r>
              <a:rPr lang="fr-FR" sz="1200" dirty="0" err="1" smtClean="0"/>
              <a:t>microarrays</a:t>
            </a:r>
            <a:r>
              <a:rPr lang="fr-FR" sz="1200" dirty="0" smtClean="0"/>
              <a:t>. </a:t>
            </a:r>
          </a:p>
          <a:p>
            <a:r>
              <a:rPr lang="fr-FR" sz="1200" dirty="0" smtClean="0"/>
              <a:t>Multiplex </a:t>
            </a:r>
            <a:r>
              <a:rPr lang="fr-FR" sz="1200" dirty="0" err="1" smtClean="0"/>
              <a:t>assays</a:t>
            </a:r>
            <a:r>
              <a:rPr lang="fr-FR" sz="1200" dirty="0" smtClean="0"/>
              <a:t> </a:t>
            </a:r>
            <a:r>
              <a:rPr lang="fr-FR" sz="1200" dirty="0" err="1" smtClean="0"/>
              <a:t>may</a:t>
            </a:r>
            <a:r>
              <a:rPr lang="fr-FR" sz="1200" dirty="0" smtClean="0"/>
              <a:t> </a:t>
            </a:r>
            <a:r>
              <a:rPr lang="fr-FR" sz="1200" dirty="0" err="1" smtClean="0"/>
              <a:t>introduce</a:t>
            </a:r>
            <a:r>
              <a:rPr lang="fr-FR" sz="1200" dirty="0" smtClean="0"/>
              <a:t> </a:t>
            </a:r>
            <a:r>
              <a:rPr lang="fr-FR" sz="1200" dirty="0" err="1" smtClean="0"/>
              <a:t>concerns</a:t>
            </a:r>
            <a:r>
              <a:rPr lang="fr-FR" sz="1200" dirty="0" smtClean="0"/>
              <a:t> </a:t>
            </a:r>
            <a:r>
              <a:rPr lang="fr-FR" sz="1200" dirty="0" err="1" smtClean="0"/>
              <a:t>where</a:t>
            </a:r>
            <a:r>
              <a:rPr lang="fr-FR" sz="1200" dirty="0" smtClean="0"/>
              <a:t> </a:t>
            </a:r>
            <a:r>
              <a:rPr lang="fr-FR" sz="1200" dirty="0" err="1" smtClean="0"/>
              <a:t>they</a:t>
            </a:r>
            <a:r>
              <a:rPr lang="fr-FR" sz="1200" dirty="0" smtClean="0"/>
              <a:t> </a:t>
            </a:r>
            <a:r>
              <a:rPr lang="fr-FR" sz="1200" dirty="0" err="1" smtClean="0"/>
              <a:t>reveal</a:t>
            </a:r>
            <a:r>
              <a:rPr lang="fr-FR" sz="1200" dirty="0" smtClean="0"/>
              <a:t> </a:t>
            </a:r>
            <a:r>
              <a:rPr lang="fr-FR" sz="1200" dirty="0" err="1" smtClean="0"/>
              <a:t>sensitization</a:t>
            </a:r>
            <a:r>
              <a:rPr lang="fr-FR" sz="1200" dirty="0" smtClean="0"/>
              <a:t> to </a:t>
            </a:r>
            <a:r>
              <a:rPr lang="fr-FR" sz="1200" dirty="0" err="1" smtClean="0"/>
              <a:t>molecules</a:t>
            </a:r>
            <a:r>
              <a:rPr lang="fr-FR" sz="1200" dirty="0" smtClean="0"/>
              <a:t> </a:t>
            </a:r>
            <a:r>
              <a:rPr lang="fr-FR" sz="1200" dirty="0" err="1" smtClean="0"/>
              <a:t>with</a:t>
            </a:r>
            <a:r>
              <a:rPr lang="fr-FR" sz="1200" dirty="0" smtClean="0"/>
              <a:t> </a:t>
            </a:r>
            <a:r>
              <a:rPr lang="fr-FR" sz="1200" dirty="0" err="1" smtClean="0"/>
              <a:t>potentially</a:t>
            </a:r>
            <a:r>
              <a:rPr lang="fr-FR" sz="1200" dirty="0" smtClean="0"/>
              <a:t> no </a:t>
            </a:r>
            <a:r>
              <a:rPr lang="fr-FR" sz="1200" dirty="0" err="1" smtClean="0"/>
              <a:t>clinical</a:t>
            </a:r>
            <a:r>
              <a:rPr lang="fr-FR" sz="1200" dirty="0" smtClean="0"/>
              <a:t> relevance as </a:t>
            </a:r>
            <a:r>
              <a:rPr lang="fr-FR" sz="1200" dirty="0" err="1" smtClean="0"/>
              <a:t>they</a:t>
            </a:r>
            <a:r>
              <a:rPr lang="fr-FR" sz="1200" dirty="0" smtClean="0"/>
              <a:t> are all </a:t>
            </a:r>
            <a:r>
              <a:rPr lang="fr-FR" sz="1200" dirty="0" err="1" smtClean="0"/>
              <a:t>tested</a:t>
            </a:r>
            <a:r>
              <a:rPr lang="fr-FR" sz="1200" dirty="0" smtClean="0"/>
              <a:t> </a:t>
            </a:r>
            <a:r>
              <a:rPr lang="fr-FR" sz="1200" dirty="0" err="1" smtClean="0"/>
              <a:t>independent</a:t>
            </a:r>
            <a:r>
              <a:rPr lang="fr-FR" sz="1200" dirty="0" smtClean="0"/>
              <a:t> of the </a:t>
            </a:r>
            <a:r>
              <a:rPr lang="fr-FR" sz="1200" dirty="0" err="1" smtClean="0"/>
              <a:t>patient's</a:t>
            </a:r>
            <a:r>
              <a:rPr lang="fr-FR" sz="1200" dirty="0" smtClean="0"/>
              <a:t> </a:t>
            </a:r>
            <a:r>
              <a:rPr lang="fr-FR" sz="1200" dirty="0" err="1" smtClean="0"/>
              <a:t>history</a:t>
            </a:r>
            <a:r>
              <a:rPr lang="fr-FR" sz="1200" dirty="0" smtClean="0"/>
              <a:t>. </a:t>
            </a:r>
            <a:r>
              <a:rPr lang="fr-FR" sz="1200" dirty="0" err="1" smtClean="0"/>
              <a:t>However</a:t>
            </a:r>
            <a:r>
              <a:rPr lang="fr-FR" sz="1200" dirty="0" smtClean="0"/>
              <a:t>, multiplex </a:t>
            </a:r>
            <a:r>
              <a:rPr lang="fr-FR" sz="1200" dirty="0" err="1" smtClean="0"/>
              <a:t>assays</a:t>
            </a:r>
            <a:r>
              <a:rPr lang="fr-FR" sz="1200" dirty="0" smtClean="0"/>
              <a:t> </a:t>
            </a:r>
            <a:r>
              <a:rPr lang="fr-FR" sz="1200" dirty="0" err="1" smtClean="0"/>
              <a:t>can</a:t>
            </a:r>
            <a:r>
              <a:rPr lang="fr-FR" sz="1200" dirty="0" smtClean="0"/>
              <a:t> </a:t>
            </a:r>
            <a:r>
              <a:rPr lang="fr-FR" sz="1200" dirty="0" err="1" smtClean="0"/>
              <a:t>be</a:t>
            </a:r>
            <a:r>
              <a:rPr lang="fr-FR" sz="1200" dirty="0" smtClean="0"/>
              <a:t> </a:t>
            </a:r>
            <a:r>
              <a:rPr lang="fr-FR" sz="1200" dirty="0" err="1" smtClean="0"/>
              <a:t>useful</a:t>
            </a:r>
            <a:r>
              <a:rPr lang="fr-FR" sz="1200" dirty="0" smtClean="0"/>
              <a:t> in </a:t>
            </a:r>
            <a:r>
              <a:rPr lang="fr-FR" sz="1200" dirty="0" err="1" smtClean="0"/>
              <a:t>identifying</a:t>
            </a:r>
            <a:r>
              <a:rPr lang="fr-FR" sz="1200" dirty="0" smtClean="0"/>
              <a:t> patterns of </a:t>
            </a:r>
            <a:r>
              <a:rPr lang="fr-FR" sz="1200" dirty="0" err="1" smtClean="0"/>
              <a:t>sensitization</a:t>
            </a:r>
            <a:r>
              <a:rPr lang="fr-FR" sz="1200" dirty="0" smtClean="0"/>
              <a:t> in </a:t>
            </a:r>
            <a:r>
              <a:rPr lang="fr-FR" sz="1200" dirty="0" err="1" smtClean="0"/>
              <a:t>complex</a:t>
            </a:r>
            <a:r>
              <a:rPr lang="fr-FR" sz="1200" dirty="0" smtClean="0"/>
              <a:t> </a:t>
            </a:r>
            <a:r>
              <a:rPr lang="fr-FR" sz="1200" dirty="0" err="1" smtClean="0"/>
              <a:t>polysensitized</a:t>
            </a:r>
            <a:r>
              <a:rPr lang="fr-FR" sz="1200" dirty="0" smtClean="0"/>
              <a:t> patients (</a:t>
            </a:r>
            <a:r>
              <a:rPr lang="fr-FR" sz="1200" dirty="0" err="1" smtClean="0"/>
              <a:t>eg</a:t>
            </a:r>
            <a:r>
              <a:rPr lang="fr-FR" sz="1200" dirty="0" smtClean="0"/>
              <a:t>, patients </a:t>
            </a:r>
            <a:r>
              <a:rPr lang="fr-FR" sz="1200" dirty="0" err="1" smtClean="0"/>
              <a:t>sensitized</a:t>
            </a:r>
            <a:r>
              <a:rPr lang="fr-FR" sz="1200" dirty="0" smtClean="0"/>
              <a:t> to pollen, plant </a:t>
            </a:r>
            <a:r>
              <a:rPr lang="fr-FR" sz="1200" dirty="0" err="1" smtClean="0"/>
              <a:t>foods</a:t>
            </a:r>
            <a:r>
              <a:rPr lang="fr-FR" sz="1200" dirty="0" smtClean="0"/>
              <a:t>, and latex </a:t>
            </a:r>
            <a:r>
              <a:rPr lang="fr-FR" sz="1200" dirty="0" err="1" smtClean="0"/>
              <a:t>with</a:t>
            </a:r>
            <a:r>
              <a:rPr lang="fr-FR" sz="1200" dirty="0" smtClean="0"/>
              <a:t> </a:t>
            </a:r>
            <a:r>
              <a:rPr lang="fr-FR" sz="1200" dirty="0" err="1" smtClean="0"/>
              <a:t>unclear</a:t>
            </a:r>
            <a:r>
              <a:rPr lang="fr-FR" sz="1200" dirty="0" smtClean="0"/>
              <a:t> </a:t>
            </a:r>
            <a:r>
              <a:rPr lang="fr-FR" sz="1200" dirty="0" err="1" smtClean="0"/>
              <a:t>clinical</a:t>
            </a:r>
            <a:r>
              <a:rPr lang="fr-FR" sz="1200" dirty="0" smtClean="0"/>
              <a:t> relevance </a:t>
            </a:r>
            <a:r>
              <a:rPr lang="fr-FR" sz="1200" dirty="0" err="1" smtClean="0"/>
              <a:t>that</a:t>
            </a:r>
            <a:r>
              <a:rPr lang="fr-FR" sz="1200" dirty="0" smtClean="0"/>
              <a:t> are </a:t>
            </a:r>
            <a:r>
              <a:rPr lang="fr-FR" sz="1200" dirty="0" err="1" smtClean="0"/>
              <a:t>sensitized</a:t>
            </a:r>
            <a:r>
              <a:rPr lang="fr-FR" sz="1200" dirty="0" smtClean="0"/>
              <a:t> to a </a:t>
            </a:r>
            <a:r>
              <a:rPr lang="fr-FR" sz="1200" dirty="0" err="1" smtClean="0"/>
              <a:t>panallergen</a:t>
            </a:r>
            <a:r>
              <a:rPr lang="fr-FR" sz="1200" dirty="0" smtClean="0"/>
              <a:t>) and in </a:t>
            </a:r>
            <a:r>
              <a:rPr lang="fr-FR" sz="1200" dirty="0" err="1" smtClean="0"/>
              <a:t>identifying</a:t>
            </a:r>
            <a:r>
              <a:rPr lang="fr-FR" sz="1200" dirty="0" smtClean="0"/>
              <a:t> the </a:t>
            </a:r>
            <a:r>
              <a:rPr lang="fr-FR" sz="1200" dirty="0" err="1" smtClean="0"/>
              <a:t>culprit</a:t>
            </a:r>
            <a:r>
              <a:rPr lang="fr-FR" sz="1200" dirty="0" smtClean="0"/>
              <a:t> </a:t>
            </a:r>
            <a:r>
              <a:rPr lang="fr-FR" sz="1200" dirty="0" err="1" smtClean="0"/>
              <a:t>allergen</a:t>
            </a:r>
            <a:r>
              <a:rPr lang="fr-FR" sz="1200" dirty="0" smtClean="0"/>
              <a:t> in patients </a:t>
            </a:r>
            <a:r>
              <a:rPr lang="fr-FR" sz="1200" dirty="0" err="1" smtClean="0"/>
              <a:t>with</a:t>
            </a:r>
            <a:r>
              <a:rPr lang="fr-FR" sz="1200" dirty="0" smtClean="0"/>
              <a:t> </a:t>
            </a:r>
            <a:r>
              <a:rPr lang="fr-FR" sz="1200" dirty="0" err="1" smtClean="0"/>
              <a:t>recurrent</a:t>
            </a:r>
            <a:r>
              <a:rPr lang="fr-FR" sz="1200" dirty="0" smtClean="0"/>
              <a:t> anaphylaxis.</a:t>
            </a:r>
            <a:r>
              <a:rPr lang="fr-FR" sz="1200" baseline="30000" dirty="0" smtClean="0">
                <a:hlinkClick r:id="rId3"/>
              </a:rPr>
              <a:t>22</a:t>
            </a:r>
            <a:r>
              <a:rPr lang="fr-FR" sz="1200" baseline="30000" dirty="0" smtClean="0"/>
              <a:t>, </a:t>
            </a:r>
            <a:r>
              <a:rPr lang="fr-FR" sz="1200" baseline="30000" dirty="0" smtClean="0">
                <a:hlinkClick r:id="rId4"/>
              </a:rPr>
              <a:t>23</a:t>
            </a:r>
            <a:endParaRPr lang="fr-FR" sz="1200" dirty="0" smtClean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DC32EB-34A8-8345-B665-F3C19AE613A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2264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DC32EB-34A8-8345-B665-F3C19AE613AC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23529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dirty="0" smtClean="0"/>
              <a:t>The </a:t>
            </a:r>
            <a:r>
              <a:rPr lang="fr-FR" sz="1200" dirty="0" err="1" smtClean="0"/>
              <a:t>basophil</a:t>
            </a:r>
            <a:r>
              <a:rPr lang="fr-FR" sz="1200" dirty="0" smtClean="0"/>
              <a:t> activation test (BAT) </a:t>
            </a:r>
            <a:r>
              <a:rPr lang="fr-FR" sz="1200" dirty="0" err="1" smtClean="0"/>
              <a:t>is</a:t>
            </a:r>
            <a:r>
              <a:rPr lang="fr-FR" sz="1200" dirty="0" smtClean="0"/>
              <a:t> a </a:t>
            </a:r>
            <a:r>
              <a:rPr lang="fr-FR" sz="1200" dirty="0" err="1" smtClean="0"/>
              <a:t>functional</a:t>
            </a:r>
            <a:r>
              <a:rPr lang="fr-FR" sz="1200" dirty="0" smtClean="0"/>
              <a:t> </a:t>
            </a:r>
            <a:r>
              <a:rPr lang="fr-FR" sz="1200" dirty="0" err="1" smtClean="0"/>
              <a:t>assay</a:t>
            </a:r>
            <a:r>
              <a:rPr lang="fr-FR" sz="1200" dirty="0" smtClean="0"/>
              <a:t> </a:t>
            </a:r>
            <a:r>
              <a:rPr lang="fr-FR" sz="1200" dirty="0" err="1" smtClean="0"/>
              <a:t>that</a:t>
            </a:r>
            <a:r>
              <a:rPr lang="fr-FR" sz="1200" dirty="0" smtClean="0"/>
              <a:t> uses live </a:t>
            </a:r>
            <a:r>
              <a:rPr lang="fr-FR" sz="1200" dirty="0" err="1" smtClean="0"/>
              <a:t>basophils</a:t>
            </a:r>
            <a:r>
              <a:rPr lang="fr-FR" sz="1200" dirty="0" smtClean="0"/>
              <a:t> in </a:t>
            </a:r>
            <a:r>
              <a:rPr lang="fr-FR" sz="1200" dirty="0" err="1" smtClean="0"/>
              <a:t>whole</a:t>
            </a:r>
            <a:r>
              <a:rPr lang="fr-FR" sz="1200" dirty="0" smtClean="0"/>
              <a:t> </a:t>
            </a:r>
            <a:r>
              <a:rPr lang="fr-FR" sz="1200" dirty="0" err="1" smtClean="0"/>
              <a:t>blood</a:t>
            </a:r>
            <a:r>
              <a:rPr lang="fr-FR" sz="1200" dirty="0" smtClean="0"/>
              <a:t> to </a:t>
            </a:r>
            <a:r>
              <a:rPr lang="fr-FR" sz="1200" dirty="0" err="1" smtClean="0"/>
              <a:t>detect</a:t>
            </a:r>
            <a:r>
              <a:rPr lang="fr-FR" sz="1200" dirty="0" smtClean="0"/>
              <a:t> the </a:t>
            </a:r>
            <a:r>
              <a:rPr lang="fr-FR" sz="1200" dirty="0" err="1" smtClean="0"/>
              <a:t>ability</a:t>
            </a:r>
            <a:r>
              <a:rPr lang="fr-FR" sz="1200" dirty="0" smtClean="0"/>
              <a:t> of IgE to </a:t>
            </a:r>
            <a:r>
              <a:rPr lang="fr-FR" sz="1200" dirty="0" err="1" smtClean="0"/>
              <a:t>mediate</a:t>
            </a:r>
            <a:r>
              <a:rPr lang="fr-FR" sz="1200" dirty="0" smtClean="0"/>
              <a:t> activation of </a:t>
            </a:r>
            <a:r>
              <a:rPr lang="fr-FR" sz="1200" dirty="0" err="1" smtClean="0"/>
              <a:t>basophils</a:t>
            </a:r>
            <a:r>
              <a:rPr lang="fr-FR" sz="1200" dirty="0" smtClean="0"/>
              <a:t> </a:t>
            </a:r>
            <a:r>
              <a:rPr lang="fr-FR" sz="1200" dirty="0" err="1" smtClean="0"/>
              <a:t>after</a:t>
            </a:r>
            <a:r>
              <a:rPr lang="fr-FR" sz="1200" dirty="0" smtClean="0"/>
              <a:t> stimulation </a:t>
            </a:r>
            <a:r>
              <a:rPr lang="fr-FR" sz="1200" dirty="0" err="1" smtClean="0"/>
              <a:t>with</a:t>
            </a:r>
            <a:r>
              <a:rPr lang="fr-FR" sz="1200" dirty="0" smtClean="0"/>
              <a:t> </a:t>
            </a:r>
            <a:r>
              <a:rPr lang="fr-FR" sz="1200" dirty="0" err="1" smtClean="0"/>
              <a:t>allergen</a:t>
            </a:r>
            <a:r>
              <a:rPr lang="fr-FR" sz="1200" dirty="0" smtClean="0"/>
              <a:t>.</a:t>
            </a:r>
          </a:p>
          <a:p>
            <a:endParaRPr lang="fr-FR" sz="1200" dirty="0" smtClean="0"/>
          </a:p>
          <a:p>
            <a:r>
              <a:rPr lang="fr-FR" sz="1200" dirty="0" smtClean="0"/>
              <a:t> </a:t>
            </a:r>
            <a:r>
              <a:rPr lang="fr-FR" sz="1200" dirty="0" smtClean="0"/>
              <a:t>It </a:t>
            </a:r>
            <a:r>
              <a:rPr lang="fr-FR" sz="1200" dirty="0" err="1" smtClean="0"/>
              <a:t>goes</a:t>
            </a:r>
            <a:r>
              <a:rPr lang="fr-FR" sz="1200" dirty="0" smtClean="0"/>
              <a:t> </a:t>
            </a:r>
            <a:r>
              <a:rPr lang="fr-FR" sz="1200" dirty="0" err="1" smtClean="0"/>
              <a:t>beyond</a:t>
            </a:r>
            <a:r>
              <a:rPr lang="fr-FR" sz="1200" dirty="0" smtClean="0"/>
              <a:t> the </a:t>
            </a:r>
            <a:r>
              <a:rPr lang="fr-FR" sz="1200" dirty="0" err="1" smtClean="0"/>
              <a:t>detection</a:t>
            </a:r>
            <a:r>
              <a:rPr lang="fr-FR" sz="1200" dirty="0" smtClean="0"/>
              <a:t> of IgE binding to </a:t>
            </a:r>
            <a:r>
              <a:rPr lang="fr-FR" sz="1200" dirty="0" err="1" smtClean="0"/>
              <a:t>allergen</a:t>
            </a:r>
            <a:r>
              <a:rPr lang="fr-FR" sz="1200" dirty="0" smtClean="0"/>
              <a:t> to test IgE </a:t>
            </a:r>
            <a:r>
              <a:rPr lang="fr-FR" sz="1200" dirty="0" err="1" smtClean="0"/>
              <a:t>function</a:t>
            </a:r>
            <a:r>
              <a:rPr lang="fr-FR" sz="1200" dirty="0" smtClean="0"/>
              <a:t>, </a:t>
            </a:r>
            <a:r>
              <a:rPr lang="fr-FR" sz="1200" dirty="0" err="1" smtClean="0"/>
              <a:t>which</a:t>
            </a:r>
            <a:r>
              <a:rPr lang="fr-FR" sz="1200" dirty="0" smtClean="0"/>
              <a:t> </a:t>
            </a:r>
            <a:r>
              <a:rPr lang="fr-FR" sz="1200" dirty="0" err="1" smtClean="0"/>
              <a:t>depends</a:t>
            </a:r>
            <a:r>
              <a:rPr lang="fr-FR" sz="1200" dirty="0" smtClean="0"/>
              <a:t> not </a:t>
            </a:r>
            <a:r>
              <a:rPr lang="fr-FR" sz="1200" dirty="0" err="1" smtClean="0"/>
              <a:t>only</a:t>
            </a:r>
            <a:r>
              <a:rPr lang="fr-FR" sz="1200" dirty="0" smtClean="0"/>
              <a:t> on the </a:t>
            </a:r>
            <a:r>
              <a:rPr lang="fr-FR" sz="1200" dirty="0" err="1" smtClean="0"/>
              <a:t>allergen</a:t>
            </a:r>
            <a:r>
              <a:rPr lang="fr-FR" sz="1200" dirty="0" smtClean="0"/>
              <a:t>-sIgE </a:t>
            </a:r>
            <a:r>
              <a:rPr lang="fr-FR" sz="1200" dirty="0" err="1" smtClean="0"/>
              <a:t>levels</a:t>
            </a:r>
            <a:r>
              <a:rPr lang="fr-FR" sz="1200" dirty="0" smtClean="0"/>
              <a:t> but </a:t>
            </a:r>
            <a:r>
              <a:rPr lang="fr-FR" sz="1200" dirty="0" err="1" smtClean="0"/>
              <a:t>also</a:t>
            </a:r>
            <a:r>
              <a:rPr lang="fr-FR" sz="1200" dirty="0" smtClean="0"/>
              <a:t> on IgE </a:t>
            </a:r>
            <a:r>
              <a:rPr lang="fr-FR" sz="1200" dirty="0" err="1" smtClean="0"/>
              <a:t>epitope</a:t>
            </a:r>
            <a:r>
              <a:rPr lang="fr-FR" sz="1200" dirty="0" smtClean="0"/>
              <a:t> </a:t>
            </a:r>
            <a:r>
              <a:rPr lang="fr-FR" sz="1200" dirty="0" err="1" smtClean="0"/>
              <a:t>specificity</a:t>
            </a:r>
            <a:r>
              <a:rPr lang="fr-FR" sz="1200" dirty="0" smtClean="0"/>
              <a:t>, </a:t>
            </a:r>
            <a:r>
              <a:rPr lang="fr-FR" sz="1200" dirty="0" err="1" smtClean="0"/>
              <a:t>affinity</a:t>
            </a:r>
            <a:r>
              <a:rPr lang="fr-FR" sz="1200" dirty="0" smtClean="0"/>
              <a:t>, and clonality.</a:t>
            </a:r>
            <a:r>
              <a:rPr lang="fr-FR" sz="1200" baseline="30000" dirty="0" smtClean="0">
                <a:hlinkClick r:id="rId3"/>
              </a:rPr>
              <a:t>66</a:t>
            </a:r>
            <a:r>
              <a:rPr lang="fr-FR" sz="1200" dirty="0" smtClean="0"/>
              <a:t> </a:t>
            </a:r>
            <a:endParaRPr lang="fr-FR" sz="1200" dirty="0" smtClean="0"/>
          </a:p>
          <a:p>
            <a:endParaRPr lang="fr-FR" sz="1200" dirty="0" smtClean="0"/>
          </a:p>
          <a:p>
            <a:r>
              <a:rPr lang="fr-FR" sz="1200" dirty="0" smtClean="0"/>
              <a:t>The </a:t>
            </a:r>
            <a:r>
              <a:rPr lang="fr-FR" sz="1200" dirty="0" err="1" smtClean="0"/>
              <a:t>basophils</a:t>
            </a:r>
            <a:r>
              <a:rPr lang="fr-FR" sz="1200" dirty="0" smtClean="0"/>
              <a:t> of </a:t>
            </a:r>
            <a:r>
              <a:rPr lang="fr-FR" sz="1200" dirty="0" err="1" smtClean="0"/>
              <a:t>allergic</a:t>
            </a:r>
            <a:r>
              <a:rPr lang="fr-FR" sz="1200" dirty="0" smtClean="0"/>
              <a:t> patients </a:t>
            </a:r>
            <a:r>
              <a:rPr lang="fr-FR" sz="1200" dirty="0" err="1" smtClean="0"/>
              <a:t>typically</a:t>
            </a:r>
            <a:r>
              <a:rPr lang="fr-FR" sz="1200" dirty="0" smtClean="0"/>
              <a:t> show a dose-</a:t>
            </a:r>
            <a:r>
              <a:rPr lang="fr-FR" sz="1200" dirty="0" err="1" smtClean="0"/>
              <a:t>dependent</a:t>
            </a:r>
            <a:r>
              <a:rPr lang="fr-FR" sz="1200" dirty="0" smtClean="0"/>
              <a:t> expression of activation markers, </a:t>
            </a:r>
            <a:r>
              <a:rPr lang="fr-FR" sz="1200" dirty="0" err="1" smtClean="0"/>
              <a:t>such</a:t>
            </a:r>
            <a:r>
              <a:rPr lang="fr-FR" sz="1200" dirty="0" smtClean="0"/>
              <a:t> as CD63 or CD203c, </a:t>
            </a:r>
            <a:r>
              <a:rPr lang="fr-FR" sz="1200" dirty="0" err="1" smtClean="0"/>
              <a:t>whereas</a:t>
            </a:r>
            <a:r>
              <a:rPr lang="fr-FR" sz="1200" dirty="0" smtClean="0"/>
              <a:t> the </a:t>
            </a:r>
            <a:r>
              <a:rPr lang="fr-FR" sz="1200" dirty="0" err="1" smtClean="0"/>
              <a:t>basophils</a:t>
            </a:r>
            <a:r>
              <a:rPr lang="fr-FR" sz="1200" dirty="0" smtClean="0"/>
              <a:t> of </a:t>
            </a:r>
            <a:r>
              <a:rPr lang="fr-FR" sz="1200" dirty="0" err="1" smtClean="0"/>
              <a:t>sensitized-tolerant</a:t>
            </a:r>
            <a:r>
              <a:rPr lang="fr-FR" sz="1200" dirty="0" smtClean="0"/>
              <a:t> patients do not express or have a </a:t>
            </a:r>
            <a:r>
              <a:rPr lang="fr-FR" sz="1200" dirty="0" err="1" smtClean="0"/>
              <a:t>much</a:t>
            </a:r>
            <a:r>
              <a:rPr lang="fr-FR" sz="1200" dirty="0" smtClean="0"/>
              <a:t> </a:t>
            </a:r>
            <a:r>
              <a:rPr lang="fr-FR" sz="1200" dirty="0" err="1" smtClean="0"/>
              <a:t>lower</a:t>
            </a:r>
            <a:r>
              <a:rPr lang="fr-FR" sz="1200" dirty="0" smtClean="0"/>
              <a:t> expression of activation markers </a:t>
            </a:r>
            <a:r>
              <a:rPr lang="fr-FR" sz="1200" dirty="0" err="1" smtClean="0"/>
              <a:t>after</a:t>
            </a:r>
            <a:r>
              <a:rPr lang="fr-FR" sz="1200" dirty="0" smtClean="0"/>
              <a:t> stimulation </a:t>
            </a:r>
            <a:r>
              <a:rPr lang="fr-FR" sz="1200" dirty="0" err="1" smtClean="0"/>
              <a:t>with</a:t>
            </a:r>
            <a:r>
              <a:rPr lang="fr-FR" sz="1200" dirty="0" smtClean="0"/>
              <a:t> </a:t>
            </a:r>
            <a:r>
              <a:rPr lang="fr-FR" sz="1200" dirty="0" err="1" smtClean="0"/>
              <a:t>allergen</a:t>
            </a:r>
            <a:r>
              <a:rPr lang="fr-FR" sz="1200" dirty="0" smtClean="0"/>
              <a:t>. In a PA </a:t>
            </a:r>
            <a:r>
              <a:rPr lang="fr-FR" sz="1200" dirty="0" err="1" smtClean="0"/>
              <a:t>study</a:t>
            </a:r>
            <a:r>
              <a:rPr lang="fr-FR" sz="1200" dirty="0" smtClean="0"/>
              <a:t>, </a:t>
            </a:r>
            <a:r>
              <a:rPr lang="fr-FR" sz="1200" dirty="0" err="1" smtClean="0"/>
              <a:t>basophils</a:t>
            </a:r>
            <a:r>
              <a:rPr lang="fr-FR" sz="1200" dirty="0" smtClean="0"/>
              <a:t> of </a:t>
            </a:r>
            <a:r>
              <a:rPr lang="fr-FR" sz="1200" dirty="0" err="1" smtClean="0"/>
              <a:t>peanut</a:t>
            </a:r>
            <a:r>
              <a:rPr lang="fr-FR" sz="1200" dirty="0" smtClean="0"/>
              <a:t> </a:t>
            </a:r>
            <a:r>
              <a:rPr lang="fr-FR" sz="1200" dirty="0" err="1" smtClean="0"/>
              <a:t>allergic</a:t>
            </a:r>
            <a:r>
              <a:rPr lang="fr-FR" sz="1200" dirty="0" smtClean="0"/>
              <a:t> patients </a:t>
            </a:r>
            <a:r>
              <a:rPr lang="fr-FR" sz="1200" dirty="0" err="1" smtClean="0"/>
              <a:t>showed</a:t>
            </a:r>
            <a:r>
              <a:rPr lang="fr-FR" sz="1200" dirty="0" smtClean="0"/>
              <a:t> </a:t>
            </a:r>
            <a:r>
              <a:rPr lang="fr-FR" sz="1200" dirty="0" err="1" smtClean="0"/>
              <a:t>higher</a:t>
            </a:r>
            <a:r>
              <a:rPr lang="fr-FR" sz="1200" dirty="0" smtClean="0"/>
              <a:t> </a:t>
            </a:r>
            <a:r>
              <a:rPr lang="fr-FR" sz="1200" dirty="0" err="1" smtClean="0"/>
              <a:t>basophil</a:t>
            </a:r>
            <a:r>
              <a:rPr lang="fr-FR" sz="1200" dirty="0" smtClean="0"/>
              <a:t> activation to </a:t>
            </a:r>
            <a:r>
              <a:rPr lang="fr-FR" sz="1200" dirty="0" err="1" smtClean="0"/>
              <a:t>peanut</a:t>
            </a:r>
            <a:r>
              <a:rPr lang="fr-FR" sz="1200" dirty="0" smtClean="0"/>
              <a:t> </a:t>
            </a:r>
            <a:r>
              <a:rPr lang="fr-FR" sz="1200" dirty="0" err="1" smtClean="0"/>
              <a:t>compared</a:t>
            </a:r>
            <a:r>
              <a:rPr lang="fr-FR" sz="1200" dirty="0" smtClean="0"/>
              <a:t> </a:t>
            </a:r>
            <a:r>
              <a:rPr lang="fr-FR" sz="1200" dirty="0" err="1" smtClean="0"/>
              <a:t>with</a:t>
            </a:r>
            <a:r>
              <a:rPr lang="fr-FR" sz="1200" dirty="0" smtClean="0"/>
              <a:t> </a:t>
            </a:r>
            <a:r>
              <a:rPr lang="fr-FR" sz="1200" dirty="0" err="1" smtClean="0"/>
              <a:t>peanut-sensitized-tolerant</a:t>
            </a:r>
            <a:r>
              <a:rPr lang="fr-FR" sz="1200" dirty="0" smtClean="0"/>
              <a:t> </a:t>
            </a:r>
            <a:r>
              <a:rPr lang="fr-FR" sz="1200" dirty="0" err="1" smtClean="0"/>
              <a:t>even</a:t>
            </a:r>
            <a:r>
              <a:rPr lang="fr-FR" sz="1200" dirty="0" smtClean="0"/>
              <a:t> in the </a:t>
            </a:r>
            <a:r>
              <a:rPr lang="fr-FR" sz="1200" dirty="0" err="1" smtClean="0"/>
              <a:t>subgroup</a:t>
            </a:r>
            <a:r>
              <a:rPr lang="fr-FR" sz="1200" dirty="0" smtClean="0"/>
              <a:t> </a:t>
            </a:r>
            <a:r>
              <a:rPr lang="fr-FR" sz="1200" dirty="0" err="1" smtClean="0"/>
              <a:t>where</a:t>
            </a:r>
            <a:r>
              <a:rPr lang="fr-FR" sz="1200" dirty="0" smtClean="0"/>
              <a:t> </a:t>
            </a:r>
            <a:r>
              <a:rPr lang="fr-FR" sz="1200" dirty="0" err="1" smtClean="0"/>
              <a:t>allergic</a:t>
            </a:r>
            <a:r>
              <a:rPr lang="fr-FR" sz="1200" dirty="0" smtClean="0"/>
              <a:t> and </a:t>
            </a:r>
            <a:r>
              <a:rPr lang="fr-FR" sz="1200" dirty="0" err="1" smtClean="0"/>
              <a:t>tolerant</a:t>
            </a:r>
            <a:r>
              <a:rPr lang="fr-FR" sz="1200" dirty="0" smtClean="0"/>
              <a:t> </a:t>
            </a:r>
            <a:r>
              <a:rPr lang="fr-FR" sz="1200" dirty="0" err="1" smtClean="0"/>
              <a:t>children</a:t>
            </a:r>
            <a:r>
              <a:rPr lang="fr-FR" sz="1200" dirty="0" smtClean="0"/>
              <a:t> </a:t>
            </a:r>
            <a:r>
              <a:rPr lang="fr-FR" sz="1200" dirty="0" err="1" smtClean="0"/>
              <a:t>had</a:t>
            </a:r>
            <a:r>
              <a:rPr lang="fr-FR" sz="1200" dirty="0" smtClean="0"/>
              <a:t> comparable </a:t>
            </a:r>
            <a:r>
              <a:rPr lang="fr-FR" sz="1200" dirty="0" err="1" smtClean="0"/>
              <a:t>levels</a:t>
            </a:r>
            <a:r>
              <a:rPr lang="fr-FR" sz="1200" dirty="0" smtClean="0"/>
              <a:t> of </a:t>
            </a:r>
            <a:r>
              <a:rPr lang="fr-FR" sz="1200" dirty="0" err="1" smtClean="0"/>
              <a:t>peanut</a:t>
            </a:r>
            <a:r>
              <a:rPr lang="fr-FR" sz="1200" dirty="0" smtClean="0"/>
              <a:t> sIgE.</a:t>
            </a:r>
            <a:r>
              <a:rPr lang="fr-FR" sz="1200" baseline="30000" dirty="0" smtClean="0">
                <a:hlinkClick r:id="rId4"/>
              </a:rPr>
              <a:t>16</a:t>
            </a:r>
            <a:r>
              <a:rPr lang="fr-FR" sz="1200" dirty="0" smtClean="0"/>
              <a:t> The </a:t>
            </a:r>
            <a:r>
              <a:rPr lang="fr-FR" sz="1200" dirty="0" err="1" smtClean="0"/>
              <a:t>difference</a:t>
            </a:r>
            <a:r>
              <a:rPr lang="fr-FR" sz="1200" dirty="0" smtClean="0"/>
              <a:t> in </a:t>
            </a:r>
            <a:r>
              <a:rPr lang="fr-FR" sz="1200" dirty="0" err="1" smtClean="0"/>
              <a:t>upregulation</a:t>
            </a:r>
            <a:r>
              <a:rPr lang="fr-FR" sz="1200" dirty="0" smtClean="0"/>
              <a:t> of </a:t>
            </a:r>
            <a:r>
              <a:rPr lang="fr-FR" sz="1200" dirty="0" err="1" smtClean="0"/>
              <a:t>basophil</a:t>
            </a:r>
            <a:r>
              <a:rPr lang="fr-FR" sz="1200" dirty="0" smtClean="0"/>
              <a:t> activation markers in </a:t>
            </a:r>
            <a:r>
              <a:rPr lang="fr-FR" sz="1200" dirty="0" err="1" smtClean="0"/>
              <a:t>response</a:t>
            </a:r>
            <a:r>
              <a:rPr lang="fr-FR" sz="1200" dirty="0" smtClean="0"/>
              <a:t> to </a:t>
            </a:r>
            <a:r>
              <a:rPr lang="fr-FR" sz="1200" dirty="0" err="1" smtClean="0"/>
              <a:t>allergen</a:t>
            </a:r>
            <a:r>
              <a:rPr lang="fr-FR" sz="1200" dirty="0" smtClean="0"/>
              <a:t> </a:t>
            </a:r>
            <a:r>
              <a:rPr lang="fr-FR" sz="1200" dirty="0" err="1" smtClean="0"/>
              <a:t>between</a:t>
            </a:r>
            <a:r>
              <a:rPr lang="fr-FR" sz="1200" dirty="0" smtClean="0"/>
              <a:t> </a:t>
            </a:r>
            <a:r>
              <a:rPr lang="fr-FR" sz="1200" dirty="0" err="1" smtClean="0"/>
              <a:t>allergic</a:t>
            </a:r>
            <a:r>
              <a:rPr lang="fr-FR" sz="1200" dirty="0" smtClean="0"/>
              <a:t> and </a:t>
            </a:r>
            <a:r>
              <a:rPr lang="fr-FR" sz="1200" dirty="0" err="1" smtClean="0"/>
              <a:t>nonallergic</a:t>
            </a:r>
            <a:r>
              <a:rPr lang="fr-FR" sz="1200" dirty="0" smtClean="0"/>
              <a:t> patients </a:t>
            </a:r>
            <a:r>
              <a:rPr lang="fr-FR" sz="1200" dirty="0" err="1" smtClean="0"/>
              <a:t>forms</a:t>
            </a:r>
            <a:r>
              <a:rPr lang="fr-FR" sz="1200" dirty="0" smtClean="0"/>
              <a:t> the basis of the use of the BAT to diagnose FA.</a:t>
            </a:r>
          </a:p>
          <a:p>
            <a:r>
              <a:rPr lang="fr-FR" sz="1200" dirty="0" smtClean="0"/>
              <a:t>The main </a:t>
            </a:r>
            <a:r>
              <a:rPr lang="fr-FR" sz="1200" dirty="0" err="1" smtClean="0"/>
              <a:t>added</a:t>
            </a:r>
            <a:r>
              <a:rPr lang="fr-FR" sz="1200" dirty="0" smtClean="0"/>
              <a:t> value of the BAT in the </a:t>
            </a:r>
            <a:r>
              <a:rPr lang="fr-FR" sz="1200" dirty="0" err="1" smtClean="0"/>
              <a:t>diagnosis</a:t>
            </a:r>
            <a:r>
              <a:rPr lang="fr-FR" sz="1200" dirty="0" smtClean="0"/>
              <a:t> of FA </a:t>
            </a:r>
            <a:r>
              <a:rPr lang="fr-FR" sz="1200" dirty="0" err="1" smtClean="0"/>
              <a:t>compared</a:t>
            </a:r>
            <a:r>
              <a:rPr lang="fr-FR" sz="1200" dirty="0" smtClean="0"/>
              <a:t> </a:t>
            </a:r>
            <a:r>
              <a:rPr lang="fr-FR" sz="1200" dirty="0" err="1" smtClean="0"/>
              <a:t>with</a:t>
            </a:r>
            <a:r>
              <a:rPr lang="fr-FR" sz="1200" dirty="0" smtClean="0"/>
              <a:t> tests </a:t>
            </a:r>
            <a:r>
              <a:rPr lang="fr-FR" sz="1200" dirty="0" err="1" smtClean="0"/>
              <a:t>routinely</a:t>
            </a:r>
            <a:r>
              <a:rPr lang="fr-FR" sz="1200" dirty="0" smtClean="0"/>
              <a:t> </a:t>
            </a:r>
            <a:r>
              <a:rPr lang="fr-FR" sz="1200" dirty="0" err="1" smtClean="0"/>
              <a:t>used</a:t>
            </a:r>
            <a:r>
              <a:rPr lang="fr-FR" sz="1200" dirty="0" smtClean="0"/>
              <a:t> in </a:t>
            </a:r>
            <a:r>
              <a:rPr lang="fr-FR" sz="1200" dirty="0" err="1" smtClean="0"/>
              <a:t>clinical</a:t>
            </a:r>
            <a:r>
              <a:rPr lang="fr-FR" sz="1200" dirty="0" smtClean="0"/>
              <a:t> practice, </a:t>
            </a:r>
            <a:r>
              <a:rPr lang="fr-FR" sz="1200" dirty="0" err="1" smtClean="0"/>
              <a:t>such</a:t>
            </a:r>
            <a:r>
              <a:rPr lang="fr-FR" sz="1200" dirty="0" smtClean="0"/>
              <a:t> as SPT and sIgE to </a:t>
            </a:r>
            <a:r>
              <a:rPr lang="fr-FR" sz="1200" dirty="0" err="1" smtClean="0"/>
              <a:t>allergen</a:t>
            </a:r>
            <a:r>
              <a:rPr lang="fr-FR" sz="1200" dirty="0" smtClean="0"/>
              <a:t> </a:t>
            </a:r>
            <a:r>
              <a:rPr lang="fr-FR" sz="1200" dirty="0" err="1" smtClean="0"/>
              <a:t>extracts</a:t>
            </a:r>
            <a:r>
              <a:rPr lang="fr-FR" sz="1200" dirty="0" smtClean="0"/>
              <a:t>, </a:t>
            </a:r>
            <a:r>
              <a:rPr lang="fr-FR" sz="1200" dirty="0" err="1" smtClean="0"/>
              <a:t>is</a:t>
            </a:r>
            <a:r>
              <a:rPr lang="fr-FR" sz="1200" dirty="0" smtClean="0"/>
              <a:t> </a:t>
            </a:r>
            <a:r>
              <a:rPr lang="fr-FR" sz="1200" dirty="0" err="1" smtClean="0"/>
              <a:t>its</a:t>
            </a:r>
            <a:r>
              <a:rPr lang="fr-FR" sz="1200" dirty="0" smtClean="0"/>
              <a:t> </a:t>
            </a:r>
            <a:r>
              <a:rPr lang="fr-FR" sz="1200" dirty="0" err="1" smtClean="0"/>
              <a:t>enhanced</a:t>
            </a:r>
            <a:r>
              <a:rPr lang="fr-FR" sz="1200" dirty="0" smtClean="0"/>
              <a:t> </a:t>
            </a:r>
            <a:r>
              <a:rPr lang="fr-FR" sz="1200" dirty="0" err="1" smtClean="0"/>
              <a:t>specificity</a:t>
            </a:r>
            <a:r>
              <a:rPr lang="fr-FR" sz="1200" dirty="0" smtClean="0"/>
              <a:t> </a:t>
            </a:r>
            <a:r>
              <a:rPr lang="fr-FR" sz="1200" dirty="0" err="1" smtClean="0"/>
              <a:t>with</a:t>
            </a:r>
            <a:r>
              <a:rPr lang="fr-FR" sz="1200" dirty="0" smtClean="0"/>
              <a:t> </a:t>
            </a:r>
            <a:r>
              <a:rPr lang="fr-FR" sz="1200" dirty="0" err="1" smtClean="0"/>
              <a:t>often</a:t>
            </a:r>
            <a:r>
              <a:rPr lang="fr-FR" sz="1200" dirty="0" smtClean="0"/>
              <a:t> </a:t>
            </a:r>
            <a:r>
              <a:rPr lang="fr-FR" sz="1200" dirty="0" err="1" smtClean="0"/>
              <a:t>conserved</a:t>
            </a:r>
            <a:r>
              <a:rPr lang="fr-FR" sz="1200" dirty="0" smtClean="0"/>
              <a:t> </a:t>
            </a:r>
            <a:r>
              <a:rPr lang="fr-FR" sz="1200" dirty="0" err="1" smtClean="0"/>
              <a:t>sensitivity</a:t>
            </a:r>
            <a:r>
              <a:rPr lang="fr-FR" sz="1200" dirty="0" smtClean="0"/>
              <a:t>. For instance, the BAT to </a:t>
            </a:r>
            <a:r>
              <a:rPr lang="fr-FR" sz="1200" dirty="0" err="1" smtClean="0"/>
              <a:t>peanut</a:t>
            </a:r>
            <a:r>
              <a:rPr lang="fr-FR" sz="1200" dirty="0" smtClean="0"/>
              <a:t> </a:t>
            </a:r>
            <a:r>
              <a:rPr lang="fr-FR" sz="1200" dirty="0" err="1" smtClean="0"/>
              <a:t>showed</a:t>
            </a:r>
            <a:r>
              <a:rPr lang="fr-FR" sz="1200" dirty="0" smtClean="0"/>
              <a:t> 98% </a:t>
            </a:r>
            <a:r>
              <a:rPr lang="fr-FR" sz="1200" dirty="0" err="1" smtClean="0"/>
              <a:t>sensitivity</a:t>
            </a:r>
            <a:r>
              <a:rPr lang="fr-FR" sz="1200" dirty="0" smtClean="0"/>
              <a:t> and 96% </a:t>
            </a:r>
            <a:r>
              <a:rPr lang="fr-FR" sz="1200" dirty="0" err="1" smtClean="0"/>
              <a:t>specificity</a:t>
            </a:r>
            <a:r>
              <a:rPr lang="fr-FR" sz="1200" dirty="0" smtClean="0"/>
              <a:t> to diagnose PA, </a:t>
            </a:r>
            <a:r>
              <a:rPr lang="fr-FR" sz="1200" dirty="0" err="1" smtClean="0"/>
              <a:t>with</a:t>
            </a:r>
            <a:r>
              <a:rPr lang="fr-FR" sz="1200" dirty="0" smtClean="0"/>
              <a:t> the </a:t>
            </a:r>
            <a:r>
              <a:rPr lang="fr-FR" sz="1200" dirty="0" err="1" smtClean="0"/>
              <a:t>specificity</a:t>
            </a:r>
            <a:r>
              <a:rPr lang="fr-FR" sz="1200" dirty="0" smtClean="0"/>
              <a:t> </a:t>
            </a:r>
            <a:r>
              <a:rPr lang="fr-FR" sz="1200" dirty="0" err="1" smtClean="0"/>
              <a:t>reaching</a:t>
            </a:r>
            <a:r>
              <a:rPr lang="fr-FR" sz="1200" dirty="0" smtClean="0"/>
              <a:t> 100% in a </a:t>
            </a:r>
            <a:r>
              <a:rPr lang="fr-FR" sz="1200" dirty="0" err="1" smtClean="0"/>
              <a:t>subsequent</a:t>
            </a:r>
            <a:r>
              <a:rPr lang="fr-FR" sz="1200" dirty="0" smtClean="0"/>
              <a:t> validation. The </a:t>
            </a:r>
            <a:r>
              <a:rPr lang="fr-FR" sz="1200" dirty="0" err="1" smtClean="0"/>
              <a:t>specificity</a:t>
            </a:r>
            <a:r>
              <a:rPr lang="fr-FR" sz="1200" dirty="0" smtClean="0"/>
              <a:t> of the BAT </a:t>
            </a:r>
            <a:r>
              <a:rPr lang="fr-FR" sz="1200" dirty="0" err="1" smtClean="0"/>
              <a:t>ranged</a:t>
            </a:r>
            <a:r>
              <a:rPr lang="fr-FR" sz="1200" dirty="0" smtClean="0"/>
              <a:t> </a:t>
            </a:r>
            <a:r>
              <a:rPr lang="fr-FR" sz="1200" dirty="0" err="1" smtClean="0"/>
              <a:t>between</a:t>
            </a:r>
            <a:r>
              <a:rPr lang="fr-FR" sz="1200" dirty="0" smtClean="0"/>
              <a:t> 77% and 100% in </a:t>
            </a:r>
            <a:r>
              <a:rPr lang="fr-FR" sz="1200" dirty="0" err="1" smtClean="0"/>
              <a:t>other</a:t>
            </a:r>
            <a:r>
              <a:rPr lang="fr-FR" sz="1200" dirty="0" smtClean="0"/>
              <a:t> </a:t>
            </a:r>
            <a:r>
              <a:rPr lang="fr-FR" sz="1200" dirty="0" err="1" smtClean="0"/>
              <a:t>studies</a:t>
            </a:r>
            <a:r>
              <a:rPr lang="fr-FR" sz="1200" dirty="0" smtClean="0"/>
              <a:t> (</a:t>
            </a:r>
            <a:r>
              <a:rPr lang="fr-FR" sz="1200" dirty="0" smtClean="0">
                <a:hlinkClick r:id="rId5"/>
              </a:rPr>
              <a:t>Table IV</a:t>
            </a:r>
            <a:r>
              <a:rPr lang="fr-FR" sz="1200" dirty="0" smtClean="0"/>
              <a:t>).</a:t>
            </a:r>
            <a:r>
              <a:rPr lang="fr-FR" sz="1200" baseline="30000" dirty="0" smtClean="0">
                <a:hlinkClick r:id="rId6"/>
              </a:rPr>
              <a:t>11</a:t>
            </a:r>
            <a:r>
              <a:rPr lang="fr-FR" sz="1200" baseline="30000" dirty="0" smtClean="0"/>
              <a:t>, </a:t>
            </a:r>
            <a:r>
              <a:rPr lang="fr-FR" sz="1200" baseline="30000" dirty="0" smtClean="0">
                <a:hlinkClick r:id="rId7"/>
              </a:rPr>
              <a:t>67</a:t>
            </a:r>
            <a:r>
              <a:rPr lang="fr-FR" sz="1200" baseline="30000" dirty="0" smtClean="0"/>
              <a:t>, </a:t>
            </a:r>
            <a:r>
              <a:rPr lang="fr-FR" sz="1200" baseline="30000" dirty="0" smtClean="0">
                <a:hlinkClick r:id="rId8"/>
              </a:rPr>
              <a:t>68</a:t>
            </a:r>
            <a:r>
              <a:rPr lang="fr-FR" sz="1200" baseline="30000" dirty="0" smtClean="0"/>
              <a:t>, </a:t>
            </a:r>
            <a:r>
              <a:rPr lang="fr-FR" sz="1200" baseline="30000" dirty="0" smtClean="0">
                <a:hlinkClick r:id="rId9"/>
              </a:rPr>
              <a:t>69</a:t>
            </a:r>
            <a:r>
              <a:rPr lang="fr-FR" sz="1200" baseline="30000" dirty="0" smtClean="0"/>
              <a:t>, </a:t>
            </a:r>
            <a:r>
              <a:rPr lang="fr-FR" sz="1200" baseline="30000" dirty="0" smtClean="0">
                <a:hlinkClick r:id="rId10"/>
              </a:rPr>
              <a:t>70</a:t>
            </a:r>
            <a:r>
              <a:rPr lang="fr-FR" sz="1200" baseline="30000" dirty="0" smtClean="0"/>
              <a:t>, </a:t>
            </a:r>
            <a:r>
              <a:rPr lang="fr-FR" sz="1200" baseline="30000" dirty="0" smtClean="0">
                <a:hlinkClick r:id="rId11"/>
              </a:rPr>
              <a:t>71</a:t>
            </a:r>
            <a:r>
              <a:rPr lang="fr-FR" sz="1200" baseline="30000" dirty="0" smtClean="0"/>
              <a:t>, </a:t>
            </a:r>
            <a:r>
              <a:rPr lang="fr-FR" sz="1200" baseline="30000" dirty="0" smtClean="0">
                <a:hlinkClick r:id="rId12"/>
              </a:rPr>
              <a:t>72</a:t>
            </a:r>
            <a:r>
              <a:rPr lang="fr-FR" sz="1200" baseline="30000" dirty="0" smtClean="0"/>
              <a:t>, </a:t>
            </a:r>
            <a:r>
              <a:rPr lang="fr-FR" sz="1200" baseline="30000" dirty="0" smtClean="0">
                <a:hlinkClick r:id="rId13"/>
              </a:rPr>
              <a:t>73</a:t>
            </a:r>
            <a:r>
              <a:rPr lang="fr-FR" sz="1200" dirty="0" smtClean="0"/>
              <a:t> The BAT </a:t>
            </a:r>
            <a:r>
              <a:rPr lang="fr-FR" sz="1200" dirty="0" err="1" smtClean="0"/>
              <a:t>with</a:t>
            </a:r>
            <a:r>
              <a:rPr lang="fr-FR" sz="1200" dirty="0" smtClean="0"/>
              <a:t> single </a:t>
            </a:r>
            <a:r>
              <a:rPr lang="fr-FR" sz="1200" dirty="0" err="1" smtClean="0"/>
              <a:t>allergen</a:t>
            </a:r>
            <a:r>
              <a:rPr lang="fr-FR" sz="1200" dirty="0" smtClean="0"/>
              <a:t> components </a:t>
            </a:r>
            <a:r>
              <a:rPr lang="fr-FR" sz="1200" dirty="0" err="1" smtClean="0"/>
              <a:t>can</a:t>
            </a:r>
            <a:r>
              <a:rPr lang="fr-FR" sz="1200" dirty="0" smtClean="0"/>
              <a:t> </a:t>
            </a:r>
            <a:r>
              <a:rPr lang="fr-FR" sz="1200" dirty="0" err="1" smtClean="0"/>
              <a:t>potentially</a:t>
            </a:r>
            <a:r>
              <a:rPr lang="fr-FR" sz="1200" dirty="0" smtClean="0"/>
              <a:t> </a:t>
            </a:r>
            <a:r>
              <a:rPr lang="fr-FR" sz="1200" dirty="0" err="1" smtClean="0"/>
              <a:t>improve</a:t>
            </a:r>
            <a:r>
              <a:rPr lang="fr-FR" sz="1200" dirty="0" smtClean="0"/>
              <a:t> </a:t>
            </a:r>
            <a:r>
              <a:rPr lang="fr-FR" sz="1200" dirty="0" err="1" smtClean="0"/>
              <a:t>its</a:t>
            </a:r>
            <a:r>
              <a:rPr lang="fr-FR" sz="1200" dirty="0" smtClean="0"/>
              <a:t> diagnostic </a:t>
            </a:r>
            <a:r>
              <a:rPr lang="fr-FR" sz="1200" dirty="0" err="1" smtClean="0"/>
              <a:t>accuracy</a:t>
            </a:r>
            <a:r>
              <a:rPr lang="fr-FR" sz="1200" dirty="0" smtClean="0"/>
              <a:t>, but </a:t>
            </a:r>
            <a:r>
              <a:rPr lang="fr-FR" sz="1200" dirty="0" err="1" smtClean="0"/>
              <a:t>further</a:t>
            </a:r>
            <a:r>
              <a:rPr lang="fr-FR" sz="1200" dirty="0" smtClean="0"/>
              <a:t> </a:t>
            </a:r>
            <a:r>
              <a:rPr lang="fr-FR" sz="1200" dirty="0" err="1" smtClean="0"/>
              <a:t>research</a:t>
            </a:r>
            <a:r>
              <a:rPr lang="fr-FR" sz="1200" dirty="0" smtClean="0"/>
              <a:t> </a:t>
            </a:r>
            <a:r>
              <a:rPr lang="fr-FR" sz="1200" dirty="0" err="1" smtClean="0"/>
              <a:t>studies</a:t>
            </a:r>
            <a:r>
              <a:rPr lang="fr-FR" sz="1200" dirty="0" smtClean="0"/>
              <a:t> are needed.</a:t>
            </a:r>
            <a:r>
              <a:rPr lang="fr-FR" sz="1200" baseline="30000" dirty="0" smtClean="0">
                <a:hlinkClick r:id="rId12"/>
              </a:rPr>
              <a:t>72</a:t>
            </a:r>
            <a:r>
              <a:rPr lang="fr-FR" sz="1200" baseline="30000" dirty="0" smtClean="0"/>
              <a:t>, </a:t>
            </a:r>
            <a:r>
              <a:rPr lang="fr-FR" sz="1200" baseline="30000" dirty="0" smtClean="0">
                <a:hlinkClick r:id="rId14"/>
              </a:rPr>
              <a:t>74</a:t>
            </a:r>
            <a:r>
              <a:rPr lang="fr-FR" sz="1200" baseline="30000" dirty="0" smtClean="0"/>
              <a:t>, </a:t>
            </a:r>
            <a:r>
              <a:rPr lang="fr-FR" sz="1200" baseline="30000" dirty="0" smtClean="0">
                <a:hlinkClick r:id="rId15"/>
              </a:rPr>
              <a:t>75</a:t>
            </a:r>
            <a:r>
              <a:rPr lang="fr-FR" sz="1200" dirty="0" smtClean="0"/>
              <a:t> The BAT has been </a:t>
            </a:r>
            <a:r>
              <a:rPr lang="fr-FR" sz="1200" dirty="0" err="1" smtClean="0"/>
              <a:t>shown</a:t>
            </a:r>
            <a:r>
              <a:rPr lang="fr-FR" sz="1200" dirty="0" smtClean="0"/>
              <a:t> to </a:t>
            </a:r>
            <a:r>
              <a:rPr lang="fr-FR" sz="1200" dirty="0" err="1" smtClean="0"/>
              <a:t>be</a:t>
            </a:r>
            <a:r>
              <a:rPr lang="fr-FR" sz="1200" dirty="0" smtClean="0"/>
              <a:t> </a:t>
            </a:r>
            <a:r>
              <a:rPr lang="fr-FR" sz="1200" dirty="0" err="1" smtClean="0"/>
              <a:t>potentially</a:t>
            </a:r>
            <a:r>
              <a:rPr lang="fr-FR" sz="1200" dirty="0" smtClean="0"/>
              <a:t> </a:t>
            </a:r>
            <a:r>
              <a:rPr lang="fr-FR" sz="1200" dirty="0" err="1" smtClean="0"/>
              <a:t>useful</a:t>
            </a:r>
            <a:r>
              <a:rPr lang="fr-FR" sz="1200" dirty="0" smtClean="0"/>
              <a:t> in </a:t>
            </a:r>
            <a:r>
              <a:rPr lang="fr-FR" sz="1200" dirty="0" err="1" smtClean="0"/>
              <a:t>identifying</a:t>
            </a:r>
            <a:r>
              <a:rPr lang="fr-FR" sz="1200" dirty="0" smtClean="0"/>
              <a:t> the </a:t>
            </a:r>
            <a:r>
              <a:rPr lang="fr-FR" sz="1200" dirty="0" err="1" smtClean="0"/>
              <a:t>culprit</a:t>
            </a:r>
            <a:r>
              <a:rPr lang="fr-FR" sz="1200" dirty="0" smtClean="0"/>
              <a:t> </a:t>
            </a:r>
            <a:r>
              <a:rPr lang="fr-FR" sz="1200" dirty="0" err="1" smtClean="0"/>
              <a:t>allergen</a:t>
            </a:r>
            <a:r>
              <a:rPr lang="fr-FR" sz="1200" dirty="0" smtClean="0"/>
              <a:t> in cases of pollen-</a:t>
            </a:r>
            <a:r>
              <a:rPr lang="fr-FR" sz="1200" dirty="0" err="1" smtClean="0"/>
              <a:t>food</a:t>
            </a:r>
            <a:r>
              <a:rPr lang="fr-FR" sz="1200" dirty="0" smtClean="0"/>
              <a:t> </a:t>
            </a:r>
            <a:r>
              <a:rPr lang="fr-FR" sz="1200" dirty="0" err="1" smtClean="0"/>
              <a:t>allergy</a:t>
            </a:r>
            <a:r>
              <a:rPr lang="fr-FR" sz="1200" dirty="0" smtClean="0"/>
              <a:t> syndrome (PFAS),</a:t>
            </a:r>
            <a:r>
              <a:rPr lang="fr-FR" sz="1200" baseline="30000" dirty="0" smtClean="0">
                <a:hlinkClick r:id="rId11"/>
              </a:rPr>
              <a:t>71</a:t>
            </a:r>
            <a:r>
              <a:rPr lang="fr-FR" sz="1200" baseline="30000" dirty="0" smtClean="0"/>
              <a:t>, </a:t>
            </a:r>
            <a:r>
              <a:rPr lang="fr-FR" sz="1200" baseline="30000" dirty="0" smtClean="0">
                <a:hlinkClick r:id="rId16"/>
              </a:rPr>
              <a:t>76</a:t>
            </a:r>
            <a:r>
              <a:rPr lang="fr-FR" sz="1200" baseline="30000" dirty="0" smtClean="0"/>
              <a:t>, </a:t>
            </a:r>
            <a:r>
              <a:rPr lang="fr-FR" sz="1200" baseline="30000" dirty="0" smtClean="0">
                <a:hlinkClick r:id="rId17"/>
              </a:rPr>
              <a:t>77</a:t>
            </a:r>
            <a:r>
              <a:rPr lang="fr-FR" sz="1200" dirty="0" smtClean="0"/>
              <a:t> </a:t>
            </a:r>
            <a:r>
              <a:rPr lang="fr-FR" sz="1200" dirty="0" err="1" smtClean="0"/>
              <a:t>allergy</a:t>
            </a:r>
            <a:r>
              <a:rPr lang="fr-FR" sz="1200" dirty="0" smtClean="0"/>
              <a:t> to </a:t>
            </a:r>
            <a:r>
              <a:rPr lang="fr-FR" sz="1200" dirty="0" err="1" smtClean="0"/>
              <a:t>red</a:t>
            </a:r>
            <a:r>
              <a:rPr lang="fr-FR" sz="1200" dirty="0" smtClean="0"/>
              <a:t> meat,</a:t>
            </a:r>
            <a:r>
              <a:rPr lang="fr-FR" sz="1200" baseline="30000" dirty="0" smtClean="0">
                <a:hlinkClick r:id="rId18"/>
              </a:rPr>
              <a:t>78</a:t>
            </a:r>
            <a:r>
              <a:rPr lang="fr-FR" sz="1200" dirty="0" smtClean="0"/>
              <a:t> or </a:t>
            </a:r>
            <a:r>
              <a:rPr lang="fr-FR" sz="1200" dirty="0" err="1" smtClean="0"/>
              <a:t>food-dependent</a:t>
            </a:r>
            <a:r>
              <a:rPr lang="fr-FR" sz="1200" dirty="0" smtClean="0"/>
              <a:t> </a:t>
            </a:r>
            <a:r>
              <a:rPr lang="fr-FR" sz="1200" dirty="0" err="1" smtClean="0"/>
              <a:t>exercise-induced</a:t>
            </a:r>
            <a:r>
              <a:rPr lang="fr-FR" sz="1200" dirty="0" smtClean="0"/>
              <a:t> anaphylaxis.</a:t>
            </a:r>
            <a:r>
              <a:rPr lang="fr-FR" sz="1200" baseline="30000" dirty="0" smtClean="0">
                <a:hlinkClick r:id="rId19"/>
              </a:rPr>
              <a:t>79</a:t>
            </a:r>
            <a:r>
              <a:rPr lang="fr-FR" sz="1200" dirty="0" smtClean="0"/>
              <a:t> As for </a:t>
            </a:r>
            <a:r>
              <a:rPr lang="fr-FR" sz="1200" dirty="0" err="1" smtClean="0"/>
              <a:t>other</a:t>
            </a:r>
            <a:r>
              <a:rPr lang="fr-FR" sz="1200" dirty="0" smtClean="0"/>
              <a:t> diagnostic tests, </a:t>
            </a:r>
            <a:r>
              <a:rPr lang="fr-FR" sz="1200" dirty="0" err="1" smtClean="0"/>
              <a:t>cutoffs</a:t>
            </a:r>
            <a:r>
              <a:rPr lang="fr-FR" sz="1200" dirty="0" smtClean="0"/>
              <a:t> </a:t>
            </a:r>
            <a:r>
              <a:rPr lang="fr-FR" sz="1200" dirty="0" err="1" smtClean="0"/>
              <a:t>determined</a:t>
            </a:r>
            <a:r>
              <a:rPr lang="fr-FR" sz="1200" dirty="0" smtClean="0"/>
              <a:t> for the BAT </a:t>
            </a:r>
            <a:r>
              <a:rPr lang="fr-FR" sz="1200" dirty="0" err="1" smtClean="0"/>
              <a:t>can</a:t>
            </a:r>
            <a:r>
              <a:rPr lang="fr-FR" sz="1200" dirty="0" smtClean="0"/>
              <a:t> </a:t>
            </a:r>
            <a:r>
              <a:rPr lang="fr-FR" sz="1200" dirty="0" err="1" smtClean="0"/>
              <a:t>vary</a:t>
            </a:r>
            <a:r>
              <a:rPr lang="fr-FR" sz="1200" dirty="0" smtClean="0"/>
              <a:t> </a:t>
            </a:r>
            <a:r>
              <a:rPr lang="fr-FR" sz="1200" dirty="0" err="1" smtClean="0"/>
              <a:t>with</a:t>
            </a:r>
            <a:r>
              <a:rPr lang="fr-FR" sz="1200" dirty="0" smtClean="0"/>
              <a:t> the patient population, the design of the </a:t>
            </a:r>
            <a:r>
              <a:rPr lang="fr-FR" sz="1200" dirty="0" err="1" smtClean="0"/>
              <a:t>study</a:t>
            </a:r>
            <a:r>
              <a:rPr lang="fr-FR" sz="1200" dirty="0" smtClean="0"/>
              <a:t>, and the </a:t>
            </a:r>
            <a:r>
              <a:rPr lang="fr-FR" sz="1200" dirty="0" err="1" smtClean="0"/>
              <a:t>methodology</a:t>
            </a:r>
            <a:r>
              <a:rPr lang="fr-FR" sz="1200" dirty="0" smtClean="0"/>
              <a:t> </a:t>
            </a:r>
            <a:r>
              <a:rPr lang="fr-FR" sz="1200" dirty="0" err="1" smtClean="0"/>
              <a:t>adopted</a:t>
            </a:r>
            <a:r>
              <a:rPr lang="fr-FR" sz="1200" dirty="0" smtClean="0"/>
              <a:t> for the BAT </a:t>
            </a:r>
            <a:r>
              <a:rPr lang="fr-FR" sz="1200" dirty="0" err="1" smtClean="0"/>
              <a:t>procedure</a:t>
            </a:r>
            <a:r>
              <a:rPr lang="fr-FR" sz="1200" dirty="0" smtClean="0"/>
              <a:t> and data analyses.</a:t>
            </a:r>
            <a:r>
              <a:rPr lang="fr-FR" sz="1200" baseline="30000" dirty="0" smtClean="0">
                <a:hlinkClick r:id="rId20"/>
              </a:rPr>
              <a:t>20</a:t>
            </a:r>
            <a:endParaRPr lang="fr-FR" sz="1200" dirty="0" smtClean="0"/>
          </a:p>
          <a:p>
            <a:r>
              <a:rPr lang="fr-FR" sz="1200" dirty="0" smtClean="0"/>
              <a:t/>
            </a:r>
            <a:br>
              <a:rPr lang="fr-FR" sz="1200" dirty="0" smtClean="0"/>
            </a:br>
            <a:endParaRPr lang="fr-FR" sz="120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DC32EB-34A8-8345-B665-F3C19AE613A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4390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b="1" dirty="0" smtClean="0"/>
              <a:t>The main </a:t>
            </a:r>
            <a:r>
              <a:rPr lang="fr-FR" sz="1200" b="1" dirty="0" err="1" smtClean="0"/>
              <a:t>added</a:t>
            </a:r>
            <a:r>
              <a:rPr lang="fr-FR" sz="1200" b="1" dirty="0" smtClean="0"/>
              <a:t> value of the BAT in the </a:t>
            </a:r>
            <a:r>
              <a:rPr lang="fr-FR" sz="1200" b="1" dirty="0" err="1" smtClean="0"/>
              <a:t>diagnosis</a:t>
            </a:r>
            <a:r>
              <a:rPr lang="fr-FR" sz="1200" b="1" dirty="0" smtClean="0"/>
              <a:t> of FA </a:t>
            </a:r>
            <a:r>
              <a:rPr lang="fr-FR" sz="1200" b="1" dirty="0" err="1" smtClean="0"/>
              <a:t>compared</a:t>
            </a:r>
            <a:r>
              <a:rPr lang="fr-FR" sz="1200" b="1" dirty="0" smtClean="0"/>
              <a:t> </a:t>
            </a:r>
            <a:r>
              <a:rPr lang="fr-FR" sz="1200" b="1" dirty="0" err="1" smtClean="0"/>
              <a:t>with</a:t>
            </a:r>
            <a:r>
              <a:rPr lang="fr-FR" sz="1200" b="1" dirty="0" smtClean="0"/>
              <a:t> tests </a:t>
            </a:r>
            <a:r>
              <a:rPr lang="fr-FR" sz="1200" b="1" dirty="0" err="1" smtClean="0"/>
              <a:t>routinely</a:t>
            </a:r>
            <a:r>
              <a:rPr lang="fr-FR" sz="1200" b="1" dirty="0" smtClean="0"/>
              <a:t> </a:t>
            </a:r>
            <a:r>
              <a:rPr lang="fr-FR" sz="1200" b="1" dirty="0" err="1" smtClean="0"/>
              <a:t>used</a:t>
            </a:r>
            <a:r>
              <a:rPr lang="fr-FR" sz="1200" b="1" dirty="0" smtClean="0"/>
              <a:t> in </a:t>
            </a:r>
            <a:r>
              <a:rPr lang="fr-FR" sz="1200" b="1" dirty="0" err="1" smtClean="0"/>
              <a:t>clinical</a:t>
            </a:r>
            <a:r>
              <a:rPr lang="fr-FR" sz="1200" b="1" dirty="0" smtClean="0"/>
              <a:t> practice, </a:t>
            </a:r>
            <a:r>
              <a:rPr lang="fr-FR" sz="1200" b="1" dirty="0" err="1" smtClean="0"/>
              <a:t>such</a:t>
            </a:r>
            <a:r>
              <a:rPr lang="fr-FR" sz="1200" b="1" dirty="0" smtClean="0"/>
              <a:t> as SPT and sIgE to </a:t>
            </a:r>
            <a:r>
              <a:rPr lang="fr-FR" sz="1200" b="1" dirty="0" err="1" smtClean="0"/>
              <a:t>allergen</a:t>
            </a:r>
            <a:r>
              <a:rPr lang="fr-FR" sz="1200" b="1" dirty="0" smtClean="0"/>
              <a:t> </a:t>
            </a:r>
            <a:r>
              <a:rPr lang="fr-FR" sz="1200" b="1" dirty="0" err="1" smtClean="0"/>
              <a:t>extracts</a:t>
            </a:r>
            <a:r>
              <a:rPr lang="fr-FR" sz="1200" b="1" dirty="0" smtClean="0"/>
              <a:t>, </a:t>
            </a:r>
            <a:r>
              <a:rPr lang="fr-FR" sz="1200" b="1" dirty="0" err="1" smtClean="0"/>
              <a:t>is</a:t>
            </a:r>
            <a:r>
              <a:rPr lang="fr-FR" sz="1200" b="1" dirty="0" smtClean="0"/>
              <a:t> </a:t>
            </a:r>
            <a:r>
              <a:rPr lang="fr-FR" sz="1200" b="1" dirty="0" err="1" smtClean="0"/>
              <a:t>its</a:t>
            </a:r>
            <a:r>
              <a:rPr lang="fr-FR" sz="1200" b="1" dirty="0" smtClean="0"/>
              <a:t> </a:t>
            </a:r>
            <a:r>
              <a:rPr lang="fr-FR" sz="1200" b="1" dirty="0" err="1" smtClean="0"/>
              <a:t>enhanced</a:t>
            </a:r>
            <a:r>
              <a:rPr lang="fr-FR" sz="1200" b="1" dirty="0" smtClean="0"/>
              <a:t> </a:t>
            </a:r>
            <a:r>
              <a:rPr lang="fr-FR" sz="1200" b="1" dirty="0" err="1" smtClean="0"/>
              <a:t>specificity</a:t>
            </a:r>
            <a:r>
              <a:rPr lang="fr-FR" sz="1200" b="1" dirty="0" smtClean="0"/>
              <a:t> </a:t>
            </a:r>
            <a:r>
              <a:rPr lang="fr-FR" sz="1200" b="1" dirty="0" err="1" smtClean="0"/>
              <a:t>with</a:t>
            </a:r>
            <a:r>
              <a:rPr lang="fr-FR" sz="1200" b="1" dirty="0" smtClean="0"/>
              <a:t> </a:t>
            </a:r>
            <a:r>
              <a:rPr lang="fr-FR" sz="1200" b="1" dirty="0" err="1" smtClean="0"/>
              <a:t>often</a:t>
            </a:r>
            <a:r>
              <a:rPr lang="fr-FR" sz="1200" b="1" dirty="0" smtClean="0"/>
              <a:t> </a:t>
            </a:r>
            <a:r>
              <a:rPr lang="fr-FR" sz="1200" b="1" dirty="0" err="1" smtClean="0"/>
              <a:t>conserved</a:t>
            </a:r>
            <a:r>
              <a:rPr lang="fr-FR" sz="1200" b="1" dirty="0" smtClean="0"/>
              <a:t> </a:t>
            </a:r>
            <a:r>
              <a:rPr lang="fr-FR" sz="1200" b="1" dirty="0" err="1" smtClean="0"/>
              <a:t>sensitivity</a:t>
            </a:r>
            <a:r>
              <a:rPr lang="fr-FR" sz="1200" b="1" dirty="0" smtClean="0"/>
              <a:t>. For instance, the BAT to </a:t>
            </a:r>
            <a:r>
              <a:rPr lang="fr-FR" sz="1200" b="1" dirty="0" err="1" smtClean="0"/>
              <a:t>peanut</a:t>
            </a:r>
            <a:r>
              <a:rPr lang="fr-FR" sz="1200" b="1" dirty="0" smtClean="0"/>
              <a:t> </a:t>
            </a:r>
            <a:r>
              <a:rPr lang="fr-FR" sz="1200" b="1" dirty="0" err="1" smtClean="0"/>
              <a:t>showed</a:t>
            </a:r>
            <a:r>
              <a:rPr lang="fr-FR" sz="1200" b="1" dirty="0" smtClean="0"/>
              <a:t> 98% </a:t>
            </a:r>
            <a:r>
              <a:rPr lang="fr-FR" sz="1200" b="1" dirty="0" err="1" smtClean="0"/>
              <a:t>sensitivity</a:t>
            </a:r>
            <a:r>
              <a:rPr lang="fr-FR" sz="1200" b="1" dirty="0" smtClean="0"/>
              <a:t> and 96% </a:t>
            </a:r>
            <a:r>
              <a:rPr lang="fr-FR" sz="1200" b="1" dirty="0" err="1" smtClean="0"/>
              <a:t>specificity</a:t>
            </a:r>
            <a:r>
              <a:rPr lang="fr-FR" sz="1200" b="1" dirty="0" smtClean="0"/>
              <a:t> to diagnose PA, </a:t>
            </a:r>
            <a:r>
              <a:rPr lang="fr-FR" sz="1200" b="1" dirty="0" err="1" smtClean="0"/>
              <a:t>with</a:t>
            </a:r>
            <a:r>
              <a:rPr lang="fr-FR" sz="1200" b="1" dirty="0" smtClean="0"/>
              <a:t> the </a:t>
            </a:r>
            <a:r>
              <a:rPr lang="fr-FR" sz="1200" b="1" dirty="0" err="1" smtClean="0"/>
              <a:t>specificity</a:t>
            </a:r>
            <a:r>
              <a:rPr lang="fr-FR" sz="1200" b="1" dirty="0" smtClean="0"/>
              <a:t> </a:t>
            </a:r>
            <a:r>
              <a:rPr lang="fr-FR" sz="1200" b="1" dirty="0" err="1" smtClean="0"/>
              <a:t>reaching</a:t>
            </a:r>
            <a:r>
              <a:rPr lang="fr-FR" sz="1200" b="1" dirty="0" smtClean="0"/>
              <a:t> 100% in a </a:t>
            </a:r>
            <a:r>
              <a:rPr lang="fr-FR" sz="1200" b="1" dirty="0" err="1" smtClean="0"/>
              <a:t>subsequent</a:t>
            </a:r>
            <a:r>
              <a:rPr lang="fr-FR" sz="1200" b="1" dirty="0" smtClean="0"/>
              <a:t> validation</a:t>
            </a:r>
            <a:r>
              <a:rPr lang="fr-FR" sz="1200" dirty="0" smtClean="0"/>
              <a:t>. The </a:t>
            </a:r>
            <a:r>
              <a:rPr lang="fr-FR" sz="1200" dirty="0" err="1" smtClean="0"/>
              <a:t>specificity</a:t>
            </a:r>
            <a:r>
              <a:rPr lang="fr-FR" sz="1200" dirty="0" smtClean="0"/>
              <a:t> of the BAT </a:t>
            </a:r>
            <a:r>
              <a:rPr lang="fr-FR" sz="1200" dirty="0" err="1" smtClean="0"/>
              <a:t>ranged</a:t>
            </a:r>
            <a:r>
              <a:rPr lang="fr-FR" sz="1200" dirty="0" smtClean="0"/>
              <a:t> </a:t>
            </a:r>
            <a:r>
              <a:rPr lang="fr-FR" sz="1200" dirty="0" err="1" smtClean="0"/>
              <a:t>between</a:t>
            </a:r>
            <a:r>
              <a:rPr lang="fr-FR" sz="1200" dirty="0" smtClean="0"/>
              <a:t> 77% and 100% in </a:t>
            </a:r>
            <a:r>
              <a:rPr lang="fr-FR" sz="1200" dirty="0" err="1" smtClean="0"/>
              <a:t>other</a:t>
            </a:r>
            <a:r>
              <a:rPr lang="fr-FR" sz="1200" dirty="0" smtClean="0"/>
              <a:t> </a:t>
            </a:r>
            <a:r>
              <a:rPr lang="fr-FR" sz="1200" dirty="0" err="1" smtClean="0"/>
              <a:t>studies</a:t>
            </a:r>
            <a:r>
              <a:rPr lang="fr-FR" sz="1200" dirty="0" smtClean="0"/>
              <a:t> (</a:t>
            </a:r>
            <a:r>
              <a:rPr lang="fr-FR" sz="1200" dirty="0" smtClean="0">
                <a:hlinkClick r:id="rId3"/>
              </a:rPr>
              <a:t>Table IV</a:t>
            </a:r>
            <a:r>
              <a:rPr lang="fr-FR" sz="1200" dirty="0" smtClean="0"/>
              <a:t>).</a:t>
            </a:r>
            <a:r>
              <a:rPr lang="fr-FR" sz="1200" baseline="30000" dirty="0" smtClean="0">
                <a:hlinkClick r:id="rId4"/>
              </a:rPr>
              <a:t>11</a:t>
            </a:r>
            <a:r>
              <a:rPr lang="fr-FR" sz="1200" baseline="30000" dirty="0" smtClean="0"/>
              <a:t>, </a:t>
            </a:r>
            <a:r>
              <a:rPr lang="fr-FR" sz="1200" baseline="30000" dirty="0" smtClean="0">
                <a:hlinkClick r:id="rId5"/>
              </a:rPr>
              <a:t>67</a:t>
            </a:r>
            <a:r>
              <a:rPr lang="fr-FR" sz="1200" baseline="30000" dirty="0" smtClean="0"/>
              <a:t>, </a:t>
            </a:r>
            <a:r>
              <a:rPr lang="fr-FR" sz="1200" baseline="30000" dirty="0" smtClean="0">
                <a:hlinkClick r:id="rId6"/>
              </a:rPr>
              <a:t>68</a:t>
            </a:r>
            <a:r>
              <a:rPr lang="fr-FR" sz="1200" baseline="30000" dirty="0" smtClean="0"/>
              <a:t>, </a:t>
            </a:r>
            <a:r>
              <a:rPr lang="fr-FR" sz="1200" baseline="30000" dirty="0" smtClean="0">
                <a:hlinkClick r:id="rId7"/>
              </a:rPr>
              <a:t>69</a:t>
            </a:r>
            <a:r>
              <a:rPr lang="fr-FR" sz="1200" baseline="30000" dirty="0" smtClean="0"/>
              <a:t>, </a:t>
            </a:r>
            <a:r>
              <a:rPr lang="fr-FR" sz="1200" baseline="30000" dirty="0" smtClean="0">
                <a:hlinkClick r:id="rId8"/>
              </a:rPr>
              <a:t>70</a:t>
            </a:r>
            <a:r>
              <a:rPr lang="fr-FR" sz="1200" baseline="30000" dirty="0" smtClean="0"/>
              <a:t>, </a:t>
            </a:r>
            <a:r>
              <a:rPr lang="fr-FR" sz="1200" baseline="30000" dirty="0" smtClean="0">
                <a:hlinkClick r:id="rId9"/>
              </a:rPr>
              <a:t>71</a:t>
            </a:r>
            <a:r>
              <a:rPr lang="fr-FR" sz="1200" baseline="30000" dirty="0" smtClean="0"/>
              <a:t>, </a:t>
            </a:r>
            <a:r>
              <a:rPr lang="fr-FR" sz="1200" baseline="30000" dirty="0" smtClean="0">
                <a:hlinkClick r:id="rId10"/>
              </a:rPr>
              <a:t>72</a:t>
            </a:r>
            <a:r>
              <a:rPr lang="fr-FR" sz="1200" baseline="30000" dirty="0" smtClean="0"/>
              <a:t>, </a:t>
            </a:r>
            <a:r>
              <a:rPr lang="fr-FR" sz="1200" baseline="30000" dirty="0" smtClean="0">
                <a:hlinkClick r:id="rId11"/>
              </a:rPr>
              <a:t>73</a:t>
            </a:r>
            <a:r>
              <a:rPr lang="fr-FR" sz="1200" dirty="0" smtClean="0"/>
              <a:t> </a:t>
            </a:r>
            <a:endParaRPr lang="fr-FR" sz="1200" dirty="0" smtClean="0"/>
          </a:p>
          <a:p>
            <a:endParaRPr lang="fr-FR" sz="1200" b="1" dirty="0" smtClean="0"/>
          </a:p>
          <a:p>
            <a:r>
              <a:rPr lang="fr-FR" sz="1200" b="1" dirty="0" smtClean="0"/>
              <a:t>The </a:t>
            </a:r>
            <a:r>
              <a:rPr lang="fr-FR" sz="1200" b="1" dirty="0" smtClean="0"/>
              <a:t>BAT </a:t>
            </a:r>
            <a:r>
              <a:rPr lang="fr-FR" sz="1200" b="1" dirty="0" err="1" smtClean="0"/>
              <a:t>with</a:t>
            </a:r>
            <a:r>
              <a:rPr lang="fr-FR" sz="1200" b="1" dirty="0" smtClean="0"/>
              <a:t> single </a:t>
            </a:r>
            <a:r>
              <a:rPr lang="fr-FR" sz="1200" b="1" dirty="0" err="1" smtClean="0"/>
              <a:t>allergen</a:t>
            </a:r>
            <a:r>
              <a:rPr lang="fr-FR" sz="1200" b="1" dirty="0" smtClean="0"/>
              <a:t> components </a:t>
            </a:r>
            <a:r>
              <a:rPr lang="fr-FR" sz="1200" b="1" dirty="0" err="1" smtClean="0"/>
              <a:t>can</a:t>
            </a:r>
            <a:r>
              <a:rPr lang="fr-FR" sz="1200" b="1" dirty="0" smtClean="0"/>
              <a:t> </a:t>
            </a:r>
            <a:r>
              <a:rPr lang="fr-FR" sz="1200" b="1" dirty="0" err="1" smtClean="0"/>
              <a:t>potentially</a:t>
            </a:r>
            <a:r>
              <a:rPr lang="fr-FR" sz="1200" b="1" dirty="0" smtClean="0"/>
              <a:t> </a:t>
            </a:r>
            <a:r>
              <a:rPr lang="fr-FR" sz="1200" b="1" dirty="0" err="1" smtClean="0"/>
              <a:t>improve</a:t>
            </a:r>
            <a:r>
              <a:rPr lang="fr-FR" sz="1200" b="1" dirty="0" smtClean="0"/>
              <a:t> </a:t>
            </a:r>
            <a:r>
              <a:rPr lang="fr-FR" sz="1200" b="1" dirty="0" err="1" smtClean="0"/>
              <a:t>its</a:t>
            </a:r>
            <a:r>
              <a:rPr lang="fr-FR" sz="1200" b="1" dirty="0" smtClean="0"/>
              <a:t> diagnostic </a:t>
            </a:r>
            <a:r>
              <a:rPr lang="fr-FR" sz="1200" b="1" dirty="0" err="1" smtClean="0"/>
              <a:t>accuracy</a:t>
            </a:r>
            <a:r>
              <a:rPr lang="fr-FR" sz="1200" b="1" dirty="0" smtClean="0"/>
              <a:t>, but </a:t>
            </a:r>
            <a:r>
              <a:rPr lang="fr-FR" sz="1200" b="1" dirty="0" err="1" smtClean="0"/>
              <a:t>further</a:t>
            </a:r>
            <a:r>
              <a:rPr lang="fr-FR" sz="1200" b="1" dirty="0" smtClean="0"/>
              <a:t> </a:t>
            </a:r>
            <a:r>
              <a:rPr lang="fr-FR" sz="1200" b="1" dirty="0" err="1" smtClean="0"/>
              <a:t>research</a:t>
            </a:r>
            <a:r>
              <a:rPr lang="fr-FR" sz="1200" b="1" dirty="0" smtClean="0"/>
              <a:t> </a:t>
            </a:r>
            <a:r>
              <a:rPr lang="fr-FR" sz="1200" b="1" dirty="0" err="1" smtClean="0"/>
              <a:t>studies</a:t>
            </a:r>
            <a:r>
              <a:rPr lang="fr-FR" sz="1200" b="1" dirty="0" smtClean="0"/>
              <a:t> are needed.</a:t>
            </a:r>
            <a:r>
              <a:rPr lang="fr-FR" sz="1200" b="1" baseline="30000" dirty="0" smtClean="0">
                <a:hlinkClick r:id="rId10"/>
              </a:rPr>
              <a:t>72</a:t>
            </a:r>
            <a:r>
              <a:rPr lang="fr-FR" sz="1200" baseline="30000" dirty="0" smtClean="0"/>
              <a:t>, </a:t>
            </a:r>
            <a:r>
              <a:rPr lang="fr-FR" sz="1200" baseline="30000" dirty="0" smtClean="0">
                <a:hlinkClick r:id="rId12"/>
              </a:rPr>
              <a:t>74</a:t>
            </a:r>
            <a:r>
              <a:rPr lang="fr-FR" sz="1200" baseline="30000" dirty="0" smtClean="0"/>
              <a:t>, </a:t>
            </a:r>
            <a:r>
              <a:rPr lang="fr-FR" sz="1200" baseline="30000" dirty="0" smtClean="0">
                <a:hlinkClick r:id="rId13"/>
              </a:rPr>
              <a:t>75</a:t>
            </a:r>
            <a:r>
              <a:rPr lang="fr-FR" sz="1200" dirty="0" smtClean="0"/>
              <a:t> </a:t>
            </a:r>
            <a:r>
              <a:rPr lang="fr-FR" sz="1200" b="1" dirty="0" smtClean="0"/>
              <a:t>The BAT has been </a:t>
            </a:r>
            <a:r>
              <a:rPr lang="fr-FR" sz="1200" b="1" dirty="0" err="1" smtClean="0"/>
              <a:t>shown</a:t>
            </a:r>
            <a:r>
              <a:rPr lang="fr-FR" sz="1200" b="1" dirty="0" smtClean="0"/>
              <a:t> to </a:t>
            </a:r>
            <a:r>
              <a:rPr lang="fr-FR" sz="1200" b="1" dirty="0" err="1" smtClean="0"/>
              <a:t>be</a:t>
            </a:r>
            <a:r>
              <a:rPr lang="fr-FR" sz="1200" b="1" dirty="0" smtClean="0"/>
              <a:t> </a:t>
            </a:r>
            <a:r>
              <a:rPr lang="fr-FR" sz="1200" b="1" dirty="0" err="1" smtClean="0"/>
              <a:t>potentially</a:t>
            </a:r>
            <a:r>
              <a:rPr lang="fr-FR" sz="1200" b="1" dirty="0" smtClean="0"/>
              <a:t> </a:t>
            </a:r>
            <a:r>
              <a:rPr lang="fr-FR" sz="1200" b="1" dirty="0" err="1" smtClean="0"/>
              <a:t>useful</a:t>
            </a:r>
            <a:r>
              <a:rPr lang="fr-FR" sz="1200" b="1" dirty="0" smtClean="0"/>
              <a:t> in </a:t>
            </a:r>
            <a:r>
              <a:rPr lang="fr-FR" sz="1200" b="1" dirty="0" err="1" smtClean="0"/>
              <a:t>iden</a:t>
            </a:r>
            <a:r>
              <a:rPr lang="fr-FR" sz="1200" dirty="0" err="1" smtClean="0"/>
              <a:t>tifying</a:t>
            </a:r>
            <a:r>
              <a:rPr lang="fr-FR" sz="1200" dirty="0" smtClean="0"/>
              <a:t> the </a:t>
            </a:r>
            <a:r>
              <a:rPr lang="fr-FR" sz="1200" dirty="0" err="1" smtClean="0"/>
              <a:t>culprit</a:t>
            </a:r>
            <a:r>
              <a:rPr lang="fr-FR" sz="1200" dirty="0" smtClean="0"/>
              <a:t> </a:t>
            </a:r>
            <a:r>
              <a:rPr lang="fr-FR" sz="1200" dirty="0" err="1" smtClean="0"/>
              <a:t>allergen</a:t>
            </a:r>
            <a:r>
              <a:rPr lang="fr-FR" sz="1200" dirty="0" smtClean="0"/>
              <a:t> in cases of pollen-</a:t>
            </a:r>
            <a:r>
              <a:rPr lang="fr-FR" sz="1200" dirty="0" err="1" smtClean="0"/>
              <a:t>food</a:t>
            </a:r>
            <a:r>
              <a:rPr lang="fr-FR" sz="1200" dirty="0" smtClean="0"/>
              <a:t> </a:t>
            </a:r>
            <a:r>
              <a:rPr lang="fr-FR" sz="1200" dirty="0" err="1" smtClean="0"/>
              <a:t>allergy</a:t>
            </a:r>
            <a:r>
              <a:rPr lang="fr-FR" sz="1200" dirty="0" smtClean="0"/>
              <a:t> syndrome (PFAS),</a:t>
            </a:r>
            <a:r>
              <a:rPr lang="fr-FR" sz="1200" baseline="30000" dirty="0" smtClean="0">
                <a:hlinkClick r:id="rId9"/>
              </a:rPr>
              <a:t>71</a:t>
            </a:r>
            <a:r>
              <a:rPr lang="fr-FR" sz="1200" baseline="30000" dirty="0" smtClean="0"/>
              <a:t>, </a:t>
            </a:r>
            <a:r>
              <a:rPr lang="fr-FR" sz="1200" baseline="30000" dirty="0" smtClean="0">
                <a:hlinkClick r:id="rId14"/>
              </a:rPr>
              <a:t>76</a:t>
            </a:r>
            <a:r>
              <a:rPr lang="fr-FR" sz="1200" baseline="30000" dirty="0" smtClean="0"/>
              <a:t>, </a:t>
            </a:r>
            <a:r>
              <a:rPr lang="fr-FR" sz="1200" baseline="30000" dirty="0" smtClean="0">
                <a:hlinkClick r:id="rId15"/>
              </a:rPr>
              <a:t>77</a:t>
            </a:r>
            <a:r>
              <a:rPr lang="fr-FR" sz="1200" dirty="0" smtClean="0"/>
              <a:t> </a:t>
            </a:r>
            <a:r>
              <a:rPr lang="fr-FR" sz="1200" dirty="0" err="1" smtClean="0"/>
              <a:t>allergy</a:t>
            </a:r>
            <a:r>
              <a:rPr lang="fr-FR" sz="1200" dirty="0" smtClean="0"/>
              <a:t> to </a:t>
            </a:r>
            <a:r>
              <a:rPr lang="fr-FR" sz="1200" dirty="0" err="1" smtClean="0"/>
              <a:t>red</a:t>
            </a:r>
            <a:r>
              <a:rPr lang="fr-FR" sz="1200" dirty="0" smtClean="0"/>
              <a:t> meat,</a:t>
            </a:r>
            <a:r>
              <a:rPr lang="fr-FR" sz="1200" baseline="30000" dirty="0" smtClean="0">
                <a:hlinkClick r:id="rId16"/>
              </a:rPr>
              <a:t>78</a:t>
            </a:r>
            <a:r>
              <a:rPr lang="fr-FR" sz="1200" dirty="0" smtClean="0"/>
              <a:t> or </a:t>
            </a:r>
            <a:r>
              <a:rPr lang="fr-FR" sz="1200" dirty="0" err="1" smtClean="0"/>
              <a:t>food-dependent</a:t>
            </a:r>
            <a:r>
              <a:rPr lang="fr-FR" sz="1200" dirty="0" smtClean="0"/>
              <a:t> </a:t>
            </a:r>
            <a:r>
              <a:rPr lang="fr-FR" sz="1200" dirty="0" err="1" smtClean="0"/>
              <a:t>exercise-induced</a:t>
            </a:r>
            <a:r>
              <a:rPr lang="fr-FR" sz="1200" dirty="0" smtClean="0"/>
              <a:t> anaphylaxis.</a:t>
            </a:r>
            <a:r>
              <a:rPr lang="fr-FR" sz="1200" baseline="30000" dirty="0" smtClean="0">
                <a:hlinkClick r:id="rId17"/>
              </a:rPr>
              <a:t>79</a:t>
            </a:r>
            <a:r>
              <a:rPr lang="fr-FR" sz="1200" dirty="0" smtClean="0"/>
              <a:t> As for </a:t>
            </a:r>
            <a:r>
              <a:rPr lang="fr-FR" sz="1200" dirty="0" err="1" smtClean="0"/>
              <a:t>other</a:t>
            </a:r>
            <a:r>
              <a:rPr lang="fr-FR" sz="1200" dirty="0" smtClean="0"/>
              <a:t> diagnostic tests, </a:t>
            </a:r>
            <a:r>
              <a:rPr lang="fr-FR" sz="1200" dirty="0" err="1" smtClean="0"/>
              <a:t>cutoffs</a:t>
            </a:r>
            <a:r>
              <a:rPr lang="fr-FR" sz="1200" dirty="0" smtClean="0"/>
              <a:t> </a:t>
            </a:r>
            <a:r>
              <a:rPr lang="fr-FR" sz="1200" dirty="0" err="1" smtClean="0"/>
              <a:t>determined</a:t>
            </a:r>
            <a:r>
              <a:rPr lang="fr-FR" sz="1200" dirty="0" smtClean="0"/>
              <a:t> for the BAT </a:t>
            </a:r>
            <a:r>
              <a:rPr lang="fr-FR" sz="1200" dirty="0" err="1" smtClean="0"/>
              <a:t>can</a:t>
            </a:r>
            <a:r>
              <a:rPr lang="fr-FR" sz="1200" dirty="0" smtClean="0"/>
              <a:t> </a:t>
            </a:r>
            <a:r>
              <a:rPr lang="fr-FR" sz="1200" dirty="0" err="1" smtClean="0"/>
              <a:t>vary</a:t>
            </a:r>
            <a:r>
              <a:rPr lang="fr-FR" sz="1200" dirty="0" smtClean="0"/>
              <a:t> </a:t>
            </a:r>
            <a:r>
              <a:rPr lang="fr-FR" sz="1200" dirty="0" err="1" smtClean="0"/>
              <a:t>with</a:t>
            </a:r>
            <a:r>
              <a:rPr lang="fr-FR" sz="1200" dirty="0" smtClean="0"/>
              <a:t> the patient population, the design of the </a:t>
            </a:r>
            <a:r>
              <a:rPr lang="fr-FR" sz="1200" dirty="0" err="1" smtClean="0"/>
              <a:t>study</a:t>
            </a:r>
            <a:r>
              <a:rPr lang="fr-FR" sz="1200" dirty="0" smtClean="0"/>
              <a:t>, and the </a:t>
            </a:r>
            <a:r>
              <a:rPr lang="fr-FR" sz="1200" dirty="0" err="1" smtClean="0"/>
              <a:t>methodology</a:t>
            </a:r>
            <a:r>
              <a:rPr lang="fr-FR" sz="1200" dirty="0" smtClean="0"/>
              <a:t> </a:t>
            </a:r>
            <a:r>
              <a:rPr lang="fr-FR" sz="1200" dirty="0" err="1" smtClean="0"/>
              <a:t>adopted</a:t>
            </a:r>
            <a:r>
              <a:rPr lang="fr-FR" sz="1200" dirty="0" smtClean="0"/>
              <a:t> for the BAT </a:t>
            </a:r>
            <a:r>
              <a:rPr lang="fr-FR" sz="1200" dirty="0" err="1" smtClean="0"/>
              <a:t>procedure</a:t>
            </a:r>
            <a:r>
              <a:rPr lang="fr-FR" sz="1200" dirty="0" smtClean="0"/>
              <a:t> and data analyses.</a:t>
            </a:r>
            <a:r>
              <a:rPr lang="fr-FR" sz="1200" baseline="30000" dirty="0" smtClean="0">
                <a:hlinkClick r:id="rId18"/>
              </a:rPr>
              <a:t>20</a:t>
            </a:r>
            <a:endParaRPr lang="fr-FR" sz="1200" dirty="0" smtClean="0"/>
          </a:p>
          <a:p>
            <a:r>
              <a:rPr lang="fr-FR" sz="1200" dirty="0" smtClean="0"/>
              <a:t/>
            </a:r>
            <a:br>
              <a:rPr lang="fr-FR" sz="1200" dirty="0" smtClean="0"/>
            </a:br>
            <a:endParaRPr lang="fr-FR" sz="120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DC32EB-34A8-8345-B665-F3C19AE613A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120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9600" dirty="0" smtClean="0"/>
              <a:t>METTRE LES PUBLI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DC32EB-34A8-8345-B665-F3C19AE613A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601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nl-BE" sz="12100" dirty="0" smtClean="0"/>
              <a:t>Tests used to diagnose IgE-mediated food allergy reflect different aspects of the underlying mechanism of this immune-mediated disorder: </a:t>
            </a:r>
          </a:p>
          <a:p>
            <a:pPr lvl="1" algn="just"/>
            <a:r>
              <a:rPr lang="nl-BE" sz="9860" dirty="0" smtClean="0"/>
              <a:t>the skin prick test measures the response of skin mast cells to allergen, </a:t>
            </a:r>
          </a:p>
          <a:p>
            <a:pPr lvl="1" algn="just"/>
            <a:r>
              <a:rPr lang="nl-BE" sz="9860" dirty="0" smtClean="0"/>
              <a:t>the basophil activation test measures the response of circulating basophils to allergen, </a:t>
            </a:r>
          </a:p>
          <a:p>
            <a:pPr lvl="1" algn="just"/>
            <a:r>
              <a:rPr lang="nl-BE" sz="9860" dirty="0" smtClean="0"/>
              <a:t>IgE tests measure the concentration of circulating IgE, either total IgE or sIgE to allergen extracts or to individual allergen components. </a:t>
            </a:r>
          </a:p>
          <a:p>
            <a:pPr lvl="1" algn="just"/>
            <a:r>
              <a:rPr lang="nl-BE" sz="9860" dirty="0" smtClean="0"/>
              <a:t>Total IgE and allergen-specific IgG4 can be used to calculate ratios with allergen sIgE.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DC32EB-34A8-8345-B665-F3C19AE613A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7612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DC32EB-34A8-8345-B665-F3C19AE613A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3591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9600" b="1" dirty="0" smtClean="0"/>
              <a:t>FA = an adverse immune </a:t>
            </a:r>
            <a:r>
              <a:rPr lang="fr-FR" sz="9600" b="1" dirty="0" err="1" smtClean="0"/>
              <a:t>response</a:t>
            </a:r>
            <a:r>
              <a:rPr lang="fr-FR" sz="9600" b="1" dirty="0" smtClean="0"/>
              <a:t> to the </a:t>
            </a:r>
            <a:r>
              <a:rPr lang="fr-FR" sz="9600" b="1" dirty="0" err="1" smtClean="0"/>
              <a:t>proteins</a:t>
            </a:r>
            <a:r>
              <a:rPr lang="fr-FR" sz="9600" b="1" dirty="0" smtClean="0"/>
              <a:t> in </a:t>
            </a:r>
            <a:r>
              <a:rPr lang="fr-FR" sz="9600" b="1" dirty="0" err="1" smtClean="0"/>
              <a:t>food</a:t>
            </a:r>
            <a:r>
              <a:rPr lang="fr-FR" sz="9600" b="1" dirty="0" smtClean="0"/>
              <a:t>. </a:t>
            </a:r>
            <a:endParaRPr lang="fr-FR" b="1" dirty="0" smtClean="0"/>
          </a:p>
          <a:p>
            <a:r>
              <a:rPr lang="fr-FR" b="1" dirty="0" smtClean="0"/>
              <a:t>A </a:t>
            </a:r>
            <a:r>
              <a:rPr lang="fr-FR" b="1" dirty="0" err="1" smtClean="0"/>
              <a:t>food</a:t>
            </a:r>
            <a:r>
              <a:rPr lang="fr-FR" b="1" dirty="0" smtClean="0"/>
              <a:t> </a:t>
            </a:r>
            <a:r>
              <a:rPr lang="fr-FR" b="1" dirty="0" err="1" smtClean="0"/>
              <a:t>allergy</a:t>
            </a:r>
            <a:r>
              <a:rPr lang="fr-FR" b="1" dirty="0" smtClean="0"/>
              <a:t> </a:t>
            </a:r>
            <a:r>
              <a:rPr lang="fr-FR" b="1" dirty="0" err="1" smtClean="0"/>
              <a:t>is</a:t>
            </a:r>
            <a:r>
              <a:rPr lang="fr-FR" b="1" dirty="0" smtClean="0"/>
              <a:t> </a:t>
            </a:r>
            <a:r>
              <a:rPr lang="fr-FR" b="1" dirty="0" err="1" smtClean="0"/>
              <a:t>typically</a:t>
            </a:r>
            <a:r>
              <a:rPr lang="fr-FR" b="1" dirty="0" smtClean="0"/>
              <a:t> </a:t>
            </a:r>
            <a:r>
              <a:rPr lang="fr-FR" b="1" dirty="0" err="1" smtClean="0"/>
              <a:t>defined</a:t>
            </a:r>
            <a:r>
              <a:rPr lang="fr-FR" b="1" dirty="0" smtClean="0"/>
              <a:t> as an adverse immune </a:t>
            </a:r>
            <a:r>
              <a:rPr lang="fr-FR" b="1" dirty="0" err="1" smtClean="0"/>
              <a:t>response</a:t>
            </a:r>
            <a:r>
              <a:rPr lang="fr-FR" b="1" dirty="0" smtClean="0"/>
              <a:t> to the </a:t>
            </a:r>
            <a:r>
              <a:rPr lang="fr-FR" b="1" dirty="0" err="1" smtClean="0"/>
              <a:t>proteins</a:t>
            </a:r>
            <a:r>
              <a:rPr lang="fr-FR" b="1" dirty="0" smtClean="0"/>
              <a:t> in a </a:t>
            </a:r>
            <a:r>
              <a:rPr lang="fr-FR" b="1" dirty="0" err="1" smtClean="0"/>
              <a:t>food</a:t>
            </a:r>
            <a:r>
              <a:rPr lang="fr-FR" b="1" dirty="0" smtClean="0"/>
              <a:t>. This </a:t>
            </a:r>
            <a:r>
              <a:rPr lang="fr-FR" b="1" dirty="0" err="1" smtClean="0"/>
              <a:t>may</a:t>
            </a:r>
            <a:r>
              <a:rPr lang="fr-FR" b="1" dirty="0" smtClean="0"/>
              <a:t> </a:t>
            </a:r>
            <a:r>
              <a:rPr lang="fr-FR" b="1" dirty="0" err="1" smtClean="0"/>
              <a:t>occur</a:t>
            </a:r>
            <a:r>
              <a:rPr lang="fr-FR" b="1" dirty="0" smtClean="0"/>
              <a:t> as the </a:t>
            </a:r>
            <a:r>
              <a:rPr lang="fr-FR" b="1" dirty="0" err="1" smtClean="0"/>
              <a:t>result</a:t>
            </a:r>
            <a:r>
              <a:rPr lang="fr-FR" b="1" dirty="0" smtClean="0"/>
              <a:t> of a humoral </a:t>
            </a:r>
            <a:r>
              <a:rPr lang="fr-FR" b="1" dirty="0" err="1" smtClean="0"/>
              <a:t>response</a:t>
            </a:r>
            <a:r>
              <a:rPr lang="fr-FR" b="1" dirty="0" smtClean="0"/>
              <a:t>,</a:t>
            </a:r>
            <a:r>
              <a:rPr lang="fr-FR" b="1" baseline="0" dirty="0" smtClean="0"/>
              <a:t> </a:t>
            </a:r>
            <a:r>
              <a:rPr lang="fr-FR" b="1" dirty="0" smtClean="0"/>
              <a:t>a cellular </a:t>
            </a:r>
            <a:r>
              <a:rPr lang="fr-FR" b="1" dirty="0" err="1" smtClean="0"/>
              <a:t>response</a:t>
            </a:r>
            <a:r>
              <a:rPr lang="fr-FR" b="1" dirty="0" smtClean="0"/>
              <a:t> (</a:t>
            </a:r>
            <a:r>
              <a:rPr lang="fr-FR" b="1" dirty="0" err="1" smtClean="0"/>
              <a:t>ie</a:t>
            </a:r>
            <a:r>
              <a:rPr lang="fr-FR" b="1" dirty="0" smtClean="0"/>
              <a:t>, </a:t>
            </a:r>
            <a:r>
              <a:rPr lang="fr-FR" b="1" dirty="0" err="1" smtClean="0"/>
              <a:t>T</a:t>
            </a:r>
            <a:r>
              <a:rPr lang="fr-FR" b="1" dirty="0" smtClean="0"/>
              <a:t> </a:t>
            </a:r>
            <a:r>
              <a:rPr lang="fr-FR" b="1" dirty="0" err="1" smtClean="0"/>
              <a:t>cells</a:t>
            </a:r>
            <a:r>
              <a:rPr lang="fr-FR" b="1" dirty="0" smtClean="0"/>
              <a:t>), or </a:t>
            </a:r>
            <a:r>
              <a:rPr lang="fr-FR" b="1" dirty="0" err="1" smtClean="0"/>
              <a:t>both</a:t>
            </a:r>
            <a:r>
              <a:rPr lang="fr-FR" b="1" dirty="0" smtClean="0"/>
              <a:t>. </a:t>
            </a:r>
          </a:p>
          <a:p>
            <a:endParaRPr lang="fr-FR" dirty="0" smtClean="0"/>
          </a:p>
          <a:p>
            <a:r>
              <a:rPr lang="fr-FR" sz="12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over-all </a:t>
            </a:r>
            <a:r>
              <a:rPr lang="fr-FR" sz="1200" b="1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lifetime</a:t>
            </a:r>
            <a:r>
              <a:rPr lang="fr-FR" sz="12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1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prevalence</a:t>
            </a:r>
            <a:r>
              <a:rPr lang="fr-FR" sz="12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self-</a:t>
            </a:r>
            <a:r>
              <a:rPr lang="fr-FR" sz="1200" b="1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reported</a:t>
            </a:r>
            <a:r>
              <a:rPr lang="fr-FR" sz="12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1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food</a:t>
            </a:r>
            <a:r>
              <a:rPr lang="fr-FR" sz="12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1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allergy</a:t>
            </a:r>
            <a:r>
              <a:rPr lang="fr-FR" sz="12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was17.3% </a:t>
            </a:r>
            <a:endParaRPr lang="fr-FR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Point </a:t>
            </a:r>
            <a:r>
              <a:rPr lang="fr-FR" sz="1200" b="1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prevalence</a:t>
            </a:r>
            <a:r>
              <a:rPr lang="fr-FR" sz="12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self-</a:t>
            </a:r>
            <a:r>
              <a:rPr lang="fr-FR" sz="1200" b="1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reported</a:t>
            </a:r>
            <a:r>
              <a:rPr lang="fr-FR" sz="12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FA (5.9%), positive SPT to at least one </a:t>
            </a:r>
            <a:r>
              <a:rPr lang="fr-FR" sz="1200" b="1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food</a:t>
            </a:r>
            <a:r>
              <a:rPr lang="fr-FR" sz="12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(2.7%), positive </a:t>
            </a:r>
            <a:r>
              <a:rPr lang="fr-FR" sz="1200" b="1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specific</a:t>
            </a:r>
            <a:r>
              <a:rPr lang="fr-FR" sz="12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IgE (10.1%), and challenge-</a:t>
            </a:r>
            <a:r>
              <a:rPr lang="fr-FR" sz="1200" b="1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verifiedFA</a:t>
            </a:r>
            <a:r>
              <a:rPr lang="fr-FR" sz="12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(0.9%) </a:t>
            </a:r>
            <a:r>
              <a:rPr lang="fr-FR" sz="1200" b="1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was</a:t>
            </a:r>
            <a:r>
              <a:rPr lang="fr-FR" sz="12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1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lower</a:t>
            </a:r>
            <a:r>
              <a:rPr lang="fr-FR" sz="12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fr-F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</a:t>
            </a:r>
            <a:r>
              <a:rPr lang="fr-FR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highest</a:t>
            </a:r>
            <a:r>
              <a:rPr lang="fr-F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prevalence</a:t>
            </a:r>
            <a:r>
              <a:rPr lang="fr-F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was</a:t>
            </a:r>
            <a:r>
              <a:rPr lang="fr-F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seen</a:t>
            </a:r>
            <a:r>
              <a:rPr lang="fr-F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innorthwestern</a:t>
            </a:r>
            <a:r>
              <a:rPr lang="fr-F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Europe and in </a:t>
            </a:r>
            <a:r>
              <a:rPr lang="fr-FR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children</a:t>
            </a:r>
            <a:r>
              <a:rPr lang="fr-F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compared</a:t>
            </a:r>
            <a:r>
              <a:rPr lang="fr-F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</a:t>
            </a:r>
            <a:r>
              <a:rPr lang="fr-FR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adults</a:t>
            </a:r>
            <a:r>
              <a:rPr lang="fr-F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fr-FR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Low</a:t>
            </a:r>
            <a:r>
              <a:rPr lang="fr-F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prevalence</a:t>
            </a:r>
            <a:r>
              <a:rPr lang="fr-F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self-</a:t>
            </a:r>
            <a:r>
              <a:rPr lang="fr-FR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reported</a:t>
            </a:r>
            <a:r>
              <a:rPr lang="fr-F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fr-FR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confirmed</a:t>
            </a:r>
            <a:r>
              <a:rPr lang="fr-F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FA </a:t>
            </a:r>
            <a:r>
              <a:rPr lang="fr-FR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was</a:t>
            </a:r>
            <a:r>
              <a:rPr lang="fr-F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found</a:t>
            </a:r>
            <a:r>
              <a:rPr lang="fr-F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fr-FR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Southern</a:t>
            </a:r>
            <a:r>
              <a:rPr lang="fr-F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Europe, </a:t>
            </a:r>
            <a:r>
              <a:rPr lang="fr-FR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while</a:t>
            </a:r>
            <a:r>
              <a:rPr lang="fr-F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sensitization</a:t>
            </a:r>
            <a:r>
              <a:rPr lang="fr-F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was</a:t>
            </a:r>
            <a:r>
              <a:rPr lang="fr-F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similar</a:t>
            </a:r>
            <a:r>
              <a:rPr lang="fr-F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toother</a:t>
            </a:r>
            <a:r>
              <a:rPr lang="fr-F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regions</a:t>
            </a:r>
            <a:r>
              <a:rPr lang="fr-F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endParaRPr lang="fr-FR" dirty="0" smtClean="0"/>
          </a:p>
          <a:p>
            <a:r>
              <a:rPr lang="fr-FR" b="1" dirty="0" smtClean="0"/>
              <a:t>Certain </a:t>
            </a:r>
            <a:r>
              <a:rPr lang="fr-FR" b="1" dirty="0" err="1" smtClean="0"/>
              <a:t>foods</a:t>
            </a:r>
            <a:r>
              <a:rPr lang="fr-FR" b="1" dirty="0" smtClean="0"/>
              <a:t> are more </a:t>
            </a:r>
            <a:r>
              <a:rPr lang="fr-FR" b="1" dirty="0" err="1" smtClean="0"/>
              <a:t>common</a:t>
            </a:r>
            <a:r>
              <a:rPr lang="fr-FR" b="1" dirty="0" smtClean="0"/>
              <a:t> </a:t>
            </a:r>
            <a:r>
              <a:rPr lang="fr-FR" b="1" dirty="0" err="1" smtClean="0"/>
              <a:t>allergens</a:t>
            </a:r>
            <a:r>
              <a:rPr lang="fr-FR" b="1" dirty="0" smtClean="0"/>
              <a:t> </a:t>
            </a:r>
            <a:r>
              <a:rPr lang="fr-FR" b="1" dirty="0" err="1" smtClean="0"/>
              <a:t>among</a:t>
            </a:r>
            <a:r>
              <a:rPr lang="fr-FR" b="1" dirty="0" smtClean="0"/>
              <a:t> </a:t>
            </a:r>
            <a:r>
              <a:rPr lang="fr-FR" b="1" dirty="0" err="1" smtClean="0"/>
              <a:t>specific</a:t>
            </a:r>
            <a:r>
              <a:rPr lang="fr-FR" b="1" dirty="0" smtClean="0"/>
              <a:t> </a:t>
            </a:r>
            <a:r>
              <a:rPr lang="fr-FR" b="1" dirty="0" err="1" smtClean="0"/>
              <a:t>age</a:t>
            </a:r>
            <a:r>
              <a:rPr lang="fr-FR" b="1" dirty="0" smtClean="0"/>
              <a:t> groups. </a:t>
            </a:r>
            <a:r>
              <a:rPr lang="fr-FR" b="1" dirty="0" err="1" smtClean="0"/>
              <a:t>Accounting</a:t>
            </a:r>
            <a:r>
              <a:rPr lang="fr-FR" b="1" dirty="0" smtClean="0"/>
              <a:t> for the </a:t>
            </a:r>
            <a:r>
              <a:rPr lang="fr-FR" b="1" dirty="0" err="1" smtClean="0"/>
              <a:t>majority</a:t>
            </a:r>
            <a:r>
              <a:rPr lang="fr-FR" b="1" dirty="0" smtClean="0"/>
              <a:t> of </a:t>
            </a:r>
            <a:r>
              <a:rPr lang="fr-FR" b="1" dirty="0" err="1" smtClean="0"/>
              <a:t>immediate</a:t>
            </a:r>
            <a:r>
              <a:rPr lang="fr-FR" b="1" dirty="0" smtClean="0"/>
              <a:t> </a:t>
            </a:r>
            <a:r>
              <a:rPr lang="fr-FR" b="1" dirty="0" err="1" smtClean="0"/>
              <a:t>food</a:t>
            </a:r>
            <a:r>
              <a:rPr lang="fr-FR" b="1" dirty="0" smtClean="0"/>
              <a:t> allergies in </a:t>
            </a:r>
            <a:r>
              <a:rPr lang="fr-FR" b="1" dirty="0" err="1" smtClean="0"/>
              <a:t>young</a:t>
            </a:r>
            <a:r>
              <a:rPr lang="fr-FR" b="1" dirty="0" smtClean="0"/>
              <a:t> </a:t>
            </a:r>
            <a:r>
              <a:rPr lang="fr-FR" b="1" dirty="0" err="1" smtClean="0"/>
              <a:t>children</a:t>
            </a:r>
            <a:r>
              <a:rPr lang="fr-FR" b="1" dirty="0" smtClean="0"/>
              <a:t> </a:t>
            </a:r>
          </a:p>
          <a:p>
            <a:r>
              <a:rPr lang="fr-FR" b="1" dirty="0" smtClean="0"/>
              <a:t>are </a:t>
            </a:r>
            <a:r>
              <a:rPr lang="fr-FR" b="1" dirty="0" err="1" smtClean="0"/>
              <a:t>cow’s</a:t>
            </a:r>
            <a:r>
              <a:rPr lang="fr-FR" b="1" dirty="0" smtClean="0"/>
              <a:t> </a:t>
            </a:r>
            <a:r>
              <a:rPr lang="fr-FR" b="1" dirty="0" err="1" smtClean="0"/>
              <a:t>milk</a:t>
            </a:r>
            <a:r>
              <a:rPr lang="fr-FR" b="1" dirty="0" smtClean="0"/>
              <a:t>, </a:t>
            </a:r>
            <a:r>
              <a:rPr lang="fr-FR" b="1" dirty="0" err="1" smtClean="0"/>
              <a:t>hen’s</a:t>
            </a:r>
            <a:r>
              <a:rPr lang="fr-FR" b="1" dirty="0" smtClean="0"/>
              <a:t> </a:t>
            </a:r>
            <a:r>
              <a:rPr lang="fr-FR" b="1" dirty="0" err="1" smtClean="0"/>
              <a:t>eggs</a:t>
            </a:r>
            <a:r>
              <a:rPr lang="fr-FR" b="1" dirty="0" smtClean="0"/>
              <a:t>, peanuts, </a:t>
            </a:r>
            <a:r>
              <a:rPr lang="fr-FR" b="1" dirty="0" err="1" smtClean="0"/>
              <a:t>tree</a:t>
            </a:r>
            <a:r>
              <a:rPr lang="fr-FR" b="1" dirty="0" smtClean="0"/>
              <a:t> </a:t>
            </a:r>
            <a:r>
              <a:rPr lang="fr-FR" b="1" dirty="0" err="1" smtClean="0"/>
              <a:t>nuts</a:t>
            </a:r>
            <a:r>
              <a:rPr lang="fr-FR" b="1" dirty="0" smtClean="0"/>
              <a:t>, and ses- </a:t>
            </a:r>
            <a:r>
              <a:rPr lang="fr-FR" b="1" dirty="0" err="1" smtClean="0"/>
              <a:t>ame</a:t>
            </a:r>
            <a:r>
              <a:rPr lang="fr-FR" b="1" dirty="0" smtClean="0"/>
              <a:t> </a:t>
            </a:r>
            <a:r>
              <a:rPr lang="fr-FR" b="1" dirty="0" err="1" smtClean="0"/>
              <a:t>seeds</a:t>
            </a:r>
            <a:r>
              <a:rPr lang="fr-FR" b="1" dirty="0" smtClean="0"/>
              <a:t>, </a:t>
            </a:r>
            <a:r>
              <a:rPr lang="fr-FR" b="1" dirty="0" err="1" smtClean="0"/>
              <a:t>with</a:t>
            </a:r>
            <a:r>
              <a:rPr lang="fr-FR" b="1" dirty="0" smtClean="0"/>
              <a:t> kiwi </a:t>
            </a:r>
            <a:r>
              <a:rPr lang="fr-FR" b="1" dirty="0" err="1" smtClean="0"/>
              <a:t>allergy</a:t>
            </a:r>
            <a:r>
              <a:rPr lang="fr-FR" b="1" dirty="0" smtClean="0"/>
              <a:t> </a:t>
            </a:r>
            <a:r>
              <a:rPr lang="fr-FR" b="1" dirty="0" err="1" smtClean="0"/>
              <a:t>becoming</a:t>
            </a:r>
            <a:r>
              <a:rPr lang="fr-FR" b="1" dirty="0" smtClean="0"/>
              <a:t> more </a:t>
            </a:r>
            <a:r>
              <a:rPr lang="fr-FR" b="1" dirty="0" err="1" smtClean="0"/>
              <a:t>prevalent</a:t>
            </a:r>
            <a:r>
              <a:rPr lang="fr-FR" b="1" dirty="0" smtClean="0"/>
              <a:t> in </a:t>
            </a:r>
            <a:r>
              <a:rPr lang="fr-FR" b="1" dirty="0" err="1" smtClean="0"/>
              <a:t>this</a:t>
            </a:r>
            <a:r>
              <a:rPr lang="fr-FR" b="1" dirty="0" smtClean="0"/>
              <a:t> group.3 </a:t>
            </a:r>
            <a:r>
              <a:rPr lang="fr-FR" b="1" dirty="0" err="1" smtClean="0"/>
              <a:t>Among</a:t>
            </a:r>
            <a:r>
              <a:rPr lang="fr-FR" b="1" dirty="0" smtClean="0"/>
              <a:t> </a:t>
            </a:r>
            <a:r>
              <a:rPr lang="fr-FR" b="1" dirty="0" err="1" smtClean="0"/>
              <a:t>adults</a:t>
            </a:r>
            <a:r>
              <a:rPr lang="fr-FR" b="1" dirty="0" smtClean="0"/>
              <a:t>, </a:t>
            </a:r>
            <a:r>
              <a:rPr lang="fr-FR" b="1" dirty="0" err="1" smtClean="0"/>
              <a:t>shellfish</a:t>
            </a:r>
            <a:r>
              <a:rPr lang="fr-FR" b="1" dirty="0" smtClean="0"/>
              <a:t>, </a:t>
            </a:r>
            <a:r>
              <a:rPr lang="fr-FR" b="1" dirty="0" err="1" smtClean="0"/>
              <a:t>fish</a:t>
            </a:r>
            <a:r>
              <a:rPr lang="fr-FR" b="1" dirty="0" smtClean="0"/>
              <a:t>, peanuts, and </a:t>
            </a:r>
            <a:r>
              <a:rPr lang="fr-FR" b="1" dirty="0" err="1" smtClean="0"/>
              <a:t>tree</a:t>
            </a:r>
            <a:r>
              <a:rPr lang="fr-FR" b="1" dirty="0" smtClean="0"/>
              <a:t> </a:t>
            </a:r>
            <a:r>
              <a:rPr lang="fr-FR" b="1" dirty="0" err="1" smtClean="0"/>
              <a:t>nuts</a:t>
            </a:r>
            <a:r>
              <a:rPr lang="fr-FR" b="1" dirty="0" smtClean="0"/>
              <a:t> are the </a:t>
            </a:r>
            <a:r>
              <a:rPr lang="fr-FR" b="1" dirty="0" err="1" smtClean="0"/>
              <a:t>most</a:t>
            </a:r>
            <a:r>
              <a:rPr lang="fr-FR" b="1" dirty="0" smtClean="0"/>
              <a:t> </a:t>
            </a:r>
            <a:r>
              <a:rPr lang="fr-FR" b="1" dirty="0" err="1" smtClean="0"/>
              <a:t>common</a:t>
            </a:r>
            <a:r>
              <a:rPr lang="fr-FR" b="1" dirty="0" smtClean="0"/>
              <a:t> causes of </a:t>
            </a:r>
            <a:r>
              <a:rPr lang="fr-FR" b="1" dirty="0" err="1" smtClean="0"/>
              <a:t>food</a:t>
            </a:r>
            <a:r>
              <a:rPr lang="fr-FR" b="1" dirty="0" smtClean="0"/>
              <a:t> allergies.4 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DC32EB-34A8-8345-B665-F3C19AE613A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7086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First of all,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some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words</a:t>
            </a:r>
            <a:r>
              <a:rPr lang="fr-FR" baseline="0" dirty="0" smtClean="0"/>
              <a:t> about IGG </a:t>
            </a:r>
            <a:r>
              <a:rPr lang="fr-FR" baseline="0" dirty="0" err="1" smtClean="0"/>
              <a:t>testings</a:t>
            </a:r>
            <a:r>
              <a:rPr lang="fr-FR" baseline="0" dirty="0" smtClean="0"/>
              <a:t>. I </a:t>
            </a:r>
            <a:r>
              <a:rPr lang="fr-FR" baseline="0" dirty="0" err="1" smtClean="0"/>
              <a:t>will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brief</a:t>
            </a:r>
            <a:r>
              <a:rPr lang="fr-FR" baseline="0" dirty="0" smtClean="0"/>
              <a:t> on </a:t>
            </a:r>
            <a:r>
              <a:rPr lang="fr-FR" baseline="0" dirty="0" err="1" smtClean="0"/>
              <a:t>this</a:t>
            </a:r>
            <a:r>
              <a:rPr lang="fr-FR" baseline="0" dirty="0" smtClean="0"/>
              <a:t> topic</a:t>
            </a:r>
            <a:r>
              <a:rPr lang="mr-IN" baseline="0" dirty="0" smtClean="0"/>
              <a:t>…</a:t>
            </a:r>
            <a:r>
              <a:rPr lang="nl-BE" baseline="0" dirty="0" smtClean="0"/>
              <a:t> but if I have to make this talk about Good medical practices in  vitro diag of allergy I must to put one slide over IgG</a:t>
            </a:r>
            <a:r>
              <a:rPr lang="mr-IN" baseline="0" dirty="0" smtClean="0"/>
              <a:t>…</a:t>
            </a:r>
            <a:endParaRPr lang="fr-FR" baseline="0" dirty="0" smtClean="0"/>
          </a:p>
          <a:p>
            <a:r>
              <a:rPr lang="fr-FR" dirty="0" err="1" smtClean="0"/>
              <a:t>From</a:t>
            </a:r>
            <a:r>
              <a:rPr lang="fr-FR" dirty="0" smtClean="0"/>
              <a:t> </a:t>
            </a:r>
            <a:r>
              <a:rPr lang="fr-FR" dirty="0" err="1" smtClean="0"/>
              <a:t>my</a:t>
            </a:r>
            <a:r>
              <a:rPr lang="fr-FR" dirty="0" smtClean="0"/>
              <a:t> point of </a:t>
            </a:r>
            <a:r>
              <a:rPr lang="fr-FR" dirty="0" err="1" smtClean="0"/>
              <a:t>view</a:t>
            </a:r>
            <a:r>
              <a:rPr lang="fr-FR" dirty="0" smtClean="0"/>
              <a:t> of </a:t>
            </a:r>
            <a:r>
              <a:rPr lang="fr-FR" dirty="0" err="1" smtClean="0"/>
              <a:t>lab</a:t>
            </a:r>
            <a:r>
              <a:rPr lang="fr-FR" dirty="0" smtClean="0"/>
              <a:t> </a:t>
            </a:r>
            <a:r>
              <a:rPr lang="fr-FR" dirty="0" err="1" smtClean="0"/>
              <a:t>clinician</a:t>
            </a:r>
            <a:r>
              <a:rPr lang="fr-FR" dirty="0" smtClean="0"/>
              <a:t>, i must </a:t>
            </a:r>
            <a:r>
              <a:rPr lang="fr-FR" dirty="0" err="1" smtClean="0"/>
              <a:t>say</a:t>
            </a:r>
            <a:r>
              <a:rPr lang="fr-FR" dirty="0" smtClean="0"/>
              <a:t> </a:t>
            </a:r>
            <a:r>
              <a:rPr lang="fr-FR" dirty="0" err="1" smtClean="0"/>
              <a:t>that</a:t>
            </a:r>
            <a:r>
              <a:rPr lang="fr-FR" dirty="0" smtClean="0"/>
              <a:t> </a:t>
            </a:r>
            <a:r>
              <a:rPr lang="fr-FR" dirty="0" err="1" smtClean="0"/>
              <a:t>we</a:t>
            </a:r>
            <a:r>
              <a:rPr lang="fr-FR" dirty="0" smtClean="0"/>
              <a:t> have to </a:t>
            </a:r>
            <a:r>
              <a:rPr lang="fr-FR" dirty="0" err="1" smtClean="0"/>
              <a:t>follow</a:t>
            </a:r>
            <a:r>
              <a:rPr lang="fr-FR" baseline="0" dirty="0" smtClean="0"/>
              <a:t> the recommandations </a:t>
            </a:r>
            <a:r>
              <a:rPr lang="mr-IN" baseline="0" dirty="0" smtClean="0"/>
              <a:t>…</a:t>
            </a:r>
            <a:endParaRPr lang="nl-BE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 err="1" smtClean="0"/>
              <a:t>IgG</a:t>
            </a:r>
            <a:r>
              <a:rPr lang="fr-FR" dirty="0" smtClean="0"/>
              <a:t> </a:t>
            </a:r>
            <a:r>
              <a:rPr lang="fr-FR" dirty="0" err="1" smtClean="0"/>
              <a:t>antibody</a:t>
            </a:r>
            <a:r>
              <a:rPr lang="fr-FR" dirty="0" smtClean="0"/>
              <a:t> </a:t>
            </a:r>
            <a:r>
              <a:rPr lang="fr-FR" dirty="0" err="1" smtClean="0"/>
              <a:t>testing</a:t>
            </a:r>
            <a:r>
              <a:rPr lang="fr-FR" dirty="0" smtClean="0"/>
              <a:t> for </a:t>
            </a:r>
            <a:r>
              <a:rPr lang="fr-FR" dirty="0" err="1" smtClean="0"/>
              <a:t>delayed</a:t>
            </a:r>
            <a:r>
              <a:rPr lang="fr-FR" dirty="0" smtClean="0"/>
              <a:t> </a:t>
            </a:r>
            <a:r>
              <a:rPr lang="fr-FR" dirty="0" err="1" smtClean="0"/>
              <a:t>food</a:t>
            </a:r>
            <a:r>
              <a:rPr lang="fr-FR" dirty="0" smtClean="0"/>
              <a:t> </a:t>
            </a:r>
            <a:r>
              <a:rPr lang="fr-FR" dirty="0" err="1" smtClean="0"/>
              <a:t>sensitivity</a:t>
            </a:r>
            <a:r>
              <a:rPr lang="fr-FR" dirty="0" smtClean="0"/>
              <a:t> </a:t>
            </a:r>
            <a:r>
              <a:rPr lang="fr-FR" dirty="0" err="1" smtClean="0"/>
              <a:t>remains</a:t>
            </a:r>
            <a:r>
              <a:rPr lang="fr-FR" dirty="0" smtClean="0"/>
              <a:t> </a:t>
            </a:r>
            <a:r>
              <a:rPr lang="fr-FR" dirty="0" err="1" smtClean="0"/>
              <a:t>controversial</a:t>
            </a:r>
            <a:r>
              <a:rPr lang="fr-FR" dirty="0" smtClean="0"/>
              <a:t>.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DC32EB-34A8-8345-B665-F3C19AE613A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3303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Those</a:t>
            </a:r>
            <a:r>
              <a:rPr lang="fr-FR" dirty="0" smtClean="0"/>
              <a:t> </a:t>
            </a:r>
            <a:r>
              <a:rPr lang="fr-FR" dirty="0" err="1" smtClean="0"/>
              <a:t>IgG</a:t>
            </a:r>
            <a:r>
              <a:rPr lang="fr-FR" dirty="0" smtClean="0"/>
              <a:t> </a:t>
            </a:r>
            <a:r>
              <a:rPr lang="fr-FR" dirty="0" err="1" smtClean="0"/>
              <a:t>assays</a:t>
            </a:r>
            <a:r>
              <a:rPr lang="fr-FR" dirty="0" smtClean="0"/>
              <a:t> are CE-</a:t>
            </a:r>
            <a:r>
              <a:rPr lang="fr-FR" dirty="0" err="1" smtClean="0"/>
              <a:t>labeled</a:t>
            </a:r>
            <a:r>
              <a:rPr lang="fr-FR" dirty="0" smtClean="0"/>
              <a:t> (</a:t>
            </a:r>
            <a:r>
              <a:rPr lang="fr-FR" dirty="0" err="1" smtClean="0"/>
              <a:t>it</a:t>
            </a:r>
            <a:r>
              <a:rPr lang="fr-FR" dirty="0" smtClean="0"/>
              <a:t> </a:t>
            </a:r>
            <a:r>
              <a:rPr lang="fr-FR" dirty="0" err="1" smtClean="0"/>
              <a:t>means</a:t>
            </a:r>
            <a:r>
              <a:rPr lang="fr-FR" dirty="0" smtClean="0"/>
              <a:t> </a:t>
            </a:r>
            <a:r>
              <a:rPr lang="fr-FR" dirty="0" err="1" smtClean="0"/>
              <a:t>that</a:t>
            </a:r>
            <a:r>
              <a:rPr lang="fr-FR" dirty="0" smtClean="0"/>
              <a:t> the </a:t>
            </a:r>
            <a:r>
              <a:rPr lang="fr-FR" dirty="0" err="1" smtClean="0"/>
              <a:t>companies</a:t>
            </a:r>
            <a:r>
              <a:rPr lang="fr-FR" dirty="0" smtClean="0"/>
              <a:t> </a:t>
            </a:r>
            <a:r>
              <a:rPr lang="fr-FR" dirty="0" err="1" smtClean="0"/>
              <a:t>provided</a:t>
            </a:r>
            <a:r>
              <a:rPr lang="fr-FR" dirty="0" smtClean="0"/>
              <a:t> </a:t>
            </a:r>
            <a:r>
              <a:rPr lang="fr-FR" dirty="0" err="1" smtClean="0"/>
              <a:t>some</a:t>
            </a:r>
            <a:r>
              <a:rPr lang="fr-FR" dirty="0" smtClean="0"/>
              <a:t> </a:t>
            </a:r>
            <a:r>
              <a:rPr lang="fr-FR" dirty="0" err="1" smtClean="0"/>
              <a:t>evidences</a:t>
            </a:r>
            <a:r>
              <a:rPr lang="fr-FR" dirty="0" smtClean="0"/>
              <a:t> </a:t>
            </a:r>
            <a:r>
              <a:rPr lang="fr-FR" dirty="0" err="1" smtClean="0"/>
              <a:t>that</a:t>
            </a:r>
            <a:r>
              <a:rPr lang="fr-FR" dirty="0" smtClean="0"/>
              <a:t> the test performance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validated</a:t>
            </a:r>
            <a:r>
              <a:rPr lang="fr-FR" dirty="0" smtClean="0"/>
              <a:t>)</a:t>
            </a:r>
            <a:r>
              <a:rPr lang="mr-IN" dirty="0" smtClean="0"/>
              <a:t>…</a:t>
            </a:r>
            <a:endParaRPr lang="nl-BE" dirty="0" smtClean="0"/>
          </a:p>
          <a:p>
            <a:r>
              <a:rPr lang="fr-FR" dirty="0" smtClean="0"/>
              <a:t>But</a:t>
            </a:r>
            <a:r>
              <a:rPr lang="mr-IN" dirty="0" smtClean="0"/>
              <a:t>…</a:t>
            </a:r>
            <a:endParaRPr lang="fr-FR" dirty="0" smtClean="0"/>
          </a:p>
          <a:p>
            <a:endParaRPr lang="fr-FR" dirty="0" smtClean="0"/>
          </a:p>
          <a:p>
            <a:r>
              <a:rPr lang="fr-FR" dirty="0" err="1" smtClean="0"/>
              <a:t>Clinical</a:t>
            </a:r>
            <a:r>
              <a:rPr lang="fr-FR" dirty="0" smtClean="0"/>
              <a:t> </a:t>
            </a:r>
            <a:r>
              <a:rPr lang="fr-FR" dirty="0" err="1" smtClean="0"/>
              <a:t>significance</a:t>
            </a:r>
            <a:r>
              <a:rPr lang="fr-FR" dirty="0" smtClean="0"/>
              <a:t> of anti-</a:t>
            </a:r>
            <a:r>
              <a:rPr lang="fr-FR" dirty="0" err="1" smtClean="0"/>
              <a:t>food</a:t>
            </a:r>
            <a:r>
              <a:rPr lang="fr-FR" dirty="0" smtClean="0"/>
              <a:t> </a:t>
            </a:r>
            <a:r>
              <a:rPr lang="fr-FR" dirty="0" err="1" smtClean="0"/>
              <a:t>IgG</a:t>
            </a:r>
            <a:r>
              <a:rPr lang="fr-FR" dirty="0" smtClean="0"/>
              <a:t> </a:t>
            </a:r>
            <a:r>
              <a:rPr lang="fr-FR" dirty="0" err="1" smtClean="0"/>
              <a:t>detection</a:t>
            </a:r>
            <a:endParaRPr lang="fr-FR" dirty="0" smtClean="0"/>
          </a:p>
          <a:p>
            <a:r>
              <a:rPr lang="fr-FR" dirty="0" err="1" smtClean="0"/>
              <a:t>Some</a:t>
            </a:r>
            <a:r>
              <a:rPr lang="fr-FR" dirty="0" smtClean="0"/>
              <a:t> </a:t>
            </a:r>
            <a:r>
              <a:rPr lang="fr-FR" dirty="0" err="1" smtClean="0"/>
              <a:t>authors</a:t>
            </a:r>
            <a:r>
              <a:rPr lang="fr-FR" dirty="0" smtClean="0"/>
              <a:t> have </a:t>
            </a:r>
            <a:r>
              <a:rPr lang="fr-FR" dirty="0" err="1" smtClean="0"/>
              <a:t>observed</a:t>
            </a:r>
            <a:r>
              <a:rPr lang="fr-FR" dirty="0" smtClean="0"/>
              <a:t> in </a:t>
            </a:r>
            <a:r>
              <a:rPr lang="fr-FR" dirty="0" err="1" smtClean="0"/>
              <a:t>selected</a:t>
            </a:r>
            <a:r>
              <a:rPr lang="fr-FR" dirty="0" smtClean="0"/>
              <a:t> groups of patients, the </a:t>
            </a:r>
            <a:r>
              <a:rPr lang="fr-FR" dirty="0" err="1" smtClean="0"/>
              <a:t>presence</a:t>
            </a:r>
            <a:r>
              <a:rPr lang="fr-FR" dirty="0" smtClean="0"/>
              <a:t> of </a:t>
            </a:r>
            <a:r>
              <a:rPr lang="fr-FR" dirty="0" err="1" smtClean="0"/>
              <a:t>IgG</a:t>
            </a:r>
            <a:r>
              <a:rPr lang="fr-FR" dirty="0" smtClean="0"/>
              <a:t> more </a:t>
            </a:r>
            <a:r>
              <a:rPr lang="fr-FR" dirty="0" err="1" smtClean="0"/>
              <a:t>frequently</a:t>
            </a:r>
            <a:r>
              <a:rPr lang="fr-FR" dirty="0" smtClean="0"/>
              <a:t> </a:t>
            </a:r>
            <a:r>
              <a:rPr lang="fr-FR" dirty="0" err="1" smtClean="0"/>
              <a:t>against</a:t>
            </a:r>
            <a:r>
              <a:rPr lang="fr-FR" dirty="0" smtClean="0"/>
              <a:t> </a:t>
            </a:r>
            <a:r>
              <a:rPr lang="fr-FR" dirty="0" err="1" smtClean="0"/>
              <a:t>foods</a:t>
            </a:r>
            <a:r>
              <a:rPr lang="fr-FR" dirty="0" smtClean="0"/>
              <a:t> (</a:t>
            </a:r>
            <a:r>
              <a:rPr lang="fr-FR" dirty="0" err="1" smtClean="0"/>
              <a:t>wheat</a:t>
            </a:r>
            <a:r>
              <a:rPr lang="fr-FR" dirty="0" smtClean="0"/>
              <a:t>, </a:t>
            </a:r>
            <a:r>
              <a:rPr lang="fr-FR" dirty="0" err="1" smtClean="0"/>
              <a:t>milk</a:t>
            </a:r>
            <a:r>
              <a:rPr lang="fr-FR" dirty="0" smtClean="0"/>
              <a:t>, </a:t>
            </a:r>
            <a:r>
              <a:rPr lang="fr-FR" dirty="0" err="1" smtClean="0"/>
              <a:t>eggs</a:t>
            </a:r>
            <a:r>
              <a:rPr lang="fr-FR" dirty="0" smtClean="0"/>
              <a:t>, </a:t>
            </a:r>
            <a:r>
              <a:rPr lang="fr-FR" dirty="0" err="1" smtClean="0"/>
              <a:t>legumes</a:t>
            </a:r>
            <a:r>
              <a:rPr lang="fr-FR" dirty="0" smtClean="0"/>
              <a:t> ...) </a:t>
            </a:r>
            <a:r>
              <a:rPr lang="fr-FR" dirty="0" err="1" smtClean="0"/>
              <a:t>compared</a:t>
            </a:r>
            <a:r>
              <a:rPr lang="fr-FR" dirty="0" smtClean="0"/>
              <a:t> to </a:t>
            </a:r>
            <a:r>
              <a:rPr lang="fr-FR" dirty="0" err="1" smtClean="0"/>
              <a:t>healthy</a:t>
            </a:r>
            <a:r>
              <a:rPr lang="fr-FR" dirty="0" smtClean="0"/>
              <a:t> </a:t>
            </a:r>
            <a:r>
              <a:rPr lang="fr-FR" dirty="0" err="1" smtClean="0"/>
              <a:t>controls</a:t>
            </a:r>
            <a:r>
              <a:rPr lang="fr-FR" dirty="0" smtClean="0"/>
              <a:t>. The </a:t>
            </a:r>
            <a:r>
              <a:rPr lang="fr-FR" dirty="0" err="1" smtClean="0"/>
              <a:t>removal</a:t>
            </a:r>
            <a:r>
              <a:rPr lang="fr-FR" dirty="0" smtClean="0"/>
              <a:t> of </a:t>
            </a:r>
            <a:r>
              <a:rPr lang="fr-FR" dirty="0" err="1" smtClean="0"/>
              <a:t>these</a:t>
            </a:r>
            <a:r>
              <a:rPr lang="fr-FR" dirty="0" smtClean="0"/>
              <a:t> </a:t>
            </a:r>
            <a:r>
              <a:rPr lang="fr-FR" dirty="0" err="1" smtClean="0"/>
              <a:t>foods</a:t>
            </a:r>
            <a:r>
              <a:rPr lang="fr-FR" dirty="0" smtClean="0"/>
              <a:t> in </a:t>
            </a:r>
            <a:r>
              <a:rPr lang="fr-FR" dirty="0" err="1" smtClean="0"/>
              <a:t>some</a:t>
            </a:r>
            <a:r>
              <a:rPr lang="fr-FR" dirty="0" smtClean="0"/>
              <a:t> cases </a:t>
            </a:r>
            <a:r>
              <a:rPr lang="fr-FR" dirty="0" err="1" smtClean="0"/>
              <a:t>significantly</a:t>
            </a:r>
            <a:r>
              <a:rPr lang="fr-FR" dirty="0" smtClean="0"/>
              <a:t> </a:t>
            </a:r>
            <a:r>
              <a:rPr lang="fr-FR" dirty="0" err="1" smtClean="0"/>
              <a:t>improved</a:t>
            </a:r>
            <a:r>
              <a:rPr lang="fr-FR" dirty="0" smtClean="0"/>
              <a:t> the </a:t>
            </a:r>
            <a:r>
              <a:rPr lang="fr-FR" dirty="0" err="1" smtClean="0"/>
              <a:t>symptoms</a:t>
            </a:r>
            <a:r>
              <a:rPr lang="fr-FR" dirty="0" smtClean="0"/>
              <a:t> </a:t>
            </a:r>
            <a:r>
              <a:rPr lang="fr-FR" dirty="0" err="1" smtClean="0"/>
              <a:t>during</a:t>
            </a:r>
            <a:r>
              <a:rPr lang="fr-FR" dirty="0" smtClean="0"/>
              <a:t> the </a:t>
            </a:r>
            <a:r>
              <a:rPr lang="fr-FR" dirty="0" err="1" smtClean="0"/>
              <a:t>study</a:t>
            </a:r>
            <a:r>
              <a:rPr lang="fr-FR" dirty="0" smtClean="0"/>
              <a:t> </a:t>
            </a:r>
            <a:r>
              <a:rPr lang="fr-FR" dirty="0" err="1" smtClean="0"/>
              <a:t>period</a:t>
            </a:r>
            <a:r>
              <a:rPr lang="fr-FR" dirty="0" smtClean="0"/>
              <a:t>. </a:t>
            </a:r>
            <a:r>
              <a:rPr lang="fr-FR" dirty="0" err="1" smtClean="0"/>
              <a:t>These</a:t>
            </a:r>
            <a:r>
              <a:rPr lang="fr-FR" dirty="0" smtClean="0"/>
              <a:t> </a:t>
            </a:r>
            <a:r>
              <a:rPr lang="fr-FR" dirty="0" err="1" smtClean="0"/>
              <a:t>still</a:t>
            </a:r>
            <a:r>
              <a:rPr lang="fr-FR" dirty="0" smtClean="0"/>
              <a:t> </a:t>
            </a:r>
            <a:r>
              <a:rPr lang="fr-FR" dirty="0" err="1" smtClean="0"/>
              <a:t>fragmentary</a:t>
            </a:r>
            <a:r>
              <a:rPr lang="fr-FR" dirty="0" smtClean="0"/>
              <a:t> </a:t>
            </a:r>
            <a:r>
              <a:rPr lang="fr-FR" dirty="0" err="1" smtClean="0"/>
              <a:t>studies</a:t>
            </a:r>
            <a:r>
              <a:rPr lang="fr-FR" dirty="0" smtClean="0"/>
              <a:t>, </a:t>
            </a:r>
            <a:r>
              <a:rPr lang="fr-FR" dirty="0" err="1" smtClean="0"/>
              <a:t>limited</a:t>
            </a:r>
            <a:r>
              <a:rPr lang="fr-FR" dirty="0" smtClean="0"/>
              <a:t> in </a:t>
            </a:r>
            <a:r>
              <a:rPr lang="fr-FR" dirty="0" err="1" smtClean="0"/>
              <a:t>their</a:t>
            </a:r>
            <a:r>
              <a:rPr lang="fr-FR" dirty="0" smtClean="0"/>
              <a:t> duration, </a:t>
            </a:r>
            <a:r>
              <a:rPr lang="fr-FR" dirty="0" err="1" smtClean="0"/>
              <a:t>include</a:t>
            </a:r>
            <a:r>
              <a:rPr lang="fr-FR" dirty="0" smtClean="0"/>
              <a:t> </a:t>
            </a:r>
            <a:r>
              <a:rPr lang="fr-FR" dirty="0" err="1" smtClean="0"/>
              <a:t>several</a:t>
            </a:r>
            <a:r>
              <a:rPr lang="fr-FR" dirty="0" smtClean="0"/>
              <a:t> </a:t>
            </a:r>
            <a:r>
              <a:rPr lang="fr-FR" dirty="0" err="1" smtClean="0"/>
              <a:t>methodological</a:t>
            </a:r>
            <a:r>
              <a:rPr lang="fr-FR" dirty="0" smtClean="0"/>
              <a:t> </a:t>
            </a:r>
            <a:r>
              <a:rPr lang="fr-FR" dirty="0" err="1" smtClean="0"/>
              <a:t>biases</a:t>
            </a:r>
            <a:r>
              <a:rPr lang="fr-FR" dirty="0" smtClean="0"/>
              <a:t> </a:t>
            </a:r>
            <a:r>
              <a:rPr lang="fr-FR" dirty="0" err="1" smtClean="0"/>
              <a:t>that</a:t>
            </a:r>
            <a:r>
              <a:rPr lang="fr-FR" dirty="0" smtClean="0"/>
              <a:t> </a:t>
            </a:r>
            <a:r>
              <a:rPr lang="fr-FR" dirty="0" err="1" smtClean="0"/>
              <a:t>make</a:t>
            </a:r>
            <a:r>
              <a:rPr lang="fr-FR" dirty="0" smtClean="0"/>
              <a:t> </a:t>
            </a:r>
            <a:r>
              <a:rPr lang="fr-FR" dirty="0" err="1" smtClean="0"/>
              <a:t>their</a:t>
            </a:r>
            <a:r>
              <a:rPr lang="fr-FR" dirty="0" smtClean="0"/>
              <a:t> </a:t>
            </a:r>
            <a:r>
              <a:rPr lang="fr-FR" dirty="0" err="1" smtClean="0"/>
              <a:t>results</a:t>
            </a:r>
            <a:r>
              <a:rPr lang="fr-FR" dirty="0" smtClean="0"/>
              <a:t> </a:t>
            </a:r>
            <a:r>
              <a:rPr lang="fr-FR" dirty="0" err="1" smtClean="0"/>
              <a:t>questionable</a:t>
            </a:r>
            <a:r>
              <a:rPr lang="fr-FR" dirty="0" smtClean="0"/>
              <a:t>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DC32EB-34A8-8345-B665-F3C19AE613A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4867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9600" b="1" dirty="0" err="1" smtClean="0"/>
              <a:t>Many</a:t>
            </a:r>
            <a:r>
              <a:rPr lang="fr-FR" sz="9600" b="1" dirty="0" smtClean="0"/>
              <a:t> </a:t>
            </a:r>
            <a:r>
              <a:rPr lang="fr-FR" sz="9600" b="1" dirty="0" err="1" smtClean="0"/>
              <a:t>healthcare</a:t>
            </a:r>
            <a:r>
              <a:rPr lang="fr-FR" sz="9600" b="1" dirty="0" smtClean="0"/>
              <a:t> </a:t>
            </a:r>
            <a:r>
              <a:rPr lang="fr-FR" sz="9600" b="1" dirty="0" err="1" smtClean="0"/>
              <a:t>practitioners</a:t>
            </a:r>
            <a:r>
              <a:rPr lang="fr-FR" sz="9600" b="1" dirty="0" smtClean="0"/>
              <a:t> have not </a:t>
            </a:r>
            <a:r>
              <a:rPr lang="fr-FR" sz="9600" b="1" dirty="0" err="1" smtClean="0"/>
              <a:t>received</a:t>
            </a:r>
            <a:r>
              <a:rPr lang="fr-FR" sz="9600" b="1" dirty="0" smtClean="0"/>
              <a:t> </a:t>
            </a:r>
            <a:r>
              <a:rPr lang="fr-FR" sz="9600" b="1" dirty="0" err="1" smtClean="0"/>
              <a:t>formal</a:t>
            </a:r>
            <a:r>
              <a:rPr lang="fr-FR" sz="9600" b="1" dirty="0" smtClean="0"/>
              <a:t> training in </a:t>
            </a:r>
            <a:r>
              <a:rPr lang="fr-FR" sz="9600" b="1" dirty="0" err="1" smtClean="0"/>
              <a:t>allergy</a:t>
            </a:r>
            <a:r>
              <a:rPr lang="fr-FR" sz="9600" b="1" dirty="0" smtClean="0"/>
              <a:t> and </a:t>
            </a:r>
            <a:r>
              <a:rPr lang="fr-FR" sz="9600" b="1" dirty="0" err="1" smtClean="0"/>
              <a:t>immunology</a:t>
            </a:r>
            <a:r>
              <a:rPr lang="fr-FR" sz="9600" b="1" dirty="0" smtClean="0"/>
              <a:t> and, as a </a:t>
            </a:r>
            <a:r>
              <a:rPr lang="fr-FR" sz="9600" b="1" dirty="0" err="1" smtClean="0"/>
              <a:t>result</a:t>
            </a:r>
            <a:r>
              <a:rPr lang="fr-FR" sz="9600" b="1" dirty="0" smtClean="0"/>
              <a:t>, </a:t>
            </a:r>
            <a:r>
              <a:rPr lang="fr-FR" sz="9600" b="1" dirty="0" err="1" smtClean="0"/>
              <a:t>may</a:t>
            </a:r>
            <a:r>
              <a:rPr lang="fr-FR" sz="9600" b="1" dirty="0" smtClean="0"/>
              <a:t> not </a:t>
            </a:r>
            <a:r>
              <a:rPr lang="fr-FR" sz="9600" b="1" dirty="0" err="1" smtClean="0"/>
              <a:t>be</a:t>
            </a:r>
            <a:r>
              <a:rPr lang="fr-FR" sz="9600" b="1" dirty="0" smtClean="0"/>
              <a:t> </a:t>
            </a:r>
            <a:r>
              <a:rPr lang="fr-FR" sz="9600" b="1" dirty="0" err="1" smtClean="0"/>
              <a:t>familiar</a:t>
            </a:r>
            <a:r>
              <a:rPr lang="fr-FR" sz="9600" b="1" dirty="0" smtClean="0"/>
              <a:t> </a:t>
            </a:r>
            <a:r>
              <a:rPr lang="fr-FR" sz="9600" b="1" dirty="0" err="1" smtClean="0"/>
              <a:t>with</a:t>
            </a:r>
            <a:r>
              <a:rPr lang="fr-FR" sz="9600" b="1" dirty="0" smtClean="0"/>
              <a:t> the </a:t>
            </a:r>
            <a:r>
              <a:rPr lang="fr-FR" sz="9600" b="1" dirty="0" err="1" smtClean="0"/>
              <a:t>proper</a:t>
            </a:r>
            <a:r>
              <a:rPr lang="fr-FR" sz="9600" b="1" dirty="0" smtClean="0"/>
              <a:t> application and </a:t>
            </a:r>
            <a:r>
              <a:rPr lang="fr-FR" sz="9600" b="1" dirty="0" err="1" smtClean="0"/>
              <a:t>interpretation</a:t>
            </a:r>
            <a:r>
              <a:rPr lang="fr-FR" sz="9600" b="1" dirty="0" smtClean="0"/>
              <a:t> of </a:t>
            </a:r>
            <a:r>
              <a:rPr lang="fr-FR" sz="9600" b="1" dirty="0" err="1" smtClean="0"/>
              <a:t>available</a:t>
            </a:r>
            <a:r>
              <a:rPr lang="fr-FR" sz="9600" b="1" dirty="0" smtClean="0"/>
              <a:t> test </a:t>
            </a:r>
            <a:r>
              <a:rPr lang="fr-FR" sz="9600" b="1" dirty="0" err="1" smtClean="0"/>
              <a:t>results</a:t>
            </a:r>
            <a:r>
              <a:rPr lang="fr-FR" sz="9600" b="1" dirty="0" smtClean="0"/>
              <a:t>. </a:t>
            </a:r>
          </a:p>
          <a:p>
            <a:r>
              <a:rPr lang="fr-FR" sz="9600" b="1" dirty="0" smtClean="0"/>
              <a:t>In the </a:t>
            </a:r>
            <a:r>
              <a:rPr lang="fr-FR" sz="9600" b="1" dirty="0" err="1" smtClean="0"/>
              <a:t>context</a:t>
            </a:r>
            <a:r>
              <a:rPr lang="fr-FR" sz="9600" b="1" dirty="0" smtClean="0"/>
              <a:t> of the </a:t>
            </a:r>
            <a:r>
              <a:rPr lang="fr-FR" sz="9600" b="1" dirty="0" err="1" smtClean="0"/>
              <a:t>clinical</a:t>
            </a:r>
            <a:r>
              <a:rPr lang="fr-FR" sz="9600" b="1" dirty="0" smtClean="0"/>
              <a:t> </a:t>
            </a:r>
            <a:r>
              <a:rPr lang="fr-FR" sz="9600" b="1" dirty="0" err="1" smtClean="0"/>
              <a:t>history</a:t>
            </a:r>
            <a:r>
              <a:rPr lang="fr-FR" sz="9600" b="1" dirty="0" smtClean="0"/>
              <a:t>, </a:t>
            </a:r>
            <a:r>
              <a:rPr lang="fr-FR" sz="9600" b="1" dirty="0" err="1" smtClean="0"/>
              <a:t>both</a:t>
            </a:r>
            <a:r>
              <a:rPr lang="fr-FR" sz="9600" b="1" dirty="0" smtClean="0"/>
              <a:t> </a:t>
            </a:r>
            <a:r>
              <a:rPr lang="fr-FR" sz="9600" b="1" dirty="0" err="1" smtClean="0"/>
              <a:t>serum</a:t>
            </a:r>
            <a:r>
              <a:rPr lang="fr-FR" sz="9600" b="1" dirty="0" smtClean="0"/>
              <a:t> </a:t>
            </a:r>
            <a:r>
              <a:rPr lang="fr-FR" sz="9600" b="1" dirty="0" err="1" smtClean="0"/>
              <a:t>antibodies</a:t>
            </a:r>
            <a:r>
              <a:rPr lang="fr-FR" sz="9600" b="1" dirty="0" smtClean="0"/>
              <a:t> and </a:t>
            </a:r>
            <a:r>
              <a:rPr lang="fr-FR" sz="9600" b="1" dirty="0" err="1" smtClean="0"/>
              <a:t>allergy</a:t>
            </a:r>
            <a:r>
              <a:rPr lang="fr-FR" sz="9600" b="1" dirty="0" smtClean="0"/>
              <a:t> skin </a:t>
            </a:r>
            <a:r>
              <a:rPr lang="fr-FR" sz="9600" b="1" dirty="0" err="1" smtClean="0"/>
              <a:t>testing</a:t>
            </a:r>
            <a:r>
              <a:rPr lang="fr-FR" sz="9600" b="1" dirty="0" smtClean="0"/>
              <a:t> </a:t>
            </a:r>
            <a:r>
              <a:rPr lang="fr-FR" sz="9600" b="1" dirty="0" err="1" smtClean="0"/>
              <a:t>can</a:t>
            </a:r>
            <a:r>
              <a:rPr lang="fr-FR" sz="9600" b="1" dirty="0" smtClean="0"/>
              <a:t> </a:t>
            </a:r>
            <a:r>
              <a:rPr lang="fr-FR" sz="9600" b="1" dirty="0" err="1" smtClean="0"/>
              <a:t>be</a:t>
            </a:r>
            <a:r>
              <a:rPr lang="fr-FR" sz="9600" b="1" dirty="0" smtClean="0"/>
              <a:t> of </a:t>
            </a:r>
            <a:r>
              <a:rPr lang="fr-FR" sz="9600" b="1" dirty="0" err="1" smtClean="0"/>
              <a:t>considerable</a:t>
            </a:r>
            <a:r>
              <a:rPr lang="fr-FR" sz="9600" b="1" dirty="0" smtClean="0"/>
              <a:t> assistance in </a:t>
            </a:r>
            <a:r>
              <a:rPr lang="fr-FR" sz="9600" b="1" dirty="0" err="1" smtClean="0"/>
              <a:t>identifying</a:t>
            </a:r>
            <a:r>
              <a:rPr lang="fr-FR" sz="9600" b="1" dirty="0" smtClean="0"/>
              <a:t> (or </a:t>
            </a:r>
            <a:r>
              <a:rPr lang="fr-FR" sz="9600" b="1" dirty="0" err="1" smtClean="0"/>
              <a:t>excluding</a:t>
            </a:r>
            <a:r>
              <a:rPr lang="fr-FR" sz="9600" b="1" dirty="0" smtClean="0"/>
              <a:t>) the </a:t>
            </a:r>
            <a:r>
              <a:rPr lang="fr-FR" sz="9600" b="1" dirty="0" err="1" smtClean="0"/>
              <a:t>particular</a:t>
            </a:r>
            <a:r>
              <a:rPr lang="fr-FR" sz="9600" b="1" dirty="0" smtClean="0"/>
              <a:t> </a:t>
            </a:r>
            <a:r>
              <a:rPr lang="fr-FR" sz="9600" b="1" dirty="0" err="1" smtClean="0"/>
              <a:t>allergens</a:t>
            </a:r>
            <a:r>
              <a:rPr lang="fr-FR" sz="9600" b="1" dirty="0" smtClean="0"/>
              <a:t> </a:t>
            </a:r>
            <a:r>
              <a:rPr lang="fr-FR" sz="9600" b="1" dirty="0" err="1" smtClean="0"/>
              <a:t>that</a:t>
            </a:r>
            <a:r>
              <a:rPr lang="fr-FR" sz="9600" b="1" dirty="0" smtClean="0"/>
              <a:t> </a:t>
            </a:r>
            <a:r>
              <a:rPr lang="fr-FR" sz="9600" b="1" dirty="0" err="1" smtClean="0"/>
              <a:t>may</a:t>
            </a:r>
            <a:r>
              <a:rPr lang="fr-FR" sz="9600" b="1" dirty="0" smtClean="0"/>
              <a:t> </a:t>
            </a:r>
            <a:r>
              <a:rPr lang="fr-FR" sz="9600" b="1" dirty="0" err="1" smtClean="0"/>
              <a:t>be</a:t>
            </a:r>
            <a:r>
              <a:rPr lang="fr-FR" sz="9600" b="1" dirty="0" smtClean="0"/>
              <a:t> </a:t>
            </a:r>
            <a:r>
              <a:rPr lang="fr-FR" sz="9600" b="1" dirty="0" err="1" smtClean="0"/>
              <a:t>causing</a:t>
            </a:r>
            <a:r>
              <a:rPr lang="fr-FR" sz="9600" b="1" dirty="0" smtClean="0"/>
              <a:t> the </a:t>
            </a:r>
            <a:r>
              <a:rPr lang="fr-FR" sz="9600" b="1" dirty="0" err="1" smtClean="0"/>
              <a:t>patient’s</a:t>
            </a:r>
            <a:r>
              <a:rPr lang="fr-FR" sz="9600" b="1" dirty="0" smtClean="0"/>
              <a:t> </a:t>
            </a:r>
            <a:r>
              <a:rPr lang="fr-FR" sz="9600" b="1" dirty="0" err="1" smtClean="0"/>
              <a:t>symptoms</a:t>
            </a:r>
            <a:r>
              <a:rPr lang="fr-FR" sz="9600" dirty="0" smtClean="0"/>
              <a:t>. </a:t>
            </a:r>
          </a:p>
          <a:p>
            <a:r>
              <a:rPr lang="fr-FR" sz="9600" dirty="0" err="1" smtClean="0"/>
              <a:t>Numerous</a:t>
            </a:r>
            <a:r>
              <a:rPr lang="fr-FR" sz="9600" dirty="0" smtClean="0"/>
              <a:t> tests are </a:t>
            </a:r>
            <a:r>
              <a:rPr lang="fr-FR" sz="9600" dirty="0" err="1" smtClean="0"/>
              <a:t>available</a:t>
            </a:r>
            <a:r>
              <a:rPr lang="fr-FR" sz="9600" dirty="0" smtClean="0"/>
              <a:t> on the </a:t>
            </a:r>
            <a:r>
              <a:rPr lang="fr-FR" sz="9600" dirty="0" err="1" smtClean="0"/>
              <a:t>market</a:t>
            </a:r>
            <a:r>
              <a:rPr lang="fr-FR" sz="9600" dirty="0" smtClean="0"/>
              <a:t> and are </a:t>
            </a:r>
            <a:r>
              <a:rPr lang="fr-FR" sz="9600" dirty="0" err="1" smtClean="0"/>
              <a:t>being</a:t>
            </a:r>
            <a:r>
              <a:rPr lang="fr-FR" sz="9600" dirty="0" smtClean="0"/>
              <a:t> </a:t>
            </a:r>
            <a:r>
              <a:rPr lang="fr-FR" sz="9600" dirty="0" err="1" smtClean="0"/>
              <a:t>used</a:t>
            </a:r>
            <a:r>
              <a:rPr lang="fr-FR" sz="9600" dirty="0" smtClean="0"/>
              <a:t> by </a:t>
            </a:r>
            <a:r>
              <a:rPr lang="fr-FR" sz="9600" dirty="0" err="1" smtClean="0"/>
              <a:t>conventional</a:t>
            </a:r>
            <a:r>
              <a:rPr lang="fr-FR" sz="9600" dirty="0" smtClean="0"/>
              <a:t> and alternative </a:t>
            </a:r>
            <a:r>
              <a:rPr lang="fr-FR" sz="9600" dirty="0" err="1" smtClean="0"/>
              <a:t>practitioners</a:t>
            </a:r>
            <a:r>
              <a:rPr lang="fr-FR" sz="9600" dirty="0" smtClean="0"/>
              <a:t> to </a:t>
            </a:r>
            <a:r>
              <a:rPr lang="fr-FR" sz="9600" dirty="0" err="1" smtClean="0"/>
              <a:t>assess</a:t>
            </a:r>
            <a:r>
              <a:rPr lang="fr-FR" sz="9600" dirty="0" smtClean="0"/>
              <a:t> for </a:t>
            </a:r>
            <a:r>
              <a:rPr lang="fr-FR" sz="9600" dirty="0" err="1" smtClean="0"/>
              <a:t>food</a:t>
            </a:r>
            <a:r>
              <a:rPr lang="fr-FR" sz="9600" dirty="0" smtClean="0"/>
              <a:t> </a:t>
            </a:r>
            <a:r>
              <a:rPr lang="fr-FR" sz="9600" dirty="0" err="1" smtClean="0"/>
              <a:t>reactions</a:t>
            </a:r>
            <a:r>
              <a:rPr lang="fr-FR" sz="9600" dirty="0" smtClean="0"/>
              <a:t>. </a:t>
            </a:r>
          </a:p>
          <a:p>
            <a:r>
              <a:rPr lang="fr-FR" sz="9600" dirty="0" smtClean="0"/>
              <a:t>There are 2 main </a:t>
            </a:r>
            <a:r>
              <a:rPr lang="fr-FR" sz="9600" dirty="0" err="1" smtClean="0"/>
              <a:t>categories</a:t>
            </a:r>
            <a:r>
              <a:rPr lang="fr-FR" sz="9600" dirty="0" smtClean="0"/>
              <a:t> of tests </a:t>
            </a:r>
            <a:r>
              <a:rPr lang="fr-FR" sz="9600" dirty="0" err="1" smtClean="0"/>
              <a:t>available</a:t>
            </a:r>
            <a:r>
              <a:rPr lang="fr-FR" sz="9600" dirty="0" smtClean="0"/>
              <a:t>: </a:t>
            </a:r>
            <a:r>
              <a:rPr lang="fr-FR" sz="9600" dirty="0" err="1" smtClean="0"/>
              <a:t>allergy</a:t>
            </a:r>
            <a:r>
              <a:rPr lang="fr-FR" sz="9600" dirty="0" smtClean="0"/>
              <a:t> skin tests (skin </a:t>
            </a:r>
            <a:r>
              <a:rPr lang="fr-FR" sz="9600" dirty="0" err="1" smtClean="0"/>
              <a:t>prick</a:t>
            </a:r>
            <a:r>
              <a:rPr lang="fr-FR" sz="9600" dirty="0" smtClean="0"/>
              <a:t> </a:t>
            </a:r>
            <a:r>
              <a:rPr lang="fr-FR" sz="9600" dirty="0" err="1" smtClean="0"/>
              <a:t>testing</a:t>
            </a:r>
            <a:r>
              <a:rPr lang="fr-FR" sz="9600" dirty="0" smtClean="0"/>
              <a:t>) and </a:t>
            </a:r>
            <a:r>
              <a:rPr lang="fr-FR" sz="9600" dirty="0" err="1" smtClean="0"/>
              <a:t>measurements</a:t>
            </a:r>
            <a:r>
              <a:rPr lang="fr-FR" sz="9600" dirty="0" smtClean="0"/>
              <a:t> of </a:t>
            </a:r>
            <a:r>
              <a:rPr lang="fr-FR" sz="9600" dirty="0" err="1" smtClean="0"/>
              <a:t>allergen-spe</a:t>
            </a:r>
            <a:r>
              <a:rPr lang="fr-FR" sz="9600" dirty="0" smtClean="0"/>
              <a:t>- </a:t>
            </a:r>
            <a:r>
              <a:rPr lang="fr-FR" sz="9600" dirty="0" err="1" smtClean="0"/>
              <a:t>cific</a:t>
            </a:r>
            <a:r>
              <a:rPr lang="fr-FR" sz="9600" dirty="0" smtClean="0"/>
              <a:t> </a:t>
            </a:r>
            <a:r>
              <a:rPr lang="fr-FR" sz="9600" dirty="0" err="1" smtClean="0"/>
              <a:t>antibodies</a:t>
            </a:r>
            <a:r>
              <a:rPr lang="fr-FR" sz="9600" dirty="0" smtClean="0"/>
              <a:t> </a:t>
            </a:r>
            <a:r>
              <a:rPr lang="fr-FR" sz="9600" dirty="0" err="1" smtClean="0"/>
              <a:t>from</a:t>
            </a:r>
            <a:r>
              <a:rPr lang="fr-FR" sz="9600" dirty="0" smtClean="0"/>
              <a:t> </a:t>
            </a:r>
            <a:r>
              <a:rPr lang="fr-FR" sz="9600" dirty="0" err="1" smtClean="0"/>
              <a:t>blood</a:t>
            </a:r>
            <a:r>
              <a:rPr lang="fr-FR" sz="9600" dirty="0" smtClean="0"/>
              <a:t>.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DC32EB-34A8-8345-B665-F3C19AE613A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9465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9600" b="1" dirty="0" smtClean="0"/>
              <a:t>In </a:t>
            </a:r>
            <a:r>
              <a:rPr lang="fr-FR" sz="9600" b="1" dirty="0" err="1" smtClean="0"/>
              <a:t>laboratories</a:t>
            </a:r>
            <a:r>
              <a:rPr lang="fr-FR" sz="9600" b="1" dirty="0" smtClean="0"/>
              <a:t>, </a:t>
            </a:r>
            <a:r>
              <a:rPr lang="fr-FR" sz="9600" b="1" dirty="0" err="1" smtClean="0"/>
              <a:t>you</a:t>
            </a:r>
            <a:r>
              <a:rPr lang="fr-FR" sz="9600" b="1" dirty="0" smtClean="0"/>
              <a:t> </a:t>
            </a:r>
            <a:r>
              <a:rPr lang="fr-FR" sz="9600" b="1" dirty="0" err="1" smtClean="0"/>
              <a:t>can</a:t>
            </a:r>
            <a:r>
              <a:rPr lang="fr-FR" sz="9600" b="1" baseline="0" dirty="0" smtClean="0"/>
              <a:t> </a:t>
            </a:r>
            <a:r>
              <a:rPr lang="fr-FR" sz="9600" b="1" baseline="0" dirty="0" err="1" smtClean="0"/>
              <a:t>find</a:t>
            </a:r>
            <a:r>
              <a:rPr lang="fr-FR" sz="9600" b="1" baseline="0" dirty="0" smtClean="0"/>
              <a:t> </a:t>
            </a:r>
            <a:r>
              <a:rPr lang="fr-FR" sz="9600" b="1" baseline="0" dirty="0" err="1" smtClean="0"/>
              <a:t>different</a:t>
            </a:r>
            <a:r>
              <a:rPr lang="fr-FR" sz="9600" b="1" baseline="0" dirty="0" smtClean="0"/>
              <a:t> </a:t>
            </a:r>
            <a:r>
              <a:rPr lang="fr-FR" sz="9600" b="1" baseline="0" dirty="0" err="1" smtClean="0"/>
              <a:t>methods</a:t>
            </a:r>
            <a:r>
              <a:rPr lang="fr-FR" sz="9600" b="1" baseline="0" dirty="0" smtClean="0"/>
              <a:t> for IgE </a:t>
            </a:r>
            <a:r>
              <a:rPr lang="fr-FR" sz="9600" b="1" baseline="0" dirty="0" err="1" smtClean="0"/>
              <a:t>measurements</a:t>
            </a:r>
            <a:r>
              <a:rPr lang="fr-FR" sz="9600" b="1" baseline="0" dirty="0" smtClean="0"/>
              <a:t>.</a:t>
            </a:r>
          </a:p>
          <a:p>
            <a:endParaRPr lang="fr-FR" sz="9600" b="1" baseline="0" dirty="0" smtClean="0"/>
          </a:p>
          <a:p>
            <a:r>
              <a:rPr lang="fr-FR" sz="9600" b="1" dirty="0" smtClean="0"/>
              <a:t>, sIgE </a:t>
            </a:r>
            <a:r>
              <a:rPr lang="fr-FR" sz="9600" b="1" dirty="0" err="1" smtClean="0"/>
              <a:t>assays</a:t>
            </a:r>
            <a:r>
              <a:rPr lang="fr-FR" sz="9600" b="1" dirty="0" smtClean="0"/>
              <a:t> </a:t>
            </a:r>
            <a:r>
              <a:rPr lang="fr-FR" sz="9600" b="1" dirty="0" err="1" smtClean="0"/>
              <a:t>employ</a:t>
            </a:r>
            <a:r>
              <a:rPr lang="fr-FR" sz="9600" b="1" dirty="0" smtClean="0"/>
              <a:t> the calibration </a:t>
            </a:r>
            <a:r>
              <a:rPr lang="fr-FR" sz="9600" b="1" dirty="0" err="1" smtClean="0"/>
              <a:t>curve</a:t>
            </a:r>
            <a:r>
              <a:rPr lang="fr-FR" sz="9600" b="1" dirty="0" smtClean="0"/>
              <a:t> of the total IgE </a:t>
            </a:r>
            <a:r>
              <a:rPr lang="fr-FR" sz="9600" b="1" dirty="0" err="1" smtClean="0"/>
              <a:t>assay</a:t>
            </a:r>
            <a:r>
              <a:rPr lang="fr-FR" sz="9600" b="1" dirty="0" smtClean="0"/>
              <a:t> </a:t>
            </a:r>
            <a:r>
              <a:rPr lang="fr-FR" sz="9600" b="1" dirty="0" err="1" smtClean="0"/>
              <a:t>generated</a:t>
            </a:r>
            <a:r>
              <a:rPr lang="fr-FR" sz="9600" b="1" dirty="0" smtClean="0"/>
              <a:t> </a:t>
            </a:r>
            <a:r>
              <a:rPr lang="fr-FR" sz="9600" b="1" dirty="0" err="1" smtClean="0"/>
              <a:t>with</a:t>
            </a:r>
            <a:r>
              <a:rPr lang="fr-FR" sz="9600" b="1" dirty="0" smtClean="0"/>
              <a:t> the WHO standard for IgE</a:t>
            </a:r>
          </a:p>
          <a:p>
            <a:r>
              <a:rPr lang="fr-FR" sz="9600" b="1" dirty="0" err="1" smtClean="0"/>
              <a:t>Different</a:t>
            </a:r>
            <a:r>
              <a:rPr lang="fr-FR" sz="9600" b="1" dirty="0" smtClean="0"/>
              <a:t> </a:t>
            </a:r>
            <a:r>
              <a:rPr lang="fr-FR" sz="9600" b="1" dirty="0" err="1" smtClean="0"/>
              <a:t>allergy</a:t>
            </a:r>
            <a:r>
              <a:rPr lang="fr-FR" sz="9600" b="1" dirty="0" smtClean="0"/>
              <a:t> </a:t>
            </a:r>
            <a:r>
              <a:rPr lang="fr-FR" sz="9600" b="1" dirty="0" err="1" smtClean="0"/>
              <a:t>laboratory</a:t>
            </a:r>
            <a:r>
              <a:rPr lang="fr-FR" sz="9600" b="1" dirty="0" smtClean="0"/>
              <a:t> </a:t>
            </a:r>
            <a:r>
              <a:rPr lang="fr-FR" sz="9600" b="1" dirty="0" err="1" smtClean="0"/>
              <a:t>methods</a:t>
            </a:r>
            <a:r>
              <a:rPr lang="fr-FR" sz="9600" b="1" dirty="0" smtClean="0"/>
              <a:t> </a:t>
            </a:r>
            <a:r>
              <a:rPr lang="fr-FR" sz="9600" b="1" dirty="0" err="1" smtClean="0"/>
              <a:t>may</a:t>
            </a:r>
            <a:r>
              <a:rPr lang="fr-FR" sz="9600" b="1" dirty="0" smtClean="0"/>
              <a:t> not </a:t>
            </a:r>
            <a:r>
              <a:rPr lang="fr-FR" sz="9600" b="1" dirty="0" err="1" smtClean="0"/>
              <a:t>yield</a:t>
            </a:r>
            <a:r>
              <a:rPr lang="fr-FR" sz="9600" b="1" dirty="0" smtClean="0"/>
              <a:t> comparable </a:t>
            </a:r>
            <a:r>
              <a:rPr lang="fr-FR" sz="9600" b="1" dirty="0" err="1" smtClean="0"/>
              <a:t>results</a:t>
            </a:r>
            <a:r>
              <a:rPr lang="fr-FR" sz="9600" b="1" dirty="0" smtClean="0"/>
              <a:t>. </a:t>
            </a:r>
          </a:p>
          <a:p>
            <a:r>
              <a:rPr lang="fr-FR" sz="9600" b="1" dirty="0" smtClean="0"/>
              <a:t>ImmunoCAP </a:t>
            </a:r>
            <a:r>
              <a:rPr lang="fr-FR" sz="9600" b="1" dirty="0" err="1" smtClean="0"/>
              <a:t>measured</a:t>
            </a:r>
            <a:r>
              <a:rPr lang="fr-FR" sz="9600" b="1" dirty="0" smtClean="0"/>
              <a:t> total IgE and sIgE </a:t>
            </a:r>
            <a:r>
              <a:rPr lang="fr-FR" sz="9600" b="1" dirty="0" err="1" smtClean="0"/>
              <a:t>equally</a:t>
            </a:r>
            <a:r>
              <a:rPr lang="fr-FR" sz="9600" b="1" dirty="0" smtClean="0"/>
              <a:t>, </a:t>
            </a:r>
            <a:r>
              <a:rPr lang="fr-FR" sz="9600" b="1" dirty="0" err="1" smtClean="0"/>
              <a:t>whereas</a:t>
            </a:r>
            <a:r>
              <a:rPr lang="fr-FR" sz="9600" b="1" dirty="0" smtClean="0"/>
              <a:t> IMMULITE </a:t>
            </a:r>
            <a:r>
              <a:rPr lang="fr-FR" sz="9600" b="1" dirty="0" err="1" smtClean="0"/>
              <a:t>displayed</a:t>
            </a:r>
            <a:r>
              <a:rPr lang="fr-FR" sz="9600" b="1" dirty="0" smtClean="0"/>
              <a:t> </a:t>
            </a:r>
            <a:r>
              <a:rPr lang="fr-FR" sz="9600" b="1" dirty="0" err="1" smtClean="0"/>
              <a:t>higher</a:t>
            </a:r>
            <a:r>
              <a:rPr lang="fr-FR" sz="9600" b="1" dirty="0" smtClean="0"/>
              <a:t> sIgE </a:t>
            </a:r>
            <a:r>
              <a:rPr lang="fr-FR" sz="9600" b="1" dirty="0" err="1" smtClean="0"/>
              <a:t>signals</a:t>
            </a:r>
            <a:r>
              <a:rPr lang="fr-FR" sz="9600" b="1" dirty="0" smtClean="0"/>
              <a:t> </a:t>
            </a:r>
            <a:r>
              <a:rPr lang="fr-FR" sz="9600" b="1" dirty="0" err="1" smtClean="0"/>
              <a:t>when</a:t>
            </a:r>
            <a:r>
              <a:rPr lang="fr-FR" sz="9600" b="1" dirty="0" smtClean="0"/>
              <a:t> </a:t>
            </a:r>
            <a:r>
              <a:rPr lang="fr-FR" sz="9600" b="1" dirty="0" err="1" smtClean="0"/>
              <a:t>compared</a:t>
            </a:r>
            <a:r>
              <a:rPr lang="fr-FR" sz="9600" b="1" dirty="0" smtClean="0"/>
              <a:t> to the </a:t>
            </a:r>
            <a:r>
              <a:rPr lang="fr-FR" sz="9600" b="1" dirty="0" err="1" smtClean="0"/>
              <a:t>summed</a:t>
            </a:r>
            <a:r>
              <a:rPr lang="fr-FR" sz="9600" b="1" dirty="0" smtClean="0"/>
              <a:t> </a:t>
            </a:r>
            <a:r>
              <a:rPr lang="fr-FR" sz="9600" b="1" dirty="0" err="1" smtClean="0"/>
              <a:t>level</a:t>
            </a:r>
            <a:r>
              <a:rPr lang="fr-FR" sz="9600" b="1" dirty="0" smtClean="0"/>
              <a:t> of total IgE for all four </a:t>
            </a:r>
            <a:r>
              <a:rPr lang="fr-FR" sz="9600" b="1" dirty="0" err="1" smtClean="0"/>
              <a:t>chimeric</a:t>
            </a:r>
            <a:r>
              <a:rPr lang="fr-FR" sz="9600" b="1" dirty="0" smtClean="0"/>
              <a:t> </a:t>
            </a:r>
            <a:r>
              <a:rPr lang="fr-FR" sz="9600" b="1" dirty="0" err="1" smtClean="0"/>
              <a:t>antibodies</a:t>
            </a:r>
            <a:r>
              <a:rPr lang="fr-FR" sz="9600" b="1" dirty="0" smtClean="0"/>
              <a:t>. </a:t>
            </a:r>
            <a:r>
              <a:rPr lang="fr-FR" sz="9600" b="1" dirty="0" err="1" smtClean="0"/>
              <a:t>Results</a:t>
            </a:r>
            <a:r>
              <a:rPr lang="fr-FR" sz="9600" b="1" dirty="0" smtClean="0"/>
              <a:t> </a:t>
            </a:r>
            <a:r>
              <a:rPr lang="fr-FR" sz="9600" b="1" dirty="0" err="1" smtClean="0"/>
              <a:t>obtained</a:t>
            </a:r>
            <a:r>
              <a:rPr lang="fr-FR" sz="9600" b="1" dirty="0" smtClean="0"/>
              <a:t> </a:t>
            </a:r>
            <a:r>
              <a:rPr lang="fr-FR" sz="9600" b="1" dirty="0" err="1" smtClean="0"/>
              <a:t>with</a:t>
            </a:r>
            <a:r>
              <a:rPr lang="fr-FR" sz="9600" b="1" dirty="0" smtClean="0"/>
              <a:t> the </a:t>
            </a:r>
            <a:r>
              <a:rPr lang="fr-FR" sz="9600" b="1" dirty="0" err="1" smtClean="0"/>
              <a:t>two</a:t>
            </a:r>
            <a:r>
              <a:rPr lang="fr-FR" sz="9600" b="1" dirty="0" smtClean="0"/>
              <a:t> </a:t>
            </a:r>
            <a:r>
              <a:rPr lang="fr-FR" sz="9600" b="1" dirty="0" err="1" smtClean="0"/>
              <a:t>assay</a:t>
            </a:r>
            <a:r>
              <a:rPr lang="fr-FR" sz="9600" b="1" dirty="0" smtClean="0"/>
              <a:t> </a:t>
            </a:r>
            <a:r>
              <a:rPr lang="fr-FR" sz="9600" b="1" dirty="0" err="1" smtClean="0"/>
              <a:t>systems</a:t>
            </a:r>
            <a:r>
              <a:rPr lang="fr-FR" sz="9600" b="1" dirty="0" smtClean="0"/>
              <a:t> are not interchangeable by </a:t>
            </a:r>
            <a:r>
              <a:rPr lang="fr-FR" sz="9600" b="1" dirty="0" err="1" smtClean="0"/>
              <a:t>means</a:t>
            </a:r>
            <a:r>
              <a:rPr lang="fr-FR" sz="9600" b="1" dirty="0" smtClean="0"/>
              <a:t> of </a:t>
            </a:r>
            <a:r>
              <a:rPr lang="fr-FR" sz="9600" b="1" dirty="0" err="1" smtClean="0"/>
              <a:t>mathematical</a:t>
            </a:r>
            <a:r>
              <a:rPr lang="fr-FR" sz="9600" b="1" dirty="0" smtClean="0"/>
              <a:t> conversion</a:t>
            </a:r>
          </a:p>
          <a:p>
            <a:endParaRPr lang="fr-FR" sz="9600" b="1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9600" b="1" dirty="0" smtClean="0"/>
              <a:t>This </a:t>
            </a:r>
            <a:r>
              <a:rPr lang="fr-FR" sz="9600" b="1" dirty="0" err="1" smtClean="0"/>
              <a:t>is</a:t>
            </a:r>
            <a:r>
              <a:rPr lang="fr-FR" sz="9600" b="1" dirty="0" smtClean="0"/>
              <a:t> </a:t>
            </a:r>
            <a:r>
              <a:rPr lang="fr-FR" sz="9600" b="1" dirty="0" err="1" smtClean="0"/>
              <a:t>done</a:t>
            </a:r>
            <a:r>
              <a:rPr lang="fr-FR" sz="9600" b="1" dirty="0" smtClean="0"/>
              <a:t> </a:t>
            </a:r>
            <a:r>
              <a:rPr lang="fr-FR" sz="9600" b="1" dirty="0" err="1" smtClean="0"/>
              <a:t>under</a:t>
            </a:r>
            <a:r>
              <a:rPr lang="fr-FR" sz="9600" b="1" dirty="0" smtClean="0"/>
              <a:t> the </a:t>
            </a:r>
            <a:r>
              <a:rPr lang="fr-FR" sz="9600" b="1" dirty="0" err="1" smtClean="0"/>
              <a:t>assoption</a:t>
            </a:r>
            <a:r>
              <a:rPr lang="fr-FR" sz="9600" b="1" dirty="0" smtClean="0"/>
              <a:t> of a comparable binding </a:t>
            </a:r>
            <a:r>
              <a:rPr lang="fr-FR" sz="9600" b="1" dirty="0" err="1" smtClean="0"/>
              <a:t>strength</a:t>
            </a:r>
            <a:r>
              <a:rPr lang="fr-FR" sz="9600" b="1" dirty="0" smtClean="0"/>
              <a:t> </a:t>
            </a:r>
            <a:r>
              <a:rPr lang="fr-FR" sz="9600" b="1" dirty="0" err="1" smtClean="0"/>
              <a:t>between</a:t>
            </a:r>
            <a:r>
              <a:rPr lang="fr-FR" sz="9600" b="1" dirty="0" smtClean="0"/>
              <a:t> the </a:t>
            </a:r>
            <a:r>
              <a:rPr lang="fr-FR" sz="9600" b="1" dirty="0" err="1" smtClean="0"/>
              <a:t>allergen</a:t>
            </a:r>
            <a:r>
              <a:rPr lang="fr-FR" sz="9600" b="1" dirty="0" smtClean="0"/>
              <a:t> and the sIgE and </a:t>
            </a:r>
            <a:r>
              <a:rPr lang="fr-FR" sz="9600" b="1" dirty="0" err="1" smtClean="0"/>
              <a:t>between</a:t>
            </a:r>
            <a:r>
              <a:rPr lang="fr-FR" sz="9600" b="1" dirty="0" smtClean="0"/>
              <a:t> the </a:t>
            </a:r>
            <a:r>
              <a:rPr lang="fr-FR" sz="9600" b="1" dirty="0" err="1" smtClean="0"/>
              <a:t>primary</a:t>
            </a:r>
            <a:r>
              <a:rPr lang="fr-FR" sz="9600" b="1" dirty="0" smtClean="0"/>
              <a:t> </a:t>
            </a:r>
            <a:r>
              <a:rPr lang="fr-FR" sz="9600" b="1" dirty="0" err="1" smtClean="0"/>
              <a:t>anti-IgE</a:t>
            </a:r>
            <a:r>
              <a:rPr lang="fr-FR" sz="9600" b="1" dirty="0" smtClean="0"/>
              <a:t> </a:t>
            </a:r>
            <a:r>
              <a:rPr lang="fr-FR" sz="9600" b="1" dirty="0" err="1" smtClean="0"/>
              <a:t>antibodies</a:t>
            </a:r>
            <a:r>
              <a:rPr lang="fr-FR" sz="9600" b="1" dirty="0" smtClean="0"/>
              <a:t> </a:t>
            </a:r>
            <a:r>
              <a:rPr lang="fr-FR" sz="9600" b="1" dirty="0" err="1" smtClean="0"/>
              <a:t>used</a:t>
            </a:r>
            <a:r>
              <a:rPr lang="fr-FR" sz="9600" b="1" dirty="0" smtClean="0"/>
              <a:t> for the </a:t>
            </a:r>
            <a:r>
              <a:rPr lang="fr-FR" sz="9600" b="1" dirty="0" err="1" smtClean="0"/>
              <a:t>reference</a:t>
            </a:r>
            <a:r>
              <a:rPr lang="fr-FR" sz="9600" b="1" dirty="0" smtClean="0"/>
              <a:t> </a:t>
            </a:r>
            <a:r>
              <a:rPr lang="fr-FR" sz="9600" b="1" dirty="0" err="1" smtClean="0"/>
              <a:t>curvend</a:t>
            </a:r>
            <a:r>
              <a:rPr lang="fr-FR" sz="9600" b="1" dirty="0" smtClean="0"/>
              <a:t> total IgE</a:t>
            </a:r>
          </a:p>
          <a:p>
            <a:endParaRPr lang="fr-FR" sz="9600" b="1" dirty="0" smtClean="0"/>
          </a:p>
          <a:p>
            <a:endParaRPr lang="fr-FR" sz="960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DC32EB-34A8-8345-B665-F3C19AE613A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743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960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DC32EB-34A8-8345-B665-F3C19AE613A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3917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DC32EB-34A8-8345-B665-F3C19AE613A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4257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dirty="0" smtClean="0"/>
              <a:t>Diagnostic </a:t>
            </a:r>
            <a:r>
              <a:rPr lang="fr-FR" sz="1200" dirty="0" err="1" smtClean="0"/>
              <a:t>cutoff</a:t>
            </a:r>
            <a:r>
              <a:rPr lang="fr-FR" sz="1200" dirty="0" smtClean="0"/>
              <a:t> values </a:t>
            </a:r>
            <a:r>
              <a:rPr lang="fr-FR" sz="1200" dirty="0" err="1" smtClean="0"/>
              <a:t>can</a:t>
            </a:r>
            <a:r>
              <a:rPr lang="fr-FR" sz="1200" dirty="0" smtClean="0"/>
              <a:t> </a:t>
            </a:r>
            <a:r>
              <a:rPr lang="fr-FR" sz="1200" dirty="0" err="1" smtClean="0"/>
              <a:t>vary</a:t>
            </a:r>
            <a:r>
              <a:rPr lang="fr-FR" sz="1200" dirty="0" smtClean="0"/>
              <a:t> </a:t>
            </a:r>
            <a:r>
              <a:rPr lang="fr-FR" sz="1200" dirty="0" err="1" smtClean="0"/>
              <a:t>widely</a:t>
            </a:r>
            <a:r>
              <a:rPr lang="fr-FR" sz="1200" dirty="0" smtClean="0"/>
              <a:t> in </a:t>
            </a:r>
            <a:r>
              <a:rPr lang="fr-FR" sz="1200" dirty="0" err="1" smtClean="0"/>
              <a:t>different</a:t>
            </a:r>
            <a:r>
              <a:rPr lang="fr-FR" sz="1200" dirty="0" smtClean="0"/>
              <a:t> </a:t>
            </a:r>
            <a:r>
              <a:rPr lang="fr-FR" sz="1200" dirty="0" err="1" smtClean="0"/>
              <a:t>studies</a:t>
            </a:r>
            <a:r>
              <a:rPr lang="fr-FR" sz="1200" dirty="0" smtClean="0"/>
              <a:t>. </a:t>
            </a:r>
          </a:p>
          <a:p>
            <a:r>
              <a:rPr lang="fr-FR" sz="1200" dirty="0" smtClean="0"/>
              <a:t>For instance, the 95% PPV </a:t>
            </a:r>
            <a:r>
              <a:rPr lang="fr-FR" sz="1200" dirty="0" err="1" smtClean="0"/>
              <a:t>cutoff</a:t>
            </a:r>
            <a:r>
              <a:rPr lang="fr-FR" sz="1200" dirty="0" smtClean="0"/>
              <a:t> to diagnose PA </a:t>
            </a:r>
            <a:r>
              <a:rPr lang="fr-FR" sz="1200" dirty="0" err="1" smtClean="0"/>
              <a:t>was</a:t>
            </a:r>
            <a:r>
              <a:rPr lang="fr-FR" sz="1200" dirty="0" smtClean="0"/>
              <a:t> 15 </a:t>
            </a:r>
            <a:r>
              <a:rPr lang="fr-FR" sz="1200" dirty="0" err="1" smtClean="0"/>
              <a:t>kU</a:t>
            </a:r>
            <a:r>
              <a:rPr lang="fr-FR" sz="1200" dirty="0" smtClean="0"/>
              <a:t>/L in US</a:t>
            </a:r>
            <a:r>
              <a:rPr lang="fr-FR" sz="1200" baseline="30000" dirty="0" smtClean="0">
                <a:hlinkClick r:id="rId3"/>
              </a:rPr>
              <a:t>14</a:t>
            </a:r>
            <a:r>
              <a:rPr lang="fr-FR" sz="1200" dirty="0" smtClean="0"/>
              <a:t> and UK</a:t>
            </a:r>
            <a:r>
              <a:rPr lang="fr-FR" sz="1200" baseline="30000" dirty="0" smtClean="0">
                <a:hlinkClick r:id="rId4"/>
              </a:rPr>
              <a:t>7</a:t>
            </a:r>
            <a:r>
              <a:rPr lang="fr-FR" sz="1200" dirty="0" smtClean="0"/>
              <a:t> </a:t>
            </a:r>
            <a:r>
              <a:rPr lang="fr-FR" sz="1200" dirty="0" err="1" smtClean="0"/>
              <a:t>studies</a:t>
            </a:r>
            <a:r>
              <a:rPr lang="fr-FR" sz="1200" dirty="0" smtClean="0"/>
              <a:t>, but </a:t>
            </a:r>
            <a:r>
              <a:rPr lang="fr-FR" sz="1200" dirty="0" err="1" smtClean="0"/>
              <a:t>was</a:t>
            </a:r>
            <a:r>
              <a:rPr lang="fr-FR" sz="1200" dirty="0" smtClean="0"/>
              <a:t> 24.1 </a:t>
            </a:r>
            <a:r>
              <a:rPr lang="fr-FR" sz="1200" dirty="0" err="1" smtClean="0"/>
              <a:t>kU</a:t>
            </a:r>
            <a:r>
              <a:rPr lang="fr-FR" sz="1200" dirty="0" smtClean="0"/>
              <a:t>/L, 34 </a:t>
            </a:r>
            <a:r>
              <a:rPr lang="fr-FR" sz="1200" dirty="0" err="1" smtClean="0"/>
              <a:t>kU</a:t>
            </a:r>
            <a:r>
              <a:rPr lang="fr-FR" sz="1200" dirty="0" smtClean="0"/>
              <a:t>/L, and 57 </a:t>
            </a:r>
            <a:r>
              <a:rPr lang="fr-FR" sz="1200" dirty="0" err="1" smtClean="0"/>
              <a:t>kU</a:t>
            </a:r>
            <a:r>
              <a:rPr lang="fr-FR" sz="1200" dirty="0" smtClean="0"/>
              <a:t>/L in </a:t>
            </a:r>
            <a:r>
              <a:rPr lang="fr-FR" sz="1200" dirty="0" err="1" smtClean="0"/>
              <a:t>studies</a:t>
            </a:r>
            <a:r>
              <a:rPr lang="fr-FR" sz="1200" dirty="0" smtClean="0"/>
              <a:t> </a:t>
            </a:r>
            <a:r>
              <a:rPr lang="fr-FR" sz="1200" dirty="0" err="1" smtClean="0"/>
              <a:t>performed</a:t>
            </a:r>
            <a:r>
              <a:rPr lang="fr-FR" sz="1200" dirty="0" smtClean="0"/>
              <a:t> in the Netherlands,</a:t>
            </a:r>
            <a:r>
              <a:rPr lang="fr-FR" sz="1200" baseline="30000" dirty="0" smtClean="0">
                <a:hlinkClick r:id="rId5"/>
              </a:rPr>
              <a:t>17</a:t>
            </a:r>
            <a:r>
              <a:rPr lang="fr-FR" sz="1200" dirty="0" smtClean="0"/>
              <a:t> Australia,</a:t>
            </a:r>
            <a:r>
              <a:rPr lang="fr-FR" sz="1200" baseline="30000" dirty="0" smtClean="0">
                <a:hlinkClick r:id="rId6"/>
              </a:rPr>
              <a:t>18</a:t>
            </a:r>
            <a:r>
              <a:rPr lang="fr-FR" sz="1200" dirty="0" smtClean="0"/>
              <a:t> and France,</a:t>
            </a:r>
            <a:r>
              <a:rPr lang="fr-FR" sz="1200" baseline="30000" dirty="0" smtClean="0">
                <a:hlinkClick r:id="rId7"/>
              </a:rPr>
              <a:t>19</a:t>
            </a:r>
            <a:r>
              <a:rPr lang="fr-FR" sz="1200" dirty="0" smtClean="0"/>
              <a:t> </a:t>
            </a:r>
            <a:r>
              <a:rPr lang="fr-FR" sz="1200" dirty="0" err="1" smtClean="0"/>
              <a:t>respectively</a:t>
            </a:r>
            <a:r>
              <a:rPr lang="fr-FR" sz="1200" dirty="0" smtClean="0"/>
              <a:t>. </a:t>
            </a:r>
          </a:p>
          <a:p>
            <a:r>
              <a:rPr lang="fr-FR" sz="1200" dirty="0" err="1" smtClean="0"/>
              <a:t>These</a:t>
            </a:r>
            <a:r>
              <a:rPr lang="fr-FR" sz="1200" dirty="0" smtClean="0"/>
              <a:t> </a:t>
            </a:r>
            <a:r>
              <a:rPr lang="fr-FR" sz="1200" dirty="0" err="1" smtClean="0"/>
              <a:t>differences</a:t>
            </a:r>
            <a:r>
              <a:rPr lang="fr-FR" sz="1200" dirty="0" smtClean="0"/>
              <a:t> </a:t>
            </a:r>
            <a:r>
              <a:rPr lang="fr-FR" sz="1200" dirty="0" err="1" smtClean="0"/>
              <a:t>can</a:t>
            </a:r>
            <a:r>
              <a:rPr lang="fr-FR" sz="1200" dirty="0" smtClean="0"/>
              <a:t> </a:t>
            </a:r>
            <a:r>
              <a:rPr lang="fr-FR" sz="1200" dirty="0" err="1" smtClean="0"/>
              <a:t>result</a:t>
            </a:r>
            <a:r>
              <a:rPr lang="fr-FR" sz="1200" dirty="0" smtClean="0"/>
              <a:t> </a:t>
            </a:r>
            <a:r>
              <a:rPr lang="fr-FR" sz="1200" dirty="0" err="1" smtClean="0"/>
              <a:t>from</a:t>
            </a:r>
            <a:r>
              <a:rPr lang="fr-FR" sz="1200" dirty="0" smtClean="0"/>
              <a:t> the patient population (</a:t>
            </a:r>
            <a:r>
              <a:rPr lang="fr-FR" sz="1200" dirty="0" err="1" smtClean="0"/>
              <a:t>prevalence</a:t>
            </a:r>
            <a:r>
              <a:rPr lang="fr-FR" sz="1200" dirty="0" smtClean="0"/>
              <a:t> of FA, </a:t>
            </a:r>
            <a:r>
              <a:rPr lang="fr-FR" sz="1200" dirty="0" err="1" smtClean="0"/>
              <a:t>comorbidities</a:t>
            </a:r>
            <a:r>
              <a:rPr lang="fr-FR" sz="1200" dirty="0" smtClean="0"/>
              <a:t>) and/or </a:t>
            </a:r>
            <a:r>
              <a:rPr lang="fr-FR" sz="1200" dirty="0" err="1" smtClean="0"/>
              <a:t>from</a:t>
            </a:r>
            <a:r>
              <a:rPr lang="fr-FR" sz="1200" dirty="0" smtClean="0"/>
              <a:t> the </a:t>
            </a:r>
            <a:r>
              <a:rPr lang="fr-FR" sz="1200" dirty="0" err="1" smtClean="0"/>
              <a:t>research</a:t>
            </a:r>
            <a:r>
              <a:rPr lang="fr-FR" sz="1200" dirty="0" smtClean="0"/>
              <a:t> </a:t>
            </a:r>
            <a:r>
              <a:rPr lang="fr-FR" sz="1200" dirty="0" err="1" smtClean="0"/>
              <a:t>study</a:t>
            </a:r>
            <a:r>
              <a:rPr lang="fr-FR" sz="1200" dirty="0" smtClean="0"/>
              <a:t> </a:t>
            </a:r>
            <a:r>
              <a:rPr lang="fr-FR" sz="1200" dirty="0" err="1" smtClean="0"/>
              <a:t>where</a:t>
            </a:r>
            <a:r>
              <a:rPr lang="fr-FR" sz="1200" dirty="0" smtClean="0"/>
              <a:t> the </a:t>
            </a:r>
            <a:r>
              <a:rPr lang="fr-FR" sz="1200" dirty="0" err="1" smtClean="0"/>
              <a:t>cutoffs</a:t>
            </a:r>
            <a:r>
              <a:rPr lang="fr-FR" sz="1200" dirty="0" smtClean="0"/>
              <a:t> </a:t>
            </a:r>
            <a:r>
              <a:rPr lang="fr-FR" sz="1200" dirty="0" err="1" smtClean="0"/>
              <a:t>were</a:t>
            </a:r>
            <a:r>
              <a:rPr lang="fr-FR" sz="1200" dirty="0" smtClean="0"/>
              <a:t> </a:t>
            </a:r>
            <a:r>
              <a:rPr lang="fr-FR" sz="1200" dirty="0" err="1" smtClean="0"/>
              <a:t>determined</a:t>
            </a:r>
            <a:r>
              <a:rPr lang="fr-FR" sz="1200" dirty="0" smtClean="0"/>
              <a:t> (inclusion </a:t>
            </a:r>
            <a:r>
              <a:rPr lang="fr-FR" sz="1200" dirty="0" err="1" smtClean="0"/>
              <a:t>criteria</a:t>
            </a:r>
            <a:r>
              <a:rPr lang="mr-IN" sz="1200" dirty="0" smtClean="0"/>
              <a:t>…</a:t>
            </a:r>
            <a:r>
              <a:rPr lang="nl-BE" sz="1200" dirty="0" smtClean="0"/>
              <a:t>). </a:t>
            </a:r>
          </a:p>
          <a:p>
            <a:r>
              <a:rPr lang="fr-FR" sz="1200" dirty="0" smtClean="0"/>
              <a:t> </a:t>
            </a:r>
            <a:r>
              <a:rPr lang="fr-FR" sz="1200" dirty="0" err="1" smtClean="0"/>
              <a:t>These</a:t>
            </a:r>
            <a:r>
              <a:rPr lang="fr-FR" sz="1200" dirty="0" smtClean="0"/>
              <a:t> </a:t>
            </a:r>
            <a:r>
              <a:rPr lang="fr-FR" sz="1200" dirty="0" err="1" smtClean="0"/>
              <a:t>factors</a:t>
            </a:r>
            <a:r>
              <a:rPr lang="fr-FR" sz="1200" dirty="0" smtClean="0"/>
              <a:t> </a:t>
            </a:r>
            <a:r>
              <a:rPr lang="fr-FR" sz="1200" dirty="0" err="1" smtClean="0"/>
              <a:t>need</a:t>
            </a:r>
            <a:r>
              <a:rPr lang="fr-FR" sz="1200" dirty="0" smtClean="0"/>
              <a:t> to </a:t>
            </a:r>
            <a:r>
              <a:rPr lang="fr-FR" sz="1200" dirty="0" err="1" smtClean="0"/>
              <a:t>be</a:t>
            </a:r>
            <a:r>
              <a:rPr lang="fr-FR" sz="1200" dirty="0" smtClean="0"/>
              <a:t> </a:t>
            </a:r>
            <a:r>
              <a:rPr lang="fr-FR" sz="1200" dirty="0" err="1" smtClean="0"/>
              <a:t>taken</a:t>
            </a:r>
            <a:r>
              <a:rPr lang="fr-FR" sz="1200" dirty="0" smtClean="0"/>
              <a:t> </a:t>
            </a:r>
            <a:r>
              <a:rPr lang="fr-FR" sz="1200" dirty="0" err="1" smtClean="0"/>
              <a:t>into</a:t>
            </a:r>
            <a:r>
              <a:rPr lang="fr-FR" sz="1200" dirty="0" smtClean="0"/>
              <a:t> </a:t>
            </a:r>
            <a:r>
              <a:rPr lang="fr-FR" sz="1200" dirty="0" err="1" smtClean="0"/>
              <a:t>account</a:t>
            </a:r>
            <a:r>
              <a:rPr lang="fr-FR" sz="1200" dirty="0" smtClean="0"/>
              <a:t> </a:t>
            </a:r>
            <a:r>
              <a:rPr lang="fr-FR" sz="1200" dirty="0" err="1" smtClean="0"/>
              <a:t>when</a:t>
            </a:r>
            <a:r>
              <a:rPr lang="fr-FR" sz="1200" dirty="0" smtClean="0"/>
              <a:t> </a:t>
            </a:r>
            <a:r>
              <a:rPr lang="fr-FR" sz="1200" dirty="0" err="1" smtClean="0"/>
              <a:t>comparing</a:t>
            </a:r>
            <a:r>
              <a:rPr lang="fr-FR" sz="1200" dirty="0" smtClean="0"/>
              <a:t> </a:t>
            </a:r>
            <a:r>
              <a:rPr lang="fr-FR" sz="1200" dirty="0" err="1" smtClean="0"/>
              <a:t>studies</a:t>
            </a:r>
            <a:r>
              <a:rPr lang="fr-FR" sz="1200" dirty="0" smtClean="0"/>
              <a:t> and </a:t>
            </a:r>
            <a:r>
              <a:rPr lang="fr-FR" sz="1200" dirty="0" err="1" smtClean="0"/>
              <a:t>when</a:t>
            </a:r>
            <a:r>
              <a:rPr lang="fr-FR" sz="1200" dirty="0" smtClean="0"/>
              <a:t> </a:t>
            </a:r>
            <a:r>
              <a:rPr lang="fr-FR" sz="1200" dirty="0" err="1" smtClean="0"/>
              <a:t>extrapolating</a:t>
            </a:r>
            <a:r>
              <a:rPr lang="fr-FR" sz="1200" dirty="0" smtClean="0"/>
              <a:t> </a:t>
            </a:r>
            <a:r>
              <a:rPr lang="fr-FR" sz="1200" dirty="0" err="1" smtClean="0"/>
              <a:t>cutoffs</a:t>
            </a:r>
            <a:r>
              <a:rPr lang="fr-FR" sz="1200" dirty="0" smtClean="0"/>
              <a:t> </a:t>
            </a:r>
            <a:r>
              <a:rPr lang="fr-FR" sz="1200" dirty="0" err="1" smtClean="0"/>
              <a:t>from</a:t>
            </a:r>
            <a:r>
              <a:rPr lang="fr-FR" sz="1200" dirty="0" smtClean="0"/>
              <a:t> </a:t>
            </a:r>
            <a:r>
              <a:rPr lang="fr-FR" sz="1200" dirty="0" err="1" smtClean="0"/>
              <a:t>published</a:t>
            </a:r>
            <a:r>
              <a:rPr lang="fr-FR" sz="1200" dirty="0" smtClean="0"/>
              <a:t> </a:t>
            </a:r>
            <a:r>
              <a:rPr lang="fr-FR" sz="1200" dirty="0" err="1" smtClean="0"/>
              <a:t>studies</a:t>
            </a:r>
            <a:r>
              <a:rPr lang="fr-FR" sz="1200" dirty="0" smtClean="0"/>
              <a:t> </a:t>
            </a:r>
            <a:r>
              <a:rPr lang="fr-FR" sz="1200" dirty="0" err="1" smtClean="0"/>
              <a:t>into</a:t>
            </a:r>
            <a:r>
              <a:rPr lang="fr-FR" sz="1200" dirty="0" smtClean="0"/>
              <a:t> </a:t>
            </a:r>
            <a:r>
              <a:rPr lang="fr-FR" sz="1200" dirty="0" err="1" smtClean="0"/>
              <a:t>daily</a:t>
            </a:r>
            <a:r>
              <a:rPr lang="fr-FR" sz="1200" dirty="0" smtClean="0"/>
              <a:t> </a:t>
            </a:r>
            <a:r>
              <a:rPr lang="fr-FR" sz="1200" dirty="0" err="1" smtClean="0"/>
              <a:t>clinical</a:t>
            </a:r>
            <a:r>
              <a:rPr lang="fr-FR" sz="1200" dirty="0" smtClean="0"/>
              <a:t> practice. </a:t>
            </a:r>
          </a:p>
          <a:p>
            <a:endParaRPr lang="fr-FR" sz="1200" dirty="0" smtClean="0">
              <a:solidFill>
                <a:srgbClr val="FF0000"/>
              </a:solidFill>
            </a:endParaRPr>
          </a:p>
          <a:p>
            <a:r>
              <a:rPr lang="fr-FR" sz="1200" dirty="0" err="1" smtClean="0">
                <a:solidFill>
                  <a:srgbClr val="FF0000"/>
                </a:solidFill>
              </a:rPr>
              <a:t>Validated</a:t>
            </a:r>
            <a:r>
              <a:rPr lang="fr-FR" sz="1200" dirty="0" smtClean="0">
                <a:solidFill>
                  <a:srgbClr val="FF0000"/>
                </a:solidFill>
              </a:rPr>
              <a:t> diagnostic </a:t>
            </a:r>
            <a:r>
              <a:rPr lang="fr-FR" sz="1200" dirty="0" err="1" smtClean="0">
                <a:solidFill>
                  <a:srgbClr val="FF0000"/>
                </a:solidFill>
              </a:rPr>
              <a:t>cutoffs</a:t>
            </a:r>
            <a:r>
              <a:rPr lang="fr-FR" sz="1200" dirty="0" smtClean="0">
                <a:solidFill>
                  <a:srgbClr val="FF0000"/>
                </a:solidFill>
              </a:rPr>
              <a:t> are </a:t>
            </a:r>
            <a:r>
              <a:rPr lang="fr-FR" sz="1200" dirty="0" err="1" smtClean="0">
                <a:solidFill>
                  <a:srgbClr val="FF0000"/>
                </a:solidFill>
              </a:rPr>
              <a:t>reliable</a:t>
            </a:r>
            <a:r>
              <a:rPr lang="fr-FR" sz="1200" dirty="0" smtClean="0">
                <a:solidFill>
                  <a:srgbClr val="FF0000"/>
                </a:solidFill>
              </a:rPr>
              <a:t> </a:t>
            </a:r>
            <a:r>
              <a:rPr lang="fr-FR" sz="1200" dirty="0" err="1" smtClean="0">
                <a:solidFill>
                  <a:srgbClr val="FF0000"/>
                </a:solidFill>
              </a:rPr>
              <a:t>when</a:t>
            </a:r>
            <a:r>
              <a:rPr lang="fr-FR" sz="1200" dirty="0" smtClean="0">
                <a:solidFill>
                  <a:srgbClr val="FF0000"/>
                </a:solidFill>
              </a:rPr>
              <a:t> </a:t>
            </a:r>
            <a:r>
              <a:rPr lang="fr-FR" sz="1200" dirty="0" err="1" smtClean="0">
                <a:solidFill>
                  <a:srgbClr val="FF0000"/>
                </a:solidFill>
              </a:rPr>
              <a:t>applied</a:t>
            </a:r>
            <a:r>
              <a:rPr lang="fr-FR" sz="1200" dirty="0" smtClean="0">
                <a:solidFill>
                  <a:srgbClr val="FF0000"/>
                </a:solidFill>
              </a:rPr>
              <a:t> to a </a:t>
            </a:r>
            <a:r>
              <a:rPr lang="fr-FR" sz="1200" dirty="0" err="1" smtClean="0">
                <a:solidFill>
                  <a:srgbClr val="FF0000"/>
                </a:solidFill>
              </a:rPr>
              <a:t>similar</a:t>
            </a:r>
            <a:r>
              <a:rPr lang="fr-FR" sz="1200" dirty="0" smtClean="0">
                <a:solidFill>
                  <a:srgbClr val="FF0000"/>
                </a:solidFill>
              </a:rPr>
              <a:t> population to the population in </a:t>
            </a:r>
            <a:r>
              <a:rPr lang="fr-FR" sz="1200" dirty="0" err="1" smtClean="0">
                <a:solidFill>
                  <a:srgbClr val="FF0000"/>
                </a:solidFill>
              </a:rPr>
              <a:t>which</a:t>
            </a:r>
            <a:r>
              <a:rPr lang="fr-FR" sz="1200" dirty="0" smtClean="0">
                <a:solidFill>
                  <a:srgbClr val="FF0000"/>
                </a:solidFill>
              </a:rPr>
              <a:t> </a:t>
            </a:r>
            <a:r>
              <a:rPr lang="fr-FR" sz="1200" dirty="0" err="1" smtClean="0">
                <a:solidFill>
                  <a:srgbClr val="FF0000"/>
                </a:solidFill>
              </a:rPr>
              <a:t>they</a:t>
            </a:r>
            <a:r>
              <a:rPr lang="fr-FR" sz="1200" dirty="0" smtClean="0">
                <a:solidFill>
                  <a:srgbClr val="FF0000"/>
                </a:solidFill>
              </a:rPr>
              <a:t> </a:t>
            </a:r>
            <a:r>
              <a:rPr lang="fr-FR" sz="1200" dirty="0" err="1" smtClean="0">
                <a:solidFill>
                  <a:srgbClr val="FF0000"/>
                </a:solidFill>
              </a:rPr>
              <a:t>were</a:t>
            </a:r>
            <a:r>
              <a:rPr lang="fr-FR" sz="1200" dirty="0" smtClean="0">
                <a:solidFill>
                  <a:srgbClr val="FF0000"/>
                </a:solidFill>
              </a:rPr>
              <a:t> </a:t>
            </a:r>
            <a:r>
              <a:rPr lang="fr-FR" sz="1200" dirty="0" err="1" smtClean="0">
                <a:solidFill>
                  <a:srgbClr val="FF0000"/>
                </a:solidFill>
              </a:rPr>
              <a:t>generated</a:t>
            </a:r>
            <a:r>
              <a:rPr lang="fr-FR" sz="1200" dirty="0" smtClean="0">
                <a:solidFill>
                  <a:srgbClr val="FF0000"/>
                </a:solidFill>
              </a:rPr>
              <a:t>. </a:t>
            </a:r>
          </a:p>
          <a:p>
            <a:r>
              <a:rPr lang="fr-FR" sz="1200" dirty="0" err="1" smtClean="0">
                <a:solidFill>
                  <a:srgbClr val="FF0000"/>
                </a:solidFill>
              </a:rPr>
              <a:t>PPVs</a:t>
            </a:r>
            <a:r>
              <a:rPr lang="fr-FR" sz="1200" dirty="0" smtClean="0">
                <a:solidFill>
                  <a:srgbClr val="FF0000"/>
                </a:solidFill>
              </a:rPr>
              <a:t> are a </a:t>
            </a:r>
            <a:r>
              <a:rPr lang="fr-FR" sz="1200" dirty="0" err="1" smtClean="0">
                <a:solidFill>
                  <a:srgbClr val="FF0000"/>
                </a:solidFill>
              </a:rPr>
              <a:t>function</a:t>
            </a:r>
            <a:r>
              <a:rPr lang="fr-FR" sz="1200" dirty="0" smtClean="0">
                <a:solidFill>
                  <a:srgbClr val="FF0000"/>
                </a:solidFill>
              </a:rPr>
              <a:t> of the </a:t>
            </a:r>
            <a:r>
              <a:rPr lang="fr-FR" sz="1200" dirty="0" err="1" smtClean="0">
                <a:solidFill>
                  <a:srgbClr val="FF0000"/>
                </a:solidFill>
              </a:rPr>
              <a:t>sensitivity</a:t>
            </a:r>
            <a:r>
              <a:rPr lang="fr-FR" sz="1200" dirty="0" smtClean="0">
                <a:solidFill>
                  <a:srgbClr val="FF0000"/>
                </a:solidFill>
              </a:rPr>
              <a:t> and </a:t>
            </a:r>
            <a:r>
              <a:rPr lang="fr-FR" sz="1200" dirty="0" err="1" smtClean="0">
                <a:solidFill>
                  <a:srgbClr val="FF0000"/>
                </a:solidFill>
              </a:rPr>
              <a:t>specificity</a:t>
            </a:r>
            <a:r>
              <a:rPr lang="fr-FR" sz="1200" dirty="0" smtClean="0">
                <a:solidFill>
                  <a:srgbClr val="FF0000"/>
                </a:solidFill>
              </a:rPr>
              <a:t> of the test and the </a:t>
            </a:r>
            <a:r>
              <a:rPr lang="fr-FR" sz="1200" dirty="0" err="1" smtClean="0">
                <a:solidFill>
                  <a:srgbClr val="FF0000"/>
                </a:solidFill>
              </a:rPr>
              <a:t>prevalence</a:t>
            </a:r>
            <a:r>
              <a:rPr lang="fr-FR" sz="1200" dirty="0" smtClean="0">
                <a:solidFill>
                  <a:srgbClr val="FF0000"/>
                </a:solidFill>
              </a:rPr>
              <a:t> of the </a:t>
            </a:r>
            <a:r>
              <a:rPr lang="fr-FR" sz="1200" dirty="0" err="1" smtClean="0">
                <a:solidFill>
                  <a:srgbClr val="FF0000"/>
                </a:solidFill>
              </a:rPr>
              <a:t>disease</a:t>
            </a:r>
            <a:r>
              <a:rPr lang="fr-FR" sz="1200" dirty="0" smtClean="0">
                <a:solidFill>
                  <a:srgbClr val="FF0000"/>
                </a:solidFill>
              </a:rPr>
              <a:t>; </a:t>
            </a:r>
            <a:r>
              <a:rPr lang="fr-FR" sz="1200" dirty="0" err="1" smtClean="0">
                <a:solidFill>
                  <a:srgbClr val="FF0000"/>
                </a:solidFill>
              </a:rPr>
              <a:t>therefore</a:t>
            </a:r>
            <a:r>
              <a:rPr lang="fr-FR" sz="1200" dirty="0" smtClean="0">
                <a:solidFill>
                  <a:srgbClr val="FF0000"/>
                </a:solidFill>
              </a:rPr>
              <a:t>, </a:t>
            </a:r>
            <a:r>
              <a:rPr lang="fr-FR" sz="1200" dirty="0" err="1" smtClean="0">
                <a:solidFill>
                  <a:srgbClr val="FF0000"/>
                </a:solidFill>
              </a:rPr>
              <a:t>they</a:t>
            </a:r>
            <a:r>
              <a:rPr lang="fr-FR" sz="1200" dirty="0" smtClean="0">
                <a:solidFill>
                  <a:srgbClr val="FF0000"/>
                </a:solidFill>
              </a:rPr>
              <a:t> are </a:t>
            </a:r>
            <a:r>
              <a:rPr lang="fr-FR" sz="1200" dirty="0" err="1" smtClean="0">
                <a:solidFill>
                  <a:srgbClr val="FF0000"/>
                </a:solidFill>
              </a:rPr>
              <a:t>only</a:t>
            </a:r>
            <a:r>
              <a:rPr lang="fr-FR" sz="1200" dirty="0" smtClean="0">
                <a:solidFill>
                  <a:srgbClr val="FF0000"/>
                </a:solidFill>
              </a:rPr>
              <a:t> </a:t>
            </a:r>
            <a:r>
              <a:rPr lang="fr-FR" sz="1200" dirty="0" err="1" smtClean="0">
                <a:solidFill>
                  <a:srgbClr val="FF0000"/>
                </a:solidFill>
              </a:rPr>
              <a:t>valid</a:t>
            </a:r>
            <a:r>
              <a:rPr lang="fr-FR" sz="1200" dirty="0" smtClean="0">
                <a:solidFill>
                  <a:srgbClr val="FF0000"/>
                </a:solidFill>
              </a:rPr>
              <a:t> for patients </a:t>
            </a:r>
            <a:r>
              <a:rPr lang="fr-FR" sz="1200" dirty="0" err="1" smtClean="0">
                <a:solidFill>
                  <a:srgbClr val="FF0000"/>
                </a:solidFill>
              </a:rPr>
              <a:t>who</a:t>
            </a:r>
            <a:r>
              <a:rPr lang="fr-FR" sz="1200" dirty="0" smtClean="0">
                <a:solidFill>
                  <a:srgbClr val="FF0000"/>
                </a:solidFill>
              </a:rPr>
              <a:t> have the </a:t>
            </a:r>
            <a:r>
              <a:rPr lang="fr-FR" sz="1200" dirty="0" err="1" smtClean="0">
                <a:solidFill>
                  <a:srgbClr val="FF0000"/>
                </a:solidFill>
              </a:rPr>
              <a:t>same</a:t>
            </a:r>
            <a:r>
              <a:rPr lang="fr-FR" sz="1200" dirty="0" smtClean="0">
                <a:solidFill>
                  <a:srgbClr val="FF0000"/>
                </a:solidFill>
              </a:rPr>
              <a:t> </a:t>
            </a:r>
            <a:r>
              <a:rPr lang="fr-FR" sz="1200" dirty="0" err="1" smtClean="0">
                <a:solidFill>
                  <a:srgbClr val="FF0000"/>
                </a:solidFill>
              </a:rPr>
              <a:t>pretest</a:t>
            </a:r>
            <a:r>
              <a:rPr lang="fr-FR" sz="1200" dirty="0" smtClean="0">
                <a:solidFill>
                  <a:srgbClr val="FF0000"/>
                </a:solidFill>
              </a:rPr>
              <a:t> </a:t>
            </a:r>
            <a:r>
              <a:rPr lang="fr-FR" sz="1200" dirty="0" err="1" smtClean="0">
                <a:solidFill>
                  <a:srgbClr val="FF0000"/>
                </a:solidFill>
              </a:rPr>
              <a:t>probability</a:t>
            </a:r>
            <a:r>
              <a:rPr lang="fr-FR" sz="1200" dirty="0" smtClean="0">
                <a:solidFill>
                  <a:srgbClr val="FF0000"/>
                </a:solidFill>
              </a:rPr>
              <a:t> of </a:t>
            </a:r>
            <a:r>
              <a:rPr lang="fr-FR" sz="1200" dirty="0" err="1" smtClean="0">
                <a:solidFill>
                  <a:srgbClr val="FF0000"/>
                </a:solidFill>
              </a:rPr>
              <a:t>disease</a:t>
            </a:r>
            <a:r>
              <a:rPr lang="fr-FR" sz="1200" dirty="0" smtClean="0">
                <a:solidFill>
                  <a:srgbClr val="FF0000"/>
                </a:solidFill>
              </a:rPr>
              <a:t> as the population in </a:t>
            </a:r>
            <a:r>
              <a:rPr lang="fr-FR" sz="1200" dirty="0" err="1" smtClean="0">
                <a:solidFill>
                  <a:srgbClr val="FF0000"/>
                </a:solidFill>
              </a:rPr>
              <a:t>which</a:t>
            </a:r>
            <a:r>
              <a:rPr lang="fr-FR" sz="1200" dirty="0" smtClean="0">
                <a:solidFill>
                  <a:srgbClr val="FF0000"/>
                </a:solidFill>
              </a:rPr>
              <a:t> the PPV </a:t>
            </a:r>
            <a:r>
              <a:rPr lang="fr-FR" sz="1200" dirty="0" err="1" smtClean="0">
                <a:solidFill>
                  <a:srgbClr val="FF0000"/>
                </a:solidFill>
              </a:rPr>
              <a:t>was</a:t>
            </a:r>
            <a:r>
              <a:rPr lang="fr-FR" sz="1200" dirty="0" smtClean="0">
                <a:solidFill>
                  <a:srgbClr val="FF0000"/>
                </a:solidFill>
              </a:rPr>
              <a:t> </a:t>
            </a:r>
            <a:r>
              <a:rPr lang="fr-FR" sz="1200" dirty="0" err="1" smtClean="0">
                <a:solidFill>
                  <a:srgbClr val="FF0000"/>
                </a:solidFill>
              </a:rPr>
              <a:t>established</a:t>
            </a:r>
            <a:r>
              <a:rPr lang="fr-FR" sz="1200" dirty="0" smtClean="0">
                <a:solidFill>
                  <a:srgbClr val="FF0000"/>
                </a:solidFill>
              </a:rPr>
              <a:t>.</a:t>
            </a:r>
            <a:r>
              <a:rPr lang="fr-FR" sz="1200" dirty="0" smtClean="0"/>
              <a:t> For instance, in </a:t>
            </a:r>
            <a:r>
              <a:rPr lang="fr-FR" sz="1200" dirty="0" err="1" smtClean="0"/>
              <a:t>our</a:t>
            </a:r>
            <a:r>
              <a:rPr lang="fr-FR" sz="1200" dirty="0" smtClean="0"/>
              <a:t> </a:t>
            </a:r>
            <a:r>
              <a:rPr lang="fr-FR" sz="1200" dirty="0" err="1" smtClean="0"/>
              <a:t>clinic</a:t>
            </a:r>
            <a:r>
              <a:rPr lang="fr-FR" sz="1200" dirty="0" smtClean="0"/>
              <a:t> population in London, the </a:t>
            </a:r>
            <a:r>
              <a:rPr lang="fr-FR" sz="1200" dirty="0" err="1" smtClean="0"/>
              <a:t>cutoff</a:t>
            </a:r>
            <a:r>
              <a:rPr lang="fr-FR" sz="1200" dirty="0" smtClean="0"/>
              <a:t> of 15 </a:t>
            </a:r>
            <a:r>
              <a:rPr lang="fr-FR" sz="1200" dirty="0" err="1" smtClean="0"/>
              <a:t>kU</a:t>
            </a:r>
            <a:r>
              <a:rPr lang="fr-FR" sz="1200" dirty="0" smtClean="0"/>
              <a:t>/L for </a:t>
            </a:r>
            <a:r>
              <a:rPr lang="fr-FR" sz="1200" dirty="0" err="1" smtClean="0"/>
              <a:t>peanut</a:t>
            </a:r>
            <a:r>
              <a:rPr lang="fr-FR" sz="1200" dirty="0" smtClean="0"/>
              <a:t> sIgE </a:t>
            </a:r>
            <a:r>
              <a:rPr lang="fr-FR" sz="1200" dirty="0" err="1" smtClean="0"/>
              <a:t>had</a:t>
            </a:r>
            <a:r>
              <a:rPr lang="fr-FR" sz="1200" dirty="0" smtClean="0"/>
              <a:t> 95% PPV in 2 </a:t>
            </a:r>
            <a:r>
              <a:rPr lang="fr-FR" sz="1200" dirty="0" err="1" smtClean="0"/>
              <a:t>different</a:t>
            </a:r>
            <a:r>
              <a:rPr lang="fr-FR" sz="1200" dirty="0" smtClean="0"/>
              <a:t> </a:t>
            </a:r>
            <a:r>
              <a:rPr lang="fr-FR" sz="1200" dirty="0" err="1" smtClean="0"/>
              <a:t>studies</a:t>
            </a:r>
            <a:r>
              <a:rPr lang="fr-FR" sz="1200" dirty="0" smtClean="0"/>
              <a:t> </a:t>
            </a:r>
            <a:r>
              <a:rPr lang="fr-FR" sz="1200" dirty="0" err="1" smtClean="0"/>
              <a:t>performed</a:t>
            </a:r>
            <a:r>
              <a:rPr lang="fr-FR" sz="1200" dirty="0" smtClean="0"/>
              <a:t> </a:t>
            </a:r>
            <a:r>
              <a:rPr lang="fr-FR" sz="1200" dirty="0" err="1" smtClean="0"/>
              <a:t>approximately</a:t>
            </a:r>
            <a:r>
              <a:rPr lang="fr-FR" sz="1200" dirty="0" smtClean="0"/>
              <a:t> 10 </a:t>
            </a:r>
            <a:r>
              <a:rPr lang="fr-FR" sz="1200" dirty="0" err="1" smtClean="0"/>
              <a:t>years</a:t>
            </a:r>
            <a:r>
              <a:rPr lang="fr-FR" sz="1200" dirty="0" smtClean="0"/>
              <a:t> apart.</a:t>
            </a:r>
            <a:r>
              <a:rPr lang="fr-FR" sz="1200" baseline="30000" dirty="0" smtClean="0">
                <a:hlinkClick r:id="rId4"/>
              </a:rPr>
              <a:t>7</a:t>
            </a:r>
            <a:r>
              <a:rPr lang="fr-FR" sz="1200" baseline="30000" dirty="0" smtClean="0"/>
              <a:t>, </a:t>
            </a:r>
            <a:r>
              <a:rPr lang="fr-FR" sz="1200" baseline="30000" dirty="0" smtClean="0">
                <a:hlinkClick r:id="rId8"/>
              </a:rPr>
              <a:t>16</a:t>
            </a:r>
            <a:r>
              <a:rPr lang="fr-FR" sz="1200" dirty="0" smtClean="0"/>
              <a:t> The </a:t>
            </a:r>
            <a:r>
              <a:rPr lang="fr-FR" sz="1200" dirty="0" err="1" smtClean="0"/>
              <a:t>consistency</a:t>
            </a:r>
            <a:r>
              <a:rPr lang="fr-FR" sz="1200" dirty="0" smtClean="0"/>
              <a:t> of </a:t>
            </a:r>
            <a:r>
              <a:rPr lang="fr-FR" sz="1200" dirty="0" err="1" smtClean="0"/>
              <a:t>these</a:t>
            </a:r>
            <a:r>
              <a:rPr lang="fr-FR" sz="1200" dirty="0" smtClean="0"/>
              <a:t> </a:t>
            </a:r>
            <a:r>
              <a:rPr lang="fr-FR" sz="1200" dirty="0" err="1" smtClean="0"/>
              <a:t>findings</a:t>
            </a:r>
            <a:r>
              <a:rPr lang="fr-FR" sz="1200" dirty="0" smtClean="0"/>
              <a:t> </a:t>
            </a:r>
            <a:r>
              <a:rPr lang="fr-FR" sz="1200" dirty="0" err="1" smtClean="0"/>
              <a:t>indicates</a:t>
            </a:r>
            <a:r>
              <a:rPr lang="fr-FR" sz="1200" dirty="0" smtClean="0"/>
              <a:t> </a:t>
            </a:r>
            <a:r>
              <a:rPr lang="fr-FR" sz="1200" dirty="0" err="1" smtClean="0"/>
              <a:t>that</a:t>
            </a:r>
            <a:r>
              <a:rPr lang="fr-FR" sz="1200" dirty="0" smtClean="0"/>
              <a:t> the </a:t>
            </a:r>
            <a:r>
              <a:rPr lang="fr-FR" sz="1200" dirty="0" err="1" smtClean="0"/>
              <a:t>identified</a:t>
            </a:r>
            <a:r>
              <a:rPr lang="fr-FR" sz="1200" dirty="0" smtClean="0"/>
              <a:t> </a:t>
            </a:r>
            <a:r>
              <a:rPr lang="fr-FR" sz="1200" dirty="0" err="1" smtClean="0"/>
              <a:t>cutoff</a:t>
            </a:r>
            <a:r>
              <a:rPr lang="fr-FR" sz="1200" dirty="0" smtClean="0"/>
              <a:t> </a:t>
            </a:r>
            <a:r>
              <a:rPr lang="fr-FR" sz="1200" dirty="0" err="1" smtClean="0"/>
              <a:t>can</a:t>
            </a:r>
            <a:r>
              <a:rPr lang="fr-FR" sz="1200" dirty="0" smtClean="0"/>
              <a:t> </a:t>
            </a:r>
            <a:r>
              <a:rPr lang="fr-FR" sz="1200" dirty="0" err="1" smtClean="0"/>
              <a:t>be</a:t>
            </a:r>
            <a:r>
              <a:rPr lang="fr-FR" sz="1200" dirty="0" smtClean="0"/>
              <a:t> </a:t>
            </a:r>
            <a:r>
              <a:rPr lang="fr-FR" sz="1200" dirty="0" err="1" smtClean="0"/>
              <a:t>reliably</a:t>
            </a:r>
            <a:r>
              <a:rPr lang="fr-FR" sz="1200" dirty="0" smtClean="0"/>
              <a:t> </a:t>
            </a:r>
            <a:r>
              <a:rPr lang="fr-FR" sz="1200" dirty="0" err="1" smtClean="0"/>
              <a:t>applied</a:t>
            </a:r>
            <a:r>
              <a:rPr lang="fr-FR" sz="1200" dirty="0" smtClean="0"/>
              <a:t> to </a:t>
            </a:r>
            <a:r>
              <a:rPr lang="fr-FR" sz="1200" dirty="0" err="1" smtClean="0"/>
              <a:t>our</a:t>
            </a:r>
            <a:r>
              <a:rPr lang="fr-FR" sz="1200" dirty="0" smtClean="0"/>
              <a:t> patient population in the </a:t>
            </a:r>
            <a:r>
              <a:rPr lang="fr-FR" sz="1200" dirty="0" err="1" smtClean="0"/>
              <a:t>clinic</a:t>
            </a:r>
            <a:r>
              <a:rPr lang="fr-FR" sz="1200" dirty="0" smtClean="0"/>
              <a:t>.</a:t>
            </a:r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r>
              <a:rPr lang="fr-FR" dirty="0" err="1" smtClean="0"/>
              <a:t>Using</a:t>
            </a:r>
            <a:r>
              <a:rPr lang="fr-FR" dirty="0" smtClean="0"/>
              <a:t> the </a:t>
            </a:r>
            <a:r>
              <a:rPr lang="fr-FR" dirty="0" err="1" smtClean="0"/>
              <a:t>cutoff</a:t>
            </a:r>
            <a:r>
              <a:rPr lang="fr-FR" dirty="0" smtClean="0"/>
              <a:t> of 0.35 </a:t>
            </a:r>
            <a:r>
              <a:rPr lang="fr-FR" dirty="0" err="1" smtClean="0"/>
              <a:t>kU</a:t>
            </a:r>
            <a:r>
              <a:rPr lang="fr-FR" dirty="0" smtClean="0"/>
              <a:t>/L, sIgE </a:t>
            </a:r>
            <a:r>
              <a:rPr lang="fr-FR" dirty="0" err="1" smtClean="0"/>
              <a:t>testing</a:t>
            </a:r>
            <a:r>
              <a:rPr lang="fr-FR" dirty="0" smtClean="0"/>
              <a:t> has high </a:t>
            </a:r>
            <a:r>
              <a:rPr lang="fr-FR" dirty="0" err="1" smtClean="0"/>
              <a:t>sensitivity</a:t>
            </a:r>
            <a:r>
              <a:rPr lang="fr-FR" dirty="0" smtClean="0"/>
              <a:t> but </a:t>
            </a:r>
            <a:r>
              <a:rPr lang="fr-FR" dirty="0" err="1" smtClean="0"/>
              <a:t>poor</a:t>
            </a:r>
            <a:r>
              <a:rPr lang="fr-FR" dirty="0" smtClean="0"/>
              <a:t> </a:t>
            </a:r>
            <a:r>
              <a:rPr lang="fr-FR" dirty="0" err="1" smtClean="0"/>
              <a:t>specificity</a:t>
            </a:r>
            <a:r>
              <a:rPr lang="fr-FR" dirty="0" smtClean="0"/>
              <a:t> to diagnose FA. </a:t>
            </a:r>
          </a:p>
          <a:p>
            <a:pPr lvl="1"/>
            <a:r>
              <a:rPr lang="fr-FR" dirty="0" err="1" smtClean="0"/>
              <a:t>peanut</a:t>
            </a:r>
            <a:r>
              <a:rPr lang="fr-FR" dirty="0" smtClean="0"/>
              <a:t> </a:t>
            </a:r>
            <a:r>
              <a:rPr lang="fr-FR" dirty="0" err="1" smtClean="0"/>
              <a:t>allergy</a:t>
            </a:r>
            <a:r>
              <a:rPr lang="fr-FR" dirty="0" smtClean="0"/>
              <a:t>: sIgE to </a:t>
            </a:r>
            <a:r>
              <a:rPr lang="fr-FR" dirty="0" err="1" smtClean="0"/>
              <a:t>peanut</a:t>
            </a:r>
            <a:r>
              <a:rPr lang="fr-FR" dirty="0" smtClean="0"/>
              <a:t> Se= 75%-100% and </a:t>
            </a:r>
            <a:r>
              <a:rPr lang="fr-FR" dirty="0" err="1" smtClean="0"/>
              <a:t>Sp</a:t>
            </a:r>
            <a:r>
              <a:rPr lang="fr-FR" dirty="0" smtClean="0"/>
              <a:t>= 17%-63%.</a:t>
            </a:r>
          </a:p>
          <a:p>
            <a:pPr lvl="1"/>
            <a:r>
              <a:rPr lang="fr-FR" dirty="0" err="1" smtClean="0"/>
              <a:t>Adopting</a:t>
            </a:r>
            <a:r>
              <a:rPr lang="fr-FR" dirty="0" smtClean="0"/>
              <a:t> 95% positive </a:t>
            </a:r>
            <a:r>
              <a:rPr lang="fr-FR" dirty="0" err="1" smtClean="0"/>
              <a:t>predictive</a:t>
            </a:r>
            <a:r>
              <a:rPr lang="fr-FR" dirty="0" smtClean="0"/>
              <a:t> value (PPV) </a:t>
            </a:r>
            <a:r>
              <a:rPr lang="fr-FR" dirty="0" err="1" smtClean="0"/>
              <a:t>cutoffs</a:t>
            </a:r>
            <a:r>
              <a:rPr lang="fr-FR" dirty="0" smtClean="0"/>
              <a:t>, the </a:t>
            </a:r>
            <a:r>
              <a:rPr lang="fr-FR" dirty="0" err="1" smtClean="0"/>
              <a:t>specificity</a:t>
            </a:r>
            <a:r>
              <a:rPr lang="fr-FR" dirty="0" smtClean="0"/>
              <a:t> of IgE </a:t>
            </a:r>
            <a:r>
              <a:rPr lang="fr-FR" dirty="0" err="1" smtClean="0"/>
              <a:t>testing</a:t>
            </a:r>
            <a:r>
              <a:rPr lang="fr-FR" dirty="0" smtClean="0"/>
              <a:t> </a:t>
            </a:r>
            <a:r>
              <a:rPr lang="fr-FR" dirty="0" err="1" smtClean="0"/>
              <a:t>increases</a:t>
            </a:r>
            <a:r>
              <a:rPr lang="fr-FR" dirty="0" smtClean="0"/>
              <a:t>. </a:t>
            </a:r>
          </a:p>
          <a:p>
            <a:pPr lvl="1"/>
            <a:r>
              <a:rPr lang="fr-FR" sz="11300" i="1" dirty="0" err="1" smtClean="0"/>
              <a:t>Sampson</a:t>
            </a:r>
            <a:r>
              <a:rPr lang="fr-FR" sz="11300" i="1" dirty="0" smtClean="0"/>
              <a:t> et al (2001) </a:t>
            </a:r>
            <a:r>
              <a:rPr lang="fr-FR" dirty="0" smtClean="0"/>
              <a:t>: PA, </a:t>
            </a:r>
            <a:r>
              <a:rPr lang="fr-FR" dirty="0" err="1" smtClean="0"/>
              <a:t>cutoff</a:t>
            </a:r>
            <a:r>
              <a:rPr lang="fr-FR" dirty="0" smtClean="0"/>
              <a:t> 15 </a:t>
            </a:r>
            <a:r>
              <a:rPr lang="fr-FR" dirty="0" err="1" smtClean="0"/>
              <a:t>kU</a:t>
            </a:r>
            <a:r>
              <a:rPr lang="fr-FR" dirty="0" smtClean="0"/>
              <a:t>/L, </a:t>
            </a:r>
            <a:r>
              <a:rPr lang="fr-FR" dirty="0" err="1" smtClean="0"/>
              <a:t>Sp</a:t>
            </a:r>
            <a:r>
              <a:rPr lang="fr-FR" dirty="0" smtClean="0"/>
              <a:t>=96.8% and Se =28.4% in a UK study.7 This </a:t>
            </a:r>
            <a:r>
              <a:rPr lang="fr-FR" dirty="0" err="1" smtClean="0"/>
              <a:t>indicates</a:t>
            </a:r>
            <a:r>
              <a:rPr lang="fr-FR" dirty="0" smtClean="0"/>
              <a:t> </a:t>
            </a:r>
            <a:r>
              <a:rPr lang="fr-FR" dirty="0" err="1" smtClean="0"/>
              <a:t>that</a:t>
            </a:r>
            <a:r>
              <a:rPr lang="fr-FR" dirty="0" smtClean="0"/>
              <a:t> the 95% PPV </a:t>
            </a:r>
            <a:r>
              <a:rPr lang="fr-FR" dirty="0" err="1" smtClean="0"/>
              <a:t>cutoffs</a:t>
            </a:r>
            <a:r>
              <a:rPr lang="fr-FR" dirty="0" smtClean="0"/>
              <a:t> </a:t>
            </a:r>
            <a:r>
              <a:rPr lang="fr-FR" dirty="0" err="1" smtClean="0"/>
              <a:t>can</a:t>
            </a:r>
            <a:r>
              <a:rPr lang="fr-FR" dirty="0" smtClean="0"/>
              <a:t> </a:t>
            </a:r>
            <a:r>
              <a:rPr lang="fr-FR" dirty="0" err="1" smtClean="0"/>
              <a:t>be</a:t>
            </a:r>
            <a:r>
              <a:rPr lang="fr-FR" dirty="0" smtClean="0"/>
              <a:t> </a:t>
            </a:r>
            <a:r>
              <a:rPr lang="fr-FR" dirty="0" err="1" smtClean="0"/>
              <a:t>useful</a:t>
            </a:r>
            <a:r>
              <a:rPr lang="fr-FR" dirty="0" smtClean="0"/>
              <a:t> to </a:t>
            </a:r>
            <a:r>
              <a:rPr lang="fr-FR" dirty="0" err="1" smtClean="0"/>
              <a:t>confirm</a:t>
            </a:r>
            <a:r>
              <a:rPr lang="fr-FR" dirty="0" smtClean="0"/>
              <a:t> the </a:t>
            </a:r>
            <a:r>
              <a:rPr lang="fr-FR" dirty="0" err="1" smtClean="0"/>
              <a:t>diagnosis</a:t>
            </a:r>
            <a:r>
              <a:rPr lang="fr-FR" dirty="0" smtClean="0"/>
              <a:t> of FA, </a:t>
            </a:r>
            <a:r>
              <a:rPr lang="fr-FR" dirty="0" err="1" smtClean="0"/>
              <a:t>especially</a:t>
            </a:r>
            <a:r>
              <a:rPr lang="fr-FR" dirty="0" smtClean="0"/>
              <a:t> if </a:t>
            </a:r>
            <a:r>
              <a:rPr lang="fr-FR" dirty="0" err="1" smtClean="0"/>
              <a:t>there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a </a:t>
            </a:r>
            <a:r>
              <a:rPr lang="fr-FR" dirty="0" err="1" smtClean="0"/>
              <a:t>recent</a:t>
            </a:r>
            <a:r>
              <a:rPr lang="fr-FR" dirty="0" smtClean="0"/>
              <a:t> </a:t>
            </a:r>
            <a:r>
              <a:rPr lang="fr-FR" dirty="0" err="1" smtClean="0"/>
              <a:t>history</a:t>
            </a:r>
            <a:r>
              <a:rPr lang="fr-FR" dirty="0" smtClean="0"/>
              <a:t> of an </a:t>
            </a:r>
            <a:r>
              <a:rPr lang="fr-FR" dirty="0" err="1" smtClean="0"/>
              <a:t>immediate</a:t>
            </a:r>
            <a:r>
              <a:rPr lang="fr-FR" dirty="0" smtClean="0"/>
              <a:t>-type </a:t>
            </a:r>
            <a:r>
              <a:rPr lang="fr-FR" dirty="0" err="1" smtClean="0"/>
              <a:t>allergic</a:t>
            </a:r>
            <a:r>
              <a:rPr lang="fr-FR" dirty="0" smtClean="0"/>
              <a:t> </a:t>
            </a:r>
            <a:r>
              <a:rPr lang="fr-FR" dirty="0" err="1" smtClean="0"/>
              <a:t>reaction</a:t>
            </a:r>
            <a:r>
              <a:rPr lang="fr-FR" dirty="0" smtClean="0"/>
              <a:t>. </a:t>
            </a:r>
          </a:p>
          <a:p>
            <a:pPr lvl="1"/>
            <a:r>
              <a:rPr lang="fr-FR" dirty="0" smtClean="0"/>
              <a:t>On the </a:t>
            </a:r>
            <a:r>
              <a:rPr lang="fr-FR" dirty="0" err="1" smtClean="0"/>
              <a:t>contrary</a:t>
            </a:r>
            <a:r>
              <a:rPr lang="fr-FR" dirty="0" smtClean="0"/>
              <a:t>, the </a:t>
            </a:r>
            <a:r>
              <a:rPr lang="fr-FR" dirty="0" err="1" smtClean="0"/>
              <a:t>cutoff</a:t>
            </a:r>
            <a:r>
              <a:rPr lang="fr-FR" dirty="0" smtClean="0"/>
              <a:t> of 0.35 </a:t>
            </a:r>
            <a:r>
              <a:rPr lang="fr-FR" dirty="0" err="1" smtClean="0"/>
              <a:t>kU</a:t>
            </a:r>
            <a:r>
              <a:rPr lang="fr-FR" dirty="0" smtClean="0"/>
              <a:t>/L </a:t>
            </a:r>
            <a:r>
              <a:rPr lang="fr-FR" dirty="0" err="1" smtClean="0"/>
              <a:t>can</a:t>
            </a:r>
            <a:r>
              <a:rPr lang="fr-FR" dirty="0" smtClean="0"/>
              <a:t> </a:t>
            </a:r>
            <a:r>
              <a:rPr lang="fr-FR" dirty="0" err="1" smtClean="0"/>
              <a:t>be</a:t>
            </a:r>
            <a:r>
              <a:rPr lang="fr-FR" dirty="0" smtClean="0"/>
              <a:t> </a:t>
            </a:r>
            <a:r>
              <a:rPr lang="fr-FR" dirty="0" err="1" smtClean="0"/>
              <a:t>useful</a:t>
            </a:r>
            <a:r>
              <a:rPr lang="fr-FR" dirty="0" smtClean="0"/>
              <a:t> to </a:t>
            </a:r>
            <a:r>
              <a:rPr lang="fr-FR" dirty="0" err="1" smtClean="0"/>
              <a:t>exclude</a:t>
            </a:r>
            <a:r>
              <a:rPr lang="fr-FR" dirty="0" smtClean="0"/>
              <a:t> the </a:t>
            </a:r>
            <a:r>
              <a:rPr lang="fr-FR" dirty="0" err="1" smtClean="0"/>
              <a:t>diagnosis</a:t>
            </a:r>
            <a:r>
              <a:rPr lang="fr-FR" dirty="0" smtClean="0"/>
              <a:t> of FA as </a:t>
            </a:r>
            <a:r>
              <a:rPr lang="fr-FR" dirty="0" err="1" smtClean="0"/>
              <a:t>it</a:t>
            </a:r>
            <a:r>
              <a:rPr lang="fr-FR" dirty="0" smtClean="0"/>
              <a:t> has a high </a:t>
            </a:r>
            <a:r>
              <a:rPr lang="fr-FR" dirty="0" err="1" smtClean="0"/>
              <a:t>negative</a:t>
            </a:r>
            <a:r>
              <a:rPr lang="fr-FR" dirty="0" smtClean="0"/>
              <a:t> </a:t>
            </a:r>
            <a:r>
              <a:rPr lang="fr-FR" dirty="0" err="1" smtClean="0"/>
              <a:t>predictive</a:t>
            </a:r>
            <a:r>
              <a:rPr lang="fr-FR" dirty="0" smtClean="0"/>
              <a:t> value (NPV). </a:t>
            </a:r>
          </a:p>
          <a:p>
            <a:pPr lvl="1"/>
            <a:r>
              <a:rPr lang="fr-FR" dirty="0" smtClean="0"/>
              <a:t>Levels of sIgE </a:t>
            </a:r>
            <a:r>
              <a:rPr lang="fr-FR" dirty="0" err="1" smtClean="0"/>
              <a:t>between</a:t>
            </a:r>
            <a:r>
              <a:rPr lang="fr-FR" dirty="0" smtClean="0"/>
              <a:t> positive and </a:t>
            </a:r>
            <a:r>
              <a:rPr lang="fr-FR" dirty="0" err="1" smtClean="0"/>
              <a:t>negative</a:t>
            </a:r>
            <a:r>
              <a:rPr lang="fr-FR" dirty="0" smtClean="0"/>
              <a:t> </a:t>
            </a:r>
            <a:r>
              <a:rPr lang="fr-FR" dirty="0" err="1" smtClean="0"/>
              <a:t>cutoffs</a:t>
            </a:r>
            <a:r>
              <a:rPr lang="fr-FR" dirty="0" smtClean="0"/>
              <a:t> </a:t>
            </a:r>
            <a:r>
              <a:rPr lang="fr-FR" dirty="0" err="1" smtClean="0"/>
              <a:t>without</a:t>
            </a:r>
            <a:r>
              <a:rPr lang="fr-FR" dirty="0" smtClean="0"/>
              <a:t> a </a:t>
            </a:r>
            <a:r>
              <a:rPr lang="fr-FR" dirty="0" err="1" smtClean="0"/>
              <a:t>clear</a:t>
            </a:r>
            <a:r>
              <a:rPr lang="fr-FR" dirty="0" smtClean="0"/>
              <a:t> </a:t>
            </a:r>
            <a:r>
              <a:rPr lang="fr-FR" dirty="0" err="1" smtClean="0"/>
              <a:t>clinical</a:t>
            </a:r>
            <a:r>
              <a:rPr lang="fr-FR" dirty="0" smtClean="0"/>
              <a:t> </a:t>
            </a:r>
            <a:r>
              <a:rPr lang="fr-FR" dirty="0" err="1" smtClean="0"/>
              <a:t>history</a:t>
            </a:r>
            <a:r>
              <a:rPr lang="fr-FR" dirty="0" smtClean="0"/>
              <a:t> do not </a:t>
            </a:r>
            <a:r>
              <a:rPr lang="fr-FR" dirty="0" err="1" smtClean="0"/>
              <a:t>allow</a:t>
            </a:r>
            <a:r>
              <a:rPr lang="fr-FR" dirty="0" smtClean="0"/>
              <a:t> us to </a:t>
            </a:r>
            <a:r>
              <a:rPr lang="fr-FR" dirty="0" err="1" smtClean="0"/>
              <a:t>confirm</a:t>
            </a:r>
            <a:r>
              <a:rPr lang="fr-FR" dirty="0" smtClean="0"/>
              <a:t> or </a:t>
            </a:r>
            <a:r>
              <a:rPr lang="fr-FR" dirty="0" err="1" smtClean="0"/>
              <a:t>exclude</a:t>
            </a:r>
            <a:r>
              <a:rPr lang="fr-FR" dirty="0" smtClean="0"/>
              <a:t> the </a:t>
            </a:r>
            <a:r>
              <a:rPr lang="fr-FR" dirty="0" err="1" smtClean="0"/>
              <a:t>diagnosis</a:t>
            </a:r>
            <a:r>
              <a:rPr lang="fr-FR" dirty="0" smtClean="0"/>
              <a:t>, </a:t>
            </a:r>
            <a:r>
              <a:rPr lang="fr-FR" dirty="0" err="1" smtClean="0"/>
              <a:t>falling</a:t>
            </a:r>
            <a:r>
              <a:rPr lang="fr-FR" dirty="0" smtClean="0"/>
              <a:t> in the </a:t>
            </a:r>
            <a:r>
              <a:rPr lang="fr-FR" dirty="0" err="1" smtClean="0"/>
              <a:t>so-called</a:t>
            </a:r>
            <a:r>
              <a:rPr lang="fr-FR" dirty="0" smtClean="0"/>
              <a:t> </a:t>
            </a:r>
            <a:r>
              <a:rPr lang="fr-FR" dirty="0" err="1" smtClean="0"/>
              <a:t>immunological</a:t>
            </a:r>
            <a:r>
              <a:rPr lang="fr-FR" dirty="0" smtClean="0"/>
              <a:t> gray area</a:t>
            </a:r>
          </a:p>
          <a:p>
            <a:pPr lvl="1"/>
            <a:r>
              <a:rPr lang="fr-FR" dirty="0" smtClean="0"/>
              <a:t>Positive and </a:t>
            </a:r>
            <a:r>
              <a:rPr lang="fr-FR" dirty="0" err="1" smtClean="0"/>
              <a:t>negative</a:t>
            </a:r>
            <a:r>
              <a:rPr lang="fr-FR" dirty="0" smtClean="0"/>
              <a:t> </a:t>
            </a:r>
            <a:r>
              <a:rPr lang="fr-FR" dirty="0" err="1" smtClean="0"/>
              <a:t>cutoffs</a:t>
            </a:r>
            <a:r>
              <a:rPr lang="fr-FR" dirty="0" smtClean="0"/>
              <a:t> </a:t>
            </a:r>
            <a:r>
              <a:rPr lang="fr-FR" dirty="0" err="1" smtClean="0"/>
              <a:t>can</a:t>
            </a:r>
            <a:r>
              <a:rPr lang="fr-FR" dirty="0" smtClean="0"/>
              <a:t> </a:t>
            </a:r>
            <a:r>
              <a:rPr lang="fr-FR" dirty="0" err="1" smtClean="0"/>
              <a:t>be</a:t>
            </a:r>
            <a:r>
              <a:rPr lang="fr-FR" dirty="0" smtClean="0"/>
              <a:t> </a:t>
            </a:r>
            <a:r>
              <a:rPr lang="fr-FR" dirty="0" err="1" smtClean="0"/>
              <a:t>helpful</a:t>
            </a:r>
            <a:r>
              <a:rPr lang="fr-FR" dirty="0" smtClean="0"/>
              <a:t> in </a:t>
            </a:r>
            <a:r>
              <a:rPr lang="fr-FR" dirty="0" err="1" smtClean="0"/>
              <a:t>guiding</a:t>
            </a:r>
            <a:r>
              <a:rPr lang="fr-FR" dirty="0" smtClean="0"/>
              <a:t> the </a:t>
            </a:r>
            <a:r>
              <a:rPr lang="fr-FR" dirty="0" err="1" smtClean="0"/>
              <a:t>clinical</a:t>
            </a:r>
            <a:r>
              <a:rPr lang="fr-FR" dirty="0" smtClean="0"/>
              <a:t> </a:t>
            </a:r>
            <a:r>
              <a:rPr lang="fr-FR" dirty="0" err="1" smtClean="0"/>
              <a:t>diagnosis</a:t>
            </a:r>
            <a:r>
              <a:rPr lang="fr-FR" dirty="0" smtClean="0"/>
              <a:t> of FA; </a:t>
            </a:r>
            <a:r>
              <a:rPr lang="fr-FR" dirty="0" err="1" smtClean="0"/>
              <a:t>however</a:t>
            </a:r>
            <a:r>
              <a:rPr lang="fr-FR" dirty="0" smtClean="0"/>
              <a:t>, </a:t>
            </a:r>
            <a:r>
              <a:rPr lang="fr-FR" dirty="0" err="1" smtClean="0"/>
              <a:t>they</a:t>
            </a:r>
            <a:r>
              <a:rPr lang="fr-FR" dirty="0" smtClean="0"/>
              <a:t> are not </a:t>
            </a:r>
            <a:r>
              <a:rPr lang="fr-FR" dirty="0" err="1" smtClean="0"/>
              <a:t>absolute</a:t>
            </a:r>
            <a:r>
              <a:rPr lang="fr-FR" dirty="0" smtClean="0"/>
              <a:t> and </a:t>
            </a:r>
            <a:r>
              <a:rPr lang="fr-FR" dirty="0" err="1" smtClean="0"/>
              <a:t>need</a:t>
            </a:r>
            <a:r>
              <a:rPr lang="fr-FR" dirty="0" smtClean="0"/>
              <a:t> to </a:t>
            </a:r>
            <a:r>
              <a:rPr lang="fr-FR" dirty="0" err="1" smtClean="0"/>
              <a:t>be</a:t>
            </a:r>
            <a:r>
              <a:rPr lang="fr-FR" dirty="0" smtClean="0"/>
              <a:t> </a:t>
            </a:r>
            <a:r>
              <a:rPr lang="fr-FR" dirty="0" err="1" smtClean="0"/>
              <a:t>interpreted</a:t>
            </a:r>
            <a:r>
              <a:rPr lang="fr-FR" dirty="0" smtClean="0"/>
              <a:t> in light of the </a:t>
            </a:r>
            <a:r>
              <a:rPr lang="fr-FR" dirty="0" err="1" smtClean="0"/>
              <a:t>clinical</a:t>
            </a:r>
            <a:r>
              <a:rPr lang="fr-FR" dirty="0" smtClean="0"/>
              <a:t> </a:t>
            </a:r>
            <a:r>
              <a:rPr lang="fr-FR" dirty="0" err="1" smtClean="0"/>
              <a:t>history</a:t>
            </a:r>
            <a:r>
              <a:rPr lang="fr-FR" dirty="0" smtClean="0"/>
              <a:t>, as patients </a:t>
            </a:r>
            <a:r>
              <a:rPr lang="fr-FR" dirty="0" err="1" smtClean="0"/>
              <a:t>can</a:t>
            </a:r>
            <a:r>
              <a:rPr lang="fr-FR" dirty="0" smtClean="0"/>
              <a:t> </a:t>
            </a:r>
            <a:r>
              <a:rPr lang="fr-FR" dirty="0" err="1" smtClean="0"/>
              <a:t>still</a:t>
            </a:r>
            <a:r>
              <a:rPr lang="fr-FR" dirty="0" smtClean="0"/>
              <a:t> </a:t>
            </a:r>
            <a:r>
              <a:rPr lang="fr-FR" dirty="0" err="1" smtClean="0"/>
              <a:t>be</a:t>
            </a:r>
            <a:r>
              <a:rPr lang="fr-FR" dirty="0" smtClean="0"/>
              <a:t> </a:t>
            </a:r>
            <a:r>
              <a:rPr lang="fr-FR" dirty="0" err="1" smtClean="0"/>
              <a:t>allergic</a:t>
            </a:r>
            <a:r>
              <a:rPr lang="fr-FR" dirty="0" smtClean="0"/>
              <a:t> or </a:t>
            </a:r>
            <a:r>
              <a:rPr lang="fr-FR" dirty="0" err="1" smtClean="0"/>
              <a:t>tolerant</a:t>
            </a:r>
            <a:r>
              <a:rPr lang="fr-FR" dirty="0" smtClean="0"/>
              <a:t> </a:t>
            </a:r>
            <a:r>
              <a:rPr lang="fr-FR" dirty="0" err="1" smtClean="0"/>
              <a:t>below</a:t>
            </a:r>
            <a:r>
              <a:rPr lang="fr-FR" dirty="0" smtClean="0"/>
              <a:t> and </a:t>
            </a:r>
            <a:r>
              <a:rPr lang="fr-FR" dirty="0" err="1" smtClean="0"/>
              <a:t>above</a:t>
            </a:r>
            <a:r>
              <a:rPr lang="fr-FR" dirty="0" smtClean="0"/>
              <a:t> 95% NPV and 95% PPV, respectively.16 PPV and NPV </a:t>
            </a:r>
            <a:r>
              <a:rPr lang="fr-FR" dirty="0" err="1" smtClean="0"/>
              <a:t>decision</a:t>
            </a:r>
            <a:r>
              <a:rPr lang="fr-FR" dirty="0" smtClean="0"/>
              <a:t> </a:t>
            </a:r>
            <a:r>
              <a:rPr lang="fr-FR" dirty="0" err="1" smtClean="0"/>
              <a:t>levels</a:t>
            </a:r>
            <a:r>
              <a:rPr lang="fr-FR" dirty="0" smtClean="0"/>
              <a:t> have been </a:t>
            </a:r>
            <a:r>
              <a:rPr lang="fr-FR" dirty="0" err="1" smtClean="0"/>
              <a:t>identified</a:t>
            </a:r>
            <a:r>
              <a:rPr lang="fr-FR" dirty="0" smtClean="0"/>
              <a:t> for sIgE to </a:t>
            </a:r>
            <a:r>
              <a:rPr lang="fr-FR" dirty="0" err="1" smtClean="0"/>
              <a:t>other</a:t>
            </a:r>
            <a:r>
              <a:rPr lang="fr-FR" dirty="0" smtClean="0"/>
              <a:t> </a:t>
            </a:r>
            <a:r>
              <a:rPr lang="fr-FR" dirty="0" err="1" smtClean="0"/>
              <a:t>foods</a:t>
            </a:r>
            <a:r>
              <a:rPr lang="fr-FR" dirty="0" smtClean="0"/>
              <a:t> (Table I).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DC32EB-34A8-8345-B665-F3C19AE613A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518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40480" y="6285233"/>
            <a:ext cx="43525440" cy="13370560"/>
          </a:xfrm>
        </p:spPr>
        <p:txBody>
          <a:bodyPr anchor="b"/>
          <a:lstStyle>
            <a:lvl1pPr algn="ctr">
              <a:defRPr sz="3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00800" y="20171413"/>
            <a:ext cx="38404800" cy="9272267"/>
          </a:xfrm>
        </p:spPr>
        <p:txBody>
          <a:bodyPr/>
          <a:lstStyle>
            <a:lvl1pPr marL="0" indent="0" algn="ctr">
              <a:buNone/>
              <a:defRPr sz="13440"/>
            </a:lvl1pPr>
            <a:lvl2pPr marL="2560320" indent="0" algn="ctr">
              <a:buNone/>
              <a:defRPr sz="11200"/>
            </a:lvl2pPr>
            <a:lvl3pPr marL="5120640" indent="0" algn="ctr">
              <a:buNone/>
              <a:defRPr sz="10080"/>
            </a:lvl3pPr>
            <a:lvl4pPr marL="7680960" indent="0" algn="ctr">
              <a:buNone/>
              <a:defRPr sz="8960"/>
            </a:lvl4pPr>
            <a:lvl5pPr marL="10241280" indent="0" algn="ctr">
              <a:buNone/>
              <a:defRPr sz="8960"/>
            </a:lvl5pPr>
            <a:lvl6pPr marL="12801600" indent="0" algn="ctr">
              <a:buNone/>
              <a:defRPr sz="8960"/>
            </a:lvl6pPr>
            <a:lvl7pPr marL="15361920" indent="0" algn="ctr">
              <a:buNone/>
              <a:defRPr sz="8960"/>
            </a:lvl7pPr>
            <a:lvl8pPr marL="17922240" indent="0" algn="ctr">
              <a:buNone/>
              <a:defRPr sz="8960"/>
            </a:lvl8pPr>
            <a:lvl9pPr marL="20482560" indent="0" algn="ctr">
              <a:buNone/>
              <a:defRPr sz="896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CEEBB-9DBA-2C49-95FB-A5F568ECD013}" type="datetimeFigureOut">
              <a:rPr lang="en-US" smtClean="0"/>
              <a:t>9/20/19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CE2C6-3DFF-0247-8CC5-BC681CC654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222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CEEBB-9DBA-2C49-95FB-A5F568ECD013}" type="datetimeFigureOut">
              <a:rPr lang="en-US" smtClean="0"/>
              <a:t>9/20/19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CE2C6-3DFF-0247-8CC5-BC681CC654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376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6644583" y="2044700"/>
            <a:ext cx="11041380" cy="3254629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520443" y="2044700"/>
            <a:ext cx="32484060" cy="3254629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CEEBB-9DBA-2C49-95FB-A5F568ECD013}" type="datetimeFigureOut">
              <a:rPr lang="en-US" smtClean="0"/>
              <a:t>9/20/19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CE2C6-3DFF-0247-8CC5-BC681CC654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5476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CEEBB-9DBA-2C49-95FB-A5F568ECD013}" type="datetimeFigureOut">
              <a:rPr lang="en-US" smtClean="0"/>
              <a:t>9/20/19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CE2C6-3DFF-0247-8CC5-BC681CC654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3997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3773" y="9574541"/>
            <a:ext cx="44165520" cy="15975327"/>
          </a:xfrm>
        </p:spPr>
        <p:txBody>
          <a:bodyPr anchor="b"/>
          <a:lstStyle>
            <a:lvl1pPr>
              <a:defRPr sz="3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93773" y="25701001"/>
            <a:ext cx="44165520" cy="8401047"/>
          </a:xfrm>
        </p:spPr>
        <p:txBody>
          <a:bodyPr/>
          <a:lstStyle>
            <a:lvl1pPr marL="0" indent="0">
              <a:buNone/>
              <a:defRPr sz="13440">
                <a:solidFill>
                  <a:schemeClr val="tx1"/>
                </a:solidFill>
              </a:defRPr>
            </a:lvl1pPr>
            <a:lvl2pPr marL="2560320" indent="0">
              <a:buNone/>
              <a:defRPr sz="11200">
                <a:solidFill>
                  <a:schemeClr val="tx1">
                    <a:tint val="75000"/>
                  </a:schemeClr>
                </a:solidFill>
              </a:defRPr>
            </a:lvl2pPr>
            <a:lvl3pPr marL="5120640" indent="0">
              <a:buNone/>
              <a:defRPr sz="10080">
                <a:solidFill>
                  <a:schemeClr val="tx1">
                    <a:tint val="75000"/>
                  </a:schemeClr>
                </a:solidFill>
              </a:defRPr>
            </a:lvl3pPr>
            <a:lvl4pPr marL="7680960" indent="0">
              <a:buNone/>
              <a:defRPr sz="8960">
                <a:solidFill>
                  <a:schemeClr val="tx1">
                    <a:tint val="75000"/>
                  </a:schemeClr>
                </a:solidFill>
              </a:defRPr>
            </a:lvl4pPr>
            <a:lvl5pPr marL="10241280" indent="0">
              <a:buNone/>
              <a:defRPr sz="8960">
                <a:solidFill>
                  <a:schemeClr val="tx1">
                    <a:tint val="75000"/>
                  </a:schemeClr>
                </a:solidFill>
              </a:defRPr>
            </a:lvl5pPr>
            <a:lvl6pPr marL="12801600" indent="0">
              <a:buNone/>
              <a:defRPr sz="8960">
                <a:solidFill>
                  <a:schemeClr val="tx1">
                    <a:tint val="75000"/>
                  </a:schemeClr>
                </a:solidFill>
              </a:defRPr>
            </a:lvl6pPr>
            <a:lvl7pPr marL="15361920" indent="0">
              <a:buNone/>
              <a:defRPr sz="8960">
                <a:solidFill>
                  <a:schemeClr val="tx1">
                    <a:tint val="75000"/>
                  </a:schemeClr>
                </a:solidFill>
              </a:defRPr>
            </a:lvl7pPr>
            <a:lvl8pPr marL="17922240" indent="0">
              <a:buNone/>
              <a:defRPr sz="8960">
                <a:solidFill>
                  <a:schemeClr val="tx1">
                    <a:tint val="75000"/>
                  </a:schemeClr>
                </a:solidFill>
              </a:defRPr>
            </a:lvl8pPr>
            <a:lvl9pPr marL="20482560" indent="0">
              <a:buNone/>
              <a:defRPr sz="89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CEEBB-9DBA-2C49-95FB-A5F568ECD013}" type="datetimeFigureOut">
              <a:rPr lang="en-US" smtClean="0"/>
              <a:t>9/20/19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CE2C6-3DFF-0247-8CC5-BC681CC654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9379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20440" y="10223500"/>
            <a:ext cx="21762720" cy="2436749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923240" y="10223500"/>
            <a:ext cx="21762720" cy="2436749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CEEBB-9DBA-2C49-95FB-A5F568ECD013}" type="datetimeFigureOut">
              <a:rPr lang="en-US" smtClean="0"/>
              <a:t>9/20/19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CE2C6-3DFF-0247-8CC5-BC681CC654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1256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7110" y="2044708"/>
            <a:ext cx="44165520" cy="742315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27115" y="9414513"/>
            <a:ext cx="21662704" cy="4613907"/>
          </a:xfrm>
        </p:spPr>
        <p:txBody>
          <a:bodyPr anchor="b"/>
          <a:lstStyle>
            <a:lvl1pPr marL="0" indent="0">
              <a:buNone/>
              <a:defRPr sz="13440" b="1"/>
            </a:lvl1pPr>
            <a:lvl2pPr marL="2560320" indent="0">
              <a:buNone/>
              <a:defRPr sz="11200" b="1"/>
            </a:lvl2pPr>
            <a:lvl3pPr marL="5120640" indent="0">
              <a:buNone/>
              <a:defRPr sz="10080" b="1"/>
            </a:lvl3pPr>
            <a:lvl4pPr marL="7680960" indent="0">
              <a:buNone/>
              <a:defRPr sz="8960" b="1"/>
            </a:lvl4pPr>
            <a:lvl5pPr marL="10241280" indent="0">
              <a:buNone/>
              <a:defRPr sz="8960" b="1"/>
            </a:lvl5pPr>
            <a:lvl6pPr marL="12801600" indent="0">
              <a:buNone/>
              <a:defRPr sz="8960" b="1"/>
            </a:lvl6pPr>
            <a:lvl7pPr marL="15361920" indent="0">
              <a:buNone/>
              <a:defRPr sz="8960" b="1"/>
            </a:lvl7pPr>
            <a:lvl8pPr marL="17922240" indent="0">
              <a:buNone/>
              <a:defRPr sz="8960" b="1"/>
            </a:lvl8pPr>
            <a:lvl9pPr marL="20482560" indent="0">
              <a:buNone/>
              <a:defRPr sz="896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527115" y="14028420"/>
            <a:ext cx="21662704" cy="2063369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5923243" y="9414513"/>
            <a:ext cx="21769390" cy="4613907"/>
          </a:xfrm>
        </p:spPr>
        <p:txBody>
          <a:bodyPr anchor="b"/>
          <a:lstStyle>
            <a:lvl1pPr marL="0" indent="0">
              <a:buNone/>
              <a:defRPr sz="13440" b="1"/>
            </a:lvl1pPr>
            <a:lvl2pPr marL="2560320" indent="0">
              <a:buNone/>
              <a:defRPr sz="11200" b="1"/>
            </a:lvl2pPr>
            <a:lvl3pPr marL="5120640" indent="0">
              <a:buNone/>
              <a:defRPr sz="10080" b="1"/>
            </a:lvl3pPr>
            <a:lvl4pPr marL="7680960" indent="0">
              <a:buNone/>
              <a:defRPr sz="8960" b="1"/>
            </a:lvl4pPr>
            <a:lvl5pPr marL="10241280" indent="0">
              <a:buNone/>
              <a:defRPr sz="8960" b="1"/>
            </a:lvl5pPr>
            <a:lvl6pPr marL="12801600" indent="0">
              <a:buNone/>
              <a:defRPr sz="8960" b="1"/>
            </a:lvl6pPr>
            <a:lvl7pPr marL="15361920" indent="0">
              <a:buNone/>
              <a:defRPr sz="8960" b="1"/>
            </a:lvl7pPr>
            <a:lvl8pPr marL="17922240" indent="0">
              <a:buNone/>
              <a:defRPr sz="8960" b="1"/>
            </a:lvl8pPr>
            <a:lvl9pPr marL="20482560" indent="0">
              <a:buNone/>
              <a:defRPr sz="896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5923243" y="14028420"/>
            <a:ext cx="21769390" cy="2063369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CEEBB-9DBA-2C49-95FB-A5F568ECD013}" type="datetimeFigureOut">
              <a:rPr lang="en-US" smtClean="0"/>
              <a:t>9/20/19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CE2C6-3DFF-0247-8CC5-BC681CC654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6681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CEEBB-9DBA-2C49-95FB-A5F568ECD013}" type="datetimeFigureOut">
              <a:rPr lang="en-US" smtClean="0"/>
              <a:t>9/20/19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CE2C6-3DFF-0247-8CC5-BC681CC654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9459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CEEBB-9DBA-2C49-95FB-A5F568ECD013}" type="datetimeFigureOut">
              <a:rPr lang="en-US" smtClean="0"/>
              <a:t>9/20/19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CE2C6-3DFF-0247-8CC5-BC681CC654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175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7110" y="2560320"/>
            <a:ext cx="16515397" cy="8961120"/>
          </a:xfrm>
        </p:spPr>
        <p:txBody>
          <a:bodyPr anchor="b"/>
          <a:lstStyle>
            <a:lvl1pPr>
              <a:defRPr sz="179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769390" y="5529588"/>
            <a:ext cx="25923240" cy="27292300"/>
          </a:xfrm>
        </p:spPr>
        <p:txBody>
          <a:bodyPr/>
          <a:lstStyle>
            <a:lvl1pPr>
              <a:defRPr sz="17920"/>
            </a:lvl1pPr>
            <a:lvl2pPr>
              <a:defRPr sz="15680"/>
            </a:lvl2pPr>
            <a:lvl3pPr>
              <a:defRPr sz="13440"/>
            </a:lvl3pPr>
            <a:lvl4pPr>
              <a:defRPr sz="11200"/>
            </a:lvl4pPr>
            <a:lvl5pPr>
              <a:defRPr sz="11200"/>
            </a:lvl5pPr>
            <a:lvl6pPr>
              <a:defRPr sz="11200"/>
            </a:lvl6pPr>
            <a:lvl7pPr>
              <a:defRPr sz="11200"/>
            </a:lvl7pPr>
            <a:lvl8pPr>
              <a:defRPr sz="11200"/>
            </a:lvl8pPr>
            <a:lvl9pPr>
              <a:defRPr sz="1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27110" y="11521440"/>
            <a:ext cx="16515397" cy="21344893"/>
          </a:xfrm>
        </p:spPr>
        <p:txBody>
          <a:bodyPr/>
          <a:lstStyle>
            <a:lvl1pPr marL="0" indent="0">
              <a:buNone/>
              <a:defRPr sz="8960"/>
            </a:lvl1pPr>
            <a:lvl2pPr marL="2560320" indent="0">
              <a:buNone/>
              <a:defRPr sz="7840"/>
            </a:lvl2pPr>
            <a:lvl3pPr marL="5120640" indent="0">
              <a:buNone/>
              <a:defRPr sz="6720"/>
            </a:lvl3pPr>
            <a:lvl4pPr marL="7680960" indent="0">
              <a:buNone/>
              <a:defRPr sz="5600"/>
            </a:lvl4pPr>
            <a:lvl5pPr marL="10241280" indent="0">
              <a:buNone/>
              <a:defRPr sz="5600"/>
            </a:lvl5pPr>
            <a:lvl6pPr marL="12801600" indent="0">
              <a:buNone/>
              <a:defRPr sz="5600"/>
            </a:lvl6pPr>
            <a:lvl7pPr marL="15361920" indent="0">
              <a:buNone/>
              <a:defRPr sz="5600"/>
            </a:lvl7pPr>
            <a:lvl8pPr marL="17922240" indent="0">
              <a:buNone/>
              <a:defRPr sz="5600"/>
            </a:lvl8pPr>
            <a:lvl9pPr marL="20482560" indent="0">
              <a:buNone/>
              <a:defRPr sz="5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CEEBB-9DBA-2C49-95FB-A5F568ECD013}" type="datetimeFigureOut">
              <a:rPr lang="en-US" smtClean="0"/>
              <a:t>9/20/19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CE2C6-3DFF-0247-8CC5-BC681CC654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7395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7110" y="2560320"/>
            <a:ext cx="16515397" cy="8961120"/>
          </a:xfrm>
        </p:spPr>
        <p:txBody>
          <a:bodyPr anchor="b"/>
          <a:lstStyle>
            <a:lvl1pPr>
              <a:defRPr sz="179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1769390" y="5529588"/>
            <a:ext cx="25923240" cy="27292300"/>
          </a:xfrm>
        </p:spPr>
        <p:txBody>
          <a:bodyPr anchor="t"/>
          <a:lstStyle>
            <a:lvl1pPr marL="0" indent="0">
              <a:buNone/>
              <a:defRPr sz="17920"/>
            </a:lvl1pPr>
            <a:lvl2pPr marL="2560320" indent="0">
              <a:buNone/>
              <a:defRPr sz="15680"/>
            </a:lvl2pPr>
            <a:lvl3pPr marL="5120640" indent="0">
              <a:buNone/>
              <a:defRPr sz="13440"/>
            </a:lvl3pPr>
            <a:lvl4pPr marL="7680960" indent="0">
              <a:buNone/>
              <a:defRPr sz="11200"/>
            </a:lvl4pPr>
            <a:lvl5pPr marL="10241280" indent="0">
              <a:buNone/>
              <a:defRPr sz="11200"/>
            </a:lvl5pPr>
            <a:lvl6pPr marL="12801600" indent="0">
              <a:buNone/>
              <a:defRPr sz="11200"/>
            </a:lvl6pPr>
            <a:lvl7pPr marL="15361920" indent="0">
              <a:buNone/>
              <a:defRPr sz="11200"/>
            </a:lvl7pPr>
            <a:lvl8pPr marL="17922240" indent="0">
              <a:buNone/>
              <a:defRPr sz="11200"/>
            </a:lvl8pPr>
            <a:lvl9pPr marL="20482560" indent="0">
              <a:buNone/>
              <a:defRPr sz="1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27110" y="11521440"/>
            <a:ext cx="16515397" cy="21344893"/>
          </a:xfrm>
        </p:spPr>
        <p:txBody>
          <a:bodyPr/>
          <a:lstStyle>
            <a:lvl1pPr marL="0" indent="0">
              <a:buNone/>
              <a:defRPr sz="8960"/>
            </a:lvl1pPr>
            <a:lvl2pPr marL="2560320" indent="0">
              <a:buNone/>
              <a:defRPr sz="7840"/>
            </a:lvl2pPr>
            <a:lvl3pPr marL="5120640" indent="0">
              <a:buNone/>
              <a:defRPr sz="6720"/>
            </a:lvl3pPr>
            <a:lvl4pPr marL="7680960" indent="0">
              <a:buNone/>
              <a:defRPr sz="5600"/>
            </a:lvl4pPr>
            <a:lvl5pPr marL="10241280" indent="0">
              <a:buNone/>
              <a:defRPr sz="5600"/>
            </a:lvl5pPr>
            <a:lvl6pPr marL="12801600" indent="0">
              <a:buNone/>
              <a:defRPr sz="5600"/>
            </a:lvl6pPr>
            <a:lvl7pPr marL="15361920" indent="0">
              <a:buNone/>
              <a:defRPr sz="5600"/>
            </a:lvl7pPr>
            <a:lvl8pPr marL="17922240" indent="0">
              <a:buNone/>
              <a:defRPr sz="5600"/>
            </a:lvl8pPr>
            <a:lvl9pPr marL="20482560" indent="0">
              <a:buNone/>
              <a:defRPr sz="5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CEEBB-9DBA-2C49-95FB-A5F568ECD013}" type="datetimeFigureOut">
              <a:rPr lang="en-US" smtClean="0"/>
              <a:t>9/20/19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CE2C6-3DFF-0247-8CC5-BC681CC654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2445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20440" y="2044708"/>
            <a:ext cx="44165520" cy="74231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20440" y="10223500"/>
            <a:ext cx="44165520" cy="243674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520440" y="35595568"/>
            <a:ext cx="11521440" cy="2044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7CEEBB-9DBA-2C49-95FB-A5F568ECD013}" type="datetimeFigureOut">
              <a:rPr lang="en-US" smtClean="0"/>
              <a:t>9/20/19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962120" y="35595568"/>
            <a:ext cx="17282160" cy="2044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6164520" y="35595568"/>
            <a:ext cx="11521440" cy="2044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BCE2C6-3DFF-0247-8CC5-BC681CC654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922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5120640" rtl="0" eaLnBrk="1" latinLnBrk="0" hangingPunct="1">
        <a:lnSpc>
          <a:spcPct val="90000"/>
        </a:lnSpc>
        <a:spcBef>
          <a:spcPct val="0"/>
        </a:spcBef>
        <a:buNone/>
        <a:defRPr sz="246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0160" indent="-1280160" algn="l" defTabSz="5120640" rtl="0" eaLnBrk="1" latinLnBrk="0" hangingPunct="1">
        <a:lnSpc>
          <a:spcPct val="90000"/>
        </a:lnSpc>
        <a:spcBef>
          <a:spcPts val="5600"/>
        </a:spcBef>
        <a:buFont typeface="Arial" panose="020B0604020202020204" pitchFamily="34" charset="0"/>
        <a:buChar char="•"/>
        <a:defRPr sz="15680" kern="1200">
          <a:solidFill>
            <a:schemeClr val="tx1"/>
          </a:solidFill>
          <a:latin typeface="+mn-lt"/>
          <a:ea typeface="+mn-ea"/>
          <a:cs typeface="+mn-cs"/>
        </a:defRPr>
      </a:lvl1pPr>
      <a:lvl2pPr marL="3840480" indent="-1280160" algn="l" defTabSz="5120640" rtl="0" eaLnBrk="1" latinLnBrk="0" hangingPunct="1">
        <a:lnSpc>
          <a:spcPct val="90000"/>
        </a:lnSpc>
        <a:spcBef>
          <a:spcPts val="2800"/>
        </a:spcBef>
        <a:buFont typeface="Arial" panose="020B0604020202020204" pitchFamily="34" charset="0"/>
        <a:buChar char="•"/>
        <a:defRPr sz="1344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0" indent="-1280160" algn="l" defTabSz="5120640" rtl="0" eaLnBrk="1" latinLnBrk="0" hangingPunct="1">
        <a:lnSpc>
          <a:spcPct val="90000"/>
        </a:lnSpc>
        <a:spcBef>
          <a:spcPts val="2800"/>
        </a:spcBef>
        <a:buFont typeface="Arial" panose="020B0604020202020204" pitchFamily="34" charset="0"/>
        <a:buChar char="•"/>
        <a:defRPr sz="11200" kern="1200">
          <a:solidFill>
            <a:schemeClr val="tx1"/>
          </a:solidFill>
          <a:latin typeface="+mn-lt"/>
          <a:ea typeface="+mn-ea"/>
          <a:cs typeface="+mn-cs"/>
        </a:defRPr>
      </a:lvl3pPr>
      <a:lvl4pPr marL="8961120" indent="-1280160" algn="l" defTabSz="5120640" rtl="0" eaLnBrk="1" latinLnBrk="0" hangingPunct="1">
        <a:lnSpc>
          <a:spcPct val="90000"/>
        </a:lnSpc>
        <a:spcBef>
          <a:spcPts val="2800"/>
        </a:spcBef>
        <a:buFont typeface="Arial" panose="020B0604020202020204" pitchFamily="34" charset="0"/>
        <a:buChar char="•"/>
        <a:defRPr sz="10080" kern="1200">
          <a:solidFill>
            <a:schemeClr val="tx1"/>
          </a:solidFill>
          <a:latin typeface="+mn-lt"/>
          <a:ea typeface="+mn-ea"/>
          <a:cs typeface="+mn-cs"/>
        </a:defRPr>
      </a:lvl4pPr>
      <a:lvl5pPr marL="11521440" indent="-1280160" algn="l" defTabSz="5120640" rtl="0" eaLnBrk="1" latinLnBrk="0" hangingPunct="1">
        <a:lnSpc>
          <a:spcPct val="90000"/>
        </a:lnSpc>
        <a:spcBef>
          <a:spcPts val="2800"/>
        </a:spcBef>
        <a:buFont typeface="Arial" panose="020B0604020202020204" pitchFamily="34" charset="0"/>
        <a:buChar char="•"/>
        <a:defRPr sz="10080" kern="1200">
          <a:solidFill>
            <a:schemeClr val="tx1"/>
          </a:solidFill>
          <a:latin typeface="+mn-lt"/>
          <a:ea typeface="+mn-ea"/>
          <a:cs typeface="+mn-cs"/>
        </a:defRPr>
      </a:lvl5pPr>
      <a:lvl6pPr marL="14081760" indent="-1280160" algn="l" defTabSz="5120640" rtl="0" eaLnBrk="1" latinLnBrk="0" hangingPunct="1">
        <a:lnSpc>
          <a:spcPct val="90000"/>
        </a:lnSpc>
        <a:spcBef>
          <a:spcPts val="2800"/>
        </a:spcBef>
        <a:buFont typeface="Arial" panose="020B0604020202020204" pitchFamily="34" charset="0"/>
        <a:buChar char="•"/>
        <a:defRPr sz="10080" kern="1200">
          <a:solidFill>
            <a:schemeClr val="tx1"/>
          </a:solidFill>
          <a:latin typeface="+mn-lt"/>
          <a:ea typeface="+mn-ea"/>
          <a:cs typeface="+mn-cs"/>
        </a:defRPr>
      </a:lvl6pPr>
      <a:lvl7pPr marL="16642080" indent="-1280160" algn="l" defTabSz="5120640" rtl="0" eaLnBrk="1" latinLnBrk="0" hangingPunct="1">
        <a:lnSpc>
          <a:spcPct val="90000"/>
        </a:lnSpc>
        <a:spcBef>
          <a:spcPts val="2800"/>
        </a:spcBef>
        <a:buFont typeface="Arial" panose="020B0604020202020204" pitchFamily="34" charset="0"/>
        <a:buChar char="•"/>
        <a:defRPr sz="1008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0" indent="-1280160" algn="l" defTabSz="5120640" rtl="0" eaLnBrk="1" latinLnBrk="0" hangingPunct="1">
        <a:lnSpc>
          <a:spcPct val="90000"/>
        </a:lnSpc>
        <a:spcBef>
          <a:spcPts val="2800"/>
        </a:spcBef>
        <a:buFont typeface="Arial" panose="020B0604020202020204" pitchFamily="34" charset="0"/>
        <a:buChar char="•"/>
        <a:defRPr sz="10080" kern="1200">
          <a:solidFill>
            <a:schemeClr val="tx1"/>
          </a:solidFill>
          <a:latin typeface="+mn-lt"/>
          <a:ea typeface="+mn-ea"/>
          <a:cs typeface="+mn-cs"/>
        </a:defRPr>
      </a:lvl8pPr>
      <a:lvl9pPr marL="21762720" indent="-1280160" algn="l" defTabSz="5120640" rtl="0" eaLnBrk="1" latinLnBrk="0" hangingPunct="1">
        <a:lnSpc>
          <a:spcPct val="90000"/>
        </a:lnSpc>
        <a:spcBef>
          <a:spcPts val="2800"/>
        </a:spcBef>
        <a:buFont typeface="Arial" panose="020B0604020202020204" pitchFamily="34" charset="0"/>
        <a:buChar char="•"/>
        <a:defRPr sz="100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20640" rtl="0" eaLnBrk="1" latinLnBrk="0" hangingPunct="1">
        <a:defRPr sz="10080" kern="1200">
          <a:solidFill>
            <a:schemeClr val="tx1"/>
          </a:solidFill>
          <a:latin typeface="+mn-lt"/>
          <a:ea typeface="+mn-ea"/>
          <a:cs typeface="+mn-cs"/>
        </a:defRPr>
      </a:lvl1pPr>
      <a:lvl2pPr marL="2560320" algn="l" defTabSz="5120640" rtl="0" eaLnBrk="1" latinLnBrk="0" hangingPunct="1">
        <a:defRPr sz="10080" kern="1200">
          <a:solidFill>
            <a:schemeClr val="tx1"/>
          </a:solidFill>
          <a:latin typeface="+mn-lt"/>
          <a:ea typeface="+mn-ea"/>
          <a:cs typeface="+mn-cs"/>
        </a:defRPr>
      </a:lvl2pPr>
      <a:lvl3pPr marL="5120640" algn="l" defTabSz="5120640" rtl="0" eaLnBrk="1" latinLnBrk="0" hangingPunct="1">
        <a:defRPr sz="10080" kern="1200">
          <a:solidFill>
            <a:schemeClr val="tx1"/>
          </a:solidFill>
          <a:latin typeface="+mn-lt"/>
          <a:ea typeface="+mn-ea"/>
          <a:cs typeface="+mn-cs"/>
        </a:defRPr>
      </a:lvl3pPr>
      <a:lvl4pPr marL="7680960" algn="l" defTabSz="5120640" rtl="0" eaLnBrk="1" latinLnBrk="0" hangingPunct="1">
        <a:defRPr sz="10080" kern="1200">
          <a:solidFill>
            <a:schemeClr val="tx1"/>
          </a:solidFill>
          <a:latin typeface="+mn-lt"/>
          <a:ea typeface="+mn-ea"/>
          <a:cs typeface="+mn-cs"/>
        </a:defRPr>
      </a:lvl4pPr>
      <a:lvl5pPr marL="10241280" algn="l" defTabSz="5120640" rtl="0" eaLnBrk="1" latinLnBrk="0" hangingPunct="1">
        <a:defRPr sz="10080" kern="1200">
          <a:solidFill>
            <a:schemeClr val="tx1"/>
          </a:solidFill>
          <a:latin typeface="+mn-lt"/>
          <a:ea typeface="+mn-ea"/>
          <a:cs typeface="+mn-cs"/>
        </a:defRPr>
      </a:lvl5pPr>
      <a:lvl6pPr marL="12801600" algn="l" defTabSz="5120640" rtl="0" eaLnBrk="1" latinLnBrk="0" hangingPunct="1">
        <a:defRPr sz="10080" kern="1200">
          <a:solidFill>
            <a:schemeClr val="tx1"/>
          </a:solidFill>
          <a:latin typeface="+mn-lt"/>
          <a:ea typeface="+mn-ea"/>
          <a:cs typeface="+mn-cs"/>
        </a:defRPr>
      </a:lvl6pPr>
      <a:lvl7pPr marL="15361920" algn="l" defTabSz="5120640" rtl="0" eaLnBrk="1" latinLnBrk="0" hangingPunct="1">
        <a:defRPr sz="10080" kern="1200">
          <a:solidFill>
            <a:schemeClr val="tx1"/>
          </a:solidFill>
          <a:latin typeface="+mn-lt"/>
          <a:ea typeface="+mn-ea"/>
          <a:cs typeface="+mn-cs"/>
        </a:defRPr>
      </a:lvl7pPr>
      <a:lvl8pPr marL="17922240" algn="l" defTabSz="5120640" rtl="0" eaLnBrk="1" latinLnBrk="0" hangingPunct="1">
        <a:defRPr sz="10080" kern="1200">
          <a:solidFill>
            <a:schemeClr val="tx1"/>
          </a:solidFill>
          <a:latin typeface="+mn-lt"/>
          <a:ea typeface="+mn-ea"/>
          <a:cs typeface="+mn-cs"/>
        </a:defRPr>
      </a:lvl8pPr>
      <a:lvl9pPr marL="20482560" algn="l" defTabSz="5120640" rtl="0" eaLnBrk="1" latinLnBrk="0" hangingPunct="1">
        <a:defRPr sz="100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0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4" Type="http://schemas.openxmlformats.org/officeDocument/2006/relationships/image" Target="../media/image23.tiff"/><Relationship Id="rId5" Type="http://schemas.openxmlformats.org/officeDocument/2006/relationships/image" Target="../media/image24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4" Type="http://schemas.openxmlformats.org/officeDocument/2006/relationships/image" Target="../media/image26.tiff"/><Relationship Id="rId5" Type="http://schemas.openxmlformats.org/officeDocument/2006/relationships/image" Target="../media/image27.tiff"/><Relationship Id="rId6" Type="http://schemas.openxmlformats.org/officeDocument/2006/relationships/image" Target="../media/image28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4" Type="http://schemas.openxmlformats.org/officeDocument/2006/relationships/image" Target="../media/image17.tiff"/><Relationship Id="rId5" Type="http://schemas.openxmlformats.org/officeDocument/2006/relationships/image" Target="../media/image20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4" Type="http://schemas.openxmlformats.org/officeDocument/2006/relationships/image" Target="../media/image32.jpeg"/><Relationship Id="rId5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tiff"/><Relationship Id="rId3" Type="http://schemas.openxmlformats.org/officeDocument/2006/relationships/image" Target="../media/image14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4.png"/><Relationship Id="rId5" Type="http://schemas.openxmlformats.org/officeDocument/2006/relationships/image" Target="../media/image34.png"/><Relationship Id="rId6" Type="http://schemas.openxmlformats.org/officeDocument/2006/relationships/image" Target="../media/image3.png"/><Relationship Id="rId7" Type="http://schemas.openxmlformats.org/officeDocument/2006/relationships/image" Target="../media/image35.emf"/><Relationship Id="rId8" Type="http://schemas.openxmlformats.org/officeDocument/2006/relationships/image" Target="../media/image36.png"/><Relationship Id="rId9" Type="http://schemas.openxmlformats.org/officeDocument/2006/relationships/image" Target="../media/image37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4" Type="http://schemas.openxmlformats.org/officeDocument/2006/relationships/image" Target="../media/image40.tiff"/><Relationship Id="rId5" Type="http://schemas.openxmlformats.org/officeDocument/2006/relationships/image" Target="../media/image41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2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4" Type="http://schemas.openxmlformats.org/officeDocument/2006/relationships/image" Target="../media/image6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34.png"/><Relationship Id="rId5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44.tiff"/><Relationship Id="rId7" Type="http://schemas.openxmlformats.org/officeDocument/2006/relationships/image" Target="../media/image45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4" Type="http://schemas.openxmlformats.org/officeDocument/2006/relationships/image" Target="../media/image11.tiff"/><Relationship Id="rId5" Type="http://schemas.openxmlformats.org/officeDocument/2006/relationships/image" Target="../media/image12.tiff"/><Relationship Id="rId6" Type="http://schemas.openxmlformats.org/officeDocument/2006/relationships/image" Target="../media/image13.tiff"/><Relationship Id="rId7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4" Type="http://schemas.openxmlformats.org/officeDocument/2006/relationships/image" Target="../media/image16.tiff"/><Relationship Id="rId5" Type="http://schemas.openxmlformats.org/officeDocument/2006/relationships/image" Target="../media/image17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8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4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12FA3425-2E16-E04B-832D-AB57AAD77641}"/>
              </a:ext>
            </a:extLst>
          </p:cNvPr>
          <p:cNvSpPr txBox="1"/>
          <p:nvPr/>
        </p:nvSpPr>
        <p:spPr>
          <a:xfrm>
            <a:off x="0" y="16301484"/>
            <a:ext cx="5120640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b="1" dirty="0" smtClean="0">
                <a:solidFill>
                  <a:srgbClr val="005393"/>
                </a:solidFill>
                <a:latin typeface="DIN-Bold" pitchFamily="2" charset="0"/>
              </a:rPr>
              <a:t>Good </a:t>
            </a:r>
            <a:r>
              <a:rPr lang="en-US" sz="13800" b="1" dirty="0" smtClean="0">
                <a:solidFill>
                  <a:srgbClr val="005393"/>
                </a:solidFill>
                <a:latin typeface="DIN-Bold" pitchFamily="2" charset="0"/>
              </a:rPr>
              <a:t>Clinical Practice</a:t>
            </a:r>
            <a:endParaRPr lang="en-US" sz="13800" b="1" dirty="0" smtClean="0">
              <a:solidFill>
                <a:srgbClr val="005393"/>
              </a:solidFill>
              <a:latin typeface="DIN-Bold" pitchFamily="2" charset="0"/>
            </a:endParaRPr>
          </a:p>
          <a:p>
            <a:pPr algn="ctr"/>
            <a:r>
              <a:rPr lang="en-US" sz="13800" b="1" dirty="0">
                <a:solidFill>
                  <a:srgbClr val="005393"/>
                </a:solidFill>
                <a:latin typeface="DIN-Bold" pitchFamily="2" charset="0"/>
              </a:rPr>
              <a:t>f</a:t>
            </a:r>
            <a:r>
              <a:rPr lang="en-US" sz="13800" b="1" dirty="0" smtClean="0">
                <a:solidFill>
                  <a:srgbClr val="005393"/>
                </a:solidFill>
                <a:latin typeface="DIN-Bold" pitchFamily="2" charset="0"/>
              </a:rPr>
              <a:t>or</a:t>
            </a:r>
            <a:r>
              <a:rPr lang="en-US" sz="13800" b="1" i="1" dirty="0" smtClean="0">
                <a:solidFill>
                  <a:srgbClr val="005393"/>
                </a:solidFill>
                <a:latin typeface="DIN-Bold" pitchFamily="2" charset="0"/>
              </a:rPr>
              <a:t> in-vitro</a:t>
            </a:r>
            <a:r>
              <a:rPr lang="en-US" sz="13800" b="1" dirty="0" smtClean="0">
                <a:solidFill>
                  <a:srgbClr val="005393"/>
                </a:solidFill>
                <a:latin typeface="DIN-Bold" pitchFamily="2" charset="0"/>
              </a:rPr>
              <a:t> </a:t>
            </a:r>
            <a:r>
              <a:rPr lang="en-US" sz="13800" b="1" dirty="0" smtClean="0">
                <a:solidFill>
                  <a:srgbClr val="005393"/>
                </a:solidFill>
                <a:latin typeface="DIN-Bold" pitchFamily="2" charset="0"/>
              </a:rPr>
              <a:t>diagnosis of food allergy</a:t>
            </a:r>
            <a:endParaRPr lang="en-US" sz="8800" b="1" dirty="0">
              <a:solidFill>
                <a:srgbClr val="005393"/>
              </a:solidFill>
              <a:latin typeface="DIN-Bold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C2F7802D-9917-354C-B67C-5C6AD1D6FE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312" y="31596806"/>
            <a:ext cx="11790938" cy="674724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5B661ADF-7634-E245-A7DC-0397BB01BB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21326" y="20633280"/>
            <a:ext cx="9763748" cy="976374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95EE253E-7C77-F44B-916A-B234C576FA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72222" y="31941457"/>
            <a:ext cx="11278805" cy="6463343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259C3E34-9B0C-BF4D-9040-24B11958F300}"/>
              </a:ext>
            </a:extLst>
          </p:cNvPr>
          <p:cNvSpPr txBox="1"/>
          <p:nvPr/>
        </p:nvSpPr>
        <p:spPr>
          <a:xfrm>
            <a:off x="14432429" y="30665782"/>
            <a:ext cx="2234941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 err="1" smtClean="0">
                <a:solidFill>
                  <a:srgbClr val="F26B21"/>
                </a:solidFill>
                <a:latin typeface="DIN-Bold" pitchFamily="2" charset="0"/>
              </a:rPr>
              <a:t>Romy</a:t>
            </a:r>
            <a:r>
              <a:rPr lang="en-US" sz="11500" dirty="0" smtClean="0">
                <a:solidFill>
                  <a:srgbClr val="F26B21"/>
                </a:solidFill>
                <a:latin typeface="DIN-Bold" pitchFamily="2" charset="0"/>
              </a:rPr>
              <a:t> GADISSEUR</a:t>
            </a:r>
            <a:endParaRPr lang="en-US" sz="11500" dirty="0">
              <a:solidFill>
                <a:srgbClr val="F26B21"/>
              </a:solidFill>
              <a:latin typeface="DIN-Bold" pitchFamily="2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="" xmlns:a16="http://schemas.microsoft.com/office/drawing/2014/main" id="{3B359E3D-2708-D04B-B9E7-716EDEA75018}"/>
              </a:ext>
            </a:extLst>
          </p:cNvPr>
          <p:cNvSpPr txBox="1"/>
          <p:nvPr/>
        </p:nvSpPr>
        <p:spPr>
          <a:xfrm>
            <a:off x="14432429" y="32614841"/>
            <a:ext cx="22349415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DIN-Regular" pitchFamily="2" charset="0"/>
              </a:rPr>
              <a:t>Department of Clinical Chemistry</a:t>
            </a:r>
          </a:p>
          <a:p>
            <a:pPr algn="ctr"/>
            <a:r>
              <a:rPr lang="en-US" sz="6000" dirty="0">
                <a:latin typeface="DIN-Regular" pitchFamily="2" charset="0"/>
              </a:rPr>
              <a:t>University of Liège, CHU </a:t>
            </a:r>
            <a:r>
              <a:rPr lang="en-US" sz="6000" dirty="0" err="1">
                <a:latin typeface="DIN-Regular" pitchFamily="2" charset="0"/>
              </a:rPr>
              <a:t>Sart</a:t>
            </a:r>
            <a:r>
              <a:rPr lang="en-US" sz="6000" dirty="0">
                <a:latin typeface="DIN-Regular" pitchFamily="2" charset="0"/>
              </a:rPr>
              <a:t>-Tilman</a:t>
            </a:r>
          </a:p>
          <a:p>
            <a:pPr algn="ctr"/>
            <a:r>
              <a:rPr lang="en-US" sz="6000" dirty="0">
                <a:latin typeface="DIN-Regular" pitchFamily="2" charset="0"/>
              </a:rPr>
              <a:t>Liège, Belgium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="" xmlns:a16="http://schemas.microsoft.com/office/drawing/2014/main" id="{087BADED-57DC-BA46-80C7-53945CC8D7D6}"/>
              </a:ext>
            </a:extLst>
          </p:cNvPr>
          <p:cNvSpPr txBox="1"/>
          <p:nvPr/>
        </p:nvSpPr>
        <p:spPr>
          <a:xfrm>
            <a:off x="14432429" y="36107004"/>
            <a:ext cx="223494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atin typeface="DIN-Regular" pitchFamily="2" charset="0"/>
              </a:rPr>
              <a:t>Email: </a:t>
            </a:r>
            <a:r>
              <a:rPr lang="en-US" sz="6000" i="1" dirty="0" err="1" smtClean="0">
                <a:solidFill>
                  <a:srgbClr val="005393"/>
                </a:solidFill>
                <a:latin typeface="DIN-Regular" pitchFamily="2" charset="0"/>
              </a:rPr>
              <a:t>romy.gadisseur</a:t>
            </a:r>
            <a:r>
              <a:rPr lang="en-US" sz="6000" i="1" dirty="0" err="1" smtClean="0">
                <a:solidFill>
                  <a:srgbClr val="005393"/>
                </a:solidFill>
              </a:rPr>
              <a:t>@</a:t>
            </a:r>
            <a:r>
              <a:rPr lang="en-US" sz="6000" i="1" dirty="0" err="1" smtClean="0">
                <a:solidFill>
                  <a:srgbClr val="005393"/>
                </a:solidFill>
                <a:latin typeface="DIN-Regular" pitchFamily="2" charset="0"/>
              </a:rPr>
              <a:t>chuliege.be</a:t>
            </a:r>
            <a:endParaRPr lang="en-US" sz="6000" i="1" dirty="0">
              <a:solidFill>
                <a:srgbClr val="005393"/>
              </a:solidFill>
              <a:latin typeface="DIN-Regula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3995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3520440" y="1"/>
            <a:ext cx="44165520" cy="434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2064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64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CA" sz="13800" b="1" dirty="0" smtClean="0">
                <a:solidFill>
                  <a:srgbClr val="F26B21"/>
                </a:solidFill>
                <a:latin typeface="DIN-Regular" pitchFamily="2" charset="0"/>
                <a:ea typeface="+mn-ea"/>
                <a:cs typeface="+mn-cs"/>
              </a:rPr>
              <a:t>Clinical Reasoning to Diagnose Food Allergy</a:t>
            </a:r>
            <a:endParaRPr lang="en-CA" sz="13800" b="1" dirty="0">
              <a:solidFill>
                <a:srgbClr val="F26B21"/>
              </a:solidFill>
              <a:latin typeface="DIN-Regular" pitchFamily="2" charset="0"/>
              <a:ea typeface="+mn-ea"/>
              <a:cs typeface="+mn-cs"/>
            </a:endParaRPr>
          </a:p>
        </p:txBody>
      </p:sp>
      <p:sp>
        <p:nvSpPr>
          <p:cNvPr id="5" name="Espace réservé du contenu 2"/>
          <p:cNvSpPr>
            <a:spLocks noGrp="1"/>
          </p:cNvSpPr>
          <p:nvPr>
            <p:ph idx="1"/>
          </p:nvPr>
        </p:nvSpPr>
        <p:spPr>
          <a:xfrm>
            <a:off x="2032000" y="5623562"/>
            <a:ext cx="46837600" cy="33924240"/>
          </a:xfrm>
        </p:spPr>
        <p:txBody>
          <a:bodyPr>
            <a:noAutofit/>
          </a:bodyPr>
          <a:lstStyle/>
          <a:p>
            <a:r>
              <a:rPr lang="en-US" sz="11500" dirty="0" smtClean="0"/>
              <a:t>Conventional </a:t>
            </a:r>
            <a:r>
              <a:rPr lang="en-US" sz="11500" dirty="0" err="1" smtClean="0"/>
              <a:t>IgE</a:t>
            </a:r>
            <a:r>
              <a:rPr lang="en-US" sz="11500" dirty="0" smtClean="0"/>
              <a:t> testing : natural extracts useful for some time.</a:t>
            </a:r>
          </a:p>
          <a:p>
            <a:pPr lvl="1"/>
            <a:r>
              <a:rPr lang="en-US" sz="11500" dirty="0" smtClean="0"/>
              <a:t>Component allergen tests :</a:t>
            </a:r>
          </a:p>
          <a:p>
            <a:pPr lvl="2"/>
            <a:r>
              <a:rPr lang="en-US" sz="9600" dirty="0" smtClean="0"/>
              <a:t>More precise profiling of the allergen-sIgE repertoire. </a:t>
            </a:r>
          </a:p>
          <a:p>
            <a:pPr lvl="2"/>
            <a:r>
              <a:rPr lang="en-US" sz="9600" dirty="0"/>
              <a:t>H</a:t>
            </a:r>
            <a:r>
              <a:rPr lang="en-US" sz="9600" dirty="0" smtClean="0"/>
              <a:t>igher diagnostic precision.</a:t>
            </a:r>
          </a:p>
          <a:p>
            <a:pPr lvl="2"/>
            <a:r>
              <a:rPr lang="en-US" sz="9600" dirty="0"/>
              <a:t>B</a:t>
            </a:r>
            <a:r>
              <a:rPr lang="en-US" sz="9600" dirty="0" smtClean="0"/>
              <a:t>etter management of the patient</a:t>
            </a:r>
            <a:r>
              <a:rPr lang="en-US" sz="8000" dirty="0" smtClean="0"/>
              <a:t>. </a:t>
            </a:r>
            <a:endParaRPr lang="en-US" sz="9600" dirty="0" smtClean="0"/>
          </a:p>
          <a:p>
            <a:pPr lvl="2"/>
            <a:r>
              <a:rPr lang="en-US" sz="9600" dirty="0" smtClean="0"/>
              <a:t>The list of allergenic molecules available for testing is not </a:t>
            </a:r>
            <a:r>
              <a:rPr lang="en-US" sz="9600" dirty="0" smtClean="0"/>
              <a:t>complete</a:t>
            </a:r>
            <a:r>
              <a:rPr lang="en-US" sz="9600" dirty="0" smtClean="0"/>
              <a:t>.</a:t>
            </a:r>
          </a:p>
          <a:p>
            <a:r>
              <a:rPr lang="en-US" sz="11500" dirty="0"/>
              <a:t>Molecular allergens for </a:t>
            </a:r>
            <a:r>
              <a:rPr lang="en-US" sz="11500" dirty="0" err="1"/>
              <a:t>IgE</a:t>
            </a:r>
            <a:r>
              <a:rPr lang="en-US" sz="11500" dirty="0"/>
              <a:t> testing provide additional information, particularly in </a:t>
            </a:r>
            <a:r>
              <a:rPr lang="en-US" sz="11500" dirty="0" err="1"/>
              <a:t>polysensitized</a:t>
            </a:r>
            <a:r>
              <a:rPr lang="en-US" sz="11500" dirty="0"/>
              <a:t> patients and with allergens of low abundance, low stability or associated risks.</a:t>
            </a:r>
          </a:p>
          <a:p>
            <a:r>
              <a:rPr lang="en-US" sz="11500" dirty="0" err="1"/>
              <a:t>IgE</a:t>
            </a:r>
            <a:r>
              <a:rPr lang="en-US" sz="11500" dirty="0"/>
              <a:t> reactivity to members of the same allergen family reflect the degree of protein homology and </a:t>
            </a:r>
            <a:r>
              <a:rPr lang="en-US" sz="11500" dirty="0" err="1"/>
              <a:t>IgE</a:t>
            </a:r>
            <a:r>
              <a:rPr lang="en-US" sz="11500" dirty="0"/>
              <a:t> cross-reactivity. </a:t>
            </a:r>
          </a:p>
          <a:p>
            <a:pPr lvl="1"/>
            <a:r>
              <a:rPr lang="en-US" sz="9600" i="1" dirty="0" smtClean="0"/>
              <a:t>If it is high, the relevance needs to be sorted out clinically. </a:t>
            </a:r>
            <a:endParaRPr lang="en-US" sz="9600" dirty="0" smtClean="0"/>
          </a:p>
          <a:p>
            <a:pPr marL="0" lvl="1" indent="0">
              <a:spcBef>
                <a:spcPts val="5600"/>
              </a:spcBef>
              <a:buNone/>
            </a:pPr>
            <a:endParaRPr lang="en-US" sz="6000" dirty="0" smtClean="0"/>
          </a:p>
          <a:p>
            <a:pPr marL="3978275" lvl="1" indent="0">
              <a:spcBef>
                <a:spcPts val="5600"/>
              </a:spcBef>
              <a:buNone/>
            </a:pPr>
            <a:r>
              <a:rPr lang="en-US" sz="11500" dirty="0" smtClean="0"/>
              <a:t>“</a:t>
            </a:r>
            <a:r>
              <a:rPr lang="en-US" sz="11500" dirty="0"/>
              <a:t>always think molecular - use molecules, when needed”. </a:t>
            </a:r>
          </a:p>
          <a:p>
            <a:endParaRPr lang="en-US" sz="11500" i="1" dirty="0" smtClean="0"/>
          </a:p>
          <a:p>
            <a:r>
              <a:rPr lang="en-US" sz="11500" i="1" dirty="0" smtClean="0"/>
              <a:t>Positive sensitizations to allergen extracts or molecules are only clinically relevant in case of corresponding symptoms</a:t>
            </a:r>
            <a:endParaRPr lang="en-US" sz="11500" dirty="0" smtClean="0"/>
          </a:p>
          <a:p>
            <a:pPr marL="2560320" lvl="1" indent="0">
              <a:buNone/>
            </a:pPr>
            <a:endParaRPr lang="en-US" sz="11500" dirty="0" smtClean="0"/>
          </a:p>
          <a:p>
            <a:pPr lvl="1"/>
            <a:endParaRPr lang="en-US" sz="11500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80" y="32761907"/>
            <a:ext cx="2857500" cy="2857500"/>
          </a:xfrm>
          <a:prstGeom prst="rect">
            <a:avLst/>
          </a:prstGeom>
        </p:spPr>
      </p:pic>
      <p:sp>
        <p:nvSpPr>
          <p:cNvPr id="7" name="Rounded Rectangle 13">
            <a:extLst>
              <a:ext uri="{FF2B5EF4-FFF2-40B4-BE49-F238E27FC236}">
                <a16:creationId xmlns="" xmlns:a16="http://schemas.microsoft.com/office/drawing/2014/main" id="{095DAE0C-7E6F-4F4B-8BF5-8C0ED47CA8B5}"/>
              </a:ext>
            </a:extLst>
          </p:cNvPr>
          <p:cNvSpPr/>
          <p:nvPr/>
        </p:nvSpPr>
        <p:spPr>
          <a:xfrm>
            <a:off x="2032000" y="32761907"/>
            <a:ext cx="46837600" cy="5393285"/>
          </a:xfrm>
          <a:prstGeom prst="roundRect">
            <a:avLst/>
          </a:pr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5443" dirty="0"/>
          </a:p>
        </p:txBody>
      </p:sp>
      <p:sp>
        <p:nvSpPr>
          <p:cNvPr id="8" name="Titre 1"/>
          <p:cNvSpPr txBox="1">
            <a:spLocks/>
          </p:cNvSpPr>
          <p:nvPr/>
        </p:nvSpPr>
        <p:spPr>
          <a:xfrm rot="19860733">
            <a:off x="4154772" y="14615419"/>
            <a:ext cx="44240669" cy="7152253"/>
          </a:xfrm>
          <a:prstGeom prst="rect">
            <a:avLst/>
          </a:prstGeom>
          <a:gradFill>
            <a:gsLst>
              <a:gs pos="0">
                <a:srgbClr val="E0E7F5"/>
              </a:gs>
              <a:gs pos="0">
                <a:srgbClr val="E9EEF8">
                  <a:lumMod val="56000"/>
                  <a:lumOff val="44000"/>
                </a:srgbClr>
              </a:gs>
              <a:gs pos="0">
                <a:schemeClr val="accent1">
                  <a:lumMod val="5000"/>
                  <a:lumOff val="95000"/>
                </a:schemeClr>
              </a:gs>
              <a:gs pos="0">
                <a:schemeClr val="accent1">
                  <a:lumMod val="45000"/>
                  <a:lumOff val="55000"/>
                </a:schemeClr>
              </a:gs>
              <a:gs pos="0">
                <a:schemeClr val="accent1">
                  <a:lumMod val="45000"/>
                  <a:lumOff val="55000"/>
                </a:schemeClr>
              </a:gs>
              <a:gs pos="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vert="horz" lIns="91440" tIns="45720" rIns="91440" bIns="45720" rtlCol="0" anchor="ctr">
            <a:noAutofit/>
          </a:bodyPr>
          <a:lstStyle>
            <a:lvl1pPr algn="l" defTabSz="512064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64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CA" sz="28700" b="1" dirty="0" smtClean="0">
                <a:solidFill>
                  <a:srgbClr val="FF0000"/>
                </a:solidFill>
                <a:latin typeface="DIN-Regular" pitchFamily="2" charset="0"/>
                <a:ea typeface="+mn-ea"/>
                <a:cs typeface="+mn-cs"/>
              </a:rPr>
              <a:t>6 </a:t>
            </a:r>
            <a:r>
              <a:rPr lang="en-CA" sz="28700" b="1" dirty="0" err="1" smtClean="0">
                <a:solidFill>
                  <a:srgbClr val="FF0000"/>
                </a:solidFill>
                <a:latin typeface="DIN-Regular" pitchFamily="2" charset="0"/>
                <a:ea typeface="+mn-ea"/>
                <a:cs typeface="+mn-cs"/>
              </a:rPr>
              <a:t>IgE</a:t>
            </a:r>
            <a:r>
              <a:rPr lang="en-CA" sz="28700" b="1" dirty="0" smtClean="0">
                <a:solidFill>
                  <a:srgbClr val="FF0000"/>
                </a:solidFill>
                <a:latin typeface="DIN-Regular" pitchFamily="2" charset="0"/>
                <a:ea typeface="+mn-ea"/>
                <a:cs typeface="+mn-cs"/>
              </a:rPr>
              <a:t>/day reimbursed</a:t>
            </a:r>
          </a:p>
          <a:p>
            <a:pPr algn="ctr"/>
            <a:r>
              <a:rPr lang="en-CA" sz="28700" b="1" dirty="0" smtClean="0">
                <a:solidFill>
                  <a:srgbClr val="FF0000"/>
                </a:solidFill>
                <a:latin typeface="DIN-Regular" pitchFamily="2" charset="0"/>
                <a:ea typeface="+mn-ea"/>
                <a:cs typeface="+mn-cs"/>
              </a:rPr>
              <a:t>+8€15 each</a:t>
            </a:r>
            <a:endParaRPr lang="en-CA" sz="28700" b="1" dirty="0">
              <a:solidFill>
                <a:srgbClr val="FF0000"/>
              </a:solidFill>
              <a:latin typeface="DIN-Regular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7174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1892020" y="4922598"/>
            <a:ext cx="22899662" cy="70783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280160" indent="-1280160" algn="l" defTabSz="5120640" rtl="0" eaLnBrk="1" latinLnBrk="0" hangingPunct="1">
              <a:lnSpc>
                <a:spcPct val="90000"/>
              </a:lnSpc>
              <a:spcBef>
                <a:spcPts val="5600"/>
              </a:spcBef>
              <a:buFont typeface="Arial" panose="020B0604020202020204" pitchFamily="34" charset="0"/>
              <a:buChar char="•"/>
              <a:defRPr sz="15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40480" indent="-1280160" algn="l" defTabSz="5120640" rtl="0" eaLnBrk="1" latinLnBrk="0" hangingPunct="1">
              <a:lnSpc>
                <a:spcPct val="90000"/>
              </a:lnSpc>
              <a:spcBef>
                <a:spcPts val="2800"/>
              </a:spcBef>
              <a:buFont typeface="Arial" panose="020B0604020202020204" pitchFamily="34" charset="0"/>
              <a:buChar char="•"/>
              <a:defRPr sz="13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00800" indent="-1280160" algn="l" defTabSz="5120640" rtl="0" eaLnBrk="1" latinLnBrk="0" hangingPunct="1">
              <a:lnSpc>
                <a:spcPct val="90000"/>
              </a:lnSpc>
              <a:spcBef>
                <a:spcPts val="2800"/>
              </a:spcBef>
              <a:buFont typeface="Arial" panose="020B0604020202020204" pitchFamily="34" charset="0"/>
              <a:buChar char="•"/>
              <a:defRPr sz="1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61120" indent="-1280160" algn="l" defTabSz="5120640" rtl="0" eaLnBrk="1" latinLnBrk="0" hangingPunct="1">
              <a:lnSpc>
                <a:spcPct val="90000"/>
              </a:lnSpc>
              <a:spcBef>
                <a:spcPts val="2800"/>
              </a:spcBef>
              <a:buFont typeface="Arial" panose="020B0604020202020204" pitchFamily="34" charset="0"/>
              <a:buChar char="•"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21440" indent="-1280160" algn="l" defTabSz="5120640" rtl="0" eaLnBrk="1" latinLnBrk="0" hangingPunct="1">
              <a:lnSpc>
                <a:spcPct val="90000"/>
              </a:lnSpc>
              <a:spcBef>
                <a:spcPts val="2800"/>
              </a:spcBef>
              <a:buFont typeface="Arial" panose="020B0604020202020204" pitchFamily="34" charset="0"/>
              <a:buChar char="•"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081760" indent="-1280160" algn="l" defTabSz="5120640" rtl="0" eaLnBrk="1" latinLnBrk="0" hangingPunct="1">
              <a:lnSpc>
                <a:spcPct val="90000"/>
              </a:lnSpc>
              <a:spcBef>
                <a:spcPts val="2800"/>
              </a:spcBef>
              <a:buFont typeface="Arial" panose="020B0604020202020204" pitchFamily="34" charset="0"/>
              <a:buChar char="•"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642080" indent="-1280160" algn="l" defTabSz="5120640" rtl="0" eaLnBrk="1" latinLnBrk="0" hangingPunct="1">
              <a:lnSpc>
                <a:spcPct val="90000"/>
              </a:lnSpc>
              <a:spcBef>
                <a:spcPts val="2800"/>
              </a:spcBef>
              <a:buFont typeface="Arial" panose="020B0604020202020204" pitchFamily="34" charset="0"/>
              <a:buChar char="•"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0" indent="-1280160" algn="l" defTabSz="5120640" rtl="0" eaLnBrk="1" latinLnBrk="0" hangingPunct="1">
              <a:lnSpc>
                <a:spcPct val="90000"/>
              </a:lnSpc>
              <a:spcBef>
                <a:spcPts val="2800"/>
              </a:spcBef>
              <a:buFont typeface="Arial" panose="020B0604020202020204" pitchFamily="34" charset="0"/>
              <a:buChar char="•"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762720" indent="-1280160" algn="l" defTabSz="5120640" rtl="0" eaLnBrk="1" latinLnBrk="0" hangingPunct="1">
              <a:lnSpc>
                <a:spcPct val="90000"/>
              </a:lnSpc>
              <a:spcBef>
                <a:spcPts val="2800"/>
              </a:spcBef>
              <a:buFont typeface="Arial" panose="020B0604020202020204" pitchFamily="34" charset="0"/>
              <a:buChar char="•"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fr-FR" sz="6600" b="1" i="1" dirty="0" smtClean="0">
                <a:solidFill>
                  <a:srgbClr val="006699"/>
                </a:solidFill>
                <a:latin typeface="Times New Roman" charset="0"/>
                <a:cs typeface="ＭＳ Ｐゴシック" charset="-128"/>
              </a:rPr>
              <a:t>PR-10 Protein, Bet v 1 homologue</a:t>
            </a:r>
          </a:p>
          <a:p>
            <a:pPr marL="0" lvl="1" indent="0">
              <a:spcBef>
                <a:spcPts val="5600"/>
              </a:spcBef>
              <a:buNone/>
            </a:pPr>
            <a:r>
              <a:rPr lang="en-US" altLang="fr-FR" sz="5400" dirty="0" smtClean="0">
                <a:solidFill>
                  <a:srgbClr val="006699"/>
                </a:solidFill>
                <a:latin typeface="Times New Roman" charset="0"/>
                <a:ea typeface="ＭＳ Ｐゴシック" charset="-128"/>
              </a:rPr>
              <a:t>Unstable to heat, cooked fruits generally tolerated</a:t>
            </a:r>
          </a:p>
          <a:p>
            <a:pPr marL="0" lvl="1" indent="0">
              <a:spcBef>
                <a:spcPts val="5600"/>
              </a:spcBef>
              <a:buNone/>
            </a:pPr>
            <a:r>
              <a:rPr lang="en-US" altLang="fr-FR" sz="5400" dirty="0" smtClean="0">
                <a:solidFill>
                  <a:srgbClr val="006699"/>
                </a:solidFill>
                <a:latin typeface="Times New Roman" charset="0"/>
                <a:ea typeface="ＭＳ Ｐゴシック" charset="-128"/>
              </a:rPr>
              <a:t>Local symptoms = Oral Allergy Syndrome</a:t>
            </a:r>
          </a:p>
          <a:p>
            <a:pPr marL="0" lvl="1" indent="0">
              <a:spcBef>
                <a:spcPts val="5600"/>
              </a:spcBef>
              <a:buNone/>
            </a:pPr>
            <a:r>
              <a:rPr lang="en-US" altLang="fr-FR" sz="5400" dirty="0" smtClean="0">
                <a:solidFill>
                  <a:srgbClr val="006699"/>
                </a:solidFill>
                <a:latin typeface="Times New Roman" charset="0"/>
                <a:ea typeface="ＭＳ Ｐゴシック" charset="-128"/>
              </a:rPr>
              <a:t>Allergy to fruits and vegetables in the North of Europe</a:t>
            </a:r>
            <a:endParaRPr lang="en-US" altLang="ja-JP" sz="5400" u="sng" dirty="0" smtClean="0">
              <a:solidFill>
                <a:srgbClr val="006699"/>
              </a:solidFill>
              <a:latin typeface="Times New Roman" charset="0"/>
              <a:ea typeface="ＭＳ Ｐゴシック" charset="-128"/>
            </a:endParaRPr>
          </a:p>
          <a:p>
            <a:pPr lvl="2" algn="just"/>
            <a:endParaRPr lang="en-US" altLang="fr-FR" sz="5400" b="1" dirty="0">
              <a:solidFill>
                <a:srgbClr val="006699"/>
              </a:solidFill>
              <a:latin typeface="Times New Roman" charset="0"/>
              <a:ea typeface="ＭＳ Ｐゴシック" charset="-128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8121" y="12501247"/>
            <a:ext cx="20480796" cy="6335393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/>
          <a:srcRect t="53983"/>
          <a:stretch/>
        </p:blipFill>
        <p:spPr>
          <a:xfrm>
            <a:off x="26772366" y="12409714"/>
            <a:ext cx="22859595" cy="642692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4"/>
          <a:srcRect t="49271"/>
          <a:stretch/>
        </p:blipFill>
        <p:spPr>
          <a:xfrm>
            <a:off x="625356" y="26778857"/>
            <a:ext cx="24166326" cy="6322423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5"/>
          <a:srcRect t="27163"/>
          <a:stretch/>
        </p:blipFill>
        <p:spPr>
          <a:xfrm>
            <a:off x="25603200" y="26014679"/>
            <a:ext cx="23857944" cy="7850777"/>
          </a:xfrm>
          <a:prstGeom prst="rect">
            <a:avLst/>
          </a:prstGeom>
        </p:spPr>
      </p:pic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3520440" y="1296563"/>
            <a:ext cx="44165520" cy="3275437"/>
          </a:xfrm>
        </p:spPr>
        <p:txBody>
          <a:bodyPr>
            <a:normAutofit/>
          </a:bodyPr>
          <a:lstStyle/>
          <a:p>
            <a:pPr algn="ctr"/>
            <a:r>
              <a:rPr lang="nl-BE" sz="15300" b="1" dirty="0" smtClean="0">
                <a:solidFill>
                  <a:srgbClr val="F26B21"/>
                </a:solidFill>
                <a:latin typeface="DIN-Regular" pitchFamily="2" charset="0"/>
              </a:rPr>
              <a:t>Main Protein Families</a:t>
            </a:r>
            <a:endParaRPr lang="fr-FR" sz="15300" b="1" dirty="0">
              <a:solidFill>
                <a:srgbClr val="F26B21"/>
              </a:solidFill>
              <a:latin typeface="DIN-Regular" pitchFamily="2" charset="0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25603200" y="5041238"/>
            <a:ext cx="22899662" cy="70783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280160" indent="-1280160" algn="l" defTabSz="5120640" rtl="0" eaLnBrk="1" latinLnBrk="0" hangingPunct="1">
              <a:lnSpc>
                <a:spcPct val="90000"/>
              </a:lnSpc>
              <a:spcBef>
                <a:spcPts val="5600"/>
              </a:spcBef>
              <a:buFont typeface="Arial" panose="020B0604020202020204" pitchFamily="34" charset="0"/>
              <a:buChar char="•"/>
              <a:defRPr sz="15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40480" indent="-1280160" algn="l" defTabSz="5120640" rtl="0" eaLnBrk="1" latinLnBrk="0" hangingPunct="1">
              <a:lnSpc>
                <a:spcPct val="90000"/>
              </a:lnSpc>
              <a:spcBef>
                <a:spcPts val="2800"/>
              </a:spcBef>
              <a:buFont typeface="Arial" panose="020B0604020202020204" pitchFamily="34" charset="0"/>
              <a:buChar char="•"/>
              <a:defRPr sz="13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00800" indent="-1280160" algn="l" defTabSz="5120640" rtl="0" eaLnBrk="1" latinLnBrk="0" hangingPunct="1">
              <a:lnSpc>
                <a:spcPct val="90000"/>
              </a:lnSpc>
              <a:spcBef>
                <a:spcPts val="2800"/>
              </a:spcBef>
              <a:buFont typeface="Arial" panose="020B0604020202020204" pitchFamily="34" charset="0"/>
              <a:buChar char="•"/>
              <a:defRPr sz="1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61120" indent="-1280160" algn="l" defTabSz="5120640" rtl="0" eaLnBrk="1" latinLnBrk="0" hangingPunct="1">
              <a:lnSpc>
                <a:spcPct val="90000"/>
              </a:lnSpc>
              <a:spcBef>
                <a:spcPts val="2800"/>
              </a:spcBef>
              <a:buFont typeface="Arial" panose="020B0604020202020204" pitchFamily="34" charset="0"/>
              <a:buChar char="•"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21440" indent="-1280160" algn="l" defTabSz="5120640" rtl="0" eaLnBrk="1" latinLnBrk="0" hangingPunct="1">
              <a:lnSpc>
                <a:spcPct val="90000"/>
              </a:lnSpc>
              <a:spcBef>
                <a:spcPts val="2800"/>
              </a:spcBef>
              <a:buFont typeface="Arial" panose="020B0604020202020204" pitchFamily="34" charset="0"/>
              <a:buChar char="•"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081760" indent="-1280160" algn="l" defTabSz="5120640" rtl="0" eaLnBrk="1" latinLnBrk="0" hangingPunct="1">
              <a:lnSpc>
                <a:spcPct val="90000"/>
              </a:lnSpc>
              <a:spcBef>
                <a:spcPts val="2800"/>
              </a:spcBef>
              <a:buFont typeface="Arial" panose="020B0604020202020204" pitchFamily="34" charset="0"/>
              <a:buChar char="•"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642080" indent="-1280160" algn="l" defTabSz="5120640" rtl="0" eaLnBrk="1" latinLnBrk="0" hangingPunct="1">
              <a:lnSpc>
                <a:spcPct val="90000"/>
              </a:lnSpc>
              <a:spcBef>
                <a:spcPts val="2800"/>
              </a:spcBef>
              <a:buFont typeface="Arial" panose="020B0604020202020204" pitchFamily="34" charset="0"/>
              <a:buChar char="•"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0" indent="-1280160" algn="l" defTabSz="5120640" rtl="0" eaLnBrk="1" latinLnBrk="0" hangingPunct="1">
              <a:lnSpc>
                <a:spcPct val="90000"/>
              </a:lnSpc>
              <a:spcBef>
                <a:spcPts val="2800"/>
              </a:spcBef>
              <a:buFont typeface="Arial" panose="020B0604020202020204" pitchFamily="34" charset="0"/>
              <a:buChar char="•"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762720" indent="-1280160" algn="l" defTabSz="5120640" rtl="0" eaLnBrk="1" latinLnBrk="0" hangingPunct="1">
              <a:lnSpc>
                <a:spcPct val="90000"/>
              </a:lnSpc>
              <a:spcBef>
                <a:spcPts val="2800"/>
              </a:spcBef>
              <a:buFont typeface="Arial" panose="020B0604020202020204" pitchFamily="34" charset="0"/>
              <a:buChar char="•"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fr-FR" sz="6600" b="1" i="1" dirty="0" err="1" smtClean="0">
                <a:solidFill>
                  <a:srgbClr val="006699"/>
                </a:solidFill>
                <a:latin typeface="Times New Roman" charset="0"/>
                <a:cs typeface="ＭＳ Ｐゴシック" charset="-128"/>
              </a:rPr>
              <a:t>nsLTP</a:t>
            </a:r>
            <a:r>
              <a:rPr lang="en-US" altLang="fr-FR" sz="6600" b="1" i="1" dirty="0" smtClean="0">
                <a:solidFill>
                  <a:srgbClr val="006699"/>
                </a:solidFill>
                <a:latin typeface="Times New Roman" charset="0"/>
                <a:cs typeface="ＭＳ Ｐゴシック" charset="-128"/>
              </a:rPr>
              <a:t>  (non specific Lipid Transfer Protein)</a:t>
            </a:r>
          </a:p>
          <a:p>
            <a:pPr marL="0" indent="0">
              <a:buNone/>
            </a:pPr>
            <a:r>
              <a:rPr lang="nl-BE" altLang="fr-FR" sz="5400" dirty="0">
                <a:solidFill>
                  <a:srgbClr val="006699"/>
                </a:solidFill>
                <a:latin typeface="Times New Roman" charset="0"/>
                <a:ea typeface="ＭＳ Ｐゴシック" charset="-128"/>
              </a:rPr>
              <a:t>Stable to heat and digestion, allergies to coocked food.</a:t>
            </a:r>
          </a:p>
          <a:p>
            <a:pPr marL="0" indent="0">
              <a:buNone/>
            </a:pPr>
            <a:r>
              <a:rPr lang="nl-BE" altLang="fr-FR" sz="5400" dirty="0">
                <a:solidFill>
                  <a:srgbClr val="006699"/>
                </a:solidFill>
                <a:latin typeface="Times New Roman" charset="0"/>
                <a:ea typeface="ＭＳ Ｐゴシック" charset="-128"/>
              </a:rPr>
              <a:t>Frequently associated to systemic reactions, severe réaction in addition of OAS</a:t>
            </a:r>
          </a:p>
          <a:p>
            <a:pPr marL="0" indent="0">
              <a:buNone/>
            </a:pPr>
            <a:r>
              <a:rPr lang="nl-BE" altLang="fr-FR" sz="5400" dirty="0">
                <a:solidFill>
                  <a:srgbClr val="006699"/>
                </a:solidFill>
                <a:latin typeface="Times New Roman" charset="0"/>
                <a:ea typeface="ＭＳ Ｐゴシック" charset="-128"/>
              </a:rPr>
              <a:t>LTP causes food allergy to fruits without any pollen allergy context</a:t>
            </a:r>
          </a:p>
          <a:p>
            <a:pPr marL="0" indent="0">
              <a:buNone/>
            </a:pPr>
            <a:r>
              <a:rPr lang="nl-BE" altLang="fr-FR" sz="5400" dirty="0">
                <a:solidFill>
                  <a:srgbClr val="006699"/>
                </a:solidFill>
                <a:latin typeface="Times New Roman" charset="0"/>
                <a:ea typeface="ＭＳ Ｐゴシック" charset="-128"/>
              </a:rPr>
              <a:t>Often, associated with allergic reactions to fruits and vegetables in the South of Europe</a:t>
            </a:r>
            <a:endParaRPr lang="en-US" altLang="fr-FR" sz="5400" dirty="0">
              <a:solidFill>
                <a:srgbClr val="006699"/>
              </a:solidFill>
              <a:latin typeface="Times New Roman" charset="0"/>
              <a:ea typeface="ＭＳ Ｐゴシック" charset="-128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1892020" y="20047180"/>
            <a:ext cx="22899662" cy="70783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280160" indent="-1280160" algn="l" defTabSz="5120640" rtl="0" eaLnBrk="1" latinLnBrk="0" hangingPunct="1">
              <a:lnSpc>
                <a:spcPct val="90000"/>
              </a:lnSpc>
              <a:spcBef>
                <a:spcPts val="5600"/>
              </a:spcBef>
              <a:buFont typeface="Arial" panose="020B0604020202020204" pitchFamily="34" charset="0"/>
              <a:buChar char="•"/>
              <a:defRPr sz="15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40480" indent="-1280160" algn="l" defTabSz="5120640" rtl="0" eaLnBrk="1" latinLnBrk="0" hangingPunct="1">
              <a:lnSpc>
                <a:spcPct val="90000"/>
              </a:lnSpc>
              <a:spcBef>
                <a:spcPts val="2800"/>
              </a:spcBef>
              <a:buFont typeface="Arial" panose="020B0604020202020204" pitchFamily="34" charset="0"/>
              <a:buChar char="•"/>
              <a:defRPr sz="13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00800" indent="-1280160" algn="l" defTabSz="5120640" rtl="0" eaLnBrk="1" latinLnBrk="0" hangingPunct="1">
              <a:lnSpc>
                <a:spcPct val="90000"/>
              </a:lnSpc>
              <a:spcBef>
                <a:spcPts val="2800"/>
              </a:spcBef>
              <a:buFont typeface="Arial" panose="020B0604020202020204" pitchFamily="34" charset="0"/>
              <a:buChar char="•"/>
              <a:defRPr sz="1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61120" indent="-1280160" algn="l" defTabSz="5120640" rtl="0" eaLnBrk="1" latinLnBrk="0" hangingPunct="1">
              <a:lnSpc>
                <a:spcPct val="90000"/>
              </a:lnSpc>
              <a:spcBef>
                <a:spcPts val="2800"/>
              </a:spcBef>
              <a:buFont typeface="Arial" panose="020B0604020202020204" pitchFamily="34" charset="0"/>
              <a:buChar char="•"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21440" indent="-1280160" algn="l" defTabSz="5120640" rtl="0" eaLnBrk="1" latinLnBrk="0" hangingPunct="1">
              <a:lnSpc>
                <a:spcPct val="90000"/>
              </a:lnSpc>
              <a:spcBef>
                <a:spcPts val="2800"/>
              </a:spcBef>
              <a:buFont typeface="Arial" panose="020B0604020202020204" pitchFamily="34" charset="0"/>
              <a:buChar char="•"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081760" indent="-1280160" algn="l" defTabSz="5120640" rtl="0" eaLnBrk="1" latinLnBrk="0" hangingPunct="1">
              <a:lnSpc>
                <a:spcPct val="90000"/>
              </a:lnSpc>
              <a:spcBef>
                <a:spcPts val="2800"/>
              </a:spcBef>
              <a:buFont typeface="Arial" panose="020B0604020202020204" pitchFamily="34" charset="0"/>
              <a:buChar char="•"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642080" indent="-1280160" algn="l" defTabSz="5120640" rtl="0" eaLnBrk="1" latinLnBrk="0" hangingPunct="1">
              <a:lnSpc>
                <a:spcPct val="90000"/>
              </a:lnSpc>
              <a:spcBef>
                <a:spcPts val="2800"/>
              </a:spcBef>
              <a:buFont typeface="Arial" panose="020B0604020202020204" pitchFamily="34" charset="0"/>
              <a:buChar char="•"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0" indent="-1280160" algn="l" defTabSz="5120640" rtl="0" eaLnBrk="1" latinLnBrk="0" hangingPunct="1">
              <a:lnSpc>
                <a:spcPct val="90000"/>
              </a:lnSpc>
              <a:spcBef>
                <a:spcPts val="2800"/>
              </a:spcBef>
              <a:buFont typeface="Arial" panose="020B0604020202020204" pitchFamily="34" charset="0"/>
              <a:buChar char="•"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762720" indent="-1280160" algn="l" defTabSz="5120640" rtl="0" eaLnBrk="1" latinLnBrk="0" hangingPunct="1">
              <a:lnSpc>
                <a:spcPct val="90000"/>
              </a:lnSpc>
              <a:spcBef>
                <a:spcPts val="2800"/>
              </a:spcBef>
              <a:buFont typeface="Arial" panose="020B0604020202020204" pitchFamily="34" charset="0"/>
              <a:buChar char="•"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fr-FR" sz="6600" b="1" i="1" dirty="0" err="1" smtClean="0">
                <a:solidFill>
                  <a:srgbClr val="006699"/>
                </a:solidFill>
                <a:latin typeface="Times New Roman" charset="0"/>
                <a:cs typeface="ＭＳ Ｐゴシック" charset="-128"/>
              </a:rPr>
              <a:t>Profilin</a:t>
            </a:r>
            <a:endParaRPr lang="en-US" altLang="fr-FR" sz="6600" b="1" i="1" dirty="0" smtClean="0">
              <a:solidFill>
                <a:srgbClr val="006699"/>
              </a:solidFill>
              <a:latin typeface="Times New Roman" charset="0"/>
              <a:cs typeface="ＭＳ Ｐゴシック" charset="-128"/>
            </a:endParaRPr>
          </a:p>
          <a:p>
            <a:pPr marL="0" indent="0">
              <a:buNone/>
            </a:pPr>
            <a:r>
              <a:rPr lang="nl-BE" altLang="fr-FR" sz="5400" dirty="0" smtClean="0">
                <a:solidFill>
                  <a:srgbClr val="006699"/>
                </a:solidFill>
                <a:latin typeface="Times New Roman" charset="0"/>
                <a:ea typeface="ＭＳ Ｐゴシック" charset="-128"/>
              </a:rPr>
              <a:t>Rarely associated with clinical symptoms bur severe reactions in a minority of patients.</a:t>
            </a:r>
          </a:p>
          <a:p>
            <a:pPr marL="0" indent="0">
              <a:buNone/>
            </a:pPr>
            <a:r>
              <a:rPr lang="nl-BE" altLang="fr-FR" sz="5400" dirty="0" smtClean="0">
                <a:solidFill>
                  <a:srgbClr val="006699"/>
                </a:solidFill>
                <a:latin typeface="Times New Roman" charset="0"/>
                <a:ea typeface="ＭＳ Ｐゴシック" charset="-128"/>
              </a:rPr>
              <a:t>Present in a wide variety of pollens (trees, weeds, grasses) and food allergen</a:t>
            </a:r>
          </a:p>
          <a:p>
            <a:pPr marL="0" indent="0">
              <a:buNone/>
            </a:pPr>
            <a:r>
              <a:rPr lang="nl-BE" altLang="fr-FR" sz="5400" dirty="0" smtClean="0">
                <a:solidFill>
                  <a:srgbClr val="006699"/>
                </a:solidFill>
                <a:latin typeface="Times New Roman" charset="0"/>
                <a:ea typeface="ＭＳ Ｐゴシック" charset="-128"/>
              </a:rPr>
              <a:t>Homology of structure between Profilins of the different fruits and vegetables.</a:t>
            </a:r>
            <a:endParaRPr lang="en-US" altLang="fr-FR" sz="5400" dirty="0">
              <a:solidFill>
                <a:srgbClr val="006699"/>
              </a:solidFill>
              <a:latin typeface="Times New Roman" charset="0"/>
              <a:ea typeface="ＭＳ Ｐゴシック" charset="-128"/>
            </a:endParaRP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25603200" y="20047180"/>
            <a:ext cx="22899662" cy="70783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280160" indent="-1280160" algn="l" defTabSz="5120640" rtl="0" eaLnBrk="1" latinLnBrk="0" hangingPunct="1">
              <a:lnSpc>
                <a:spcPct val="90000"/>
              </a:lnSpc>
              <a:spcBef>
                <a:spcPts val="5600"/>
              </a:spcBef>
              <a:buFont typeface="Arial" panose="020B0604020202020204" pitchFamily="34" charset="0"/>
              <a:buChar char="•"/>
              <a:defRPr sz="15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40480" indent="-1280160" algn="l" defTabSz="5120640" rtl="0" eaLnBrk="1" latinLnBrk="0" hangingPunct="1">
              <a:lnSpc>
                <a:spcPct val="90000"/>
              </a:lnSpc>
              <a:spcBef>
                <a:spcPts val="2800"/>
              </a:spcBef>
              <a:buFont typeface="Arial" panose="020B0604020202020204" pitchFamily="34" charset="0"/>
              <a:buChar char="•"/>
              <a:defRPr sz="13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00800" indent="-1280160" algn="l" defTabSz="5120640" rtl="0" eaLnBrk="1" latinLnBrk="0" hangingPunct="1">
              <a:lnSpc>
                <a:spcPct val="90000"/>
              </a:lnSpc>
              <a:spcBef>
                <a:spcPts val="2800"/>
              </a:spcBef>
              <a:buFont typeface="Arial" panose="020B0604020202020204" pitchFamily="34" charset="0"/>
              <a:buChar char="•"/>
              <a:defRPr sz="1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61120" indent="-1280160" algn="l" defTabSz="5120640" rtl="0" eaLnBrk="1" latinLnBrk="0" hangingPunct="1">
              <a:lnSpc>
                <a:spcPct val="90000"/>
              </a:lnSpc>
              <a:spcBef>
                <a:spcPts val="2800"/>
              </a:spcBef>
              <a:buFont typeface="Arial" panose="020B0604020202020204" pitchFamily="34" charset="0"/>
              <a:buChar char="•"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21440" indent="-1280160" algn="l" defTabSz="5120640" rtl="0" eaLnBrk="1" latinLnBrk="0" hangingPunct="1">
              <a:lnSpc>
                <a:spcPct val="90000"/>
              </a:lnSpc>
              <a:spcBef>
                <a:spcPts val="2800"/>
              </a:spcBef>
              <a:buFont typeface="Arial" panose="020B0604020202020204" pitchFamily="34" charset="0"/>
              <a:buChar char="•"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081760" indent="-1280160" algn="l" defTabSz="5120640" rtl="0" eaLnBrk="1" latinLnBrk="0" hangingPunct="1">
              <a:lnSpc>
                <a:spcPct val="90000"/>
              </a:lnSpc>
              <a:spcBef>
                <a:spcPts val="2800"/>
              </a:spcBef>
              <a:buFont typeface="Arial" panose="020B0604020202020204" pitchFamily="34" charset="0"/>
              <a:buChar char="•"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642080" indent="-1280160" algn="l" defTabSz="5120640" rtl="0" eaLnBrk="1" latinLnBrk="0" hangingPunct="1">
              <a:lnSpc>
                <a:spcPct val="90000"/>
              </a:lnSpc>
              <a:spcBef>
                <a:spcPts val="2800"/>
              </a:spcBef>
              <a:buFont typeface="Arial" panose="020B0604020202020204" pitchFamily="34" charset="0"/>
              <a:buChar char="•"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0" indent="-1280160" algn="l" defTabSz="5120640" rtl="0" eaLnBrk="1" latinLnBrk="0" hangingPunct="1">
              <a:lnSpc>
                <a:spcPct val="90000"/>
              </a:lnSpc>
              <a:spcBef>
                <a:spcPts val="2800"/>
              </a:spcBef>
              <a:buFont typeface="Arial" panose="020B0604020202020204" pitchFamily="34" charset="0"/>
              <a:buChar char="•"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762720" indent="-1280160" algn="l" defTabSz="5120640" rtl="0" eaLnBrk="1" latinLnBrk="0" hangingPunct="1">
              <a:lnSpc>
                <a:spcPct val="90000"/>
              </a:lnSpc>
              <a:spcBef>
                <a:spcPts val="2800"/>
              </a:spcBef>
              <a:buFont typeface="Arial" panose="020B0604020202020204" pitchFamily="34" charset="0"/>
              <a:buChar char="•"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fr-FR" sz="6600" b="1" i="1" dirty="0" smtClean="0">
                <a:solidFill>
                  <a:srgbClr val="006699"/>
                </a:solidFill>
                <a:latin typeface="Times New Roman" charset="0"/>
                <a:cs typeface="ＭＳ Ｐゴシック" charset="-128"/>
              </a:rPr>
              <a:t>Storage Proteins</a:t>
            </a:r>
          </a:p>
          <a:p>
            <a:pPr marL="0" indent="0">
              <a:buNone/>
            </a:pPr>
            <a:r>
              <a:rPr lang="en-US" altLang="fr-FR" sz="5400" dirty="0" smtClean="0">
                <a:solidFill>
                  <a:srgbClr val="006699"/>
                </a:solidFill>
                <a:latin typeface="Times New Roman" charset="0"/>
                <a:ea typeface="ＭＳ Ｐゴシック" charset="-128"/>
              </a:rPr>
              <a:t>I</a:t>
            </a:r>
            <a:r>
              <a:rPr lang="nl-BE" altLang="fr-FR" sz="5400" dirty="0" smtClean="0">
                <a:solidFill>
                  <a:srgbClr val="006699"/>
                </a:solidFill>
                <a:latin typeface="Times New Roman" charset="0"/>
                <a:ea typeface="ＭＳ Ｐゴシック" charset="-128"/>
              </a:rPr>
              <a:t>n seeds.</a:t>
            </a:r>
          </a:p>
          <a:p>
            <a:pPr marL="0" indent="0">
              <a:buNone/>
            </a:pPr>
            <a:r>
              <a:rPr lang="nl-BE" altLang="fr-FR" sz="5400" dirty="0" smtClean="0">
                <a:solidFill>
                  <a:srgbClr val="006699"/>
                </a:solidFill>
                <a:latin typeface="Times New Roman" charset="0"/>
                <a:ea typeface="ＭＳ Ｐゴシック" charset="-128"/>
              </a:rPr>
              <a:t>Heatstable, reactions to coocked foods possible</a:t>
            </a:r>
            <a:endParaRPr lang="en-US" altLang="fr-FR" sz="5400" dirty="0">
              <a:solidFill>
                <a:srgbClr val="006699"/>
              </a:solidFill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78729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520440" y="1296563"/>
            <a:ext cx="44165520" cy="3275437"/>
          </a:xfrm>
        </p:spPr>
        <p:txBody>
          <a:bodyPr>
            <a:normAutofit/>
          </a:bodyPr>
          <a:lstStyle/>
          <a:p>
            <a:pPr algn="ctr"/>
            <a:r>
              <a:rPr lang="nl-BE" sz="15300" b="1" dirty="0" smtClean="0">
                <a:solidFill>
                  <a:srgbClr val="F26B21"/>
                </a:solidFill>
                <a:latin typeface="DIN-Regular" pitchFamily="2" charset="0"/>
              </a:rPr>
              <a:t>Main Protein Families</a:t>
            </a:r>
            <a:endParaRPr lang="fr-FR" sz="15300" b="1" dirty="0">
              <a:solidFill>
                <a:srgbClr val="F26B21"/>
              </a:solidFill>
              <a:latin typeface="DIN-Regular" pitchFamily="2" charset="0"/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3"/>
          <a:srcRect t="38517"/>
          <a:stretch/>
        </p:blipFill>
        <p:spPr>
          <a:xfrm>
            <a:off x="1365007" y="9993086"/>
            <a:ext cx="22272262" cy="6165282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4"/>
          <a:srcRect t="57589"/>
          <a:stretch/>
        </p:blipFill>
        <p:spPr>
          <a:xfrm>
            <a:off x="1874520" y="26321657"/>
            <a:ext cx="22182306" cy="5227542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86298" y="24918782"/>
            <a:ext cx="21313664" cy="1073716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6"/>
          <a:srcRect l="36321" t="39921" r="19880"/>
          <a:stretch/>
        </p:blipFill>
        <p:spPr>
          <a:xfrm>
            <a:off x="40917402" y="7081015"/>
            <a:ext cx="7917587" cy="6667345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5"/>
          <a:srcRect l="85415" t="78448" r="811" b="5790"/>
          <a:stretch/>
        </p:blipFill>
        <p:spPr>
          <a:xfrm>
            <a:off x="42689270" y="33319608"/>
            <a:ext cx="4052825" cy="2336334"/>
          </a:xfrm>
          <a:prstGeom prst="rect">
            <a:avLst/>
          </a:prstGeom>
        </p:spPr>
      </p:pic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2703538" y="4691638"/>
            <a:ext cx="22899662" cy="70783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280160" indent="-1280160" algn="l" defTabSz="5120640" rtl="0" eaLnBrk="1" latinLnBrk="0" hangingPunct="1">
              <a:lnSpc>
                <a:spcPct val="90000"/>
              </a:lnSpc>
              <a:spcBef>
                <a:spcPts val="5600"/>
              </a:spcBef>
              <a:buFont typeface="Arial" panose="020B0604020202020204" pitchFamily="34" charset="0"/>
              <a:buChar char="•"/>
              <a:defRPr sz="15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40480" indent="-1280160" algn="l" defTabSz="5120640" rtl="0" eaLnBrk="1" latinLnBrk="0" hangingPunct="1">
              <a:lnSpc>
                <a:spcPct val="90000"/>
              </a:lnSpc>
              <a:spcBef>
                <a:spcPts val="2800"/>
              </a:spcBef>
              <a:buFont typeface="Arial" panose="020B0604020202020204" pitchFamily="34" charset="0"/>
              <a:buChar char="•"/>
              <a:defRPr sz="13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00800" indent="-1280160" algn="l" defTabSz="5120640" rtl="0" eaLnBrk="1" latinLnBrk="0" hangingPunct="1">
              <a:lnSpc>
                <a:spcPct val="90000"/>
              </a:lnSpc>
              <a:spcBef>
                <a:spcPts val="2800"/>
              </a:spcBef>
              <a:buFont typeface="Arial" panose="020B0604020202020204" pitchFamily="34" charset="0"/>
              <a:buChar char="•"/>
              <a:defRPr sz="1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61120" indent="-1280160" algn="l" defTabSz="5120640" rtl="0" eaLnBrk="1" latinLnBrk="0" hangingPunct="1">
              <a:lnSpc>
                <a:spcPct val="90000"/>
              </a:lnSpc>
              <a:spcBef>
                <a:spcPts val="2800"/>
              </a:spcBef>
              <a:buFont typeface="Arial" panose="020B0604020202020204" pitchFamily="34" charset="0"/>
              <a:buChar char="•"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21440" indent="-1280160" algn="l" defTabSz="5120640" rtl="0" eaLnBrk="1" latinLnBrk="0" hangingPunct="1">
              <a:lnSpc>
                <a:spcPct val="90000"/>
              </a:lnSpc>
              <a:spcBef>
                <a:spcPts val="2800"/>
              </a:spcBef>
              <a:buFont typeface="Arial" panose="020B0604020202020204" pitchFamily="34" charset="0"/>
              <a:buChar char="•"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081760" indent="-1280160" algn="l" defTabSz="5120640" rtl="0" eaLnBrk="1" latinLnBrk="0" hangingPunct="1">
              <a:lnSpc>
                <a:spcPct val="90000"/>
              </a:lnSpc>
              <a:spcBef>
                <a:spcPts val="2800"/>
              </a:spcBef>
              <a:buFont typeface="Arial" panose="020B0604020202020204" pitchFamily="34" charset="0"/>
              <a:buChar char="•"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642080" indent="-1280160" algn="l" defTabSz="5120640" rtl="0" eaLnBrk="1" latinLnBrk="0" hangingPunct="1">
              <a:lnSpc>
                <a:spcPct val="90000"/>
              </a:lnSpc>
              <a:spcBef>
                <a:spcPts val="2800"/>
              </a:spcBef>
              <a:buFont typeface="Arial" panose="020B0604020202020204" pitchFamily="34" charset="0"/>
              <a:buChar char="•"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0" indent="-1280160" algn="l" defTabSz="5120640" rtl="0" eaLnBrk="1" latinLnBrk="0" hangingPunct="1">
              <a:lnSpc>
                <a:spcPct val="90000"/>
              </a:lnSpc>
              <a:spcBef>
                <a:spcPts val="2800"/>
              </a:spcBef>
              <a:buFont typeface="Arial" panose="020B0604020202020204" pitchFamily="34" charset="0"/>
              <a:buChar char="•"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762720" indent="-1280160" algn="l" defTabSz="5120640" rtl="0" eaLnBrk="1" latinLnBrk="0" hangingPunct="1">
              <a:lnSpc>
                <a:spcPct val="90000"/>
              </a:lnSpc>
              <a:spcBef>
                <a:spcPts val="2800"/>
              </a:spcBef>
              <a:buFont typeface="Arial" panose="020B0604020202020204" pitchFamily="34" charset="0"/>
              <a:buChar char="•"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fr-FR" sz="6600" b="1" i="1" dirty="0" smtClean="0">
                <a:solidFill>
                  <a:srgbClr val="006699"/>
                </a:solidFill>
                <a:latin typeface="Times New Roman" charset="0"/>
                <a:cs typeface="ＭＳ Ｐゴシック" charset="-128"/>
              </a:rPr>
              <a:t>Tropomyosin</a:t>
            </a:r>
          </a:p>
          <a:p>
            <a:pPr marL="0" indent="0">
              <a:buNone/>
            </a:pPr>
            <a:r>
              <a:rPr lang="nl-BE" altLang="fr-FR" sz="5400" dirty="0" smtClean="0">
                <a:solidFill>
                  <a:srgbClr val="006699"/>
                </a:solidFill>
                <a:latin typeface="Times New Roman" charset="0"/>
                <a:ea typeface="ＭＳ Ｐゴシック" charset="-128"/>
              </a:rPr>
              <a:t>Actin-Binding protein in muscles</a:t>
            </a:r>
          </a:p>
          <a:p>
            <a:pPr marL="0" indent="0">
              <a:buNone/>
            </a:pPr>
            <a:r>
              <a:rPr lang="nl-BE" altLang="fr-FR" sz="5400" dirty="0" smtClean="0">
                <a:solidFill>
                  <a:srgbClr val="006699"/>
                </a:solidFill>
                <a:latin typeface="Times New Roman" charset="0"/>
                <a:ea typeface="ＭＳ Ｐゴシック" charset="-128"/>
              </a:rPr>
              <a:t>Major allergen in vertebrates, minor allergen in house dust mites.</a:t>
            </a:r>
          </a:p>
          <a:p>
            <a:pPr marL="0" indent="0">
              <a:buNone/>
            </a:pPr>
            <a:r>
              <a:rPr lang="nl-BE" altLang="fr-FR" sz="5400" dirty="0" smtClean="0">
                <a:solidFill>
                  <a:srgbClr val="006699"/>
                </a:solidFill>
                <a:latin typeface="Times New Roman" charset="0"/>
                <a:ea typeface="ＭＳ Ｐゴシック" charset="-128"/>
              </a:rPr>
              <a:t>Cross-reactions marker between shellfish, HDM and cockroach</a:t>
            </a:r>
            <a:endParaRPr lang="en-US" altLang="fr-FR" sz="5400" dirty="0">
              <a:solidFill>
                <a:srgbClr val="006699"/>
              </a:solidFill>
              <a:latin typeface="Times New Roman" charset="0"/>
              <a:ea typeface="ＭＳ Ｐゴシック" charset="-128"/>
            </a:endParaRPr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>
          <a:xfrm>
            <a:off x="24786298" y="5060065"/>
            <a:ext cx="22899662" cy="70783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280160" indent="-1280160" algn="l" defTabSz="5120640" rtl="0" eaLnBrk="1" latinLnBrk="0" hangingPunct="1">
              <a:lnSpc>
                <a:spcPct val="90000"/>
              </a:lnSpc>
              <a:spcBef>
                <a:spcPts val="5600"/>
              </a:spcBef>
              <a:buFont typeface="Arial" panose="020B0604020202020204" pitchFamily="34" charset="0"/>
              <a:buChar char="•"/>
              <a:defRPr sz="15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40480" indent="-1280160" algn="l" defTabSz="5120640" rtl="0" eaLnBrk="1" latinLnBrk="0" hangingPunct="1">
              <a:lnSpc>
                <a:spcPct val="90000"/>
              </a:lnSpc>
              <a:spcBef>
                <a:spcPts val="2800"/>
              </a:spcBef>
              <a:buFont typeface="Arial" panose="020B0604020202020204" pitchFamily="34" charset="0"/>
              <a:buChar char="•"/>
              <a:defRPr sz="13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00800" indent="-1280160" algn="l" defTabSz="5120640" rtl="0" eaLnBrk="1" latinLnBrk="0" hangingPunct="1">
              <a:lnSpc>
                <a:spcPct val="90000"/>
              </a:lnSpc>
              <a:spcBef>
                <a:spcPts val="2800"/>
              </a:spcBef>
              <a:buFont typeface="Arial" panose="020B0604020202020204" pitchFamily="34" charset="0"/>
              <a:buChar char="•"/>
              <a:defRPr sz="1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61120" indent="-1280160" algn="l" defTabSz="5120640" rtl="0" eaLnBrk="1" latinLnBrk="0" hangingPunct="1">
              <a:lnSpc>
                <a:spcPct val="90000"/>
              </a:lnSpc>
              <a:spcBef>
                <a:spcPts val="2800"/>
              </a:spcBef>
              <a:buFont typeface="Arial" panose="020B0604020202020204" pitchFamily="34" charset="0"/>
              <a:buChar char="•"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21440" indent="-1280160" algn="l" defTabSz="5120640" rtl="0" eaLnBrk="1" latinLnBrk="0" hangingPunct="1">
              <a:lnSpc>
                <a:spcPct val="90000"/>
              </a:lnSpc>
              <a:spcBef>
                <a:spcPts val="2800"/>
              </a:spcBef>
              <a:buFont typeface="Arial" panose="020B0604020202020204" pitchFamily="34" charset="0"/>
              <a:buChar char="•"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081760" indent="-1280160" algn="l" defTabSz="5120640" rtl="0" eaLnBrk="1" latinLnBrk="0" hangingPunct="1">
              <a:lnSpc>
                <a:spcPct val="90000"/>
              </a:lnSpc>
              <a:spcBef>
                <a:spcPts val="2800"/>
              </a:spcBef>
              <a:buFont typeface="Arial" panose="020B0604020202020204" pitchFamily="34" charset="0"/>
              <a:buChar char="•"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642080" indent="-1280160" algn="l" defTabSz="5120640" rtl="0" eaLnBrk="1" latinLnBrk="0" hangingPunct="1">
              <a:lnSpc>
                <a:spcPct val="90000"/>
              </a:lnSpc>
              <a:spcBef>
                <a:spcPts val="2800"/>
              </a:spcBef>
              <a:buFont typeface="Arial" panose="020B0604020202020204" pitchFamily="34" charset="0"/>
              <a:buChar char="•"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0" indent="-1280160" algn="l" defTabSz="5120640" rtl="0" eaLnBrk="1" latinLnBrk="0" hangingPunct="1">
              <a:lnSpc>
                <a:spcPct val="90000"/>
              </a:lnSpc>
              <a:spcBef>
                <a:spcPts val="2800"/>
              </a:spcBef>
              <a:buFont typeface="Arial" panose="020B0604020202020204" pitchFamily="34" charset="0"/>
              <a:buChar char="•"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762720" indent="-1280160" algn="l" defTabSz="5120640" rtl="0" eaLnBrk="1" latinLnBrk="0" hangingPunct="1">
              <a:lnSpc>
                <a:spcPct val="90000"/>
              </a:lnSpc>
              <a:spcBef>
                <a:spcPts val="2800"/>
              </a:spcBef>
              <a:buFont typeface="Arial" panose="020B0604020202020204" pitchFamily="34" charset="0"/>
              <a:buChar char="•"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fr-FR" sz="6600" b="1" i="1" dirty="0" smtClean="0">
                <a:solidFill>
                  <a:srgbClr val="006699"/>
                </a:solidFill>
                <a:latin typeface="Times New Roman" charset="0"/>
                <a:cs typeface="ＭＳ Ｐゴシック" charset="-128"/>
              </a:rPr>
              <a:t>CCD, MUXF3 (cross-reacting carbohydrate determinants)</a:t>
            </a:r>
          </a:p>
          <a:p>
            <a:pPr marL="0" indent="0">
              <a:buNone/>
            </a:pPr>
            <a:r>
              <a:rPr lang="en-US" altLang="fr-FR" sz="5400" dirty="0" smtClean="0">
                <a:solidFill>
                  <a:srgbClr val="006699"/>
                </a:solidFill>
                <a:latin typeface="Times New Roman" charset="0"/>
                <a:ea typeface="ＭＳ Ｐゴシック" charset="-128"/>
              </a:rPr>
              <a:t>Sensitization marker to carbohydrate determinants</a:t>
            </a:r>
          </a:p>
          <a:p>
            <a:pPr marL="0" indent="0">
              <a:buNone/>
            </a:pPr>
            <a:r>
              <a:rPr lang="en-US" altLang="fr-FR" sz="5400" dirty="0" smtClean="0">
                <a:solidFill>
                  <a:srgbClr val="006699"/>
                </a:solidFill>
                <a:latin typeface="Times New Roman" charset="0"/>
                <a:ea typeface="ＭＳ Ｐゴシック" charset="-128"/>
              </a:rPr>
              <a:t>Present in a majority of plants and hymenoptera venoms.</a:t>
            </a:r>
          </a:p>
          <a:p>
            <a:pPr marL="0" indent="0">
              <a:buNone/>
            </a:pPr>
            <a:r>
              <a:rPr lang="en-US" altLang="fr-FR" sz="5400" dirty="0" smtClean="0">
                <a:solidFill>
                  <a:srgbClr val="006699"/>
                </a:solidFill>
                <a:latin typeface="Times New Roman" charset="0"/>
                <a:ea typeface="ＭＳ Ｐゴシック" charset="-128"/>
              </a:rPr>
              <a:t>Rarely associated with clinical symptoms.</a:t>
            </a:r>
          </a:p>
          <a:p>
            <a:pPr marL="0" indent="0">
              <a:buNone/>
            </a:pPr>
            <a:endParaRPr lang="en-US" altLang="fr-FR" sz="5400" dirty="0" smtClean="0">
              <a:solidFill>
                <a:srgbClr val="006699"/>
              </a:solidFill>
              <a:latin typeface="Times New Roman" charset="0"/>
              <a:ea typeface="ＭＳ Ｐゴシック" charset="-128"/>
            </a:endParaRPr>
          </a:p>
          <a:p>
            <a:pPr marL="0" indent="0">
              <a:buNone/>
            </a:pPr>
            <a:endParaRPr lang="en-US" altLang="fr-FR" sz="5400" dirty="0">
              <a:solidFill>
                <a:srgbClr val="006699"/>
              </a:solidFill>
              <a:latin typeface="Times New Roman" charset="0"/>
              <a:ea typeface="ＭＳ Ｐゴシック" charset="-128"/>
            </a:endParaRP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2703538" y="17898461"/>
            <a:ext cx="22899662" cy="70783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280160" indent="-1280160" algn="l" defTabSz="5120640" rtl="0" eaLnBrk="1" latinLnBrk="0" hangingPunct="1">
              <a:lnSpc>
                <a:spcPct val="90000"/>
              </a:lnSpc>
              <a:spcBef>
                <a:spcPts val="5600"/>
              </a:spcBef>
              <a:buFont typeface="Arial" panose="020B0604020202020204" pitchFamily="34" charset="0"/>
              <a:buChar char="•"/>
              <a:defRPr sz="15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40480" indent="-1280160" algn="l" defTabSz="5120640" rtl="0" eaLnBrk="1" latinLnBrk="0" hangingPunct="1">
              <a:lnSpc>
                <a:spcPct val="90000"/>
              </a:lnSpc>
              <a:spcBef>
                <a:spcPts val="2800"/>
              </a:spcBef>
              <a:buFont typeface="Arial" panose="020B0604020202020204" pitchFamily="34" charset="0"/>
              <a:buChar char="•"/>
              <a:defRPr sz="13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00800" indent="-1280160" algn="l" defTabSz="5120640" rtl="0" eaLnBrk="1" latinLnBrk="0" hangingPunct="1">
              <a:lnSpc>
                <a:spcPct val="90000"/>
              </a:lnSpc>
              <a:spcBef>
                <a:spcPts val="2800"/>
              </a:spcBef>
              <a:buFont typeface="Arial" panose="020B0604020202020204" pitchFamily="34" charset="0"/>
              <a:buChar char="•"/>
              <a:defRPr sz="1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61120" indent="-1280160" algn="l" defTabSz="5120640" rtl="0" eaLnBrk="1" latinLnBrk="0" hangingPunct="1">
              <a:lnSpc>
                <a:spcPct val="90000"/>
              </a:lnSpc>
              <a:spcBef>
                <a:spcPts val="2800"/>
              </a:spcBef>
              <a:buFont typeface="Arial" panose="020B0604020202020204" pitchFamily="34" charset="0"/>
              <a:buChar char="•"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21440" indent="-1280160" algn="l" defTabSz="5120640" rtl="0" eaLnBrk="1" latinLnBrk="0" hangingPunct="1">
              <a:lnSpc>
                <a:spcPct val="90000"/>
              </a:lnSpc>
              <a:spcBef>
                <a:spcPts val="2800"/>
              </a:spcBef>
              <a:buFont typeface="Arial" panose="020B0604020202020204" pitchFamily="34" charset="0"/>
              <a:buChar char="•"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081760" indent="-1280160" algn="l" defTabSz="5120640" rtl="0" eaLnBrk="1" latinLnBrk="0" hangingPunct="1">
              <a:lnSpc>
                <a:spcPct val="90000"/>
              </a:lnSpc>
              <a:spcBef>
                <a:spcPts val="2800"/>
              </a:spcBef>
              <a:buFont typeface="Arial" panose="020B0604020202020204" pitchFamily="34" charset="0"/>
              <a:buChar char="•"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642080" indent="-1280160" algn="l" defTabSz="5120640" rtl="0" eaLnBrk="1" latinLnBrk="0" hangingPunct="1">
              <a:lnSpc>
                <a:spcPct val="90000"/>
              </a:lnSpc>
              <a:spcBef>
                <a:spcPts val="2800"/>
              </a:spcBef>
              <a:buFont typeface="Arial" panose="020B0604020202020204" pitchFamily="34" charset="0"/>
              <a:buChar char="•"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0" indent="-1280160" algn="l" defTabSz="5120640" rtl="0" eaLnBrk="1" latinLnBrk="0" hangingPunct="1">
              <a:lnSpc>
                <a:spcPct val="90000"/>
              </a:lnSpc>
              <a:spcBef>
                <a:spcPts val="2800"/>
              </a:spcBef>
              <a:buFont typeface="Arial" panose="020B0604020202020204" pitchFamily="34" charset="0"/>
              <a:buChar char="•"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762720" indent="-1280160" algn="l" defTabSz="5120640" rtl="0" eaLnBrk="1" latinLnBrk="0" hangingPunct="1">
              <a:lnSpc>
                <a:spcPct val="90000"/>
              </a:lnSpc>
              <a:spcBef>
                <a:spcPts val="2800"/>
              </a:spcBef>
              <a:buFont typeface="Arial" panose="020B0604020202020204" pitchFamily="34" charset="0"/>
              <a:buChar char="•"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fr-FR" sz="6600" b="1" i="1" dirty="0" err="1" smtClean="0">
                <a:solidFill>
                  <a:srgbClr val="006699"/>
                </a:solidFill>
                <a:latin typeface="Times New Roman" charset="0"/>
                <a:cs typeface="ＭＳ Ｐゴシック" charset="-128"/>
              </a:rPr>
              <a:t>Parvalbumin</a:t>
            </a:r>
            <a:endParaRPr lang="en-US" altLang="fr-FR" sz="6600" b="1" i="1" dirty="0" smtClean="0">
              <a:solidFill>
                <a:srgbClr val="006699"/>
              </a:solidFill>
              <a:latin typeface="Times New Roman" charset="0"/>
              <a:cs typeface="ＭＳ Ｐゴシック" charset="-128"/>
            </a:endParaRPr>
          </a:p>
          <a:p>
            <a:pPr marL="0" indent="0">
              <a:buNone/>
            </a:pPr>
            <a:r>
              <a:rPr lang="nl-BE" altLang="fr-FR" sz="5400" dirty="0" smtClean="0">
                <a:solidFill>
                  <a:srgbClr val="006699"/>
                </a:solidFill>
                <a:latin typeface="Times New Roman" charset="0"/>
                <a:ea typeface="ＭＳ Ｐゴシック" charset="-128"/>
              </a:rPr>
              <a:t>Major allergen in fish.</a:t>
            </a:r>
          </a:p>
          <a:p>
            <a:pPr marL="0" indent="0">
              <a:buNone/>
            </a:pPr>
            <a:r>
              <a:rPr lang="nl-BE" altLang="fr-FR" sz="5400" dirty="0" smtClean="0">
                <a:solidFill>
                  <a:srgbClr val="006699"/>
                </a:solidFill>
                <a:latin typeface="Times New Roman" charset="0"/>
                <a:ea typeface="ＭＳ Ｐゴシック" charset="-128"/>
              </a:rPr>
              <a:t>Marker of cross reaction between fish/amphibian</a:t>
            </a:r>
          </a:p>
          <a:p>
            <a:pPr marL="0" indent="0">
              <a:buNone/>
            </a:pPr>
            <a:r>
              <a:rPr lang="nl-BE" altLang="fr-FR" sz="5400" dirty="0" smtClean="0">
                <a:solidFill>
                  <a:srgbClr val="006699"/>
                </a:solidFill>
                <a:latin typeface="Times New Roman" charset="0"/>
                <a:ea typeface="ＭＳ Ｐゴシック" charset="-128"/>
              </a:rPr>
              <a:t>Extremely stable to heat and to digestion.</a:t>
            </a:r>
          </a:p>
          <a:p>
            <a:pPr marL="0" indent="0">
              <a:buNone/>
            </a:pPr>
            <a:r>
              <a:rPr lang="nl-BE" altLang="fr-FR" sz="5400" dirty="0">
                <a:solidFill>
                  <a:srgbClr val="006699"/>
                </a:solidFill>
                <a:latin typeface="Times New Roman" charset="0"/>
                <a:ea typeface="ＭＳ Ｐゴシック" charset="-128"/>
              </a:rPr>
              <a:t> </a:t>
            </a:r>
            <a:r>
              <a:rPr lang="nl-BE" altLang="fr-FR" sz="5400" dirty="0" smtClean="0">
                <a:solidFill>
                  <a:srgbClr val="006699"/>
                </a:solidFill>
                <a:latin typeface="Times New Roman" charset="0"/>
                <a:ea typeface="ＭＳ Ｐゴシック" charset="-128"/>
              </a:rPr>
              <a:t>=&gt; Reaction even to coocked food.</a:t>
            </a:r>
          </a:p>
          <a:p>
            <a:pPr marL="0" indent="0">
              <a:buNone/>
            </a:pPr>
            <a:r>
              <a:rPr lang="nl-BE" altLang="fr-FR" sz="5400" dirty="0" smtClean="0">
                <a:solidFill>
                  <a:srgbClr val="006699"/>
                </a:solidFill>
                <a:latin typeface="Times New Roman" charset="0"/>
                <a:ea typeface="ＭＳ Ｐゴシック" charset="-128"/>
              </a:rPr>
              <a:t>95% responsible for allergy to fish</a:t>
            </a:r>
            <a:endParaRPr lang="en-US" altLang="fr-FR" sz="5400" dirty="0">
              <a:solidFill>
                <a:srgbClr val="006699"/>
              </a:solidFill>
              <a:latin typeface="Times New Roman" charset="0"/>
              <a:ea typeface="ＭＳ Ｐゴシック" charset="-128"/>
            </a:endParaRP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>
          <a:xfrm>
            <a:off x="24786298" y="17900860"/>
            <a:ext cx="22899662" cy="131263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280160" indent="-1280160" algn="l" defTabSz="5120640" rtl="0" eaLnBrk="1" latinLnBrk="0" hangingPunct="1">
              <a:lnSpc>
                <a:spcPct val="90000"/>
              </a:lnSpc>
              <a:spcBef>
                <a:spcPts val="5600"/>
              </a:spcBef>
              <a:buFont typeface="Arial" panose="020B0604020202020204" pitchFamily="34" charset="0"/>
              <a:buChar char="•"/>
              <a:defRPr sz="15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40480" indent="-1280160" algn="l" defTabSz="5120640" rtl="0" eaLnBrk="1" latinLnBrk="0" hangingPunct="1">
              <a:lnSpc>
                <a:spcPct val="90000"/>
              </a:lnSpc>
              <a:spcBef>
                <a:spcPts val="2800"/>
              </a:spcBef>
              <a:buFont typeface="Arial" panose="020B0604020202020204" pitchFamily="34" charset="0"/>
              <a:buChar char="•"/>
              <a:defRPr sz="13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00800" indent="-1280160" algn="l" defTabSz="5120640" rtl="0" eaLnBrk="1" latinLnBrk="0" hangingPunct="1">
              <a:lnSpc>
                <a:spcPct val="90000"/>
              </a:lnSpc>
              <a:spcBef>
                <a:spcPts val="2800"/>
              </a:spcBef>
              <a:buFont typeface="Arial" panose="020B0604020202020204" pitchFamily="34" charset="0"/>
              <a:buChar char="•"/>
              <a:defRPr sz="1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61120" indent="-1280160" algn="l" defTabSz="5120640" rtl="0" eaLnBrk="1" latinLnBrk="0" hangingPunct="1">
              <a:lnSpc>
                <a:spcPct val="90000"/>
              </a:lnSpc>
              <a:spcBef>
                <a:spcPts val="2800"/>
              </a:spcBef>
              <a:buFont typeface="Arial" panose="020B0604020202020204" pitchFamily="34" charset="0"/>
              <a:buChar char="•"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21440" indent="-1280160" algn="l" defTabSz="5120640" rtl="0" eaLnBrk="1" latinLnBrk="0" hangingPunct="1">
              <a:lnSpc>
                <a:spcPct val="90000"/>
              </a:lnSpc>
              <a:spcBef>
                <a:spcPts val="2800"/>
              </a:spcBef>
              <a:buFont typeface="Arial" panose="020B0604020202020204" pitchFamily="34" charset="0"/>
              <a:buChar char="•"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081760" indent="-1280160" algn="l" defTabSz="5120640" rtl="0" eaLnBrk="1" latinLnBrk="0" hangingPunct="1">
              <a:lnSpc>
                <a:spcPct val="90000"/>
              </a:lnSpc>
              <a:spcBef>
                <a:spcPts val="2800"/>
              </a:spcBef>
              <a:buFont typeface="Arial" panose="020B0604020202020204" pitchFamily="34" charset="0"/>
              <a:buChar char="•"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642080" indent="-1280160" algn="l" defTabSz="5120640" rtl="0" eaLnBrk="1" latinLnBrk="0" hangingPunct="1">
              <a:lnSpc>
                <a:spcPct val="90000"/>
              </a:lnSpc>
              <a:spcBef>
                <a:spcPts val="2800"/>
              </a:spcBef>
              <a:buFont typeface="Arial" panose="020B0604020202020204" pitchFamily="34" charset="0"/>
              <a:buChar char="•"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0" indent="-1280160" algn="l" defTabSz="5120640" rtl="0" eaLnBrk="1" latinLnBrk="0" hangingPunct="1">
              <a:lnSpc>
                <a:spcPct val="90000"/>
              </a:lnSpc>
              <a:spcBef>
                <a:spcPts val="2800"/>
              </a:spcBef>
              <a:buFont typeface="Arial" panose="020B0604020202020204" pitchFamily="34" charset="0"/>
              <a:buChar char="•"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762720" indent="-1280160" algn="l" defTabSz="5120640" rtl="0" eaLnBrk="1" latinLnBrk="0" hangingPunct="1">
              <a:lnSpc>
                <a:spcPct val="90000"/>
              </a:lnSpc>
              <a:spcBef>
                <a:spcPts val="2800"/>
              </a:spcBef>
              <a:buFont typeface="Arial" panose="020B0604020202020204" pitchFamily="34" charset="0"/>
              <a:buChar char="•"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fr-FR" sz="6600" b="1" i="1" dirty="0" smtClean="0">
                <a:solidFill>
                  <a:srgbClr val="006699"/>
                </a:solidFill>
                <a:latin typeface="Times New Roman" charset="0"/>
                <a:cs typeface="ＭＳ Ｐゴシック" charset="-128"/>
              </a:rPr>
              <a:t>Serum albumin</a:t>
            </a:r>
          </a:p>
          <a:p>
            <a:pPr marL="0" indent="0">
              <a:buNone/>
            </a:pPr>
            <a:r>
              <a:rPr lang="en-US" altLang="fr-FR" sz="5400" dirty="0">
                <a:solidFill>
                  <a:srgbClr val="006699"/>
                </a:solidFill>
                <a:latin typeface="Times New Roman" charset="0"/>
                <a:ea typeface="ＭＳ Ｐゴシック" charset="-128"/>
              </a:rPr>
              <a:t>Present in all body fluids and solids (egg, </a:t>
            </a:r>
            <a:r>
              <a:rPr lang="en-US" altLang="fr-FR" sz="5400" dirty="0" smtClean="0">
                <a:solidFill>
                  <a:srgbClr val="006699"/>
                </a:solidFill>
                <a:latin typeface="Times New Roman" charset="0"/>
                <a:ea typeface="ＭＳ Ｐゴシック" charset="-128"/>
              </a:rPr>
              <a:t>milk</a:t>
            </a:r>
            <a:r>
              <a:rPr lang="en-US" altLang="fr-FR" sz="5400" dirty="0">
                <a:solidFill>
                  <a:srgbClr val="006699"/>
                </a:solidFill>
                <a:latin typeface="Times New Roman" charset="0"/>
                <a:ea typeface="ＭＳ Ｐゴシック" charset="-128"/>
              </a:rPr>
              <a:t>, </a:t>
            </a:r>
            <a:r>
              <a:rPr lang="en-US" altLang="fr-FR" sz="5400" dirty="0" smtClean="0">
                <a:solidFill>
                  <a:srgbClr val="006699"/>
                </a:solidFill>
                <a:latin typeface="Times New Roman" charset="0"/>
                <a:ea typeface="ＭＳ Ｐゴシック" charset="-128"/>
              </a:rPr>
              <a:t>chicken, beef</a:t>
            </a:r>
            <a:r>
              <a:rPr lang="en-US" altLang="fr-FR" sz="5400" dirty="0">
                <a:solidFill>
                  <a:srgbClr val="006699"/>
                </a:solidFill>
                <a:latin typeface="Times New Roman" charset="0"/>
                <a:ea typeface="ＭＳ Ｐゴシック" charset="-128"/>
              </a:rPr>
              <a:t>)</a:t>
            </a:r>
          </a:p>
          <a:p>
            <a:pPr marL="0" indent="0">
              <a:buNone/>
            </a:pPr>
            <a:r>
              <a:rPr lang="en-US" altLang="fr-FR" sz="5400" dirty="0">
                <a:solidFill>
                  <a:srgbClr val="006699"/>
                </a:solidFill>
                <a:latin typeface="Times New Roman" charset="0"/>
                <a:ea typeface="ＭＳ Ｐゴシック" charset="-128"/>
              </a:rPr>
              <a:t>Cross reactions between different species !</a:t>
            </a:r>
          </a:p>
          <a:p>
            <a:pPr marL="0" indent="0">
              <a:buNone/>
            </a:pPr>
            <a:r>
              <a:rPr lang="nl-BE" altLang="fr-FR" sz="5400" dirty="0" smtClean="0">
                <a:solidFill>
                  <a:srgbClr val="006699"/>
                </a:solidFill>
                <a:latin typeface="Times New Roman" charset="0"/>
                <a:ea typeface="ＭＳ Ｐゴシック" charset="-128"/>
              </a:rPr>
              <a:t>Actin-Binding protein in muscles</a:t>
            </a:r>
          </a:p>
        </p:txBody>
      </p:sp>
    </p:spTree>
    <p:extLst>
      <p:ext uri="{BB962C8B-B14F-4D97-AF65-F5344CB8AC3E}">
        <p14:creationId xmlns:p14="http://schemas.microsoft.com/office/powerpoint/2010/main" val="753790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8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1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Espace réservé du contenu 2"/>
          <p:cNvSpPr txBox="1">
            <a:spLocks/>
          </p:cNvSpPr>
          <p:nvPr/>
        </p:nvSpPr>
        <p:spPr>
          <a:xfrm>
            <a:off x="2032000" y="5140152"/>
            <a:ext cx="46837600" cy="308262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280160" indent="-1280160" algn="l" defTabSz="5120640" rtl="0" eaLnBrk="1" latinLnBrk="0" hangingPunct="1">
              <a:lnSpc>
                <a:spcPct val="90000"/>
              </a:lnSpc>
              <a:spcBef>
                <a:spcPts val="5600"/>
              </a:spcBef>
              <a:buFont typeface="Arial" panose="020B0604020202020204" pitchFamily="34" charset="0"/>
              <a:buChar char="•"/>
              <a:defRPr sz="15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40480" indent="-1280160" algn="l" defTabSz="5120640" rtl="0" eaLnBrk="1" latinLnBrk="0" hangingPunct="1">
              <a:lnSpc>
                <a:spcPct val="90000"/>
              </a:lnSpc>
              <a:spcBef>
                <a:spcPts val="2800"/>
              </a:spcBef>
              <a:buFont typeface="Arial" panose="020B0604020202020204" pitchFamily="34" charset="0"/>
              <a:buChar char="•"/>
              <a:defRPr sz="13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00800" indent="-1280160" algn="l" defTabSz="5120640" rtl="0" eaLnBrk="1" latinLnBrk="0" hangingPunct="1">
              <a:lnSpc>
                <a:spcPct val="90000"/>
              </a:lnSpc>
              <a:spcBef>
                <a:spcPts val="2800"/>
              </a:spcBef>
              <a:buFont typeface="Arial" panose="020B0604020202020204" pitchFamily="34" charset="0"/>
              <a:buChar char="•"/>
              <a:defRPr sz="1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61120" indent="-1280160" algn="l" defTabSz="5120640" rtl="0" eaLnBrk="1" latinLnBrk="0" hangingPunct="1">
              <a:lnSpc>
                <a:spcPct val="90000"/>
              </a:lnSpc>
              <a:spcBef>
                <a:spcPts val="2800"/>
              </a:spcBef>
              <a:buFont typeface="Arial" panose="020B0604020202020204" pitchFamily="34" charset="0"/>
              <a:buChar char="•"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21440" indent="-1280160" algn="l" defTabSz="5120640" rtl="0" eaLnBrk="1" latinLnBrk="0" hangingPunct="1">
              <a:lnSpc>
                <a:spcPct val="90000"/>
              </a:lnSpc>
              <a:spcBef>
                <a:spcPts val="2800"/>
              </a:spcBef>
              <a:buFont typeface="Arial" panose="020B0604020202020204" pitchFamily="34" charset="0"/>
              <a:buChar char="•"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081760" indent="-1280160" algn="l" defTabSz="5120640" rtl="0" eaLnBrk="1" latinLnBrk="0" hangingPunct="1">
              <a:lnSpc>
                <a:spcPct val="90000"/>
              </a:lnSpc>
              <a:spcBef>
                <a:spcPts val="2800"/>
              </a:spcBef>
              <a:buFont typeface="Arial" panose="020B0604020202020204" pitchFamily="34" charset="0"/>
              <a:buChar char="•"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642080" indent="-1280160" algn="l" defTabSz="5120640" rtl="0" eaLnBrk="1" latinLnBrk="0" hangingPunct="1">
              <a:lnSpc>
                <a:spcPct val="90000"/>
              </a:lnSpc>
              <a:spcBef>
                <a:spcPts val="2800"/>
              </a:spcBef>
              <a:buFont typeface="Arial" panose="020B0604020202020204" pitchFamily="34" charset="0"/>
              <a:buChar char="•"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0" indent="-1280160" algn="l" defTabSz="5120640" rtl="0" eaLnBrk="1" latinLnBrk="0" hangingPunct="1">
              <a:lnSpc>
                <a:spcPct val="90000"/>
              </a:lnSpc>
              <a:spcBef>
                <a:spcPts val="2800"/>
              </a:spcBef>
              <a:buFont typeface="Arial" panose="020B0604020202020204" pitchFamily="34" charset="0"/>
              <a:buChar char="•"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762720" indent="-1280160" algn="l" defTabSz="5120640" rtl="0" eaLnBrk="1" latinLnBrk="0" hangingPunct="1">
              <a:lnSpc>
                <a:spcPct val="90000"/>
              </a:lnSpc>
              <a:spcBef>
                <a:spcPts val="2800"/>
              </a:spcBef>
              <a:buFont typeface="Arial" panose="020B0604020202020204" pitchFamily="34" charset="0"/>
              <a:buChar char="•"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500" dirty="0" smtClean="0"/>
              <a:t>sIgE testing to components :</a:t>
            </a:r>
          </a:p>
          <a:p>
            <a:pPr marL="2463800" lvl="1" indent="-1493838"/>
            <a:r>
              <a:rPr lang="en-US" sz="9600" dirty="0" smtClean="0"/>
              <a:t>for single allergens </a:t>
            </a:r>
          </a:p>
          <a:p>
            <a:pPr marL="2463800" lvl="1" indent="-1493838"/>
            <a:r>
              <a:rPr lang="en-US" sz="9600" dirty="0" smtClean="0"/>
              <a:t>for multiple allergens in micro/macro-arrays: ImmunoCAP ISAC, ALEX, Faber..</a:t>
            </a:r>
            <a:r>
              <a:rPr lang="en-US" sz="8800" dirty="0" smtClean="0"/>
              <a:t>. </a:t>
            </a:r>
          </a:p>
          <a:p>
            <a:pPr marL="2463800" lvl="1" indent="-1493838"/>
            <a:endParaRPr lang="en-US" sz="9600" dirty="0" smtClean="0"/>
          </a:p>
          <a:p>
            <a:pPr marL="1280160" lvl="1">
              <a:spcBef>
                <a:spcPts val="5600"/>
              </a:spcBef>
            </a:pPr>
            <a:r>
              <a:rPr lang="en-US" sz="11500" dirty="0" smtClean="0"/>
              <a:t>MULTIPLEX  - large sensitization profile : </a:t>
            </a:r>
          </a:p>
          <a:p>
            <a:pPr marL="2614613" lvl="2" indent="-1495425">
              <a:spcBef>
                <a:spcPts val="5600"/>
              </a:spcBef>
            </a:pPr>
            <a:r>
              <a:rPr lang="en-US" sz="9260" dirty="0" smtClean="0"/>
              <a:t>Useful in identifying patterns of sensitization in complex </a:t>
            </a:r>
            <a:r>
              <a:rPr lang="en-US" sz="9260" dirty="0" err="1" smtClean="0"/>
              <a:t>polysensitized</a:t>
            </a:r>
            <a:r>
              <a:rPr lang="en-US" sz="9260" dirty="0" smtClean="0"/>
              <a:t> patients =&gt; Cross-reaction versus real co-sensitization</a:t>
            </a:r>
          </a:p>
          <a:p>
            <a:pPr marL="2614613" lvl="2" indent="-1495425">
              <a:spcBef>
                <a:spcPts val="5600"/>
              </a:spcBef>
            </a:pPr>
            <a:r>
              <a:rPr lang="en-US" sz="9260" dirty="0" smtClean="0"/>
              <a:t>Latex with unclear clinical relevance that are sensitized to a pan-allergen </a:t>
            </a:r>
          </a:p>
          <a:p>
            <a:pPr marL="2614613" lvl="2" indent="-1495425">
              <a:spcBef>
                <a:spcPts val="5600"/>
              </a:spcBef>
            </a:pPr>
            <a:r>
              <a:rPr lang="en-US" sz="9260" dirty="0" smtClean="0"/>
              <a:t>Identifying the culprit allergen in patients with recurrent anaphylaxis.</a:t>
            </a:r>
            <a:endParaRPr lang="en-US" sz="9600" dirty="0" smtClean="0"/>
          </a:p>
          <a:p>
            <a:pPr marL="2614613" lvl="2" indent="-1495425">
              <a:spcBef>
                <a:spcPts val="5600"/>
              </a:spcBef>
            </a:pPr>
            <a:r>
              <a:rPr lang="en-US" sz="9600" dirty="0" smtClean="0"/>
              <a:t>Helps confirm or rule out an </a:t>
            </a:r>
            <a:r>
              <a:rPr lang="en-US" sz="9600" dirty="0" err="1" smtClean="0"/>
              <a:t>IgE</a:t>
            </a:r>
            <a:r>
              <a:rPr lang="en-US" sz="9600" dirty="0" smtClean="0"/>
              <a:t>-mediated allergy</a:t>
            </a:r>
          </a:p>
          <a:p>
            <a:pPr marL="2614613" lvl="2" indent="-1495425">
              <a:spcBef>
                <a:spcPts val="5600"/>
              </a:spcBef>
            </a:pPr>
            <a:r>
              <a:rPr lang="en-US" sz="9600" dirty="0" smtClean="0"/>
              <a:t>Useful in pediatric (low blood volume)</a:t>
            </a:r>
            <a:endParaRPr lang="en-US" sz="11840" dirty="0" smtClean="0"/>
          </a:p>
          <a:p>
            <a:pPr marL="1280160" lvl="1">
              <a:spcBef>
                <a:spcPts val="5600"/>
              </a:spcBef>
            </a:pPr>
            <a:r>
              <a:rPr lang="en-US" sz="11500" dirty="0" smtClean="0"/>
              <a:t>Multiplex assays may reveal sensitization to molecules with potentially no clinical relevance. </a:t>
            </a:r>
          </a:p>
          <a:p>
            <a:pPr marL="1280160" lvl="1">
              <a:spcBef>
                <a:spcPts val="5600"/>
              </a:spcBef>
            </a:pPr>
            <a:endParaRPr lang="en-US" sz="9600" dirty="0" smtClean="0"/>
          </a:p>
          <a:p>
            <a:r>
              <a:rPr lang="en-US" sz="11100" dirty="0" smtClean="0"/>
              <a:t>2 strategies « from clinics to molecules » or « from molecules to clinic »</a:t>
            </a:r>
            <a:endParaRPr lang="en-US" sz="11100" dirty="0"/>
          </a:p>
        </p:txBody>
      </p:sp>
      <p:sp>
        <p:nvSpPr>
          <p:cNvPr id="24" name="Rounded Rectangle 13">
            <a:extLst>
              <a:ext uri="{FF2B5EF4-FFF2-40B4-BE49-F238E27FC236}">
                <a16:creationId xmlns="" xmlns:a16="http://schemas.microsoft.com/office/drawing/2014/main" id="{095DAE0C-7E6F-4F4B-8BF5-8C0ED47CA8B5}"/>
              </a:ext>
            </a:extLst>
          </p:cNvPr>
          <p:cNvSpPr/>
          <p:nvPr/>
        </p:nvSpPr>
        <p:spPr>
          <a:xfrm>
            <a:off x="1485900" y="30860999"/>
            <a:ext cx="48234600" cy="4244763"/>
          </a:xfrm>
          <a:prstGeom prst="roundRect">
            <a:avLst/>
          </a:pr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43" dirty="0"/>
          </a:p>
        </p:txBody>
      </p:sp>
      <p:pic>
        <p:nvPicPr>
          <p:cNvPr id="25" name="Imag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30535" y="16503169"/>
            <a:ext cx="8539065" cy="8865328"/>
          </a:xfrm>
          <a:prstGeom prst="rect">
            <a:avLst/>
          </a:prstGeom>
        </p:spPr>
      </p:pic>
      <p:sp>
        <p:nvSpPr>
          <p:cNvPr id="26" name="Titre 1"/>
          <p:cNvSpPr txBox="1">
            <a:spLocks/>
          </p:cNvSpPr>
          <p:nvPr/>
        </p:nvSpPr>
        <p:spPr>
          <a:xfrm>
            <a:off x="3520440" y="0"/>
            <a:ext cx="44165520" cy="49877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2064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64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CA" sz="13800" b="1" dirty="0" smtClean="0">
                <a:solidFill>
                  <a:srgbClr val="F26B21"/>
                </a:solidFill>
                <a:latin typeface="DIN-Regular" pitchFamily="2" charset="0"/>
                <a:ea typeface="+mn-ea"/>
                <a:cs typeface="+mn-cs"/>
              </a:rPr>
              <a:t>Clinical Reasoning to Diagnose Food Allergy</a:t>
            </a:r>
            <a:endParaRPr lang="en-CA" sz="13800" b="1" dirty="0">
              <a:solidFill>
                <a:srgbClr val="F26B21"/>
              </a:solidFill>
              <a:latin typeface="DIN-Regular" pitchFamily="2" charset="0"/>
              <a:ea typeface="+mn-ea"/>
              <a:cs typeface="+mn-cs"/>
            </a:endParaRPr>
          </a:p>
        </p:txBody>
      </p:sp>
      <p:pic>
        <p:nvPicPr>
          <p:cNvPr id="27" name="Imag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9474" y="14778983"/>
            <a:ext cx="1713926" cy="1713926"/>
          </a:xfrm>
          <a:prstGeom prst="rect">
            <a:avLst/>
          </a:prstGeom>
        </p:spPr>
      </p:pic>
      <p:pic>
        <p:nvPicPr>
          <p:cNvPr id="28" name="Imag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9474" y="17631655"/>
            <a:ext cx="1713926" cy="1713926"/>
          </a:xfrm>
          <a:prstGeom prst="rect">
            <a:avLst/>
          </a:prstGeom>
        </p:spPr>
      </p:pic>
      <p:pic>
        <p:nvPicPr>
          <p:cNvPr id="29" name="Image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9474" y="19859644"/>
            <a:ext cx="1713926" cy="1713926"/>
          </a:xfrm>
          <a:prstGeom prst="rect">
            <a:avLst/>
          </a:prstGeom>
        </p:spPr>
      </p:pic>
      <p:pic>
        <p:nvPicPr>
          <p:cNvPr id="30" name="Image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9474" y="21876418"/>
            <a:ext cx="1713926" cy="1713926"/>
          </a:xfrm>
          <a:prstGeom prst="rect">
            <a:avLst/>
          </a:prstGeom>
        </p:spPr>
      </p:pic>
      <p:pic>
        <p:nvPicPr>
          <p:cNvPr id="31" name="Image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9474" y="24104407"/>
            <a:ext cx="1713926" cy="1713926"/>
          </a:xfrm>
          <a:prstGeom prst="rect">
            <a:avLst/>
          </a:prstGeom>
        </p:spPr>
      </p:pic>
      <p:pic>
        <p:nvPicPr>
          <p:cNvPr id="32" name="Image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7650" y="25780338"/>
            <a:ext cx="2268699" cy="2268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879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l="12668"/>
          <a:stretch/>
        </p:blipFill>
        <p:spPr>
          <a:xfrm>
            <a:off x="6075737" y="731520"/>
            <a:ext cx="40840050" cy="3502152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25174" y="0"/>
            <a:ext cx="8581226" cy="8991600"/>
          </a:xfrm>
          <a:prstGeom prst="rect">
            <a:avLst/>
          </a:prstGeom>
        </p:spPr>
      </p:pic>
      <p:pic>
        <p:nvPicPr>
          <p:cNvPr id="6" name="Picture 3" descr="ImmunoCAP_ISAC_futur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12"/>
          <a:stretch>
            <a:fillRect/>
          </a:stretch>
        </p:blipFill>
        <p:spPr bwMode="auto">
          <a:xfrm>
            <a:off x="26495762" y="30419040"/>
            <a:ext cx="2214798" cy="2597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ImmunoCAP_ISAC_futur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12"/>
          <a:stretch>
            <a:fillRect/>
          </a:stretch>
        </p:blipFill>
        <p:spPr bwMode="auto">
          <a:xfrm>
            <a:off x="36997722" y="14203680"/>
            <a:ext cx="2214798" cy="2597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39274" y="1931705"/>
            <a:ext cx="1485900" cy="148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4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186940" y="11350376"/>
            <a:ext cx="48287940" cy="21328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0" indent="-1143000">
              <a:buFont typeface="Arial" charset="0"/>
              <a:buChar char="•"/>
            </a:pPr>
            <a:r>
              <a:rPr lang="en-US" sz="11500" dirty="0" smtClean="0"/>
              <a:t>Multiplex, in primary screening:</a:t>
            </a:r>
          </a:p>
          <a:p>
            <a:pPr marL="2698166" lvl="1" indent="-1143000">
              <a:buFont typeface="Arial" charset="0"/>
              <a:buChar char="•"/>
            </a:pPr>
            <a:r>
              <a:rPr lang="en-US" sz="11500" dirty="0" smtClean="0"/>
              <a:t>If SPT unreliable (inflamed skin or atopic dermatitis), elderly patients (reduced number of mast cells in the skin)</a:t>
            </a:r>
          </a:p>
          <a:p>
            <a:pPr marL="2698166" lvl="1" indent="-1143000">
              <a:buFont typeface="Arial" charset="0"/>
              <a:buChar char="•"/>
            </a:pPr>
            <a:r>
              <a:rPr lang="en-US" sz="11500" dirty="0" smtClean="0"/>
              <a:t>When SPT are not feasible due to taking anti-histamines.</a:t>
            </a:r>
          </a:p>
          <a:p>
            <a:pPr marL="2698166" lvl="1" indent="-1143000">
              <a:buFont typeface="Arial" charset="0"/>
              <a:buChar char="•"/>
            </a:pPr>
            <a:r>
              <a:rPr lang="en-US" sz="11500" dirty="0" smtClean="0"/>
              <a:t>In small children when skin area is limited and number of SPT high</a:t>
            </a:r>
          </a:p>
          <a:p>
            <a:pPr marL="2698166" lvl="1" indent="-1143000">
              <a:buFont typeface="Arial" charset="0"/>
              <a:buChar char="•"/>
            </a:pPr>
            <a:r>
              <a:rPr lang="en-US" sz="11500" dirty="0" smtClean="0"/>
              <a:t>Patients with anaphylactic events or suspicion of </a:t>
            </a:r>
            <a:r>
              <a:rPr lang="en-US" sz="11500" dirty="0" err="1" smtClean="0"/>
              <a:t>polysensitization</a:t>
            </a:r>
            <a:r>
              <a:rPr lang="en-US" sz="11500" dirty="0" smtClean="0"/>
              <a:t>.</a:t>
            </a:r>
          </a:p>
          <a:p>
            <a:pPr marL="2698166" lvl="1" indent="-1143000">
              <a:buFont typeface="Arial" charset="0"/>
              <a:buChar char="•"/>
            </a:pPr>
            <a:endParaRPr lang="en-US" sz="11500" dirty="0" smtClean="0"/>
          </a:p>
          <a:p>
            <a:pPr marL="1143000" indent="-1143000">
              <a:buFont typeface="Arial" charset="0"/>
              <a:buChar char="•"/>
            </a:pPr>
            <a:r>
              <a:rPr lang="en-US" sz="11500" dirty="0" smtClean="0"/>
              <a:t>In complex cases, the total number of patient visits to obtain an allergy diagnosis can be reduced with the complete ISAC microchip diagnosis.</a:t>
            </a:r>
          </a:p>
          <a:p>
            <a:pPr marL="1143000" indent="-1143000">
              <a:buFont typeface="Arial" charset="0"/>
              <a:buChar char="•"/>
            </a:pPr>
            <a:endParaRPr lang="en-US" sz="11500" dirty="0" smtClean="0"/>
          </a:p>
          <a:p>
            <a:pPr marL="1143000" indent="-1143000">
              <a:buFont typeface="Arial" charset="0"/>
              <a:buChar char="•"/>
            </a:pPr>
            <a:r>
              <a:rPr lang="en-US" sz="11500" dirty="0" smtClean="0"/>
              <a:t>Specific immunotherapy can be defined more quickly =&gt; improves overall patient management</a:t>
            </a:r>
            <a:endParaRPr lang="en-US" sz="11500" dirty="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43680" y="2297465"/>
            <a:ext cx="20137259" cy="8486967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53870" y="2297465"/>
            <a:ext cx="1485900" cy="148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414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C2F7802D-9917-354C-B67C-5C6AD1D6FE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312" y="34475729"/>
            <a:ext cx="6582421" cy="37667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95EE253E-7C77-F44B-916A-B234C576FA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71930" y="34577329"/>
            <a:ext cx="6679097" cy="382747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38865332-73E1-1243-8066-3E53093E57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753015" y="1632239"/>
            <a:ext cx="1477920" cy="1486719"/>
          </a:xfrm>
          <a:prstGeom prst="rect">
            <a:avLst/>
          </a:prstGeom>
        </p:spPr>
      </p:pic>
      <p:sp>
        <p:nvSpPr>
          <p:cNvPr id="14" name="Rounded Rectangle 13">
            <a:extLst>
              <a:ext uri="{FF2B5EF4-FFF2-40B4-BE49-F238E27FC236}">
                <a16:creationId xmlns="" xmlns:a16="http://schemas.microsoft.com/office/drawing/2014/main" id="{095DAE0C-7E6F-4F4B-8BF5-8C0ED47CA8B5}"/>
              </a:ext>
            </a:extLst>
          </p:cNvPr>
          <p:cNvSpPr/>
          <p:nvPr/>
        </p:nvSpPr>
        <p:spPr>
          <a:xfrm>
            <a:off x="414312" y="6012322"/>
            <a:ext cx="32278321" cy="19259987"/>
          </a:xfrm>
          <a:prstGeom prst="roundRect">
            <a:avLst/>
          </a:pr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43" dirty="0"/>
              <a:t>@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="" xmlns:a16="http://schemas.microsoft.com/office/drawing/2014/main" id="{1E727A3D-C773-324D-9D2B-5E98508D0AC5}"/>
              </a:ext>
            </a:extLst>
          </p:cNvPr>
          <p:cNvSpPr/>
          <p:nvPr/>
        </p:nvSpPr>
        <p:spPr>
          <a:xfrm>
            <a:off x="1612117" y="4573682"/>
            <a:ext cx="42986266" cy="18969745"/>
          </a:xfrm>
          <a:prstGeom prst="roundRect">
            <a:avLst/>
          </a:prstGeom>
          <a:solidFill>
            <a:schemeClr val="bg1"/>
          </a:solidFill>
          <a:ln>
            <a:solidFill>
              <a:srgbClr val="5BC4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43" dirty="0"/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354C8158-BC32-B64A-A1AF-11A3C529BE49}"/>
              </a:ext>
            </a:extLst>
          </p:cNvPr>
          <p:cNvSpPr txBox="1"/>
          <p:nvPr/>
        </p:nvSpPr>
        <p:spPr>
          <a:xfrm>
            <a:off x="10942136" y="30278466"/>
            <a:ext cx="293221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i="1" dirty="0">
                <a:latin typeface="DIN-Regular" pitchFamily="2" charset="0"/>
              </a:rPr>
              <a:t>Figure 1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E5A9DC68-AD33-5F41-B198-DF87271C2D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598383" y="667430"/>
            <a:ext cx="6011671" cy="6011671"/>
          </a:xfrm>
          <a:prstGeom prst="rect">
            <a:avLst/>
          </a:prstGeom>
          <a:effectLst>
            <a:outerShdw blurRad="228600" dist="203200" dir="822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5522" y="6012322"/>
            <a:ext cx="39941449" cy="1626099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Bulle rectangulaire 21"/>
          <p:cNvSpPr/>
          <p:nvPr/>
        </p:nvSpPr>
        <p:spPr>
          <a:xfrm>
            <a:off x="6996733" y="24024190"/>
            <a:ext cx="30715264" cy="13218810"/>
          </a:xfrm>
          <a:prstGeom prst="wedgeRectCallout">
            <a:avLst>
              <a:gd name="adj1" fmla="val 51730"/>
              <a:gd name="adj2" fmla="val -13714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23" name="Image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85536" y="24843268"/>
            <a:ext cx="29337657" cy="11580653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113"/>
          <a:stretch/>
        </p:blipFill>
        <p:spPr bwMode="auto">
          <a:xfrm>
            <a:off x="30706641" y="658280"/>
            <a:ext cx="11771395" cy="343463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5980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62200" y="2044709"/>
            <a:ext cx="47701200" cy="3517892"/>
          </a:xfrm>
        </p:spPr>
        <p:txBody>
          <a:bodyPr>
            <a:noAutofit/>
          </a:bodyPr>
          <a:lstStyle/>
          <a:p>
            <a:pPr algn="ctr"/>
            <a:r>
              <a:rPr lang="fr-FR" sz="13800" b="1" dirty="0">
                <a:solidFill>
                  <a:srgbClr val="F26B21"/>
                </a:solidFill>
                <a:latin typeface="DIN-Regular" pitchFamily="2" charset="0"/>
                <a:ea typeface="+mn-ea"/>
                <a:cs typeface="+mn-cs"/>
              </a:rPr>
              <a:t>Too much information is not good </a:t>
            </a:r>
            <a:r>
              <a:rPr lang="fr-FR" sz="13800" b="1" dirty="0" smtClean="0">
                <a:solidFill>
                  <a:srgbClr val="F26B21"/>
                </a:solidFill>
                <a:latin typeface="DIN-Regular" pitchFamily="2" charset="0"/>
                <a:ea typeface="+mn-ea"/>
                <a:cs typeface="+mn-cs"/>
              </a:rPr>
              <a:t>information</a:t>
            </a:r>
            <a:endParaRPr lang="fr-FR" sz="185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524000" y="7251700"/>
            <a:ext cx="48539400" cy="30351735"/>
          </a:xfrm>
        </p:spPr>
        <p:txBody>
          <a:bodyPr>
            <a:normAutofit/>
          </a:bodyPr>
          <a:lstStyle/>
          <a:p>
            <a:r>
              <a:rPr lang="en-CA" sz="13100" dirty="0" smtClean="0"/>
              <a:t>The more results, the more difficult the interpretation becomes ... </a:t>
            </a:r>
          </a:p>
          <a:p>
            <a:r>
              <a:rPr lang="en-CA" sz="13100" dirty="0" smtClean="0"/>
              <a:t>For proper use of the microarray, consider the results based on the patient's clinic. </a:t>
            </a:r>
          </a:p>
          <a:p>
            <a:r>
              <a:rPr lang="en-CA" sz="13100" dirty="0" smtClean="0"/>
              <a:t>Which allergen is relevant-unexpected =&gt; in the hands of specialists </a:t>
            </a:r>
          </a:p>
          <a:p>
            <a:endParaRPr lang="en-CA" sz="13100" dirty="0" smtClean="0"/>
          </a:p>
          <a:p>
            <a:endParaRPr lang="en-CA" sz="13100" dirty="0" smtClean="0"/>
          </a:p>
          <a:p>
            <a:endParaRPr lang="en-CA" sz="13100" dirty="0" smtClean="0"/>
          </a:p>
          <a:p>
            <a:endParaRPr lang="en-CA" sz="13100" dirty="0" smtClean="0"/>
          </a:p>
          <a:p>
            <a:endParaRPr lang="en-CA" sz="13100" dirty="0" smtClean="0"/>
          </a:p>
          <a:p>
            <a:endParaRPr lang="en-CA" sz="13100" dirty="0" smtClean="0"/>
          </a:p>
          <a:p>
            <a:pPr marL="5120640" lvl="2" indent="0">
              <a:buNone/>
            </a:pPr>
            <a:r>
              <a:rPr lang="en-CA" sz="11500" dirty="0" smtClean="0"/>
              <a:t>A negative result is as important as a positive result!  </a:t>
            </a:r>
          </a:p>
          <a:p>
            <a:pPr marL="5120640" lvl="2" indent="0">
              <a:buNone/>
            </a:pPr>
            <a:r>
              <a:rPr lang="en-CA" sz="11500" dirty="0" smtClean="0"/>
              <a:t>Exclude the allergic origin of an event</a:t>
            </a:r>
          </a:p>
          <a:p>
            <a:endParaRPr lang="en-CA" sz="13100" dirty="0" smtClean="0"/>
          </a:p>
          <a:p>
            <a:pPr lvl="1"/>
            <a:endParaRPr lang="en-CA" sz="11200" dirty="0"/>
          </a:p>
        </p:txBody>
      </p:sp>
      <p:sp>
        <p:nvSpPr>
          <p:cNvPr id="4" name="Espace réservé du contenu 2"/>
          <p:cNvSpPr txBox="1">
            <a:spLocks/>
          </p:cNvSpPr>
          <p:nvPr/>
        </p:nvSpPr>
        <p:spPr>
          <a:xfrm>
            <a:off x="5918200" y="33416242"/>
            <a:ext cx="46482000" cy="41871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280160" indent="-1280160" algn="l" defTabSz="5120640" rtl="0" eaLnBrk="1" latinLnBrk="0" hangingPunct="1">
              <a:lnSpc>
                <a:spcPct val="90000"/>
              </a:lnSpc>
              <a:spcBef>
                <a:spcPts val="5600"/>
              </a:spcBef>
              <a:buFont typeface="Arial" panose="020B0604020202020204" pitchFamily="34" charset="0"/>
              <a:buChar char="•"/>
              <a:defRPr sz="15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40480" indent="-1280160" algn="l" defTabSz="5120640" rtl="0" eaLnBrk="1" latinLnBrk="0" hangingPunct="1">
              <a:lnSpc>
                <a:spcPct val="90000"/>
              </a:lnSpc>
              <a:spcBef>
                <a:spcPts val="2800"/>
              </a:spcBef>
              <a:buFont typeface="Arial" panose="020B0604020202020204" pitchFamily="34" charset="0"/>
              <a:buChar char="•"/>
              <a:defRPr sz="13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00800" indent="-1280160" algn="l" defTabSz="5120640" rtl="0" eaLnBrk="1" latinLnBrk="0" hangingPunct="1">
              <a:lnSpc>
                <a:spcPct val="90000"/>
              </a:lnSpc>
              <a:spcBef>
                <a:spcPts val="2800"/>
              </a:spcBef>
              <a:buFont typeface="Arial" panose="020B0604020202020204" pitchFamily="34" charset="0"/>
              <a:buChar char="•"/>
              <a:defRPr sz="1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61120" indent="-1280160" algn="l" defTabSz="5120640" rtl="0" eaLnBrk="1" latinLnBrk="0" hangingPunct="1">
              <a:lnSpc>
                <a:spcPct val="90000"/>
              </a:lnSpc>
              <a:spcBef>
                <a:spcPts val="2800"/>
              </a:spcBef>
              <a:buFont typeface="Arial" panose="020B0604020202020204" pitchFamily="34" charset="0"/>
              <a:buChar char="•"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21440" indent="-1280160" algn="l" defTabSz="5120640" rtl="0" eaLnBrk="1" latinLnBrk="0" hangingPunct="1">
              <a:lnSpc>
                <a:spcPct val="90000"/>
              </a:lnSpc>
              <a:spcBef>
                <a:spcPts val="2800"/>
              </a:spcBef>
              <a:buFont typeface="Arial" panose="020B0604020202020204" pitchFamily="34" charset="0"/>
              <a:buChar char="•"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081760" indent="-1280160" algn="l" defTabSz="5120640" rtl="0" eaLnBrk="1" latinLnBrk="0" hangingPunct="1">
              <a:lnSpc>
                <a:spcPct val="90000"/>
              </a:lnSpc>
              <a:spcBef>
                <a:spcPts val="2800"/>
              </a:spcBef>
              <a:buFont typeface="Arial" panose="020B0604020202020204" pitchFamily="34" charset="0"/>
              <a:buChar char="•"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642080" indent="-1280160" algn="l" defTabSz="5120640" rtl="0" eaLnBrk="1" latinLnBrk="0" hangingPunct="1">
              <a:lnSpc>
                <a:spcPct val="90000"/>
              </a:lnSpc>
              <a:spcBef>
                <a:spcPts val="2800"/>
              </a:spcBef>
              <a:buFont typeface="Arial" panose="020B0604020202020204" pitchFamily="34" charset="0"/>
              <a:buChar char="•"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0" indent="-1280160" algn="l" defTabSz="5120640" rtl="0" eaLnBrk="1" latinLnBrk="0" hangingPunct="1">
              <a:lnSpc>
                <a:spcPct val="90000"/>
              </a:lnSpc>
              <a:spcBef>
                <a:spcPts val="2800"/>
              </a:spcBef>
              <a:buFont typeface="Arial" panose="020B0604020202020204" pitchFamily="34" charset="0"/>
              <a:buChar char="•"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762720" indent="-1280160" algn="l" defTabSz="5120640" rtl="0" eaLnBrk="1" latinLnBrk="0" hangingPunct="1">
              <a:lnSpc>
                <a:spcPct val="90000"/>
              </a:lnSpc>
              <a:spcBef>
                <a:spcPts val="2800"/>
              </a:spcBef>
              <a:buFont typeface="Arial" panose="020B0604020202020204" pitchFamily="34" charset="0"/>
              <a:buChar char="•"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fr-FR" sz="11500" dirty="0"/>
          </a:p>
        </p:txBody>
      </p:sp>
      <p:sp>
        <p:nvSpPr>
          <p:cNvPr id="5" name="Étoile à 5 branches 4"/>
          <p:cNvSpPr/>
          <p:nvPr/>
        </p:nvSpPr>
        <p:spPr>
          <a:xfrm>
            <a:off x="3752889" y="32142855"/>
            <a:ext cx="2165311" cy="16890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15171" y="24851943"/>
            <a:ext cx="4323141" cy="4460073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36084" y="16503896"/>
            <a:ext cx="11479584" cy="14292082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03048" y="17548467"/>
            <a:ext cx="6088798" cy="6225933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6381" y="17729878"/>
            <a:ext cx="20301019" cy="12723878"/>
          </a:xfrm>
          <a:prstGeom prst="rect">
            <a:avLst/>
          </a:prstGeom>
        </p:spPr>
      </p:pic>
      <p:sp>
        <p:nvSpPr>
          <p:cNvPr id="12" name="Titre 1"/>
          <p:cNvSpPr txBox="1">
            <a:spLocks/>
          </p:cNvSpPr>
          <p:nvPr/>
        </p:nvSpPr>
        <p:spPr>
          <a:xfrm rot="19648239">
            <a:off x="5481737" y="14439544"/>
            <a:ext cx="42251480" cy="11641017"/>
          </a:xfrm>
          <a:prstGeom prst="rect">
            <a:avLst/>
          </a:prstGeom>
          <a:gradFill>
            <a:gsLst>
              <a:gs pos="0">
                <a:srgbClr val="E0E7F5">
                  <a:lumMod val="0"/>
                </a:srgbClr>
              </a:gs>
              <a:gs pos="0">
                <a:srgbClr val="E9EEF8">
                  <a:lumMod val="56000"/>
                  <a:lumOff val="44000"/>
                </a:srgbClr>
              </a:gs>
              <a:gs pos="0">
                <a:schemeClr val="accent1">
                  <a:lumMod val="5000"/>
                  <a:lumOff val="95000"/>
                </a:schemeClr>
              </a:gs>
              <a:gs pos="0">
                <a:schemeClr val="accent1">
                  <a:lumMod val="45000"/>
                  <a:lumOff val="55000"/>
                </a:schemeClr>
              </a:gs>
              <a:gs pos="0">
                <a:schemeClr val="accent1">
                  <a:lumMod val="45000"/>
                  <a:lumOff val="55000"/>
                </a:schemeClr>
              </a:gs>
              <a:gs pos="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vert="horz" lIns="91440" tIns="45720" rIns="91440" bIns="45720" rtlCol="0" anchor="ctr">
            <a:noAutofit/>
          </a:bodyPr>
          <a:lstStyle>
            <a:lvl1pPr algn="l" defTabSz="512064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64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CA" sz="49600" b="1" dirty="0" smtClean="0">
                <a:solidFill>
                  <a:srgbClr val="FF0000"/>
                </a:solidFill>
                <a:latin typeface="DIN-Regular" pitchFamily="2" charset="0"/>
                <a:ea typeface="+mn-ea"/>
                <a:cs typeface="+mn-cs"/>
              </a:rPr>
              <a:t>No reimbursement</a:t>
            </a:r>
            <a:endParaRPr lang="en-CA" sz="49600" b="1" dirty="0">
              <a:solidFill>
                <a:srgbClr val="FF0000"/>
              </a:solidFill>
              <a:latin typeface="DIN-Regular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3596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27200" y="6109400"/>
            <a:ext cx="47752000" cy="30669800"/>
          </a:xfrm>
        </p:spPr>
        <p:txBody>
          <a:bodyPr>
            <a:noAutofit/>
          </a:bodyPr>
          <a:lstStyle/>
          <a:p>
            <a:r>
              <a:rPr lang="en-US" sz="13800" dirty="0" smtClean="0"/>
              <a:t>Functional assay  = </a:t>
            </a:r>
            <a:r>
              <a:rPr lang="en-US" sz="13800" i="1" dirty="0" smtClean="0"/>
              <a:t>in-vitro</a:t>
            </a:r>
            <a:r>
              <a:rPr lang="en-US" sz="13800" dirty="0" smtClean="0"/>
              <a:t> provocation test</a:t>
            </a:r>
          </a:p>
          <a:p>
            <a:pPr lvl="1"/>
            <a:r>
              <a:rPr lang="en-US" sz="11600" dirty="0" smtClean="0"/>
              <a:t>Uses live basophils in whole blood : detect ability of </a:t>
            </a:r>
            <a:r>
              <a:rPr lang="en-US" sz="11600" dirty="0" err="1" smtClean="0"/>
              <a:t>IgE</a:t>
            </a:r>
            <a:r>
              <a:rPr lang="en-US" sz="11600" dirty="0" smtClean="0"/>
              <a:t> to mediate activation after stimulation with allergen. </a:t>
            </a:r>
          </a:p>
          <a:p>
            <a:pPr lvl="1">
              <a:buFont typeface="Symbol" charset="2"/>
              <a:buChar char="Þ"/>
            </a:pPr>
            <a:r>
              <a:rPr lang="en-US" sz="11600" dirty="0" smtClean="0"/>
              <a:t>beyond the detection of </a:t>
            </a:r>
            <a:r>
              <a:rPr lang="en-US" sz="11600" dirty="0" err="1" smtClean="0"/>
              <a:t>IgE</a:t>
            </a:r>
            <a:r>
              <a:rPr lang="en-US" sz="11600" dirty="0" smtClean="0"/>
              <a:t> binding to allergen to test </a:t>
            </a:r>
            <a:r>
              <a:rPr lang="en-US" sz="11600" dirty="0" err="1" smtClean="0"/>
              <a:t>IgE</a:t>
            </a:r>
            <a:r>
              <a:rPr lang="en-US" sz="11600" dirty="0" smtClean="0"/>
              <a:t> function, depends on </a:t>
            </a:r>
            <a:r>
              <a:rPr lang="en-US" sz="11600" dirty="0" err="1" smtClean="0"/>
              <a:t>IgE</a:t>
            </a:r>
            <a:r>
              <a:rPr lang="en-US" sz="11600" dirty="0" smtClean="0"/>
              <a:t> epitope specificity, affinity, and </a:t>
            </a:r>
            <a:r>
              <a:rPr lang="en-US" sz="11600" dirty="0" err="1" smtClean="0"/>
              <a:t>clonality</a:t>
            </a:r>
            <a:r>
              <a:rPr lang="en-US" sz="11600" dirty="0" smtClean="0"/>
              <a:t>.</a:t>
            </a:r>
          </a:p>
          <a:p>
            <a:pPr lvl="1">
              <a:buFont typeface="Symbol" charset="2"/>
              <a:buChar char="Þ"/>
            </a:pPr>
            <a:r>
              <a:rPr lang="en-US" sz="11600" dirty="0" smtClean="0"/>
              <a:t>The basophils of allergic patients : dose-dependent expression of activation markers (CD63 - CD203c) </a:t>
            </a:r>
          </a:p>
          <a:p>
            <a:pPr lvl="2"/>
            <a:r>
              <a:rPr lang="en-US" sz="11500" dirty="0" smtClean="0"/>
              <a:t>sensitized-tolerant patients do not express  or much lower expression </a:t>
            </a:r>
          </a:p>
          <a:p>
            <a:pPr lvl="2"/>
            <a:r>
              <a:rPr lang="en-US" sz="11500" dirty="0" smtClean="0"/>
              <a:t>In a PA study, basophils of peanut allergic patients showed higher BA to peanut compared with peanut-sensitized-tolerant even in the subgroup where allergic and tolerant children had comparable levels of peanut sIgE. </a:t>
            </a:r>
            <a:r>
              <a:rPr lang="en-US" sz="7200" i="1" dirty="0" smtClean="0"/>
              <a:t>(Santos et al, J Allergy </a:t>
            </a:r>
            <a:r>
              <a:rPr lang="en-US" sz="7200" i="1" dirty="0" err="1" smtClean="0"/>
              <a:t>Clin</a:t>
            </a:r>
            <a:r>
              <a:rPr lang="en-US" sz="7200" i="1" dirty="0" smtClean="0"/>
              <a:t> </a:t>
            </a:r>
            <a:r>
              <a:rPr lang="en-US" sz="7200" i="1" dirty="0" err="1" smtClean="0"/>
              <a:t>Immunol</a:t>
            </a:r>
            <a:r>
              <a:rPr lang="en-US" sz="7200" i="1" dirty="0" smtClean="0"/>
              <a:t> 2014)</a:t>
            </a:r>
          </a:p>
          <a:p>
            <a:pPr lvl="2"/>
            <a:r>
              <a:rPr lang="en-US" sz="11500" dirty="0" smtClean="0"/>
              <a:t>The difference in up-regulation of BA markers in response to allergen between allergic and non-allergic patients forms the basis of the use of the BAT to diagnose FA</a:t>
            </a:r>
            <a:r>
              <a:rPr lang="fr-FR" sz="11500" dirty="0" smtClean="0"/>
              <a:t>.</a:t>
            </a:r>
            <a:endParaRPr lang="fr-FR" sz="11500" dirty="0"/>
          </a:p>
        </p:txBody>
      </p:sp>
      <p:sp>
        <p:nvSpPr>
          <p:cNvPr id="7" name="Titre 1"/>
          <p:cNvSpPr txBox="1">
            <a:spLocks/>
          </p:cNvSpPr>
          <p:nvPr/>
        </p:nvSpPr>
        <p:spPr>
          <a:xfrm>
            <a:off x="3520440" y="406400"/>
            <a:ext cx="44165520" cy="66620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2064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64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BE" sz="15300" b="1" dirty="0" smtClean="0">
                <a:solidFill>
                  <a:srgbClr val="F26B21"/>
                </a:solidFill>
                <a:latin typeface="DIN-Regular" pitchFamily="2" charset="0"/>
              </a:rPr>
              <a:t>Basophil Activation Tests (BAT) in FA</a:t>
            </a:r>
            <a:endParaRPr lang="nl-BE" sz="15300" b="1" dirty="0">
              <a:solidFill>
                <a:srgbClr val="F26B21"/>
              </a:solidFill>
              <a:latin typeface="DIN-Regular" pitchFamily="2" charset="0"/>
            </a:endParaRPr>
          </a:p>
          <a:p>
            <a:pPr algn="ctr"/>
            <a:r>
              <a:rPr lang="nl-BE" sz="15300" b="1" dirty="0" smtClean="0">
                <a:solidFill>
                  <a:srgbClr val="F26B21"/>
                </a:solidFill>
                <a:latin typeface="DIN-Regular" pitchFamily="2" charset="0"/>
              </a:rPr>
              <a:t> </a:t>
            </a:r>
            <a:endParaRPr lang="fr-FR" sz="15300" b="1" dirty="0">
              <a:solidFill>
                <a:srgbClr val="F26B21"/>
              </a:solidFill>
              <a:latin typeface="DIN-Regular" pitchFamily="2" charset="0"/>
            </a:endParaRPr>
          </a:p>
        </p:txBody>
      </p:sp>
      <p:sp>
        <p:nvSpPr>
          <p:cNvPr id="4" name="Rounded Rectangle 13">
            <a:extLst>
              <a:ext uri="{FF2B5EF4-FFF2-40B4-BE49-F238E27FC236}">
                <a16:creationId xmlns="" xmlns:a16="http://schemas.microsoft.com/office/drawing/2014/main" id="{095DAE0C-7E6F-4F4B-8BF5-8C0ED47CA8B5}"/>
              </a:ext>
            </a:extLst>
          </p:cNvPr>
          <p:cNvSpPr/>
          <p:nvPr/>
        </p:nvSpPr>
        <p:spPr>
          <a:xfrm>
            <a:off x="61656686" y="-5486400"/>
            <a:ext cx="27372562" cy="13843411"/>
          </a:xfrm>
          <a:prstGeom prst="roundRect">
            <a:avLst/>
          </a:pr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43" dirty="0"/>
              <a:t>@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22363043"/>
            <a:ext cx="7611872" cy="7446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725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27200" y="6109400"/>
            <a:ext cx="47752000" cy="30669800"/>
          </a:xfrm>
        </p:spPr>
        <p:txBody>
          <a:bodyPr>
            <a:noAutofit/>
          </a:bodyPr>
          <a:lstStyle/>
          <a:p>
            <a:r>
              <a:rPr lang="en-US" sz="13800" dirty="0" smtClean="0"/>
              <a:t>Main added value in the diagnosis of FA compared with tests routinely used in clinical practice, such as SPT and sIgE to allergen extracts</a:t>
            </a:r>
          </a:p>
          <a:p>
            <a:pPr lvl="1"/>
            <a:r>
              <a:rPr lang="en-US" sz="13900" dirty="0" smtClean="0"/>
              <a:t>its high specificity with often conserved sensitivity. </a:t>
            </a:r>
          </a:p>
          <a:p>
            <a:pPr lvl="2"/>
            <a:r>
              <a:rPr lang="en-US" sz="11500" dirty="0" smtClean="0"/>
              <a:t>BAT to peanut : 98% Se and 96% </a:t>
            </a:r>
            <a:r>
              <a:rPr lang="en-US" sz="11500" dirty="0" err="1" smtClean="0"/>
              <a:t>Sp</a:t>
            </a:r>
            <a:r>
              <a:rPr lang="en-US" sz="11500" dirty="0" smtClean="0"/>
              <a:t> (</a:t>
            </a:r>
            <a:r>
              <a:rPr lang="en-US" sz="11500" dirty="0" err="1" smtClean="0"/>
              <a:t>Sp</a:t>
            </a:r>
            <a:r>
              <a:rPr lang="en-US" sz="11500" dirty="0" smtClean="0"/>
              <a:t> 77% and 100%) </a:t>
            </a:r>
          </a:p>
          <a:p>
            <a:pPr lvl="2"/>
            <a:r>
              <a:rPr lang="en-US" sz="11500" dirty="0" smtClean="0"/>
              <a:t>BAT with single allergen components to improve diagnostic accuracy : further studies needed.</a:t>
            </a:r>
          </a:p>
          <a:p>
            <a:pPr lvl="2"/>
            <a:endParaRPr lang="en-US" sz="11500" baseline="30000" dirty="0" smtClean="0"/>
          </a:p>
          <a:p>
            <a:pPr lvl="1"/>
            <a:r>
              <a:rPr lang="en-US" sz="13740" dirty="0" smtClean="0"/>
              <a:t>BAT potentially useful in identifying the culprit allergen in cases of pollen-food allergy syndrome (PFAS),</a:t>
            </a:r>
            <a:r>
              <a:rPr lang="en-US" sz="13740" baseline="30000" dirty="0" smtClean="0"/>
              <a:t> </a:t>
            </a:r>
            <a:r>
              <a:rPr lang="en-US" sz="13740" dirty="0" smtClean="0"/>
              <a:t>allergy to red meat or food-dependent exercise-induced anaphylaxis.</a:t>
            </a:r>
            <a:endParaRPr lang="en-US" sz="13740" baseline="30000" dirty="0" smtClean="0"/>
          </a:p>
          <a:p>
            <a:pPr lvl="1"/>
            <a:r>
              <a:rPr lang="en-US" sz="13740" dirty="0" smtClean="0"/>
              <a:t>BUT ! Cut-offs for BAT vary with patient population, design of study, and methodology (BAT procedure and data analyses)</a:t>
            </a:r>
            <a:r>
              <a:rPr lang="en-US" sz="18840" dirty="0" smtClean="0"/>
              <a:t/>
            </a:r>
            <a:br>
              <a:rPr lang="en-US" sz="18840" dirty="0" smtClean="0"/>
            </a:br>
            <a:endParaRPr lang="en-US" sz="18840" dirty="0" smtClean="0"/>
          </a:p>
          <a:p>
            <a:pPr algn="just"/>
            <a:endParaRPr lang="en-US" sz="23900" b="1" dirty="0" smtClean="0">
              <a:latin typeface="DIN-Regular" pitchFamily="2" charset="0"/>
            </a:endParaRPr>
          </a:p>
          <a:p>
            <a:pPr lvl="2" algn="just"/>
            <a:endParaRPr lang="fr-FR" sz="31000" dirty="0" smtClean="0"/>
          </a:p>
          <a:p>
            <a:pPr algn="just"/>
            <a:endParaRPr lang="fr-FR" sz="16600" dirty="0"/>
          </a:p>
        </p:txBody>
      </p:sp>
      <p:sp>
        <p:nvSpPr>
          <p:cNvPr id="7" name="Titre 1"/>
          <p:cNvSpPr txBox="1">
            <a:spLocks/>
          </p:cNvSpPr>
          <p:nvPr/>
        </p:nvSpPr>
        <p:spPr>
          <a:xfrm>
            <a:off x="3520440" y="406400"/>
            <a:ext cx="44165520" cy="66620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2064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64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BE" sz="15300" b="1" dirty="0" smtClean="0">
                <a:solidFill>
                  <a:srgbClr val="F26B21"/>
                </a:solidFill>
                <a:latin typeface="DIN-Regular" pitchFamily="2" charset="0"/>
              </a:rPr>
              <a:t>Basophil Activation Tests (BAT) in FA</a:t>
            </a:r>
            <a:endParaRPr lang="nl-BE" sz="15300" b="1" dirty="0">
              <a:solidFill>
                <a:srgbClr val="F26B21"/>
              </a:solidFill>
              <a:latin typeface="DIN-Regular" pitchFamily="2" charset="0"/>
            </a:endParaRPr>
          </a:p>
          <a:p>
            <a:pPr algn="ctr"/>
            <a:r>
              <a:rPr lang="nl-BE" sz="15300" b="1" dirty="0" smtClean="0">
                <a:solidFill>
                  <a:srgbClr val="F26B21"/>
                </a:solidFill>
                <a:latin typeface="DIN-Regular" pitchFamily="2" charset="0"/>
              </a:rPr>
              <a:t> </a:t>
            </a:r>
            <a:endParaRPr lang="fr-FR" sz="15300" b="1" dirty="0">
              <a:solidFill>
                <a:srgbClr val="F26B21"/>
              </a:solidFill>
              <a:latin typeface="DIN-Regular" pitchFamily="2" charset="0"/>
            </a:endParaRPr>
          </a:p>
        </p:txBody>
      </p:sp>
      <p:sp>
        <p:nvSpPr>
          <p:cNvPr id="4" name="Rounded Rectangle 13">
            <a:extLst>
              <a:ext uri="{FF2B5EF4-FFF2-40B4-BE49-F238E27FC236}">
                <a16:creationId xmlns="" xmlns:a16="http://schemas.microsoft.com/office/drawing/2014/main" id="{095DAE0C-7E6F-4F4B-8BF5-8C0ED47CA8B5}"/>
              </a:ext>
            </a:extLst>
          </p:cNvPr>
          <p:cNvSpPr/>
          <p:nvPr/>
        </p:nvSpPr>
        <p:spPr>
          <a:xfrm>
            <a:off x="3520440" y="20538029"/>
            <a:ext cx="45958760" cy="13020451"/>
          </a:xfrm>
          <a:prstGeom prst="roundRect">
            <a:avLst/>
          </a:pr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43" dirty="0"/>
          </a:p>
        </p:txBody>
      </p:sp>
    </p:spTree>
    <p:extLst>
      <p:ext uri="{BB962C8B-B14F-4D97-AF65-F5344CB8AC3E}">
        <p14:creationId xmlns:p14="http://schemas.microsoft.com/office/powerpoint/2010/main" val="230264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520440" y="-151449"/>
            <a:ext cx="44165520" cy="5546409"/>
          </a:xfrm>
        </p:spPr>
        <p:txBody>
          <a:bodyPr>
            <a:normAutofit/>
          </a:bodyPr>
          <a:lstStyle/>
          <a:p>
            <a:pPr algn="ctr"/>
            <a:r>
              <a:rPr lang="fr-FR" sz="13800" b="1" dirty="0" smtClean="0">
                <a:solidFill>
                  <a:srgbClr val="F26B21"/>
                </a:solidFill>
                <a:latin typeface="DIN-Regular" pitchFamily="2" charset="0"/>
                <a:ea typeface="+mn-ea"/>
                <a:cs typeface="+mn-cs"/>
              </a:rPr>
              <a:t>Food </a:t>
            </a:r>
            <a:r>
              <a:rPr lang="fr-FR" sz="13800" b="1" dirty="0" err="1" smtClean="0">
                <a:solidFill>
                  <a:srgbClr val="F26B21"/>
                </a:solidFill>
                <a:latin typeface="DIN-Regular" pitchFamily="2" charset="0"/>
                <a:ea typeface="+mn-ea"/>
                <a:cs typeface="+mn-cs"/>
              </a:rPr>
              <a:t>Allergy</a:t>
            </a:r>
            <a:endParaRPr lang="fr-FR" sz="13800" b="1" dirty="0">
              <a:solidFill>
                <a:srgbClr val="F26B21"/>
              </a:solidFill>
              <a:latin typeface="DIN-Regular" pitchFamily="2" charset="0"/>
              <a:ea typeface="+mn-ea"/>
              <a:cs typeface="+mn-cs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606040" y="5583872"/>
            <a:ext cx="47165260" cy="24367493"/>
          </a:xfrm>
        </p:spPr>
        <p:txBody>
          <a:bodyPr>
            <a:normAutofit/>
          </a:bodyPr>
          <a:lstStyle/>
          <a:p>
            <a:r>
              <a:rPr lang="en-US" sz="10900" dirty="0" smtClean="0"/>
              <a:t>An adverse immune response to the proteins in food. </a:t>
            </a:r>
          </a:p>
          <a:p>
            <a:r>
              <a:rPr lang="en-US" sz="10900" dirty="0" smtClean="0"/>
              <a:t>As the result of a humoral response (</a:t>
            </a:r>
            <a:r>
              <a:rPr lang="en-US" sz="10900" dirty="0" err="1" smtClean="0"/>
              <a:t>IgE</a:t>
            </a:r>
            <a:r>
              <a:rPr lang="en-US" sz="10900" dirty="0" smtClean="0"/>
              <a:t>), a cellular response (T cells), or both. </a:t>
            </a:r>
          </a:p>
          <a:p>
            <a:r>
              <a:rPr lang="en-US" sz="10900" dirty="0" smtClean="0"/>
              <a:t>Meta-analysis, </a:t>
            </a:r>
            <a:r>
              <a:rPr lang="en-US" sz="10900" dirty="0" err="1" smtClean="0"/>
              <a:t>IgE</a:t>
            </a:r>
            <a:r>
              <a:rPr lang="en-US" sz="10900" dirty="0" smtClean="0"/>
              <a:t>-mediated food  allergies in Europe</a:t>
            </a:r>
          </a:p>
          <a:p>
            <a:endParaRPr lang="en-US" sz="10900" dirty="0" smtClean="0"/>
          </a:p>
          <a:p>
            <a:endParaRPr lang="en-US" sz="10900" dirty="0" smtClean="0"/>
          </a:p>
          <a:p>
            <a:endParaRPr lang="en-US" sz="10900" dirty="0" smtClean="0"/>
          </a:p>
          <a:p>
            <a:endParaRPr lang="en-US" sz="9600" dirty="0" smtClean="0"/>
          </a:p>
          <a:p>
            <a:pPr marL="2116138" lvl="1" indent="-1270000"/>
            <a:r>
              <a:rPr lang="en-US" sz="8800" dirty="0" smtClean="0"/>
              <a:t>The over-all lifetime prevalence of self-reported food allergy =17,3% </a:t>
            </a:r>
          </a:p>
          <a:p>
            <a:pPr marL="2116138" lvl="1" indent="-1270000"/>
            <a:r>
              <a:rPr lang="en-US" sz="8800" dirty="0" smtClean="0"/>
              <a:t>Point prevalence for self-reported FA (5.9%), positive SPT to at least one food(2.7%), positive specific </a:t>
            </a:r>
            <a:r>
              <a:rPr lang="en-US" sz="8800" dirty="0" err="1" smtClean="0"/>
              <a:t>IgE</a:t>
            </a:r>
            <a:r>
              <a:rPr lang="en-US" sz="8800" dirty="0" smtClean="0"/>
              <a:t> (10.1%), and challenge-verified FA (0.9%) was lower. </a:t>
            </a:r>
          </a:p>
          <a:p>
            <a:pPr marL="2116138" lvl="1" indent="-1270000"/>
            <a:r>
              <a:rPr lang="en-US" sz="8800" dirty="0" smtClean="0"/>
              <a:t>The highest prevalence in north western Europe and in children, compared to adults.</a:t>
            </a:r>
          </a:p>
          <a:p>
            <a:pPr marL="2116138" lvl="1" indent="-1270000"/>
            <a:r>
              <a:rPr lang="en-US" sz="8800" dirty="0" smtClean="0"/>
              <a:t>Low prevalence of self-reported and confirmed FA was found in Southern Europe, while sensitization was similar.</a:t>
            </a:r>
            <a:endParaRPr lang="en-US" sz="8660" dirty="0" smtClean="0"/>
          </a:p>
          <a:p>
            <a:endParaRPr lang="en-US" sz="10900" dirty="0" smtClean="0"/>
          </a:p>
          <a:p>
            <a:endParaRPr lang="en-US" sz="109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02800" y="28438477"/>
            <a:ext cx="14668500" cy="9525000"/>
          </a:xfrm>
          <a:prstGeom prst="rect">
            <a:avLst/>
          </a:prstGeom>
        </p:spPr>
      </p:pic>
      <p:sp>
        <p:nvSpPr>
          <p:cNvPr id="5" name="Espace réservé du contenu 2"/>
          <p:cNvSpPr txBox="1">
            <a:spLocks/>
          </p:cNvSpPr>
          <p:nvPr/>
        </p:nvSpPr>
        <p:spPr>
          <a:xfrm>
            <a:off x="3520440" y="31042613"/>
            <a:ext cx="31582360" cy="171843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280160" indent="-1280160" algn="l" defTabSz="5120640" rtl="0" eaLnBrk="1" latinLnBrk="0" hangingPunct="1">
              <a:lnSpc>
                <a:spcPct val="90000"/>
              </a:lnSpc>
              <a:spcBef>
                <a:spcPts val="5600"/>
              </a:spcBef>
              <a:buFont typeface="Arial" panose="020B0604020202020204" pitchFamily="34" charset="0"/>
              <a:buChar char="•"/>
              <a:defRPr sz="15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40480" indent="-1280160" algn="l" defTabSz="5120640" rtl="0" eaLnBrk="1" latinLnBrk="0" hangingPunct="1">
              <a:lnSpc>
                <a:spcPct val="90000"/>
              </a:lnSpc>
              <a:spcBef>
                <a:spcPts val="2800"/>
              </a:spcBef>
              <a:buFont typeface="Arial" panose="020B0604020202020204" pitchFamily="34" charset="0"/>
              <a:buChar char="•"/>
              <a:defRPr sz="13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00800" indent="-1280160" algn="l" defTabSz="5120640" rtl="0" eaLnBrk="1" latinLnBrk="0" hangingPunct="1">
              <a:lnSpc>
                <a:spcPct val="90000"/>
              </a:lnSpc>
              <a:spcBef>
                <a:spcPts val="2800"/>
              </a:spcBef>
              <a:buFont typeface="Arial" panose="020B0604020202020204" pitchFamily="34" charset="0"/>
              <a:buChar char="•"/>
              <a:defRPr sz="1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61120" indent="-1280160" algn="l" defTabSz="5120640" rtl="0" eaLnBrk="1" latinLnBrk="0" hangingPunct="1">
              <a:lnSpc>
                <a:spcPct val="90000"/>
              </a:lnSpc>
              <a:spcBef>
                <a:spcPts val="2800"/>
              </a:spcBef>
              <a:buFont typeface="Arial" panose="020B0604020202020204" pitchFamily="34" charset="0"/>
              <a:buChar char="•"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21440" indent="-1280160" algn="l" defTabSz="5120640" rtl="0" eaLnBrk="1" latinLnBrk="0" hangingPunct="1">
              <a:lnSpc>
                <a:spcPct val="90000"/>
              </a:lnSpc>
              <a:spcBef>
                <a:spcPts val="2800"/>
              </a:spcBef>
              <a:buFont typeface="Arial" panose="020B0604020202020204" pitchFamily="34" charset="0"/>
              <a:buChar char="•"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081760" indent="-1280160" algn="l" defTabSz="5120640" rtl="0" eaLnBrk="1" latinLnBrk="0" hangingPunct="1">
              <a:lnSpc>
                <a:spcPct val="90000"/>
              </a:lnSpc>
              <a:spcBef>
                <a:spcPts val="2800"/>
              </a:spcBef>
              <a:buFont typeface="Arial" panose="020B0604020202020204" pitchFamily="34" charset="0"/>
              <a:buChar char="•"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642080" indent="-1280160" algn="l" defTabSz="5120640" rtl="0" eaLnBrk="1" latinLnBrk="0" hangingPunct="1">
              <a:lnSpc>
                <a:spcPct val="90000"/>
              </a:lnSpc>
              <a:spcBef>
                <a:spcPts val="2800"/>
              </a:spcBef>
              <a:buFont typeface="Arial" panose="020B0604020202020204" pitchFamily="34" charset="0"/>
              <a:buChar char="•"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0" indent="-1280160" algn="l" defTabSz="5120640" rtl="0" eaLnBrk="1" latinLnBrk="0" hangingPunct="1">
              <a:lnSpc>
                <a:spcPct val="90000"/>
              </a:lnSpc>
              <a:spcBef>
                <a:spcPts val="2800"/>
              </a:spcBef>
              <a:buFont typeface="Arial" panose="020B0604020202020204" pitchFamily="34" charset="0"/>
              <a:buChar char="•"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762720" indent="-1280160" algn="l" defTabSz="5120640" rtl="0" eaLnBrk="1" latinLnBrk="0" hangingPunct="1">
              <a:lnSpc>
                <a:spcPct val="90000"/>
              </a:lnSpc>
              <a:spcBef>
                <a:spcPts val="2800"/>
              </a:spcBef>
              <a:buFont typeface="Arial" panose="020B0604020202020204" pitchFamily="34" charset="0"/>
              <a:buChar char="•"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CA" sz="10900" dirty="0" smtClean="0"/>
              <a:t>Specific age groups  and Foods </a:t>
            </a:r>
          </a:p>
          <a:p>
            <a:pPr lvl="1" algn="just"/>
            <a:r>
              <a:rPr lang="en-CA" sz="9600" dirty="0" smtClean="0"/>
              <a:t>Young children: cow’s milk, hen’s eggs, peanuts, tree nuts, sesame seeds, kiwi allergy </a:t>
            </a:r>
          </a:p>
          <a:p>
            <a:pPr lvl="1" algn="just"/>
            <a:r>
              <a:rPr lang="en-CA" sz="9600" dirty="0" smtClean="0"/>
              <a:t>Among adults: shellfish, fish, peanuts and tree nuts</a:t>
            </a:r>
            <a:endParaRPr lang="en-CA" sz="9600" dirty="0"/>
          </a:p>
        </p:txBody>
      </p:sp>
      <p:sp>
        <p:nvSpPr>
          <p:cNvPr id="6" name="Rounded Rectangle 13">
            <a:extLst>
              <a:ext uri="{FF2B5EF4-FFF2-40B4-BE49-F238E27FC236}">
                <a16:creationId xmlns="" xmlns:a16="http://schemas.microsoft.com/office/drawing/2014/main" id="{095DAE0C-7E6F-4F4B-8BF5-8C0ED47CA8B5}"/>
              </a:ext>
            </a:extLst>
          </p:cNvPr>
          <p:cNvSpPr/>
          <p:nvPr/>
        </p:nvSpPr>
        <p:spPr>
          <a:xfrm>
            <a:off x="2284603" y="29776739"/>
            <a:ext cx="33139634" cy="8012113"/>
          </a:xfrm>
          <a:prstGeom prst="roundRect">
            <a:avLst/>
          </a:pr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7084039" y="-565147"/>
            <a:ext cx="8996363" cy="32986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812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27200" y="6109400"/>
            <a:ext cx="47752000" cy="30669800"/>
          </a:xfrm>
        </p:spPr>
        <p:txBody>
          <a:bodyPr>
            <a:noAutofit/>
          </a:bodyPr>
          <a:lstStyle/>
          <a:p>
            <a:r>
              <a:rPr lang="en-US" sz="11500" dirty="0" smtClean="0"/>
              <a:t>Fresh blood ! </a:t>
            </a:r>
          </a:p>
          <a:p>
            <a:r>
              <a:rPr lang="en-US" sz="11500" dirty="0" smtClean="0"/>
              <a:t>Flow cytometry =&gt; appropriate equipment, trained lab technicians... </a:t>
            </a:r>
          </a:p>
          <a:p>
            <a:r>
              <a:rPr lang="en-US" sz="11500" dirty="0" smtClean="0"/>
              <a:t>In selected cases when routine tests do not allow diagnosis. </a:t>
            </a:r>
          </a:p>
          <a:p>
            <a:pPr lvl="1"/>
            <a:r>
              <a:rPr lang="en-US" sz="9600" i="1" dirty="0"/>
              <a:t>Santos et </a:t>
            </a:r>
            <a:r>
              <a:rPr lang="en-US" sz="9600" i="1" dirty="0" smtClean="0"/>
              <a:t>al</a:t>
            </a:r>
            <a:r>
              <a:rPr lang="en-US" sz="9600" i="1" dirty="0"/>
              <a:t> </a:t>
            </a:r>
            <a:r>
              <a:rPr lang="en-US" sz="9600" i="1" dirty="0" smtClean="0"/>
              <a:t>: </a:t>
            </a:r>
            <a:r>
              <a:rPr lang="en-US" sz="9600" dirty="0" smtClean="0"/>
              <a:t>BAT good </a:t>
            </a:r>
            <a:r>
              <a:rPr lang="en-US" sz="9600" dirty="0"/>
              <a:t>performance in a subgroup of patients with equivocal </a:t>
            </a:r>
            <a:r>
              <a:rPr lang="en-US" sz="9600" dirty="0" smtClean="0"/>
              <a:t>test results for SPT, peanut sIgE, and </a:t>
            </a:r>
            <a:r>
              <a:rPr lang="en-US" sz="9600" dirty="0" err="1" smtClean="0"/>
              <a:t>Ara</a:t>
            </a:r>
            <a:r>
              <a:rPr lang="en-US" sz="9600" dirty="0" smtClean="0"/>
              <a:t> h 2 sIgE with 92% accuracy compared with its 97% accuracy in the study population overall. </a:t>
            </a:r>
          </a:p>
          <a:p>
            <a:pPr lvl="1"/>
            <a:r>
              <a:rPr lang="en-US" sz="9600" dirty="0" smtClean="0"/>
              <a:t>Second step in diagnostic workup, </a:t>
            </a:r>
          </a:p>
          <a:p>
            <a:pPr lvl="2"/>
            <a:r>
              <a:rPr lang="en-US" sz="8800" dirty="0" smtClean="0"/>
              <a:t>BAT performed in patients who would have otherwise been referred for an OFC after standard allergy testing. </a:t>
            </a:r>
          </a:p>
          <a:p>
            <a:pPr lvl="3"/>
            <a:r>
              <a:rPr lang="en-US" sz="8000" dirty="0" smtClean="0"/>
              <a:t>A positive BAT confirmed the diagnosis of FA and dispensed with an OFC, whereas patients with a negative BAT or non-responder basophils needed to be referred for the OFC. </a:t>
            </a:r>
          </a:p>
          <a:p>
            <a:pPr lvl="3"/>
            <a:r>
              <a:rPr lang="en-US" sz="8000" dirty="0" smtClean="0"/>
              <a:t>This stepwise approach ensured a 67% reduction in the need for the OFC.</a:t>
            </a:r>
          </a:p>
          <a:p>
            <a:endParaRPr lang="en-US" sz="11500" dirty="0" smtClean="0"/>
          </a:p>
          <a:p>
            <a:r>
              <a:rPr lang="en-US" sz="11500" dirty="0" smtClean="0"/>
              <a:t>In addition to patients with a negative BAT or non-responder basophils, patients with BAT results that are discordant with the clinical history require an OFC to confirm or refute the diagnosis of FA.</a:t>
            </a:r>
          </a:p>
          <a:p>
            <a:pPr lvl="2" algn="just"/>
            <a:endParaRPr lang="en-US" sz="25800" dirty="0" smtClean="0"/>
          </a:p>
          <a:p>
            <a:pPr algn="just"/>
            <a:endParaRPr lang="en-US" sz="13800" dirty="0"/>
          </a:p>
        </p:txBody>
      </p:sp>
      <p:sp>
        <p:nvSpPr>
          <p:cNvPr id="7" name="Titre 1"/>
          <p:cNvSpPr txBox="1">
            <a:spLocks/>
          </p:cNvSpPr>
          <p:nvPr/>
        </p:nvSpPr>
        <p:spPr>
          <a:xfrm>
            <a:off x="3520440" y="406400"/>
            <a:ext cx="44165520" cy="66620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2064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64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BE" sz="15300" b="1" dirty="0" smtClean="0">
                <a:solidFill>
                  <a:srgbClr val="F26B21"/>
                </a:solidFill>
                <a:latin typeface="DIN-Regular" pitchFamily="2" charset="0"/>
              </a:rPr>
              <a:t>Basophil Activation Tests (BAT) in FA</a:t>
            </a:r>
            <a:endParaRPr lang="nl-BE" sz="15300" b="1" dirty="0">
              <a:solidFill>
                <a:srgbClr val="F26B21"/>
              </a:solidFill>
              <a:latin typeface="DIN-Regular" pitchFamily="2" charset="0"/>
            </a:endParaRPr>
          </a:p>
          <a:p>
            <a:pPr algn="ctr"/>
            <a:r>
              <a:rPr lang="nl-BE" sz="15300" b="1" dirty="0" smtClean="0">
                <a:solidFill>
                  <a:srgbClr val="F26B21"/>
                </a:solidFill>
                <a:latin typeface="DIN-Regular" pitchFamily="2" charset="0"/>
              </a:rPr>
              <a:t> </a:t>
            </a:r>
            <a:endParaRPr lang="fr-FR" sz="15300" b="1" dirty="0">
              <a:solidFill>
                <a:srgbClr val="F26B21"/>
              </a:solidFill>
              <a:latin typeface="DIN-Regular" pitchFamily="2" charset="0"/>
            </a:endParaRPr>
          </a:p>
        </p:txBody>
      </p:sp>
      <p:sp>
        <p:nvSpPr>
          <p:cNvPr id="4" name="Rounded Rectangle 13">
            <a:extLst>
              <a:ext uri="{FF2B5EF4-FFF2-40B4-BE49-F238E27FC236}">
                <a16:creationId xmlns="" xmlns:a16="http://schemas.microsoft.com/office/drawing/2014/main" id="{095DAE0C-7E6F-4F4B-8BF5-8C0ED47CA8B5}"/>
              </a:ext>
            </a:extLst>
          </p:cNvPr>
          <p:cNvSpPr/>
          <p:nvPr/>
        </p:nvSpPr>
        <p:spPr>
          <a:xfrm>
            <a:off x="4160520" y="16918020"/>
            <a:ext cx="45958760" cy="9052559"/>
          </a:xfrm>
          <a:prstGeom prst="roundRect">
            <a:avLst/>
          </a:pr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43" dirty="0"/>
          </a:p>
        </p:txBody>
      </p:sp>
    </p:spTree>
    <p:extLst>
      <p:ext uri="{BB962C8B-B14F-4D97-AF65-F5344CB8AC3E}">
        <p14:creationId xmlns:p14="http://schemas.microsoft.com/office/powerpoint/2010/main" val="364800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520440" y="0"/>
            <a:ext cx="44165520" cy="7423153"/>
          </a:xfrm>
        </p:spPr>
        <p:txBody>
          <a:bodyPr>
            <a:normAutofit/>
          </a:bodyPr>
          <a:lstStyle/>
          <a:p>
            <a:r>
              <a:rPr lang="nl-BE" sz="17100" b="1" dirty="0" smtClean="0">
                <a:solidFill>
                  <a:srgbClr val="F26B21"/>
                </a:solidFill>
                <a:latin typeface="DIN-Regular" pitchFamily="2" charset="0"/>
              </a:rPr>
              <a:t>Conclusion</a:t>
            </a:r>
            <a:endParaRPr lang="fr-FR" sz="17100" b="1" dirty="0">
              <a:solidFill>
                <a:srgbClr val="F26B21"/>
              </a:solidFill>
              <a:latin typeface="DIN-Regular" pitchFamily="2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20440" y="7423153"/>
            <a:ext cx="44165520" cy="27540693"/>
          </a:xfrm>
        </p:spPr>
        <p:txBody>
          <a:bodyPr>
            <a:normAutofit/>
          </a:bodyPr>
          <a:lstStyle/>
          <a:p>
            <a:pPr algn="just"/>
            <a:r>
              <a:rPr lang="en-US" sz="13100" dirty="0"/>
              <a:t>The clinical history should guide what food allergens are selected for </a:t>
            </a:r>
            <a:r>
              <a:rPr lang="en-US" sz="13100" dirty="0" smtClean="0"/>
              <a:t>testing (From clinic to molecules). </a:t>
            </a:r>
            <a:endParaRPr lang="en-US" sz="13100" dirty="0" smtClean="0"/>
          </a:p>
          <a:p>
            <a:pPr lvl="1" algn="just"/>
            <a:r>
              <a:rPr lang="en-US" sz="10860" dirty="0" smtClean="0"/>
              <a:t>The </a:t>
            </a:r>
            <a:r>
              <a:rPr lang="en-US" sz="10860" dirty="0"/>
              <a:t>practical value of allergy skin or blood tests rests in their ability to give accurate and consistent results when used as a confirmatory tool. </a:t>
            </a:r>
            <a:endParaRPr lang="en-US" sz="10860" dirty="0" smtClean="0"/>
          </a:p>
          <a:p>
            <a:pPr algn="just"/>
            <a:r>
              <a:rPr lang="en-US" sz="13100" dirty="0" smtClean="0"/>
              <a:t>From m</a:t>
            </a:r>
            <a:r>
              <a:rPr lang="en-US" sz="13100" dirty="0" smtClean="0"/>
              <a:t>olecules to clinic ? </a:t>
            </a:r>
          </a:p>
          <a:p>
            <a:pPr lvl="1" algn="just"/>
            <a:r>
              <a:rPr lang="en-US" sz="10860" dirty="0" smtClean="0"/>
              <a:t>We are not ready, no reimbursement of multiplex...</a:t>
            </a:r>
            <a:endParaRPr lang="en-US" sz="10860" dirty="0"/>
          </a:p>
          <a:p>
            <a:pPr algn="just"/>
            <a:r>
              <a:rPr lang="en-US" sz="13100" dirty="0" smtClean="0"/>
              <a:t>All </a:t>
            </a:r>
            <a:r>
              <a:rPr lang="en-US" sz="13100" i="1" dirty="0" smtClean="0"/>
              <a:t>in-vitro </a:t>
            </a:r>
            <a:r>
              <a:rPr lang="en-US" sz="13100" dirty="0" smtClean="0"/>
              <a:t>tests should be </a:t>
            </a:r>
            <a:r>
              <a:rPr lang="en-US" sz="13100" dirty="0"/>
              <a:t>interpreted in the context </a:t>
            </a:r>
            <a:r>
              <a:rPr lang="en-US" sz="13100" dirty="0" smtClean="0"/>
              <a:t>of </a:t>
            </a:r>
            <a:r>
              <a:rPr lang="en-US" sz="13100" dirty="0"/>
              <a:t>the patient’s clinical </a:t>
            </a:r>
            <a:r>
              <a:rPr lang="en-US" sz="13100" dirty="0" smtClean="0"/>
              <a:t>presentation, age</a:t>
            </a:r>
            <a:r>
              <a:rPr lang="en-US" sz="13100" dirty="0"/>
              <a:t>, relevant allergen </a:t>
            </a:r>
            <a:r>
              <a:rPr lang="en-US" sz="13100" dirty="0" smtClean="0"/>
              <a:t>exposures </a:t>
            </a:r>
            <a:r>
              <a:rPr lang="en-US" sz="13100" dirty="0"/>
              <a:t>and the performance characteristics </a:t>
            </a:r>
            <a:r>
              <a:rPr lang="en-US" sz="13100" dirty="0" smtClean="0"/>
              <a:t>(Se, </a:t>
            </a:r>
            <a:r>
              <a:rPr lang="en-US" sz="13100" dirty="0" err="1" smtClean="0"/>
              <a:t>Sp</a:t>
            </a:r>
            <a:r>
              <a:rPr lang="en-US" sz="13100" dirty="0" smtClean="0"/>
              <a:t>) </a:t>
            </a:r>
            <a:r>
              <a:rPr lang="en-US" sz="13100" dirty="0"/>
              <a:t>of the allergy </a:t>
            </a:r>
            <a:r>
              <a:rPr lang="en-US" sz="13100" dirty="0" smtClean="0"/>
              <a:t>tests. </a:t>
            </a:r>
          </a:p>
          <a:p>
            <a:pPr lvl="1" algn="just"/>
            <a:r>
              <a:rPr lang="en-US" sz="10860" dirty="0" smtClean="0"/>
              <a:t>Use </a:t>
            </a:r>
            <a:r>
              <a:rPr lang="en-US" sz="10860" dirty="0"/>
              <a:t>cut-offs only if you have the same </a:t>
            </a:r>
            <a:r>
              <a:rPr lang="en-US" sz="10860" dirty="0" smtClean="0"/>
              <a:t>population</a:t>
            </a:r>
          </a:p>
          <a:p>
            <a:pPr lvl="1" algn="just"/>
            <a:endParaRPr lang="en-US" sz="13100" dirty="0" smtClean="0"/>
          </a:p>
          <a:p>
            <a:pPr marL="2560320" lvl="1" indent="0" algn="just">
              <a:buNone/>
            </a:pPr>
            <a:r>
              <a:rPr lang="en-US" sz="11200" dirty="0"/>
              <a:t>Conventional allergy tests yield information on sensitization that is not always equivalent to clinical allergy</a:t>
            </a:r>
            <a:r>
              <a:rPr lang="en-US" sz="11200" dirty="0" smtClean="0"/>
              <a:t>.</a:t>
            </a:r>
          </a:p>
          <a:p>
            <a:pPr marL="2560320" lvl="1" indent="0" algn="just">
              <a:buNone/>
            </a:pPr>
            <a:endParaRPr lang="en-US" sz="11200" dirty="0"/>
          </a:p>
          <a:p>
            <a:pPr lvl="1" algn="just"/>
            <a:endParaRPr lang="nl-BE" sz="9600" i="1" dirty="0"/>
          </a:p>
          <a:p>
            <a:pPr lvl="1" algn="just"/>
            <a:endParaRPr lang="nl-BE" sz="9600" i="1" dirty="0" smtClean="0"/>
          </a:p>
          <a:p>
            <a:pPr lvl="1" algn="just"/>
            <a:endParaRPr lang="nl-BE" sz="9600" i="1" dirty="0"/>
          </a:p>
          <a:p>
            <a:pPr lvl="1" algn="just"/>
            <a:endParaRPr lang="nl-BE" sz="9600" i="1" dirty="0" smtClean="0"/>
          </a:p>
        </p:txBody>
      </p:sp>
      <p:pic>
        <p:nvPicPr>
          <p:cNvPr id="9" name="Picture 17">
            <a:extLst>
              <a:ext uri="{FF2B5EF4-FFF2-40B4-BE49-F238E27FC236}">
                <a16:creationId xmlns="" xmlns:a16="http://schemas.microsoft.com/office/drawing/2014/main" id="{E5A9DC68-AD33-5F41-B198-DF87271C2D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98383" y="667430"/>
            <a:ext cx="6011671" cy="6011671"/>
          </a:xfrm>
          <a:prstGeom prst="rect">
            <a:avLst/>
          </a:prstGeom>
          <a:effectLst>
            <a:outerShdw blurRad="228600" dist="203200" dir="822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1">
            <a:extLst>
              <a:ext uri="{FF2B5EF4-FFF2-40B4-BE49-F238E27FC236}">
                <a16:creationId xmlns="" xmlns:a16="http://schemas.microsoft.com/office/drawing/2014/main" id="{38865332-73E1-1243-8066-3E53093E57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54912" y="3673265"/>
            <a:ext cx="1477920" cy="1486719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" y="27066241"/>
            <a:ext cx="8854440" cy="4450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217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34B45CC2-F404-C549-BF64-4AF22CB331C5}"/>
              </a:ext>
            </a:extLst>
          </p:cNvPr>
          <p:cNvSpPr txBox="1"/>
          <p:nvPr/>
        </p:nvSpPr>
        <p:spPr>
          <a:xfrm>
            <a:off x="0" y="15578019"/>
            <a:ext cx="512064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b="1" dirty="0" smtClean="0">
                <a:solidFill>
                  <a:srgbClr val="005393"/>
                </a:solidFill>
                <a:latin typeface="DIN-Bold" pitchFamily="2" charset="0"/>
              </a:rPr>
              <a:t>Thank you</a:t>
            </a:r>
            <a:endParaRPr lang="en-US" sz="9600" b="1" dirty="0">
              <a:solidFill>
                <a:srgbClr val="005393"/>
              </a:solidFill>
              <a:latin typeface="DIN-Bold" pitchFamily="2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FA905B6C-DA83-4B4D-B8C3-89557C2810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312" y="31596806"/>
            <a:ext cx="11790938" cy="674724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A1B68ED6-2193-7041-9920-3C394D0E1A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59597" y="723056"/>
            <a:ext cx="13687207" cy="1368720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9CD20749-6B21-0F46-9DA0-945106B964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72222" y="31941457"/>
            <a:ext cx="11278805" cy="6463343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928621A8-AD48-BE40-9764-63055B5AEA5F}"/>
              </a:ext>
            </a:extLst>
          </p:cNvPr>
          <p:cNvSpPr txBox="1"/>
          <p:nvPr/>
        </p:nvSpPr>
        <p:spPr>
          <a:xfrm>
            <a:off x="14432429" y="36107004"/>
            <a:ext cx="223494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atin typeface="DIN-Regular" pitchFamily="2" charset="0"/>
              </a:rPr>
              <a:t>Email: </a:t>
            </a:r>
            <a:r>
              <a:rPr lang="en-US" sz="6000" i="1" dirty="0" err="1" smtClean="0">
                <a:solidFill>
                  <a:srgbClr val="005393"/>
                </a:solidFill>
                <a:latin typeface="DIN-Regular" pitchFamily="2" charset="0"/>
              </a:rPr>
              <a:t>romy.gadisseur</a:t>
            </a:r>
            <a:r>
              <a:rPr lang="en-US" sz="6000" i="1" dirty="0" err="1" smtClean="0">
                <a:solidFill>
                  <a:srgbClr val="005393"/>
                </a:solidFill>
              </a:rPr>
              <a:t>@</a:t>
            </a:r>
            <a:r>
              <a:rPr lang="en-US" sz="6000" i="1" dirty="0" err="1" smtClean="0">
                <a:solidFill>
                  <a:srgbClr val="005393"/>
                </a:solidFill>
                <a:latin typeface="DIN-Regular" pitchFamily="2" charset="0"/>
              </a:rPr>
              <a:t>chuliege.be</a:t>
            </a:r>
            <a:endParaRPr lang="en-US" sz="6000" i="1" dirty="0">
              <a:solidFill>
                <a:srgbClr val="005393"/>
              </a:solidFill>
              <a:latin typeface="DIN-Regular" pitchFamily="2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57915" y="21266817"/>
            <a:ext cx="18345285" cy="9677286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190799" y="21266817"/>
            <a:ext cx="13176401" cy="9677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786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13800" b="1" dirty="0">
                <a:solidFill>
                  <a:srgbClr val="F26B21"/>
                </a:solidFill>
                <a:latin typeface="DIN-Regular" pitchFamily="2" charset="0"/>
                <a:ea typeface="+mn-ea"/>
                <a:cs typeface="+mn-cs"/>
              </a:rPr>
              <a:t>International recommendations discourage </a:t>
            </a:r>
            <a:r>
              <a:rPr lang="en-US" sz="13800" b="1" dirty="0" smtClean="0">
                <a:solidFill>
                  <a:srgbClr val="F26B21"/>
                </a:solidFill>
                <a:latin typeface="DIN-Regular" pitchFamily="2" charset="0"/>
                <a:ea typeface="+mn-ea"/>
                <a:cs typeface="+mn-cs"/>
              </a:rPr>
              <a:t/>
            </a:r>
            <a:br>
              <a:rPr lang="en-US" sz="13800" b="1" dirty="0" smtClean="0">
                <a:solidFill>
                  <a:srgbClr val="F26B21"/>
                </a:solidFill>
                <a:latin typeface="DIN-Regular" pitchFamily="2" charset="0"/>
                <a:ea typeface="+mn-ea"/>
                <a:cs typeface="+mn-cs"/>
              </a:rPr>
            </a:br>
            <a:r>
              <a:rPr lang="en-US" sz="13800" b="1" dirty="0" smtClean="0">
                <a:solidFill>
                  <a:srgbClr val="F26B21"/>
                </a:solidFill>
                <a:latin typeface="DIN-Regular" pitchFamily="2" charset="0"/>
                <a:ea typeface="+mn-ea"/>
                <a:cs typeface="+mn-cs"/>
              </a:rPr>
              <a:t>anti-food </a:t>
            </a:r>
            <a:r>
              <a:rPr lang="en-US" sz="13800" b="1" dirty="0">
                <a:solidFill>
                  <a:srgbClr val="F26B21"/>
                </a:solidFill>
                <a:latin typeface="DIN-Regular" pitchFamily="2" charset="0"/>
                <a:ea typeface="+mn-ea"/>
                <a:cs typeface="+mn-cs"/>
              </a:rPr>
              <a:t>IgG assays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291840" y="10955019"/>
            <a:ext cx="26700480" cy="10664825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European Academy of </a:t>
            </a:r>
            <a:r>
              <a:rPr lang="en-US" dirty="0" err="1" smtClean="0"/>
              <a:t>Allergology</a:t>
            </a:r>
            <a:r>
              <a:rPr lang="en-US" dirty="0" smtClean="0"/>
              <a:t> and Clinical Immunology, </a:t>
            </a:r>
          </a:p>
          <a:p>
            <a:r>
              <a:rPr lang="en-US" dirty="0" smtClean="0"/>
              <a:t>American Academy of Asthma, Allergy and Immunology (AAAAI)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92320" y="9467861"/>
            <a:ext cx="16870680" cy="12653010"/>
          </a:xfrm>
          <a:prstGeom prst="rect">
            <a:avLst/>
          </a:prstGeom>
        </p:spPr>
      </p:pic>
      <p:sp>
        <p:nvSpPr>
          <p:cNvPr id="5" name="Espace réservé du contenu 2"/>
          <p:cNvSpPr txBox="1">
            <a:spLocks/>
          </p:cNvSpPr>
          <p:nvPr/>
        </p:nvSpPr>
        <p:spPr>
          <a:xfrm>
            <a:off x="3520440" y="22719018"/>
            <a:ext cx="44165520" cy="1257682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1280160" indent="-1280160" algn="l" defTabSz="5120640" rtl="0" eaLnBrk="1" latinLnBrk="0" hangingPunct="1">
              <a:lnSpc>
                <a:spcPct val="90000"/>
              </a:lnSpc>
              <a:spcBef>
                <a:spcPts val="5600"/>
              </a:spcBef>
              <a:buFont typeface="Arial" panose="020B0604020202020204" pitchFamily="34" charset="0"/>
              <a:buChar char="•"/>
              <a:defRPr sz="15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40480" indent="-1280160" algn="l" defTabSz="5120640" rtl="0" eaLnBrk="1" latinLnBrk="0" hangingPunct="1">
              <a:lnSpc>
                <a:spcPct val="90000"/>
              </a:lnSpc>
              <a:spcBef>
                <a:spcPts val="2800"/>
              </a:spcBef>
              <a:buFont typeface="Arial" panose="020B0604020202020204" pitchFamily="34" charset="0"/>
              <a:buChar char="•"/>
              <a:defRPr sz="13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00800" indent="-1280160" algn="l" defTabSz="5120640" rtl="0" eaLnBrk="1" latinLnBrk="0" hangingPunct="1">
              <a:lnSpc>
                <a:spcPct val="90000"/>
              </a:lnSpc>
              <a:spcBef>
                <a:spcPts val="2800"/>
              </a:spcBef>
              <a:buFont typeface="Arial" panose="020B0604020202020204" pitchFamily="34" charset="0"/>
              <a:buChar char="•"/>
              <a:defRPr sz="1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61120" indent="-1280160" algn="l" defTabSz="5120640" rtl="0" eaLnBrk="1" latinLnBrk="0" hangingPunct="1">
              <a:lnSpc>
                <a:spcPct val="90000"/>
              </a:lnSpc>
              <a:spcBef>
                <a:spcPts val="2800"/>
              </a:spcBef>
              <a:buFont typeface="Arial" panose="020B0604020202020204" pitchFamily="34" charset="0"/>
              <a:buChar char="•"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21440" indent="-1280160" algn="l" defTabSz="5120640" rtl="0" eaLnBrk="1" latinLnBrk="0" hangingPunct="1">
              <a:lnSpc>
                <a:spcPct val="90000"/>
              </a:lnSpc>
              <a:spcBef>
                <a:spcPts val="2800"/>
              </a:spcBef>
              <a:buFont typeface="Arial" panose="020B0604020202020204" pitchFamily="34" charset="0"/>
              <a:buChar char="•"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081760" indent="-1280160" algn="l" defTabSz="5120640" rtl="0" eaLnBrk="1" latinLnBrk="0" hangingPunct="1">
              <a:lnSpc>
                <a:spcPct val="90000"/>
              </a:lnSpc>
              <a:spcBef>
                <a:spcPts val="2800"/>
              </a:spcBef>
              <a:buFont typeface="Arial" panose="020B0604020202020204" pitchFamily="34" charset="0"/>
              <a:buChar char="•"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642080" indent="-1280160" algn="l" defTabSz="5120640" rtl="0" eaLnBrk="1" latinLnBrk="0" hangingPunct="1">
              <a:lnSpc>
                <a:spcPct val="90000"/>
              </a:lnSpc>
              <a:spcBef>
                <a:spcPts val="2800"/>
              </a:spcBef>
              <a:buFont typeface="Arial" panose="020B0604020202020204" pitchFamily="34" charset="0"/>
              <a:buChar char="•"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0" indent="-1280160" algn="l" defTabSz="5120640" rtl="0" eaLnBrk="1" latinLnBrk="0" hangingPunct="1">
              <a:lnSpc>
                <a:spcPct val="90000"/>
              </a:lnSpc>
              <a:spcBef>
                <a:spcPts val="2800"/>
              </a:spcBef>
              <a:buFont typeface="Arial" panose="020B0604020202020204" pitchFamily="34" charset="0"/>
              <a:buChar char="•"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762720" indent="-1280160" algn="l" defTabSz="5120640" rtl="0" eaLnBrk="1" latinLnBrk="0" hangingPunct="1">
              <a:lnSpc>
                <a:spcPct val="90000"/>
              </a:lnSpc>
              <a:spcBef>
                <a:spcPts val="2800"/>
              </a:spcBef>
              <a:buFont typeface="Arial" panose="020B0604020202020204" pitchFamily="34" charset="0"/>
              <a:buChar char="•"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i="1" dirty="0" smtClean="0"/>
              <a:t>Anti-food IgG assays are useless tests for the diagnosis of food allergy or intolerance.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i="1" dirty="0" smtClean="0"/>
              <a:t>Not to perform unproven diagnostic tests.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i="1" dirty="0"/>
              <a:t>S</a:t>
            </a:r>
            <a:r>
              <a:rPr lang="en-US" i="1" dirty="0" smtClean="0"/>
              <a:t>hould no longer be routinely prescribed.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i="1" dirty="0" smtClean="0"/>
              <a:t>Their use should be reserved for research purposes, in the current state of medical knowledge.</a:t>
            </a:r>
          </a:p>
        </p:txBody>
      </p:sp>
    </p:spTree>
    <p:extLst>
      <p:ext uri="{BB962C8B-B14F-4D97-AF65-F5344CB8AC3E}">
        <p14:creationId xmlns:p14="http://schemas.microsoft.com/office/powerpoint/2010/main" val="1967024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520440" y="2044709"/>
            <a:ext cx="44165520" cy="4904732"/>
          </a:xfrm>
        </p:spPr>
        <p:txBody>
          <a:bodyPr>
            <a:normAutofit/>
          </a:bodyPr>
          <a:lstStyle/>
          <a:p>
            <a:pPr algn="ctr"/>
            <a:r>
              <a:rPr lang="en-CA" sz="13800" b="1" dirty="0" smtClean="0">
                <a:solidFill>
                  <a:srgbClr val="F26B21"/>
                </a:solidFill>
                <a:latin typeface="DIN-Regular" pitchFamily="2" charset="0"/>
                <a:ea typeface="+mn-ea"/>
                <a:cs typeface="+mn-cs"/>
              </a:rPr>
              <a:t>Anti-food IgG assays</a:t>
            </a:r>
            <a:endParaRPr lang="en-CA" sz="13800" b="1" dirty="0">
              <a:solidFill>
                <a:srgbClr val="F26B21"/>
              </a:solidFill>
              <a:latin typeface="DIN-Regular" pitchFamily="2" charset="0"/>
              <a:ea typeface="+mn-ea"/>
              <a:cs typeface="+mn-cs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20440" y="10698479"/>
            <a:ext cx="44165520" cy="25620607"/>
          </a:xfrm>
        </p:spPr>
        <p:txBody>
          <a:bodyPr>
            <a:normAutofit/>
          </a:bodyPr>
          <a:lstStyle/>
          <a:p>
            <a:r>
              <a:rPr lang="en-CA" sz="13100" dirty="0" smtClean="0"/>
              <a:t>CE labeled but…they are unreliable</a:t>
            </a:r>
          </a:p>
          <a:p>
            <a:pPr lvl="1"/>
            <a:r>
              <a:rPr lang="en-CA" sz="11200" dirty="0" smtClean="0"/>
              <a:t>No specific information on the food tested </a:t>
            </a:r>
          </a:p>
          <a:p>
            <a:pPr lvl="1"/>
            <a:r>
              <a:rPr lang="en-CA" sz="11200" dirty="0" smtClean="0"/>
              <a:t>which components react with IgG? </a:t>
            </a:r>
          </a:p>
          <a:p>
            <a:pPr lvl="1"/>
            <a:r>
              <a:rPr lang="en-CA" sz="11200" dirty="0" smtClean="0"/>
              <a:t>Native foods and culinary preparations (couscous, polenta ...) does not guarantee reproducibility of the extraction stage =&gt; complex biological products.</a:t>
            </a:r>
          </a:p>
          <a:p>
            <a:pPr lvl="1"/>
            <a:r>
              <a:rPr lang="en-CA" sz="11200" dirty="0" smtClean="0"/>
              <a:t>=&gt; We should know which molecular component of the food is recognized. The meaning of the result differs according to the recognized component.</a:t>
            </a:r>
          </a:p>
          <a:p>
            <a:pPr lvl="1"/>
            <a:endParaRPr lang="en-CA" sz="11200" dirty="0"/>
          </a:p>
          <a:p>
            <a:pPr lvl="1"/>
            <a:endParaRPr lang="en-CA" sz="11200" dirty="0" smtClean="0"/>
          </a:p>
          <a:p>
            <a:pPr lvl="1"/>
            <a:r>
              <a:rPr lang="en-CA" sz="11200" dirty="0" smtClean="0"/>
              <a:t>Clinical Chemists should not propose the test </a:t>
            </a:r>
            <a:r>
              <a:rPr lang="mr-IN" sz="11200" dirty="0" smtClean="0"/>
              <a:t>…</a:t>
            </a:r>
            <a:endParaRPr lang="en-CA" sz="11200" dirty="0" smtClean="0"/>
          </a:p>
          <a:p>
            <a:endParaRPr lang="en-CA" sz="13100" dirty="0" smtClean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42796" y="24959299"/>
            <a:ext cx="10588878" cy="13206169"/>
          </a:xfrm>
          <a:prstGeom prst="rect">
            <a:avLst/>
          </a:prstGeom>
        </p:spPr>
      </p:pic>
      <p:sp>
        <p:nvSpPr>
          <p:cNvPr id="6" name="Rounded Rectangle 13">
            <a:extLst>
              <a:ext uri="{FF2B5EF4-FFF2-40B4-BE49-F238E27FC236}">
                <a16:creationId xmlns="" xmlns:a16="http://schemas.microsoft.com/office/drawing/2014/main" id="{095DAE0C-7E6F-4F4B-8BF5-8C0ED47CA8B5}"/>
              </a:ext>
            </a:extLst>
          </p:cNvPr>
          <p:cNvSpPr/>
          <p:nvPr/>
        </p:nvSpPr>
        <p:spPr>
          <a:xfrm>
            <a:off x="3520440" y="8704245"/>
            <a:ext cx="44165520" cy="17630475"/>
          </a:xfrm>
          <a:prstGeom prst="roundRect">
            <a:avLst/>
          </a:pr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4400" dirty="0"/>
          </a:p>
        </p:txBody>
      </p:sp>
      <p:sp>
        <p:nvSpPr>
          <p:cNvPr id="7" name="Titre 1"/>
          <p:cNvSpPr txBox="1">
            <a:spLocks/>
          </p:cNvSpPr>
          <p:nvPr/>
        </p:nvSpPr>
        <p:spPr>
          <a:xfrm rot="19648239">
            <a:off x="5566369" y="11629610"/>
            <a:ext cx="42219376" cy="15524914"/>
          </a:xfrm>
          <a:prstGeom prst="rect">
            <a:avLst/>
          </a:prstGeom>
          <a:gradFill>
            <a:gsLst>
              <a:gs pos="0">
                <a:srgbClr val="E0E7F5">
                  <a:lumMod val="0"/>
                </a:srgbClr>
              </a:gs>
              <a:gs pos="0">
                <a:srgbClr val="E9EEF8">
                  <a:lumMod val="56000"/>
                  <a:lumOff val="44000"/>
                </a:srgbClr>
              </a:gs>
              <a:gs pos="0">
                <a:schemeClr val="accent1">
                  <a:lumMod val="5000"/>
                  <a:lumOff val="95000"/>
                </a:schemeClr>
              </a:gs>
              <a:gs pos="0">
                <a:schemeClr val="accent1">
                  <a:lumMod val="45000"/>
                  <a:lumOff val="55000"/>
                </a:schemeClr>
              </a:gs>
              <a:gs pos="0">
                <a:schemeClr val="accent1">
                  <a:lumMod val="45000"/>
                  <a:lumOff val="55000"/>
                </a:schemeClr>
              </a:gs>
              <a:gs pos="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vert="horz" lIns="91440" tIns="45720" rIns="91440" bIns="45720" rtlCol="0" anchor="ctr">
            <a:noAutofit/>
          </a:bodyPr>
          <a:lstStyle>
            <a:lvl1pPr algn="l" defTabSz="512064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64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CA" sz="49600" b="1" dirty="0" smtClean="0">
                <a:solidFill>
                  <a:srgbClr val="FF0000"/>
                </a:solidFill>
                <a:latin typeface="DIN-Regular" pitchFamily="2" charset="0"/>
                <a:ea typeface="+mn-ea"/>
                <a:cs typeface="+mn-cs"/>
              </a:rPr>
              <a:t>No reimbursement</a:t>
            </a:r>
            <a:endParaRPr lang="en-CA" sz="49600" b="1" dirty="0">
              <a:solidFill>
                <a:srgbClr val="FF0000"/>
              </a:solidFill>
              <a:latin typeface="DIN-Regular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7898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520440" y="2044709"/>
            <a:ext cx="44165520" cy="6002012"/>
          </a:xfrm>
        </p:spPr>
        <p:txBody>
          <a:bodyPr>
            <a:normAutofit/>
          </a:bodyPr>
          <a:lstStyle/>
          <a:p>
            <a:pPr algn="ctr"/>
            <a:r>
              <a:rPr lang="fr-FR" sz="13800" b="1" dirty="0">
                <a:solidFill>
                  <a:srgbClr val="F26B21"/>
                </a:solidFill>
                <a:latin typeface="DIN-Regular" pitchFamily="2" charset="0"/>
                <a:ea typeface="+mn-ea"/>
                <a:cs typeface="+mn-cs"/>
              </a:rPr>
              <a:t>Good </a:t>
            </a:r>
            <a:r>
              <a:rPr lang="fr-FR" sz="13800" b="1" dirty="0" err="1">
                <a:solidFill>
                  <a:srgbClr val="F26B21"/>
                </a:solidFill>
                <a:latin typeface="DIN-Regular" pitchFamily="2" charset="0"/>
                <a:ea typeface="+mn-ea"/>
                <a:cs typeface="+mn-cs"/>
              </a:rPr>
              <a:t>allergy</a:t>
            </a:r>
            <a:r>
              <a:rPr lang="fr-FR" sz="13800" b="1" dirty="0">
                <a:solidFill>
                  <a:srgbClr val="F26B21"/>
                </a:solidFill>
                <a:latin typeface="DIN-Regular" pitchFamily="2" charset="0"/>
                <a:ea typeface="+mn-ea"/>
                <a:cs typeface="+mn-cs"/>
              </a:rPr>
              <a:t> </a:t>
            </a:r>
            <a:r>
              <a:rPr lang="fr-FR" sz="13800" b="1" dirty="0" err="1" smtClean="0">
                <a:solidFill>
                  <a:srgbClr val="F26B21"/>
                </a:solidFill>
                <a:latin typeface="DIN-Regular" pitchFamily="2" charset="0"/>
                <a:ea typeface="+mn-ea"/>
                <a:cs typeface="+mn-cs"/>
              </a:rPr>
              <a:t>specialists</a:t>
            </a:r>
            <a:r>
              <a:rPr lang="fr-FR" sz="13800" b="1" dirty="0" smtClean="0">
                <a:solidFill>
                  <a:srgbClr val="F26B21"/>
                </a:solidFill>
                <a:latin typeface="DIN-Regular" pitchFamily="2" charset="0"/>
                <a:ea typeface="+mn-ea"/>
                <a:cs typeface="+mn-cs"/>
              </a:rPr>
              <a:t> </a:t>
            </a:r>
            <a:r>
              <a:rPr lang="fr-FR" sz="13800" b="1" dirty="0">
                <a:solidFill>
                  <a:srgbClr val="F26B21"/>
                </a:solidFill>
                <a:latin typeface="DIN-Regular" pitchFamily="2" charset="0"/>
                <a:ea typeface="+mn-ea"/>
                <a:cs typeface="+mn-cs"/>
              </a:rPr>
              <a:t/>
            </a:r>
            <a:br>
              <a:rPr lang="fr-FR" sz="13800" b="1" dirty="0">
                <a:solidFill>
                  <a:srgbClr val="F26B21"/>
                </a:solidFill>
                <a:latin typeface="DIN-Regular" pitchFamily="2" charset="0"/>
                <a:ea typeface="+mn-ea"/>
                <a:cs typeface="+mn-cs"/>
              </a:rPr>
            </a:br>
            <a:r>
              <a:rPr lang="fr-FR" sz="13800" b="1" dirty="0" err="1" smtClean="0">
                <a:solidFill>
                  <a:srgbClr val="F26B21"/>
                </a:solidFill>
                <a:latin typeface="DIN-Regular" pitchFamily="2" charset="0"/>
                <a:ea typeface="+mn-ea"/>
                <a:cs typeface="+mn-cs"/>
              </a:rPr>
              <a:t>make</a:t>
            </a:r>
            <a:r>
              <a:rPr lang="fr-FR" sz="13800" b="1" dirty="0" smtClean="0">
                <a:solidFill>
                  <a:srgbClr val="F26B21"/>
                </a:solidFill>
                <a:latin typeface="DIN-Regular" pitchFamily="2" charset="0"/>
                <a:ea typeface="+mn-ea"/>
                <a:cs typeface="+mn-cs"/>
              </a:rPr>
              <a:t> good </a:t>
            </a:r>
            <a:r>
              <a:rPr lang="fr-FR" sz="13800" b="1" dirty="0" err="1" smtClean="0">
                <a:solidFill>
                  <a:srgbClr val="F26B21"/>
                </a:solidFill>
                <a:latin typeface="DIN-Regular" pitchFamily="2" charset="0"/>
                <a:ea typeface="+mn-ea"/>
                <a:cs typeface="+mn-cs"/>
              </a:rPr>
              <a:t>laboratory</a:t>
            </a:r>
            <a:r>
              <a:rPr lang="fr-FR" sz="13800" b="1" dirty="0" smtClean="0">
                <a:solidFill>
                  <a:srgbClr val="F26B21"/>
                </a:solidFill>
                <a:latin typeface="DIN-Regular" pitchFamily="2" charset="0"/>
                <a:ea typeface="+mn-ea"/>
                <a:cs typeface="+mn-cs"/>
              </a:rPr>
              <a:t> </a:t>
            </a:r>
            <a:r>
              <a:rPr lang="fr-FR" sz="13800" b="1" dirty="0" err="1" smtClean="0">
                <a:solidFill>
                  <a:srgbClr val="F26B21"/>
                </a:solidFill>
                <a:latin typeface="DIN-Regular" pitchFamily="2" charset="0"/>
                <a:ea typeface="+mn-ea"/>
                <a:cs typeface="+mn-cs"/>
              </a:rPr>
              <a:t>clinicians</a:t>
            </a:r>
            <a:r>
              <a:rPr lang="fr-FR" sz="13800" b="1" dirty="0" smtClean="0">
                <a:solidFill>
                  <a:srgbClr val="F26B21"/>
                </a:solidFill>
                <a:latin typeface="DIN-Regular" pitchFamily="2" charset="0"/>
                <a:ea typeface="+mn-ea"/>
                <a:cs typeface="+mn-cs"/>
              </a:rPr>
              <a:t/>
            </a:r>
            <a:br>
              <a:rPr lang="fr-FR" sz="13800" b="1" dirty="0" smtClean="0">
                <a:solidFill>
                  <a:srgbClr val="F26B21"/>
                </a:solidFill>
                <a:latin typeface="DIN-Regular" pitchFamily="2" charset="0"/>
                <a:ea typeface="+mn-ea"/>
                <a:cs typeface="+mn-cs"/>
              </a:rPr>
            </a:br>
            <a:r>
              <a:rPr lang="fr-FR" sz="13800" b="1" dirty="0" smtClean="0">
                <a:solidFill>
                  <a:srgbClr val="F26B21"/>
                </a:solidFill>
                <a:latin typeface="DIN-Regular" pitchFamily="2" charset="0"/>
                <a:ea typeface="+mn-ea"/>
                <a:cs typeface="+mn-cs"/>
              </a:rPr>
              <a:t>and vice-versa</a:t>
            </a:r>
            <a:endParaRPr lang="fr-FR" sz="13800" b="1" dirty="0">
              <a:solidFill>
                <a:srgbClr val="F26B21"/>
              </a:solidFill>
              <a:latin typeface="DIN-Regular" pitchFamily="2" charset="0"/>
              <a:ea typeface="+mn-ea"/>
              <a:cs typeface="+mn-cs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20440" y="10223501"/>
            <a:ext cx="33065720" cy="8166100"/>
          </a:xfrm>
        </p:spPr>
        <p:txBody>
          <a:bodyPr>
            <a:normAutofit fontScale="92500"/>
          </a:bodyPr>
          <a:lstStyle/>
          <a:p>
            <a:r>
              <a:rPr lang="en-CA" sz="13300" dirty="0" smtClean="0"/>
              <a:t>No training in allergy and clinical immunology for healthcare young </a:t>
            </a:r>
            <a:r>
              <a:rPr lang="en-CA" sz="13300" dirty="0" smtClean="0"/>
              <a:t>students/practitioners </a:t>
            </a:r>
            <a:r>
              <a:rPr lang="en-CA" sz="13300" dirty="0" smtClean="0"/>
              <a:t>=&gt; may not be familiar with the proper application and interpretation of available test results. </a:t>
            </a:r>
          </a:p>
          <a:p>
            <a:endParaRPr lang="en-CA" sz="13300" dirty="0" smtClean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86160" y="10418404"/>
            <a:ext cx="11099800" cy="7386412"/>
          </a:xfrm>
          <a:prstGeom prst="rect">
            <a:avLst/>
          </a:prstGeom>
        </p:spPr>
      </p:pic>
      <p:sp>
        <p:nvSpPr>
          <p:cNvPr id="5" name="Espace réservé du contenu 2"/>
          <p:cNvSpPr txBox="1">
            <a:spLocks/>
          </p:cNvSpPr>
          <p:nvPr/>
        </p:nvSpPr>
        <p:spPr>
          <a:xfrm>
            <a:off x="3520440" y="17475200"/>
            <a:ext cx="44165520" cy="24397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280160" indent="-1280160" algn="l" defTabSz="5120640" rtl="0" eaLnBrk="1" latinLnBrk="0" hangingPunct="1">
              <a:lnSpc>
                <a:spcPct val="90000"/>
              </a:lnSpc>
              <a:spcBef>
                <a:spcPts val="5600"/>
              </a:spcBef>
              <a:buFont typeface="Arial" panose="020B0604020202020204" pitchFamily="34" charset="0"/>
              <a:buChar char="•"/>
              <a:defRPr sz="15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40480" indent="-1280160" algn="l" defTabSz="5120640" rtl="0" eaLnBrk="1" latinLnBrk="0" hangingPunct="1">
              <a:lnSpc>
                <a:spcPct val="90000"/>
              </a:lnSpc>
              <a:spcBef>
                <a:spcPts val="2800"/>
              </a:spcBef>
              <a:buFont typeface="Arial" panose="020B0604020202020204" pitchFamily="34" charset="0"/>
              <a:buChar char="•"/>
              <a:defRPr sz="13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00800" indent="-1280160" algn="l" defTabSz="5120640" rtl="0" eaLnBrk="1" latinLnBrk="0" hangingPunct="1">
              <a:lnSpc>
                <a:spcPct val="90000"/>
              </a:lnSpc>
              <a:spcBef>
                <a:spcPts val="2800"/>
              </a:spcBef>
              <a:buFont typeface="Arial" panose="020B0604020202020204" pitchFamily="34" charset="0"/>
              <a:buChar char="•"/>
              <a:defRPr sz="1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61120" indent="-1280160" algn="l" defTabSz="5120640" rtl="0" eaLnBrk="1" latinLnBrk="0" hangingPunct="1">
              <a:lnSpc>
                <a:spcPct val="90000"/>
              </a:lnSpc>
              <a:spcBef>
                <a:spcPts val="2800"/>
              </a:spcBef>
              <a:buFont typeface="Arial" panose="020B0604020202020204" pitchFamily="34" charset="0"/>
              <a:buChar char="•"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21440" indent="-1280160" algn="l" defTabSz="5120640" rtl="0" eaLnBrk="1" latinLnBrk="0" hangingPunct="1">
              <a:lnSpc>
                <a:spcPct val="90000"/>
              </a:lnSpc>
              <a:spcBef>
                <a:spcPts val="2800"/>
              </a:spcBef>
              <a:buFont typeface="Arial" panose="020B0604020202020204" pitchFamily="34" charset="0"/>
              <a:buChar char="•"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081760" indent="-1280160" algn="l" defTabSz="5120640" rtl="0" eaLnBrk="1" latinLnBrk="0" hangingPunct="1">
              <a:lnSpc>
                <a:spcPct val="90000"/>
              </a:lnSpc>
              <a:spcBef>
                <a:spcPts val="2800"/>
              </a:spcBef>
              <a:buFont typeface="Arial" panose="020B0604020202020204" pitchFamily="34" charset="0"/>
              <a:buChar char="•"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642080" indent="-1280160" algn="l" defTabSz="5120640" rtl="0" eaLnBrk="1" latinLnBrk="0" hangingPunct="1">
              <a:lnSpc>
                <a:spcPct val="90000"/>
              </a:lnSpc>
              <a:spcBef>
                <a:spcPts val="2800"/>
              </a:spcBef>
              <a:buFont typeface="Arial" panose="020B0604020202020204" pitchFamily="34" charset="0"/>
              <a:buChar char="•"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0" indent="-1280160" algn="l" defTabSz="5120640" rtl="0" eaLnBrk="1" latinLnBrk="0" hangingPunct="1">
              <a:lnSpc>
                <a:spcPct val="90000"/>
              </a:lnSpc>
              <a:spcBef>
                <a:spcPts val="2800"/>
              </a:spcBef>
              <a:buFont typeface="Arial" panose="020B0604020202020204" pitchFamily="34" charset="0"/>
              <a:buChar char="•"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762720" indent="-1280160" algn="l" defTabSz="5120640" rtl="0" eaLnBrk="1" latinLnBrk="0" hangingPunct="1">
              <a:lnSpc>
                <a:spcPct val="90000"/>
              </a:lnSpc>
              <a:spcBef>
                <a:spcPts val="2800"/>
              </a:spcBef>
              <a:buFont typeface="Arial" panose="020B0604020202020204" pitchFamily="34" charset="0"/>
              <a:buChar char="•"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CA" sz="13300" dirty="0" smtClean="0"/>
          </a:p>
          <a:p>
            <a:r>
              <a:rPr lang="en-CA" sz="13300" dirty="0" smtClean="0"/>
              <a:t>Clinical history =&gt; serum antibodies and allergy skin testing can be of considerable assistance in identifying (or excluding) the particular allergens that may be causing the patient’s symptoms. </a:t>
            </a:r>
          </a:p>
          <a:p>
            <a:r>
              <a:rPr lang="en-CA" sz="13300" dirty="0" smtClean="0"/>
              <a:t>Numerous tests available to assess for food reactions. </a:t>
            </a:r>
          </a:p>
          <a:p>
            <a:r>
              <a:rPr lang="en-CA" sz="13300" dirty="0" smtClean="0"/>
              <a:t>2 main categories of tests : </a:t>
            </a:r>
            <a:r>
              <a:rPr lang="en-CA" sz="13300" i="1" dirty="0" smtClean="0"/>
              <a:t>in-vivo/in-vitro</a:t>
            </a:r>
            <a:r>
              <a:rPr lang="en-CA" sz="13300" dirty="0" smtClean="0"/>
              <a:t> tests !</a:t>
            </a:r>
          </a:p>
          <a:p>
            <a:pPr lvl="1"/>
            <a:r>
              <a:rPr lang="en-CA" sz="11060" dirty="0" smtClean="0"/>
              <a:t>skin prick testing </a:t>
            </a:r>
          </a:p>
          <a:p>
            <a:pPr lvl="1"/>
            <a:r>
              <a:rPr lang="en-CA" sz="11060" dirty="0" smtClean="0"/>
              <a:t>measurements of allergen-specific </a:t>
            </a:r>
            <a:r>
              <a:rPr lang="en-CA" sz="11060" dirty="0" err="1" smtClean="0"/>
              <a:t>IgE</a:t>
            </a:r>
            <a:r>
              <a:rPr lang="en-CA" sz="11060" dirty="0" smtClean="0"/>
              <a:t> from </a:t>
            </a:r>
            <a:r>
              <a:rPr lang="en-CA" sz="11060" dirty="0" smtClean="0"/>
              <a:t>blood. </a:t>
            </a:r>
          </a:p>
          <a:p>
            <a:endParaRPr lang="en-CA" sz="13300" dirty="0" smtClean="0"/>
          </a:p>
          <a:p>
            <a:endParaRPr lang="en-CA" sz="13300" dirty="0"/>
          </a:p>
        </p:txBody>
      </p:sp>
    </p:spTree>
    <p:extLst>
      <p:ext uri="{BB962C8B-B14F-4D97-AF65-F5344CB8AC3E}">
        <p14:creationId xmlns:p14="http://schemas.microsoft.com/office/powerpoint/2010/main" val="237823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342078" y="7219031"/>
            <a:ext cx="44165520" cy="29095712"/>
          </a:xfrm>
        </p:spPr>
        <p:txBody>
          <a:bodyPr>
            <a:normAutofit fontScale="92500"/>
          </a:bodyPr>
          <a:lstStyle/>
          <a:p>
            <a:r>
              <a:rPr lang="en-CA" sz="12100" dirty="0" smtClean="0"/>
              <a:t>Mainly 2 methods used: </a:t>
            </a:r>
            <a:r>
              <a:rPr lang="en-CA" sz="12100" dirty="0" err="1" smtClean="0"/>
              <a:t>Immulite</a:t>
            </a:r>
            <a:r>
              <a:rPr lang="en-CA" sz="12100" dirty="0" smtClean="0"/>
              <a:t> (Siemens), ImmunoCAP (</a:t>
            </a:r>
            <a:r>
              <a:rPr lang="en-CA" sz="12100" dirty="0" err="1" smtClean="0"/>
              <a:t>Thermofisher</a:t>
            </a:r>
            <a:r>
              <a:rPr lang="en-CA" sz="12100" dirty="0" smtClean="0"/>
              <a:t>). </a:t>
            </a:r>
          </a:p>
          <a:p>
            <a:pPr lvl="1"/>
            <a:r>
              <a:rPr lang="en-CA" sz="11500" dirty="0" smtClean="0"/>
              <a:t>New arrivals, seen at EAACI : </a:t>
            </a:r>
            <a:r>
              <a:rPr lang="en-CA" sz="11500" dirty="0" err="1" smtClean="0"/>
              <a:t>Hycor</a:t>
            </a:r>
            <a:r>
              <a:rPr lang="en-CA" sz="11500" dirty="0" smtClean="0"/>
              <a:t> system – ISYS Immunodiagnostic </a:t>
            </a:r>
          </a:p>
          <a:p>
            <a:r>
              <a:rPr lang="en-CA" sz="12100" dirty="0" smtClean="0"/>
              <a:t>ImmunoCAP = most extensively studied. </a:t>
            </a:r>
          </a:p>
          <a:p>
            <a:r>
              <a:rPr lang="en-CA" sz="13500" dirty="0" smtClean="0"/>
              <a:t>sIgE calibration curve of the total </a:t>
            </a:r>
            <a:r>
              <a:rPr lang="en-CA" sz="13500" dirty="0" err="1" smtClean="0"/>
              <a:t>IgE</a:t>
            </a:r>
            <a:r>
              <a:rPr lang="en-CA" sz="13500" dirty="0" smtClean="0"/>
              <a:t> assay WHO standard </a:t>
            </a:r>
          </a:p>
          <a:p>
            <a:endParaRPr lang="en-CA" sz="13500" dirty="0" smtClean="0"/>
          </a:p>
          <a:p>
            <a:r>
              <a:rPr lang="en-CA" sz="12100" dirty="0" smtClean="0"/>
              <a:t>Results not comparable </a:t>
            </a:r>
          </a:p>
          <a:p>
            <a:pPr lvl="1"/>
            <a:r>
              <a:rPr lang="en-CA" sz="11500" dirty="0" err="1" smtClean="0"/>
              <a:t>Immulite</a:t>
            </a:r>
            <a:r>
              <a:rPr lang="en-CA" sz="11500" dirty="0" smtClean="0"/>
              <a:t> was reported to overestimated sIgE when compared with ImmunoCAP (example : cow’s milk). </a:t>
            </a:r>
            <a:r>
              <a:rPr lang="en-CA" sz="11500" dirty="0" smtClean="0">
                <a:solidFill>
                  <a:srgbClr val="FF0000"/>
                </a:solidFill>
              </a:rPr>
              <a:t>QCE</a:t>
            </a:r>
          </a:p>
          <a:p>
            <a:pPr lvl="1"/>
            <a:r>
              <a:rPr lang="en-CA" sz="10600" dirty="0" smtClean="0"/>
              <a:t>ImmunoCAP measures total </a:t>
            </a:r>
            <a:r>
              <a:rPr lang="en-CA" sz="10600" dirty="0" err="1" smtClean="0"/>
              <a:t>IgE</a:t>
            </a:r>
            <a:r>
              <a:rPr lang="en-CA" sz="10600" dirty="0" smtClean="0"/>
              <a:t> and sIgE equally, whereas IMMULITE higher sIgE signals when compared to the summed level of total </a:t>
            </a:r>
            <a:r>
              <a:rPr lang="en-CA" sz="10600" dirty="0" err="1" smtClean="0"/>
              <a:t>IgE</a:t>
            </a:r>
            <a:endParaRPr lang="en-CA" sz="11500" dirty="0" smtClean="0">
              <a:solidFill>
                <a:srgbClr val="FF0000"/>
              </a:solidFill>
            </a:endParaRPr>
          </a:p>
          <a:p>
            <a:pPr lvl="1"/>
            <a:r>
              <a:rPr lang="en-CA" sz="11500" dirty="0" smtClean="0"/>
              <a:t>ISYS less CCD in allergen extracts than ImmunoCAP </a:t>
            </a:r>
          </a:p>
          <a:p>
            <a:r>
              <a:rPr lang="en-CA" sz="12100" dirty="0" smtClean="0"/>
              <a:t>Be aware of the assay the laboratory is using. </a:t>
            </a:r>
          </a:p>
          <a:p>
            <a:r>
              <a:rPr lang="en-CA" sz="12100" dirty="0" smtClean="0"/>
              <a:t>Clinicians cannot compare test results among these different methods in assessing changes in patients’ </a:t>
            </a:r>
            <a:r>
              <a:rPr lang="en-CA" sz="12100" dirty="0" err="1" smtClean="0"/>
              <a:t>IgE</a:t>
            </a:r>
            <a:r>
              <a:rPr lang="en-CA" sz="12100" dirty="0" smtClean="0"/>
              <a:t> reactivity to a given food. </a:t>
            </a:r>
          </a:p>
          <a:p>
            <a:endParaRPr lang="en-CA" sz="12100" dirty="0"/>
          </a:p>
        </p:txBody>
      </p:sp>
      <p:sp>
        <p:nvSpPr>
          <p:cNvPr id="4" name="Rounded Rectangle 13">
            <a:extLst>
              <a:ext uri="{FF2B5EF4-FFF2-40B4-BE49-F238E27FC236}">
                <a16:creationId xmlns="" xmlns:a16="http://schemas.microsoft.com/office/drawing/2014/main" id="{095DAE0C-7E6F-4F4B-8BF5-8C0ED47CA8B5}"/>
              </a:ext>
            </a:extLst>
          </p:cNvPr>
          <p:cNvSpPr/>
          <p:nvPr/>
        </p:nvSpPr>
        <p:spPr>
          <a:xfrm>
            <a:off x="3287813" y="17092500"/>
            <a:ext cx="44522244" cy="17647920"/>
          </a:xfrm>
          <a:prstGeom prst="roundRect">
            <a:avLst/>
          </a:pr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43" dirty="0"/>
          </a:p>
        </p:txBody>
      </p:sp>
      <p:sp>
        <p:nvSpPr>
          <p:cNvPr id="5" name="Rectangle 4"/>
          <p:cNvSpPr/>
          <p:nvPr/>
        </p:nvSpPr>
        <p:spPr>
          <a:xfrm>
            <a:off x="5479868" y="35280164"/>
            <a:ext cx="4572653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8000" i="1" dirty="0">
                <a:solidFill>
                  <a:srgbClr val="000000"/>
                </a:solidFill>
                <a:latin typeface="Times New Roman" charset="0"/>
              </a:rPr>
              <a:t>Wang J</a:t>
            </a:r>
            <a:r>
              <a:rPr lang="fr-FR" sz="8000" i="1" dirty="0" smtClean="0">
                <a:solidFill>
                  <a:srgbClr val="000000"/>
                </a:solidFill>
                <a:latin typeface="Times New Roman" charset="0"/>
              </a:rPr>
              <a:t>. et al,</a:t>
            </a:r>
            <a:r>
              <a:rPr lang="fr-FR" sz="8000" i="1" dirty="0">
                <a:solidFill>
                  <a:srgbClr val="000000"/>
                </a:solidFill>
                <a:latin typeface="Times New Roman" charset="0"/>
              </a:rPr>
              <a:t> J </a:t>
            </a:r>
            <a:r>
              <a:rPr lang="fr-FR" sz="8000" i="1" dirty="0" err="1">
                <a:solidFill>
                  <a:srgbClr val="000000"/>
                </a:solidFill>
                <a:latin typeface="Times New Roman" charset="0"/>
              </a:rPr>
              <a:t>Allergy</a:t>
            </a:r>
            <a:r>
              <a:rPr lang="fr-FR" sz="8000" i="1" dirty="0">
                <a:solidFill>
                  <a:srgbClr val="000000"/>
                </a:solidFill>
                <a:latin typeface="Times New Roman" charset="0"/>
              </a:rPr>
              <a:t> Clin </a:t>
            </a:r>
            <a:r>
              <a:rPr lang="fr-FR" sz="8000" i="1" dirty="0" err="1">
                <a:solidFill>
                  <a:srgbClr val="000000"/>
                </a:solidFill>
                <a:latin typeface="Times New Roman" charset="0"/>
              </a:rPr>
              <a:t>Immunol</a:t>
            </a:r>
            <a:r>
              <a:rPr lang="fr-FR" sz="8000" i="1" dirty="0">
                <a:solidFill>
                  <a:srgbClr val="000000"/>
                </a:solidFill>
                <a:latin typeface="Times New Roman" charset="0"/>
              </a:rPr>
              <a:t>. </a:t>
            </a:r>
            <a:r>
              <a:rPr lang="fr-FR" sz="8000" i="1" dirty="0" smtClean="0">
                <a:solidFill>
                  <a:srgbClr val="000000"/>
                </a:solidFill>
                <a:latin typeface="Times New Roman" charset="0"/>
              </a:rPr>
              <a:t>2008 </a:t>
            </a:r>
            <a:endParaRPr lang="fr-FR" sz="8000" i="1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9436" y="-258260"/>
            <a:ext cx="7286008" cy="6937547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4"/>
          <a:srcRect l="15128" t="5584" r="19044" b="539"/>
          <a:stretch/>
        </p:blipFill>
        <p:spPr>
          <a:xfrm>
            <a:off x="0" y="-65316"/>
            <a:ext cx="7315200" cy="6008914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20579" y="-1"/>
            <a:ext cx="9324241" cy="6204859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279026" y="608053"/>
            <a:ext cx="6927373" cy="3735348"/>
          </a:xfrm>
          <a:prstGeom prst="rect">
            <a:avLst/>
          </a:prstGeom>
        </p:spPr>
      </p:pic>
      <p:sp>
        <p:nvSpPr>
          <p:cNvPr id="13" name="Titre 1"/>
          <p:cNvSpPr txBox="1">
            <a:spLocks/>
          </p:cNvSpPr>
          <p:nvPr/>
        </p:nvSpPr>
        <p:spPr>
          <a:xfrm>
            <a:off x="4587240" y="0"/>
            <a:ext cx="44165520" cy="61395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2064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64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3800" b="1" dirty="0" smtClean="0">
                <a:solidFill>
                  <a:srgbClr val="F26B21"/>
                </a:solidFill>
                <a:latin typeface="DIN-Regular" pitchFamily="2" charset="0"/>
                <a:ea typeface="+mn-ea"/>
                <a:cs typeface="+mn-cs"/>
              </a:rPr>
              <a:t>sIgE : </a:t>
            </a:r>
            <a:r>
              <a:rPr lang="fr-FR" sz="13800" b="1" dirty="0" err="1" smtClean="0">
                <a:solidFill>
                  <a:srgbClr val="F26B21"/>
                </a:solidFill>
                <a:latin typeface="DIN-Regular" pitchFamily="2" charset="0"/>
                <a:ea typeface="+mn-ea"/>
                <a:cs typeface="+mn-cs"/>
              </a:rPr>
              <a:t>method</a:t>
            </a:r>
            <a:r>
              <a:rPr lang="fr-FR" sz="13800" b="1" dirty="0" smtClean="0">
                <a:solidFill>
                  <a:srgbClr val="F26B21"/>
                </a:solidFill>
                <a:latin typeface="DIN-Regular" pitchFamily="2" charset="0"/>
                <a:ea typeface="+mn-ea"/>
                <a:cs typeface="+mn-cs"/>
              </a:rPr>
              <a:t> </a:t>
            </a:r>
            <a:r>
              <a:rPr lang="fr-FR" sz="13800" b="1" dirty="0" err="1" smtClean="0">
                <a:solidFill>
                  <a:srgbClr val="F26B21"/>
                </a:solidFill>
                <a:latin typeface="DIN-Regular" pitchFamily="2" charset="0"/>
                <a:ea typeface="+mn-ea"/>
                <a:cs typeface="+mn-cs"/>
              </a:rPr>
              <a:t>comparison</a:t>
            </a:r>
            <a:endParaRPr lang="fr-FR" sz="13800" b="1" dirty="0">
              <a:solidFill>
                <a:srgbClr val="F26B21"/>
              </a:solidFill>
              <a:latin typeface="DIN-Regular" pitchFamily="2" charset="0"/>
              <a:ea typeface="+mn-ea"/>
              <a:cs typeface="+mn-cs"/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93968" y="35098715"/>
            <a:ext cx="1485900" cy="148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271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44335" y="28591389"/>
            <a:ext cx="18430065" cy="9813411"/>
          </a:xfrm>
          <a:prstGeom prst="rect">
            <a:avLst/>
          </a:prstGeom>
        </p:spPr>
      </p:pic>
      <p:sp>
        <p:nvSpPr>
          <p:cNvPr id="10" name="Espace réservé du contenu 2"/>
          <p:cNvSpPr txBox="1">
            <a:spLocks/>
          </p:cNvSpPr>
          <p:nvPr/>
        </p:nvSpPr>
        <p:spPr>
          <a:xfrm>
            <a:off x="2031999" y="9235440"/>
            <a:ext cx="45653960" cy="258546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280160" indent="-1280160" algn="l" defTabSz="5120640" rtl="0" eaLnBrk="1" latinLnBrk="0" hangingPunct="1">
              <a:lnSpc>
                <a:spcPct val="90000"/>
              </a:lnSpc>
              <a:spcBef>
                <a:spcPts val="5600"/>
              </a:spcBef>
              <a:buFont typeface="Arial" panose="020B0604020202020204" pitchFamily="34" charset="0"/>
              <a:buChar char="•"/>
              <a:defRPr sz="15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40480" indent="-1280160" algn="l" defTabSz="5120640" rtl="0" eaLnBrk="1" latinLnBrk="0" hangingPunct="1">
              <a:lnSpc>
                <a:spcPct val="90000"/>
              </a:lnSpc>
              <a:spcBef>
                <a:spcPts val="2800"/>
              </a:spcBef>
              <a:buFont typeface="Arial" panose="020B0604020202020204" pitchFamily="34" charset="0"/>
              <a:buChar char="•"/>
              <a:defRPr sz="13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00800" indent="-1280160" algn="l" defTabSz="5120640" rtl="0" eaLnBrk="1" latinLnBrk="0" hangingPunct="1">
              <a:lnSpc>
                <a:spcPct val="90000"/>
              </a:lnSpc>
              <a:spcBef>
                <a:spcPts val="2800"/>
              </a:spcBef>
              <a:buFont typeface="Arial" panose="020B0604020202020204" pitchFamily="34" charset="0"/>
              <a:buChar char="•"/>
              <a:defRPr sz="1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61120" indent="-1280160" algn="l" defTabSz="5120640" rtl="0" eaLnBrk="1" latinLnBrk="0" hangingPunct="1">
              <a:lnSpc>
                <a:spcPct val="90000"/>
              </a:lnSpc>
              <a:spcBef>
                <a:spcPts val="2800"/>
              </a:spcBef>
              <a:buFont typeface="Arial" panose="020B0604020202020204" pitchFamily="34" charset="0"/>
              <a:buChar char="•"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21440" indent="-1280160" algn="l" defTabSz="5120640" rtl="0" eaLnBrk="1" latinLnBrk="0" hangingPunct="1">
              <a:lnSpc>
                <a:spcPct val="90000"/>
              </a:lnSpc>
              <a:spcBef>
                <a:spcPts val="2800"/>
              </a:spcBef>
              <a:buFont typeface="Arial" panose="020B0604020202020204" pitchFamily="34" charset="0"/>
              <a:buChar char="•"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081760" indent="-1280160" algn="l" defTabSz="5120640" rtl="0" eaLnBrk="1" latinLnBrk="0" hangingPunct="1">
              <a:lnSpc>
                <a:spcPct val="90000"/>
              </a:lnSpc>
              <a:spcBef>
                <a:spcPts val="2800"/>
              </a:spcBef>
              <a:buFont typeface="Arial" panose="020B0604020202020204" pitchFamily="34" charset="0"/>
              <a:buChar char="•"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642080" indent="-1280160" algn="l" defTabSz="5120640" rtl="0" eaLnBrk="1" latinLnBrk="0" hangingPunct="1">
              <a:lnSpc>
                <a:spcPct val="90000"/>
              </a:lnSpc>
              <a:spcBef>
                <a:spcPts val="2800"/>
              </a:spcBef>
              <a:buFont typeface="Arial" panose="020B0604020202020204" pitchFamily="34" charset="0"/>
              <a:buChar char="•"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0" indent="-1280160" algn="l" defTabSz="5120640" rtl="0" eaLnBrk="1" latinLnBrk="0" hangingPunct="1">
              <a:lnSpc>
                <a:spcPct val="90000"/>
              </a:lnSpc>
              <a:spcBef>
                <a:spcPts val="2800"/>
              </a:spcBef>
              <a:buFont typeface="Arial" panose="020B0604020202020204" pitchFamily="34" charset="0"/>
              <a:buChar char="•"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762720" indent="-1280160" algn="l" defTabSz="5120640" rtl="0" eaLnBrk="1" latinLnBrk="0" hangingPunct="1">
              <a:lnSpc>
                <a:spcPct val="90000"/>
              </a:lnSpc>
              <a:spcBef>
                <a:spcPts val="2800"/>
              </a:spcBef>
              <a:buFont typeface="Arial" panose="020B0604020202020204" pitchFamily="34" charset="0"/>
              <a:buChar char="•"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500" dirty="0" smtClean="0"/>
              <a:t>Starts with the history, followed by sensitization tests (skin, </a:t>
            </a:r>
            <a:r>
              <a:rPr lang="en-US" sz="11500" dirty="0" err="1" smtClean="0"/>
              <a:t>IgE</a:t>
            </a:r>
            <a:r>
              <a:rPr lang="en-US" sz="11500" dirty="0" smtClean="0"/>
              <a:t> and basophil tests) and optional challenge tests.</a:t>
            </a:r>
          </a:p>
          <a:p>
            <a:r>
              <a:rPr lang="en-US" sz="11500" dirty="0" smtClean="0"/>
              <a:t>Conventional allergy diagnostic tools – Allergen extracts </a:t>
            </a:r>
          </a:p>
          <a:p>
            <a:r>
              <a:rPr lang="en-US" sz="11500" dirty="0" smtClean="0"/>
              <a:t>Hyper-eosinophilia: only a guiding element</a:t>
            </a:r>
          </a:p>
          <a:p>
            <a:r>
              <a:rPr lang="en-US" sz="11500" dirty="0" smtClean="0"/>
              <a:t>total </a:t>
            </a:r>
            <a:r>
              <a:rPr lang="en-US" sz="11500" dirty="0" err="1" smtClean="0"/>
              <a:t>IgE</a:t>
            </a:r>
            <a:r>
              <a:rPr lang="en-US" sz="11500" dirty="0" smtClean="0"/>
              <a:t>: Poor interest, not good indicator of </a:t>
            </a:r>
            <a:r>
              <a:rPr lang="en-US" sz="11500" dirty="0" err="1" smtClean="0"/>
              <a:t>atopy</a:t>
            </a:r>
            <a:r>
              <a:rPr lang="en-US" sz="11500" dirty="0" smtClean="0"/>
              <a:t> </a:t>
            </a:r>
          </a:p>
          <a:p>
            <a:pPr lvl="1"/>
            <a:r>
              <a:rPr lang="en-US" sz="9600" dirty="0" smtClean="0"/>
              <a:t>Except &lt;3 years and atopic eczema</a:t>
            </a:r>
          </a:p>
          <a:p>
            <a:pPr lvl="1"/>
            <a:r>
              <a:rPr lang="en-US" sz="9600" dirty="0" smtClean="0"/>
              <a:t>Neither necessary nor sufficient for diagnosis </a:t>
            </a:r>
          </a:p>
          <a:p>
            <a:pPr lvl="2"/>
            <a:r>
              <a:rPr lang="en-US" sz="8800" dirty="0" smtClean="0"/>
              <a:t>High in 20% of NON-allergic subjects.</a:t>
            </a:r>
          </a:p>
          <a:p>
            <a:pPr lvl="2"/>
            <a:r>
              <a:rPr lang="en-US" sz="8800" dirty="0" smtClean="0"/>
              <a:t>Normal in 20% of allergic subjects.</a:t>
            </a:r>
          </a:p>
          <a:p>
            <a:pPr lvl="1"/>
            <a:r>
              <a:rPr lang="en-US" sz="9600" dirty="0" smtClean="0"/>
              <a:t>Other pathologies with elevation of total </a:t>
            </a:r>
            <a:r>
              <a:rPr lang="en-US" sz="9600" dirty="0" err="1" smtClean="0"/>
              <a:t>IgE</a:t>
            </a:r>
            <a:r>
              <a:rPr lang="en-US" sz="9600" dirty="0" smtClean="0"/>
              <a:t> (</a:t>
            </a:r>
            <a:r>
              <a:rPr lang="en-US" sz="9600" dirty="0" err="1" smtClean="0"/>
              <a:t>Parasitosis</a:t>
            </a:r>
            <a:r>
              <a:rPr lang="en-US" sz="9600" dirty="0" smtClean="0"/>
              <a:t>, immunodeficiency, smoking, respiratory viruses, inflammatory diseases).</a:t>
            </a:r>
          </a:p>
          <a:p>
            <a:pPr lvl="1"/>
            <a:endParaRPr lang="en-US" sz="9600" dirty="0" smtClean="0"/>
          </a:p>
          <a:p>
            <a:pPr lvl="1"/>
            <a:r>
              <a:rPr lang="en-US" sz="9600" dirty="0" smtClean="0"/>
              <a:t>Modulation of the interpretation of specific </a:t>
            </a:r>
            <a:r>
              <a:rPr lang="en-US" sz="9600" dirty="0" err="1" smtClean="0"/>
              <a:t>IgE</a:t>
            </a:r>
            <a:r>
              <a:rPr lang="en-US" sz="9600" dirty="0" smtClean="0"/>
              <a:t>.</a:t>
            </a:r>
          </a:p>
          <a:p>
            <a:pPr lvl="1"/>
            <a:endParaRPr lang="en-US" sz="9600" dirty="0" smtClean="0"/>
          </a:p>
        </p:txBody>
      </p:sp>
      <p:sp>
        <p:nvSpPr>
          <p:cNvPr id="11" name="Titre 1"/>
          <p:cNvSpPr txBox="1">
            <a:spLocks/>
          </p:cNvSpPr>
          <p:nvPr/>
        </p:nvSpPr>
        <p:spPr>
          <a:xfrm>
            <a:off x="3520440" y="0"/>
            <a:ext cx="44165520" cy="66620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2064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64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3800" b="1" dirty="0" smtClean="0">
                <a:solidFill>
                  <a:srgbClr val="F26B21"/>
                </a:solidFill>
                <a:latin typeface="DIN-Regular" pitchFamily="2" charset="0"/>
                <a:ea typeface="+mn-ea"/>
                <a:cs typeface="+mn-cs"/>
              </a:rPr>
              <a:t>Diagnostic work-up Food Allergy</a:t>
            </a:r>
            <a:endParaRPr lang="en-US" sz="13800" b="1" dirty="0">
              <a:solidFill>
                <a:srgbClr val="F26B21"/>
              </a:solidFill>
              <a:latin typeface="DIN-Regular" pitchFamily="2" charset="0"/>
              <a:ea typeface="+mn-ea"/>
              <a:cs typeface="+mn-cs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97147" y="16487241"/>
            <a:ext cx="5702300" cy="5675529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3210" y="29909074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300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520440" y="0"/>
            <a:ext cx="44165520" cy="7406641"/>
          </a:xfrm>
        </p:spPr>
        <p:txBody>
          <a:bodyPr>
            <a:normAutofit/>
          </a:bodyPr>
          <a:lstStyle/>
          <a:p>
            <a:pPr algn="ctr"/>
            <a:r>
              <a:rPr lang="fr-FR" sz="13800" b="1" dirty="0" err="1">
                <a:solidFill>
                  <a:srgbClr val="F26B21"/>
                </a:solidFill>
                <a:latin typeface="DIN-Regular" pitchFamily="2" charset="0"/>
                <a:ea typeface="+mn-ea"/>
                <a:cs typeface="+mn-cs"/>
              </a:rPr>
              <a:t>Low</a:t>
            </a:r>
            <a:r>
              <a:rPr lang="fr-FR" sz="13800" b="1" dirty="0">
                <a:solidFill>
                  <a:srgbClr val="F26B21"/>
                </a:solidFill>
                <a:latin typeface="DIN-Regular" pitchFamily="2" charset="0"/>
                <a:ea typeface="+mn-ea"/>
                <a:cs typeface="+mn-cs"/>
              </a:rPr>
              <a:t> Total IgE, </a:t>
            </a:r>
            <a:r>
              <a:rPr lang="fr-FR" sz="13800" b="1" dirty="0" err="1">
                <a:solidFill>
                  <a:srgbClr val="F26B21"/>
                </a:solidFill>
                <a:latin typeface="DIN-Regular" pitchFamily="2" charset="0"/>
                <a:ea typeface="+mn-ea"/>
                <a:cs typeface="+mn-cs"/>
              </a:rPr>
              <a:t>what</a:t>
            </a:r>
            <a:r>
              <a:rPr lang="fr-FR" sz="13800" b="1" dirty="0">
                <a:solidFill>
                  <a:srgbClr val="F26B21"/>
                </a:solidFill>
                <a:latin typeface="DIN-Regular" pitchFamily="2" charset="0"/>
                <a:ea typeface="+mn-ea"/>
                <a:cs typeface="+mn-cs"/>
              </a:rPr>
              <a:t> </a:t>
            </a:r>
            <a:r>
              <a:rPr lang="fr-FR" sz="13800" b="1" dirty="0" err="1">
                <a:solidFill>
                  <a:srgbClr val="F26B21"/>
                </a:solidFill>
                <a:latin typeface="DIN-Regular" pitchFamily="2" charset="0"/>
                <a:ea typeface="+mn-ea"/>
                <a:cs typeface="+mn-cs"/>
              </a:rPr>
              <a:t>can</a:t>
            </a:r>
            <a:r>
              <a:rPr lang="fr-FR" sz="13800" b="1" dirty="0">
                <a:solidFill>
                  <a:srgbClr val="F26B21"/>
                </a:solidFill>
                <a:latin typeface="DIN-Regular" pitchFamily="2" charset="0"/>
                <a:ea typeface="+mn-ea"/>
                <a:cs typeface="+mn-cs"/>
              </a:rPr>
              <a:t> </a:t>
            </a:r>
            <a:r>
              <a:rPr lang="fr-FR" sz="13800" b="1" dirty="0" err="1">
                <a:solidFill>
                  <a:srgbClr val="F26B21"/>
                </a:solidFill>
                <a:latin typeface="DIN-Regular" pitchFamily="2" charset="0"/>
                <a:ea typeface="+mn-ea"/>
                <a:cs typeface="+mn-cs"/>
              </a:rPr>
              <a:t>we</a:t>
            </a:r>
            <a:r>
              <a:rPr lang="fr-FR" sz="13800" b="1" dirty="0">
                <a:solidFill>
                  <a:srgbClr val="F26B21"/>
                </a:solidFill>
                <a:latin typeface="DIN-Regular" pitchFamily="2" charset="0"/>
                <a:ea typeface="+mn-ea"/>
                <a:cs typeface="+mn-cs"/>
              </a:rPr>
              <a:t> </a:t>
            </a:r>
            <a:r>
              <a:rPr lang="fr-FR" sz="13800" b="1" dirty="0" err="1">
                <a:solidFill>
                  <a:srgbClr val="F26B21"/>
                </a:solidFill>
                <a:latin typeface="DIN-Regular" pitchFamily="2" charset="0"/>
                <a:ea typeface="+mn-ea"/>
                <a:cs typeface="+mn-cs"/>
              </a:rPr>
              <a:t>expect</a:t>
            </a:r>
            <a:r>
              <a:rPr lang="fr-FR" sz="13800" b="1" dirty="0">
                <a:solidFill>
                  <a:srgbClr val="F26B21"/>
                </a:solidFill>
                <a:latin typeface="DIN-Regular" pitchFamily="2" charset="0"/>
                <a:ea typeface="+mn-ea"/>
                <a:cs typeface="+mn-cs"/>
              </a:rPr>
              <a:t> ?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20440" y="7406642"/>
            <a:ext cx="44165520" cy="29260798"/>
          </a:xfrm>
        </p:spPr>
        <p:txBody>
          <a:bodyPr>
            <a:normAutofit lnSpcReduction="10000"/>
          </a:bodyPr>
          <a:lstStyle/>
          <a:p>
            <a:pPr algn="just"/>
            <a:r>
              <a:rPr lang="en-US" sz="13100" dirty="0" smtClean="0"/>
              <a:t>Only a little as 1% </a:t>
            </a:r>
            <a:r>
              <a:rPr lang="en-US" sz="13100" dirty="0" err="1" smtClean="0"/>
              <a:t>IgE</a:t>
            </a:r>
            <a:r>
              <a:rPr lang="en-US" sz="13100" dirty="0" smtClean="0"/>
              <a:t> on the surface of the cell needs to be allergen specific for an </a:t>
            </a:r>
            <a:r>
              <a:rPr lang="en-US" sz="13100" b="1" dirty="0" smtClean="0"/>
              <a:t>effective</a:t>
            </a:r>
            <a:r>
              <a:rPr lang="en-US" sz="13100" dirty="0" smtClean="0"/>
              <a:t> allergen dependent cell activation.</a:t>
            </a:r>
          </a:p>
          <a:p>
            <a:pPr algn="just"/>
            <a:r>
              <a:rPr lang="en-US" sz="13100" dirty="0" smtClean="0"/>
              <a:t>Using the historical </a:t>
            </a:r>
            <a:r>
              <a:rPr lang="en-US" sz="13100" b="1" dirty="0" smtClean="0"/>
              <a:t>cut-off 0,35 KU/L </a:t>
            </a:r>
            <a:r>
              <a:rPr lang="en-US" sz="13100" dirty="0" smtClean="0"/>
              <a:t>we would disregard potentially relevant sensitization in particular in patients with low total </a:t>
            </a:r>
            <a:r>
              <a:rPr lang="en-US" sz="13100" dirty="0" err="1" smtClean="0"/>
              <a:t>IgE</a:t>
            </a:r>
            <a:r>
              <a:rPr lang="en-US" sz="13100" dirty="0" smtClean="0"/>
              <a:t> (&lt;35KU/L, 1% rule).</a:t>
            </a:r>
          </a:p>
          <a:p>
            <a:pPr algn="just"/>
            <a:r>
              <a:rPr lang="en-US" sz="13100" dirty="0" smtClean="0"/>
              <a:t>sIgE measurements in the range of 0,1-0,35 KU/L are technically reliable and of diagnostic use.</a:t>
            </a:r>
          </a:p>
          <a:p>
            <a:pPr algn="just"/>
            <a:endParaRPr lang="en-US" sz="13100" dirty="0" smtClean="0"/>
          </a:p>
          <a:p>
            <a:pPr algn="just"/>
            <a:endParaRPr lang="en-US" sz="13100" dirty="0" smtClean="0"/>
          </a:p>
          <a:p>
            <a:pPr algn="just"/>
            <a:endParaRPr lang="en-US" sz="13100" dirty="0" smtClean="0"/>
          </a:p>
          <a:p>
            <a:pPr algn="just"/>
            <a:r>
              <a:rPr lang="en-US" sz="13100" dirty="0" smtClean="0"/>
              <a:t>In particular in patients with a clear history of allergy and low total </a:t>
            </a:r>
            <a:r>
              <a:rPr lang="en-US" sz="13100" dirty="0" err="1" smtClean="0"/>
              <a:t>IgE</a:t>
            </a:r>
            <a:r>
              <a:rPr lang="en-US" sz="13100" dirty="0" smtClean="0"/>
              <a:t> (&lt;35 KU/L) the diagnostic range of 0,1-0,35 KUA/L must be considered relevant.</a:t>
            </a:r>
            <a:endParaRPr lang="en-US" sz="131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79640" y="22037041"/>
            <a:ext cx="11247120" cy="6298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278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520440" y="2044709"/>
            <a:ext cx="44165520" cy="4264652"/>
          </a:xfrm>
        </p:spPr>
        <p:txBody>
          <a:bodyPr>
            <a:normAutofit/>
          </a:bodyPr>
          <a:lstStyle/>
          <a:p>
            <a:pPr algn="ctr"/>
            <a:r>
              <a:rPr lang="en-US" sz="17200" b="1" dirty="0" smtClean="0">
                <a:solidFill>
                  <a:srgbClr val="F26B21"/>
                </a:solidFill>
                <a:latin typeface="DIN-Regular" pitchFamily="2" charset="0"/>
              </a:rPr>
              <a:t>sIgE cut-off</a:t>
            </a:r>
            <a:endParaRPr lang="fr-FR" sz="172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468880" y="7589520"/>
            <a:ext cx="45217080" cy="29169360"/>
          </a:xfrm>
        </p:spPr>
        <p:txBody>
          <a:bodyPr>
            <a:normAutofit fontScale="62500" lnSpcReduction="20000"/>
          </a:bodyPr>
          <a:lstStyle/>
          <a:p>
            <a:r>
              <a:rPr lang="en-CA" sz="22000" dirty="0" smtClean="0">
                <a:latin typeface="Calibri" charset="0"/>
                <a:ea typeface="Calibri" charset="0"/>
                <a:cs typeface="Calibri" charset="0"/>
              </a:rPr>
              <a:t>Using cut-off = 0.35 </a:t>
            </a:r>
            <a:r>
              <a:rPr lang="en-CA" sz="22000" dirty="0" err="1" smtClean="0">
                <a:latin typeface="Calibri" charset="0"/>
                <a:ea typeface="Calibri" charset="0"/>
                <a:cs typeface="Calibri" charset="0"/>
              </a:rPr>
              <a:t>kU</a:t>
            </a:r>
            <a:r>
              <a:rPr lang="en-CA" sz="22000" dirty="0" smtClean="0">
                <a:latin typeface="Calibri" charset="0"/>
                <a:ea typeface="Calibri" charset="0"/>
                <a:cs typeface="Calibri" charset="0"/>
              </a:rPr>
              <a:t>/L, sIgE testing has high Se but poor </a:t>
            </a:r>
            <a:r>
              <a:rPr lang="en-CA" sz="22000" dirty="0" err="1" smtClean="0">
                <a:latin typeface="Calibri" charset="0"/>
                <a:ea typeface="Calibri" charset="0"/>
                <a:cs typeface="Calibri" charset="0"/>
              </a:rPr>
              <a:t>Sp</a:t>
            </a:r>
            <a:r>
              <a:rPr lang="en-CA" sz="22000" dirty="0" smtClean="0">
                <a:latin typeface="Calibri" charset="0"/>
                <a:ea typeface="Calibri" charset="0"/>
                <a:cs typeface="Calibri" charset="0"/>
              </a:rPr>
              <a:t> to diagnose FA. </a:t>
            </a:r>
          </a:p>
          <a:p>
            <a:r>
              <a:rPr lang="en-CA" sz="22000" dirty="0" smtClean="0">
                <a:latin typeface="Calibri" charset="0"/>
                <a:ea typeface="Calibri" charset="0"/>
                <a:cs typeface="Calibri" charset="0"/>
              </a:rPr>
              <a:t>Diagnostic cut-off values can vary widely in studies. </a:t>
            </a:r>
          </a:p>
          <a:p>
            <a:pPr lvl="1"/>
            <a:r>
              <a:rPr lang="en-CA" sz="19760" dirty="0" smtClean="0">
                <a:latin typeface="Calibri" charset="0"/>
                <a:ea typeface="Calibri" charset="0"/>
                <a:cs typeface="Calibri" charset="0"/>
              </a:rPr>
              <a:t>95% PPV cut-off to diagnose PA =15 </a:t>
            </a:r>
            <a:r>
              <a:rPr lang="en-CA" sz="19760" dirty="0" err="1" smtClean="0">
                <a:latin typeface="Calibri" charset="0"/>
                <a:ea typeface="Calibri" charset="0"/>
                <a:cs typeface="Calibri" charset="0"/>
              </a:rPr>
              <a:t>kU</a:t>
            </a:r>
            <a:r>
              <a:rPr lang="en-CA" sz="19760" dirty="0" smtClean="0">
                <a:latin typeface="Calibri" charset="0"/>
                <a:ea typeface="Calibri" charset="0"/>
                <a:cs typeface="Calibri" charset="0"/>
              </a:rPr>
              <a:t>/L in USA and UK, but =24.1 </a:t>
            </a:r>
            <a:r>
              <a:rPr lang="en-CA" sz="19760" dirty="0" err="1" smtClean="0">
                <a:latin typeface="Calibri" charset="0"/>
                <a:ea typeface="Calibri" charset="0"/>
                <a:cs typeface="Calibri" charset="0"/>
              </a:rPr>
              <a:t>kU</a:t>
            </a:r>
            <a:r>
              <a:rPr lang="en-CA" sz="19760" dirty="0" smtClean="0">
                <a:latin typeface="Calibri" charset="0"/>
                <a:ea typeface="Calibri" charset="0"/>
                <a:cs typeface="Calibri" charset="0"/>
              </a:rPr>
              <a:t>/L, 34 </a:t>
            </a:r>
            <a:r>
              <a:rPr lang="en-CA" sz="19760" dirty="0" err="1" smtClean="0">
                <a:latin typeface="Calibri" charset="0"/>
                <a:ea typeface="Calibri" charset="0"/>
                <a:cs typeface="Calibri" charset="0"/>
              </a:rPr>
              <a:t>kU</a:t>
            </a:r>
            <a:r>
              <a:rPr lang="en-CA" sz="19760" dirty="0" smtClean="0">
                <a:latin typeface="Calibri" charset="0"/>
                <a:ea typeface="Calibri" charset="0"/>
                <a:cs typeface="Calibri" charset="0"/>
              </a:rPr>
              <a:t>/L, 57 </a:t>
            </a:r>
            <a:r>
              <a:rPr lang="en-CA" sz="19760" dirty="0" err="1" smtClean="0">
                <a:latin typeface="Calibri" charset="0"/>
                <a:ea typeface="Calibri" charset="0"/>
                <a:cs typeface="Calibri" charset="0"/>
              </a:rPr>
              <a:t>kU</a:t>
            </a:r>
            <a:r>
              <a:rPr lang="en-CA" sz="19760" dirty="0" smtClean="0">
                <a:latin typeface="Calibri" charset="0"/>
                <a:ea typeface="Calibri" charset="0"/>
                <a:cs typeface="Calibri" charset="0"/>
              </a:rPr>
              <a:t>/L in studies performed in Netherlands, Australia, France. </a:t>
            </a:r>
          </a:p>
          <a:p>
            <a:pPr lvl="2"/>
            <a:r>
              <a:rPr lang="en-CA" sz="17760" dirty="0" smtClean="0">
                <a:latin typeface="Calibri" charset="0"/>
                <a:ea typeface="Calibri" charset="0"/>
                <a:cs typeface="Calibri" charset="0"/>
              </a:rPr>
              <a:t>Different patient population (prevalence of FA, comorbidities) and/or from the research study where the cut-offs were determined (inclusion criteria…). </a:t>
            </a:r>
          </a:p>
          <a:p>
            <a:pPr lvl="1"/>
            <a:r>
              <a:rPr lang="en-CA" sz="19760" dirty="0" smtClean="0">
                <a:latin typeface="Calibri" charset="0"/>
                <a:ea typeface="Calibri" charset="0"/>
                <a:cs typeface="Calibri" charset="0"/>
              </a:rPr>
              <a:t>These factors need to be taken into account when comparing studies and when extrapolating cut-offs into daily clinical practice. </a:t>
            </a:r>
          </a:p>
          <a:p>
            <a:pPr lvl="2"/>
            <a:endParaRPr lang="en-CA" sz="17560" dirty="0" smtClean="0">
              <a:latin typeface="Calibri" charset="0"/>
              <a:ea typeface="Calibri" charset="0"/>
              <a:cs typeface="Calibri" charset="0"/>
            </a:endParaRPr>
          </a:p>
          <a:p>
            <a:r>
              <a:rPr lang="en-CA" sz="22040" dirty="0" smtClean="0">
                <a:latin typeface="Calibri" charset="0"/>
                <a:ea typeface="Calibri" charset="0"/>
                <a:cs typeface="Calibri" charset="0"/>
              </a:rPr>
              <a:t>Validated diagnostic cut-offs : reliable when applied to a similar population to the population in which they were generated. </a:t>
            </a:r>
          </a:p>
          <a:p>
            <a:pPr lvl="1"/>
            <a:r>
              <a:rPr lang="en-CA" sz="19800" dirty="0" smtClean="0">
                <a:latin typeface="Calibri" charset="0"/>
                <a:ea typeface="Calibri" charset="0"/>
                <a:cs typeface="Calibri" charset="0"/>
              </a:rPr>
              <a:t>PPVs = function of Se and </a:t>
            </a:r>
            <a:r>
              <a:rPr lang="en-CA" sz="19800" dirty="0" err="1" smtClean="0">
                <a:latin typeface="Calibri" charset="0"/>
                <a:ea typeface="Calibri" charset="0"/>
                <a:cs typeface="Calibri" charset="0"/>
              </a:rPr>
              <a:t>Sp</a:t>
            </a:r>
            <a:r>
              <a:rPr lang="en-CA" sz="19800" dirty="0" smtClean="0">
                <a:latin typeface="Calibri" charset="0"/>
                <a:ea typeface="Calibri" charset="0"/>
                <a:cs typeface="Calibri" charset="0"/>
              </a:rPr>
              <a:t> of the test and the prevalence </a:t>
            </a:r>
            <a:r>
              <a:rPr lang="en-CA" sz="19800" dirty="0">
                <a:latin typeface="Calibri" charset="0"/>
                <a:ea typeface="Calibri" charset="0"/>
                <a:cs typeface="Calibri" charset="0"/>
              </a:rPr>
              <a:t>of the disease =&gt; only valid for patients + same pretest probability </a:t>
            </a:r>
            <a:r>
              <a:rPr lang="en-CA" sz="19800" dirty="0" smtClean="0">
                <a:latin typeface="Calibri" charset="0"/>
                <a:ea typeface="Calibri" charset="0"/>
                <a:cs typeface="Calibri" charset="0"/>
              </a:rPr>
              <a:t>of disease. </a:t>
            </a:r>
            <a:endParaRPr lang="en-CA" sz="19800" dirty="0">
              <a:latin typeface="Calibri" charset="0"/>
              <a:ea typeface="Calibri" charset="0"/>
              <a:cs typeface="Calibri" charset="0"/>
            </a:endParaRPr>
          </a:p>
          <a:p>
            <a:endParaRPr lang="en-CA" sz="22000" dirty="0" smtClean="0">
              <a:latin typeface="Calibri" charset="0"/>
              <a:ea typeface="Calibri" charset="0"/>
              <a:cs typeface="Calibri" charset="0"/>
            </a:endParaRPr>
          </a:p>
          <a:p>
            <a:pPr lvl="1"/>
            <a:endParaRPr lang="en-CA" sz="19760" dirty="0" smtClean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83418" y="690864"/>
            <a:ext cx="17111380" cy="4699148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52298" y="825633"/>
            <a:ext cx="1485900" cy="1485900"/>
          </a:xfrm>
          <a:prstGeom prst="rect">
            <a:avLst/>
          </a:prstGeom>
        </p:spPr>
      </p:pic>
      <p:sp>
        <p:nvSpPr>
          <p:cNvPr id="6" name="Rounded Rectangle 13">
            <a:extLst>
              <a:ext uri="{FF2B5EF4-FFF2-40B4-BE49-F238E27FC236}">
                <a16:creationId xmlns="" xmlns:a16="http://schemas.microsoft.com/office/drawing/2014/main" id="{095DAE0C-7E6F-4F4B-8BF5-8C0ED47CA8B5}"/>
              </a:ext>
            </a:extLst>
          </p:cNvPr>
          <p:cNvSpPr/>
          <p:nvPr/>
        </p:nvSpPr>
        <p:spPr>
          <a:xfrm>
            <a:off x="1097280" y="25877520"/>
            <a:ext cx="48920400" cy="10881360"/>
          </a:xfrm>
          <a:prstGeom prst="roundRect">
            <a:avLst/>
          </a:pr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43" dirty="0"/>
          </a:p>
        </p:txBody>
      </p:sp>
    </p:spTree>
    <p:extLst>
      <p:ext uri="{BB962C8B-B14F-4D97-AF65-F5344CB8AC3E}">
        <p14:creationId xmlns:p14="http://schemas.microsoft.com/office/powerpoint/2010/main" val="102541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26032</TotalTime>
  <Words>3081</Words>
  <Application>Microsoft Macintosh PowerPoint</Application>
  <PresentationFormat>Personnalisé</PresentationFormat>
  <Paragraphs>309</Paragraphs>
  <Slides>22</Slides>
  <Notes>18</Notes>
  <HiddenSlides>0</HiddenSlides>
  <MMClips>0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22</vt:i4>
      </vt:variant>
    </vt:vector>
  </HeadingPairs>
  <TitlesOfParts>
    <vt:vector size="32" baseType="lpstr">
      <vt:lpstr>Calibri</vt:lpstr>
      <vt:lpstr>Calibri Light</vt:lpstr>
      <vt:lpstr>DIN-Bold</vt:lpstr>
      <vt:lpstr>DIN-Regular</vt:lpstr>
      <vt:lpstr>Mangal</vt:lpstr>
      <vt:lpstr>ＭＳ Ｐゴシック</vt:lpstr>
      <vt:lpstr>Symbol</vt:lpstr>
      <vt:lpstr>Times New Roman</vt:lpstr>
      <vt:lpstr>Arial</vt:lpstr>
      <vt:lpstr>Office Theme</vt:lpstr>
      <vt:lpstr>Présentation PowerPoint</vt:lpstr>
      <vt:lpstr>Food Allergy</vt:lpstr>
      <vt:lpstr>International recommendations discourage  anti-food IgG assays</vt:lpstr>
      <vt:lpstr>Anti-food IgG assays</vt:lpstr>
      <vt:lpstr>Good allergy specialists  make good laboratory clinicians and vice-versa</vt:lpstr>
      <vt:lpstr>Présentation PowerPoint</vt:lpstr>
      <vt:lpstr>Présentation PowerPoint</vt:lpstr>
      <vt:lpstr>Low Total IgE, what can we expect ?</vt:lpstr>
      <vt:lpstr>sIgE cut-off</vt:lpstr>
      <vt:lpstr>Présentation PowerPoint</vt:lpstr>
      <vt:lpstr>Main Protein Families</vt:lpstr>
      <vt:lpstr>Main Protein Families</vt:lpstr>
      <vt:lpstr>Présentation PowerPoint</vt:lpstr>
      <vt:lpstr>Présentation PowerPoint</vt:lpstr>
      <vt:lpstr>Présentation PowerPoint</vt:lpstr>
      <vt:lpstr>Présentation PowerPoint</vt:lpstr>
      <vt:lpstr>Too much information is not good information</vt:lpstr>
      <vt:lpstr>Présentation PowerPoint</vt:lpstr>
      <vt:lpstr>Présentation PowerPoint</vt:lpstr>
      <vt:lpstr>Présentation PowerPoint</vt:lpstr>
      <vt:lpstr>Conclusion</vt:lpstr>
      <vt:lpstr>Présentation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Dai Kumen</dc:creator>
  <cp:lastModifiedBy>Utilisateur de Microsoft Office</cp:lastModifiedBy>
  <cp:revision>311</cp:revision>
  <cp:lastPrinted>2018-11-08T15:27:26Z</cp:lastPrinted>
  <dcterms:created xsi:type="dcterms:W3CDTF">2018-11-07T14:53:17Z</dcterms:created>
  <dcterms:modified xsi:type="dcterms:W3CDTF">2019-09-20T20:01:33Z</dcterms:modified>
</cp:coreProperties>
</file>