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8800425" cy="35999738"/>
  <p:notesSz cx="6858000" cy="9144000"/>
  <p:defaultTextStyle>
    <a:defPPr>
      <a:defRPr lang="en-US"/>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B21"/>
    <a:srgbClr val="5BC4BE"/>
    <a:srgbClr val="005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8"/>
    <p:restoredTop sz="94777"/>
  </p:normalViewPr>
  <p:slideViewPr>
    <p:cSldViewPr snapToGrid="0" snapToObjects="1">
      <p:cViewPr>
        <p:scale>
          <a:sx n="30" d="100"/>
          <a:sy n="30" d="100"/>
        </p:scale>
        <p:origin x="9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romy_gadisseur1/Desktop/ARTICLE%20ALLERGIE%20ISAC%20INSECTE/Tableau%20patients%20TAHIROU%20FINAL.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romy_gadisseur1/Desktop/ARTICLE%20ALLERGIE%20ISAC%20INSECTE/Tableau%20patients%20TAHIROU%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50" b="0" i="0" baseline="0" dirty="0" smtClean="0">
                <a:effectLst/>
              </a:rPr>
              <a:t>Graphe </a:t>
            </a:r>
            <a:r>
              <a:rPr lang="fr-FR" sz="1050" b="0" i="0" baseline="0" dirty="0">
                <a:effectLst/>
              </a:rPr>
              <a:t>2: </a:t>
            </a:r>
            <a:r>
              <a:rPr lang="fr-FR" sz="1050" b="0" i="0" baseline="0" dirty="0" smtClean="0">
                <a:effectLst/>
              </a:rPr>
              <a:t>Profil de sensibilisation des 11 patients allergiques au criquet </a:t>
            </a:r>
          </a:p>
          <a:p>
            <a:pPr>
              <a:defRPr/>
            </a:pPr>
            <a:r>
              <a:rPr lang="nl-BE" sz="1050" b="0" i="0" baseline="0" dirty="0" smtClean="0">
                <a:effectLst/>
              </a:rPr>
              <a:t>avec ou sans allergie à la crevette</a:t>
            </a:r>
            <a:endParaRPr lang="fr-FR" sz="900" dirty="0">
              <a:effectLst/>
            </a:endParaRPr>
          </a:p>
        </c:rich>
      </c:tx>
      <c:layout>
        <c:manualLayout>
          <c:xMode val="edge"/>
          <c:yMode val="edge"/>
          <c:x val="0.33354821395178"/>
          <c:y val="0.11528848345716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0514566751096968"/>
          <c:y val="0.0775192500499281"/>
          <c:w val="0.948752320580796"/>
          <c:h val="0.77853075749554"/>
        </c:manualLayout>
      </c:layout>
      <c:barChart>
        <c:barDir val="col"/>
        <c:grouping val="stacked"/>
        <c:varyColors val="0"/>
        <c:ser>
          <c:idx val="0"/>
          <c:order val="0"/>
          <c:tx>
            <c:v>With co-allergy to shrimp</c:v>
          </c:tx>
          <c:spPr>
            <a:solidFill>
              <a:schemeClr val="accent6"/>
            </a:solidFill>
            <a:ln>
              <a:noFill/>
            </a:ln>
            <a:effectLst/>
          </c:spPr>
          <c:invertIfNegative val="0"/>
          <c:cat>
            <c:strRef>
              <c:f>Feuil5!$C$31:$R$31</c:f>
              <c:strCache>
                <c:ptCount val="16"/>
                <c:pt idx="0">
                  <c:v>Der p 10  CAP</c:v>
                </c:pt>
                <c:pt idx="1">
                  <c:v>Pen a 1 CAP</c:v>
                </c:pt>
                <c:pt idx="2">
                  <c:v>shrimp CAP</c:v>
                </c:pt>
                <c:pt idx="3">
                  <c:v>cockroach CAP</c:v>
                </c:pt>
                <c:pt idx="4">
                  <c:v>Bla g 1  ISAC</c:v>
                </c:pt>
                <c:pt idx="5">
                  <c:v>Bla g 2 ISAC</c:v>
                </c:pt>
                <c:pt idx="6">
                  <c:v>Bla g 5 ISAC</c:v>
                </c:pt>
                <c:pt idx="7">
                  <c:v>Bla g 7 ISAC</c:v>
                </c:pt>
                <c:pt idx="8">
                  <c:v>Der f 1 ISAC</c:v>
                </c:pt>
                <c:pt idx="9">
                  <c:v>Der f 2 ISAC</c:v>
                </c:pt>
                <c:pt idx="10">
                  <c:v>Der p 1  ISAC</c:v>
                </c:pt>
                <c:pt idx="11">
                  <c:v>Der p 10  ISAC</c:v>
                </c:pt>
                <c:pt idx="12">
                  <c:v>Der p 2 ISAC</c:v>
                </c:pt>
                <c:pt idx="13">
                  <c:v>Pen m 1 ISAC</c:v>
                </c:pt>
                <c:pt idx="14">
                  <c:v>Pen m 2 ISAC</c:v>
                </c:pt>
                <c:pt idx="15">
                  <c:v>Pen m 4  ISAC</c:v>
                </c:pt>
              </c:strCache>
            </c:strRef>
          </c:cat>
          <c:val>
            <c:numRef>
              <c:f>Feuil5!$C$44:$R$44</c:f>
              <c:numCache>
                <c:formatCode>General</c:formatCode>
                <c:ptCount val="16"/>
                <c:pt idx="0">
                  <c:v>27.27272727272719</c:v>
                </c:pt>
                <c:pt idx="1">
                  <c:v>36.36363636363629</c:v>
                </c:pt>
                <c:pt idx="2">
                  <c:v>54.54545454545454</c:v>
                </c:pt>
                <c:pt idx="3">
                  <c:v>36.36363636363629</c:v>
                </c:pt>
                <c:pt idx="4">
                  <c:v>0.0</c:v>
                </c:pt>
                <c:pt idx="5">
                  <c:v>0.0</c:v>
                </c:pt>
                <c:pt idx="6">
                  <c:v>9.09090909090909</c:v>
                </c:pt>
                <c:pt idx="7">
                  <c:v>18.18181818181818</c:v>
                </c:pt>
                <c:pt idx="8">
                  <c:v>18.18181818181818</c:v>
                </c:pt>
                <c:pt idx="9">
                  <c:v>18.18181818181818</c:v>
                </c:pt>
                <c:pt idx="10">
                  <c:v>18.18181818181818</c:v>
                </c:pt>
                <c:pt idx="11">
                  <c:v>18.18181818181818</c:v>
                </c:pt>
                <c:pt idx="12">
                  <c:v>18.18181818181818</c:v>
                </c:pt>
                <c:pt idx="13">
                  <c:v>27.27272727272719</c:v>
                </c:pt>
                <c:pt idx="14">
                  <c:v>27.27272727272719</c:v>
                </c:pt>
                <c:pt idx="15">
                  <c:v>9.09090909090909</c:v>
                </c:pt>
              </c:numCache>
            </c:numRef>
          </c:val>
        </c:ser>
        <c:ser>
          <c:idx val="1"/>
          <c:order val="1"/>
          <c:tx>
            <c:v>Without co-allergy to shrimp</c:v>
          </c:tx>
          <c:spPr>
            <a:solidFill>
              <a:schemeClr val="accent5"/>
            </a:solidFill>
            <a:ln>
              <a:noFill/>
            </a:ln>
            <a:effectLst/>
          </c:spPr>
          <c:invertIfNegative val="0"/>
          <c:cat>
            <c:strRef>
              <c:f>Feuil5!$C$31:$R$31</c:f>
              <c:strCache>
                <c:ptCount val="16"/>
                <c:pt idx="0">
                  <c:v>Der p 10  CAP</c:v>
                </c:pt>
                <c:pt idx="1">
                  <c:v>Pen a 1 CAP</c:v>
                </c:pt>
                <c:pt idx="2">
                  <c:v>shrimp CAP</c:v>
                </c:pt>
                <c:pt idx="3">
                  <c:v>cockroach CAP</c:v>
                </c:pt>
                <c:pt idx="4">
                  <c:v>Bla g 1  ISAC</c:v>
                </c:pt>
                <c:pt idx="5">
                  <c:v>Bla g 2 ISAC</c:v>
                </c:pt>
                <c:pt idx="6">
                  <c:v>Bla g 5 ISAC</c:v>
                </c:pt>
                <c:pt idx="7">
                  <c:v>Bla g 7 ISAC</c:v>
                </c:pt>
                <c:pt idx="8">
                  <c:v>Der f 1 ISAC</c:v>
                </c:pt>
                <c:pt idx="9">
                  <c:v>Der f 2 ISAC</c:v>
                </c:pt>
                <c:pt idx="10">
                  <c:v>Der p 1  ISAC</c:v>
                </c:pt>
                <c:pt idx="11">
                  <c:v>Der p 10  ISAC</c:v>
                </c:pt>
                <c:pt idx="12">
                  <c:v>Der p 2 ISAC</c:v>
                </c:pt>
                <c:pt idx="13">
                  <c:v>Pen m 1 ISAC</c:v>
                </c:pt>
                <c:pt idx="14">
                  <c:v>Pen m 2 ISAC</c:v>
                </c:pt>
                <c:pt idx="15">
                  <c:v>Pen m 4  ISAC</c:v>
                </c:pt>
              </c:strCache>
            </c:strRef>
          </c:cat>
          <c:val>
            <c:numRef>
              <c:f>Feuil5!$C$45:$R$45</c:f>
              <c:numCache>
                <c:formatCode>General</c:formatCode>
                <c:ptCount val="16"/>
                <c:pt idx="0">
                  <c:v>9.09090909090909</c:v>
                </c:pt>
                <c:pt idx="1">
                  <c:v>9.09090909090909</c:v>
                </c:pt>
                <c:pt idx="2">
                  <c:v>36.36363636363629</c:v>
                </c:pt>
                <c:pt idx="3">
                  <c:v>36.36363636363629</c:v>
                </c:pt>
                <c:pt idx="4">
                  <c:v>9.09090909090909</c:v>
                </c:pt>
                <c:pt idx="5">
                  <c:v>0.0</c:v>
                </c:pt>
                <c:pt idx="6">
                  <c:v>0.0</c:v>
                </c:pt>
                <c:pt idx="7">
                  <c:v>0.0</c:v>
                </c:pt>
                <c:pt idx="8">
                  <c:v>9.09090909090909</c:v>
                </c:pt>
                <c:pt idx="9">
                  <c:v>9.09090909090909</c:v>
                </c:pt>
                <c:pt idx="10">
                  <c:v>9.09090909090909</c:v>
                </c:pt>
                <c:pt idx="11">
                  <c:v>0.0</c:v>
                </c:pt>
                <c:pt idx="12">
                  <c:v>9.09090909090909</c:v>
                </c:pt>
                <c:pt idx="13">
                  <c:v>9.09090909090909</c:v>
                </c:pt>
                <c:pt idx="14">
                  <c:v>27.27272727272719</c:v>
                </c:pt>
                <c:pt idx="15">
                  <c:v>0.0</c:v>
                </c:pt>
              </c:numCache>
            </c:numRef>
          </c:val>
        </c:ser>
        <c:dLbls>
          <c:showLegendKey val="0"/>
          <c:showVal val="0"/>
          <c:showCatName val="0"/>
          <c:showSerName val="0"/>
          <c:showPercent val="0"/>
          <c:showBubbleSize val="0"/>
        </c:dLbls>
        <c:gapWidth val="219"/>
        <c:overlap val="100"/>
        <c:axId val="-2132635072"/>
        <c:axId val="2080235632"/>
      </c:barChart>
      <c:catAx>
        <c:axId val="-213263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80235632"/>
        <c:crossesAt val="0.0"/>
        <c:auto val="1"/>
        <c:lblAlgn val="ctr"/>
        <c:lblOffset val="100"/>
        <c:noMultiLvlLbl val="0"/>
      </c:catAx>
      <c:valAx>
        <c:axId val="2080235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32635072"/>
        <c:crosses val="autoZero"/>
        <c:crossBetween val="between"/>
      </c:valAx>
      <c:spPr>
        <a:noFill/>
        <a:ln>
          <a:noFill/>
        </a:ln>
        <a:effectLst/>
      </c:spPr>
    </c:plotArea>
    <c:legend>
      <c:legendPos val="b"/>
      <c:layout>
        <c:manualLayout>
          <c:xMode val="edge"/>
          <c:yMode val="edge"/>
          <c:x val="0.414582769196366"/>
          <c:y val="0.336770671739494"/>
          <c:w val="0.499996609527409"/>
          <c:h val="0.04835741648897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50" b="0" i="0" baseline="0" dirty="0" smtClean="0">
                <a:effectLst/>
              </a:rPr>
              <a:t>Graphe 1 </a:t>
            </a:r>
            <a:r>
              <a:rPr lang="fr-FR" sz="1050" b="0" i="0" baseline="0" dirty="0">
                <a:effectLst/>
              </a:rPr>
              <a:t>: </a:t>
            </a:r>
            <a:r>
              <a:rPr lang="fr-FR" sz="1050" b="0" i="0" baseline="0" dirty="0" smtClean="0">
                <a:effectLst/>
              </a:rPr>
              <a:t>profil de sensibilisation des 3 patients tolérants au criquet  </a:t>
            </a:r>
          </a:p>
          <a:p>
            <a:pPr>
              <a:defRPr/>
            </a:pPr>
            <a:r>
              <a:rPr lang="fr-FR" sz="1050" b="0" i="0" baseline="0" dirty="0" smtClean="0">
                <a:effectLst/>
              </a:rPr>
              <a:t>avec ou sans allergie à la crevette</a:t>
            </a:r>
            <a:endParaRPr lang="fr-FR" sz="1050" dirty="0">
              <a:effectLst/>
            </a:endParaRPr>
          </a:p>
        </c:rich>
      </c:tx>
      <c:layout>
        <c:manualLayout>
          <c:xMode val="edge"/>
          <c:yMode val="edge"/>
          <c:x val="0.287723791910573"/>
          <c:y val="0.043568458799122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0541600119224085"/>
          <c:y val="0.0132944787556116"/>
          <c:w val="0.91349804399869"/>
          <c:h val="0.704054668314619"/>
        </c:manualLayout>
      </c:layout>
      <c:barChart>
        <c:barDir val="col"/>
        <c:grouping val="stacked"/>
        <c:varyColors val="0"/>
        <c:ser>
          <c:idx val="0"/>
          <c:order val="0"/>
          <c:tx>
            <c:v>with shrimp allergy</c:v>
          </c:tx>
          <c:spPr>
            <a:solidFill>
              <a:schemeClr val="accent6"/>
            </a:solidFill>
            <a:ln>
              <a:noFill/>
            </a:ln>
            <a:effectLst/>
          </c:spPr>
          <c:invertIfNegative val="0"/>
          <c:cat>
            <c:strRef>
              <c:f>Feuil5!$C$75:$R$75</c:f>
              <c:strCache>
                <c:ptCount val="16"/>
                <c:pt idx="0">
                  <c:v>Der p 10  CAP</c:v>
                </c:pt>
                <c:pt idx="1">
                  <c:v>Pen a 1 CAP</c:v>
                </c:pt>
                <c:pt idx="2">
                  <c:v>shrimp CAP</c:v>
                </c:pt>
                <c:pt idx="3">
                  <c:v>cockroach CAP</c:v>
                </c:pt>
                <c:pt idx="4">
                  <c:v>Bla g 1  ISAC</c:v>
                </c:pt>
                <c:pt idx="5">
                  <c:v>Bla g 2 ISAC</c:v>
                </c:pt>
                <c:pt idx="6">
                  <c:v>Bla g 5 ISAC</c:v>
                </c:pt>
                <c:pt idx="7">
                  <c:v>Bla g 7 ISAC</c:v>
                </c:pt>
                <c:pt idx="8">
                  <c:v>Der f 1 ISAC</c:v>
                </c:pt>
                <c:pt idx="9">
                  <c:v>Der f 2 ISAC</c:v>
                </c:pt>
                <c:pt idx="10">
                  <c:v>Der p 1  ISAC</c:v>
                </c:pt>
                <c:pt idx="11">
                  <c:v>Der p 10  ISAC</c:v>
                </c:pt>
                <c:pt idx="12">
                  <c:v>Der p 2 ISAC</c:v>
                </c:pt>
                <c:pt idx="13">
                  <c:v>Pen m 1 ISAC</c:v>
                </c:pt>
                <c:pt idx="14">
                  <c:v>Pen m 2 ISAC</c:v>
                </c:pt>
                <c:pt idx="15">
                  <c:v>Pen m 4  ISAC</c:v>
                </c:pt>
              </c:strCache>
            </c:strRef>
          </c:cat>
          <c:val>
            <c:numRef>
              <c:f>Feuil5!$C$79:$R$79</c:f>
              <c:numCache>
                <c:formatCode>General</c:formatCode>
                <c:ptCount val="16"/>
                <c:pt idx="0">
                  <c:v>0.0</c:v>
                </c:pt>
                <c:pt idx="1">
                  <c:v>0.0</c:v>
                </c:pt>
                <c:pt idx="2">
                  <c:v>33.33333333333333</c:v>
                </c:pt>
                <c:pt idx="3">
                  <c:v>33.33333333333333</c:v>
                </c:pt>
                <c:pt idx="4">
                  <c:v>0.0</c:v>
                </c:pt>
                <c:pt idx="5">
                  <c:v>0.0</c:v>
                </c:pt>
                <c:pt idx="6">
                  <c:v>0.0</c:v>
                </c:pt>
                <c:pt idx="7">
                  <c:v>0.0</c:v>
                </c:pt>
                <c:pt idx="8">
                  <c:v>0.0</c:v>
                </c:pt>
                <c:pt idx="9">
                  <c:v>0.0</c:v>
                </c:pt>
                <c:pt idx="10">
                  <c:v>0.0</c:v>
                </c:pt>
                <c:pt idx="11">
                  <c:v>0.0</c:v>
                </c:pt>
                <c:pt idx="12">
                  <c:v>0.0</c:v>
                </c:pt>
                <c:pt idx="13">
                  <c:v>0.0</c:v>
                </c:pt>
                <c:pt idx="14">
                  <c:v>0.0</c:v>
                </c:pt>
                <c:pt idx="15">
                  <c:v>0.0</c:v>
                </c:pt>
              </c:numCache>
            </c:numRef>
          </c:val>
        </c:ser>
        <c:ser>
          <c:idx val="1"/>
          <c:order val="1"/>
          <c:tx>
            <c:v>without shrimp allergy</c:v>
          </c:tx>
          <c:spPr>
            <a:solidFill>
              <a:schemeClr val="accent5"/>
            </a:solidFill>
            <a:ln>
              <a:noFill/>
            </a:ln>
            <a:effectLst/>
          </c:spPr>
          <c:invertIfNegative val="0"/>
          <c:cat>
            <c:strRef>
              <c:f>Feuil5!$C$75:$R$75</c:f>
              <c:strCache>
                <c:ptCount val="16"/>
                <c:pt idx="0">
                  <c:v>Der p 10  CAP</c:v>
                </c:pt>
                <c:pt idx="1">
                  <c:v>Pen a 1 CAP</c:v>
                </c:pt>
                <c:pt idx="2">
                  <c:v>shrimp CAP</c:v>
                </c:pt>
                <c:pt idx="3">
                  <c:v>cockroach CAP</c:v>
                </c:pt>
                <c:pt idx="4">
                  <c:v>Bla g 1  ISAC</c:v>
                </c:pt>
                <c:pt idx="5">
                  <c:v>Bla g 2 ISAC</c:v>
                </c:pt>
                <c:pt idx="6">
                  <c:v>Bla g 5 ISAC</c:v>
                </c:pt>
                <c:pt idx="7">
                  <c:v>Bla g 7 ISAC</c:v>
                </c:pt>
                <c:pt idx="8">
                  <c:v>Der f 1 ISAC</c:v>
                </c:pt>
                <c:pt idx="9">
                  <c:v>Der f 2 ISAC</c:v>
                </c:pt>
                <c:pt idx="10">
                  <c:v>Der p 1  ISAC</c:v>
                </c:pt>
                <c:pt idx="11">
                  <c:v>Der p 10  ISAC</c:v>
                </c:pt>
                <c:pt idx="12">
                  <c:v>Der p 2 ISAC</c:v>
                </c:pt>
                <c:pt idx="13">
                  <c:v>Pen m 1 ISAC</c:v>
                </c:pt>
                <c:pt idx="14">
                  <c:v>Pen m 2 ISAC</c:v>
                </c:pt>
                <c:pt idx="15">
                  <c:v>Pen m 4  ISAC</c:v>
                </c:pt>
              </c:strCache>
            </c:strRef>
          </c:cat>
          <c:val>
            <c:numRef>
              <c:f>Feuil5!$C$80:$R$80</c:f>
              <c:numCache>
                <c:formatCode>General</c:formatCode>
                <c:ptCount val="16"/>
                <c:pt idx="0">
                  <c:v>0.0</c:v>
                </c:pt>
                <c:pt idx="1">
                  <c:v>0.0</c:v>
                </c:pt>
                <c:pt idx="2">
                  <c:v>33.33333333333333</c:v>
                </c:pt>
                <c:pt idx="3">
                  <c:v>33.33333333333333</c:v>
                </c:pt>
                <c:pt idx="4">
                  <c:v>33.33333333333333</c:v>
                </c:pt>
                <c:pt idx="5">
                  <c:v>0.0</c:v>
                </c:pt>
                <c:pt idx="6">
                  <c:v>0.0</c:v>
                </c:pt>
                <c:pt idx="7">
                  <c:v>0.0</c:v>
                </c:pt>
                <c:pt idx="8">
                  <c:v>33.33333333333333</c:v>
                </c:pt>
                <c:pt idx="9">
                  <c:v>0.0</c:v>
                </c:pt>
                <c:pt idx="10">
                  <c:v>33.33333333333333</c:v>
                </c:pt>
                <c:pt idx="11">
                  <c:v>0.0</c:v>
                </c:pt>
                <c:pt idx="12">
                  <c:v>0.0</c:v>
                </c:pt>
                <c:pt idx="13">
                  <c:v>0.0</c:v>
                </c:pt>
                <c:pt idx="14">
                  <c:v>0.0</c:v>
                </c:pt>
                <c:pt idx="15">
                  <c:v>0.0</c:v>
                </c:pt>
              </c:numCache>
            </c:numRef>
          </c:val>
        </c:ser>
        <c:dLbls>
          <c:showLegendKey val="0"/>
          <c:showVal val="0"/>
          <c:showCatName val="0"/>
          <c:showSerName val="0"/>
          <c:showPercent val="0"/>
          <c:showBubbleSize val="0"/>
        </c:dLbls>
        <c:gapWidth val="219"/>
        <c:overlap val="100"/>
        <c:axId val="-2136449664"/>
        <c:axId val="2065256272"/>
      </c:barChart>
      <c:catAx>
        <c:axId val="-213644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65256272"/>
        <c:crosses val="autoZero"/>
        <c:auto val="1"/>
        <c:lblAlgn val="ctr"/>
        <c:lblOffset val="100"/>
        <c:noMultiLvlLbl val="0"/>
      </c:catAx>
      <c:valAx>
        <c:axId val="206525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36449664"/>
        <c:crosses val="autoZero"/>
        <c:crossBetween val="between"/>
      </c:valAx>
      <c:spPr>
        <a:noFill/>
        <a:ln>
          <a:noFill/>
        </a:ln>
        <a:effectLst/>
      </c:spPr>
    </c:plotArea>
    <c:legend>
      <c:legendPos val="b"/>
      <c:layout>
        <c:manualLayout>
          <c:xMode val="edge"/>
          <c:yMode val="edge"/>
          <c:x val="0.501091054079846"/>
          <c:y val="0.216070014475173"/>
          <c:w val="0.395874292125831"/>
          <c:h val="0.04568665587302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4052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413976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37194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401802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7CEEBB-9DBA-2C49-95FB-A5F568ECD013}" type="datetimeFigureOut">
              <a:rPr lang="en-US" smtClean="0"/>
              <a:t>4/8/19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75672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7CEEBB-9DBA-2C49-95FB-A5F568ECD013}" type="datetimeFigureOut">
              <a:rPr lang="en-US" smtClean="0"/>
              <a:t>4/8/19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292012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4" name="Content Placeholder 3"/>
          <p:cNvSpPr>
            <a:spLocks noGrp="1"/>
          </p:cNvSpPr>
          <p:nvPr>
            <p:ph sz="half" idx="2"/>
          </p:nvPr>
        </p:nvSpPr>
        <p:spPr>
          <a:xfrm>
            <a:off x="1983784" y="13149904"/>
            <a:ext cx="12183928"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6" name="Content Placeholder 5"/>
          <p:cNvSpPr>
            <a:spLocks noGrp="1"/>
          </p:cNvSpPr>
          <p:nvPr>
            <p:ph sz="quarter" idx="4"/>
          </p:nvPr>
        </p:nvSpPr>
        <p:spPr>
          <a:xfrm>
            <a:off x="14580217" y="13149904"/>
            <a:ext cx="12243932"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7CEEBB-9DBA-2C49-95FB-A5F568ECD013}" type="datetimeFigureOut">
              <a:rPr lang="en-US" smtClean="0"/>
              <a:t>4/8/19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312809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7CEEBB-9DBA-2C49-95FB-A5F568ECD013}" type="datetimeFigureOut">
              <a:rPr lang="en-US" smtClean="0"/>
              <a:t>4/8/19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251506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CEEBB-9DBA-2C49-95FB-A5F568ECD013}" type="datetimeFigureOut">
              <a:rPr lang="en-US" smtClean="0"/>
              <a:t>4/8/19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7225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C27CEEBB-9DBA-2C49-95FB-A5F568ECD013}" type="datetimeFigureOut">
              <a:rPr lang="en-US" smtClean="0"/>
              <a:t>4/8/19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35284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dirty="0"/>
              <a:t>Click icon to add picture</a:t>
            </a:r>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C27CEEBB-9DBA-2C49-95FB-A5F568ECD013}" type="datetimeFigureOut">
              <a:rPr lang="en-US" smtClean="0"/>
              <a:t>4/8/19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CE2C6-3DFF-0247-8CC5-BC681CC654AF}" type="slidenum">
              <a:rPr lang="en-US" smtClean="0"/>
              <a:t>‹#›</a:t>
            </a:fld>
            <a:endParaRPr lang="en-US" dirty="0"/>
          </a:p>
        </p:txBody>
      </p:sp>
    </p:spTree>
    <p:extLst>
      <p:ext uri="{BB962C8B-B14F-4D97-AF65-F5344CB8AC3E}">
        <p14:creationId xmlns:p14="http://schemas.microsoft.com/office/powerpoint/2010/main" val="1077094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C27CEEBB-9DBA-2C49-95FB-A5F568ECD013}" type="datetimeFigureOut">
              <a:rPr lang="en-US" smtClean="0"/>
              <a:t>4/8/19</a:t>
            </a:fld>
            <a:endParaRPr lang="en-US" dirty="0"/>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B1BCE2C6-3DFF-0247-8CC5-BC681CC654AF}" type="slidenum">
              <a:rPr lang="en-US" smtClean="0"/>
              <a:t>‹#›</a:t>
            </a:fld>
            <a:endParaRPr lang="en-US" dirty="0"/>
          </a:p>
        </p:txBody>
      </p:sp>
    </p:spTree>
    <p:extLst>
      <p:ext uri="{BB962C8B-B14F-4D97-AF65-F5344CB8AC3E}">
        <p14:creationId xmlns:p14="http://schemas.microsoft.com/office/powerpoint/2010/main" val="344023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emf"/><Relationship Id="rId8" Type="http://schemas.openxmlformats.org/officeDocument/2006/relationships/chart" Target="../charts/chart1.xml"/><Relationship Id="rId9" Type="http://schemas.openxmlformats.org/officeDocument/2006/relationships/chart" Target="../charts/chart2.xml"/><Relationship Id="rId10"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771166A-68B3-0C40-80A0-05FFD3DB33FC}"/>
              </a:ext>
            </a:extLst>
          </p:cNvPr>
          <p:cNvSpPr/>
          <p:nvPr/>
        </p:nvSpPr>
        <p:spPr>
          <a:xfrm>
            <a:off x="0" y="1"/>
            <a:ext cx="28800425" cy="3413630"/>
          </a:xfrm>
          <a:prstGeom prst="rect">
            <a:avLst/>
          </a:prstGeom>
          <a:solidFill>
            <a:srgbClr val="5BC4BE">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 xmlns:a16="http://schemas.microsoft.com/office/drawing/2014/main" id="{12FA3425-2E16-E04B-832D-AB57AAD77641}"/>
              </a:ext>
            </a:extLst>
          </p:cNvPr>
          <p:cNvSpPr txBox="1"/>
          <p:nvPr/>
        </p:nvSpPr>
        <p:spPr>
          <a:xfrm>
            <a:off x="756624" y="1059172"/>
            <a:ext cx="28800425" cy="1754326"/>
          </a:xfrm>
          <a:prstGeom prst="rect">
            <a:avLst/>
          </a:prstGeom>
          <a:noFill/>
        </p:spPr>
        <p:txBody>
          <a:bodyPr wrap="square" rtlCol="0">
            <a:spAutoFit/>
          </a:bodyPr>
          <a:lstStyle/>
          <a:p>
            <a:pPr algn="ctr"/>
            <a:r>
              <a:rPr lang="fr-FR" sz="5400" b="1" dirty="0" smtClean="0">
                <a:solidFill>
                  <a:srgbClr val="005393"/>
                </a:solidFill>
                <a:latin typeface="DIN-Bold" pitchFamily="2" charset="0"/>
              </a:rPr>
              <a:t>Profil de sensibilisation de patients allergiques </a:t>
            </a:r>
          </a:p>
          <a:p>
            <a:pPr algn="ctr"/>
            <a:r>
              <a:rPr lang="fr-FR" sz="5400" b="1" dirty="0" smtClean="0">
                <a:solidFill>
                  <a:srgbClr val="005393"/>
                </a:solidFill>
                <a:latin typeface="DIN-Bold" pitchFamily="2" charset="0"/>
              </a:rPr>
              <a:t>au sein d'une population entomophage à Niamey au Niger</a:t>
            </a:r>
            <a:endParaRPr lang="fr-FR" sz="4000" b="1" dirty="0">
              <a:solidFill>
                <a:srgbClr val="005393"/>
              </a:solidFill>
              <a:latin typeface="DIN-Bold" pitchFamily="2" charset="0"/>
            </a:endParaRPr>
          </a:p>
        </p:txBody>
      </p:sp>
      <p:sp>
        <p:nvSpPr>
          <p:cNvPr id="6" name="Rounded Rectangle 5">
            <a:extLst>
              <a:ext uri="{FF2B5EF4-FFF2-40B4-BE49-F238E27FC236}">
                <a16:creationId xmlns="" xmlns:a16="http://schemas.microsoft.com/office/drawing/2014/main" id="{59F94E5F-41F5-E246-8A3E-AC827B5311B5}"/>
              </a:ext>
            </a:extLst>
          </p:cNvPr>
          <p:cNvSpPr/>
          <p:nvPr/>
        </p:nvSpPr>
        <p:spPr>
          <a:xfrm>
            <a:off x="1080952" y="3499121"/>
            <a:ext cx="26795895" cy="3307519"/>
          </a:xfrm>
          <a:prstGeom prst="round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8D03DD2D-82B5-2B40-AB85-1E02F05B2B54}"/>
              </a:ext>
            </a:extLst>
          </p:cNvPr>
          <p:cNvSpPr txBox="1"/>
          <p:nvPr/>
        </p:nvSpPr>
        <p:spPr>
          <a:xfrm>
            <a:off x="1080952" y="3731759"/>
            <a:ext cx="26717207" cy="584775"/>
          </a:xfrm>
          <a:prstGeom prst="rect">
            <a:avLst/>
          </a:prstGeom>
          <a:noFill/>
        </p:spPr>
        <p:txBody>
          <a:bodyPr wrap="square" rtlCol="0">
            <a:spAutoFit/>
          </a:bodyPr>
          <a:lstStyle/>
          <a:p>
            <a:r>
              <a:rPr lang="fr-FR" sz="3200" dirty="0" smtClean="0">
                <a:solidFill>
                  <a:srgbClr val="F26B21"/>
                </a:solidFill>
                <a:latin typeface="DIN-Bold" pitchFamily="2" charset="0"/>
              </a:rPr>
              <a:t>R.M.M.J. Gadisseur </a:t>
            </a:r>
            <a:r>
              <a:rPr lang="fr-FR" sz="3200" baseline="30000" dirty="0" smtClean="0">
                <a:solidFill>
                  <a:srgbClr val="F26B21"/>
                </a:solidFill>
                <a:latin typeface="DIN-Bold" pitchFamily="2" charset="0"/>
              </a:rPr>
              <a:t>1</a:t>
            </a:r>
            <a:r>
              <a:rPr lang="fr-FR" sz="3200" dirty="0" smtClean="0">
                <a:solidFill>
                  <a:srgbClr val="F26B21"/>
                </a:solidFill>
                <a:latin typeface="DIN-Bold" pitchFamily="2" charset="0"/>
              </a:rPr>
              <a:t>, ,*T. Hamidou </a:t>
            </a:r>
            <a:r>
              <a:rPr lang="fr-FR" sz="3200" baseline="30000" dirty="0" smtClean="0">
                <a:solidFill>
                  <a:srgbClr val="F26B21"/>
                </a:solidFill>
                <a:latin typeface="DIN-Bold" pitchFamily="2" charset="0"/>
              </a:rPr>
              <a:t>2</a:t>
            </a:r>
            <a:r>
              <a:rPr lang="fr-FR" sz="3200" dirty="0" smtClean="0">
                <a:solidFill>
                  <a:srgbClr val="F26B21"/>
                </a:solidFill>
                <a:latin typeface="DIN-Bold" pitchFamily="2" charset="0"/>
              </a:rPr>
              <a:t>, ,*J. Courtois </a:t>
            </a:r>
            <a:r>
              <a:rPr lang="fr-FR" sz="3200" baseline="30000" dirty="0" smtClean="0">
                <a:solidFill>
                  <a:srgbClr val="F26B21"/>
                </a:solidFill>
                <a:latin typeface="DIN-Bold" pitchFamily="2" charset="0"/>
              </a:rPr>
              <a:t>3</a:t>
            </a:r>
            <a:r>
              <a:rPr lang="fr-FR" sz="3200" dirty="0" smtClean="0">
                <a:solidFill>
                  <a:srgbClr val="F26B21"/>
                </a:solidFill>
                <a:latin typeface="DIN-Bold" pitchFamily="2" charset="0"/>
              </a:rPr>
              <a:t>, X. Van Der Brempt</a:t>
            </a:r>
            <a:r>
              <a:rPr lang="fr-FR" sz="3200" baseline="30000" dirty="0" smtClean="0">
                <a:solidFill>
                  <a:srgbClr val="F26B21"/>
                </a:solidFill>
                <a:latin typeface="DIN-Bold" pitchFamily="2" charset="0"/>
              </a:rPr>
              <a:t> 4</a:t>
            </a:r>
            <a:r>
              <a:rPr lang="fr-FR" sz="3200" dirty="0" smtClean="0">
                <a:solidFill>
                  <a:srgbClr val="F26B21"/>
                </a:solidFill>
                <a:latin typeface="DIN-Bold" pitchFamily="2" charset="0"/>
              </a:rPr>
              <a:t>, J.P. Jacquier</a:t>
            </a:r>
            <a:r>
              <a:rPr lang="fr-FR" sz="3200" baseline="30000" dirty="0" smtClean="0">
                <a:solidFill>
                  <a:srgbClr val="F26B21"/>
                </a:solidFill>
                <a:latin typeface="DIN-Bold" pitchFamily="2" charset="0"/>
              </a:rPr>
              <a:t> 5</a:t>
            </a:r>
            <a:r>
              <a:rPr lang="fr-FR" sz="3200" dirty="0" smtClean="0">
                <a:solidFill>
                  <a:srgbClr val="F26B21"/>
                </a:solidFill>
                <a:latin typeface="DIN-Bold" pitchFamily="2" charset="0"/>
              </a:rPr>
              <a:t>, E. Cavalier </a:t>
            </a:r>
            <a:r>
              <a:rPr lang="fr-FR" sz="3200" baseline="30000" dirty="0" smtClean="0">
                <a:solidFill>
                  <a:srgbClr val="F26B21"/>
                </a:solidFill>
                <a:latin typeface="DIN-Bold" pitchFamily="2" charset="0"/>
              </a:rPr>
              <a:t>1</a:t>
            </a:r>
            <a:r>
              <a:rPr lang="fr-FR" sz="3200" dirty="0" smtClean="0">
                <a:solidFill>
                  <a:srgbClr val="F26B21"/>
                </a:solidFill>
                <a:latin typeface="DIN-Bold" pitchFamily="2" charset="0"/>
              </a:rPr>
              <a:t>, S. Tollenaere </a:t>
            </a:r>
            <a:r>
              <a:rPr lang="fr-FR" sz="3200" baseline="30000" dirty="0" smtClean="0">
                <a:solidFill>
                  <a:srgbClr val="F26B21"/>
                </a:solidFill>
                <a:latin typeface="DIN-Bold" pitchFamily="2" charset="0"/>
              </a:rPr>
              <a:t>3</a:t>
            </a:r>
            <a:r>
              <a:rPr lang="fr-FR" sz="3200" dirty="0" smtClean="0">
                <a:solidFill>
                  <a:srgbClr val="F26B21"/>
                </a:solidFill>
                <a:latin typeface="DIN-Bold" pitchFamily="2" charset="0"/>
              </a:rPr>
              <a:t>, D.A. Maizoumbou </a:t>
            </a:r>
            <a:r>
              <a:rPr lang="fr-FR" sz="3200" baseline="30000" dirty="0" smtClean="0">
                <a:solidFill>
                  <a:srgbClr val="F26B21"/>
                </a:solidFill>
                <a:latin typeface="DIN-Bold" pitchFamily="2" charset="0"/>
              </a:rPr>
              <a:t>6</a:t>
            </a:r>
            <a:r>
              <a:rPr lang="fr-FR" sz="3200" dirty="0" smtClean="0">
                <a:solidFill>
                  <a:srgbClr val="F26B21"/>
                </a:solidFill>
                <a:latin typeface="DIN-Bold" pitchFamily="2" charset="0"/>
              </a:rPr>
              <a:t>, S. Laouali </a:t>
            </a:r>
            <a:r>
              <a:rPr lang="fr-FR" sz="3200" baseline="30000" dirty="0" smtClean="0">
                <a:solidFill>
                  <a:srgbClr val="F26B21"/>
                </a:solidFill>
                <a:latin typeface="DIN-Bold" pitchFamily="2" charset="0"/>
              </a:rPr>
              <a:t>6</a:t>
            </a:r>
            <a:r>
              <a:rPr lang="fr-FR" sz="3200" dirty="0" smtClean="0">
                <a:solidFill>
                  <a:srgbClr val="F26B21"/>
                </a:solidFill>
                <a:latin typeface="DIN-Bold" pitchFamily="2" charset="0"/>
              </a:rPr>
              <a:t>.</a:t>
            </a:r>
            <a:endParaRPr lang="fr-FR" sz="3200" dirty="0">
              <a:solidFill>
                <a:srgbClr val="F26B21"/>
              </a:solidFill>
              <a:latin typeface="DIN-Bold" pitchFamily="2" charset="0"/>
            </a:endParaRPr>
          </a:p>
        </p:txBody>
      </p:sp>
      <p:pic>
        <p:nvPicPr>
          <p:cNvPr id="9" name="Picture 8">
            <a:extLst>
              <a:ext uri="{FF2B5EF4-FFF2-40B4-BE49-F238E27FC236}">
                <a16:creationId xmlns="" xmlns:a16="http://schemas.microsoft.com/office/drawing/2014/main" id="{C2F7802D-9917-354C-B67C-5C6AD1D6FE8B}"/>
              </a:ext>
            </a:extLst>
          </p:cNvPr>
          <p:cNvPicPr>
            <a:picLocks noChangeAspect="1"/>
          </p:cNvPicPr>
          <p:nvPr/>
        </p:nvPicPr>
        <p:blipFill>
          <a:blip r:embed="rId2"/>
          <a:stretch>
            <a:fillRect/>
          </a:stretch>
        </p:blipFill>
        <p:spPr>
          <a:xfrm>
            <a:off x="3427153" y="567468"/>
            <a:ext cx="2434684" cy="1393224"/>
          </a:xfrm>
          <a:prstGeom prst="rect">
            <a:avLst/>
          </a:prstGeom>
        </p:spPr>
      </p:pic>
      <p:pic>
        <p:nvPicPr>
          <p:cNvPr id="11" name="Picture 10">
            <a:extLst>
              <a:ext uri="{FF2B5EF4-FFF2-40B4-BE49-F238E27FC236}">
                <a16:creationId xmlns="" xmlns:a16="http://schemas.microsoft.com/office/drawing/2014/main" id="{5B661ADF-7634-E245-A7DC-0397BB01BB96}"/>
              </a:ext>
            </a:extLst>
          </p:cNvPr>
          <p:cNvPicPr>
            <a:picLocks noChangeAspect="1"/>
          </p:cNvPicPr>
          <p:nvPr/>
        </p:nvPicPr>
        <p:blipFill>
          <a:blip r:embed="rId3"/>
          <a:stretch>
            <a:fillRect/>
          </a:stretch>
        </p:blipFill>
        <p:spPr>
          <a:xfrm>
            <a:off x="578496" y="339373"/>
            <a:ext cx="2703367" cy="2703367"/>
          </a:xfrm>
          <a:prstGeom prst="rect">
            <a:avLst/>
          </a:prstGeom>
        </p:spPr>
      </p:pic>
      <p:pic>
        <p:nvPicPr>
          <p:cNvPr id="13" name="Picture 12">
            <a:extLst>
              <a:ext uri="{FF2B5EF4-FFF2-40B4-BE49-F238E27FC236}">
                <a16:creationId xmlns="" xmlns:a16="http://schemas.microsoft.com/office/drawing/2014/main" id="{95EE253E-7C77-F44B-916A-B234C576FAAC}"/>
              </a:ext>
            </a:extLst>
          </p:cNvPr>
          <p:cNvPicPr>
            <a:picLocks noChangeAspect="1"/>
          </p:cNvPicPr>
          <p:nvPr/>
        </p:nvPicPr>
        <p:blipFill>
          <a:blip r:embed="rId4"/>
          <a:stretch>
            <a:fillRect/>
          </a:stretch>
        </p:blipFill>
        <p:spPr>
          <a:xfrm>
            <a:off x="24349616" y="-118275"/>
            <a:ext cx="4450809" cy="2550545"/>
          </a:xfrm>
          <a:prstGeom prst="rect">
            <a:avLst/>
          </a:prstGeom>
        </p:spPr>
      </p:pic>
      <p:sp>
        <p:nvSpPr>
          <p:cNvPr id="14" name="TextBox 13">
            <a:extLst>
              <a:ext uri="{FF2B5EF4-FFF2-40B4-BE49-F238E27FC236}">
                <a16:creationId xmlns="" xmlns:a16="http://schemas.microsoft.com/office/drawing/2014/main" id="{0618494B-C711-4541-9A9E-74E159748248}"/>
              </a:ext>
            </a:extLst>
          </p:cNvPr>
          <p:cNvSpPr txBox="1"/>
          <p:nvPr/>
        </p:nvSpPr>
        <p:spPr>
          <a:xfrm>
            <a:off x="2578839" y="6821016"/>
            <a:ext cx="24474647" cy="1661993"/>
          </a:xfrm>
          <a:prstGeom prst="rect">
            <a:avLst/>
          </a:prstGeom>
          <a:noFill/>
        </p:spPr>
        <p:txBody>
          <a:bodyPr wrap="square" rtlCol="0">
            <a:spAutoFit/>
          </a:bodyPr>
          <a:lstStyle/>
          <a:p>
            <a:r>
              <a:rPr lang="fr-FR" sz="5400" b="1" dirty="0" smtClean="0">
                <a:solidFill>
                  <a:srgbClr val="005393"/>
                </a:solidFill>
                <a:latin typeface="DIN-Bold" pitchFamily="2" charset="0"/>
              </a:rPr>
              <a:t>Introduction:</a:t>
            </a:r>
            <a:endParaRPr lang="fr-FR" sz="3600" b="1" dirty="0" smtClean="0">
              <a:solidFill>
                <a:srgbClr val="005393"/>
              </a:solidFill>
              <a:latin typeface="DIN-Bold" pitchFamily="2" charset="0"/>
            </a:endParaRPr>
          </a:p>
          <a:p>
            <a:pPr algn="ctr"/>
            <a:endParaRPr lang="fr-FR" sz="4400" b="1" dirty="0">
              <a:solidFill>
                <a:srgbClr val="005393"/>
              </a:solidFill>
              <a:latin typeface="DIN-Bold" pitchFamily="2" charset="0"/>
            </a:endParaRPr>
          </a:p>
        </p:txBody>
      </p:sp>
      <p:sp>
        <p:nvSpPr>
          <p:cNvPr id="15" name="TextBox 14">
            <a:extLst>
              <a:ext uri="{FF2B5EF4-FFF2-40B4-BE49-F238E27FC236}">
                <a16:creationId xmlns="" xmlns:a16="http://schemas.microsoft.com/office/drawing/2014/main" id="{AB350CC2-C198-1543-A959-18B80A75E40D}"/>
              </a:ext>
            </a:extLst>
          </p:cNvPr>
          <p:cNvSpPr txBox="1"/>
          <p:nvPr/>
        </p:nvSpPr>
        <p:spPr>
          <a:xfrm>
            <a:off x="1913166" y="4541781"/>
            <a:ext cx="25140321" cy="2308324"/>
          </a:xfrm>
          <a:prstGeom prst="rect">
            <a:avLst/>
          </a:prstGeom>
          <a:noFill/>
        </p:spPr>
        <p:txBody>
          <a:bodyPr wrap="square" rtlCol="0">
            <a:spAutoFit/>
          </a:bodyPr>
          <a:lstStyle/>
          <a:p>
            <a:r>
              <a:rPr lang="fr-FR" sz="3600" i="1" baseline="30000" dirty="0" smtClean="0">
                <a:latin typeface="DIN-Regular" pitchFamily="2" charset="0"/>
              </a:rPr>
              <a:t>1  Service de Chimie Clinique, CHU de Liège - Liège(Belgique), </a:t>
            </a:r>
          </a:p>
          <a:p>
            <a:r>
              <a:rPr lang="fr-FR" sz="3600" i="1" baseline="30000" dirty="0" smtClean="0">
                <a:latin typeface="DIN-Regular" pitchFamily="2" charset="0"/>
              </a:rPr>
              <a:t>2  Service de Dermatologie-Allergologie, Hôpital de Lamordé - Niamey (Niger), </a:t>
            </a:r>
          </a:p>
          <a:p>
            <a:r>
              <a:rPr lang="fr-FR" sz="3600" i="1" baseline="30000" dirty="0" smtClean="0">
                <a:latin typeface="DIN-Regular" pitchFamily="2" charset="0"/>
              </a:rPr>
              <a:t>3  CRIG - Centre de Recherches des Instituts Groupés de HELMo - Liège(Belgique), </a:t>
            </a:r>
          </a:p>
          <a:p>
            <a:r>
              <a:rPr lang="fr-FR" sz="3600" i="1" baseline="30000" dirty="0" smtClean="0">
                <a:latin typeface="DIN-Regular" pitchFamily="2" charset="0"/>
              </a:rPr>
              <a:t>4  Service de Pneumologie-Allergologie, Clinique St Luc - Bouge (Belgique),</a:t>
            </a:r>
          </a:p>
          <a:p>
            <a:r>
              <a:rPr lang="fr-FR" sz="3600" i="1" baseline="30000" dirty="0" smtClean="0">
                <a:latin typeface="DIN-Regular" pitchFamily="2" charset="0"/>
              </a:rPr>
              <a:t>5  Service de Pneumologie, Centre Hospitalier Métropole Savoie - Chambéry (France), </a:t>
            </a:r>
          </a:p>
          <a:p>
            <a:r>
              <a:rPr lang="fr-FR" sz="3600" i="1" baseline="30000" dirty="0" smtClean="0">
                <a:latin typeface="DIN-Regular" pitchFamily="2" charset="0"/>
              </a:rPr>
              <a:t>6  Service de Dermatologie, Hôpital de Lamordé - Niamey (Niger)</a:t>
            </a:r>
            <a:endParaRPr lang="fr-FR" sz="3600" i="1" baseline="30000" dirty="0">
              <a:latin typeface="DIN-Regular" pitchFamily="2" charset="0"/>
            </a:endParaRPr>
          </a:p>
        </p:txBody>
      </p:sp>
      <p:sp>
        <p:nvSpPr>
          <p:cNvPr id="16" name="TextBox 15">
            <a:extLst>
              <a:ext uri="{FF2B5EF4-FFF2-40B4-BE49-F238E27FC236}">
                <a16:creationId xmlns="" xmlns:a16="http://schemas.microsoft.com/office/drawing/2014/main" id="{2AB44595-25D1-644E-B852-C5761D45B3E9}"/>
              </a:ext>
            </a:extLst>
          </p:cNvPr>
          <p:cNvSpPr txBox="1"/>
          <p:nvPr/>
        </p:nvSpPr>
        <p:spPr>
          <a:xfrm>
            <a:off x="1913166" y="7703089"/>
            <a:ext cx="25140321" cy="2554545"/>
          </a:xfrm>
          <a:prstGeom prst="rect">
            <a:avLst/>
          </a:prstGeom>
          <a:noFill/>
        </p:spPr>
        <p:txBody>
          <a:bodyPr wrap="square" rtlCol="0">
            <a:spAutoFit/>
          </a:bodyPr>
          <a:lstStyle/>
          <a:p>
            <a:pPr algn="just"/>
            <a:r>
              <a:rPr lang="fr-FR" sz="3200" dirty="0" smtClean="0">
                <a:latin typeface="DIN-Regular" pitchFamily="2" charset="0"/>
              </a:rPr>
              <a:t>Dans diverses communautés africaines, les insectes comestibles sont récoltés dans la nature et sont principalement utilisés pour l'alimentation. Il existe peu d'informations sur l'allergénicité des insectes comestibles en Afrique, mais des cas d'allergies alimentaires peuvent être graves.  </a:t>
            </a:r>
          </a:p>
          <a:p>
            <a:pPr algn="just"/>
            <a:r>
              <a:rPr lang="fr-FR" sz="3200" dirty="0" smtClean="0">
                <a:latin typeface="DIN-Regular" pitchFamily="2" charset="0"/>
              </a:rPr>
              <a:t>Le but de notre étude était de mettre en évidence le profil de sensibilisation de patients provenant d'une population entomophage au Niger, consommant principalement des criquets et qui manifestaient des symptômes d'allergie aux criquets et/ou aux crevettes et/ou aux blattes et/ou aux acariens (HDM).</a:t>
            </a:r>
            <a:br>
              <a:rPr lang="fr-FR" sz="3200" dirty="0" smtClean="0">
                <a:latin typeface="DIN-Regular" pitchFamily="2" charset="0"/>
              </a:rPr>
            </a:br>
            <a:endParaRPr lang="fr-FR" sz="3200" dirty="0">
              <a:latin typeface="DIN-Regular" pitchFamily="2" charset="0"/>
            </a:endParaRPr>
          </a:p>
        </p:txBody>
      </p:sp>
      <p:sp>
        <p:nvSpPr>
          <p:cNvPr id="17" name="TextBox 16">
            <a:extLst>
              <a:ext uri="{FF2B5EF4-FFF2-40B4-BE49-F238E27FC236}">
                <a16:creationId xmlns="" xmlns:a16="http://schemas.microsoft.com/office/drawing/2014/main" id="{4AAF8DAD-BDDB-1B42-9588-855C1081D8F6}"/>
              </a:ext>
            </a:extLst>
          </p:cNvPr>
          <p:cNvSpPr txBox="1"/>
          <p:nvPr/>
        </p:nvSpPr>
        <p:spPr>
          <a:xfrm>
            <a:off x="2578839" y="9770219"/>
            <a:ext cx="24474647" cy="1754326"/>
          </a:xfrm>
          <a:prstGeom prst="rect">
            <a:avLst/>
          </a:prstGeom>
          <a:noFill/>
        </p:spPr>
        <p:txBody>
          <a:bodyPr wrap="square" rtlCol="0">
            <a:spAutoFit/>
          </a:bodyPr>
          <a:lstStyle/>
          <a:p>
            <a:r>
              <a:rPr lang="fr-FR" sz="5400" b="1" dirty="0" smtClean="0">
                <a:solidFill>
                  <a:srgbClr val="005393"/>
                </a:solidFill>
                <a:latin typeface="DIN-Bold" pitchFamily="2" charset="0"/>
              </a:rPr>
              <a:t>Matériel &amp; Méthodes:</a:t>
            </a:r>
          </a:p>
          <a:p>
            <a:pPr algn="ctr"/>
            <a:endParaRPr lang="en-US" sz="5400" b="1" dirty="0">
              <a:solidFill>
                <a:srgbClr val="005393"/>
              </a:solidFill>
              <a:latin typeface="DIN-Bold" pitchFamily="2" charset="0"/>
            </a:endParaRPr>
          </a:p>
        </p:txBody>
      </p:sp>
      <p:sp>
        <p:nvSpPr>
          <p:cNvPr id="18" name="TextBox 17">
            <a:extLst>
              <a:ext uri="{FF2B5EF4-FFF2-40B4-BE49-F238E27FC236}">
                <a16:creationId xmlns="" xmlns:a16="http://schemas.microsoft.com/office/drawing/2014/main" id="{A260AEDE-313D-544E-B2AE-536B0521B070}"/>
              </a:ext>
            </a:extLst>
          </p:cNvPr>
          <p:cNvSpPr txBox="1"/>
          <p:nvPr/>
        </p:nvSpPr>
        <p:spPr>
          <a:xfrm>
            <a:off x="1913166" y="10663922"/>
            <a:ext cx="25140321" cy="2062103"/>
          </a:xfrm>
          <a:prstGeom prst="rect">
            <a:avLst/>
          </a:prstGeom>
          <a:noFill/>
        </p:spPr>
        <p:txBody>
          <a:bodyPr wrap="square" rtlCol="0">
            <a:spAutoFit/>
          </a:bodyPr>
          <a:lstStyle/>
          <a:p>
            <a:pPr algn="just"/>
            <a:r>
              <a:rPr lang="fr-FR" sz="3200" dirty="0" smtClean="0">
                <a:latin typeface="DIN-Regular" pitchFamily="2" charset="0"/>
              </a:rPr>
              <a:t>Nous avons sélectionné 15 patients venus à la clinique d’allergie de Niamey pour explorer leurs allergies. </a:t>
            </a:r>
            <a:r>
              <a:rPr lang="fr-FR" sz="3200" dirty="0">
                <a:latin typeface="DIN-Regular" pitchFamily="2" charset="0"/>
              </a:rPr>
              <a:t>Chaque patient a subi des tests cutanés (TC</a:t>
            </a:r>
            <a:r>
              <a:rPr lang="fr-FR" sz="3200" dirty="0" smtClean="0">
                <a:latin typeface="DIN-Regular" pitchFamily="2" charset="0"/>
              </a:rPr>
              <a:t>) après anamnèse clinique. Nous avons décrit leurs symptômes, mesuré les taux sériques d'IgE spécifiques (sIgE) contre les extraits allergéniques et les allergènes responsables de réactions-croisées (provenant des HDM, des crevettes et des blattes) et ce, grâce à un microarray (ImmunoCAP</a:t>
            </a:r>
            <a:r>
              <a:rPr lang="fr-FR" sz="3200" baseline="30000" dirty="0" smtClean="0">
                <a:latin typeface="DIN-Regular" pitchFamily="2" charset="0"/>
              </a:rPr>
              <a:t>©</a:t>
            </a:r>
            <a:r>
              <a:rPr lang="fr-FR" sz="3200" dirty="0" smtClean="0">
                <a:latin typeface="DIN-Regular" pitchFamily="2" charset="0"/>
              </a:rPr>
              <a:t> ISAC, ThermoFisher, Uppsala, Suède), et à une méthode de dosage traditionnelle (ImmunoCAP© 250, Thermofisher, Uppsala, Suède). </a:t>
            </a:r>
          </a:p>
        </p:txBody>
      </p:sp>
      <p:sp>
        <p:nvSpPr>
          <p:cNvPr id="26" name="TextBox 25">
            <a:extLst>
              <a:ext uri="{FF2B5EF4-FFF2-40B4-BE49-F238E27FC236}">
                <a16:creationId xmlns="" xmlns:a16="http://schemas.microsoft.com/office/drawing/2014/main" id="{6D82D750-45AF-6D4C-A799-057D0A6DA1D9}"/>
              </a:ext>
            </a:extLst>
          </p:cNvPr>
          <p:cNvSpPr txBox="1"/>
          <p:nvPr/>
        </p:nvSpPr>
        <p:spPr>
          <a:xfrm>
            <a:off x="2500151" y="26266452"/>
            <a:ext cx="16132814" cy="1754326"/>
          </a:xfrm>
          <a:prstGeom prst="rect">
            <a:avLst/>
          </a:prstGeom>
          <a:noFill/>
        </p:spPr>
        <p:txBody>
          <a:bodyPr wrap="square" rtlCol="0">
            <a:spAutoFit/>
          </a:bodyPr>
          <a:lstStyle/>
          <a:p>
            <a:r>
              <a:rPr lang="en-US" sz="5400" b="1" dirty="0">
                <a:solidFill>
                  <a:srgbClr val="F26B21"/>
                </a:solidFill>
                <a:latin typeface="DIN-Bold" pitchFamily="2" charset="0"/>
              </a:rPr>
              <a:t>Conclusions:</a:t>
            </a:r>
          </a:p>
          <a:p>
            <a:pPr algn="ctr"/>
            <a:endParaRPr lang="en-US" sz="5400" b="1" dirty="0">
              <a:solidFill>
                <a:srgbClr val="F26B21"/>
              </a:solidFill>
              <a:latin typeface="DIN-Bold" pitchFamily="2" charset="0"/>
            </a:endParaRPr>
          </a:p>
        </p:txBody>
      </p:sp>
      <p:sp>
        <p:nvSpPr>
          <p:cNvPr id="27" name="TextBox 26">
            <a:extLst>
              <a:ext uri="{FF2B5EF4-FFF2-40B4-BE49-F238E27FC236}">
                <a16:creationId xmlns="" xmlns:a16="http://schemas.microsoft.com/office/drawing/2014/main" id="{D7B34C58-5805-D949-BCAD-CC5BD0E949A5}"/>
              </a:ext>
            </a:extLst>
          </p:cNvPr>
          <p:cNvSpPr txBox="1"/>
          <p:nvPr/>
        </p:nvSpPr>
        <p:spPr>
          <a:xfrm>
            <a:off x="1834478" y="27323440"/>
            <a:ext cx="16798486" cy="5632311"/>
          </a:xfrm>
          <a:prstGeom prst="rect">
            <a:avLst/>
          </a:prstGeom>
          <a:noFill/>
        </p:spPr>
        <p:txBody>
          <a:bodyPr wrap="square" rtlCol="0">
            <a:spAutoFit/>
          </a:bodyPr>
          <a:lstStyle/>
          <a:p>
            <a:pPr algn="just"/>
            <a:r>
              <a:rPr lang="fr-FR" sz="3600" dirty="0">
                <a:solidFill>
                  <a:srgbClr val="F26B21"/>
                </a:solidFill>
                <a:latin typeface="DIN-Regular" pitchFamily="2" charset="0"/>
              </a:rPr>
              <a:t>La co-sensibilisation aux crevettes et blattes est fréquente dans le cas d’allergie aux </a:t>
            </a:r>
            <a:r>
              <a:rPr lang="fr-FR" sz="3600" dirty="0" smtClean="0">
                <a:solidFill>
                  <a:srgbClr val="F26B21"/>
                </a:solidFill>
                <a:latin typeface="DIN-Regular" pitchFamily="2" charset="0"/>
              </a:rPr>
              <a:t>criquets au Niger. La Tropomyosine et l’Arginine Kinase sont les allergènes les plus fréquemment mis en évidence lors des tests in-vitro commerciaux classiques dans les cas d’allergie alimentaire aux criquets à Niamey. A priori, les tolérants aux criquets ne sont pas sensibilisés aux TP et AK.</a:t>
            </a:r>
          </a:p>
          <a:p>
            <a:pPr algn="just"/>
            <a:r>
              <a:rPr lang="fr-FR" sz="3600" dirty="0">
                <a:solidFill>
                  <a:srgbClr val="F26B21"/>
                </a:solidFill>
                <a:latin typeface="DIN-Regular" pitchFamily="2" charset="0"/>
              </a:rPr>
              <a:t>C</a:t>
            </a:r>
            <a:r>
              <a:rPr lang="fr-FR" sz="3600" dirty="0" smtClean="0">
                <a:solidFill>
                  <a:srgbClr val="F26B21"/>
                </a:solidFill>
                <a:latin typeface="DIN-Regular" pitchFamily="2" charset="0"/>
              </a:rPr>
              <a:t>hez 3 patients allergiques au criquet avec TC positifs au criquet, l'allergène responsable n'a pas pu être identifié. Certains composants allergéniques manquent sur le marché pour définir le profil de sensibilisation de ces patients.</a:t>
            </a:r>
            <a:endParaRPr lang="fr-FR" sz="3600" dirty="0">
              <a:solidFill>
                <a:srgbClr val="F26B21"/>
              </a:solidFill>
              <a:latin typeface="DIN-Regular" pitchFamily="2" charset="0"/>
            </a:endParaRPr>
          </a:p>
          <a:p>
            <a:pPr algn="just"/>
            <a:r>
              <a:rPr lang="fr-FR" sz="3600" dirty="0" smtClean="0">
                <a:solidFill>
                  <a:srgbClr val="F26B21"/>
                </a:solidFill>
                <a:latin typeface="DIN-Regular" pitchFamily="2" charset="0"/>
              </a:rPr>
              <a:t>La méthode de </a:t>
            </a:r>
            <a:r>
              <a:rPr lang="fr-FR" sz="3600" dirty="0">
                <a:solidFill>
                  <a:srgbClr val="F26B21"/>
                </a:solidFill>
                <a:latin typeface="DIN-Regular" pitchFamily="2" charset="0"/>
              </a:rPr>
              <a:t>Western Blot </a:t>
            </a:r>
            <a:r>
              <a:rPr lang="fr-FR" sz="3600" dirty="0" smtClean="0">
                <a:solidFill>
                  <a:srgbClr val="F26B21"/>
                </a:solidFill>
                <a:latin typeface="DIN-Regular" pitchFamily="2" charset="0"/>
              </a:rPr>
              <a:t>couplée à la</a:t>
            </a:r>
            <a:r>
              <a:rPr lang="fr-FR" sz="3600" dirty="0">
                <a:solidFill>
                  <a:srgbClr val="F26B21"/>
                </a:solidFill>
                <a:latin typeface="DIN-Regular" pitchFamily="2" charset="0"/>
              </a:rPr>
              <a:t> LC/MS/MS </a:t>
            </a:r>
            <a:r>
              <a:rPr lang="fr-FR" sz="3600" dirty="0" smtClean="0">
                <a:solidFill>
                  <a:srgbClr val="F26B21"/>
                </a:solidFill>
                <a:latin typeface="DIN-Regular" pitchFamily="2" charset="0"/>
              </a:rPr>
              <a:t>pourrait </a:t>
            </a:r>
            <a:r>
              <a:rPr lang="fr-FR" sz="3600" dirty="0">
                <a:solidFill>
                  <a:srgbClr val="F26B21"/>
                </a:solidFill>
                <a:latin typeface="DIN-Regular" pitchFamily="2" charset="0"/>
              </a:rPr>
              <a:t>être </a:t>
            </a:r>
            <a:r>
              <a:rPr lang="fr-FR" sz="3600" dirty="0" smtClean="0">
                <a:solidFill>
                  <a:srgbClr val="F26B21"/>
                </a:solidFill>
                <a:latin typeface="DIN-Regular" pitchFamily="2" charset="0"/>
              </a:rPr>
              <a:t>utile </a:t>
            </a:r>
            <a:r>
              <a:rPr lang="fr-FR" sz="3600" dirty="0">
                <a:solidFill>
                  <a:srgbClr val="F26B21"/>
                </a:solidFill>
                <a:latin typeface="DIN-Regular" pitchFamily="2" charset="0"/>
              </a:rPr>
              <a:t>pour affiner et compléter les profils de </a:t>
            </a:r>
            <a:r>
              <a:rPr lang="fr-FR" sz="3600" dirty="0" smtClean="0">
                <a:solidFill>
                  <a:srgbClr val="F26B21"/>
                </a:solidFill>
                <a:latin typeface="DIN-Regular" pitchFamily="2" charset="0"/>
              </a:rPr>
              <a:t>sensibilisation.</a:t>
            </a:r>
            <a:endParaRPr lang="fr-FR" sz="3600" dirty="0">
              <a:solidFill>
                <a:srgbClr val="F26B21"/>
              </a:solidFill>
              <a:latin typeface="DIN-Regular" pitchFamily="2" charset="0"/>
            </a:endParaRPr>
          </a:p>
        </p:txBody>
      </p:sp>
      <p:sp>
        <p:nvSpPr>
          <p:cNvPr id="28" name="Round Same Side Corner Rectangle 27">
            <a:extLst>
              <a:ext uri="{FF2B5EF4-FFF2-40B4-BE49-F238E27FC236}">
                <a16:creationId xmlns="" xmlns:a16="http://schemas.microsoft.com/office/drawing/2014/main" id="{9288CFC1-A63E-E246-9AC5-46D2EBE84E92}"/>
              </a:ext>
            </a:extLst>
          </p:cNvPr>
          <p:cNvSpPr/>
          <p:nvPr/>
        </p:nvSpPr>
        <p:spPr>
          <a:xfrm>
            <a:off x="1002264" y="33434004"/>
            <a:ext cx="26795895" cy="1894463"/>
          </a:xfrm>
          <a:prstGeom prst="round2Same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 xmlns:a16="http://schemas.microsoft.com/office/drawing/2014/main" id="{E8E8D7E3-3CA0-AE4D-9382-BBD8C9C2AF00}"/>
              </a:ext>
            </a:extLst>
          </p:cNvPr>
          <p:cNvSpPr txBox="1"/>
          <p:nvPr/>
        </p:nvSpPr>
        <p:spPr>
          <a:xfrm>
            <a:off x="2674541" y="12982398"/>
            <a:ext cx="24474647" cy="1754326"/>
          </a:xfrm>
          <a:prstGeom prst="rect">
            <a:avLst/>
          </a:prstGeom>
          <a:noFill/>
        </p:spPr>
        <p:txBody>
          <a:bodyPr wrap="square" rtlCol="0">
            <a:spAutoFit/>
          </a:bodyPr>
          <a:lstStyle/>
          <a:p>
            <a:r>
              <a:rPr lang="en-US" sz="5400" b="1" dirty="0" smtClean="0">
                <a:solidFill>
                  <a:srgbClr val="005393"/>
                </a:solidFill>
                <a:latin typeface="DIN-Bold" pitchFamily="2" charset="0"/>
              </a:rPr>
              <a:t>Résultats</a:t>
            </a:r>
            <a:r>
              <a:rPr lang="en-US" sz="5400" b="1" dirty="0">
                <a:solidFill>
                  <a:srgbClr val="005393"/>
                </a:solidFill>
                <a:latin typeface="DIN-Bold" pitchFamily="2" charset="0"/>
              </a:rPr>
              <a:t>:</a:t>
            </a:r>
          </a:p>
          <a:p>
            <a:pPr algn="ctr"/>
            <a:endParaRPr lang="en-US" sz="5400" b="1" dirty="0">
              <a:solidFill>
                <a:srgbClr val="005393"/>
              </a:solidFill>
              <a:latin typeface="DIN-Bold" pitchFamily="2" charset="0"/>
            </a:endParaRPr>
          </a:p>
        </p:txBody>
      </p:sp>
      <p:sp>
        <p:nvSpPr>
          <p:cNvPr id="31" name="TextBox 30">
            <a:extLst>
              <a:ext uri="{FF2B5EF4-FFF2-40B4-BE49-F238E27FC236}">
                <a16:creationId xmlns="" xmlns:a16="http://schemas.microsoft.com/office/drawing/2014/main" id="{5BE5127E-5052-6A43-931F-5B4D31ACEC6B}"/>
              </a:ext>
            </a:extLst>
          </p:cNvPr>
          <p:cNvSpPr txBox="1"/>
          <p:nvPr/>
        </p:nvSpPr>
        <p:spPr>
          <a:xfrm>
            <a:off x="1834478" y="33959640"/>
            <a:ext cx="25140321" cy="830997"/>
          </a:xfrm>
          <a:prstGeom prst="rect">
            <a:avLst/>
          </a:prstGeom>
          <a:noFill/>
        </p:spPr>
        <p:txBody>
          <a:bodyPr wrap="square" rtlCol="0">
            <a:spAutoFit/>
          </a:bodyPr>
          <a:lstStyle/>
          <a:p>
            <a:r>
              <a:rPr lang="en-US" sz="2400" dirty="0" smtClean="0"/>
              <a:t>Hamidou </a:t>
            </a:r>
            <a:r>
              <a:rPr lang="en-US" sz="2400" dirty="0"/>
              <a:t>T, Maizoumbou DA, Laouali S and Jacquier JP. Allergie et sensibilisation aux criquets </a:t>
            </a:r>
            <a:r>
              <a:rPr lang="en-US" sz="2400" i="1" dirty="0"/>
              <a:t>Ornithacris turbida cavroisi</a:t>
            </a:r>
            <a:r>
              <a:rPr lang="en-US" sz="2400" dirty="0"/>
              <a:t> dans la communauté urbaine de Niamey : à propos de 27 cas. Revue française d’allergologie 2017;57:225–228. </a:t>
            </a:r>
            <a:endParaRPr lang="fr-FR" sz="2400" dirty="0"/>
          </a:p>
        </p:txBody>
      </p:sp>
      <p:pic>
        <p:nvPicPr>
          <p:cNvPr id="33" name="Picture 32">
            <a:extLst>
              <a:ext uri="{FF2B5EF4-FFF2-40B4-BE49-F238E27FC236}">
                <a16:creationId xmlns="" xmlns:a16="http://schemas.microsoft.com/office/drawing/2014/main" id="{944FBA60-96EB-AC4F-8FE2-DA7BA06D3626}"/>
              </a:ext>
            </a:extLst>
          </p:cNvPr>
          <p:cNvPicPr>
            <a:picLocks noChangeAspect="1"/>
          </p:cNvPicPr>
          <p:nvPr/>
        </p:nvPicPr>
        <p:blipFill>
          <a:blip r:embed="rId5"/>
          <a:stretch>
            <a:fillRect/>
          </a:stretch>
        </p:blipFill>
        <p:spPr>
          <a:xfrm>
            <a:off x="2008868" y="7009834"/>
            <a:ext cx="569971" cy="573364"/>
          </a:xfrm>
          <a:prstGeom prst="rect">
            <a:avLst/>
          </a:prstGeom>
        </p:spPr>
      </p:pic>
      <p:pic>
        <p:nvPicPr>
          <p:cNvPr id="34" name="Picture 33">
            <a:extLst>
              <a:ext uri="{FF2B5EF4-FFF2-40B4-BE49-F238E27FC236}">
                <a16:creationId xmlns="" xmlns:a16="http://schemas.microsoft.com/office/drawing/2014/main" id="{862142A0-AE3F-CA4A-AC84-AE440BC8002E}"/>
              </a:ext>
            </a:extLst>
          </p:cNvPr>
          <p:cNvPicPr>
            <a:picLocks noChangeAspect="1"/>
          </p:cNvPicPr>
          <p:nvPr/>
        </p:nvPicPr>
        <p:blipFill>
          <a:blip r:embed="rId5"/>
          <a:stretch>
            <a:fillRect/>
          </a:stretch>
        </p:blipFill>
        <p:spPr>
          <a:xfrm>
            <a:off x="2008868" y="10029992"/>
            <a:ext cx="569971" cy="573364"/>
          </a:xfrm>
          <a:prstGeom prst="rect">
            <a:avLst/>
          </a:prstGeom>
        </p:spPr>
      </p:pic>
      <p:pic>
        <p:nvPicPr>
          <p:cNvPr id="35" name="Picture 34">
            <a:extLst>
              <a:ext uri="{FF2B5EF4-FFF2-40B4-BE49-F238E27FC236}">
                <a16:creationId xmlns="" xmlns:a16="http://schemas.microsoft.com/office/drawing/2014/main" id="{A9B135DE-35D4-7847-A7D9-856838D703EE}"/>
              </a:ext>
            </a:extLst>
          </p:cNvPr>
          <p:cNvPicPr>
            <a:picLocks noChangeAspect="1"/>
          </p:cNvPicPr>
          <p:nvPr/>
        </p:nvPicPr>
        <p:blipFill>
          <a:blip r:embed="rId5"/>
          <a:stretch>
            <a:fillRect/>
          </a:stretch>
        </p:blipFill>
        <p:spPr>
          <a:xfrm>
            <a:off x="2008868" y="13120398"/>
            <a:ext cx="569971" cy="573364"/>
          </a:xfrm>
          <a:prstGeom prst="rect">
            <a:avLst/>
          </a:prstGeom>
        </p:spPr>
      </p:pic>
      <p:pic>
        <p:nvPicPr>
          <p:cNvPr id="37" name="Picture 36">
            <a:extLst>
              <a:ext uri="{FF2B5EF4-FFF2-40B4-BE49-F238E27FC236}">
                <a16:creationId xmlns="" xmlns:a16="http://schemas.microsoft.com/office/drawing/2014/main" id="{DB080490-1665-744D-AAB2-8E4ED64B87BD}"/>
              </a:ext>
            </a:extLst>
          </p:cNvPr>
          <p:cNvPicPr>
            <a:picLocks noChangeAspect="1"/>
          </p:cNvPicPr>
          <p:nvPr/>
        </p:nvPicPr>
        <p:blipFill>
          <a:blip r:embed="rId6"/>
          <a:stretch>
            <a:fillRect/>
          </a:stretch>
        </p:blipFill>
        <p:spPr>
          <a:xfrm>
            <a:off x="1913166" y="26395547"/>
            <a:ext cx="590596" cy="607593"/>
          </a:xfrm>
          <a:prstGeom prst="rect">
            <a:avLst/>
          </a:prstGeom>
        </p:spPr>
      </p:pic>
      <p:pic>
        <p:nvPicPr>
          <p:cNvPr id="32" name="Image 31"/>
          <p:cNvPicPr/>
          <p:nvPr/>
        </p:nvPicPr>
        <p:blipFill rotWithShape="1">
          <a:blip r:embed="rId7"/>
          <a:srcRect b="11925"/>
          <a:stretch/>
        </p:blipFill>
        <p:spPr>
          <a:xfrm>
            <a:off x="16359310" y="13728066"/>
            <a:ext cx="12265551" cy="6210250"/>
          </a:xfrm>
          <a:prstGeom prst="rect">
            <a:avLst/>
          </a:prstGeom>
        </p:spPr>
      </p:pic>
      <p:graphicFrame>
        <p:nvGraphicFramePr>
          <p:cNvPr id="36" name="Graphique 35"/>
          <p:cNvGraphicFramePr/>
          <p:nvPr>
            <p:extLst>
              <p:ext uri="{D42A27DB-BD31-4B8C-83A1-F6EECF244321}">
                <p14:modId xmlns:p14="http://schemas.microsoft.com/office/powerpoint/2010/main" val="90530215"/>
              </p:ext>
            </p:extLst>
          </p:nvPr>
        </p:nvGraphicFramePr>
        <p:xfrm>
          <a:off x="19763931" y="26100645"/>
          <a:ext cx="6636243" cy="4957130"/>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28">
            <a:extLst>
              <a:ext uri="{FF2B5EF4-FFF2-40B4-BE49-F238E27FC236}">
                <a16:creationId xmlns="" xmlns:a16="http://schemas.microsoft.com/office/drawing/2014/main" id="{ACCD2062-B6D5-B84F-9D01-FC353160D71F}"/>
              </a:ext>
            </a:extLst>
          </p:cNvPr>
          <p:cNvSpPr txBox="1"/>
          <p:nvPr/>
        </p:nvSpPr>
        <p:spPr>
          <a:xfrm>
            <a:off x="15601622" y="21277513"/>
            <a:ext cx="1306286" cy="923330"/>
          </a:xfrm>
          <a:prstGeom prst="rect">
            <a:avLst/>
          </a:prstGeom>
          <a:noFill/>
        </p:spPr>
        <p:txBody>
          <a:bodyPr wrap="square" rtlCol="0">
            <a:spAutoFit/>
          </a:bodyPr>
          <a:lstStyle/>
          <a:p>
            <a:pPr algn="ctr"/>
            <a:r>
              <a:rPr lang="en-US" sz="5400" b="1" dirty="0">
                <a:solidFill>
                  <a:srgbClr val="005393"/>
                </a:solidFill>
                <a:latin typeface="DIN-Bold" pitchFamily="2" charset="0"/>
              </a:rPr>
              <a:t>2</a:t>
            </a:r>
          </a:p>
        </p:txBody>
      </p:sp>
      <p:graphicFrame>
        <p:nvGraphicFramePr>
          <p:cNvPr id="40" name="Graphique 39"/>
          <p:cNvGraphicFramePr/>
          <p:nvPr>
            <p:extLst>
              <p:ext uri="{D42A27DB-BD31-4B8C-83A1-F6EECF244321}">
                <p14:modId xmlns:p14="http://schemas.microsoft.com/office/powerpoint/2010/main" val="1122901429"/>
              </p:ext>
            </p:extLst>
          </p:nvPr>
        </p:nvGraphicFramePr>
        <p:xfrm>
          <a:off x="19748483" y="21148632"/>
          <a:ext cx="6636243" cy="5246915"/>
        </p:xfrm>
        <a:graphic>
          <a:graphicData uri="http://schemas.openxmlformats.org/drawingml/2006/chart">
            <c:chart xmlns:c="http://schemas.openxmlformats.org/drawingml/2006/chart" xmlns:r="http://schemas.openxmlformats.org/officeDocument/2006/relationships" r:id="rId9"/>
          </a:graphicData>
        </a:graphic>
      </p:graphicFrame>
      <p:sp>
        <p:nvSpPr>
          <p:cNvPr id="2" name="ZoneTexte 1"/>
          <p:cNvSpPr txBox="1"/>
          <p:nvPr/>
        </p:nvSpPr>
        <p:spPr>
          <a:xfrm>
            <a:off x="16585656" y="13735437"/>
            <a:ext cx="11147187" cy="923330"/>
          </a:xfrm>
          <a:prstGeom prst="rect">
            <a:avLst/>
          </a:prstGeom>
          <a:noFill/>
        </p:spPr>
        <p:txBody>
          <a:bodyPr wrap="square" rtlCol="0">
            <a:spAutoFit/>
          </a:bodyPr>
          <a:lstStyle/>
          <a:p>
            <a:r>
              <a:rPr lang="fr-FR" sz="1800" dirty="0" smtClean="0"/>
              <a:t>Table 1: Profils de sensibilisation de 15 patients nigériens (P1 à P15); Taux d’IgEs (KUA/L) avec technique ImmunoCAP 250 pour les extraits de blatte, crevette, Der p 10 CAP, Pen a 1 CAP ; Taux d’IgEs (ISU) avec technique ImmunoCAP ISAC pour les composants des acariens, de la blatte et de la crevette</a:t>
            </a:r>
            <a:endParaRPr lang="fr-FR" sz="1800" dirty="0"/>
          </a:p>
        </p:txBody>
      </p:sp>
      <p:sp>
        <p:nvSpPr>
          <p:cNvPr id="41" name="TextBox 19">
            <a:extLst>
              <a:ext uri="{FF2B5EF4-FFF2-40B4-BE49-F238E27FC236}">
                <a16:creationId xmlns="" xmlns:a16="http://schemas.microsoft.com/office/drawing/2014/main" id="{14516876-E432-E64D-A3D6-9D6254ADDE77}"/>
              </a:ext>
            </a:extLst>
          </p:cNvPr>
          <p:cNvSpPr txBox="1"/>
          <p:nvPr/>
        </p:nvSpPr>
        <p:spPr>
          <a:xfrm>
            <a:off x="2008868" y="13859561"/>
            <a:ext cx="14334994" cy="6986528"/>
          </a:xfrm>
          <a:prstGeom prst="rect">
            <a:avLst/>
          </a:prstGeom>
          <a:noFill/>
        </p:spPr>
        <p:txBody>
          <a:bodyPr wrap="square" rtlCol="0">
            <a:spAutoFit/>
          </a:bodyPr>
          <a:lstStyle/>
          <a:p>
            <a:pPr algn="just"/>
            <a:r>
              <a:rPr lang="fr-FR" sz="3200" dirty="0" smtClean="0">
                <a:latin typeface="DIN-Regular" pitchFamily="2" charset="0"/>
              </a:rPr>
              <a:t>14 des 15 patients étaient entomophages, certains étaient allergiques aux criquets (n=11 dont 4 avaient présenté un angioedème), aux crevettes (n=8), aux blattes (n=5), aux HDM (n=4),</a:t>
            </a:r>
            <a:r>
              <a:rPr lang="fr-FR" sz="3200" dirty="0">
                <a:latin typeface="DIN-Regular" pitchFamily="2" charset="0"/>
              </a:rPr>
              <a:t> </a:t>
            </a:r>
            <a:r>
              <a:rPr lang="fr-FR" sz="3200" dirty="0" smtClean="0">
                <a:latin typeface="DIN-Regular" pitchFamily="2" charset="0"/>
              </a:rPr>
              <a:t>co-allergiques aux crevette/HDM (n=2), co-allergique aux crevette/HDM/blatte (n=1). </a:t>
            </a:r>
          </a:p>
          <a:p>
            <a:pPr algn="just"/>
            <a:r>
              <a:rPr lang="fr-FR" sz="3200" dirty="0" smtClean="0">
                <a:latin typeface="DIN-Regular" pitchFamily="2" charset="0"/>
              </a:rPr>
              <a:t>Les 11 patients allergiques aux criquets étaient sensibilisés aux crevettes et aux blattes. 5 patients étaient sensibilisés à une Tropomyosine (TP): Der p 10 TP (n = 4), Bla g 5 (n = 1), Pen m 1 (n = 5). </a:t>
            </a:r>
          </a:p>
          <a:p>
            <a:pPr algn="just"/>
            <a:r>
              <a:rPr lang="fr-FR" sz="3200" dirty="0" smtClean="0">
                <a:latin typeface="DIN-Regular" pitchFamily="2" charset="0"/>
              </a:rPr>
              <a:t>Des sIgE de l'Arginine Kinase (AK) étaient détectés chez 7 patients (2 monosensibilisés à l’AK). </a:t>
            </a:r>
          </a:p>
          <a:p>
            <a:pPr algn="just"/>
            <a:r>
              <a:rPr lang="fr-FR" sz="3200" dirty="0" smtClean="0">
                <a:latin typeface="DIN-Regular" pitchFamily="2" charset="0"/>
              </a:rPr>
              <a:t>Nous n'avons pas trouvé de sensibilisation à la TP, à l'AK, au SCaBP chez les 3 patients tolérants aux criquets. </a:t>
            </a:r>
          </a:p>
          <a:p>
            <a:pPr algn="just"/>
            <a:r>
              <a:rPr lang="fr-FR" sz="3200" dirty="0" smtClean="0">
                <a:latin typeface="DIN-Regular" pitchFamily="2" charset="0"/>
              </a:rPr>
              <a:t>L’allergène impliqué dans l’angioedème après ingestion de criquet reste inconnu chez un patient. Un patient non entomophage, atteint de rhinite uniquement, présentait des IgEs positifs pour Pen m 2 AK et avec un TC positif pour la crevette.</a:t>
            </a:r>
            <a:endParaRPr lang="fr-FR" sz="3200" dirty="0">
              <a:latin typeface="DIN-Regular" pitchFamily="2"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434864795"/>
              </p:ext>
            </p:extLst>
          </p:nvPr>
        </p:nvGraphicFramePr>
        <p:xfrm>
          <a:off x="2008868" y="21043248"/>
          <a:ext cx="15330423" cy="4220970"/>
        </p:xfrm>
        <a:graphic>
          <a:graphicData uri="http://schemas.openxmlformats.org/drawingml/2006/table">
            <a:tbl>
              <a:tblPr firstRow="1" firstCol="1" bandRow="1"/>
              <a:tblGrid>
                <a:gridCol w="274361"/>
                <a:gridCol w="292100"/>
                <a:gridCol w="330200"/>
                <a:gridCol w="649288"/>
                <a:gridCol w="866775"/>
                <a:gridCol w="1301750"/>
                <a:gridCol w="501650"/>
                <a:gridCol w="379413"/>
                <a:gridCol w="390525"/>
                <a:gridCol w="344608"/>
                <a:gridCol w="328703"/>
                <a:gridCol w="501650"/>
                <a:gridCol w="379413"/>
                <a:gridCol w="388937"/>
                <a:gridCol w="444500"/>
                <a:gridCol w="503237"/>
                <a:gridCol w="531813"/>
                <a:gridCol w="452437"/>
                <a:gridCol w="501650"/>
                <a:gridCol w="388937"/>
                <a:gridCol w="444500"/>
                <a:gridCol w="444500"/>
                <a:gridCol w="419100"/>
                <a:gridCol w="419100"/>
                <a:gridCol w="423863"/>
                <a:gridCol w="423863"/>
                <a:gridCol w="474663"/>
                <a:gridCol w="531813"/>
                <a:gridCol w="449263"/>
                <a:gridCol w="515937"/>
                <a:gridCol w="515937"/>
                <a:gridCol w="515937"/>
              </a:tblGrid>
              <a:tr h="248551">
                <a:tc>
                  <a:txBody>
                    <a:bodyPr/>
                    <a:lstStyle/>
                    <a:p>
                      <a:endParaRPr lang="fr-FR" sz="1200" noProof="0" dirty="0">
                        <a:effectLst/>
                        <a:latin typeface="Calibri"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fr-FR" sz="1200" noProof="0" dirty="0">
                        <a:effectLst/>
                        <a:latin typeface="Calibri"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fr-FR" sz="1200" noProof="0" dirty="0">
                        <a:effectLst/>
                        <a:latin typeface="Calibri"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fr-FR" sz="1200" noProof="0" dirty="0">
                        <a:effectLst/>
                        <a:latin typeface="Calibri"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fr-FR" sz="1200" noProof="0" dirty="0">
                        <a:effectLst/>
                        <a:latin typeface="Calibri" charset="0"/>
                      </a:endParaRPr>
                    </a:p>
                  </a:txBody>
                  <a:tcPr marL="44450" marR="44450" marT="0"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Histoire de l’allergie</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TC (mm)</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ImmunoCAP - sIgE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ImmunoCAP ISAC microarray -  sIgE </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43306">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P</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Age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Sexe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Atopie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Fréquence</a:t>
                      </a:r>
                      <a:endParaRPr lang="fr-FR" sz="1200" noProof="0" dirty="0" smtClean="0">
                        <a:effectLst/>
                        <a:latin typeface="Calibri" charset="0"/>
                        <a:ea typeface="Calibri" charset="0"/>
                        <a:cs typeface="Times New Roman" charset="0"/>
                      </a:endParaRPr>
                    </a:p>
                    <a:p>
                      <a:pPr algn="ctr">
                        <a:spcAft>
                          <a:spcPts val="0"/>
                        </a:spcAft>
                      </a:pPr>
                      <a:r>
                        <a:rPr lang="fr-FR" sz="900" noProof="0" dirty="0" smtClean="0">
                          <a:solidFill>
                            <a:srgbClr val="000000"/>
                          </a:solidFill>
                          <a:effectLst/>
                          <a:latin typeface="Calibri" charset="0"/>
                          <a:ea typeface="Times New Roman" charset="0"/>
                          <a:cs typeface="Times New Roman" charset="0"/>
                        </a:rPr>
                        <a:t>de l’</a:t>
                      </a:r>
                    </a:p>
                    <a:p>
                      <a:pPr algn="ctr">
                        <a:spcAft>
                          <a:spcPts val="0"/>
                        </a:spcAft>
                      </a:pPr>
                      <a:r>
                        <a:rPr lang="fr-FR" sz="900" noProof="0" dirty="0" smtClean="0">
                          <a:solidFill>
                            <a:srgbClr val="000000"/>
                          </a:solidFill>
                          <a:effectLst/>
                          <a:latin typeface="Calibri" charset="0"/>
                          <a:ea typeface="Times New Roman" charset="0"/>
                          <a:cs typeface="Times New Roman" charset="0"/>
                        </a:rPr>
                        <a:t>entomophagie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Symptômes après </a:t>
                      </a:r>
                    </a:p>
                    <a:p>
                      <a:pPr algn="ctr">
                        <a:spcAft>
                          <a:spcPts val="0"/>
                        </a:spcAft>
                      </a:pPr>
                      <a:r>
                        <a:rPr lang="fr-FR" sz="900" noProof="0" dirty="0" smtClean="0">
                          <a:solidFill>
                            <a:srgbClr val="000000"/>
                          </a:solidFill>
                          <a:effectLst/>
                          <a:latin typeface="Calibri" charset="0"/>
                          <a:ea typeface="Times New Roman" charset="0"/>
                          <a:cs typeface="Times New Roman" charset="0"/>
                        </a:rPr>
                        <a:t>ingestion de criquet</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crevette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HDM </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Blatte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Pos Ctrl</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Neg Ctrl</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crevette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 HDM</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blatte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criquet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 chenille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Der p 10 </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Pen a 1</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crevette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blatte</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Bla g 1 </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Bla g 2 </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Bla g 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Bla g 7</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Der f 1</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Der f 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Der p 1 </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Der p 10 </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Der p 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fr-FR" sz="900" noProof="0" dirty="0" smtClean="0">
                          <a:solidFill>
                            <a:srgbClr val="000000"/>
                          </a:solidFill>
                          <a:effectLst/>
                          <a:latin typeface="Calibri" charset="0"/>
                          <a:ea typeface="Times New Roman" charset="0"/>
                          <a:cs typeface="Times New Roman" charset="0"/>
                        </a:rPr>
                        <a:t>Pen m 1 </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en-GB" sz="900" dirty="0">
                          <a:solidFill>
                            <a:srgbClr val="000000"/>
                          </a:solidFill>
                          <a:effectLst/>
                          <a:latin typeface="Calibri" charset="0"/>
                          <a:ea typeface="Times New Roman" charset="0"/>
                          <a:cs typeface="Times New Roman" charset="0"/>
                        </a:rPr>
                        <a:t>Pen m 2 </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en-GB" sz="900" dirty="0">
                          <a:solidFill>
                            <a:srgbClr val="000000"/>
                          </a:solidFill>
                          <a:effectLst/>
                          <a:latin typeface="Calibri" charset="0"/>
                          <a:ea typeface="Times New Roman" charset="0"/>
                          <a:cs typeface="Times New Roman" charset="0"/>
                        </a:rPr>
                        <a:t>Pen m 4 </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Saison criquet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OAS - U - AO - GI - V</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7</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0,98</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1,02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10,54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25,11</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21,06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33,34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F</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Saison criquet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OAS - Dys - HypoT -V - AO</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6,75</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4,24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6,71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7,1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6,9</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6,8</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7,2</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7,1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F</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As-Rh-AD-C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Occasionnel</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OAS - U - AO - Rh - C - GI</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0,22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0,23</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6,26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0,64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0,56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14,84</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Occasionnel</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OAS - U - AO</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0,12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55</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F</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Saison criquet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OAS - U - OE</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0,18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0,14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6,36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14,6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D</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13,19</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Rh</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Occasionnel</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U - OAS - GI - V</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6,8</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9,57</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7</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39</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As-Rh-AD-C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2880086" rtl="0" eaLnBrk="1" fontAlgn="auto" latinLnBrk="0" hangingPunct="1">
                        <a:lnSpc>
                          <a:spcPct val="100000"/>
                        </a:lnSpc>
                        <a:spcBef>
                          <a:spcPts val="0"/>
                        </a:spcBef>
                        <a:spcAft>
                          <a:spcPts val="0"/>
                        </a:spcAft>
                        <a:buClrTx/>
                        <a:buSzTx/>
                        <a:buFontTx/>
                        <a:buNone/>
                        <a:tabLst/>
                        <a:defRPr/>
                      </a:pPr>
                      <a:r>
                        <a:rPr lang="fr-FR" sz="900" noProof="0" dirty="0" smtClean="0">
                          <a:solidFill>
                            <a:srgbClr val="000000"/>
                          </a:solidFill>
                          <a:effectLst/>
                          <a:latin typeface="Calibri" charset="0"/>
                          <a:ea typeface="Times New Roman" charset="0"/>
                          <a:cs typeface="Times New Roman" charset="0"/>
                        </a:rPr>
                        <a:t>2 x/an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U -GI - V</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7</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0,11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56,7</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25,6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30</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1,2</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8</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8</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F</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Saison criquet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OAS - U</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9,83</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0,72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26,78</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9</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20</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Rh-AD-C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 x/an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U</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3,17</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3,35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0,53</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0,82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0,53</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3,22</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10</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F</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Rh-C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a:t>
                      </a:r>
                      <a:r>
                        <a:rPr lang="fr-FR" sz="900" baseline="0" noProof="0" dirty="0" smtClean="0">
                          <a:solidFill>
                            <a:srgbClr val="000000"/>
                          </a:solidFill>
                          <a:effectLst/>
                          <a:latin typeface="Calibri" charset="0"/>
                          <a:ea typeface="Times New Roman" charset="0"/>
                          <a:cs typeface="Times New Roman" charset="0"/>
                        </a:rPr>
                        <a:t> x</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GI</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0,48</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21,7</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4,07</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Stop</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OAS</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0,12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0,12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12,6</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4,77</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1,88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42,86</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12</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17</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F</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As-Rh-AD-C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Occasionnel</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Aucun sympt</a:t>
                      </a:r>
                      <a:r>
                        <a:rPr lang="nl-BE" sz="900" noProof="0" dirty="0" smtClean="0">
                          <a:solidFill>
                            <a:srgbClr val="000000"/>
                          </a:solidFill>
                          <a:effectLst/>
                          <a:latin typeface="Calibri" charset="0"/>
                          <a:ea typeface="Times New Roman" charset="0"/>
                          <a:cs typeface="Times New Roman" charset="0"/>
                        </a:rPr>
                        <a:t>ôme</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0,33</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25,1</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4165">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13</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Rh</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Saison criquet</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Aucun sympt</a:t>
                      </a:r>
                      <a:r>
                        <a:rPr lang="nl-BE" sz="900" noProof="0" dirty="0" smtClean="0">
                          <a:solidFill>
                            <a:srgbClr val="000000"/>
                          </a:solidFill>
                          <a:effectLst/>
                          <a:latin typeface="Calibri" charset="0"/>
                          <a:ea typeface="Times New Roman" charset="0"/>
                          <a:cs typeface="Times New Roman" charset="0"/>
                        </a:rPr>
                        <a:t>ôme</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Oui</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6</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9,14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12,32</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19309">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27</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F</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Rh-C</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Occasionnel</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Aucun sympt</a:t>
                      </a:r>
                      <a:r>
                        <a:rPr lang="nl-BE" sz="900" noProof="0" dirty="0" smtClean="0">
                          <a:solidFill>
                            <a:srgbClr val="000000"/>
                          </a:solidFill>
                          <a:effectLst/>
                          <a:latin typeface="Calibri" charset="0"/>
                          <a:ea typeface="Times New Roman" charset="0"/>
                          <a:cs typeface="Times New Roman" charset="0"/>
                        </a:rPr>
                        <a:t>ôme</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NT</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2,59</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40,8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3,53</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33931">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15</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30</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M</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Rh</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Jamais</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a:t>
                      </a:r>
                      <a:endParaRPr lang="fr-FR" sz="1200" noProof="0" dirty="0">
                        <a:effectLst/>
                        <a:latin typeface="Calibri" charset="0"/>
                        <a:ea typeface="Calibri" charset="0"/>
                        <a:cs typeface="Times New Roman" charset="0"/>
                      </a:endParaRPr>
                    </a:p>
                  </a:txBody>
                  <a:tcPr marL="44450" marR="4445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Non</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D"/>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5</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8</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7</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0</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17</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4,9</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41</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14</a:t>
                      </a:r>
                      <a:endParaRPr lang="fr-FR" sz="1200" noProof="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fr-FR" sz="900" noProof="0" dirty="0" smtClean="0">
                          <a:solidFill>
                            <a:srgbClr val="000000"/>
                          </a:solidFill>
                          <a:effectLst/>
                          <a:latin typeface="Calibri" charset="0"/>
                          <a:ea typeface="Times New Roman" charset="0"/>
                          <a:cs typeface="Times New Roman" charset="0"/>
                        </a:rPr>
                        <a:t>neg</a:t>
                      </a:r>
                      <a:endParaRPr lang="fr-FR" sz="1200" noProof="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10</a:t>
                      </a:r>
                      <a:endParaRPr lang="fr-FR" sz="1200" dirty="0">
                        <a:effectLst/>
                        <a:latin typeface="Calibri" charset="0"/>
                        <a:ea typeface="Calibri" charset="0"/>
                        <a:cs typeface="Times New Roman"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Aft>
                          <a:spcPts val="0"/>
                        </a:spcAft>
                      </a:pPr>
                      <a:r>
                        <a:rPr lang="en-GB" sz="900" dirty="0">
                          <a:solidFill>
                            <a:srgbClr val="000000"/>
                          </a:solidFill>
                          <a:effectLst/>
                          <a:latin typeface="Calibri" charset="0"/>
                          <a:ea typeface="Times New Roman" charset="0"/>
                          <a:cs typeface="Times New Roman" charset="0"/>
                        </a:rPr>
                        <a:t>neg</a:t>
                      </a:r>
                      <a:endParaRPr lang="fr-FR" sz="1200" dirty="0">
                        <a:effectLst/>
                        <a:latin typeface="Calibri" charset="0"/>
                        <a:ea typeface="Calibri" charset="0"/>
                        <a:cs typeface="Times New Roman"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bl>
          </a:graphicData>
        </a:graphic>
      </p:graphicFrame>
      <p:sp>
        <p:nvSpPr>
          <p:cNvPr id="7" name="Rectangle 1"/>
          <p:cNvSpPr>
            <a:spLocks noChangeArrowheads="1"/>
          </p:cNvSpPr>
          <p:nvPr/>
        </p:nvSpPr>
        <p:spPr bwMode="auto">
          <a:xfrm>
            <a:off x="2008868" y="25393313"/>
            <a:ext cx="15330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charset="0"/>
              </a:rPr>
              <a:t>Table 1: Description des 15</a:t>
            </a:r>
            <a:r>
              <a:rPr kumimoji="0" lang="fr-FR" altLang="fr-FR" sz="1400" b="0" i="0" u="none" strike="noStrike" cap="none" normalizeH="0" dirty="0" smtClean="0">
                <a:ln>
                  <a:noFill/>
                </a:ln>
                <a:solidFill>
                  <a:schemeClr val="tx1"/>
                </a:solidFill>
                <a:effectLst/>
                <a:latin typeface="Arial" charset="0"/>
              </a:rPr>
              <a:t> patients nigériens</a:t>
            </a:r>
            <a:r>
              <a:rPr kumimoji="0" lang="fr-FR" altLang="fr-FR" sz="1400" b="0" i="0" u="none" strike="noStrike" cap="none" normalizeH="0" baseline="0" dirty="0" smtClean="0">
                <a:ln>
                  <a:noFill/>
                </a:ln>
                <a:solidFill>
                  <a:schemeClr val="tx1"/>
                </a:solidFill>
                <a:effectLst/>
                <a:latin typeface="Arial" charset="0"/>
              </a:rPr>
              <a:t>; </a:t>
            </a:r>
            <a:r>
              <a:rPr lang="fr-FR" altLang="fr-FR" sz="1400" dirty="0" smtClean="0">
                <a:latin typeface="Arial" charset="0"/>
              </a:rPr>
              <a:t>â</a:t>
            </a:r>
            <a:r>
              <a:rPr kumimoji="0" lang="fr-FR" altLang="fr-FR" sz="1400" b="0" i="0" u="none" strike="noStrike" cap="none" normalizeH="0" baseline="0" dirty="0" smtClean="0">
                <a:ln>
                  <a:noFill/>
                </a:ln>
                <a:solidFill>
                  <a:schemeClr val="tx1"/>
                </a:solidFill>
                <a:effectLst/>
                <a:latin typeface="Arial" charset="0"/>
              </a:rPr>
              <a:t>ge, sexe (M/F), symptômes allergiques, TC</a:t>
            </a:r>
            <a:r>
              <a:rPr kumimoji="0" lang="fr-FR" altLang="fr-FR" sz="1400" b="0" i="0" u="none" strike="noStrike" cap="none" normalizeH="0" dirty="0" smtClean="0">
                <a:ln>
                  <a:noFill/>
                </a:ln>
                <a:solidFill>
                  <a:schemeClr val="tx1"/>
                </a:solidFill>
                <a:effectLst/>
                <a:latin typeface="Arial" charset="0"/>
              </a:rPr>
              <a:t> (</a:t>
            </a:r>
            <a:r>
              <a:rPr kumimoji="0" lang="fr-FR" altLang="fr-FR" sz="1400" b="0" i="0" u="none" strike="noStrike" cap="none" normalizeH="0" baseline="0" dirty="0" smtClean="0">
                <a:ln>
                  <a:noFill/>
                </a:ln>
                <a:solidFill>
                  <a:schemeClr val="tx1"/>
                </a:solidFill>
                <a:effectLst/>
                <a:latin typeface="Arial" charset="0"/>
              </a:rPr>
              <a:t>mm), sIgE en</a:t>
            </a:r>
            <a:r>
              <a:rPr kumimoji="0" lang="fr-FR" altLang="fr-FR" sz="1400" b="0" i="0" u="none" strike="noStrike" cap="none" normalizeH="0" dirty="0" smtClean="0">
                <a:ln>
                  <a:noFill/>
                </a:ln>
                <a:solidFill>
                  <a:schemeClr val="tx1"/>
                </a:solidFill>
                <a:effectLst/>
                <a:latin typeface="Arial" charset="0"/>
              </a:rPr>
              <a:t> </a:t>
            </a:r>
            <a:r>
              <a:rPr kumimoji="0" lang="fr-FR" altLang="fr-FR" sz="1400" b="0" i="0" u="none" strike="noStrike" cap="none" normalizeH="0" baseline="0" dirty="0" smtClean="0">
                <a:ln>
                  <a:noFill/>
                </a:ln>
                <a:solidFill>
                  <a:schemeClr val="tx1"/>
                </a:solidFill>
                <a:effectLst/>
                <a:latin typeface="Arial" charset="0"/>
              </a:rPr>
              <a:t>ImmunoCAP (KUA/L) et ImmunoCAP ISAC microarray.</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charset="0"/>
              </a:rPr>
              <a:t> ImmunoCAP nég &lt;0,10KUA/L. ImmunoCAP ISAC nég &lt;0,30 ISU.</a:t>
            </a:r>
            <a:endParaRPr kumimoji="0" lang="fr-FR" altLang="fr-FR" sz="1400" b="0" i="0" u="none" strike="noStrike" cap="none" normalizeH="0" baseline="0" dirty="0">
              <a:ln>
                <a:noFill/>
              </a:ln>
              <a:solidFill>
                <a:schemeClr val="tx1"/>
              </a:solidFill>
              <a:effectLst/>
              <a:latin typeface="Arial" charset="0"/>
            </a:endParaRPr>
          </a:p>
        </p:txBody>
      </p:sp>
      <p:sp>
        <p:nvSpPr>
          <p:cNvPr id="10" name="ZoneTexte 9"/>
          <p:cNvSpPr txBox="1"/>
          <p:nvPr/>
        </p:nvSpPr>
        <p:spPr>
          <a:xfrm>
            <a:off x="27282246" y="17745962"/>
            <a:ext cx="1031826" cy="338554"/>
          </a:xfrm>
          <a:prstGeom prst="rect">
            <a:avLst/>
          </a:prstGeom>
          <a:solidFill>
            <a:schemeClr val="bg1"/>
          </a:solidFill>
        </p:spPr>
        <p:txBody>
          <a:bodyPr wrap="square" rtlCol="0">
            <a:spAutoFit/>
          </a:bodyPr>
          <a:lstStyle/>
          <a:p>
            <a:r>
              <a:rPr lang="fr-FR" sz="800" dirty="0"/>
              <a:t> </a:t>
            </a:r>
            <a:r>
              <a:rPr lang="fr-FR" sz="800" dirty="0" smtClean="0"/>
              <a:t>    blatte</a:t>
            </a:r>
            <a:endParaRPr lang="fr-FR" dirty="0" smtClean="0"/>
          </a:p>
          <a:p>
            <a:r>
              <a:rPr lang="fr-FR" sz="800" dirty="0" smtClean="0"/>
              <a:t>crevette</a:t>
            </a:r>
          </a:p>
        </p:txBody>
      </p:sp>
      <p:sp>
        <p:nvSpPr>
          <p:cNvPr id="43" name="ZoneTexte 42"/>
          <p:cNvSpPr txBox="1"/>
          <p:nvPr/>
        </p:nvSpPr>
        <p:spPr>
          <a:xfrm>
            <a:off x="23353748" y="22314545"/>
            <a:ext cx="995868" cy="338554"/>
          </a:xfrm>
          <a:prstGeom prst="rect">
            <a:avLst/>
          </a:prstGeom>
          <a:solidFill>
            <a:schemeClr val="bg1"/>
          </a:solidFill>
        </p:spPr>
        <p:txBody>
          <a:bodyPr wrap="square" rtlCol="0">
            <a:spAutoFit/>
          </a:bodyPr>
          <a:lstStyle/>
          <a:p>
            <a:r>
              <a:rPr lang="fr-FR" sz="800" dirty="0" smtClean="0"/>
              <a:t>Avec allergie </a:t>
            </a:r>
          </a:p>
          <a:p>
            <a:r>
              <a:rPr lang="fr-FR" sz="800" dirty="0" smtClean="0"/>
              <a:t>crevette</a:t>
            </a:r>
          </a:p>
        </p:txBody>
      </p:sp>
      <p:sp>
        <p:nvSpPr>
          <p:cNvPr id="44" name="ZoneTexte 43"/>
          <p:cNvSpPr txBox="1"/>
          <p:nvPr/>
        </p:nvSpPr>
        <p:spPr>
          <a:xfrm>
            <a:off x="24520065" y="22314545"/>
            <a:ext cx="1252467" cy="338554"/>
          </a:xfrm>
          <a:prstGeom prst="rect">
            <a:avLst/>
          </a:prstGeom>
          <a:solidFill>
            <a:schemeClr val="bg1"/>
          </a:solidFill>
        </p:spPr>
        <p:txBody>
          <a:bodyPr wrap="square" rtlCol="0">
            <a:spAutoFit/>
          </a:bodyPr>
          <a:lstStyle/>
          <a:p>
            <a:r>
              <a:rPr lang="fr-FR" sz="800" dirty="0" smtClean="0"/>
              <a:t>Sans allergie </a:t>
            </a:r>
          </a:p>
          <a:p>
            <a:r>
              <a:rPr lang="fr-FR" sz="800" dirty="0" smtClean="0"/>
              <a:t>crevette</a:t>
            </a:r>
          </a:p>
        </p:txBody>
      </p:sp>
      <p:sp>
        <p:nvSpPr>
          <p:cNvPr id="45" name="ZoneTexte 44"/>
          <p:cNvSpPr txBox="1"/>
          <p:nvPr/>
        </p:nvSpPr>
        <p:spPr>
          <a:xfrm>
            <a:off x="22838881" y="27654370"/>
            <a:ext cx="1257252" cy="338554"/>
          </a:xfrm>
          <a:prstGeom prst="rect">
            <a:avLst/>
          </a:prstGeom>
          <a:solidFill>
            <a:schemeClr val="bg1"/>
          </a:solidFill>
        </p:spPr>
        <p:txBody>
          <a:bodyPr wrap="square" rtlCol="0">
            <a:spAutoFit/>
          </a:bodyPr>
          <a:lstStyle/>
          <a:p>
            <a:r>
              <a:rPr lang="fr-FR" sz="800" dirty="0" smtClean="0"/>
              <a:t>Avec allergie </a:t>
            </a:r>
          </a:p>
          <a:p>
            <a:r>
              <a:rPr lang="fr-FR" sz="800" dirty="0" smtClean="0"/>
              <a:t>crevette</a:t>
            </a:r>
          </a:p>
        </p:txBody>
      </p:sp>
      <p:sp>
        <p:nvSpPr>
          <p:cNvPr id="46" name="ZoneTexte 45"/>
          <p:cNvSpPr txBox="1"/>
          <p:nvPr/>
        </p:nvSpPr>
        <p:spPr>
          <a:xfrm>
            <a:off x="24332683" y="27656168"/>
            <a:ext cx="1402545" cy="338554"/>
          </a:xfrm>
          <a:prstGeom prst="rect">
            <a:avLst/>
          </a:prstGeom>
          <a:solidFill>
            <a:schemeClr val="bg1"/>
          </a:solidFill>
        </p:spPr>
        <p:txBody>
          <a:bodyPr wrap="square" rtlCol="0">
            <a:spAutoFit/>
          </a:bodyPr>
          <a:lstStyle/>
          <a:p>
            <a:r>
              <a:rPr lang="fr-FR" sz="800" dirty="0" smtClean="0"/>
              <a:t>Sans allergie </a:t>
            </a:r>
          </a:p>
          <a:p>
            <a:r>
              <a:rPr lang="fr-FR" sz="800" dirty="0" smtClean="0"/>
              <a:t>crevette</a:t>
            </a:r>
          </a:p>
        </p:txBody>
      </p:sp>
      <p:sp>
        <p:nvSpPr>
          <p:cNvPr id="12" name="Rectangle 11"/>
          <p:cNvSpPr/>
          <p:nvPr/>
        </p:nvSpPr>
        <p:spPr>
          <a:xfrm>
            <a:off x="25396306" y="2124200"/>
            <a:ext cx="2901564" cy="1034579"/>
          </a:xfrm>
          <a:prstGeom prst="rect">
            <a:avLst/>
          </a:prstGeom>
        </p:spPr>
        <p:txBody>
          <a:bodyPr wrap="none">
            <a:spAutoFit/>
          </a:bodyPr>
          <a:lstStyle/>
          <a:p>
            <a:r>
              <a:rPr lang="fr-FR" b="1">
                <a:solidFill>
                  <a:srgbClr val="00A0E1"/>
                </a:solidFill>
                <a:latin typeface="Times New Roman" charset="0"/>
              </a:rPr>
              <a:t>Aller-07</a:t>
            </a:r>
            <a:endParaRPr lang="fr-FR"/>
          </a:p>
        </p:txBody>
      </p:sp>
      <p:pic>
        <p:nvPicPr>
          <p:cNvPr id="19" name="Image 18"/>
          <p:cNvPicPr>
            <a:picLocks noChangeAspect="1"/>
          </p:cNvPicPr>
          <p:nvPr/>
        </p:nvPicPr>
        <p:blipFill rotWithShape="1">
          <a:blip r:embed="rId10"/>
          <a:srcRect l="79702"/>
          <a:stretch/>
        </p:blipFill>
        <p:spPr>
          <a:xfrm>
            <a:off x="3642887" y="1900683"/>
            <a:ext cx="2003217" cy="1409831"/>
          </a:xfrm>
          <a:prstGeom prst="rect">
            <a:avLst/>
          </a:prstGeom>
        </p:spPr>
      </p:pic>
    </p:spTree>
    <p:extLst>
      <p:ext uri="{BB962C8B-B14F-4D97-AF65-F5344CB8AC3E}">
        <p14:creationId xmlns:p14="http://schemas.microsoft.com/office/powerpoint/2010/main" val="477442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TotalTime>
  <Words>1149</Words>
  <Application>Microsoft Macintosh PowerPoint</Application>
  <PresentationFormat>Personnalisé</PresentationFormat>
  <Paragraphs>563</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Calibri</vt:lpstr>
      <vt:lpstr>Calibri Light</vt:lpstr>
      <vt:lpstr>DIN-Bold</vt:lpstr>
      <vt:lpstr>DIN-Regular</vt:lpstr>
      <vt:lpstr>Times New Roman</vt:lpstr>
      <vt:lpstr>Arial</vt:lpstr>
      <vt:lpstr>Office Theme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 Kumen</dc:creator>
  <cp:lastModifiedBy>Utilisateur de Microsoft Office</cp:lastModifiedBy>
  <cp:revision>32</cp:revision>
  <cp:lastPrinted>2018-11-07T15:53:04Z</cp:lastPrinted>
  <dcterms:created xsi:type="dcterms:W3CDTF">2018-11-07T14:53:17Z</dcterms:created>
  <dcterms:modified xsi:type="dcterms:W3CDTF">2019-04-08T08:25:24Z</dcterms:modified>
</cp:coreProperties>
</file>