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78" r:id="rId4"/>
    <p:sldId id="257" r:id="rId5"/>
    <p:sldId id="282" r:id="rId6"/>
    <p:sldId id="260" r:id="rId7"/>
    <p:sldId id="284" r:id="rId8"/>
    <p:sldId id="280" r:id="rId9"/>
    <p:sldId id="281" r:id="rId10"/>
    <p:sldId id="279" r:id="rId11"/>
    <p:sldId id="267" r:id="rId12"/>
    <p:sldId id="262" r:id="rId13"/>
    <p:sldId id="268" r:id="rId14"/>
    <p:sldId id="271" r:id="rId15"/>
    <p:sldId id="266" r:id="rId16"/>
    <p:sldId id="265" r:id="rId17"/>
    <p:sldId id="276" r:id="rId18"/>
    <p:sldId id="272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 autoAdjust="0"/>
    <p:restoredTop sz="77599"/>
  </p:normalViewPr>
  <p:slideViewPr>
    <p:cSldViewPr snapToGrid="0">
      <p:cViewPr>
        <p:scale>
          <a:sx n="90" d="100"/>
          <a:sy n="90" d="100"/>
        </p:scale>
        <p:origin x="744" y="-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82494-20BF-4301-95C1-36B3A2E27DBE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058216B-ADB9-4F34-B31D-86A7B262569D}">
      <dgm:prSet/>
      <dgm:spPr/>
      <dgm:t>
        <a:bodyPr/>
        <a:lstStyle/>
        <a:p>
          <a:r>
            <a:rPr lang="fr-FR"/>
            <a:t>Objectifs: </a:t>
          </a:r>
          <a:endParaRPr lang="en-US"/>
        </a:p>
      </dgm:t>
    </dgm:pt>
    <dgm:pt modelId="{A8A0FED8-D658-49C7-8FB0-AC0BA3B56B80}" type="parTrans" cxnId="{A34531C2-6322-4433-942B-122E467209C2}">
      <dgm:prSet/>
      <dgm:spPr/>
      <dgm:t>
        <a:bodyPr/>
        <a:lstStyle/>
        <a:p>
          <a:endParaRPr lang="en-US"/>
        </a:p>
      </dgm:t>
    </dgm:pt>
    <dgm:pt modelId="{938157CC-A7E0-4DAB-B7E5-03AB2337D9B9}" type="sibTrans" cxnId="{A34531C2-6322-4433-942B-122E467209C2}">
      <dgm:prSet/>
      <dgm:spPr/>
      <dgm:t>
        <a:bodyPr/>
        <a:lstStyle/>
        <a:p>
          <a:endParaRPr lang="en-US"/>
        </a:p>
      </dgm:t>
    </dgm:pt>
    <dgm:pt modelId="{43F77683-3CA8-44AE-8647-2E7BDD4CD044}">
      <dgm:prSet/>
      <dgm:spPr/>
      <dgm:t>
        <a:bodyPr/>
        <a:lstStyle/>
        <a:p>
          <a:pPr algn="just"/>
          <a:r>
            <a:rPr lang="fr-FR" dirty="0"/>
            <a:t>Identifier les différentes propriétés que l’exemple peut prendre</a:t>
          </a:r>
          <a:endParaRPr lang="en-US" dirty="0"/>
        </a:p>
      </dgm:t>
    </dgm:pt>
    <dgm:pt modelId="{4324AEC8-5B61-43F0-B8CC-AB7D5A4D74BB}" type="parTrans" cxnId="{E9849577-B2F4-4A17-B625-521A46909B77}">
      <dgm:prSet/>
      <dgm:spPr/>
      <dgm:t>
        <a:bodyPr/>
        <a:lstStyle/>
        <a:p>
          <a:endParaRPr lang="en-US"/>
        </a:p>
      </dgm:t>
    </dgm:pt>
    <dgm:pt modelId="{0E00A177-2ABD-4837-AA11-508565DE0942}" type="sibTrans" cxnId="{E9849577-B2F4-4A17-B625-521A46909B77}">
      <dgm:prSet/>
      <dgm:spPr/>
      <dgm:t>
        <a:bodyPr/>
        <a:lstStyle/>
        <a:p>
          <a:endParaRPr lang="en-US"/>
        </a:p>
      </dgm:t>
    </dgm:pt>
    <dgm:pt modelId="{4282AA77-4C51-471B-BB4C-FB3C6E786365}">
      <dgm:prSet/>
      <dgm:spPr/>
      <dgm:t>
        <a:bodyPr/>
        <a:lstStyle/>
        <a:p>
          <a:pPr algn="just"/>
          <a:r>
            <a:rPr lang="fr-FR" dirty="0"/>
            <a:t>Inventorier les différents impacts que peuvent générer les exemples chez le récepteur </a:t>
          </a:r>
          <a:endParaRPr lang="en-US" dirty="0"/>
        </a:p>
      </dgm:t>
    </dgm:pt>
    <dgm:pt modelId="{1C156CBA-5B66-4325-9BE8-619FEAE26AAA}" type="parTrans" cxnId="{ABA6C5D9-CBED-4CB9-936C-D475224970E1}">
      <dgm:prSet/>
      <dgm:spPr/>
      <dgm:t>
        <a:bodyPr/>
        <a:lstStyle/>
        <a:p>
          <a:endParaRPr lang="en-US"/>
        </a:p>
      </dgm:t>
    </dgm:pt>
    <dgm:pt modelId="{4ABF78B3-A771-4942-A6C4-3BAC7E68CFAD}" type="sibTrans" cxnId="{ABA6C5D9-CBED-4CB9-936C-D475224970E1}">
      <dgm:prSet/>
      <dgm:spPr/>
      <dgm:t>
        <a:bodyPr/>
        <a:lstStyle/>
        <a:p>
          <a:endParaRPr lang="en-US"/>
        </a:p>
      </dgm:t>
    </dgm:pt>
    <dgm:pt modelId="{ED949A33-8B0C-4D7A-AB99-8261708C944F}">
      <dgm:prSet/>
      <dgm:spPr/>
      <dgm:t>
        <a:bodyPr/>
        <a:lstStyle/>
        <a:p>
          <a:pPr algn="just"/>
          <a:r>
            <a:rPr lang="fr-FR" dirty="0"/>
            <a:t>Explorer les liens potentiels entre certaines propriétés de l’exemple et impacts générés chez le récepteur</a:t>
          </a:r>
          <a:endParaRPr lang="en-US" dirty="0"/>
        </a:p>
      </dgm:t>
    </dgm:pt>
    <dgm:pt modelId="{495184B8-8F0E-44FE-A598-3B2626470B03}" type="parTrans" cxnId="{ED57801E-C257-4CE1-9467-C3776C500362}">
      <dgm:prSet/>
      <dgm:spPr/>
      <dgm:t>
        <a:bodyPr/>
        <a:lstStyle/>
        <a:p>
          <a:endParaRPr lang="en-US"/>
        </a:p>
      </dgm:t>
    </dgm:pt>
    <dgm:pt modelId="{C722BD1C-26BD-4EA1-A11A-950F3B386161}" type="sibTrans" cxnId="{ED57801E-C257-4CE1-9467-C3776C500362}">
      <dgm:prSet/>
      <dgm:spPr/>
      <dgm:t>
        <a:bodyPr/>
        <a:lstStyle/>
        <a:p>
          <a:endParaRPr lang="en-US"/>
        </a:p>
      </dgm:t>
    </dgm:pt>
    <dgm:pt modelId="{DC96FFB0-A1E1-42A2-9513-B1D0B53C82EB}">
      <dgm:prSet/>
      <dgm:spPr/>
      <dgm:t>
        <a:bodyPr/>
        <a:lstStyle/>
        <a:p>
          <a:r>
            <a:rPr lang="fr-FR"/>
            <a:t>2 Contextes:</a:t>
          </a:r>
          <a:endParaRPr lang="en-US"/>
        </a:p>
      </dgm:t>
    </dgm:pt>
    <dgm:pt modelId="{3F30C41C-8FF0-402D-9438-4794C350B9D9}" type="parTrans" cxnId="{8B3549F2-9DF9-4C58-8B94-0AA1BEBAD480}">
      <dgm:prSet/>
      <dgm:spPr/>
      <dgm:t>
        <a:bodyPr/>
        <a:lstStyle/>
        <a:p>
          <a:endParaRPr lang="en-US"/>
        </a:p>
      </dgm:t>
    </dgm:pt>
    <dgm:pt modelId="{2436BFD9-0CDC-4FB9-90D5-6492C8868EA3}" type="sibTrans" cxnId="{8B3549F2-9DF9-4C58-8B94-0AA1BEBAD480}">
      <dgm:prSet/>
      <dgm:spPr/>
      <dgm:t>
        <a:bodyPr/>
        <a:lstStyle/>
        <a:p>
          <a:endParaRPr lang="en-US"/>
        </a:p>
      </dgm:t>
    </dgm:pt>
    <dgm:pt modelId="{B025CE0F-7542-4134-80C6-62E12904985D}">
      <dgm:prSet/>
      <dgm:spPr/>
      <dgm:t>
        <a:bodyPr/>
        <a:lstStyle/>
        <a:p>
          <a:pPr algn="just"/>
          <a:r>
            <a:rPr lang="fr-FR" dirty="0"/>
            <a:t>Pédagogique</a:t>
          </a:r>
          <a:endParaRPr lang="en-US" dirty="0"/>
        </a:p>
      </dgm:t>
    </dgm:pt>
    <dgm:pt modelId="{AD9A9D0F-CF18-4BCA-A79F-CAE2395B5D5F}" type="parTrans" cxnId="{88265ADD-F1A5-466B-8A36-F221B6D5535E}">
      <dgm:prSet/>
      <dgm:spPr/>
      <dgm:t>
        <a:bodyPr/>
        <a:lstStyle/>
        <a:p>
          <a:endParaRPr lang="en-US"/>
        </a:p>
      </dgm:t>
    </dgm:pt>
    <dgm:pt modelId="{084706F3-A120-4B09-8D43-BA0041747AD0}" type="sibTrans" cxnId="{88265ADD-F1A5-466B-8A36-F221B6D5535E}">
      <dgm:prSet/>
      <dgm:spPr/>
      <dgm:t>
        <a:bodyPr/>
        <a:lstStyle/>
        <a:p>
          <a:endParaRPr lang="en-US"/>
        </a:p>
      </dgm:t>
    </dgm:pt>
    <dgm:pt modelId="{108AB39C-09F2-4669-AC7F-93DBF1072A1A}">
      <dgm:prSet/>
      <dgm:spPr/>
      <dgm:t>
        <a:bodyPr/>
        <a:lstStyle/>
        <a:p>
          <a:pPr algn="just"/>
          <a:r>
            <a:rPr lang="fr-FR" dirty="0"/>
            <a:t>Thérapeutique</a:t>
          </a:r>
          <a:endParaRPr lang="en-US" dirty="0"/>
        </a:p>
      </dgm:t>
    </dgm:pt>
    <dgm:pt modelId="{98EF9F88-5951-48BF-8C92-79826E86B535}" type="parTrans" cxnId="{FED7ABDB-7D9C-46CA-8606-32EF0CF31703}">
      <dgm:prSet/>
      <dgm:spPr/>
      <dgm:t>
        <a:bodyPr/>
        <a:lstStyle/>
        <a:p>
          <a:endParaRPr lang="en-US"/>
        </a:p>
      </dgm:t>
    </dgm:pt>
    <dgm:pt modelId="{835B3A06-67B5-49CF-8E88-143D3E4DB158}" type="sibTrans" cxnId="{FED7ABDB-7D9C-46CA-8606-32EF0CF31703}">
      <dgm:prSet/>
      <dgm:spPr/>
      <dgm:t>
        <a:bodyPr/>
        <a:lstStyle/>
        <a:p>
          <a:endParaRPr lang="en-US"/>
        </a:p>
      </dgm:t>
    </dgm:pt>
    <dgm:pt modelId="{7583FF4B-64F3-054F-A81B-54C3352E8A3B}" type="pres">
      <dgm:prSet presAssocID="{99782494-20BF-4301-95C1-36B3A2E27D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9A7C2A-64DF-0049-99CC-5AF88E47E50A}" type="pres">
      <dgm:prSet presAssocID="{A058216B-ADB9-4F34-B31D-86A7B262569D}" presName="parentLin" presStyleCnt="0"/>
      <dgm:spPr/>
    </dgm:pt>
    <dgm:pt modelId="{430A904F-4F9C-1C4D-80FF-23F7BB583C0B}" type="pres">
      <dgm:prSet presAssocID="{A058216B-ADB9-4F34-B31D-86A7B262569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979C18B1-4CE7-D841-B8B4-D9C12A37D3DB}" type="pres">
      <dgm:prSet presAssocID="{A058216B-ADB9-4F34-B31D-86A7B262569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9CF23D-CB93-6C44-9741-C92F63EF1B69}" type="pres">
      <dgm:prSet presAssocID="{A058216B-ADB9-4F34-B31D-86A7B262569D}" presName="negativeSpace" presStyleCnt="0"/>
      <dgm:spPr/>
    </dgm:pt>
    <dgm:pt modelId="{71560150-C472-A844-A1DE-54C8FA40CF67}" type="pres">
      <dgm:prSet presAssocID="{A058216B-ADB9-4F34-B31D-86A7B262569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8BDDBB-70DF-8D42-B63A-5B262628C106}" type="pres">
      <dgm:prSet presAssocID="{938157CC-A7E0-4DAB-B7E5-03AB2337D9B9}" presName="spaceBetweenRectangles" presStyleCnt="0"/>
      <dgm:spPr/>
    </dgm:pt>
    <dgm:pt modelId="{B619BAC9-5EDC-DE4C-B51C-4C8BE8272862}" type="pres">
      <dgm:prSet presAssocID="{DC96FFB0-A1E1-42A2-9513-B1D0B53C82EB}" presName="parentLin" presStyleCnt="0"/>
      <dgm:spPr/>
    </dgm:pt>
    <dgm:pt modelId="{8929A69A-8DAB-B747-AAC9-E415BA3CD592}" type="pres">
      <dgm:prSet presAssocID="{DC96FFB0-A1E1-42A2-9513-B1D0B53C82EB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2144C50B-F308-914D-8839-B9DDC4340773}" type="pres">
      <dgm:prSet presAssocID="{DC96FFB0-A1E1-42A2-9513-B1D0B53C82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8DAD10-1129-6A41-8753-19ADE4A08BEC}" type="pres">
      <dgm:prSet presAssocID="{DC96FFB0-A1E1-42A2-9513-B1D0B53C82EB}" presName="negativeSpace" presStyleCnt="0"/>
      <dgm:spPr/>
    </dgm:pt>
    <dgm:pt modelId="{95148AE3-2592-F740-818F-801CFA25A75C}" type="pres">
      <dgm:prSet presAssocID="{DC96FFB0-A1E1-42A2-9513-B1D0B53C82E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9ECC70-119C-3044-9468-49870F103F1E}" type="presOf" srcId="{43F77683-3CA8-44AE-8647-2E7BDD4CD044}" destId="{71560150-C472-A844-A1DE-54C8FA40CF67}" srcOrd="0" destOrd="0" presId="urn:microsoft.com/office/officeart/2005/8/layout/list1"/>
    <dgm:cxn modelId="{E600A517-AE70-0343-8974-EF1657B236F2}" type="presOf" srcId="{99782494-20BF-4301-95C1-36B3A2E27DBE}" destId="{7583FF4B-64F3-054F-A81B-54C3352E8A3B}" srcOrd="0" destOrd="0" presId="urn:microsoft.com/office/officeart/2005/8/layout/list1"/>
    <dgm:cxn modelId="{88265ADD-F1A5-466B-8A36-F221B6D5535E}" srcId="{DC96FFB0-A1E1-42A2-9513-B1D0B53C82EB}" destId="{B025CE0F-7542-4134-80C6-62E12904985D}" srcOrd="0" destOrd="0" parTransId="{AD9A9D0F-CF18-4BCA-A79F-CAE2395B5D5F}" sibTransId="{084706F3-A120-4B09-8D43-BA0041747AD0}"/>
    <dgm:cxn modelId="{62990E51-AE47-A540-B8D4-1D379B96C577}" type="presOf" srcId="{4282AA77-4C51-471B-BB4C-FB3C6E786365}" destId="{71560150-C472-A844-A1DE-54C8FA40CF67}" srcOrd="0" destOrd="1" presId="urn:microsoft.com/office/officeart/2005/8/layout/list1"/>
    <dgm:cxn modelId="{8B3549F2-9DF9-4C58-8B94-0AA1BEBAD480}" srcId="{99782494-20BF-4301-95C1-36B3A2E27DBE}" destId="{DC96FFB0-A1E1-42A2-9513-B1D0B53C82EB}" srcOrd="1" destOrd="0" parTransId="{3F30C41C-8FF0-402D-9438-4794C350B9D9}" sibTransId="{2436BFD9-0CDC-4FB9-90D5-6492C8868EA3}"/>
    <dgm:cxn modelId="{A34531C2-6322-4433-942B-122E467209C2}" srcId="{99782494-20BF-4301-95C1-36B3A2E27DBE}" destId="{A058216B-ADB9-4F34-B31D-86A7B262569D}" srcOrd="0" destOrd="0" parTransId="{A8A0FED8-D658-49C7-8FB0-AC0BA3B56B80}" sibTransId="{938157CC-A7E0-4DAB-B7E5-03AB2337D9B9}"/>
    <dgm:cxn modelId="{AD5FECF6-FC8B-3849-A1A2-A34E5A2A0BA0}" type="presOf" srcId="{ED949A33-8B0C-4D7A-AB99-8261708C944F}" destId="{71560150-C472-A844-A1DE-54C8FA40CF67}" srcOrd="0" destOrd="2" presId="urn:microsoft.com/office/officeart/2005/8/layout/list1"/>
    <dgm:cxn modelId="{401A3235-7241-744B-82EB-2C5AD1E34DC3}" type="presOf" srcId="{A058216B-ADB9-4F34-B31D-86A7B262569D}" destId="{979C18B1-4CE7-D841-B8B4-D9C12A37D3DB}" srcOrd="1" destOrd="0" presId="urn:microsoft.com/office/officeart/2005/8/layout/list1"/>
    <dgm:cxn modelId="{ABA6C5D9-CBED-4CB9-936C-D475224970E1}" srcId="{A058216B-ADB9-4F34-B31D-86A7B262569D}" destId="{4282AA77-4C51-471B-BB4C-FB3C6E786365}" srcOrd="1" destOrd="0" parTransId="{1C156CBA-5B66-4325-9BE8-619FEAE26AAA}" sibTransId="{4ABF78B3-A771-4942-A6C4-3BAC7E68CFAD}"/>
    <dgm:cxn modelId="{E9FB5920-C791-FA43-A464-8A72DF3FC987}" type="presOf" srcId="{B025CE0F-7542-4134-80C6-62E12904985D}" destId="{95148AE3-2592-F740-818F-801CFA25A75C}" srcOrd="0" destOrd="0" presId="urn:microsoft.com/office/officeart/2005/8/layout/list1"/>
    <dgm:cxn modelId="{9D42AC4A-D2CB-AD49-BBAF-BDA5D1E487B5}" type="presOf" srcId="{A058216B-ADB9-4F34-B31D-86A7B262569D}" destId="{430A904F-4F9C-1C4D-80FF-23F7BB583C0B}" srcOrd="0" destOrd="0" presId="urn:microsoft.com/office/officeart/2005/8/layout/list1"/>
    <dgm:cxn modelId="{88CBA019-5C5B-C945-B0A1-752FDDC675D7}" type="presOf" srcId="{DC96FFB0-A1E1-42A2-9513-B1D0B53C82EB}" destId="{2144C50B-F308-914D-8839-B9DDC4340773}" srcOrd="1" destOrd="0" presId="urn:microsoft.com/office/officeart/2005/8/layout/list1"/>
    <dgm:cxn modelId="{ED57801E-C257-4CE1-9467-C3776C500362}" srcId="{A058216B-ADB9-4F34-B31D-86A7B262569D}" destId="{ED949A33-8B0C-4D7A-AB99-8261708C944F}" srcOrd="2" destOrd="0" parTransId="{495184B8-8F0E-44FE-A598-3B2626470B03}" sibTransId="{C722BD1C-26BD-4EA1-A11A-950F3B386161}"/>
    <dgm:cxn modelId="{E9849577-B2F4-4A17-B625-521A46909B77}" srcId="{A058216B-ADB9-4F34-B31D-86A7B262569D}" destId="{43F77683-3CA8-44AE-8647-2E7BDD4CD044}" srcOrd="0" destOrd="0" parTransId="{4324AEC8-5B61-43F0-B8CC-AB7D5A4D74BB}" sibTransId="{0E00A177-2ABD-4837-AA11-508565DE0942}"/>
    <dgm:cxn modelId="{7B8E8D02-3852-604D-A840-C6526C40F62F}" type="presOf" srcId="{DC96FFB0-A1E1-42A2-9513-B1D0B53C82EB}" destId="{8929A69A-8DAB-B747-AAC9-E415BA3CD592}" srcOrd="0" destOrd="0" presId="urn:microsoft.com/office/officeart/2005/8/layout/list1"/>
    <dgm:cxn modelId="{CCED312B-CF3C-674B-9F7B-15A04B1B209F}" type="presOf" srcId="{108AB39C-09F2-4669-AC7F-93DBF1072A1A}" destId="{95148AE3-2592-F740-818F-801CFA25A75C}" srcOrd="0" destOrd="1" presId="urn:microsoft.com/office/officeart/2005/8/layout/list1"/>
    <dgm:cxn modelId="{FED7ABDB-7D9C-46CA-8606-32EF0CF31703}" srcId="{DC96FFB0-A1E1-42A2-9513-B1D0B53C82EB}" destId="{108AB39C-09F2-4669-AC7F-93DBF1072A1A}" srcOrd="1" destOrd="0" parTransId="{98EF9F88-5951-48BF-8C92-79826E86B535}" sibTransId="{835B3A06-67B5-49CF-8E88-143D3E4DB158}"/>
    <dgm:cxn modelId="{23527C65-6F7A-444E-B812-491589AA1607}" type="presParOf" srcId="{7583FF4B-64F3-054F-A81B-54C3352E8A3B}" destId="{329A7C2A-64DF-0049-99CC-5AF88E47E50A}" srcOrd="0" destOrd="0" presId="urn:microsoft.com/office/officeart/2005/8/layout/list1"/>
    <dgm:cxn modelId="{C162D219-A5D4-8F4C-B5F0-9E6CF5C14BAC}" type="presParOf" srcId="{329A7C2A-64DF-0049-99CC-5AF88E47E50A}" destId="{430A904F-4F9C-1C4D-80FF-23F7BB583C0B}" srcOrd="0" destOrd="0" presId="urn:microsoft.com/office/officeart/2005/8/layout/list1"/>
    <dgm:cxn modelId="{630AD7B2-38A3-6B49-AF6D-CCA3AF5C997D}" type="presParOf" srcId="{329A7C2A-64DF-0049-99CC-5AF88E47E50A}" destId="{979C18B1-4CE7-D841-B8B4-D9C12A37D3DB}" srcOrd="1" destOrd="0" presId="urn:microsoft.com/office/officeart/2005/8/layout/list1"/>
    <dgm:cxn modelId="{EFAC712F-6172-DB43-B4A0-7E17A1F4A1F7}" type="presParOf" srcId="{7583FF4B-64F3-054F-A81B-54C3352E8A3B}" destId="{E79CF23D-CB93-6C44-9741-C92F63EF1B69}" srcOrd="1" destOrd="0" presId="urn:microsoft.com/office/officeart/2005/8/layout/list1"/>
    <dgm:cxn modelId="{FBDC6C17-4BE6-7D40-966C-B4C78F2CBB77}" type="presParOf" srcId="{7583FF4B-64F3-054F-A81B-54C3352E8A3B}" destId="{71560150-C472-A844-A1DE-54C8FA40CF67}" srcOrd="2" destOrd="0" presId="urn:microsoft.com/office/officeart/2005/8/layout/list1"/>
    <dgm:cxn modelId="{87B36A4F-8E93-E747-905F-E23DD6810571}" type="presParOf" srcId="{7583FF4B-64F3-054F-A81B-54C3352E8A3B}" destId="{F98BDDBB-70DF-8D42-B63A-5B262628C106}" srcOrd="3" destOrd="0" presId="urn:microsoft.com/office/officeart/2005/8/layout/list1"/>
    <dgm:cxn modelId="{8DD78B34-7AAE-9E4C-8A3E-F24B8DCFCF69}" type="presParOf" srcId="{7583FF4B-64F3-054F-A81B-54C3352E8A3B}" destId="{B619BAC9-5EDC-DE4C-B51C-4C8BE8272862}" srcOrd="4" destOrd="0" presId="urn:microsoft.com/office/officeart/2005/8/layout/list1"/>
    <dgm:cxn modelId="{1A07B91E-1E3D-7D4D-955C-4909654FA80E}" type="presParOf" srcId="{B619BAC9-5EDC-DE4C-B51C-4C8BE8272862}" destId="{8929A69A-8DAB-B747-AAC9-E415BA3CD592}" srcOrd="0" destOrd="0" presId="urn:microsoft.com/office/officeart/2005/8/layout/list1"/>
    <dgm:cxn modelId="{4B842001-1D19-FF43-8559-220D2219BF6C}" type="presParOf" srcId="{B619BAC9-5EDC-DE4C-B51C-4C8BE8272862}" destId="{2144C50B-F308-914D-8839-B9DDC4340773}" srcOrd="1" destOrd="0" presId="urn:microsoft.com/office/officeart/2005/8/layout/list1"/>
    <dgm:cxn modelId="{E9C8A67A-72E2-CD48-AFB2-DA668462F435}" type="presParOf" srcId="{7583FF4B-64F3-054F-A81B-54C3352E8A3B}" destId="{A78DAD10-1129-6A41-8753-19ADE4A08BEC}" srcOrd="5" destOrd="0" presId="urn:microsoft.com/office/officeart/2005/8/layout/list1"/>
    <dgm:cxn modelId="{73F9A666-1B68-C540-ACB5-EECED3B38C74}" type="presParOf" srcId="{7583FF4B-64F3-054F-A81B-54C3352E8A3B}" destId="{95148AE3-2592-F740-818F-801CFA25A7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60150-C472-A844-A1DE-54C8FA40CF67}">
      <dsp:nvSpPr>
        <dsp:cNvPr id="0" name=""/>
        <dsp:cNvSpPr/>
      </dsp:nvSpPr>
      <dsp:spPr>
        <a:xfrm>
          <a:off x="0" y="356449"/>
          <a:ext cx="5607050" cy="29105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437388" rIns="435169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Identifier les différentes propriétés que l’exemple peut prendre</a:t>
          </a:r>
          <a:endParaRPr lang="en-US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Inventorier les différents impacts que peuvent générer les exemples chez le récepteur </a:t>
          </a:r>
          <a:endParaRPr lang="en-US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Explorer les liens potentiels entre certaines propriétés de l’exemple et impacts générés chez le récepteur</a:t>
          </a:r>
          <a:endParaRPr lang="en-US" sz="2100" kern="1200" dirty="0"/>
        </a:p>
      </dsp:txBody>
      <dsp:txXfrm>
        <a:off x="0" y="356449"/>
        <a:ext cx="5607050" cy="2910599"/>
      </dsp:txXfrm>
    </dsp:sp>
    <dsp:sp modelId="{979C18B1-4CE7-D841-B8B4-D9C12A37D3DB}">
      <dsp:nvSpPr>
        <dsp:cNvPr id="0" name=""/>
        <dsp:cNvSpPr/>
      </dsp:nvSpPr>
      <dsp:spPr>
        <a:xfrm>
          <a:off x="280352" y="46489"/>
          <a:ext cx="3924935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Objectifs: </a:t>
          </a:r>
          <a:endParaRPr lang="en-US" sz="2100" kern="1200"/>
        </a:p>
      </dsp:txBody>
      <dsp:txXfrm>
        <a:off x="310614" y="76751"/>
        <a:ext cx="3864411" cy="559396"/>
      </dsp:txXfrm>
    </dsp:sp>
    <dsp:sp modelId="{95148AE3-2592-F740-818F-801CFA25A75C}">
      <dsp:nvSpPr>
        <dsp:cNvPr id="0" name=""/>
        <dsp:cNvSpPr/>
      </dsp:nvSpPr>
      <dsp:spPr>
        <a:xfrm>
          <a:off x="0" y="3690409"/>
          <a:ext cx="5607050" cy="1190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437388" rIns="435169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Pédagogique</a:t>
          </a:r>
          <a:endParaRPr lang="en-US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Thérapeutique</a:t>
          </a:r>
          <a:endParaRPr lang="en-US" sz="2100" kern="1200" dirty="0"/>
        </a:p>
      </dsp:txBody>
      <dsp:txXfrm>
        <a:off x="0" y="3690409"/>
        <a:ext cx="5607050" cy="1190700"/>
      </dsp:txXfrm>
    </dsp:sp>
    <dsp:sp modelId="{2144C50B-F308-914D-8839-B9DDC4340773}">
      <dsp:nvSpPr>
        <dsp:cNvPr id="0" name=""/>
        <dsp:cNvSpPr/>
      </dsp:nvSpPr>
      <dsp:spPr>
        <a:xfrm>
          <a:off x="280352" y="3380449"/>
          <a:ext cx="3924935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2 Contextes:</a:t>
          </a:r>
          <a:endParaRPr lang="en-US" sz="2100" kern="1200"/>
        </a:p>
      </dsp:txBody>
      <dsp:txXfrm>
        <a:off x="310614" y="3410711"/>
        <a:ext cx="386441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678E8-D1FD-3E46-BD45-3EBF6E7A67E6}" type="datetimeFigureOut">
              <a:rPr lang="fr-FR" smtClean="0"/>
              <a:t>03/05/2018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DFD1-85D3-0341-95DC-1C17A78145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30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41765-92C2-2D48-ABA4-F67AEFA4CBCF}" type="datetimeFigureOut">
              <a:rPr lang="fr-FR" smtClean="0"/>
              <a:t>03/05/2018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29A14-6F18-5843-8E51-9DE35463BF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1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peut paraître bizarre de retrouver une recherche</a:t>
            </a:r>
            <a:r>
              <a:rPr lang="fr-FR" baseline="0" dirty="0"/>
              <a:t> sur le discours pédagogique dans une unité de recherche consacrée à l’Adaptation, à la Résilience et au Changement</a:t>
            </a:r>
          </a:p>
          <a:p>
            <a:r>
              <a:rPr lang="fr-FR" baseline="0" dirty="0"/>
              <a:t>Pourtant, en y regardant de plus près, le discours pédagogique ou éducatives n’ont-ils pas pour objectifs de 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Permettre à l’apprenant de développer ses compétences à être plus adapté, à s’adapter aux situations professionnelles, sociales, culturelles qui rencontrera dans sa future profession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À faire face à l’adversité, à résister à la pression, à ne pas être le jouer des autres, </a:t>
            </a:r>
            <a:r>
              <a:rPr lang="mr-IN" baseline="0" dirty="0"/>
              <a:t>…</a:t>
            </a:r>
            <a:endParaRPr lang="nl-BE" baseline="0" dirty="0"/>
          </a:p>
          <a:p>
            <a:pPr marL="171450" indent="-171450">
              <a:buFontTx/>
              <a:buChar char="-"/>
            </a:pPr>
            <a:r>
              <a:rPr lang="nl-BE" baseline="0" dirty="0"/>
              <a:t>À évoluer, à élargir ses points de vue, à être critique, à changer ses attitudes, ses comportements, ses représentations de la réalité</a:t>
            </a:r>
          </a:p>
          <a:p>
            <a:pPr marL="171450" indent="-171450">
              <a:buFontTx/>
              <a:buChar char="-"/>
            </a:pPr>
            <a:endParaRPr lang="nl-BE" baseline="0" dirty="0"/>
          </a:p>
          <a:p>
            <a:pPr marL="171450" indent="-171450">
              <a:buFontTx/>
              <a:buChar char="-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7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9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Volonté d’aller</a:t>
            </a:r>
            <a:r>
              <a:rPr lang="fr-FR" baseline="0" dirty="0" smtClean="0"/>
              <a:t> explorer des dimensions plus pointues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hommes</a:t>
            </a:r>
            <a:r>
              <a:rPr lang="fr-FR" baseline="0" dirty="0" smtClean="0"/>
              <a:t> utilisent des exemples  	</a:t>
            </a:r>
            <a:r>
              <a:rPr lang="fr-FR" b="1" baseline="0" dirty="0" smtClean="0"/>
              <a:t>au registre lexical plus complexe </a:t>
            </a:r>
            <a:r>
              <a:rPr lang="fr-FR" baseline="0" dirty="0" smtClean="0"/>
              <a:t>que les femmes</a:t>
            </a:r>
          </a:p>
          <a:p>
            <a:r>
              <a:rPr lang="fr-FR" baseline="0" dirty="0" smtClean="0"/>
              <a:t>			</a:t>
            </a:r>
            <a:r>
              <a:rPr lang="fr-FR" b="1" baseline="0" dirty="0" smtClean="0"/>
              <a:t>plus longs </a:t>
            </a:r>
            <a:r>
              <a:rPr lang="fr-FR" baseline="0" dirty="0" smtClean="0"/>
              <a:t>que les femmes</a:t>
            </a:r>
          </a:p>
          <a:p>
            <a:r>
              <a:rPr lang="fr-FR" baseline="0" dirty="0" smtClean="0"/>
              <a:t>Les femmes ont tendance à présenter plus souvent </a:t>
            </a:r>
            <a:r>
              <a:rPr lang="fr-FR" b="1" baseline="0" dirty="0" smtClean="0"/>
              <a:t>l’exemple suivi du concept </a:t>
            </a:r>
            <a:r>
              <a:rPr lang="fr-FR" baseline="0" dirty="0" smtClean="0"/>
              <a:t>que les hommes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Les hommes ont tendance à </a:t>
            </a:r>
            <a:r>
              <a:rPr lang="fr-FR" b="1" baseline="0" dirty="0" smtClean="0"/>
              <a:t>mobiliser plus souvent des exemples </a:t>
            </a:r>
            <a:r>
              <a:rPr lang="fr-FR" baseline="0" dirty="0" smtClean="0"/>
              <a:t>que les femmes (p=0,23)</a:t>
            </a:r>
          </a:p>
          <a:p>
            <a:r>
              <a:rPr lang="fr-FR" baseline="0" dirty="0" smtClean="0"/>
              <a:t>Les hommes ont plus souvent tendance à </a:t>
            </a:r>
            <a:r>
              <a:rPr lang="fr-FR" b="1" baseline="0" dirty="0" smtClean="0"/>
              <a:t>mobiliser des exemples heuristiques </a:t>
            </a:r>
            <a:r>
              <a:rPr lang="fr-FR" baseline="0" dirty="0" smtClean="0"/>
              <a:t>que les femmes (p=0,14)</a:t>
            </a:r>
          </a:p>
          <a:p>
            <a:endParaRPr lang="fr-FR" baseline="0" dirty="0" smtClean="0"/>
          </a:p>
          <a:p>
            <a:r>
              <a:rPr lang="fr-FR" dirty="0" smtClean="0"/>
              <a:t>Les enseignants avec </a:t>
            </a:r>
            <a:r>
              <a:rPr lang="fr-FR" b="1" dirty="0" smtClean="0"/>
              <a:t>plus de 6ans d’expérience</a:t>
            </a:r>
            <a:r>
              <a:rPr lang="fr-FR" b="1" baseline="0" dirty="0" smtClean="0"/>
              <a:t> mobilisent plus d’exemples </a:t>
            </a:r>
            <a:r>
              <a:rPr lang="fr-FR" baseline="0" dirty="0" smtClean="0"/>
              <a:t>que les plus jeunes (p=0,001)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705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67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 smtClean="0"/>
              <a:t>Repensez</a:t>
            </a:r>
            <a:r>
              <a:rPr lang="fr-FR" i="1" baseline="0" dirty="0" smtClean="0"/>
              <a:t> à </a:t>
            </a:r>
          </a:p>
          <a:p>
            <a:endParaRPr lang="fr-FR" i="1" baseline="0" dirty="0" smtClean="0"/>
          </a:p>
          <a:p>
            <a:endParaRPr lang="fr-FR" i="1" dirty="0" smtClean="0"/>
          </a:p>
          <a:p>
            <a:r>
              <a:rPr lang="fr-FR" i="1" dirty="0" smtClean="0"/>
              <a:t>Une conférence suivie,</a:t>
            </a:r>
          </a:p>
          <a:p>
            <a:r>
              <a:rPr lang="fr-FR" i="1" dirty="0" smtClean="0"/>
              <a:t>Un médecin chez qui vous êtes allés</a:t>
            </a:r>
          </a:p>
          <a:p>
            <a:r>
              <a:rPr lang="fr-FR" i="1" dirty="0" smtClean="0"/>
              <a:t>Une vidéo sur </a:t>
            </a:r>
            <a:r>
              <a:rPr lang="fr-FR" i="1" dirty="0" err="1" smtClean="0"/>
              <a:t>youtube</a:t>
            </a:r>
            <a:endParaRPr lang="fr-FR" i="1" dirty="0" smtClean="0"/>
          </a:p>
          <a:p>
            <a:r>
              <a:rPr lang="fr-FR" i="1" dirty="0" smtClean="0"/>
              <a:t>Une formation à laquelle vous participez</a:t>
            </a:r>
          </a:p>
          <a:p>
            <a:r>
              <a:rPr lang="fr-FR" i="1" dirty="0" smtClean="0"/>
              <a:t>Un</a:t>
            </a:r>
            <a:r>
              <a:rPr lang="fr-FR" i="1" baseline="0" dirty="0" smtClean="0"/>
              <a:t> coach</a:t>
            </a:r>
          </a:p>
          <a:p>
            <a:r>
              <a:rPr lang="fr-FR" i="1" baseline="0" dirty="0" smtClean="0"/>
              <a:t>Une conversation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Un moment où on a utilisé un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/>
              <a:t>Pratique langagière omniprésente quasi naturelle (</a:t>
            </a:r>
            <a:r>
              <a:rPr lang="fr-BE" sz="1200" dirty="0" err="1" smtClean="0"/>
              <a:t>Delserieys</a:t>
            </a:r>
            <a:r>
              <a:rPr lang="fr-BE" sz="1200" dirty="0" smtClean="0"/>
              <a:t> et Martin, 2016)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 smtClean="0"/>
              <a:t>dans le discours de de manière générale, dans le discours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b="1" dirty="0" smtClean="0"/>
              <a:t>politique,</a:t>
            </a:r>
            <a:r>
              <a:rPr lang="fr-BE" sz="1200" b="1" baseline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b="1" baseline="0" dirty="0" smtClean="0"/>
              <a:t>pédagogique,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b="1" baseline="0" dirty="0" smtClean="0"/>
              <a:t>thérapeutique, 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86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réformulation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le locuteur réélabore lui-même son propre discours (déjà évoqué/communiqué ou non) à travers l’exemple.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L’exemple est une paraphrase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Gülich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Kotschi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1987) composée, d’une part, d’un énoncé source (l’exemplifié) et, d’autre part, d’un énoncé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reformulateur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(l’exemplifiant). Il s’agit d’une paraphrase avec expansion, car l’énoncé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reformulateur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plus étendu que l’énoncé source et se caractérise par « l’ajout d’éléments supplémentaires à caractère non définitoire » (Roquelaure, 2016, p. 66). Autrement dit, l’exemple va au-delà de la définition du concept, il l’illustre, lui donne vie, l’enrichit, la nuance.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52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57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Revenir</a:t>
            </a:r>
            <a:r>
              <a:rPr lang="fr-FR" baseline="0" dirty="0" smtClean="0"/>
              <a:t> à la première question !!!</a:t>
            </a:r>
          </a:p>
          <a:p>
            <a:r>
              <a:rPr lang="fr-FR" baseline="0" dirty="0" smtClean="0"/>
              <a:t>On peut aussi imaginer que lorsqu’un médecin, par exemple, mobilise un exemple pour expliquer une maladie à son patient, l’exemple peut générer ce type d’impacts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9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 de cette recherche exploratoire,</a:t>
            </a:r>
            <a:r>
              <a:rPr lang="fr-FR" baseline="0" dirty="0"/>
              <a:t> je me suis rendu compte que, pour un même exemple, les étudiants me renvoyait parfois des impacts très différents et parfois même opposé.</a:t>
            </a:r>
          </a:p>
          <a:p>
            <a:r>
              <a:rPr lang="fr-FR" baseline="0" dirty="0"/>
              <a:t>Certains me disaient que l’exemple les avait aidé alors que d’autres exprimaient du découragement et de la confusion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452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palier à ces trois facteurs, on peut faire l’hypothèse que l’enseignant peut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Expliciter le lien entre concept et exemple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Choisir consciemment un exemple emblématique pour ne communiquer que ce qui, selon lui, est indispensable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Mobiliser des exemples situé dans la sphère culturelle des apprenants (ex: schizophrénie --&gt; je ne sais pas si vous avez vu le film </a:t>
            </a:r>
            <a:r>
              <a:rPr lang="fr-FR" baseline="0" dirty="0" err="1" smtClean="0"/>
              <a:t>fight</a:t>
            </a:r>
            <a:r>
              <a:rPr lang="fr-FR" baseline="0" dirty="0" smtClean="0"/>
              <a:t> club </a:t>
            </a:r>
            <a:r>
              <a:rPr lang="mr-IN" baseline="0" dirty="0" smtClean="0"/>
              <a:t>…</a:t>
            </a:r>
            <a:r>
              <a:rPr lang="nl-BE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4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29A14-6F18-5843-8E51-9DE35463BF9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16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97AAD3-9868-43BF-9BB7-8E05B8970F9C}" type="datetimeFigureOut">
              <a:rPr lang="fr-BE" smtClean="0"/>
              <a:t>3/05/18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7F4DC83-4E79-4669-9647-7FEBCA78861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7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C2AD7556-C90D-4946-8E4E-1E79D5B3D2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B0CC56-54B2-4AE0-87C5-296E78A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476" y="1269320"/>
            <a:ext cx="4819048" cy="1197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8FD597-3088-4177-BD86-2A8EC2ED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fr-BE" sz="2900" dirty="0"/>
              <a:t>Les exemples dans le discours </a:t>
            </a:r>
            <a:r>
              <a:rPr lang="fr-BE" sz="2900" dirty="0" smtClean="0"/>
              <a:t>pédagogique : Comment </a:t>
            </a:r>
            <a:r>
              <a:rPr lang="fr-BE" sz="2900" dirty="0"/>
              <a:t>les utiliser et pour quel(s) impact(s)?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4B1354B-B388-4CCA-900B-682853942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736976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FFFFFF"/>
                </a:solidFill>
              </a:rPr>
              <a:t>Communication </a:t>
            </a:r>
            <a:r>
              <a:rPr lang="fr-BE" dirty="0" smtClean="0">
                <a:solidFill>
                  <a:srgbClr val="FFFFFF"/>
                </a:solidFill>
              </a:rPr>
              <a:t>17 </a:t>
            </a:r>
            <a:r>
              <a:rPr lang="fr-BE" dirty="0">
                <a:solidFill>
                  <a:srgbClr val="FFFFFF"/>
                </a:solidFill>
              </a:rPr>
              <a:t>mai 2018</a:t>
            </a:r>
          </a:p>
        </p:txBody>
      </p:sp>
    </p:spTree>
    <p:extLst>
      <p:ext uri="{BB962C8B-B14F-4D97-AF65-F5344CB8AC3E}">
        <p14:creationId xmlns:p14="http://schemas.microsoft.com/office/powerpoint/2010/main" val="235083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251" r="319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Résultats actuels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62E61A-D016-44EA-8074-B4904CED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9151"/>
            <a:ext cx="3200400" cy="471804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 smtClean="0">
                <a:latin typeface="+mj-lt"/>
                <a:ea typeface="+mj-ea"/>
                <a:cs typeface="+mj-cs"/>
              </a:rPr>
              <a:t>Les </a:t>
            </a:r>
            <a:r>
              <a:rPr lang="en-US" kern="1200" dirty="0" err="1" smtClean="0">
                <a:latin typeface="+mj-lt"/>
                <a:ea typeface="+mj-ea"/>
                <a:cs typeface="+mj-cs"/>
              </a:rPr>
              <a:t>propriétés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> de </a:t>
            </a:r>
            <a:r>
              <a:rPr lang="en-US" kern="1200" dirty="0" err="1" smtClean="0">
                <a:latin typeface="+mj-lt"/>
                <a:ea typeface="+mj-ea"/>
                <a:cs typeface="+mj-cs"/>
              </a:rPr>
              <a:t>l’exemple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smtClean="0">
                <a:latin typeface="+mj-lt"/>
                <a:ea typeface="+mj-ea"/>
                <a:cs typeface="+mj-cs"/>
              </a:rPr>
              <a:t>(Fossion et </a:t>
            </a:r>
            <a:r>
              <a:rPr lang="en-US" sz="2400" kern="1200" dirty="0" err="1" smtClean="0">
                <a:latin typeface="+mj-lt"/>
                <a:ea typeface="+mj-ea"/>
                <a:cs typeface="+mj-cs"/>
              </a:rPr>
              <a:t>Faulx</a:t>
            </a:r>
            <a:r>
              <a:rPr lang="en-US" sz="2400" kern="1200" dirty="0" smtClean="0">
                <a:latin typeface="+mj-lt"/>
                <a:ea typeface="+mj-ea"/>
                <a:cs typeface="+mj-cs"/>
              </a:rPr>
              <a:t>, sous-</a:t>
            </a:r>
            <a:r>
              <a:rPr lang="en-US" sz="2400" kern="1200" dirty="0" err="1" smtClean="0">
                <a:latin typeface="+mj-lt"/>
                <a:ea typeface="+mj-ea"/>
                <a:cs typeface="+mj-cs"/>
              </a:rPr>
              <a:t>presse</a:t>
            </a:r>
            <a:r>
              <a:rPr lang="en-US" sz="2400" kern="1200" dirty="0" smtClean="0">
                <a:latin typeface="+mj-lt"/>
                <a:ea typeface="+mj-ea"/>
                <a:cs typeface="+mj-cs"/>
              </a:rPr>
              <a:t>)</a:t>
            </a: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documents.lucidchart.com/documents/64aa89da-c842-4907-a38e-27ef739b45fb/pages/0_0?a=1614&amp;x=-85&amp;y=33&amp;w=1430&amp;h=594&amp;store=1&amp;accept=image%2F*&amp;auth=LCA%206bf544264be1d4c343ab0c24807f4fa4722551df-ts%3D1526555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06"/>
            <a:ext cx="8043862" cy="37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62E61A-D016-44EA-8074-B4904CED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9151"/>
            <a:ext cx="3200400" cy="471804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Les impacts de </a:t>
            </a:r>
            <a:r>
              <a:rPr lang="en-US" dirty="0" err="1"/>
              <a:t>l’exemple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(Fossion et </a:t>
            </a:r>
            <a:r>
              <a:rPr lang="en-US" sz="2400" dirty="0" err="1"/>
              <a:t>Faulx</a:t>
            </a:r>
            <a:r>
              <a:rPr lang="en-US" sz="2400" dirty="0"/>
              <a:t>, </a:t>
            </a:r>
            <a:r>
              <a:rPr lang="en-US" sz="2400" dirty="0" smtClean="0"/>
              <a:t>2016)</a:t>
            </a:r>
            <a:endParaRPr lang="en-US" sz="2400" kern="1200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5988"/>
              </p:ext>
            </p:extLst>
          </p:nvPr>
        </p:nvGraphicFramePr>
        <p:xfrm>
          <a:off x="1196275" y="1517905"/>
          <a:ext cx="5142105" cy="38221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142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3600" dirty="0">
                          <a:effectLst/>
                        </a:rPr>
                        <a:t>Impacts</a:t>
                      </a:r>
                      <a:endParaRPr lang="fr-FR" sz="42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181014" marR="18101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BE" sz="3300" dirty="0">
                          <a:effectLst/>
                        </a:rPr>
                        <a:t>Cognitifs</a:t>
                      </a:r>
                      <a:endParaRPr lang="fr-FR" sz="3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181014" marR="18101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BE" sz="3300" dirty="0">
                          <a:effectLst/>
                        </a:rPr>
                        <a:t>Motivationnels</a:t>
                      </a:r>
                      <a:endParaRPr lang="fr-FR" sz="3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181014" marR="18101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BE" sz="3300" dirty="0">
                          <a:effectLst/>
                        </a:rPr>
                        <a:t>Identitaires</a:t>
                      </a:r>
                      <a:endParaRPr lang="fr-FR" sz="3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181014" marR="18101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BE" sz="3300" dirty="0">
                          <a:effectLst/>
                        </a:rPr>
                        <a:t>Emotionnels </a:t>
                      </a:r>
                      <a:endParaRPr lang="fr-FR" sz="3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181014" marR="18101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BE" sz="3300" dirty="0" smtClean="0">
                          <a:effectLst/>
                        </a:rPr>
                        <a:t>Socio-relationnels</a:t>
                      </a:r>
                      <a:endParaRPr lang="fr-FR" sz="3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181014" marR="18101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BE" sz="3300" dirty="0">
                          <a:effectLst/>
                        </a:rPr>
                        <a:t>Illustrateurs</a:t>
                      </a:r>
                      <a:endParaRPr lang="fr-FR" sz="3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181014" marR="18101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9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965461"/>
            <a:ext cx="6250769" cy="4766211"/>
          </a:xfrm>
          <a:prstGeom prst="rect">
            <a:avLst/>
          </a:prstGeom>
        </p:spPr>
      </p:pic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800" dirty="0">
                <a:solidFill>
                  <a:schemeClr val="bg1"/>
                </a:solidFill>
              </a:rPr>
              <a:t>Comment expliquer qu’un même exemple n’est pas compris de la même façon par tous les étudiants ?</a:t>
            </a:r>
          </a:p>
        </p:txBody>
      </p:sp>
    </p:spTree>
    <p:extLst>
      <p:ext uri="{BB962C8B-B14F-4D97-AF65-F5344CB8AC3E}">
        <p14:creationId xmlns:p14="http://schemas.microsoft.com/office/powerpoint/2010/main" val="40058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62E61A-D016-44EA-8074-B4904CED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9151"/>
            <a:ext cx="3200400" cy="471804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Les 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>dimensions </a:t>
            </a:r>
            <a:r>
              <a:rPr lang="en-US" kern="1200" dirty="0" err="1" smtClean="0">
                <a:latin typeface="+mj-lt"/>
                <a:ea typeface="+mj-ea"/>
                <a:cs typeface="+mj-cs"/>
              </a:rPr>
              <a:t>individuelles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/>
            </a:r>
            <a:br>
              <a:rPr lang="en-US" kern="1200" dirty="0" smtClean="0">
                <a:latin typeface="+mj-lt"/>
                <a:ea typeface="+mj-ea"/>
                <a:cs typeface="+mj-cs"/>
              </a:rPr>
            </a:br>
            <a:r>
              <a:rPr lang="en-US" sz="2400" dirty="0" smtClean="0"/>
              <a:t>(Fossion et </a:t>
            </a:r>
            <a:r>
              <a:rPr lang="en-US" sz="2400" dirty="0" err="1" smtClean="0"/>
              <a:t>Baye</a:t>
            </a:r>
            <a:r>
              <a:rPr lang="en-US" sz="2400" dirty="0" smtClean="0"/>
              <a:t>, sous-</a:t>
            </a:r>
            <a:r>
              <a:rPr lang="en-US" sz="2400" dirty="0" err="1" smtClean="0"/>
              <a:t>presse</a:t>
            </a:r>
            <a:r>
              <a:rPr lang="en-US" sz="2400" dirty="0" smtClean="0"/>
              <a:t>)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19151"/>
            <a:ext cx="6172200" cy="5357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dirty="0" err="1" smtClean="0"/>
              <a:t>Miéville</a:t>
            </a:r>
            <a:r>
              <a:rPr lang="fr-BE" dirty="0" smtClean="0"/>
              <a:t> (1983) souligne que le récepteur joue, de son côté, un rôle</a:t>
            </a:r>
            <a:r>
              <a:rPr lang="fr-FR" dirty="0" smtClean="0"/>
              <a:t> important dans l’impact et la portée de l’exemple</a:t>
            </a:r>
            <a:r>
              <a:rPr lang="fr-FR" dirty="0" smtClean="0">
                <a:effectLst/>
              </a:rPr>
              <a:t> </a:t>
            </a:r>
          </a:p>
          <a:p>
            <a:pPr marL="0" indent="0" algn="just">
              <a:buNone/>
            </a:pPr>
            <a:r>
              <a:rPr lang="fr-FR" dirty="0" smtClean="0"/>
              <a:t>Ces différences peuvent s’expliquer par trois facteurs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La difficulté </a:t>
            </a:r>
            <a:r>
              <a:rPr lang="fr-FR" b="1" dirty="0" smtClean="0"/>
              <a:t>d’identifier les liens existants entre le concept et son exemple </a:t>
            </a:r>
            <a:r>
              <a:rPr lang="fr-FR" dirty="0" smtClean="0"/>
              <a:t>(Chi et al., 1989 ; Perrin &amp; Martin, 2007).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La difficulté à </a:t>
            </a:r>
            <a:r>
              <a:rPr lang="fr-FR" b="1" dirty="0" smtClean="0"/>
              <a:t>faire le tri </a:t>
            </a:r>
            <a:r>
              <a:rPr lang="fr-FR" dirty="0" smtClean="0"/>
              <a:t>entre ce qui illustre précisément le concept et les données connexes non pertinentes pour comprendre le contenu</a:t>
            </a:r>
            <a:r>
              <a:rPr lang="fr-FR" dirty="0" smtClean="0">
                <a:effectLst/>
              </a:rPr>
              <a:t> </a:t>
            </a:r>
            <a:r>
              <a:rPr lang="fr-FR" dirty="0" smtClean="0"/>
              <a:t>(Perrin &amp; Martin, 2007 ; </a:t>
            </a:r>
            <a:r>
              <a:rPr lang="fr-FR" dirty="0" err="1" smtClean="0"/>
              <a:t>Loizon</a:t>
            </a:r>
            <a:r>
              <a:rPr lang="fr-FR" dirty="0" smtClean="0"/>
              <a:t> &amp; Mayen, 2015).</a:t>
            </a:r>
            <a:r>
              <a:rPr lang="fr-FR" dirty="0" smtClean="0">
                <a:effectLst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b="1" dirty="0" smtClean="0"/>
              <a:t>sentiment de familiarité </a:t>
            </a:r>
            <a:r>
              <a:rPr lang="fr-FR" dirty="0" smtClean="0"/>
              <a:t>qu’entretient l’étudiant avec le contenu de l’exemple (</a:t>
            </a:r>
            <a:r>
              <a:rPr lang="fr-FR" dirty="0" err="1" smtClean="0"/>
              <a:t>Vezin</a:t>
            </a:r>
            <a:r>
              <a:rPr lang="fr-FR" dirty="0" smtClean="0"/>
              <a:t> &amp; </a:t>
            </a:r>
            <a:r>
              <a:rPr lang="fr-FR" dirty="0" err="1" smtClean="0"/>
              <a:t>Vezin</a:t>
            </a:r>
            <a:r>
              <a:rPr lang="fr-FR" dirty="0" smtClean="0"/>
              <a:t>, 1984; </a:t>
            </a:r>
            <a:r>
              <a:rPr lang="fr-FR" dirty="0" err="1" smtClean="0"/>
              <a:t>Kermen</a:t>
            </a:r>
            <a:r>
              <a:rPr lang="fr-FR" dirty="0" smtClean="0"/>
              <a:t>, 2016)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3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56E013-C5D1-40E8-A11B-562F6A03EC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2D63F4-B0E1-4039-90FD-768B7B23B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0721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F6B2ECC-5166-473E-8533-737B9B8194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4712"/>
            <a:ext cx="6558192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471" y="2681105"/>
            <a:ext cx="3063240" cy="149579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000">
                <a:solidFill>
                  <a:schemeClr val="tx1"/>
                </a:solidFill>
              </a:rPr>
              <a:t>Les liens entre propriétés des exemples et impacts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674676"/>
              </p:ext>
            </p:extLst>
          </p:nvPr>
        </p:nvGraphicFramePr>
        <p:xfrm>
          <a:off x="5006975" y="1742009"/>
          <a:ext cx="5888037" cy="337715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62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2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2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87"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Cognitif</a:t>
                      </a:r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r>
                        <a:rPr lang="fr-FR" sz="1700" dirty="0" smtClean="0"/>
                        <a:t>Motivationnel</a:t>
                      </a:r>
                      <a:endParaRPr lang="fr-FR" sz="1700" dirty="0"/>
                    </a:p>
                  </a:txBody>
                  <a:tcPr marL="84429" marR="84429" marT="42214" marB="422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774">
                <a:tc>
                  <a:txBody>
                    <a:bodyPr/>
                    <a:lstStyle/>
                    <a:p>
                      <a:r>
                        <a:rPr lang="fr-FR" sz="1700" dirty="0"/>
                        <a:t>Exemples en général</a:t>
                      </a:r>
                      <a:endParaRPr lang="fr-FR" sz="1700" i="1" dirty="0"/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Compréhension et mémorisation</a:t>
                      </a:r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Buts de maîtrise</a:t>
                      </a:r>
                      <a:r>
                        <a:rPr lang="fr-FR" sz="1700" baseline="0" dirty="0"/>
                        <a:t> et de performance</a:t>
                      </a:r>
                      <a:endParaRPr lang="fr-FR" sz="1700" dirty="0"/>
                    </a:p>
                  </a:txBody>
                  <a:tcPr marL="84429" marR="84429" marT="42214" marB="422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774">
                <a:tc>
                  <a:txBody>
                    <a:bodyPr/>
                    <a:lstStyle/>
                    <a:p>
                      <a:r>
                        <a:rPr lang="fr-FR" sz="1700" dirty="0"/>
                        <a:t>Exemples emblématiques</a:t>
                      </a:r>
                      <a:endParaRPr lang="fr-FR" sz="1700" i="1" dirty="0"/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Compréhension</a:t>
                      </a:r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84429" marR="84429" marT="42214" marB="422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1347">
                <a:tc>
                  <a:txBody>
                    <a:bodyPr/>
                    <a:lstStyle/>
                    <a:p>
                      <a:r>
                        <a:rPr lang="fr-FR" sz="1700" dirty="0"/>
                        <a:t>Exemples vécus</a:t>
                      </a:r>
                      <a:endParaRPr lang="fr-FR" sz="1700" i="1" dirty="0"/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Valeur perçue, utilité perçue, buts de maîtrise et de performance</a:t>
                      </a:r>
                    </a:p>
                  </a:txBody>
                  <a:tcPr marL="84429" marR="84429" marT="42214" marB="422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774">
                <a:tc>
                  <a:txBody>
                    <a:bodyPr/>
                    <a:lstStyle/>
                    <a:p>
                      <a:r>
                        <a:rPr lang="fr-FR" sz="1700" dirty="0"/>
                        <a:t>Expliciter le lien</a:t>
                      </a:r>
                      <a:endParaRPr lang="fr-FR" sz="1700" i="1" dirty="0"/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endParaRPr lang="fr-FR" sz="1700"/>
                    </a:p>
                  </a:txBody>
                  <a:tcPr marL="84429" marR="84429" marT="42214" marB="42214"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Utilité perçue et buts de maîtrise</a:t>
                      </a:r>
                    </a:p>
                  </a:txBody>
                  <a:tcPr marL="84429" marR="84429" marT="42214" marB="422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0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Les liens entre propriétés des exemples et impacts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>
                <a:solidFill>
                  <a:schemeClr val="bg1"/>
                </a:solidFill>
              </a:rPr>
              <a:t>Au niveau du SENTIMENT DE FAMILIARITE</a:t>
            </a:r>
          </a:p>
          <a:p>
            <a:pPr marL="228600" lvl="1">
              <a:spcBef>
                <a:spcPts val="1000"/>
              </a:spcBef>
            </a:pPr>
            <a:r>
              <a:rPr lang="fr-FR">
                <a:solidFill>
                  <a:schemeClr val="bg1"/>
                </a:solidFill>
              </a:rPr>
              <a:t>Mobiliser des </a:t>
            </a:r>
            <a:r>
              <a:rPr lang="fr-FR" i="1">
                <a:solidFill>
                  <a:schemeClr val="bg1"/>
                </a:solidFill>
              </a:rPr>
              <a:t>exemples vécus </a:t>
            </a:r>
            <a:r>
              <a:rPr lang="fr-FR">
                <a:solidFill>
                  <a:schemeClr val="bg1"/>
                </a:solidFill>
              </a:rPr>
              <a:t>stimule le sentiment de familiarité chez l’étudiant</a:t>
            </a:r>
          </a:p>
          <a:p>
            <a:pPr lvl="1"/>
            <a:endParaRPr lang="fr-FR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67521"/>
              </p:ext>
            </p:extLst>
          </p:nvPr>
        </p:nvGraphicFramePr>
        <p:xfrm>
          <a:off x="5297763" y="2523465"/>
          <a:ext cx="6250767" cy="165020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15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3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9413">
                <a:tc>
                  <a:txBody>
                    <a:bodyPr/>
                    <a:lstStyle/>
                    <a:p>
                      <a:r>
                        <a:rPr lang="fr-FR" sz="1400" dirty="0"/>
                        <a:t>Corrélation</a:t>
                      </a:r>
                    </a:p>
                  </a:txBody>
                  <a:tcPr marL="70321" marR="70321" marT="35161" marB="3516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Cognitif</a:t>
                      </a:r>
                    </a:p>
                  </a:txBody>
                  <a:tcPr marL="70321" marR="70321" marT="35161" marB="35161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Motivationnel</a:t>
                      </a:r>
                      <a:endParaRPr lang="fr-FR" sz="1400" dirty="0"/>
                    </a:p>
                  </a:txBody>
                  <a:tcPr marL="70321" marR="70321" marT="35161" marB="3516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0790">
                <a:tc>
                  <a:txBody>
                    <a:bodyPr/>
                    <a:lstStyle/>
                    <a:p>
                      <a:r>
                        <a:rPr lang="fr-FR" sz="1400" dirty="0"/>
                        <a:t>Sentiment</a:t>
                      </a:r>
                      <a:r>
                        <a:rPr lang="fr-FR" sz="1400" baseline="0" dirty="0"/>
                        <a:t> de familiarité</a:t>
                      </a:r>
                      <a:endParaRPr lang="fr-FR" sz="1400" dirty="0"/>
                    </a:p>
                  </a:txBody>
                  <a:tcPr marL="70321" marR="70321" marT="35161" marB="35161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70321" marR="70321" marT="35161" marB="35161"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fr-FR" sz="1700" dirty="0"/>
                        <a:t>utilité perçue (**); buts de performance</a:t>
                      </a:r>
                      <a:r>
                        <a:rPr lang="fr-FR" sz="1700" baseline="0" dirty="0"/>
                        <a:t> (**)</a:t>
                      </a:r>
                      <a:r>
                        <a:rPr lang="fr-FR" sz="1700" dirty="0"/>
                        <a:t> perception de la contrôlabilité interne (**)</a:t>
                      </a:r>
                    </a:p>
                    <a:p>
                      <a:pPr lvl="1" algn="just"/>
                      <a:r>
                        <a:rPr lang="fr-FR" sz="1700" dirty="0"/>
                        <a:t>perception de la compétence (*)</a:t>
                      </a:r>
                    </a:p>
                    <a:p>
                      <a:endParaRPr lang="fr-FR" sz="1400" dirty="0"/>
                    </a:p>
                  </a:txBody>
                  <a:tcPr marL="70321" marR="70321" marT="35161" marB="351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Perspectives futures de recherche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3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Dans le domaine </a:t>
            </a:r>
            <a:r>
              <a:rPr lang="fr-FR" dirty="0" smtClean="0">
                <a:solidFill>
                  <a:schemeClr val="accent1"/>
                </a:solidFill>
              </a:rPr>
              <a:t>pédagogique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sz="1600" dirty="0" smtClean="0">
                <a:solidFill>
                  <a:schemeClr val="accent1"/>
                </a:solidFill>
              </a:rPr>
              <a:t>(études en cours)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0000" lnSpcReduction="20000"/>
          </a:bodyPr>
          <a:lstStyle/>
          <a:p>
            <a:pPr marL="457200" lvl="1" indent="0" algn="just">
              <a:buNone/>
            </a:pPr>
            <a:r>
              <a:rPr lang="fr-FR" sz="2000" b="1" dirty="0"/>
              <a:t>Centré sur les </a:t>
            </a:r>
            <a:r>
              <a:rPr lang="fr-FR" sz="2000" b="1" dirty="0" smtClean="0"/>
              <a:t>enseignants</a:t>
            </a:r>
          </a:p>
          <a:p>
            <a:pPr lvl="1" algn="just"/>
            <a:r>
              <a:rPr lang="fr-FR" sz="2100" dirty="0" smtClean="0"/>
              <a:t>Différences entre homme et femme : l’exemple est </a:t>
            </a:r>
          </a:p>
          <a:p>
            <a:pPr lvl="2" algn="just"/>
            <a:r>
              <a:rPr lang="fr-FR" sz="2100" dirty="0" smtClean="0"/>
              <a:t>Plus souvent mobilisé</a:t>
            </a:r>
          </a:p>
          <a:p>
            <a:pPr lvl="2" algn="just"/>
            <a:r>
              <a:rPr lang="fr-FR" sz="2100" dirty="0" smtClean="0"/>
              <a:t>Plus long</a:t>
            </a:r>
          </a:p>
          <a:p>
            <a:pPr lvl="2" algn="just"/>
            <a:r>
              <a:rPr lang="fr-FR" sz="2100" dirty="0"/>
              <a:t>Plus souvent donné en amont du </a:t>
            </a:r>
            <a:r>
              <a:rPr lang="fr-FR" sz="2100" dirty="0" smtClean="0"/>
              <a:t>concept</a:t>
            </a:r>
          </a:p>
          <a:p>
            <a:pPr lvl="2" algn="just"/>
            <a:r>
              <a:rPr lang="fr-FR" sz="2100" dirty="0" smtClean="0"/>
              <a:t>Avec un registre lexical plus complexe</a:t>
            </a:r>
          </a:p>
          <a:p>
            <a:pPr lvl="2" algn="just"/>
            <a:r>
              <a:rPr lang="fr-FR" sz="2100" dirty="0" smtClean="0"/>
              <a:t>Plus souvent heuristique</a:t>
            </a:r>
          </a:p>
          <a:p>
            <a:pPr lvl="1" algn="just"/>
            <a:r>
              <a:rPr lang="fr-FR" sz="2100" dirty="0" smtClean="0"/>
              <a:t>Selon </a:t>
            </a:r>
            <a:r>
              <a:rPr lang="fr-FR" sz="2100" dirty="0"/>
              <a:t>qu’on est un enseignant expérimenté (&gt;=6ans) ou novice (&lt;6ans)</a:t>
            </a:r>
          </a:p>
          <a:p>
            <a:pPr lvl="2" algn="just"/>
            <a:r>
              <a:rPr lang="fr-FR" sz="1700" dirty="0" smtClean="0"/>
              <a:t>L’enseignant expérimenté mobilise les exemple plus/moins régulièrement que le novice</a:t>
            </a:r>
            <a:endParaRPr lang="fr-FR" sz="1700" dirty="0"/>
          </a:p>
          <a:p>
            <a:pPr lvl="1" indent="0" algn="just">
              <a:buNone/>
            </a:pPr>
            <a:r>
              <a:rPr lang="nl-BE" sz="1800" b="1" dirty="0"/>
              <a:t>Centré à la fois sur les enseignants et sur les étudiants</a:t>
            </a:r>
          </a:p>
          <a:p>
            <a:pPr lvl="1" algn="just"/>
            <a:r>
              <a:rPr lang="nl-BE" sz="2000" dirty="0"/>
              <a:t>Un apprenant homme comprend-il mieux un exemple exprimé par un homme ?</a:t>
            </a:r>
          </a:p>
          <a:p>
            <a:pPr lvl="1" algn="just"/>
            <a:r>
              <a:rPr lang="nl-BE" sz="2000" dirty="0"/>
              <a:t>Un apprenante femme comprend-elle mieux un exemple exprimé par une femme </a:t>
            </a:r>
            <a:r>
              <a:rPr lang="nl-BE" sz="2000" dirty="0" smtClean="0"/>
              <a:t>?</a:t>
            </a:r>
            <a:endParaRPr lang="fr-FR" sz="2000" b="1" dirty="0" smtClean="0"/>
          </a:p>
          <a:p>
            <a:pPr marL="457200" lvl="1" indent="0" algn="just">
              <a:buNone/>
            </a:pPr>
            <a:r>
              <a:rPr lang="fr-FR" sz="2000" b="1" dirty="0" smtClean="0"/>
              <a:t>Centré </a:t>
            </a:r>
            <a:r>
              <a:rPr lang="fr-FR" sz="2000" b="1" dirty="0"/>
              <a:t>sur les disciplines</a:t>
            </a:r>
          </a:p>
          <a:p>
            <a:pPr lvl="1" algn="just"/>
            <a:r>
              <a:rPr lang="fr-FR" sz="2100" dirty="0" smtClean="0"/>
              <a:t>Des </a:t>
            </a:r>
            <a:r>
              <a:rPr lang="fr-FR" sz="2100" dirty="0"/>
              <a:t>différences de mobilisation d’exemple selon les disciplines (Histoire, Droit, Géologie, Sociologie, </a:t>
            </a:r>
            <a:r>
              <a:rPr lang="mr-IN" sz="2100" dirty="0"/>
              <a:t>…</a:t>
            </a:r>
            <a:r>
              <a:rPr lang="nl-BE" sz="2100" dirty="0" smtClean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62" y="1677979"/>
            <a:ext cx="275557" cy="3888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36" y="1947961"/>
            <a:ext cx="275557" cy="3888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931" y="2875361"/>
            <a:ext cx="275557" cy="3888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148" y="2563266"/>
            <a:ext cx="275557" cy="3888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342" y="2301744"/>
            <a:ext cx="225622" cy="3186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49406" y="3640091"/>
            <a:ext cx="339213" cy="18089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>
                <a:solidFill>
                  <a:schemeClr val="accent1"/>
                </a:solidFill>
              </a:rPr>
              <a:t>Dans le domaine thérapeutique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 marL="457200" lvl="1" indent="0" algn="just">
              <a:buNone/>
            </a:pPr>
            <a:r>
              <a:rPr lang="fr-FR" sz="2200" b="1" dirty="0"/>
              <a:t>Contexte</a:t>
            </a:r>
          </a:p>
          <a:p>
            <a:pPr lvl="1" algn="just"/>
            <a:r>
              <a:rPr lang="fr-FR" sz="2100" dirty="0"/>
              <a:t>Service de diabétologie du CHU Liège</a:t>
            </a:r>
          </a:p>
          <a:p>
            <a:pPr marL="457200" lvl="1" indent="0" algn="just">
              <a:buNone/>
            </a:pPr>
            <a:r>
              <a:rPr lang="fr-FR" sz="2200" b="1" dirty="0"/>
              <a:t>Publics</a:t>
            </a:r>
          </a:p>
          <a:p>
            <a:pPr lvl="1" algn="just"/>
            <a:r>
              <a:rPr lang="fr-FR" sz="2100" dirty="0"/>
              <a:t>Éducateurs thérapeutiques</a:t>
            </a:r>
          </a:p>
          <a:p>
            <a:pPr lvl="1" algn="just"/>
            <a:r>
              <a:rPr lang="fr-FR" sz="2100" dirty="0"/>
              <a:t>Patients diabétiques (type 1 &amp; 2)</a:t>
            </a:r>
          </a:p>
          <a:p>
            <a:pPr marL="457200" lvl="1" indent="0" algn="just">
              <a:buNone/>
            </a:pPr>
            <a:r>
              <a:rPr lang="fr-FR" sz="2200" b="1" dirty="0"/>
              <a:t>Objectifs</a:t>
            </a:r>
          </a:p>
          <a:p>
            <a:pPr lvl="1" algn="just"/>
            <a:r>
              <a:rPr lang="fr-FR" sz="2100" dirty="0"/>
              <a:t>Observer les pratiques langagières du personnel soignant lors des consultations</a:t>
            </a:r>
          </a:p>
          <a:p>
            <a:pPr lvl="1" algn="just"/>
            <a:r>
              <a:rPr lang="fr-FR" sz="2100" dirty="0"/>
              <a:t>Interviewer les patients quant aux consultations</a:t>
            </a:r>
          </a:p>
          <a:p>
            <a:pPr lvl="1" algn="just"/>
            <a:r>
              <a:rPr lang="fr-FR" sz="2100" dirty="0"/>
              <a:t>Observer la mobilisation d’exemples dans le discours thérapeutique</a:t>
            </a:r>
          </a:p>
          <a:p>
            <a:pPr lvl="1" algn="just"/>
            <a:r>
              <a:rPr lang="fr-FR" sz="2100" dirty="0"/>
              <a:t>Evaluer les effets de certaines pratiques langagières (notamment les exemples) sur l’observance des patients</a:t>
            </a:r>
          </a:p>
          <a:p>
            <a:pPr lvl="2" algn="just"/>
            <a:r>
              <a:rPr lang="fr-FR" sz="1900" dirty="0"/>
              <a:t>Récolte de données subjectives (lors des entretiens)</a:t>
            </a:r>
          </a:p>
          <a:p>
            <a:pPr lvl="2" algn="just"/>
            <a:r>
              <a:rPr lang="fr-FR" sz="1900" dirty="0"/>
              <a:t>Récolte de données physiologiques (données démographiques, anthropologiques et biologiques</a:t>
            </a:r>
            <a:r>
              <a:rPr lang="fr-FR" sz="1900" dirty="0" smtClean="0"/>
              <a:t>)</a:t>
            </a:r>
            <a:endParaRPr lang="fr-FR" sz="2100" dirty="0"/>
          </a:p>
          <a:p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1529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Entendre un exemple, ça me fait quoi?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0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057" b="110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dirty="0" err="1" smtClean="0">
                <a:solidFill>
                  <a:srgbClr val="FFFFFF"/>
                </a:solidFill>
              </a:rPr>
              <a:t>L’exemple</a:t>
            </a:r>
            <a:endParaRPr lang="en-US" dirty="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 err="1" smtClean="0">
                <a:solidFill>
                  <a:srgbClr val="FFFFFF"/>
                </a:solidFill>
              </a:rPr>
              <a:t>Différentes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méthodologies</a:t>
            </a:r>
            <a:endParaRPr lang="en-US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 err="1" smtClean="0">
                <a:solidFill>
                  <a:srgbClr val="FFFFFF"/>
                </a:solidFill>
              </a:rPr>
              <a:t>Résultats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actuels</a:t>
            </a:r>
            <a:endParaRPr lang="en-US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Perspectives futures de </a:t>
            </a:r>
            <a:r>
              <a:rPr lang="en-US" dirty="0" err="1">
                <a:solidFill>
                  <a:srgbClr val="FFFFFF"/>
                </a:solidFill>
              </a:rPr>
              <a:t>recherche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2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1A135E-ACC2-4E33-8A7E-F464216A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BE" dirty="0" smtClean="0">
                <a:solidFill>
                  <a:schemeClr val="accent1"/>
                </a:solidFill>
              </a:rPr>
              <a:t>De quoi parle-t-on?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5A89A3-BFB4-4575-BD27-FD78962A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L’EXEMPLE</a:t>
            </a:r>
          </a:p>
          <a:p>
            <a:r>
              <a:rPr lang="fr-BE" sz="2400" dirty="0" smtClean="0"/>
              <a:t>Pratique </a:t>
            </a:r>
            <a:r>
              <a:rPr lang="fr-BE" sz="2400" dirty="0"/>
              <a:t>langagière </a:t>
            </a:r>
            <a:r>
              <a:rPr lang="fr-BE" sz="2400" dirty="0" smtClean="0"/>
              <a:t>omniprésente quasi naturelle (</a:t>
            </a:r>
            <a:r>
              <a:rPr lang="fr-BE" sz="2400" dirty="0" err="1"/>
              <a:t>Delserieys</a:t>
            </a:r>
            <a:r>
              <a:rPr lang="fr-BE" sz="2400" dirty="0"/>
              <a:t> et Martin, 2016)</a:t>
            </a:r>
          </a:p>
          <a:p>
            <a:r>
              <a:rPr lang="fr-BE" sz="2400" dirty="0"/>
              <a:t>Peu de recherches dans le domaine (</a:t>
            </a:r>
            <a:r>
              <a:rPr lang="fr-BE" sz="2400" dirty="0" err="1"/>
              <a:t>Badir</a:t>
            </a:r>
            <a:r>
              <a:rPr lang="fr-BE" sz="2400" dirty="0"/>
              <a:t>, 2011; </a:t>
            </a:r>
            <a:r>
              <a:rPr lang="fr-BE" sz="2400" dirty="0" err="1"/>
              <a:t>Baetens</a:t>
            </a:r>
            <a:r>
              <a:rPr lang="fr-BE" sz="2400" dirty="0"/>
              <a:t>, 2011; </a:t>
            </a:r>
            <a:r>
              <a:rPr lang="fr-BE" sz="2400" dirty="0" err="1"/>
              <a:t>Leininger-Frezal</a:t>
            </a:r>
            <a:r>
              <a:rPr lang="fr-BE" sz="2400" dirty="0"/>
              <a:t>, 2016)</a:t>
            </a:r>
          </a:p>
          <a:p>
            <a:r>
              <a:rPr lang="fr-BE" sz="2400" dirty="0"/>
              <a:t>Une tendance à ne pas définir l’exemple pour ce qu’il est (</a:t>
            </a:r>
            <a:r>
              <a:rPr lang="fr-BE" sz="2400" i="1" dirty="0"/>
              <a:t>sa nature</a:t>
            </a:r>
            <a:r>
              <a:rPr lang="fr-BE" sz="2400" dirty="0"/>
              <a:t>) mais plutôt en fonction des </a:t>
            </a:r>
            <a:r>
              <a:rPr lang="fr-BE" sz="2400" i="1" dirty="0"/>
              <a:t>usages</a:t>
            </a:r>
            <a:r>
              <a:rPr lang="fr-BE" sz="2400" dirty="0"/>
              <a:t> que les individus en font ou à travers les </a:t>
            </a:r>
            <a:r>
              <a:rPr lang="fr-BE" sz="2400" i="1" dirty="0"/>
              <a:t>fonctions</a:t>
            </a:r>
            <a:r>
              <a:rPr lang="fr-BE" sz="2400" dirty="0"/>
              <a:t> auxquelles il tente de répondre (Fossion et Baye, sous-presse)</a:t>
            </a:r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0075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1A135E-ACC2-4E33-8A7E-F464216A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BE" dirty="0" smtClean="0">
                <a:solidFill>
                  <a:schemeClr val="accent1"/>
                </a:solidFill>
              </a:rPr>
              <a:t>DE QUOI PARLE-T-ON?</a:t>
            </a:r>
            <a:br>
              <a:rPr lang="fr-BE" dirty="0" smtClean="0">
                <a:solidFill>
                  <a:schemeClr val="accent1"/>
                </a:solidFill>
              </a:rPr>
            </a:br>
            <a:r>
              <a:rPr lang="fr-BE" sz="1800" dirty="0" smtClean="0">
                <a:solidFill>
                  <a:schemeClr val="accent1"/>
                </a:solidFill>
              </a:rPr>
              <a:t>en linguistique</a:t>
            </a:r>
            <a:endParaRPr lang="fr-BE" sz="18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5A89A3-BFB4-4575-BD27-FD78962A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L’EXEMPLE</a:t>
            </a:r>
          </a:p>
          <a:p>
            <a:r>
              <a:rPr lang="fr-BE" sz="2400" dirty="0" smtClean="0"/>
              <a:t>Auto-reformulation (</a:t>
            </a:r>
            <a:r>
              <a:rPr lang="fr-FR" sz="2400" dirty="0"/>
              <a:t>De </a:t>
            </a:r>
            <a:r>
              <a:rPr lang="fr-FR" sz="2400" dirty="0" err="1"/>
              <a:t>Gaulmyn</a:t>
            </a:r>
            <a:r>
              <a:rPr lang="fr-FR" sz="2400" dirty="0"/>
              <a:t>, </a:t>
            </a:r>
            <a:r>
              <a:rPr lang="fr-FR" sz="2400" dirty="0" smtClean="0"/>
              <a:t>1987)</a:t>
            </a:r>
            <a:endParaRPr lang="fr-BE" sz="2400" dirty="0" smtClean="0"/>
          </a:p>
          <a:p>
            <a:r>
              <a:rPr lang="fr-BE" sz="2400" dirty="0" smtClean="0"/>
              <a:t>Paraphrase avec expansion (</a:t>
            </a:r>
            <a:r>
              <a:rPr lang="fr-FR" sz="2400" dirty="0" err="1" smtClean="0"/>
              <a:t>Gülich</a:t>
            </a:r>
            <a:r>
              <a:rPr lang="fr-FR" sz="2400" dirty="0" smtClean="0"/>
              <a:t> </a:t>
            </a:r>
            <a:r>
              <a:rPr lang="fr-FR" sz="2400" dirty="0"/>
              <a:t>&amp; </a:t>
            </a:r>
            <a:r>
              <a:rPr lang="fr-FR" sz="2400" dirty="0" err="1"/>
              <a:t>Kotschi</a:t>
            </a:r>
            <a:r>
              <a:rPr lang="fr-FR" sz="2400" dirty="0"/>
              <a:t>, 1987) </a:t>
            </a:r>
            <a:endParaRPr lang="fr-BE" sz="2400" dirty="0" smtClean="0"/>
          </a:p>
          <a:p>
            <a:r>
              <a:rPr lang="fr-BE" sz="2400" dirty="0" smtClean="0"/>
              <a:t>Auto ou hétéro-initié </a:t>
            </a:r>
            <a:r>
              <a:rPr lang="fr-FR" sz="2400" dirty="0"/>
              <a:t>(Blondel, 1996</a:t>
            </a:r>
            <a:r>
              <a:rPr lang="fr-FR" sz="2400" dirty="0" smtClean="0"/>
              <a:t>)</a:t>
            </a:r>
            <a:endParaRPr lang="fr-BE" sz="2400" dirty="0" smtClean="0"/>
          </a:p>
          <a:p>
            <a:r>
              <a:rPr lang="fr-BE" sz="2400" dirty="0" smtClean="0"/>
              <a:t>Spontané ou planifié</a:t>
            </a:r>
          </a:p>
          <a:p>
            <a:r>
              <a:rPr lang="fr-BE" sz="2400" dirty="0" smtClean="0"/>
              <a:t>Signalé</a:t>
            </a:r>
            <a:r>
              <a:rPr lang="fr-BE" sz="2400" dirty="0" smtClean="0"/>
              <a:t> par des marqueurs lexico-sémantiques</a:t>
            </a: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558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0747" r="141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0200" y="2640318"/>
            <a:ext cx="8991600" cy="1138773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Differentes</a:t>
            </a:r>
            <a:r>
              <a:rPr lang="en-US" dirty="0">
                <a:solidFill>
                  <a:schemeClr val="tx1"/>
                </a:solidFill>
              </a:rPr>
              <a:t> methodologies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695194" y="5403841"/>
            <a:ext cx="6801612" cy="814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38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fr-FR" sz="2600">
                <a:solidFill>
                  <a:schemeClr val="bg1"/>
                </a:solidFill>
              </a:rPr>
              <a:t>Objectifs et contextes de recherche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xmlns="" id="{4C8D9CDC-F014-47C8-8CA1-064B20001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1795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41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192970"/>
            <a:ext cx="6250769" cy="4311192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5A89A3-BFB4-4575-BD27-FD78962A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Recherche </a:t>
            </a:r>
            <a:r>
              <a:rPr lang="fr-BE" b="1" dirty="0" smtClean="0">
                <a:solidFill>
                  <a:schemeClr val="bg1"/>
                </a:solidFill>
              </a:rPr>
              <a:t>qualitative</a:t>
            </a:r>
            <a:r>
              <a:rPr lang="fr-BE" dirty="0" smtClean="0">
                <a:solidFill>
                  <a:schemeClr val="bg1"/>
                </a:solidFill>
              </a:rPr>
              <a:t> exploratoire (Fossion &amp; </a:t>
            </a:r>
            <a:r>
              <a:rPr lang="fr-BE" dirty="0" err="1" smtClean="0">
                <a:solidFill>
                  <a:schemeClr val="bg1"/>
                </a:solidFill>
              </a:rPr>
              <a:t>Faulx</a:t>
            </a:r>
            <a:r>
              <a:rPr lang="fr-BE" dirty="0" smtClean="0">
                <a:solidFill>
                  <a:schemeClr val="bg1"/>
                </a:solidFill>
              </a:rPr>
              <a:t>, sous-presse)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https://documents.lucidchart.com/documents/081e455d-a3b7-4aaf-9520-c1e7893823eb/pages/0_0?a=1349&amp;x=-52&amp;y=58&amp;w=1857&amp;h=484&amp;store=1&amp;accept=image%2F*&amp;auth=LCA%2042c8e0f287f1e55a23d7ebe8ce782825297d7415-ts%3D14969977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51" y="1722776"/>
            <a:ext cx="8094133" cy="3412447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5A89A3-BFB4-4575-BD27-FD78962A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</a:rPr>
              <a:t>Recherche </a:t>
            </a:r>
            <a:r>
              <a:rPr lang="fr-BE" b="1" dirty="0" smtClean="0">
                <a:solidFill>
                  <a:schemeClr val="bg1"/>
                </a:solidFill>
              </a:rPr>
              <a:t>quantitative</a:t>
            </a:r>
            <a:r>
              <a:rPr lang="fr-BE" dirty="0" smtClean="0">
                <a:solidFill>
                  <a:schemeClr val="bg1"/>
                </a:solidFill>
              </a:rPr>
              <a:t> expérimentale (Fossion &amp; Baye, sous-presse)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édition">
  <a:themeElements>
    <a:clrScheme name="Expédition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Expédition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pédition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36000</TotalTime>
  <Words>1042</Words>
  <Application>Microsoft Macintosh PowerPoint</Application>
  <PresentationFormat>Grand écran</PresentationFormat>
  <Paragraphs>154</Paragraphs>
  <Slides>19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Calibri</vt:lpstr>
      <vt:lpstr>Gill Sans MT</vt:lpstr>
      <vt:lpstr>Mangal</vt:lpstr>
      <vt:lpstr>Times New Roman</vt:lpstr>
      <vt:lpstr>Arial</vt:lpstr>
      <vt:lpstr>Expédition</vt:lpstr>
      <vt:lpstr>Les exemples dans le discours pédagogique : Comment les utiliser et pour quel(s) impact(s)?</vt:lpstr>
      <vt:lpstr>Entendre un exemple, ça me fait quoi?</vt:lpstr>
      <vt:lpstr>Plan</vt:lpstr>
      <vt:lpstr>De quoi parle-t-on?</vt:lpstr>
      <vt:lpstr>DE QUOI PARLE-T-ON? en linguistique</vt:lpstr>
      <vt:lpstr>Differentes methodologies</vt:lpstr>
      <vt:lpstr>Objectifs et contextes de recherche</vt:lpstr>
      <vt:lpstr>Présentation PowerPoint</vt:lpstr>
      <vt:lpstr>Présentation PowerPoint</vt:lpstr>
      <vt:lpstr>Résultats actuels</vt:lpstr>
      <vt:lpstr>Les propriétés de l’exemple (Fossion et Faulx, sous-presse)</vt:lpstr>
      <vt:lpstr>Les impacts de l’exemple (Fossion et Faulx, 2016)</vt:lpstr>
      <vt:lpstr>Présentation PowerPoint</vt:lpstr>
      <vt:lpstr>Les dimensions individuelles (Fossion et Baye, sous-presse)</vt:lpstr>
      <vt:lpstr>Les liens entre propriétés des exemples et impacts</vt:lpstr>
      <vt:lpstr>Les liens entre propriétés des exemples et impacts</vt:lpstr>
      <vt:lpstr>Perspectives futures de recherche</vt:lpstr>
      <vt:lpstr>Dans le domaine pédagogique (études en cours)</vt:lpstr>
      <vt:lpstr>Dans le domaine thérapeutique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exemples dans le discours pédagogiques  Comment les utiliser et pour quel(s) impact(s)?</dc:title>
  <dc:creator>Gilles Fossion</dc:creator>
  <cp:lastModifiedBy>gfossion@gmail.com</cp:lastModifiedBy>
  <cp:revision>31</cp:revision>
  <dcterms:created xsi:type="dcterms:W3CDTF">2018-05-03T08:09:43Z</dcterms:created>
  <dcterms:modified xsi:type="dcterms:W3CDTF">2018-05-28T08:13:27Z</dcterms:modified>
</cp:coreProperties>
</file>