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85" r:id="rId3"/>
    <p:sldId id="282" r:id="rId4"/>
    <p:sldId id="278" r:id="rId5"/>
    <p:sldId id="279" r:id="rId6"/>
    <p:sldId id="275" r:id="rId7"/>
    <p:sldId id="264" r:id="rId8"/>
    <p:sldId id="265" r:id="rId9"/>
    <p:sldId id="281" r:id="rId10"/>
    <p:sldId id="283" r:id="rId11"/>
    <p:sldId id="284" r:id="rId12"/>
    <p:sldId id="266" r:id="rId13"/>
    <p:sldId id="267" r:id="rId14"/>
    <p:sldId id="268" r:id="rId15"/>
    <p:sldId id="269" r:id="rId16"/>
    <p:sldId id="271" r:id="rId17"/>
    <p:sldId id="272" r:id="rId18"/>
    <p:sldId id="276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2" autoAdjust="0"/>
    <p:restoredTop sz="94660"/>
  </p:normalViewPr>
  <p:slideViewPr>
    <p:cSldViewPr>
      <p:cViewPr>
        <p:scale>
          <a:sx n="70" d="100"/>
          <a:sy n="70" d="100"/>
        </p:scale>
        <p:origin x="-123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E2DB9-BF20-4A3D-ADB5-174A3D66A5C5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4903-5476-45EC-B4A8-8326BCA3C30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4903-5476-45EC-B4A8-8326BCA3C3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9F6E73-ECD4-4F62-9683-DA37C2FB2DA4}" type="datetimeFigureOut">
              <a:rPr lang="fr-FR" smtClean="0"/>
              <a:pPr/>
              <a:t>03/09/2012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0036D3-0EDF-412D-AECD-B9CCFA25788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6500858" cy="928694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Matura MT Script Capitals" pitchFamily="66" charset="0"/>
                <a:cs typeface="Aharoni" pitchFamily="2" charset="-79"/>
              </a:rPr>
              <a:t>Contribution à l’étude de l’entomophagie à Kinshasa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Matura MT Script Capitals" pitchFamily="66" charset="0"/>
              <a:cs typeface="Aharoni" pitchFamily="2" charset="-79"/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314"/>
            <a:ext cx="1071538" cy="571480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Image 6" descr="redirec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56"/>
            <a:ext cx="1071538" cy="571480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Image 7" descr="AUW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857256"/>
            <a:ext cx="1071538" cy="571480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4" descr="C:\Users\Jean-Papy\Documents\logoGxAB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4"/>
            <a:ext cx="1071570" cy="571480"/>
          </a:xfrm>
          <a:prstGeom prst="roundRect">
            <a:avLst>
              <a:gd name="adj" fmla="val 859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Rectangle 9"/>
          <p:cNvSpPr/>
          <p:nvPr/>
        </p:nvSpPr>
        <p:spPr>
          <a:xfrm>
            <a:off x="4357686" y="6143644"/>
            <a:ext cx="450059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tura MT Script Capitals" pitchFamily="66" charset="0"/>
                <a:cs typeface="Aharoni" pitchFamily="2" charset="-79"/>
              </a:rPr>
              <a:t>Travail réalisé par : </a:t>
            </a:r>
            <a:r>
              <a:rPr lang="fr-FR" sz="1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cs typeface="Aharoni" pitchFamily="2" charset="-79"/>
              </a:rPr>
              <a:t>PAPY  NSEVOLO</a:t>
            </a:r>
          </a:p>
          <a:p>
            <a:pPr algn="ctr"/>
            <a:r>
              <a:rPr lang="fr-F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tura MT Script Capitals" pitchFamily="66" charset="0"/>
                <a:cs typeface="Aharoni" pitchFamily="2" charset="-79"/>
              </a:rPr>
              <a:t>Promoteur</a:t>
            </a:r>
            <a:r>
              <a:rPr lang="fr-FR" sz="1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tura MT Script Capitals" pitchFamily="66" charset="0"/>
                <a:cs typeface="Aharoni" pitchFamily="2" charset="-79"/>
              </a:rPr>
              <a:t>: </a:t>
            </a:r>
            <a:r>
              <a:rPr lang="fr-FR" sz="1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cs typeface="Aharoni" pitchFamily="2" charset="-79"/>
              </a:rPr>
              <a:t>Prof. FRÉDÉRIC  FRANCIS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 descr="PICT0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1614271"/>
            <a:ext cx="5857916" cy="4393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36D3-0EDF-412D-AECD-B9CCFA25788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704" y="428604"/>
            <a:ext cx="357190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Diversité relativement importante d’insectes comestibles  mais …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574873"/>
            <a:ext cx="3571900" cy="563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Peu de données taxonomiques</a:t>
            </a:r>
            <a:endParaRPr lang="fr-FR" sz="1600" dirty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243" y="1717109"/>
            <a:ext cx="3571900" cy="633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Plusieurs noms vernaculaires</a:t>
            </a:r>
            <a:endParaRPr lang="fr-FR" sz="1600" dirty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867" y="3501764"/>
            <a:ext cx="3571900" cy="81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Difficulté d’accès à des données scientifiques de qualité …</a:t>
            </a:r>
            <a:endParaRPr lang="fr-FR" sz="1600" dirty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1621935" y="1561355"/>
            <a:ext cx="571504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1657654" y="2454330"/>
            <a:ext cx="500066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1621935" y="3347305"/>
            <a:ext cx="571504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>
            <a:off x="1680026" y="5286388"/>
            <a:ext cx="2143140" cy="500066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35323" y="4633983"/>
            <a:ext cx="214314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Pistes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 :</a:t>
            </a:r>
            <a:endParaRPr lang="fr-FR" sz="1600" dirty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1656860" y="4455388"/>
            <a:ext cx="500066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57620" y="5429264"/>
            <a:ext cx="285752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Outils moléculaires … </a:t>
            </a:r>
            <a:endParaRPr lang="fr-FR" sz="1600" dirty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16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8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Diversité d’espèces consommées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3570" y="1428736"/>
            <a:ext cx="3286148" cy="7143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1. Identification taxonomique : </a:t>
            </a:r>
            <a:r>
              <a:rPr lang="fr-FR" u="sng" dirty="0" smtClean="0">
                <a:latin typeface="Matura MT Script Capitals" pitchFamily="66" charset="0"/>
              </a:rPr>
              <a:t>Approche morphologique</a:t>
            </a:r>
            <a:endParaRPr lang="fr-FR" u="sng" dirty="0">
              <a:latin typeface="Matura MT Script Capitals" pitchFamily="66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3929058" y="3786190"/>
          <a:ext cx="4752975" cy="115671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9362"/>
                <a:gridCol w="1024441"/>
                <a:gridCol w="686986"/>
                <a:gridCol w="810910"/>
                <a:gridCol w="540183"/>
                <a:gridCol w="135109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N°</a:t>
                      </a:r>
                      <a:endParaRPr lang="fr-FR" sz="11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Ordre</a:t>
                      </a:r>
                      <a:endParaRPr lang="fr-FR" sz="11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Nbre de familles</a:t>
                      </a:r>
                      <a:endParaRPr lang="fr-FR" sz="11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Nbre d’espèces</a:t>
                      </a:r>
                      <a:endParaRPr lang="fr-FR" sz="11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Ind.</a:t>
                      </a:r>
                      <a:r>
                        <a:rPr lang="en-US" sz="1100" baseline="30000" dirty="0">
                          <a:latin typeface="Berlin Sans FB" pitchFamily="34" charset="0"/>
                        </a:rPr>
                        <a:t>(*)</a:t>
                      </a:r>
                      <a:endParaRPr lang="fr-FR" sz="11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N° échantillons</a:t>
                      </a:r>
                      <a:endParaRPr lang="fr-FR" sz="11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Lépidoptères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2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9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1,2,3,4,5,6,7,8,9,10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2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Coléoptères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2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2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-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11,12,13,14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3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Orthoptères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2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15,16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4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Isoptères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2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</a:t>
                      </a:r>
                      <a:endParaRPr lang="fr-FR" sz="110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17,18</a:t>
                      </a:r>
                      <a:endParaRPr lang="fr-FR" sz="1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27" name="Connecteur droit avec flèche 26"/>
          <p:cNvCxnSpPr/>
          <p:nvPr/>
        </p:nvCxnSpPr>
        <p:spPr>
          <a:xfrm rot="16200000" flipH="1">
            <a:off x="3428992" y="1285860"/>
            <a:ext cx="2357454" cy="164307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/>
          <a:srcRect r="1724"/>
          <a:stretch>
            <a:fillRect/>
          </a:stretch>
        </p:blipFill>
        <p:spPr bwMode="auto">
          <a:xfrm>
            <a:off x="500034" y="1785926"/>
            <a:ext cx="385765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Imag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38622"/>
            <a:ext cx="4000528" cy="2176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428596" y="1357298"/>
            <a:ext cx="9286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OPK6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8" y="3571876"/>
            <a:ext cx="9286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OPK7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16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9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 rot="21179388">
            <a:off x="118660" y="1609054"/>
            <a:ext cx="41434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       M      E1       E2       E3      E4     E5      E6       R1      R2     M      </a:t>
            </a:r>
            <a:endParaRPr lang="fr-FR" sz="12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21236018">
            <a:off x="4293866" y="3878412"/>
            <a:ext cx="414340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       M      E1      E2     E3       E4      E5      E6       R1       R2      M      </a:t>
            </a:r>
            <a:endParaRPr lang="fr-FR" sz="12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Diversité d’espèces consommées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29256" y="1428736"/>
            <a:ext cx="3500462" cy="7143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2. Identification taxonomique : </a:t>
            </a:r>
            <a:r>
              <a:rPr lang="fr-FR" u="sng" dirty="0" smtClean="0">
                <a:latin typeface="Matura MT Script Capitals" pitchFamily="66" charset="0"/>
              </a:rPr>
              <a:t>Approche moléculaire - </a:t>
            </a:r>
            <a:r>
              <a:rPr lang="fr-FR" sz="1600" u="sng" dirty="0" smtClean="0">
                <a:latin typeface="Berlin Sans FB" pitchFamily="34" charset="0"/>
              </a:rPr>
              <a:t>RAPD</a:t>
            </a:r>
            <a:endParaRPr lang="fr-FR" sz="1600" u="sng" dirty="0">
              <a:latin typeface="Berlin Sans FB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4876" y="2143116"/>
            <a:ext cx="435771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Berlin Sans FB" pitchFamily="34" charset="0"/>
                <a:cs typeface="DaunPenh" pitchFamily="2" charset="0"/>
              </a:rPr>
              <a:t>- E1 – E6 : Espèce à identifier </a:t>
            </a:r>
            <a:r>
              <a:rPr lang="fr-FR" sz="1200" dirty="0" smtClean="0">
                <a:latin typeface="Berlin Sans FB" pitchFamily="34" charset="0"/>
                <a:cs typeface="DaunPenh" pitchFamily="2" charset="0"/>
              </a:rPr>
              <a:t>(</a:t>
            </a:r>
            <a:r>
              <a:rPr lang="fr-FR" sz="1200" i="1" dirty="0" smtClean="0">
                <a:latin typeface="Berlin Sans FB" pitchFamily="34" charset="0"/>
                <a:cs typeface="DaunPenh" pitchFamily="2" charset="0"/>
              </a:rPr>
              <a:t>Rhynchophorus </a:t>
            </a:r>
            <a:r>
              <a:rPr lang="fr-FR" sz="1200" i="1" dirty="0" err="1" smtClean="0">
                <a:latin typeface="Berlin Sans FB" pitchFamily="34" charset="0"/>
                <a:cs typeface="DaunPenh" pitchFamily="2" charset="0"/>
              </a:rPr>
              <a:t>sp</a:t>
            </a:r>
            <a:r>
              <a:rPr lang="fr-FR" sz="1200" i="1" dirty="0" smtClean="0">
                <a:latin typeface="Berlin Sans FB" pitchFamily="34" charset="0"/>
                <a:cs typeface="DaunPenh" pitchFamily="2" charset="0"/>
              </a:rPr>
              <a:t>.)</a:t>
            </a:r>
            <a:endParaRPr lang="fr-FR" sz="1200" dirty="0" smtClean="0">
              <a:latin typeface="Berlin Sans FB" pitchFamily="34" charset="0"/>
              <a:cs typeface="DaunPenh" pitchFamily="2" charset="0"/>
            </a:endParaRPr>
          </a:p>
          <a:p>
            <a:pPr algn="ctr"/>
            <a:r>
              <a:rPr lang="fr-FR" sz="1400" dirty="0" smtClean="0">
                <a:latin typeface="Berlin Sans FB" pitchFamily="34" charset="0"/>
                <a:cs typeface="DaunPenh" pitchFamily="2" charset="0"/>
              </a:rPr>
              <a:t>vs</a:t>
            </a:r>
          </a:p>
          <a:p>
            <a:pPr algn="ctr"/>
            <a:r>
              <a:rPr lang="fr-FR" sz="1400" dirty="0" smtClean="0">
                <a:latin typeface="Berlin Sans FB" pitchFamily="34" charset="0"/>
                <a:cs typeface="DaunPenh" pitchFamily="2" charset="0"/>
              </a:rPr>
              <a:t>  - R1 – R2 : Espèce de référence </a:t>
            </a:r>
            <a:r>
              <a:rPr lang="fr-FR" sz="1200" dirty="0" smtClean="0">
                <a:latin typeface="Berlin Sans FB" pitchFamily="34" charset="0"/>
                <a:cs typeface="DaunPenh" pitchFamily="2" charset="0"/>
              </a:rPr>
              <a:t>(</a:t>
            </a:r>
            <a:r>
              <a:rPr lang="fr-FR" sz="1200" i="1" dirty="0" smtClean="0">
                <a:latin typeface="Berlin Sans FB" pitchFamily="34" charset="0"/>
                <a:cs typeface="DaunPenh" pitchFamily="2" charset="0"/>
              </a:rPr>
              <a:t>Rhynchophorus phoenicis)</a:t>
            </a:r>
            <a:endParaRPr lang="fr-FR" sz="1200" dirty="0">
              <a:latin typeface="Berlin Sans FB" pitchFamily="34" charset="0"/>
              <a:cs typeface="DaunPenh" pitchFamily="2" charset="0"/>
            </a:endParaRPr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500034" y="5072074"/>
          <a:ext cx="3214709" cy="63525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98974"/>
                <a:gridCol w="1293971"/>
                <a:gridCol w="1521764"/>
              </a:tblGrid>
              <a:tr h="21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erlin Sans FB" pitchFamily="34" charset="0"/>
                        </a:rPr>
                        <a:t>N°</a:t>
                      </a:r>
                      <a:endParaRPr lang="fr-FR" sz="12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Berlin Sans FB" pitchFamily="34" charset="0"/>
                        </a:rPr>
                        <a:t>Amorce</a:t>
                      </a:r>
                      <a:endParaRPr lang="fr-FR" sz="120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erlin Sans FB" pitchFamily="34" charset="0"/>
                        </a:rPr>
                        <a:t>Séquences 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 5</a:t>
                      </a:r>
                      <a:r>
                        <a:rPr lang="en-US" sz="1200" dirty="0">
                          <a:latin typeface="Berlin Sans FB" pitchFamily="34" charset="0"/>
                        </a:rPr>
                        <a:t>’ → 3’</a:t>
                      </a:r>
                      <a:endParaRPr lang="fr-FR" sz="12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Berlin Sans FB" pitchFamily="34" charset="0"/>
                        </a:rPr>
                        <a:t>1</a:t>
                      </a:r>
                      <a:endParaRPr lang="fr-FR" sz="120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Berlin Sans FB" pitchFamily="34" charset="0"/>
                        </a:rPr>
                        <a:t>OPK6</a:t>
                      </a:r>
                      <a:endParaRPr lang="fr-FR" sz="120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Berlin Sans FB" pitchFamily="34" charset="0"/>
                        </a:rPr>
                        <a:t>CACCTTTCCC</a:t>
                      </a:r>
                      <a:endParaRPr lang="fr-FR" sz="12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latin typeface="Berlin Sans FB" pitchFamily="34" charset="0"/>
                        </a:rPr>
                        <a:t>2</a:t>
                      </a:r>
                      <a:endParaRPr lang="fr-FR" sz="120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>
                          <a:latin typeface="Berlin Sans FB" pitchFamily="34" charset="0"/>
                        </a:rPr>
                        <a:t>OPK7</a:t>
                      </a:r>
                      <a:endParaRPr lang="fr-FR" sz="120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latin typeface="Berlin Sans FB" pitchFamily="34" charset="0"/>
                        </a:rPr>
                        <a:t>AGCGAGCAAG</a:t>
                      </a:r>
                      <a:endParaRPr lang="fr-FR" sz="1200" dirty="0"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cxnSp>
        <p:nvCxnSpPr>
          <p:cNvPr id="32" name="Connecteur droit avec flèche 31"/>
          <p:cNvCxnSpPr/>
          <p:nvPr/>
        </p:nvCxnSpPr>
        <p:spPr>
          <a:xfrm rot="5400000" flipH="1" flipV="1">
            <a:off x="3035289" y="4822041"/>
            <a:ext cx="1215240" cy="79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571868" y="5629930"/>
            <a:ext cx="785818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tura MT Script Capitals" pitchFamily="66" charset="0"/>
              </a:rPr>
              <a:t>2</a:t>
            </a:r>
            <a:r>
              <a:rPr lang="fr-FR" dirty="0" smtClean="0">
                <a:latin typeface="Matura MT Script Capitals" pitchFamily="66" charset="0"/>
              </a:rPr>
              <a:t>. Le commerce des insectes à Kinshasa</a:t>
            </a:r>
            <a:endParaRPr lang="fr-FR" dirty="0">
              <a:latin typeface="Matura MT Script Capital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059363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71810"/>
            <a:ext cx="4524375" cy="2640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1357290" y="500042"/>
            <a:ext cx="242889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Femmes, principales actrices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4282" y="4572008"/>
            <a:ext cx="321471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Activité génératrice de revenus =&gt;    (1) Autonomisation </a:t>
            </a:r>
            <a:r>
              <a:rPr lang="fr-FR" sz="1200" dirty="0" smtClean="0">
                <a:latin typeface="Matura MT Script Capitals" pitchFamily="66" charset="0"/>
              </a:rPr>
              <a:t>&amp; </a:t>
            </a:r>
          </a:p>
          <a:p>
            <a:pPr algn="ctr"/>
            <a:r>
              <a:rPr lang="fr-FR" sz="1200" dirty="0" smtClean="0">
                <a:latin typeface="Matura MT Script Capitals" pitchFamily="66" charset="0"/>
              </a:rPr>
              <a:t>(2)</a:t>
            </a:r>
            <a:r>
              <a:rPr lang="fr-FR" sz="1400" dirty="0" smtClean="0">
                <a:latin typeface="Matura MT Script Capitals" pitchFamily="66" charset="0"/>
              </a:rPr>
              <a:t> Réduction de la pauvreté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2214546" y="1571612"/>
            <a:ext cx="857256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5400000" flipH="1" flipV="1">
            <a:off x="2000232" y="3929066"/>
            <a:ext cx="1071570" cy="5000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14942" y="1785926"/>
            <a:ext cx="242889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Demande fluctuante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rot="16200000" flipV="1">
            <a:off x="5715008" y="4500570"/>
            <a:ext cx="2143140" cy="8572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86314" y="5857892"/>
            <a:ext cx="400052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Facilite l’accès en protéines =&gt; contribution à la réduction de l’insécurité alimentaire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6000764" y="2571744"/>
            <a:ext cx="500063" cy="7144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10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3. Les insectes dans les habitudes alimentaires</a:t>
            </a:r>
            <a:endParaRPr lang="fr-FR" dirty="0">
              <a:latin typeface="Matura MT Script Capital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138737" cy="3640137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1472" y="500042"/>
            <a:ext cx="278608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Bonne intégration de l’entomophagie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rot="5400000">
            <a:off x="2428860" y="1428736"/>
            <a:ext cx="571504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5720" y="4643446"/>
            <a:ext cx="278608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Matura MT Script Capitals" pitchFamily="66" charset="0"/>
              </a:rPr>
              <a:t>Aucune influence : (1) du sexe, (2) de l’âge ou (3) du niveau d’études – </a:t>
            </a:r>
            <a:r>
              <a:rPr lang="fr-FR" sz="1200" dirty="0" smtClean="0">
                <a:solidFill>
                  <a:schemeClr val="bg1"/>
                </a:solidFill>
                <a:latin typeface="Matura MT Script Capitals" pitchFamily="66" charset="0"/>
              </a:rPr>
              <a:t>tous ordres confondus.</a:t>
            </a:r>
            <a:endParaRPr lang="fr-FR" sz="1200" dirty="0">
              <a:solidFill>
                <a:schemeClr val="bg1"/>
              </a:solidFill>
              <a:latin typeface="Matura MT Script Capital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1500166" y="3643314"/>
            <a:ext cx="1071570" cy="5000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71855"/>
            <a:ext cx="4730750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5429256" y="1785926"/>
            <a:ext cx="278608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Matura MT Script Capitals" pitchFamily="66" charset="0"/>
              </a:rPr>
              <a:t>Motivations pour la consommation d’insectes</a:t>
            </a:r>
            <a:endParaRPr lang="fr-FR" dirty="0">
              <a:solidFill>
                <a:schemeClr val="bg1"/>
              </a:solidFill>
              <a:latin typeface="Matura MT Script Capitals" pitchFamily="66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rot="16200000" flipH="1">
            <a:off x="5929323" y="2714620"/>
            <a:ext cx="571502" cy="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406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11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3. Les insectes dans les habitudes alimentaires</a:t>
            </a:r>
            <a:endParaRPr lang="fr-FR" dirty="0">
              <a:latin typeface="Matura MT Script Capital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714752"/>
            <a:ext cx="4143404" cy="2495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5260975" cy="3182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6331450" y="1864613"/>
            <a:ext cx="2526830" cy="778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Offre annuelle relativement stable pour certaines espèces et fluctuante pour d’autres</a:t>
            </a:r>
            <a:endParaRPr lang="fr-FR" sz="1400" dirty="0">
              <a:latin typeface="Matura MT Script Capitals" pitchFamily="66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10800000">
            <a:off x="5572132" y="1428736"/>
            <a:ext cx="857256" cy="5000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71604" y="500042"/>
            <a:ext cx="242889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Matura MT Script Capitals" pitchFamily="66" charset="0"/>
              </a:rPr>
              <a:t>Orthoptères</a:t>
            </a:r>
            <a:endParaRPr lang="fr-FR" sz="1400" dirty="0">
              <a:solidFill>
                <a:srgbClr val="C00000"/>
              </a:solidFill>
              <a:latin typeface="Matura MT Script Capital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4678" y="714356"/>
            <a:ext cx="242889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  <a:latin typeface="Matura MT Script Capitals" pitchFamily="66" charset="0"/>
              </a:rPr>
              <a:t>Lépidoptères</a:t>
            </a:r>
            <a:endParaRPr lang="fr-FR" sz="1400" dirty="0">
              <a:solidFill>
                <a:srgbClr val="0070C0"/>
              </a:solidFill>
              <a:latin typeface="Matura MT Script Capital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596" y="5214950"/>
            <a:ext cx="281258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Modalités de préparation et/ou consommation -</a:t>
            </a:r>
          </a:p>
          <a:p>
            <a:pPr marL="342900" indent="-342900" algn="ctr">
              <a:buAutoNum type="arabicParenBoth"/>
            </a:pPr>
            <a:r>
              <a:rPr lang="fr-FR" sz="1400" dirty="0" smtClean="0">
                <a:latin typeface="Matura MT Script Capitals" pitchFamily="66" charset="0"/>
              </a:rPr>
              <a:t>Plat principal : 33;3% vs</a:t>
            </a:r>
          </a:p>
          <a:p>
            <a:pPr marL="342900" indent="-342900" algn="ctr">
              <a:buAutoNum type="arabicParenBoth"/>
            </a:pPr>
            <a:r>
              <a:rPr lang="fr-FR" sz="1400" dirty="0" smtClean="0">
                <a:latin typeface="Matura MT Script Capitals" pitchFamily="66" charset="0"/>
              </a:rPr>
              <a:t>Accompagnement 57,1% </a:t>
            </a:r>
            <a:endParaRPr lang="fr-FR" sz="1400" dirty="0">
              <a:latin typeface="Matura MT Script Capitals" pitchFamily="66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286116" y="5072074"/>
            <a:ext cx="928694" cy="71438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3. Les insectes dans les habitudes alimentaires</a:t>
            </a:r>
            <a:endParaRPr lang="fr-FR" dirty="0">
              <a:latin typeface="Matura MT Script Capital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4297363" cy="2560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60911" y="3825379"/>
            <a:ext cx="35719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6729" y="3968255"/>
            <a:ext cx="35719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8860" y="4071942"/>
            <a:ext cx="357190" cy="195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5489" y="4182569"/>
            <a:ext cx="35719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a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1307" y="5182701"/>
            <a:ext cx="35719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  <a:latin typeface="Berlin Sans FB" pitchFamily="34" charset="0"/>
              </a:rPr>
              <a:t>b</a:t>
            </a:r>
            <a:endParaRPr lang="fr-FR" sz="1200" dirty="0">
              <a:solidFill>
                <a:schemeClr val="accent6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100" y="2571744"/>
            <a:ext cx="328614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Quantités consommées (g/pers/j):      produits carnés vs insectes</a:t>
            </a:r>
            <a:endParaRPr lang="fr-FR" sz="1600" dirty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2357422" y="3429000"/>
            <a:ext cx="285752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428596" y="1793095"/>
          <a:ext cx="6858048" cy="490728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021805"/>
                <a:gridCol w="930047"/>
                <a:gridCol w="955183"/>
                <a:gridCol w="1045674"/>
                <a:gridCol w="973617"/>
                <a:gridCol w="931722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erlin Sans FB" pitchFamily="34" charset="0"/>
                        </a:rPr>
                        <a:t>(n = 219)</a:t>
                      </a:r>
                      <a:endParaRPr lang="fr-FR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Berlin Sans FB" pitchFamily="34" charset="0"/>
                        </a:rPr>
                        <a:t>Poissons</a:t>
                      </a:r>
                      <a:endParaRPr lang="fr-FR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Berlin Sans FB" pitchFamily="34" charset="0"/>
                        </a:rPr>
                        <a:t>Insectes</a:t>
                      </a:r>
                      <a:endParaRPr lang="fr-FR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Berlin Sans FB" pitchFamily="34" charset="0"/>
                        </a:rPr>
                        <a:t>Volailles</a:t>
                      </a:r>
                      <a:endParaRPr lang="fr-FR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Berlin Sans FB" pitchFamily="34" charset="0"/>
                        </a:rPr>
                        <a:t>Bœuf</a:t>
                      </a:r>
                      <a:endParaRPr lang="fr-FR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Berlin Sans FB" pitchFamily="34" charset="0"/>
                        </a:rPr>
                        <a:t>Porc</a:t>
                      </a:r>
                      <a:endParaRPr lang="fr-FR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Berlin Sans FB" pitchFamily="34" charset="0"/>
                        </a:rPr>
                        <a:t>Fréquence (jours/mois)</a:t>
                      </a:r>
                      <a:endParaRPr lang="fr-FR" sz="140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Berlin Sans FB" pitchFamily="34" charset="0"/>
                        </a:rPr>
                        <a:t>  14.03     </a:t>
                      </a:r>
                      <a:r>
                        <a:rPr lang="en-US" sz="1400" dirty="0" smtClean="0">
                          <a:latin typeface="Berlin Sans FB" pitchFamily="34" charset="0"/>
                        </a:rPr>
                        <a:t>     </a:t>
                      </a:r>
                      <a:r>
                        <a:rPr lang="en-US" sz="1400" dirty="0">
                          <a:latin typeface="Berlin Sans FB" pitchFamily="34" charset="0"/>
                        </a:rPr>
                        <a:t>&gt;      5.1*     </a:t>
                      </a:r>
                      <a:r>
                        <a:rPr lang="en-US" sz="1400" dirty="0" smtClean="0">
                          <a:latin typeface="Berlin Sans FB" pitchFamily="34" charset="0"/>
                        </a:rPr>
                        <a:t>   </a:t>
                      </a:r>
                      <a:r>
                        <a:rPr lang="en-US" sz="1400" dirty="0">
                          <a:latin typeface="Berlin Sans FB" pitchFamily="34" charset="0"/>
                        </a:rPr>
                        <a:t>&gt;      4.13    </a:t>
                      </a:r>
                      <a:r>
                        <a:rPr lang="en-US" sz="1400" dirty="0" smtClean="0">
                          <a:latin typeface="Berlin Sans FB" pitchFamily="34" charset="0"/>
                        </a:rPr>
                        <a:t>      </a:t>
                      </a:r>
                      <a:r>
                        <a:rPr lang="en-US" sz="1400" dirty="0">
                          <a:latin typeface="Berlin Sans FB" pitchFamily="34" charset="0"/>
                        </a:rPr>
                        <a:t>&gt;       2.87   </a:t>
                      </a:r>
                      <a:r>
                        <a:rPr lang="en-US" sz="1400" dirty="0" smtClean="0">
                          <a:latin typeface="Berlin Sans FB" pitchFamily="34" charset="0"/>
                        </a:rPr>
                        <a:t>     </a:t>
                      </a:r>
                      <a:r>
                        <a:rPr lang="en-US" sz="1400" dirty="0">
                          <a:latin typeface="Berlin Sans FB" pitchFamily="34" charset="0"/>
                        </a:rPr>
                        <a:t>&gt;    2.52    </a:t>
                      </a:r>
                      <a:endParaRPr lang="fr-FR" sz="1400" dirty="0"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28662" y="357166"/>
            <a:ext cx="328614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Les insectes sont-ils plus ou moins consommés que les autres produits carnés?</a:t>
            </a:r>
            <a:endParaRPr lang="fr-FR" sz="1600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16200000" flipH="1">
            <a:off x="3214678" y="1214422"/>
            <a:ext cx="500066" cy="5000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321173" cy="2511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ectangle 33"/>
          <p:cNvSpPr/>
          <p:nvPr/>
        </p:nvSpPr>
        <p:spPr>
          <a:xfrm>
            <a:off x="5072066" y="5500702"/>
            <a:ext cx="328614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A propos des non-entomophages: principales raisons de non consommation </a:t>
            </a:r>
            <a:endParaRPr lang="fr-FR" sz="1600" dirty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36" name="Connecteur droit avec flèche 35"/>
          <p:cNvCxnSpPr>
            <a:stCxn id="34" idx="0"/>
          </p:cNvCxnSpPr>
          <p:nvPr/>
        </p:nvCxnSpPr>
        <p:spPr>
          <a:xfrm rot="5400000" flipH="1" flipV="1">
            <a:off x="7072330" y="4572008"/>
            <a:ext cx="571504" cy="128588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57224" y="6310332"/>
            <a:ext cx="257176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erlin Sans FB" pitchFamily="34" charset="0"/>
              </a:rPr>
              <a:t>(F=6,47 ; P&lt; 0,001 )</a:t>
            </a:r>
            <a:endParaRPr lang="en-US" sz="1200" dirty="0">
              <a:latin typeface="Berlin Sans FB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16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13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4. Valeur alimentaire de quelques espèces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428604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Les insectes : un concentré de protéines!</a:t>
            </a:r>
            <a:endParaRPr lang="fr-FR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tura MT Script Capitals" pitchFamily="66" charset="0"/>
            </a:endParaRPr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4614863" cy="2882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875580" y="2147753"/>
            <a:ext cx="3524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a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131043" y="2622416"/>
            <a:ext cx="352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c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735755" y="2638291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cd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394443" y="2733541"/>
            <a:ext cx="352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d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30905" y="2873241"/>
            <a:ext cx="352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e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67368" y="2901816"/>
            <a:ext cx="352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e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303830" y="3117716"/>
            <a:ext cx="352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f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576755" y="3205028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f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200518" y="3338378"/>
            <a:ext cx="247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g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516805" y="2446203"/>
            <a:ext cx="304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951405" y="3195503"/>
            <a:ext cx="352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f</a:t>
            </a: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16200000" flipH="1">
            <a:off x="2464579" y="1535893"/>
            <a:ext cx="785818" cy="14287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15140" y="1285860"/>
            <a:ext cx="228598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Matura MT Script Capitals" pitchFamily="66" charset="0"/>
              </a:rPr>
              <a:t>Teneur variant </a:t>
            </a:r>
          </a:p>
          <a:p>
            <a:pPr algn="ctr"/>
            <a:r>
              <a:rPr lang="fr-FR" sz="1600" dirty="0" smtClean="0">
                <a:latin typeface="Matura MT Script Capitals" pitchFamily="66" charset="0"/>
              </a:rPr>
              <a:t>en fonction de l’ordre, famille, et espèce </a:t>
            </a:r>
            <a:endParaRPr lang="fr-FR" sz="1600" dirty="0">
              <a:latin typeface="Matura MT Script Capital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604" y="5715016"/>
            <a:ext cx="328614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Matura MT Script Capitals" pitchFamily="66" charset="0"/>
              </a:rPr>
              <a:t>Teneur  supérieure &gt; certains produits animaux et végétaux</a:t>
            </a:r>
            <a:endParaRPr lang="fr-FR" sz="1600" dirty="0">
              <a:latin typeface="Matura MT Script Capitals" pitchFamily="66" charset="0"/>
            </a:endParaRPr>
          </a:p>
        </p:txBody>
      </p:sp>
      <p:cxnSp>
        <p:nvCxnSpPr>
          <p:cNvPr id="21" name="Connecteur droit avec flèche 20"/>
          <p:cNvCxnSpPr>
            <a:stCxn id="19" idx="1"/>
            <a:endCxn id="20482" idx="2"/>
          </p:cNvCxnSpPr>
          <p:nvPr/>
        </p:nvCxnSpPr>
        <p:spPr>
          <a:xfrm rot="10800000" flipV="1">
            <a:off x="5051794" y="1893082"/>
            <a:ext cx="1663347" cy="47533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9" idx="1"/>
          </p:cNvCxnSpPr>
          <p:nvPr/>
        </p:nvCxnSpPr>
        <p:spPr>
          <a:xfrm rot="10800000" flipV="1">
            <a:off x="4857752" y="1893082"/>
            <a:ext cx="1857388" cy="89297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9" idx="1"/>
          </p:cNvCxnSpPr>
          <p:nvPr/>
        </p:nvCxnSpPr>
        <p:spPr>
          <a:xfrm rot="10800000" flipV="1">
            <a:off x="3929058" y="1893082"/>
            <a:ext cx="2786082" cy="146447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Accolade ouvrante 30"/>
          <p:cNvSpPr/>
          <p:nvPr/>
        </p:nvSpPr>
        <p:spPr>
          <a:xfrm rot="16200000">
            <a:off x="3036083" y="3607595"/>
            <a:ext cx="357190" cy="3857652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00100" y="2000240"/>
            <a:ext cx="142876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Matura MT Script Capitals" pitchFamily="66" charset="0"/>
              </a:rPr>
              <a:t>% de poids sec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5715008" y="3786190"/>
          <a:ext cx="3048000" cy="23698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285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latin typeface="Berlin Sans FB" pitchFamily="34" charset="0"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erlin Sans FB" pitchFamily="34" charset="0"/>
                        </a:rPr>
                        <a:t>Lépidoptères (Bikubala)</a:t>
                      </a:r>
                      <a:endParaRPr lang="fr-FR" sz="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erlin Sans FB" pitchFamily="34" charset="0"/>
                        </a:rPr>
                        <a:t>Lépidoptères</a:t>
                      </a:r>
                      <a:r>
                        <a:rPr lang="en-US" sz="900" b="0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erlin Sans FB" pitchFamily="34" charset="0"/>
                        </a:rPr>
                        <a:t> (Imbrasia</a:t>
                      </a:r>
                      <a:r>
                        <a:rPr lang="en-US" sz="900" b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erlin Sans FB" pitchFamily="34" charset="0"/>
                        </a:rPr>
                        <a:t>  sp.)</a:t>
                      </a:r>
                      <a:endParaRPr lang="fr-FR" sz="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erlin Sans FB" pitchFamily="34" charset="0"/>
                        </a:rPr>
                        <a:t>Orthoptères</a:t>
                      </a:r>
                      <a:r>
                        <a:rPr lang="fr-FR" sz="900" b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erlin Sans FB" pitchFamily="34" charset="0"/>
                        </a:rPr>
                        <a:t> (</a:t>
                      </a:r>
                      <a:r>
                        <a:rPr lang="fr-FR" sz="900" b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erlin Sans FB" pitchFamily="34" charset="0"/>
                        </a:rPr>
                        <a:t>Makonki)</a:t>
                      </a:r>
                      <a:endParaRPr lang="fr-FR" sz="9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Tryptophane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0.766 ± 0.02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1.012 ± 0.02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0.733 ± 0.01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Lysine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4.913 ± 0.13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4.914 ± 0.03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4.341 ± </a:t>
                      </a:r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0.01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Méthionine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1.077 ± 0.02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1.147 ± 0.01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1.171 ± </a:t>
                      </a:r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0.03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Phénylalanine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2.925 ± 0.07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3.170 ± 0.15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2.255 ± 0.04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Thréonine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3.381 ± 0.09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3.423 ± 0.01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2.762 ± 0.01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Valine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3.853 ± 0.10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4.120 ± 0.02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4.283 ± 0.08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Leucine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4.100 ± 0.11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4.303 ± 0.05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5.403 ± 0.09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Isoleucine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2.821 ± 0.07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2.995 ± 0.03</a:t>
                      </a:r>
                      <a:endParaRPr lang="fr-FR" sz="9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Berlin Sans FB" pitchFamily="34" charset="0"/>
                        </a:rPr>
                        <a:t>2.982 ± 0.03</a:t>
                      </a:r>
                      <a:endParaRPr lang="fr-FR" sz="9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Histidine</a:t>
                      </a:r>
                      <a:endParaRPr lang="fr-FR" sz="900" b="0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2.579 ± 0.06</a:t>
                      </a:r>
                      <a:endParaRPr lang="fr-FR" sz="900" b="1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2.187 ± 0.02</a:t>
                      </a:r>
                      <a:endParaRPr lang="fr-FR" sz="900" b="0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2.077 ± 0.05</a:t>
                      </a:r>
                      <a:endParaRPr lang="fr-FR" sz="900" b="0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Arginine</a:t>
                      </a:r>
                      <a:endParaRPr lang="fr-FR" sz="900" b="0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3.540 ± 0.09</a:t>
                      </a:r>
                      <a:endParaRPr lang="fr-FR" sz="900" b="0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3.562 ± 0.08</a:t>
                      </a:r>
                      <a:endParaRPr lang="fr-FR" sz="900" b="0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92D050"/>
                          </a:solidFill>
                          <a:latin typeface="Berlin Sans FB" pitchFamily="34" charset="0"/>
                        </a:rPr>
                        <a:t>4.278 ± 0.14</a:t>
                      </a:r>
                      <a:endParaRPr lang="fr-FR" sz="900" b="1" i="0" u="none" strike="noStrike" dirty="0">
                        <a:solidFill>
                          <a:srgbClr val="92D050"/>
                        </a:solidFill>
                        <a:latin typeface="Berlin Sans FB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6072198" y="2428868"/>
            <a:ext cx="25002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Matura MT Script Capitals" pitchFamily="66" charset="0"/>
              </a:rPr>
              <a:t>Teneurs appréciables en </a:t>
            </a:r>
            <a:r>
              <a:rPr lang="fr-FR" sz="1600" dirty="0" err="1" smtClean="0">
                <a:latin typeface="Matura MT Script Capitals" pitchFamily="66" charset="0"/>
              </a:rPr>
              <a:t>a.a</a:t>
            </a:r>
            <a:r>
              <a:rPr lang="fr-FR" sz="1600" dirty="0" smtClean="0">
                <a:latin typeface="Matura MT Script Capitals" pitchFamily="66" charset="0"/>
              </a:rPr>
              <a:t>. essentiels et autres …</a:t>
            </a:r>
            <a:endParaRPr lang="fr-FR" sz="1600" dirty="0">
              <a:latin typeface="Matura MT Script Capitals" pitchFamily="66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rot="5400000">
            <a:off x="7250925" y="3393281"/>
            <a:ext cx="428628" cy="714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43042" y="4938724"/>
            <a:ext cx="271464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Berlin Sans FB" pitchFamily="34" charset="0"/>
              </a:rPr>
              <a:t>(F=268,35; P&lt;0,001) </a:t>
            </a:r>
            <a:endParaRPr lang="en-US" sz="1200" dirty="0">
              <a:latin typeface="Berlin Sans FB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16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14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4. Valeur alimentaire de quelques espèces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363" y="552157"/>
            <a:ext cx="300039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Des teneurs raisonnables en lipides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43174" y="1071546"/>
            <a:ext cx="1214446" cy="50006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02337" y="5436795"/>
            <a:ext cx="307183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Teneurs variant en fonction des espèces, des ordres et des familles</a:t>
            </a:r>
            <a:endParaRPr lang="fr-FR" sz="1400" dirty="0">
              <a:latin typeface="Matura MT Script Capital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6030202" y="4967028"/>
            <a:ext cx="285752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… Mais composition en acides gras … ?</a:t>
            </a:r>
            <a:endParaRPr lang="fr-FR" sz="1400" dirty="0">
              <a:latin typeface="Matura MT Script Capital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15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370402" cy="2959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0" name="Connecteur droit avec flèche 9"/>
          <p:cNvCxnSpPr/>
          <p:nvPr/>
        </p:nvCxnSpPr>
        <p:spPr>
          <a:xfrm rot="16200000" flipV="1">
            <a:off x="2786050" y="4429132"/>
            <a:ext cx="1071570" cy="92869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3178959" y="4822041"/>
            <a:ext cx="1214446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786182" y="4214818"/>
            <a:ext cx="1285884" cy="121444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929454" y="3000372"/>
            <a:ext cx="642942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>
            <a:off x="6643702" y="3928272"/>
            <a:ext cx="1857388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 rot="21200472">
            <a:off x="2223303" y="1800068"/>
            <a:ext cx="128588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% de matière sèche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8480429">
            <a:off x="2194810" y="4037297"/>
            <a:ext cx="128588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(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Isoptères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itchFamily="34" charset="0"/>
              </a:rPr>
              <a:t>)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7884" y="214290"/>
            <a:ext cx="3077957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latin typeface="Matura MT Script Capitals" pitchFamily="66" charset="0"/>
              </a:rPr>
              <a:t>En guise de Conclusion …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62" y="1785926"/>
            <a:ext cx="764386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fr-FR" dirty="0" smtClean="0">
                <a:latin typeface="Matura MT Script Capitals" pitchFamily="66" charset="0"/>
              </a:rPr>
              <a:t>Relative diversité en termes d’espèces consommées, mais …</a:t>
            </a:r>
          </a:p>
          <a:p>
            <a:pPr algn="ctr">
              <a:buFont typeface="Wingdings" pitchFamily="2" charset="2"/>
              <a:buChar char="ü"/>
            </a:pPr>
            <a:endParaRPr lang="fr-FR" dirty="0" smtClean="0">
              <a:latin typeface="Matura MT Script Capital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fr-FR" dirty="0" smtClean="0">
                <a:latin typeface="Matura MT Script Capitals" pitchFamily="66" charset="0"/>
              </a:rPr>
              <a:t> Nécessité d’une meilleure identification d’espèces consommées =&gt;   </a:t>
            </a:r>
            <a:r>
              <a:rPr lang="fr-FR" sz="1600" dirty="0" smtClean="0">
                <a:latin typeface="Matura MT Script Capitals" pitchFamily="66" charset="0"/>
              </a:rPr>
              <a:t>Contribution à une meilleure connaissance de la Biodiversité</a:t>
            </a:r>
          </a:p>
          <a:p>
            <a:pPr algn="ctr"/>
            <a:endParaRPr lang="fr-FR" sz="1600" dirty="0" smtClean="0">
              <a:latin typeface="Matura MT Script Capital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fr-FR" dirty="0" smtClean="0">
                <a:latin typeface="Matura MT Script Capitals" pitchFamily="66" charset="0"/>
              </a:rPr>
              <a:t> Améliore disponibilité en protéines, </a:t>
            </a:r>
            <a:r>
              <a:rPr lang="fr-FR" dirty="0" err="1" smtClean="0">
                <a:latin typeface="Matura MT Script Capitals" pitchFamily="66" charset="0"/>
              </a:rPr>
              <a:t>aa</a:t>
            </a:r>
            <a:r>
              <a:rPr lang="fr-FR" dirty="0" smtClean="0">
                <a:latin typeface="Matura MT Script Capitals" pitchFamily="66" charset="0"/>
              </a:rPr>
              <a:t> essentiels et lipides =&gt; </a:t>
            </a:r>
            <a:r>
              <a:rPr lang="fr-FR" sz="1600" dirty="0" smtClean="0">
                <a:latin typeface="Matura MT Script Capitals" pitchFamily="66" charset="0"/>
              </a:rPr>
              <a:t>Contribution à la réduction de l’insécurité alimentaire</a:t>
            </a:r>
            <a:endParaRPr lang="fr-FR" dirty="0" smtClean="0">
              <a:latin typeface="Matura MT Script Capitals" pitchFamily="66" charset="0"/>
            </a:endParaRPr>
          </a:p>
          <a:p>
            <a:pPr algn="ctr"/>
            <a:endParaRPr lang="fr-FR" dirty="0" smtClean="0">
              <a:latin typeface="Matura MT Script Capital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fr-FR" dirty="0" smtClean="0">
                <a:latin typeface="Matura MT Script Capitals" pitchFamily="66" charset="0"/>
              </a:rPr>
              <a:t> Génération de revenus pour les femmes et les populations rurales =&gt; </a:t>
            </a:r>
            <a:r>
              <a:rPr lang="fr-FR" sz="1600" dirty="0" smtClean="0">
                <a:latin typeface="Matura MT Script Capitals" pitchFamily="66" charset="0"/>
              </a:rPr>
              <a:t>Contribution à la réduction de la pauvreté</a:t>
            </a:r>
          </a:p>
          <a:p>
            <a:pPr algn="ctr">
              <a:buFont typeface="Wingdings" pitchFamily="2" charset="2"/>
              <a:buChar char="ü"/>
            </a:pPr>
            <a:endParaRPr lang="fr-FR" dirty="0" smtClean="0">
              <a:latin typeface="Matura MT Script Capitals" pitchFamily="66" charset="0"/>
            </a:endParaRPr>
          </a:p>
          <a:p>
            <a:pPr algn="ctr"/>
            <a:endParaRPr lang="fr-FR" dirty="0" smtClean="0">
              <a:latin typeface="Matura MT Script Capital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64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16</a:t>
            </a:r>
            <a:endParaRPr lang="en-US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ICT0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000240"/>
            <a:ext cx="2286016" cy="2286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Image 1" descr="PICT0213.JPG"/>
          <p:cNvPicPr>
            <a:picLocks noChangeAspect="1"/>
          </p:cNvPicPr>
          <p:nvPr/>
        </p:nvPicPr>
        <p:blipFill>
          <a:blip r:embed="rId3" cstate="print"/>
          <a:srcRect t="5296"/>
          <a:stretch>
            <a:fillRect/>
          </a:stretch>
        </p:blipFill>
        <p:spPr>
          <a:xfrm>
            <a:off x="3214678" y="4286256"/>
            <a:ext cx="2615009" cy="1857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 2" descr="Vente Chen1.jpg"/>
          <p:cNvPicPr>
            <a:picLocks noChangeAspect="1"/>
          </p:cNvPicPr>
          <p:nvPr/>
        </p:nvPicPr>
        <p:blipFill>
          <a:blip r:embed="rId4" cstate="print"/>
          <a:srcRect t="21088"/>
          <a:stretch>
            <a:fillRect/>
          </a:stretch>
        </p:blipFill>
        <p:spPr>
          <a:xfrm>
            <a:off x="3143240" y="1785926"/>
            <a:ext cx="2500329" cy="1959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42910" y="357166"/>
            <a:ext cx="778674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Merci pour votre attention !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pic>
        <p:nvPicPr>
          <p:cNvPr id="5" name="Image 4" descr="Vendeuse Ins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143248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429124" y="5959824"/>
            <a:ext cx="178595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Bon appétit …</a:t>
            </a:r>
          </a:p>
          <a:p>
            <a:pPr algn="ctr"/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5074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Contexte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785926"/>
            <a:ext cx="8358246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fr-FR" dirty="0" smtClean="0"/>
          </a:p>
          <a:p>
            <a:pPr algn="ctr"/>
            <a:r>
              <a:rPr lang="fr-FR" dirty="0" smtClean="0">
                <a:latin typeface="Matura MT Script Capitals" pitchFamily="66" charset="0"/>
              </a:rPr>
              <a:t>Kinshasa (R.D. Congo)</a:t>
            </a:r>
          </a:p>
          <a:p>
            <a:pPr algn="ctr"/>
            <a:endParaRPr lang="fr-FR" dirty="0" smtClean="0">
              <a:latin typeface="Matura MT Script Capitals" pitchFamily="66" charset="0"/>
            </a:endParaRPr>
          </a:p>
          <a:p>
            <a:pPr algn="ctr">
              <a:buFontTx/>
              <a:buChar char="-"/>
            </a:pPr>
            <a:r>
              <a:rPr lang="fr-FR" dirty="0" smtClean="0">
                <a:latin typeface="Matura MT Script Capitals" pitchFamily="66" charset="0"/>
              </a:rPr>
              <a:t>Insécurité alimentaire importante</a:t>
            </a:r>
            <a:r>
              <a:rPr lang="fr-FR" baseline="30000" dirty="0" smtClean="0">
                <a:latin typeface="Matura MT Script Capitals" pitchFamily="66" charset="0"/>
              </a:rPr>
              <a:t>1</a:t>
            </a:r>
            <a:r>
              <a:rPr lang="fr-FR" dirty="0" smtClean="0">
                <a:latin typeface="Matura MT Script Capitals" pitchFamily="66" charset="0"/>
              </a:rPr>
              <a:t> ,</a:t>
            </a:r>
          </a:p>
          <a:p>
            <a:pPr algn="ctr">
              <a:buFontTx/>
              <a:buChar char="-"/>
            </a:pPr>
            <a:r>
              <a:rPr lang="fr-FR" dirty="0" smtClean="0">
                <a:latin typeface="Matura MT Script Capitals" pitchFamily="66" charset="0"/>
              </a:rPr>
              <a:t> Malnutrition infantile en augmentation</a:t>
            </a:r>
            <a:r>
              <a:rPr lang="fr-FR" baseline="30000" dirty="0" smtClean="0">
                <a:latin typeface="Matura MT Script Capitals" pitchFamily="66" charset="0"/>
              </a:rPr>
              <a:t>1</a:t>
            </a:r>
            <a:r>
              <a:rPr lang="fr-FR" dirty="0" smtClean="0">
                <a:latin typeface="Matura MT Script Capitals" pitchFamily="66" charset="0"/>
              </a:rPr>
              <a:t>,</a:t>
            </a:r>
          </a:p>
          <a:p>
            <a:pPr algn="ctr">
              <a:buFontTx/>
              <a:buChar char="-"/>
            </a:pPr>
            <a:r>
              <a:rPr lang="fr-FR" dirty="0" smtClean="0">
                <a:latin typeface="Matura MT Script Capitals" pitchFamily="66" charset="0"/>
              </a:rPr>
              <a:t> Faibles revenus des ménages</a:t>
            </a:r>
            <a:r>
              <a:rPr lang="fr-FR" baseline="30000" dirty="0" smtClean="0">
                <a:latin typeface="Matura MT Script Capitals" pitchFamily="66" charset="0"/>
              </a:rPr>
              <a:t>1</a:t>
            </a:r>
            <a:r>
              <a:rPr lang="fr-FR" dirty="0" smtClean="0">
                <a:latin typeface="Matura MT Script Capitals" pitchFamily="66" charset="0"/>
              </a:rPr>
              <a:t>; </a:t>
            </a:r>
          </a:p>
          <a:p>
            <a:endParaRPr lang="fr-FR" dirty="0" smtClean="0">
              <a:latin typeface="Matura MT Script Capitals" pitchFamily="66" charset="0"/>
            </a:endParaRP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Malgré</a:t>
            </a:r>
            <a:r>
              <a:rPr lang="fr-FR" dirty="0" smtClean="0">
                <a:latin typeface="Matura MT Script Capitals" pitchFamily="66" charset="0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Matura MT Script Capitals" pitchFamily="66" charset="0"/>
              </a:rPr>
              <a:t>… </a:t>
            </a:r>
          </a:p>
          <a:p>
            <a:endParaRPr lang="fr-FR" dirty="0" smtClean="0">
              <a:latin typeface="Matura MT Script Capitals" pitchFamily="66" charset="0"/>
            </a:endParaRPr>
          </a:p>
          <a:p>
            <a:pPr algn="ctr"/>
            <a:r>
              <a:rPr lang="fr-FR" dirty="0" smtClean="0">
                <a:latin typeface="Matura MT Script Capitals" pitchFamily="66" charset="0"/>
              </a:rPr>
              <a:t>-Relative abondance en espèces d’insectes</a:t>
            </a:r>
            <a:r>
              <a:rPr lang="fr-FR" baseline="30000" dirty="0" smtClean="0">
                <a:latin typeface="Matura MT Script Capitals" pitchFamily="66" charset="0"/>
              </a:rPr>
              <a:t>2</a:t>
            </a:r>
            <a:r>
              <a:rPr lang="fr-FR" dirty="0" smtClean="0">
                <a:latin typeface="Matura MT Script Capitals" pitchFamily="66" charset="0"/>
              </a:rPr>
              <a:t>.</a:t>
            </a:r>
          </a:p>
          <a:p>
            <a:pPr algn="ctr"/>
            <a:r>
              <a:rPr lang="fr-FR" dirty="0" smtClean="0">
                <a:latin typeface="Matura MT Script Capitals" pitchFamily="66" charset="0"/>
              </a:rPr>
              <a:t>- Disponibilité en ressources naturelles</a:t>
            </a:r>
            <a:r>
              <a:rPr lang="fr-FR" baseline="30000" dirty="0" smtClean="0">
                <a:latin typeface="Matura MT Script Capitals" pitchFamily="66" charset="0"/>
              </a:rPr>
              <a:t>3</a:t>
            </a:r>
            <a:r>
              <a:rPr lang="fr-FR" dirty="0" smtClean="0">
                <a:latin typeface="Matura MT Script Capitals" pitchFamily="66" charset="0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6330662"/>
            <a:ext cx="785818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fr-FR" sz="1400" baseline="30000" dirty="0" smtClean="0">
                <a:latin typeface="Berlin Sans FB" pitchFamily="34" charset="0"/>
              </a:rPr>
              <a:t>1 </a:t>
            </a:r>
            <a:r>
              <a:rPr lang="fr-FR" sz="1400" dirty="0" err="1" smtClean="0">
                <a:latin typeface="Berlin Sans FB" pitchFamily="34" charset="0"/>
              </a:rPr>
              <a:t>Kakonde</a:t>
            </a:r>
            <a:r>
              <a:rPr lang="fr-FR" sz="1400" dirty="0" smtClean="0">
                <a:latin typeface="Berlin Sans FB" pitchFamily="34" charset="0"/>
              </a:rPr>
              <a:t> et Tollens (2004), 	     </a:t>
            </a:r>
            <a:r>
              <a:rPr lang="fr-FR" sz="1400" baseline="30000" dirty="0" smtClean="0">
                <a:latin typeface="Berlin Sans FB" pitchFamily="34" charset="0"/>
              </a:rPr>
              <a:t>2  </a:t>
            </a:r>
            <a:r>
              <a:rPr lang="fr-FR" sz="1400" dirty="0" smtClean="0">
                <a:latin typeface="Berlin Sans FB" pitchFamily="34" charset="0"/>
              </a:rPr>
              <a:t>Malaisse (1997)	             </a:t>
            </a:r>
            <a:r>
              <a:rPr lang="fr-FR" sz="1400" baseline="30000" dirty="0" smtClean="0">
                <a:latin typeface="Berlin Sans FB" pitchFamily="34" charset="0"/>
              </a:rPr>
              <a:t>3 </a:t>
            </a:r>
            <a:r>
              <a:rPr lang="fr-FR" sz="1400" dirty="0" smtClean="0">
                <a:latin typeface="Berlin Sans FB" pitchFamily="34" charset="0"/>
              </a:rPr>
              <a:t>Vantomme et </a:t>
            </a:r>
            <a:r>
              <a:rPr lang="fr-FR" sz="1400" i="1" dirty="0" smtClean="0">
                <a:latin typeface="Berlin Sans FB" pitchFamily="34" charset="0"/>
              </a:rPr>
              <a:t>al.</a:t>
            </a:r>
            <a:r>
              <a:rPr lang="fr-FR" sz="1400" dirty="0" smtClean="0">
                <a:latin typeface="Berlin Sans FB" pitchFamily="34" charset="0"/>
              </a:rPr>
              <a:t>  (2004), </a:t>
            </a:r>
            <a:endParaRPr lang="fr-FR" sz="1400" dirty="0">
              <a:latin typeface="Berlin Sans FB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l="16786" t="14970" r="15457" b="8982"/>
          <a:stretch>
            <a:fillRect/>
          </a:stretch>
        </p:blipFill>
        <p:spPr bwMode="auto">
          <a:xfrm>
            <a:off x="571472" y="508142"/>
            <a:ext cx="2818902" cy="192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500826" y="5643578"/>
            <a:ext cx="192882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  <a:latin typeface="Matura MT Script Capitals" pitchFamily="66" charset="0"/>
              </a:rPr>
              <a:t>Objectifs …</a:t>
            </a:r>
            <a:endParaRPr lang="fr-FR" sz="1600" dirty="0">
              <a:solidFill>
                <a:schemeClr val="bg1">
                  <a:lumMod val="85000"/>
                </a:schemeClr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5074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Objectif 1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2643182"/>
            <a:ext cx="8429684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fr-FR" dirty="0" smtClean="0">
                <a:latin typeface="Matura MT Script Capitals" pitchFamily="66" charset="0"/>
              </a:rPr>
              <a:t> </a:t>
            </a:r>
            <a:r>
              <a:rPr lang="fr-FR" sz="2400" dirty="0" smtClean="0">
                <a:latin typeface="Matura MT Script Capitals" pitchFamily="66" charset="0"/>
              </a:rPr>
              <a:t>Contribution à l’inventaire et identification des espèces consommées :</a:t>
            </a:r>
          </a:p>
          <a:p>
            <a:pPr algn="ctr"/>
            <a:endParaRPr lang="fr-FR" sz="900" dirty="0" smtClean="0">
              <a:latin typeface="Matura MT Script Capitals" pitchFamily="66" charset="0"/>
            </a:endParaRP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Quels ordres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 Quelles familles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Quelles espèces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Quels outils ?</a:t>
            </a:r>
          </a:p>
        </p:txBody>
      </p:sp>
      <p:pic>
        <p:nvPicPr>
          <p:cNvPr id="6" name="Image 5" descr="25052012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</a:t>
            </a:r>
            <a:endParaRPr lang="en-US" sz="1400" dirty="0"/>
          </a:p>
        </p:txBody>
      </p:sp>
      <p:pic>
        <p:nvPicPr>
          <p:cNvPr id="8" name="Picture 1" descr="C:\Users\Jean-Papy\Pictures\From Garba\PICT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88343">
            <a:off x="354744" y="4049721"/>
            <a:ext cx="2283447" cy="215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 descr="PICT0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3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659143"/>
            <a:ext cx="821537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 Contribution à une meilleure caractérisation de l’entomophagie à Kinshasa :</a:t>
            </a:r>
          </a:p>
          <a:p>
            <a:pPr algn="ctr">
              <a:buFont typeface="Wingdings" pitchFamily="2" charset="2"/>
              <a:buChar char="v"/>
            </a:pPr>
            <a:endParaRPr lang="fr-FR" sz="2400" dirty="0" smtClean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  <a:p>
            <a:pPr algn="ctr">
              <a:buFontTx/>
              <a:buChar char="-"/>
            </a:pPr>
            <a:r>
              <a:rPr lang="fr-FR" sz="2400" dirty="0" smtClean="0">
                <a:solidFill>
                  <a:schemeClr val="bg2"/>
                </a:solidFill>
                <a:latin typeface="Matura MT Script Capitals" pitchFamily="66" charset="0"/>
              </a:rPr>
              <a:t> </a:t>
            </a: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Motivations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Habitudes alimentaires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Implications sociales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Implications économiques ?</a:t>
            </a:r>
          </a:p>
          <a:p>
            <a:pPr algn="ctr">
              <a:buFontTx/>
              <a:buChar char="-"/>
            </a:pPr>
            <a:endParaRPr lang="fr-FR" sz="2400" dirty="0" smtClean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5074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Objectif 2</a:t>
            </a:r>
            <a:endParaRPr lang="fr-FR" dirty="0">
              <a:latin typeface="Matura MT Script Capitals" pitchFamily="66" charset="0"/>
            </a:endParaRPr>
          </a:p>
        </p:txBody>
      </p:sp>
      <p:pic>
        <p:nvPicPr>
          <p:cNvPr id="5" name="Image 4" descr="Vente In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572008"/>
            <a:ext cx="2286016" cy="1885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 6" descr="Vendeuse Ins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5" y="4286256"/>
            <a:ext cx="2500331" cy="2105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2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Makok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14414" y="2714620"/>
            <a:ext cx="70723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Contribution à une meilleure caractérisation de la valeur alimentaire des insectes consommés dans la capitale :</a:t>
            </a:r>
          </a:p>
          <a:p>
            <a:pPr algn="ctr"/>
            <a:endParaRPr lang="fr-FR" sz="1200" dirty="0" smtClean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Protéines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 Acides aminés ?</a:t>
            </a:r>
          </a:p>
          <a:p>
            <a:pPr algn="ctr">
              <a:buFontTx/>
              <a:buChar char="-"/>
            </a:pPr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 Lipides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5074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Objectif 3</a:t>
            </a:r>
            <a:endParaRPr lang="fr-FR" dirty="0">
              <a:latin typeface="Matura MT Script Capitals" pitchFamily="66" charset="0"/>
            </a:endParaRPr>
          </a:p>
        </p:txBody>
      </p:sp>
      <p:pic>
        <p:nvPicPr>
          <p:cNvPr id="5" name="Image 4" descr="31052012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1080" y="4502591"/>
            <a:ext cx="2664324" cy="1998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3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Matériel et méthodes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928802"/>
            <a:ext cx="8429684" cy="4500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fr-FR" sz="2200" dirty="0" smtClean="0">
                <a:latin typeface="Matura MT Script Capitals" pitchFamily="66" charset="0"/>
              </a:rPr>
              <a:t>Collecte d’espèces consommées à travers la capitale</a:t>
            </a:r>
          </a:p>
          <a:p>
            <a:pPr marL="457200" indent="-457200" algn="ctr">
              <a:buAutoNum type="arabicPeriod"/>
            </a:pPr>
            <a:endParaRPr lang="fr-FR" dirty="0" smtClean="0">
              <a:latin typeface="Matura MT Script Capitals" pitchFamily="66" charset="0"/>
            </a:endParaRPr>
          </a:p>
          <a:p>
            <a:pPr algn="ctr"/>
            <a:r>
              <a:rPr lang="fr-FR" sz="2200" dirty="0" smtClean="0">
                <a:latin typeface="Matura MT Script Capitals" pitchFamily="66" charset="0"/>
              </a:rPr>
              <a:t>2. Identification taxonomique :</a:t>
            </a:r>
          </a:p>
          <a:p>
            <a:pPr algn="ctr"/>
            <a:r>
              <a:rPr lang="fr-FR" sz="2200" dirty="0" smtClean="0">
                <a:latin typeface="Matura MT Script Capitals" pitchFamily="66" charset="0"/>
              </a:rPr>
              <a:t>- Approche morphologique (clés dichotomiques)</a:t>
            </a:r>
          </a:p>
          <a:p>
            <a:pPr algn="ctr">
              <a:buFontTx/>
              <a:buChar char="-"/>
            </a:pPr>
            <a:r>
              <a:rPr lang="fr-FR" sz="2200" dirty="0" smtClean="0">
                <a:latin typeface="Matura MT Script Capitals" pitchFamily="66" charset="0"/>
              </a:rPr>
              <a:t> Typage moléculaire (amorces aléatoires) </a:t>
            </a:r>
          </a:p>
          <a:p>
            <a:pPr algn="ctr">
              <a:buFontTx/>
              <a:buChar char="-"/>
            </a:pPr>
            <a:endParaRPr lang="fr-FR" dirty="0" smtClean="0">
              <a:latin typeface="Matura MT Script Capitals" pitchFamily="66" charset="0"/>
            </a:endParaRPr>
          </a:p>
          <a:p>
            <a:pPr algn="ctr"/>
            <a:r>
              <a:rPr lang="fr-FR" sz="2200" dirty="0" smtClean="0">
                <a:latin typeface="Matura MT Script Capitals" pitchFamily="66" charset="0"/>
              </a:rPr>
              <a:t>3. Enquêtes auprès des vendeurs et consommateurs d’insectes</a:t>
            </a:r>
          </a:p>
          <a:p>
            <a:pPr algn="ctr"/>
            <a:endParaRPr lang="fr-FR" dirty="0" smtClean="0">
              <a:latin typeface="Matura MT Script Capitals" pitchFamily="66" charset="0"/>
            </a:endParaRPr>
          </a:p>
          <a:p>
            <a:pPr algn="ctr"/>
            <a:r>
              <a:rPr lang="fr-FR" sz="2200" dirty="0" smtClean="0">
                <a:latin typeface="Matura MT Script Capitals" pitchFamily="66" charset="0"/>
              </a:rPr>
              <a:t>4. Analyses chimiques (Dumas, </a:t>
            </a:r>
            <a:r>
              <a:rPr lang="fr-FR" sz="2200" dirty="0" err="1" smtClean="0">
                <a:latin typeface="Matura MT Script Capitals" pitchFamily="66" charset="0"/>
              </a:rPr>
              <a:t>Folch</a:t>
            </a:r>
            <a:r>
              <a:rPr lang="fr-FR" sz="2200" dirty="0" smtClean="0">
                <a:latin typeface="Matura MT Script Capitals" pitchFamily="66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482" y="6286520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143636" y="5857892"/>
            <a:ext cx="2714644" cy="7143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  <a:latin typeface="Matura MT Script Capitals" pitchFamily="66" charset="0"/>
              </a:rPr>
              <a:t>Résultats …</a:t>
            </a:r>
            <a:endParaRPr lang="fr-FR" dirty="0">
              <a:solidFill>
                <a:schemeClr val="bg2"/>
              </a:solidFill>
              <a:latin typeface="Matura MT Script Capitals" pitchFamily="66" charset="0"/>
            </a:endParaRPr>
          </a:p>
        </p:txBody>
      </p:sp>
      <p:pic>
        <p:nvPicPr>
          <p:cNvPr id="8" name="Image 7" descr="Vente In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2428892" cy="1821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ICT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 12" descr="PICT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500042"/>
            <a:ext cx="2952738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 13" descr="PICT0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429132"/>
            <a:ext cx="2857486" cy="2143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Image 14" descr="250520124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4506" y="2000240"/>
            <a:ext cx="3119459" cy="2339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Diversité d’espèces consommées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430" y="6357958"/>
            <a:ext cx="157163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Orthoptères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4786322"/>
            <a:ext cx="292895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Coléoptères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85918" y="357166"/>
            <a:ext cx="292895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Lépidoptères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15042" y="1711290"/>
            <a:ext cx="292895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Isoptères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285728"/>
            <a:ext cx="200026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Matura MT Script Capitals" pitchFamily="66" charset="0"/>
              </a:rPr>
              <a:t>Quatre ordres principaux :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3570" y="1428736"/>
            <a:ext cx="3286148" cy="7143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1. Identification taxonomique : </a:t>
            </a:r>
            <a:r>
              <a:rPr lang="fr-FR" u="sng" dirty="0" smtClean="0">
                <a:latin typeface="Matura MT Script Capitals" pitchFamily="66" charset="0"/>
              </a:rPr>
              <a:t>Approche morphologique</a:t>
            </a:r>
            <a:endParaRPr lang="fr-FR" u="sng" dirty="0">
              <a:latin typeface="Matura MT Script Capital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876" y="2643182"/>
            <a:ext cx="4143404" cy="680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          Lépidoptères : </a:t>
            </a:r>
          </a:p>
          <a:p>
            <a:pPr algn="ctr"/>
            <a:endParaRPr lang="fr-FR" sz="1500" b="1" dirty="0" smtClean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  <a:p>
            <a:pPr marL="342900" indent="-342900" algn="ctr">
              <a:buAutoNum type="arabicParenBoth"/>
            </a:pPr>
            <a:r>
              <a:rPr lang="fr-FR" sz="1500" b="1" dirty="0" smtClean="0">
                <a:solidFill>
                  <a:schemeClr val="bg1">
                    <a:lumMod val="75000"/>
                  </a:schemeClr>
                </a:solidFill>
                <a:latin typeface="Matura MT Script Capitals" pitchFamily="66" charset="0"/>
              </a:rPr>
              <a:t>Principaux insectes vendus et consommés, </a:t>
            </a:r>
          </a:p>
          <a:p>
            <a:pPr marL="342900" indent="-342900" algn="ctr">
              <a:buAutoNum type="arabicParenBoth"/>
            </a:pPr>
            <a:r>
              <a:rPr lang="fr-FR" sz="1500" b="1" dirty="0" smtClean="0">
                <a:solidFill>
                  <a:schemeClr val="bg1">
                    <a:lumMod val="75000"/>
                  </a:schemeClr>
                </a:solidFill>
                <a:latin typeface="Matura MT Script Capitals" pitchFamily="66" charset="0"/>
              </a:rPr>
              <a:t>Diversité plus importante.</a:t>
            </a:r>
          </a:p>
        </p:txBody>
      </p:sp>
      <p:pic>
        <p:nvPicPr>
          <p:cNvPr id="2050" name="Picture 2" descr="C:\Users\Jean-Papy\Desktop\photosinsectes\ch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927">
            <a:off x="2071561" y="4182493"/>
            <a:ext cx="2254040" cy="1839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Jean-Papy\Desktop\photosinsectes\Makon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256691" cy="2000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Users\Jean-Papy\Desktop\photosinsectes\Mikwa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2071702" cy="1922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Jean-Papy\Pictures\Annexe\PICT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9785">
            <a:off x="2442300" y="570948"/>
            <a:ext cx="2357453" cy="1825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6</a:t>
            </a:r>
            <a:endParaRPr lang="en-US" sz="1400" dirty="0"/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4643438" y="3929066"/>
          <a:ext cx="4147820" cy="23134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76835"/>
                <a:gridCol w="1068029"/>
                <a:gridCol w="1398171"/>
                <a:gridCol w="1304785"/>
              </a:tblGrid>
              <a:tr h="26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N° éch.</a:t>
                      </a:r>
                      <a:endParaRPr lang="fr-FR" sz="1100" b="1" dirty="0">
                        <a:solidFill>
                          <a:srgbClr val="002060"/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33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Famille</a:t>
                      </a:r>
                      <a:endParaRPr lang="fr-FR" sz="1100" b="1" dirty="0">
                        <a:solidFill>
                          <a:srgbClr val="002060"/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Nom</a:t>
                      </a:r>
                      <a:endParaRPr lang="fr-FR" sz="1100" dirty="0">
                        <a:latin typeface="Berlin Sans FB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vernaculaire</a:t>
                      </a:r>
                      <a:endParaRPr lang="fr-FR" sz="1100" b="1" dirty="0">
                        <a:solidFill>
                          <a:srgbClr val="002060"/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erlin Sans FB" pitchFamily="34" charset="0"/>
                        </a:rPr>
                        <a:t>Nom scientifique</a:t>
                      </a:r>
                      <a:endParaRPr lang="fr-FR" sz="1100" b="1" dirty="0">
                        <a:solidFill>
                          <a:srgbClr val="002060"/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Saturniidae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Bingubala Jaune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?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2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Saturniidae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Bikubala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Elaphrodes</a:t>
                      </a: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lactea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3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Notodontidae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Tungubi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Cirina forda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4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Saturniidae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Mikwati-Campagne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Imbrasia sp.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5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Saturniidae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Misati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?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6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Notodontidae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Mingingi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?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7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Saturniidae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Makonzo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Imbrasia sp.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8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Saturniidae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Mangaya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Imbrasia sp.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9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Saturniidae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Mikwati-Bimpiatu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?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10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?</a:t>
                      </a:r>
                      <a:endParaRPr lang="fr-FR" sz="11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Mifwangi fwangi</a:t>
                      </a:r>
                      <a:endParaRPr lang="fr-FR" sz="1100" b="1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erlin Sans FB" pitchFamily="34" charset="0"/>
                        </a:rPr>
                        <a:t>?</a:t>
                      </a:r>
                      <a:endParaRPr lang="fr-FR" sz="1100" b="1" i="1" dirty="0">
                        <a:solidFill>
                          <a:schemeClr val="bg1">
                            <a:lumMod val="85000"/>
                          </a:schemeClr>
                        </a:solidFill>
                        <a:latin typeface="Berlin Sans FB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Diversité d’espèces consommées</a:t>
            </a:r>
            <a:endParaRPr lang="fr-FR" dirty="0"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ICT0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23203">
            <a:off x="684896" y="4114697"/>
            <a:ext cx="2289691" cy="192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221197" y="214290"/>
            <a:ext cx="271464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Diversité d’espèces consommées</a:t>
            </a:r>
            <a:endParaRPr lang="fr-FR" dirty="0">
              <a:latin typeface="Matura MT Script Capital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628" y="2571744"/>
            <a:ext cx="3818438" cy="51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schemeClr val="bg1">
                    <a:lumMod val="95000"/>
                  </a:schemeClr>
                </a:solidFill>
                <a:latin typeface="Matura MT Script Capitals" pitchFamily="66" charset="0"/>
              </a:rPr>
              <a:t>Coléoptères:  </a:t>
            </a:r>
          </a:p>
          <a:p>
            <a:pPr algn="ctr"/>
            <a:endParaRPr lang="fr-FR" sz="800" dirty="0" smtClean="0">
              <a:solidFill>
                <a:schemeClr val="bg1">
                  <a:lumMod val="95000"/>
                </a:schemeClr>
              </a:solidFill>
              <a:latin typeface="Matura MT Script Capitals" pitchFamily="66" charset="0"/>
            </a:endParaRPr>
          </a:p>
          <a:p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Matura MT Script Capitals" pitchFamily="66" charset="0"/>
              </a:rPr>
              <a:t>       (1)Larves et adultes sont consommés, </a:t>
            </a:r>
          </a:p>
          <a:p>
            <a:pPr algn="ctr"/>
            <a:r>
              <a:rPr lang="fr-FR" sz="1500" dirty="0" smtClean="0">
                <a:solidFill>
                  <a:schemeClr val="bg1">
                    <a:lumMod val="75000"/>
                  </a:schemeClr>
                </a:solidFill>
                <a:latin typeface="Matura MT Script Capitals" pitchFamily="66" charset="0"/>
              </a:rPr>
              <a:t>(2) En quantités plus importantes.</a:t>
            </a:r>
            <a:endParaRPr lang="fr-FR" sz="1500" dirty="0">
              <a:solidFill>
                <a:schemeClr val="bg1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pic>
        <p:nvPicPr>
          <p:cNvPr id="4" name="Image 3" descr="25052012491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73423">
            <a:off x="2591900" y="559192"/>
            <a:ext cx="196440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 descr="25052012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42233">
            <a:off x="1850788" y="2412782"/>
            <a:ext cx="1785950" cy="1896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-32" y="6343694"/>
            <a:ext cx="571504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7</a:t>
            </a:r>
            <a:endParaRPr lang="en-US" sz="14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951287" cy="2292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159765" y="3583299"/>
            <a:ext cx="11080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g/pers/jour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585780" y="3789374"/>
            <a:ext cx="260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a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087680" y="4913324"/>
            <a:ext cx="2603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423980" y="4687899"/>
            <a:ext cx="260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252655" y="4675199"/>
            <a:ext cx="260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b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2132" y="6000768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Berlin Sans FB" pitchFamily="34" charset="0"/>
              </a:rPr>
              <a:t>(F=12,27 ; P&lt; 0,001)</a:t>
            </a:r>
            <a:endParaRPr lang="fr-FR" sz="1200" dirty="0">
              <a:latin typeface="Berlin Sans FB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3570" y="1428736"/>
            <a:ext cx="3286148" cy="7143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Matura MT Script Capitals" pitchFamily="66" charset="0"/>
              </a:rPr>
              <a:t>1. 1. Identification taxonomique : </a:t>
            </a:r>
            <a:r>
              <a:rPr lang="fr-FR" u="sng" dirty="0" smtClean="0">
                <a:latin typeface="Matura MT Script Capitals" pitchFamily="66" charset="0"/>
              </a:rPr>
              <a:t>Approche morphologique</a:t>
            </a:r>
            <a:endParaRPr lang="fr-FR" u="sng" dirty="0">
              <a:latin typeface="Matura MT Script Capital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3357562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Dynastidae</a:t>
            </a:r>
            <a:endParaRPr lang="fr-FR" sz="1400" dirty="0">
              <a:latin typeface="Matura MT Script Capital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910" y="1428736"/>
            <a:ext cx="135732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Matura MT Script Capitals" pitchFamily="66" charset="0"/>
              </a:rPr>
              <a:t>Curculionidae</a:t>
            </a:r>
            <a:endParaRPr lang="fr-FR" sz="1400" dirty="0"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1869</TotalTime>
  <Words>999</Words>
  <Application>Microsoft Office PowerPoint</Application>
  <PresentationFormat>Affichage à l'écran (4:3)</PresentationFormat>
  <Paragraphs>307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Civil</vt:lpstr>
      <vt:lpstr>Contribution à l’étude de l’entomophagie à Kinshasa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à l’étude de l’entomophagie à Kinshasa</dc:title>
  <dc:creator>Jean-Papy</dc:creator>
  <cp:lastModifiedBy>Jean-Papy</cp:lastModifiedBy>
  <cp:revision>156</cp:revision>
  <dcterms:created xsi:type="dcterms:W3CDTF">2012-08-28T12:35:58Z</dcterms:created>
  <dcterms:modified xsi:type="dcterms:W3CDTF">2012-09-03T20:01:15Z</dcterms:modified>
</cp:coreProperties>
</file>