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59" r:id="rId4"/>
    <p:sldId id="260" r:id="rId5"/>
    <p:sldId id="261" r:id="rId6"/>
    <p:sldId id="288" r:id="rId7"/>
    <p:sldId id="299" r:id="rId8"/>
    <p:sldId id="298" r:id="rId9"/>
    <p:sldId id="264" r:id="rId10"/>
    <p:sldId id="267" r:id="rId11"/>
    <p:sldId id="269" r:id="rId12"/>
    <p:sldId id="270" r:id="rId13"/>
    <p:sldId id="279" r:id="rId14"/>
    <p:sldId id="278" r:id="rId15"/>
    <p:sldId id="291" r:id="rId16"/>
    <p:sldId id="280" r:id="rId17"/>
    <p:sldId id="282" r:id="rId18"/>
    <p:sldId id="281" r:id="rId19"/>
    <p:sldId id="297" r:id="rId20"/>
    <p:sldId id="283" r:id="rId21"/>
    <p:sldId id="286" r:id="rId22"/>
    <p:sldId id="287" r:id="rId23"/>
    <p:sldId id="285" r:id="rId24"/>
    <p:sldId id="293" r:id="rId25"/>
    <p:sldId id="284" r:id="rId26"/>
    <p:sldId id="296" r:id="rId27"/>
    <p:sldId id="294" r:id="rId28"/>
    <p:sldId id="295" r:id="rId29"/>
    <p:sldId id="300" r:id="rId30"/>
    <p:sldId id="303" r:id="rId31"/>
    <p:sldId id="302" r:id="rId32"/>
    <p:sldId id="266" r:id="rId33"/>
    <p:sldId id="258" r:id="rId3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Style léger 3 - Accentuation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1" autoAdjust="0"/>
    <p:restoredTop sz="86549" autoAdjust="0"/>
  </p:normalViewPr>
  <p:slideViewPr>
    <p:cSldViewPr snapToGrid="0">
      <p:cViewPr>
        <p:scale>
          <a:sx n="50" d="100"/>
          <a:sy n="50" d="100"/>
        </p:scale>
        <p:origin x="1208" y="1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ata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EF09E8-B906-4980-9CA9-4C0F85A68DA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34CFE61D-2339-4F77-8692-2634D1A2C4EE}">
      <dgm:prSet/>
      <dgm:spPr/>
      <dgm:t>
        <a:bodyPr/>
        <a:lstStyle/>
        <a:p>
          <a:r>
            <a:rPr lang="fr-BE" i="1" dirty="0"/>
            <a:t>Apis mellifera </a:t>
          </a:r>
          <a:r>
            <a:rPr lang="fr-BE" dirty="0"/>
            <a:t>= abeille domestique </a:t>
          </a:r>
          <a:endParaRPr lang="en-US" dirty="0"/>
        </a:p>
      </dgm:t>
    </dgm:pt>
    <dgm:pt modelId="{6EA2CABB-0EDC-4B5A-970A-E5547033BC2A}" type="parTrans" cxnId="{25BC8C16-0608-4934-A244-194EDFC4815C}">
      <dgm:prSet/>
      <dgm:spPr/>
      <dgm:t>
        <a:bodyPr/>
        <a:lstStyle/>
        <a:p>
          <a:endParaRPr lang="en-US"/>
        </a:p>
      </dgm:t>
    </dgm:pt>
    <dgm:pt modelId="{7A20FA0C-2D19-40FF-8778-66D7B69CAD44}" type="sibTrans" cxnId="{25BC8C16-0608-4934-A244-194EDFC4815C}">
      <dgm:prSet/>
      <dgm:spPr/>
      <dgm:t>
        <a:bodyPr/>
        <a:lstStyle/>
        <a:p>
          <a:endParaRPr lang="en-US"/>
        </a:p>
      </dgm:t>
    </dgm:pt>
    <dgm:pt modelId="{4DC2A2B1-A311-413A-A69A-17CB1240886B}">
      <dgm:prSet/>
      <dgm:spPr/>
      <dgm:t>
        <a:bodyPr/>
        <a:lstStyle/>
        <a:p>
          <a:r>
            <a:rPr lang="fr-BE" dirty="0"/>
            <a:t>Origine Moyen Orient -&gt; mondial (lignées + transhumance)</a:t>
          </a:r>
          <a:endParaRPr lang="en-US" dirty="0"/>
        </a:p>
      </dgm:t>
    </dgm:pt>
    <dgm:pt modelId="{425D95B2-C412-42E5-BF10-B3BC00F89DC1}" type="parTrans" cxnId="{EC23338B-812B-4F2E-B403-7272ACD77792}">
      <dgm:prSet/>
      <dgm:spPr/>
      <dgm:t>
        <a:bodyPr/>
        <a:lstStyle/>
        <a:p>
          <a:endParaRPr lang="en-US"/>
        </a:p>
      </dgm:t>
    </dgm:pt>
    <dgm:pt modelId="{FB5D688B-6609-4ECF-95E3-D49938995C35}" type="sibTrans" cxnId="{EC23338B-812B-4F2E-B403-7272ACD77792}">
      <dgm:prSet/>
      <dgm:spPr/>
      <dgm:t>
        <a:bodyPr/>
        <a:lstStyle/>
        <a:p>
          <a:endParaRPr lang="en-US"/>
        </a:p>
      </dgm:t>
    </dgm:pt>
    <dgm:pt modelId="{12367128-BA33-4F3F-B097-376068D4399D}">
      <dgm:prSet/>
      <dgm:spPr/>
      <dgm:t>
        <a:bodyPr/>
        <a:lstStyle/>
        <a:p>
          <a:r>
            <a:rPr lang="fr-BE" dirty="0"/>
            <a:t>Augmentation dépendance pollinisation </a:t>
          </a:r>
          <a:endParaRPr lang="en-US" dirty="0"/>
        </a:p>
      </dgm:t>
    </dgm:pt>
    <dgm:pt modelId="{6379B727-B57F-4587-AB93-EBCF3DAD4810}" type="parTrans" cxnId="{CD53D220-DE8A-4DD4-AF61-ADF71F3CFF40}">
      <dgm:prSet/>
      <dgm:spPr/>
      <dgm:t>
        <a:bodyPr/>
        <a:lstStyle/>
        <a:p>
          <a:endParaRPr lang="en-US"/>
        </a:p>
      </dgm:t>
    </dgm:pt>
    <dgm:pt modelId="{EEB94715-454E-422E-9DDA-FE35C498E8F3}" type="sibTrans" cxnId="{CD53D220-DE8A-4DD4-AF61-ADF71F3CFF40}">
      <dgm:prSet/>
      <dgm:spPr/>
      <dgm:t>
        <a:bodyPr/>
        <a:lstStyle/>
        <a:p>
          <a:endParaRPr lang="en-US"/>
        </a:p>
      </dgm:t>
    </dgm:pt>
    <dgm:pt modelId="{5A24177D-44AA-479F-AAB8-F1EDA97F49C8}">
      <dgm:prSet/>
      <dgm:spPr/>
      <dgm:t>
        <a:bodyPr/>
        <a:lstStyle/>
        <a:p>
          <a:r>
            <a:rPr lang="fr-BE" dirty="0"/>
            <a:t>Déclin des populations</a:t>
          </a:r>
          <a:endParaRPr lang="en-US" dirty="0"/>
        </a:p>
      </dgm:t>
    </dgm:pt>
    <dgm:pt modelId="{308FBE18-6FDF-456A-9912-11D6C118C6F0}" type="parTrans" cxnId="{16D2FA89-6468-4DE7-87A1-C77D71AFBE72}">
      <dgm:prSet/>
      <dgm:spPr/>
      <dgm:t>
        <a:bodyPr/>
        <a:lstStyle/>
        <a:p>
          <a:endParaRPr lang="en-US"/>
        </a:p>
      </dgm:t>
    </dgm:pt>
    <dgm:pt modelId="{96F90630-0B7F-4C91-8DF9-4F1B74688E8C}" type="sibTrans" cxnId="{16D2FA89-6468-4DE7-87A1-C77D71AFBE72}">
      <dgm:prSet/>
      <dgm:spPr/>
      <dgm:t>
        <a:bodyPr/>
        <a:lstStyle/>
        <a:p>
          <a:endParaRPr lang="en-US"/>
        </a:p>
      </dgm:t>
    </dgm:pt>
    <dgm:pt modelId="{D4C6D5AC-2854-408E-81E6-A3BD278D8562}">
      <dgm:prSet/>
      <dgm:spPr/>
      <dgm:t>
        <a:bodyPr/>
        <a:lstStyle/>
        <a:p>
          <a:r>
            <a:rPr lang="fr-BE" dirty="0"/>
            <a:t>Varroa sensitive </a:t>
          </a:r>
          <a:r>
            <a:rPr lang="fr-BE" dirty="0" err="1"/>
            <a:t>hygiene</a:t>
          </a:r>
          <a:endParaRPr lang="en-US" dirty="0"/>
        </a:p>
      </dgm:t>
    </dgm:pt>
    <dgm:pt modelId="{1DD566D5-CC32-4C99-9456-93B282411817}" type="parTrans" cxnId="{6FB76340-5E2D-47D1-A1FC-25FC188283C2}">
      <dgm:prSet/>
      <dgm:spPr/>
      <dgm:t>
        <a:bodyPr/>
        <a:lstStyle/>
        <a:p>
          <a:endParaRPr lang="en-US"/>
        </a:p>
      </dgm:t>
    </dgm:pt>
    <dgm:pt modelId="{4C8F7B04-CDA0-4796-9525-05E9854AD961}" type="sibTrans" cxnId="{6FB76340-5E2D-47D1-A1FC-25FC188283C2}">
      <dgm:prSet/>
      <dgm:spPr/>
      <dgm:t>
        <a:bodyPr/>
        <a:lstStyle/>
        <a:p>
          <a:endParaRPr lang="en-US"/>
        </a:p>
      </dgm:t>
    </dgm:pt>
    <dgm:pt modelId="{FC0250D9-CB1A-4BE8-9BE3-250A94FF8105}">
      <dgm:prSet/>
      <dgm:spPr/>
      <dgm:t>
        <a:bodyPr/>
        <a:lstStyle/>
        <a:p>
          <a:r>
            <a:rPr lang="fr-BE" i="1" dirty="0"/>
            <a:t>Apis mellifera </a:t>
          </a:r>
          <a:r>
            <a:rPr lang="fr-BE" i="1" dirty="0" err="1"/>
            <a:t>mellifera</a:t>
          </a:r>
          <a:r>
            <a:rPr lang="fr-BE" i="1" dirty="0"/>
            <a:t> </a:t>
          </a:r>
          <a:r>
            <a:rPr lang="fr-BE" dirty="0"/>
            <a:t>(biodiversité)</a:t>
          </a:r>
          <a:endParaRPr lang="en-US" dirty="0"/>
        </a:p>
      </dgm:t>
    </dgm:pt>
    <dgm:pt modelId="{4D3014F7-4504-4EB9-AEC5-3C2F489CA939}" type="parTrans" cxnId="{97323CE3-DA1C-46B0-BA27-772BE5D3A33B}">
      <dgm:prSet/>
      <dgm:spPr/>
      <dgm:t>
        <a:bodyPr/>
        <a:lstStyle/>
        <a:p>
          <a:endParaRPr lang="en-US"/>
        </a:p>
      </dgm:t>
    </dgm:pt>
    <dgm:pt modelId="{7B7E9734-D3A1-4780-9F74-71D767C69DA3}" type="sibTrans" cxnId="{97323CE3-DA1C-46B0-BA27-772BE5D3A33B}">
      <dgm:prSet/>
      <dgm:spPr/>
      <dgm:t>
        <a:bodyPr/>
        <a:lstStyle/>
        <a:p>
          <a:endParaRPr lang="en-US"/>
        </a:p>
      </dgm:t>
    </dgm:pt>
    <dgm:pt modelId="{CDF1AD42-FC63-4AB9-8C39-AE77597C617F}" type="pres">
      <dgm:prSet presAssocID="{20EF09E8-B906-4980-9CA9-4C0F85A68DAA}" presName="root" presStyleCnt="0">
        <dgm:presLayoutVars>
          <dgm:dir/>
          <dgm:resizeHandles val="exact"/>
        </dgm:presLayoutVars>
      </dgm:prSet>
      <dgm:spPr/>
    </dgm:pt>
    <dgm:pt modelId="{4AD6EF73-7D0E-43C7-A6BD-8A483FE6D103}" type="pres">
      <dgm:prSet presAssocID="{34CFE61D-2339-4F77-8692-2634D1A2C4EE}" presName="compNode" presStyleCnt="0"/>
      <dgm:spPr/>
    </dgm:pt>
    <dgm:pt modelId="{4C933EB6-A05C-460A-8A42-92331297DC37}" type="pres">
      <dgm:prSet presAssocID="{34CFE61D-2339-4F77-8692-2634D1A2C4EE}" presName="bgRect" presStyleLbl="bgShp" presStyleIdx="0" presStyleCnt="6"/>
      <dgm:spPr/>
    </dgm:pt>
    <dgm:pt modelId="{AC07BDD8-BBE8-497F-8AC4-5D5C17F60723}" type="pres">
      <dgm:prSet presAssocID="{34CFE61D-2339-4F77-8692-2634D1A2C4EE}"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ee"/>
        </a:ext>
      </dgm:extLst>
    </dgm:pt>
    <dgm:pt modelId="{28995432-1EC4-4CF1-9AEE-903844554CC7}" type="pres">
      <dgm:prSet presAssocID="{34CFE61D-2339-4F77-8692-2634D1A2C4EE}" presName="spaceRect" presStyleCnt="0"/>
      <dgm:spPr/>
    </dgm:pt>
    <dgm:pt modelId="{ED6281C4-2BAC-4F66-A07C-4A6D5B8C7098}" type="pres">
      <dgm:prSet presAssocID="{34CFE61D-2339-4F77-8692-2634D1A2C4EE}" presName="parTx" presStyleLbl="revTx" presStyleIdx="0" presStyleCnt="6">
        <dgm:presLayoutVars>
          <dgm:chMax val="0"/>
          <dgm:chPref val="0"/>
        </dgm:presLayoutVars>
      </dgm:prSet>
      <dgm:spPr/>
    </dgm:pt>
    <dgm:pt modelId="{D0CB1C36-AFEA-484D-82D0-9CE1D5D8A3AC}" type="pres">
      <dgm:prSet presAssocID="{7A20FA0C-2D19-40FF-8778-66D7B69CAD44}" presName="sibTrans" presStyleCnt="0"/>
      <dgm:spPr/>
    </dgm:pt>
    <dgm:pt modelId="{CFDD823C-AAEE-4429-BBE3-E9D9A089F856}" type="pres">
      <dgm:prSet presAssocID="{4DC2A2B1-A311-413A-A69A-17CB1240886B}" presName="compNode" presStyleCnt="0"/>
      <dgm:spPr/>
    </dgm:pt>
    <dgm:pt modelId="{91F74939-0102-4CFD-9079-C6DF4813EE02}" type="pres">
      <dgm:prSet presAssocID="{4DC2A2B1-A311-413A-A69A-17CB1240886B}" presName="bgRect" presStyleLbl="bgShp" presStyleIdx="1" presStyleCnt="6"/>
      <dgm:spPr/>
    </dgm:pt>
    <dgm:pt modelId="{89A4C83C-172B-4BAD-A702-96C6807428E6}" type="pres">
      <dgm:prSet presAssocID="{4DC2A2B1-A311-413A-A69A-17CB1240886B}"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sia"/>
        </a:ext>
      </dgm:extLst>
    </dgm:pt>
    <dgm:pt modelId="{E35FBF0D-AF34-4FAB-B40E-480A199A6A6C}" type="pres">
      <dgm:prSet presAssocID="{4DC2A2B1-A311-413A-A69A-17CB1240886B}" presName="spaceRect" presStyleCnt="0"/>
      <dgm:spPr/>
    </dgm:pt>
    <dgm:pt modelId="{9C80ABC4-5F17-4F12-9BBE-5BA48CF2AE72}" type="pres">
      <dgm:prSet presAssocID="{4DC2A2B1-A311-413A-A69A-17CB1240886B}" presName="parTx" presStyleLbl="revTx" presStyleIdx="1" presStyleCnt="6">
        <dgm:presLayoutVars>
          <dgm:chMax val="0"/>
          <dgm:chPref val="0"/>
        </dgm:presLayoutVars>
      </dgm:prSet>
      <dgm:spPr/>
    </dgm:pt>
    <dgm:pt modelId="{73D2403E-5571-483D-BBC3-D9CA808F6835}" type="pres">
      <dgm:prSet presAssocID="{FB5D688B-6609-4ECF-95E3-D49938995C35}" presName="sibTrans" presStyleCnt="0"/>
      <dgm:spPr/>
    </dgm:pt>
    <dgm:pt modelId="{3132589F-417A-4DF7-86DB-F5A48D9617C6}" type="pres">
      <dgm:prSet presAssocID="{12367128-BA33-4F3F-B097-376068D4399D}" presName="compNode" presStyleCnt="0"/>
      <dgm:spPr/>
    </dgm:pt>
    <dgm:pt modelId="{7431BE8B-ECB5-4B72-99E2-E8FE5AE9E780}" type="pres">
      <dgm:prSet presAssocID="{12367128-BA33-4F3F-B097-376068D4399D}" presName="bgRect" presStyleLbl="bgShp" presStyleIdx="2" presStyleCnt="6"/>
      <dgm:spPr/>
    </dgm:pt>
    <dgm:pt modelId="{B50CAC35-22E7-4B73-B045-733EFFAF6AA2}" type="pres">
      <dgm:prSet presAssocID="{12367128-BA33-4F3F-B097-376068D4399D}"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ermier"/>
        </a:ext>
      </dgm:extLst>
    </dgm:pt>
    <dgm:pt modelId="{220C3531-0863-449D-9D23-F3402CD7D15E}" type="pres">
      <dgm:prSet presAssocID="{12367128-BA33-4F3F-B097-376068D4399D}" presName="spaceRect" presStyleCnt="0"/>
      <dgm:spPr/>
    </dgm:pt>
    <dgm:pt modelId="{48E3A8A0-1CDD-478E-B7FA-942F6977E553}" type="pres">
      <dgm:prSet presAssocID="{12367128-BA33-4F3F-B097-376068D4399D}" presName="parTx" presStyleLbl="revTx" presStyleIdx="2" presStyleCnt="6">
        <dgm:presLayoutVars>
          <dgm:chMax val="0"/>
          <dgm:chPref val="0"/>
        </dgm:presLayoutVars>
      </dgm:prSet>
      <dgm:spPr/>
    </dgm:pt>
    <dgm:pt modelId="{D91DD4F1-F947-42E4-8FF2-AEE64C3508EE}" type="pres">
      <dgm:prSet presAssocID="{EEB94715-454E-422E-9DDA-FE35C498E8F3}" presName="sibTrans" presStyleCnt="0"/>
      <dgm:spPr/>
    </dgm:pt>
    <dgm:pt modelId="{33D08D6A-CF47-487F-B91F-A6BFDC2C7465}" type="pres">
      <dgm:prSet presAssocID="{5A24177D-44AA-479F-AAB8-F1EDA97F49C8}" presName="compNode" presStyleCnt="0"/>
      <dgm:spPr/>
    </dgm:pt>
    <dgm:pt modelId="{0C35CA2F-17C8-421F-BBD4-2977CD4E88E1}" type="pres">
      <dgm:prSet presAssocID="{5A24177D-44AA-479F-AAB8-F1EDA97F49C8}" presName="bgRect" presStyleLbl="bgShp" presStyleIdx="3" presStyleCnt="6"/>
      <dgm:spPr/>
    </dgm:pt>
    <dgm:pt modelId="{C1372C5D-D6C8-44CE-9E7C-EE370DB2AB2D}" type="pres">
      <dgm:prSet presAssocID="{5A24177D-44AA-479F-AAB8-F1EDA97F49C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wnward trend"/>
        </a:ext>
      </dgm:extLst>
    </dgm:pt>
    <dgm:pt modelId="{51821605-8137-4035-A4BB-D7C9B619DBF5}" type="pres">
      <dgm:prSet presAssocID="{5A24177D-44AA-479F-AAB8-F1EDA97F49C8}" presName="spaceRect" presStyleCnt="0"/>
      <dgm:spPr/>
    </dgm:pt>
    <dgm:pt modelId="{4ED4B1AA-3144-4140-A4C0-44D9B92315D4}" type="pres">
      <dgm:prSet presAssocID="{5A24177D-44AA-479F-AAB8-F1EDA97F49C8}" presName="parTx" presStyleLbl="revTx" presStyleIdx="3" presStyleCnt="6">
        <dgm:presLayoutVars>
          <dgm:chMax val="0"/>
          <dgm:chPref val="0"/>
        </dgm:presLayoutVars>
      </dgm:prSet>
      <dgm:spPr/>
    </dgm:pt>
    <dgm:pt modelId="{C4199B09-C130-4977-B2F4-D11021020AF8}" type="pres">
      <dgm:prSet presAssocID="{96F90630-0B7F-4C91-8DF9-4F1B74688E8C}" presName="sibTrans" presStyleCnt="0"/>
      <dgm:spPr/>
    </dgm:pt>
    <dgm:pt modelId="{E2992AF2-E251-4D1A-92A2-CEA038D94C1B}" type="pres">
      <dgm:prSet presAssocID="{D4C6D5AC-2854-408E-81E6-A3BD278D8562}" presName="compNode" presStyleCnt="0"/>
      <dgm:spPr/>
    </dgm:pt>
    <dgm:pt modelId="{7589172F-9290-401C-BA36-0C1E46A8E20A}" type="pres">
      <dgm:prSet presAssocID="{D4C6D5AC-2854-408E-81E6-A3BD278D8562}" presName="bgRect" presStyleLbl="bgShp" presStyleIdx="4" presStyleCnt="6"/>
      <dgm:spPr/>
    </dgm:pt>
    <dgm:pt modelId="{07F07946-3224-48D6-8D60-09C523275C63}" type="pres">
      <dgm:prSet presAssocID="{D4C6D5AC-2854-408E-81E6-A3BD278D8562}"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ADN"/>
        </a:ext>
      </dgm:extLst>
    </dgm:pt>
    <dgm:pt modelId="{87B9ADCD-AEDF-4F12-8C2B-0A7DD72716A1}" type="pres">
      <dgm:prSet presAssocID="{D4C6D5AC-2854-408E-81E6-A3BD278D8562}" presName="spaceRect" presStyleCnt="0"/>
      <dgm:spPr/>
    </dgm:pt>
    <dgm:pt modelId="{95DADF6A-8ACE-4EBF-8E52-3E36DF4C284C}" type="pres">
      <dgm:prSet presAssocID="{D4C6D5AC-2854-408E-81E6-A3BD278D8562}" presName="parTx" presStyleLbl="revTx" presStyleIdx="4" presStyleCnt="6">
        <dgm:presLayoutVars>
          <dgm:chMax val="0"/>
          <dgm:chPref val="0"/>
        </dgm:presLayoutVars>
      </dgm:prSet>
      <dgm:spPr/>
    </dgm:pt>
    <dgm:pt modelId="{0AC490FA-B935-433E-B517-C4A0514AE1C7}" type="pres">
      <dgm:prSet presAssocID="{4C8F7B04-CDA0-4796-9525-05E9854AD961}" presName="sibTrans" presStyleCnt="0"/>
      <dgm:spPr/>
    </dgm:pt>
    <dgm:pt modelId="{1D69169B-D285-43B5-860C-9E5D9D3A29A9}" type="pres">
      <dgm:prSet presAssocID="{FC0250D9-CB1A-4BE8-9BE3-250A94FF8105}" presName="compNode" presStyleCnt="0"/>
      <dgm:spPr/>
    </dgm:pt>
    <dgm:pt modelId="{D4803D76-540D-40E3-84B9-1F509C9C7DFF}" type="pres">
      <dgm:prSet presAssocID="{FC0250D9-CB1A-4BE8-9BE3-250A94FF8105}" presName="bgRect" presStyleLbl="bgShp" presStyleIdx="5" presStyleCnt="6"/>
      <dgm:spPr/>
    </dgm:pt>
    <dgm:pt modelId="{6B27835D-602B-4047-A78F-9599C5AC2C66}" type="pres">
      <dgm:prSet presAssocID="{FC0250D9-CB1A-4BE8-9BE3-250A94FF8105}"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Insecte sous une loupe"/>
        </a:ext>
      </dgm:extLst>
    </dgm:pt>
    <dgm:pt modelId="{A1CF5E98-DB38-4766-857C-983776F332EA}" type="pres">
      <dgm:prSet presAssocID="{FC0250D9-CB1A-4BE8-9BE3-250A94FF8105}" presName="spaceRect" presStyleCnt="0"/>
      <dgm:spPr/>
    </dgm:pt>
    <dgm:pt modelId="{49E78D7F-AABE-4A35-A21B-44119CC30371}" type="pres">
      <dgm:prSet presAssocID="{FC0250D9-CB1A-4BE8-9BE3-250A94FF8105}" presName="parTx" presStyleLbl="revTx" presStyleIdx="5" presStyleCnt="6">
        <dgm:presLayoutVars>
          <dgm:chMax val="0"/>
          <dgm:chPref val="0"/>
        </dgm:presLayoutVars>
      </dgm:prSet>
      <dgm:spPr/>
    </dgm:pt>
  </dgm:ptLst>
  <dgm:cxnLst>
    <dgm:cxn modelId="{B8A64507-549E-4DDD-9E9D-B215D383B807}" type="presOf" srcId="{FC0250D9-CB1A-4BE8-9BE3-250A94FF8105}" destId="{49E78D7F-AABE-4A35-A21B-44119CC30371}" srcOrd="0" destOrd="0" presId="urn:microsoft.com/office/officeart/2018/2/layout/IconVerticalSolidList"/>
    <dgm:cxn modelId="{25BC8C16-0608-4934-A244-194EDFC4815C}" srcId="{20EF09E8-B906-4980-9CA9-4C0F85A68DAA}" destId="{34CFE61D-2339-4F77-8692-2634D1A2C4EE}" srcOrd="0" destOrd="0" parTransId="{6EA2CABB-0EDC-4B5A-970A-E5547033BC2A}" sibTransId="{7A20FA0C-2D19-40FF-8778-66D7B69CAD44}"/>
    <dgm:cxn modelId="{CD53D220-DE8A-4DD4-AF61-ADF71F3CFF40}" srcId="{20EF09E8-B906-4980-9CA9-4C0F85A68DAA}" destId="{12367128-BA33-4F3F-B097-376068D4399D}" srcOrd="2" destOrd="0" parTransId="{6379B727-B57F-4587-AB93-EBCF3DAD4810}" sibTransId="{EEB94715-454E-422E-9DDA-FE35C498E8F3}"/>
    <dgm:cxn modelId="{6FB76340-5E2D-47D1-A1FC-25FC188283C2}" srcId="{20EF09E8-B906-4980-9CA9-4C0F85A68DAA}" destId="{D4C6D5AC-2854-408E-81E6-A3BD278D8562}" srcOrd="4" destOrd="0" parTransId="{1DD566D5-CC32-4C99-9456-93B282411817}" sibTransId="{4C8F7B04-CDA0-4796-9525-05E9854AD961}"/>
    <dgm:cxn modelId="{E3B3915C-A108-4C9C-B947-CD60A021515E}" type="presOf" srcId="{34CFE61D-2339-4F77-8692-2634D1A2C4EE}" destId="{ED6281C4-2BAC-4F66-A07C-4A6D5B8C7098}" srcOrd="0" destOrd="0" presId="urn:microsoft.com/office/officeart/2018/2/layout/IconVerticalSolidList"/>
    <dgm:cxn modelId="{3D9FAE6D-A070-41BD-9B0F-06264032741C}" type="presOf" srcId="{20EF09E8-B906-4980-9CA9-4C0F85A68DAA}" destId="{CDF1AD42-FC63-4AB9-8C39-AE77597C617F}" srcOrd="0" destOrd="0" presId="urn:microsoft.com/office/officeart/2018/2/layout/IconVerticalSolidList"/>
    <dgm:cxn modelId="{A7D1886E-6842-4BCE-B49F-8E824D9F6385}" type="presOf" srcId="{12367128-BA33-4F3F-B097-376068D4399D}" destId="{48E3A8A0-1CDD-478E-B7FA-942F6977E553}" srcOrd="0" destOrd="0" presId="urn:microsoft.com/office/officeart/2018/2/layout/IconVerticalSolidList"/>
    <dgm:cxn modelId="{16D2FA89-6468-4DE7-87A1-C77D71AFBE72}" srcId="{20EF09E8-B906-4980-9CA9-4C0F85A68DAA}" destId="{5A24177D-44AA-479F-AAB8-F1EDA97F49C8}" srcOrd="3" destOrd="0" parTransId="{308FBE18-6FDF-456A-9912-11D6C118C6F0}" sibTransId="{96F90630-0B7F-4C91-8DF9-4F1B74688E8C}"/>
    <dgm:cxn modelId="{EC23338B-812B-4F2E-B403-7272ACD77792}" srcId="{20EF09E8-B906-4980-9CA9-4C0F85A68DAA}" destId="{4DC2A2B1-A311-413A-A69A-17CB1240886B}" srcOrd="1" destOrd="0" parTransId="{425D95B2-C412-42E5-BF10-B3BC00F89DC1}" sibTransId="{FB5D688B-6609-4ECF-95E3-D49938995C35}"/>
    <dgm:cxn modelId="{397561B3-5441-4F19-922A-39BFEE26B5ED}" type="presOf" srcId="{D4C6D5AC-2854-408E-81E6-A3BD278D8562}" destId="{95DADF6A-8ACE-4EBF-8E52-3E36DF4C284C}" srcOrd="0" destOrd="0" presId="urn:microsoft.com/office/officeart/2018/2/layout/IconVerticalSolidList"/>
    <dgm:cxn modelId="{726C74C7-66AF-419E-97E4-27AC24E0C73C}" type="presOf" srcId="{5A24177D-44AA-479F-AAB8-F1EDA97F49C8}" destId="{4ED4B1AA-3144-4140-A4C0-44D9B92315D4}" srcOrd="0" destOrd="0" presId="urn:microsoft.com/office/officeart/2018/2/layout/IconVerticalSolidList"/>
    <dgm:cxn modelId="{97323CE3-DA1C-46B0-BA27-772BE5D3A33B}" srcId="{20EF09E8-B906-4980-9CA9-4C0F85A68DAA}" destId="{FC0250D9-CB1A-4BE8-9BE3-250A94FF8105}" srcOrd="5" destOrd="0" parTransId="{4D3014F7-4504-4EB9-AEC5-3C2F489CA939}" sibTransId="{7B7E9734-D3A1-4780-9F74-71D767C69DA3}"/>
    <dgm:cxn modelId="{04130EE7-2D09-42EA-8C73-4C638A3003A2}" type="presOf" srcId="{4DC2A2B1-A311-413A-A69A-17CB1240886B}" destId="{9C80ABC4-5F17-4F12-9BBE-5BA48CF2AE72}" srcOrd="0" destOrd="0" presId="urn:microsoft.com/office/officeart/2018/2/layout/IconVerticalSolidList"/>
    <dgm:cxn modelId="{C1BF0526-A0D9-4A5D-8E97-D93B2E69C5F1}" type="presParOf" srcId="{CDF1AD42-FC63-4AB9-8C39-AE77597C617F}" destId="{4AD6EF73-7D0E-43C7-A6BD-8A483FE6D103}" srcOrd="0" destOrd="0" presId="urn:microsoft.com/office/officeart/2018/2/layout/IconVerticalSolidList"/>
    <dgm:cxn modelId="{F46F609F-8CD7-4FA1-9C4D-DBDACDBA772A}" type="presParOf" srcId="{4AD6EF73-7D0E-43C7-A6BD-8A483FE6D103}" destId="{4C933EB6-A05C-460A-8A42-92331297DC37}" srcOrd="0" destOrd="0" presId="urn:microsoft.com/office/officeart/2018/2/layout/IconVerticalSolidList"/>
    <dgm:cxn modelId="{4B53A82D-AB29-4783-82DF-0B570E8498D7}" type="presParOf" srcId="{4AD6EF73-7D0E-43C7-A6BD-8A483FE6D103}" destId="{AC07BDD8-BBE8-497F-8AC4-5D5C17F60723}" srcOrd="1" destOrd="0" presId="urn:microsoft.com/office/officeart/2018/2/layout/IconVerticalSolidList"/>
    <dgm:cxn modelId="{43D9E5EF-DDD3-46BB-B152-87C6C5981E5F}" type="presParOf" srcId="{4AD6EF73-7D0E-43C7-A6BD-8A483FE6D103}" destId="{28995432-1EC4-4CF1-9AEE-903844554CC7}" srcOrd="2" destOrd="0" presId="urn:microsoft.com/office/officeart/2018/2/layout/IconVerticalSolidList"/>
    <dgm:cxn modelId="{86052C81-2E26-466D-8499-06EA9690CC1B}" type="presParOf" srcId="{4AD6EF73-7D0E-43C7-A6BD-8A483FE6D103}" destId="{ED6281C4-2BAC-4F66-A07C-4A6D5B8C7098}" srcOrd="3" destOrd="0" presId="urn:microsoft.com/office/officeart/2018/2/layout/IconVerticalSolidList"/>
    <dgm:cxn modelId="{F5575901-C389-41A2-B4B1-AA4EEFFC98D8}" type="presParOf" srcId="{CDF1AD42-FC63-4AB9-8C39-AE77597C617F}" destId="{D0CB1C36-AFEA-484D-82D0-9CE1D5D8A3AC}" srcOrd="1" destOrd="0" presId="urn:microsoft.com/office/officeart/2018/2/layout/IconVerticalSolidList"/>
    <dgm:cxn modelId="{63E694ED-AD6F-4C25-B92D-16AB877AD2A1}" type="presParOf" srcId="{CDF1AD42-FC63-4AB9-8C39-AE77597C617F}" destId="{CFDD823C-AAEE-4429-BBE3-E9D9A089F856}" srcOrd="2" destOrd="0" presId="urn:microsoft.com/office/officeart/2018/2/layout/IconVerticalSolidList"/>
    <dgm:cxn modelId="{DC147C06-795D-4263-95BC-F72E6E722567}" type="presParOf" srcId="{CFDD823C-AAEE-4429-BBE3-E9D9A089F856}" destId="{91F74939-0102-4CFD-9079-C6DF4813EE02}" srcOrd="0" destOrd="0" presId="urn:microsoft.com/office/officeart/2018/2/layout/IconVerticalSolidList"/>
    <dgm:cxn modelId="{55087D2E-2F15-4700-B08A-DDFD1FF3EE2F}" type="presParOf" srcId="{CFDD823C-AAEE-4429-BBE3-E9D9A089F856}" destId="{89A4C83C-172B-4BAD-A702-96C6807428E6}" srcOrd="1" destOrd="0" presId="urn:microsoft.com/office/officeart/2018/2/layout/IconVerticalSolidList"/>
    <dgm:cxn modelId="{454FA4CB-C761-4C16-973F-72F88C364FCF}" type="presParOf" srcId="{CFDD823C-AAEE-4429-BBE3-E9D9A089F856}" destId="{E35FBF0D-AF34-4FAB-B40E-480A199A6A6C}" srcOrd="2" destOrd="0" presId="urn:microsoft.com/office/officeart/2018/2/layout/IconVerticalSolidList"/>
    <dgm:cxn modelId="{962B029D-D743-44F5-BE5A-0F96329E17C0}" type="presParOf" srcId="{CFDD823C-AAEE-4429-BBE3-E9D9A089F856}" destId="{9C80ABC4-5F17-4F12-9BBE-5BA48CF2AE72}" srcOrd="3" destOrd="0" presId="urn:microsoft.com/office/officeart/2018/2/layout/IconVerticalSolidList"/>
    <dgm:cxn modelId="{BC93E5AA-A50E-4EDF-BC59-41357C059BE5}" type="presParOf" srcId="{CDF1AD42-FC63-4AB9-8C39-AE77597C617F}" destId="{73D2403E-5571-483D-BBC3-D9CA808F6835}" srcOrd="3" destOrd="0" presId="urn:microsoft.com/office/officeart/2018/2/layout/IconVerticalSolidList"/>
    <dgm:cxn modelId="{C3A02A05-D0CE-46E8-8B3E-031E21C05663}" type="presParOf" srcId="{CDF1AD42-FC63-4AB9-8C39-AE77597C617F}" destId="{3132589F-417A-4DF7-86DB-F5A48D9617C6}" srcOrd="4" destOrd="0" presId="urn:microsoft.com/office/officeart/2018/2/layout/IconVerticalSolidList"/>
    <dgm:cxn modelId="{BDD2097D-EDB9-48E0-9116-6477F68CACCF}" type="presParOf" srcId="{3132589F-417A-4DF7-86DB-F5A48D9617C6}" destId="{7431BE8B-ECB5-4B72-99E2-E8FE5AE9E780}" srcOrd="0" destOrd="0" presId="urn:microsoft.com/office/officeart/2018/2/layout/IconVerticalSolidList"/>
    <dgm:cxn modelId="{8AD4B18D-C0EA-411E-BFCD-DAE9B0D734BD}" type="presParOf" srcId="{3132589F-417A-4DF7-86DB-F5A48D9617C6}" destId="{B50CAC35-22E7-4B73-B045-733EFFAF6AA2}" srcOrd="1" destOrd="0" presId="urn:microsoft.com/office/officeart/2018/2/layout/IconVerticalSolidList"/>
    <dgm:cxn modelId="{B59B650C-5611-4105-AA44-9B7BE22D4389}" type="presParOf" srcId="{3132589F-417A-4DF7-86DB-F5A48D9617C6}" destId="{220C3531-0863-449D-9D23-F3402CD7D15E}" srcOrd="2" destOrd="0" presId="urn:microsoft.com/office/officeart/2018/2/layout/IconVerticalSolidList"/>
    <dgm:cxn modelId="{C44AE2BB-B4AB-460C-BCCA-12C045958097}" type="presParOf" srcId="{3132589F-417A-4DF7-86DB-F5A48D9617C6}" destId="{48E3A8A0-1CDD-478E-B7FA-942F6977E553}" srcOrd="3" destOrd="0" presId="urn:microsoft.com/office/officeart/2018/2/layout/IconVerticalSolidList"/>
    <dgm:cxn modelId="{B2D3C03E-EDE0-4EDA-AEDF-507ABA59F0D8}" type="presParOf" srcId="{CDF1AD42-FC63-4AB9-8C39-AE77597C617F}" destId="{D91DD4F1-F947-42E4-8FF2-AEE64C3508EE}" srcOrd="5" destOrd="0" presId="urn:microsoft.com/office/officeart/2018/2/layout/IconVerticalSolidList"/>
    <dgm:cxn modelId="{C2589DE0-5B07-4580-BDF3-03646441E7BE}" type="presParOf" srcId="{CDF1AD42-FC63-4AB9-8C39-AE77597C617F}" destId="{33D08D6A-CF47-487F-B91F-A6BFDC2C7465}" srcOrd="6" destOrd="0" presId="urn:microsoft.com/office/officeart/2018/2/layout/IconVerticalSolidList"/>
    <dgm:cxn modelId="{8DDF9E9F-7E86-4BA4-B7C7-1B3B090A8D9E}" type="presParOf" srcId="{33D08D6A-CF47-487F-B91F-A6BFDC2C7465}" destId="{0C35CA2F-17C8-421F-BBD4-2977CD4E88E1}" srcOrd="0" destOrd="0" presId="urn:microsoft.com/office/officeart/2018/2/layout/IconVerticalSolidList"/>
    <dgm:cxn modelId="{1D8E3B21-3E11-4E6B-81A0-842BB1C69158}" type="presParOf" srcId="{33D08D6A-CF47-487F-B91F-A6BFDC2C7465}" destId="{C1372C5D-D6C8-44CE-9E7C-EE370DB2AB2D}" srcOrd="1" destOrd="0" presId="urn:microsoft.com/office/officeart/2018/2/layout/IconVerticalSolidList"/>
    <dgm:cxn modelId="{1609643C-E655-46F1-BB1A-BABBD7939B28}" type="presParOf" srcId="{33D08D6A-CF47-487F-B91F-A6BFDC2C7465}" destId="{51821605-8137-4035-A4BB-D7C9B619DBF5}" srcOrd="2" destOrd="0" presId="urn:microsoft.com/office/officeart/2018/2/layout/IconVerticalSolidList"/>
    <dgm:cxn modelId="{68C5CC7B-4ED9-4E31-ADE3-B47CBB63AEE3}" type="presParOf" srcId="{33D08D6A-CF47-487F-B91F-A6BFDC2C7465}" destId="{4ED4B1AA-3144-4140-A4C0-44D9B92315D4}" srcOrd="3" destOrd="0" presId="urn:microsoft.com/office/officeart/2018/2/layout/IconVerticalSolidList"/>
    <dgm:cxn modelId="{5B84CE98-C525-4CDD-8BE7-8972ED985449}" type="presParOf" srcId="{CDF1AD42-FC63-4AB9-8C39-AE77597C617F}" destId="{C4199B09-C130-4977-B2F4-D11021020AF8}" srcOrd="7" destOrd="0" presId="urn:microsoft.com/office/officeart/2018/2/layout/IconVerticalSolidList"/>
    <dgm:cxn modelId="{932D2847-6D92-4032-8662-31E9E53D82BA}" type="presParOf" srcId="{CDF1AD42-FC63-4AB9-8C39-AE77597C617F}" destId="{E2992AF2-E251-4D1A-92A2-CEA038D94C1B}" srcOrd="8" destOrd="0" presId="urn:microsoft.com/office/officeart/2018/2/layout/IconVerticalSolidList"/>
    <dgm:cxn modelId="{F48C9F35-1319-4537-954A-2432F90486E2}" type="presParOf" srcId="{E2992AF2-E251-4D1A-92A2-CEA038D94C1B}" destId="{7589172F-9290-401C-BA36-0C1E46A8E20A}" srcOrd="0" destOrd="0" presId="urn:microsoft.com/office/officeart/2018/2/layout/IconVerticalSolidList"/>
    <dgm:cxn modelId="{F19590A7-24EF-4CDC-8BE0-714741E38D35}" type="presParOf" srcId="{E2992AF2-E251-4D1A-92A2-CEA038D94C1B}" destId="{07F07946-3224-48D6-8D60-09C523275C63}" srcOrd="1" destOrd="0" presId="urn:microsoft.com/office/officeart/2018/2/layout/IconVerticalSolidList"/>
    <dgm:cxn modelId="{7C86FAEF-FDCF-411F-9054-B2CE0A19B894}" type="presParOf" srcId="{E2992AF2-E251-4D1A-92A2-CEA038D94C1B}" destId="{87B9ADCD-AEDF-4F12-8C2B-0A7DD72716A1}" srcOrd="2" destOrd="0" presId="urn:microsoft.com/office/officeart/2018/2/layout/IconVerticalSolidList"/>
    <dgm:cxn modelId="{E3ED5A42-6367-47AC-8911-71EAAB8AE8BD}" type="presParOf" srcId="{E2992AF2-E251-4D1A-92A2-CEA038D94C1B}" destId="{95DADF6A-8ACE-4EBF-8E52-3E36DF4C284C}" srcOrd="3" destOrd="0" presId="urn:microsoft.com/office/officeart/2018/2/layout/IconVerticalSolidList"/>
    <dgm:cxn modelId="{0034C1F5-B634-4516-97A5-02140DD6282E}" type="presParOf" srcId="{CDF1AD42-FC63-4AB9-8C39-AE77597C617F}" destId="{0AC490FA-B935-433E-B517-C4A0514AE1C7}" srcOrd="9" destOrd="0" presId="urn:microsoft.com/office/officeart/2018/2/layout/IconVerticalSolidList"/>
    <dgm:cxn modelId="{FECB0963-7D96-4D2D-9919-98AC7D1B0EF6}" type="presParOf" srcId="{CDF1AD42-FC63-4AB9-8C39-AE77597C617F}" destId="{1D69169B-D285-43B5-860C-9E5D9D3A29A9}" srcOrd="10" destOrd="0" presId="urn:microsoft.com/office/officeart/2018/2/layout/IconVerticalSolidList"/>
    <dgm:cxn modelId="{F3F79764-8228-44AF-9B80-4BAA06417467}" type="presParOf" srcId="{1D69169B-D285-43B5-860C-9E5D9D3A29A9}" destId="{D4803D76-540D-40E3-84B9-1F509C9C7DFF}" srcOrd="0" destOrd="0" presId="urn:microsoft.com/office/officeart/2018/2/layout/IconVerticalSolidList"/>
    <dgm:cxn modelId="{F5356262-11D0-4871-AC31-8DED4F260D3D}" type="presParOf" srcId="{1D69169B-D285-43B5-860C-9E5D9D3A29A9}" destId="{6B27835D-602B-4047-A78F-9599C5AC2C66}" srcOrd="1" destOrd="0" presId="urn:microsoft.com/office/officeart/2018/2/layout/IconVerticalSolidList"/>
    <dgm:cxn modelId="{FC504B83-5DD2-41AC-BD26-71FC99B6E6B6}" type="presParOf" srcId="{1D69169B-D285-43B5-860C-9E5D9D3A29A9}" destId="{A1CF5E98-DB38-4766-857C-983776F332EA}" srcOrd="2" destOrd="0" presId="urn:microsoft.com/office/officeart/2018/2/layout/IconVerticalSolidList"/>
    <dgm:cxn modelId="{BF425E4B-3D9E-4F02-9195-CE70D6FDB2BF}" type="presParOf" srcId="{1D69169B-D285-43B5-860C-9E5D9D3A29A9}" destId="{49E78D7F-AABE-4A35-A21B-44119CC3037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5F2351-9C77-42BF-AD84-FBE50ABE7A7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fr-BE"/>
        </a:p>
      </dgm:t>
    </dgm:pt>
    <dgm:pt modelId="{8BDB3D32-69C6-4371-ADDF-9AE7AB7F215D}">
      <dgm:prSet phldrT="[Texte]"/>
      <dgm:spPr/>
      <dgm:t>
        <a:bodyPr/>
        <a:lstStyle/>
        <a:p>
          <a:r>
            <a:rPr lang="fr-BE" dirty="0"/>
            <a:t>Age connu</a:t>
          </a:r>
        </a:p>
      </dgm:t>
    </dgm:pt>
    <dgm:pt modelId="{74F42AA6-BED8-4C41-919F-8B745C4EDA4A}" type="parTrans" cxnId="{23B7FCF9-FF2B-4DA1-8F7F-55C01B962469}">
      <dgm:prSet/>
      <dgm:spPr/>
      <dgm:t>
        <a:bodyPr/>
        <a:lstStyle/>
        <a:p>
          <a:endParaRPr lang="fr-BE"/>
        </a:p>
      </dgm:t>
    </dgm:pt>
    <dgm:pt modelId="{BE8D57E6-7FFB-4AA8-80BE-51C33842CAFC}" type="sibTrans" cxnId="{23B7FCF9-FF2B-4DA1-8F7F-55C01B962469}">
      <dgm:prSet/>
      <dgm:spPr/>
      <dgm:t>
        <a:bodyPr/>
        <a:lstStyle/>
        <a:p>
          <a:endParaRPr lang="fr-BE"/>
        </a:p>
      </dgm:t>
    </dgm:pt>
    <dgm:pt modelId="{5FB400E6-ED7F-4294-B92D-5078E1E35444}">
      <dgm:prSet phldrT="[Texte]"/>
      <dgm:spPr/>
      <dgm:t>
        <a:bodyPr/>
        <a:lstStyle/>
        <a:p>
          <a:r>
            <a:rPr lang="fr-BE" dirty="0"/>
            <a:t>Elevage </a:t>
          </a:r>
        </a:p>
      </dgm:t>
    </dgm:pt>
    <dgm:pt modelId="{2CA233A3-FDEA-4657-B0AA-5E3717AC9EFB}" type="parTrans" cxnId="{59F9E790-CE77-4D86-8318-3D07C63C15AE}">
      <dgm:prSet/>
      <dgm:spPr/>
      <dgm:t>
        <a:bodyPr/>
        <a:lstStyle/>
        <a:p>
          <a:endParaRPr lang="fr-BE"/>
        </a:p>
      </dgm:t>
    </dgm:pt>
    <dgm:pt modelId="{9940DB95-342D-47BB-9358-34444F21C7AB}" type="sibTrans" cxnId="{59F9E790-CE77-4D86-8318-3D07C63C15AE}">
      <dgm:prSet/>
      <dgm:spPr/>
      <dgm:t>
        <a:bodyPr/>
        <a:lstStyle/>
        <a:p>
          <a:endParaRPr lang="fr-BE"/>
        </a:p>
      </dgm:t>
    </dgm:pt>
    <dgm:pt modelId="{CFB92E3D-E683-4E87-89AA-9D8E4BF7E8C1}">
      <dgm:prSet phldrT="[Texte]"/>
      <dgm:spPr/>
      <dgm:t>
        <a:bodyPr/>
        <a:lstStyle/>
        <a:p>
          <a:r>
            <a:rPr lang="fr-BE" dirty="0"/>
            <a:t>Grand nombre </a:t>
          </a:r>
        </a:p>
      </dgm:t>
    </dgm:pt>
    <dgm:pt modelId="{B0C341F9-8180-4AD5-B5FC-9C1F806EE233}" type="parTrans" cxnId="{BF7AFF91-0609-491A-87DB-64A821A665A7}">
      <dgm:prSet/>
      <dgm:spPr/>
      <dgm:t>
        <a:bodyPr/>
        <a:lstStyle/>
        <a:p>
          <a:endParaRPr lang="fr-BE"/>
        </a:p>
      </dgm:t>
    </dgm:pt>
    <dgm:pt modelId="{2CE633F7-ACC9-465A-A293-A9B1E0DA5BE8}" type="sibTrans" cxnId="{BF7AFF91-0609-491A-87DB-64A821A665A7}">
      <dgm:prSet/>
      <dgm:spPr/>
      <dgm:t>
        <a:bodyPr/>
        <a:lstStyle/>
        <a:p>
          <a:endParaRPr lang="fr-BE"/>
        </a:p>
      </dgm:t>
    </dgm:pt>
    <dgm:pt modelId="{212FACD5-E8E7-4D7C-9B20-EFF54E112F3F}">
      <dgm:prSet phldrT="[Texte]"/>
      <dgm:spPr/>
      <dgm:t>
        <a:bodyPr/>
        <a:lstStyle/>
        <a:p>
          <a:r>
            <a:rPr lang="fr-BE" dirty="0"/>
            <a:t>Collecte de semence</a:t>
          </a:r>
        </a:p>
      </dgm:t>
    </dgm:pt>
    <dgm:pt modelId="{A985012B-CC6E-4D26-9E90-DD52776E27D3}" type="parTrans" cxnId="{967E53B0-37D0-481C-B3C0-129B0C037C7F}">
      <dgm:prSet/>
      <dgm:spPr/>
      <dgm:t>
        <a:bodyPr/>
        <a:lstStyle/>
        <a:p>
          <a:endParaRPr lang="fr-BE"/>
        </a:p>
      </dgm:t>
    </dgm:pt>
    <dgm:pt modelId="{551605A5-AE93-4A10-A3BA-706715DC7476}" type="sibTrans" cxnId="{967E53B0-37D0-481C-B3C0-129B0C037C7F}">
      <dgm:prSet/>
      <dgm:spPr/>
      <dgm:t>
        <a:bodyPr/>
        <a:lstStyle/>
        <a:p>
          <a:endParaRPr lang="fr-BE"/>
        </a:p>
      </dgm:t>
    </dgm:pt>
    <dgm:pt modelId="{31FEDE11-6A91-4F7B-AEDF-2C8D98F065CE}">
      <dgm:prSet phldrT="[Texte]"/>
      <dgm:spPr/>
      <dgm:t>
        <a:bodyPr/>
        <a:lstStyle/>
        <a:p>
          <a:r>
            <a:rPr lang="fr-BE" dirty="0"/>
            <a:t>Appareil de Schley</a:t>
          </a:r>
        </a:p>
      </dgm:t>
    </dgm:pt>
    <dgm:pt modelId="{051F2AA6-7BA8-456E-8ACC-9C22234F4E4C}" type="parTrans" cxnId="{4BBF6D95-1BD1-4994-B8F8-B9CBCC05E87E}">
      <dgm:prSet/>
      <dgm:spPr/>
      <dgm:t>
        <a:bodyPr/>
        <a:lstStyle/>
        <a:p>
          <a:endParaRPr lang="fr-BE"/>
        </a:p>
      </dgm:t>
    </dgm:pt>
    <dgm:pt modelId="{B2A4A18C-D345-4CCA-8115-34A787348CFA}" type="sibTrans" cxnId="{4BBF6D95-1BD1-4994-B8F8-B9CBCC05E87E}">
      <dgm:prSet/>
      <dgm:spPr/>
      <dgm:t>
        <a:bodyPr/>
        <a:lstStyle/>
        <a:p>
          <a:endParaRPr lang="fr-BE"/>
        </a:p>
      </dgm:t>
    </dgm:pt>
    <dgm:pt modelId="{6A68E520-128D-4B29-A91E-6347716C00F0}">
      <dgm:prSet phldrT="[Texte]"/>
      <dgm:spPr/>
      <dgm:t>
        <a:bodyPr/>
        <a:lstStyle/>
        <a:p>
          <a:r>
            <a:rPr lang="fr-BE" dirty="0"/>
            <a:t>Congélation</a:t>
          </a:r>
        </a:p>
      </dgm:t>
    </dgm:pt>
    <dgm:pt modelId="{B1BC9404-53E6-4C4A-8219-25EEB68E0E38}" type="parTrans" cxnId="{B48772EA-509D-4071-AC9A-B0ABBE3D5569}">
      <dgm:prSet/>
      <dgm:spPr/>
      <dgm:t>
        <a:bodyPr/>
        <a:lstStyle/>
        <a:p>
          <a:endParaRPr lang="fr-BE"/>
        </a:p>
      </dgm:t>
    </dgm:pt>
    <dgm:pt modelId="{92737157-CED4-4870-BEBA-DBB3C3287B4C}" type="sibTrans" cxnId="{B48772EA-509D-4071-AC9A-B0ABBE3D5569}">
      <dgm:prSet/>
      <dgm:spPr/>
      <dgm:t>
        <a:bodyPr/>
        <a:lstStyle/>
        <a:p>
          <a:endParaRPr lang="fr-BE"/>
        </a:p>
      </dgm:t>
    </dgm:pt>
    <dgm:pt modelId="{2DC16D10-4DF2-498A-83B1-C7C65881F5EF}">
      <dgm:prSet phldrT="[Texte]"/>
      <dgm:spPr/>
      <dgm:t>
        <a:bodyPr/>
        <a:lstStyle/>
        <a:p>
          <a:r>
            <a:rPr lang="fr-BE" dirty="0"/>
            <a:t>DMSO</a:t>
          </a:r>
        </a:p>
      </dgm:t>
    </dgm:pt>
    <dgm:pt modelId="{918CCC41-6B83-422C-A921-310A9FF90206}" type="parTrans" cxnId="{63C8D8E9-F849-455D-AB5F-938477BA276C}">
      <dgm:prSet/>
      <dgm:spPr/>
      <dgm:t>
        <a:bodyPr/>
        <a:lstStyle/>
        <a:p>
          <a:endParaRPr lang="fr-BE"/>
        </a:p>
      </dgm:t>
    </dgm:pt>
    <dgm:pt modelId="{4BD09487-F7B0-46B6-A7A5-07B42BB1D40A}" type="sibTrans" cxnId="{63C8D8E9-F849-455D-AB5F-938477BA276C}">
      <dgm:prSet/>
      <dgm:spPr/>
      <dgm:t>
        <a:bodyPr/>
        <a:lstStyle/>
        <a:p>
          <a:endParaRPr lang="fr-BE"/>
        </a:p>
      </dgm:t>
    </dgm:pt>
    <dgm:pt modelId="{476A46EF-A6E0-4E4D-8601-92FCBB392A4E}">
      <dgm:prSet/>
      <dgm:spPr/>
      <dgm:t>
        <a:bodyPr/>
        <a:lstStyle/>
        <a:p>
          <a:r>
            <a:rPr lang="fr-BE" dirty="0"/>
            <a:t>Décongélation</a:t>
          </a:r>
        </a:p>
      </dgm:t>
    </dgm:pt>
    <dgm:pt modelId="{42B64D7D-63BD-46D2-AAF1-A62D3ECBF4DF}" type="parTrans" cxnId="{53F28F87-3EC6-44CB-A381-455A1A3C67B4}">
      <dgm:prSet/>
      <dgm:spPr/>
      <dgm:t>
        <a:bodyPr/>
        <a:lstStyle/>
        <a:p>
          <a:endParaRPr lang="fr-BE"/>
        </a:p>
      </dgm:t>
    </dgm:pt>
    <dgm:pt modelId="{C2156B19-0C74-438E-9E50-69123C28FEDC}" type="sibTrans" cxnId="{53F28F87-3EC6-44CB-A381-455A1A3C67B4}">
      <dgm:prSet/>
      <dgm:spPr/>
      <dgm:t>
        <a:bodyPr/>
        <a:lstStyle/>
        <a:p>
          <a:endParaRPr lang="fr-BE"/>
        </a:p>
      </dgm:t>
    </dgm:pt>
    <dgm:pt modelId="{BA56ED09-911D-490D-B4EE-51BDF941409D}">
      <dgm:prSet/>
      <dgm:spPr/>
      <dgm:t>
        <a:bodyPr/>
        <a:lstStyle/>
        <a:p>
          <a:r>
            <a:rPr lang="fr-BE" dirty="0"/>
            <a:t>Viabilité : SYBR14 + PI </a:t>
          </a:r>
        </a:p>
      </dgm:t>
    </dgm:pt>
    <dgm:pt modelId="{C9789E77-14E1-4E45-BD47-48866275AEA0}" type="parTrans" cxnId="{BCDC1A6B-2133-44A6-A051-73263B14FDA9}">
      <dgm:prSet/>
      <dgm:spPr/>
      <dgm:t>
        <a:bodyPr/>
        <a:lstStyle/>
        <a:p>
          <a:endParaRPr lang="fr-BE"/>
        </a:p>
      </dgm:t>
    </dgm:pt>
    <dgm:pt modelId="{0AAC85DC-52CF-49BC-B7C2-4E600E474DE3}" type="sibTrans" cxnId="{BCDC1A6B-2133-44A6-A051-73263B14FDA9}">
      <dgm:prSet/>
      <dgm:spPr/>
      <dgm:t>
        <a:bodyPr/>
        <a:lstStyle/>
        <a:p>
          <a:endParaRPr lang="fr-BE"/>
        </a:p>
      </dgm:t>
    </dgm:pt>
    <dgm:pt modelId="{BA290BF2-D74D-4B4E-84F9-35F0F3B2C033}">
      <dgm:prSet phldrT="[Texte]"/>
      <dgm:spPr/>
      <dgm:t>
        <a:bodyPr/>
        <a:lstStyle/>
        <a:p>
          <a:r>
            <a:rPr lang="fr-BE" dirty="0"/>
            <a:t>Réfrigération lente</a:t>
          </a:r>
        </a:p>
      </dgm:t>
    </dgm:pt>
    <dgm:pt modelId="{33B0C86F-74A9-40A5-8F74-117A142E38EF}" type="parTrans" cxnId="{83791CCA-79E9-46B2-8B68-FC3063C61CF3}">
      <dgm:prSet/>
      <dgm:spPr/>
      <dgm:t>
        <a:bodyPr/>
        <a:lstStyle/>
        <a:p>
          <a:endParaRPr lang="fr-BE"/>
        </a:p>
      </dgm:t>
    </dgm:pt>
    <dgm:pt modelId="{560F2CC8-8506-42D7-B3CE-69B34A5C9135}" type="sibTrans" cxnId="{83791CCA-79E9-46B2-8B68-FC3063C61CF3}">
      <dgm:prSet/>
      <dgm:spPr/>
      <dgm:t>
        <a:bodyPr/>
        <a:lstStyle/>
        <a:p>
          <a:endParaRPr lang="fr-BE"/>
        </a:p>
      </dgm:t>
    </dgm:pt>
    <dgm:pt modelId="{EF050818-35C1-4A52-AEA1-CBD8FED83311}">
      <dgm:prSet/>
      <dgm:spPr/>
      <dgm:t>
        <a:bodyPr/>
        <a:lstStyle/>
        <a:p>
          <a:r>
            <a:rPr lang="fr-BE" dirty="0"/>
            <a:t>Cytométrie en flux</a:t>
          </a:r>
        </a:p>
      </dgm:t>
    </dgm:pt>
    <dgm:pt modelId="{3E49D824-CDD9-4AB7-AB5C-37B46FDECBE7}" type="sibTrans" cxnId="{D976BAD1-834E-4501-9E15-299E228FB3C3}">
      <dgm:prSet/>
      <dgm:spPr/>
    </dgm:pt>
    <dgm:pt modelId="{6444AC23-86FD-40F9-AC81-B9C051195652}" type="parTrans" cxnId="{D976BAD1-834E-4501-9E15-299E228FB3C3}">
      <dgm:prSet/>
      <dgm:spPr/>
    </dgm:pt>
    <dgm:pt modelId="{37EBC3A3-7105-42C2-B957-661D35BE3507}">
      <dgm:prSet/>
      <dgm:spPr/>
      <dgm:t>
        <a:bodyPr/>
        <a:lstStyle/>
        <a:p>
          <a:r>
            <a:rPr lang="fr-BE" dirty="0"/>
            <a:t>Epifluorescence</a:t>
          </a:r>
        </a:p>
      </dgm:t>
    </dgm:pt>
    <dgm:pt modelId="{2265031B-12FE-427A-B7B7-FB1ED09B5108}" type="sibTrans" cxnId="{F996D5A6-2BA8-4DA3-A448-7312BBFE0F5A}">
      <dgm:prSet/>
      <dgm:spPr/>
      <dgm:t>
        <a:bodyPr/>
        <a:lstStyle/>
        <a:p>
          <a:endParaRPr lang="fr-BE"/>
        </a:p>
      </dgm:t>
    </dgm:pt>
    <dgm:pt modelId="{1A1ABCC0-52FE-4DFF-9357-A28CB6AC692A}" type="parTrans" cxnId="{F996D5A6-2BA8-4DA3-A448-7312BBFE0F5A}">
      <dgm:prSet/>
      <dgm:spPr/>
      <dgm:t>
        <a:bodyPr/>
        <a:lstStyle/>
        <a:p>
          <a:endParaRPr lang="fr-BE"/>
        </a:p>
      </dgm:t>
    </dgm:pt>
    <dgm:pt modelId="{6C0C4644-098A-49B5-8A9F-717382AAC975}" type="pres">
      <dgm:prSet presAssocID="{CC5F2351-9C77-42BF-AD84-FBE50ABE7A7A}" presName="linearFlow" presStyleCnt="0">
        <dgm:presLayoutVars>
          <dgm:dir/>
          <dgm:animLvl val="lvl"/>
          <dgm:resizeHandles val="exact"/>
        </dgm:presLayoutVars>
      </dgm:prSet>
      <dgm:spPr/>
    </dgm:pt>
    <dgm:pt modelId="{CF7F66C8-B573-4758-84CF-72DFE4FE8788}" type="pres">
      <dgm:prSet presAssocID="{8BDB3D32-69C6-4371-ADDF-9AE7AB7F215D}" presName="composite" presStyleCnt="0"/>
      <dgm:spPr/>
    </dgm:pt>
    <dgm:pt modelId="{5989DC88-1DCC-4DE6-BE48-153580472402}" type="pres">
      <dgm:prSet presAssocID="{8BDB3D32-69C6-4371-ADDF-9AE7AB7F215D}" presName="parentText" presStyleLbl="alignNode1" presStyleIdx="0" presStyleCnt="4">
        <dgm:presLayoutVars>
          <dgm:chMax val="1"/>
          <dgm:bulletEnabled val="1"/>
        </dgm:presLayoutVars>
      </dgm:prSet>
      <dgm:spPr/>
    </dgm:pt>
    <dgm:pt modelId="{1FB041C4-1895-46BA-A5EC-96BC2E92AF7B}" type="pres">
      <dgm:prSet presAssocID="{8BDB3D32-69C6-4371-ADDF-9AE7AB7F215D}" presName="descendantText" presStyleLbl="alignAcc1" presStyleIdx="0" presStyleCnt="4">
        <dgm:presLayoutVars>
          <dgm:bulletEnabled val="1"/>
        </dgm:presLayoutVars>
      </dgm:prSet>
      <dgm:spPr/>
    </dgm:pt>
    <dgm:pt modelId="{6D852819-B1D7-4ED3-92E6-9135DB3BC983}" type="pres">
      <dgm:prSet presAssocID="{BE8D57E6-7FFB-4AA8-80BE-51C33842CAFC}" presName="sp" presStyleCnt="0"/>
      <dgm:spPr/>
    </dgm:pt>
    <dgm:pt modelId="{5F0B2284-DFD3-42DC-9959-CE17A68F4763}" type="pres">
      <dgm:prSet presAssocID="{212FACD5-E8E7-4D7C-9B20-EFF54E112F3F}" presName="composite" presStyleCnt="0"/>
      <dgm:spPr/>
    </dgm:pt>
    <dgm:pt modelId="{8DB90043-FE4C-46F9-90C9-F000B37E9881}" type="pres">
      <dgm:prSet presAssocID="{212FACD5-E8E7-4D7C-9B20-EFF54E112F3F}" presName="parentText" presStyleLbl="alignNode1" presStyleIdx="1" presStyleCnt="4">
        <dgm:presLayoutVars>
          <dgm:chMax val="1"/>
          <dgm:bulletEnabled val="1"/>
        </dgm:presLayoutVars>
      </dgm:prSet>
      <dgm:spPr/>
    </dgm:pt>
    <dgm:pt modelId="{47113F7C-CE29-4A2F-AED0-391DD89DEE51}" type="pres">
      <dgm:prSet presAssocID="{212FACD5-E8E7-4D7C-9B20-EFF54E112F3F}" presName="descendantText" presStyleLbl="alignAcc1" presStyleIdx="1" presStyleCnt="4">
        <dgm:presLayoutVars>
          <dgm:bulletEnabled val="1"/>
        </dgm:presLayoutVars>
      </dgm:prSet>
      <dgm:spPr/>
    </dgm:pt>
    <dgm:pt modelId="{5B97D9FD-5399-4564-949B-5AF5F8A92B50}" type="pres">
      <dgm:prSet presAssocID="{551605A5-AE93-4A10-A3BA-706715DC7476}" presName="sp" presStyleCnt="0"/>
      <dgm:spPr/>
    </dgm:pt>
    <dgm:pt modelId="{C8184CAC-DE82-4714-936D-FC6B404C66B6}" type="pres">
      <dgm:prSet presAssocID="{6A68E520-128D-4B29-A91E-6347716C00F0}" presName="composite" presStyleCnt="0"/>
      <dgm:spPr/>
    </dgm:pt>
    <dgm:pt modelId="{2E633508-A24C-48F9-B579-D8E0B231DA37}" type="pres">
      <dgm:prSet presAssocID="{6A68E520-128D-4B29-A91E-6347716C00F0}" presName="parentText" presStyleLbl="alignNode1" presStyleIdx="2" presStyleCnt="4">
        <dgm:presLayoutVars>
          <dgm:chMax val="1"/>
          <dgm:bulletEnabled val="1"/>
        </dgm:presLayoutVars>
      </dgm:prSet>
      <dgm:spPr/>
    </dgm:pt>
    <dgm:pt modelId="{B47781BA-F361-48EF-9CF9-D40B0BD43A95}" type="pres">
      <dgm:prSet presAssocID="{6A68E520-128D-4B29-A91E-6347716C00F0}" presName="descendantText" presStyleLbl="alignAcc1" presStyleIdx="2" presStyleCnt="4">
        <dgm:presLayoutVars>
          <dgm:bulletEnabled val="1"/>
        </dgm:presLayoutVars>
      </dgm:prSet>
      <dgm:spPr/>
    </dgm:pt>
    <dgm:pt modelId="{62964705-AA67-4A68-9A7D-1D0449A592E6}" type="pres">
      <dgm:prSet presAssocID="{92737157-CED4-4870-BEBA-DBB3C3287B4C}" presName="sp" presStyleCnt="0"/>
      <dgm:spPr/>
    </dgm:pt>
    <dgm:pt modelId="{923C0E9C-02FA-4F9C-AD58-A5BBC23DA8D5}" type="pres">
      <dgm:prSet presAssocID="{476A46EF-A6E0-4E4D-8601-92FCBB392A4E}" presName="composite" presStyleCnt="0"/>
      <dgm:spPr/>
    </dgm:pt>
    <dgm:pt modelId="{5D696766-0950-455A-B006-5C84284AE7B3}" type="pres">
      <dgm:prSet presAssocID="{476A46EF-A6E0-4E4D-8601-92FCBB392A4E}" presName="parentText" presStyleLbl="alignNode1" presStyleIdx="3" presStyleCnt="4">
        <dgm:presLayoutVars>
          <dgm:chMax val="1"/>
          <dgm:bulletEnabled val="1"/>
        </dgm:presLayoutVars>
      </dgm:prSet>
      <dgm:spPr/>
    </dgm:pt>
    <dgm:pt modelId="{0DC6A18B-7D9B-43DA-BFF8-8132BB99D310}" type="pres">
      <dgm:prSet presAssocID="{476A46EF-A6E0-4E4D-8601-92FCBB392A4E}" presName="descendantText" presStyleLbl="alignAcc1" presStyleIdx="3" presStyleCnt="4">
        <dgm:presLayoutVars>
          <dgm:bulletEnabled val="1"/>
        </dgm:presLayoutVars>
      </dgm:prSet>
      <dgm:spPr/>
    </dgm:pt>
  </dgm:ptLst>
  <dgm:cxnLst>
    <dgm:cxn modelId="{067BBB19-FFD4-4502-B6F1-3FAB25DDF359}" type="presOf" srcId="{5FB400E6-ED7F-4294-B92D-5078E1E35444}" destId="{1FB041C4-1895-46BA-A5EC-96BC2E92AF7B}" srcOrd="0" destOrd="0" presId="urn:microsoft.com/office/officeart/2005/8/layout/chevron2"/>
    <dgm:cxn modelId="{3B1A7E24-43C4-4A79-BB78-4974740996BC}" type="presOf" srcId="{6A68E520-128D-4B29-A91E-6347716C00F0}" destId="{2E633508-A24C-48F9-B579-D8E0B231DA37}" srcOrd="0" destOrd="0" presId="urn:microsoft.com/office/officeart/2005/8/layout/chevron2"/>
    <dgm:cxn modelId="{B52AAD2E-87F6-4671-9225-0B7DD8605783}" type="presOf" srcId="{BA290BF2-D74D-4B4E-84F9-35F0F3B2C033}" destId="{B47781BA-F361-48EF-9CF9-D40B0BD43A95}" srcOrd="0" destOrd="1" presId="urn:microsoft.com/office/officeart/2005/8/layout/chevron2"/>
    <dgm:cxn modelId="{BCDC1A6B-2133-44A6-A051-73263B14FDA9}" srcId="{476A46EF-A6E0-4E4D-8601-92FCBB392A4E}" destId="{BA56ED09-911D-490D-B4EE-51BDF941409D}" srcOrd="0" destOrd="0" parTransId="{C9789E77-14E1-4E45-BD47-48866275AEA0}" sibTransId="{0AAC85DC-52CF-49BC-B7C2-4E600E474DE3}"/>
    <dgm:cxn modelId="{9CD43D4D-D1F7-4CC0-AACA-61ECB846DEDC}" type="presOf" srcId="{BA56ED09-911D-490D-B4EE-51BDF941409D}" destId="{0DC6A18B-7D9B-43DA-BFF8-8132BB99D310}" srcOrd="0" destOrd="0" presId="urn:microsoft.com/office/officeart/2005/8/layout/chevron2"/>
    <dgm:cxn modelId="{365B9A52-0C6F-4AA0-B1B9-C70D2A897941}" type="presOf" srcId="{212FACD5-E8E7-4D7C-9B20-EFF54E112F3F}" destId="{8DB90043-FE4C-46F9-90C9-F000B37E9881}" srcOrd="0" destOrd="0" presId="urn:microsoft.com/office/officeart/2005/8/layout/chevron2"/>
    <dgm:cxn modelId="{B253B673-18D8-4C79-9724-8E7566EEA624}" type="presOf" srcId="{476A46EF-A6E0-4E4D-8601-92FCBB392A4E}" destId="{5D696766-0950-455A-B006-5C84284AE7B3}" srcOrd="0" destOrd="0" presId="urn:microsoft.com/office/officeart/2005/8/layout/chevron2"/>
    <dgm:cxn modelId="{C7D57879-70AE-4F1E-B6B1-7B805E287849}" type="presOf" srcId="{2DC16D10-4DF2-498A-83B1-C7C65881F5EF}" destId="{B47781BA-F361-48EF-9CF9-D40B0BD43A95}" srcOrd="0" destOrd="0" presId="urn:microsoft.com/office/officeart/2005/8/layout/chevron2"/>
    <dgm:cxn modelId="{53F28F87-3EC6-44CB-A381-455A1A3C67B4}" srcId="{CC5F2351-9C77-42BF-AD84-FBE50ABE7A7A}" destId="{476A46EF-A6E0-4E4D-8601-92FCBB392A4E}" srcOrd="3" destOrd="0" parTransId="{42B64D7D-63BD-46D2-AAF1-A62D3ECBF4DF}" sibTransId="{C2156B19-0C74-438E-9E50-69123C28FEDC}"/>
    <dgm:cxn modelId="{59F9E790-CE77-4D86-8318-3D07C63C15AE}" srcId="{8BDB3D32-69C6-4371-ADDF-9AE7AB7F215D}" destId="{5FB400E6-ED7F-4294-B92D-5078E1E35444}" srcOrd="0" destOrd="0" parTransId="{2CA233A3-FDEA-4657-B0AA-5E3717AC9EFB}" sibTransId="{9940DB95-342D-47BB-9358-34444F21C7AB}"/>
    <dgm:cxn modelId="{BF7AFF91-0609-491A-87DB-64A821A665A7}" srcId="{8BDB3D32-69C6-4371-ADDF-9AE7AB7F215D}" destId="{CFB92E3D-E683-4E87-89AA-9D8E4BF7E8C1}" srcOrd="1" destOrd="0" parTransId="{B0C341F9-8180-4AD5-B5FC-9C1F806EE233}" sibTransId="{2CE633F7-ACC9-465A-A293-A9B1E0DA5BE8}"/>
    <dgm:cxn modelId="{4BBF6D95-1BD1-4994-B8F8-B9CBCC05E87E}" srcId="{212FACD5-E8E7-4D7C-9B20-EFF54E112F3F}" destId="{31FEDE11-6A91-4F7B-AEDF-2C8D98F065CE}" srcOrd="0" destOrd="0" parTransId="{051F2AA6-7BA8-456E-8ACC-9C22234F4E4C}" sibTransId="{B2A4A18C-D345-4CCA-8115-34A787348CFA}"/>
    <dgm:cxn modelId="{F996D5A6-2BA8-4DA3-A448-7312BBFE0F5A}" srcId="{BA56ED09-911D-490D-B4EE-51BDF941409D}" destId="{37EBC3A3-7105-42C2-B957-661D35BE3507}" srcOrd="1" destOrd="0" parTransId="{1A1ABCC0-52FE-4DFF-9357-A28CB6AC692A}" sibTransId="{2265031B-12FE-427A-B7B7-FB1ED09B5108}"/>
    <dgm:cxn modelId="{967E53B0-37D0-481C-B3C0-129B0C037C7F}" srcId="{CC5F2351-9C77-42BF-AD84-FBE50ABE7A7A}" destId="{212FACD5-E8E7-4D7C-9B20-EFF54E112F3F}" srcOrd="1" destOrd="0" parTransId="{A985012B-CC6E-4D26-9E90-DD52776E27D3}" sibTransId="{551605A5-AE93-4A10-A3BA-706715DC7476}"/>
    <dgm:cxn modelId="{115E59B1-2665-41BF-8FFB-BBD9FDA60841}" type="presOf" srcId="{8BDB3D32-69C6-4371-ADDF-9AE7AB7F215D}" destId="{5989DC88-1DCC-4DE6-BE48-153580472402}" srcOrd="0" destOrd="0" presId="urn:microsoft.com/office/officeart/2005/8/layout/chevron2"/>
    <dgm:cxn modelId="{E7628FB2-43B5-415E-808F-C6A309E6B5A5}" type="presOf" srcId="{37EBC3A3-7105-42C2-B957-661D35BE3507}" destId="{0DC6A18B-7D9B-43DA-BFF8-8132BB99D310}" srcOrd="0" destOrd="2" presId="urn:microsoft.com/office/officeart/2005/8/layout/chevron2"/>
    <dgm:cxn modelId="{1D77FBB4-EA52-431A-A8DE-DA5589D2592B}" type="presOf" srcId="{31FEDE11-6A91-4F7B-AEDF-2C8D98F065CE}" destId="{47113F7C-CE29-4A2F-AED0-391DD89DEE51}" srcOrd="0" destOrd="0" presId="urn:microsoft.com/office/officeart/2005/8/layout/chevron2"/>
    <dgm:cxn modelId="{83791CCA-79E9-46B2-8B68-FC3063C61CF3}" srcId="{6A68E520-128D-4B29-A91E-6347716C00F0}" destId="{BA290BF2-D74D-4B4E-84F9-35F0F3B2C033}" srcOrd="1" destOrd="0" parTransId="{33B0C86F-74A9-40A5-8F74-117A142E38EF}" sibTransId="{560F2CC8-8506-42D7-B3CE-69B34A5C9135}"/>
    <dgm:cxn modelId="{D976BAD1-834E-4501-9E15-299E228FB3C3}" srcId="{BA56ED09-911D-490D-B4EE-51BDF941409D}" destId="{EF050818-35C1-4A52-AEA1-CBD8FED83311}" srcOrd="0" destOrd="0" parTransId="{6444AC23-86FD-40F9-AC81-B9C051195652}" sibTransId="{3E49D824-CDD9-4AB7-AB5C-37B46FDECBE7}"/>
    <dgm:cxn modelId="{0CD71FE4-1B8E-40C7-978B-D383D3DBA18D}" type="presOf" srcId="{CFB92E3D-E683-4E87-89AA-9D8E4BF7E8C1}" destId="{1FB041C4-1895-46BA-A5EC-96BC2E92AF7B}" srcOrd="0" destOrd="1" presId="urn:microsoft.com/office/officeart/2005/8/layout/chevron2"/>
    <dgm:cxn modelId="{63C8D8E9-F849-455D-AB5F-938477BA276C}" srcId="{6A68E520-128D-4B29-A91E-6347716C00F0}" destId="{2DC16D10-4DF2-498A-83B1-C7C65881F5EF}" srcOrd="0" destOrd="0" parTransId="{918CCC41-6B83-422C-A921-310A9FF90206}" sibTransId="{4BD09487-F7B0-46B6-A7A5-07B42BB1D40A}"/>
    <dgm:cxn modelId="{B48772EA-509D-4071-AC9A-B0ABBE3D5569}" srcId="{CC5F2351-9C77-42BF-AD84-FBE50ABE7A7A}" destId="{6A68E520-128D-4B29-A91E-6347716C00F0}" srcOrd="2" destOrd="0" parTransId="{B1BC9404-53E6-4C4A-8219-25EEB68E0E38}" sibTransId="{92737157-CED4-4870-BEBA-DBB3C3287B4C}"/>
    <dgm:cxn modelId="{23B7FCF9-FF2B-4DA1-8F7F-55C01B962469}" srcId="{CC5F2351-9C77-42BF-AD84-FBE50ABE7A7A}" destId="{8BDB3D32-69C6-4371-ADDF-9AE7AB7F215D}" srcOrd="0" destOrd="0" parTransId="{74F42AA6-BED8-4C41-919F-8B745C4EDA4A}" sibTransId="{BE8D57E6-7FFB-4AA8-80BE-51C33842CAFC}"/>
    <dgm:cxn modelId="{B17045FD-2252-459E-A431-9D79F019DF60}" type="presOf" srcId="{EF050818-35C1-4A52-AEA1-CBD8FED83311}" destId="{0DC6A18B-7D9B-43DA-BFF8-8132BB99D310}" srcOrd="0" destOrd="1" presId="urn:microsoft.com/office/officeart/2005/8/layout/chevron2"/>
    <dgm:cxn modelId="{237D3CFE-AF11-44DE-A4E9-4AC8B7B9CA67}" type="presOf" srcId="{CC5F2351-9C77-42BF-AD84-FBE50ABE7A7A}" destId="{6C0C4644-098A-49B5-8A9F-717382AAC975}" srcOrd="0" destOrd="0" presId="urn:microsoft.com/office/officeart/2005/8/layout/chevron2"/>
    <dgm:cxn modelId="{6CF6DFF6-9AF8-46BA-8616-17720A91C522}" type="presParOf" srcId="{6C0C4644-098A-49B5-8A9F-717382AAC975}" destId="{CF7F66C8-B573-4758-84CF-72DFE4FE8788}" srcOrd="0" destOrd="0" presId="urn:microsoft.com/office/officeart/2005/8/layout/chevron2"/>
    <dgm:cxn modelId="{CE061384-FC64-4220-8090-E6AF640CAFF9}" type="presParOf" srcId="{CF7F66C8-B573-4758-84CF-72DFE4FE8788}" destId="{5989DC88-1DCC-4DE6-BE48-153580472402}" srcOrd="0" destOrd="0" presId="urn:microsoft.com/office/officeart/2005/8/layout/chevron2"/>
    <dgm:cxn modelId="{19CA9687-D73B-40FB-B47B-3EF0AD9881AD}" type="presParOf" srcId="{CF7F66C8-B573-4758-84CF-72DFE4FE8788}" destId="{1FB041C4-1895-46BA-A5EC-96BC2E92AF7B}" srcOrd="1" destOrd="0" presId="urn:microsoft.com/office/officeart/2005/8/layout/chevron2"/>
    <dgm:cxn modelId="{A875F089-1B1D-4EF6-B7E0-A42E09B58E60}" type="presParOf" srcId="{6C0C4644-098A-49B5-8A9F-717382AAC975}" destId="{6D852819-B1D7-4ED3-92E6-9135DB3BC983}" srcOrd="1" destOrd="0" presId="urn:microsoft.com/office/officeart/2005/8/layout/chevron2"/>
    <dgm:cxn modelId="{766A67DA-B10D-4D10-9327-38D8EBC37314}" type="presParOf" srcId="{6C0C4644-098A-49B5-8A9F-717382AAC975}" destId="{5F0B2284-DFD3-42DC-9959-CE17A68F4763}" srcOrd="2" destOrd="0" presId="urn:microsoft.com/office/officeart/2005/8/layout/chevron2"/>
    <dgm:cxn modelId="{E8884EA0-79E0-4940-9B8D-E533F4831F46}" type="presParOf" srcId="{5F0B2284-DFD3-42DC-9959-CE17A68F4763}" destId="{8DB90043-FE4C-46F9-90C9-F000B37E9881}" srcOrd="0" destOrd="0" presId="urn:microsoft.com/office/officeart/2005/8/layout/chevron2"/>
    <dgm:cxn modelId="{9DDEA1DC-533C-487C-B7BB-C29504E76DE2}" type="presParOf" srcId="{5F0B2284-DFD3-42DC-9959-CE17A68F4763}" destId="{47113F7C-CE29-4A2F-AED0-391DD89DEE51}" srcOrd="1" destOrd="0" presId="urn:microsoft.com/office/officeart/2005/8/layout/chevron2"/>
    <dgm:cxn modelId="{D208A4ED-9695-4A55-A7C0-82F1C7C308C7}" type="presParOf" srcId="{6C0C4644-098A-49B5-8A9F-717382AAC975}" destId="{5B97D9FD-5399-4564-949B-5AF5F8A92B50}" srcOrd="3" destOrd="0" presId="urn:microsoft.com/office/officeart/2005/8/layout/chevron2"/>
    <dgm:cxn modelId="{096F4ACD-E89A-493B-9A64-9EC6850D6255}" type="presParOf" srcId="{6C0C4644-098A-49B5-8A9F-717382AAC975}" destId="{C8184CAC-DE82-4714-936D-FC6B404C66B6}" srcOrd="4" destOrd="0" presId="urn:microsoft.com/office/officeart/2005/8/layout/chevron2"/>
    <dgm:cxn modelId="{FC877307-8FE3-4752-ABD4-0283C3ADE701}" type="presParOf" srcId="{C8184CAC-DE82-4714-936D-FC6B404C66B6}" destId="{2E633508-A24C-48F9-B579-D8E0B231DA37}" srcOrd="0" destOrd="0" presId="urn:microsoft.com/office/officeart/2005/8/layout/chevron2"/>
    <dgm:cxn modelId="{0099D91B-F495-4922-A54A-5607AFBDC113}" type="presParOf" srcId="{C8184CAC-DE82-4714-936D-FC6B404C66B6}" destId="{B47781BA-F361-48EF-9CF9-D40B0BD43A95}" srcOrd="1" destOrd="0" presId="urn:microsoft.com/office/officeart/2005/8/layout/chevron2"/>
    <dgm:cxn modelId="{84563A87-E32E-4BEE-AF4F-407E77152B43}" type="presParOf" srcId="{6C0C4644-098A-49B5-8A9F-717382AAC975}" destId="{62964705-AA67-4A68-9A7D-1D0449A592E6}" srcOrd="5" destOrd="0" presId="urn:microsoft.com/office/officeart/2005/8/layout/chevron2"/>
    <dgm:cxn modelId="{9C519A8E-3FBC-484D-8F7A-7A543401B379}" type="presParOf" srcId="{6C0C4644-098A-49B5-8A9F-717382AAC975}" destId="{923C0E9C-02FA-4F9C-AD58-A5BBC23DA8D5}" srcOrd="6" destOrd="0" presId="urn:microsoft.com/office/officeart/2005/8/layout/chevron2"/>
    <dgm:cxn modelId="{AA16BE50-4A8E-4052-9160-1BB87EF2BC0A}" type="presParOf" srcId="{923C0E9C-02FA-4F9C-AD58-A5BBC23DA8D5}" destId="{5D696766-0950-455A-B006-5C84284AE7B3}" srcOrd="0" destOrd="0" presId="urn:microsoft.com/office/officeart/2005/8/layout/chevron2"/>
    <dgm:cxn modelId="{262FFF60-8D66-4E74-9F97-2D6AF6750B46}" type="presParOf" srcId="{923C0E9C-02FA-4F9C-AD58-A5BBC23DA8D5}" destId="{0DC6A18B-7D9B-43DA-BFF8-8132BB99D31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5F2351-9C77-42BF-AD84-FBE50ABE7A7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fr-BE"/>
        </a:p>
      </dgm:t>
    </dgm:pt>
    <dgm:pt modelId="{8BDB3D32-69C6-4371-ADDF-9AE7AB7F215D}">
      <dgm:prSet phldrT="[Texte]" custT="1"/>
      <dgm:spPr/>
      <dgm:t>
        <a:bodyPr/>
        <a:lstStyle/>
        <a:p>
          <a:r>
            <a:rPr lang="fr-BE" sz="1600" dirty="0"/>
            <a:t>Age</a:t>
          </a:r>
          <a:r>
            <a:rPr lang="fr-BE" sz="1900" dirty="0"/>
            <a:t> </a:t>
          </a:r>
          <a:r>
            <a:rPr lang="fr-BE" sz="1600" dirty="0"/>
            <a:t>connu</a:t>
          </a:r>
        </a:p>
      </dgm:t>
    </dgm:pt>
    <dgm:pt modelId="{74F42AA6-BED8-4C41-919F-8B745C4EDA4A}" type="parTrans" cxnId="{23B7FCF9-FF2B-4DA1-8F7F-55C01B962469}">
      <dgm:prSet/>
      <dgm:spPr/>
      <dgm:t>
        <a:bodyPr/>
        <a:lstStyle/>
        <a:p>
          <a:endParaRPr lang="fr-BE"/>
        </a:p>
      </dgm:t>
    </dgm:pt>
    <dgm:pt modelId="{BE8D57E6-7FFB-4AA8-80BE-51C33842CAFC}" type="sibTrans" cxnId="{23B7FCF9-FF2B-4DA1-8F7F-55C01B962469}">
      <dgm:prSet/>
      <dgm:spPr/>
      <dgm:t>
        <a:bodyPr/>
        <a:lstStyle/>
        <a:p>
          <a:endParaRPr lang="fr-BE"/>
        </a:p>
      </dgm:t>
    </dgm:pt>
    <dgm:pt modelId="{5FB400E6-ED7F-4294-B92D-5078E1E35444}">
      <dgm:prSet phldrT="[Texte]" custT="1"/>
      <dgm:spPr/>
      <dgm:t>
        <a:bodyPr/>
        <a:lstStyle/>
        <a:p>
          <a:r>
            <a:rPr lang="fr-BE" sz="2100" dirty="0"/>
            <a:t>Elevage</a:t>
          </a:r>
          <a:r>
            <a:rPr lang="fr-BE" sz="2900" dirty="0"/>
            <a:t> </a:t>
          </a:r>
          <a:endParaRPr lang="fr-BE" sz="2100" dirty="0"/>
        </a:p>
      </dgm:t>
    </dgm:pt>
    <dgm:pt modelId="{2CA233A3-FDEA-4657-B0AA-5E3717AC9EFB}" type="parTrans" cxnId="{59F9E790-CE77-4D86-8318-3D07C63C15AE}">
      <dgm:prSet/>
      <dgm:spPr/>
      <dgm:t>
        <a:bodyPr/>
        <a:lstStyle/>
        <a:p>
          <a:endParaRPr lang="fr-BE"/>
        </a:p>
      </dgm:t>
    </dgm:pt>
    <dgm:pt modelId="{9940DB95-342D-47BB-9358-34444F21C7AB}" type="sibTrans" cxnId="{59F9E790-CE77-4D86-8318-3D07C63C15AE}">
      <dgm:prSet/>
      <dgm:spPr/>
      <dgm:t>
        <a:bodyPr/>
        <a:lstStyle/>
        <a:p>
          <a:endParaRPr lang="fr-BE"/>
        </a:p>
      </dgm:t>
    </dgm:pt>
    <dgm:pt modelId="{CFB92E3D-E683-4E87-89AA-9D8E4BF7E8C1}">
      <dgm:prSet phldrT="[Texte]" custT="1"/>
      <dgm:spPr/>
      <dgm:t>
        <a:bodyPr/>
        <a:lstStyle/>
        <a:p>
          <a:r>
            <a:rPr lang="fr-BE" sz="2100" dirty="0"/>
            <a:t>Grand nombre </a:t>
          </a:r>
        </a:p>
      </dgm:t>
    </dgm:pt>
    <dgm:pt modelId="{B0C341F9-8180-4AD5-B5FC-9C1F806EE233}" type="parTrans" cxnId="{BF7AFF91-0609-491A-87DB-64A821A665A7}">
      <dgm:prSet/>
      <dgm:spPr/>
      <dgm:t>
        <a:bodyPr/>
        <a:lstStyle/>
        <a:p>
          <a:endParaRPr lang="fr-BE"/>
        </a:p>
      </dgm:t>
    </dgm:pt>
    <dgm:pt modelId="{2CE633F7-ACC9-465A-A293-A9B1E0DA5BE8}" type="sibTrans" cxnId="{BF7AFF91-0609-491A-87DB-64A821A665A7}">
      <dgm:prSet/>
      <dgm:spPr/>
      <dgm:t>
        <a:bodyPr/>
        <a:lstStyle/>
        <a:p>
          <a:endParaRPr lang="fr-BE"/>
        </a:p>
      </dgm:t>
    </dgm:pt>
    <dgm:pt modelId="{6C0C4644-098A-49B5-8A9F-717382AAC975}" type="pres">
      <dgm:prSet presAssocID="{CC5F2351-9C77-42BF-AD84-FBE50ABE7A7A}" presName="linearFlow" presStyleCnt="0">
        <dgm:presLayoutVars>
          <dgm:dir/>
          <dgm:animLvl val="lvl"/>
          <dgm:resizeHandles val="exact"/>
        </dgm:presLayoutVars>
      </dgm:prSet>
      <dgm:spPr/>
    </dgm:pt>
    <dgm:pt modelId="{CF7F66C8-B573-4758-84CF-72DFE4FE8788}" type="pres">
      <dgm:prSet presAssocID="{8BDB3D32-69C6-4371-ADDF-9AE7AB7F215D}" presName="composite" presStyleCnt="0"/>
      <dgm:spPr/>
    </dgm:pt>
    <dgm:pt modelId="{5989DC88-1DCC-4DE6-BE48-153580472402}" type="pres">
      <dgm:prSet presAssocID="{8BDB3D32-69C6-4371-ADDF-9AE7AB7F215D}" presName="parentText" presStyleLbl="alignNode1" presStyleIdx="0" presStyleCnt="1" custScaleY="100000">
        <dgm:presLayoutVars>
          <dgm:chMax val="1"/>
          <dgm:bulletEnabled val="1"/>
        </dgm:presLayoutVars>
      </dgm:prSet>
      <dgm:spPr/>
    </dgm:pt>
    <dgm:pt modelId="{1FB041C4-1895-46BA-A5EC-96BC2E92AF7B}" type="pres">
      <dgm:prSet presAssocID="{8BDB3D32-69C6-4371-ADDF-9AE7AB7F215D}" presName="descendantText" presStyleLbl="alignAcc1" presStyleIdx="0" presStyleCnt="1">
        <dgm:presLayoutVars>
          <dgm:bulletEnabled val="1"/>
        </dgm:presLayoutVars>
      </dgm:prSet>
      <dgm:spPr/>
    </dgm:pt>
  </dgm:ptLst>
  <dgm:cxnLst>
    <dgm:cxn modelId="{067BBB19-FFD4-4502-B6F1-3FAB25DDF359}" type="presOf" srcId="{5FB400E6-ED7F-4294-B92D-5078E1E35444}" destId="{1FB041C4-1895-46BA-A5EC-96BC2E92AF7B}" srcOrd="0" destOrd="0" presId="urn:microsoft.com/office/officeart/2005/8/layout/chevron2"/>
    <dgm:cxn modelId="{59F9E790-CE77-4D86-8318-3D07C63C15AE}" srcId="{8BDB3D32-69C6-4371-ADDF-9AE7AB7F215D}" destId="{5FB400E6-ED7F-4294-B92D-5078E1E35444}" srcOrd="0" destOrd="0" parTransId="{2CA233A3-FDEA-4657-B0AA-5E3717AC9EFB}" sibTransId="{9940DB95-342D-47BB-9358-34444F21C7AB}"/>
    <dgm:cxn modelId="{BF7AFF91-0609-491A-87DB-64A821A665A7}" srcId="{8BDB3D32-69C6-4371-ADDF-9AE7AB7F215D}" destId="{CFB92E3D-E683-4E87-89AA-9D8E4BF7E8C1}" srcOrd="1" destOrd="0" parTransId="{B0C341F9-8180-4AD5-B5FC-9C1F806EE233}" sibTransId="{2CE633F7-ACC9-465A-A293-A9B1E0DA5BE8}"/>
    <dgm:cxn modelId="{115E59B1-2665-41BF-8FFB-BBD9FDA60841}" type="presOf" srcId="{8BDB3D32-69C6-4371-ADDF-9AE7AB7F215D}" destId="{5989DC88-1DCC-4DE6-BE48-153580472402}" srcOrd="0" destOrd="0" presId="urn:microsoft.com/office/officeart/2005/8/layout/chevron2"/>
    <dgm:cxn modelId="{0CD71FE4-1B8E-40C7-978B-D383D3DBA18D}" type="presOf" srcId="{CFB92E3D-E683-4E87-89AA-9D8E4BF7E8C1}" destId="{1FB041C4-1895-46BA-A5EC-96BC2E92AF7B}" srcOrd="0" destOrd="1" presId="urn:microsoft.com/office/officeart/2005/8/layout/chevron2"/>
    <dgm:cxn modelId="{23B7FCF9-FF2B-4DA1-8F7F-55C01B962469}" srcId="{CC5F2351-9C77-42BF-AD84-FBE50ABE7A7A}" destId="{8BDB3D32-69C6-4371-ADDF-9AE7AB7F215D}" srcOrd="0" destOrd="0" parTransId="{74F42AA6-BED8-4C41-919F-8B745C4EDA4A}" sibTransId="{BE8D57E6-7FFB-4AA8-80BE-51C33842CAFC}"/>
    <dgm:cxn modelId="{237D3CFE-AF11-44DE-A4E9-4AC8B7B9CA67}" type="presOf" srcId="{CC5F2351-9C77-42BF-AD84-FBE50ABE7A7A}" destId="{6C0C4644-098A-49B5-8A9F-717382AAC975}" srcOrd="0" destOrd="0" presId="urn:microsoft.com/office/officeart/2005/8/layout/chevron2"/>
    <dgm:cxn modelId="{6CF6DFF6-9AF8-46BA-8616-17720A91C522}" type="presParOf" srcId="{6C0C4644-098A-49B5-8A9F-717382AAC975}" destId="{CF7F66C8-B573-4758-84CF-72DFE4FE8788}" srcOrd="0" destOrd="0" presId="urn:microsoft.com/office/officeart/2005/8/layout/chevron2"/>
    <dgm:cxn modelId="{CE061384-FC64-4220-8090-E6AF640CAFF9}" type="presParOf" srcId="{CF7F66C8-B573-4758-84CF-72DFE4FE8788}" destId="{5989DC88-1DCC-4DE6-BE48-153580472402}" srcOrd="0" destOrd="0" presId="urn:microsoft.com/office/officeart/2005/8/layout/chevron2"/>
    <dgm:cxn modelId="{19CA9687-D73B-40FB-B47B-3EF0AD9881AD}" type="presParOf" srcId="{CF7F66C8-B573-4758-84CF-72DFE4FE8788}" destId="{1FB041C4-1895-46BA-A5EC-96BC2E92AF7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5F2351-9C77-42BF-AD84-FBE50ABE7A7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fr-BE"/>
        </a:p>
      </dgm:t>
    </dgm:pt>
    <dgm:pt modelId="{476A46EF-A6E0-4E4D-8601-92FCBB392A4E}">
      <dgm:prSet/>
      <dgm:spPr/>
      <dgm:t>
        <a:bodyPr/>
        <a:lstStyle/>
        <a:p>
          <a:r>
            <a:rPr lang="fr-BE" dirty="0"/>
            <a:t>Décongélation</a:t>
          </a:r>
        </a:p>
      </dgm:t>
    </dgm:pt>
    <dgm:pt modelId="{42B64D7D-63BD-46D2-AAF1-A62D3ECBF4DF}" type="parTrans" cxnId="{53F28F87-3EC6-44CB-A381-455A1A3C67B4}">
      <dgm:prSet/>
      <dgm:spPr/>
      <dgm:t>
        <a:bodyPr/>
        <a:lstStyle/>
        <a:p>
          <a:endParaRPr lang="fr-BE"/>
        </a:p>
      </dgm:t>
    </dgm:pt>
    <dgm:pt modelId="{C2156B19-0C74-438E-9E50-69123C28FEDC}" type="sibTrans" cxnId="{53F28F87-3EC6-44CB-A381-455A1A3C67B4}">
      <dgm:prSet/>
      <dgm:spPr/>
      <dgm:t>
        <a:bodyPr/>
        <a:lstStyle/>
        <a:p>
          <a:endParaRPr lang="fr-BE"/>
        </a:p>
      </dgm:t>
    </dgm:pt>
    <dgm:pt modelId="{BA56ED09-911D-490D-B4EE-51BDF941409D}">
      <dgm:prSet/>
      <dgm:spPr/>
      <dgm:t>
        <a:bodyPr/>
        <a:lstStyle/>
        <a:p>
          <a:r>
            <a:rPr lang="fr-BE" dirty="0"/>
            <a:t>Viabilité : SYBR14 + PI </a:t>
          </a:r>
        </a:p>
      </dgm:t>
    </dgm:pt>
    <dgm:pt modelId="{C9789E77-14E1-4E45-BD47-48866275AEA0}" type="parTrans" cxnId="{BCDC1A6B-2133-44A6-A051-73263B14FDA9}">
      <dgm:prSet/>
      <dgm:spPr/>
      <dgm:t>
        <a:bodyPr/>
        <a:lstStyle/>
        <a:p>
          <a:endParaRPr lang="fr-BE"/>
        </a:p>
      </dgm:t>
    </dgm:pt>
    <dgm:pt modelId="{0AAC85DC-52CF-49BC-B7C2-4E600E474DE3}" type="sibTrans" cxnId="{BCDC1A6B-2133-44A6-A051-73263B14FDA9}">
      <dgm:prSet/>
      <dgm:spPr/>
      <dgm:t>
        <a:bodyPr/>
        <a:lstStyle/>
        <a:p>
          <a:endParaRPr lang="fr-BE"/>
        </a:p>
      </dgm:t>
    </dgm:pt>
    <dgm:pt modelId="{37EBC3A3-7105-42C2-B957-661D35BE3507}">
      <dgm:prSet/>
      <dgm:spPr/>
      <dgm:t>
        <a:bodyPr/>
        <a:lstStyle/>
        <a:p>
          <a:r>
            <a:rPr lang="fr-BE" dirty="0"/>
            <a:t>Cytométrie en flux</a:t>
          </a:r>
        </a:p>
      </dgm:t>
    </dgm:pt>
    <dgm:pt modelId="{1A1ABCC0-52FE-4DFF-9357-A28CB6AC692A}" type="parTrans" cxnId="{F996D5A6-2BA8-4DA3-A448-7312BBFE0F5A}">
      <dgm:prSet/>
      <dgm:spPr/>
      <dgm:t>
        <a:bodyPr/>
        <a:lstStyle/>
        <a:p>
          <a:endParaRPr lang="fr-BE"/>
        </a:p>
      </dgm:t>
    </dgm:pt>
    <dgm:pt modelId="{2265031B-12FE-427A-B7B7-FB1ED09B5108}" type="sibTrans" cxnId="{F996D5A6-2BA8-4DA3-A448-7312BBFE0F5A}">
      <dgm:prSet/>
      <dgm:spPr/>
      <dgm:t>
        <a:bodyPr/>
        <a:lstStyle/>
        <a:p>
          <a:endParaRPr lang="fr-BE"/>
        </a:p>
      </dgm:t>
    </dgm:pt>
    <dgm:pt modelId="{44FACB99-EACA-469B-BF3C-839558B15EF5}">
      <dgm:prSet/>
      <dgm:spPr/>
      <dgm:t>
        <a:bodyPr/>
        <a:lstStyle/>
        <a:p>
          <a:r>
            <a:rPr lang="fr-BE" dirty="0"/>
            <a:t>Epifluorescence</a:t>
          </a:r>
        </a:p>
      </dgm:t>
    </dgm:pt>
    <dgm:pt modelId="{6ED19D4F-8EC5-4D82-B54A-CE57CB7105B3}" type="parTrans" cxnId="{FCAFE7DE-0F08-42EF-A314-28541BFDB4C0}">
      <dgm:prSet/>
      <dgm:spPr/>
    </dgm:pt>
    <dgm:pt modelId="{90F60D0A-A348-4D46-98C5-8093D0D255B2}" type="sibTrans" cxnId="{FCAFE7DE-0F08-42EF-A314-28541BFDB4C0}">
      <dgm:prSet/>
      <dgm:spPr/>
    </dgm:pt>
    <dgm:pt modelId="{6C0C4644-098A-49B5-8A9F-717382AAC975}" type="pres">
      <dgm:prSet presAssocID="{CC5F2351-9C77-42BF-AD84-FBE50ABE7A7A}" presName="linearFlow" presStyleCnt="0">
        <dgm:presLayoutVars>
          <dgm:dir/>
          <dgm:animLvl val="lvl"/>
          <dgm:resizeHandles val="exact"/>
        </dgm:presLayoutVars>
      </dgm:prSet>
      <dgm:spPr/>
    </dgm:pt>
    <dgm:pt modelId="{923C0E9C-02FA-4F9C-AD58-A5BBC23DA8D5}" type="pres">
      <dgm:prSet presAssocID="{476A46EF-A6E0-4E4D-8601-92FCBB392A4E}" presName="composite" presStyleCnt="0"/>
      <dgm:spPr/>
    </dgm:pt>
    <dgm:pt modelId="{5D696766-0950-455A-B006-5C84284AE7B3}" type="pres">
      <dgm:prSet presAssocID="{476A46EF-A6E0-4E4D-8601-92FCBB392A4E}" presName="parentText" presStyleLbl="alignNode1" presStyleIdx="0" presStyleCnt="1">
        <dgm:presLayoutVars>
          <dgm:chMax val="1"/>
          <dgm:bulletEnabled val="1"/>
        </dgm:presLayoutVars>
      </dgm:prSet>
      <dgm:spPr/>
    </dgm:pt>
    <dgm:pt modelId="{0DC6A18B-7D9B-43DA-BFF8-8132BB99D310}" type="pres">
      <dgm:prSet presAssocID="{476A46EF-A6E0-4E4D-8601-92FCBB392A4E}" presName="descendantText" presStyleLbl="alignAcc1" presStyleIdx="0" presStyleCnt="1">
        <dgm:presLayoutVars>
          <dgm:bulletEnabled val="1"/>
        </dgm:presLayoutVars>
      </dgm:prSet>
      <dgm:spPr/>
    </dgm:pt>
  </dgm:ptLst>
  <dgm:cxnLst>
    <dgm:cxn modelId="{BCDC1A6B-2133-44A6-A051-73263B14FDA9}" srcId="{476A46EF-A6E0-4E4D-8601-92FCBB392A4E}" destId="{BA56ED09-911D-490D-B4EE-51BDF941409D}" srcOrd="0" destOrd="0" parTransId="{C9789E77-14E1-4E45-BD47-48866275AEA0}" sibTransId="{0AAC85DC-52CF-49BC-B7C2-4E600E474DE3}"/>
    <dgm:cxn modelId="{9CD43D4D-D1F7-4CC0-AACA-61ECB846DEDC}" type="presOf" srcId="{BA56ED09-911D-490D-B4EE-51BDF941409D}" destId="{0DC6A18B-7D9B-43DA-BFF8-8132BB99D310}" srcOrd="0" destOrd="0" presId="urn:microsoft.com/office/officeart/2005/8/layout/chevron2"/>
    <dgm:cxn modelId="{B253B673-18D8-4C79-9724-8E7566EEA624}" type="presOf" srcId="{476A46EF-A6E0-4E4D-8601-92FCBB392A4E}" destId="{5D696766-0950-455A-B006-5C84284AE7B3}" srcOrd="0" destOrd="0" presId="urn:microsoft.com/office/officeart/2005/8/layout/chevron2"/>
    <dgm:cxn modelId="{53F28F87-3EC6-44CB-A381-455A1A3C67B4}" srcId="{CC5F2351-9C77-42BF-AD84-FBE50ABE7A7A}" destId="{476A46EF-A6E0-4E4D-8601-92FCBB392A4E}" srcOrd="0" destOrd="0" parTransId="{42B64D7D-63BD-46D2-AAF1-A62D3ECBF4DF}" sibTransId="{C2156B19-0C74-438E-9E50-69123C28FEDC}"/>
    <dgm:cxn modelId="{F996D5A6-2BA8-4DA3-A448-7312BBFE0F5A}" srcId="{BA56ED09-911D-490D-B4EE-51BDF941409D}" destId="{37EBC3A3-7105-42C2-B957-661D35BE3507}" srcOrd="0" destOrd="0" parTransId="{1A1ABCC0-52FE-4DFF-9357-A28CB6AC692A}" sibTransId="{2265031B-12FE-427A-B7B7-FB1ED09B5108}"/>
    <dgm:cxn modelId="{E7628FB2-43B5-415E-808F-C6A309E6B5A5}" type="presOf" srcId="{37EBC3A3-7105-42C2-B957-661D35BE3507}" destId="{0DC6A18B-7D9B-43DA-BFF8-8132BB99D310}" srcOrd="0" destOrd="1" presId="urn:microsoft.com/office/officeart/2005/8/layout/chevron2"/>
    <dgm:cxn modelId="{29D526BC-FEC6-4676-88B9-0692AC69D90A}" type="presOf" srcId="{44FACB99-EACA-469B-BF3C-839558B15EF5}" destId="{0DC6A18B-7D9B-43DA-BFF8-8132BB99D310}" srcOrd="0" destOrd="2" presId="urn:microsoft.com/office/officeart/2005/8/layout/chevron2"/>
    <dgm:cxn modelId="{FCAFE7DE-0F08-42EF-A314-28541BFDB4C0}" srcId="{BA56ED09-911D-490D-B4EE-51BDF941409D}" destId="{44FACB99-EACA-469B-BF3C-839558B15EF5}" srcOrd="1" destOrd="0" parTransId="{6ED19D4F-8EC5-4D82-B54A-CE57CB7105B3}" sibTransId="{90F60D0A-A348-4D46-98C5-8093D0D255B2}"/>
    <dgm:cxn modelId="{237D3CFE-AF11-44DE-A4E9-4AC8B7B9CA67}" type="presOf" srcId="{CC5F2351-9C77-42BF-AD84-FBE50ABE7A7A}" destId="{6C0C4644-098A-49B5-8A9F-717382AAC975}" srcOrd="0" destOrd="0" presId="urn:microsoft.com/office/officeart/2005/8/layout/chevron2"/>
    <dgm:cxn modelId="{9C519A8E-3FBC-484D-8F7A-7A543401B379}" type="presParOf" srcId="{6C0C4644-098A-49B5-8A9F-717382AAC975}" destId="{923C0E9C-02FA-4F9C-AD58-A5BBC23DA8D5}" srcOrd="0" destOrd="0" presId="urn:microsoft.com/office/officeart/2005/8/layout/chevron2"/>
    <dgm:cxn modelId="{AA16BE50-4A8E-4052-9160-1BB87EF2BC0A}" type="presParOf" srcId="{923C0E9C-02FA-4F9C-AD58-A5BBC23DA8D5}" destId="{5D696766-0950-455A-B006-5C84284AE7B3}" srcOrd="0" destOrd="0" presId="urn:microsoft.com/office/officeart/2005/8/layout/chevron2"/>
    <dgm:cxn modelId="{262FFF60-8D66-4E74-9F97-2D6AF6750B46}" type="presParOf" srcId="{923C0E9C-02FA-4F9C-AD58-A5BBC23DA8D5}" destId="{0DC6A18B-7D9B-43DA-BFF8-8132BB99D31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5F2351-9C77-42BF-AD84-FBE50ABE7A7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fr-BE"/>
        </a:p>
      </dgm:t>
    </dgm:pt>
    <dgm:pt modelId="{6A68E520-128D-4B29-A91E-6347716C00F0}">
      <dgm:prSet phldrT="[Texte]"/>
      <dgm:spPr/>
      <dgm:t>
        <a:bodyPr/>
        <a:lstStyle/>
        <a:p>
          <a:r>
            <a:rPr lang="fr-BE" dirty="0"/>
            <a:t>Congélation</a:t>
          </a:r>
        </a:p>
      </dgm:t>
    </dgm:pt>
    <dgm:pt modelId="{B1BC9404-53E6-4C4A-8219-25EEB68E0E38}" type="parTrans" cxnId="{B48772EA-509D-4071-AC9A-B0ABBE3D5569}">
      <dgm:prSet/>
      <dgm:spPr/>
      <dgm:t>
        <a:bodyPr/>
        <a:lstStyle/>
        <a:p>
          <a:endParaRPr lang="fr-BE"/>
        </a:p>
      </dgm:t>
    </dgm:pt>
    <dgm:pt modelId="{92737157-CED4-4870-BEBA-DBB3C3287B4C}" type="sibTrans" cxnId="{B48772EA-509D-4071-AC9A-B0ABBE3D5569}">
      <dgm:prSet/>
      <dgm:spPr/>
      <dgm:t>
        <a:bodyPr/>
        <a:lstStyle/>
        <a:p>
          <a:endParaRPr lang="fr-BE"/>
        </a:p>
      </dgm:t>
    </dgm:pt>
    <dgm:pt modelId="{2DC16D10-4DF2-498A-83B1-C7C65881F5EF}">
      <dgm:prSet phldrT="[Texte]"/>
      <dgm:spPr/>
      <dgm:t>
        <a:bodyPr/>
        <a:lstStyle/>
        <a:p>
          <a:r>
            <a:rPr lang="fr-BE" dirty="0"/>
            <a:t>DMSO</a:t>
          </a:r>
        </a:p>
      </dgm:t>
    </dgm:pt>
    <dgm:pt modelId="{4BD09487-F7B0-46B6-A7A5-07B42BB1D40A}" type="sibTrans" cxnId="{63C8D8E9-F849-455D-AB5F-938477BA276C}">
      <dgm:prSet/>
      <dgm:spPr/>
      <dgm:t>
        <a:bodyPr/>
        <a:lstStyle/>
        <a:p>
          <a:endParaRPr lang="fr-BE"/>
        </a:p>
      </dgm:t>
    </dgm:pt>
    <dgm:pt modelId="{918CCC41-6B83-422C-A921-310A9FF90206}" type="parTrans" cxnId="{63C8D8E9-F849-455D-AB5F-938477BA276C}">
      <dgm:prSet/>
      <dgm:spPr/>
      <dgm:t>
        <a:bodyPr/>
        <a:lstStyle/>
        <a:p>
          <a:endParaRPr lang="fr-BE"/>
        </a:p>
      </dgm:t>
    </dgm:pt>
    <dgm:pt modelId="{BA290BF2-D74D-4B4E-84F9-35F0F3B2C033}">
      <dgm:prSet phldrT="[Texte]"/>
      <dgm:spPr/>
      <dgm:t>
        <a:bodyPr/>
        <a:lstStyle/>
        <a:p>
          <a:r>
            <a:rPr lang="fr-BE" dirty="0"/>
            <a:t>Réfrigération lente</a:t>
          </a:r>
        </a:p>
      </dgm:t>
    </dgm:pt>
    <dgm:pt modelId="{560F2CC8-8506-42D7-B3CE-69B34A5C9135}" type="sibTrans" cxnId="{83791CCA-79E9-46B2-8B68-FC3063C61CF3}">
      <dgm:prSet/>
      <dgm:spPr/>
      <dgm:t>
        <a:bodyPr/>
        <a:lstStyle/>
        <a:p>
          <a:endParaRPr lang="fr-BE"/>
        </a:p>
      </dgm:t>
    </dgm:pt>
    <dgm:pt modelId="{33B0C86F-74A9-40A5-8F74-117A142E38EF}" type="parTrans" cxnId="{83791CCA-79E9-46B2-8B68-FC3063C61CF3}">
      <dgm:prSet/>
      <dgm:spPr/>
      <dgm:t>
        <a:bodyPr/>
        <a:lstStyle/>
        <a:p>
          <a:endParaRPr lang="fr-BE"/>
        </a:p>
      </dgm:t>
    </dgm:pt>
    <dgm:pt modelId="{6C0C4644-098A-49B5-8A9F-717382AAC975}" type="pres">
      <dgm:prSet presAssocID="{CC5F2351-9C77-42BF-AD84-FBE50ABE7A7A}" presName="linearFlow" presStyleCnt="0">
        <dgm:presLayoutVars>
          <dgm:dir/>
          <dgm:animLvl val="lvl"/>
          <dgm:resizeHandles val="exact"/>
        </dgm:presLayoutVars>
      </dgm:prSet>
      <dgm:spPr/>
    </dgm:pt>
    <dgm:pt modelId="{C8184CAC-DE82-4714-936D-FC6B404C66B6}" type="pres">
      <dgm:prSet presAssocID="{6A68E520-128D-4B29-A91E-6347716C00F0}" presName="composite" presStyleCnt="0"/>
      <dgm:spPr/>
    </dgm:pt>
    <dgm:pt modelId="{2E633508-A24C-48F9-B579-D8E0B231DA37}" type="pres">
      <dgm:prSet presAssocID="{6A68E520-128D-4B29-A91E-6347716C00F0}" presName="parentText" presStyleLbl="alignNode1" presStyleIdx="0" presStyleCnt="1">
        <dgm:presLayoutVars>
          <dgm:chMax val="1"/>
          <dgm:bulletEnabled val="1"/>
        </dgm:presLayoutVars>
      </dgm:prSet>
      <dgm:spPr/>
    </dgm:pt>
    <dgm:pt modelId="{B47781BA-F361-48EF-9CF9-D40B0BD43A95}" type="pres">
      <dgm:prSet presAssocID="{6A68E520-128D-4B29-A91E-6347716C00F0}" presName="descendantText" presStyleLbl="alignAcc1" presStyleIdx="0" presStyleCnt="1">
        <dgm:presLayoutVars>
          <dgm:bulletEnabled val="1"/>
        </dgm:presLayoutVars>
      </dgm:prSet>
      <dgm:spPr/>
    </dgm:pt>
  </dgm:ptLst>
  <dgm:cxnLst>
    <dgm:cxn modelId="{3B1A7E24-43C4-4A79-BB78-4974740996BC}" type="presOf" srcId="{6A68E520-128D-4B29-A91E-6347716C00F0}" destId="{2E633508-A24C-48F9-B579-D8E0B231DA37}" srcOrd="0" destOrd="0" presId="urn:microsoft.com/office/officeart/2005/8/layout/chevron2"/>
    <dgm:cxn modelId="{B52AAD2E-87F6-4671-9225-0B7DD8605783}" type="presOf" srcId="{BA290BF2-D74D-4B4E-84F9-35F0F3B2C033}" destId="{B47781BA-F361-48EF-9CF9-D40B0BD43A95}" srcOrd="0" destOrd="1" presId="urn:microsoft.com/office/officeart/2005/8/layout/chevron2"/>
    <dgm:cxn modelId="{C7D57879-70AE-4F1E-B6B1-7B805E287849}" type="presOf" srcId="{2DC16D10-4DF2-498A-83B1-C7C65881F5EF}" destId="{B47781BA-F361-48EF-9CF9-D40B0BD43A95}" srcOrd="0" destOrd="0" presId="urn:microsoft.com/office/officeart/2005/8/layout/chevron2"/>
    <dgm:cxn modelId="{83791CCA-79E9-46B2-8B68-FC3063C61CF3}" srcId="{6A68E520-128D-4B29-A91E-6347716C00F0}" destId="{BA290BF2-D74D-4B4E-84F9-35F0F3B2C033}" srcOrd="1" destOrd="0" parTransId="{33B0C86F-74A9-40A5-8F74-117A142E38EF}" sibTransId="{560F2CC8-8506-42D7-B3CE-69B34A5C9135}"/>
    <dgm:cxn modelId="{63C8D8E9-F849-455D-AB5F-938477BA276C}" srcId="{6A68E520-128D-4B29-A91E-6347716C00F0}" destId="{2DC16D10-4DF2-498A-83B1-C7C65881F5EF}" srcOrd="0" destOrd="0" parTransId="{918CCC41-6B83-422C-A921-310A9FF90206}" sibTransId="{4BD09487-F7B0-46B6-A7A5-07B42BB1D40A}"/>
    <dgm:cxn modelId="{B48772EA-509D-4071-AC9A-B0ABBE3D5569}" srcId="{CC5F2351-9C77-42BF-AD84-FBE50ABE7A7A}" destId="{6A68E520-128D-4B29-A91E-6347716C00F0}" srcOrd="0" destOrd="0" parTransId="{B1BC9404-53E6-4C4A-8219-25EEB68E0E38}" sibTransId="{92737157-CED4-4870-BEBA-DBB3C3287B4C}"/>
    <dgm:cxn modelId="{237D3CFE-AF11-44DE-A4E9-4AC8B7B9CA67}" type="presOf" srcId="{CC5F2351-9C77-42BF-AD84-FBE50ABE7A7A}" destId="{6C0C4644-098A-49B5-8A9F-717382AAC975}" srcOrd="0" destOrd="0" presId="urn:microsoft.com/office/officeart/2005/8/layout/chevron2"/>
    <dgm:cxn modelId="{096F4ACD-E89A-493B-9A64-9EC6850D6255}" type="presParOf" srcId="{6C0C4644-098A-49B5-8A9F-717382AAC975}" destId="{C8184CAC-DE82-4714-936D-FC6B404C66B6}" srcOrd="0" destOrd="0" presId="urn:microsoft.com/office/officeart/2005/8/layout/chevron2"/>
    <dgm:cxn modelId="{FC877307-8FE3-4752-ABD4-0283C3ADE701}" type="presParOf" srcId="{C8184CAC-DE82-4714-936D-FC6B404C66B6}" destId="{2E633508-A24C-48F9-B579-D8E0B231DA37}" srcOrd="0" destOrd="0" presId="urn:microsoft.com/office/officeart/2005/8/layout/chevron2"/>
    <dgm:cxn modelId="{0099D91B-F495-4922-A54A-5607AFBDC113}" type="presParOf" srcId="{C8184CAC-DE82-4714-936D-FC6B404C66B6}" destId="{B47781BA-F361-48EF-9CF9-D40B0BD43A9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3BF2FD-6F11-49E2-A9D3-95C539EBE776}" type="doc">
      <dgm:prSet loTypeId="urn:microsoft.com/office/officeart/2018/5/layout/CenteredIconLabelDescription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ECB69253-14F5-4109-9A68-EE7FFF9EECC5}">
      <dgm:prSet/>
      <dgm:spPr/>
      <dgm:t>
        <a:bodyPr/>
        <a:lstStyle/>
        <a:p>
          <a:pPr>
            <a:defRPr b="1"/>
          </a:pPr>
          <a:r>
            <a:rPr lang="fr-BE"/>
            <a:t>Congélation</a:t>
          </a:r>
          <a:endParaRPr lang="en-US"/>
        </a:p>
      </dgm:t>
    </dgm:pt>
    <dgm:pt modelId="{C36A8129-003C-4936-97C5-122AC081D949}" type="parTrans" cxnId="{1EA5C769-CD2E-48A3-811D-474E126D97BE}">
      <dgm:prSet/>
      <dgm:spPr/>
      <dgm:t>
        <a:bodyPr/>
        <a:lstStyle/>
        <a:p>
          <a:endParaRPr lang="en-US"/>
        </a:p>
      </dgm:t>
    </dgm:pt>
    <dgm:pt modelId="{50F5AFB5-D43C-451B-B056-C8B82C42EA5F}" type="sibTrans" cxnId="{1EA5C769-CD2E-48A3-811D-474E126D97BE}">
      <dgm:prSet/>
      <dgm:spPr/>
      <dgm:t>
        <a:bodyPr/>
        <a:lstStyle/>
        <a:p>
          <a:endParaRPr lang="en-US"/>
        </a:p>
      </dgm:t>
    </dgm:pt>
    <dgm:pt modelId="{DBA93608-872B-4400-A0ED-CDA61824E113}">
      <dgm:prSet/>
      <dgm:spPr/>
      <dgm:t>
        <a:bodyPr/>
        <a:lstStyle/>
        <a:p>
          <a:r>
            <a:rPr lang="fr-BE" dirty="0"/>
            <a:t>Dilution </a:t>
          </a:r>
          <a:r>
            <a:rPr lang="fr-BE" dirty="0" err="1"/>
            <a:t>sperm</a:t>
          </a:r>
          <a:r>
            <a:rPr lang="fr-BE" dirty="0"/>
            <a:t> : dilueur = 1:1</a:t>
          </a:r>
          <a:endParaRPr lang="en-US" dirty="0"/>
        </a:p>
      </dgm:t>
    </dgm:pt>
    <dgm:pt modelId="{5B42026E-9018-4076-8679-A9F711E89936}" type="parTrans" cxnId="{FF513874-79C0-4B8B-9D38-CF2224A023D6}">
      <dgm:prSet/>
      <dgm:spPr/>
      <dgm:t>
        <a:bodyPr/>
        <a:lstStyle/>
        <a:p>
          <a:endParaRPr lang="en-US"/>
        </a:p>
      </dgm:t>
    </dgm:pt>
    <dgm:pt modelId="{F0866014-1276-4ECC-8740-E408FC0BB9BB}" type="sibTrans" cxnId="{FF513874-79C0-4B8B-9D38-CF2224A023D6}">
      <dgm:prSet/>
      <dgm:spPr/>
      <dgm:t>
        <a:bodyPr/>
        <a:lstStyle/>
        <a:p>
          <a:endParaRPr lang="en-US"/>
        </a:p>
      </dgm:t>
    </dgm:pt>
    <dgm:pt modelId="{5542DFA3-9F8E-47AC-B368-AD3962977714}">
      <dgm:prSet/>
      <dgm:spPr/>
      <dgm:t>
        <a:bodyPr/>
        <a:lstStyle/>
        <a:p>
          <a:r>
            <a:rPr lang="fr-BE" dirty="0"/>
            <a:t>Sperme dilué : </a:t>
          </a:r>
          <a:r>
            <a:rPr lang="fr-BE" dirty="0" err="1"/>
            <a:t>cryopréservant</a:t>
          </a:r>
          <a:r>
            <a:rPr lang="fr-BE" dirty="0"/>
            <a:t> = 1:1 </a:t>
          </a:r>
          <a:endParaRPr lang="en-US" dirty="0"/>
        </a:p>
      </dgm:t>
    </dgm:pt>
    <dgm:pt modelId="{DC185B9D-CBBC-477F-A71F-68545C3553D6}" type="parTrans" cxnId="{B9009AB2-4C8C-42E7-96B6-2D07F81F8845}">
      <dgm:prSet/>
      <dgm:spPr/>
      <dgm:t>
        <a:bodyPr/>
        <a:lstStyle/>
        <a:p>
          <a:endParaRPr lang="en-US"/>
        </a:p>
      </dgm:t>
    </dgm:pt>
    <dgm:pt modelId="{DB446314-95E7-4F73-A991-C8667640D2DC}" type="sibTrans" cxnId="{B9009AB2-4C8C-42E7-96B6-2D07F81F8845}">
      <dgm:prSet/>
      <dgm:spPr/>
      <dgm:t>
        <a:bodyPr/>
        <a:lstStyle/>
        <a:p>
          <a:endParaRPr lang="en-US"/>
        </a:p>
      </dgm:t>
    </dgm:pt>
    <dgm:pt modelId="{259D780A-F0CF-45DC-B9DF-18CD91F49607}">
      <dgm:prSet/>
      <dgm:spPr/>
      <dgm:t>
        <a:bodyPr/>
        <a:lstStyle/>
        <a:p>
          <a:r>
            <a:rPr lang="fr-BE"/>
            <a:t>Réfrigération lente : 2h au frigo après montage en paillette </a:t>
          </a:r>
          <a:endParaRPr lang="en-US"/>
        </a:p>
      </dgm:t>
    </dgm:pt>
    <dgm:pt modelId="{A31975D5-F4BC-4794-9960-A351755A7AAC}" type="parTrans" cxnId="{87FBAA64-7204-4231-9D6E-76A29E0D451A}">
      <dgm:prSet/>
      <dgm:spPr/>
      <dgm:t>
        <a:bodyPr/>
        <a:lstStyle/>
        <a:p>
          <a:endParaRPr lang="en-US"/>
        </a:p>
      </dgm:t>
    </dgm:pt>
    <dgm:pt modelId="{CA31C7A3-E2C9-4DDB-8B51-1E1707B686A4}" type="sibTrans" cxnId="{87FBAA64-7204-4231-9D6E-76A29E0D451A}">
      <dgm:prSet/>
      <dgm:spPr/>
      <dgm:t>
        <a:bodyPr/>
        <a:lstStyle/>
        <a:p>
          <a:endParaRPr lang="en-US"/>
        </a:p>
      </dgm:t>
    </dgm:pt>
    <dgm:pt modelId="{5205D65A-ADBA-4384-8B4D-E0B16FDEA2C7}">
      <dgm:prSet/>
      <dgm:spPr/>
      <dgm:t>
        <a:bodyPr/>
        <a:lstStyle/>
        <a:p>
          <a:r>
            <a:rPr lang="fr-BE"/>
            <a:t>Descente rapide en t°: 10min à 7cm de l’azot liquide</a:t>
          </a:r>
          <a:endParaRPr lang="en-US"/>
        </a:p>
      </dgm:t>
    </dgm:pt>
    <dgm:pt modelId="{24602669-1DCA-4C79-B0CE-782073775F99}" type="parTrans" cxnId="{8F18D034-E241-4857-8961-52B901C0CB50}">
      <dgm:prSet/>
      <dgm:spPr/>
      <dgm:t>
        <a:bodyPr/>
        <a:lstStyle/>
        <a:p>
          <a:endParaRPr lang="en-US"/>
        </a:p>
      </dgm:t>
    </dgm:pt>
    <dgm:pt modelId="{68AB2A11-E3F0-49E3-A5AE-887FBC691386}" type="sibTrans" cxnId="{8F18D034-E241-4857-8961-52B901C0CB50}">
      <dgm:prSet/>
      <dgm:spPr/>
      <dgm:t>
        <a:bodyPr/>
        <a:lstStyle/>
        <a:p>
          <a:endParaRPr lang="en-US"/>
        </a:p>
      </dgm:t>
    </dgm:pt>
    <dgm:pt modelId="{7A499F48-BF3E-4D7A-9DD7-ED640627EAEF}">
      <dgm:prSet/>
      <dgm:spPr/>
      <dgm:t>
        <a:bodyPr/>
        <a:lstStyle/>
        <a:p>
          <a:r>
            <a:rPr lang="fr-BE"/>
            <a:t>Cryogénation: azote liquide </a:t>
          </a:r>
          <a:endParaRPr lang="en-US"/>
        </a:p>
      </dgm:t>
    </dgm:pt>
    <dgm:pt modelId="{91B7A341-0F90-4125-89FE-8796CF92C2A2}" type="parTrans" cxnId="{7DE1F1B5-3E9C-4908-8FFC-EF782AAA7252}">
      <dgm:prSet/>
      <dgm:spPr/>
      <dgm:t>
        <a:bodyPr/>
        <a:lstStyle/>
        <a:p>
          <a:endParaRPr lang="en-US"/>
        </a:p>
      </dgm:t>
    </dgm:pt>
    <dgm:pt modelId="{D1C1CC99-3C11-41FF-840D-48003A04644E}" type="sibTrans" cxnId="{7DE1F1B5-3E9C-4908-8FFC-EF782AAA7252}">
      <dgm:prSet/>
      <dgm:spPr/>
      <dgm:t>
        <a:bodyPr/>
        <a:lstStyle/>
        <a:p>
          <a:endParaRPr lang="en-US"/>
        </a:p>
      </dgm:t>
    </dgm:pt>
    <dgm:pt modelId="{3930892B-E6B8-4511-ADFC-5A05E7817168}">
      <dgm:prSet/>
      <dgm:spPr/>
      <dgm:t>
        <a:bodyPr/>
        <a:lstStyle/>
        <a:p>
          <a:pPr>
            <a:defRPr b="1"/>
          </a:pPr>
          <a:r>
            <a:rPr lang="fr-BE"/>
            <a:t>Décongélation </a:t>
          </a:r>
          <a:endParaRPr lang="en-US"/>
        </a:p>
      </dgm:t>
    </dgm:pt>
    <dgm:pt modelId="{FBA2BDAD-8245-4E92-A697-6580A2F8432F}" type="parTrans" cxnId="{7D738290-2FE9-4501-B929-4F072A120F7C}">
      <dgm:prSet/>
      <dgm:spPr/>
      <dgm:t>
        <a:bodyPr/>
        <a:lstStyle/>
        <a:p>
          <a:endParaRPr lang="en-US"/>
        </a:p>
      </dgm:t>
    </dgm:pt>
    <dgm:pt modelId="{0CD61A83-F5A7-449D-98E0-02946BC2EEB4}" type="sibTrans" cxnId="{7D738290-2FE9-4501-B929-4F072A120F7C}">
      <dgm:prSet/>
      <dgm:spPr/>
      <dgm:t>
        <a:bodyPr/>
        <a:lstStyle/>
        <a:p>
          <a:endParaRPr lang="en-US"/>
        </a:p>
      </dgm:t>
    </dgm:pt>
    <dgm:pt modelId="{4586A894-C459-41E3-BE38-1A3F36B8922B}">
      <dgm:prSet/>
      <dgm:spPr/>
      <dgm:t>
        <a:bodyPr/>
        <a:lstStyle/>
        <a:p>
          <a:r>
            <a:rPr lang="fr-BE" dirty="0"/>
            <a:t>10 sec à 40°C</a:t>
          </a:r>
          <a:endParaRPr lang="en-US" dirty="0"/>
        </a:p>
      </dgm:t>
    </dgm:pt>
    <dgm:pt modelId="{8EC2A46A-4D39-44CA-9EE0-7C1323449B83}" type="parTrans" cxnId="{8C18CD19-7A9F-4B1B-A127-CD02E43A77F5}">
      <dgm:prSet/>
      <dgm:spPr/>
      <dgm:t>
        <a:bodyPr/>
        <a:lstStyle/>
        <a:p>
          <a:endParaRPr lang="en-US"/>
        </a:p>
      </dgm:t>
    </dgm:pt>
    <dgm:pt modelId="{B7CEE462-F512-4CA1-86EE-91CC979A3286}" type="sibTrans" cxnId="{8C18CD19-7A9F-4B1B-A127-CD02E43A77F5}">
      <dgm:prSet/>
      <dgm:spPr/>
      <dgm:t>
        <a:bodyPr/>
        <a:lstStyle/>
        <a:p>
          <a:endParaRPr lang="en-US"/>
        </a:p>
      </dgm:t>
    </dgm:pt>
    <dgm:pt modelId="{C34CE7CF-2B9D-48E0-9171-66F83B3F2442}">
      <dgm:prSet/>
      <dgm:spPr/>
      <dgm:t>
        <a:bodyPr/>
        <a:lstStyle/>
        <a:p>
          <a:pPr>
            <a:defRPr b="1"/>
          </a:pPr>
          <a:r>
            <a:rPr lang="fr-BE"/>
            <a:t>Epifluorescence</a:t>
          </a:r>
          <a:endParaRPr lang="en-US"/>
        </a:p>
      </dgm:t>
    </dgm:pt>
    <dgm:pt modelId="{232ED47D-0ED5-4137-91B7-9A5DE04909AC}" type="parTrans" cxnId="{A25FC370-6498-494B-9559-9D1E1783BB3A}">
      <dgm:prSet/>
      <dgm:spPr/>
      <dgm:t>
        <a:bodyPr/>
        <a:lstStyle/>
        <a:p>
          <a:endParaRPr lang="en-US"/>
        </a:p>
      </dgm:t>
    </dgm:pt>
    <dgm:pt modelId="{85D2791C-B32D-4F9C-9472-3109D31D6C7C}" type="sibTrans" cxnId="{A25FC370-6498-494B-9559-9D1E1783BB3A}">
      <dgm:prSet/>
      <dgm:spPr/>
      <dgm:t>
        <a:bodyPr/>
        <a:lstStyle/>
        <a:p>
          <a:endParaRPr lang="en-US"/>
        </a:p>
      </dgm:t>
    </dgm:pt>
    <dgm:pt modelId="{8346A1A5-07B8-43E9-96F3-31806FE78D74}">
      <dgm:prSet/>
      <dgm:spPr/>
      <dgm:t>
        <a:bodyPr/>
        <a:lstStyle/>
        <a:p>
          <a:r>
            <a:rPr lang="fr-BE" dirty="0"/>
            <a:t>90% PI positifs</a:t>
          </a:r>
        </a:p>
        <a:p>
          <a:endParaRPr lang="en-US" dirty="0"/>
        </a:p>
        <a:p>
          <a:r>
            <a:rPr lang="en-US" dirty="0" err="1"/>
            <a:t>Qualité</a:t>
          </a:r>
          <a:r>
            <a:rPr lang="en-US" dirty="0"/>
            <a:t> </a:t>
          </a:r>
          <a:r>
            <a:rPr lang="en-US" dirty="0" err="1"/>
            <a:t>initiale</a:t>
          </a:r>
          <a:r>
            <a:rPr lang="en-US" dirty="0"/>
            <a:t> </a:t>
          </a:r>
          <a:r>
            <a:rPr lang="en-US" dirty="0" err="1"/>
            <a:t>sperme</a:t>
          </a:r>
          <a:r>
            <a:rPr lang="en-US" dirty="0"/>
            <a:t>?</a:t>
          </a:r>
        </a:p>
        <a:p>
          <a:r>
            <a:rPr lang="en-US" dirty="0"/>
            <a:t>Age?</a:t>
          </a:r>
        </a:p>
        <a:p>
          <a:r>
            <a:rPr lang="en-US" dirty="0"/>
            <a:t>Dilution?</a:t>
          </a:r>
        </a:p>
      </dgm:t>
    </dgm:pt>
    <dgm:pt modelId="{E18CC770-E9E5-4F47-B3A9-7A3ACCC6C003}" type="parTrans" cxnId="{9E81C9E5-8445-4A97-AE0E-7D3791DD1874}">
      <dgm:prSet/>
      <dgm:spPr/>
      <dgm:t>
        <a:bodyPr/>
        <a:lstStyle/>
        <a:p>
          <a:endParaRPr lang="en-US"/>
        </a:p>
      </dgm:t>
    </dgm:pt>
    <dgm:pt modelId="{6500B7AC-7CD7-4997-BA71-5542F82F6119}" type="sibTrans" cxnId="{9E81C9E5-8445-4A97-AE0E-7D3791DD1874}">
      <dgm:prSet/>
      <dgm:spPr/>
      <dgm:t>
        <a:bodyPr/>
        <a:lstStyle/>
        <a:p>
          <a:endParaRPr lang="en-US"/>
        </a:p>
      </dgm:t>
    </dgm:pt>
    <dgm:pt modelId="{A9E48BBF-FF17-4200-B7A4-A4E133247D52}" type="pres">
      <dgm:prSet presAssocID="{DE3BF2FD-6F11-49E2-A9D3-95C539EBE776}" presName="root" presStyleCnt="0">
        <dgm:presLayoutVars>
          <dgm:dir/>
          <dgm:resizeHandles val="exact"/>
        </dgm:presLayoutVars>
      </dgm:prSet>
      <dgm:spPr/>
    </dgm:pt>
    <dgm:pt modelId="{BB2234E1-F8A6-41A1-8F1D-F0F8E6E131F6}" type="pres">
      <dgm:prSet presAssocID="{ECB69253-14F5-4109-9A68-EE7FFF9EECC5}" presName="compNode" presStyleCnt="0"/>
      <dgm:spPr/>
    </dgm:pt>
    <dgm:pt modelId="{BA3A0D1B-00FD-4E3D-9CDE-7A1527F5EE2E}" type="pres">
      <dgm:prSet presAssocID="{ECB69253-14F5-4109-9A68-EE7FFF9EECC5}"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locon de neige"/>
        </a:ext>
      </dgm:extLst>
    </dgm:pt>
    <dgm:pt modelId="{8B1EF2DB-6DFA-4E0D-992D-A5FD054A5F71}" type="pres">
      <dgm:prSet presAssocID="{ECB69253-14F5-4109-9A68-EE7FFF9EECC5}" presName="iconSpace" presStyleCnt="0"/>
      <dgm:spPr/>
    </dgm:pt>
    <dgm:pt modelId="{FD3FC6F2-924C-4967-B461-95779329596A}" type="pres">
      <dgm:prSet presAssocID="{ECB69253-14F5-4109-9A68-EE7FFF9EECC5}" presName="parTx" presStyleLbl="revTx" presStyleIdx="0" presStyleCnt="6">
        <dgm:presLayoutVars>
          <dgm:chMax val="0"/>
          <dgm:chPref val="0"/>
        </dgm:presLayoutVars>
      </dgm:prSet>
      <dgm:spPr/>
    </dgm:pt>
    <dgm:pt modelId="{794D85B5-0AFE-492E-ACD9-1191A297EC19}" type="pres">
      <dgm:prSet presAssocID="{ECB69253-14F5-4109-9A68-EE7FFF9EECC5}" presName="txSpace" presStyleCnt="0"/>
      <dgm:spPr/>
    </dgm:pt>
    <dgm:pt modelId="{9477D8D3-1204-45CA-AA74-7D5F3D872189}" type="pres">
      <dgm:prSet presAssocID="{ECB69253-14F5-4109-9A68-EE7FFF9EECC5}" presName="desTx" presStyleLbl="revTx" presStyleIdx="1" presStyleCnt="6">
        <dgm:presLayoutVars/>
      </dgm:prSet>
      <dgm:spPr/>
    </dgm:pt>
    <dgm:pt modelId="{F92D4693-A020-48DA-BBD6-71407D334080}" type="pres">
      <dgm:prSet presAssocID="{50F5AFB5-D43C-451B-B056-C8B82C42EA5F}" presName="sibTrans" presStyleCnt="0"/>
      <dgm:spPr/>
    </dgm:pt>
    <dgm:pt modelId="{5C124FC6-14E4-4133-9822-EC829A8C253F}" type="pres">
      <dgm:prSet presAssocID="{3930892B-E6B8-4511-ADFC-5A05E7817168}" presName="compNode" presStyleCnt="0"/>
      <dgm:spPr/>
    </dgm:pt>
    <dgm:pt modelId="{AF19D5B8-6EC9-4373-9E61-3F76884843F4}" type="pres">
      <dgm:prSet presAssocID="{3930892B-E6B8-4511-ADFC-5A05E781716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ermometer"/>
        </a:ext>
      </dgm:extLst>
    </dgm:pt>
    <dgm:pt modelId="{E373CA29-1442-4100-86D4-4A8DBB649FA3}" type="pres">
      <dgm:prSet presAssocID="{3930892B-E6B8-4511-ADFC-5A05E7817168}" presName="iconSpace" presStyleCnt="0"/>
      <dgm:spPr/>
    </dgm:pt>
    <dgm:pt modelId="{899B559A-210D-4932-A079-B236C1FD468E}" type="pres">
      <dgm:prSet presAssocID="{3930892B-E6B8-4511-ADFC-5A05E7817168}" presName="parTx" presStyleLbl="revTx" presStyleIdx="2" presStyleCnt="6">
        <dgm:presLayoutVars>
          <dgm:chMax val="0"/>
          <dgm:chPref val="0"/>
        </dgm:presLayoutVars>
      </dgm:prSet>
      <dgm:spPr/>
    </dgm:pt>
    <dgm:pt modelId="{6972CB80-26A8-4F3A-B158-C0544A9C2125}" type="pres">
      <dgm:prSet presAssocID="{3930892B-E6B8-4511-ADFC-5A05E7817168}" presName="txSpace" presStyleCnt="0"/>
      <dgm:spPr/>
    </dgm:pt>
    <dgm:pt modelId="{074B9E05-8ED2-4AE6-8F78-1F66A644F569}" type="pres">
      <dgm:prSet presAssocID="{3930892B-E6B8-4511-ADFC-5A05E7817168}" presName="desTx" presStyleLbl="revTx" presStyleIdx="3" presStyleCnt="6">
        <dgm:presLayoutVars/>
      </dgm:prSet>
      <dgm:spPr/>
    </dgm:pt>
    <dgm:pt modelId="{B5988E74-1857-4CF7-BDBB-1C7A03954F87}" type="pres">
      <dgm:prSet presAssocID="{0CD61A83-F5A7-449D-98E0-02946BC2EEB4}" presName="sibTrans" presStyleCnt="0"/>
      <dgm:spPr/>
    </dgm:pt>
    <dgm:pt modelId="{3D16E7C3-2E40-497E-A452-CAFA3F017109}" type="pres">
      <dgm:prSet presAssocID="{C34CE7CF-2B9D-48E0-9171-66F83B3F2442}" presName="compNode" presStyleCnt="0"/>
      <dgm:spPr/>
    </dgm:pt>
    <dgm:pt modelId="{DB696B61-0830-4F22-A2CB-2F7AC089E2BB}" type="pres">
      <dgm:prSet presAssocID="{C34CE7CF-2B9D-48E0-9171-66F83B3F2442}"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Microscope"/>
        </a:ext>
      </dgm:extLst>
    </dgm:pt>
    <dgm:pt modelId="{A446B168-108F-4294-91EB-858051305EB7}" type="pres">
      <dgm:prSet presAssocID="{C34CE7CF-2B9D-48E0-9171-66F83B3F2442}" presName="iconSpace" presStyleCnt="0"/>
      <dgm:spPr/>
    </dgm:pt>
    <dgm:pt modelId="{52056097-F93C-4185-AA2A-2CAA8106FB95}" type="pres">
      <dgm:prSet presAssocID="{C34CE7CF-2B9D-48E0-9171-66F83B3F2442}" presName="parTx" presStyleLbl="revTx" presStyleIdx="4" presStyleCnt="6">
        <dgm:presLayoutVars>
          <dgm:chMax val="0"/>
          <dgm:chPref val="0"/>
        </dgm:presLayoutVars>
      </dgm:prSet>
      <dgm:spPr/>
    </dgm:pt>
    <dgm:pt modelId="{26BEE78B-9EAD-40D2-847A-B2A39AE515C0}" type="pres">
      <dgm:prSet presAssocID="{C34CE7CF-2B9D-48E0-9171-66F83B3F2442}" presName="txSpace" presStyleCnt="0"/>
      <dgm:spPr/>
    </dgm:pt>
    <dgm:pt modelId="{B0BA9D2A-0733-431D-B80B-2128BE35015A}" type="pres">
      <dgm:prSet presAssocID="{C34CE7CF-2B9D-48E0-9171-66F83B3F2442}" presName="desTx" presStyleLbl="revTx" presStyleIdx="5" presStyleCnt="6">
        <dgm:presLayoutVars/>
      </dgm:prSet>
      <dgm:spPr/>
    </dgm:pt>
  </dgm:ptLst>
  <dgm:cxnLst>
    <dgm:cxn modelId="{78FEEC06-32E1-461B-8AD9-8CF30E08BF72}" type="presOf" srcId="{7A499F48-BF3E-4D7A-9DD7-ED640627EAEF}" destId="{9477D8D3-1204-45CA-AA74-7D5F3D872189}" srcOrd="0" destOrd="4" presId="urn:microsoft.com/office/officeart/2018/5/layout/CenteredIconLabelDescriptionList"/>
    <dgm:cxn modelId="{8C18CD19-7A9F-4B1B-A127-CD02E43A77F5}" srcId="{3930892B-E6B8-4511-ADFC-5A05E7817168}" destId="{4586A894-C459-41E3-BE38-1A3F36B8922B}" srcOrd="0" destOrd="0" parTransId="{8EC2A46A-4D39-44CA-9EE0-7C1323449B83}" sibTransId="{B7CEE462-F512-4CA1-86EE-91CC979A3286}"/>
    <dgm:cxn modelId="{8F18D034-E241-4857-8961-52B901C0CB50}" srcId="{ECB69253-14F5-4109-9A68-EE7FFF9EECC5}" destId="{5205D65A-ADBA-4384-8B4D-E0B16FDEA2C7}" srcOrd="3" destOrd="0" parTransId="{24602669-1DCA-4C79-B0CE-782073775F99}" sibTransId="{68AB2A11-E3F0-49E3-A5AE-887FBC691386}"/>
    <dgm:cxn modelId="{8C198C3B-7B47-4F39-8D20-54B9286949D9}" type="presOf" srcId="{DBA93608-872B-4400-A0ED-CDA61824E113}" destId="{9477D8D3-1204-45CA-AA74-7D5F3D872189}" srcOrd="0" destOrd="0" presId="urn:microsoft.com/office/officeart/2018/5/layout/CenteredIconLabelDescriptionList"/>
    <dgm:cxn modelId="{87FBAA64-7204-4231-9D6E-76A29E0D451A}" srcId="{ECB69253-14F5-4109-9A68-EE7FFF9EECC5}" destId="{259D780A-F0CF-45DC-B9DF-18CD91F49607}" srcOrd="2" destOrd="0" parTransId="{A31975D5-F4BC-4794-9960-A351755A7AAC}" sibTransId="{CA31C7A3-E2C9-4DDB-8B51-1E1707B686A4}"/>
    <dgm:cxn modelId="{1EA5C769-CD2E-48A3-811D-474E126D97BE}" srcId="{DE3BF2FD-6F11-49E2-A9D3-95C539EBE776}" destId="{ECB69253-14F5-4109-9A68-EE7FFF9EECC5}" srcOrd="0" destOrd="0" parTransId="{C36A8129-003C-4936-97C5-122AC081D949}" sibTransId="{50F5AFB5-D43C-451B-B056-C8B82C42EA5F}"/>
    <dgm:cxn modelId="{D9EE0F4C-FEC2-4E35-BD77-B65E112A04BC}" type="presOf" srcId="{5542DFA3-9F8E-47AC-B368-AD3962977714}" destId="{9477D8D3-1204-45CA-AA74-7D5F3D872189}" srcOrd="0" destOrd="1" presId="urn:microsoft.com/office/officeart/2018/5/layout/CenteredIconLabelDescriptionList"/>
    <dgm:cxn modelId="{CC3D1350-AAA4-48C0-B1E8-46311B27928A}" type="presOf" srcId="{DE3BF2FD-6F11-49E2-A9D3-95C539EBE776}" destId="{A9E48BBF-FF17-4200-B7A4-A4E133247D52}" srcOrd="0" destOrd="0" presId="urn:microsoft.com/office/officeart/2018/5/layout/CenteredIconLabelDescriptionList"/>
    <dgm:cxn modelId="{A25FC370-6498-494B-9559-9D1E1783BB3A}" srcId="{DE3BF2FD-6F11-49E2-A9D3-95C539EBE776}" destId="{C34CE7CF-2B9D-48E0-9171-66F83B3F2442}" srcOrd="2" destOrd="0" parTransId="{232ED47D-0ED5-4137-91B7-9A5DE04909AC}" sibTransId="{85D2791C-B32D-4F9C-9472-3109D31D6C7C}"/>
    <dgm:cxn modelId="{FF513874-79C0-4B8B-9D38-CF2224A023D6}" srcId="{ECB69253-14F5-4109-9A68-EE7FFF9EECC5}" destId="{DBA93608-872B-4400-A0ED-CDA61824E113}" srcOrd="0" destOrd="0" parTransId="{5B42026E-9018-4076-8679-A9F711E89936}" sibTransId="{F0866014-1276-4ECC-8740-E408FC0BB9BB}"/>
    <dgm:cxn modelId="{032DA07E-19CD-4122-9E0F-F47EDE9842A2}" type="presOf" srcId="{8346A1A5-07B8-43E9-96F3-31806FE78D74}" destId="{B0BA9D2A-0733-431D-B80B-2128BE35015A}" srcOrd="0" destOrd="0" presId="urn:microsoft.com/office/officeart/2018/5/layout/CenteredIconLabelDescriptionList"/>
    <dgm:cxn modelId="{264F0483-24E5-44F1-91E1-34EB253619ED}" type="presOf" srcId="{4586A894-C459-41E3-BE38-1A3F36B8922B}" destId="{074B9E05-8ED2-4AE6-8F78-1F66A644F569}" srcOrd="0" destOrd="0" presId="urn:microsoft.com/office/officeart/2018/5/layout/CenteredIconLabelDescriptionList"/>
    <dgm:cxn modelId="{7D738290-2FE9-4501-B929-4F072A120F7C}" srcId="{DE3BF2FD-6F11-49E2-A9D3-95C539EBE776}" destId="{3930892B-E6B8-4511-ADFC-5A05E7817168}" srcOrd="1" destOrd="0" parTransId="{FBA2BDAD-8245-4E92-A697-6580A2F8432F}" sibTransId="{0CD61A83-F5A7-449D-98E0-02946BC2EEB4}"/>
    <dgm:cxn modelId="{B9009AB2-4C8C-42E7-96B6-2D07F81F8845}" srcId="{ECB69253-14F5-4109-9A68-EE7FFF9EECC5}" destId="{5542DFA3-9F8E-47AC-B368-AD3962977714}" srcOrd="1" destOrd="0" parTransId="{DC185B9D-CBBC-477F-A71F-68545C3553D6}" sibTransId="{DB446314-95E7-4F73-A991-C8667640D2DC}"/>
    <dgm:cxn modelId="{7DE1F1B5-3E9C-4908-8FFC-EF782AAA7252}" srcId="{ECB69253-14F5-4109-9A68-EE7FFF9EECC5}" destId="{7A499F48-BF3E-4D7A-9DD7-ED640627EAEF}" srcOrd="4" destOrd="0" parTransId="{91B7A341-0F90-4125-89FE-8796CF92C2A2}" sibTransId="{D1C1CC99-3C11-41FF-840D-48003A04644E}"/>
    <dgm:cxn modelId="{7ED4B7B6-FC02-4672-A680-1D585F2F4954}" type="presOf" srcId="{3930892B-E6B8-4511-ADFC-5A05E7817168}" destId="{899B559A-210D-4932-A079-B236C1FD468E}" srcOrd="0" destOrd="0" presId="urn:microsoft.com/office/officeart/2018/5/layout/CenteredIconLabelDescriptionList"/>
    <dgm:cxn modelId="{E1C9B0D3-7C58-45D2-81B1-C497CA17DBCC}" type="presOf" srcId="{5205D65A-ADBA-4384-8B4D-E0B16FDEA2C7}" destId="{9477D8D3-1204-45CA-AA74-7D5F3D872189}" srcOrd="0" destOrd="3" presId="urn:microsoft.com/office/officeart/2018/5/layout/CenteredIconLabelDescriptionList"/>
    <dgm:cxn modelId="{8424E9E3-F49B-47C4-B50D-DE6CE3D87EC1}" type="presOf" srcId="{259D780A-F0CF-45DC-B9DF-18CD91F49607}" destId="{9477D8D3-1204-45CA-AA74-7D5F3D872189}" srcOrd="0" destOrd="2" presId="urn:microsoft.com/office/officeart/2018/5/layout/CenteredIconLabelDescriptionList"/>
    <dgm:cxn modelId="{9E81C9E5-8445-4A97-AE0E-7D3791DD1874}" srcId="{C34CE7CF-2B9D-48E0-9171-66F83B3F2442}" destId="{8346A1A5-07B8-43E9-96F3-31806FE78D74}" srcOrd="0" destOrd="0" parTransId="{E18CC770-E9E5-4F47-B3A9-7A3ACCC6C003}" sibTransId="{6500B7AC-7CD7-4997-BA71-5542F82F6119}"/>
    <dgm:cxn modelId="{AD2C6BEA-3A8B-4ACD-930D-96A386DA9515}" type="presOf" srcId="{C34CE7CF-2B9D-48E0-9171-66F83B3F2442}" destId="{52056097-F93C-4185-AA2A-2CAA8106FB95}" srcOrd="0" destOrd="0" presId="urn:microsoft.com/office/officeart/2018/5/layout/CenteredIconLabelDescriptionList"/>
    <dgm:cxn modelId="{0F40B2EA-5CF4-474E-92BF-37A3F234C852}" type="presOf" srcId="{ECB69253-14F5-4109-9A68-EE7FFF9EECC5}" destId="{FD3FC6F2-924C-4967-B461-95779329596A}" srcOrd="0" destOrd="0" presId="urn:microsoft.com/office/officeart/2018/5/layout/CenteredIconLabelDescriptionList"/>
    <dgm:cxn modelId="{6E02D27C-9C98-40AC-A749-7386A2A23C58}" type="presParOf" srcId="{A9E48BBF-FF17-4200-B7A4-A4E133247D52}" destId="{BB2234E1-F8A6-41A1-8F1D-F0F8E6E131F6}" srcOrd="0" destOrd="0" presId="urn:microsoft.com/office/officeart/2018/5/layout/CenteredIconLabelDescriptionList"/>
    <dgm:cxn modelId="{13280811-E1BA-4F89-869E-1A7C49E94172}" type="presParOf" srcId="{BB2234E1-F8A6-41A1-8F1D-F0F8E6E131F6}" destId="{BA3A0D1B-00FD-4E3D-9CDE-7A1527F5EE2E}" srcOrd="0" destOrd="0" presId="urn:microsoft.com/office/officeart/2018/5/layout/CenteredIconLabelDescriptionList"/>
    <dgm:cxn modelId="{45155E73-360C-4874-98C8-94B51D81F8BC}" type="presParOf" srcId="{BB2234E1-F8A6-41A1-8F1D-F0F8E6E131F6}" destId="{8B1EF2DB-6DFA-4E0D-992D-A5FD054A5F71}" srcOrd="1" destOrd="0" presId="urn:microsoft.com/office/officeart/2018/5/layout/CenteredIconLabelDescriptionList"/>
    <dgm:cxn modelId="{59C46A71-776A-4491-9098-087269454723}" type="presParOf" srcId="{BB2234E1-F8A6-41A1-8F1D-F0F8E6E131F6}" destId="{FD3FC6F2-924C-4967-B461-95779329596A}" srcOrd="2" destOrd="0" presId="urn:microsoft.com/office/officeart/2018/5/layout/CenteredIconLabelDescriptionList"/>
    <dgm:cxn modelId="{4B1B30CB-2B4D-459B-9F89-2B730E539619}" type="presParOf" srcId="{BB2234E1-F8A6-41A1-8F1D-F0F8E6E131F6}" destId="{794D85B5-0AFE-492E-ACD9-1191A297EC19}" srcOrd="3" destOrd="0" presId="urn:microsoft.com/office/officeart/2018/5/layout/CenteredIconLabelDescriptionList"/>
    <dgm:cxn modelId="{826BEA91-2DAE-4B4F-9083-1622E4D7E4B5}" type="presParOf" srcId="{BB2234E1-F8A6-41A1-8F1D-F0F8E6E131F6}" destId="{9477D8D3-1204-45CA-AA74-7D5F3D872189}" srcOrd="4" destOrd="0" presId="urn:microsoft.com/office/officeart/2018/5/layout/CenteredIconLabelDescriptionList"/>
    <dgm:cxn modelId="{0AE1B9C7-B08E-4511-98F4-F4D94FFFA1F5}" type="presParOf" srcId="{A9E48BBF-FF17-4200-B7A4-A4E133247D52}" destId="{F92D4693-A020-48DA-BBD6-71407D334080}" srcOrd="1" destOrd="0" presId="urn:microsoft.com/office/officeart/2018/5/layout/CenteredIconLabelDescriptionList"/>
    <dgm:cxn modelId="{69A90CCD-D4C9-4E1A-9714-996A7CEE44CC}" type="presParOf" srcId="{A9E48BBF-FF17-4200-B7A4-A4E133247D52}" destId="{5C124FC6-14E4-4133-9822-EC829A8C253F}" srcOrd="2" destOrd="0" presId="urn:microsoft.com/office/officeart/2018/5/layout/CenteredIconLabelDescriptionList"/>
    <dgm:cxn modelId="{742710F0-E042-4B56-A80E-A040A729B57A}" type="presParOf" srcId="{5C124FC6-14E4-4133-9822-EC829A8C253F}" destId="{AF19D5B8-6EC9-4373-9E61-3F76884843F4}" srcOrd="0" destOrd="0" presId="urn:microsoft.com/office/officeart/2018/5/layout/CenteredIconLabelDescriptionList"/>
    <dgm:cxn modelId="{63AF90F9-B749-4805-9F61-685C1AA89F50}" type="presParOf" srcId="{5C124FC6-14E4-4133-9822-EC829A8C253F}" destId="{E373CA29-1442-4100-86D4-4A8DBB649FA3}" srcOrd="1" destOrd="0" presId="urn:microsoft.com/office/officeart/2018/5/layout/CenteredIconLabelDescriptionList"/>
    <dgm:cxn modelId="{87296918-C599-4C6F-B284-A1F4FCF3893D}" type="presParOf" srcId="{5C124FC6-14E4-4133-9822-EC829A8C253F}" destId="{899B559A-210D-4932-A079-B236C1FD468E}" srcOrd="2" destOrd="0" presId="urn:microsoft.com/office/officeart/2018/5/layout/CenteredIconLabelDescriptionList"/>
    <dgm:cxn modelId="{2F333041-6445-4C55-A4FA-683AF7AE6D34}" type="presParOf" srcId="{5C124FC6-14E4-4133-9822-EC829A8C253F}" destId="{6972CB80-26A8-4F3A-B158-C0544A9C2125}" srcOrd="3" destOrd="0" presId="urn:microsoft.com/office/officeart/2018/5/layout/CenteredIconLabelDescriptionList"/>
    <dgm:cxn modelId="{E5335C49-9A6F-4EFC-8E86-D02E72B4A795}" type="presParOf" srcId="{5C124FC6-14E4-4133-9822-EC829A8C253F}" destId="{074B9E05-8ED2-4AE6-8F78-1F66A644F569}" srcOrd="4" destOrd="0" presId="urn:microsoft.com/office/officeart/2018/5/layout/CenteredIconLabelDescriptionList"/>
    <dgm:cxn modelId="{D55E01C9-9587-432E-8B0E-9C0725050C3D}" type="presParOf" srcId="{A9E48BBF-FF17-4200-B7A4-A4E133247D52}" destId="{B5988E74-1857-4CF7-BDBB-1C7A03954F87}" srcOrd="3" destOrd="0" presId="urn:microsoft.com/office/officeart/2018/5/layout/CenteredIconLabelDescriptionList"/>
    <dgm:cxn modelId="{AE3E7463-2406-4017-9C29-95AA10F4376B}" type="presParOf" srcId="{A9E48BBF-FF17-4200-B7A4-A4E133247D52}" destId="{3D16E7C3-2E40-497E-A452-CAFA3F017109}" srcOrd="4" destOrd="0" presId="urn:microsoft.com/office/officeart/2018/5/layout/CenteredIconLabelDescriptionList"/>
    <dgm:cxn modelId="{31229EBA-D1CD-4243-BD0B-E9A6231F21E9}" type="presParOf" srcId="{3D16E7C3-2E40-497E-A452-CAFA3F017109}" destId="{DB696B61-0830-4F22-A2CB-2F7AC089E2BB}" srcOrd="0" destOrd="0" presId="urn:microsoft.com/office/officeart/2018/5/layout/CenteredIconLabelDescriptionList"/>
    <dgm:cxn modelId="{4D48436A-DA18-41E2-BD35-789459DA3180}" type="presParOf" srcId="{3D16E7C3-2E40-497E-A452-CAFA3F017109}" destId="{A446B168-108F-4294-91EB-858051305EB7}" srcOrd="1" destOrd="0" presId="urn:microsoft.com/office/officeart/2018/5/layout/CenteredIconLabelDescriptionList"/>
    <dgm:cxn modelId="{A9F6F46E-AD61-4BB8-9AFC-E8AC51A1BC1D}" type="presParOf" srcId="{3D16E7C3-2E40-497E-A452-CAFA3F017109}" destId="{52056097-F93C-4185-AA2A-2CAA8106FB95}" srcOrd="2" destOrd="0" presId="urn:microsoft.com/office/officeart/2018/5/layout/CenteredIconLabelDescriptionList"/>
    <dgm:cxn modelId="{D4871724-C050-4F99-A405-E3D34037A9B5}" type="presParOf" srcId="{3D16E7C3-2E40-497E-A452-CAFA3F017109}" destId="{26BEE78B-9EAD-40D2-847A-B2A39AE515C0}" srcOrd="3" destOrd="0" presId="urn:microsoft.com/office/officeart/2018/5/layout/CenteredIconLabelDescriptionList"/>
    <dgm:cxn modelId="{A04AD3F0-D4AD-4CEC-BEBB-175426A43D64}" type="presParOf" srcId="{3D16E7C3-2E40-497E-A452-CAFA3F017109}" destId="{B0BA9D2A-0733-431D-B80B-2128BE35015A}"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5F2351-9C77-42BF-AD84-FBE50ABE7A7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fr-BE"/>
        </a:p>
      </dgm:t>
    </dgm:pt>
    <dgm:pt modelId="{8BDB3D32-69C6-4371-ADDF-9AE7AB7F215D}">
      <dgm:prSet phldrT="[Texte]"/>
      <dgm:spPr/>
      <dgm:t>
        <a:bodyPr/>
        <a:lstStyle/>
        <a:p>
          <a:r>
            <a:rPr lang="fr-BE" dirty="0"/>
            <a:t>Age connu</a:t>
          </a:r>
        </a:p>
      </dgm:t>
    </dgm:pt>
    <dgm:pt modelId="{74F42AA6-BED8-4C41-919F-8B745C4EDA4A}" type="parTrans" cxnId="{23B7FCF9-FF2B-4DA1-8F7F-55C01B962469}">
      <dgm:prSet/>
      <dgm:spPr/>
      <dgm:t>
        <a:bodyPr/>
        <a:lstStyle/>
        <a:p>
          <a:endParaRPr lang="fr-BE"/>
        </a:p>
      </dgm:t>
    </dgm:pt>
    <dgm:pt modelId="{BE8D57E6-7FFB-4AA8-80BE-51C33842CAFC}" type="sibTrans" cxnId="{23B7FCF9-FF2B-4DA1-8F7F-55C01B962469}">
      <dgm:prSet/>
      <dgm:spPr/>
      <dgm:t>
        <a:bodyPr/>
        <a:lstStyle/>
        <a:p>
          <a:endParaRPr lang="fr-BE"/>
        </a:p>
      </dgm:t>
    </dgm:pt>
    <dgm:pt modelId="{5FB400E6-ED7F-4294-B92D-5078E1E35444}">
      <dgm:prSet phldrT="[Texte]"/>
      <dgm:spPr/>
      <dgm:t>
        <a:bodyPr/>
        <a:lstStyle/>
        <a:p>
          <a:r>
            <a:rPr lang="fr-BE" dirty="0"/>
            <a:t>Elevage </a:t>
          </a:r>
        </a:p>
      </dgm:t>
    </dgm:pt>
    <dgm:pt modelId="{2CA233A3-FDEA-4657-B0AA-5E3717AC9EFB}" type="parTrans" cxnId="{59F9E790-CE77-4D86-8318-3D07C63C15AE}">
      <dgm:prSet/>
      <dgm:spPr/>
      <dgm:t>
        <a:bodyPr/>
        <a:lstStyle/>
        <a:p>
          <a:endParaRPr lang="fr-BE"/>
        </a:p>
      </dgm:t>
    </dgm:pt>
    <dgm:pt modelId="{9940DB95-342D-47BB-9358-34444F21C7AB}" type="sibTrans" cxnId="{59F9E790-CE77-4D86-8318-3D07C63C15AE}">
      <dgm:prSet/>
      <dgm:spPr/>
      <dgm:t>
        <a:bodyPr/>
        <a:lstStyle/>
        <a:p>
          <a:endParaRPr lang="fr-BE"/>
        </a:p>
      </dgm:t>
    </dgm:pt>
    <dgm:pt modelId="{CFB92E3D-E683-4E87-89AA-9D8E4BF7E8C1}">
      <dgm:prSet phldrT="[Texte]"/>
      <dgm:spPr/>
      <dgm:t>
        <a:bodyPr/>
        <a:lstStyle/>
        <a:p>
          <a:r>
            <a:rPr lang="fr-BE" dirty="0"/>
            <a:t>Grand nombre </a:t>
          </a:r>
        </a:p>
      </dgm:t>
    </dgm:pt>
    <dgm:pt modelId="{B0C341F9-8180-4AD5-B5FC-9C1F806EE233}" type="parTrans" cxnId="{BF7AFF91-0609-491A-87DB-64A821A665A7}">
      <dgm:prSet/>
      <dgm:spPr/>
      <dgm:t>
        <a:bodyPr/>
        <a:lstStyle/>
        <a:p>
          <a:endParaRPr lang="fr-BE"/>
        </a:p>
      </dgm:t>
    </dgm:pt>
    <dgm:pt modelId="{2CE633F7-ACC9-465A-A293-A9B1E0DA5BE8}" type="sibTrans" cxnId="{BF7AFF91-0609-491A-87DB-64A821A665A7}">
      <dgm:prSet/>
      <dgm:spPr/>
      <dgm:t>
        <a:bodyPr/>
        <a:lstStyle/>
        <a:p>
          <a:endParaRPr lang="fr-BE"/>
        </a:p>
      </dgm:t>
    </dgm:pt>
    <dgm:pt modelId="{212FACD5-E8E7-4D7C-9B20-EFF54E112F3F}">
      <dgm:prSet phldrT="[Texte]"/>
      <dgm:spPr/>
      <dgm:t>
        <a:bodyPr/>
        <a:lstStyle/>
        <a:p>
          <a:r>
            <a:rPr lang="fr-BE" dirty="0"/>
            <a:t>Collecte de semence</a:t>
          </a:r>
        </a:p>
      </dgm:t>
    </dgm:pt>
    <dgm:pt modelId="{A985012B-CC6E-4D26-9E90-DD52776E27D3}" type="parTrans" cxnId="{967E53B0-37D0-481C-B3C0-129B0C037C7F}">
      <dgm:prSet/>
      <dgm:spPr/>
      <dgm:t>
        <a:bodyPr/>
        <a:lstStyle/>
        <a:p>
          <a:endParaRPr lang="fr-BE"/>
        </a:p>
      </dgm:t>
    </dgm:pt>
    <dgm:pt modelId="{551605A5-AE93-4A10-A3BA-706715DC7476}" type="sibTrans" cxnId="{967E53B0-37D0-481C-B3C0-129B0C037C7F}">
      <dgm:prSet/>
      <dgm:spPr/>
      <dgm:t>
        <a:bodyPr/>
        <a:lstStyle/>
        <a:p>
          <a:endParaRPr lang="fr-BE"/>
        </a:p>
      </dgm:t>
    </dgm:pt>
    <dgm:pt modelId="{31FEDE11-6A91-4F7B-AEDF-2C8D98F065CE}">
      <dgm:prSet phldrT="[Texte]"/>
      <dgm:spPr/>
      <dgm:t>
        <a:bodyPr/>
        <a:lstStyle/>
        <a:p>
          <a:r>
            <a:rPr lang="fr-BE" dirty="0"/>
            <a:t>Appareil de Schley</a:t>
          </a:r>
        </a:p>
      </dgm:t>
    </dgm:pt>
    <dgm:pt modelId="{051F2AA6-7BA8-456E-8ACC-9C22234F4E4C}" type="parTrans" cxnId="{4BBF6D95-1BD1-4994-B8F8-B9CBCC05E87E}">
      <dgm:prSet/>
      <dgm:spPr/>
      <dgm:t>
        <a:bodyPr/>
        <a:lstStyle/>
        <a:p>
          <a:endParaRPr lang="fr-BE"/>
        </a:p>
      </dgm:t>
    </dgm:pt>
    <dgm:pt modelId="{B2A4A18C-D345-4CCA-8115-34A787348CFA}" type="sibTrans" cxnId="{4BBF6D95-1BD1-4994-B8F8-B9CBCC05E87E}">
      <dgm:prSet/>
      <dgm:spPr/>
      <dgm:t>
        <a:bodyPr/>
        <a:lstStyle/>
        <a:p>
          <a:endParaRPr lang="fr-BE"/>
        </a:p>
      </dgm:t>
    </dgm:pt>
    <dgm:pt modelId="{6A68E520-128D-4B29-A91E-6347716C00F0}">
      <dgm:prSet phldrT="[Texte]"/>
      <dgm:spPr/>
      <dgm:t>
        <a:bodyPr/>
        <a:lstStyle/>
        <a:p>
          <a:r>
            <a:rPr lang="fr-BE" dirty="0"/>
            <a:t>Congélation</a:t>
          </a:r>
        </a:p>
      </dgm:t>
    </dgm:pt>
    <dgm:pt modelId="{B1BC9404-53E6-4C4A-8219-25EEB68E0E38}" type="parTrans" cxnId="{B48772EA-509D-4071-AC9A-B0ABBE3D5569}">
      <dgm:prSet/>
      <dgm:spPr/>
      <dgm:t>
        <a:bodyPr/>
        <a:lstStyle/>
        <a:p>
          <a:endParaRPr lang="fr-BE"/>
        </a:p>
      </dgm:t>
    </dgm:pt>
    <dgm:pt modelId="{92737157-CED4-4870-BEBA-DBB3C3287B4C}" type="sibTrans" cxnId="{B48772EA-509D-4071-AC9A-B0ABBE3D5569}">
      <dgm:prSet/>
      <dgm:spPr/>
      <dgm:t>
        <a:bodyPr/>
        <a:lstStyle/>
        <a:p>
          <a:endParaRPr lang="fr-BE"/>
        </a:p>
      </dgm:t>
    </dgm:pt>
    <dgm:pt modelId="{2DC16D10-4DF2-498A-83B1-C7C65881F5EF}">
      <dgm:prSet phldrT="[Texte]"/>
      <dgm:spPr/>
      <dgm:t>
        <a:bodyPr/>
        <a:lstStyle/>
        <a:p>
          <a:r>
            <a:rPr lang="fr-BE" dirty="0"/>
            <a:t>DMSO</a:t>
          </a:r>
        </a:p>
      </dgm:t>
    </dgm:pt>
    <dgm:pt modelId="{918CCC41-6B83-422C-A921-310A9FF90206}" type="parTrans" cxnId="{63C8D8E9-F849-455D-AB5F-938477BA276C}">
      <dgm:prSet/>
      <dgm:spPr/>
      <dgm:t>
        <a:bodyPr/>
        <a:lstStyle/>
        <a:p>
          <a:endParaRPr lang="fr-BE"/>
        </a:p>
      </dgm:t>
    </dgm:pt>
    <dgm:pt modelId="{4BD09487-F7B0-46B6-A7A5-07B42BB1D40A}" type="sibTrans" cxnId="{63C8D8E9-F849-455D-AB5F-938477BA276C}">
      <dgm:prSet/>
      <dgm:spPr/>
      <dgm:t>
        <a:bodyPr/>
        <a:lstStyle/>
        <a:p>
          <a:endParaRPr lang="fr-BE"/>
        </a:p>
      </dgm:t>
    </dgm:pt>
    <dgm:pt modelId="{476A46EF-A6E0-4E4D-8601-92FCBB392A4E}">
      <dgm:prSet/>
      <dgm:spPr/>
      <dgm:t>
        <a:bodyPr/>
        <a:lstStyle/>
        <a:p>
          <a:r>
            <a:rPr lang="fr-BE" dirty="0"/>
            <a:t>Décongélation</a:t>
          </a:r>
        </a:p>
      </dgm:t>
    </dgm:pt>
    <dgm:pt modelId="{42B64D7D-63BD-46D2-AAF1-A62D3ECBF4DF}" type="parTrans" cxnId="{53F28F87-3EC6-44CB-A381-455A1A3C67B4}">
      <dgm:prSet/>
      <dgm:spPr/>
      <dgm:t>
        <a:bodyPr/>
        <a:lstStyle/>
        <a:p>
          <a:endParaRPr lang="fr-BE"/>
        </a:p>
      </dgm:t>
    </dgm:pt>
    <dgm:pt modelId="{C2156B19-0C74-438E-9E50-69123C28FEDC}" type="sibTrans" cxnId="{53F28F87-3EC6-44CB-A381-455A1A3C67B4}">
      <dgm:prSet/>
      <dgm:spPr/>
      <dgm:t>
        <a:bodyPr/>
        <a:lstStyle/>
        <a:p>
          <a:endParaRPr lang="fr-BE"/>
        </a:p>
      </dgm:t>
    </dgm:pt>
    <dgm:pt modelId="{BA56ED09-911D-490D-B4EE-51BDF941409D}">
      <dgm:prSet/>
      <dgm:spPr/>
      <dgm:t>
        <a:bodyPr/>
        <a:lstStyle/>
        <a:p>
          <a:r>
            <a:rPr lang="fr-BE" dirty="0"/>
            <a:t>Viabilité : SYBR14 + PI </a:t>
          </a:r>
        </a:p>
      </dgm:t>
    </dgm:pt>
    <dgm:pt modelId="{C9789E77-14E1-4E45-BD47-48866275AEA0}" type="parTrans" cxnId="{BCDC1A6B-2133-44A6-A051-73263B14FDA9}">
      <dgm:prSet/>
      <dgm:spPr/>
      <dgm:t>
        <a:bodyPr/>
        <a:lstStyle/>
        <a:p>
          <a:endParaRPr lang="fr-BE"/>
        </a:p>
      </dgm:t>
    </dgm:pt>
    <dgm:pt modelId="{0AAC85DC-52CF-49BC-B7C2-4E600E474DE3}" type="sibTrans" cxnId="{BCDC1A6B-2133-44A6-A051-73263B14FDA9}">
      <dgm:prSet/>
      <dgm:spPr/>
      <dgm:t>
        <a:bodyPr/>
        <a:lstStyle/>
        <a:p>
          <a:endParaRPr lang="fr-BE"/>
        </a:p>
      </dgm:t>
    </dgm:pt>
    <dgm:pt modelId="{82FEAAC2-A705-40CE-A418-4949D2E07AC5}">
      <dgm:prSet/>
      <dgm:spPr/>
      <dgm:t>
        <a:bodyPr/>
        <a:lstStyle/>
        <a:p>
          <a:r>
            <a:rPr lang="fr-BE" dirty="0"/>
            <a:t>Cytométrie en flux</a:t>
          </a:r>
        </a:p>
      </dgm:t>
    </dgm:pt>
    <dgm:pt modelId="{02C45D30-B721-4264-96F6-2BD2BB3172FF}" type="parTrans" cxnId="{16C52BF2-8DB4-495F-9CA3-8EEEE51E0556}">
      <dgm:prSet/>
      <dgm:spPr/>
      <dgm:t>
        <a:bodyPr/>
        <a:lstStyle/>
        <a:p>
          <a:endParaRPr lang="fr-BE"/>
        </a:p>
      </dgm:t>
    </dgm:pt>
    <dgm:pt modelId="{2A11A9DB-E5AF-4844-A1EA-1067DCC28199}" type="sibTrans" cxnId="{16C52BF2-8DB4-495F-9CA3-8EEEE51E0556}">
      <dgm:prSet/>
      <dgm:spPr/>
      <dgm:t>
        <a:bodyPr/>
        <a:lstStyle/>
        <a:p>
          <a:endParaRPr lang="fr-BE"/>
        </a:p>
      </dgm:t>
    </dgm:pt>
    <dgm:pt modelId="{BA290BF2-D74D-4B4E-84F9-35F0F3B2C033}">
      <dgm:prSet phldrT="[Texte]"/>
      <dgm:spPr/>
      <dgm:t>
        <a:bodyPr/>
        <a:lstStyle/>
        <a:p>
          <a:r>
            <a:rPr lang="fr-BE" dirty="0"/>
            <a:t>Réfrigération lente</a:t>
          </a:r>
        </a:p>
      </dgm:t>
    </dgm:pt>
    <dgm:pt modelId="{33B0C86F-74A9-40A5-8F74-117A142E38EF}" type="parTrans" cxnId="{83791CCA-79E9-46B2-8B68-FC3063C61CF3}">
      <dgm:prSet/>
      <dgm:spPr/>
      <dgm:t>
        <a:bodyPr/>
        <a:lstStyle/>
        <a:p>
          <a:endParaRPr lang="fr-BE"/>
        </a:p>
      </dgm:t>
    </dgm:pt>
    <dgm:pt modelId="{560F2CC8-8506-42D7-B3CE-69B34A5C9135}" type="sibTrans" cxnId="{83791CCA-79E9-46B2-8B68-FC3063C61CF3}">
      <dgm:prSet/>
      <dgm:spPr/>
      <dgm:t>
        <a:bodyPr/>
        <a:lstStyle/>
        <a:p>
          <a:endParaRPr lang="fr-BE"/>
        </a:p>
      </dgm:t>
    </dgm:pt>
    <dgm:pt modelId="{37EBC3A3-7105-42C2-B957-661D35BE3507}">
      <dgm:prSet/>
      <dgm:spPr/>
      <dgm:t>
        <a:bodyPr/>
        <a:lstStyle/>
        <a:p>
          <a:r>
            <a:rPr lang="fr-BE" dirty="0"/>
            <a:t>Epifluorescence</a:t>
          </a:r>
        </a:p>
      </dgm:t>
    </dgm:pt>
    <dgm:pt modelId="{1A1ABCC0-52FE-4DFF-9357-A28CB6AC692A}" type="parTrans" cxnId="{F996D5A6-2BA8-4DA3-A448-7312BBFE0F5A}">
      <dgm:prSet/>
      <dgm:spPr/>
      <dgm:t>
        <a:bodyPr/>
        <a:lstStyle/>
        <a:p>
          <a:endParaRPr lang="fr-BE"/>
        </a:p>
      </dgm:t>
    </dgm:pt>
    <dgm:pt modelId="{2265031B-12FE-427A-B7B7-FB1ED09B5108}" type="sibTrans" cxnId="{F996D5A6-2BA8-4DA3-A448-7312BBFE0F5A}">
      <dgm:prSet/>
      <dgm:spPr/>
      <dgm:t>
        <a:bodyPr/>
        <a:lstStyle/>
        <a:p>
          <a:endParaRPr lang="fr-BE"/>
        </a:p>
      </dgm:t>
    </dgm:pt>
    <dgm:pt modelId="{6C0C4644-098A-49B5-8A9F-717382AAC975}" type="pres">
      <dgm:prSet presAssocID="{CC5F2351-9C77-42BF-AD84-FBE50ABE7A7A}" presName="linearFlow" presStyleCnt="0">
        <dgm:presLayoutVars>
          <dgm:dir/>
          <dgm:animLvl val="lvl"/>
          <dgm:resizeHandles val="exact"/>
        </dgm:presLayoutVars>
      </dgm:prSet>
      <dgm:spPr/>
    </dgm:pt>
    <dgm:pt modelId="{CF7F66C8-B573-4758-84CF-72DFE4FE8788}" type="pres">
      <dgm:prSet presAssocID="{8BDB3D32-69C6-4371-ADDF-9AE7AB7F215D}" presName="composite" presStyleCnt="0"/>
      <dgm:spPr/>
    </dgm:pt>
    <dgm:pt modelId="{5989DC88-1DCC-4DE6-BE48-153580472402}" type="pres">
      <dgm:prSet presAssocID="{8BDB3D32-69C6-4371-ADDF-9AE7AB7F215D}" presName="parentText" presStyleLbl="alignNode1" presStyleIdx="0" presStyleCnt="4">
        <dgm:presLayoutVars>
          <dgm:chMax val="1"/>
          <dgm:bulletEnabled val="1"/>
        </dgm:presLayoutVars>
      </dgm:prSet>
      <dgm:spPr/>
    </dgm:pt>
    <dgm:pt modelId="{1FB041C4-1895-46BA-A5EC-96BC2E92AF7B}" type="pres">
      <dgm:prSet presAssocID="{8BDB3D32-69C6-4371-ADDF-9AE7AB7F215D}" presName="descendantText" presStyleLbl="alignAcc1" presStyleIdx="0" presStyleCnt="4">
        <dgm:presLayoutVars>
          <dgm:bulletEnabled val="1"/>
        </dgm:presLayoutVars>
      </dgm:prSet>
      <dgm:spPr/>
    </dgm:pt>
    <dgm:pt modelId="{6D852819-B1D7-4ED3-92E6-9135DB3BC983}" type="pres">
      <dgm:prSet presAssocID="{BE8D57E6-7FFB-4AA8-80BE-51C33842CAFC}" presName="sp" presStyleCnt="0"/>
      <dgm:spPr/>
    </dgm:pt>
    <dgm:pt modelId="{5F0B2284-DFD3-42DC-9959-CE17A68F4763}" type="pres">
      <dgm:prSet presAssocID="{212FACD5-E8E7-4D7C-9B20-EFF54E112F3F}" presName="composite" presStyleCnt="0"/>
      <dgm:spPr/>
    </dgm:pt>
    <dgm:pt modelId="{8DB90043-FE4C-46F9-90C9-F000B37E9881}" type="pres">
      <dgm:prSet presAssocID="{212FACD5-E8E7-4D7C-9B20-EFF54E112F3F}" presName="parentText" presStyleLbl="alignNode1" presStyleIdx="1" presStyleCnt="4">
        <dgm:presLayoutVars>
          <dgm:chMax val="1"/>
          <dgm:bulletEnabled val="1"/>
        </dgm:presLayoutVars>
      </dgm:prSet>
      <dgm:spPr/>
    </dgm:pt>
    <dgm:pt modelId="{47113F7C-CE29-4A2F-AED0-391DD89DEE51}" type="pres">
      <dgm:prSet presAssocID="{212FACD5-E8E7-4D7C-9B20-EFF54E112F3F}" presName="descendantText" presStyleLbl="alignAcc1" presStyleIdx="1" presStyleCnt="4">
        <dgm:presLayoutVars>
          <dgm:bulletEnabled val="1"/>
        </dgm:presLayoutVars>
      </dgm:prSet>
      <dgm:spPr/>
    </dgm:pt>
    <dgm:pt modelId="{5B97D9FD-5399-4564-949B-5AF5F8A92B50}" type="pres">
      <dgm:prSet presAssocID="{551605A5-AE93-4A10-A3BA-706715DC7476}" presName="sp" presStyleCnt="0"/>
      <dgm:spPr/>
    </dgm:pt>
    <dgm:pt modelId="{C8184CAC-DE82-4714-936D-FC6B404C66B6}" type="pres">
      <dgm:prSet presAssocID="{6A68E520-128D-4B29-A91E-6347716C00F0}" presName="composite" presStyleCnt="0"/>
      <dgm:spPr/>
    </dgm:pt>
    <dgm:pt modelId="{2E633508-A24C-48F9-B579-D8E0B231DA37}" type="pres">
      <dgm:prSet presAssocID="{6A68E520-128D-4B29-A91E-6347716C00F0}" presName="parentText" presStyleLbl="alignNode1" presStyleIdx="2" presStyleCnt="4">
        <dgm:presLayoutVars>
          <dgm:chMax val="1"/>
          <dgm:bulletEnabled val="1"/>
        </dgm:presLayoutVars>
      </dgm:prSet>
      <dgm:spPr/>
    </dgm:pt>
    <dgm:pt modelId="{B47781BA-F361-48EF-9CF9-D40B0BD43A95}" type="pres">
      <dgm:prSet presAssocID="{6A68E520-128D-4B29-A91E-6347716C00F0}" presName="descendantText" presStyleLbl="alignAcc1" presStyleIdx="2" presStyleCnt="4">
        <dgm:presLayoutVars>
          <dgm:bulletEnabled val="1"/>
        </dgm:presLayoutVars>
      </dgm:prSet>
      <dgm:spPr/>
    </dgm:pt>
    <dgm:pt modelId="{62964705-AA67-4A68-9A7D-1D0449A592E6}" type="pres">
      <dgm:prSet presAssocID="{92737157-CED4-4870-BEBA-DBB3C3287B4C}" presName="sp" presStyleCnt="0"/>
      <dgm:spPr/>
    </dgm:pt>
    <dgm:pt modelId="{923C0E9C-02FA-4F9C-AD58-A5BBC23DA8D5}" type="pres">
      <dgm:prSet presAssocID="{476A46EF-A6E0-4E4D-8601-92FCBB392A4E}" presName="composite" presStyleCnt="0"/>
      <dgm:spPr/>
    </dgm:pt>
    <dgm:pt modelId="{5D696766-0950-455A-B006-5C84284AE7B3}" type="pres">
      <dgm:prSet presAssocID="{476A46EF-A6E0-4E4D-8601-92FCBB392A4E}" presName="parentText" presStyleLbl="alignNode1" presStyleIdx="3" presStyleCnt="4">
        <dgm:presLayoutVars>
          <dgm:chMax val="1"/>
          <dgm:bulletEnabled val="1"/>
        </dgm:presLayoutVars>
      </dgm:prSet>
      <dgm:spPr/>
    </dgm:pt>
    <dgm:pt modelId="{0DC6A18B-7D9B-43DA-BFF8-8132BB99D310}" type="pres">
      <dgm:prSet presAssocID="{476A46EF-A6E0-4E4D-8601-92FCBB392A4E}" presName="descendantText" presStyleLbl="alignAcc1" presStyleIdx="3" presStyleCnt="4">
        <dgm:presLayoutVars>
          <dgm:bulletEnabled val="1"/>
        </dgm:presLayoutVars>
      </dgm:prSet>
      <dgm:spPr/>
    </dgm:pt>
  </dgm:ptLst>
  <dgm:cxnLst>
    <dgm:cxn modelId="{067BBB19-FFD4-4502-B6F1-3FAB25DDF359}" type="presOf" srcId="{5FB400E6-ED7F-4294-B92D-5078E1E35444}" destId="{1FB041C4-1895-46BA-A5EC-96BC2E92AF7B}" srcOrd="0" destOrd="0" presId="urn:microsoft.com/office/officeart/2005/8/layout/chevron2"/>
    <dgm:cxn modelId="{6D1AB322-7FFC-4857-BAE0-6A88FE609094}" type="presOf" srcId="{82FEAAC2-A705-40CE-A418-4949D2E07AC5}" destId="{0DC6A18B-7D9B-43DA-BFF8-8132BB99D310}" srcOrd="0" destOrd="2" presId="urn:microsoft.com/office/officeart/2005/8/layout/chevron2"/>
    <dgm:cxn modelId="{3B1A7E24-43C4-4A79-BB78-4974740996BC}" type="presOf" srcId="{6A68E520-128D-4B29-A91E-6347716C00F0}" destId="{2E633508-A24C-48F9-B579-D8E0B231DA37}" srcOrd="0" destOrd="0" presId="urn:microsoft.com/office/officeart/2005/8/layout/chevron2"/>
    <dgm:cxn modelId="{B52AAD2E-87F6-4671-9225-0B7DD8605783}" type="presOf" srcId="{BA290BF2-D74D-4B4E-84F9-35F0F3B2C033}" destId="{B47781BA-F361-48EF-9CF9-D40B0BD43A95}" srcOrd="0" destOrd="1" presId="urn:microsoft.com/office/officeart/2005/8/layout/chevron2"/>
    <dgm:cxn modelId="{BCDC1A6B-2133-44A6-A051-73263B14FDA9}" srcId="{476A46EF-A6E0-4E4D-8601-92FCBB392A4E}" destId="{BA56ED09-911D-490D-B4EE-51BDF941409D}" srcOrd="0" destOrd="0" parTransId="{C9789E77-14E1-4E45-BD47-48866275AEA0}" sibTransId="{0AAC85DC-52CF-49BC-B7C2-4E600E474DE3}"/>
    <dgm:cxn modelId="{9CD43D4D-D1F7-4CC0-AACA-61ECB846DEDC}" type="presOf" srcId="{BA56ED09-911D-490D-B4EE-51BDF941409D}" destId="{0DC6A18B-7D9B-43DA-BFF8-8132BB99D310}" srcOrd="0" destOrd="0" presId="urn:microsoft.com/office/officeart/2005/8/layout/chevron2"/>
    <dgm:cxn modelId="{365B9A52-0C6F-4AA0-B1B9-C70D2A897941}" type="presOf" srcId="{212FACD5-E8E7-4D7C-9B20-EFF54E112F3F}" destId="{8DB90043-FE4C-46F9-90C9-F000B37E9881}" srcOrd="0" destOrd="0" presId="urn:microsoft.com/office/officeart/2005/8/layout/chevron2"/>
    <dgm:cxn modelId="{B253B673-18D8-4C79-9724-8E7566EEA624}" type="presOf" srcId="{476A46EF-A6E0-4E4D-8601-92FCBB392A4E}" destId="{5D696766-0950-455A-B006-5C84284AE7B3}" srcOrd="0" destOrd="0" presId="urn:microsoft.com/office/officeart/2005/8/layout/chevron2"/>
    <dgm:cxn modelId="{C7D57879-70AE-4F1E-B6B1-7B805E287849}" type="presOf" srcId="{2DC16D10-4DF2-498A-83B1-C7C65881F5EF}" destId="{B47781BA-F361-48EF-9CF9-D40B0BD43A95}" srcOrd="0" destOrd="0" presId="urn:microsoft.com/office/officeart/2005/8/layout/chevron2"/>
    <dgm:cxn modelId="{53F28F87-3EC6-44CB-A381-455A1A3C67B4}" srcId="{CC5F2351-9C77-42BF-AD84-FBE50ABE7A7A}" destId="{476A46EF-A6E0-4E4D-8601-92FCBB392A4E}" srcOrd="3" destOrd="0" parTransId="{42B64D7D-63BD-46D2-AAF1-A62D3ECBF4DF}" sibTransId="{C2156B19-0C74-438E-9E50-69123C28FEDC}"/>
    <dgm:cxn modelId="{59F9E790-CE77-4D86-8318-3D07C63C15AE}" srcId="{8BDB3D32-69C6-4371-ADDF-9AE7AB7F215D}" destId="{5FB400E6-ED7F-4294-B92D-5078E1E35444}" srcOrd="0" destOrd="0" parTransId="{2CA233A3-FDEA-4657-B0AA-5E3717AC9EFB}" sibTransId="{9940DB95-342D-47BB-9358-34444F21C7AB}"/>
    <dgm:cxn modelId="{BF7AFF91-0609-491A-87DB-64A821A665A7}" srcId="{8BDB3D32-69C6-4371-ADDF-9AE7AB7F215D}" destId="{CFB92E3D-E683-4E87-89AA-9D8E4BF7E8C1}" srcOrd="1" destOrd="0" parTransId="{B0C341F9-8180-4AD5-B5FC-9C1F806EE233}" sibTransId="{2CE633F7-ACC9-465A-A293-A9B1E0DA5BE8}"/>
    <dgm:cxn modelId="{4BBF6D95-1BD1-4994-B8F8-B9CBCC05E87E}" srcId="{212FACD5-E8E7-4D7C-9B20-EFF54E112F3F}" destId="{31FEDE11-6A91-4F7B-AEDF-2C8D98F065CE}" srcOrd="0" destOrd="0" parTransId="{051F2AA6-7BA8-456E-8ACC-9C22234F4E4C}" sibTransId="{B2A4A18C-D345-4CCA-8115-34A787348CFA}"/>
    <dgm:cxn modelId="{F996D5A6-2BA8-4DA3-A448-7312BBFE0F5A}" srcId="{BA56ED09-911D-490D-B4EE-51BDF941409D}" destId="{37EBC3A3-7105-42C2-B957-661D35BE3507}" srcOrd="0" destOrd="0" parTransId="{1A1ABCC0-52FE-4DFF-9357-A28CB6AC692A}" sibTransId="{2265031B-12FE-427A-B7B7-FB1ED09B5108}"/>
    <dgm:cxn modelId="{967E53B0-37D0-481C-B3C0-129B0C037C7F}" srcId="{CC5F2351-9C77-42BF-AD84-FBE50ABE7A7A}" destId="{212FACD5-E8E7-4D7C-9B20-EFF54E112F3F}" srcOrd="1" destOrd="0" parTransId="{A985012B-CC6E-4D26-9E90-DD52776E27D3}" sibTransId="{551605A5-AE93-4A10-A3BA-706715DC7476}"/>
    <dgm:cxn modelId="{115E59B1-2665-41BF-8FFB-BBD9FDA60841}" type="presOf" srcId="{8BDB3D32-69C6-4371-ADDF-9AE7AB7F215D}" destId="{5989DC88-1DCC-4DE6-BE48-153580472402}" srcOrd="0" destOrd="0" presId="urn:microsoft.com/office/officeart/2005/8/layout/chevron2"/>
    <dgm:cxn modelId="{E7628FB2-43B5-415E-808F-C6A309E6B5A5}" type="presOf" srcId="{37EBC3A3-7105-42C2-B957-661D35BE3507}" destId="{0DC6A18B-7D9B-43DA-BFF8-8132BB99D310}" srcOrd="0" destOrd="1" presId="urn:microsoft.com/office/officeart/2005/8/layout/chevron2"/>
    <dgm:cxn modelId="{1D77FBB4-EA52-431A-A8DE-DA5589D2592B}" type="presOf" srcId="{31FEDE11-6A91-4F7B-AEDF-2C8D98F065CE}" destId="{47113F7C-CE29-4A2F-AED0-391DD89DEE51}" srcOrd="0" destOrd="0" presId="urn:microsoft.com/office/officeart/2005/8/layout/chevron2"/>
    <dgm:cxn modelId="{83791CCA-79E9-46B2-8B68-FC3063C61CF3}" srcId="{6A68E520-128D-4B29-A91E-6347716C00F0}" destId="{BA290BF2-D74D-4B4E-84F9-35F0F3B2C033}" srcOrd="1" destOrd="0" parTransId="{33B0C86F-74A9-40A5-8F74-117A142E38EF}" sibTransId="{560F2CC8-8506-42D7-B3CE-69B34A5C9135}"/>
    <dgm:cxn modelId="{0CD71FE4-1B8E-40C7-978B-D383D3DBA18D}" type="presOf" srcId="{CFB92E3D-E683-4E87-89AA-9D8E4BF7E8C1}" destId="{1FB041C4-1895-46BA-A5EC-96BC2E92AF7B}" srcOrd="0" destOrd="1" presId="urn:microsoft.com/office/officeart/2005/8/layout/chevron2"/>
    <dgm:cxn modelId="{63C8D8E9-F849-455D-AB5F-938477BA276C}" srcId="{6A68E520-128D-4B29-A91E-6347716C00F0}" destId="{2DC16D10-4DF2-498A-83B1-C7C65881F5EF}" srcOrd="0" destOrd="0" parTransId="{918CCC41-6B83-422C-A921-310A9FF90206}" sibTransId="{4BD09487-F7B0-46B6-A7A5-07B42BB1D40A}"/>
    <dgm:cxn modelId="{B48772EA-509D-4071-AC9A-B0ABBE3D5569}" srcId="{CC5F2351-9C77-42BF-AD84-FBE50ABE7A7A}" destId="{6A68E520-128D-4B29-A91E-6347716C00F0}" srcOrd="2" destOrd="0" parTransId="{B1BC9404-53E6-4C4A-8219-25EEB68E0E38}" sibTransId="{92737157-CED4-4870-BEBA-DBB3C3287B4C}"/>
    <dgm:cxn modelId="{16C52BF2-8DB4-495F-9CA3-8EEEE51E0556}" srcId="{BA56ED09-911D-490D-B4EE-51BDF941409D}" destId="{82FEAAC2-A705-40CE-A418-4949D2E07AC5}" srcOrd="1" destOrd="0" parTransId="{02C45D30-B721-4264-96F6-2BD2BB3172FF}" sibTransId="{2A11A9DB-E5AF-4844-A1EA-1067DCC28199}"/>
    <dgm:cxn modelId="{23B7FCF9-FF2B-4DA1-8F7F-55C01B962469}" srcId="{CC5F2351-9C77-42BF-AD84-FBE50ABE7A7A}" destId="{8BDB3D32-69C6-4371-ADDF-9AE7AB7F215D}" srcOrd="0" destOrd="0" parTransId="{74F42AA6-BED8-4C41-919F-8B745C4EDA4A}" sibTransId="{BE8D57E6-7FFB-4AA8-80BE-51C33842CAFC}"/>
    <dgm:cxn modelId="{237D3CFE-AF11-44DE-A4E9-4AC8B7B9CA67}" type="presOf" srcId="{CC5F2351-9C77-42BF-AD84-FBE50ABE7A7A}" destId="{6C0C4644-098A-49B5-8A9F-717382AAC975}" srcOrd="0" destOrd="0" presId="urn:microsoft.com/office/officeart/2005/8/layout/chevron2"/>
    <dgm:cxn modelId="{6CF6DFF6-9AF8-46BA-8616-17720A91C522}" type="presParOf" srcId="{6C0C4644-098A-49B5-8A9F-717382AAC975}" destId="{CF7F66C8-B573-4758-84CF-72DFE4FE8788}" srcOrd="0" destOrd="0" presId="urn:microsoft.com/office/officeart/2005/8/layout/chevron2"/>
    <dgm:cxn modelId="{CE061384-FC64-4220-8090-E6AF640CAFF9}" type="presParOf" srcId="{CF7F66C8-B573-4758-84CF-72DFE4FE8788}" destId="{5989DC88-1DCC-4DE6-BE48-153580472402}" srcOrd="0" destOrd="0" presId="urn:microsoft.com/office/officeart/2005/8/layout/chevron2"/>
    <dgm:cxn modelId="{19CA9687-D73B-40FB-B47B-3EF0AD9881AD}" type="presParOf" srcId="{CF7F66C8-B573-4758-84CF-72DFE4FE8788}" destId="{1FB041C4-1895-46BA-A5EC-96BC2E92AF7B}" srcOrd="1" destOrd="0" presId="urn:microsoft.com/office/officeart/2005/8/layout/chevron2"/>
    <dgm:cxn modelId="{A875F089-1B1D-4EF6-B7E0-A42E09B58E60}" type="presParOf" srcId="{6C0C4644-098A-49B5-8A9F-717382AAC975}" destId="{6D852819-B1D7-4ED3-92E6-9135DB3BC983}" srcOrd="1" destOrd="0" presId="urn:microsoft.com/office/officeart/2005/8/layout/chevron2"/>
    <dgm:cxn modelId="{766A67DA-B10D-4D10-9327-38D8EBC37314}" type="presParOf" srcId="{6C0C4644-098A-49B5-8A9F-717382AAC975}" destId="{5F0B2284-DFD3-42DC-9959-CE17A68F4763}" srcOrd="2" destOrd="0" presId="urn:microsoft.com/office/officeart/2005/8/layout/chevron2"/>
    <dgm:cxn modelId="{E8884EA0-79E0-4940-9B8D-E533F4831F46}" type="presParOf" srcId="{5F0B2284-DFD3-42DC-9959-CE17A68F4763}" destId="{8DB90043-FE4C-46F9-90C9-F000B37E9881}" srcOrd="0" destOrd="0" presId="urn:microsoft.com/office/officeart/2005/8/layout/chevron2"/>
    <dgm:cxn modelId="{9DDEA1DC-533C-487C-B7BB-C29504E76DE2}" type="presParOf" srcId="{5F0B2284-DFD3-42DC-9959-CE17A68F4763}" destId="{47113F7C-CE29-4A2F-AED0-391DD89DEE51}" srcOrd="1" destOrd="0" presId="urn:microsoft.com/office/officeart/2005/8/layout/chevron2"/>
    <dgm:cxn modelId="{D208A4ED-9695-4A55-A7C0-82F1C7C308C7}" type="presParOf" srcId="{6C0C4644-098A-49B5-8A9F-717382AAC975}" destId="{5B97D9FD-5399-4564-949B-5AF5F8A92B50}" srcOrd="3" destOrd="0" presId="urn:microsoft.com/office/officeart/2005/8/layout/chevron2"/>
    <dgm:cxn modelId="{096F4ACD-E89A-493B-9A64-9EC6850D6255}" type="presParOf" srcId="{6C0C4644-098A-49B5-8A9F-717382AAC975}" destId="{C8184CAC-DE82-4714-936D-FC6B404C66B6}" srcOrd="4" destOrd="0" presId="urn:microsoft.com/office/officeart/2005/8/layout/chevron2"/>
    <dgm:cxn modelId="{FC877307-8FE3-4752-ABD4-0283C3ADE701}" type="presParOf" srcId="{C8184CAC-DE82-4714-936D-FC6B404C66B6}" destId="{2E633508-A24C-48F9-B579-D8E0B231DA37}" srcOrd="0" destOrd="0" presId="urn:microsoft.com/office/officeart/2005/8/layout/chevron2"/>
    <dgm:cxn modelId="{0099D91B-F495-4922-A54A-5607AFBDC113}" type="presParOf" srcId="{C8184CAC-DE82-4714-936D-FC6B404C66B6}" destId="{B47781BA-F361-48EF-9CF9-D40B0BD43A95}" srcOrd="1" destOrd="0" presId="urn:microsoft.com/office/officeart/2005/8/layout/chevron2"/>
    <dgm:cxn modelId="{84563A87-E32E-4BEE-AF4F-407E77152B43}" type="presParOf" srcId="{6C0C4644-098A-49B5-8A9F-717382AAC975}" destId="{62964705-AA67-4A68-9A7D-1D0449A592E6}" srcOrd="5" destOrd="0" presId="urn:microsoft.com/office/officeart/2005/8/layout/chevron2"/>
    <dgm:cxn modelId="{9C519A8E-3FBC-484D-8F7A-7A543401B379}" type="presParOf" srcId="{6C0C4644-098A-49B5-8A9F-717382AAC975}" destId="{923C0E9C-02FA-4F9C-AD58-A5BBC23DA8D5}" srcOrd="6" destOrd="0" presId="urn:microsoft.com/office/officeart/2005/8/layout/chevron2"/>
    <dgm:cxn modelId="{AA16BE50-4A8E-4052-9160-1BB87EF2BC0A}" type="presParOf" srcId="{923C0E9C-02FA-4F9C-AD58-A5BBC23DA8D5}" destId="{5D696766-0950-455A-B006-5C84284AE7B3}" srcOrd="0" destOrd="0" presId="urn:microsoft.com/office/officeart/2005/8/layout/chevron2"/>
    <dgm:cxn modelId="{262FFF60-8D66-4E74-9F97-2D6AF6750B46}" type="presParOf" srcId="{923C0E9C-02FA-4F9C-AD58-A5BBC23DA8D5}" destId="{0DC6A18B-7D9B-43DA-BFF8-8132BB99D31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0BF60E-372C-49A7-A582-076BE588B5BF}"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fr-BE"/>
        </a:p>
      </dgm:t>
    </dgm:pt>
    <dgm:pt modelId="{282A9392-84A8-4B90-B1DE-BC0E91427D13}">
      <dgm:prSet phldrT="[Texte]"/>
      <dgm:spPr/>
      <dgm:t>
        <a:bodyPr/>
        <a:lstStyle/>
        <a:p>
          <a:r>
            <a:rPr lang="fr-BE" dirty="0"/>
            <a:t>-</a:t>
          </a:r>
        </a:p>
      </dgm:t>
    </dgm:pt>
    <dgm:pt modelId="{CF0DE182-B87B-4061-9DC3-7D69DABEC25E}" type="parTrans" cxnId="{B56F1880-A5A3-4CB5-8458-F67E3C1CD069}">
      <dgm:prSet/>
      <dgm:spPr/>
      <dgm:t>
        <a:bodyPr/>
        <a:lstStyle/>
        <a:p>
          <a:endParaRPr lang="fr-BE"/>
        </a:p>
      </dgm:t>
    </dgm:pt>
    <dgm:pt modelId="{0A94C2FB-A07D-4A98-AAA8-E9A931653B2C}" type="sibTrans" cxnId="{B56F1880-A5A3-4CB5-8458-F67E3C1CD069}">
      <dgm:prSet/>
      <dgm:spPr/>
      <dgm:t>
        <a:bodyPr/>
        <a:lstStyle/>
        <a:p>
          <a:endParaRPr lang="fr-BE"/>
        </a:p>
      </dgm:t>
    </dgm:pt>
    <dgm:pt modelId="{9C2EB94B-E7EF-4167-939E-09F7FBC7D340}">
      <dgm:prSet phldrT="[Texte]"/>
      <dgm:spPr/>
      <dgm:t>
        <a:bodyPr/>
        <a:lstStyle/>
        <a:p>
          <a:r>
            <a:rPr lang="fr-BE" dirty="0"/>
            <a:t>Production</a:t>
          </a:r>
        </a:p>
      </dgm:t>
    </dgm:pt>
    <dgm:pt modelId="{BDA46E74-E7E2-439F-841D-513F2C8096DA}" type="parTrans" cxnId="{1DC47744-A410-4542-82FE-CDF6F40E05F8}">
      <dgm:prSet/>
      <dgm:spPr/>
      <dgm:t>
        <a:bodyPr/>
        <a:lstStyle/>
        <a:p>
          <a:endParaRPr lang="fr-BE"/>
        </a:p>
      </dgm:t>
    </dgm:pt>
    <dgm:pt modelId="{7E9AB033-042E-4577-8298-E5EDFC7F6129}" type="sibTrans" cxnId="{1DC47744-A410-4542-82FE-CDF6F40E05F8}">
      <dgm:prSet/>
      <dgm:spPr/>
      <dgm:t>
        <a:bodyPr/>
        <a:lstStyle/>
        <a:p>
          <a:endParaRPr lang="fr-BE"/>
        </a:p>
      </dgm:t>
    </dgm:pt>
    <dgm:pt modelId="{A15663A2-CC24-4D19-8290-72C41F6DA0B1}">
      <dgm:prSet phldrT="[Texte]"/>
      <dgm:spPr/>
      <dgm:t>
        <a:bodyPr/>
        <a:lstStyle/>
        <a:p>
          <a:r>
            <a:rPr lang="fr-BE" dirty="0"/>
            <a:t>Laboratoire</a:t>
          </a:r>
        </a:p>
      </dgm:t>
    </dgm:pt>
    <dgm:pt modelId="{0111718F-D59F-411C-9A5B-D96051EC2E55}" type="parTrans" cxnId="{F8F4A7F6-936F-462C-9F20-C2C5942FA092}">
      <dgm:prSet/>
      <dgm:spPr/>
      <dgm:t>
        <a:bodyPr/>
        <a:lstStyle/>
        <a:p>
          <a:endParaRPr lang="fr-BE"/>
        </a:p>
      </dgm:t>
    </dgm:pt>
    <dgm:pt modelId="{CFDAEF18-A75F-426B-B9B7-22D951EBD682}" type="sibTrans" cxnId="{F8F4A7F6-936F-462C-9F20-C2C5942FA092}">
      <dgm:prSet/>
      <dgm:spPr/>
      <dgm:t>
        <a:bodyPr/>
        <a:lstStyle/>
        <a:p>
          <a:endParaRPr lang="fr-BE"/>
        </a:p>
      </dgm:t>
    </dgm:pt>
    <dgm:pt modelId="{760041F4-838A-4109-99A8-B15778E5D4C8}">
      <dgm:prSet phldrT="[Texte]"/>
      <dgm:spPr/>
      <dgm:t>
        <a:bodyPr/>
        <a:lstStyle/>
        <a:p>
          <a:r>
            <a:rPr lang="fr-BE" dirty="0"/>
            <a:t>+</a:t>
          </a:r>
        </a:p>
      </dgm:t>
    </dgm:pt>
    <dgm:pt modelId="{9A2A1268-B5E2-4F05-9B27-4CA2F7292904}" type="parTrans" cxnId="{2331A14B-791D-469F-9C26-92B2B378AAD4}">
      <dgm:prSet/>
      <dgm:spPr/>
      <dgm:t>
        <a:bodyPr/>
        <a:lstStyle/>
        <a:p>
          <a:endParaRPr lang="fr-BE"/>
        </a:p>
      </dgm:t>
    </dgm:pt>
    <dgm:pt modelId="{9D2586D8-48B2-4A3F-A497-293F2AEF142A}" type="sibTrans" cxnId="{2331A14B-791D-469F-9C26-92B2B378AAD4}">
      <dgm:prSet/>
      <dgm:spPr/>
      <dgm:t>
        <a:bodyPr/>
        <a:lstStyle/>
        <a:p>
          <a:endParaRPr lang="fr-BE"/>
        </a:p>
      </dgm:t>
    </dgm:pt>
    <dgm:pt modelId="{931F3C4B-03B5-4FA3-A806-9D596FB4DDA5}">
      <dgm:prSet phldrT="[Texte]"/>
      <dgm:spPr/>
      <dgm:t>
        <a:bodyPr/>
        <a:lstStyle/>
        <a:p>
          <a:r>
            <a:rPr lang="fr-BE" dirty="0"/>
            <a:t>« Eternelles »</a:t>
          </a:r>
        </a:p>
      </dgm:t>
    </dgm:pt>
    <dgm:pt modelId="{A51F310D-2C12-4DC2-AF0B-B18F18DB9C87}" type="parTrans" cxnId="{EA70C6F0-56C7-4878-A6AF-EE27443C1AFA}">
      <dgm:prSet/>
      <dgm:spPr/>
      <dgm:t>
        <a:bodyPr/>
        <a:lstStyle/>
        <a:p>
          <a:endParaRPr lang="fr-BE"/>
        </a:p>
      </dgm:t>
    </dgm:pt>
    <dgm:pt modelId="{4B66F2FC-A881-4F02-8E60-C0FF80D61DFF}" type="sibTrans" cxnId="{EA70C6F0-56C7-4878-A6AF-EE27443C1AFA}">
      <dgm:prSet/>
      <dgm:spPr/>
      <dgm:t>
        <a:bodyPr/>
        <a:lstStyle/>
        <a:p>
          <a:endParaRPr lang="fr-BE"/>
        </a:p>
      </dgm:t>
    </dgm:pt>
    <dgm:pt modelId="{59EF5CC8-6DEB-453A-98EC-795A441DF3F8}">
      <dgm:prSet phldrT="[Texte]"/>
      <dgm:spPr/>
      <dgm:t>
        <a:bodyPr/>
        <a:lstStyle/>
        <a:p>
          <a:r>
            <a:rPr lang="fr-BE" dirty="0"/>
            <a:t>Gamètes</a:t>
          </a:r>
        </a:p>
      </dgm:t>
    </dgm:pt>
    <dgm:pt modelId="{6DFE01B8-0A49-4AD0-84DE-2FD5C86FC397}" type="parTrans" cxnId="{72A8C6EC-E831-45AC-978B-E3A70616B27E}">
      <dgm:prSet/>
      <dgm:spPr/>
      <dgm:t>
        <a:bodyPr/>
        <a:lstStyle/>
        <a:p>
          <a:endParaRPr lang="fr-BE"/>
        </a:p>
      </dgm:t>
    </dgm:pt>
    <dgm:pt modelId="{B1D71729-DAD6-49FA-8EE4-515C9B099946}" type="sibTrans" cxnId="{72A8C6EC-E831-45AC-978B-E3A70616B27E}">
      <dgm:prSet/>
      <dgm:spPr/>
      <dgm:t>
        <a:bodyPr/>
        <a:lstStyle/>
        <a:p>
          <a:endParaRPr lang="fr-BE"/>
        </a:p>
      </dgm:t>
    </dgm:pt>
    <dgm:pt modelId="{ECE735E7-3680-449F-80A7-1D6B4636C9A1}">
      <dgm:prSet phldrT="[Texte]"/>
      <dgm:spPr/>
      <dgm:t>
        <a:bodyPr/>
        <a:lstStyle/>
        <a:p>
          <a:r>
            <a:rPr lang="fr-BE" dirty="0"/>
            <a:t>Contrôle</a:t>
          </a:r>
        </a:p>
      </dgm:t>
    </dgm:pt>
    <dgm:pt modelId="{A0ED6BC5-6C6D-456D-B3C0-5F3932593A83}" type="parTrans" cxnId="{7AD387AC-072C-46CD-9C5B-637B946F82E9}">
      <dgm:prSet/>
      <dgm:spPr/>
      <dgm:t>
        <a:bodyPr/>
        <a:lstStyle/>
        <a:p>
          <a:endParaRPr lang="fr-BE"/>
        </a:p>
      </dgm:t>
    </dgm:pt>
    <dgm:pt modelId="{68EB2D79-7430-4722-9A8C-BA51595FC19F}" type="sibTrans" cxnId="{7AD387AC-072C-46CD-9C5B-637B946F82E9}">
      <dgm:prSet/>
      <dgm:spPr/>
      <dgm:t>
        <a:bodyPr/>
        <a:lstStyle/>
        <a:p>
          <a:endParaRPr lang="fr-BE"/>
        </a:p>
      </dgm:t>
    </dgm:pt>
    <dgm:pt modelId="{E98A774E-6A4F-464E-9E7E-3BD7CB46FA3F}" type="pres">
      <dgm:prSet presAssocID="{030BF60E-372C-49A7-A582-076BE588B5BF}" presName="outerComposite" presStyleCnt="0">
        <dgm:presLayoutVars>
          <dgm:chMax val="2"/>
          <dgm:animLvl val="lvl"/>
          <dgm:resizeHandles val="exact"/>
        </dgm:presLayoutVars>
      </dgm:prSet>
      <dgm:spPr/>
    </dgm:pt>
    <dgm:pt modelId="{89EB2995-381E-471E-B76E-D27785FEE56A}" type="pres">
      <dgm:prSet presAssocID="{030BF60E-372C-49A7-A582-076BE588B5BF}" presName="dummyMaxCanvas" presStyleCnt="0"/>
      <dgm:spPr/>
    </dgm:pt>
    <dgm:pt modelId="{6000266C-06A1-4F7E-9860-B05DEDC70545}" type="pres">
      <dgm:prSet presAssocID="{030BF60E-372C-49A7-A582-076BE588B5BF}" presName="parentComposite" presStyleCnt="0"/>
      <dgm:spPr/>
    </dgm:pt>
    <dgm:pt modelId="{47ABD0BA-C805-45AF-9222-9977099E3235}" type="pres">
      <dgm:prSet presAssocID="{030BF60E-372C-49A7-A582-076BE588B5BF}" presName="parent1" presStyleLbl="alignAccFollowNode1" presStyleIdx="0" presStyleCnt="4">
        <dgm:presLayoutVars>
          <dgm:chMax val="4"/>
        </dgm:presLayoutVars>
      </dgm:prSet>
      <dgm:spPr/>
    </dgm:pt>
    <dgm:pt modelId="{E568BB6C-AD74-4E48-B4C1-F725D0530EBF}" type="pres">
      <dgm:prSet presAssocID="{030BF60E-372C-49A7-A582-076BE588B5BF}" presName="parent2" presStyleLbl="alignAccFollowNode1" presStyleIdx="1" presStyleCnt="4" custLinFactNeighborX="8723" custLinFactNeighborY="2879">
        <dgm:presLayoutVars>
          <dgm:chMax val="4"/>
        </dgm:presLayoutVars>
      </dgm:prSet>
      <dgm:spPr/>
    </dgm:pt>
    <dgm:pt modelId="{D3A8A941-86B8-4A2E-A181-2E215899BBDD}" type="pres">
      <dgm:prSet presAssocID="{030BF60E-372C-49A7-A582-076BE588B5BF}" presName="childrenComposite" presStyleCnt="0"/>
      <dgm:spPr/>
    </dgm:pt>
    <dgm:pt modelId="{1F39C787-632F-4973-9223-2C7559E7526B}" type="pres">
      <dgm:prSet presAssocID="{030BF60E-372C-49A7-A582-076BE588B5BF}" presName="dummyMaxCanvas_ChildArea" presStyleCnt="0"/>
      <dgm:spPr/>
    </dgm:pt>
    <dgm:pt modelId="{81A195B8-89E7-4A30-A420-6A781C8F5418}" type="pres">
      <dgm:prSet presAssocID="{030BF60E-372C-49A7-A582-076BE588B5BF}" presName="fulcrum" presStyleLbl="alignAccFollowNode1" presStyleIdx="2" presStyleCnt="4"/>
      <dgm:spPr/>
    </dgm:pt>
    <dgm:pt modelId="{6E5D7986-4A3F-47FB-B1C1-638EDC2430DB}" type="pres">
      <dgm:prSet presAssocID="{030BF60E-372C-49A7-A582-076BE588B5BF}" presName="balance_23" presStyleLbl="alignAccFollowNode1" presStyleIdx="3" presStyleCnt="4">
        <dgm:presLayoutVars>
          <dgm:bulletEnabled val="1"/>
        </dgm:presLayoutVars>
      </dgm:prSet>
      <dgm:spPr/>
    </dgm:pt>
    <dgm:pt modelId="{BD38457F-278A-43A6-8320-C926B1A5325D}" type="pres">
      <dgm:prSet presAssocID="{030BF60E-372C-49A7-A582-076BE588B5BF}" presName="right_23_1" presStyleLbl="node1" presStyleIdx="0" presStyleCnt="5">
        <dgm:presLayoutVars>
          <dgm:bulletEnabled val="1"/>
        </dgm:presLayoutVars>
      </dgm:prSet>
      <dgm:spPr/>
    </dgm:pt>
    <dgm:pt modelId="{26FF1038-941D-4E8C-A10C-74D35C52A7ED}" type="pres">
      <dgm:prSet presAssocID="{030BF60E-372C-49A7-A582-076BE588B5BF}" presName="right_23_2" presStyleLbl="node1" presStyleIdx="1" presStyleCnt="5">
        <dgm:presLayoutVars>
          <dgm:bulletEnabled val="1"/>
        </dgm:presLayoutVars>
      </dgm:prSet>
      <dgm:spPr/>
    </dgm:pt>
    <dgm:pt modelId="{E79FF0DE-8FAC-4F8A-BCB9-066D372079FF}" type="pres">
      <dgm:prSet presAssocID="{030BF60E-372C-49A7-A582-076BE588B5BF}" presName="right_23_3" presStyleLbl="node1" presStyleIdx="2" presStyleCnt="5">
        <dgm:presLayoutVars>
          <dgm:bulletEnabled val="1"/>
        </dgm:presLayoutVars>
      </dgm:prSet>
      <dgm:spPr/>
    </dgm:pt>
    <dgm:pt modelId="{B916F9DF-7060-4F6E-A99E-F62AC9961D5B}" type="pres">
      <dgm:prSet presAssocID="{030BF60E-372C-49A7-A582-076BE588B5BF}" presName="left_23_1" presStyleLbl="node1" presStyleIdx="3" presStyleCnt="5">
        <dgm:presLayoutVars>
          <dgm:bulletEnabled val="1"/>
        </dgm:presLayoutVars>
      </dgm:prSet>
      <dgm:spPr/>
    </dgm:pt>
    <dgm:pt modelId="{7E6716AA-194E-4EC8-8AE2-B602ADEEBD0D}" type="pres">
      <dgm:prSet presAssocID="{030BF60E-372C-49A7-A582-076BE588B5BF}" presName="left_23_2" presStyleLbl="node1" presStyleIdx="4" presStyleCnt="5">
        <dgm:presLayoutVars>
          <dgm:bulletEnabled val="1"/>
        </dgm:presLayoutVars>
      </dgm:prSet>
      <dgm:spPr/>
    </dgm:pt>
  </dgm:ptLst>
  <dgm:cxnLst>
    <dgm:cxn modelId="{339B7B2C-C5A5-4C69-AC30-84CCD6D93533}" type="presOf" srcId="{A15663A2-CC24-4D19-8290-72C41F6DA0B1}" destId="{7E6716AA-194E-4EC8-8AE2-B602ADEEBD0D}" srcOrd="0" destOrd="0" presId="urn:microsoft.com/office/officeart/2005/8/layout/balance1"/>
    <dgm:cxn modelId="{9120AD32-CDB5-4DD4-A3E5-C07C9CA4C918}" type="presOf" srcId="{59EF5CC8-6DEB-453A-98EC-795A441DF3F8}" destId="{26FF1038-941D-4E8C-A10C-74D35C52A7ED}" srcOrd="0" destOrd="0" presId="urn:microsoft.com/office/officeart/2005/8/layout/balance1"/>
    <dgm:cxn modelId="{1DC47744-A410-4542-82FE-CDF6F40E05F8}" srcId="{282A9392-84A8-4B90-B1DE-BC0E91427D13}" destId="{9C2EB94B-E7EF-4167-939E-09F7FBC7D340}" srcOrd="0" destOrd="0" parTransId="{BDA46E74-E7E2-439F-841D-513F2C8096DA}" sibTransId="{7E9AB033-042E-4577-8298-E5EDFC7F6129}"/>
    <dgm:cxn modelId="{52498F49-B1D9-478E-A555-B6973FB7183E}" type="presOf" srcId="{030BF60E-372C-49A7-A582-076BE588B5BF}" destId="{E98A774E-6A4F-464E-9E7E-3BD7CB46FA3F}" srcOrd="0" destOrd="0" presId="urn:microsoft.com/office/officeart/2005/8/layout/balance1"/>
    <dgm:cxn modelId="{2331A14B-791D-469F-9C26-92B2B378AAD4}" srcId="{030BF60E-372C-49A7-A582-076BE588B5BF}" destId="{760041F4-838A-4109-99A8-B15778E5D4C8}" srcOrd="1" destOrd="0" parTransId="{9A2A1268-B5E2-4F05-9B27-4CA2F7292904}" sibTransId="{9D2586D8-48B2-4A3F-A497-293F2AEF142A}"/>
    <dgm:cxn modelId="{B56F1880-A5A3-4CB5-8458-F67E3C1CD069}" srcId="{030BF60E-372C-49A7-A582-076BE588B5BF}" destId="{282A9392-84A8-4B90-B1DE-BC0E91427D13}" srcOrd="0" destOrd="0" parTransId="{CF0DE182-B87B-4061-9DC3-7D69DABEC25E}" sibTransId="{0A94C2FB-A07D-4A98-AAA8-E9A931653B2C}"/>
    <dgm:cxn modelId="{4F7BC793-F8F8-490A-89A2-1DCE56879394}" type="presOf" srcId="{931F3C4B-03B5-4FA3-A806-9D596FB4DDA5}" destId="{BD38457F-278A-43A6-8320-C926B1A5325D}" srcOrd="0" destOrd="0" presId="urn:microsoft.com/office/officeart/2005/8/layout/balance1"/>
    <dgm:cxn modelId="{7AD387AC-072C-46CD-9C5B-637B946F82E9}" srcId="{760041F4-838A-4109-99A8-B15778E5D4C8}" destId="{ECE735E7-3680-449F-80A7-1D6B4636C9A1}" srcOrd="2" destOrd="0" parTransId="{A0ED6BC5-6C6D-456D-B3C0-5F3932593A83}" sibTransId="{68EB2D79-7430-4722-9A8C-BA51595FC19F}"/>
    <dgm:cxn modelId="{17D65FDD-6796-4C0F-B193-DA07B27EF82B}" type="presOf" srcId="{760041F4-838A-4109-99A8-B15778E5D4C8}" destId="{E568BB6C-AD74-4E48-B4C1-F725D0530EBF}" srcOrd="0" destOrd="0" presId="urn:microsoft.com/office/officeart/2005/8/layout/balance1"/>
    <dgm:cxn modelId="{3AF7B9E7-959A-4DB4-B81E-25A8A9BF1FD1}" type="presOf" srcId="{9C2EB94B-E7EF-4167-939E-09F7FBC7D340}" destId="{B916F9DF-7060-4F6E-A99E-F62AC9961D5B}" srcOrd="0" destOrd="0" presId="urn:microsoft.com/office/officeart/2005/8/layout/balance1"/>
    <dgm:cxn modelId="{72A8C6EC-E831-45AC-978B-E3A70616B27E}" srcId="{760041F4-838A-4109-99A8-B15778E5D4C8}" destId="{59EF5CC8-6DEB-453A-98EC-795A441DF3F8}" srcOrd="1" destOrd="0" parTransId="{6DFE01B8-0A49-4AD0-84DE-2FD5C86FC397}" sibTransId="{B1D71729-DAD6-49FA-8EE4-515C9B099946}"/>
    <dgm:cxn modelId="{EA70C6F0-56C7-4878-A6AF-EE27443C1AFA}" srcId="{760041F4-838A-4109-99A8-B15778E5D4C8}" destId="{931F3C4B-03B5-4FA3-A806-9D596FB4DDA5}" srcOrd="0" destOrd="0" parTransId="{A51F310D-2C12-4DC2-AF0B-B18F18DB9C87}" sibTransId="{4B66F2FC-A881-4F02-8E60-C0FF80D61DFF}"/>
    <dgm:cxn modelId="{349DA3F4-759A-4C8E-B191-6926E199C4C6}" type="presOf" srcId="{ECE735E7-3680-449F-80A7-1D6B4636C9A1}" destId="{E79FF0DE-8FAC-4F8A-BCB9-066D372079FF}" srcOrd="0" destOrd="0" presId="urn:microsoft.com/office/officeart/2005/8/layout/balance1"/>
    <dgm:cxn modelId="{F8F4A7F6-936F-462C-9F20-C2C5942FA092}" srcId="{282A9392-84A8-4B90-B1DE-BC0E91427D13}" destId="{A15663A2-CC24-4D19-8290-72C41F6DA0B1}" srcOrd="1" destOrd="0" parTransId="{0111718F-D59F-411C-9A5B-D96051EC2E55}" sibTransId="{CFDAEF18-A75F-426B-B9B7-22D951EBD682}"/>
    <dgm:cxn modelId="{B5EFC3F6-2E16-4891-A430-8E29C31EBCCD}" type="presOf" srcId="{282A9392-84A8-4B90-B1DE-BC0E91427D13}" destId="{47ABD0BA-C805-45AF-9222-9977099E3235}" srcOrd="0" destOrd="0" presId="urn:microsoft.com/office/officeart/2005/8/layout/balance1"/>
    <dgm:cxn modelId="{7DEC2F2D-168A-4F60-B8FB-B06C253EB378}" type="presParOf" srcId="{E98A774E-6A4F-464E-9E7E-3BD7CB46FA3F}" destId="{89EB2995-381E-471E-B76E-D27785FEE56A}" srcOrd="0" destOrd="0" presId="urn:microsoft.com/office/officeart/2005/8/layout/balance1"/>
    <dgm:cxn modelId="{AE30A187-0AC1-44F3-9066-C20575583973}" type="presParOf" srcId="{E98A774E-6A4F-464E-9E7E-3BD7CB46FA3F}" destId="{6000266C-06A1-4F7E-9860-B05DEDC70545}" srcOrd="1" destOrd="0" presId="urn:microsoft.com/office/officeart/2005/8/layout/balance1"/>
    <dgm:cxn modelId="{CE42A0D9-7EDC-471A-BAAC-E36EAFE4285F}" type="presParOf" srcId="{6000266C-06A1-4F7E-9860-B05DEDC70545}" destId="{47ABD0BA-C805-45AF-9222-9977099E3235}" srcOrd="0" destOrd="0" presId="urn:microsoft.com/office/officeart/2005/8/layout/balance1"/>
    <dgm:cxn modelId="{2BCBD592-B865-43D6-860E-5EBCEACF6CD5}" type="presParOf" srcId="{6000266C-06A1-4F7E-9860-B05DEDC70545}" destId="{E568BB6C-AD74-4E48-B4C1-F725D0530EBF}" srcOrd="1" destOrd="0" presId="urn:microsoft.com/office/officeart/2005/8/layout/balance1"/>
    <dgm:cxn modelId="{6A5FD325-CD68-44FF-A59F-3BDAF0186595}" type="presParOf" srcId="{E98A774E-6A4F-464E-9E7E-3BD7CB46FA3F}" destId="{D3A8A941-86B8-4A2E-A181-2E215899BBDD}" srcOrd="2" destOrd="0" presId="urn:microsoft.com/office/officeart/2005/8/layout/balance1"/>
    <dgm:cxn modelId="{2C352142-5D16-44C0-8CE4-A04928F6115B}" type="presParOf" srcId="{D3A8A941-86B8-4A2E-A181-2E215899BBDD}" destId="{1F39C787-632F-4973-9223-2C7559E7526B}" srcOrd="0" destOrd="0" presId="urn:microsoft.com/office/officeart/2005/8/layout/balance1"/>
    <dgm:cxn modelId="{1E9E938A-2235-44F4-893F-6D2DB092BFA1}" type="presParOf" srcId="{D3A8A941-86B8-4A2E-A181-2E215899BBDD}" destId="{81A195B8-89E7-4A30-A420-6A781C8F5418}" srcOrd="1" destOrd="0" presId="urn:microsoft.com/office/officeart/2005/8/layout/balance1"/>
    <dgm:cxn modelId="{D8F88457-CEFE-49FF-A8BA-3CC6845F2DB2}" type="presParOf" srcId="{D3A8A941-86B8-4A2E-A181-2E215899BBDD}" destId="{6E5D7986-4A3F-47FB-B1C1-638EDC2430DB}" srcOrd="2" destOrd="0" presId="urn:microsoft.com/office/officeart/2005/8/layout/balance1"/>
    <dgm:cxn modelId="{946D1E42-455B-49E1-A97D-F66D69674BA8}" type="presParOf" srcId="{D3A8A941-86B8-4A2E-A181-2E215899BBDD}" destId="{BD38457F-278A-43A6-8320-C926B1A5325D}" srcOrd="3" destOrd="0" presId="urn:microsoft.com/office/officeart/2005/8/layout/balance1"/>
    <dgm:cxn modelId="{9F8CB7AE-D7F9-4338-8916-57D88E3B12A0}" type="presParOf" srcId="{D3A8A941-86B8-4A2E-A181-2E215899BBDD}" destId="{26FF1038-941D-4E8C-A10C-74D35C52A7ED}" srcOrd="4" destOrd="0" presId="urn:microsoft.com/office/officeart/2005/8/layout/balance1"/>
    <dgm:cxn modelId="{6C146827-B901-4E17-91AD-155EDEB15C60}" type="presParOf" srcId="{D3A8A941-86B8-4A2E-A181-2E215899BBDD}" destId="{E79FF0DE-8FAC-4F8A-BCB9-066D372079FF}" srcOrd="5" destOrd="0" presId="urn:microsoft.com/office/officeart/2005/8/layout/balance1"/>
    <dgm:cxn modelId="{C79DAB9E-6704-4686-9C60-C54F3686ACA9}" type="presParOf" srcId="{D3A8A941-86B8-4A2E-A181-2E215899BBDD}" destId="{B916F9DF-7060-4F6E-A99E-F62AC9961D5B}" srcOrd="6" destOrd="0" presId="urn:microsoft.com/office/officeart/2005/8/layout/balance1"/>
    <dgm:cxn modelId="{C91FD7D9-1718-43B4-8AF8-1C91D2E241A7}" type="presParOf" srcId="{D3A8A941-86B8-4A2E-A181-2E215899BBDD}" destId="{7E6716AA-194E-4EC8-8AE2-B602ADEEBD0D}" srcOrd="7"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30BF60E-372C-49A7-A582-076BE588B5BF}"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fr-BE"/>
        </a:p>
      </dgm:t>
    </dgm:pt>
    <dgm:pt modelId="{282A9392-84A8-4B90-B1DE-BC0E91427D13}">
      <dgm:prSet phldrT="[Texte]"/>
      <dgm:spPr/>
      <dgm:t>
        <a:bodyPr/>
        <a:lstStyle/>
        <a:p>
          <a:r>
            <a:rPr lang="fr-BE" dirty="0"/>
            <a:t>-</a:t>
          </a:r>
        </a:p>
      </dgm:t>
    </dgm:pt>
    <dgm:pt modelId="{CF0DE182-B87B-4061-9DC3-7D69DABEC25E}" type="parTrans" cxnId="{B56F1880-A5A3-4CB5-8458-F67E3C1CD069}">
      <dgm:prSet/>
      <dgm:spPr/>
      <dgm:t>
        <a:bodyPr/>
        <a:lstStyle/>
        <a:p>
          <a:endParaRPr lang="fr-BE"/>
        </a:p>
      </dgm:t>
    </dgm:pt>
    <dgm:pt modelId="{0A94C2FB-A07D-4A98-AAA8-E9A931653B2C}" type="sibTrans" cxnId="{B56F1880-A5A3-4CB5-8458-F67E3C1CD069}">
      <dgm:prSet/>
      <dgm:spPr/>
      <dgm:t>
        <a:bodyPr/>
        <a:lstStyle/>
        <a:p>
          <a:endParaRPr lang="fr-BE"/>
        </a:p>
      </dgm:t>
    </dgm:pt>
    <dgm:pt modelId="{9C2EB94B-E7EF-4167-939E-09F7FBC7D340}">
      <dgm:prSet phldrT="[Texte]"/>
      <dgm:spPr/>
      <dgm:t>
        <a:bodyPr/>
        <a:lstStyle/>
        <a:p>
          <a:r>
            <a:rPr lang="fr-BE" dirty="0"/>
            <a:t>Mortalité</a:t>
          </a:r>
        </a:p>
      </dgm:t>
    </dgm:pt>
    <dgm:pt modelId="{BDA46E74-E7E2-439F-841D-513F2C8096DA}" type="parTrans" cxnId="{1DC47744-A410-4542-82FE-CDF6F40E05F8}">
      <dgm:prSet/>
      <dgm:spPr/>
      <dgm:t>
        <a:bodyPr/>
        <a:lstStyle/>
        <a:p>
          <a:endParaRPr lang="fr-BE"/>
        </a:p>
      </dgm:t>
    </dgm:pt>
    <dgm:pt modelId="{7E9AB033-042E-4577-8298-E5EDFC7F6129}" type="sibTrans" cxnId="{1DC47744-A410-4542-82FE-CDF6F40E05F8}">
      <dgm:prSet/>
      <dgm:spPr/>
      <dgm:t>
        <a:bodyPr/>
        <a:lstStyle/>
        <a:p>
          <a:endParaRPr lang="fr-BE"/>
        </a:p>
      </dgm:t>
    </dgm:pt>
    <dgm:pt modelId="{A15663A2-CC24-4D19-8290-72C41F6DA0B1}">
      <dgm:prSet phldrT="[Texte]"/>
      <dgm:spPr/>
      <dgm:t>
        <a:bodyPr/>
        <a:lstStyle/>
        <a:p>
          <a:r>
            <a:rPr lang="fr-BE" dirty="0"/>
            <a:t>Transport</a:t>
          </a:r>
        </a:p>
      </dgm:t>
    </dgm:pt>
    <dgm:pt modelId="{0111718F-D59F-411C-9A5B-D96051EC2E55}" type="parTrans" cxnId="{F8F4A7F6-936F-462C-9F20-C2C5942FA092}">
      <dgm:prSet/>
      <dgm:spPr/>
      <dgm:t>
        <a:bodyPr/>
        <a:lstStyle/>
        <a:p>
          <a:endParaRPr lang="fr-BE"/>
        </a:p>
      </dgm:t>
    </dgm:pt>
    <dgm:pt modelId="{CFDAEF18-A75F-426B-B9B7-22D951EBD682}" type="sibTrans" cxnId="{F8F4A7F6-936F-462C-9F20-C2C5942FA092}">
      <dgm:prSet/>
      <dgm:spPr/>
      <dgm:t>
        <a:bodyPr/>
        <a:lstStyle/>
        <a:p>
          <a:endParaRPr lang="fr-BE"/>
        </a:p>
      </dgm:t>
    </dgm:pt>
    <dgm:pt modelId="{760041F4-838A-4109-99A8-B15778E5D4C8}">
      <dgm:prSet phldrT="[Texte]"/>
      <dgm:spPr/>
      <dgm:t>
        <a:bodyPr/>
        <a:lstStyle/>
        <a:p>
          <a:r>
            <a:rPr lang="fr-BE" dirty="0"/>
            <a:t>+</a:t>
          </a:r>
        </a:p>
      </dgm:t>
    </dgm:pt>
    <dgm:pt modelId="{9A2A1268-B5E2-4F05-9B27-4CA2F7292904}" type="parTrans" cxnId="{2331A14B-791D-469F-9C26-92B2B378AAD4}">
      <dgm:prSet/>
      <dgm:spPr/>
      <dgm:t>
        <a:bodyPr/>
        <a:lstStyle/>
        <a:p>
          <a:endParaRPr lang="fr-BE"/>
        </a:p>
      </dgm:t>
    </dgm:pt>
    <dgm:pt modelId="{9D2586D8-48B2-4A3F-A497-293F2AEF142A}" type="sibTrans" cxnId="{2331A14B-791D-469F-9C26-92B2B378AAD4}">
      <dgm:prSet/>
      <dgm:spPr/>
      <dgm:t>
        <a:bodyPr/>
        <a:lstStyle/>
        <a:p>
          <a:endParaRPr lang="fr-BE"/>
        </a:p>
      </dgm:t>
    </dgm:pt>
    <dgm:pt modelId="{931F3C4B-03B5-4FA3-A806-9D596FB4DDA5}">
      <dgm:prSet phldrT="[Texte]"/>
      <dgm:spPr/>
      <dgm:t>
        <a:bodyPr/>
        <a:lstStyle/>
        <a:p>
          <a:r>
            <a:rPr lang="fr-BE" dirty="0"/>
            <a:t>Présentation </a:t>
          </a:r>
        </a:p>
      </dgm:t>
    </dgm:pt>
    <dgm:pt modelId="{A51F310D-2C12-4DC2-AF0B-B18F18DB9C87}" type="parTrans" cxnId="{EA70C6F0-56C7-4878-A6AF-EE27443C1AFA}">
      <dgm:prSet/>
      <dgm:spPr/>
      <dgm:t>
        <a:bodyPr/>
        <a:lstStyle/>
        <a:p>
          <a:endParaRPr lang="fr-BE"/>
        </a:p>
      </dgm:t>
    </dgm:pt>
    <dgm:pt modelId="{4B66F2FC-A881-4F02-8E60-C0FF80D61DFF}" type="sibTrans" cxnId="{EA70C6F0-56C7-4878-A6AF-EE27443C1AFA}">
      <dgm:prSet/>
      <dgm:spPr/>
      <dgm:t>
        <a:bodyPr/>
        <a:lstStyle/>
        <a:p>
          <a:endParaRPr lang="fr-BE"/>
        </a:p>
      </dgm:t>
    </dgm:pt>
    <dgm:pt modelId="{59EF5CC8-6DEB-453A-98EC-795A441DF3F8}">
      <dgm:prSet phldrT="[Texte]"/>
      <dgm:spPr/>
      <dgm:t>
        <a:bodyPr/>
        <a:lstStyle/>
        <a:p>
          <a:r>
            <a:rPr lang="fr-BE" dirty="0"/>
            <a:t>Production</a:t>
          </a:r>
        </a:p>
      </dgm:t>
    </dgm:pt>
    <dgm:pt modelId="{6DFE01B8-0A49-4AD0-84DE-2FD5C86FC397}" type="parTrans" cxnId="{72A8C6EC-E831-45AC-978B-E3A70616B27E}">
      <dgm:prSet/>
      <dgm:spPr/>
      <dgm:t>
        <a:bodyPr/>
        <a:lstStyle/>
        <a:p>
          <a:endParaRPr lang="fr-BE"/>
        </a:p>
      </dgm:t>
    </dgm:pt>
    <dgm:pt modelId="{B1D71729-DAD6-49FA-8EE4-515C9B099946}" type="sibTrans" cxnId="{72A8C6EC-E831-45AC-978B-E3A70616B27E}">
      <dgm:prSet/>
      <dgm:spPr/>
      <dgm:t>
        <a:bodyPr/>
        <a:lstStyle/>
        <a:p>
          <a:endParaRPr lang="fr-BE"/>
        </a:p>
      </dgm:t>
    </dgm:pt>
    <dgm:pt modelId="{ECE735E7-3680-449F-80A7-1D6B4636C9A1}">
      <dgm:prSet phldrT="[Texte]"/>
      <dgm:spPr/>
      <dgm:t>
        <a:bodyPr/>
        <a:lstStyle/>
        <a:p>
          <a:r>
            <a:rPr lang="fr-BE" dirty="0"/>
            <a:t>Maladies</a:t>
          </a:r>
        </a:p>
      </dgm:t>
    </dgm:pt>
    <dgm:pt modelId="{68EB2D79-7430-4722-9A8C-BA51595FC19F}" type="sibTrans" cxnId="{7AD387AC-072C-46CD-9C5B-637B946F82E9}">
      <dgm:prSet/>
      <dgm:spPr/>
      <dgm:t>
        <a:bodyPr/>
        <a:lstStyle/>
        <a:p>
          <a:endParaRPr lang="fr-BE"/>
        </a:p>
      </dgm:t>
    </dgm:pt>
    <dgm:pt modelId="{A0ED6BC5-6C6D-456D-B3C0-5F3932593A83}" type="parTrans" cxnId="{7AD387AC-072C-46CD-9C5B-637B946F82E9}">
      <dgm:prSet/>
      <dgm:spPr/>
      <dgm:t>
        <a:bodyPr/>
        <a:lstStyle/>
        <a:p>
          <a:endParaRPr lang="fr-BE"/>
        </a:p>
      </dgm:t>
    </dgm:pt>
    <dgm:pt modelId="{E98A774E-6A4F-464E-9E7E-3BD7CB46FA3F}" type="pres">
      <dgm:prSet presAssocID="{030BF60E-372C-49A7-A582-076BE588B5BF}" presName="outerComposite" presStyleCnt="0">
        <dgm:presLayoutVars>
          <dgm:chMax val="2"/>
          <dgm:animLvl val="lvl"/>
          <dgm:resizeHandles val="exact"/>
        </dgm:presLayoutVars>
      </dgm:prSet>
      <dgm:spPr/>
    </dgm:pt>
    <dgm:pt modelId="{89EB2995-381E-471E-B76E-D27785FEE56A}" type="pres">
      <dgm:prSet presAssocID="{030BF60E-372C-49A7-A582-076BE588B5BF}" presName="dummyMaxCanvas" presStyleCnt="0"/>
      <dgm:spPr/>
    </dgm:pt>
    <dgm:pt modelId="{6000266C-06A1-4F7E-9860-B05DEDC70545}" type="pres">
      <dgm:prSet presAssocID="{030BF60E-372C-49A7-A582-076BE588B5BF}" presName="parentComposite" presStyleCnt="0"/>
      <dgm:spPr/>
    </dgm:pt>
    <dgm:pt modelId="{47ABD0BA-C805-45AF-9222-9977099E3235}" type="pres">
      <dgm:prSet presAssocID="{030BF60E-372C-49A7-A582-076BE588B5BF}" presName="parent1" presStyleLbl="alignAccFollowNode1" presStyleIdx="0" presStyleCnt="4">
        <dgm:presLayoutVars>
          <dgm:chMax val="4"/>
        </dgm:presLayoutVars>
      </dgm:prSet>
      <dgm:spPr/>
    </dgm:pt>
    <dgm:pt modelId="{E568BB6C-AD74-4E48-B4C1-F725D0530EBF}" type="pres">
      <dgm:prSet presAssocID="{030BF60E-372C-49A7-A582-076BE588B5BF}" presName="parent2" presStyleLbl="alignAccFollowNode1" presStyleIdx="1" presStyleCnt="4">
        <dgm:presLayoutVars>
          <dgm:chMax val="4"/>
        </dgm:presLayoutVars>
      </dgm:prSet>
      <dgm:spPr/>
    </dgm:pt>
    <dgm:pt modelId="{D3A8A941-86B8-4A2E-A181-2E215899BBDD}" type="pres">
      <dgm:prSet presAssocID="{030BF60E-372C-49A7-A582-076BE588B5BF}" presName="childrenComposite" presStyleCnt="0"/>
      <dgm:spPr/>
    </dgm:pt>
    <dgm:pt modelId="{1F39C787-632F-4973-9223-2C7559E7526B}" type="pres">
      <dgm:prSet presAssocID="{030BF60E-372C-49A7-A582-076BE588B5BF}" presName="dummyMaxCanvas_ChildArea" presStyleCnt="0"/>
      <dgm:spPr/>
    </dgm:pt>
    <dgm:pt modelId="{81A195B8-89E7-4A30-A420-6A781C8F5418}" type="pres">
      <dgm:prSet presAssocID="{030BF60E-372C-49A7-A582-076BE588B5BF}" presName="fulcrum" presStyleLbl="alignAccFollowNode1" presStyleIdx="2" presStyleCnt="4"/>
      <dgm:spPr/>
    </dgm:pt>
    <dgm:pt modelId="{6E5D7986-4A3F-47FB-B1C1-638EDC2430DB}" type="pres">
      <dgm:prSet presAssocID="{030BF60E-372C-49A7-A582-076BE588B5BF}" presName="balance_23" presStyleLbl="alignAccFollowNode1" presStyleIdx="3" presStyleCnt="4" custAng="20989138">
        <dgm:presLayoutVars>
          <dgm:bulletEnabled val="1"/>
        </dgm:presLayoutVars>
      </dgm:prSet>
      <dgm:spPr/>
    </dgm:pt>
    <dgm:pt modelId="{BD38457F-278A-43A6-8320-C926B1A5325D}" type="pres">
      <dgm:prSet presAssocID="{030BF60E-372C-49A7-A582-076BE588B5BF}" presName="right_23_1" presStyleLbl="node1" presStyleIdx="0" presStyleCnt="5" custAng="21062442" custLinFactNeighborX="-1697" custLinFactNeighborY="-39253">
        <dgm:presLayoutVars>
          <dgm:bulletEnabled val="1"/>
        </dgm:presLayoutVars>
      </dgm:prSet>
      <dgm:spPr/>
    </dgm:pt>
    <dgm:pt modelId="{26FF1038-941D-4E8C-A10C-74D35C52A7ED}" type="pres">
      <dgm:prSet presAssocID="{030BF60E-372C-49A7-A582-076BE588B5BF}" presName="right_23_2" presStyleLbl="node1" presStyleIdx="1" presStyleCnt="5" custAng="21029366" custLinFactNeighborX="-7922" custLinFactNeighborY="-42524">
        <dgm:presLayoutVars>
          <dgm:bulletEnabled val="1"/>
        </dgm:presLayoutVars>
      </dgm:prSet>
      <dgm:spPr/>
    </dgm:pt>
    <dgm:pt modelId="{E79FF0DE-8FAC-4F8A-BCB9-066D372079FF}" type="pres">
      <dgm:prSet presAssocID="{030BF60E-372C-49A7-A582-076BE588B5BF}" presName="right_23_3" presStyleLbl="node1" presStyleIdx="2" presStyleCnt="5" custAng="21049819" custLinFactX="-49261" custLinFactNeighborX="-100000" custLinFactNeighborY="3106">
        <dgm:presLayoutVars>
          <dgm:bulletEnabled val="1"/>
        </dgm:presLayoutVars>
      </dgm:prSet>
      <dgm:spPr/>
    </dgm:pt>
    <dgm:pt modelId="{B916F9DF-7060-4F6E-A99E-F62AC9961D5B}" type="pres">
      <dgm:prSet presAssocID="{030BF60E-372C-49A7-A582-076BE588B5BF}" presName="left_23_1" presStyleLbl="node1" presStyleIdx="3" presStyleCnt="5" custAng="21013754" custLinFactNeighborX="905" custLinFactNeighborY="19191">
        <dgm:presLayoutVars>
          <dgm:bulletEnabled val="1"/>
        </dgm:presLayoutVars>
      </dgm:prSet>
      <dgm:spPr/>
    </dgm:pt>
    <dgm:pt modelId="{7E6716AA-194E-4EC8-8AE2-B602ADEEBD0D}" type="pres">
      <dgm:prSet presAssocID="{030BF60E-372C-49A7-A582-076BE588B5BF}" presName="left_23_2" presStyleLbl="node1" presStyleIdx="4" presStyleCnt="5" custAng="21041993" custLinFactNeighborX="-5092" custLinFactNeighborY="23018">
        <dgm:presLayoutVars>
          <dgm:bulletEnabled val="1"/>
        </dgm:presLayoutVars>
      </dgm:prSet>
      <dgm:spPr/>
    </dgm:pt>
  </dgm:ptLst>
  <dgm:cxnLst>
    <dgm:cxn modelId="{339B7B2C-C5A5-4C69-AC30-84CCD6D93533}" type="presOf" srcId="{A15663A2-CC24-4D19-8290-72C41F6DA0B1}" destId="{7E6716AA-194E-4EC8-8AE2-B602ADEEBD0D}" srcOrd="0" destOrd="0" presId="urn:microsoft.com/office/officeart/2005/8/layout/balance1"/>
    <dgm:cxn modelId="{9120AD32-CDB5-4DD4-A3E5-C07C9CA4C918}" type="presOf" srcId="{59EF5CC8-6DEB-453A-98EC-795A441DF3F8}" destId="{26FF1038-941D-4E8C-A10C-74D35C52A7ED}" srcOrd="0" destOrd="0" presId="urn:microsoft.com/office/officeart/2005/8/layout/balance1"/>
    <dgm:cxn modelId="{1DC47744-A410-4542-82FE-CDF6F40E05F8}" srcId="{282A9392-84A8-4B90-B1DE-BC0E91427D13}" destId="{9C2EB94B-E7EF-4167-939E-09F7FBC7D340}" srcOrd="0" destOrd="0" parTransId="{BDA46E74-E7E2-439F-841D-513F2C8096DA}" sibTransId="{7E9AB033-042E-4577-8298-E5EDFC7F6129}"/>
    <dgm:cxn modelId="{52498F49-B1D9-478E-A555-B6973FB7183E}" type="presOf" srcId="{030BF60E-372C-49A7-A582-076BE588B5BF}" destId="{E98A774E-6A4F-464E-9E7E-3BD7CB46FA3F}" srcOrd="0" destOrd="0" presId="urn:microsoft.com/office/officeart/2005/8/layout/balance1"/>
    <dgm:cxn modelId="{2331A14B-791D-469F-9C26-92B2B378AAD4}" srcId="{030BF60E-372C-49A7-A582-076BE588B5BF}" destId="{760041F4-838A-4109-99A8-B15778E5D4C8}" srcOrd="1" destOrd="0" parTransId="{9A2A1268-B5E2-4F05-9B27-4CA2F7292904}" sibTransId="{9D2586D8-48B2-4A3F-A497-293F2AEF142A}"/>
    <dgm:cxn modelId="{B56F1880-A5A3-4CB5-8458-F67E3C1CD069}" srcId="{030BF60E-372C-49A7-A582-076BE588B5BF}" destId="{282A9392-84A8-4B90-B1DE-BC0E91427D13}" srcOrd="0" destOrd="0" parTransId="{CF0DE182-B87B-4061-9DC3-7D69DABEC25E}" sibTransId="{0A94C2FB-A07D-4A98-AAA8-E9A931653B2C}"/>
    <dgm:cxn modelId="{4F7BC793-F8F8-490A-89A2-1DCE56879394}" type="presOf" srcId="{931F3C4B-03B5-4FA3-A806-9D596FB4DDA5}" destId="{BD38457F-278A-43A6-8320-C926B1A5325D}" srcOrd="0" destOrd="0" presId="urn:microsoft.com/office/officeart/2005/8/layout/balance1"/>
    <dgm:cxn modelId="{7AD387AC-072C-46CD-9C5B-637B946F82E9}" srcId="{760041F4-838A-4109-99A8-B15778E5D4C8}" destId="{ECE735E7-3680-449F-80A7-1D6B4636C9A1}" srcOrd="2" destOrd="0" parTransId="{A0ED6BC5-6C6D-456D-B3C0-5F3932593A83}" sibTransId="{68EB2D79-7430-4722-9A8C-BA51595FC19F}"/>
    <dgm:cxn modelId="{17D65FDD-6796-4C0F-B193-DA07B27EF82B}" type="presOf" srcId="{760041F4-838A-4109-99A8-B15778E5D4C8}" destId="{E568BB6C-AD74-4E48-B4C1-F725D0530EBF}" srcOrd="0" destOrd="0" presId="urn:microsoft.com/office/officeart/2005/8/layout/balance1"/>
    <dgm:cxn modelId="{3AF7B9E7-959A-4DB4-B81E-25A8A9BF1FD1}" type="presOf" srcId="{9C2EB94B-E7EF-4167-939E-09F7FBC7D340}" destId="{B916F9DF-7060-4F6E-A99E-F62AC9961D5B}" srcOrd="0" destOrd="0" presId="urn:microsoft.com/office/officeart/2005/8/layout/balance1"/>
    <dgm:cxn modelId="{72A8C6EC-E831-45AC-978B-E3A70616B27E}" srcId="{760041F4-838A-4109-99A8-B15778E5D4C8}" destId="{59EF5CC8-6DEB-453A-98EC-795A441DF3F8}" srcOrd="1" destOrd="0" parTransId="{6DFE01B8-0A49-4AD0-84DE-2FD5C86FC397}" sibTransId="{B1D71729-DAD6-49FA-8EE4-515C9B099946}"/>
    <dgm:cxn modelId="{EA70C6F0-56C7-4878-A6AF-EE27443C1AFA}" srcId="{760041F4-838A-4109-99A8-B15778E5D4C8}" destId="{931F3C4B-03B5-4FA3-A806-9D596FB4DDA5}" srcOrd="0" destOrd="0" parTransId="{A51F310D-2C12-4DC2-AF0B-B18F18DB9C87}" sibTransId="{4B66F2FC-A881-4F02-8E60-C0FF80D61DFF}"/>
    <dgm:cxn modelId="{349DA3F4-759A-4C8E-B191-6926E199C4C6}" type="presOf" srcId="{ECE735E7-3680-449F-80A7-1D6B4636C9A1}" destId="{E79FF0DE-8FAC-4F8A-BCB9-066D372079FF}" srcOrd="0" destOrd="0" presId="urn:microsoft.com/office/officeart/2005/8/layout/balance1"/>
    <dgm:cxn modelId="{F8F4A7F6-936F-462C-9F20-C2C5942FA092}" srcId="{282A9392-84A8-4B90-B1DE-BC0E91427D13}" destId="{A15663A2-CC24-4D19-8290-72C41F6DA0B1}" srcOrd="1" destOrd="0" parTransId="{0111718F-D59F-411C-9A5B-D96051EC2E55}" sibTransId="{CFDAEF18-A75F-426B-B9B7-22D951EBD682}"/>
    <dgm:cxn modelId="{B5EFC3F6-2E16-4891-A430-8E29C31EBCCD}" type="presOf" srcId="{282A9392-84A8-4B90-B1DE-BC0E91427D13}" destId="{47ABD0BA-C805-45AF-9222-9977099E3235}" srcOrd="0" destOrd="0" presId="urn:microsoft.com/office/officeart/2005/8/layout/balance1"/>
    <dgm:cxn modelId="{7DEC2F2D-168A-4F60-B8FB-B06C253EB378}" type="presParOf" srcId="{E98A774E-6A4F-464E-9E7E-3BD7CB46FA3F}" destId="{89EB2995-381E-471E-B76E-D27785FEE56A}" srcOrd="0" destOrd="0" presId="urn:microsoft.com/office/officeart/2005/8/layout/balance1"/>
    <dgm:cxn modelId="{AE30A187-0AC1-44F3-9066-C20575583973}" type="presParOf" srcId="{E98A774E-6A4F-464E-9E7E-3BD7CB46FA3F}" destId="{6000266C-06A1-4F7E-9860-B05DEDC70545}" srcOrd="1" destOrd="0" presId="urn:microsoft.com/office/officeart/2005/8/layout/balance1"/>
    <dgm:cxn modelId="{CE42A0D9-7EDC-471A-BAAC-E36EAFE4285F}" type="presParOf" srcId="{6000266C-06A1-4F7E-9860-B05DEDC70545}" destId="{47ABD0BA-C805-45AF-9222-9977099E3235}" srcOrd="0" destOrd="0" presId="urn:microsoft.com/office/officeart/2005/8/layout/balance1"/>
    <dgm:cxn modelId="{2BCBD592-B865-43D6-860E-5EBCEACF6CD5}" type="presParOf" srcId="{6000266C-06A1-4F7E-9860-B05DEDC70545}" destId="{E568BB6C-AD74-4E48-B4C1-F725D0530EBF}" srcOrd="1" destOrd="0" presId="urn:microsoft.com/office/officeart/2005/8/layout/balance1"/>
    <dgm:cxn modelId="{6A5FD325-CD68-44FF-A59F-3BDAF0186595}" type="presParOf" srcId="{E98A774E-6A4F-464E-9E7E-3BD7CB46FA3F}" destId="{D3A8A941-86B8-4A2E-A181-2E215899BBDD}" srcOrd="2" destOrd="0" presId="urn:microsoft.com/office/officeart/2005/8/layout/balance1"/>
    <dgm:cxn modelId="{2C352142-5D16-44C0-8CE4-A04928F6115B}" type="presParOf" srcId="{D3A8A941-86B8-4A2E-A181-2E215899BBDD}" destId="{1F39C787-632F-4973-9223-2C7559E7526B}" srcOrd="0" destOrd="0" presId="urn:microsoft.com/office/officeart/2005/8/layout/balance1"/>
    <dgm:cxn modelId="{1E9E938A-2235-44F4-893F-6D2DB092BFA1}" type="presParOf" srcId="{D3A8A941-86B8-4A2E-A181-2E215899BBDD}" destId="{81A195B8-89E7-4A30-A420-6A781C8F5418}" srcOrd="1" destOrd="0" presId="urn:microsoft.com/office/officeart/2005/8/layout/balance1"/>
    <dgm:cxn modelId="{D8F88457-CEFE-49FF-A8BA-3CC6845F2DB2}" type="presParOf" srcId="{D3A8A941-86B8-4A2E-A181-2E215899BBDD}" destId="{6E5D7986-4A3F-47FB-B1C1-638EDC2430DB}" srcOrd="2" destOrd="0" presId="urn:microsoft.com/office/officeart/2005/8/layout/balance1"/>
    <dgm:cxn modelId="{946D1E42-455B-49E1-A97D-F66D69674BA8}" type="presParOf" srcId="{D3A8A941-86B8-4A2E-A181-2E215899BBDD}" destId="{BD38457F-278A-43A6-8320-C926B1A5325D}" srcOrd="3" destOrd="0" presId="urn:microsoft.com/office/officeart/2005/8/layout/balance1"/>
    <dgm:cxn modelId="{9F8CB7AE-D7F9-4338-8916-57D88E3B12A0}" type="presParOf" srcId="{D3A8A941-86B8-4A2E-A181-2E215899BBDD}" destId="{26FF1038-941D-4E8C-A10C-74D35C52A7ED}" srcOrd="4" destOrd="0" presId="urn:microsoft.com/office/officeart/2005/8/layout/balance1"/>
    <dgm:cxn modelId="{6C146827-B901-4E17-91AD-155EDEB15C60}" type="presParOf" srcId="{D3A8A941-86B8-4A2E-A181-2E215899BBDD}" destId="{E79FF0DE-8FAC-4F8A-BCB9-066D372079FF}" srcOrd="5" destOrd="0" presId="urn:microsoft.com/office/officeart/2005/8/layout/balance1"/>
    <dgm:cxn modelId="{C79DAB9E-6704-4686-9C60-C54F3686ACA9}" type="presParOf" srcId="{D3A8A941-86B8-4A2E-A181-2E215899BBDD}" destId="{B916F9DF-7060-4F6E-A99E-F62AC9961D5B}" srcOrd="6" destOrd="0" presId="urn:microsoft.com/office/officeart/2005/8/layout/balance1"/>
    <dgm:cxn modelId="{C91FD7D9-1718-43B4-8AF8-1C91D2E241A7}" type="presParOf" srcId="{D3A8A941-86B8-4A2E-A181-2E215899BBDD}" destId="{7E6716AA-194E-4EC8-8AE2-B602ADEEBD0D}" srcOrd="7" destOrd="0" presId="urn:microsoft.com/office/officeart/2005/8/layout/balance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933EB6-A05C-460A-8A42-92331297DC37}">
      <dsp:nvSpPr>
        <dsp:cNvPr id="0" name=""/>
        <dsp:cNvSpPr/>
      </dsp:nvSpPr>
      <dsp:spPr>
        <a:xfrm>
          <a:off x="0" y="1903"/>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07BDD8-BBE8-497F-8AC4-5D5C17F60723}">
      <dsp:nvSpPr>
        <dsp:cNvPr id="0" name=""/>
        <dsp:cNvSpPr/>
      </dsp:nvSpPr>
      <dsp:spPr>
        <a:xfrm>
          <a:off x="245405" y="184436"/>
          <a:ext cx="446191" cy="4461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6281C4-2BAC-4F66-A07C-4A6D5B8C7098}">
      <dsp:nvSpPr>
        <dsp:cNvPr id="0" name=""/>
        <dsp:cNvSpPr/>
      </dsp:nvSpPr>
      <dsp:spPr>
        <a:xfrm>
          <a:off x="937002" y="1903"/>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fr-BE" sz="1900" i="1" kern="1200" dirty="0"/>
            <a:t>Apis mellifera </a:t>
          </a:r>
          <a:r>
            <a:rPr lang="fr-BE" sz="1900" kern="1200" dirty="0"/>
            <a:t>= abeille domestique </a:t>
          </a:r>
          <a:endParaRPr lang="en-US" sz="1900" kern="1200" dirty="0"/>
        </a:p>
      </dsp:txBody>
      <dsp:txXfrm>
        <a:off x="937002" y="1903"/>
        <a:ext cx="5576601" cy="811257"/>
      </dsp:txXfrm>
    </dsp:sp>
    <dsp:sp modelId="{91F74939-0102-4CFD-9079-C6DF4813EE02}">
      <dsp:nvSpPr>
        <dsp:cNvPr id="0" name=""/>
        <dsp:cNvSpPr/>
      </dsp:nvSpPr>
      <dsp:spPr>
        <a:xfrm>
          <a:off x="0" y="1015975"/>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A4C83C-172B-4BAD-A702-96C6807428E6}">
      <dsp:nvSpPr>
        <dsp:cNvPr id="0" name=""/>
        <dsp:cNvSpPr/>
      </dsp:nvSpPr>
      <dsp:spPr>
        <a:xfrm>
          <a:off x="245405" y="1198508"/>
          <a:ext cx="446191" cy="4461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80ABC4-5F17-4F12-9BBE-5BA48CF2AE72}">
      <dsp:nvSpPr>
        <dsp:cNvPr id="0" name=""/>
        <dsp:cNvSpPr/>
      </dsp:nvSpPr>
      <dsp:spPr>
        <a:xfrm>
          <a:off x="937002" y="1015975"/>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fr-BE" sz="1900" kern="1200" dirty="0"/>
            <a:t>Origine Moyen Orient -&gt; mondial (lignées + transhumance)</a:t>
          </a:r>
          <a:endParaRPr lang="en-US" sz="1900" kern="1200" dirty="0"/>
        </a:p>
      </dsp:txBody>
      <dsp:txXfrm>
        <a:off x="937002" y="1015975"/>
        <a:ext cx="5576601" cy="811257"/>
      </dsp:txXfrm>
    </dsp:sp>
    <dsp:sp modelId="{7431BE8B-ECB5-4B72-99E2-E8FE5AE9E780}">
      <dsp:nvSpPr>
        <dsp:cNvPr id="0" name=""/>
        <dsp:cNvSpPr/>
      </dsp:nvSpPr>
      <dsp:spPr>
        <a:xfrm>
          <a:off x="0" y="2030048"/>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0CAC35-22E7-4B73-B045-733EFFAF6AA2}">
      <dsp:nvSpPr>
        <dsp:cNvPr id="0" name=""/>
        <dsp:cNvSpPr/>
      </dsp:nvSpPr>
      <dsp:spPr>
        <a:xfrm>
          <a:off x="245405" y="2212581"/>
          <a:ext cx="446191" cy="44619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E3A8A0-1CDD-478E-B7FA-942F6977E553}">
      <dsp:nvSpPr>
        <dsp:cNvPr id="0" name=""/>
        <dsp:cNvSpPr/>
      </dsp:nvSpPr>
      <dsp:spPr>
        <a:xfrm>
          <a:off x="937002" y="2030048"/>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fr-BE" sz="1900" kern="1200" dirty="0"/>
            <a:t>Augmentation dépendance pollinisation </a:t>
          </a:r>
          <a:endParaRPr lang="en-US" sz="1900" kern="1200" dirty="0"/>
        </a:p>
      </dsp:txBody>
      <dsp:txXfrm>
        <a:off x="937002" y="2030048"/>
        <a:ext cx="5576601" cy="811257"/>
      </dsp:txXfrm>
    </dsp:sp>
    <dsp:sp modelId="{0C35CA2F-17C8-421F-BBD4-2977CD4E88E1}">
      <dsp:nvSpPr>
        <dsp:cNvPr id="0" name=""/>
        <dsp:cNvSpPr/>
      </dsp:nvSpPr>
      <dsp:spPr>
        <a:xfrm>
          <a:off x="0" y="3044120"/>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372C5D-D6C8-44CE-9E7C-EE370DB2AB2D}">
      <dsp:nvSpPr>
        <dsp:cNvPr id="0" name=""/>
        <dsp:cNvSpPr/>
      </dsp:nvSpPr>
      <dsp:spPr>
        <a:xfrm>
          <a:off x="245405" y="3226653"/>
          <a:ext cx="446191" cy="44619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D4B1AA-3144-4140-A4C0-44D9B92315D4}">
      <dsp:nvSpPr>
        <dsp:cNvPr id="0" name=""/>
        <dsp:cNvSpPr/>
      </dsp:nvSpPr>
      <dsp:spPr>
        <a:xfrm>
          <a:off x="937002" y="3044120"/>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fr-BE" sz="1900" kern="1200" dirty="0"/>
            <a:t>Déclin des populations</a:t>
          </a:r>
          <a:endParaRPr lang="en-US" sz="1900" kern="1200" dirty="0"/>
        </a:p>
      </dsp:txBody>
      <dsp:txXfrm>
        <a:off x="937002" y="3044120"/>
        <a:ext cx="5576601" cy="811257"/>
      </dsp:txXfrm>
    </dsp:sp>
    <dsp:sp modelId="{7589172F-9290-401C-BA36-0C1E46A8E20A}">
      <dsp:nvSpPr>
        <dsp:cNvPr id="0" name=""/>
        <dsp:cNvSpPr/>
      </dsp:nvSpPr>
      <dsp:spPr>
        <a:xfrm>
          <a:off x="0" y="4058192"/>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F07946-3224-48D6-8D60-09C523275C63}">
      <dsp:nvSpPr>
        <dsp:cNvPr id="0" name=""/>
        <dsp:cNvSpPr/>
      </dsp:nvSpPr>
      <dsp:spPr>
        <a:xfrm>
          <a:off x="245405" y="4240725"/>
          <a:ext cx="446191" cy="446191"/>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DADF6A-8ACE-4EBF-8E52-3E36DF4C284C}">
      <dsp:nvSpPr>
        <dsp:cNvPr id="0" name=""/>
        <dsp:cNvSpPr/>
      </dsp:nvSpPr>
      <dsp:spPr>
        <a:xfrm>
          <a:off x="937002" y="4058192"/>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fr-BE" sz="1900" kern="1200" dirty="0"/>
            <a:t>Varroa sensitive </a:t>
          </a:r>
          <a:r>
            <a:rPr lang="fr-BE" sz="1900" kern="1200" dirty="0" err="1"/>
            <a:t>hygiene</a:t>
          </a:r>
          <a:endParaRPr lang="en-US" sz="1900" kern="1200" dirty="0"/>
        </a:p>
      </dsp:txBody>
      <dsp:txXfrm>
        <a:off x="937002" y="4058192"/>
        <a:ext cx="5576601" cy="811257"/>
      </dsp:txXfrm>
    </dsp:sp>
    <dsp:sp modelId="{D4803D76-540D-40E3-84B9-1F509C9C7DFF}">
      <dsp:nvSpPr>
        <dsp:cNvPr id="0" name=""/>
        <dsp:cNvSpPr/>
      </dsp:nvSpPr>
      <dsp:spPr>
        <a:xfrm>
          <a:off x="0" y="5072264"/>
          <a:ext cx="6513603" cy="81125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27835D-602B-4047-A78F-9599C5AC2C66}">
      <dsp:nvSpPr>
        <dsp:cNvPr id="0" name=""/>
        <dsp:cNvSpPr/>
      </dsp:nvSpPr>
      <dsp:spPr>
        <a:xfrm>
          <a:off x="245405" y="5254797"/>
          <a:ext cx="446191" cy="446191"/>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E78D7F-AABE-4A35-A21B-44119CC30371}">
      <dsp:nvSpPr>
        <dsp:cNvPr id="0" name=""/>
        <dsp:cNvSpPr/>
      </dsp:nvSpPr>
      <dsp:spPr>
        <a:xfrm>
          <a:off x="937002" y="5072264"/>
          <a:ext cx="5576601" cy="8112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858" tIns="85858" rIns="85858" bIns="85858" numCol="1" spcCol="1270" anchor="ctr" anchorCtr="0">
          <a:noAutofit/>
        </a:bodyPr>
        <a:lstStyle/>
        <a:p>
          <a:pPr marL="0" lvl="0" indent="0" algn="l" defTabSz="844550">
            <a:lnSpc>
              <a:spcPct val="90000"/>
            </a:lnSpc>
            <a:spcBef>
              <a:spcPct val="0"/>
            </a:spcBef>
            <a:spcAft>
              <a:spcPct val="35000"/>
            </a:spcAft>
            <a:buNone/>
          </a:pPr>
          <a:r>
            <a:rPr lang="fr-BE" sz="1900" i="1" kern="1200" dirty="0"/>
            <a:t>Apis mellifera </a:t>
          </a:r>
          <a:r>
            <a:rPr lang="fr-BE" sz="1900" i="1" kern="1200" dirty="0" err="1"/>
            <a:t>mellifera</a:t>
          </a:r>
          <a:r>
            <a:rPr lang="fr-BE" sz="1900" i="1" kern="1200" dirty="0"/>
            <a:t> </a:t>
          </a:r>
          <a:r>
            <a:rPr lang="fr-BE" sz="1900" kern="1200" dirty="0"/>
            <a:t>(biodiversité)</a:t>
          </a:r>
          <a:endParaRPr lang="en-US" sz="1900" kern="1200" dirty="0"/>
        </a:p>
      </dsp:txBody>
      <dsp:txXfrm>
        <a:off x="937002" y="5072264"/>
        <a:ext cx="5576601" cy="8112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9DC88-1DCC-4DE6-BE48-153580472402}">
      <dsp:nvSpPr>
        <dsp:cNvPr id="0" name=""/>
        <dsp:cNvSpPr/>
      </dsp:nvSpPr>
      <dsp:spPr>
        <a:xfrm rot="5400000">
          <a:off x="-253654" y="257153"/>
          <a:ext cx="1691031" cy="118372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fr-BE" sz="1500" kern="1200" dirty="0"/>
            <a:t>Age connu</a:t>
          </a:r>
        </a:p>
      </dsp:txBody>
      <dsp:txXfrm rot="-5400000">
        <a:off x="1" y="595359"/>
        <a:ext cx="1183722" cy="507309"/>
      </dsp:txXfrm>
    </dsp:sp>
    <dsp:sp modelId="{1FB041C4-1895-46BA-A5EC-96BC2E92AF7B}">
      <dsp:nvSpPr>
        <dsp:cNvPr id="0" name=""/>
        <dsp:cNvSpPr/>
      </dsp:nvSpPr>
      <dsp:spPr>
        <a:xfrm rot="5400000">
          <a:off x="2089103" y="-901882"/>
          <a:ext cx="1099170" cy="290993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fr-BE" sz="2000" kern="1200" dirty="0"/>
            <a:t>Elevage </a:t>
          </a:r>
        </a:p>
        <a:p>
          <a:pPr marL="228600" lvl="1" indent="-228600" algn="l" defTabSz="889000">
            <a:lnSpc>
              <a:spcPct val="90000"/>
            </a:lnSpc>
            <a:spcBef>
              <a:spcPct val="0"/>
            </a:spcBef>
            <a:spcAft>
              <a:spcPct val="15000"/>
            </a:spcAft>
            <a:buChar char="•"/>
          </a:pPr>
          <a:r>
            <a:rPr lang="fr-BE" sz="2000" kern="1200" dirty="0"/>
            <a:t>Grand nombre </a:t>
          </a:r>
        </a:p>
      </dsp:txBody>
      <dsp:txXfrm rot="-5400000">
        <a:off x="1183722" y="57156"/>
        <a:ext cx="2856276" cy="991856"/>
      </dsp:txXfrm>
    </dsp:sp>
    <dsp:sp modelId="{8DB90043-FE4C-46F9-90C9-F000B37E9881}">
      <dsp:nvSpPr>
        <dsp:cNvPr id="0" name=""/>
        <dsp:cNvSpPr/>
      </dsp:nvSpPr>
      <dsp:spPr>
        <a:xfrm rot="5400000">
          <a:off x="-253654" y="1763783"/>
          <a:ext cx="1691031" cy="118372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fr-BE" sz="1500" kern="1200" dirty="0"/>
            <a:t>Collecte de semence</a:t>
          </a:r>
        </a:p>
      </dsp:txBody>
      <dsp:txXfrm rot="-5400000">
        <a:off x="1" y="2101989"/>
        <a:ext cx="1183722" cy="507309"/>
      </dsp:txXfrm>
    </dsp:sp>
    <dsp:sp modelId="{47113F7C-CE29-4A2F-AED0-391DD89DEE51}">
      <dsp:nvSpPr>
        <dsp:cNvPr id="0" name=""/>
        <dsp:cNvSpPr/>
      </dsp:nvSpPr>
      <dsp:spPr>
        <a:xfrm rot="5400000">
          <a:off x="2089103" y="604747"/>
          <a:ext cx="1099170" cy="290993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fr-BE" sz="2000" kern="1200" dirty="0"/>
            <a:t>Appareil de Schley</a:t>
          </a:r>
        </a:p>
      </dsp:txBody>
      <dsp:txXfrm rot="-5400000">
        <a:off x="1183722" y="1563786"/>
        <a:ext cx="2856276" cy="991856"/>
      </dsp:txXfrm>
    </dsp:sp>
    <dsp:sp modelId="{2E633508-A24C-48F9-B579-D8E0B231DA37}">
      <dsp:nvSpPr>
        <dsp:cNvPr id="0" name=""/>
        <dsp:cNvSpPr/>
      </dsp:nvSpPr>
      <dsp:spPr>
        <a:xfrm rot="5400000">
          <a:off x="-253654" y="3270413"/>
          <a:ext cx="1691031" cy="118372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fr-BE" sz="1500" kern="1200" dirty="0"/>
            <a:t>Congélation</a:t>
          </a:r>
        </a:p>
      </dsp:txBody>
      <dsp:txXfrm rot="-5400000">
        <a:off x="1" y="3608619"/>
        <a:ext cx="1183722" cy="507309"/>
      </dsp:txXfrm>
    </dsp:sp>
    <dsp:sp modelId="{B47781BA-F361-48EF-9CF9-D40B0BD43A95}">
      <dsp:nvSpPr>
        <dsp:cNvPr id="0" name=""/>
        <dsp:cNvSpPr/>
      </dsp:nvSpPr>
      <dsp:spPr>
        <a:xfrm rot="5400000">
          <a:off x="2089103" y="2111377"/>
          <a:ext cx="1099170" cy="290993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fr-BE" sz="2000" kern="1200" dirty="0"/>
            <a:t>DMSO</a:t>
          </a:r>
        </a:p>
        <a:p>
          <a:pPr marL="228600" lvl="1" indent="-228600" algn="l" defTabSz="889000">
            <a:lnSpc>
              <a:spcPct val="90000"/>
            </a:lnSpc>
            <a:spcBef>
              <a:spcPct val="0"/>
            </a:spcBef>
            <a:spcAft>
              <a:spcPct val="15000"/>
            </a:spcAft>
            <a:buChar char="•"/>
          </a:pPr>
          <a:r>
            <a:rPr lang="fr-BE" sz="2000" kern="1200" dirty="0"/>
            <a:t>Réfrigération lente</a:t>
          </a:r>
        </a:p>
      </dsp:txBody>
      <dsp:txXfrm rot="-5400000">
        <a:off x="1183722" y="3070416"/>
        <a:ext cx="2856276" cy="991856"/>
      </dsp:txXfrm>
    </dsp:sp>
    <dsp:sp modelId="{5D696766-0950-455A-B006-5C84284AE7B3}">
      <dsp:nvSpPr>
        <dsp:cNvPr id="0" name=""/>
        <dsp:cNvSpPr/>
      </dsp:nvSpPr>
      <dsp:spPr>
        <a:xfrm rot="5400000">
          <a:off x="-253654" y="4777044"/>
          <a:ext cx="1691031" cy="1183722"/>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fr-BE" sz="1500" kern="1200" dirty="0"/>
            <a:t>Décongélation</a:t>
          </a:r>
        </a:p>
      </dsp:txBody>
      <dsp:txXfrm rot="-5400000">
        <a:off x="1" y="5115250"/>
        <a:ext cx="1183722" cy="507309"/>
      </dsp:txXfrm>
    </dsp:sp>
    <dsp:sp modelId="{0DC6A18B-7D9B-43DA-BFF8-8132BB99D310}">
      <dsp:nvSpPr>
        <dsp:cNvPr id="0" name=""/>
        <dsp:cNvSpPr/>
      </dsp:nvSpPr>
      <dsp:spPr>
        <a:xfrm rot="5400000">
          <a:off x="2089103" y="3618007"/>
          <a:ext cx="1099170" cy="290993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fr-BE" sz="2000" kern="1200" dirty="0"/>
            <a:t>Viabilité : SYBR14 + PI </a:t>
          </a:r>
        </a:p>
        <a:p>
          <a:pPr marL="457200" lvl="2" indent="-228600" algn="l" defTabSz="889000">
            <a:lnSpc>
              <a:spcPct val="90000"/>
            </a:lnSpc>
            <a:spcBef>
              <a:spcPct val="0"/>
            </a:spcBef>
            <a:spcAft>
              <a:spcPct val="15000"/>
            </a:spcAft>
            <a:buChar char="•"/>
          </a:pPr>
          <a:r>
            <a:rPr lang="fr-BE" sz="2000" kern="1200" dirty="0"/>
            <a:t>Cytométrie en flux</a:t>
          </a:r>
        </a:p>
        <a:p>
          <a:pPr marL="457200" lvl="2" indent="-228600" algn="l" defTabSz="889000">
            <a:lnSpc>
              <a:spcPct val="90000"/>
            </a:lnSpc>
            <a:spcBef>
              <a:spcPct val="0"/>
            </a:spcBef>
            <a:spcAft>
              <a:spcPct val="15000"/>
            </a:spcAft>
            <a:buChar char="•"/>
          </a:pPr>
          <a:r>
            <a:rPr lang="fr-BE" sz="2000" kern="1200" dirty="0"/>
            <a:t>Epifluorescence</a:t>
          </a:r>
        </a:p>
      </dsp:txBody>
      <dsp:txXfrm rot="-5400000">
        <a:off x="1183722" y="4577046"/>
        <a:ext cx="2856276" cy="9918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9DC88-1DCC-4DE6-BE48-153580472402}">
      <dsp:nvSpPr>
        <dsp:cNvPr id="0" name=""/>
        <dsp:cNvSpPr/>
      </dsp:nvSpPr>
      <dsp:spPr>
        <a:xfrm rot="5400000">
          <a:off x="-271054" y="271054"/>
          <a:ext cx="1807028" cy="126491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BE" sz="1600" kern="1200" dirty="0"/>
            <a:t>Age</a:t>
          </a:r>
          <a:r>
            <a:rPr lang="fr-BE" sz="1900" kern="1200" dirty="0"/>
            <a:t> </a:t>
          </a:r>
          <a:r>
            <a:rPr lang="fr-BE" sz="1600" kern="1200" dirty="0"/>
            <a:t>connu</a:t>
          </a:r>
        </a:p>
      </dsp:txBody>
      <dsp:txXfrm rot="-5400000">
        <a:off x="1" y="632460"/>
        <a:ext cx="1264919" cy="542109"/>
      </dsp:txXfrm>
    </dsp:sp>
    <dsp:sp modelId="{1FB041C4-1895-46BA-A5EC-96BC2E92AF7B}">
      <dsp:nvSpPr>
        <dsp:cNvPr id="0" name=""/>
        <dsp:cNvSpPr/>
      </dsp:nvSpPr>
      <dsp:spPr>
        <a:xfrm rot="5400000">
          <a:off x="2188975" y="-924056"/>
          <a:ext cx="1174568" cy="30226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fr-BE" sz="2100" kern="1200" dirty="0"/>
            <a:t>Elevage</a:t>
          </a:r>
          <a:r>
            <a:rPr lang="fr-BE" sz="2900" kern="1200" dirty="0"/>
            <a:t> </a:t>
          </a:r>
          <a:endParaRPr lang="fr-BE" sz="2100" kern="1200" dirty="0"/>
        </a:p>
        <a:p>
          <a:pPr marL="228600" lvl="1" indent="-228600" algn="l" defTabSz="933450">
            <a:lnSpc>
              <a:spcPct val="90000"/>
            </a:lnSpc>
            <a:spcBef>
              <a:spcPct val="0"/>
            </a:spcBef>
            <a:spcAft>
              <a:spcPct val="15000"/>
            </a:spcAft>
            <a:buChar char="•"/>
          </a:pPr>
          <a:r>
            <a:rPr lang="fr-BE" sz="2100" kern="1200" dirty="0"/>
            <a:t>Grand nombre </a:t>
          </a:r>
        </a:p>
      </dsp:txBody>
      <dsp:txXfrm rot="-5400000">
        <a:off x="1264919" y="57338"/>
        <a:ext cx="2965342" cy="10598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96766-0950-455A-B006-5C84284AE7B3}">
      <dsp:nvSpPr>
        <dsp:cNvPr id="0" name=""/>
        <dsp:cNvSpPr/>
      </dsp:nvSpPr>
      <dsp:spPr>
        <a:xfrm rot="5400000">
          <a:off x="-266155" y="266155"/>
          <a:ext cx="1774371" cy="124205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BE" sz="1600" kern="1200" dirty="0"/>
            <a:t>Décongélation</a:t>
          </a:r>
        </a:p>
      </dsp:txBody>
      <dsp:txXfrm rot="-5400000">
        <a:off x="2" y="621029"/>
        <a:ext cx="1242059" cy="532312"/>
      </dsp:txXfrm>
    </dsp:sp>
    <dsp:sp modelId="{0DC6A18B-7D9B-43DA-BFF8-8132BB99D310}">
      <dsp:nvSpPr>
        <dsp:cNvPr id="0" name=""/>
        <dsp:cNvSpPr/>
      </dsp:nvSpPr>
      <dsp:spPr>
        <a:xfrm rot="5400000">
          <a:off x="2188159" y="-946099"/>
          <a:ext cx="1153341" cy="304554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fr-BE" sz="2100" kern="1200" dirty="0"/>
            <a:t>Viabilité : SYBR14 + PI </a:t>
          </a:r>
        </a:p>
        <a:p>
          <a:pPr marL="457200" lvl="2" indent="-228600" algn="l" defTabSz="933450">
            <a:lnSpc>
              <a:spcPct val="90000"/>
            </a:lnSpc>
            <a:spcBef>
              <a:spcPct val="0"/>
            </a:spcBef>
            <a:spcAft>
              <a:spcPct val="15000"/>
            </a:spcAft>
            <a:buChar char="•"/>
          </a:pPr>
          <a:r>
            <a:rPr lang="fr-BE" sz="2100" kern="1200" dirty="0"/>
            <a:t>Cytométrie en flux</a:t>
          </a:r>
        </a:p>
        <a:p>
          <a:pPr marL="457200" lvl="2" indent="-228600" algn="l" defTabSz="933450">
            <a:lnSpc>
              <a:spcPct val="90000"/>
            </a:lnSpc>
            <a:spcBef>
              <a:spcPct val="0"/>
            </a:spcBef>
            <a:spcAft>
              <a:spcPct val="15000"/>
            </a:spcAft>
            <a:buChar char="•"/>
          </a:pPr>
          <a:r>
            <a:rPr lang="fr-BE" sz="2100" kern="1200" dirty="0"/>
            <a:t>Epifluorescence</a:t>
          </a:r>
        </a:p>
      </dsp:txBody>
      <dsp:txXfrm rot="-5400000">
        <a:off x="1242060" y="56301"/>
        <a:ext cx="2989239" cy="10407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633508-A24C-48F9-B579-D8E0B231DA37}">
      <dsp:nvSpPr>
        <dsp:cNvPr id="0" name=""/>
        <dsp:cNvSpPr/>
      </dsp:nvSpPr>
      <dsp:spPr>
        <a:xfrm rot="5400000">
          <a:off x="-235131" y="235131"/>
          <a:ext cx="1567542" cy="109727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fr-BE" sz="1700" kern="1200" dirty="0"/>
            <a:t>Congélation</a:t>
          </a:r>
        </a:p>
      </dsp:txBody>
      <dsp:txXfrm rot="-5400000">
        <a:off x="1" y="548640"/>
        <a:ext cx="1097279" cy="470263"/>
      </dsp:txXfrm>
    </dsp:sp>
    <dsp:sp modelId="{B47781BA-F361-48EF-9CF9-D40B0BD43A95}">
      <dsp:nvSpPr>
        <dsp:cNvPr id="0" name=""/>
        <dsp:cNvSpPr/>
      </dsp:nvSpPr>
      <dsp:spPr>
        <a:xfrm rot="5400000">
          <a:off x="1884317" y="-787037"/>
          <a:ext cx="1018902" cy="259297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fr-BE" sz="2200" kern="1200" dirty="0"/>
            <a:t>DMSO</a:t>
          </a:r>
        </a:p>
        <a:p>
          <a:pPr marL="228600" lvl="1" indent="-228600" algn="l" defTabSz="977900">
            <a:lnSpc>
              <a:spcPct val="90000"/>
            </a:lnSpc>
            <a:spcBef>
              <a:spcPct val="0"/>
            </a:spcBef>
            <a:spcAft>
              <a:spcPct val="15000"/>
            </a:spcAft>
            <a:buChar char="•"/>
          </a:pPr>
          <a:r>
            <a:rPr lang="fr-BE" sz="2200" kern="1200" dirty="0"/>
            <a:t>Réfrigération lente</a:t>
          </a:r>
        </a:p>
      </dsp:txBody>
      <dsp:txXfrm rot="-5400000">
        <a:off x="1097280" y="49739"/>
        <a:ext cx="2543238" cy="9194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A0D1B-00FD-4E3D-9CDE-7A1527F5EE2E}">
      <dsp:nvSpPr>
        <dsp:cNvPr id="0" name=""/>
        <dsp:cNvSpPr/>
      </dsp:nvSpPr>
      <dsp:spPr>
        <a:xfrm>
          <a:off x="1024625" y="252942"/>
          <a:ext cx="1097489" cy="109748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3FC6F2-924C-4967-B461-95779329596A}">
      <dsp:nvSpPr>
        <dsp:cNvPr id="0" name=""/>
        <dsp:cNvSpPr/>
      </dsp:nvSpPr>
      <dsp:spPr>
        <a:xfrm>
          <a:off x="5527" y="1515786"/>
          <a:ext cx="3135684" cy="47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defRPr b="1"/>
          </a:pPr>
          <a:r>
            <a:rPr lang="fr-BE" sz="3300" kern="1200"/>
            <a:t>Congélation</a:t>
          </a:r>
          <a:endParaRPr lang="en-US" sz="3300" kern="1200"/>
        </a:p>
      </dsp:txBody>
      <dsp:txXfrm>
        <a:off x="5527" y="1515786"/>
        <a:ext cx="3135684" cy="470352"/>
      </dsp:txXfrm>
    </dsp:sp>
    <dsp:sp modelId="{9477D8D3-1204-45CA-AA74-7D5F3D872189}">
      <dsp:nvSpPr>
        <dsp:cNvPr id="0" name=""/>
        <dsp:cNvSpPr/>
      </dsp:nvSpPr>
      <dsp:spPr>
        <a:xfrm>
          <a:off x="5527" y="2063048"/>
          <a:ext cx="3135684" cy="2035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fr-BE" sz="1700" kern="1200" dirty="0"/>
            <a:t>Dilution </a:t>
          </a:r>
          <a:r>
            <a:rPr lang="fr-BE" sz="1700" kern="1200" dirty="0" err="1"/>
            <a:t>sperm</a:t>
          </a:r>
          <a:r>
            <a:rPr lang="fr-BE" sz="1700" kern="1200" dirty="0"/>
            <a:t> : dilueur = 1:1</a:t>
          </a:r>
          <a:endParaRPr lang="en-US" sz="1700" kern="1200" dirty="0"/>
        </a:p>
        <a:p>
          <a:pPr marL="0" lvl="0" indent="0" algn="ctr" defTabSz="755650">
            <a:lnSpc>
              <a:spcPct val="90000"/>
            </a:lnSpc>
            <a:spcBef>
              <a:spcPct val="0"/>
            </a:spcBef>
            <a:spcAft>
              <a:spcPct val="35000"/>
            </a:spcAft>
            <a:buNone/>
          </a:pPr>
          <a:r>
            <a:rPr lang="fr-BE" sz="1700" kern="1200" dirty="0"/>
            <a:t>Sperme dilué : </a:t>
          </a:r>
          <a:r>
            <a:rPr lang="fr-BE" sz="1700" kern="1200" dirty="0" err="1"/>
            <a:t>cryopréservant</a:t>
          </a:r>
          <a:r>
            <a:rPr lang="fr-BE" sz="1700" kern="1200" dirty="0"/>
            <a:t> = 1:1 </a:t>
          </a:r>
          <a:endParaRPr lang="en-US" sz="1700" kern="1200" dirty="0"/>
        </a:p>
        <a:p>
          <a:pPr marL="0" lvl="0" indent="0" algn="ctr" defTabSz="755650">
            <a:lnSpc>
              <a:spcPct val="90000"/>
            </a:lnSpc>
            <a:spcBef>
              <a:spcPct val="0"/>
            </a:spcBef>
            <a:spcAft>
              <a:spcPct val="35000"/>
            </a:spcAft>
            <a:buNone/>
          </a:pPr>
          <a:r>
            <a:rPr lang="fr-BE" sz="1700" kern="1200"/>
            <a:t>Réfrigération lente : 2h au frigo après montage en paillette </a:t>
          </a:r>
          <a:endParaRPr lang="en-US" sz="1700" kern="1200"/>
        </a:p>
        <a:p>
          <a:pPr marL="0" lvl="0" indent="0" algn="ctr" defTabSz="755650">
            <a:lnSpc>
              <a:spcPct val="90000"/>
            </a:lnSpc>
            <a:spcBef>
              <a:spcPct val="0"/>
            </a:spcBef>
            <a:spcAft>
              <a:spcPct val="35000"/>
            </a:spcAft>
            <a:buNone/>
          </a:pPr>
          <a:r>
            <a:rPr lang="fr-BE" sz="1700" kern="1200"/>
            <a:t>Descente rapide en t°: 10min à 7cm de l’azot liquide</a:t>
          </a:r>
          <a:endParaRPr lang="en-US" sz="1700" kern="1200"/>
        </a:p>
        <a:p>
          <a:pPr marL="0" lvl="0" indent="0" algn="ctr" defTabSz="755650">
            <a:lnSpc>
              <a:spcPct val="90000"/>
            </a:lnSpc>
            <a:spcBef>
              <a:spcPct val="0"/>
            </a:spcBef>
            <a:spcAft>
              <a:spcPct val="35000"/>
            </a:spcAft>
            <a:buNone/>
          </a:pPr>
          <a:r>
            <a:rPr lang="fr-BE" sz="1700" kern="1200"/>
            <a:t>Cryogénation: azote liquide </a:t>
          </a:r>
          <a:endParaRPr lang="en-US" sz="1700" kern="1200"/>
        </a:p>
      </dsp:txBody>
      <dsp:txXfrm>
        <a:off x="5527" y="2063048"/>
        <a:ext cx="3135684" cy="2035346"/>
      </dsp:txXfrm>
    </dsp:sp>
    <dsp:sp modelId="{AF19D5B8-6EC9-4373-9E61-3F76884843F4}">
      <dsp:nvSpPr>
        <dsp:cNvPr id="0" name=""/>
        <dsp:cNvSpPr/>
      </dsp:nvSpPr>
      <dsp:spPr>
        <a:xfrm>
          <a:off x="4709055" y="252942"/>
          <a:ext cx="1097489" cy="10974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9B559A-210D-4932-A079-B236C1FD468E}">
      <dsp:nvSpPr>
        <dsp:cNvPr id="0" name=""/>
        <dsp:cNvSpPr/>
      </dsp:nvSpPr>
      <dsp:spPr>
        <a:xfrm>
          <a:off x="3689957" y="1515786"/>
          <a:ext cx="3135684" cy="47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defRPr b="1"/>
          </a:pPr>
          <a:r>
            <a:rPr lang="fr-BE" sz="3300" kern="1200"/>
            <a:t>Décongélation </a:t>
          </a:r>
          <a:endParaRPr lang="en-US" sz="3300" kern="1200"/>
        </a:p>
      </dsp:txBody>
      <dsp:txXfrm>
        <a:off x="3689957" y="1515786"/>
        <a:ext cx="3135684" cy="470352"/>
      </dsp:txXfrm>
    </dsp:sp>
    <dsp:sp modelId="{074B9E05-8ED2-4AE6-8F78-1F66A644F569}">
      <dsp:nvSpPr>
        <dsp:cNvPr id="0" name=""/>
        <dsp:cNvSpPr/>
      </dsp:nvSpPr>
      <dsp:spPr>
        <a:xfrm>
          <a:off x="3689957" y="2063048"/>
          <a:ext cx="3135684" cy="2035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fr-BE" sz="1700" kern="1200" dirty="0"/>
            <a:t>10 sec à 40°C</a:t>
          </a:r>
          <a:endParaRPr lang="en-US" sz="1700" kern="1200" dirty="0"/>
        </a:p>
      </dsp:txBody>
      <dsp:txXfrm>
        <a:off x="3689957" y="2063048"/>
        <a:ext cx="3135684" cy="2035346"/>
      </dsp:txXfrm>
    </dsp:sp>
    <dsp:sp modelId="{DB696B61-0830-4F22-A2CB-2F7AC089E2BB}">
      <dsp:nvSpPr>
        <dsp:cNvPr id="0" name=""/>
        <dsp:cNvSpPr/>
      </dsp:nvSpPr>
      <dsp:spPr>
        <a:xfrm>
          <a:off x="8393484" y="252942"/>
          <a:ext cx="1097489" cy="109748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056097-F93C-4185-AA2A-2CAA8106FB95}">
      <dsp:nvSpPr>
        <dsp:cNvPr id="0" name=""/>
        <dsp:cNvSpPr/>
      </dsp:nvSpPr>
      <dsp:spPr>
        <a:xfrm>
          <a:off x="7374387" y="1515786"/>
          <a:ext cx="3135684" cy="4703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466850">
            <a:lnSpc>
              <a:spcPct val="90000"/>
            </a:lnSpc>
            <a:spcBef>
              <a:spcPct val="0"/>
            </a:spcBef>
            <a:spcAft>
              <a:spcPct val="35000"/>
            </a:spcAft>
            <a:buNone/>
            <a:defRPr b="1"/>
          </a:pPr>
          <a:r>
            <a:rPr lang="fr-BE" sz="3300" kern="1200"/>
            <a:t>Epifluorescence</a:t>
          </a:r>
          <a:endParaRPr lang="en-US" sz="3300" kern="1200"/>
        </a:p>
      </dsp:txBody>
      <dsp:txXfrm>
        <a:off x="7374387" y="1515786"/>
        <a:ext cx="3135684" cy="470352"/>
      </dsp:txXfrm>
    </dsp:sp>
    <dsp:sp modelId="{B0BA9D2A-0733-431D-B80B-2128BE35015A}">
      <dsp:nvSpPr>
        <dsp:cNvPr id="0" name=""/>
        <dsp:cNvSpPr/>
      </dsp:nvSpPr>
      <dsp:spPr>
        <a:xfrm>
          <a:off x="7374387" y="2063048"/>
          <a:ext cx="3135684" cy="2035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fr-BE" sz="1700" kern="1200" dirty="0"/>
            <a:t>90% PI positifs</a:t>
          </a:r>
        </a:p>
        <a:p>
          <a:pPr marL="0" lvl="0" indent="0" algn="ctr" defTabSz="755650">
            <a:lnSpc>
              <a:spcPct val="90000"/>
            </a:lnSpc>
            <a:spcBef>
              <a:spcPct val="0"/>
            </a:spcBef>
            <a:spcAft>
              <a:spcPct val="35000"/>
            </a:spcAft>
            <a:buNone/>
          </a:pPr>
          <a:endParaRPr lang="en-US" sz="1700" kern="1200" dirty="0"/>
        </a:p>
        <a:p>
          <a:pPr marL="0" lvl="0" indent="0" algn="ctr" defTabSz="755650">
            <a:lnSpc>
              <a:spcPct val="90000"/>
            </a:lnSpc>
            <a:spcBef>
              <a:spcPct val="0"/>
            </a:spcBef>
            <a:spcAft>
              <a:spcPct val="35000"/>
            </a:spcAft>
            <a:buNone/>
          </a:pPr>
          <a:r>
            <a:rPr lang="en-US" sz="1700" kern="1200" dirty="0" err="1"/>
            <a:t>Qualité</a:t>
          </a:r>
          <a:r>
            <a:rPr lang="en-US" sz="1700" kern="1200" dirty="0"/>
            <a:t> </a:t>
          </a:r>
          <a:r>
            <a:rPr lang="en-US" sz="1700" kern="1200" dirty="0" err="1"/>
            <a:t>initiale</a:t>
          </a:r>
          <a:r>
            <a:rPr lang="en-US" sz="1700" kern="1200" dirty="0"/>
            <a:t> </a:t>
          </a:r>
          <a:r>
            <a:rPr lang="en-US" sz="1700" kern="1200" dirty="0" err="1"/>
            <a:t>sperme</a:t>
          </a:r>
          <a:r>
            <a:rPr lang="en-US" sz="1700" kern="1200" dirty="0"/>
            <a:t>?</a:t>
          </a:r>
        </a:p>
        <a:p>
          <a:pPr marL="0" lvl="0" indent="0" algn="ctr" defTabSz="755650">
            <a:lnSpc>
              <a:spcPct val="90000"/>
            </a:lnSpc>
            <a:spcBef>
              <a:spcPct val="0"/>
            </a:spcBef>
            <a:spcAft>
              <a:spcPct val="35000"/>
            </a:spcAft>
            <a:buNone/>
          </a:pPr>
          <a:r>
            <a:rPr lang="en-US" sz="1700" kern="1200" dirty="0"/>
            <a:t>Age?</a:t>
          </a:r>
        </a:p>
        <a:p>
          <a:pPr marL="0" lvl="0" indent="0" algn="ctr" defTabSz="755650">
            <a:lnSpc>
              <a:spcPct val="90000"/>
            </a:lnSpc>
            <a:spcBef>
              <a:spcPct val="0"/>
            </a:spcBef>
            <a:spcAft>
              <a:spcPct val="35000"/>
            </a:spcAft>
            <a:buNone/>
          </a:pPr>
          <a:r>
            <a:rPr lang="en-US" sz="1700" kern="1200" dirty="0"/>
            <a:t>Dilution?</a:t>
          </a:r>
        </a:p>
      </dsp:txBody>
      <dsp:txXfrm>
        <a:off x="7374387" y="2063048"/>
        <a:ext cx="3135684" cy="203534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9DC88-1DCC-4DE6-BE48-153580472402}">
      <dsp:nvSpPr>
        <dsp:cNvPr id="0" name=""/>
        <dsp:cNvSpPr/>
      </dsp:nvSpPr>
      <dsp:spPr>
        <a:xfrm rot="5400000">
          <a:off x="-263872" y="264160"/>
          <a:ext cx="1759147" cy="123140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BE" sz="1600" kern="1200" dirty="0"/>
            <a:t>Age connu</a:t>
          </a:r>
        </a:p>
      </dsp:txBody>
      <dsp:txXfrm rot="-5400000">
        <a:off x="1" y="615990"/>
        <a:ext cx="1231403" cy="527744"/>
      </dsp:txXfrm>
    </dsp:sp>
    <dsp:sp modelId="{1FB041C4-1895-46BA-A5EC-96BC2E92AF7B}">
      <dsp:nvSpPr>
        <dsp:cNvPr id="0" name=""/>
        <dsp:cNvSpPr/>
      </dsp:nvSpPr>
      <dsp:spPr>
        <a:xfrm rot="5400000">
          <a:off x="2188463" y="-956772"/>
          <a:ext cx="1143446" cy="305756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fr-BE" sz="2100" kern="1200" dirty="0"/>
            <a:t>Elevage </a:t>
          </a:r>
        </a:p>
        <a:p>
          <a:pPr marL="228600" lvl="1" indent="-228600" algn="l" defTabSz="933450">
            <a:lnSpc>
              <a:spcPct val="90000"/>
            </a:lnSpc>
            <a:spcBef>
              <a:spcPct val="0"/>
            </a:spcBef>
            <a:spcAft>
              <a:spcPct val="15000"/>
            </a:spcAft>
            <a:buChar char="•"/>
          </a:pPr>
          <a:r>
            <a:rPr lang="fr-BE" sz="2100" kern="1200" dirty="0"/>
            <a:t>Grand nombre </a:t>
          </a:r>
        </a:p>
      </dsp:txBody>
      <dsp:txXfrm rot="-5400000">
        <a:off x="1231403" y="56106"/>
        <a:ext cx="3001748" cy="1031810"/>
      </dsp:txXfrm>
    </dsp:sp>
    <dsp:sp modelId="{8DB90043-FE4C-46F9-90C9-F000B37E9881}">
      <dsp:nvSpPr>
        <dsp:cNvPr id="0" name=""/>
        <dsp:cNvSpPr/>
      </dsp:nvSpPr>
      <dsp:spPr>
        <a:xfrm rot="5400000">
          <a:off x="-263872" y="1840214"/>
          <a:ext cx="1759147" cy="123140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BE" sz="1600" kern="1200" dirty="0"/>
            <a:t>Collecte de semence</a:t>
          </a:r>
        </a:p>
      </dsp:txBody>
      <dsp:txXfrm rot="-5400000">
        <a:off x="1" y="2192044"/>
        <a:ext cx="1231403" cy="527744"/>
      </dsp:txXfrm>
    </dsp:sp>
    <dsp:sp modelId="{47113F7C-CE29-4A2F-AED0-391DD89DEE51}">
      <dsp:nvSpPr>
        <dsp:cNvPr id="0" name=""/>
        <dsp:cNvSpPr/>
      </dsp:nvSpPr>
      <dsp:spPr>
        <a:xfrm rot="5400000">
          <a:off x="2188463" y="619281"/>
          <a:ext cx="1143446" cy="305756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fr-BE" sz="2100" kern="1200" dirty="0"/>
            <a:t>Appareil de Schley</a:t>
          </a:r>
        </a:p>
      </dsp:txBody>
      <dsp:txXfrm rot="-5400000">
        <a:off x="1231403" y="1632159"/>
        <a:ext cx="3001748" cy="1031810"/>
      </dsp:txXfrm>
    </dsp:sp>
    <dsp:sp modelId="{2E633508-A24C-48F9-B579-D8E0B231DA37}">
      <dsp:nvSpPr>
        <dsp:cNvPr id="0" name=""/>
        <dsp:cNvSpPr/>
      </dsp:nvSpPr>
      <dsp:spPr>
        <a:xfrm rot="5400000">
          <a:off x="-263872" y="3416268"/>
          <a:ext cx="1759147" cy="123140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BE" sz="1600" kern="1200" dirty="0"/>
            <a:t>Congélation</a:t>
          </a:r>
        </a:p>
      </dsp:txBody>
      <dsp:txXfrm rot="-5400000">
        <a:off x="1" y="3768098"/>
        <a:ext cx="1231403" cy="527744"/>
      </dsp:txXfrm>
    </dsp:sp>
    <dsp:sp modelId="{B47781BA-F361-48EF-9CF9-D40B0BD43A95}">
      <dsp:nvSpPr>
        <dsp:cNvPr id="0" name=""/>
        <dsp:cNvSpPr/>
      </dsp:nvSpPr>
      <dsp:spPr>
        <a:xfrm rot="5400000">
          <a:off x="2188463" y="2195335"/>
          <a:ext cx="1143446" cy="305756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fr-BE" sz="2100" kern="1200" dirty="0"/>
            <a:t>DMSO</a:t>
          </a:r>
        </a:p>
        <a:p>
          <a:pPr marL="228600" lvl="1" indent="-228600" algn="l" defTabSz="933450">
            <a:lnSpc>
              <a:spcPct val="90000"/>
            </a:lnSpc>
            <a:spcBef>
              <a:spcPct val="0"/>
            </a:spcBef>
            <a:spcAft>
              <a:spcPct val="15000"/>
            </a:spcAft>
            <a:buChar char="•"/>
          </a:pPr>
          <a:r>
            <a:rPr lang="fr-BE" sz="2100" kern="1200" dirty="0"/>
            <a:t>Réfrigération lente</a:t>
          </a:r>
        </a:p>
      </dsp:txBody>
      <dsp:txXfrm rot="-5400000">
        <a:off x="1231403" y="3208213"/>
        <a:ext cx="3001748" cy="1031810"/>
      </dsp:txXfrm>
    </dsp:sp>
    <dsp:sp modelId="{5D696766-0950-455A-B006-5C84284AE7B3}">
      <dsp:nvSpPr>
        <dsp:cNvPr id="0" name=""/>
        <dsp:cNvSpPr/>
      </dsp:nvSpPr>
      <dsp:spPr>
        <a:xfrm rot="5400000">
          <a:off x="-263872" y="4992322"/>
          <a:ext cx="1759147" cy="123140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BE" sz="1600" kern="1200" dirty="0"/>
            <a:t>Décongélation</a:t>
          </a:r>
        </a:p>
      </dsp:txBody>
      <dsp:txXfrm rot="-5400000">
        <a:off x="1" y="5344152"/>
        <a:ext cx="1231403" cy="527744"/>
      </dsp:txXfrm>
    </dsp:sp>
    <dsp:sp modelId="{0DC6A18B-7D9B-43DA-BFF8-8132BB99D310}">
      <dsp:nvSpPr>
        <dsp:cNvPr id="0" name=""/>
        <dsp:cNvSpPr/>
      </dsp:nvSpPr>
      <dsp:spPr>
        <a:xfrm rot="5400000">
          <a:off x="2188463" y="3771390"/>
          <a:ext cx="1143446" cy="305756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fr-BE" sz="2100" kern="1200" dirty="0"/>
            <a:t>Viabilité : SYBR14 + PI </a:t>
          </a:r>
        </a:p>
        <a:p>
          <a:pPr marL="457200" lvl="2" indent="-228600" algn="l" defTabSz="933450">
            <a:lnSpc>
              <a:spcPct val="90000"/>
            </a:lnSpc>
            <a:spcBef>
              <a:spcPct val="0"/>
            </a:spcBef>
            <a:spcAft>
              <a:spcPct val="15000"/>
            </a:spcAft>
            <a:buChar char="•"/>
          </a:pPr>
          <a:r>
            <a:rPr lang="fr-BE" sz="2100" kern="1200" dirty="0"/>
            <a:t>Epifluorescence</a:t>
          </a:r>
        </a:p>
        <a:p>
          <a:pPr marL="457200" lvl="2" indent="-228600" algn="l" defTabSz="933450">
            <a:lnSpc>
              <a:spcPct val="90000"/>
            </a:lnSpc>
            <a:spcBef>
              <a:spcPct val="0"/>
            </a:spcBef>
            <a:spcAft>
              <a:spcPct val="15000"/>
            </a:spcAft>
            <a:buChar char="•"/>
          </a:pPr>
          <a:r>
            <a:rPr lang="fr-BE" sz="2100" kern="1200" dirty="0"/>
            <a:t>Cytométrie en flux</a:t>
          </a:r>
        </a:p>
      </dsp:txBody>
      <dsp:txXfrm rot="-5400000">
        <a:off x="1231403" y="4784268"/>
        <a:ext cx="3001748" cy="10318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BD0BA-C805-45AF-9222-9977099E3235}">
      <dsp:nvSpPr>
        <dsp:cNvPr id="0" name=""/>
        <dsp:cNvSpPr/>
      </dsp:nvSpPr>
      <dsp:spPr>
        <a:xfrm>
          <a:off x="1166774" y="0"/>
          <a:ext cx="1331366" cy="73964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BE" sz="3200" kern="1200" dirty="0"/>
            <a:t>-</a:t>
          </a:r>
        </a:p>
      </dsp:txBody>
      <dsp:txXfrm>
        <a:off x="1188438" y="21664"/>
        <a:ext cx="1288038" cy="696320"/>
      </dsp:txXfrm>
    </dsp:sp>
    <dsp:sp modelId="{E568BB6C-AD74-4E48-B4C1-F725D0530EBF}">
      <dsp:nvSpPr>
        <dsp:cNvPr id="0" name=""/>
        <dsp:cNvSpPr/>
      </dsp:nvSpPr>
      <dsp:spPr>
        <a:xfrm>
          <a:off x="3205994" y="21294"/>
          <a:ext cx="1331366" cy="73964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BE" sz="3200" kern="1200" dirty="0"/>
            <a:t>+</a:t>
          </a:r>
        </a:p>
      </dsp:txBody>
      <dsp:txXfrm>
        <a:off x="3227658" y="42958"/>
        <a:ext cx="1288038" cy="696320"/>
      </dsp:txXfrm>
    </dsp:sp>
    <dsp:sp modelId="{81A195B8-89E7-4A30-A420-6A781C8F5418}">
      <dsp:nvSpPr>
        <dsp:cNvPr id="0" name=""/>
        <dsp:cNvSpPr/>
      </dsp:nvSpPr>
      <dsp:spPr>
        <a:xfrm>
          <a:off x="2516632" y="3143504"/>
          <a:ext cx="554736" cy="554736"/>
        </a:xfrm>
        <a:prstGeom prst="triangl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5D7986-4A3F-47FB-B1C1-638EDC2430DB}">
      <dsp:nvSpPr>
        <dsp:cNvPr id="0" name=""/>
        <dsp:cNvSpPr/>
      </dsp:nvSpPr>
      <dsp:spPr>
        <a:xfrm rot="240000">
          <a:off x="1129283" y="2905793"/>
          <a:ext cx="3329432" cy="23281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38457F-278A-43A6-8320-C926B1A5325D}">
      <dsp:nvSpPr>
        <dsp:cNvPr id="0" name=""/>
        <dsp:cNvSpPr/>
      </dsp:nvSpPr>
      <dsp:spPr>
        <a:xfrm rot="240000">
          <a:off x="3128318" y="2323694"/>
          <a:ext cx="1328412" cy="6189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BE" sz="1600" kern="1200" dirty="0"/>
            <a:t>« Eternelles »</a:t>
          </a:r>
        </a:p>
      </dsp:txBody>
      <dsp:txXfrm>
        <a:off x="3158530" y="2353906"/>
        <a:ext cx="1267988" cy="558480"/>
      </dsp:txXfrm>
    </dsp:sp>
    <dsp:sp modelId="{26FF1038-941D-4E8C-A10C-74D35C52A7ED}">
      <dsp:nvSpPr>
        <dsp:cNvPr id="0" name=""/>
        <dsp:cNvSpPr/>
      </dsp:nvSpPr>
      <dsp:spPr>
        <a:xfrm rot="240000">
          <a:off x="3176395" y="1658011"/>
          <a:ext cx="1328412" cy="6189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BE" sz="1600" kern="1200" dirty="0"/>
            <a:t>Gamètes</a:t>
          </a:r>
        </a:p>
      </dsp:txBody>
      <dsp:txXfrm>
        <a:off x="3206607" y="1688223"/>
        <a:ext cx="1267988" cy="558480"/>
      </dsp:txXfrm>
    </dsp:sp>
    <dsp:sp modelId="{E79FF0DE-8FAC-4F8A-BCB9-066D372079FF}">
      <dsp:nvSpPr>
        <dsp:cNvPr id="0" name=""/>
        <dsp:cNvSpPr/>
      </dsp:nvSpPr>
      <dsp:spPr>
        <a:xfrm rot="240000">
          <a:off x="3224472" y="1007121"/>
          <a:ext cx="1328412" cy="6189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BE" sz="1600" kern="1200" dirty="0"/>
            <a:t>Contrôle</a:t>
          </a:r>
        </a:p>
      </dsp:txBody>
      <dsp:txXfrm>
        <a:off x="3254684" y="1037333"/>
        <a:ext cx="1267988" cy="558480"/>
      </dsp:txXfrm>
    </dsp:sp>
    <dsp:sp modelId="{B916F9DF-7060-4F6E-A99E-F62AC9961D5B}">
      <dsp:nvSpPr>
        <dsp:cNvPr id="0" name=""/>
        <dsp:cNvSpPr/>
      </dsp:nvSpPr>
      <dsp:spPr>
        <a:xfrm rot="240000">
          <a:off x="1223725" y="2190558"/>
          <a:ext cx="1328412" cy="6189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BE" sz="1600" kern="1200" dirty="0"/>
            <a:t>Production</a:t>
          </a:r>
        </a:p>
      </dsp:txBody>
      <dsp:txXfrm>
        <a:off x="1253937" y="2220770"/>
        <a:ext cx="1267988" cy="558480"/>
      </dsp:txXfrm>
    </dsp:sp>
    <dsp:sp modelId="{7E6716AA-194E-4EC8-8AE2-B602ADEEBD0D}">
      <dsp:nvSpPr>
        <dsp:cNvPr id="0" name=""/>
        <dsp:cNvSpPr/>
      </dsp:nvSpPr>
      <dsp:spPr>
        <a:xfrm rot="240000">
          <a:off x="1271802" y="1524874"/>
          <a:ext cx="1328412" cy="6189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BE" sz="1600" kern="1200" dirty="0"/>
            <a:t>Laboratoire</a:t>
          </a:r>
        </a:p>
      </dsp:txBody>
      <dsp:txXfrm>
        <a:off x="1302014" y="1555086"/>
        <a:ext cx="1267988" cy="5584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ABD0BA-C805-45AF-9222-9977099E3235}">
      <dsp:nvSpPr>
        <dsp:cNvPr id="0" name=""/>
        <dsp:cNvSpPr/>
      </dsp:nvSpPr>
      <dsp:spPr>
        <a:xfrm>
          <a:off x="1166774" y="0"/>
          <a:ext cx="1331366" cy="73964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BE" sz="3200" kern="1200" dirty="0"/>
            <a:t>-</a:t>
          </a:r>
        </a:p>
      </dsp:txBody>
      <dsp:txXfrm>
        <a:off x="1188438" y="21664"/>
        <a:ext cx="1288038" cy="696320"/>
      </dsp:txXfrm>
    </dsp:sp>
    <dsp:sp modelId="{E568BB6C-AD74-4E48-B4C1-F725D0530EBF}">
      <dsp:nvSpPr>
        <dsp:cNvPr id="0" name=""/>
        <dsp:cNvSpPr/>
      </dsp:nvSpPr>
      <dsp:spPr>
        <a:xfrm>
          <a:off x="3089859" y="0"/>
          <a:ext cx="1331366" cy="73964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BE" sz="3200" kern="1200" dirty="0"/>
            <a:t>+</a:t>
          </a:r>
        </a:p>
      </dsp:txBody>
      <dsp:txXfrm>
        <a:off x="3111523" y="21664"/>
        <a:ext cx="1288038" cy="696320"/>
      </dsp:txXfrm>
    </dsp:sp>
    <dsp:sp modelId="{81A195B8-89E7-4A30-A420-6A781C8F5418}">
      <dsp:nvSpPr>
        <dsp:cNvPr id="0" name=""/>
        <dsp:cNvSpPr/>
      </dsp:nvSpPr>
      <dsp:spPr>
        <a:xfrm>
          <a:off x="2516632" y="3143504"/>
          <a:ext cx="554736" cy="554736"/>
        </a:xfrm>
        <a:prstGeom prst="triangl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E5D7986-4A3F-47FB-B1C1-638EDC2430DB}">
      <dsp:nvSpPr>
        <dsp:cNvPr id="0" name=""/>
        <dsp:cNvSpPr/>
      </dsp:nvSpPr>
      <dsp:spPr>
        <a:xfrm rot="21229138">
          <a:off x="1129283" y="2905793"/>
          <a:ext cx="3329432" cy="23281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38457F-278A-43A6-8320-C926B1A5325D}">
      <dsp:nvSpPr>
        <dsp:cNvPr id="0" name=""/>
        <dsp:cNvSpPr/>
      </dsp:nvSpPr>
      <dsp:spPr>
        <a:xfrm rot="21302442">
          <a:off x="3105097" y="2044974"/>
          <a:ext cx="1328412" cy="6189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BE" sz="1700" kern="1200" dirty="0"/>
            <a:t>Présentation </a:t>
          </a:r>
        </a:p>
      </dsp:txBody>
      <dsp:txXfrm>
        <a:off x="3135309" y="2075186"/>
        <a:ext cx="1267988" cy="558480"/>
      </dsp:txXfrm>
    </dsp:sp>
    <dsp:sp modelId="{26FF1038-941D-4E8C-A10C-74D35C52A7ED}">
      <dsp:nvSpPr>
        <dsp:cNvPr id="0" name=""/>
        <dsp:cNvSpPr/>
      </dsp:nvSpPr>
      <dsp:spPr>
        <a:xfrm rot="21269366">
          <a:off x="3067995" y="1356064"/>
          <a:ext cx="1328412" cy="6189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BE" sz="1700" kern="1200" dirty="0"/>
            <a:t>Production</a:t>
          </a:r>
        </a:p>
      </dsp:txBody>
      <dsp:txXfrm>
        <a:off x="3098207" y="1386276"/>
        <a:ext cx="1267988" cy="558480"/>
      </dsp:txXfrm>
    </dsp:sp>
    <dsp:sp modelId="{E79FF0DE-8FAC-4F8A-BCB9-066D372079FF}">
      <dsp:nvSpPr>
        <dsp:cNvPr id="0" name=""/>
        <dsp:cNvSpPr/>
      </dsp:nvSpPr>
      <dsp:spPr>
        <a:xfrm rot="21289819">
          <a:off x="1182061" y="1029175"/>
          <a:ext cx="1328412" cy="6189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BE" sz="1700" kern="1200" dirty="0"/>
            <a:t>Maladies</a:t>
          </a:r>
        </a:p>
      </dsp:txBody>
      <dsp:txXfrm>
        <a:off x="1212273" y="1059387"/>
        <a:ext cx="1267988" cy="558480"/>
      </dsp:txXfrm>
    </dsp:sp>
    <dsp:sp modelId="{B916F9DF-7060-4F6E-A99E-F62AC9961D5B}">
      <dsp:nvSpPr>
        <dsp:cNvPr id="0" name=""/>
        <dsp:cNvSpPr/>
      </dsp:nvSpPr>
      <dsp:spPr>
        <a:xfrm rot="21253754">
          <a:off x="1236108" y="2326826"/>
          <a:ext cx="1328412" cy="6189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BE" sz="1700" kern="1200" dirty="0"/>
            <a:t>Mortalité</a:t>
          </a:r>
        </a:p>
      </dsp:txBody>
      <dsp:txXfrm>
        <a:off x="1266320" y="2357038"/>
        <a:ext cx="1267988" cy="558480"/>
      </dsp:txXfrm>
    </dsp:sp>
    <dsp:sp modelId="{7E6716AA-194E-4EC8-8AE2-B602ADEEBD0D}">
      <dsp:nvSpPr>
        <dsp:cNvPr id="0" name=""/>
        <dsp:cNvSpPr/>
      </dsp:nvSpPr>
      <dsp:spPr>
        <a:xfrm rot="21281993">
          <a:off x="1202125" y="1688316"/>
          <a:ext cx="1328412" cy="6189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BE" sz="1700" kern="1200" dirty="0"/>
            <a:t>Transport</a:t>
          </a:r>
        </a:p>
      </dsp:txBody>
      <dsp:txXfrm>
        <a:off x="1232337" y="1718528"/>
        <a:ext cx="1267988" cy="55848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9.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1EA93-FD5B-4736-B013-BAD0BD8F170E}" type="datetimeFigureOut">
              <a:rPr lang="fr-BE" smtClean="0"/>
              <a:t>01-11-19</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7FB438-314B-48CB-BA51-8D04C6AA9221}" type="slidenum">
              <a:rPr lang="fr-BE" smtClean="0"/>
              <a:t>‹N°›</a:t>
            </a:fld>
            <a:endParaRPr lang="fr-BE"/>
          </a:p>
        </p:txBody>
      </p:sp>
    </p:spTree>
    <p:extLst>
      <p:ext uri="{BB962C8B-B14F-4D97-AF65-F5344CB8AC3E}">
        <p14:creationId xmlns:p14="http://schemas.microsoft.com/office/powerpoint/2010/main" val="1003941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07FB438-314B-48CB-BA51-8D04C6AA9221}" type="slidenum">
              <a:rPr lang="fr-BE" smtClean="0"/>
              <a:t>1</a:t>
            </a:fld>
            <a:endParaRPr lang="fr-BE"/>
          </a:p>
        </p:txBody>
      </p:sp>
    </p:spTree>
    <p:extLst>
      <p:ext uri="{BB962C8B-B14F-4D97-AF65-F5344CB8AC3E}">
        <p14:creationId xmlns:p14="http://schemas.microsoft.com/office/powerpoint/2010/main" val="743178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So </a:t>
            </a:r>
            <a:r>
              <a:rPr lang="fr-BE" dirty="0" err="1"/>
              <a:t>we</a:t>
            </a:r>
            <a:r>
              <a:rPr lang="fr-BE" dirty="0"/>
              <a:t> </a:t>
            </a:r>
            <a:r>
              <a:rPr lang="fr-BE" dirty="0" err="1"/>
              <a:t>slightly</a:t>
            </a:r>
            <a:r>
              <a:rPr lang="fr-BE" dirty="0"/>
              <a:t> </a:t>
            </a:r>
            <a:r>
              <a:rPr lang="fr-BE" dirty="0" err="1"/>
              <a:t>modified</a:t>
            </a:r>
            <a:r>
              <a:rPr lang="fr-BE" dirty="0"/>
              <a:t> the </a:t>
            </a:r>
            <a:r>
              <a:rPr lang="fr-BE" dirty="0" err="1"/>
              <a:t>method</a:t>
            </a:r>
            <a:r>
              <a:rPr lang="fr-BE" dirty="0"/>
              <a:t> and </a:t>
            </a:r>
            <a:r>
              <a:rPr lang="fr-BE" dirty="0" err="1"/>
              <a:t>tested</a:t>
            </a:r>
            <a:r>
              <a:rPr lang="fr-BE" dirty="0"/>
              <a:t> </a:t>
            </a:r>
            <a:r>
              <a:rPr lang="fr-BE" dirty="0" err="1"/>
              <a:t>this</a:t>
            </a:r>
            <a:r>
              <a:rPr lang="fr-BE" dirty="0"/>
              <a:t> organisation </a:t>
            </a:r>
            <a:r>
              <a:rPr lang="fr-BE" dirty="0" err="1"/>
              <a:t>where</a:t>
            </a:r>
            <a:r>
              <a:rPr lang="fr-BE" dirty="0"/>
              <a:t> I </a:t>
            </a:r>
            <a:r>
              <a:rPr lang="fr-BE" dirty="0" err="1"/>
              <a:t>daily</a:t>
            </a:r>
            <a:r>
              <a:rPr lang="fr-BE" dirty="0"/>
              <a:t> </a:t>
            </a:r>
            <a:r>
              <a:rPr lang="fr-BE" dirty="0" err="1"/>
              <a:t>marked</a:t>
            </a:r>
            <a:r>
              <a:rPr lang="fr-BE" dirty="0"/>
              <a:t> the drones </a:t>
            </a:r>
            <a:r>
              <a:rPr lang="fr-BE" dirty="0" err="1"/>
              <a:t>after</a:t>
            </a:r>
            <a:r>
              <a:rPr lang="fr-BE" dirty="0"/>
              <a:t> </a:t>
            </a:r>
            <a:r>
              <a:rPr lang="fr-BE" dirty="0" err="1"/>
              <a:t>emergence</a:t>
            </a:r>
            <a:r>
              <a:rPr lang="fr-BE" dirty="0"/>
              <a:t> and </a:t>
            </a:r>
            <a:r>
              <a:rPr lang="fr-BE" dirty="0" err="1"/>
              <a:t>then</a:t>
            </a:r>
            <a:r>
              <a:rPr lang="fr-BE" dirty="0"/>
              <a:t> </a:t>
            </a:r>
            <a:r>
              <a:rPr lang="fr-BE" dirty="0" err="1"/>
              <a:t>encaged</a:t>
            </a:r>
            <a:r>
              <a:rPr lang="fr-BE" dirty="0"/>
              <a:t> </a:t>
            </a:r>
            <a:r>
              <a:rPr lang="fr-BE" dirty="0" err="1"/>
              <a:t>them</a:t>
            </a:r>
            <a:r>
              <a:rPr lang="fr-BE" dirty="0"/>
              <a:t> on a </a:t>
            </a:r>
            <a:r>
              <a:rPr lang="fr-BE" dirty="0" err="1"/>
              <a:t>workerbrood</a:t>
            </a:r>
            <a:r>
              <a:rPr lang="fr-BE" dirty="0"/>
              <a:t> frame. But </a:t>
            </a:r>
            <a:r>
              <a:rPr lang="fr-BE" dirty="0" err="1"/>
              <a:t>each</a:t>
            </a:r>
            <a:r>
              <a:rPr lang="fr-BE" dirty="0"/>
              <a:t> time </a:t>
            </a:r>
            <a:r>
              <a:rPr lang="fr-BE" dirty="0" err="1"/>
              <a:t>we</a:t>
            </a:r>
            <a:r>
              <a:rPr lang="fr-BE" dirty="0"/>
              <a:t> </a:t>
            </a:r>
            <a:r>
              <a:rPr lang="fr-BE" dirty="0" err="1"/>
              <a:t>opened</a:t>
            </a:r>
            <a:r>
              <a:rPr lang="fr-BE" dirty="0"/>
              <a:t> the cage a lot of males </a:t>
            </a:r>
            <a:r>
              <a:rPr lang="fr-BE" dirty="0" err="1"/>
              <a:t>just</a:t>
            </a:r>
            <a:r>
              <a:rPr lang="fr-BE" dirty="0"/>
              <a:t> </a:t>
            </a:r>
            <a:r>
              <a:rPr lang="fr-BE" dirty="0" err="1"/>
              <a:t>flew</a:t>
            </a:r>
            <a:r>
              <a:rPr lang="fr-BE" dirty="0"/>
              <a:t> out. </a:t>
            </a:r>
            <a:r>
              <a:rPr lang="fr-BE" dirty="0" err="1"/>
              <a:t>We</a:t>
            </a:r>
            <a:r>
              <a:rPr lang="fr-BE" dirty="0"/>
              <a:t> </a:t>
            </a:r>
            <a:r>
              <a:rPr lang="fr-BE" dirty="0" err="1"/>
              <a:t>quickly</a:t>
            </a:r>
            <a:r>
              <a:rPr lang="fr-BE" dirty="0"/>
              <a:t> </a:t>
            </a:r>
            <a:r>
              <a:rPr lang="fr-BE" dirty="0" err="1"/>
              <a:t>abandonned</a:t>
            </a:r>
            <a:r>
              <a:rPr lang="fr-BE" dirty="0"/>
              <a:t> </a:t>
            </a:r>
            <a:r>
              <a:rPr lang="fr-BE" dirty="0" err="1"/>
              <a:t>this</a:t>
            </a:r>
            <a:r>
              <a:rPr lang="fr-BE" dirty="0"/>
              <a:t> </a:t>
            </a:r>
            <a:r>
              <a:rPr lang="fr-BE" dirty="0" err="1"/>
              <a:t>framecage</a:t>
            </a:r>
            <a:r>
              <a:rPr lang="fr-BE" dirty="0"/>
              <a:t> system.</a:t>
            </a:r>
          </a:p>
        </p:txBody>
      </p:sp>
      <p:sp>
        <p:nvSpPr>
          <p:cNvPr id="4" name="Espace réservé du numéro de diapositive 3"/>
          <p:cNvSpPr>
            <a:spLocks noGrp="1"/>
          </p:cNvSpPr>
          <p:nvPr>
            <p:ph type="sldNum" sz="quarter" idx="5"/>
          </p:nvPr>
        </p:nvSpPr>
        <p:spPr/>
        <p:txBody>
          <a:bodyPr/>
          <a:lstStyle/>
          <a:p>
            <a:fld id="{40FB6C92-3DF0-4940-B26F-DF8FC3A427BD}" type="slidenum">
              <a:rPr lang="fr-BE" smtClean="0"/>
              <a:t>10</a:t>
            </a:fld>
            <a:endParaRPr lang="fr-BE"/>
          </a:p>
        </p:txBody>
      </p:sp>
    </p:spTree>
    <p:extLst>
      <p:ext uri="{BB962C8B-B14F-4D97-AF65-F5344CB8AC3E}">
        <p14:creationId xmlns:p14="http://schemas.microsoft.com/office/powerpoint/2010/main" val="363378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40FB6C92-3DF0-4940-B26F-DF8FC3A427BD}" type="slidenum">
              <a:rPr lang="fr-BE" smtClean="0"/>
              <a:t>11</a:t>
            </a:fld>
            <a:endParaRPr lang="fr-BE"/>
          </a:p>
        </p:txBody>
      </p:sp>
    </p:spTree>
    <p:extLst>
      <p:ext uri="{BB962C8B-B14F-4D97-AF65-F5344CB8AC3E}">
        <p14:creationId xmlns:p14="http://schemas.microsoft.com/office/powerpoint/2010/main" val="4065939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J’ai mis au point des petites cages.</a:t>
            </a:r>
          </a:p>
        </p:txBody>
      </p:sp>
      <p:sp>
        <p:nvSpPr>
          <p:cNvPr id="4" name="Espace réservé du numéro de diapositive 3"/>
          <p:cNvSpPr>
            <a:spLocks noGrp="1"/>
          </p:cNvSpPr>
          <p:nvPr>
            <p:ph type="sldNum" sz="quarter" idx="5"/>
          </p:nvPr>
        </p:nvSpPr>
        <p:spPr/>
        <p:txBody>
          <a:bodyPr/>
          <a:lstStyle/>
          <a:p>
            <a:fld id="{40FB6C92-3DF0-4940-B26F-DF8FC3A427BD}" type="slidenum">
              <a:rPr lang="fr-BE" smtClean="0"/>
              <a:t>13</a:t>
            </a:fld>
            <a:endParaRPr lang="fr-BE"/>
          </a:p>
        </p:txBody>
      </p:sp>
    </p:spTree>
    <p:extLst>
      <p:ext uri="{BB962C8B-B14F-4D97-AF65-F5344CB8AC3E}">
        <p14:creationId xmlns:p14="http://schemas.microsoft.com/office/powerpoint/2010/main" val="2702913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Les mâles naissent en rive de la ruche dans une zone délimité par la grille à reine verticale, tous les jours les mâles nés sont prélevés et enfermé dans les petites cages que je viens de vous décrire.</a:t>
            </a:r>
          </a:p>
        </p:txBody>
      </p:sp>
      <p:sp>
        <p:nvSpPr>
          <p:cNvPr id="4" name="Espace réservé du numéro de diapositive 3"/>
          <p:cNvSpPr>
            <a:spLocks noGrp="1"/>
          </p:cNvSpPr>
          <p:nvPr>
            <p:ph type="sldNum" sz="quarter" idx="5"/>
          </p:nvPr>
        </p:nvSpPr>
        <p:spPr/>
        <p:txBody>
          <a:bodyPr/>
          <a:lstStyle/>
          <a:p>
            <a:fld id="{40FB6C92-3DF0-4940-B26F-DF8FC3A427BD}" type="slidenum">
              <a:rPr lang="fr-BE" smtClean="0"/>
              <a:t>14</a:t>
            </a:fld>
            <a:endParaRPr lang="fr-BE"/>
          </a:p>
        </p:txBody>
      </p:sp>
    </p:spTree>
    <p:extLst>
      <p:ext uri="{BB962C8B-B14F-4D97-AF65-F5344CB8AC3E}">
        <p14:creationId xmlns:p14="http://schemas.microsoft.com/office/powerpoint/2010/main" val="2146312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This is </a:t>
            </a:r>
            <a:r>
              <a:rPr lang="fr-BE" dirty="0" err="1"/>
              <a:t>what</a:t>
            </a:r>
            <a:r>
              <a:rPr lang="fr-BE" dirty="0"/>
              <a:t> </a:t>
            </a:r>
            <a:r>
              <a:rPr lang="fr-BE" dirty="0" err="1"/>
              <a:t>it</a:t>
            </a:r>
            <a:r>
              <a:rPr lang="fr-BE" dirty="0"/>
              <a:t> looks like at the end </a:t>
            </a:r>
            <a:r>
              <a:rPr lang="fr-BE" dirty="0" err="1"/>
              <a:t>with</a:t>
            </a:r>
            <a:r>
              <a:rPr lang="fr-BE" dirty="0"/>
              <a:t> 6 </a:t>
            </a:r>
            <a:r>
              <a:rPr lang="fr-BE" dirty="0" err="1"/>
              <a:t>small</a:t>
            </a:r>
            <a:r>
              <a:rPr lang="fr-BE" dirty="0"/>
              <a:t> cages.  </a:t>
            </a:r>
            <a:r>
              <a:rPr lang="fr-BE" dirty="0" err="1"/>
              <a:t>We</a:t>
            </a:r>
            <a:r>
              <a:rPr lang="fr-BE" dirty="0"/>
              <a:t> can </a:t>
            </a:r>
            <a:r>
              <a:rPr lang="fr-BE" dirty="0" err="1"/>
              <a:t>remove</a:t>
            </a:r>
            <a:r>
              <a:rPr lang="fr-BE" dirty="0"/>
              <a:t> the bar to </a:t>
            </a:r>
            <a:r>
              <a:rPr lang="fr-BE" dirty="0" err="1"/>
              <a:t>facilitate</a:t>
            </a:r>
            <a:r>
              <a:rPr lang="fr-BE" dirty="0"/>
              <a:t> the cages manipulations. </a:t>
            </a:r>
            <a:r>
              <a:rPr lang="fr-BE" dirty="0" err="1"/>
              <a:t>Each</a:t>
            </a:r>
            <a:r>
              <a:rPr lang="fr-BE" dirty="0"/>
              <a:t> cage </a:t>
            </a:r>
            <a:r>
              <a:rPr lang="fr-BE" dirty="0" err="1"/>
              <a:t>contains</a:t>
            </a:r>
            <a:r>
              <a:rPr lang="fr-BE" dirty="0"/>
              <a:t> 20 to 35males.</a:t>
            </a:r>
          </a:p>
        </p:txBody>
      </p:sp>
      <p:sp>
        <p:nvSpPr>
          <p:cNvPr id="4" name="Espace réservé du numéro de diapositive 3"/>
          <p:cNvSpPr>
            <a:spLocks noGrp="1"/>
          </p:cNvSpPr>
          <p:nvPr>
            <p:ph type="sldNum" sz="quarter" idx="5"/>
          </p:nvPr>
        </p:nvSpPr>
        <p:spPr/>
        <p:txBody>
          <a:bodyPr/>
          <a:lstStyle/>
          <a:p>
            <a:fld id="{40FB6C92-3DF0-4940-B26F-DF8FC3A427BD}" type="slidenum">
              <a:rPr lang="fr-BE" smtClean="0"/>
              <a:t>15</a:t>
            </a:fld>
            <a:endParaRPr lang="fr-BE"/>
          </a:p>
        </p:txBody>
      </p:sp>
    </p:spTree>
    <p:extLst>
      <p:ext uri="{BB962C8B-B14F-4D97-AF65-F5344CB8AC3E}">
        <p14:creationId xmlns:p14="http://schemas.microsoft.com/office/powerpoint/2010/main" val="3028575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07FB438-314B-48CB-BA51-8D04C6AA9221}" type="slidenum">
              <a:rPr lang="fr-BE" smtClean="0"/>
              <a:t>16</a:t>
            </a:fld>
            <a:endParaRPr lang="fr-BE"/>
          </a:p>
        </p:txBody>
      </p:sp>
    </p:spTree>
    <p:extLst>
      <p:ext uri="{BB962C8B-B14F-4D97-AF65-F5344CB8AC3E}">
        <p14:creationId xmlns:p14="http://schemas.microsoft.com/office/powerpoint/2010/main" val="1205693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60% de survie vs 10% </a:t>
            </a:r>
          </a:p>
          <a:p>
            <a:r>
              <a:rPr lang="fr-BE" dirty="0"/>
              <a:t>Interpelé par ce taux de production =&gt; comparaison avec mâles élevés physiologiquement</a:t>
            </a:r>
          </a:p>
        </p:txBody>
      </p:sp>
      <p:sp>
        <p:nvSpPr>
          <p:cNvPr id="4" name="Espace réservé du numéro de diapositive 3"/>
          <p:cNvSpPr>
            <a:spLocks noGrp="1"/>
          </p:cNvSpPr>
          <p:nvPr>
            <p:ph type="sldNum" sz="quarter" idx="5"/>
          </p:nvPr>
        </p:nvSpPr>
        <p:spPr/>
        <p:txBody>
          <a:bodyPr/>
          <a:lstStyle/>
          <a:p>
            <a:fld id="{A07FB438-314B-48CB-BA51-8D04C6AA9221}" type="slidenum">
              <a:rPr lang="fr-BE" smtClean="0"/>
              <a:t>17</a:t>
            </a:fld>
            <a:endParaRPr lang="fr-BE"/>
          </a:p>
        </p:txBody>
      </p:sp>
    </p:spTree>
    <p:extLst>
      <p:ext uri="{BB962C8B-B14F-4D97-AF65-F5344CB8AC3E}">
        <p14:creationId xmlns:p14="http://schemas.microsoft.com/office/powerpoint/2010/main" val="2307636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t>Taux d’éjaculation très faible mais âge th &gt; 14j critère couleur crochet!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dirty="0"/>
              <a:t>Modèle linéaire méthode des moindres carrés</a:t>
            </a:r>
          </a:p>
          <a:p>
            <a:endParaRPr lang="fr-BE" dirty="0"/>
          </a:p>
        </p:txBody>
      </p:sp>
      <p:sp>
        <p:nvSpPr>
          <p:cNvPr id="4" name="Espace réservé du numéro de diapositive 3"/>
          <p:cNvSpPr>
            <a:spLocks noGrp="1"/>
          </p:cNvSpPr>
          <p:nvPr>
            <p:ph type="sldNum" sz="quarter" idx="5"/>
          </p:nvPr>
        </p:nvSpPr>
        <p:spPr/>
        <p:txBody>
          <a:bodyPr/>
          <a:lstStyle/>
          <a:p>
            <a:fld id="{A07FB438-314B-48CB-BA51-8D04C6AA9221}" type="slidenum">
              <a:rPr lang="fr-BE" smtClean="0"/>
              <a:t>18</a:t>
            </a:fld>
            <a:endParaRPr lang="fr-BE"/>
          </a:p>
        </p:txBody>
      </p:sp>
    </p:spTree>
    <p:extLst>
      <p:ext uri="{BB962C8B-B14F-4D97-AF65-F5344CB8AC3E}">
        <p14:creationId xmlns:p14="http://schemas.microsoft.com/office/powerpoint/2010/main" val="2029925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Lipophile =&gt; tous colorés </a:t>
            </a:r>
          </a:p>
          <a:p>
            <a:r>
              <a:rPr lang="fr-BE" dirty="0"/>
              <a:t>Hydrophile =&gt; seuls ceux avec un déficit mb sont colorés en rouge</a:t>
            </a:r>
          </a:p>
        </p:txBody>
      </p:sp>
      <p:sp>
        <p:nvSpPr>
          <p:cNvPr id="4" name="Espace réservé du numéro de diapositive 3"/>
          <p:cNvSpPr>
            <a:spLocks noGrp="1"/>
          </p:cNvSpPr>
          <p:nvPr>
            <p:ph type="sldNum" sz="quarter" idx="5"/>
          </p:nvPr>
        </p:nvSpPr>
        <p:spPr/>
        <p:txBody>
          <a:bodyPr/>
          <a:lstStyle/>
          <a:p>
            <a:fld id="{A07FB438-314B-48CB-BA51-8D04C6AA9221}" type="slidenum">
              <a:rPr lang="fr-BE" smtClean="0"/>
              <a:t>19</a:t>
            </a:fld>
            <a:endParaRPr lang="fr-BE"/>
          </a:p>
        </p:txBody>
      </p:sp>
    </p:spTree>
    <p:extLst>
      <p:ext uri="{BB962C8B-B14F-4D97-AF65-F5344CB8AC3E}">
        <p14:creationId xmlns:p14="http://schemas.microsoft.com/office/powerpoint/2010/main" val="501726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Pi ne semble pas un bon indicateur de mortalité car un traitement létal ne semble suffire à une altération significative de la perméabilité membranaire. </a:t>
            </a:r>
          </a:p>
        </p:txBody>
      </p:sp>
      <p:sp>
        <p:nvSpPr>
          <p:cNvPr id="4" name="Espace réservé du numéro de diapositive 3"/>
          <p:cNvSpPr>
            <a:spLocks noGrp="1"/>
          </p:cNvSpPr>
          <p:nvPr>
            <p:ph type="sldNum" sz="quarter" idx="5"/>
          </p:nvPr>
        </p:nvSpPr>
        <p:spPr/>
        <p:txBody>
          <a:bodyPr/>
          <a:lstStyle/>
          <a:p>
            <a:fld id="{A07FB438-314B-48CB-BA51-8D04C6AA9221}" type="slidenum">
              <a:rPr lang="fr-BE" smtClean="0"/>
              <a:t>22</a:t>
            </a:fld>
            <a:endParaRPr lang="fr-BE"/>
          </a:p>
        </p:txBody>
      </p:sp>
    </p:spTree>
    <p:extLst>
      <p:ext uri="{BB962C8B-B14F-4D97-AF65-F5344CB8AC3E}">
        <p14:creationId xmlns:p14="http://schemas.microsoft.com/office/powerpoint/2010/main" val="3001800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répartition</a:t>
            </a:r>
          </a:p>
        </p:txBody>
      </p:sp>
      <p:sp>
        <p:nvSpPr>
          <p:cNvPr id="4" name="Espace réservé du numéro de diapositive 3"/>
          <p:cNvSpPr>
            <a:spLocks noGrp="1"/>
          </p:cNvSpPr>
          <p:nvPr>
            <p:ph type="sldNum" sz="quarter" idx="5"/>
          </p:nvPr>
        </p:nvSpPr>
        <p:spPr/>
        <p:txBody>
          <a:bodyPr/>
          <a:lstStyle/>
          <a:p>
            <a:fld id="{A07FB438-314B-48CB-BA51-8D04C6AA9221}" type="slidenum">
              <a:rPr lang="fr-BE" smtClean="0"/>
              <a:t>2</a:t>
            </a:fld>
            <a:endParaRPr lang="fr-BE"/>
          </a:p>
        </p:txBody>
      </p:sp>
    </p:spTree>
    <p:extLst>
      <p:ext uri="{BB962C8B-B14F-4D97-AF65-F5344CB8AC3E}">
        <p14:creationId xmlns:p14="http://schemas.microsoft.com/office/powerpoint/2010/main" val="2642621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Lié à la technique à la cytométrie et pas au choix du colorant  lui-même =&gt; essai même protocole de coloration mais en épifluorescence plutôt que cytométrie pour visualiser les </a:t>
            </a:r>
            <a:r>
              <a:rPr lang="fr-BE" dirty="0" err="1"/>
              <a:t>spz</a:t>
            </a:r>
            <a:r>
              <a:rPr lang="fr-BE" dirty="0"/>
              <a:t> ayant pris le colorant. </a:t>
            </a:r>
          </a:p>
          <a:p>
            <a:r>
              <a:rPr lang="fr-BE" dirty="0" err="1"/>
              <a:t>Epifluo</a:t>
            </a:r>
            <a:r>
              <a:rPr lang="fr-BE" dirty="0"/>
              <a:t>: oui le PI marque les </a:t>
            </a:r>
            <a:r>
              <a:rPr lang="fr-BE" dirty="0" err="1"/>
              <a:t>spz</a:t>
            </a:r>
            <a:r>
              <a:rPr lang="fr-BE" dirty="0"/>
              <a:t> à membranes altérées mais que son utilisation en cytométrie reste </a:t>
            </a:r>
            <a:r>
              <a:rPr lang="fr-BE" dirty="0" err="1"/>
              <a:t>interpellante</a:t>
            </a:r>
            <a:r>
              <a:rPr lang="fr-BE" dirty="0"/>
              <a:t>. Dans la littérature les rapports d’utilisation du pi en cytométrie, il apparait qu’aucun article ne détaille al méthodologie ni ne valide la technique par des contrôles positifs et négatifs. On peut supposer que l’outil cytométrie est probablement porteur mais que pour le moment l’interprétation des résultats doit être prudente jusqu’à validation de la méthode.  </a:t>
            </a:r>
          </a:p>
        </p:txBody>
      </p:sp>
      <p:sp>
        <p:nvSpPr>
          <p:cNvPr id="4" name="Espace réservé du numéro de diapositive 3"/>
          <p:cNvSpPr>
            <a:spLocks noGrp="1"/>
          </p:cNvSpPr>
          <p:nvPr>
            <p:ph type="sldNum" sz="quarter" idx="5"/>
          </p:nvPr>
        </p:nvSpPr>
        <p:spPr/>
        <p:txBody>
          <a:bodyPr/>
          <a:lstStyle/>
          <a:p>
            <a:fld id="{A07FB438-314B-48CB-BA51-8D04C6AA9221}" type="slidenum">
              <a:rPr lang="fr-BE" smtClean="0"/>
              <a:t>23</a:t>
            </a:fld>
            <a:endParaRPr lang="fr-BE"/>
          </a:p>
        </p:txBody>
      </p:sp>
    </p:spTree>
    <p:extLst>
      <p:ext uri="{BB962C8B-B14F-4D97-AF65-F5344CB8AC3E}">
        <p14:creationId xmlns:p14="http://schemas.microsoft.com/office/powerpoint/2010/main" val="2978615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Design générale dont l’exposé du jour permet de présenter les résultats préliminaires.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 + élevé </a:t>
            </a:r>
            <a:r>
              <a:rPr lang="fr-BE" dirty="0" err="1"/>
              <a:t>spz</a:t>
            </a:r>
            <a:r>
              <a:rPr lang="fr-BE" dirty="0"/>
              <a:t> si &gt;35 jours </a:t>
            </a:r>
            <a:r>
              <a:rPr lang="fr-BE" sz="1200" dirty="0"/>
              <a:t>(Rhodes et al. 2011)</a:t>
            </a:r>
          </a:p>
          <a:p>
            <a:endParaRPr lang="fr-BE" dirty="0"/>
          </a:p>
        </p:txBody>
      </p:sp>
      <p:sp>
        <p:nvSpPr>
          <p:cNvPr id="4" name="Espace réservé du numéro de diapositive 3"/>
          <p:cNvSpPr>
            <a:spLocks noGrp="1"/>
          </p:cNvSpPr>
          <p:nvPr>
            <p:ph type="sldNum" sz="quarter" idx="5"/>
          </p:nvPr>
        </p:nvSpPr>
        <p:spPr/>
        <p:txBody>
          <a:bodyPr/>
          <a:lstStyle/>
          <a:p>
            <a:fld id="{A07FB438-314B-48CB-BA51-8D04C6AA9221}" type="slidenum">
              <a:rPr lang="fr-BE" smtClean="0"/>
              <a:t>24</a:t>
            </a:fld>
            <a:endParaRPr lang="fr-BE"/>
          </a:p>
        </p:txBody>
      </p:sp>
    </p:spTree>
    <p:extLst>
      <p:ext uri="{BB962C8B-B14F-4D97-AF65-F5344CB8AC3E}">
        <p14:creationId xmlns:p14="http://schemas.microsoft.com/office/powerpoint/2010/main" val="500925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Souffert d’un faible taux de collecte lié aux </a:t>
            </a:r>
            <a:r>
              <a:rPr lang="fr-BE" dirty="0" err="1"/>
              <a:t>condittions</a:t>
            </a:r>
            <a:r>
              <a:rPr lang="fr-BE" dirty="0"/>
              <a:t> de cette saison, un seul essai de congélation a pu être réalisé. Essai infructueux avec </a:t>
            </a:r>
            <a:r>
              <a:rPr lang="fr-BE" dirty="0" err="1"/>
              <a:t>cyto</a:t>
            </a:r>
            <a:r>
              <a:rPr lang="fr-BE" dirty="0"/>
              <a:t> donc viabilité par </a:t>
            </a:r>
            <a:r>
              <a:rPr lang="fr-BE" dirty="0" err="1"/>
              <a:t>epifluorescence</a:t>
            </a:r>
            <a:r>
              <a:rPr lang="fr-BE" dirty="0"/>
              <a:t>. Soit un très un mauvais résultat de </a:t>
            </a:r>
            <a:r>
              <a:rPr lang="fr-BE" dirty="0" err="1"/>
              <a:t>congelation</a:t>
            </a:r>
            <a:endParaRPr lang="fr-BE" dirty="0"/>
          </a:p>
          <a:p>
            <a:r>
              <a:rPr lang="fr-BE" dirty="0"/>
              <a:t>Viscosité augmente avec </a:t>
            </a:r>
            <a:r>
              <a:rPr lang="fr-BE" dirty="0" err="1"/>
              <a:t>l’age</a:t>
            </a:r>
            <a:r>
              <a:rPr lang="fr-BE" dirty="0"/>
              <a:t> peut-être la dilution doit être adaptée en fonction de l’âge. </a:t>
            </a:r>
          </a:p>
          <a:p>
            <a:r>
              <a:rPr lang="fr-BE" dirty="0"/>
              <a:t>Article production de reines: d’abord 2/5, puis émergence de 18/30 reines sur base des larves greffées. IA de 10 reines, 6 survivent et 3 produisent des ouvrières. Arrêt de la ponte après 2 mois. </a:t>
            </a:r>
          </a:p>
        </p:txBody>
      </p:sp>
      <p:sp>
        <p:nvSpPr>
          <p:cNvPr id="4" name="Espace réservé du numéro de diapositive 3"/>
          <p:cNvSpPr>
            <a:spLocks noGrp="1"/>
          </p:cNvSpPr>
          <p:nvPr>
            <p:ph type="sldNum" sz="quarter" idx="5"/>
          </p:nvPr>
        </p:nvSpPr>
        <p:spPr/>
        <p:txBody>
          <a:bodyPr/>
          <a:lstStyle/>
          <a:p>
            <a:fld id="{A07FB438-314B-48CB-BA51-8D04C6AA9221}" type="slidenum">
              <a:rPr lang="fr-BE" smtClean="0"/>
              <a:t>25</a:t>
            </a:fld>
            <a:endParaRPr lang="fr-BE"/>
          </a:p>
        </p:txBody>
      </p:sp>
    </p:spTree>
    <p:extLst>
      <p:ext uri="{BB962C8B-B14F-4D97-AF65-F5344CB8AC3E}">
        <p14:creationId xmlns:p14="http://schemas.microsoft.com/office/powerpoint/2010/main" val="17354195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Design générale dont l’exposé du jour permet de présenter les résultats préliminaires.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 + élevé </a:t>
            </a:r>
            <a:r>
              <a:rPr lang="fr-BE" dirty="0" err="1"/>
              <a:t>spz</a:t>
            </a:r>
            <a:r>
              <a:rPr lang="fr-BE" dirty="0"/>
              <a:t> si &gt;35 jours </a:t>
            </a:r>
            <a:r>
              <a:rPr lang="fr-BE" sz="1200" dirty="0"/>
              <a:t>(Rhodes et al. 2011)</a:t>
            </a:r>
          </a:p>
          <a:p>
            <a:endParaRPr lang="fr-BE" dirty="0"/>
          </a:p>
        </p:txBody>
      </p:sp>
      <p:sp>
        <p:nvSpPr>
          <p:cNvPr id="4" name="Espace réservé du numéro de diapositive 3"/>
          <p:cNvSpPr>
            <a:spLocks noGrp="1"/>
          </p:cNvSpPr>
          <p:nvPr>
            <p:ph type="sldNum" sz="quarter" idx="5"/>
          </p:nvPr>
        </p:nvSpPr>
        <p:spPr/>
        <p:txBody>
          <a:bodyPr/>
          <a:lstStyle/>
          <a:p>
            <a:fld id="{A07FB438-314B-48CB-BA51-8D04C6AA9221}" type="slidenum">
              <a:rPr lang="fr-BE" smtClean="0"/>
              <a:t>26</a:t>
            </a:fld>
            <a:endParaRPr lang="fr-BE"/>
          </a:p>
        </p:txBody>
      </p:sp>
    </p:spTree>
    <p:extLst>
      <p:ext uri="{BB962C8B-B14F-4D97-AF65-F5344CB8AC3E}">
        <p14:creationId xmlns:p14="http://schemas.microsoft.com/office/powerpoint/2010/main" val="564877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07FB438-314B-48CB-BA51-8D04C6AA9221}" type="slidenum">
              <a:rPr lang="fr-BE" smtClean="0"/>
              <a:t>27</a:t>
            </a:fld>
            <a:endParaRPr lang="fr-BE"/>
          </a:p>
        </p:txBody>
      </p:sp>
    </p:spTree>
    <p:extLst>
      <p:ext uri="{BB962C8B-B14F-4D97-AF65-F5344CB8AC3E}">
        <p14:creationId xmlns:p14="http://schemas.microsoft.com/office/powerpoint/2010/main" val="2685311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A07FB438-314B-48CB-BA51-8D04C6AA9221}" type="slidenum">
              <a:rPr lang="fr-BE" smtClean="0"/>
              <a:t>31</a:t>
            </a:fld>
            <a:endParaRPr lang="fr-BE"/>
          </a:p>
        </p:txBody>
      </p:sp>
    </p:spTree>
    <p:extLst>
      <p:ext uri="{BB962C8B-B14F-4D97-AF65-F5344CB8AC3E}">
        <p14:creationId xmlns:p14="http://schemas.microsoft.com/office/powerpoint/2010/main" val="24518280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On the </a:t>
            </a:r>
            <a:r>
              <a:rPr lang="fr-BE" dirty="0" err="1"/>
              <a:t>left</a:t>
            </a:r>
            <a:r>
              <a:rPr lang="fr-BE" dirty="0"/>
              <a:t> </a:t>
            </a:r>
            <a:r>
              <a:rPr lang="fr-BE" dirty="0" err="1"/>
              <a:t>you</a:t>
            </a:r>
            <a:r>
              <a:rPr lang="fr-BE" dirty="0"/>
              <a:t> </a:t>
            </a:r>
            <a:r>
              <a:rPr lang="fr-BE" dirty="0" err="1"/>
              <a:t>will</a:t>
            </a:r>
            <a:r>
              <a:rPr lang="fr-BE" dirty="0"/>
              <a:t> </a:t>
            </a:r>
            <a:r>
              <a:rPr lang="fr-BE" dirty="0" err="1"/>
              <a:t>see</a:t>
            </a:r>
            <a:r>
              <a:rPr lang="fr-BE" dirty="0"/>
              <a:t> the </a:t>
            </a:r>
            <a:r>
              <a:rPr lang="fr-BE" dirty="0" err="1"/>
              <a:t>representation</a:t>
            </a:r>
            <a:r>
              <a:rPr lang="fr-BE" dirty="0"/>
              <a:t> of </a:t>
            </a:r>
            <a:r>
              <a:rPr lang="fr-BE" dirty="0" err="1"/>
              <a:t>our</a:t>
            </a:r>
            <a:r>
              <a:rPr lang="fr-BE" dirty="0"/>
              <a:t> first set up: </a:t>
            </a:r>
            <a:r>
              <a:rPr lang="fr-BE" dirty="0" err="1"/>
              <a:t>we</a:t>
            </a:r>
            <a:r>
              <a:rPr lang="fr-BE" dirty="0"/>
              <a:t> put the frame of </a:t>
            </a:r>
            <a:r>
              <a:rPr lang="fr-BE" dirty="0" err="1"/>
              <a:t>emerging</a:t>
            </a:r>
            <a:r>
              <a:rPr lang="fr-BE" dirty="0"/>
              <a:t> drones in the cage, an </a:t>
            </a:r>
            <a:r>
              <a:rPr lang="fr-BE" dirty="0" err="1"/>
              <a:t>unbuilt</a:t>
            </a:r>
            <a:r>
              <a:rPr lang="fr-BE" dirty="0"/>
              <a:t> frame in orange, a </a:t>
            </a:r>
            <a:r>
              <a:rPr lang="fr-BE" dirty="0" err="1"/>
              <a:t>worker</a:t>
            </a:r>
            <a:r>
              <a:rPr lang="fr-BE" dirty="0"/>
              <a:t> </a:t>
            </a:r>
            <a:r>
              <a:rPr lang="fr-BE" dirty="0" err="1"/>
              <a:t>brood</a:t>
            </a:r>
            <a:r>
              <a:rPr lang="fr-BE" dirty="0"/>
              <a:t> frame in </a:t>
            </a:r>
            <a:r>
              <a:rPr lang="fr-BE" dirty="0" err="1"/>
              <a:t>red</a:t>
            </a:r>
            <a:r>
              <a:rPr lang="fr-BE" dirty="0"/>
              <a:t> and a </a:t>
            </a:r>
            <a:r>
              <a:rPr lang="fr-BE" dirty="0" err="1"/>
              <a:t>food</a:t>
            </a:r>
            <a:r>
              <a:rPr lang="fr-BE" dirty="0"/>
              <a:t> frame in green. In </a:t>
            </a:r>
            <a:r>
              <a:rPr lang="fr-BE" dirty="0" err="1"/>
              <a:t>order</a:t>
            </a:r>
            <a:r>
              <a:rPr lang="fr-BE" dirty="0"/>
              <a:t> to </a:t>
            </a:r>
            <a:r>
              <a:rPr lang="fr-BE" dirty="0" err="1"/>
              <a:t>maintain</a:t>
            </a:r>
            <a:r>
              <a:rPr lang="fr-BE" dirty="0"/>
              <a:t> a </a:t>
            </a:r>
            <a:r>
              <a:rPr lang="fr-BE" dirty="0" err="1"/>
              <a:t>regular</a:t>
            </a:r>
            <a:r>
              <a:rPr lang="fr-BE" dirty="0"/>
              <a:t> </a:t>
            </a:r>
            <a:r>
              <a:rPr lang="fr-BE" dirty="0" err="1"/>
              <a:t>supply</a:t>
            </a:r>
            <a:r>
              <a:rPr lang="fr-BE" dirty="0"/>
              <a:t> of </a:t>
            </a:r>
            <a:r>
              <a:rPr lang="fr-BE" dirty="0" err="1"/>
              <a:t>workers</a:t>
            </a:r>
            <a:r>
              <a:rPr lang="fr-BE" dirty="0"/>
              <a:t> and </a:t>
            </a:r>
            <a:r>
              <a:rPr lang="fr-BE" dirty="0" err="1"/>
              <a:t>food</a:t>
            </a:r>
            <a:r>
              <a:rPr lang="fr-BE" dirty="0"/>
              <a:t>, </a:t>
            </a:r>
            <a:r>
              <a:rPr lang="fr-BE" dirty="0" err="1"/>
              <a:t>these</a:t>
            </a:r>
            <a:r>
              <a:rPr lang="fr-BE" dirty="0"/>
              <a:t> </a:t>
            </a:r>
            <a:r>
              <a:rPr lang="fr-BE" dirty="0" err="1"/>
              <a:t>two</a:t>
            </a:r>
            <a:r>
              <a:rPr lang="fr-BE" dirty="0"/>
              <a:t> are </a:t>
            </a:r>
            <a:r>
              <a:rPr lang="fr-BE" dirty="0" err="1"/>
              <a:t>regulary</a:t>
            </a:r>
            <a:r>
              <a:rPr lang="fr-BE" dirty="0"/>
              <a:t> </a:t>
            </a:r>
            <a:r>
              <a:rPr lang="fr-BE" dirty="0" err="1"/>
              <a:t>replaced</a:t>
            </a:r>
            <a:r>
              <a:rPr lang="fr-BE" dirty="0"/>
              <a:t> by new frames </a:t>
            </a:r>
            <a:r>
              <a:rPr lang="fr-BE" dirty="0" err="1"/>
              <a:t>coming</a:t>
            </a:r>
            <a:r>
              <a:rPr lang="fr-BE" dirty="0"/>
              <a:t> </a:t>
            </a:r>
            <a:r>
              <a:rPr lang="fr-BE" dirty="0" err="1"/>
              <a:t>from</a:t>
            </a:r>
            <a:r>
              <a:rPr lang="fr-BE" dirty="0"/>
              <a:t> the </a:t>
            </a:r>
            <a:r>
              <a:rPr lang="fr-BE" dirty="0" err="1"/>
              <a:t>mother</a:t>
            </a:r>
            <a:r>
              <a:rPr lang="fr-BE" dirty="0"/>
              <a:t> </a:t>
            </a:r>
            <a:r>
              <a:rPr lang="fr-BE" dirty="0" err="1"/>
              <a:t>hive</a:t>
            </a:r>
            <a:r>
              <a:rPr lang="fr-BE" dirty="0"/>
              <a:t>. </a:t>
            </a:r>
          </a:p>
          <a:p>
            <a:r>
              <a:rPr lang="fr-BE" dirty="0"/>
              <a:t>The first </a:t>
            </a:r>
            <a:r>
              <a:rPr lang="fr-BE" dirty="0" err="1"/>
              <a:t>problem</a:t>
            </a:r>
            <a:r>
              <a:rPr lang="fr-BE" dirty="0"/>
              <a:t> of </a:t>
            </a:r>
            <a:r>
              <a:rPr lang="fr-BE" dirty="0" err="1"/>
              <a:t>this</a:t>
            </a:r>
            <a:r>
              <a:rPr lang="fr-BE" dirty="0"/>
              <a:t> set up is </a:t>
            </a:r>
            <a:r>
              <a:rPr lang="fr-BE" dirty="0" err="1"/>
              <a:t>that</a:t>
            </a:r>
            <a:r>
              <a:rPr lang="fr-BE" dirty="0"/>
              <a:t> </a:t>
            </a:r>
            <a:r>
              <a:rPr lang="fr-BE" dirty="0" err="1"/>
              <a:t>we</a:t>
            </a:r>
            <a:r>
              <a:rPr lang="fr-BE" dirty="0"/>
              <a:t> </a:t>
            </a:r>
            <a:r>
              <a:rPr lang="fr-BE" dirty="0" err="1"/>
              <a:t>had</a:t>
            </a:r>
            <a:r>
              <a:rPr lang="fr-BE" dirty="0"/>
              <a:t> to </a:t>
            </a:r>
            <a:r>
              <a:rPr lang="fr-BE" dirty="0" err="1"/>
              <a:t>leave</a:t>
            </a:r>
            <a:r>
              <a:rPr lang="fr-BE" dirty="0"/>
              <a:t> 2 </a:t>
            </a:r>
            <a:r>
              <a:rPr lang="fr-BE" dirty="0" err="1"/>
              <a:t>empty</a:t>
            </a:r>
            <a:r>
              <a:rPr lang="fr-BE" dirty="0"/>
              <a:t> </a:t>
            </a:r>
            <a:r>
              <a:rPr lang="fr-BE" dirty="0" err="1"/>
              <a:t>spaces</a:t>
            </a:r>
            <a:r>
              <a:rPr lang="fr-BE" dirty="0"/>
              <a:t> </a:t>
            </a:r>
            <a:r>
              <a:rPr lang="fr-BE" dirty="0" err="1"/>
              <a:t>next</a:t>
            </a:r>
            <a:r>
              <a:rPr lang="fr-BE" dirty="0"/>
              <a:t> to the cage </a:t>
            </a:r>
            <a:r>
              <a:rPr lang="fr-BE" dirty="0" err="1"/>
              <a:t>since</a:t>
            </a:r>
            <a:r>
              <a:rPr lang="fr-BE" dirty="0"/>
              <a:t> </a:t>
            </a:r>
            <a:r>
              <a:rPr lang="fr-BE" dirty="0" err="1"/>
              <a:t>it</a:t>
            </a:r>
            <a:r>
              <a:rPr lang="fr-BE" dirty="0"/>
              <a:t> </a:t>
            </a:r>
            <a:r>
              <a:rPr lang="fr-BE" dirty="0" err="1"/>
              <a:t>was</a:t>
            </a:r>
            <a:r>
              <a:rPr lang="fr-BE" dirty="0"/>
              <a:t> </a:t>
            </a:r>
            <a:r>
              <a:rPr lang="fr-BE" dirty="0" err="1"/>
              <a:t>too</a:t>
            </a:r>
            <a:r>
              <a:rPr lang="fr-BE" dirty="0"/>
              <a:t> </a:t>
            </a:r>
            <a:r>
              <a:rPr lang="fr-BE" dirty="0" err="1"/>
              <a:t>wide</a:t>
            </a:r>
            <a:r>
              <a:rPr lang="fr-BE" dirty="0"/>
              <a:t> to </a:t>
            </a:r>
            <a:r>
              <a:rPr lang="fr-BE" dirty="0" err="1"/>
              <a:t>accommodate</a:t>
            </a:r>
            <a:r>
              <a:rPr lang="fr-BE" dirty="0"/>
              <a:t> 2 frames on the </a:t>
            </a:r>
            <a:r>
              <a:rPr lang="fr-BE" dirty="0" err="1"/>
              <a:t>side</a:t>
            </a:r>
            <a:r>
              <a:rPr lang="fr-BE" dirty="0"/>
              <a:t> and </a:t>
            </a:r>
            <a:r>
              <a:rPr lang="fr-BE" dirty="0" err="1"/>
              <a:t>allow</a:t>
            </a:r>
            <a:r>
              <a:rPr lang="fr-BE" dirty="0"/>
              <a:t> </a:t>
            </a:r>
            <a:r>
              <a:rPr lang="fr-BE" dirty="0" err="1"/>
              <a:t>worker</a:t>
            </a:r>
            <a:r>
              <a:rPr lang="fr-BE" dirty="0"/>
              <a:t> </a:t>
            </a:r>
            <a:r>
              <a:rPr lang="fr-BE" dirty="0" err="1"/>
              <a:t>bees</a:t>
            </a:r>
            <a:r>
              <a:rPr lang="fr-BE" dirty="0"/>
              <a:t> </a:t>
            </a:r>
            <a:r>
              <a:rPr lang="fr-BE" dirty="0" err="1"/>
              <a:t>movement</a:t>
            </a:r>
            <a:r>
              <a:rPr lang="fr-BE" dirty="0"/>
              <a:t> as </a:t>
            </a:r>
            <a:r>
              <a:rPr lang="fr-BE" dirty="0" err="1"/>
              <a:t>you</a:t>
            </a:r>
            <a:r>
              <a:rPr lang="fr-BE" dirty="0"/>
              <a:t> can </a:t>
            </a:r>
            <a:r>
              <a:rPr lang="fr-BE" dirty="0" err="1"/>
              <a:t>see</a:t>
            </a:r>
            <a:r>
              <a:rPr lang="fr-BE" dirty="0"/>
              <a:t> on the right. The second one is </a:t>
            </a:r>
            <a:r>
              <a:rPr lang="fr-BE" dirty="0" err="1"/>
              <a:t>that</a:t>
            </a:r>
            <a:r>
              <a:rPr lang="fr-BE" dirty="0"/>
              <a:t> the cage </a:t>
            </a:r>
            <a:r>
              <a:rPr lang="fr-BE" dirty="0" err="1"/>
              <a:t>became</a:t>
            </a:r>
            <a:r>
              <a:rPr lang="fr-BE" dirty="0"/>
              <a:t> </a:t>
            </a:r>
            <a:r>
              <a:rPr lang="fr-BE" dirty="0" err="1"/>
              <a:t>very</a:t>
            </a:r>
            <a:r>
              <a:rPr lang="fr-BE" dirty="0"/>
              <a:t> </a:t>
            </a:r>
            <a:r>
              <a:rPr lang="fr-BE" dirty="0" err="1"/>
              <a:t>quickly</a:t>
            </a:r>
            <a:r>
              <a:rPr lang="fr-BE" dirty="0"/>
              <a:t> </a:t>
            </a:r>
            <a:r>
              <a:rPr lang="fr-BE" dirty="0" err="1"/>
              <a:t>overcrowded</a:t>
            </a:r>
            <a:r>
              <a:rPr lang="fr-BE" dirty="0"/>
              <a:t>. The </a:t>
            </a:r>
            <a:r>
              <a:rPr lang="fr-BE" dirty="0" err="1"/>
              <a:t>third</a:t>
            </a:r>
            <a:r>
              <a:rPr lang="fr-BE" dirty="0"/>
              <a:t> one is </a:t>
            </a:r>
            <a:r>
              <a:rPr lang="fr-BE" dirty="0" err="1"/>
              <a:t>that</a:t>
            </a:r>
            <a:r>
              <a:rPr lang="fr-BE" dirty="0"/>
              <a:t> </a:t>
            </a:r>
            <a:r>
              <a:rPr lang="fr-BE" dirty="0" err="1"/>
              <a:t>we</a:t>
            </a:r>
            <a:r>
              <a:rPr lang="fr-BE" dirty="0"/>
              <a:t> </a:t>
            </a:r>
            <a:r>
              <a:rPr lang="fr-BE" dirty="0" err="1"/>
              <a:t>had</a:t>
            </a:r>
            <a:r>
              <a:rPr lang="fr-BE" dirty="0"/>
              <a:t> </a:t>
            </a:r>
            <a:r>
              <a:rPr lang="fr-BE" dirty="0" err="1"/>
              <a:t>also</a:t>
            </a:r>
            <a:r>
              <a:rPr lang="fr-BE" dirty="0"/>
              <a:t> a lot of males </a:t>
            </a:r>
            <a:r>
              <a:rPr lang="fr-BE" dirty="0" err="1"/>
              <a:t>crushed</a:t>
            </a:r>
            <a:r>
              <a:rPr lang="fr-BE" dirty="0"/>
              <a:t> as </a:t>
            </a:r>
            <a:r>
              <a:rPr lang="fr-BE" dirty="0" err="1"/>
              <a:t>marking</a:t>
            </a:r>
            <a:r>
              <a:rPr lang="fr-BE" dirty="0"/>
              <a:t> </a:t>
            </a:r>
            <a:r>
              <a:rPr lang="fr-BE" dirty="0" err="1"/>
              <a:t>required</a:t>
            </a:r>
            <a:r>
              <a:rPr lang="fr-BE" dirty="0"/>
              <a:t> </a:t>
            </a:r>
            <a:r>
              <a:rPr lang="fr-BE" dirty="0" err="1"/>
              <a:t>daily</a:t>
            </a:r>
            <a:r>
              <a:rPr lang="fr-BE" dirty="0"/>
              <a:t> </a:t>
            </a:r>
            <a:r>
              <a:rPr lang="fr-BE" dirty="0" err="1"/>
              <a:t>openings</a:t>
            </a:r>
            <a:r>
              <a:rPr lang="fr-BE" dirty="0"/>
              <a:t> of the cage and manipulations of the frame.</a:t>
            </a:r>
          </a:p>
        </p:txBody>
      </p:sp>
      <p:sp>
        <p:nvSpPr>
          <p:cNvPr id="4" name="Espace réservé du numéro de diapositive 3"/>
          <p:cNvSpPr>
            <a:spLocks noGrp="1"/>
          </p:cNvSpPr>
          <p:nvPr>
            <p:ph type="sldNum" sz="quarter" idx="5"/>
          </p:nvPr>
        </p:nvSpPr>
        <p:spPr/>
        <p:txBody>
          <a:bodyPr/>
          <a:lstStyle/>
          <a:p>
            <a:fld id="{40FB6C92-3DF0-4940-B26F-DF8FC3A427BD}" type="slidenum">
              <a:rPr lang="fr-BE" smtClean="0"/>
              <a:t>32</a:t>
            </a:fld>
            <a:endParaRPr lang="fr-BE"/>
          </a:p>
        </p:txBody>
      </p:sp>
    </p:spTree>
    <p:extLst>
      <p:ext uri="{BB962C8B-B14F-4D97-AF65-F5344CB8AC3E}">
        <p14:creationId xmlns:p14="http://schemas.microsoft.com/office/powerpoint/2010/main" val="3892418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Hausse dispositif apicole pour extraire miel</a:t>
            </a:r>
          </a:p>
        </p:txBody>
      </p:sp>
      <p:sp>
        <p:nvSpPr>
          <p:cNvPr id="4" name="Espace réservé du numéro de diapositive 3"/>
          <p:cNvSpPr>
            <a:spLocks noGrp="1"/>
          </p:cNvSpPr>
          <p:nvPr>
            <p:ph type="sldNum" sz="quarter" idx="5"/>
          </p:nvPr>
        </p:nvSpPr>
        <p:spPr/>
        <p:txBody>
          <a:bodyPr/>
          <a:lstStyle/>
          <a:p>
            <a:fld id="{A07FB438-314B-48CB-BA51-8D04C6AA9221}" type="slidenum">
              <a:rPr lang="fr-BE" smtClean="0"/>
              <a:t>3</a:t>
            </a:fld>
            <a:endParaRPr lang="fr-BE"/>
          </a:p>
        </p:txBody>
      </p:sp>
    </p:spTree>
    <p:extLst>
      <p:ext uri="{BB962C8B-B14F-4D97-AF65-F5344CB8AC3E}">
        <p14:creationId xmlns:p14="http://schemas.microsoft.com/office/powerpoint/2010/main" val="2804043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En moyenne vol de fécondation des mâles à J21 post émergence. </a:t>
            </a:r>
            <a:r>
              <a:rPr lang="fr-BE" dirty="0" err="1"/>
              <a:t>Couvillon</a:t>
            </a:r>
            <a:r>
              <a:rPr lang="fr-BE" dirty="0"/>
              <a:t> et al 2010</a:t>
            </a:r>
          </a:p>
        </p:txBody>
      </p:sp>
      <p:sp>
        <p:nvSpPr>
          <p:cNvPr id="4" name="Espace réservé du numéro de diapositive 3"/>
          <p:cNvSpPr>
            <a:spLocks noGrp="1"/>
          </p:cNvSpPr>
          <p:nvPr>
            <p:ph type="sldNum" sz="quarter" idx="5"/>
          </p:nvPr>
        </p:nvSpPr>
        <p:spPr/>
        <p:txBody>
          <a:bodyPr/>
          <a:lstStyle/>
          <a:p>
            <a:fld id="{A07FB438-314B-48CB-BA51-8D04C6AA9221}" type="slidenum">
              <a:rPr lang="fr-BE" smtClean="0"/>
              <a:t>4</a:t>
            </a:fld>
            <a:endParaRPr lang="fr-BE"/>
          </a:p>
        </p:txBody>
      </p:sp>
    </p:spTree>
    <p:extLst>
      <p:ext uri="{BB962C8B-B14F-4D97-AF65-F5344CB8AC3E}">
        <p14:creationId xmlns:p14="http://schemas.microsoft.com/office/powerpoint/2010/main" val="1039332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sz="1200" kern="1200" dirty="0">
                <a:solidFill>
                  <a:schemeClr val="tx1"/>
                </a:solidFill>
                <a:effectLst/>
                <a:latin typeface="+mn-lt"/>
                <a:ea typeface="+mn-ea"/>
                <a:cs typeface="+mn-cs"/>
              </a:rPr>
              <a:t>Autres marqueurs d’autres </a:t>
            </a:r>
            <a:r>
              <a:rPr lang="fr-BE" sz="1200" kern="1200" dirty="0" err="1">
                <a:solidFill>
                  <a:schemeClr val="tx1"/>
                </a:solidFill>
                <a:effectLst/>
                <a:latin typeface="+mn-lt"/>
                <a:ea typeface="+mn-ea"/>
                <a:cs typeface="+mn-cs"/>
              </a:rPr>
              <a:t>sp</a:t>
            </a:r>
            <a:r>
              <a:rPr lang="fr-BE" sz="1200" kern="1200" dirty="0">
                <a:solidFill>
                  <a:schemeClr val="tx1"/>
                </a:solidFill>
                <a:effectLst/>
                <a:latin typeface="+mn-lt"/>
                <a:ea typeface="+mn-ea"/>
                <a:cs typeface="+mn-cs"/>
              </a:rPr>
              <a:t> peu ou pas documenté chez le faux bourdons : statut acrosomial, fragmentation ADN, statut mitochondrial, …  </a:t>
            </a:r>
          </a:p>
          <a:p>
            <a:r>
              <a:rPr lang="fr-BE" sz="1200" kern="1200" dirty="0">
                <a:solidFill>
                  <a:schemeClr val="tx1"/>
                </a:solidFill>
                <a:effectLst/>
                <a:latin typeface="+mn-lt"/>
                <a:ea typeface="+mn-ea"/>
                <a:cs typeface="+mn-cs"/>
              </a:rPr>
              <a:t>De manière générale les </a:t>
            </a:r>
            <a:r>
              <a:rPr lang="fr-BE" sz="1200" kern="1200" dirty="0" err="1">
                <a:solidFill>
                  <a:schemeClr val="tx1"/>
                </a:solidFill>
                <a:effectLst/>
                <a:latin typeface="+mn-lt"/>
                <a:ea typeface="+mn-ea"/>
                <a:cs typeface="+mn-cs"/>
              </a:rPr>
              <a:t>caract</a:t>
            </a:r>
            <a:r>
              <a:rPr lang="fr-BE" sz="1200" kern="1200" dirty="0">
                <a:solidFill>
                  <a:schemeClr val="tx1"/>
                </a:solidFill>
                <a:effectLst/>
                <a:latin typeface="+mn-lt"/>
                <a:ea typeface="+mn-ea"/>
                <a:cs typeface="+mn-cs"/>
              </a:rPr>
              <a:t> de l’éjaculat pour évaluer la qualité sont assez peu documentés et donc son évaluation au même titre que certaines pratiques comme la méthode collecte dépendent de l’habitude du manipulateur. De manière </a:t>
            </a:r>
            <a:r>
              <a:rPr lang="fr-BE" sz="1200" kern="1200" dirty="0" err="1">
                <a:solidFill>
                  <a:schemeClr val="tx1"/>
                </a:solidFill>
                <a:effectLst/>
                <a:latin typeface="+mn-lt"/>
                <a:ea typeface="+mn-ea"/>
                <a:cs typeface="+mn-cs"/>
              </a:rPr>
              <a:t>suprenante</a:t>
            </a:r>
            <a:r>
              <a:rPr lang="fr-BE" sz="1200" kern="1200" dirty="0">
                <a:solidFill>
                  <a:schemeClr val="tx1"/>
                </a:solidFill>
                <a:effectLst/>
                <a:latin typeface="+mn-lt"/>
                <a:ea typeface="+mn-ea"/>
                <a:cs typeface="+mn-cs"/>
              </a:rPr>
              <a:t> l’âge auquel les mâles devraient idéalement être collectés ne fait pas l’objet d’un consensus. </a:t>
            </a:r>
          </a:p>
          <a:p>
            <a:endParaRPr lang="fr-B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200" dirty="0">
                <a:solidFill>
                  <a:schemeClr val="tx1"/>
                </a:solidFill>
                <a:effectLst/>
                <a:latin typeface="+mn-lt"/>
                <a:ea typeface="+mn-ea"/>
                <a:cs typeface="+mn-cs"/>
              </a:rPr>
              <a:t>A titre indicatif, la taille moyenne d’un spermatozoïde d’étalon, de taureau ou de verrat est de respectivement, 60,6 µm, 53,5 µm, et 55,6 µm </a:t>
            </a:r>
          </a:p>
          <a:p>
            <a:endParaRPr lang="fr-BE" dirty="0"/>
          </a:p>
        </p:txBody>
      </p:sp>
      <p:sp>
        <p:nvSpPr>
          <p:cNvPr id="4" name="Espace réservé du numéro de diapositive 3"/>
          <p:cNvSpPr>
            <a:spLocks noGrp="1"/>
          </p:cNvSpPr>
          <p:nvPr>
            <p:ph type="sldNum" sz="quarter" idx="5"/>
          </p:nvPr>
        </p:nvSpPr>
        <p:spPr/>
        <p:txBody>
          <a:bodyPr/>
          <a:lstStyle/>
          <a:p>
            <a:fld id="{A07FB438-314B-48CB-BA51-8D04C6AA9221}" type="slidenum">
              <a:rPr lang="fr-BE" smtClean="0"/>
              <a:t>5</a:t>
            </a:fld>
            <a:endParaRPr lang="fr-BE"/>
          </a:p>
        </p:txBody>
      </p:sp>
    </p:spTree>
    <p:extLst>
      <p:ext uri="{BB962C8B-B14F-4D97-AF65-F5344CB8AC3E}">
        <p14:creationId xmlns:p14="http://schemas.microsoft.com/office/powerpoint/2010/main" val="982697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dirty="0" err="1"/>
              <a:t>Tjs</a:t>
            </a:r>
            <a:r>
              <a:rPr lang="fr-BE" dirty="0"/>
              <a:t> dans l’objectif </a:t>
            </a:r>
            <a:r>
              <a:rPr lang="fr-BE" dirty="0" err="1"/>
              <a:t>révé</a:t>
            </a:r>
            <a:r>
              <a:rPr lang="fr-BE" dirty="0"/>
              <a:t> de la cryobanque, pas de consensus âge optimale pour collecte de semence même en frais.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dirty="0"/>
          </a:p>
          <a:p>
            <a:r>
              <a:rPr lang="fr-BE" dirty="0"/>
              <a:t>Au moment de la collecte</a:t>
            </a:r>
          </a:p>
        </p:txBody>
      </p:sp>
      <p:sp>
        <p:nvSpPr>
          <p:cNvPr id="4" name="Espace réservé du numéro de diapositive 3"/>
          <p:cNvSpPr>
            <a:spLocks noGrp="1"/>
          </p:cNvSpPr>
          <p:nvPr>
            <p:ph type="sldNum" sz="quarter" idx="5"/>
          </p:nvPr>
        </p:nvSpPr>
        <p:spPr/>
        <p:txBody>
          <a:bodyPr/>
          <a:lstStyle/>
          <a:p>
            <a:fld id="{A07FB438-314B-48CB-BA51-8D04C6AA9221}" type="slidenum">
              <a:rPr lang="fr-BE" smtClean="0"/>
              <a:t>6</a:t>
            </a:fld>
            <a:endParaRPr lang="fr-BE"/>
          </a:p>
        </p:txBody>
      </p:sp>
    </p:spTree>
    <p:extLst>
      <p:ext uri="{BB962C8B-B14F-4D97-AF65-F5344CB8AC3E}">
        <p14:creationId xmlns:p14="http://schemas.microsoft.com/office/powerpoint/2010/main" val="1597033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Propidium iodide</a:t>
            </a:r>
          </a:p>
          <a:p>
            <a:r>
              <a:rPr lang="fr-BE" dirty="0"/>
              <a:t> </a:t>
            </a:r>
          </a:p>
          <a:p>
            <a:endParaRPr lang="fr-BE" dirty="0"/>
          </a:p>
          <a:p>
            <a:r>
              <a:rPr lang="fr-BE" dirty="0"/>
              <a:t>Design générale dont l’exposé du jour permet de présenter les résultats préliminaires. </a:t>
            </a:r>
          </a:p>
          <a:p>
            <a:pPr marL="0" marR="0" lvl="0" indent="0" algn="l" defTabSz="914400" rtl="0" eaLnBrk="1" fontAlgn="auto" latinLnBrk="0" hangingPunct="1">
              <a:lnSpc>
                <a:spcPct val="100000"/>
              </a:lnSpc>
              <a:spcBef>
                <a:spcPts val="0"/>
              </a:spcBef>
              <a:spcAft>
                <a:spcPts val="0"/>
              </a:spcAft>
              <a:buClrTx/>
              <a:buSzTx/>
              <a:buFontTx/>
              <a:buNone/>
              <a:tabLst/>
              <a:defRPr/>
            </a:pPr>
            <a:r>
              <a:rPr lang="fr-BE" dirty="0"/>
              <a:t>% + élevé </a:t>
            </a:r>
            <a:r>
              <a:rPr lang="fr-BE" dirty="0" err="1"/>
              <a:t>spz</a:t>
            </a:r>
            <a:r>
              <a:rPr lang="fr-BE" dirty="0"/>
              <a:t> si &gt;35 jours </a:t>
            </a:r>
            <a:r>
              <a:rPr lang="fr-BE" sz="1200" dirty="0"/>
              <a:t>(Rhodes et al. 2011)</a:t>
            </a:r>
          </a:p>
          <a:p>
            <a:endParaRPr lang="fr-BE" dirty="0"/>
          </a:p>
        </p:txBody>
      </p:sp>
      <p:sp>
        <p:nvSpPr>
          <p:cNvPr id="4" name="Espace réservé du numéro de diapositive 3"/>
          <p:cNvSpPr>
            <a:spLocks noGrp="1"/>
          </p:cNvSpPr>
          <p:nvPr>
            <p:ph type="sldNum" sz="quarter" idx="5"/>
          </p:nvPr>
        </p:nvSpPr>
        <p:spPr/>
        <p:txBody>
          <a:bodyPr/>
          <a:lstStyle/>
          <a:p>
            <a:fld id="{A07FB438-314B-48CB-BA51-8D04C6AA9221}" type="slidenum">
              <a:rPr lang="fr-BE" smtClean="0"/>
              <a:t>7</a:t>
            </a:fld>
            <a:endParaRPr lang="fr-BE"/>
          </a:p>
        </p:txBody>
      </p:sp>
    </p:spTree>
    <p:extLst>
      <p:ext uri="{BB962C8B-B14F-4D97-AF65-F5344CB8AC3E}">
        <p14:creationId xmlns:p14="http://schemas.microsoft.com/office/powerpoint/2010/main" val="3477002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Pb parasites </a:t>
            </a:r>
          </a:p>
          <a:p>
            <a:r>
              <a:rPr lang="fr-BE" dirty="0"/>
              <a:t>Pas de rapport technique détaillé</a:t>
            </a:r>
          </a:p>
        </p:txBody>
      </p:sp>
      <p:sp>
        <p:nvSpPr>
          <p:cNvPr id="4" name="Espace réservé du numéro de diapositive 3"/>
          <p:cNvSpPr>
            <a:spLocks noGrp="1"/>
          </p:cNvSpPr>
          <p:nvPr>
            <p:ph type="sldNum" sz="quarter" idx="5"/>
          </p:nvPr>
        </p:nvSpPr>
        <p:spPr/>
        <p:txBody>
          <a:bodyPr/>
          <a:lstStyle/>
          <a:p>
            <a:fld id="{A07FB438-314B-48CB-BA51-8D04C6AA9221}" type="slidenum">
              <a:rPr lang="fr-BE" smtClean="0"/>
              <a:t>8</a:t>
            </a:fld>
            <a:endParaRPr lang="fr-BE"/>
          </a:p>
        </p:txBody>
      </p:sp>
    </p:spTree>
    <p:extLst>
      <p:ext uri="{BB962C8B-B14F-4D97-AF65-F5344CB8AC3E}">
        <p14:creationId xmlns:p14="http://schemas.microsoft.com/office/powerpoint/2010/main" val="2234167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Couvain de male dans cage et tous les jours on marques les nouvellement émergés avec un peu de couleur</a:t>
            </a:r>
          </a:p>
        </p:txBody>
      </p:sp>
      <p:sp>
        <p:nvSpPr>
          <p:cNvPr id="4" name="Espace réservé du numéro de diapositive 3"/>
          <p:cNvSpPr>
            <a:spLocks noGrp="1"/>
          </p:cNvSpPr>
          <p:nvPr>
            <p:ph type="sldNum" sz="quarter" idx="5"/>
          </p:nvPr>
        </p:nvSpPr>
        <p:spPr/>
        <p:txBody>
          <a:bodyPr/>
          <a:lstStyle/>
          <a:p>
            <a:fld id="{A07FB438-314B-48CB-BA51-8D04C6AA9221}" type="slidenum">
              <a:rPr lang="fr-BE" smtClean="0"/>
              <a:t>9</a:t>
            </a:fld>
            <a:endParaRPr lang="fr-BE"/>
          </a:p>
        </p:txBody>
      </p:sp>
    </p:spTree>
    <p:extLst>
      <p:ext uri="{BB962C8B-B14F-4D97-AF65-F5344CB8AC3E}">
        <p14:creationId xmlns:p14="http://schemas.microsoft.com/office/powerpoint/2010/main" val="1002327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C06E90-C7CC-45A3-9430-C941E4FA94F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F18E8E45-1C0D-4B4D-B478-62C6706A54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32B25B36-2C77-4F31-9219-CFCD9E1C11D9}"/>
              </a:ext>
            </a:extLst>
          </p:cNvPr>
          <p:cNvSpPr>
            <a:spLocks noGrp="1"/>
          </p:cNvSpPr>
          <p:nvPr>
            <p:ph type="dt" sz="half" idx="10"/>
          </p:nvPr>
        </p:nvSpPr>
        <p:spPr/>
        <p:txBody>
          <a:bodyPr/>
          <a:lstStyle/>
          <a:p>
            <a:fld id="{DF902434-D4D6-43A5-9319-D61F4AEBC8B0}" type="datetimeFigureOut">
              <a:rPr lang="fr-BE" smtClean="0"/>
              <a:t>01-11-19</a:t>
            </a:fld>
            <a:endParaRPr lang="fr-BE"/>
          </a:p>
        </p:txBody>
      </p:sp>
      <p:sp>
        <p:nvSpPr>
          <p:cNvPr id="5" name="Espace réservé du pied de page 4">
            <a:extLst>
              <a:ext uri="{FF2B5EF4-FFF2-40B4-BE49-F238E27FC236}">
                <a16:creationId xmlns:a16="http://schemas.microsoft.com/office/drawing/2014/main" id="{50B300EA-1EAB-4A9E-8BE1-5D5FDBB887FA}"/>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5FDAE32F-D7E0-4AD6-BCE2-56CFBE95E832}"/>
              </a:ext>
            </a:extLst>
          </p:cNvPr>
          <p:cNvSpPr>
            <a:spLocks noGrp="1"/>
          </p:cNvSpPr>
          <p:nvPr>
            <p:ph type="sldNum" sz="quarter" idx="12"/>
          </p:nvPr>
        </p:nvSpPr>
        <p:spPr/>
        <p:txBody>
          <a:bodyPr/>
          <a:lstStyle/>
          <a:p>
            <a:fld id="{CDA56B07-2FC6-4AF3-9DBC-F98C22EDDB28}" type="slidenum">
              <a:rPr lang="fr-BE" smtClean="0"/>
              <a:t>‹N°›</a:t>
            </a:fld>
            <a:endParaRPr lang="fr-BE"/>
          </a:p>
        </p:txBody>
      </p:sp>
    </p:spTree>
    <p:extLst>
      <p:ext uri="{BB962C8B-B14F-4D97-AF65-F5344CB8AC3E}">
        <p14:creationId xmlns:p14="http://schemas.microsoft.com/office/powerpoint/2010/main" val="726915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E8F6F5-84D6-49C1-8C09-828D39B13640}"/>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47E05807-E3CA-4713-B488-443F9DDA879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6AF76821-78FB-4F68-BFFE-37A970CF36DB}"/>
              </a:ext>
            </a:extLst>
          </p:cNvPr>
          <p:cNvSpPr>
            <a:spLocks noGrp="1"/>
          </p:cNvSpPr>
          <p:nvPr>
            <p:ph type="dt" sz="half" idx="10"/>
          </p:nvPr>
        </p:nvSpPr>
        <p:spPr/>
        <p:txBody>
          <a:bodyPr/>
          <a:lstStyle/>
          <a:p>
            <a:fld id="{DF902434-D4D6-43A5-9319-D61F4AEBC8B0}" type="datetimeFigureOut">
              <a:rPr lang="fr-BE" smtClean="0"/>
              <a:t>01-11-19</a:t>
            </a:fld>
            <a:endParaRPr lang="fr-BE"/>
          </a:p>
        </p:txBody>
      </p:sp>
      <p:sp>
        <p:nvSpPr>
          <p:cNvPr id="5" name="Espace réservé du pied de page 4">
            <a:extLst>
              <a:ext uri="{FF2B5EF4-FFF2-40B4-BE49-F238E27FC236}">
                <a16:creationId xmlns:a16="http://schemas.microsoft.com/office/drawing/2014/main" id="{A3CEE489-F44A-4705-9FDC-5BF1D23E8E68}"/>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0727A0DD-44B0-4D0B-98D8-0BA595E1B551}"/>
              </a:ext>
            </a:extLst>
          </p:cNvPr>
          <p:cNvSpPr>
            <a:spLocks noGrp="1"/>
          </p:cNvSpPr>
          <p:nvPr>
            <p:ph type="sldNum" sz="quarter" idx="12"/>
          </p:nvPr>
        </p:nvSpPr>
        <p:spPr/>
        <p:txBody>
          <a:bodyPr/>
          <a:lstStyle/>
          <a:p>
            <a:fld id="{CDA56B07-2FC6-4AF3-9DBC-F98C22EDDB28}" type="slidenum">
              <a:rPr lang="fr-BE" smtClean="0"/>
              <a:t>‹N°›</a:t>
            </a:fld>
            <a:endParaRPr lang="fr-BE"/>
          </a:p>
        </p:txBody>
      </p:sp>
    </p:spTree>
    <p:extLst>
      <p:ext uri="{BB962C8B-B14F-4D97-AF65-F5344CB8AC3E}">
        <p14:creationId xmlns:p14="http://schemas.microsoft.com/office/powerpoint/2010/main" val="558284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37F3DB6-681F-4B19-BC67-0C468CFF5ED4}"/>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BF14B6FB-9D18-4B58-A348-83A7BF79B0C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F9F114AE-BC9D-4739-B0A9-9FC566EC26A5}"/>
              </a:ext>
            </a:extLst>
          </p:cNvPr>
          <p:cNvSpPr>
            <a:spLocks noGrp="1"/>
          </p:cNvSpPr>
          <p:nvPr>
            <p:ph type="dt" sz="half" idx="10"/>
          </p:nvPr>
        </p:nvSpPr>
        <p:spPr/>
        <p:txBody>
          <a:bodyPr/>
          <a:lstStyle/>
          <a:p>
            <a:fld id="{DF902434-D4D6-43A5-9319-D61F4AEBC8B0}" type="datetimeFigureOut">
              <a:rPr lang="fr-BE" smtClean="0"/>
              <a:t>01-11-19</a:t>
            </a:fld>
            <a:endParaRPr lang="fr-BE"/>
          </a:p>
        </p:txBody>
      </p:sp>
      <p:sp>
        <p:nvSpPr>
          <p:cNvPr id="5" name="Espace réservé du pied de page 4">
            <a:extLst>
              <a:ext uri="{FF2B5EF4-FFF2-40B4-BE49-F238E27FC236}">
                <a16:creationId xmlns:a16="http://schemas.microsoft.com/office/drawing/2014/main" id="{9859EABF-E4AA-4C8E-9FCA-08074A7C6FE0}"/>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32D02096-8111-4113-8F64-9FC5D1DFAA37}"/>
              </a:ext>
            </a:extLst>
          </p:cNvPr>
          <p:cNvSpPr>
            <a:spLocks noGrp="1"/>
          </p:cNvSpPr>
          <p:nvPr>
            <p:ph type="sldNum" sz="quarter" idx="12"/>
          </p:nvPr>
        </p:nvSpPr>
        <p:spPr/>
        <p:txBody>
          <a:bodyPr/>
          <a:lstStyle/>
          <a:p>
            <a:fld id="{CDA56B07-2FC6-4AF3-9DBC-F98C22EDDB28}" type="slidenum">
              <a:rPr lang="fr-BE" smtClean="0"/>
              <a:t>‹N°›</a:t>
            </a:fld>
            <a:endParaRPr lang="fr-BE"/>
          </a:p>
        </p:txBody>
      </p:sp>
    </p:spTree>
    <p:extLst>
      <p:ext uri="{BB962C8B-B14F-4D97-AF65-F5344CB8AC3E}">
        <p14:creationId xmlns:p14="http://schemas.microsoft.com/office/powerpoint/2010/main" val="1936128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8A571D-8572-4AFF-B8D0-6F208E560192}"/>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F4ACA30D-AD7B-438C-B746-83EAA845A15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A14373A2-BCD8-4AE5-991E-5FBDC39ADBAD}"/>
              </a:ext>
            </a:extLst>
          </p:cNvPr>
          <p:cNvSpPr>
            <a:spLocks noGrp="1"/>
          </p:cNvSpPr>
          <p:nvPr>
            <p:ph type="dt" sz="half" idx="10"/>
          </p:nvPr>
        </p:nvSpPr>
        <p:spPr/>
        <p:txBody>
          <a:bodyPr/>
          <a:lstStyle/>
          <a:p>
            <a:fld id="{DF902434-D4D6-43A5-9319-D61F4AEBC8B0}" type="datetimeFigureOut">
              <a:rPr lang="fr-BE" smtClean="0"/>
              <a:t>01-11-19</a:t>
            </a:fld>
            <a:endParaRPr lang="fr-BE"/>
          </a:p>
        </p:txBody>
      </p:sp>
      <p:sp>
        <p:nvSpPr>
          <p:cNvPr id="5" name="Espace réservé du pied de page 4">
            <a:extLst>
              <a:ext uri="{FF2B5EF4-FFF2-40B4-BE49-F238E27FC236}">
                <a16:creationId xmlns:a16="http://schemas.microsoft.com/office/drawing/2014/main" id="{133DDA6A-9BBB-4496-A678-05F13151795B}"/>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495320E4-88F7-4005-853F-081FBD4B0658}"/>
              </a:ext>
            </a:extLst>
          </p:cNvPr>
          <p:cNvSpPr>
            <a:spLocks noGrp="1"/>
          </p:cNvSpPr>
          <p:nvPr>
            <p:ph type="sldNum" sz="quarter" idx="12"/>
          </p:nvPr>
        </p:nvSpPr>
        <p:spPr/>
        <p:txBody>
          <a:bodyPr/>
          <a:lstStyle/>
          <a:p>
            <a:fld id="{CDA56B07-2FC6-4AF3-9DBC-F98C22EDDB28}" type="slidenum">
              <a:rPr lang="fr-BE" smtClean="0"/>
              <a:t>‹N°›</a:t>
            </a:fld>
            <a:endParaRPr lang="fr-BE"/>
          </a:p>
        </p:txBody>
      </p:sp>
    </p:spTree>
    <p:extLst>
      <p:ext uri="{BB962C8B-B14F-4D97-AF65-F5344CB8AC3E}">
        <p14:creationId xmlns:p14="http://schemas.microsoft.com/office/powerpoint/2010/main" val="835725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7AA0AD-3761-438C-A55C-4A12C3321D8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A2D0A453-B145-402C-9169-3064A50567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41F8514-F68A-4B3D-8858-B6E09DF62CA4}"/>
              </a:ext>
            </a:extLst>
          </p:cNvPr>
          <p:cNvSpPr>
            <a:spLocks noGrp="1"/>
          </p:cNvSpPr>
          <p:nvPr>
            <p:ph type="dt" sz="half" idx="10"/>
          </p:nvPr>
        </p:nvSpPr>
        <p:spPr/>
        <p:txBody>
          <a:bodyPr/>
          <a:lstStyle/>
          <a:p>
            <a:fld id="{DF902434-D4D6-43A5-9319-D61F4AEBC8B0}" type="datetimeFigureOut">
              <a:rPr lang="fr-BE" smtClean="0"/>
              <a:t>01-11-19</a:t>
            </a:fld>
            <a:endParaRPr lang="fr-BE"/>
          </a:p>
        </p:txBody>
      </p:sp>
      <p:sp>
        <p:nvSpPr>
          <p:cNvPr id="5" name="Espace réservé du pied de page 4">
            <a:extLst>
              <a:ext uri="{FF2B5EF4-FFF2-40B4-BE49-F238E27FC236}">
                <a16:creationId xmlns:a16="http://schemas.microsoft.com/office/drawing/2014/main" id="{11CD8C75-F299-4512-8D83-C767437FF0DF}"/>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D98D6C7E-A0F3-40EC-B7B9-5117A452991C}"/>
              </a:ext>
            </a:extLst>
          </p:cNvPr>
          <p:cNvSpPr>
            <a:spLocks noGrp="1"/>
          </p:cNvSpPr>
          <p:nvPr>
            <p:ph type="sldNum" sz="quarter" idx="12"/>
          </p:nvPr>
        </p:nvSpPr>
        <p:spPr/>
        <p:txBody>
          <a:bodyPr/>
          <a:lstStyle/>
          <a:p>
            <a:fld id="{CDA56B07-2FC6-4AF3-9DBC-F98C22EDDB28}" type="slidenum">
              <a:rPr lang="fr-BE" smtClean="0"/>
              <a:t>‹N°›</a:t>
            </a:fld>
            <a:endParaRPr lang="fr-BE"/>
          </a:p>
        </p:txBody>
      </p:sp>
    </p:spTree>
    <p:extLst>
      <p:ext uri="{BB962C8B-B14F-4D97-AF65-F5344CB8AC3E}">
        <p14:creationId xmlns:p14="http://schemas.microsoft.com/office/powerpoint/2010/main" val="1589368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303175-66E1-4524-A7BB-3BC4034B5710}"/>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BE6250B5-7EE3-4D7F-B4F4-6CE10B9B1E6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7DD12DDA-400E-4151-82D9-F328888B1D6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67C32B05-4A12-4061-ACE4-38CC8829C27E}"/>
              </a:ext>
            </a:extLst>
          </p:cNvPr>
          <p:cNvSpPr>
            <a:spLocks noGrp="1"/>
          </p:cNvSpPr>
          <p:nvPr>
            <p:ph type="dt" sz="half" idx="10"/>
          </p:nvPr>
        </p:nvSpPr>
        <p:spPr/>
        <p:txBody>
          <a:bodyPr/>
          <a:lstStyle/>
          <a:p>
            <a:fld id="{DF902434-D4D6-43A5-9319-D61F4AEBC8B0}" type="datetimeFigureOut">
              <a:rPr lang="fr-BE" smtClean="0"/>
              <a:t>01-11-19</a:t>
            </a:fld>
            <a:endParaRPr lang="fr-BE"/>
          </a:p>
        </p:txBody>
      </p:sp>
      <p:sp>
        <p:nvSpPr>
          <p:cNvPr id="6" name="Espace réservé du pied de page 5">
            <a:extLst>
              <a:ext uri="{FF2B5EF4-FFF2-40B4-BE49-F238E27FC236}">
                <a16:creationId xmlns:a16="http://schemas.microsoft.com/office/drawing/2014/main" id="{CD46218D-06D8-41C4-A261-9A274FC40A64}"/>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FA98C0A1-C62E-4627-A3E4-587F73EFC22E}"/>
              </a:ext>
            </a:extLst>
          </p:cNvPr>
          <p:cNvSpPr>
            <a:spLocks noGrp="1"/>
          </p:cNvSpPr>
          <p:nvPr>
            <p:ph type="sldNum" sz="quarter" idx="12"/>
          </p:nvPr>
        </p:nvSpPr>
        <p:spPr/>
        <p:txBody>
          <a:bodyPr/>
          <a:lstStyle/>
          <a:p>
            <a:fld id="{CDA56B07-2FC6-4AF3-9DBC-F98C22EDDB28}" type="slidenum">
              <a:rPr lang="fr-BE" smtClean="0"/>
              <a:t>‹N°›</a:t>
            </a:fld>
            <a:endParaRPr lang="fr-BE"/>
          </a:p>
        </p:txBody>
      </p:sp>
    </p:spTree>
    <p:extLst>
      <p:ext uri="{BB962C8B-B14F-4D97-AF65-F5344CB8AC3E}">
        <p14:creationId xmlns:p14="http://schemas.microsoft.com/office/powerpoint/2010/main" val="617236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8D5D59-D0F3-450D-930D-7B65BC0B1FA1}"/>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DD6F8F95-4E90-4151-836D-8E0E2C4393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08D765C-83CF-4C43-AEB3-955CE84FBAE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D135892E-9584-48B1-8C1C-AC5AB04BD6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E49FEEF-7A68-4535-85A7-B774643C074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66870650-3EB7-4C00-9A5F-350109351F18}"/>
              </a:ext>
            </a:extLst>
          </p:cNvPr>
          <p:cNvSpPr>
            <a:spLocks noGrp="1"/>
          </p:cNvSpPr>
          <p:nvPr>
            <p:ph type="dt" sz="half" idx="10"/>
          </p:nvPr>
        </p:nvSpPr>
        <p:spPr/>
        <p:txBody>
          <a:bodyPr/>
          <a:lstStyle/>
          <a:p>
            <a:fld id="{DF902434-D4D6-43A5-9319-D61F4AEBC8B0}" type="datetimeFigureOut">
              <a:rPr lang="fr-BE" smtClean="0"/>
              <a:t>01-11-19</a:t>
            </a:fld>
            <a:endParaRPr lang="fr-BE"/>
          </a:p>
        </p:txBody>
      </p:sp>
      <p:sp>
        <p:nvSpPr>
          <p:cNvPr id="8" name="Espace réservé du pied de page 7">
            <a:extLst>
              <a:ext uri="{FF2B5EF4-FFF2-40B4-BE49-F238E27FC236}">
                <a16:creationId xmlns:a16="http://schemas.microsoft.com/office/drawing/2014/main" id="{EC4A53ED-F518-4D6E-82CD-159AA28B531F}"/>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63C8CE31-D857-49FF-9AAD-D40A96C08918}"/>
              </a:ext>
            </a:extLst>
          </p:cNvPr>
          <p:cNvSpPr>
            <a:spLocks noGrp="1"/>
          </p:cNvSpPr>
          <p:nvPr>
            <p:ph type="sldNum" sz="quarter" idx="12"/>
          </p:nvPr>
        </p:nvSpPr>
        <p:spPr/>
        <p:txBody>
          <a:bodyPr/>
          <a:lstStyle/>
          <a:p>
            <a:fld id="{CDA56B07-2FC6-4AF3-9DBC-F98C22EDDB28}" type="slidenum">
              <a:rPr lang="fr-BE" smtClean="0"/>
              <a:t>‹N°›</a:t>
            </a:fld>
            <a:endParaRPr lang="fr-BE"/>
          </a:p>
        </p:txBody>
      </p:sp>
    </p:spTree>
    <p:extLst>
      <p:ext uri="{BB962C8B-B14F-4D97-AF65-F5344CB8AC3E}">
        <p14:creationId xmlns:p14="http://schemas.microsoft.com/office/powerpoint/2010/main" val="3844531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1B97B8-D835-4575-B4F2-C64857F989A3}"/>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ADC00E65-E2B1-444D-9B2D-22EDDF98AD9A}"/>
              </a:ext>
            </a:extLst>
          </p:cNvPr>
          <p:cNvSpPr>
            <a:spLocks noGrp="1"/>
          </p:cNvSpPr>
          <p:nvPr>
            <p:ph type="dt" sz="half" idx="10"/>
          </p:nvPr>
        </p:nvSpPr>
        <p:spPr/>
        <p:txBody>
          <a:bodyPr/>
          <a:lstStyle/>
          <a:p>
            <a:fld id="{DF902434-D4D6-43A5-9319-D61F4AEBC8B0}" type="datetimeFigureOut">
              <a:rPr lang="fr-BE" smtClean="0"/>
              <a:t>01-11-19</a:t>
            </a:fld>
            <a:endParaRPr lang="fr-BE"/>
          </a:p>
        </p:txBody>
      </p:sp>
      <p:sp>
        <p:nvSpPr>
          <p:cNvPr id="4" name="Espace réservé du pied de page 3">
            <a:extLst>
              <a:ext uri="{FF2B5EF4-FFF2-40B4-BE49-F238E27FC236}">
                <a16:creationId xmlns:a16="http://schemas.microsoft.com/office/drawing/2014/main" id="{30C14067-13D3-4FA2-8F72-D3C4E200B870}"/>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F067600A-8D30-4EDD-9815-53C648441E34}"/>
              </a:ext>
            </a:extLst>
          </p:cNvPr>
          <p:cNvSpPr>
            <a:spLocks noGrp="1"/>
          </p:cNvSpPr>
          <p:nvPr>
            <p:ph type="sldNum" sz="quarter" idx="12"/>
          </p:nvPr>
        </p:nvSpPr>
        <p:spPr/>
        <p:txBody>
          <a:bodyPr/>
          <a:lstStyle/>
          <a:p>
            <a:fld id="{CDA56B07-2FC6-4AF3-9DBC-F98C22EDDB28}" type="slidenum">
              <a:rPr lang="fr-BE" smtClean="0"/>
              <a:t>‹N°›</a:t>
            </a:fld>
            <a:endParaRPr lang="fr-BE"/>
          </a:p>
        </p:txBody>
      </p:sp>
    </p:spTree>
    <p:extLst>
      <p:ext uri="{BB962C8B-B14F-4D97-AF65-F5344CB8AC3E}">
        <p14:creationId xmlns:p14="http://schemas.microsoft.com/office/powerpoint/2010/main" val="2504787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FC3B7F4-45F5-4351-B1C0-FA6B8A4B968E}"/>
              </a:ext>
            </a:extLst>
          </p:cNvPr>
          <p:cNvSpPr>
            <a:spLocks noGrp="1"/>
          </p:cNvSpPr>
          <p:nvPr>
            <p:ph type="dt" sz="half" idx="10"/>
          </p:nvPr>
        </p:nvSpPr>
        <p:spPr/>
        <p:txBody>
          <a:bodyPr/>
          <a:lstStyle/>
          <a:p>
            <a:fld id="{DF902434-D4D6-43A5-9319-D61F4AEBC8B0}" type="datetimeFigureOut">
              <a:rPr lang="fr-BE" smtClean="0"/>
              <a:t>01-11-19</a:t>
            </a:fld>
            <a:endParaRPr lang="fr-BE"/>
          </a:p>
        </p:txBody>
      </p:sp>
      <p:sp>
        <p:nvSpPr>
          <p:cNvPr id="3" name="Espace réservé du pied de page 2">
            <a:extLst>
              <a:ext uri="{FF2B5EF4-FFF2-40B4-BE49-F238E27FC236}">
                <a16:creationId xmlns:a16="http://schemas.microsoft.com/office/drawing/2014/main" id="{2BBD9B5B-C17F-41C0-A17A-2C26C2CC4162}"/>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E2550293-677C-4128-B659-0173E43A35B0}"/>
              </a:ext>
            </a:extLst>
          </p:cNvPr>
          <p:cNvSpPr>
            <a:spLocks noGrp="1"/>
          </p:cNvSpPr>
          <p:nvPr>
            <p:ph type="sldNum" sz="quarter" idx="12"/>
          </p:nvPr>
        </p:nvSpPr>
        <p:spPr/>
        <p:txBody>
          <a:bodyPr/>
          <a:lstStyle/>
          <a:p>
            <a:fld id="{CDA56B07-2FC6-4AF3-9DBC-F98C22EDDB28}" type="slidenum">
              <a:rPr lang="fr-BE" smtClean="0"/>
              <a:t>‹N°›</a:t>
            </a:fld>
            <a:endParaRPr lang="fr-BE"/>
          </a:p>
        </p:txBody>
      </p:sp>
    </p:spTree>
    <p:extLst>
      <p:ext uri="{BB962C8B-B14F-4D97-AF65-F5344CB8AC3E}">
        <p14:creationId xmlns:p14="http://schemas.microsoft.com/office/powerpoint/2010/main" val="1816150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8B8F1B-89A8-4E6B-9F6A-E7AEC995F2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A2392590-2CF4-4C1F-B2FB-A489A456F4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7DD2A9DF-4F0D-4DE3-9C53-A1FFF1EBB1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9BED84F-7B38-4CF3-8457-6984DDFE6D7B}"/>
              </a:ext>
            </a:extLst>
          </p:cNvPr>
          <p:cNvSpPr>
            <a:spLocks noGrp="1"/>
          </p:cNvSpPr>
          <p:nvPr>
            <p:ph type="dt" sz="half" idx="10"/>
          </p:nvPr>
        </p:nvSpPr>
        <p:spPr/>
        <p:txBody>
          <a:bodyPr/>
          <a:lstStyle/>
          <a:p>
            <a:fld id="{DF902434-D4D6-43A5-9319-D61F4AEBC8B0}" type="datetimeFigureOut">
              <a:rPr lang="fr-BE" smtClean="0"/>
              <a:t>01-11-19</a:t>
            </a:fld>
            <a:endParaRPr lang="fr-BE"/>
          </a:p>
        </p:txBody>
      </p:sp>
      <p:sp>
        <p:nvSpPr>
          <p:cNvPr id="6" name="Espace réservé du pied de page 5">
            <a:extLst>
              <a:ext uri="{FF2B5EF4-FFF2-40B4-BE49-F238E27FC236}">
                <a16:creationId xmlns:a16="http://schemas.microsoft.com/office/drawing/2014/main" id="{7D96F9D8-34AA-431D-9527-F8318E9CE6EB}"/>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12BA9B3E-87C6-4D9F-8771-6959F75EF3B7}"/>
              </a:ext>
            </a:extLst>
          </p:cNvPr>
          <p:cNvSpPr>
            <a:spLocks noGrp="1"/>
          </p:cNvSpPr>
          <p:nvPr>
            <p:ph type="sldNum" sz="quarter" idx="12"/>
          </p:nvPr>
        </p:nvSpPr>
        <p:spPr/>
        <p:txBody>
          <a:bodyPr/>
          <a:lstStyle/>
          <a:p>
            <a:fld id="{CDA56B07-2FC6-4AF3-9DBC-F98C22EDDB28}" type="slidenum">
              <a:rPr lang="fr-BE" smtClean="0"/>
              <a:t>‹N°›</a:t>
            </a:fld>
            <a:endParaRPr lang="fr-BE"/>
          </a:p>
        </p:txBody>
      </p:sp>
    </p:spTree>
    <p:extLst>
      <p:ext uri="{BB962C8B-B14F-4D97-AF65-F5344CB8AC3E}">
        <p14:creationId xmlns:p14="http://schemas.microsoft.com/office/powerpoint/2010/main" val="319669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CC2D0B-3BCD-4951-ACC9-59E4A2D52A5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ED4D9284-7EC5-42BE-A8A1-5E17E7A17D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B3E6EAD0-9DD5-4D79-898F-86855886BB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90F76FE-A453-4872-B528-B2DC382F446A}"/>
              </a:ext>
            </a:extLst>
          </p:cNvPr>
          <p:cNvSpPr>
            <a:spLocks noGrp="1"/>
          </p:cNvSpPr>
          <p:nvPr>
            <p:ph type="dt" sz="half" idx="10"/>
          </p:nvPr>
        </p:nvSpPr>
        <p:spPr/>
        <p:txBody>
          <a:bodyPr/>
          <a:lstStyle/>
          <a:p>
            <a:fld id="{DF902434-D4D6-43A5-9319-D61F4AEBC8B0}" type="datetimeFigureOut">
              <a:rPr lang="fr-BE" smtClean="0"/>
              <a:t>01-11-19</a:t>
            </a:fld>
            <a:endParaRPr lang="fr-BE"/>
          </a:p>
        </p:txBody>
      </p:sp>
      <p:sp>
        <p:nvSpPr>
          <p:cNvPr id="6" name="Espace réservé du pied de page 5">
            <a:extLst>
              <a:ext uri="{FF2B5EF4-FFF2-40B4-BE49-F238E27FC236}">
                <a16:creationId xmlns:a16="http://schemas.microsoft.com/office/drawing/2014/main" id="{EC0AEE60-83B7-4754-8D2C-4A40F7C391F3}"/>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D90F4592-2DD5-42D9-B8EE-5B3786E46A95}"/>
              </a:ext>
            </a:extLst>
          </p:cNvPr>
          <p:cNvSpPr>
            <a:spLocks noGrp="1"/>
          </p:cNvSpPr>
          <p:nvPr>
            <p:ph type="sldNum" sz="quarter" idx="12"/>
          </p:nvPr>
        </p:nvSpPr>
        <p:spPr/>
        <p:txBody>
          <a:bodyPr/>
          <a:lstStyle/>
          <a:p>
            <a:fld id="{CDA56B07-2FC6-4AF3-9DBC-F98C22EDDB28}" type="slidenum">
              <a:rPr lang="fr-BE" smtClean="0"/>
              <a:t>‹N°›</a:t>
            </a:fld>
            <a:endParaRPr lang="fr-BE"/>
          </a:p>
        </p:txBody>
      </p:sp>
    </p:spTree>
    <p:extLst>
      <p:ext uri="{BB962C8B-B14F-4D97-AF65-F5344CB8AC3E}">
        <p14:creationId xmlns:p14="http://schemas.microsoft.com/office/powerpoint/2010/main" val="3043515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90F78B-4E67-4FC1-B001-6E0EF940E3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586450BD-98C0-4367-BCBF-74653E0909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C79F1AC5-D0C1-467B-A3B1-0703797168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02434-D4D6-43A5-9319-D61F4AEBC8B0}" type="datetimeFigureOut">
              <a:rPr lang="fr-BE" smtClean="0"/>
              <a:t>01-11-19</a:t>
            </a:fld>
            <a:endParaRPr lang="fr-BE"/>
          </a:p>
        </p:txBody>
      </p:sp>
      <p:sp>
        <p:nvSpPr>
          <p:cNvPr id="5" name="Espace réservé du pied de page 4">
            <a:extLst>
              <a:ext uri="{FF2B5EF4-FFF2-40B4-BE49-F238E27FC236}">
                <a16:creationId xmlns:a16="http://schemas.microsoft.com/office/drawing/2014/main" id="{EE7FF2D7-F6BF-447F-B3A0-145ACA8D9E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D666E7DC-2C02-4608-B058-CB86B86820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A56B07-2FC6-4AF3-9DBC-F98C22EDDB28}" type="slidenum">
              <a:rPr lang="fr-BE" smtClean="0"/>
              <a:t>‹N°›</a:t>
            </a:fld>
            <a:endParaRPr lang="fr-BE"/>
          </a:p>
        </p:txBody>
      </p:sp>
    </p:spTree>
    <p:extLst>
      <p:ext uri="{BB962C8B-B14F-4D97-AF65-F5344CB8AC3E}">
        <p14:creationId xmlns:p14="http://schemas.microsoft.com/office/powerpoint/2010/main" val="355952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20.png"/><Relationship Id="rId7" Type="http://schemas.openxmlformats.org/officeDocument/2006/relationships/image" Target="../media/image45.png"/><Relationship Id="rId12" Type="http://schemas.openxmlformats.org/officeDocument/2006/relationships/image" Target="../media/image38.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svg"/><Relationship Id="rId11" Type="http://schemas.openxmlformats.org/officeDocument/2006/relationships/image" Target="../media/image37.png"/><Relationship Id="rId5" Type="http://schemas.openxmlformats.org/officeDocument/2006/relationships/image" Target="../media/image22.png"/><Relationship Id="rId10" Type="http://schemas.openxmlformats.org/officeDocument/2006/relationships/image" Target="../media/image48.svg"/><Relationship Id="rId4" Type="http://schemas.openxmlformats.org/officeDocument/2006/relationships/image" Target="../media/image21.sv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7.xml"/><Relationship Id="rId11" Type="http://schemas.openxmlformats.org/officeDocument/2006/relationships/image" Target="../media/image63.svg"/><Relationship Id="rId5" Type="http://schemas.openxmlformats.org/officeDocument/2006/relationships/diagramQuickStyle" Target="../diagrams/quickStyle7.xml"/><Relationship Id="rId10" Type="http://schemas.openxmlformats.org/officeDocument/2006/relationships/image" Target="../media/image62.png"/><Relationship Id="rId4" Type="http://schemas.openxmlformats.org/officeDocument/2006/relationships/diagramLayout" Target="../diagrams/layout7.xml"/><Relationship Id="rId9" Type="http://schemas.openxmlformats.org/officeDocument/2006/relationships/image" Target="../media/image61.sv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3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12"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2">
            <a:extLst>
              <a:ext uri="{FF2B5EF4-FFF2-40B4-BE49-F238E27FC236}">
                <a16:creationId xmlns:a16="http://schemas.microsoft.com/office/drawing/2014/main" id="{5434194B-EB56-4062-98C6-CB72F287E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0022124"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24">
            <a:extLst>
              <a:ext uri="{FF2B5EF4-FFF2-40B4-BE49-F238E27FC236}">
                <a16:creationId xmlns:a16="http://schemas.microsoft.com/office/drawing/2014/main" id="{B3746DB1-35A8-422F-9955-4F8E75DBB07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ous-titre 2">
            <a:extLst>
              <a:ext uri="{FF2B5EF4-FFF2-40B4-BE49-F238E27FC236}">
                <a16:creationId xmlns:a16="http://schemas.microsoft.com/office/drawing/2014/main" id="{CB91C2A7-642D-40AC-982E-36A48B5F1F90}"/>
              </a:ext>
            </a:extLst>
          </p:cNvPr>
          <p:cNvSpPr>
            <a:spLocks noGrp="1"/>
          </p:cNvSpPr>
          <p:nvPr>
            <p:ph type="subTitle" idx="1"/>
          </p:nvPr>
        </p:nvSpPr>
        <p:spPr>
          <a:xfrm>
            <a:off x="5510990" y="5583052"/>
            <a:ext cx="5946202" cy="838831"/>
          </a:xfrm>
        </p:spPr>
        <p:txBody>
          <a:bodyPr anchor="b">
            <a:normAutofit/>
          </a:bodyPr>
          <a:lstStyle/>
          <a:p>
            <a:pPr algn="r"/>
            <a:r>
              <a:rPr lang="fr-BE" sz="1500" dirty="0">
                <a:solidFill>
                  <a:srgbClr val="000000"/>
                </a:solidFill>
              </a:rPr>
              <a:t>Mémoire présenté en vue de l’obtention du certificat de formation doctorale en sciences vétérinaires</a:t>
            </a:r>
          </a:p>
          <a:p>
            <a:pPr algn="r"/>
            <a:r>
              <a:rPr lang="fr-BE" sz="1500" dirty="0">
                <a:solidFill>
                  <a:srgbClr val="000000"/>
                </a:solidFill>
              </a:rPr>
              <a:t>26/09/19</a:t>
            </a:r>
          </a:p>
        </p:txBody>
      </p:sp>
      <p:sp>
        <p:nvSpPr>
          <p:cNvPr id="2" name="Titre 1">
            <a:extLst>
              <a:ext uri="{FF2B5EF4-FFF2-40B4-BE49-F238E27FC236}">
                <a16:creationId xmlns:a16="http://schemas.microsoft.com/office/drawing/2014/main" id="{4120EDD3-F773-4BA4-AA37-BCE9B81E4B95}"/>
              </a:ext>
            </a:extLst>
          </p:cNvPr>
          <p:cNvSpPr>
            <a:spLocks noGrp="1"/>
          </p:cNvSpPr>
          <p:nvPr>
            <p:ph type="ctrTitle"/>
          </p:nvPr>
        </p:nvSpPr>
        <p:spPr>
          <a:xfrm>
            <a:off x="5432966" y="3924914"/>
            <a:ext cx="5946579" cy="1514185"/>
          </a:xfrm>
        </p:spPr>
        <p:txBody>
          <a:bodyPr anchor="t">
            <a:normAutofit/>
          </a:bodyPr>
          <a:lstStyle/>
          <a:p>
            <a:pPr algn="r"/>
            <a:r>
              <a:rPr lang="fr-BE" sz="2800" b="1" dirty="0">
                <a:solidFill>
                  <a:srgbClr val="000000"/>
                </a:solidFill>
              </a:rPr>
              <a:t>Mise au point de techniques d’élevage de faux bourdons en Belgique et de la cryopréservation de leurs gamètes</a:t>
            </a:r>
            <a:endParaRPr lang="fr-BE" sz="2800" dirty="0">
              <a:solidFill>
                <a:srgbClr val="000000"/>
              </a:solidFill>
            </a:endParaRPr>
          </a:p>
        </p:txBody>
      </p:sp>
      <p:sp>
        <p:nvSpPr>
          <p:cNvPr id="33" name="Freeform 57">
            <a:extLst>
              <a:ext uri="{FF2B5EF4-FFF2-40B4-BE49-F238E27FC236}">
                <a16:creationId xmlns:a16="http://schemas.microsoft.com/office/drawing/2014/main" id="{B817D9AD-5E85-4E85-AC3E-43E24FA91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580219"/>
            <a:ext cx="4383459" cy="5287256"/>
          </a:xfrm>
          <a:custGeom>
            <a:avLst/>
            <a:gdLst>
              <a:gd name="connsiteX0" fmla="*/ 1504462 w 4383459"/>
              <a:gd name="connsiteY0" fmla="*/ 0 h 5287256"/>
              <a:gd name="connsiteX1" fmla="*/ 4383459 w 4383459"/>
              <a:gd name="connsiteY1" fmla="*/ 2878997 h 5287256"/>
              <a:gd name="connsiteX2" fmla="*/ 3114137 w 4383459"/>
              <a:gd name="connsiteY2" fmla="*/ 5266307 h 5287256"/>
              <a:gd name="connsiteX3" fmla="*/ 3079653 w 4383459"/>
              <a:gd name="connsiteY3" fmla="*/ 5287256 h 5287256"/>
              <a:gd name="connsiteX4" fmla="*/ 0 w 4383459"/>
              <a:gd name="connsiteY4" fmla="*/ 5287256 h 5287256"/>
              <a:gd name="connsiteX5" fmla="*/ 0 w 4383459"/>
              <a:gd name="connsiteY5" fmla="*/ 427769 h 5287256"/>
              <a:gd name="connsiteX6" fmla="*/ 132161 w 4383459"/>
              <a:gd name="connsiteY6" fmla="*/ 347480 h 5287256"/>
              <a:gd name="connsiteX7" fmla="*/ 1504462 w 4383459"/>
              <a:gd name="connsiteY7" fmla="*/ 0 h 528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83459" h="5287256">
                <a:moveTo>
                  <a:pt x="1504462" y="0"/>
                </a:moveTo>
                <a:cubicBezTo>
                  <a:pt x="3094488" y="0"/>
                  <a:pt x="4383459" y="1288971"/>
                  <a:pt x="4383459" y="2878997"/>
                </a:cubicBezTo>
                <a:cubicBezTo>
                  <a:pt x="4383459" y="3872763"/>
                  <a:pt x="3879955" y="4748930"/>
                  <a:pt x="3114137" y="5266307"/>
                </a:cubicBezTo>
                <a:lnTo>
                  <a:pt x="3079653" y="5287256"/>
                </a:lnTo>
                <a:lnTo>
                  <a:pt x="0" y="5287256"/>
                </a:lnTo>
                <a:lnTo>
                  <a:pt x="0" y="427769"/>
                </a:lnTo>
                <a:lnTo>
                  <a:pt x="132161" y="347480"/>
                </a:lnTo>
                <a:cubicBezTo>
                  <a:pt x="540096" y="125876"/>
                  <a:pt x="1007579" y="0"/>
                  <a:pt x="1504462"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8" descr="RÃ©sultat de recherche d'images pour &quot;farah uliege logo&quot;">
            <a:extLst>
              <a:ext uri="{FF2B5EF4-FFF2-40B4-BE49-F238E27FC236}">
                <a16:creationId xmlns:a16="http://schemas.microsoft.com/office/drawing/2014/main" id="{AC03C235-16FD-4420-A5B9-1155191CA7C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3181" y="2839031"/>
            <a:ext cx="3163437" cy="3163437"/>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Shape 28">
            <a:extLst>
              <a:ext uri="{FF2B5EF4-FFF2-40B4-BE49-F238E27FC236}">
                <a16:creationId xmlns:a16="http://schemas.microsoft.com/office/drawing/2014/main" id="{F0810290-E788-4DE3-B716-DBE58CC6A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2946" y="0"/>
            <a:ext cx="4185112" cy="3170097"/>
          </a:xfrm>
          <a:custGeom>
            <a:avLst/>
            <a:gdLst>
              <a:gd name="connsiteX0" fmla="*/ 301225 w 4185112"/>
              <a:gd name="connsiteY0" fmla="*/ 0 h 3170097"/>
              <a:gd name="connsiteX1" fmla="*/ 3883887 w 4185112"/>
              <a:gd name="connsiteY1" fmla="*/ 0 h 3170097"/>
              <a:gd name="connsiteX2" fmla="*/ 3932552 w 4185112"/>
              <a:gd name="connsiteY2" fmla="*/ 80105 h 3170097"/>
              <a:gd name="connsiteX3" fmla="*/ 4185112 w 4185112"/>
              <a:gd name="connsiteY3" fmla="*/ 1077541 h 3170097"/>
              <a:gd name="connsiteX4" fmla="*/ 2092556 w 4185112"/>
              <a:gd name="connsiteY4" fmla="*/ 3170097 h 3170097"/>
              <a:gd name="connsiteX5" fmla="*/ 0 w 4185112"/>
              <a:gd name="connsiteY5" fmla="*/ 1077541 h 3170097"/>
              <a:gd name="connsiteX6" fmla="*/ 252561 w 4185112"/>
              <a:gd name="connsiteY6" fmla="*/ 80105 h 317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5112" h="3170097">
                <a:moveTo>
                  <a:pt x="301225" y="0"/>
                </a:moveTo>
                <a:lnTo>
                  <a:pt x="3883887" y="0"/>
                </a:lnTo>
                <a:lnTo>
                  <a:pt x="3932552" y="80105"/>
                </a:lnTo>
                <a:cubicBezTo>
                  <a:pt x="4093621" y="376606"/>
                  <a:pt x="4185112" y="716389"/>
                  <a:pt x="4185112" y="1077541"/>
                </a:cubicBezTo>
                <a:cubicBezTo>
                  <a:pt x="4185112" y="2233228"/>
                  <a:pt x="3248243" y="3170097"/>
                  <a:pt x="2092556" y="3170097"/>
                </a:cubicBezTo>
                <a:cubicBezTo>
                  <a:pt x="936869" y="3170097"/>
                  <a:pt x="0" y="2233228"/>
                  <a:pt x="0" y="1077541"/>
                </a:cubicBezTo>
                <a:cubicBezTo>
                  <a:pt x="0" y="716389"/>
                  <a:pt x="91491" y="376606"/>
                  <a:pt x="252561" y="80105"/>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Graphique 10">
            <a:extLst>
              <a:ext uri="{FF2B5EF4-FFF2-40B4-BE49-F238E27FC236}">
                <a16:creationId xmlns:a16="http://schemas.microsoft.com/office/drawing/2014/main" id="{EF27DAC3-CAF8-4F69-8161-A503D264F1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18595" y="659801"/>
            <a:ext cx="2754249" cy="1204457"/>
          </a:xfrm>
          <a:prstGeom prst="rect">
            <a:avLst/>
          </a:prstGeom>
        </p:spPr>
      </p:pic>
    </p:spTree>
    <p:extLst>
      <p:ext uri="{BB962C8B-B14F-4D97-AF65-F5344CB8AC3E}">
        <p14:creationId xmlns:p14="http://schemas.microsoft.com/office/powerpoint/2010/main" val="679905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37243B-C7CD-4A99-B084-5438117C43DF}"/>
              </a:ext>
            </a:extLst>
          </p:cNvPr>
          <p:cNvSpPr>
            <a:spLocks noGrp="1"/>
          </p:cNvSpPr>
          <p:nvPr>
            <p:ph type="title"/>
          </p:nvPr>
        </p:nvSpPr>
        <p:spPr>
          <a:xfrm>
            <a:off x="742950" y="742951"/>
            <a:ext cx="3476625" cy="4962524"/>
          </a:xfrm>
          <a:solidFill>
            <a:schemeClr val="bg2"/>
          </a:solidFill>
          <a:ln>
            <a:solidFill>
              <a:schemeClr val="tx1"/>
            </a:solidFill>
          </a:ln>
        </p:spPr>
        <p:txBody>
          <a:bodyPr vert="horz" lIns="91440" tIns="45720" rIns="91440" bIns="45720" rtlCol="0" anchor="ctr">
            <a:normAutofit/>
          </a:bodyPr>
          <a:lstStyle/>
          <a:p>
            <a:pPr algn="ctr"/>
            <a:r>
              <a:rPr lang="en-US" sz="4800" kern="1200" dirty="0" err="1">
                <a:latin typeface="+mj-lt"/>
                <a:ea typeface="+mj-ea"/>
                <a:cs typeface="+mj-cs"/>
              </a:rPr>
              <a:t>Essai</a:t>
            </a:r>
            <a:r>
              <a:rPr lang="en-US" sz="4800" kern="1200" dirty="0">
                <a:latin typeface="+mj-lt"/>
                <a:ea typeface="+mj-ea"/>
                <a:cs typeface="+mj-cs"/>
              </a:rPr>
              <a:t> 1 bis : </a:t>
            </a:r>
            <a:r>
              <a:rPr lang="en-US" sz="4800" kern="1200" dirty="0" err="1">
                <a:latin typeface="+mj-lt"/>
                <a:ea typeface="+mj-ea"/>
                <a:cs typeface="+mj-cs"/>
              </a:rPr>
              <a:t>mâles</a:t>
            </a:r>
            <a:r>
              <a:rPr lang="en-US" sz="4800" kern="1200" dirty="0">
                <a:latin typeface="+mj-lt"/>
                <a:ea typeface="+mj-ea"/>
                <a:cs typeface="+mj-cs"/>
              </a:rPr>
              <a:t> </a:t>
            </a:r>
            <a:r>
              <a:rPr lang="en-US" sz="4800" kern="1200" dirty="0" err="1">
                <a:latin typeface="+mj-lt"/>
                <a:ea typeface="+mj-ea"/>
                <a:cs typeface="+mj-cs"/>
              </a:rPr>
              <a:t>encagés</a:t>
            </a:r>
            <a:r>
              <a:rPr lang="en-US" sz="4800" kern="1200" dirty="0">
                <a:latin typeface="+mj-lt"/>
                <a:ea typeface="+mj-ea"/>
                <a:cs typeface="+mj-cs"/>
              </a:rPr>
              <a:t> sur cadre </a:t>
            </a:r>
            <a:r>
              <a:rPr lang="en-US" sz="4800" kern="1200" dirty="0" err="1">
                <a:latin typeface="+mj-lt"/>
                <a:ea typeface="+mj-ea"/>
                <a:cs typeface="+mj-cs"/>
              </a:rPr>
              <a:t>d’ouvrière</a:t>
            </a:r>
            <a:r>
              <a:rPr lang="en-US" sz="4800" kern="1200" dirty="0">
                <a:latin typeface="+mj-lt"/>
                <a:ea typeface="+mj-ea"/>
                <a:cs typeface="+mj-cs"/>
              </a:rPr>
              <a:t> </a:t>
            </a:r>
          </a:p>
        </p:txBody>
      </p:sp>
      <p:pic>
        <p:nvPicPr>
          <p:cNvPr id="5" name="Espace réservé du contenu 4">
            <a:extLst>
              <a:ext uri="{FF2B5EF4-FFF2-40B4-BE49-F238E27FC236}">
                <a16:creationId xmlns:a16="http://schemas.microsoft.com/office/drawing/2014/main" id="{E192B9A3-3F13-45DC-8DE7-09256686CAF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4010" t="15202"/>
          <a:stretch/>
        </p:blipFill>
        <p:spPr>
          <a:xfrm>
            <a:off x="5153822" y="1064455"/>
            <a:ext cx="6553545" cy="4737032"/>
          </a:xfrm>
          <a:prstGeom prst="rect">
            <a:avLst/>
          </a:prstGeom>
        </p:spPr>
      </p:pic>
      <p:pic>
        <p:nvPicPr>
          <p:cNvPr id="6" name="Graphique 5" descr="Abeille">
            <a:extLst>
              <a:ext uri="{FF2B5EF4-FFF2-40B4-BE49-F238E27FC236}">
                <a16:creationId xmlns:a16="http://schemas.microsoft.com/office/drawing/2014/main" id="{F583B55C-B177-4BE2-8EDA-EAC599EE8C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34635" y="901613"/>
            <a:ext cx="619797" cy="619797"/>
          </a:xfrm>
          <a:prstGeom prst="rect">
            <a:avLst/>
          </a:prstGeom>
        </p:spPr>
      </p:pic>
      <p:sp>
        <p:nvSpPr>
          <p:cNvPr id="7" name="Ellipse 6">
            <a:extLst>
              <a:ext uri="{FF2B5EF4-FFF2-40B4-BE49-F238E27FC236}">
                <a16:creationId xmlns:a16="http://schemas.microsoft.com/office/drawing/2014/main" id="{195B98F5-3DFB-4F26-A096-23097B64CBBA}"/>
              </a:ext>
            </a:extLst>
          </p:cNvPr>
          <p:cNvSpPr/>
          <p:nvPr/>
        </p:nvSpPr>
        <p:spPr>
          <a:xfrm>
            <a:off x="9649475" y="1170180"/>
            <a:ext cx="190116" cy="125368"/>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41903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1.25E-6 -3.33333E-6 L -0.04063 -0.06713 C -0.04909 -0.08217 -0.06172 -0.09027 -0.07513 -0.09027 C -0.09024 -0.09027 -0.10234 -0.08217 -0.11081 -0.06713 L -0.1513 -3.33333E-6 " pathEditMode="relative" rAng="0" ptsTypes="AAAAA">
                                      <p:cBhvr>
                                        <p:cTn id="14" dur="1000" fill="hold"/>
                                        <p:tgtEl>
                                          <p:spTgt spid="6"/>
                                        </p:tgtEl>
                                        <p:attrNameLst>
                                          <p:attrName>ppt_x</p:attrName>
                                          <p:attrName>ppt_y</p:attrName>
                                        </p:attrNameLst>
                                      </p:cBhvr>
                                      <p:rCtr x="-7565" y="-4514"/>
                                    </p:animMotion>
                                  </p:childTnLst>
                                </p:cTn>
                              </p:par>
                              <p:par>
                                <p:cTn id="15" presetID="37" presetClass="path" presetSubtype="0" accel="50000" decel="50000" fill="hold" grpId="1" nodeType="withEffect">
                                  <p:stCondLst>
                                    <p:cond delay="0"/>
                                  </p:stCondLst>
                                  <p:childTnLst>
                                    <p:animMotion origin="layout" path="M 1.25E-6 -2.59259E-6 L -0.04063 -0.06713 C -0.04909 -0.08217 -0.06172 -0.09028 -0.07513 -0.09028 C -0.09024 -0.09028 -0.10234 -0.08217 -0.11081 -0.06713 L -0.1513 -2.59259E-6 " pathEditMode="relative" rAng="0" ptsTypes="AAAAA">
                                      <p:cBhvr>
                                        <p:cTn id="16" dur="1000" fill="hold"/>
                                        <p:tgtEl>
                                          <p:spTgt spid="7"/>
                                        </p:tgtEl>
                                        <p:attrNameLst>
                                          <p:attrName>ppt_x</p:attrName>
                                          <p:attrName>ppt_y</p:attrName>
                                        </p:attrNameLst>
                                      </p:cBhvr>
                                      <p:rCtr x="-7565" y="-45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C10D79-BD69-46BF-973A-187C7F422538}"/>
              </a:ext>
            </a:extLst>
          </p:cNvPr>
          <p:cNvSpPr>
            <a:spLocks noGrp="1"/>
          </p:cNvSpPr>
          <p:nvPr>
            <p:ph type="title"/>
          </p:nvPr>
        </p:nvSpPr>
        <p:spPr>
          <a:xfrm>
            <a:off x="838200" y="365125"/>
            <a:ext cx="10515600" cy="875846"/>
          </a:xfrm>
          <a:solidFill>
            <a:schemeClr val="bg2"/>
          </a:solidFill>
          <a:ln>
            <a:solidFill>
              <a:schemeClr val="tx1"/>
            </a:solidFill>
          </a:ln>
        </p:spPr>
        <p:txBody>
          <a:bodyPr>
            <a:normAutofit/>
          </a:bodyPr>
          <a:lstStyle/>
          <a:p>
            <a:pPr algn="ctr"/>
            <a:r>
              <a:rPr lang="fr-BE" sz="4800" dirty="0"/>
              <a:t>Essai 2: Ruchette sert de prison</a:t>
            </a:r>
          </a:p>
        </p:txBody>
      </p:sp>
      <p:sp>
        <p:nvSpPr>
          <p:cNvPr id="7" name="Rectangle 6">
            <a:extLst>
              <a:ext uri="{FF2B5EF4-FFF2-40B4-BE49-F238E27FC236}">
                <a16:creationId xmlns:a16="http://schemas.microsoft.com/office/drawing/2014/main" id="{DFD55164-4479-4B74-AFDA-00FC122E997A}"/>
              </a:ext>
            </a:extLst>
          </p:cNvPr>
          <p:cNvSpPr/>
          <p:nvPr/>
        </p:nvSpPr>
        <p:spPr>
          <a:xfrm>
            <a:off x="3588464" y="4794809"/>
            <a:ext cx="4125474" cy="1382156"/>
          </a:xfrm>
          <a:prstGeom prst="rect">
            <a:avLst/>
          </a:prstGeom>
          <a:solidFill>
            <a:schemeClr val="bg2">
              <a:lumMod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a:extLst>
              <a:ext uri="{FF2B5EF4-FFF2-40B4-BE49-F238E27FC236}">
                <a16:creationId xmlns:a16="http://schemas.microsoft.com/office/drawing/2014/main" id="{E73A0278-FC27-46D0-80ED-D81001586E98}"/>
              </a:ext>
            </a:extLst>
          </p:cNvPr>
          <p:cNvSpPr/>
          <p:nvPr/>
        </p:nvSpPr>
        <p:spPr>
          <a:xfrm>
            <a:off x="3588464" y="4591782"/>
            <a:ext cx="4125473" cy="203027"/>
          </a:xfrm>
          <a:prstGeom prst="rect">
            <a:avLst/>
          </a:prstGeom>
          <a:pattFill prst="openDmnd">
            <a:fgClr>
              <a:schemeClr val="accent1"/>
            </a:fgClr>
            <a:bgClr>
              <a:schemeClr val="bg1"/>
            </a:bgClr>
          </a:patt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a:extLst>
              <a:ext uri="{FF2B5EF4-FFF2-40B4-BE49-F238E27FC236}">
                <a16:creationId xmlns:a16="http://schemas.microsoft.com/office/drawing/2014/main" id="{3687CD24-17A2-4993-BFCA-E09D6612E286}"/>
              </a:ext>
            </a:extLst>
          </p:cNvPr>
          <p:cNvSpPr/>
          <p:nvPr/>
        </p:nvSpPr>
        <p:spPr>
          <a:xfrm>
            <a:off x="3588464" y="1825625"/>
            <a:ext cx="4125473" cy="276615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0" name="Graphique 9" descr="Barrière">
            <a:extLst>
              <a:ext uri="{FF2B5EF4-FFF2-40B4-BE49-F238E27FC236}">
                <a16:creationId xmlns:a16="http://schemas.microsoft.com/office/drawing/2014/main" id="{A04750FA-9DE8-40C1-81F4-3487004ACF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31783" y="4232577"/>
            <a:ext cx="671754" cy="718409"/>
          </a:xfrm>
          <a:prstGeom prst="rect">
            <a:avLst/>
          </a:prstGeom>
        </p:spPr>
      </p:pic>
      <p:sp>
        <p:nvSpPr>
          <p:cNvPr id="11" name="Rectangle : en biseau 10">
            <a:extLst>
              <a:ext uri="{FF2B5EF4-FFF2-40B4-BE49-F238E27FC236}">
                <a16:creationId xmlns:a16="http://schemas.microsoft.com/office/drawing/2014/main" id="{6F4C16A0-AF4C-4E96-BB7D-289468873B1E}"/>
              </a:ext>
            </a:extLst>
          </p:cNvPr>
          <p:cNvSpPr/>
          <p:nvPr/>
        </p:nvSpPr>
        <p:spPr>
          <a:xfrm>
            <a:off x="3588463" y="1825625"/>
            <a:ext cx="686682" cy="2766156"/>
          </a:xfrm>
          <a:prstGeom prst="bevel">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 en biseau 11">
            <a:extLst>
              <a:ext uri="{FF2B5EF4-FFF2-40B4-BE49-F238E27FC236}">
                <a16:creationId xmlns:a16="http://schemas.microsoft.com/office/drawing/2014/main" id="{2342297F-57F1-4C4E-A725-40AEA2DF73BA}"/>
              </a:ext>
            </a:extLst>
          </p:cNvPr>
          <p:cNvSpPr/>
          <p:nvPr/>
        </p:nvSpPr>
        <p:spPr>
          <a:xfrm>
            <a:off x="4275145" y="1825625"/>
            <a:ext cx="686682" cy="2766156"/>
          </a:xfrm>
          <a:prstGeom prst="bevel">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Rectangle : en biseau 12">
            <a:extLst>
              <a:ext uri="{FF2B5EF4-FFF2-40B4-BE49-F238E27FC236}">
                <a16:creationId xmlns:a16="http://schemas.microsoft.com/office/drawing/2014/main" id="{FD2A6756-EE50-42A5-9897-D61DBBC47B8A}"/>
              </a:ext>
            </a:extLst>
          </p:cNvPr>
          <p:cNvSpPr/>
          <p:nvPr/>
        </p:nvSpPr>
        <p:spPr>
          <a:xfrm>
            <a:off x="4961825" y="1825625"/>
            <a:ext cx="686682" cy="2766156"/>
          </a:xfrm>
          <a:prstGeom prst="bevel">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 en biseau 13">
            <a:extLst>
              <a:ext uri="{FF2B5EF4-FFF2-40B4-BE49-F238E27FC236}">
                <a16:creationId xmlns:a16="http://schemas.microsoft.com/office/drawing/2014/main" id="{E7F39C72-620F-480E-A701-3D8A4AB4F2CF}"/>
              </a:ext>
            </a:extLst>
          </p:cNvPr>
          <p:cNvSpPr/>
          <p:nvPr/>
        </p:nvSpPr>
        <p:spPr>
          <a:xfrm>
            <a:off x="5648505" y="1825625"/>
            <a:ext cx="686682" cy="2766156"/>
          </a:xfrm>
          <a:prstGeom prst="bevel">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 en biseau 14">
            <a:extLst>
              <a:ext uri="{FF2B5EF4-FFF2-40B4-BE49-F238E27FC236}">
                <a16:creationId xmlns:a16="http://schemas.microsoft.com/office/drawing/2014/main" id="{97E536C1-7AB4-4447-9B27-A5A3541E0062}"/>
              </a:ext>
            </a:extLst>
          </p:cNvPr>
          <p:cNvSpPr/>
          <p:nvPr/>
        </p:nvSpPr>
        <p:spPr>
          <a:xfrm>
            <a:off x="6335185" y="1825625"/>
            <a:ext cx="686682" cy="2766156"/>
          </a:xfrm>
          <a:prstGeom prst="bevel">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 en biseau 15">
            <a:extLst>
              <a:ext uri="{FF2B5EF4-FFF2-40B4-BE49-F238E27FC236}">
                <a16:creationId xmlns:a16="http://schemas.microsoft.com/office/drawing/2014/main" id="{53ABA688-672E-4461-BC82-9CBBD42D7331}"/>
              </a:ext>
            </a:extLst>
          </p:cNvPr>
          <p:cNvSpPr/>
          <p:nvPr/>
        </p:nvSpPr>
        <p:spPr>
          <a:xfrm>
            <a:off x="7027256" y="1825625"/>
            <a:ext cx="686682" cy="2766156"/>
          </a:xfrm>
          <a:prstGeom prst="bevel">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7" name="Graphique 16" descr="Masculin">
            <a:extLst>
              <a:ext uri="{FF2B5EF4-FFF2-40B4-BE49-F238E27FC236}">
                <a16:creationId xmlns:a16="http://schemas.microsoft.com/office/drawing/2014/main" id="{90BEBA55-8907-4CFE-8991-2C4C967625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55502" y="2951012"/>
            <a:ext cx="671754" cy="718409"/>
          </a:xfrm>
          <a:prstGeom prst="rect">
            <a:avLst/>
          </a:prstGeom>
        </p:spPr>
      </p:pic>
      <p:pic>
        <p:nvPicPr>
          <p:cNvPr id="18" name="Graphique 17" descr="Masculin">
            <a:extLst>
              <a:ext uri="{FF2B5EF4-FFF2-40B4-BE49-F238E27FC236}">
                <a16:creationId xmlns:a16="http://schemas.microsoft.com/office/drawing/2014/main" id="{F1F13776-EC56-4F4D-9C3C-80307AD9EF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48503" y="2951012"/>
            <a:ext cx="671754" cy="718409"/>
          </a:xfrm>
          <a:prstGeom prst="rect">
            <a:avLst/>
          </a:prstGeom>
        </p:spPr>
      </p:pic>
      <p:pic>
        <p:nvPicPr>
          <p:cNvPr id="19" name="Graphique 18" descr="Masculin">
            <a:extLst>
              <a:ext uri="{FF2B5EF4-FFF2-40B4-BE49-F238E27FC236}">
                <a16:creationId xmlns:a16="http://schemas.microsoft.com/office/drawing/2014/main" id="{C41BD8DC-2F59-4B63-9D32-85288B0974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2230" y="2951012"/>
            <a:ext cx="671754" cy="718409"/>
          </a:xfrm>
          <a:prstGeom prst="rect">
            <a:avLst/>
          </a:prstGeom>
        </p:spPr>
      </p:pic>
      <p:sp>
        <p:nvSpPr>
          <p:cNvPr id="3" name="ZoneTexte 2">
            <a:extLst>
              <a:ext uri="{FF2B5EF4-FFF2-40B4-BE49-F238E27FC236}">
                <a16:creationId xmlns:a16="http://schemas.microsoft.com/office/drawing/2014/main" id="{C0710D01-B30C-42B8-ACCF-A3A6E49F6B3A}"/>
              </a:ext>
            </a:extLst>
          </p:cNvPr>
          <p:cNvSpPr txBox="1"/>
          <p:nvPr/>
        </p:nvSpPr>
        <p:spPr>
          <a:xfrm>
            <a:off x="1382306" y="2829568"/>
            <a:ext cx="1256434" cy="646331"/>
          </a:xfrm>
          <a:prstGeom prst="rect">
            <a:avLst/>
          </a:prstGeom>
          <a:noFill/>
        </p:spPr>
        <p:txBody>
          <a:bodyPr wrap="none" rtlCol="0">
            <a:spAutoFit/>
          </a:bodyPr>
          <a:lstStyle/>
          <a:p>
            <a:r>
              <a:rPr lang="fr-FR" sz="3600" dirty="0"/>
              <a:t>C</a:t>
            </a:r>
            <a:r>
              <a:rPr lang="fr-BE" sz="3600" dirty="0" err="1"/>
              <a:t>orps</a:t>
            </a:r>
            <a:endParaRPr lang="fr-BE" sz="3600" dirty="0"/>
          </a:p>
        </p:txBody>
      </p:sp>
      <p:sp>
        <p:nvSpPr>
          <p:cNvPr id="20" name="ZoneTexte 19">
            <a:extLst>
              <a:ext uri="{FF2B5EF4-FFF2-40B4-BE49-F238E27FC236}">
                <a16:creationId xmlns:a16="http://schemas.microsoft.com/office/drawing/2014/main" id="{95A89100-D3A6-4F39-8D23-CBCB826ED6CC}"/>
              </a:ext>
            </a:extLst>
          </p:cNvPr>
          <p:cNvSpPr txBox="1"/>
          <p:nvPr/>
        </p:nvSpPr>
        <p:spPr>
          <a:xfrm>
            <a:off x="1382306" y="5162721"/>
            <a:ext cx="1526380" cy="646331"/>
          </a:xfrm>
          <a:prstGeom prst="rect">
            <a:avLst/>
          </a:prstGeom>
          <a:noFill/>
        </p:spPr>
        <p:txBody>
          <a:bodyPr wrap="none" rtlCol="0">
            <a:spAutoFit/>
          </a:bodyPr>
          <a:lstStyle/>
          <a:p>
            <a:r>
              <a:rPr lang="fr-FR" sz="3600" dirty="0"/>
              <a:t>H</a:t>
            </a:r>
            <a:r>
              <a:rPr lang="fr-BE" sz="3600" dirty="0" err="1"/>
              <a:t>ausse</a:t>
            </a:r>
            <a:endParaRPr lang="fr-BE" dirty="0"/>
          </a:p>
        </p:txBody>
      </p:sp>
    </p:spTree>
    <p:extLst>
      <p:ext uri="{BB962C8B-B14F-4D97-AF65-F5344CB8AC3E}">
        <p14:creationId xmlns:p14="http://schemas.microsoft.com/office/powerpoint/2010/main" val="112771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space réservé du contenu 4">
            <a:extLst>
              <a:ext uri="{FF2B5EF4-FFF2-40B4-BE49-F238E27FC236}">
                <a16:creationId xmlns:a16="http://schemas.microsoft.com/office/drawing/2014/main" id="{5C5C37CD-834F-45AA-A2C9-E93507C4CC3C}"/>
              </a:ext>
            </a:extLst>
          </p:cNvPr>
          <p:cNvPicPr>
            <a:picLocks noChangeAspect="1"/>
          </p:cNvPicPr>
          <p:nvPr/>
        </p:nvPicPr>
        <p:blipFill rotWithShape="1">
          <a:blip r:embed="rId2">
            <a:extLst>
              <a:ext uri="{28A0092B-C50C-407E-A947-70E740481C1C}">
                <a14:useLocalDpi xmlns:a14="http://schemas.microsoft.com/office/drawing/2010/main" val="0"/>
              </a:ext>
            </a:extLst>
          </a:blip>
          <a:srcRect b="2598"/>
          <a:stretch/>
        </p:blipFill>
        <p:spPr>
          <a:xfrm>
            <a:off x="20" y="10"/>
            <a:ext cx="12191980" cy="6857990"/>
          </a:xfrm>
          <a:prstGeom prst="rect">
            <a:avLst/>
          </a:prstGeom>
        </p:spPr>
      </p:pic>
      <p:sp>
        <p:nvSpPr>
          <p:cNvPr id="19" name="Rectangle 1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re 1">
            <a:extLst>
              <a:ext uri="{FF2B5EF4-FFF2-40B4-BE49-F238E27FC236}">
                <a16:creationId xmlns:a16="http://schemas.microsoft.com/office/drawing/2014/main" id="{3421A418-3E44-4932-8CCD-7F2A82EEAFBC}"/>
              </a:ext>
            </a:extLst>
          </p:cNvPr>
          <p:cNvSpPr txBox="1">
            <a:spLocks/>
          </p:cNvSpPr>
          <p:nvPr/>
        </p:nvSpPr>
        <p:spPr>
          <a:xfrm>
            <a:off x="523875" y="5317240"/>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a:solidFill>
                  <a:schemeClr val="tx1">
                    <a:lumMod val="85000"/>
                    <a:lumOff val="15000"/>
                  </a:schemeClr>
                </a:solidFill>
              </a:rPr>
              <a:t>Esssai 2 : Massacres des males </a:t>
            </a:r>
            <a:endParaRPr lang="en-US" sz="3600" dirty="0">
              <a:solidFill>
                <a:schemeClr val="tx1">
                  <a:lumMod val="85000"/>
                  <a:lumOff val="15000"/>
                </a:schemeClr>
              </a:solidFill>
            </a:endParaRPr>
          </a:p>
        </p:txBody>
      </p:sp>
      <p:cxnSp>
        <p:nvCxnSpPr>
          <p:cNvPr id="21" name="Straight Connector 2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8336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re 1">
            <a:extLst>
              <a:ext uri="{FF2B5EF4-FFF2-40B4-BE49-F238E27FC236}">
                <a16:creationId xmlns:a16="http://schemas.microsoft.com/office/drawing/2014/main" id="{4CE5EA76-8F0C-4C33-A4E3-34D867F9814D}"/>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rgbClr val="FFFFFF"/>
                </a:solidFill>
                <a:latin typeface="+mj-lt"/>
                <a:ea typeface="+mj-ea"/>
                <a:cs typeface="+mj-cs"/>
              </a:rPr>
              <a:t>Une cage contient des mâles nés le même jour</a:t>
            </a:r>
          </a:p>
        </p:txBody>
      </p:sp>
      <p:pic>
        <p:nvPicPr>
          <p:cNvPr id="5" name="Image 4" descr="Une image contenant mur, intérieur, sale, salle de bain&#10;&#10;Description générée automatiquement">
            <a:extLst>
              <a:ext uri="{FF2B5EF4-FFF2-40B4-BE49-F238E27FC236}">
                <a16:creationId xmlns:a16="http://schemas.microsoft.com/office/drawing/2014/main" id="{1DBA5218-8221-4EA9-A4BC-00F80C87C101}"/>
              </a:ext>
            </a:extLst>
          </p:cNvPr>
          <p:cNvPicPr>
            <a:picLocks noChangeAspect="1"/>
          </p:cNvPicPr>
          <p:nvPr/>
        </p:nvPicPr>
        <p:blipFill rotWithShape="1">
          <a:blip r:embed="rId3">
            <a:extLst>
              <a:ext uri="{28A0092B-C50C-407E-A947-70E740481C1C}">
                <a14:useLocalDpi xmlns:a14="http://schemas.microsoft.com/office/drawing/2010/main" val="0"/>
              </a:ext>
            </a:extLst>
          </a:blip>
          <a:srcRect r="3" b="22848"/>
          <a:stretch/>
        </p:blipFill>
        <p:spPr>
          <a:xfrm rot="16200000">
            <a:off x="880058" y="-240690"/>
            <a:ext cx="3026834" cy="4151681"/>
          </a:xfrm>
          <a:prstGeom prst="rect">
            <a:avLst/>
          </a:prstGeom>
        </p:spPr>
      </p:pic>
      <p:pic>
        <p:nvPicPr>
          <p:cNvPr id="11" name="Image 10" descr="Une image contenant bâtiment&#10;&#10;Description générée automatiquement">
            <a:extLst>
              <a:ext uri="{FF2B5EF4-FFF2-40B4-BE49-F238E27FC236}">
                <a16:creationId xmlns:a16="http://schemas.microsoft.com/office/drawing/2014/main" id="{ED80ABF1-EBD1-42B3-970C-FFCD519C0575}"/>
              </a:ext>
            </a:extLst>
          </p:cNvPr>
          <p:cNvPicPr>
            <a:picLocks noChangeAspect="1"/>
          </p:cNvPicPr>
          <p:nvPr/>
        </p:nvPicPr>
        <p:blipFill rotWithShape="1">
          <a:blip r:embed="rId4">
            <a:extLst>
              <a:ext uri="{28A0092B-C50C-407E-A947-70E740481C1C}">
                <a14:useLocalDpi xmlns:a14="http://schemas.microsoft.com/office/drawing/2010/main" val="0"/>
              </a:ext>
            </a:extLst>
          </a:blip>
          <a:srcRect t="1544" r="1" b="2336"/>
          <a:stretch/>
        </p:blipFill>
        <p:spPr>
          <a:xfrm>
            <a:off x="4638955" y="321733"/>
            <a:ext cx="3539976" cy="2985818"/>
          </a:xfrm>
          <a:prstGeom prst="rect">
            <a:avLst/>
          </a:prstGeom>
        </p:spPr>
      </p:pic>
      <p:pic>
        <p:nvPicPr>
          <p:cNvPr id="9" name="Espace réservé du contenu 8">
            <a:extLst>
              <a:ext uri="{FF2B5EF4-FFF2-40B4-BE49-F238E27FC236}">
                <a16:creationId xmlns:a16="http://schemas.microsoft.com/office/drawing/2014/main" id="{54FF94E1-C0A7-42C4-B8EE-F66A07ED0DA8}"/>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3330" b="704"/>
          <a:stretch/>
        </p:blipFill>
        <p:spPr>
          <a:xfrm>
            <a:off x="8348570" y="321734"/>
            <a:ext cx="3535590" cy="2985818"/>
          </a:xfrm>
          <a:prstGeom prst="rect">
            <a:avLst/>
          </a:prstGeom>
        </p:spPr>
      </p:pic>
      <p:cxnSp>
        <p:nvCxnSpPr>
          <p:cNvPr id="23" name="Straight Connector 18">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AutoShape 2">
            <a:extLst>
              <a:ext uri="{FF2B5EF4-FFF2-40B4-BE49-F238E27FC236}">
                <a16:creationId xmlns:a16="http://schemas.microsoft.com/office/drawing/2014/main" id="{899D3CFD-3AE4-43FC-A4D1-24F914F7318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BE"/>
          </a:p>
        </p:txBody>
      </p:sp>
      <p:sp>
        <p:nvSpPr>
          <p:cNvPr id="4" name="ZoneTexte 3">
            <a:extLst>
              <a:ext uri="{FF2B5EF4-FFF2-40B4-BE49-F238E27FC236}">
                <a16:creationId xmlns:a16="http://schemas.microsoft.com/office/drawing/2014/main" id="{7BD77C59-2BFB-4639-9CC4-D2CF9C211639}"/>
              </a:ext>
            </a:extLst>
          </p:cNvPr>
          <p:cNvSpPr txBox="1"/>
          <p:nvPr/>
        </p:nvSpPr>
        <p:spPr>
          <a:xfrm>
            <a:off x="391428" y="3627120"/>
            <a:ext cx="4255460" cy="338554"/>
          </a:xfrm>
          <a:prstGeom prst="rect">
            <a:avLst/>
          </a:prstGeom>
          <a:noFill/>
        </p:spPr>
        <p:txBody>
          <a:bodyPr wrap="none" rtlCol="0">
            <a:spAutoFit/>
          </a:bodyPr>
          <a:lstStyle/>
          <a:p>
            <a:r>
              <a:rPr lang="fr-BE" sz="1600" dirty="0"/>
              <a:t>Egyptien et al. </a:t>
            </a:r>
            <a:r>
              <a:rPr lang="fr-BE" sz="1600" dirty="0" err="1"/>
              <a:t>Apimondia</a:t>
            </a:r>
            <a:r>
              <a:rPr lang="fr-BE" sz="1600" dirty="0"/>
              <a:t> 2019 oral </a:t>
            </a:r>
            <a:r>
              <a:rPr lang="fr-BE" sz="1600" dirty="0" err="1"/>
              <a:t>presentation</a:t>
            </a:r>
            <a:endParaRPr lang="fr-BE" sz="1600" dirty="0"/>
          </a:p>
        </p:txBody>
      </p:sp>
    </p:spTree>
    <p:extLst>
      <p:ext uri="{BB962C8B-B14F-4D97-AF65-F5344CB8AC3E}">
        <p14:creationId xmlns:p14="http://schemas.microsoft.com/office/powerpoint/2010/main" val="3353542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94C094-261A-4234-BCA4-861C6795D9A9}"/>
              </a:ext>
            </a:extLst>
          </p:cNvPr>
          <p:cNvSpPr>
            <a:spLocks noGrp="1"/>
          </p:cNvSpPr>
          <p:nvPr>
            <p:ph type="title"/>
          </p:nvPr>
        </p:nvSpPr>
        <p:spPr>
          <a:xfrm>
            <a:off x="838200" y="365125"/>
            <a:ext cx="10515600" cy="1325563"/>
          </a:xfrm>
        </p:spPr>
        <p:txBody>
          <a:bodyPr>
            <a:normAutofit/>
          </a:bodyPr>
          <a:lstStyle/>
          <a:p>
            <a:pPr algn="ctr"/>
            <a:r>
              <a:rPr lang="fr-BE" dirty="0"/>
              <a:t>Essai 3: Elevage et Stockage</a:t>
            </a:r>
          </a:p>
        </p:txBody>
      </p:sp>
      <p:sp>
        <p:nvSpPr>
          <p:cNvPr id="6" name="Rectangle : en biseau 5">
            <a:extLst>
              <a:ext uri="{FF2B5EF4-FFF2-40B4-BE49-F238E27FC236}">
                <a16:creationId xmlns:a16="http://schemas.microsoft.com/office/drawing/2014/main" id="{CA388B05-F3F4-4F14-B758-F63A22260D3D}"/>
              </a:ext>
            </a:extLst>
          </p:cNvPr>
          <p:cNvSpPr/>
          <p:nvPr/>
        </p:nvSpPr>
        <p:spPr>
          <a:xfrm>
            <a:off x="2155129" y="1825625"/>
            <a:ext cx="863112" cy="4347341"/>
          </a:xfrm>
          <a:prstGeom prst="bevel">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 en biseau 6">
            <a:extLst>
              <a:ext uri="{FF2B5EF4-FFF2-40B4-BE49-F238E27FC236}">
                <a16:creationId xmlns:a16="http://schemas.microsoft.com/office/drawing/2014/main" id="{1A161105-EFDD-48CB-83BB-1D3E129F8E63}"/>
              </a:ext>
            </a:extLst>
          </p:cNvPr>
          <p:cNvSpPr/>
          <p:nvPr/>
        </p:nvSpPr>
        <p:spPr>
          <a:xfrm>
            <a:off x="3157792" y="1825625"/>
            <a:ext cx="863112" cy="4347341"/>
          </a:xfrm>
          <a:prstGeom prst="bevel">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 en biseau 7">
            <a:extLst>
              <a:ext uri="{FF2B5EF4-FFF2-40B4-BE49-F238E27FC236}">
                <a16:creationId xmlns:a16="http://schemas.microsoft.com/office/drawing/2014/main" id="{BACAD61A-DAB2-49DC-AFB3-F99EFC35047E}"/>
              </a:ext>
            </a:extLst>
          </p:cNvPr>
          <p:cNvSpPr/>
          <p:nvPr/>
        </p:nvSpPr>
        <p:spPr>
          <a:xfrm>
            <a:off x="4160453" y="1825625"/>
            <a:ext cx="863112" cy="4347341"/>
          </a:xfrm>
          <a:prstGeom prst="bevel">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 en biseau 8">
            <a:extLst>
              <a:ext uri="{FF2B5EF4-FFF2-40B4-BE49-F238E27FC236}">
                <a16:creationId xmlns:a16="http://schemas.microsoft.com/office/drawing/2014/main" id="{0F7C20DB-C569-4093-8C72-9F9AFDDBB358}"/>
              </a:ext>
            </a:extLst>
          </p:cNvPr>
          <p:cNvSpPr/>
          <p:nvPr/>
        </p:nvSpPr>
        <p:spPr>
          <a:xfrm>
            <a:off x="5163116" y="1825625"/>
            <a:ext cx="863112" cy="4347341"/>
          </a:xfrm>
          <a:prstGeom prst="bevel">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 en biseau 9">
            <a:extLst>
              <a:ext uri="{FF2B5EF4-FFF2-40B4-BE49-F238E27FC236}">
                <a16:creationId xmlns:a16="http://schemas.microsoft.com/office/drawing/2014/main" id="{A1DE8B7F-4884-427F-AC84-AE907ABC3A26}"/>
              </a:ext>
            </a:extLst>
          </p:cNvPr>
          <p:cNvSpPr/>
          <p:nvPr/>
        </p:nvSpPr>
        <p:spPr>
          <a:xfrm>
            <a:off x="6165780" y="1825625"/>
            <a:ext cx="863108" cy="4347341"/>
          </a:xfrm>
          <a:prstGeom prst="bevel">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Rectangle : en biseau 12">
            <a:extLst>
              <a:ext uri="{FF2B5EF4-FFF2-40B4-BE49-F238E27FC236}">
                <a16:creationId xmlns:a16="http://schemas.microsoft.com/office/drawing/2014/main" id="{EC7353A5-D085-449C-9B03-FDCC6E81CBDD}"/>
              </a:ext>
            </a:extLst>
          </p:cNvPr>
          <p:cNvSpPr/>
          <p:nvPr/>
        </p:nvSpPr>
        <p:spPr>
          <a:xfrm>
            <a:off x="9173765" y="1825625"/>
            <a:ext cx="863108" cy="4347341"/>
          </a:xfrm>
          <a:prstGeom prst="bevel">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 en biseau 13">
            <a:extLst>
              <a:ext uri="{FF2B5EF4-FFF2-40B4-BE49-F238E27FC236}">
                <a16:creationId xmlns:a16="http://schemas.microsoft.com/office/drawing/2014/main" id="{C899F161-D174-48A4-B834-CCA40DEC781E}"/>
              </a:ext>
            </a:extLst>
          </p:cNvPr>
          <p:cNvSpPr/>
          <p:nvPr/>
        </p:nvSpPr>
        <p:spPr>
          <a:xfrm>
            <a:off x="10176427" y="1825625"/>
            <a:ext cx="863108" cy="4347341"/>
          </a:xfrm>
          <a:prstGeom prst="bevel">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 en biseau 14">
            <a:extLst>
              <a:ext uri="{FF2B5EF4-FFF2-40B4-BE49-F238E27FC236}">
                <a16:creationId xmlns:a16="http://schemas.microsoft.com/office/drawing/2014/main" id="{860F3A2E-A9D5-4F38-8DC4-CD6BD3627684}"/>
              </a:ext>
            </a:extLst>
          </p:cNvPr>
          <p:cNvSpPr/>
          <p:nvPr/>
        </p:nvSpPr>
        <p:spPr>
          <a:xfrm>
            <a:off x="1152468" y="1825625"/>
            <a:ext cx="863112" cy="4347341"/>
          </a:xfrm>
          <a:prstGeom prst="bevel">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6" name="Graphique 15" descr="Couronne">
            <a:extLst>
              <a:ext uri="{FF2B5EF4-FFF2-40B4-BE49-F238E27FC236}">
                <a16:creationId xmlns:a16="http://schemas.microsoft.com/office/drawing/2014/main" id="{4FEC45D4-0B17-4B73-96F6-3CD325B414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48409" y="3398287"/>
            <a:ext cx="844346" cy="821976"/>
          </a:xfrm>
          <a:prstGeom prst="rect">
            <a:avLst/>
          </a:prstGeom>
        </p:spPr>
      </p:pic>
      <p:pic>
        <p:nvPicPr>
          <p:cNvPr id="17" name="Graphique 16" descr="Masculin">
            <a:extLst>
              <a:ext uri="{FF2B5EF4-FFF2-40B4-BE49-F238E27FC236}">
                <a16:creationId xmlns:a16="http://schemas.microsoft.com/office/drawing/2014/main" id="{071B8930-8A54-4E93-B021-F213C17850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92530" y="3588304"/>
            <a:ext cx="844346" cy="821976"/>
          </a:xfrm>
          <a:prstGeom prst="rect">
            <a:avLst/>
          </a:prstGeom>
        </p:spPr>
      </p:pic>
      <p:grpSp>
        <p:nvGrpSpPr>
          <p:cNvPr id="5" name="Groupe 4">
            <a:extLst>
              <a:ext uri="{FF2B5EF4-FFF2-40B4-BE49-F238E27FC236}">
                <a16:creationId xmlns:a16="http://schemas.microsoft.com/office/drawing/2014/main" id="{9E360C32-5A01-410E-BB0E-C50E96395C03}"/>
              </a:ext>
            </a:extLst>
          </p:cNvPr>
          <p:cNvGrpSpPr/>
          <p:nvPr/>
        </p:nvGrpSpPr>
        <p:grpSpPr>
          <a:xfrm>
            <a:off x="8171101" y="1825625"/>
            <a:ext cx="863112" cy="4347341"/>
            <a:chOff x="8171101" y="1825625"/>
            <a:chExt cx="863112" cy="4347341"/>
          </a:xfrm>
        </p:grpSpPr>
        <p:sp>
          <p:nvSpPr>
            <p:cNvPr id="11" name="Rectangle : en biseau 10">
              <a:extLst>
                <a:ext uri="{FF2B5EF4-FFF2-40B4-BE49-F238E27FC236}">
                  <a16:creationId xmlns:a16="http://schemas.microsoft.com/office/drawing/2014/main" id="{70BDE052-704D-42B6-B6F4-5C07DEDC5AEB}"/>
                </a:ext>
              </a:extLst>
            </p:cNvPr>
            <p:cNvSpPr/>
            <p:nvPr/>
          </p:nvSpPr>
          <p:spPr>
            <a:xfrm>
              <a:off x="8171101" y="1825625"/>
              <a:ext cx="863112" cy="4347341"/>
            </a:xfrm>
            <a:prstGeom prst="bevel">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8" name="Graphique 17" descr="Barrière">
              <a:extLst>
                <a:ext uri="{FF2B5EF4-FFF2-40B4-BE49-F238E27FC236}">
                  <a16:creationId xmlns:a16="http://schemas.microsoft.com/office/drawing/2014/main" id="{0C9F1C11-99EF-46DF-9B02-B58552C4863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80484" y="3588301"/>
              <a:ext cx="844346" cy="821976"/>
            </a:xfrm>
            <a:prstGeom prst="rect">
              <a:avLst/>
            </a:prstGeom>
          </p:spPr>
        </p:pic>
      </p:grpSp>
      <p:grpSp>
        <p:nvGrpSpPr>
          <p:cNvPr id="3" name="Groupe 2">
            <a:extLst>
              <a:ext uri="{FF2B5EF4-FFF2-40B4-BE49-F238E27FC236}">
                <a16:creationId xmlns:a16="http://schemas.microsoft.com/office/drawing/2014/main" id="{681C51DE-8E56-4E60-86B7-08067F05A8AD}"/>
              </a:ext>
            </a:extLst>
          </p:cNvPr>
          <p:cNvGrpSpPr/>
          <p:nvPr/>
        </p:nvGrpSpPr>
        <p:grpSpPr>
          <a:xfrm>
            <a:off x="7168440" y="1829622"/>
            <a:ext cx="863112" cy="4347341"/>
            <a:chOff x="7168440" y="1829622"/>
            <a:chExt cx="863112" cy="4347341"/>
          </a:xfrm>
        </p:grpSpPr>
        <p:sp>
          <p:nvSpPr>
            <p:cNvPr id="12" name="Rectangle : en biseau 11">
              <a:extLst>
                <a:ext uri="{FF2B5EF4-FFF2-40B4-BE49-F238E27FC236}">
                  <a16:creationId xmlns:a16="http://schemas.microsoft.com/office/drawing/2014/main" id="{5D19ED29-34D2-44BC-AA63-DE5031214EDB}"/>
                </a:ext>
              </a:extLst>
            </p:cNvPr>
            <p:cNvSpPr/>
            <p:nvPr/>
          </p:nvSpPr>
          <p:spPr>
            <a:xfrm>
              <a:off x="7168440" y="1829622"/>
              <a:ext cx="863112" cy="4347341"/>
            </a:xfrm>
            <a:prstGeom prst="bevel">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pic>
          <p:nvPicPr>
            <p:cNvPr id="19" name="Graphique 18" descr="Verrou">
              <a:extLst>
                <a:ext uri="{FF2B5EF4-FFF2-40B4-BE49-F238E27FC236}">
                  <a16:creationId xmlns:a16="http://schemas.microsoft.com/office/drawing/2014/main" id="{BDD91714-DC71-42FB-8A8E-E0A1E227417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78990" y="3588302"/>
              <a:ext cx="844346" cy="821976"/>
            </a:xfrm>
            <a:prstGeom prst="rect">
              <a:avLst/>
            </a:prstGeom>
          </p:spPr>
        </p:pic>
      </p:grpSp>
      <p:pic>
        <p:nvPicPr>
          <p:cNvPr id="21" name="Graphique 20" descr="Abeille">
            <a:extLst>
              <a:ext uri="{FF2B5EF4-FFF2-40B4-BE49-F238E27FC236}">
                <a16:creationId xmlns:a16="http://schemas.microsoft.com/office/drawing/2014/main" id="{45F43491-20CE-49D5-BFE9-3EE032E9253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92530" y="2630605"/>
            <a:ext cx="798395" cy="798395"/>
          </a:xfrm>
          <a:prstGeom prst="rect">
            <a:avLst/>
          </a:prstGeom>
        </p:spPr>
      </p:pic>
    </p:spTree>
    <p:extLst>
      <p:ext uri="{BB962C8B-B14F-4D97-AF65-F5344CB8AC3E}">
        <p14:creationId xmlns:p14="http://schemas.microsoft.com/office/powerpoint/2010/main" val="53239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000" tmFilter="0, 0; .2, .5; .8, .5; 1, 0"/>
                                        <p:tgtEl>
                                          <p:spTgt spid="5"/>
                                        </p:tgtEl>
                                      </p:cBhvr>
                                    </p:animEffect>
                                    <p:animScale>
                                      <p:cBhvr>
                                        <p:cTn id="7" dur="1000" autoRev="1" fill="hold"/>
                                        <p:tgtEl>
                                          <p:spTgt spid="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3000" tmFilter="0, 0; .2, .5; .8, .5; 1, 0"/>
                                        <p:tgtEl>
                                          <p:spTgt spid="3"/>
                                        </p:tgtEl>
                                      </p:cBhvr>
                                    </p:animEffect>
                                    <p:animScale>
                                      <p:cBhvr>
                                        <p:cTn id="12" dur="1500" autoRev="1" fill="hold"/>
                                        <p:tgtEl>
                                          <p:spTgt spid="3"/>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par>
                          <p:cTn id="17" fill="hold">
                            <p:stCondLst>
                              <p:cond delay="0"/>
                            </p:stCondLst>
                            <p:childTnLst>
                              <p:par>
                                <p:cTn id="18" presetID="37" presetClass="path" presetSubtype="0" accel="50000" decel="50000" fill="hold" nodeType="afterEffect">
                                  <p:stCondLst>
                                    <p:cond delay="0"/>
                                  </p:stCondLst>
                                  <p:childTnLst>
                                    <p:animMotion origin="layout" path="M 0.00013 -0.17084 L -0.04362 -0.32361 C -0.05261 -0.35764 -0.06628 -0.37616 -0.0806 -0.37616 C -0.09688 -0.37616 -0.1099 -0.35764 -0.11888 -0.32361 L -0.1625 -0.17084 " pathEditMode="relative" rAng="0" ptsTypes="AAAAA">
                                      <p:cBhvr>
                                        <p:cTn id="19" dur="2000" fill="hold"/>
                                        <p:tgtEl>
                                          <p:spTgt spid="21"/>
                                        </p:tgtEl>
                                        <p:attrNameLst>
                                          <p:attrName>ppt_x</p:attrName>
                                          <p:attrName>ppt_y</p:attrName>
                                        </p:attrNameLst>
                                      </p:cBhvr>
                                      <p:rCtr x="-8138" y="-10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jaune, bâtiment, extérieur, assis&#10;&#10;Description générée automatiquement">
            <a:extLst>
              <a:ext uri="{FF2B5EF4-FFF2-40B4-BE49-F238E27FC236}">
                <a16:creationId xmlns:a16="http://schemas.microsoft.com/office/drawing/2014/main" id="{9CAB5DD0-9C5C-4CD4-A678-98963BEAFD26}"/>
              </a:ext>
            </a:extLst>
          </p:cNvPr>
          <p:cNvPicPr>
            <a:picLocks noChangeAspect="1"/>
          </p:cNvPicPr>
          <p:nvPr/>
        </p:nvPicPr>
        <p:blipFill rotWithShape="1">
          <a:blip r:embed="rId3">
            <a:extLst>
              <a:ext uri="{28A0092B-C50C-407E-A947-70E740481C1C}">
                <a14:useLocalDpi xmlns:a14="http://schemas.microsoft.com/office/drawing/2010/main" val="0"/>
              </a:ext>
            </a:extLst>
          </a:blip>
          <a:srcRect t="14237" b="10763"/>
          <a:stretch/>
        </p:blipFill>
        <p:spPr>
          <a:xfrm>
            <a:off x="20" y="10"/>
            <a:ext cx="12191981" cy="6857990"/>
          </a:xfrm>
          <a:prstGeom prst="rect">
            <a:avLst/>
          </a:prstGeom>
        </p:spPr>
      </p:pic>
      <p:pic>
        <p:nvPicPr>
          <p:cNvPr id="12" name="Espace réservé du contenu 4" descr="Une image contenant jaune, bâtiment, extérieur, assis&#10;&#10;Description générée automatiquement">
            <a:extLst>
              <a:ext uri="{FF2B5EF4-FFF2-40B4-BE49-F238E27FC236}">
                <a16:creationId xmlns:a16="http://schemas.microsoft.com/office/drawing/2014/main" id="{8B716F4F-5AB7-44D8-98EE-D862763FB18A}"/>
              </a:ext>
            </a:extLst>
          </p:cNvPr>
          <p:cNvPicPr>
            <a:picLocks noChangeAspect="1"/>
          </p:cNvPicPr>
          <p:nvPr/>
        </p:nvPicPr>
        <p:blipFill rotWithShape="1">
          <a:blip r:embed="rId3">
            <a:extLst>
              <a:ext uri="{28A0092B-C50C-407E-A947-70E740481C1C}">
                <a14:useLocalDpi xmlns:a14="http://schemas.microsoft.com/office/drawing/2010/main" val="0"/>
              </a:ext>
            </a:extLst>
          </a:blip>
          <a:srcRect l="6703" t="12609" r="61902" b="54135"/>
          <a:stretch/>
        </p:blipFill>
        <p:spPr>
          <a:xfrm>
            <a:off x="850605" y="-148855"/>
            <a:ext cx="3827721" cy="3040905"/>
          </a:xfrm>
          <a:prstGeom prst="rect">
            <a:avLst/>
          </a:prstGeom>
        </p:spPr>
      </p:pic>
    </p:spTree>
    <p:extLst>
      <p:ext uri="{BB962C8B-B14F-4D97-AF65-F5344CB8AC3E}">
        <p14:creationId xmlns:p14="http://schemas.microsoft.com/office/powerpoint/2010/main" val="289153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 0 L 0.25 0.25 E" pathEditMode="relative" ptsTypes="">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6" presetClass="emph" presetSubtype="0" fill="hold" nodeType="afterEffect">
                                  <p:stCondLst>
                                    <p:cond delay="0"/>
                                  </p:stCondLst>
                                  <p:childTnLst>
                                    <p:animScale>
                                      <p:cBhvr>
                                        <p:cTn id="9" dur="1000" fill="hold"/>
                                        <p:tgtEl>
                                          <p:spTgt spid="12"/>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779D73B5-B6B0-48D4-BD04-B249AD4ECAC0}"/>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ormAutofit/>
          </a:bodyPr>
          <a:lstStyle/>
          <a:p>
            <a:pPr algn="ctr"/>
            <a:r>
              <a:rPr lang="en-US" sz="3200" kern="1200" dirty="0" err="1">
                <a:solidFill>
                  <a:srgbClr val="FFFFFF"/>
                </a:solidFill>
                <a:latin typeface="+mj-lt"/>
                <a:ea typeface="+mj-ea"/>
                <a:cs typeface="+mj-cs"/>
              </a:rPr>
              <a:t>Essai</a:t>
            </a:r>
            <a:r>
              <a:rPr lang="en-US" sz="3200" kern="1200" dirty="0">
                <a:solidFill>
                  <a:srgbClr val="FFFFFF"/>
                </a:solidFill>
                <a:latin typeface="+mj-lt"/>
                <a:ea typeface="+mj-ea"/>
                <a:cs typeface="+mj-cs"/>
              </a:rPr>
              <a:t> 3: </a:t>
            </a:r>
            <a:r>
              <a:rPr lang="en-US" sz="3200" kern="1200" dirty="0" err="1">
                <a:solidFill>
                  <a:srgbClr val="FFFFFF"/>
                </a:solidFill>
                <a:latin typeface="+mj-lt"/>
                <a:ea typeface="+mj-ea"/>
                <a:cs typeface="+mj-cs"/>
              </a:rPr>
              <a:t>Résultats</a:t>
            </a:r>
            <a:r>
              <a:rPr lang="en-US" sz="3200" kern="1200" dirty="0">
                <a:solidFill>
                  <a:srgbClr val="FFFFFF"/>
                </a:solidFill>
                <a:latin typeface="+mj-lt"/>
                <a:ea typeface="+mj-ea"/>
                <a:cs typeface="+mj-cs"/>
              </a:rPr>
              <a:t> et Discussion </a:t>
            </a:r>
          </a:p>
        </p:txBody>
      </p:sp>
      <p:sp>
        <p:nvSpPr>
          <p:cNvPr id="12" name="Espace réservé du contenu 11">
            <a:extLst>
              <a:ext uri="{FF2B5EF4-FFF2-40B4-BE49-F238E27FC236}">
                <a16:creationId xmlns:a16="http://schemas.microsoft.com/office/drawing/2014/main" id="{081E58DA-FC40-4FD1-8A82-652F55D6E9D5}"/>
              </a:ext>
            </a:extLst>
          </p:cNvPr>
          <p:cNvSpPr>
            <a:spLocks noGrp="1"/>
          </p:cNvSpPr>
          <p:nvPr>
            <p:ph idx="1"/>
          </p:nvPr>
        </p:nvSpPr>
        <p:spPr>
          <a:xfrm>
            <a:off x="4038600" y="4884873"/>
            <a:ext cx="7188199" cy="1292090"/>
          </a:xfrm>
        </p:spPr>
        <p:txBody>
          <a:bodyPr vert="horz" lIns="91440" tIns="45720" rIns="91440" bIns="45720" rtlCol="0">
            <a:normAutofit/>
          </a:bodyPr>
          <a:lstStyle/>
          <a:p>
            <a:pPr marL="0" indent="0">
              <a:buNone/>
            </a:pPr>
            <a:r>
              <a:rPr lang="en-US" sz="2400" kern="1200" dirty="0">
                <a:latin typeface="+mn-lt"/>
                <a:ea typeface="+mn-ea"/>
                <a:cs typeface="+mn-cs"/>
              </a:rPr>
              <a:t>Retard </a:t>
            </a:r>
            <a:r>
              <a:rPr lang="en-US" sz="2400" kern="1200" dirty="0" err="1">
                <a:latin typeface="+mn-lt"/>
                <a:ea typeface="+mn-ea"/>
                <a:cs typeface="+mn-cs"/>
              </a:rPr>
              <a:t>systématique</a:t>
            </a:r>
            <a:endParaRPr lang="en-US" sz="2400" kern="1200" dirty="0">
              <a:latin typeface="+mn-lt"/>
              <a:ea typeface="+mn-ea"/>
              <a:cs typeface="+mn-cs"/>
            </a:endParaRPr>
          </a:p>
          <a:p>
            <a:pPr marL="0" indent="0">
              <a:buNone/>
            </a:pPr>
            <a:r>
              <a:rPr lang="en-US" sz="2400" kern="1200" dirty="0">
                <a:latin typeface="+mn-lt"/>
                <a:ea typeface="+mn-ea"/>
                <a:cs typeface="+mn-cs"/>
              </a:rPr>
              <a:t>Delta de 20 à 28j </a:t>
            </a:r>
            <a:r>
              <a:rPr lang="en-US" sz="2400" kern="1200" dirty="0" err="1">
                <a:latin typeface="+mn-lt"/>
                <a:ea typeface="+mn-ea"/>
                <a:cs typeface="+mn-cs"/>
              </a:rPr>
              <a:t>en</a:t>
            </a:r>
            <a:r>
              <a:rPr lang="en-US" sz="2400" kern="1200" dirty="0">
                <a:latin typeface="+mn-lt"/>
                <a:ea typeface="+mn-ea"/>
                <a:cs typeface="+mn-cs"/>
              </a:rPr>
              <a:t> </a:t>
            </a:r>
            <a:r>
              <a:rPr lang="en-US" sz="2400" kern="1200" dirty="0" err="1">
                <a:latin typeface="+mn-lt"/>
                <a:ea typeface="+mn-ea"/>
                <a:cs typeface="+mn-cs"/>
              </a:rPr>
              <a:t>fonction</a:t>
            </a:r>
            <a:r>
              <a:rPr lang="en-US" sz="2400" kern="1200" dirty="0">
                <a:latin typeface="+mn-lt"/>
                <a:ea typeface="+mn-ea"/>
                <a:cs typeface="+mn-cs"/>
              </a:rPr>
              <a:t> de la </a:t>
            </a:r>
            <a:r>
              <a:rPr lang="en-US" sz="2400" kern="1200" dirty="0" err="1">
                <a:latin typeface="+mn-lt"/>
                <a:ea typeface="+mn-ea"/>
                <a:cs typeface="+mn-cs"/>
              </a:rPr>
              <a:t>température</a:t>
            </a:r>
            <a:r>
              <a:rPr lang="en-US" sz="2400" kern="1200" dirty="0">
                <a:latin typeface="+mn-lt"/>
                <a:ea typeface="+mn-ea"/>
                <a:cs typeface="+mn-cs"/>
              </a:rPr>
              <a:t> et alimentation</a:t>
            </a:r>
          </a:p>
          <a:p>
            <a:pPr marL="0" indent="0">
              <a:buNone/>
            </a:pPr>
            <a:endParaRPr lang="en-US" sz="2400" kern="1200" dirty="0">
              <a:latin typeface="+mn-lt"/>
              <a:ea typeface="+mn-ea"/>
              <a:cs typeface="+mn-cs"/>
            </a:endParaRPr>
          </a:p>
        </p:txBody>
      </p:sp>
      <p:graphicFrame>
        <p:nvGraphicFramePr>
          <p:cNvPr id="15" name="Espace réservé du contenu 8">
            <a:extLst>
              <a:ext uri="{FF2B5EF4-FFF2-40B4-BE49-F238E27FC236}">
                <a16:creationId xmlns:a16="http://schemas.microsoft.com/office/drawing/2014/main" id="{900514C6-8800-4DAA-B19C-30DD47150580}"/>
              </a:ext>
            </a:extLst>
          </p:cNvPr>
          <p:cNvGraphicFramePr>
            <a:graphicFrameLocks/>
          </p:cNvGraphicFramePr>
          <p:nvPr>
            <p:extLst>
              <p:ext uri="{D42A27DB-BD31-4B8C-83A1-F6EECF244321}">
                <p14:modId xmlns:p14="http://schemas.microsoft.com/office/powerpoint/2010/main" val="506887920"/>
              </p:ext>
            </p:extLst>
          </p:nvPr>
        </p:nvGraphicFramePr>
        <p:xfrm>
          <a:off x="4353992" y="1416967"/>
          <a:ext cx="6557415" cy="2883812"/>
        </p:xfrm>
        <a:graphic>
          <a:graphicData uri="http://schemas.openxmlformats.org/drawingml/2006/table">
            <a:tbl>
              <a:tblPr firstRow="1" firstCol="1" bandRow="1">
                <a:tableStyleId>{69012ECD-51FC-41F1-AA8D-1B2483CD663E}</a:tableStyleId>
              </a:tblPr>
              <a:tblGrid>
                <a:gridCol w="3661493">
                  <a:extLst>
                    <a:ext uri="{9D8B030D-6E8A-4147-A177-3AD203B41FA5}">
                      <a16:colId xmlns:a16="http://schemas.microsoft.com/office/drawing/2014/main" val="620430605"/>
                    </a:ext>
                  </a:extLst>
                </a:gridCol>
                <a:gridCol w="2895922">
                  <a:extLst>
                    <a:ext uri="{9D8B030D-6E8A-4147-A177-3AD203B41FA5}">
                      <a16:colId xmlns:a16="http://schemas.microsoft.com/office/drawing/2014/main" val="4019606750"/>
                    </a:ext>
                  </a:extLst>
                </a:gridCol>
              </a:tblGrid>
              <a:tr h="720953">
                <a:tc>
                  <a:txBody>
                    <a:bodyPr/>
                    <a:lstStyle/>
                    <a:p>
                      <a:pPr>
                        <a:lnSpc>
                          <a:spcPct val="150000"/>
                        </a:lnSpc>
                        <a:spcAft>
                          <a:spcPts val="0"/>
                        </a:spcAft>
                      </a:pPr>
                      <a:r>
                        <a:rPr lang="fr-BE" sz="2400" dirty="0">
                          <a:effectLst/>
                        </a:rPr>
                        <a:t>Colonie n°</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8378" marR="138378" marT="0" marB="0"/>
                </a:tc>
                <a:tc>
                  <a:txBody>
                    <a:bodyPr/>
                    <a:lstStyle/>
                    <a:p>
                      <a:pPr>
                        <a:lnSpc>
                          <a:spcPct val="150000"/>
                        </a:lnSpc>
                        <a:spcAft>
                          <a:spcPts val="0"/>
                        </a:spcAft>
                      </a:pPr>
                      <a:r>
                        <a:rPr lang="fr-BE" sz="2400">
                          <a:effectLst/>
                        </a:rPr>
                        <a:t>Retard</a:t>
                      </a:r>
                      <a:endParaRPr lang="fr-B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8378" marR="138378" marT="0" marB="0"/>
                </a:tc>
                <a:extLst>
                  <a:ext uri="{0D108BD9-81ED-4DB2-BD59-A6C34878D82A}">
                    <a16:rowId xmlns:a16="http://schemas.microsoft.com/office/drawing/2014/main" val="668841607"/>
                  </a:ext>
                </a:extLst>
              </a:tr>
              <a:tr h="720953">
                <a:tc>
                  <a:txBody>
                    <a:bodyPr/>
                    <a:lstStyle/>
                    <a:p>
                      <a:pPr>
                        <a:lnSpc>
                          <a:spcPct val="150000"/>
                        </a:lnSpc>
                        <a:spcAft>
                          <a:spcPts val="0"/>
                        </a:spcAft>
                      </a:pPr>
                      <a:r>
                        <a:rPr lang="fr-BE" sz="2400" dirty="0">
                          <a:effectLst/>
                        </a:rPr>
                        <a:t>N1</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8378" marR="138378" marT="0" marB="0"/>
                </a:tc>
                <a:tc>
                  <a:txBody>
                    <a:bodyPr/>
                    <a:lstStyle/>
                    <a:p>
                      <a:pPr>
                        <a:lnSpc>
                          <a:spcPct val="150000"/>
                        </a:lnSpc>
                        <a:spcAft>
                          <a:spcPts val="0"/>
                        </a:spcAft>
                      </a:pPr>
                      <a:r>
                        <a:rPr lang="fr-BE" sz="2400">
                          <a:effectLst/>
                        </a:rPr>
                        <a:t>4 jours </a:t>
                      </a:r>
                      <a:endParaRPr lang="fr-B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8378" marR="138378" marT="0" marB="0"/>
                </a:tc>
                <a:extLst>
                  <a:ext uri="{0D108BD9-81ED-4DB2-BD59-A6C34878D82A}">
                    <a16:rowId xmlns:a16="http://schemas.microsoft.com/office/drawing/2014/main" val="844182708"/>
                  </a:ext>
                </a:extLst>
              </a:tr>
              <a:tr h="720953">
                <a:tc>
                  <a:txBody>
                    <a:bodyPr/>
                    <a:lstStyle/>
                    <a:p>
                      <a:pPr>
                        <a:lnSpc>
                          <a:spcPct val="150000"/>
                        </a:lnSpc>
                        <a:spcAft>
                          <a:spcPts val="0"/>
                        </a:spcAft>
                      </a:pPr>
                      <a:r>
                        <a:rPr lang="fr-BE" sz="2400" dirty="0">
                          <a:effectLst/>
                        </a:rPr>
                        <a:t>N2</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8378" marR="138378" marT="0" marB="0"/>
                </a:tc>
                <a:tc>
                  <a:txBody>
                    <a:bodyPr/>
                    <a:lstStyle/>
                    <a:p>
                      <a:pPr>
                        <a:lnSpc>
                          <a:spcPct val="150000"/>
                        </a:lnSpc>
                        <a:spcAft>
                          <a:spcPts val="0"/>
                        </a:spcAft>
                      </a:pPr>
                      <a:r>
                        <a:rPr lang="fr-BE" sz="2400">
                          <a:effectLst/>
                        </a:rPr>
                        <a:t>6 jours </a:t>
                      </a:r>
                      <a:endParaRPr lang="fr-B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8378" marR="138378" marT="0" marB="0"/>
                </a:tc>
                <a:extLst>
                  <a:ext uri="{0D108BD9-81ED-4DB2-BD59-A6C34878D82A}">
                    <a16:rowId xmlns:a16="http://schemas.microsoft.com/office/drawing/2014/main" val="160189840"/>
                  </a:ext>
                </a:extLst>
              </a:tr>
              <a:tr h="720953">
                <a:tc>
                  <a:txBody>
                    <a:bodyPr/>
                    <a:lstStyle/>
                    <a:p>
                      <a:pPr>
                        <a:lnSpc>
                          <a:spcPct val="150000"/>
                        </a:lnSpc>
                        <a:spcAft>
                          <a:spcPts val="0"/>
                        </a:spcAft>
                      </a:pPr>
                      <a:r>
                        <a:rPr lang="fr-BE" sz="2400" dirty="0">
                          <a:effectLst/>
                        </a:rPr>
                        <a:t>N4</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8378" marR="138378" marT="0" marB="0"/>
                </a:tc>
                <a:tc>
                  <a:txBody>
                    <a:bodyPr/>
                    <a:lstStyle/>
                    <a:p>
                      <a:pPr>
                        <a:lnSpc>
                          <a:spcPct val="150000"/>
                        </a:lnSpc>
                        <a:spcAft>
                          <a:spcPts val="0"/>
                        </a:spcAft>
                      </a:pPr>
                      <a:r>
                        <a:rPr lang="fr-BE" sz="2400" dirty="0">
                          <a:effectLst/>
                        </a:rPr>
                        <a:t>3 jours </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38378" marR="138378" marT="0" marB="0"/>
                </a:tc>
                <a:extLst>
                  <a:ext uri="{0D108BD9-81ED-4DB2-BD59-A6C34878D82A}">
                    <a16:rowId xmlns:a16="http://schemas.microsoft.com/office/drawing/2014/main" val="71512256"/>
                  </a:ext>
                </a:extLst>
              </a:tr>
            </a:tbl>
          </a:graphicData>
        </a:graphic>
      </p:graphicFrame>
    </p:spTree>
    <p:extLst>
      <p:ext uri="{BB962C8B-B14F-4D97-AF65-F5344CB8AC3E}">
        <p14:creationId xmlns:p14="http://schemas.microsoft.com/office/powerpoint/2010/main" val="3257229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4A47EC6C-ED7D-4047-8B91-6ACA85FA6BC4}"/>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fr-BE" sz="2600">
                <a:solidFill>
                  <a:srgbClr val="FFFFFF"/>
                </a:solidFill>
              </a:rPr>
              <a:t>Essai 3: Résultats et Discussion</a:t>
            </a:r>
          </a:p>
        </p:txBody>
      </p:sp>
      <p:sp>
        <p:nvSpPr>
          <p:cNvPr id="3" name="Espace réservé du contenu 2">
            <a:extLst>
              <a:ext uri="{FF2B5EF4-FFF2-40B4-BE49-F238E27FC236}">
                <a16:creationId xmlns:a16="http://schemas.microsoft.com/office/drawing/2014/main" id="{0FAE2EFD-746A-44C6-860B-1B359B8E4B06}"/>
              </a:ext>
            </a:extLst>
          </p:cNvPr>
          <p:cNvSpPr>
            <a:spLocks noGrp="1"/>
          </p:cNvSpPr>
          <p:nvPr>
            <p:ph idx="1"/>
          </p:nvPr>
        </p:nvSpPr>
        <p:spPr>
          <a:xfrm>
            <a:off x="4038601" y="5287644"/>
            <a:ext cx="7188199" cy="1292090"/>
          </a:xfrm>
        </p:spPr>
        <p:txBody>
          <a:bodyPr>
            <a:normAutofit/>
          </a:bodyPr>
          <a:lstStyle/>
          <a:p>
            <a:r>
              <a:rPr lang="fr-BE" sz="2400" dirty="0"/>
              <a:t>Haut taux de survie</a:t>
            </a:r>
          </a:p>
          <a:p>
            <a:r>
              <a:rPr lang="fr-BE" sz="2400" dirty="0"/>
              <a:t>Taux d’éjaculation très faible</a:t>
            </a:r>
          </a:p>
        </p:txBody>
      </p:sp>
      <p:graphicFrame>
        <p:nvGraphicFramePr>
          <p:cNvPr id="7" name="Tableau 6">
            <a:extLst>
              <a:ext uri="{FF2B5EF4-FFF2-40B4-BE49-F238E27FC236}">
                <a16:creationId xmlns:a16="http://schemas.microsoft.com/office/drawing/2014/main" id="{EF8FF5D0-F7F3-4154-84A5-1085707B4D38}"/>
              </a:ext>
            </a:extLst>
          </p:cNvPr>
          <p:cNvGraphicFramePr>
            <a:graphicFrameLocks noGrp="1"/>
          </p:cNvGraphicFramePr>
          <p:nvPr>
            <p:extLst>
              <p:ext uri="{D42A27DB-BD31-4B8C-83A1-F6EECF244321}">
                <p14:modId xmlns:p14="http://schemas.microsoft.com/office/powerpoint/2010/main" val="2063531007"/>
              </p:ext>
            </p:extLst>
          </p:nvPr>
        </p:nvGraphicFramePr>
        <p:xfrm>
          <a:off x="4038600" y="1314298"/>
          <a:ext cx="7188200" cy="3488820"/>
        </p:xfrm>
        <a:graphic>
          <a:graphicData uri="http://schemas.openxmlformats.org/drawingml/2006/table">
            <a:tbl>
              <a:tblPr firstRow="1" firstCol="1" bandRow="1">
                <a:tableStyleId>{69012ECD-51FC-41F1-AA8D-1B2483CD663E}</a:tableStyleId>
              </a:tblPr>
              <a:tblGrid>
                <a:gridCol w="2442105">
                  <a:extLst>
                    <a:ext uri="{9D8B030D-6E8A-4147-A177-3AD203B41FA5}">
                      <a16:colId xmlns:a16="http://schemas.microsoft.com/office/drawing/2014/main" val="2125054532"/>
                    </a:ext>
                  </a:extLst>
                </a:gridCol>
                <a:gridCol w="2551301">
                  <a:extLst>
                    <a:ext uri="{9D8B030D-6E8A-4147-A177-3AD203B41FA5}">
                      <a16:colId xmlns:a16="http://schemas.microsoft.com/office/drawing/2014/main" val="3182037117"/>
                    </a:ext>
                  </a:extLst>
                </a:gridCol>
                <a:gridCol w="2194794">
                  <a:extLst>
                    <a:ext uri="{9D8B030D-6E8A-4147-A177-3AD203B41FA5}">
                      <a16:colId xmlns:a16="http://schemas.microsoft.com/office/drawing/2014/main" val="2461549767"/>
                    </a:ext>
                  </a:extLst>
                </a:gridCol>
              </a:tblGrid>
              <a:tr h="895858">
                <a:tc>
                  <a:txBody>
                    <a:bodyPr/>
                    <a:lstStyle/>
                    <a:p>
                      <a:pPr>
                        <a:lnSpc>
                          <a:spcPct val="150000"/>
                        </a:lnSpc>
                        <a:spcAft>
                          <a:spcPts val="0"/>
                        </a:spcAft>
                      </a:pPr>
                      <a:r>
                        <a:rPr lang="fr-BE" sz="2400" dirty="0">
                          <a:effectLst/>
                        </a:rPr>
                        <a:t>Colonie n° + âge</a:t>
                      </a:r>
                    </a:p>
                    <a:p>
                      <a:pPr>
                        <a:lnSpc>
                          <a:spcPct val="150000"/>
                        </a:lnSpc>
                        <a:spcAft>
                          <a:spcPts val="0"/>
                        </a:spcAft>
                      </a:pPr>
                      <a:r>
                        <a:rPr lang="fr-BE" sz="2400" i="1" dirty="0">
                          <a:effectLst/>
                          <a:latin typeface="Times New Roman" panose="02020603050405020304" pitchFamily="18" charset="0"/>
                          <a:ea typeface="Times New Roman" panose="02020603050405020304" pitchFamily="18" charset="0"/>
                          <a:cs typeface="Times New Roman" panose="02020603050405020304" pitchFamily="18" charset="0"/>
                        </a:rPr>
                        <a:t>En cage</a:t>
                      </a:r>
                    </a:p>
                  </a:txBody>
                  <a:tcPr marL="60443" marR="60443" marT="0" marB="0"/>
                </a:tc>
                <a:tc>
                  <a:txBody>
                    <a:bodyPr/>
                    <a:lstStyle/>
                    <a:p>
                      <a:pPr>
                        <a:lnSpc>
                          <a:spcPct val="150000"/>
                        </a:lnSpc>
                        <a:spcAft>
                          <a:spcPts val="0"/>
                        </a:spcAft>
                      </a:pPr>
                      <a:r>
                        <a:rPr lang="fr-BE" sz="2400" dirty="0">
                          <a:effectLst/>
                        </a:rPr>
                        <a:t>% de mâles vivants</a:t>
                      </a:r>
                    </a:p>
                  </a:txBody>
                  <a:tcPr marL="60443" marR="60443" marT="0" marB="0"/>
                </a:tc>
                <a:tc>
                  <a:txBody>
                    <a:bodyPr/>
                    <a:lstStyle/>
                    <a:p>
                      <a:pPr>
                        <a:lnSpc>
                          <a:spcPct val="150000"/>
                        </a:lnSpc>
                        <a:spcAft>
                          <a:spcPts val="0"/>
                        </a:spcAft>
                      </a:pPr>
                      <a:r>
                        <a:rPr lang="fr-BE" sz="2400" dirty="0">
                          <a:effectLst/>
                        </a:rPr>
                        <a:t>% de mâles avec semence</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3" marR="60443" marT="0" marB="0"/>
                </a:tc>
                <a:extLst>
                  <a:ext uri="{0D108BD9-81ED-4DB2-BD59-A6C34878D82A}">
                    <a16:rowId xmlns:a16="http://schemas.microsoft.com/office/drawing/2014/main" val="3087878690"/>
                  </a:ext>
                </a:extLst>
              </a:tr>
              <a:tr h="438658">
                <a:tc>
                  <a:txBody>
                    <a:bodyPr/>
                    <a:lstStyle/>
                    <a:p>
                      <a:pPr>
                        <a:lnSpc>
                          <a:spcPct val="150000"/>
                        </a:lnSpc>
                        <a:spcAft>
                          <a:spcPts val="0"/>
                        </a:spcAft>
                      </a:pPr>
                      <a:r>
                        <a:rPr lang="fr-BE" sz="2400">
                          <a:effectLst/>
                        </a:rPr>
                        <a:t>N1 - J28</a:t>
                      </a:r>
                      <a:endParaRPr lang="fr-B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3" marR="60443" marT="0" marB="0"/>
                </a:tc>
                <a:tc>
                  <a:txBody>
                    <a:bodyPr/>
                    <a:lstStyle/>
                    <a:p>
                      <a:pPr>
                        <a:lnSpc>
                          <a:spcPct val="150000"/>
                        </a:lnSpc>
                        <a:spcAft>
                          <a:spcPts val="0"/>
                        </a:spcAft>
                      </a:pPr>
                      <a:r>
                        <a:rPr lang="fr-BE" sz="2400" dirty="0">
                          <a:effectLst/>
                        </a:rPr>
                        <a:t>79,3%</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3" marR="60443" marT="0" marB="0"/>
                </a:tc>
                <a:tc>
                  <a:txBody>
                    <a:bodyPr/>
                    <a:lstStyle/>
                    <a:p>
                      <a:pPr>
                        <a:lnSpc>
                          <a:spcPct val="150000"/>
                        </a:lnSpc>
                        <a:spcAft>
                          <a:spcPts val="0"/>
                        </a:spcAft>
                      </a:pPr>
                      <a:r>
                        <a:rPr lang="fr-BE" sz="2400" dirty="0">
                          <a:effectLst/>
                        </a:rPr>
                        <a:t>2%</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3" marR="60443" marT="0" marB="0"/>
                </a:tc>
                <a:extLst>
                  <a:ext uri="{0D108BD9-81ED-4DB2-BD59-A6C34878D82A}">
                    <a16:rowId xmlns:a16="http://schemas.microsoft.com/office/drawing/2014/main" val="738446153"/>
                  </a:ext>
                </a:extLst>
              </a:tr>
              <a:tr h="438658">
                <a:tc>
                  <a:txBody>
                    <a:bodyPr/>
                    <a:lstStyle/>
                    <a:p>
                      <a:pPr>
                        <a:lnSpc>
                          <a:spcPct val="150000"/>
                        </a:lnSpc>
                        <a:spcAft>
                          <a:spcPts val="0"/>
                        </a:spcAft>
                      </a:pPr>
                      <a:r>
                        <a:rPr lang="fr-BE" sz="2400" dirty="0">
                          <a:effectLst/>
                        </a:rPr>
                        <a:t>N1 - J35/36</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3" marR="60443" marT="0" marB="0"/>
                </a:tc>
                <a:tc>
                  <a:txBody>
                    <a:bodyPr/>
                    <a:lstStyle/>
                    <a:p>
                      <a:pPr>
                        <a:lnSpc>
                          <a:spcPct val="150000"/>
                        </a:lnSpc>
                        <a:spcAft>
                          <a:spcPts val="0"/>
                        </a:spcAft>
                      </a:pPr>
                      <a:r>
                        <a:rPr lang="fr-BE" sz="2400" dirty="0">
                          <a:effectLst/>
                        </a:rPr>
                        <a:t>62,5%</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3" marR="60443" marT="0" marB="0"/>
                </a:tc>
                <a:tc>
                  <a:txBody>
                    <a:bodyPr/>
                    <a:lstStyle/>
                    <a:p>
                      <a:pPr>
                        <a:lnSpc>
                          <a:spcPct val="150000"/>
                        </a:lnSpc>
                        <a:spcAft>
                          <a:spcPts val="0"/>
                        </a:spcAft>
                      </a:pPr>
                      <a:r>
                        <a:rPr lang="fr-BE" sz="2400" dirty="0">
                          <a:effectLst/>
                        </a:rPr>
                        <a:t>5%</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3" marR="60443" marT="0" marB="0"/>
                </a:tc>
                <a:extLst>
                  <a:ext uri="{0D108BD9-81ED-4DB2-BD59-A6C34878D82A}">
                    <a16:rowId xmlns:a16="http://schemas.microsoft.com/office/drawing/2014/main" val="1317975004"/>
                  </a:ext>
                </a:extLst>
              </a:tr>
              <a:tr h="438658">
                <a:tc>
                  <a:txBody>
                    <a:bodyPr/>
                    <a:lstStyle/>
                    <a:p>
                      <a:pPr>
                        <a:lnSpc>
                          <a:spcPct val="150000"/>
                        </a:lnSpc>
                        <a:spcAft>
                          <a:spcPts val="0"/>
                        </a:spcAft>
                      </a:pPr>
                      <a:r>
                        <a:rPr lang="fr-BE" sz="2400" dirty="0">
                          <a:effectLst/>
                        </a:rPr>
                        <a:t>N2 - J28</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3" marR="60443" marT="0" marB="0"/>
                </a:tc>
                <a:tc>
                  <a:txBody>
                    <a:bodyPr/>
                    <a:lstStyle/>
                    <a:p>
                      <a:pPr>
                        <a:lnSpc>
                          <a:spcPct val="150000"/>
                        </a:lnSpc>
                        <a:spcAft>
                          <a:spcPts val="0"/>
                        </a:spcAft>
                      </a:pPr>
                      <a:r>
                        <a:rPr lang="fr-BE" sz="2400" dirty="0">
                          <a:effectLst/>
                        </a:rPr>
                        <a:t>47,1%</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3" marR="60443" marT="0" marB="0"/>
                </a:tc>
                <a:tc>
                  <a:txBody>
                    <a:bodyPr/>
                    <a:lstStyle/>
                    <a:p>
                      <a:pPr>
                        <a:lnSpc>
                          <a:spcPct val="150000"/>
                        </a:lnSpc>
                        <a:spcAft>
                          <a:spcPts val="0"/>
                        </a:spcAft>
                      </a:pPr>
                      <a:r>
                        <a:rPr lang="fr-BE" sz="2400" dirty="0">
                          <a:effectLst/>
                        </a:rPr>
                        <a:t>9%</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3" marR="60443" marT="0" marB="0"/>
                </a:tc>
                <a:extLst>
                  <a:ext uri="{0D108BD9-81ED-4DB2-BD59-A6C34878D82A}">
                    <a16:rowId xmlns:a16="http://schemas.microsoft.com/office/drawing/2014/main" val="2380752495"/>
                  </a:ext>
                </a:extLst>
              </a:tr>
              <a:tr h="438658">
                <a:tc>
                  <a:txBody>
                    <a:bodyPr/>
                    <a:lstStyle/>
                    <a:p>
                      <a:pPr>
                        <a:lnSpc>
                          <a:spcPct val="150000"/>
                        </a:lnSpc>
                        <a:spcAft>
                          <a:spcPts val="0"/>
                        </a:spcAft>
                      </a:pPr>
                      <a:r>
                        <a:rPr lang="fr-BE" sz="2400">
                          <a:effectLst/>
                        </a:rPr>
                        <a:t>N2 - J35/36</a:t>
                      </a:r>
                      <a:endParaRPr lang="fr-B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3" marR="60443" marT="0" marB="0"/>
                </a:tc>
                <a:tc>
                  <a:txBody>
                    <a:bodyPr/>
                    <a:lstStyle/>
                    <a:p>
                      <a:pPr>
                        <a:lnSpc>
                          <a:spcPct val="150000"/>
                        </a:lnSpc>
                        <a:spcAft>
                          <a:spcPts val="0"/>
                        </a:spcAft>
                      </a:pPr>
                      <a:r>
                        <a:rPr lang="fr-BE" sz="2400" dirty="0">
                          <a:effectLst/>
                        </a:rPr>
                        <a:t>56,8%</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3" marR="60443" marT="0" marB="0"/>
                </a:tc>
                <a:tc>
                  <a:txBody>
                    <a:bodyPr/>
                    <a:lstStyle/>
                    <a:p>
                      <a:pPr>
                        <a:lnSpc>
                          <a:spcPct val="150000"/>
                        </a:lnSpc>
                        <a:spcAft>
                          <a:spcPts val="0"/>
                        </a:spcAft>
                      </a:pPr>
                      <a:r>
                        <a:rPr lang="fr-BE" sz="2400" dirty="0">
                          <a:effectLst/>
                        </a:rPr>
                        <a:t>28%</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3" marR="60443" marT="0" marB="0"/>
                </a:tc>
                <a:extLst>
                  <a:ext uri="{0D108BD9-81ED-4DB2-BD59-A6C34878D82A}">
                    <a16:rowId xmlns:a16="http://schemas.microsoft.com/office/drawing/2014/main" val="2273120793"/>
                  </a:ext>
                </a:extLst>
              </a:tr>
              <a:tr h="438658">
                <a:tc>
                  <a:txBody>
                    <a:bodyPr/>
                    <a:lstStyle/>
                    <a:p>
                      <a:pPr>
                        <a:lnSpc>
                          <a:spcPct val="150000"/>
                        </a:lnSpc>
                        <a:spcAft>
                          <a:spcPts val="0"/>
                        </a:spcAft>
                      </a:pPr>
                      <a:r>
                        <a:rPr lang="fr-BE" sz="2400" dirty="0">
                          <a:effectLst/>
                        </a:rPr>
                        <a:t>N4 – J41/42</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3" marR="60443" marT="0" marB="0"/>
                </a:tc>
                <a:tc>
                  <a:txBody>
                    <a:bodyPr/>
                    <a:lstStyle/>
                    <a:p>
                      <a:pPr>
                        <a:lnSpc>
                          <a:spcPct val="150000"/>
                        </a:lnSpc>
                        <a:spcAft>
                          <a:spcPts val="0"/>
                        </a:spcAft>
                      </a:pPr>
                      <a:r>
                        <a:rPr lang="fr-BE" sz="2400" dirty="0">
                          <a:effectLst/>
                        </a:rPr>
                        <a:t>9,1%</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3" marR="60443" marT="0" marB="0"/>
                </a:tc>
                <a:tc>
                  <a:txBody>
                    <a:bodyPr/>
                    <a:lstStyle/>
                    <a:p>
                      <a:pPr>
                        <a:lnSpc>
                          <a:spcPct val="150000"/>
                        </a:lnSpc>
                        <a:spcAft>
                          <a:spcPts val="0"/>
                        </a:spcAft>
                      </a:pPr>
                      <a:r>
                        <a:rPr lang="fr-BE" sz="2400" dirty="0">
                          <a:effectLst/>
                        </a:rPr>
                        <a:t>0%</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443" marR="60443" marT="0" marB="0"/>
                </a:tc>
                <a:extLst>
                  <a:ext uri="{0D108BD9-81ED-4DB2-BD59-A6C34878D82A}">
                    <a16:rowId xmlns:a16="http://schemas.microsoft.com/office/drawing/2014/main" val="3729207452"/>
                  </a:ext>
                </a:extLst>
              </a:tr>
            </a:tbl>
          </a:graphicData>
        </a:graphic>
      </p:graphicFrame>
    </p:spTree>
    <p:extLst>
      <p:ext uri="{BB962C8B-B14F-4D97-AF65-F5344CB8AC3E}">
        <p14:creationId xmlns:p14="http://schemas.microsoft.com/office/powerpoint/2010/main" val="6561305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83928A25-C064-41BD-A2CB-F324199BEC6E}"/>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fr-BE" sz="3200" dirty="0">
                <a:solidFill>
                  <a:srgbClr val="FFFFFF"/>
                </a:solidFill>
              </a:rPr>
              <a:t>Essai 3: Discussion</a:t>
            </a:r>
          </a:p>
        </p:txBody>
      </p:sp>
      <p:sp>
        <p:nvSpPr>
          <p:cNvPr id="6" name="Espace réservé du contenu 5">
            <a:extLst>
              <a:ext uri="{FF2B5EF4-FFF2-40B4-BE49-F238E27FC236}">
                <a16:creationId xmlns:a16="http://schemas.microsoft.com/office/drawing/2014/main" id="{594D0F99-61CB-41DC-9611-7468E7CB3050}"/>
              </a:ext>
            </a:extLst>
          </p:cNvPr>
          <p:cNvSpPr>
            <a:spLocks noGrp="1"/>
          </p:cNvSpPr>
          <p:nvPr>
            <p:ph idx="1"/>
          </p:nvPr>
        </p:nvSpPr>
        <p:spPr>
          <a:xfrm>
            <a:off x="4038601" y="5374730"/>
            <a:ext cx="7188199" cy="1292090"/>
          </a:xfrm>
        </p:spPr>
        <p:txBody>
          <a:bodyPr>
            <a:normAutofit fontScale="92500" lnSpcReduction="20000"/>
          </a:bodyPr>
          <a:lstStyle/>
          <a:p>
            <a:r>
              <a:rPr lang="fr-BE" sz="2400" dirty="0"/>
              <a:t>Taux d’éjaculation très faible</a:t>
            </a:r>
          </a:p>
          <a:p>
            <a:r>
              <a:rPr lang="fr-BE" sz="2400" dirty="0"/>
              <a:t>Météo printemps 2019: en dent de scie =&gt; carence en pollen + spermatogenèse pré-émergence</a:t>
            </a:r>
          </a:p>
          <a:p>
            <a:r>
              <a:rPr lang="fr-BE" sz="2400" dirty="0"/>
              <a:t>Pas d’effet cage (p=0,7279)</a:t>
            </a:r>
          </a:p>
          <a:p>
            <a:pPr marL="0" indent="0">
              <a:buNone/>
            </a:pPr>
            <a:endParaRPr lang="fr-BE" sz="2400" dirty="0"/>
          </a:p>
        </p:txBody>
      </p:sp>
      <p:graphicFrame>
        <p:nvGraphicFramePr>
          <p:cNvPr id="7" name="Espace réservé du contenu 3">
            <a:extLst>
              <a:ext uri="{FF2B5EF4-FFF2-40B4-BE49-F238E27FC236}">
                <a16:creationId xmlns:a16="http://schemas.microsoft.com/office/drawing/2014/main" id="{41103815-8870-42FD-A9EE-1129DA35B815}"/>
              </a:ext>
            </a:extLst>
          </p:cNvPr>
          <p:cNvGraphicFramePr>
            <a:graphicFrameLocks/>
          </p:cNvGraphicFramePr>
          <p:nvPr>
            <p:extLst>
              <p:ext uri="{D42A27DB-BD31-4B8C-83A1-F6EECF244321}">
                <p14:modId xmlns:p14="http://schemas.microsoft.com/office/powerpoint/2010/main" val="535774434"/>
              </p:ext>
            </p:extLst>
          </p:nvPr>
        </p:nvGraphicFramePr>
        <p:xfrm>
          <a:off x="4038600" y="1338386"/>
          <a:ext cx="7188200" cy="3547430"/>
        </p:xfrm>
        <a:graphic>
          <a:graphicData uri="http://schemas.openxmlformats.org/drawingml/2006/table">
            <a:tbl>
              <a:tblPr firstRow="1" firstCol="1" bandRow="1">
                <a:tableStyleId>{69012ECD-51FC-41F1-AA8D-1B2483CD663E}</a:tableStyleId>
              </a:tblPr>
              <a:tblGrid>
                <a:gridCol w="2596325">
                  <a:extLst>
                    <a:ext uri="{9D8B030D-6E8A-4147-A177-3AD203B41FA5}">
                      <a16:colId xmlns:a16="http://schemas.microsoft.com/office/drawing/2014/main" val="2952647807"/>
                    </a:ext>
                  </a:extLst>
                </a:gridCol>
                <a:gridCol w="2531377">
                  <a:extLst>
                    <a:ext uri="{9D8B030D-6E8A-4147-A177-3AD203B41FA5}">
                      <a16:colId xmlns:a16="http://schemas.microsoft.com/office/drawing/2014/main" val="3117852515"/>
                    </a:ext>
                  </a:extLst>
                </a:gridCol>
                <a:gridCol w="2060498">
                  <a:extLst>
                    <a:ext uri="{9D8B030D-6E8A-4147-A177-3AD203B41FA5}">
                      <a16:colId xmlns:a16="http://schemas.microsoft.com/office/drawing/2014/main" val="1494264596"/>
                    </a:ext>
                  </a:extLst>
                </a:gridCol>
              </a:tblGrid>
              <a:tr h="1310238">
                <a:tc>
                  <a:txBody>
                    <a:bodyPr/>
                    <a:lstStyle/>
                    <a:p>
                      <a:pPr>
                        <a:lnSpc>
                          <a:spcPct val="150000"/>
                        </a:lnSpc>
                        <a:spcAft>
                          <a:spcPts val="0"/>
                        </a:spcAft>
                      </a:pPr>
                      <a:r>
                        <a:rPr lang="fr-BE" sz="2400" dirty="0">
                          <a:effectLst/>
                        </a:rPr>
                        <a:t>  Colonie n°</a:t>
                      </a:r>
                    </a:p>
                    <a:p>
                      <a:pPr>
                        <a:lnSpc>
                          <a:spcPct val="150000"/>
                        </a:lnSpc>
                        <a:spcAft>
                          <a:spcPts val="0"/>
                        </a:spcAft>
                      </a:pPr>
                      <a:r>
                        <a:rPr lang="fr-BE" sz="2400" i="1" dirty="0">
                          <a:effectLst/>
                          <a:latin typeface="Times New Roman" panose="02020603050405020304" pitchFamily="18" charset="0"/>
                          <a:ea typeface="Times New Roman" panose="02020603050405020304" pitchFamily="18" charset="0"/>
                          <a:cs typeface="Times New Roman" panose="02020603050405020304" pitchFamily="18" charset="0"/>
                        </a:rPr>
                        <a:t>Non encagé</a:t>
                      </a:r>
                    </a:p>
                  </a:txBody>
                  <a:tcPr marL="93859" marR="93859" marT="0" marB="0"/>
                </a:tc>
                <a:tc>
                  <a:txBody>
                    <a:bodyPr/>
                    <a:lstStyle/>
                    <a:p>
                      <a:pPr>
                        <a:lnSpc>
                          <a:spcPct val="150000"/>
                        </a:lnSpc>
                        <a:spcAft>
                          <a:spcPts val="0"/>
                        </a:spcAft>
                      </a:pPr>
                      <a:r>
                        <a:rPr lang="fr-BE" sz="2400">
                          <a:effectLst/>
                        </a:rPr>
                        <a:t>Nombres de mâles crochets orangés</a:t>
                      </a:r>
                      <a:endParaRPr lang="fr-B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3859" marR="93859" marT="0" marB="0"/>
                </a:tc>
                <a:tc>
                  <a:txBody>
                    <a:bodyPr/>
                    <a:lstStyle/>
                    <a:p>
                      <a:pPr>
                        <a:lnSpc>
                          <a:spcPct val="150000"/>
                        </a:lnSpc>
                        <a:spcAft>
                          <a:spcPts val="0"/>
                        </a:spcAft>
                      </a:pPr>
                      <a:r>
                        <a:rPr lang="fr-BE" sz="2400">
                          <a:effectLst/>
                        </a:rPr>
                        <a:t>Nombre de mâles avec semence</a:t>
                      </a:r>
                      <a:endParaRPr lang="fr-B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3859" marR="93859" marT="0" marB="0"/>
                </a:tc>
                <a:extLst>
                  <a:ext uri="{0D108BD9-81ED-4DB2-BD59-A6C34878D82A}">
                    <a16:rowId xmlns:a16="http://schemas.microsoft.com/office/drawing/2014/main" val="681155034"/>
                  </a:ext>
                </a:extLst>
              </a:tr>
              <a:tr h="432684">
                <a:tc>
                  <a:txBody>
                    <a:bodyPr/>
                    <a:lstStyle/>
                    <a:p>
                      <a:pPr>
                        <a:lnSpc>
                          <a:spcPct val="150000"/>
                        </a:lnSpc>
                        <a:spcAft>
                          <a:spcPts val="0"/>
                        </a:spcAft>
                      </a:pPr>
                      <a:r>
                        <a:rPr lang="fr-BE" sz="2400" dirty="0">
                          <a:effectLst/>
                        </a:rPr>
                        <a:t>Extérieure 1 </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3859" marR="93859" marT="0" marB="0"/>
                </a:tc>
                <a:tc>
                  <a:txBody>
                    <a:bodyPr/>
                    <a:lstStyle/>
                    <a:p>
                      <a:pPr>
                        <a:lnSpc>
                          <a:spcPct val="150000"/>
                        </a:lnSpc>
                        <a:spcAft>
                          <a:spcPts val="0"/>
                        </a:spcAft>
                      </a:pPr>
                      <a:r>
                        <a:rPr lang="fr-BE" sz="2400">
                          <a:effectLst/>
                        </a:rPr>
                        <a:t>23/38</a:t>
                      </a:r>
                      <a:endParaRPr lang="fr-B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3859" marR="93859" marT="0" marB="0"/>
                </a:tc>
                <a:tc>
                  <a:txBody>
                    <a:bodyPr/>
                    <a:lstStyle/>
                    <a:p>
                      <a:pPr>
                        <a:lnSpc>
                          <a:spcPct val="150000"/>
                        </a:lnSpc>
                        <a:spcAft>
                          <a:spcPts val="0"/>
                        </a:spcAft>
                      </a:pPr>
                      <a:r>
                        <a:rPr lang="fr-BE" sz="2400" dirty="0">
                          <a:effectLst/>
                        </a:rPr>
                        <a:t>1     (4%)</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3859" marR="93859" marT="0" marB="0"/>
                </a:tc>
                <a:extLst>
                  <a:ext uri="{0D108BD9-81ED-4DB2-BD59-A6C34878D82A}">
                    <a16:rowId xmlns:a16="http://schemas.microsoft.com/office/drawing/2014/main" val="2202385807"/>
                  </a:ext>
                </a:extLst>
              </a:tr>
              <a:tr h="432684">
                <a:tc>
                  <a:txBody>
                    <a:bodyPr/>
                    <a:lstStyle/>
                    <a:p>
                      <a:pPr>
                        <a:lnSpc>
                          <a:spcPct val="150000"/>
                        </a:lnSpc>
                        <a:spcAft>
                          <a:spcPts val="0"/>
                        </a:spcAft>
                      </a:pPr>
                      <a:r>
                        <a:rPr lang="fr-BE" sz="2400" dirty="0">
                          <a:effectLst/>
                        </a:rPr>
                        <a:t>Extérieure 2 </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3859" marR="93859" marT="0" marB="0"/>
                </a:tc>
                <a:tc>
                  <a:txBody>
                    <a:bodyPr/>
                    <a:lstStyle/>
                    <a:p>
                      <a:pPr>
                        <a:lnSpc>
                          <a:spcPct val="150000"/>
                        </a:lnSpc>
                        <a:spcAft>
                          <a:spcPts val="0"/>
                        </a:spcAft>
                      </a:pPr>
                      <a:r>
                        <a:rPr lang="fr-BE" sz="2400">
                          <a:effectLst/>
                        </a:rPr>
                        <a:t>50/55</a:t>
                      </a:r>
                      <a:endParaRPr lang="fr-B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3859" marR="93859" marT="0" marB="0"/>
                </a:tc>
                <a:tc>
                  <a:txBody>
                    <a:bodyPr/>
                    <a:lstStyle/>
                    <a:p>
                      <a:pPr>
                        <a:lnSpc>
                          <a:spcPct val="150000"/>
                        </a:lnSpc>
                        <a:spcAft>
                          <a:spcPts val="0"/>
                        </a:spcAft>
                      </a:pPr>
                      <a:r>
                        <a:rPr lang="fr-BE" sz="2400">
                          <a:effectLst/>
                        </a:rPr>
                        <a:t>6     (12%)</a:t>
                      </a:r>
                      <a:endParaRPr lang="fr-B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3859" marR="93859" marT="0" marB="0"/>
                </a:tc>
                <a:extLst>
                  <a:ext uri="{0D108BD9-81ED-4DB2-BD59-A6C34878D82A}">
                    <a16:rowId xmlns:a16="http://schemas.microsoft.com/office/drawing/2014/main" val="1044324523"/>
                  </a:ext>
                </a:extLst>
              </a:tr>
              <a:tr h="432684">
                <a:tc>
                  <a:txBody>
                    <a:bodyPr/>
                    <a:lstStyle/>
                    <a:p>
                      <a:pPr>
                        <a:lnSpc>
                          <a:spcPct val="150000"/>
                        </a:lnSpc>
                        <a:spcAft>
                          <a:spcPts val="0"/>
                        </a:spcAft>
                      </a:pPr>
                      <a:r>
                        <a:rPr lang="fr-BE" sz="2400" dirty="0">
                          <a:effectLst/>
                        </a:rPr>
                        <a:t>Extérieure 3 </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3859" marR="93859" marT="0" marB="0"/>
                </a:tc>
                <a:tc>
                  <a:txBody>
                    <a:bodyPr/>
                    <a:lstStyle/>
                    <a:p>
                      <a:pPr>
                        <a:lnSpc>
                          <a:spcPct val="150000"/>
                        </a:lnSpc>
                        <a:spcAft>
                          <a:spcPts val="0"/>
                        </a:spcAft>
                      </a:pPr>
                      <a:r>
                        <a:rPr lang="fr-BE" sz="2400">
                          <a:effectLst/>
                        </a:rPr>
                        <a:t>60/62</a:t>
                      </a:r>
                      <a:endParaRPr lang="fr-B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3859" marR="93859" marT="0" marB="0"/>
                </a:tc>
                <a:tc>
                  <a:txBody>
                    <a:bodyPr/>
                    <a:lstStyle/>
                    <a:p>
                      <a:pPr>
                        <a:lnSpc>
                          <a:spcPct val="150000"/>
                        </a:lnSpc>
                        <a:spcAft>
                          <a:spcPts val="0"/>
                        </a:spcAft>
                      </a:pPr>
                      <a:r>
                        <a:rPr lang="fr-BE" sz="2400">
                          <a:effectLst/>
                        </a:rPr>
                        <a:t>5     (8%)</a:t>
                      </a:r>
                      <a:endParaRPr lang="fr-B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3859" marR="93859" marT="0" marB="0"/>
                </a:tc>
                <a:extLst>
                  <a:ext uri="{0D108BD9-81ED-4DB2-BD59-A6C34878D82A}">
                    <a16:rowId xmlns:a16="http://schemas.microsoft.com/office/drawing/2014/main" val="2259140822"/>
                  </a:ext>
                </a:extLst>
              </a:tr>
              <a:tr h="432684">
                <a:tc>
                  <a:txBody>
                    <a:bodyPr/>
                    <a:lstStyle/>
                    <a:p>
                      <a:pPr>
                        <a:lnSpc>
                          <a:spcPct val="150000"/>
                        </a:lnSpc>
                        <a:spcAft>
                          <a:spcPts val="0"/>
                        </a:spcAft>
                      </a:pPr>
                      <a:r>
                        <a:rPr lang="fr-BE" sz="2400">
                          <a:effectLst/>
                        </a:rPr>
                        <a:t>N1</a:t>
                      </a:r>
                      <a:endParaRPr lang="fr-B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3859" marR="93859" marT="0" marB="0"/>
                </a:tc>
                <a:tc>
                  <a:txBody>
                    <a:bodyPr/>
                    <a:lstStyle/>
                    <a:p>
                      <a:pPr>
                        <a:lnSpc>
                          <a:spcPct val="150000"/>
                        </a:lnSpc>
                        <a:spcAft>
                          <a:spcPts val="0"/>
                        </a:spcAft>
                      </a:pPr>
                      <a:r>
                        <a:rPr lang="fr-BE" sz="2400">
                          <a:effectLst/>
                        </a:rPr>
                        <a:t>120/123</a:t>
                      </a:r>
                      <a:endParaRPr lang="fr-BE"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3859" marR="93859" marT="0" marB="0"/>
                </a:tc>
                <a:tc>
                  <a:txBody>
                    <a:bodyPr/>
                    <a:lstStyle/>
                    <a:p>
                      <a:pPr>
                        <a:lnSpc>
                          <a:spcPct val="150000"/>
                        </a:lnSpc>
                        <a:spcAft>
                          <a:spcPts val="0"/>
                        </a:spcAft>
                      </a:pPr>
                      <a:r>
                        <a:rPr lang="fr-BE" sz="2400" dirty="0">
                          <a:effectLst/>
                        </a:rPr>
                        <a:t>23   (19%)</a:t>
                      </a:r>
                      <a:endParaRPr lang="fr-BE"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93859" marR="93859" marT="0" marB="0"/>
                </a:tc>
                <a:extLst>
                  <a:ext uri="{0D108BD9-81ED-4DB2-BD59-A6C34878D82A}">
                    <a16:rowId xmlns:a16="http://schemas.microsoft.com/office/drawing/2014/main" val="1763684352"/>
                  </a:ext>
                </a:extLst>
              </a:tr>
            </a:tbl>
          </a:graphicData>
        </a:graphic>
      </p:graphicFrame>
    </p:spTree>
    <p:extLst>
      <p:ext uri="{BB962C8B-B14F-4D97-AF65-F5344CB8AC3E}">
        <p14:creationId xmlns:p14="http://schemas.microsoft.com/office/powerpoint/2010/main" val="527591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636C847-7444-4545-91BE-2776F3D90FA5}"/>
              </a:ext>
            </a:extLst>
          </p:cNvPr>
          <p:cNvSpPr>
            <a:spLocks noGrp="1"/>
          </p:cNvSpPr>
          <p:nvPr>
            <p:ph type="title"/>
          </p:nvPr>
        </p:nvSpPr>
        <p:spPr>
          <a:xfrm>
            <a:off x="838200" y="963877"/>
            <a:ext cx="3494362" cy="4930246"/>
          </a:xfrm>
        </p:spPr>
        <p:txBody>
          <a:bodyPr>
            <a:normAutofit/>
          </a:bodyPr>
          <a:lstStyle/>
          <a:p>
            <a:pPr algn="r"/>
            <a:r>
              <a:rPr lang="fr-BE" dirty="0">
                <a:solidFill>
                  <a:schemeClr val="accent1"/>
                </a:solidFill>
              </a:rPr>
              <a:t>Design de l’étude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9FB99CA6-3E19-48C5-955B-177C5D552857}"/>
              </a:ext>
            </a:extLst>
          </p:cNvPr>
          <p:cNvSpPr>
            <a:spLocks noGrp="1"/>
          </p:cNvSpPr>
          <p:nvPr>
            <p:ph idx="1"/>
          </p:nvPr>
        </p:nvSpPr>
        <p:spPr>
          <a:xfrm>
            <a:off x="4976031" y="963877"/>
            <a:ext cx="6377769" cy="4930246"/>
          </a:xfrm>
        </p:spPr>
        <p:txBody>
          <a:bodyPr anchor="ctr">
            <a:normAutofit/>
          </a:bodyPr>
          <a:lstStyle/>
          <a:p>
            <a:pPr marL="0" indent="0">
              <a:buNone/>
            </a:pPr>
            <a:r>
              <a:rPr lang="fr-BE" sz="2400" dirty="0"/>
              <a:t>	</a:t>
            </a:r>
          </a:p>
          <a:p>
            <a:pPr marL="0" indent="0">
              <a:buNone/>
            </a:pPr>
            <a:r>
              <a:rPr lang="fr-BE" sz="2400" dirty="0"/>
              <a:t>	</a:t>
            </a:r>
          </a:p>
        </p:txBody>
      </p:sp>
      <p:graphicFrame>
        <p:nvGraphicFramePr>
          <p:cNvPr id="7" name="Diagramme 6">
            <a:extLst>
              <a:ext uri="{FF2B5EF4-FFF2-40B4-BE49-F238E27FC236}">
                <a16:creationId xmlns:a16="http://schemas.microsoft.com/office/drawing/2014/main" id="{B4C9152C-6DFF-4E45-8534-0F8D917FD3CB}"/>
              </a:ext>
            </a:extLst>
          </p:cNvPr>
          <p:cNvGraphicFramePr/>
          <p:nvPr>
            <p:extLst>
              <p:ext uri="{D42A27DB-BD31-4B8C-83A1-F6EECF244321}">
                <p14:modId xmlns:p14="http://schemas.microsoft.com/office/powerpoint/2010/main" val="4043943249"/>
              </p:ext>
            </p:extLst>
          </p:nvPr>
        </p:nvGraphicFramePr>
        <p:xfrm>
          <a:off x="6096000" y="4676503"/>
          <a:ext cx="4287600" cy="1774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Espace réservé du contenu 2">
            <a:extLst>
              <a:ext uri="{FF2B5EF4-FFF2-40B4-BE49-F238E27FC236}">
                <a16:creationId xmlns:a16="http://schemas.microsoft.com/office/drawing/2014/main" id="{670AE9FD-BBE7-4FD9-8BA9-2D50BA02946C}"/>
              </a:ext>
            </a:extLst>
          </p:cNvPr>
          <p:cNvSpPr txBox="1">
            <a:spLocks/>
          </p:cNvSpPr>
          <p:nvPr/>
        </p:nvSpPr>
        <p:spPr>
          <a:xfrm>
            <a:off x="6204171" y="648796"/>
            <a:ext cx="4071257" cy="338387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BE" dirty="0"/>
              <a:t>	</a:t>
            </a:r>
          </a:p>
          <a:p>
            <a:pPr marL="0" indent="0">
              <a:buFont typeface="Arial" panose="020B0604020202020204" pitchFamily="34" charset="0"/>
              <a:buNone/>
            </a:pPr>
            <a:r>
              <a:rPr lang="fr-BE" sz="2400" b="1" dirty="0">
                <a:solidFill>
                  <a:schemeClr val="accent6"/>
                </a:solidFill>
              </a:rPr>
              <a:t>SYBR14</a:t>
            </a:r>
            <a:r>
              <a:rPr lang="fr-BE" sz="2400" dirty="0"/>
              <a:t> </a:t>
            </a:r>
          </a:p>
          <a:p>
            <a:pPr marL="457200" lvl="1" indent="0">
              <a:buFont typeface="Arial" panose="020B0604020202020204" pitchFamily="34" charset="0"/>
              <a:buNone/>
            </a:pPr>
            <a:r>
              <a:rPr lang="fr-BE" dirty="0"/>
              <a:t>Lipophile</a:t>
            </a:r>
          </a:p>
          <a:p>
            <a:pPr marL="457200" lvl="1" indent="0">
              <a:buFont typeface="Arial" panose="020B0604020202020204" pitchFamily="34" charset="0"/>
              <a:buNone/>
            </a:pPr>
            <a:r>
              <a:rPr lang="fr-BE" dirty="0"/>
              <a:t>Intercalant</a:t>
            </a:r>
          </a:p>
          <a:p>
            <a:pPr marL="0" indent="0">
              <a:buFont typeface="Arial" panose="020B0604020202020204" pitchFamily="34" charset="0"/>
              <a:buNone/>
            </a:pPr>
            <a:r>
              <a:rPr lang="fr-BE" sz="2400" b="1" dirty="0">
                <a:solidFill>
                  <a:srgbClr val="FF0000"/>
                </a:solidFill>
              </a:rPr>
              <a:t>Propidium iodide </a:t>
            </a:r>
          </a:p>
          <a:p>
            <a:pPr marL="457200" lvl="1" indent="0">
              <a:buFont typeface="Arial" panose="020B0604020202020204" pitchFamily="34" charset="0"/>
              <a:buNone/>
            </a:pPr>
            <a:r>
              <a:rPr lang="fr-BE" dirty="0"/>
              <a:t>Hydrophile </a:t>
            </a:r>
          </a:p>
          <a:p>
            <a:pPr marL="457200" lvl="1" indent="0">
              <a:buFont typeface="Arial" panose="020B0604020202020204" pitchFamily="34" charset="0"/>
              <a:buNone/>
            </a:pPr>
            <a:r>
              <a:rPr lang="fr-BE" dirty="0"/>
              <a:t>Intercalant</a:t>
            </a:r>
            <a:endParaRPr lang="fr-BE" sz="3600" dirty="0"/>
          </a:p>
          <a:p>
            <a:pPr marL="457200" lvl="1" indent="0">
              <a:buFont typeface="Arial" panose="020B0604020202020204" pitchFamily="34" charset="0"/>
              <a:buNone/>
            </a:pPr>
            <a:r>
              <a:rPr lang="fr-BE" dirty="0"/>
              <a:t>Marqueur d’intégrité membranaire</a:t>
            </a:r>
          </a:p>
        </p:txBody>
      </p:sp>
    </p:spTree>
    <p:extLst>
      <p:ext uri="{BB962C8B-B14F-4D97-AF65-F5344CB8AC3E}">
        <p14:creationId xmlns:p14="http://schemas.microsoft.com/office/powerpoint/2010/main" val="1938326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76D1097D-5929-4832-BE7A-D3E67CBE569D}"/>
              </a:ext>
            </a:extLst>
          </p:cNvPr>
          <p:cNvSpPr>
            <a:spLocks noGrp="1"/>
          </p:cNvSpPr>
          <p:nvPr>
            <p:ph type="title"/>
          </p:nvPr>
        </p:nvSpPr>
        <p:spPr>
          <a:xfrm>
            <a:off x="863029" y="1012004"/>
            <a:ext cx="3416158" cy="4795408"/>
          </a:xfrm>
        </p:spPr>
        <p:txBody>
          <a:bodyPr>
            <a:normAutofit/>
          </a:bodyPr>
          <a:lstStyle/>
          <a:p>
            <a:r>
              <a:rPr lang="fr-BE">
                <a:solidFill>
                  <a:srgbClr val="FFFFFF"/>
                </a:solidFill>
              </a:rPr>
              <a:t>Introduction – Pourquoi les abeilles? </a:t>
            </a:r>
          </a:p>
        </p:txBody>
      </p:sp>
      <p:graphicFrame>
        <p:nvGraphicFramePr>
          <p:cNvPr id="5" name="Espace réservé du contenu 2">
            <a:extLst>
              <a:ext uri="{FF2B5EF4-FFF2-40B4-BE49-F238E27FC236}">
                <a16:creationId xmlns:a16="http://schemas.microsoft.com/office/drawing/2014/main" id="{CE3D4428-1CA6-4C3D-AF39-F3D20424E45F}"/>
              </a:ext>
            </a:extLst>
          </p:cNvPr>
          <p:cNvGraphicFramePr>
            <a:graphicFrameLocks noGrp="1"/>
          </p:cNvGraphicFramePr>
          <p:nvPr>
            <p:ph idx="1"/>
            <p:extLst>
              <p:ext uri="{D42A27DB-BD31-4B8C-83A1-F6EECF244321}">
                <p14:modId xmlns:p14="http://schemas.microsoft.com/office/powerpoint/2010/main" val="1994903497"/>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a:extLst>
              <a:ext uri="{FF2B5EF4-FFF2-40B4-BE49-F238E27FC236}">
                <a16:creationId xmlns:a16="http://schemas.microsoft.com/office/drawing/2014/main" id="{1197E42D-2860-46E3-8F8D-99A2385ED039}"/>
              </a:ext>
            </a:extLst>
          </p:cNvPr>
          <p:cNvSpPr txBox="1"/>
          <p:nvPr/>
        </p:nvSpPr>
        <p:spPr>
          <a:xfrm>
            <a:off x="10349257" y="4477371"/>
            <a:ext cx="1959428" cy="1015663"/>
          </a:xfrm>
          <a:prstGeom prst="rect">
            <a:avLst/>
          </a:prstGeom>
          <a:noFill/>
        </p:spPr>
        <p:txBody>
          <a:bodyPr wrap="square" rtlCol="0">
            <a:spAutoFit/>
          </a:bodyPr>
          <a:lstStyle/>
          <a:p>
            <a:r>
              <a:rPr lang="fr-BE" sz="2000" dirty="0" err="1"/>
              <a:t>FreezeBee</a:t>
            </a:r>
            <a:endParaRPr lang="fr-BE" sz="2000" dirty="0"/>
          </a:p>
          <a:p>
            <a:r>
              <a:rPr lang="fr-BE" sz="2000" dirty="0"/>
              <a:t>1</a:t>
            </a:r>
            <a:r>
              <a:rPr lang="fr-BE" sz="2000" baseline="30000" dirty="0"/>
              <a:t>ère</a:t>
            </a:r>
            <a:r>
              <a:rPr lang="fr-BE" sz="2000" dirty="0"/>
              <a:t> cryobanque</a:t>
            </a:r>
          </a:p>
          <a:p>
            <a:r>
              <a:rPr lang="fr-BE" sz="2000" dirty="0"/>
              <a:t>région  </a:t>
            </a:r>
            <a:r>
              <a:rPr lang="fr-BE" sz="2000" dirty="0" err="1"/>
              <a:t>wallone</a:t>
            </a:r>
            <a:endParaRPr lang="fr-BE" sz="2000" dirty="0"/>
          </a:p>
        </p:txBody>
      </p:sp>
      <p:sp>
        <p:nvSpPr>
          <p:cNvPr id="8" name="Accolade fermante 7">
            <a:extLst>
              <a:ext uri="{FF2B5EF4-FFF2-40B4-BE49-F238E27FC236}">
                <a16:creationId xmlns:a16="http://schemas.microsoft.com/office/drawing/2014/main" id="{874FF232-D412-4A3C-ACEA-BA26DAD0CFEA}"/>
              </a:ext>
            </a:extLst>
          </p:cNvPr>
          <p:cNvSpPr/>
          <p:nvPr/>
        </p:nvSpPr>
        <p:spPr>
          <a:xfrm>
            <a:off x="9938657" y="3603040"/>
            <a:ext cx="272143" cy="2742293"/>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Tree>
    <p:extLst>
      <p:ext uri="{BB962C8B-B14F-4D97-AF65-F5344CB8AC3E}">
        <p14:creationId xmlns:p14="http://schemas.microsoft.com/office/powerpoint/2010/main" val="21715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CCB4D-D736-4E31-9EC6-BF2ABEF485F7}"/>
              </a:ext>
            </a:extLst>
          </p:cNvPr>
          <p:cNvSpPr>
            <a:spLocks noGrp="1"/>
          </p:cNvSpPr>
          <p:nvPr>
            <p:ph type="title"/>
          </p:nvPr>
        </p:nvSpPr>
        <p:spPr>
          <a:xfrm>
            <a:off x="336883" y="4202668"/>
            <a:ext cx="4332307" cy="1420528"/>
          </a:xfrm>
        </p:spPr>
        <p:txBody>
          <a:bodyPr vert="horz" lIns="91440" tIns="45720" rIns="91440" bIns="45720" rtlCol="0" anchor="b">
            <a:noAutofit/>
          </a:bodyPr>
          <a:lstStyle/>
          <a:p>
            <a:pPr algn="ctr"/>
            <a:r>
              <a:rPr lang="en-US" sz="2800" kern="1200" dirty="0" err="1">
                <a:solidFill>
                  <a:srgbClr val="FFFFFF"/>
                </a:solidFill>
                <a:latin typeface="+mj-lt"/>
                <a:ea typeface="+mj-ea"/>
                <a:cs typeface="+mj-cs"/>
              </a:rPr>
              <a:t>Sperme</a:t>
            </a:r>
            <a:r>
              <a:rPr lang="en-US" sz="2800" kern="1200" dirty="0">
                <a:solidFill>
                  <a:srgbClr val="FFFFFF"/>
                </a:solidFill>
                <a:latin typeface="+mj-lt"/>
                <a:ea typeface="+mj-ea"/>
                <a:cs typeface="+mj-cs"/>
              </a:rPr>
              <a:t> frais</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 </a:t>
            </a:r>
            <a:r>
              <a:rPr lang="en-US" sz="2800" kern="1200" dirty="0">
                <a:solidFill>
                  <a:srgbClr val="FFFFFF"/>
                </a:solidFill>
                <a:latin typeface="+mj-lt"/>
                <a:ea typeface="+mj-ea"/>
                <a:cs typeface="+mj-cs"/>
                <a:sym typeface="Wingdings" panose="05000000000000000000" pitchFamily="2" charset="2"/>
              </a:rPr>
              <a:t></a:t>
            </a:r>
            <a:r>
              <a:rPr lang="en-US" sz="2800" kern="1200" dirty="0">
                <a:solidFill>
                  <a:srgbClr val="FFFFFF"/>
                </a:solidFill>
                <a:latin typeface="+mj-lt"/>
                <a:ea typeface="+mj-ea"/>
                <a:cs typeface="+mj-cs"/>
              </a:rPr>
              <a:t> </a:t>
            </a:r>
            <a:r>
              <a:rPr lang="en-US" sz="2800" b="1" kern="1200" dirty="0" err="1">
                <a:solidFill>
                  <a:srgbClr val="FFFFFF"/>
                </a:solidFill>
                <a:latin typeface="+mj-lt"/>
                <a:ea typeface="+mj-ea"/>
                <a:cs typeface="+mj-cs"/>
              </a:rPr>
              <a:t>vivants</a:t>
            </a:r>
            <a:r>
              <a:rPr lang="en-US" sz="2800" b="1" kern="1200" dirty="0">
                <a:solidFill>
                  <a:srgbClr val="FFFFFF"/>
                </a:solidFill>
                <a:latin typeface="+mj-lt"/>
                <a:ea typeface="+mj-ea"/>
                <a:cs typeface="+mj-cs"/>
              </a:rPr>
              <a:t> vs </a:t>
            </a:r>
            <a:r>
              <a:rPr lang="en-US" sz="2800" b="1" kern="1200" dirty="0" err="1">
                <a:solidFill>
                  <a:srgbClr val="FFFFFF"/>
                </a:solidFill>
                <a:latin typeface="+mj-lt"/>
                <a:ea typeface="+mj-ea"/>
                <a:cs typeface="+mj-cs"/>
              </a:rPr>
              <a:t>morts</a:t>
            </a:r>
            <a:endParaRPr lang="en-US" sz="2800" b="1" kern="1200" dirty="0">
              <a:solidFill>
                <a:srgbClr val="FFFFFF"/>
              </a:solidFill>
              <a:latin typeface="+mj-lt"/>
              <a:ea typeface="+mj-ea"/>
              <a:cs typeface="+mj-cs"/>
            </a:endParaRP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Espace réservé du contenu 3">
            <a:extLst>
              <a:ext uri="{FF2B5EF4-FFF2-40B4-BE49-F238E27FC236}">
                <a16:creationId xmlns:a16="http://schemas.microsoft.com/office/drawing/2014/main" id="{F362F42C-FCE1-4FBD-BA2B-A24FA0E04E9D}"/>
              </a:ext>
            </a:extLst>
          </p:cNvPr>
          <p:cNvPicPr>
            <a:picLocks noGrp="1"/>
          </p:cNvPicPr>
          <p:nvPr>
            <p:ph idx="1"/>
          </p:nvPr>
        </p:nvPicPr>
        <p:blipFill rotWithShape="1">
          <a:blip r:embed="rId2">
            <a:extLst>
              <a:ext uri="{28A0092B-C50C-407E-A947-70E740481C1C}">
                <a14:useLocalDpi xmlns:a14="http://schemas.microsoft.com/office/drawing/2010/main" val="0"/>
              </a:ext>
            </a:extLst>
          </a:blip>
          <a:srcRect r="6806" b="14067"/>
          <a:stretch/>
        </p:blipFill>
        <p:spPr bwMode="auto">
          <a:xfrm>
            <a:off x="6432884" y="0"/>
            <a:ext cx="5759116" cy="6858000"/>
          </a:xfrm>
          <a:prstGeom prst="rect">
            <a:avLst/>
          </a:prstGeom>
          <a:extLst>
            <a:ext uri="{53640926-AAD7-44D8-BBD7-CCE9431645EC}">
              <a14:shadowObscured xmlns:a14="http://schemas.microsoft.com/office/drawing/2010/main"/>
            </a:ext>
          </a:extLst>
        </p:spPr>
      </p:pic>
      <p:sp>
        <p:nvSpPr>
          <p:cNvPr id="7" name="Titre 1">
            <a:extLst>
              <a:ext uri="{FF2B5EF4-FFF2-40B4-BE49-F238E27FC236}">
                <a16:creationId xmlns:a16="http://schemas.microsoft.com/office/drawing/2014/main" id="{68DF5534-F76D-4901-AC05-A73A1CF1F13C}"/>
              </a:ext>
            </a:extLst>
          </p:cNvPr>
          <p:cNvSpPr txBox="1">
            <a:spLocks/>
          </p:cNvSpPr>
          <p:nvPr/>
        </p:nvSpPr>
        <p:spPr>
          <a:xfrm>
            <a:off x="815751" y="535127"/>
            <a:ext cx="3657600" cy="2887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solidFill>
                  <a:srgbClr val="FFFFFF"/>
                </a:solidFill>
              </a:rPr>
              <a:t>Coloration </a:t>
            </a:r>
            <a:r>
              <a:rPr lang="en-US" sz="4800" dirty="0" err="1">
                <a:solidFill>
                  <a:srgbClr val="FFFFFF"/>
                </a:solidFill>
              </a:rPr>
              <a:t>vitale</a:t>
            </a:r>
            <a:r>
              <a:rPr lang="en-US" sz="4800" dirty="0">
                <a:solidFill>
                  <a:srgbClr val="FFFFFF"/>
                </a:solidFill>
              </a:rPr>
              <a:t> – </a:t>
            </a:r>
            <a:r>
              <a:rPr lang="en-US" sz="4800" dirty="0" err="1">
                <a:solidFill>
                  <a:srgbClr val="FFFFFF"/>
                </a:solidFill>
              </a:rPr>
              <a:t>Cytometrie</a:t>
            </a:r>
            <a:r>
              <a:rPr lang="en-US" sz="4800" dirty="0">
                <a:solidFill>
                  <a:srgbClr val="FFFFFF"/>
                </a:solidFill>
              </a:rPr>
              <a:t> </a:t>
            </a:r>
            <a:r>
              <a:rPr lang="en-US" sz="4800" dirty="0" err="1">
                <a:solidFill>
                  <a:srgbClr val="FFFFFF"/>
                </a:solidFill>
              </a:rPr>
              <a:t>en</a:t>
            </a:r>
            <a:r>
              <a:rPr lang="en-US" sz="4800" dirty="0">
                <a:solidFill>
                  <a:srgbClr val="FFFFFF"/>
                </a:solidFill>
              </a:rPr>
              <a:t> flux </a:t>
            </a:r>
          </a:p>
        </p:txBody>
      </p:sp>
      <p:sp>
        <p:nvSpPr>
          <p:cNvPr id="5" name="ZoneTexte 4">
            <a:extLst>
              <a:ext uri="{FF2B5EF4-FFF2-40B4-BE49-F238E27FC236}">
                <a16:creationId xmlns:a16="http://schemas.microsoft.com/office/drawing/2014/main" id="{49C2661B-12F9-4448-9C00-6797A1EB13D9}"/>
              </a:ext>
            </a:extLst>
          </p:cNvPr>
          <p:cNvSpPr txBox="1"/>
          <p:nvPr/>
        </p:nvSpPr>
        <p:spPr>
          <a:xfrm>
            <a:off x="5355771" y="968829"/>
            <a:ext cx="862737" cy="369332"/>
          </a:xfrm>
          <a:prstGeom prst="rect">
            <a:avLst/>
          </a:prstGeom>
          <a:noFill/>
        </p:spPr>
        <p:txBody>
          <a:bodyPr wrap="none" rtlCol="0">
            <a:spAutoFit/>
          </a:bodyPr>
          <a:lstStyle/>
          <a:p>
            <a:r>
              <a:rPr lang="fr-BE" dirty="0"/>
              <a:t>Négatif</a:t>
            </a:r>
          </a:p>
        </p:txBody>
      </p:sp>
      <p:sp>
        <p:nvSpPr>
          <p:cNvPr id="10" name="ZoneTexte 9">
            <a:extLst>
              <a:ext uri="{FF2B5EF4-FFF2-40B4-BE49-F238E27FC236}">
                <a16:creationId xmlns:a16="http://schemas.microsoft.com/office/drawing/2014/main" id="{0D5F980E-D1EB-480D-B049-AB3254A041C5}"/>
              </a:ext>
            </a:extLst>
          </p:cNvPr>
          <p:cNvSpPr txBox="1"/>
          <p:nvPr/>
        </p:nvSpPr>
        <p:spPr>
          <a:xfrm>
            <a:off x="5164634" y="2275115"/>
            <a:ext cx="1282082" cy="369332"/>
          </a:xfrm>
          <a:prstGeom prst="rect">
            <a:avLst/>
          </a:prstGeom>
          <a:noFill/>
        </p:spPr>
        <p:txBody>
          <a:bodyPr wrap="none" rtlCol="0">
            <a:spAutoFit/>
          </a:bodyPr>
          <a:lstStyle/>
          <a:p>
            <a:r>
              <a:rPr lang="fr-BE" dirty="0"/>
              <a:t>SYBR14 + PI</a:t>
            </a:r>
          </a:p>
        </p:txBody>
      </p:sp>
      <p:sp>
        <p:nvSpPr>
          <p:cNvPr id="12" name="ZoneTexte 11">
            <a:extLst>
              <a:ext uri="{FF2B5EF4-FFF2-40B4-BE49-F238E27FC236}">
                <a16:creationId xmlns:a16="http://schemas.microsoft.com/office/drawing/2014/main" id="{61CC547B-D8CA-49D1-9AA5-8BEFF92D229C}"/>
              </a:ext>
            </a:extLst>
          </p:cNvPr>
          <p:cNvSpPr txBox="1"/>
          <p:nvPr/>
        </p:nvSpPr>
        <p:spPr>
          <a:xfrm>
            <a:off x="5374307" y="4202668"/>
            <a:ext cx="884538" cy="369332"/>
          </a:xfrm>
          <a:prstGeom prst="rect">
            <a:avLst/>
          </a:prstGeom>
          <a:noFill/>
        </p:spPr>
        <p:txBody>
          <a:bodyPr wrap="none" rtlCol="0">
            <a:spAutoFit/>
          </a:bodyPr>
          <a:lstStyle/>
          <a:p>
            <a:r>
              <a:rPr lang="fr-BE" dirty="0"/>
              <a:t>SYBR14</a:t>
            </a:r>
          </a:p>
        </p:txBody>
      </p:sp>
      <p:sp>
        <p:nvSpPr>
          <p:cNvPr id="13" name="ZoneTexte 12">
            <a:extLst>
              <a:ext uri="{FF2B5EF4-FFF2-40B4-BE49-F238E27FC236}">
                <a16:creationId xmlns:a16="http://schemas.microsoft.com/office/drawing/2014/main" id="{A78F10DE-1E9D-4AF7-B87C-7AF0084DDA08}"/>
              </a:ext>
            </a:extLst>
          </p:cNvPr>
          <p:cNvSpPr txBox="1"/>
          <p:nvPr/>
        </p:nvSpPr>
        <p:spPr>
          <a:xfrm>
            <a:off x="5625177" y="5693619"/>
            <a:ext cx="360996" cy="369332"/>
          </a:xfrm>
          <a:prstGeom prst="rect">
            <a:avLst/>
          </a:prstGeom>
          <a:noFill/>
        </p:spPr>
        <p:txBody>
          <a:bodyPr wrap="none" rtlCol="0">
            <a:spAutoFit/>
          </a:bodyPr>
          <a:lstStyle/>
          <a:p>
            <a:r>
              <a:rPr lang="fr-BE" dirty="0"/>
              <a:t>PI</a:t>
            </a:r>
          </a:p>
        </p:txBody>
      </p:sp>
    </p:spTree>
    <p:extLst>
      <p:ext uri="{BB962C8B-B14F-4D97-AF65-F5344CB8AC3E}">
        <p14:creationId xmlns:p14="http://schemas.microsoft.com/office/powerpoint/2010/main" val="3586013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CCB4D-D736-4E31-9EC6-BF2ABEF485F7}"/>
              </a:ext>
            </a:extLst>
          </p:cNvPr>
          <p:cNvSpPr>
            <a:spLocks noGrp="1"/>
          </p:cNvSpPr>
          <p:nvPr>
            <p:ph type="title"/>
          </p:nvPr>
        </p:nvSpPr>
        <p:spPr>
          <a:xfrm>
            <a:off x="311871" y="4397829"/>
            <a:ext cx="4332306" cy="1295780"/>
          </a:xfrm>
        </p:spPr>
        <p:txBody>
          <a:bodyPr vert="horz" lIns="91440" tIns="45720" rIns="91440" bIns="45720" rtlCol="0" anchor="b">
            <a:normAutofit/>
          </a:bodyPr>
          <a:lstStyle/>
          <a:p>
            <a:pPr algn="ctr"/>
            <a:r>
              <a:rPr lang="en-US" sz="2800" kern="1200" dirty="0" err="1">
                <a:solidFill>
                  <a:srgbClr val="FFFFFF"/>
                </a:solidFill>
                <a:latin typeface="+mj-lt"/>
                <a:ea typeface="+mj-ea"/>
                <a:cs typeface="+mj-cs"/>
              </a:rPr>
              <a:t>Spz</a:t>
            </a:r>
            <a:r>
              <a:rPr lang="en-US" sz="2800" kern="1200" dirty="0">
                <a:solidFill>
                  <a:srgbClr val="FFFFFF"/>
                </a:solidFill>
                <a:latin typeface="+mj-lt"/>
                <a:ea typeface="+mj-ea"/>
                <a:cs typeface="+mj-cs"/>
              </a:rPr>
              <a:t> </a:t>
            </a:r>
            <a:r>
              <a:rPr lang="en-US" sz="2800" kern="1200" dirty="0" err="1">
                <a:solidFill>
                  <a:srgbClr val="FFFFFF"/>
                </a:solidFill>
                <a:latin typeface="+mj-lt"/>
                <a:ea typeface="+mj-ea"/>
                <a:cs typeface="+mj-cs"/>
              </a:rPr>
              <a:t>traités</a:t>
            </a:r>
            <a:r>
              <a:rPr lang="en-US" sz="2800" kern="1200" dirty="0">
                <a:solidFill>
                  <a:srgbClr val="FFFFFF"/>
                </a:solidFill>
                <a:latin typeface="+mj-lt"/>
                <a:ea typeface="+mj-ea"/>
                <a:cs typeface="+mj-cs"/>
              </a:rPr>
              <a:t> </a:t>
            </a:r>
            <a:r>
              <a:rPr lang="en-US" sz="2800" kern="1200" dirty="0" err="1">
                <a:solidFill>
                  <a:srgbClr val="FFFFFF"/>
                </a:solidFill>
                <a:latin typeface="+mj-lt"/>
                <a:ea typeface="+mj-ea"/>
                <a:cs typeface="+mj-cs"/>
              </a:rPr>
              <a:t>thermiquement</a:t>
            </a:r>
            <a:r>
              <a:rPr lang="en-US" sz="2800" kern="1200" dirty="0">
                <a:solidFill>
                  <a:srgbClr val="FFFFFF"/>
                </a:solidFill>
                <a:latin typeface="+mj-lt"/>
                <a:ea typeface="+mj-ea"/>
                <a:cs typeface="+mj-cs"/>
              </a:rPr>
              <a:t> à 60°C </a:t>
            </a:r>
            <a:r>
              <a:rPr lang="en-US" sz="2800" kern="1200" dirty="0">
                <a:solidFill>
                  <a:srgbClr val="FFFFFF"/>
                </a:solidFill>
                <a:latin typeface="+mj-lt"/>
                <a:ea typeface="+mj-ea"/>
                <a:cs typeface="+mj-cs"/>
                <a:sym typeface="Wingdings" panose="05000000000000000000" pitchFamily="2" charset="2"/>
              </a:rPr>
              <a:t> </a:t>
            </a:r>
            <a:r>
              <a:rPr lang="en-US" sz="2800" kern="1200" dirty="0" err="1">
                <a:solidFill>
                  <a:srgbClr val="FFFFFF"/>
                </a:solidFill>
                <a:latin typeface="+mj-lt"/>
                <a:ea typeface="+mj-ea"/>
                <a:cs typeface="+mj-cs"/>
                <a:sym typeface="Wingdings" panose="05000000000000000000" pitchFamily="2" charset="2"/>
              </a:rPr>
              <a:t>morts</a:t>
            </a:r>
            <a:endParaRPr lang="en-US" sz="2800" kern="1200" dirty="0">
              <a:solidFill>
                <a:srgbClr val="FFFFFF"/>
              </a:solidFill>
              <a:latin typeface="+mj-lt"/>
              <a:ea typeface="+mj-ea"/>
              <a:cs typeface="+mj-cs"/>
            </a:endParaRP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Titre 1">
            <a:extLst>
              <a:ext uri="{FF2B5EF4-FFF2-40B4-BE49-F238E27FC236}">
                <a16:creationId xmlns:a16="http://schemas.microsoft.com/office/drawing/2014/main" id="{68DF5534-F76D-4901-AC05-A73A1CF1F13C}"/>
              </a:ext>
            </a:extLst>
          </p:cNvPr>
          <p:cNvSpPr txBox="1">
            <a:spLocks/>
          </p:cNvSpPr>
          <p:nvPr/>
        </p:nvSpPr>
        <p:spPr>
          <a:xfrm>
            <a:off x="815751" y="535127"/>
            <a:ext cx="3657600" cy="2887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solidFill>
                  <a:srgbClr val="FFFFFF"/>
                </a:solidFill>
              </a:rPr>
              <a:t>Coloration </a:t>
            </a:r>
            <a:r>
              <a:rPr lang="en-US" sz="4800" dirty="0" err="1">
                <a:solidFill>
                  <a:srgbClr val="FFFFFF"/>
                </a:solidFill>
              </a:rPr>
              <a:t>vitale</a:t>
            </a:r>
            <a:r>
              <a:rPr lang="en-US" sz="4800" dirty="0">
                <a:solidFill>
                  <a:srgbClr val="FFFFFF"/>
                </a:solidFill>
              </a:rPr>
              <a:t> – </a:t>
            </a:r>
            <a:r>
              <a:rPr lang="en-US" sz="4800" dirty="0" err="1">
                <a:solidFill>
                  <a:srgbClr val="FFFFFF"/>
                </a:solidFill>
              </a:rPr>
              <a:t>Cytometrie</a:t>
            </a:r>
            <a:r>
              <a:rPr lang="en-US" sz="4800" dirty="0">
                <a:solidFill>
                  <a:srgbClr val="FFFFFF"/>
                </a:solidFill>
              </a:rPr>
              <a:t> </a:t>
            </a:r>
            <a:r>
              <a:rPr lang="en-US" sz="4800" dirty="0" err="1">
                <a:solidFill>
                  <a:srgbClr val="FFFFFF"/>
                </a:solidFill>
              </a:rPr>
              <a:t>en</a:t>
            </a:r>
            <a:r>
              <a:rPr lang="en-US" sz="4800" dirty="0">
                <a:solidFill>
                  <a:srgbClr val="FFFFFF"/>
                </a:solidFill>
              </a:rPr>
              <a:t> flux </a:t>
            </a:r>
          </a:p>
        </p:txBody>
      </p:sp>
      <p:pic>
        <p:nvPicPr>
          <p:cNvPr id="10" name="Image 9">
            <a:extLst>
              <a:ext uri="{FF2B5EF4-FFF2-40B4-BE49-F238E27FC236}">
                <a16:creationId xmlns:a16="http://schemas.microsoft.com/office/drawing/2014/main" id="{42746BB6-CE02-40B0-A726-1BDA54F5CB64}"/>
              </a:ext>
            </a:extLst>
          </p:cNvPr>
          <p:cNvPicPr/>
          <p:nvPr/>
        </p:nvPicPr>
        <p:blipFill rotWithShape="1">
          <a:blip r:embed="rId2">
            <a:extLst>
              <a:ext uri="{28A0092B-C50C-407E-A947-70E740481C1C}">
                <a14:useLocalDpi xmlns:a14="http://schemas.microsoft.com/office/drawing/2010/main" val="0"/>
              </a:ext>
            </a:extLst>
          </a:blip>
          <a:srcRect r="5603" b="13983"/>
          <a:stretch/>
        </p:blipFill>
        <p:spPr bwMode="auto">
          <a:xfrm>
            <a:off x="6446716" y="0"/>
            <a:ext cx="5745284" cy="6945086"/>
          </a:xfrm>
          <a:prstGeom prst="rect">
            <a:avLst/>
          </a:prstGeom>
          <a:ln>
            <a:noFill/>
          </a:ln>
          <a:extLst>
            <a:ext uri="{53640926-AAD7-44D8-BBD7-CCE9431645EC}">
              <a14:shadowObscured xmlns:a14="http://schemas.microsoft.com/office/drawing/2010/main"/>
            </a:ext>
          </a:extLst>
        </p:spPr>
      </p:pic>
      <p:sp>
        <p:nvSpPr>
          <p:cNvPr id="12" name="ZoneTexte 11">
            <a:extLst>
              <a:ext uri="{FF2B5EF4-FFF2-40B4-BE49-F238E27FC236}">
                <a16:creationId xmlns:a16="http://schemas.microsoft.com/office/drawing/2014/main" id="{D5123139-82E1-4B04-B2DC-87E4857AC7CD}"/>
              </a:ext>
            </a:extLst>
          </p:cNvPr>
          <p:cNvSpPr txBox="1"/>
          <p:nvPr/>
        </p:nvSpPr>
        <p:spPr>
          <a:xfrm>
            <a:off x="5355771" y="968829"/>
            <a:ext cx="862737" cy="369332"/>
          </a:xfrm>
          <a:prstGeom prst="rect">
            <a:avLst/>
          </a:prstGeom>
          <a:noFill/>
        </p:spPr>
        <p:txBody>
          <a:bodyPr wrap="none" rtlCol="0">
            <a:spAutoFit/>
          </a:bodyPr>
          <a:lstStyle/>
          <a:p>
            <a:r>
              <a:rPr lang="fr-BE" dirty="0"/>
              <a:t>Négatif</a:t>
            </a:r>
          </a:p>
        </p:txBody>
      </p:sp>
      <p:sp>
        <p:nvSpPr>
          <p:cNvPr id="13" name="ZoneTexte 12">
            <a:extLst>
              <a:ext uri="{FF2B5EF4-FFF2-40B4-BE49-F238E27FC236}">
                <a16:creationId xmlns:a16="http://schemas.microsoft.com/office/drawing/2014/main" id="{CC4D5B13-6A58-4880-91EF-FB4C59B0D076}"/>
              </a:ext>
            </a:extLst>
          </p:cNvPr>
          <p:cNvSpPr txBox="1"/>
          <p:nvPr/>
        </p:nvSpPr>
        <p:spPr>
          <a:xfrm>
            <a:off x="5164634" y="2275115"/>
            <a:ext cx="1282082" cy="369332"/>
          </a:xfrm>
          <a:prstGeom prst="rect">
            <a:avLst/>
          </a:prstGeom>
          <a:noFill/>
        </p:spPr>
        <p:txBody>
          <a:bodyPr wrap="none" rtlCol="0">
            <a:spAutoFit/>
          </a:bodyPr>
          <a:lstStyle/>
          <a:p>
            <a:r>
              <a:rPr lang="fr-BE" dirty="0"/>
              <a:t>SYBR14 + PI</a:t>
            </a:r>
          </a:p>
        </p:txBody>
      </p:sp>
      <p:sp>
        <p:nvSpPr>
          <p:cNvPr id="14" name="ZoneTexte 13">
            <a:extLst>
              <a:ext uri="{FF2B5EF4-FFF2-40B4-BE49-F238E27FC236}">
                <a16:creationId xmlns:a16="http://schemas.microsoft.com/office/drawing/2014/main" id="{3F77A4A7-135C-40B1-91B3-3B49AABB3612}"/>
              </a:ext>
            </a:extLst>
          </p:cNvPr>
          <p:cNvSpPr txBox="1"/>
          <p:nvPr/>
        </p:nvSpPr>
        <p:spPr>
          <a:xfrm>
            <a:off x="5374307" y="4202668"/>
            <a:ext cx="884538" cy="369332"/>
          </a:xfrm>
          <a:prstGeom prst="rect">
            <a:avLst/>
          </a:prstGeom>
          <a:noFill/>
        </p:spPr>
        <p:txBody>
          <a:bodyPr wrap="none" rtlCol="0">
            <a:spAutoFit/>
          </a:bodyPr>
          <a:lstStyle/>
          <a:p>
            <a:r>
              <a:rPr lang="fr-BE" dirty="0"/>
              <a:t>SYBR14</a:t>
            </a:r>
          </a:p>
        </p:txBody>
      </p:sp>
      <p:sp>
        <p:nvSpPr>
          <p:cNvPr id="15" name="ZoneTexte 14">
            <a:extLst>
              <a:ext uri="{FF2B5EF4-FFF2-40B4-BE49-F238E27FC236}">
                <a16:creationId xmlns:a16="http://schemas.microsoft.com/office/drawing/2014/main" id="{553DF73B-E4BB-4C91-968C-E0B7A966D568}"/>
              </a:ext>
            </a:extLst>
          </p:cNvPr>
          <p:cNvSpPr txBox="1"/>
          <p:nvPr/>
        </p:nvSpPr>
        <p:spPr>
          <a:xfrm>
            <a:off x="5625177" y="5693619"/>
            <a:ext cx="360996" cy="369332"/>
          </a:xfrm>
          <a:prstGeom prst="rect">
            <a:avLst/>
          </a:prstGeom>
          <a:noFill/>
        </p:spPr>
        <p:txBody>
          <a:bodyPr wrap="none" rtlCol="0">
            <a:spAutoFit/>
          </a:bodyPr>
          <a:lstStyle/>
          <a:p>
            <a:r>
              <a:rPr lang="fr-BE" dirty="0"/>
              <a:t>PI</a:t>
            </a:r>
          </a:p>
        </p:txBody>
      </p:sp>
    </p:spTree>
    <p:extLst>
      <p:ext uri="{BB962C8B-B14F-4D97-AF65-F5344CB8AC3E}">
        <p14:creationId xmlns:p14="http://schemas.microsoft.com/office/powerpoint/2010/main" val="3515544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29CCB4D-D736-4E31-9EC6-BF2ABEF485F7}"/>
              </a:ext>
            </a:extLst>
          </p:cNvPr>
          <p:cNvSpPr>
            <a:spLocks noGrp="1"/>
          </p:cNvSpPr>
          <p:nvPr>
            <p:ph type="title"/>
          </p:nvPr>
        </p:nvSpPr>
        <p:spPr>
          <a:xfrm>
            <a:off x="318367" y="4321627"/>
            <a:ext cx="4332307" cy="1556658"/>
          </a:xfrm>
        </p:spPr>
        <p:txBody>
          <a:bodyPr vert="horz" lIns="91440" tIns="45720" rIns="91440" bIns="45720" rtlCol="0" anchor="b">
            <a:normAutofit/>
          </a:bodyPr>
          <a:lstStyle/>
          <a:p>
            <a:pPr algn="ctr"/>
            <a:r>
              <a:rPr lang="en-US" sz="2800" kern="1200" dirty="0" err="1">
                <a:solidFill>
                  <a:srgbClr val="FFFFFF"/>
                </a:solidFill>
                <a:latin typeface="+mj-lt"/>
                <a:ea typeface="+mj-ea"/>
                <a:cs typeface="+mj-cs"/>
              </a:rPr>
              <a:t>Spz</a:t>
            </a:r>
            <a:r>
              <a:rPr lang="en-US" sz="2800" kern="1200" dirty="0">
                <a:solidFill>
                  <a:srgbClr val="FFFFFF"/>
                </a:solidFill>
                <a:latin typeface="+mj-lt"/>
                <a:ea typeface="+mj-ea"/>
                <a:cs typeface="+mj-cs"/>
              </a:rPr>
              <a:t> </a:t>
            </a:r>
            <a:r>
              <a:rPr lang="en-US" sz="2800" kern="1200" dirty="0" err="1">
                <a:solidFill>
                  <a:srgbClr val="FFFFFF"/>
                </a:solidFill>
                <a:latin typeface="+mj-lt"/>
                <a:ea typeface="+mj-ea"/>
                <a:cs typeface="+mj-cs"/>
              </a:rPr>
              <a:t>traités</a:t>
            </a:r>
            <a:r>
              <a:rPr lang="en-US" sz="2800" kern="1200" dirty="0">
                <a:solidFill>
                  <a:srgbClr val="FFFFFF"/>
                </a:solidFill>
                <a:latin typeface="+mj-lt"/>
                <a:ea typeface="+mj-ea"/>
                <a:cs typeface="+mj-cs"/>
              </a:rPr>
              <a:t> </a:t>
            </a:r>
            <a:r>
              <a:rPr lang="en-US" sz="3100" kern="1200" dirty="0" err="1">
                <a:solidFill>
                  <a:srgbClr val="FFFFFF"/>
                </a:solidFill>
                <a:latin typeface="+mj-lt"/>
                <a:ea typeface="+mj-ea"/>
                <a:cs typeface="+mj-cs"/>
              </a:rPr>
              <a:t>thermiquement</a:t>
            </a:r>
            <a:r>
              <a:rPr lang="en-US" sz="2800" kern="1200" dirty="0">
                <a:solidFill>
                  <a:srgbClr val="FFFFFF"/>
                </a:solidFill>
                <a:latin typeface="+mj-lt"/>
                <a:ea typeface="+mj-ea"/>
                <a:cs typeface="+mj-cs"/>
              </a:rPr>
              <a:t> à </a:t>
            </a:r>
            <a:r>
              <a:rPr lang="en-US" sz="2800" kern="1200" dirty="0" err="1">
                <a:solidFill>
                  <a:srgbClr val="FFFFFF"/>
                </a:solidFill>
                <a:latin typeface="+mj-lt"/>
                <a:ea typeface="+mj-ea"/>
                <a:cs typeface="+mj-cs"/>
              </a:rPr>
              <a:t>l’azote</a:t>
            </a:r>
            <a:r>
              <a:rPr lang="en-US" sz="2800" kern="1200" dirty="0">
                <a:solidFill>
                  <a:srgbClr val="FFFFFF"/>
                </a:solidFill>
                <a:latin typeface="+mj-lt"/>
                <a:ea typeface="+mj-ea"/>
                <a:cs typeface="+mj-cs"/>
              </a:rPr>
              <a:t> </a:t>
            </a:r>
            <a:r>
              <a:rPr lang="en-US" sz="2800" kern="1200" dirty="0" err="1">
                <a:solidFill>
                  <a:srgbClr val="FFFFFF"/>
                </a:solidFill>
                <a:latin typeface="+mj-lt"/>
                <a:ea typeface="+mj-ea"/>
                <a:cs typeface="+mj-cs"/>
              </a:rPr>
              <a:t>liquide</a:t>
            </a:r>
            <a:r>
              <a:rPr lang="en-US" sz="2800" kern="1200" dirty="0">
                <a:solidFill>
                  <a:srgbClr val="FFFFFF"/>
                </a:solidFill>
                <a:latin typeface="+mj-lt"/>
                <a:ea typeface="+mj-ea"/>
                <a:cs typeface="+mj-cs"/>
              </a:rPr>
              <a:t>, </a:t>
            </a:r>
            <a:r>
              <a:rPr lang="en-US" sz="2800" kern="1200" dirty="0" err="1">
                <a:solidFill>
                  <a:srgbClr val="FFFFFF"/>
                </a:solidFill>
                <a:latin typeface="+mj-lt"/>
                <a:ea typeface="+mj-ea"/>
                <a:cs typeface="+mj-cs"/>
              </a:rPr>
              <a:t>ensuite</a:t>
            </a:r>
            <a:r>
              <a:rPr lang="en-US" sz="2800" kern="1200" dirty="0">
                <a:solidFill>
                  <a:srgbClr val="FFFFFF"/>
                </a:solidFill>
                <a:latin typeface="+mj-lt"/>
                <a:ea typeface="+mj-ea"/>
                <a:cs typeface="+mj-cs"/>
              </a:rPr>
              <a:t> à 60°C </a:t>
            </a:r>
            <a:r>
              <a:rPr lang="en-US" sz="2800" kern="1200" dirty="0">
                <a:solidFill>
                  <a:srgbClr val="FFFFFF"/>
                </a:solidFill>
                <a:latin typeface="+mj-lt"/>
                <a:ea typeface="+mj-ea"/>
                <a:cs typeface="+mj-cs"/>
                <a:sym typeface="Wingdings" panose="05000000000000000000" pitchFamily="2" charset="2"/>
              </a:rPr>
              <a:t> </a:t>
            </a:r>
            <a:r>
              <a:rPr lang="en-US" sz="2800" kern="1200" dirty="0" err="1">
                <a:solidFill>
                  <a:srgbClr val="FFFFFF"/>
                </a:solidFill>
                <a:latin typeface="+mj-lt"/>
                <a:ea typeface="+mj-ea"/>
                <a:cs typeface="+mj-cs"/>
                <a:sym typeface="Wingdings" panose="05000000000000000000" pitchFamily="2" charset="2"/>
              </a:rPr>
              <a:t>morts</a:t>
            </a:r>
            <a:r>
              <a:rPr lang="en-US" sz="2800" kern="1200" dirty="0">
                <a:solidFill>
                  <a:srgbClr val="FFFFFF"/>
                </a:solidFill>
                <a:latin typeface="+mj-lt"/>
                <a:ea typeface="+mj-ea"/>
                <a:cs typeface="+mj-cs"/>
                <a:sym typeface="Wingdings" panose="05000000000000000000" pitchFamily="2" charset="2"/>
              </a:rPr>
              <a:t> 2x</a:t>
            </a:r>
            <a:endParaRPr lang="en-US" sz="2800" kern="1200" dirty="0">
              <a:solidFill>
                <a:srgbClr val="FFFFFF"/>
              </a:solidFill>
              <a:latin typeface="+mj-lt"/>
              <a:ea typeface="+mj-ea"/>
              <a:cs typeface="+mj-cs"/>
            </a:endParaRP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7" name="Titre 1">
            <a:extLst>
              <a:ext uri="{FF2B5EF4-FFF2-40B4-BE49-F238E27FC236}">
                <a16:creationId xmlns:a16="http://schemas.microsoft.com/office/drawing/2014/main" id="{68DF5534-F76D-4901-AC05-A73A1CF1F13C}"/>
              </a:ext>
            </a:extLst>
          </p:cNvPr>
          <p:cNvSpPr txBox="1">
            <a:spLocks/>
          </p:cNvSpPr>
          <p:nvPr/>
        </p:nvSpPr>
        <p:spPr>
          <a:xfrm>
            <a:off x="815751" y="535127"/>
            <a:ext cx="3657600" cy="2887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solidFill>
                  <a:srgbClr val="FFFFFF"/>
                </a:solidFill>
              </a:rPr>
              <a:t>Coloration </a:t>
            </a:r>
            <a:r>
              <a:rPr lang="en-US" sz="4800" dirty="0" err="1">
                <a:solidFill>
                  <a:srgbClr val="FFFFFF"/>
                </a:solidFill>
              </a:rPr>
              <a:t>vitale</a:t>
            </a:r>
            <a:r>
              <a:rPr lang="en-US" sz="4800" dirty="0">
                <a:solidFill>
                  <a:srgbClr val="FFFFFF"/>
                </a:solidFill>
              </a:rPr>
              <a:t> – </a:t>
            </a:r>
            <a:r>
              <a:rPr lang="en-US" sz="4800" dirty="0" err="1">
                <a:solidFill>
                  <a:srgbClr val="FFFFFF"/>
                </a:solidFill>
              </a:rPr>
              <a:t>Cytometrie</a:t>
            </a:r>
            <a:r>
              <a:rPr lang="en-US" sz="4800" dirty="0">
                <a:solidFill>
                  <a:srgbClr val="FFFFFF"/>
                </a:solidFill>
              </a:rPr>
              <a:t> </a:t>
            </a:r>
            <a:r>
              <a:rPr lang="en-US" sz="4800" dirty="0" err="1">
                <a:solidFill>
                  <a:srgbClr val="FFFFFF"/>
                </a:solidFill>
              </a:rPr>
              <a:t>en</a:t>
            </a:r>
            <a:r>
              <a:rPr lang="en-US" sz="4800" dirty="0">
                <a:solidFill>
                  <a:srgbClr val="FFFFFF"/>
                </a:solidFill>
              </a:rPr>
              <a:t> flux </a:t>
            </a:r>
          </a:p>
        </p:txBody>
      </p:sp>
      <p:sp>
        <p:nvSpPr>
          <p:cNvPr id="12" name="ZoneTexte 11">
            <a:extLst>
              <a:ext uri="{FF2B5EF4-FFF2-40B4-BE49-F238E27FC236}">
                <a16:creationId xmlns:a16="http://schemas.microsoft.com/office/drawing/2014/main" id="{D5123139-82E1-4B04-B2DC-87E4857AC7CD}"/>
              </a:ext>
            </a:extLst>
          </p:cNvPr>
          <p:cNvSpPr txBox="1"/>
          <p:nvPr/>
        </p:nvSpPr>
        <p:spPr>
          <a:xfrm>
            <a:off x="5355771" y="968829"/>
            <a:ext cx="862737" cy="369332"/>
          </a:xfrm>
          <a:prstGeom prst="rect">
            <a:avLst/>
          </a:prstGeom>
          <a:noFill/>
        </p:spPr>
        <p:txBody>
          <a:bodyPr wrap="none" rtlCol="0">
            <a:spAutoFit/>
          </a:bodyPr>
          <a:lstStyle/>
          <a:p>
            <a:r>
              <a:rPr lang="fr-BE" dirty="0"/>
              <a:t>Négatif</a:t>
            </a:r>
          </a:p>
        </p:txBody>
      </p:sp>
      <p:sp>
        <p:nvSpPr>
          <p:cNvPr id="13" name="ZoneTexte 12">
            <a:extLst>
              <a:ext uri="{FF2B5EF4-FFF2-40B4-BE49-F238E27FC236}">
                <a16:creationId xmlns:a16="http://schemas.microsoft.com/office/drawing/2014/main" id="{CC4D5B13-6A58-4880-91EF-FB4C59B0D076}"/>
              </a:ext>
            </a:extLst>
          </p:cNvPr>
          <p:cNvSpPr txBox="1"/>
          <p:nvPr/>
        </p:nvSpPr>
        <p:spPr>
          <a:xfrm>
            <a:off x="5164634" y="2275115"/>
            <a:ext cx="1282082" cy="369332"/>
          </a:xfrm>
          <a:prstGeom prst="rect">
            <a:avLst/>
          </a:prstGeom>
          <a:noFill/>
        </p:spPr>
        <p:txBody>
          <a:bodyPr wrap="none" rtlCol="0">
            <a:spAutoFit/>
          </a:bodyPr>
          <a:lstStyle/>
          <a:p>
            <a:r>
              <a:rPr lang="fr-BE" dirty="0"/>
              <a:t>SYBR14 + PI</a:t>
            </a:r>
          </a:p>
        </p:txBody>
      </p:sp>
      <p:sp>
        <p:nvSpPr>
          <p:cNvPr id="14" name="ZoneTexte 13">
            <a:extLst>
              <a:ext uri="{FF2B5EF4-FFF2-40B4-BE49-F238E27FC236}">
                <a16:creationId xmlns:a16="http://schemas.microsoft.com/office/drawing/2014/main" id="{3F77A4A7-135C-40B1-91B3-3B49AABB3612}"/>
              </a:ext>
            </a:extLst>
          </p:cNvPr>
          <p:cNvSpPr txBox="1"/>
          <p:nvPr/>
        </p:nvSpPr>
        <p:spPr>
          <a:xfrm>
            <a:off x="5374307" y="4202668"/>
            <a:ext cx="884538" cy="369332"/>
          </a:xfrm>
          <a:prstGeom prst="rect">
            <a:avLst/>
          </a:prstGeom>
          <a:noFill/>
        </p:spPr>
        <p:txBody>
          <a:bodyPr wrap="none" rtlCol="0">
            <a:spAutoFit/>
          </a:bodyPr>
          <a:lstStyle/>
          <a:p>
            <a:r>
              <a:rPr lang="fr-BE" dirty="0"/>
              <a:t>SYBR14</a:t>
            </a:r>
          </a:p>
        </p:txBody>
      </p:sp>
      <p:sp>
        <p:nvSpPr>
          <p:cNvPr id="15" name="ZoneTexte 14">
            <a:extLst>
              <a:ext uri="{FF2B5EF4-FFF2-40B4-BE49-F238E27FC236}">
                <a16:creationId xmlns:a16="http://schemas.microsoft.com/office/drawing/2014/main" id="{553DF73B-E4BB-4C91-968C-E0B7A966D568}"/>
              </a:ext>
            </a:extLst>
          </p:cNvPr>
          <p:cNvSpPr txBox="1"/>
          <p:nvPr/>
        </p:nvSpPr>
        <p:spPr>
          <a:xfrm>
            <a:off x="5625177" y="5693619"/>
            <a:ext cx="360996" cy="369332"/>
          </a:xfrm>
          <a:prstGeom prst="rect">
            <a:avLst/>
          </a:prstGeom>
          <a:noFill/>
        </p:spPr>
        <p:txBody>
          <a:bodyPr wrap="none" rtlCol="0">
            <a:spAutoFit/>
          </a:bodyPr>
          <a:lstStyle/>
          <a:p>
            <a:r>
              <a:rPr lang="fr-BE" dirty="0"/>
              <a:t>PI</a:t>
            </a:r>
          </a:p>
        </p:txBody>
      </p:sp>
      <p:pic>
        <p:nvPicPr>
          <p:cNvPr id="16" name="Image 15">
            <a:extLst>
              <a:ext uri="{FF2B5EF4-FFF2-40B4-BE49-F238E27FC236}">
                <a16:creationId xmlns:a16="http://schemas.microsoft.com/office/drawing/2014/main" id="{A2AD55BF-FFD5-49F1-AD43-5ADC07A17816}"/>
              </a:ext>
            </a:extLst>
          </p:cNvPr>
          <p:cNvPicPr/>
          <p:nvPr/>
        </p:nvPicPr>
        <p:blipFill rotWithShape="1">
          <a:blip r:embed="rId3">
            <a:extLst>
              <a:ext uri="{28A0092B-C50C-407E-A947-70E740481C1C}">
                <a14:useLocalDpi xmlns:a14="http://schemas.microsoft.com/office/drawing/2010/main" val="0"/>
              </a:ext>
            </a:extLst>
          </a:blip>
          <a:srcRect r="7287" b="15226"/>
          <a:stretch/>
        </p:blipFill>
        <p:spPr bwMode="auto">
          <a:xfrm>
            <a:off x="6446716" y="0"/>
            <a:ext cx="5745284"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7087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FD22B961-AC18-43EE-B418-E7EF728EC4C7}"/>
              </a:ext>
            </a:extLst>
          </p:cNvPr>
          <p:cNvSpPr>
            <a:spLocks noGrp="1"/>
          </p:cNvSpPr>
          <p:nvPr>
            <p:ph type="title"/>
          </p:nvPr>
        </p:nvSpPr>
        <p:spPr>
          <a:xfrm>
            <a:off x="193628" y="1162069"/>
            <a:ext cx="4115834" cy="1781175"/>
          </a:xfrm>
          <a:prstGeom prst="ellipse">
            <a:avLst/>
          </a:prstGeom>
        </p:spPr>
        <p:txBody>
          <a:bodyPr>
            <a:noAutofit/>
          </a:bodyPr>
          <a:lstStyle/>
          <a:p>
            <a:pPr algn="ctr"/>
            <a:r>
              <a:rPr lang="en-US" sz="3200" dirty="0">
                <a:solidFill>
                  <a:srgbClr val="FFFFFF"/>
                </a:solidFill>
              </a:rPr>
              <a:t>Coloration </a:t>
            </a:r>
            <a:r>
              <a:rPr lang="en-US" sz="3200" dirty="0" err="1">
                <a:solidFill>
                  <a:srgbClr val="FFFFFF"/>
                </a:solidFill>
              </a:rPr>
              <a:t>vitale</a:t>
            </a:r>
            <a:r>
              <a:rPr lang="en-US" sz="3200" dirty="0">
                <a:solidFill>
                  <a:srgbClr val="FFFFFF"/>
                </a:solidFill>
              </a:rPr>
              <a:t> –Epifluorescence </a:t>
            </a:r>
            <a:endParaRPr lang="fr-BE" sz="3200" dirty="0">
              <a:solidFill>
                <a:srgbClr val="FFFFFF"/>
              </a:solidFill>
            </a:endParaRPr>
          </a:p>
        </p:txBody>
      </p:sp>
      <p:pic>
        <p:nvPicPr>
          <p:cNvPr id="4" name="Image 3">
            <a:extLst>
              <a:ext uri="{FF2B5EF4-FFF2-40B4-BE49-F238E27FC236}">
                <a16:creationId xmlns:a16="http://schemas.microsoft.com/office/drawing/2014/main" id="{A03EB096-5F10-4832-BA54-6DA6EB5107D7}"/>
              </a:ext>
            </a:extLst>
          </p:cNvPr>
          <p:cNvPicPr/>
          <p:nvPr/>
        </p:nvPicPr>
        <p:blipFill>
          <a:blip r:embed="rId3"/>
          <a:srcRect r="1194" b="4660"/>
          <a:stretch>
            <a:fillRect/>
          </a:stretch>
        </p:blipFill>
        <p:spPr>
          <a:xfrm>
            <a:off x="4309462" y="89848"/>
            <a:ext cx="7882538" cy="6520543"/>
          </a:xfrm>
          <a:prstGeom prst="rect">
            <a:avLst/>
          </a:prstGeom>
        </p:spPr>
      </p:pic>
    </p:spTree>
    <p:extLst>
      <p:ext uri="{BB962C8B-B14F-4D97-AF65-F5344CB8AC3E}">
        <p14:creationId xmlns:p14="http://schemas.microsoft.com/office/powerpoint/2010/main" val="2392050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636C847-7444-4545-91BE-2776F3D90FA5}"/>
              </a:ext>
            </a:extLst>
          </p:cNvPr>
          <p:cNvSpPr>
            <a:spLocks noGrp="1"/>
          </p:cNvSpPr>
          <p:nvPr>
            <p:ph type="title"/>
          </p:nvPr>
        </p:nvSpPr>
        <p:spPr>
          <a:xfrm>
            <a:off x="838200" y="963877"/>
            <a:ext cx="3494362" cy="4930246"/>
          </a:xfrm>
        </p:spPr>
        <p:txBody>
          <a:bodyPr>
            <a:normAutofit/>
          </a:bodyPr>
          <a:lstStyle/>
          <a:p>
            <a:pPr algn="r"/>
            <a:r>
              <a:rPr lang="fr-BE">
                <a:solidFill>
                  <a:schemeClr val="accent1"/>
                </a:solidFill>
              </a:rPr>
              <a:t>Design de l’étude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9FB99CA6-3E19-48C5-955B-177C5D552857}"/>
              </a:ext>
            </a:extLst>
          </p:cNvPr>
          <p:cNvSpPr>
            <a:spLocks noGrp="1"/>
          </p:cNvSpPr>
          <p:nvPr>
            <p:ph idx="1"/>
          </p:nvPr>
        </p:nvSpPr>
        <p:spPr>
          <a:xfrm>
            <a:off x="4976031" y="963877"/>
            <a:ext cx="6377769" cy="4930246"/>
          </a:xfrm>
        </p:spPr>
        <p:txBody>
          <a:bodyPr anchor="ctr">
            <a:normAutofit/>
          </a:bodyPr>
          <a:lstStyle/>
          <a:p>
            <a:pPr marL="0" indent="0">
              <a:buNone/>
            </a:pPr>
            <a:r>
              <a:rPr lang="fr-BE" sz="2400" dirty="0"/>
              <a:t>	</a:t>
            </a:r>
          </a:p>
          <a:p>
            <a:pPr marL="0" indent="0">
              <a:buNone/>
            </a:pPr>
            <a:r>
              <a:rPr lang="fr-BE" sz="2400" dirty="0"/>
              <a:t>	</a:t>
            </a:r>
          </a:p>
        </p:txBody>
      </p:sp>
      <p:graphicFrame>
        <p:nvGraphicFramePr>
          <p:cNvPr id="9" name="Diagramme 8">
            <a:extLst>
              <a:ext uri="{FF2B5EF4-FFF2-40B4-BE49-F238E27FC236}">
                <a16:creationId xmlns:a16="http://schemas.microsoft.com/office/drawing/2014/main" id="{02647884-CD04-4E42-91FC-A1A09C5732ED}"/>
              </a:ext>
            </a:extLst>
          </p:cNvPr>
          <p:cNvGraphicFramePr/>
          <p:nvPr>
            <p:extLst>
              <p:ext uri="{D42A27DB-BD31-4B8C-83A1-F6EECF244321}">
                <p14:modId xmlns:p14="http://schemas.microsoft.com/office/powerpoint/2010/main" val="94241211"/>
              </p:ext>
            </p:extLst>
          </p:nvPr>
        </p:nvGraphicFramePr>
        <p:xfrm>
          <a:off x="6096000" y="3614057"/>
          <a:ext cx="3690257" cy="15675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68153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1E6E6D-9668-40CB-AEA4-8B9AA7D3BB76}"/>
              </a:ext>
            </a:extLst>
          </p:cNvPr>
          <p:cNvSpPr>
            <a:spLocks noGrp="1"/>
          </p:cNvSpPr>
          <p:nvPr>
            <p:ph type="title"/>
          </p:nvPr>
        </p:nvSpPr>
        <p:spPr>
          <a:xfrm>
            <a:off x="838200" y="365125"/>
            <a:ext cx="10515600" cy="1325563"/>
          </a:xfrm>
          <a:solidFill>
            <a:schemeClr val="bg2"/>
          </a:solidFill>
          <a:ln>
            <a:solidFill>
              <a:schemeClr val="tx1"/>
            </a:solidFill>
          </a:ln>
        </p:spPr>
        <p:txBody>
          <a:bodyPr vert="horz" lIns="91440" tIns="45720" rIns="91440" bIns="45720" rtlCol="0" anchor="ctr">
            <a:normAutofit fontScale="90000"/>
          </a:bodyPr>
          <a:lstStyle/>
          <a:p>
            <a:pPr algn="ctr"/>
            <a:r>
              <a:rPr lang="fr-BE" sz="4800" dirty="0"/>
              <a:t>Congélation – Décongélation : J28 / Colonie N1</a:t>
            </a:r>
          </a:p>
        </p:txBody>
      </p:sp>
      <p:graphicFrame>
        <p:nvGraphicFramePr>
          <p:cNvPr id="5" name="Espace réservé du contenu 2">
            <a:extLst>
              <a:ext uri="{FF2B5EF4-FFF2-40B4-BE49-F238E27FC236}">
                <a16:creationId xmlns:a16="http://schemas.microsoft.com/office/drawing/2014/main" id="{9137954C-5663-4BA4-ABC8-596EFA4BEE0E}"/>
              </a:ext>
            </a:extLst>
          </p:cNvPr>
          <p:cNvGraphicFramePr>
            <a:graphicFrameLocks noGrp="1"/>
          </p:cNvGraphicFramePr>
          <p:nvPr>
            <p:ph idx="1"/>
            <p:extLst>
              <p:ext uri="{D42A27DB-BD31-4B8C-83A1-F6EECF244321}">
                <p14:modId xmlns:p14="http://schemas.microsoft.com/office/powerpoint/2010/main" val="399663417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1452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36C847-7444-4545-91BE-2776F3D90FA5}"/>
              </a:ext>
            </a:extLst>
          </p:cNvPr>
          <p:cNvSpPr>
            <a:spLocks noGrp="1"/>
          </p:cNvSpPr>
          <p:nvPr>
            <p:ph type="title"/>
          </p:nvPr>
        </p:nvSpPr>
        <p:spPr>
          <a:xfrm>
            <a:off x="8958943" y="365124"/>
            <a:ext cx="2242457" cy="1325563"/>
          </a:xfrm>
        </p:spPr>
        <p:txBody>
          <a:bodyPr>
            <a:normAutofit/>
          </a:bodyPr>
          <a:lstStyle/>
          <a:p>
            <a:pPr algn="r"/>
            <a:r>
              <a:rPr lang="fr-BE" dirty="0"/>
              <a:t>To do </a:t>
            </a:r>
            <a:r>
              <a:rPr lang="fr-BE" dirty="0" err="1"/>
              <a:t>list</a:t>
            </a:r>
            <a:r>
              <a:rPr lang="fr-BE" dirty="0"/>
              <a:t> </a:t>
            </a:r>
          </a:p>
        </p:txBody>
      </p:sp>
      <p:graphicFrame>
        <p:nvGraphicFramePr>
          <p:cNvPr id="7" name="Diagramme 6">
            <a:extLst>
              <a:ext uri="{FF2B5EF4-FFF2-40B4-BE49-F238E27FC236}">
                <a16:creationId xmlns:a16="http://schemas.microsoft.com/office/drawing/2014/main" id="{6FF31BCE-0000-4121-9ED2-7F4DD2E58DC0}"/>
              </a:ext>
            </a:extLst>
          </p:cNvPr>
          <p:cNvGraphicFramePr/>
          <p:nvPr>
            <p:extLst>
              <p:ext uri="{D42A27DB-BD31-4B8C-83A1-F6EECF244321}">
                <p14:modId xmlns:p14="http://schemas.microsoft.com/office/powerpoint/2010/main" val="3300453694"/>
              </p:ext>
            </p:extLst>
          </p:nvPr>
        </p:nvGraphicFramePr>
        <p:xfrm>
          <a:off x="838200" y="228600"/>
          <a:ext cx="4288970" cy="64878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Espace réservé du contenu 2">
            <a:extLst>
              <a:ext uri="{FF2B5EF4-FFF2-40B4-BE49-F238E27FC236}">
                <a16:creationId xmlns:a16="http://schemas.microsoft.com/office/drawing/2014/main" id="{1824BFA9-A449-46E2-A143-673B1B4F61EA}"/>
              </a:ext>
            </a:extLst>
          </p:cNvPr>
          <p:cNvSpPr txBox="1">
            <a:spLocks/>
          </p:cNvSpPr>
          <p:nvPr/>
        </p:nvSpPr>
        <p:spPr>
          <a:xfrm>
            <a:off x="5431970" y="4953000"/>
            <a:ext cx="6564087" cy="13255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BE" dirty="0"/>
              <a:t>Tester effet âge sur sperme décongelé </a:t>
            </a:r>
          </a:p>
          <a:p>
            <a:pPr marL="0" indent="0">
              <a:buNone/>
            </a:pPr>
            <a:r>
              <a:rPr lang="fr-BE" dirty="0"/>
              <a:t>Valider Cytométrie en flux/épifluorescence : SYBR14, PI</a:t>
            </a:r>
          </a:p>
        </p:txBody>
      </p:sp>
      <p:pic>
        <p:nvPicPr>
          <p:cNvPr id="6" name="Graphique 5" descr="Liste de vérification">
            <a:extLst>
              <a:ext uri="{FF2B5EF4-FFF2-40B4-BE49-F238E27FC236}">
                <a16:creationId xmlns:a16="http://schemas.microsoft.com/office/drawing/2014/main" id="{479FFA92-6AAE-4CD3-9147-C7ADDD2166D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1201400" y="570705"/>
            <a:ext cx="914400" cy="914400"/>
          </a:xfrm>
          <a:prstGeom prst="rect">
            <a:avLst/>
          </a:prstGeom>
        </p:spPr>
      </p:pic>
      <p:pic>
        <p:nvPicPr>
          <p:cNvPr id="10" name="Graphique 9" descr="Coche">
            <a:extLst>
              <a:ext uri="{FF2B5EF4-FFF2-40B4-BE49-F238E27FC236}">
                <a16:creationId xmlns:a16="http://schemas.microsoft.com/office/drawing/2014/main" id="{3142E22D-ADAE-4FB3-A31D-F60C1F0052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90457" y="365125"/>
            <a:ext cx="914400" cy="914400"/>
          </a:xfrm>
          <a:prstGeom prst="rect">
            <a:avLst/>
          </a:prstGeom>
        </p:spPr>
      </p:pic>
      <p:pic>
        <p:nvPicPr>
          <p:cNvPr id="11" name="Graphique 10" descr="Coche">
            <a:extLst>
              <a:ext uri="{FF2B5EF4-FFF2-40B4-BE49-F238E27FC236}">
                <a16:creationId xmlns:a16="http://schemas.microsoft.com/office/drawing/2014/main" id="{E3611AE3-D18F-42F3-9A84-BCCEA30A097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90456" y="1845583"/>
            <a:ext cx="914400" cy="914400"/>
          </a:xfrm>
          <a:prstGeom prst="rect">
            <a:avLst/>
          </a:prstGeom>
        </p:spPr>
      </p:pic>
      <p:sp>
        <p:nvSpPr>
          <p:cNvPr id="12" name="Espace réservé du contenu 2">
            <a:extLst>
              <a:ext uri="{FF2B5EF4-FFF2-40B4-BE49-F238E27FC236}">
                <a16:creationId xmlns:a16="http://schemas.microsoft.com/office/drawing/2014/main" id="{A709244A-9C4F-4CF0-980D-AC0C012321E0}"/>
              </a:ext>
            </a:extLst>
          </p:cNvPr>
          <p:cNvSpPr txBox="1">
            <a:spLocks/>
          </p:cNvSpPr>
          <p:nvPr/>
        </p:nvSpPr>
        <p:spPr>
          <a:xfrm>
            <a:off x="5431970" y="6394904"/>
            <a:ext cx="6564087" cy="7791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BE" dirty="0"/>
              <a:t>Validation critères qualités via IA reine</a:t>
            </a:r>
          </a:p>
        </p:txBody>
      </p:sp>
      <p:grpSp>
        <p:nvGrpSpPr>
          <p:cNvPr id="24" name="Groupe 23">
            <a:extLst>
              <a:ext uri="{FF2B5EF4-FFF2-40B4-BE49-F238E27FC236}">
                <a16:creationId xmlns:a16="http://schemas.microsoft.com/office/drawing/2014/main" id="{EEC3149A-3613-4915-83E9-215CAF6EB3AA}"/>
              </a:ext>
            </a:extLst>
          </p:cNvPr>
          <p:cNvGrpSpPr/>
          <p:nvPr/>
        </p:nvGrpSpPr>
        <p:grpSpPr>
          <a:xfrm>
            <a:off x="5351415" y="3740512"/>
            <a:ext cx="2785847" cy="523220"/>
            <a:chOff x="5351415" y="3740512"/>
            <a:chExt cx="2785847" cy="523220"/>
          </a:xfrm>
        </p:grpSpPr>
        <p:sp>
          <p:nvSpPr>
            <p:cNvPr id="14" name="Organigramme : Connecteur 13">
              <a:extLst>
                <a:ext uri="{FF2B5EF4-FFF2-40B4-BE49-F238E27FC236}">
                  <a16:creationId xmlns:a16="http://schemas.microsoft.com/office/drawing/2014/main" id="{DA43B1A2-E605-4C7C-B3ED-2194F979AF52}"/>
                </a:ext>
              </a:extLst>
            </p:cNvPr>
            <p:cNvSpPr/>
            <p:nvPr/>
          </p:nvSpPr>
          <p:spPr>
            <a:xfrm>
              <a:off x="5351415" y="3881244"/>
              <a:ext cx="228600" cy="228600"/>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15" name="Organigramme : Connecteur 14">
              <a:extLst>
                <a:ext uri="{FF2B5EF4-FFF2-40B4-BE49-F238E27FC236}">
                  <a16:creationId xmlns:a16="http://schemas.microsoft.com/office/drawing/2014/main" id="{F4C801F9-C8CF-4A94-AFAD-667E0F0737C5}"/>
                </a:ext>
              </a:extLst>
            </p:cNvPr>
            <p:cNvSpPr/>
            <p:nvPr/>
          </p:nvSpPr>
          <p:spPr>
            <a:xfrm>
              <a:off x="5640975" y="3884034"/>
              <a:ext cx="228600" cy="228600"/>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16" name="Organigramme : Connecteur 15">
              <a:extLst>
                <a:ext uri="{FF2B5EF4-FFF2-40B4-BE49-F238E27FC236}">
                  <a16:creationId xmlns:a16="http://schemas.microsoft.com/office/drawing/2014/main" id="{98BB97DA-1A2A-44B4-8A33-202A7E75383C}"/>
                </a:ext>
              </a:extLst>
            </p:cNvPr>
            <p:cNvSpPr/>
            <p:nvPr/>
          </p:nvSpPr>
          <p:spPr>
            <a:xfrm>
              <a:off x="5915297" y="3881244"/>
              <a:ext cx="228600" cy="228600"/>
            </a:xfrm>
            <a:prstGeom prst="flowChartConnector">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a:p>
          </p:txBody>
        </p:sp>
        <p:sp>
          <p:nvSpPr>
            <p:cNvPr id="23" name="ZoneTexte 22">
              <a:extLst>
                <a:ext uri="{FF2B5EF4-FFF2-40B4-BE49-F238E27FC236}">
                  <a16:creationId xmlns:a16="http://schemas.microsoft.com/office/drawing/2014/main" id="{3CEB0837-14DB-4BFF-8F26-2C336AE88E4F}"/>
                </a:ext>
              </a:extLst>
            </p:cNvPr>
            <p:cNvSpPr txBox="1"/>
            <p:nvPr/>
          </p:nvSpPr>
          <p:spPr>
            <a:xfrm>
              <a:off x="6719373" y="3740512"/>
              <a:ext cx="1417889" cy="523220"/>
            </a:xfrm>
            <a:prstGeom prst="rect">
              <a:avLst/>
            </a:prstGeom>
            <a:noFill/>
          </p:spPr>
          <p:txBody>
            <a:bodyPr wrap="none" rtlCol="0">
              <a:spAutoFit/>
            </a:bodyPr>
            <a:lstStyle/>
            <a:p>
              <a:r>
                <a:rPr lang="fr-BE" sz="2800" dirty="0"/>
                <a:t>En cours</a:t>
              </a:r>
            </a:p>
          </p:txBody>
        </p:sp>
      </p:grpSp>
    </p:spTree>
    <p:extLst>
      <p:ext uri="{BB962C8B-B14F-4D97-AF65-F5344CB8AC3E}">
        <p14:creationId xmlns:p14="http://schemas.microsoft.com/office/powerpoint/2010/main" val="536571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95A31D-CE4E-41AC-9417-5F7FC7334F70}"/>
              </a:ext>
            </a:extLst>
          </p:cNvPr>
          <p:cNvSpPr>
            <a:spLocks noGrp="1"/>
          </p:cNvSpPr>
          <p:nvPr>
            <p:ph type="title"/>
          </p:nvPr>
        </p:nvSpPr>
        <p:spPr>
          <a:xfrm>
            <a:off x="1571811" y="1573586"/>
            <a:ext cx="9122584" cy="1325563"/>
          </a:xfrm>
        </p:spPr>
        <p:txBody>
          <a:bodyPr>
            <a:normAutofit/>
          </a:bodyPr>
          <a:lstStyle/>
          <a:p>
            <a:r>
              <a:rPr lang="fr-BE" dirty="0"/>
              <a:t>Perspectives</a:t>
            </a:r>
          </a:p>
        </p:txBody>
      </p:sp>
      <p:sp>
        <p:nvSpPr>
          <p:cNvPr id="3" name="Espace réservé du contenu 2">
            <a:extLst>
              <a:ext uri="{FF2B5EF4-FFF2-40B4-BE49-F238E27FC236}">
                <a16:creationId xmlns:a16="http://schemas.microsoft.com/office/drawing/2014/main" id="{6DA4E69C-A597-4F3E-9087-7AA7593500C7}"/>
              </a:ext>
            </a:extLst>
          </p:cNvPr>
          <p:cNvSpPr>
            <a:spLocks noGrp="1"/>
          </p:cNvSpPr>
          <p:nvPr>
            <p:ph idx="1"/>
          </p:nvPr>
        </p:nvSpPr>
        <p:spPr>
          <a:xfrm>
            <a:off x="1571811" y="3060017"/>
            <a:ext cx="6066118" cy="2438546"/>
          </a:xfrm>
        </p:spPr>
        <p:txBody>
          <a:bodyPr>
            <a:normAutofit lnSpcReduction="10000"/>
          </a:bodyPr>
          <a:lstStyle/>
          <a:p>
            <a:r>
              <a:rPr lang="fr-BE" sz="2200" dirty="0"/>
              <a:t>Autres fluorochrome par cytométrie: statut acrosomial + fonction mitochondriale + fragmentation ADN </a:t>
            </a:r>
          </a:p>
          <a:p>
            <a:r>
              <a:rPr lang="fr-BE" sz="2200" dirty="0"/>
              <a:t>Insémination reine pour validation fluorochromes </a:t>
            </a:r>
          </a:p>
          <a:p>
            <a:r>
              <a:rPr lang="fr-BE" sz="2200" dirty="0"/>
              <a:t>Evaluer impact complément nutritionnel sur qualité de la semence (carence </a:t>
            </a:r>
            <a:r>
              <a:rPr lang="fr-BE" sz="2200" dirty="0" err="1"/>
              <a:t>prot</a:t>
            </a:r>
            <a:r>
              <a:rPr lang="fr-BE" sz="2200" dirty="0"/>
              <a:t> -&gt; qualité   )</a:t>
            </a:r>
          </a:p>
          <a:p>
            <a:r>
              <a:rPr lang="fr-BE" sz="2200" dirty="0"/>
              <a:t>Cryobanque </a:t>
            </a:r>
            <a:r>
              <a:rPr lang="fr-BE" sz="2200" i="1" dirty="0"/>
              <a:t>Apis mellifera </a:t>
            </a:r>
            <a:r>
              <a:rPr lang="fr-BE" sz="2200" i="1" dirty="0" err="1"/>
              <a:t>mellifera</a:t>
            </a:r>
            <a:r>
              <a:rPr lang="fr-BE" sz="2200" i="1" dirty="0"/>
              <a:t> </a:t>
            </a:r>
            <a:r>
              <a:rPr lang="fr-BE" sz="2200" dirty="0"/>
              <a:t>, VSH , …</a:t>
            </a:r>
          </a:p>
          <a:p>
            <a:endParaRPr lang="fr-BE" sz="2200" dirty="0"/>
          </a:p>
        </p:txBody>
      </p:sp>
      <p:sp>
        <p:nvSpPr>
          <p:cNvPr id="71"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73"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3074" name="Picture 2" descr="Et AprÃ¨s, Autocollant Jaune, Note, Note Du Post, Rappel">
            <a:extLst>
              <a:ext uri="{FF2B5EF4-FFF2-40B4-BE49-F238E27FC236}">
                <a16:creationId xmlns:a16="http://schemas.microsoft.com/office/drawing/2014/main" id="{07E86D28-0726-442E-B4E6-688D7A7BFB0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25899" y="3191551"/>
            <a:ext cx="2194559" cy="219455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cteur droit avec flèche 7">
            <a:extLst>
              <a:ext uri="{FF2B5EF4-FFF2-40B4-BE49-F238E27FC236}">
                <a16:creationId xmlns:a16="http://schemas.microsoft.com/office/drawing/2014/main" id="{15E8C8FA-38F7-403C-A7C8-5502AE2FF5B5}"/>
              </a:ext>
            </a:extLst>
          </p:cNvPr>
          <p:cNvCxnSpPr>
            <a:cxnSpLocks/>
          </p:cNvCxnSpPr>
          <p:nvPr/>
        </p:nvCxnSpPr>
        <p:spPr>
          <a:xfrm>
            <a:off x="7162800" y="4648200"/>
            <a:ext cx="0" cy="2939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456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0F934CE-2B4A-4159-A998-857BABF8BB61}"/>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Merci de </a:t>
            </a:r>
            <a:r>
              <a:rPr lang="en-US" sz="4800" kern="1200" dirty="0" err="1">
                <a:solidFill>
                  <a:srgbClr val="FFFFFF"/>
                </a:solidFill>
                <a:latin typeface="+mj-lt"/>
                <a:ea typeface="+mj-ea"/>
                <a:cs typeface="+mj-cs"/>
              </a:rPr>
              <a:t>votre</a:t>
            </a:r>
            <a:r>
              <a:rPr lang="en-US" sz="4800" kern="1200" dirty="0">
                <a:solidFill>
                  <a:srgbClr val="FFFFFF"/>
                </a:solidFill>
                <a:latin typeface="+mj-lt"/>
                <a:ea typeface="+mj-ea"/>
                <a:cs typeface="+mj-cs"/>
              </a:rPr>
              <a:t> attention ! </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Espace réservé du contenu 13" descr="Une image contenant arbre, personne, extérieur, gâteau&#10;&#10;Description générée automatiquement">
            <a:extLst>
              <a:ext uri="{FF2B5EF4-FFF2-40B4-BE49-F238E27FC236}">
                <a16:creationId xmlns:a16="http://schemas.microsoft.com/office/drawing/2014/main" id="{C8A4822D-F551-40E5-BEE2-4E98DA8183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03" t="-101" r="303" b="-463"/>
          <a:stretch/>
        </p:blipFill>
        <p:spPr>
          <a:xfrm>
            <a:off x="6237664" y="492573"/>
            <a:ext cx="4385860" cy="5880796"/>
          </a:xfrm>
          <a:prstGeom prst="rect">
            <a:avLst/>
          </a:prstGeom>
        </p:spPr>
      </p:pic>
      <p:sp>
        <p:nvSpPr>
          <p:cNvPr id="7" name="Titre 1">
            <a:extLst>
              <a:ext uri="{FF2B5EF4-FFF2-40B4-BE49-F238E27FC236}">
                <a16:creationId xmlns:a16="http://schemas.microsoft.com/office/drawing/2014/main" id="{52171529-9770-47F5-8B77-F34F446ACC65}"/>
              </a:ext>
            </a:extLst>
          </p:cNvPr>
          <p:cNvSpPr txBox="1">
            <a:spLocks/>
          </p:cNvSpPr>
          <p:nvPr/>
        </p:nvSpPr>
        <p:spPr>
          <a:xfrm>
            <a:off x="674237" y="3309257"/>
            <a:ext cx="3657600" cy="19376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solidFill>
                  <a:srgbClr val="FFFFFF"/>
                </a:solidFill>
              </a:rPr>
              <a:t>Questions?</a:t>
            </a:r>
          </a:p>
        </p:txBody>
      </p:sp>
    </p:spTree>
    <p:extLst>
      <p:ext uri="{BB962C8B-B14F-4D97-AF65-F5344CB8AC3E}">
        <p14:creationId xmlns:p14="http://schemas.microsoft.com/office/powerpoint/2010/main" val="1219183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B40C9D-34D1-44FE-BB50-053651E83A50}"/>
              </a:ext>
            </a:extLst>
          </p:cNvPr>
          <p:cNvSpPr>
            <a:spLocks noGrp="1"/>
          </p:cNvSpPr>
          <p:nvPr>
            <p:ph type="title"/>
          </p:nvPr>
        </p:nvSpPr>
        <p:spPr/>
        <p:txBody>
          <a:bodyPr/>
          <a:lstStyle/>
          <a:p>
            <a:r>
              <a:rPr lang="fr-BE" dirty="0"/>
              <a:t>Appareil de Schley</a:t>
            </a:r>
          </a:p>
        </p:txBody>
      </p:sp>
      <p:pic>
        <p:nvPicPr>
          <p:cNvPr id="5" name="Espace réservé du contenu 4" descr="Une image contenant microscope, intérieur, objet, table&#10;&#10;Description générée automatiquement">
            <a:extLst>
              <a:ext uri="{FF2B5EF4-FFF2-40B4-BE49-F238E27FC236}">
                <a16:creationId xmlns:a16="http://schemas.microsoft.com/office/drawing/2014/main" id="{3D7254A2-400D-4B4E-B462-C42F4FFD1A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676" y="80010"/>
            <a:ext cx="11400648" cy="6412865"/>
          </a:xfrm>
        </p:spPr>
      </p:pic>
    </p:spTree>
    <p:extLst>
      <p:ext uri="{BB962C8B-B14F-4D97-AF65-F5344CB8AC3E}">
        <p14:creationId xmlns:p14="http://schemas.microsoft.com/office/powerpoint/2010/main" val="4274882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36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1AC73E3-FE70-40AC-B026-BB220ECE8DA4}"/>
              </a:ext>
            </a:extLst>
          </p:cNvPr>
          <p:cNvSpPr>
            <a:spLocks noGrp="1"/>
          </p:cNvSpPr>
          <p:nvPr>
            <p:ph type="title"/>
          </p:nvPr>
        </p:nvSpPr>
        <p:spPr>
          <a:xfrm>
            <a:off x="524256" y="4767072"/>
            <a:ext cx="6594189" cy="1625210"/>
          </a:xfrm>
        </p:spPr>
        <p:txBody>
          <a:bodyPr>
            <a:normAutofit/>
          </a:bodyPr>
          <a:lstStyle/>
          <a:p>
            <a:pPr algn="r"/>
            <a:r>
              <a:rPr lang="fr-BE">
                <a:solidFill>
                  <a:srgbClr val="FFFFFF"/>
                </a:solidFill>
              </a:rPr>
              <a:t>Apidologie générale </a:t>
            </a:r>
            <a:endParaRPr lang="fr-BE" dirty="0">
              <a:solidFill>
                <a:srgbClr val="FFFFFF"/>
              </a:solidFill>
            </a:endParaRPr>
          </a:p>
        </p:txBody>
      </p:sp>
      <p:pic>
        <p:nvPicPr>
          <p:cNvPr id="4" name="Image 3">
            <a:extLst>
              <a:ext uri="{FF2B5EF4-FFF2-40B4-BE49-F238E27FC236}">
                <a16:creationId xmlns:a16="http://schemas.microsoft.com/office/drawing/2014/main" id="{FEE2E371-414C-421F-8E09-7CF23855FDAA}"/>
              </a:ext>
            </a:extLst>
          </p:cNvPr>
          <p:cNvPicPr/>
          <p:nvPr/>
        </p:nvPicPr>
        <p:blipFill rotWithShape="1">
          <a:blip r:embed="rId3" cstate="print">
            <a:extLst>
              <a:ext uri="{28A0092B-C50C-407E-A947-70E740481C1C}">
                <a14:useLocalDpi xmlns:a14="http://schemas.microsoft.com/office/drawing/2010/main" val="0"/>
              </a:ext>
            </a:extLst>
          </a:blip>
          <a:srcRect r="225"/>
          <a:stretch/>
        </p:blipFill>
        <p:spPr>
          <a:xfrm>
            <a:off x="327547" y="321733"/>
            <a:ext cx="7058306" cy="3875694"/>
          </a:xfrm>
          <a:prstGeom prst="rect">
            <a:avLst/>
          </a:prstGeom>
        </p:spPr>
      </p:pic>
      <p:sp>
        <p:nvSpPr>
          <p:cNvPr id="14"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4FC42A4A-92EC-41DB-B02D-FD832A8342A5}"/>
              </a:ext>
            </a:extLst>
          </p:cNvPr>
          <p:cNvSpPr>
            <a:spLocks noGrp="1"/>
          </p:cNvSpPr>
          <p:nvPr>
            <p:ph idx="1"/>
          </p:nvPr>
        </p:nvSpPr>
        <p:spPr>
          <a:xfrm>
            <a:off x="7942501" y="1504362"/>
            <a:ext cx="3519919" cy="3849274"/>
          </a:xfrm>
        </p:spPr>
        <p:txBody>
          <a:bodyPr anchor="ctr">
            <a:normAutofit/>
          </a:bodyPr>
          <a:lstStyle/>
          <a:p>
            <a:pPr marL="0" indent="0">
              <a:buNone/>
            </a:pPr>
            <a:r>
              <a:rPr lang="fr-BE" dirty="0">
                <a:solidFill>
                  <a:srgbClr val="FFFFFF"/>
                </a:solidFill>
              </a:rPr>
              <a:t>Colonie </a:t>
            </a:r>
          </a:p>
          <a:p>
            <a:pPr marL="457200" lvl="1" indent="0">
              <a:buNone/>
            </a:pPr>
            <a:r>
              <a:rPr lang="fr-BE" sz="2000" dirty="0">
                <a:solidFill>
                  <a:srgbClr val="FFFFFF"/>
                </a:solidFill>
              </a:rPr>
              <a:t>1 reine</a:t>
            </a:r>
          </a:p>
          <a:p>
            <a:pPr marL="457200" lvl="1" indent="0">
              <a:buNone/>
            </a:pPr>
            <a:r>
              <a:rPr lang="fr-BE" sz="2000" dirty="0">
                <a:solidFill>
                  <a:srgbClr val="FFFFFF"/>
                </a:solidFill>
              </a:rPr>
              <a:t>20000 ouvrières </a:t>
            </a:r>
          </a:p>
          <a:p>
            <a:pPr marL="457200" lvl="1" indent="0">
              <a:buNone/>
            </a:pPr>
            <a:r>
              <a:rPr lang="fr-BE" sz="2000" dirty="0">
                <a:solidFill>
                  <a:srgbClr val="FFFFFF"/>
                </a:solidFill>
              </a:rPr>
              <a:t>quelques centaines à millier de faux bourdons</a:t>
            </a:r>
          </a:p>
          <a:p>
            <a:pPr marL="457200" lvl="1" indent="0">
              <a:buNone/>
            </a:pPr>
            <a:endParaRPr lang="fr-BE" sz="2000" dirty="0">
              <a:solidFill>
                <a:srgbClr val="FFFFFF"/>
              </a:solidFill>
            </a:endParaRPr>
          </a:p>
          <a:p>
            <a:pPr marL="457200" lvl="1" indent="0">
              <a:buNone/>
            </a:pPr>
            <a:endParaRPr lang="fr-BE" sz="2000" dirty="0">
              <a:solidFill>
                <a:srgbClr val="FFFFFF"/>
              </a:solidFill>
            </a:endParaRPr>
          </a:p>
          <a:p>
            <a:pPr marL="457200" lvl="1" indent="0">
              <a:buNone/>
            </a:pPr>
            <a:endParaRPr lang="fr-BE" sz="2000" dirty="0">
              <a:solidFill>
                <a:srgbClr val="FFFFFF"/>
              </a:solidFill>
            </a:endParaRPr>
          </a:p>
          <a:p>
            <a:pPr marL="0" indent="0">
              <a:buNone/>
            </a:pPr>
            <a:r>
              <a:rPr lang="fr-BE" dirty="0">
                <a:solidFill>
                  <a:srgbClr val="FFFFFF"/>
                </a:solidFill>
              </a:rPr>
              <a:t>T° Extérieure &gt; 15°C </a:t>
            </a:r>
          </a:p>
        </p:txBody>
      </p:sp>
      <p:pic>
        <p:nvPicPr>
          <p:cNvPr id="6" name="Image 5" descr="Une image contenant arbre, extérieur, herbe, personne&#10;&#10;Description générée automatiquement">
            <a:extLst>
              <a:ext uri="{FF2B5EF4-FFF2-40B4-BE49-F238E27FC236}">
                <a16:creationId xmlns:a16="http://schemas.microsoft.com/office/drawing/2014/main" id="{FBB9547F-AAD8-43A2-9374-DA6F7ADAFC08}"/>
              </a:ext>
            </a:extLst>
          </p:cNvPr>
          <p:cNvPicPr>
            <a:picLocks noChangeAspect="1"/>
          </p:cNvPicPr>
          <p:nvPr/>
        </p:nvPicPr>
        <p:blipFill rotWithShape="1">
          <a:blip r:embed="rId4">
            <a:extLst>
              <a:ext uri="{28A0092B-C50C-407E-A947-70E740481C1C}">
                <a14:useLocalDpi xmlns:a14="http://schemas.microsoft.com/office/drawing/2010/main" val="0"/>
              </a:ext>
            </a:extLst>
          </a:blip>
          <a:srcRect l="20371" t="58956" r="18338"/>
          <a:stretch/>
        </p:blipFill>
        <p:spPr>
          <a:xfrm>
            <a:off x="3223536" y="335380"/>
            <a:ext cx="4311117" cy="3849274"/>
          </a:xfrm>
          <a:prstGeom prst="rect">
            <a:avLst/>
          </a:prstGeom>
        </p:spPr>
      </p:pic>
    </p:spTree>
    <p:extLst>
      <p:ext uri="{BB962C8B-B14F-4D97-AF65-F5344CB8AC3E}">
        <p14:creationId xmlns:p14="http://schemas.microsoft.com/office/powerpoint/2010/main" val="133543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Espace réservé du contenu 4" descr="Une image contenant intérieur, mur, objet&#10;&#10;Description générée automatiquement">
            <a:extLst>
              <a:ext uri="{FF2B5EF4-FFF2-40B4-BE49-F238E27FC236}">
                <a16:creationId xmlns:a16="http://schemas.microsoft.com/office/drawing/2014/main" id="{81D4DF67-122C-4F48-8BE7-8BCC6C8EF89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1014398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4CC35E-A4E7-473D-87D1-FFBB68127F30}"/>
              </a:ext>
            </a:extLst>
          </p:cNvPr>
          <p:cNvSpPr>
            <a:spLocks noGrp="1"/>
          </p:cNvSpPr>
          <p:nvPr>
            <p:ph type="title"/>
          </p:nvPr>
        </p:nvSpPr>
        <p:spPr/>
        <p:txBody>
          <a:bodyPr/>
          <a:lstStyle/>
          <a:p>
            <a:endParaRPr lang="fr-BE" dirty="0"/>
          </a:p>
        </p:txBody>
      </p:sp>
      <p:grpSp>
        <p:nvGrpSpPr>
          <p:cNvPr id="15" name="Groupe 14">
            <a:extLst>
              <a:ext uri="{FF2B5EF4-FFF2-40B4-BE49-F238E27FC236}">
                <a16:creationId xmlns:a16="http://schemas.microsoft.com/office/drawing/2014/main" id="{8675F0CE-AE64-4921-90F9-B3D196566449}"/>
              </a:ext>
            </a:extLst>
          </p:cNvPr>
          <p:cNvGrpSpPr/>
          <p:nvPr/>
        </p:nvGrpSpPr>
        <p:grpSpPr>
          <a:xfrm>
            <a:off x="7814310" y="0"/>
            <a:ext cx="4377690" cy="4924900"/>
            <a:chOff x="7814310" y="0"/>
            <a:chExt cx="4377690" cy="4924900"/>
          </a:xfrm>
        </p:grpSpPr>
        <p:pic>
          <p:nvPicPr>
            <p:cNvPr id="7" name="Image 6" descr="Une image contenant animal&#10;&#10;Description générée automatiquement">
              <a:extLst>
                <a:ext uri="{FF2B5EF4-FFF2-40B4-BE49-F238E27FC236}">
                  <a16:creationId xmlns:a16="http://schemas.microsoft.com/office/drawing/2014/main" id="{F0045895-2E08-4DA5-A97B-9322DB809818}"/>
                </a:ext>
              </a:extLst>
            </p:cNvPr>
            <p:cNvPicPr>
              <a:picLocks noChangeAspect="1"/>
            </p:cNvPicPr>
            <p:nvPr/>
          </p:nvPicPr>
          <p:blipFill rotWithShape="1">
            <a:blip r:embed="rId3">
              <a:extLst>
                <a:ext uri="{28A0092B-C50C-407E-A947-70E740481C1C}">
                  <a14:useLocalDpi xmlns:a14="http://schemas.microsoft.com/office/drawing/2010/main" val="0"/>
                </a:ext>
              </a:extLst>
            </a:blip>
            <a:srcRect l="14389" r="44304" b="17500"/>
            <a:stretch/>
          </p:blipFill>
          <p:spPr>
            <a:xfrm>
              <a:off x="7814310" y="0"/>
              <a:ext cx="4377690" cy="4924900"/>
            </a:xfrm>
            <a:prstGeom prst="roundRect">
              <a:avLst>
                <a:gd name="adj" fmla="val 28829"/>
              </a:avLst>
            </a:prstGeom>
          </p:spPr>
        </p:pic>
        <p:sp>
          <p:nvSpPr>
            <p:cNvPr id="11" name="ZoneTexte 10">
              <a:extLst>
                <a:ext uri="{FF2B5EF4-FFF2-40B4-BE49-F238E27FC236}">
                  <a16:creationId xmlns:a16="http://schemas.microsoft.com/office/drawing/2014/main" id="{847241CE-F4B3-46D0-9DF2-FFFE3480846C}"/>
                </a:ext>
              </a:extLst>
            </p:cNvPr>
            <p:cNvSpPr txBox="1"/>
            <p:nvPr/>
          </p:nvSpPr>
          <p:spPr>
            <a:xfrm>
              <a:off x="10142220" y="4010580"/>
              <a:ext cx="743125" cy="408623"/>
            </a:xfrm>
            <a:prstGeom prst="roundRect">
              <a:avLst/>
            </a:prstGeom>
            <a:noFill/>
          </p:spPr>
          <p:txBody>
            <a:bodyPr wrap="none" rtlCol="0">
              <a:spAutoFit/>
            </a:bodyPr>
            <a:lstStyle/>
            <a:p>
              <a:r>
                <a:rPr lang="fr-BE" dirty="0"/>
                <a:t>jaune</a:t>
              </a:r>
            </a:p>
          </p:txBody>
        </p:sp>
        <p:sp>
          <p:nvSpPr>
            <p:cNvPr id="13" name="ZoneTexte 12">
              <a:extLst>
                <a:ext uri="{FF2B5EF4-FFF2-40B4-BE49-F238E27FC236}">
                  <a16:creationId xmlns:a16="http://schemas.microsoft.com/office/drawing/2014/main" id="{0BD02A26-B830-4077-8936-3B03B9D6ABD2}"/>
                </a:ext>
              </a:extLst>
            </p:cNvPr>
            <p:cNvSpPr txBox="1"/>
            <p:nvPr/>
          </p:nvSpPr>
          <p:spPr>
            <a:xfrm>
              <a:off x="11284379" y="3434318"/>
              <a:ext cx="852359" cy="408623"/>
            </a:xfrm>
            <a:prstGeom prst="roundRect">
              <a:avLst/>
            </a:prstGeom>
            <a:noFill/>
          </p:spPr>
          <p:txBody>
            <a:bodyPr wrap="none" rtlCol="0">
              <a:spAutoFit/>
            </a:bodyPr>
            <a:lstStyle/>
            <a:p>
              <a:r>
                <a:rPr lang="fr-BE" dirty="0"/>
                <a:t>Mucus</a:t>
              </a:r>
            </a:p>
          </p:txBody>
        </p:sp>
      </p:grpSp>
      <p:grpSp>
        <p:nvGrpSpPr>
          <p:cNvPr id="17" name="Groupe 16">
            <a:extLst>
              <a:ext uri="{FF2B5EF4-FFF2-40B4-BE49-F238E27FC236}">
                <a16:creationId xmlns:a16="http://schemas.microsoft.com/office/drawing/2014/main" id="{53330B6D-EE75-40DB-A23C-6D09A5385032}"/>
              </a:ext>
            </a:extLst>
          </p:cNvPr>
          <p:cNvGrpSpPr/>
          <p:nvPr/>
        </p:nvGrpSpPr>
        <p:grpSpPr>
          <a:xfrm>
            <a:off x="2769870" y="215820"/>
            <a:ext cx="1970611" cy="1517214"/>
            <a:chOff x="2769870" y="215820"/>
            <a:chExt cx="1970611" cy="1517214"/>
          </a:xfrm>
        </p:grpSpPr>
        <p:sp>
          <p:nvSpPr>
            <p:cNvPr id="12" name="ZoneTexte 11">
              <a:extLst>
                <a:ext uri="{FF2B5EF4-FFF2-40B4-BE49-F238E27FC236}">
                  <a16:creationId xmlns:a16="http://schemas.microsoft.com/office/drawing/2014/main" id="{34E062C3-5516-4937-B46D-48B0552A3651}"/>
                </a:ext>
              </a:extLst>
            </p:cNvPr>
            <p:cNvSpPr txBox="1"/>
            <p:nvPr/>
          </p:nvSpPr>
          <p:spPr>
            <a:xfrm>
              <a:off x="3832860" y="1363702"/>
              <a:ext cx="907621" cy="369332"/>
            </a:xfrm>
            <a:prstGeom prst="rect">
              <a:avLst/>
            </a:prstGeom>
            <a:noFill/>
          </p:spPr>
          <p:txBody>
            <a:bodyPr wrap="none" rtlCol="0">
              <a:spAutoFit/>
            </a:bodyPr>
            <a:lstStyle/>
            <a:p>
              <a:r>
                <a:rPr lang="fr-BE" dirty="0"/>
                <a:t>Sperme</a:t>
              </a:r>
            </a:p>
          </p:txBody>
        </p:sp>
        <p:sp>
          <p:nvSpPr>
            <p:cNvPr id="14" name="ZoneTexte 13">
              <a:extLst>
                <a:ext uri="{FF2B5EF4-FFF2-40B4-BE49-F238E27FC236}">
                  <a16:creationId xmlns:a16="http://schemas.microsoft.com/office/drawing/2014/main" id="{61FA7509-F66A-4FA3-8088-6A8BD20A5F6D}"/>
                </a:ext>
              </a:extLst>
            </p:cNvPr>
            <p:cNvSpPr txBox="1"/>
            <p:nvPr/>
          </p:nvSpPr>
          <p:spPr>
            <a:xfrm>
              <a:off x="2769870" y="215820"/>
              <a:ext cx="708848" cy="369332"/>
            </a:xfrm>
            <a:prstGeom prst="rect">
              <a:avLst/>
            </a:prstGeom>
            <a:noFill/>
          </p:spPr>
          <p:txBody>
            <a:bodyPr wrap="none" rtlCol="0">
              <a:spAutoFit/>
            </a:bodyPr>
            <a:lstStyle/>
            <a:p>
              <a:r>
                <a:rPr lang="fr-BE" dirty="0"/>
                <a:t>jaune</a:t>
              </a:r>
            </a:p>
          </p:txBody>
        </p:sp>
      </p:grpSp>
      <p:grpSp>
        <p:nvGrpSpPr>
          <p:cNvPr id="16" name="Groupe 15">
            <a:extLst>
              <a:ext uri="{FF2B5EF4-FFF2-40B4-BE49-F238E27FC236}">
                <a16:creationId xmlns:a16="http://schemas.microsoft.com/office/drawing/2014/main" id="{DC5CE4B9-6E9C-422A-BC01-57B5CDD9709B}"/>
              </a:ext>
            </a:extLst>
          </p:cNvPr>
          <p:cNvGrpSpPr/>
          <p:nvPr/>
        </p:nvGrpSpPr>
        <p:grpSpPr>
          <a:xfrm>
            <a:off x="2769870" y="3447925"/>
            <a:ext cx="6200768" cy="3460168"/>
            <a:chOff x="1" y="4195246"/>
            <a:chExt cx="4789170" cy="2573338"/>
          </a:xfrm>
        </p:grpSpPr>
        <p:pic>
          <p:nvPicPr>
            <p:cNvPr id="9" name="Image 8" descr="Une image contenant animal, chien&#10;&#10;Description générée automatiquement">
              <a:extLst>
                <a:ext uri="{FF2B5EF4-FFF2-40B4-BE49-F238E27FC236}">
                  <a16:creationId xmlns:a16="http://schemas.microsoft.com/office/drawing/2014/main" id="{1FB8D226-ED05-48FE-A331-F8D2FF69BC0B}"/>
                </a:ext>
              </a:extLst>
            </p:cNvPr>
            <p:cNvPicPr>
              <a:picLocks noChangeAspect="1"/>
            </p:cNvPicPr>
            <p:nvPr/>
          </p:nvPicPr>
          <p:blipFill rotWithShape="1">
            <a:blip r:embed="rId4">
              <a:extLst>
                <a:ext uri="{28A0092B-C50C-407E-A947-70E740481C1C}">
                  <a14:useLocalDpi xmlns:a14="http://schemas.microsoft.com/office/drawing/2010/main" val="0"/>
                </a:ext>
              </a:extLst>
            </a:blip>
            <a:srcRect l="20302" t="29977" r="40362" b="32500"/>
            <a:stretch/>
          </p:blipFill>
          <p:spPr>
            <a:xfrm>
              <a:off x="1" y="4195246"/>
              <a:ext cx="4789170" cy="2573338"/>
            </a:xfrm>
            <a:prstGeom prst="roundRect">
              <a:avLst>
                <a:gd name="adj" fmla="val 50000"/>
              </a:avLst>
            </a:prstGeom>
          </p:spPr>
        </p:pic>
        <p:sp>
          <p:nvSpPr>
            <p:cNvPr id="10" name="ZoneTexte 9">
              <a:extLst>
                <a:ext uri="{FF2B5EF4-FFF2-40B4-BE49-F238E27FC236}">
                  <a16:creationId xmlns:a16="http://schemas.microsoft.com/office/drawing/2014/main" id="{60C3F1BB-947F-4965-AFBA-65EA7BA1ACD2}"/>
                </a:ext>
              </a:extLst>
            </p:cNvPr>
            <p:cNvSpPr txBox="1"/>
            <p:nvPr/>
          </p:nvSpPr>
          <p:spPr>
            <a:xfrm>
              <a:off x="3255648" y="4842038"/>
              <a:ext cx="1280863" cy="369332"/>
            </a:xfrm>
            <a:prstGeom prst="rect">
              <a:avLst/>
            </a:prstGeom>
            <a:noFill/>
          </p:spPr>
          <p:txBody>
            <a:bodyPr wrap="none" rtlCol="0">
              <a:spAutoFit/>
            </a:bodyPr>
            <a:lstStyle/>
            <a:p>
              <a:r>
                <a:rPr lang="fr-BE" dirty="0"/>
                <a:t>transparent</a:t>
              </a:r>
            </a:p>
          </p:txBody>
        </p:sp>
      </p:grpSp>
      <p:pic>
        <p:nvPicPr>
          <p:cNvPr id="5" name="Espace réservé du contenu 4" descr="Une image contenant animal, insecte&#10;&#10;Description générée automatiquement">
            <a:extLst>
              <a:ext uri="{FF2B5EF4-FFF2-40B4-BE49-F238E27FC236}">
                <a16:creationId xmlns:a16="http://schemas.microsoft.com/office/drawing/2014/main" id="{C5D4867F-C3CB-462E-8A71-B9CE4C69E7E6}"/>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14057" t="5253" r="23949" b="6224"/>
          <a:stretch/>
        </p:blipFill>
        <p:spPr>
          <a:xfrm>
            <a:off x="0" y="0"/>
            <a:ext cx="5590572" cy="4496474"/>
          </a:xfrm>
          <a:prstGeom prst="roundRect">
            <a:avLst>
              <a:gd name="adj" fmla="val 36488"/>
            </a:avLst>
          </a:prstGeom>
        </p:spPr>
      </p:pic>
    </p:spTree>
    <p:extLst>
      <p:ext uri="{BB962C8B-B14F-4D97-AF65-F5344CB8AC3E}">
        <p14:creationId xmlns:p14="http://schemas.microsoft.com/office/powerpoint/2010/main" val="506048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155171-8B37-4B11-B835-A8715811DC7B}"/>
              </a:ext>
            </a:extLst>
          </p:cNvPr>
          <p:cNvSpPr>
            <a:spLocks noGrp="1"/>
          </p:cNvSpPr>
          <p:nvPr>
            <p:ph type="title"/>
          </p:nvPr>
        </p:nvSpPr>
        <p:spPr>
          <a:xfrm>
            <a:off x="526073" y="5318603"/>
            <a:ext cx="11139854" cy="930447"/>
          </a:xfrm>
          <a:solidFill>
            <a:schemeClr val="bg2"/>
          </a:solidFill>
          <a:ln>
            <a:solidFill>
              <a:schemeClr val="tx1"/>
            </a:solidFill>
            <a:prstDash val="solid"/>
          </a:ln>
        </p:spPr>
        <p:txBody>
          <a:bodyPr vert="horz" lIns="91440" tIns="45720" rIns="91440" bIns="45720" rtlCol="0" anchor="b">
            <a:normAutofit/>
          </a:bodyPr>
          <a:lstStyle/>
          <a:p>
            <a:pPr algn="ctr"/>
            <a:r>
              <a:rPr lang="en-US" sz="4800" dirty="0" err="1"/>
              <a:t>Essai</a:t>
            </a:r>
            <a:r>
              <a:rPr lang="en-US" sz="4800" dirty="0"/>
              <a:t> 1: </a:t>
            </a:r>
            <a:r>
              <a:rPr lang="en-US" sz="4800" dirty="0" err="1"/>
              <a:t>mâles</a:t>
            </a:r>
            <a:r>
              <a:rPr lang="en-US" sz="4800" dirty="0"/>
              <a:t> </a:t>
            </a:r>
            <a:r>
              <a:rPr lang="en-US" sz="4800" dirty="0" err="1"/>
              <a:t>naissent</a:t>
            </a:r>
            <a:r>
              <a:rPr lang="en-US" sz="4800" dirty="0"/>
              <a:t> dans la cage </a:t>
            </a:r>
          </a:p>
        </p:txBody>
      </p:sp>
      <p:pic>
        <p:nvPicPr>
          <p:cNvPr id="6" name="Image 5">
            <a:extLst>
              <a:ext uri="{FF2B5EF4-FFF2-40B4-BE49-F238E27FC236}">
                <a16:creationId xmlns:a16="http://schemas.microsoft.com/office/drawing/2014/main" id="{0603B70F-C3D0-45E3-A82E-2F4F3BCB1710}"/>
              </a:ext>
            </a:extLst>
          </p:cNvPr>
          <p:cNvPicPr>
            <a:picLocks noChangeAspect="1"/>
          </p:cNvPicPr>
          <p:nvPr/>
        </p:nvPicPr>
        <p:blipFill rotWithShape="1">
          <a:blip r:embed="rId3">
            <a:extLst>
              <a:ext uri="{28A0092B-C50C-407E-A947-70E740481C1C}">
                <a14:useLocalDpi xmlns:a14="http://schemas.microsoft.com/office/drawing/2010/main" val="0"/>
              </a:ext>
            </a:extLst>
          </a:blip>
          <a:srcRect l="2220" b="10842"/>
          <a:stretch/>
        </p:blipFill>
        <p:spPr>
          <a:xfrm>
            <a:off x="1711657" y="477750"/>
            <a:ext cx="2466128" cy="3997637"/>
          </a:xfrm>
          <a:prstGeom prst="rect">
            <a:avLst/>
          </a:prstGeom>
          <a:ln>
            <a:solidFill>
              <a:schemeClr val="tx1"/>
            </a:solidFill>
          </a:ln>
        </p:spPr>
      </p:pic>
      <p:pic>
        <p:nvPicPr>
          <p:cNvPr id="5" name="Espace réservé du contenu 4">
            <a:extLst>
              <a:ext uri="{FF2B5EF4-FFF2-40B4-BE49-F238E27FC236}">
                <a16:creationId xmlns:a16="http://schemas.microsoft.com/office/drawing/2014/main" id="{B176CB60-56DE-4AEA-83F6-C6CA7ED161A0}"/>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34908" t="13093"/>
          <a:stretch/>
        </p:blipFill>
        <p:spPr>
          <a:xfrm>
            <a:off x="6381136" y="366865"/>
            <a:ext cx="5322966" cy="3997637"/>
          </a:xfrm>
          <a:prstGeom prst="rect">
            <a:avLst/>
          </a:prstGeom>
        </p:spPr>
      </p:pic>
      <p:cxnSp>
        <p:nvCxnSpPr>
          <p:cNvPr id="8" name="Connecteur droit 7">
            <a:extLst>
              <a:ext uri="{FF2B5EF4-FFF2-40B4-BE49-F238E27FC236}">
                <a16:creationId xmlns:a16="http://schemas.microsoft.com/office/drawing/2014/main" id="{BAF98EBA-364F-4918-B63F-22976E605E26}"/>
              </a:ext>
            </a:extLst>
          </p:cNvPr>
          <p:cNvCxnSpPr/>
          <p:nvPr/>
        </p:nvCxnSpPr>
        <p:spPr>
          <a:xfrm>
            <a:off x="6096000" y="307731"/>
            <a:ext cx="0" cy="3997637"/>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5D22ABB-7979-41A2-8DFC-5AFF4D45AC98}"/>
              </a:ext>
            </a:extLst>
          </p:cNvPr>
          <p:cNvSpPr/>
          <p:nvPr/>
        </p:nvSpPr>
        <p:spPr>
          <a:xfrm>
            <a:off x="7965196" y="477751"/>
            <a:ext cx="1189822" cy="3827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15">
            <a:extLst>
              <a:ext uri="{FF2B5EF4-FFF2-40B4-BE49-F238E27FC236}">
                <a16:creationId xmlns:a16="http://schemas.microsoft.com/office/drawing/2014/main" id="{A9CA3483-95CB-4E67-A4D0-949FB725977C}"/>
              </a:ext>
            </a:extLst>
          </p:cNvPr>
          <p:cNvSpPr/>
          <p:nvPr/>
        </p:nvSpPr>
        <p:spPr>
          <a:xfrm>
            <a:off x="6687239" y="716096"/>
            <a:ext cx="881349" cy="358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Rectangle 18">
            <a:extLst>
              <a:ext uri="{FF2B5EF4-FFF2-40B4-BE49-F238E27FC236}">
                <a16:creationId xmlns:a16="http://schemas.microsoft.com/office/drawing/2014/main" id="{E6ED335D-45C1-485A-BF2F-2D81E778A1B9}"/>
              </a:ext>
            </a:extLst>
          </p:cNvPr>
          <p:cNvSpPr/>
          <p:nvPr/>
        </p:nvSpPr>
        <p:spPr>
          <a:xfrm>
            <a:off x="9661793" y="716096"/>
            <a:ext cx="727113" cy="35892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0" name="Rectangle 19">
            <a:extLst>
              <a:ext uri="{FF2B5EF4-FFF2-40B4-BE49-F238E27FC236}">
                <a16:creationId xmlns:a16="http://schemas.microsoft.com/office/drawing/2014/main" id="{BB3AE499-DBE0-4448-8CBF-56C576B1598A}"/>
              </a:ext>
            </a:extLst>
          </p:cNvPr>
          <p:cNvSpPr/>
          <p:nvPr/>
        </p:nvSpPr>
        <p:spPr>
          <a:xfrm>
            <a:off x="10388906" y="716096"/>
            <a:ext cx="727113" cy="35033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Flèche : bas 3">
            <a:extLst>
              <a:ext uri="{FF2B5EF4-FFF2-40B4-BE49-F238E27FC236}">
                <a16:creationId xmlns:a16="http://schemas.microsoft.com/office/drawing/2014/main" id="{5B481B3D-FF10-4035-A1EA-81826917EFAD}"/>
              </a:ext>
            </a:extLst>
          </p:cNvPr>
          <p:cNvSpPr/>
          <p:nvPr/>
        </p:nvSpPr>
        <p:spPr>
          <a:xfrm>
            <a:off x="7644346" y="133512"/>
            <a:ext cx="469327" cy="4865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Flèche : bas 12">
            <a:extLst>
              <a:ext uri="{FF2B5EF4-FFF2-40B4-BE49-F238E27FC236}">
                <a16:creationId xmlns:a16="http://schemas.microsoft.com/office/drawing/2014/main" id="{53C9B379-3BB7-4550-B352-2DE74FD1D9C1}"/>
              </a:ext>
            </a:extLst>
          </p:cNvPr>
          <p:cNvSpPr/>
          <p:nvPr/>
        </p:nvSpPr>
        <p:spPr>
          <a:xfrm>
            <a:off x="9186474" y="99241"/>
            <a:ext cx="469327" cy="5352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55681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0" grpId="0" animBg="1"/>
      <p:bldP spid="4"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27D1F3-4B40-4019-A641-04875E78B5D4}"/>
              </a:ext>
            </a:extLst>
          </p:cNvPr>
          <p:cNvSpPr>
            <a:spLocks noGrp="1"/>
          </p:cNvSpPr>
          <p:nvPr>
            <p:ph type="title"/>
          </p:nvPr>
        </p:nvSpPr>
        <p:spPr>
          <a:xfrm>
            <a:off x="838200" y="365125"/>
            <a:ext cx="10515600" cy="1463675"/>
          </a:xfrm>
          <a:solidFill>
            <a:schemeClr val="bg2"/>
          </a:solidFill>
        </p:spPr>
        <p:txBody>
          <a:bodyPr/>
          <a:lstStyle/>
          <a:p>
            <a:r>
              <a:rPr lang="fr-BE" dirty="0"/>
              <a:t>Introduction – Pourquoi les faux bourdons?</a:t>
            </a:r>
          </a:p>
        </p:txBody>
      </p:sp>
      <p:sp>
        <p:nvSpPr>
          <p:cNvPr id="3" name="Espace réservé du contenu 2">
            <a:extLst>
              <a:ext uri="{FF2B5EF4-FFF2-40B4-BE49-F238E27FC236}">
                <a16:creationId xmlns:a16="http://schemas.microsoft.com/office/drawing/2014/main" id="{B1DF428E-7E8C-4097-AC20-009F28488395}"/>
              </a:ext>
            </a:extLst>
          </p:cNvPr>
          <p:cNvSpPr>
            <a:spLocks noGrp="1"/>
          </p:cNvSpPr>
          <p:nvPr>
            <p:ph idx="1"/>
          </p:nvPr>
        </p:nvSpPr>
        <p:spPr>
          <a:xfrm>
            <a:off x="838200" y="1371600"/>
            <a:ext cx="10515600" cy="4805363"/>
          </a:xfrm>
        </p:spPr>
        <p:txBody>
          <a:bodyPr/>
          <a:lstStyle/>
          <a:p>
            <a:pPr marL="0" indent="0">
              <a:buNone/>
            </a:pPr>
            <a:r>
              <a:rPr lang="fr-BE" dirty="0"/>
              <a:t>Méthodes de conservations</a:t>
            </a:r>
          </a:p>
          <a:p>
            <a:pPr marL="0" indent="0">
              <a:buNone/>
            </a:pPr>
            <a:endParaRPr lang="fr-BE" dirty="0"/>
          </a:p>
          <a:p>
            <a:pPr marL="0" indent="0">
              <a:buNone/>
            </a:pPr>
            <a:r>
              <a:rPr lang="fr-BE" dirty="0"/>
              <a:t>	Animal vivant (zoo)				Cellules vivantes </a:t>
            </a:r>
          </a:p>
          <a:p>
            <a:pPr marL="0" indent="0">
              <a:buNone/>
            </a:pPr>
            <a:r>
              <a:rPr lang="fr-BE" dirty="0"/>
              <a:t>	</a:t>
            </a:r>
          </a:p>
          <a:p>
            <a:pPr marL="0" indent="0">
              <a:buNone/>
            </a:pPr>
            <a:r>
              <a:rPr lang="fr-BE" dirty="0"/>
              <a:t>	</a:t>
            </a:r>
          </a:p>
          <a:p>
            <a:pPr marL="0" indent="0">
              <a:buNone/>
            </a:pPr>
            <a:r>
              <a:rPr lang="fr-BE" dirty="0"/>
              <a:t>	</a:t>
            </a:r>
          </a:p>
        </p:txBody>
      </p:sp>
      <p:graphicFrame>
        <p:nvGraphicFramePr>
          <p:cNvPr id="4" name="Diagramme 3">
            <a:extLst>
              <a:ext uri="{FF2B5EF4-FFF2-40B4-BE49-F238E27FC236}">
                <a16:creationId xmlns:a16="http://schemas.microsoft.com/office/drawing/2014/main" id="{544AFBCC-55B1-4A69-8880-E4F4C0BA26C6}"/>
              </a:ext>
            </a:extLst>
          </p:cNvPr>
          <p:cNvGraphicFramePr/>
          <p:nvPr>
            <p:extLst>
              <p:ext uri="{D42A27DB-BD31-4B8C-83A1-F6EECF244321}">
                <p14:modId xmlns:p14="http://schemas.microsoft.com/office/powerpoint/2010/main" val="1936096133"/>
              </p:ext>
            </p:extLst>
          </p:nvPr>
        </p:nvGraphicFramePr>
        <p:xfrm>
          <a:off x="6604000" y="2976880"/>
          <a:ext cx="5588000" cy="3698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me 5">
            <a:extLst>
              <a:ext uri="{FF2B5EF4-FFF2-40B4-BE49-F238E27FC236}">
                <a16:creationId xmlns:a16="http://schemas.microsoft.com/office/drawing/2014/main" id="{BE7D15D3-2FC3-416A-9893-8E463E0A917E}"/>
              </a:ext>
            </a:extLst>
          </p:cNvPr>
          <p:cNvGraphicFramePr/>
          <p:nvPr>
            <p:extLst>
              <p:ext uri="{D42A27DB-BD31-4B8C-83A1-F6EECF244321}">
                <p14:modId xmlns:p14="http://schemas.microsoft.com/office/powerpoint/2010/main" val="2261644994"/>
              </p:ext>
            </p:extLst>
          </p:nvPr>
        </p:nvGraphicFramePr>
        <p:xfrm>
          <a:off x="508000" y="2976880"/>
          <a:ext cx="5588000" cy="36982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Signe de multiplication 6">
            <a:extLst>
              <a:ext uri="{FF2B5EF4-FFF2-40B4-BE49-F238E27FC236}">
                <a16:creationId xmlns:a16="http://schemas.microsoft.com/office/drawing/2014/main" id="{1731B92C-F71C-48CD-B306-71D29E21F97B}"/>
              </a:ext>
            </a:extLst>
          </p:cNvPr>
          <p:cNvSpPr/>
          <p:nvPr/>
        </p:nvSpPr>
        <p:spPr>
          <a:xfrm>
            <a:off x="2123440" y="4734561"/>
            <a:ext cx="518160" cy="508000"/>
          </a:xfrm>
          <a:prstGeom prst="mathMultiply">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Signe de multiplication 7">
            <a:extLst>
              <a:ext uri="{FF2B5EF4-FFF2-40B4-BE49-F238E27FC236}">
                <a16:creationId xmlns:a16="http://schemas.microsoft.com/office/drawing/2014/main" id="{7FC1B909-C9C8-4895-97F2-F12DED6B44EE}"/>
              </a:ext>
            </a:extLst>
          </p:cNvPr>
          <p:cNvSpPr/>
          <p:nvPr/>
        </p:nvSpPr>
        <p:spPr>
          <a:xfrm>
            <a:off x="8186783" y="5242561"/>
            <a:ext cx="518160" cy="508000"/>
          </a:xfrm>
          <a:prstGeom prst="mathMultiply">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3478435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307350F-B242-4668-A41C-9B801B587DD8}"/>
              </a:ext>
            </a:extLst>
          </p:cNvPr>
          <p:cNvPicPr>
            <a:picLocks noChangeAspect="1"/>
          </p:cNvPicPr>
          <p:nvPr/>
        </p:nvPicPr>
        <p:blipFill>
          <a:blip r:embed="rId3"/>
          <a:stretch>
            <a:fillRect/>
          </a:stretch>
        </p:blipFill>
        <p:spPr>
          <a:xfrm>
            <a:off x="-101126" y="491629"/>
            <a:ext cx="7938840" cy="5874742"/>
          </a:xfrm>
          <a:prstGeom prst="snip1Rect">
            <a:avLst>
              <a:gd name="adj" fmla="val 47797"/>
            </a:avLst>
          </a:prstGeom>
        </p:spPr>
      </p:pic>
      <p:sp>
        <p:nvSpPr>
          <p:cNvPr id="3" name="Espace réservé du contenu 2">
            <a:extLst>
              <a:ext uri="{FF2B5EF4-FFF2-40B4-BE49-F238E27FC236}">
                <a16:creationId xmlns:a16="http://schemas.microsoft.com/office/drawing/2014/main" id="{B39AF736-2370-40DB-91D9-DFE66CC0A592}"/>
              </a:ext>
            </a:extLst>
          </p:cNvPr>
          <p:cNvSpPr>
            <a:spLocks noGrp="1"/>
          </p:cNvSpPr>
          <p:nvPr>
            <p:ph idx="1"/>
          </p:nvPr>
        </p:nvSpPr>
        <p:spPr>
          <a:xfrm>
            <a:off x="8471422" y="1110882"/>
            <a:ext cx="3821703" cy="5747118"/>
          </a:xfrm>
        </p:spPr>
        <p:txBody>
          <a:bodyPr>
            <a:normAutofit lnSpcReduction="10000"/>
          </a:bodyPr>
          <a:lstStyle/>
          <a:p>
            <a:pPr marL="0" indent="0">
              <a:buNone/>
            </a:pPr>
            <a:r>
              <a:rPr lang="fr-BE" sz="2000" dirty="0"/>
              <a:t>Maturité sexuelle: </a:t>
            </a:r>
          </a:p>
          <a:p>
            <a:pPr marL="457200" lvl="1" indent="0">
              <a:buNone/>
            </a:pPr>
            <a:endParaRPr lang="fr-BE" sz="2000" dirty="0"/>
          </a:p>
          <a:p>
            <a:pPr marL="457200" lvl="1" indent="0">
              <a:buNone/>
            </a:pPr>
            <a:r>
              <a:rPr lang="fr-BE" sz="2000" dirty="0"/>
              <a:t>Reine 5-6j post émergence</a:t>
            </a:r>
          </a:p>
          <a:p>
            <a:pPr marL="457200" lvl="1" indent="0">
              <a:buNone/>
            </a:pPr>
            <a:endParaRPr lang="fr-BE" sz="2000" dirty="0"/>
          </a:p>
          <a:p>
            <a:pPr marL="457200" lvl="1" indent="0">
              <a:buNone/>
            </a:pPr>
            <a:endParaRPr lang="fr-BE" sz="2000" dirty="0"/>
          </a:p>
          <a:p>
            <a:pPr marL="457200" lvl="1" indent="0">
              <a:buNone/>
            </a:pPr>
            <a:endParaRPr lang="fr-BE" sz="2000" dirty="0"/>
          </a:p>
          <a:p>
            <a:pPr marL="457200" lvl="1" indent="0">
              <a:buNone/>
            </a:pPr>
            <a:endParaRPr lang="fr-BE" sz="2000" dirty="0"/>
          </a:p>
          <a:p>
            <a:pPr marL="457200" lvl="1" indent="0">
              <a:buNone/>
            </a:pPr>
            <a:endParaRPr lang="fr-BE" sz="2000" dirty="0"/>
          </a:p>
          <a:p>
            <a:pPr marL="457200" lvl="1" indent="0">
              <a:buNone/>
            </a:pPr>
            <a:endParaRPr lang="fr-BE" sz="2000" dirty="0"/>
          </a:p>
          <a:p>
            <a:pPr marL="457200" lvl="1" indent="0">
              <a:buNone/>
            </a:pPr>
            <a:endParaRPr lang="fr-BE" sz="2000" dirty="0"/>
          </a:p>
          <a:p>
            <a:pPr marL="457200" lvl="1" indent="0">
              <a:buNone/>
            </a:pPr>
            <a:endParaRPr lang="fr-BE" sz="2000" dirty="0"/>
          </a:p>
          <a:p>
            <a:pPr marL="457200" lvl="1" indent="0">
              <a:buNone/>
            </a:pPr>
            <a:endParaRPr lang="fr-BE" sz="2000" dirty="0"/>
          </a:p>
          <a:p>
            <a:pPr marL="457200" lvl="1" indent="0">
              <a:buNone/>
            </a:pPr>
            <a:endParaRPr lang="fr-BE" sz="2000" dirty="0"/>
          </a:p>
          <a:p>
            <a:pPr marL="457200" lvl="1" indent="0">
              <a:buNone/>
            </a:pPr>
            <a:r>
              <a:rPr lang="fr-BE" sz="2000" dirty="0"/>
              <a:t>Mâles 14-21j post émergence</a:t>
            </a:r>
          </a:p>
          <a:p>
            <a:pPr marL="0" indent="0">
              <a:buNone/>
            </a:pPr>
            <a:endParaRPr lang="fr-BE" sz="2000" dirty="0"/>
          </a:p>
          <a:p>
            <a:pPr marL="0" indent="0">
              <a:buNone/>
            </a:pPr>
            <a:r>
              <a:rPr lang="fr-BE" sz="2000" dirty="0"/>
              <a:t>Spermatogenèse: </a:t>
            </a:r>
          </a:p>
          <a:p>
            <a:pPr marL="457200" lvl="1" indent="0">
              <a:buNone/>
            </a:pPr>
            <a:r>
              <a:rPr lang="fr-BE" sz="2000" dirty="0"/>
              <a:t>avant émergence </a:t>
            </a:r>
            <a:endParaRPr lang="fr-BE" sz="1700" dirty="0"/>
          </a:p>
        </p:txBody>
      </p:sp>
      <p:sp>
        <p:nvSpPr>
          <p:cNvPr id="13" name="Freeform: Shape 8">
            <a:extLst>
              <a:ext uri="{FF2B5EF4-FFF2-40B4-BE49-F238E27FC236}">
                <a16:creationId xmlns:a16="http://schemas.microsoft.com/office/drawing/2014/main" id="{43573EFB-E773-46FC-B866-B57ED2E39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569741"/>
          </a:xfrm>
          <a:custGeom>
            <a:avLst/>
            <a:gdLst>
              <a:gd name="connsiteX0" fmla="*/ 2296028 w 2296028"/>
              <a:gd name="connsiteY0" fmla="*/ 3569741 h 3569741"/>
              <a:gd name="connsiteX1" fmla="*/ 459 w 2296028"/>
              <a:gd name="connsiteY1" fmla="*/ 3569741 h 3569741"/>
              <a:gd name="connsiteX2" fmla="*/ 0 w 2296028"/>
              <a:gd name="connsiteY2" fmla="*/ 3248180 h 3569741"/>
              <a:gd name="connsiteX3" fmla="*/ 2011607 w 2296028"/>
              <a:gd name="connsiteY3" fmla="*/ 3249283 h 3569741"/>
              <a:gd name="connsiteX4" fmla="*/ 2011607 w 2296028"/>
              <a:gd name="connsiteY4" fmla="*/ 0 h 3569741"/>
              <a:gd name="connsiteX5" fmla="*/ 2296028 w 2296028"/>
              <a:gd name="connsiteY5" fmla="*/ 0 h 35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028" h="3569741">
                <a:moveTo>
                  <a:pt x="2296028" y="3569741"/>
                </a:moveTo>
                <a:lnTo>
                  <a:pt x="459" y="3569741"/>
                </a:lnTo>
                <a:cubicBezTo>
                  <a:pt x="-459" y="3458756"/>
                  <a:pt x="918" y="3359164"/>
                  <a:pt x="0" y="3248180"/>
                </a:cubicBezTo>
                <a:lnTo>
                  <a:pt x="2011607" y="3249283"/>
                </a:lnTo>
                <a:lnTo>
                  <a:pt x="2011607" y="0"/>
                </a:lnTo>
                <a:lnTo>
                  <a:pt x="2296028" y="0"/>
                </a:lnTo>
                <a:close/>
              </a:path>
            </a:pathLst>
          </a:custGeom>
          <a:solidFill>
            <a:srgbClr val="4C4C4C"/>
          </a:solidFill>
          <a:ln w="0">
            <a:noFill/>
            <a:prstDash val="solid"/>
            <a:round/>
            <a:headEnd/>
            <a:tailEnd/>
          </a:ln>
        </p:spPr>
      </p:sp>
      <p:sp>
        <p:nvSpPr>
          <p:cNvPr id="8" name="Rectangle 7">
            <a:extLst>
              <a:ext uri="{FF2B5EF4-FFF2-40B4-BE49-F238E27FC236}">
                <a16:creationId xmlns:a16="http://schemas.microsoft.com/office/drawing/2014/main" id="{F61DBC81-48D7-493E-8392-332FCD786173}"/>
              </a:ext>
            </a:extLst>
          </p:cNvPr>
          <p:cNvSpPr/>
          <p:nvPr/>
        </p:nvSpPr>
        <p:spPr>
          <a:xfrm>
            <a:off x="5682519" y="1316334"/>
            <a:ext cx="844346" cy="944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a:extLst>
              <a:ext uri="{FF2B5EF4-FFF2-40B4-BE49-F238E27FC236}">
                <a16:creationId xmlns:a16="http://schemas.microsoft.com/office/drawing/2014/main" id="{EB313B6D-2B96-4768-95D7-C8E90E0C1047}"/>
              </a:ext>
            </a:extLst>
          </p:cNvPr>
          <p:cNvSpPr/>
          <p:nvPr/>
        </p:nvSpPr>
        <p:spPr>
          <a:xfrm>
            <a:off x="7118840" y="2586078"/>
            <a:ext cx="739059" cy="1623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a:extLst>
              <a:ext uri="{FF2B5EF4-FFF2-40B4-BE49-F238E27FC236}">
                <a16:creationId xmlns:a16="http://schemas.microsoft.com/office/drawing/2014/main" id="{BE8926EB-19B6-4CFB-B272-F919B001328D}"/>
              </a:ext>
            </a:extLst>
          </p:cNvPr>
          <p:cNvSpPr/>
          <p:nvPr/>
        </p:nvSpPr>
        <p:spPr>
          <a:xfrm>
            <a:off x="121552" y="6477782"/>
            <a:ext cx="1779654" cy="253916"/>
          </a:xfrm>
          <a:prstGeom prst="rect">
            <a:avLst/>
          </a:prstGeom>
        </p:spPr>
        <p:txBody>
          <a:bodyPr wrap="none">
            <a:spAutoFit/>
          </a:bodyPr>
          <a:lstStyle/>
          <a:p>
            <a:r>
              <a:rPr lang="fr-BE" sz="1050" dirty="0"/>
              <a:t>Fiche didactique : SRABE </a:t>
            </a:r>
            <a:r>
              <a:rPr lang="fr-BE" sz="1050" dirty="0" err="1"/>
              <a:t>asbl</a:t>
            </a:r>
            <a:endParaRPr lang="fr-BE" sz="1050" dirty="0"/>
          </a:p>
        </p:txBody>
      </p:sp>
      <p:pic>
        <p:nvPicPr>
          <p:cNvPr id="20" name="Graphique 19" descr="Couronne">
            <a:extLst>
              <a:ext uri="{FF2B5EF4-FFF2-40B4-BE49-F238E27FC236}">
                <a16:creationId xmlns:a16="http://schemas.microsoft.com/office/drawing/2014/main" id="{6479C44C-A2AE-4BA7-ABF0-3D2DB8B9E4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27878" y="905346"/>
            <a:ext cx="844346" cy="821976"/>
          </a:xfrm>
          <a:prstGeom prst="rect">
            <a:avLst/>
          </a:prstGeom>
        </p:spPr>
      </p:pic>
      <p:pic>
        <p:nvPicPr>
          <p:cNvPr id="21" name="Graphique 20" descr="Masculin">
            <a:extLst>
              <a:ext uri="{FF2B5EF4-FFF2-40B4-BE49-F238E27FC236}">
                <a16:creationId xmlns:a16="http://schemas.microsoft.com/office/drawing/2014/main" id="{75758EEC-25DF-472D-B91A-7ACD1A8518D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88369" y="4877108"/>
            <a:ext cx="844346" cy="821976"/>
          </a:xfrm>
          <a:prstGeom prst="rect">
            <a:avLst/>
          </a:prstGeom>
        </p:spPr>
      </p:pic>
      <p:pic>
        <p:nvPicPr>
          <p:cNvPr id="23" name="Graphique 22" descr="Fermier">
            <a:extLst>
              <a:ext uri="{FF2B5EF4-FFF2-40B4-BE49-F238E27FC236}">
                <a16:creationId xmlns:a16="http://schemas.microsoft.com/office/drawing/2014/main" id="{9BD02383-E5D1-4F24-9075-F2D67F48D2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89847" y="3106414"/>
            <a:ext cx="642257" cy="642257"/>
          </a:xfrm>
          <a:prstGeom prst="rect">
            <a:avLst/>
          </a:prstGeom>
        </p:spPr>
      </p:pic>
      <p:pic>
        <p:nvPicPr>
          <p:cNvPr id="25" name="Graphique 24" descr="Féminin">
            <a:extLst>
              <a:ext uri="{FF2B5EF4-FFF2-40B4-BE49-F238E27FC236}">
                <a16:creationId xmlns:a16="http://schemas.microsoft.com/office/drawing/2014/main" id="{E1BF9D5E-C271-4155-BA6E-E00406F8568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83835" y="3041038"/>
            <a:ext cx="713822" cy="713822"/>
          </a:xfrm>
          <a:prstGeom prst="rect">
            <a:avLst/>
          </a:prstGeom>
        </p:spPr>
      </p:pic>
      <p:sp>
        <p:nvSpPr>
          <p:cNvPr id="29" name="ZoneTexte 28">
            <a:extLst>
              <a:ext uri="{FF2B5EF4-FFF2-40B4-BE49-F238E27FC236}">
                <a16:creationId xmlns:a16="http://schemas.microsoft.com/office/drawing/2014/main" id="{0B9AB6B7-B1C9-43B9-B3D1-7147AE85A936}"/>
              </a:ext>
            </a:extLst>
          </p:cNvPr>
          <p:cNvSpPr txBox="1"/>
          <p:nvPr/>
        </p:nvSpPr>
        <p:spPr>
          <a:xfrm>
            <a:off x="5338004" y="674867"/>
            <a:ext cx="450764" cy="369332"/>
          </a:xfrm>
          <a:prstGeom prst="rect">
            <a:avLst/>
          </a:prstGeom>
          <a:noFill/>
        </p:spPr>
        <p:txBody>
          <a:bodyPr wrap="square" rtlCol="0">
            <a:spAutoFit/>
          </a:bodyPr>
          <a:lstStyle/>
          <a:p>
            <a:r>
              <a:rPr lang="fr-BE" dirty="0"/>
              <a:t>2N</a:t>
            </a:r>
          </a:p>
        </p:txBody>
      </p:sp>
      <p:sp>
        <p:nvSpPr>
          <p:cNvPr id="30" name="ZoneTexte 29">
            <a:extLst>
              <a:ext uri="{FF2B5EF4-FFF2-40B4-BE49-F238E27FC236}">
                <a16:creationId xmlns:a16="http://schemas.microsoft.com/office/drawing/2014/main" id="{85BFB794-27C8-4C0E-9840-6541DC866DA8}"/>
              </a:ext>
            </a:extLst>
          </p:cNvPr>
          <p:cNvSpPr txBox="1"/>
          <p:nvPr/>
        </p:nvSpPr>
        <p:spPr>
          <a:xfrm>
            <a:off x="7102785" y="2716883"/>
            <a:ext cx="450764" cy="369332"/>
          </a:xfrm>
          <a:prstGeom prst="rect">
            <a:avLst/>
          </a:prstGeom>
          <a:noFill/>
        </p:spPr>
        <p:txBody>
          <a:bodyPr wrap="none" rtlCol="0">
            <a:spAutoFit/>
          </a:bodyPr>
          <a:lstStyle/>
          <a:p>
            <a:r>
              <a:rPr lang="fr-BE" dirty="0"/>
              <a:t>2N</a:t>
            </a:r>
          </a:p>
        </p:txBody>
      </p:sp>
      <p:sp>
        <p:nvSpPr>
          <p:cNvPr id="31" name="ZoneTexte 30">
            <a:extLst>
              <a:ext uri="{FF2B5EF4-FFF2-40B4-BE49-F238E27FC236}">
                <a16:creationId xmlns:a16="http://schemas.microsoft.com/office/drawing/2014/main" id="{9AF888AC-878A-4A88-AA57-D149F5AAD7BC}"/>
              </a:ext>
            </a:extLst>
          </p:cNvPr>
          <p:cNvSpPr txBox="1"/>
          <p:nvPr/>
        </p:nvSpPr>
        <p:spPr>
          <a:xfrm>
            <a:off x="7666357" y="4584511"/>
            <a:ext cx="333746" cy="369332"/>
          </a:xfrm>
          <a:prstGeom prst="rect">
            <a:avLst/>
          </a:prstGeom>
          <a:noFill/>
        </p:spPr>
        <p:txBody>
          <a:bodyPr wrap="none" rtlCol="0">
            <a:spAutoFit/>
          </a:bodyPr>
          <a:lstStyle/>
          <a:p>
            <a:r>
              <a:rPr lang="fr-BE" dirty="0"/>
              <a:t>N</a:t>
            </a:r>
          </a:p>
        </p:txBody>
      </p:sp>
      <p:pic>
        <p:nvPicPr>
          <p:cNvPr id="35" name="Image 34" descr="Une image contenant objet d’extérieur, nid d’abeille, nid de guêpes&#10;&#10;Description générée automatiquement">
            <a:extLst>
              <a:ext uri="{FF2B5EF4-FFF2-40B4-BE49-F238E27FC236}">
                <a16:creationId xmlns:a16="http://schemas.microsoft.com/office/drawing/2014/main" id="{744B93F8-4563-43D9-8680-A5380C8FB7DF}"/>
              </a:ext>
            </a:extLst>
          </p:cNvPr>
          <p:cNvPicPr>
            <a:picLocks noChangeAspect="1"/>
          </p:cNvPicPr>
          <p:nvPr/>
        </p:nvPicPr>
        <p:blipFill rotWithShape="1">
          <a:blip r:embed="rId12">
            <a:extLst>
              <a:ext uri="{28A0092B-C50C-407E-A947-70E740481C1C}">
                <a14:useLocalDpi xmlns:a14="http://schemas.microsoft.com/office/drawing/2010/main" val="0"/>
              </a:ext>
            </a:extLst>
          </a:blip>
          <a:srcRect l="26779" t="30582" r="43215" b="26920"/>
          <a:stretch/>
        </p:blipFill>
        <p:spPr>
          <a:xfrm>
            <a:off x="9162795" y="2375970"/>
            <a:ext cx="2438955" cy="2304653"/>
          </a:xfrm>
          <a:prstGeom prst="rect">
            <a:avLst/>
          </a:prstGeom>
        </p:spPr>
      </p:pic>
      <p:pic>
        <p:nvPicPr>
          <p:cNvPr id="36" name="Graphique 35" descr="Féminin">
            <a:extLst>
              <a:ext uri="{FF2B5EF4-FFF2-40B4-BE49-F238E27FC236}">
                <a16:creationId xmlns:a16="http://schemas.microsoft.com/office/drawing/2014/main" id="{6773E553-01E8-4828-B58A-ECBB8673451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927475" y="984499"/>
            <a:ext cx="689599" cy="689599"/>
          </a:xfrm>
          <a:prstGeom prst="rect">
            <a:avLst/>
          </a:prstGeom>
        </p:spPr>
      </p:pic>
    </p:spTree>
    <p:extLst>
      <p:ext uri="{BB962C8B-B14F-4D97-AF65-F5344CB8AC3E}">
        <p14:creationId xmlns:p14="http://schemas.microsoft.com/office/powerpoint/2010/main" val="3786476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6AE612-92B6-4A88-9938-D0FE75ABBDCB}"/>
              </a:ext>
            </a:extLst>
          </p:cNvPr>
          <p:cNvSpPr>
            <a:spLocks noGrp="1"/>
          </p:cNvSpPr>
          <p:nvPr>
            <p:ph type="title"/>
          </p:nvPr>
        </p:nvSpPr>
        <p:spPr>
          <a:xfrm>
            <a:off x="8471424" y="1110882"/>
            <a:ext cx="3053039" cy="1293626"/>
          </a:xfrm>
        </p:spPr>
        <p:txBody>
          <a:bodyPr anchor="ctr">
            <a:normAutofit/>
          </a:bodyPr>
          <a:lstStyle/>
          <a:p>
            <a:r>
              <a:rPr lang="fr-BE" sz="2800"/>
              <a:t>Reproduction – spermatozoïdes caractéristiques</a:t>
            </a:r>
          </a:p>
        </p:txBody>
      </p:sp>
      <p:pic>
        <p:nvPicPr>
          <p:cNvPr id="5" name="Image 4">
            <a:extLst>
              <a:ext uri="{FF2B5EF4-FFF2-40B4-BE49-F238E27FC236}">
                <a16:creationId xmlns:a16="http://schemas.microsoft.com/office/drawing/2014/main" id="{E06A8705-0458-4B6F-B2F8-EA2215F67DE7}"/>
              </a:ext>
            </a:extLst>
          </p:cNvPr>
          <p:cNvPicPr>
            <a:picLocks noChangeAspect="1"/>
          </p:cNvPicPr>
          <p:nvPr/>
        </p:nvPicPr>
        <p:blipFill>
          <a:blip r:embed="rId3"/>
          <a:stretch>
            <a:fillRect/>
          </a:stretch>
        </p:blipFill>
        <p:spPr>
          <a:xfrm>
            <a:off x="952626" y="991673"/>
            <a:ext cx="6424543" cy="4874654"/>
          </a:xfrm>
          <a:prstGeom prst="rect">
            <a:avLst/>
          </a:prstGeom>
        </p:spPr>
      </p:pic>
      <p:sp>
        <p:nvSpPr>
          <p:cNvPr id="10" name="Freeform: Shape 9">
            <a:extLst>
              <a:ext uri="{FF2B5EF4-FFF2-40B4-BE49-F238E27FC236}">
                <a16:creationId xmlns:a16="http://schemas.microsoft.com/office/drawing/2014/main" id="{43573EFB-E773-46FC-B866-B57ED2E39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983434" y="640080"/>
            <a:ext cx="2296028" cy="3569741"/>
          </a:xfrm>
          <a:custGeom>
            <a:avLst/>
            <a:gdLst>
              <a:gd name="connsiteX0" fmla="*/ 2296028 w 2296028"/>
              <a:gd name="connsiteY0" fmla="*/ 3569741 h 3569741"/>
              <a:gd name="connsiteX1" fmla="*/ 459 w 2296028"/>
              <a:gd name="connsiteY1" fmla="*/ 3569741 h 3569741"/>
              <a:gd name="connsiteX2" fmla="*/ 0 w 2296028"/>
              <a:gd name="connsiteY2" fmla="*/ 3248180 h 3569741"/>
              <a:gd name="connsiteX3" fmla="*/ 2011607 w 2296028"/>
              <a:gd name="connsiteY3" fmla="*/ 3249283 h 3569741"/>
              <a:gd name="connsiteX4" fmla="*/ 2011607 w 2296028"/>
              <a:gd name="connsiteY4" fmla="*/ 0 h 3569741"/>
              <a:gd name="connsiteX5" fmla="*/ 2296028 w 2296028"/>
              <a:gd name="connsiteY5" fmla="*/ 0 h 35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028" h="3569741">
                <a:moveTo>
                  <a:pt x="2296028" y="3569741"/>
                </a:moveTo>
                <a:lnTo>
                  <a:pt x="459" y="3569741"/>
                </a:lnTo>
                <a:cubicBezTo>
                  <a:pt x="-459" y="3458756"/>
                  <a:pt x="918" y="3359164"/>
                  <a:pt x="0" y="3248180"/>
                </a:cubicBezTo>
                <a:lnTo>
                  <a:pt x="2011607" y="3249283"/>
                </a:lnTo>
                <a:lnTo>
                  <a:pt x="2011607" y="0"/>
                </a:lnTo>
                <a:lnTo>
                  <a:pt x="2296028" y="0"/>
                </a:lnTo>
                <a:close/>
              </a:path>
            </a:pathLst>
          </a:custGeom>
          <a:solidFill>
            <a:srgbClr val="4C4C4C"/>
          </a:solidFill>
          <a:ln w="0">
            <a:noFill/>
            <a:prstDash val="solid"/>
            <a:round/>
            <a:headEnd/>
            <a:tailEnd/>
          </a:ln>
        </p:spPr>
      </p:sp>
      <p:sp>
        <p:nvSpPr>
          <p:cNvPr id="6" name="ZoneTexte 5">
            <a:extLst>
              <a:ext uri="{FF2B5EF4-FFF2-40B4-BE49-F238E27FC236}">
                <a16:creationId xmlns:a16="http://schemas.microsoft.com/office/drawing/2014/main" id="{B3C4858C-333C-4209-9E5A-3AA890D8EFB3}"/>
              </a:ext>
            </a:extLst>
          </p:cNvPr>
          <p:cNvSpPr txBox="1"/>
          <p:nvPr/>
        </p:nvSpPr>
        <p:spPr>
          <a:xfrm>
            <a:off x="6510969" y="5221995"/>
            <a:ext cx="635110" cy="369332"/>
          </a:xfrm>
          <a:prstGeom prst="rect">
            <a:avLst/>
          </a:prstGeom>
          <a:noFill/>
        </p:spPr>
        <p:txBody>
          <a:bodyPr wrap="none" rtlCol="0">
            <a:spAutoFit/>
          </a:bodyPr>
          <a:lstStyle/>
          <a:p>
            <a:r>
              <a:rPr lang="fr-BE" dirty="0"/>
              <a:t>x400</a:t>
            </a:r>
          </a:p>
        </p:txBody>
      </p:sp>
      <p:grpSp>
        <p:nvGrpSpPr>
          <p:cNvPr id="11" name="Groupe 10">
            <a:extLst>
              <a:ext uri="{FF2B5EF4-FFF2-40B4-BE49-F238E27FC236}">
                <a16:creationId xmlns:a16="http://schemas.microsoft.com/office/drawing/2014/main" id="{876D51C2-981B-4B3D-ADD0-863D5176EE0D}"/>
              </a:ext>
            </a:extLst>
          </p:cNvPr>
          <p:cNvGrpSpPr/>
          <p:nvPr/>
        </p:nvGrpSpPr>
        <p:grpSpPr>
          <a:xfrm>
            <a:off x="-11951" y="0"/>
            <a:ext cx="4816177" cy="4874653"/>
            <a:chOff x="952625" y="991673"/>
            <a:chExt cx="3711785" cy="3340841"/>
          </a:xfrm>
        </p:grpSpPr>
        <p:pic>
          <p:nvPicPr>
            <p:cNvPr id="8" name="Image 7">
              <a:extLst>
                <a:ext uri="{FF2B5EF4-FFF2-40B4-BE49-F238E27FC236}">
                  <a16:creationId xmlns:a16="http://schemas.microsoft.com/office/drawing/2014/main" id="{AF4F620B-D68B-4390-BE4B-77E60742C055}"/>
                </a:ext>
              </a:extLst>
            </p:cNvPr>
            <p:cNvPicPr>
              <a:picLocks noChangeAspect="1"/>
            </p:cNvPicPr>
            <p:nvPr/>
          </p:nvPicPr>
          <p:blipFill>
            <a:blip r:embed="rId4"/>
            <a:stretch>
              <a:fillRect/>
            </a:stretch>
          </p:blipFill>
          <p:spPr>
            <a:xfrm>
              <a:off x="952627" y="991673"/>
              <a:ext cx="3668532" cy="3340841"/>
            </a:xfrm>
            <a:prstGeom prst="rect">
              <a:avLst/>
            </a:prstGeom>
          </p:spPr>
        </p:pic>
        <p:sp>
          <p:nvSpPr>
            <p:cNvPr id="9" name="ZoneTexte 8">
              <a:extLst>
                <a:ext uri="{FF2B5EF4-FFF2-40B4-BE49-F238E27FC236}">
                  <a16:creationId xmlns:a16="http://schemas.microsoft.com/office/drawing/2014/main" id="{C246D57E-09F6-4B71-AC58-D17E89A05288}"/>
                </a:ext>
              </a:extLst>
            </p:cNvPr>
            <p:cNvSpPr txBox="1"/>
            <p:nvPr/>
          </p:nvSpPr>
          <p:spPr>
            <a:xfrm>
              <a:off x="952625" y="991673"/>
              <a:ext cx="3711785" cy="369332"/>
            </a:xfrm>
            <a:prstGeom prst="rect">
              <a:avLst/>
            </a:prstGeom>
            <a:noFill/>
          </p:spPr>
          <p:txBody>
            <a:bodyPr wrap="none" rtlCol="0">
              <a:spAutoFit/>
            </a:bodyPr>
            <a:lstStyle/>
            <a:p>
              <a:r>
                <a:rPr lang="fr-BE" dirty="0" err="1"/>
                <a:t>Gontarz</a:t>
              </a:r>
              <a:r>
                <a:rPr lang="fr-BE" dirty="0"/>
                <a:t> et al Turk J </a:t>
              </a:r>
              <a:r>
                <a:rPr lang="fr-BE" dirty="0" err="1"/>
                <a:t>Vet</a:t>
              </a:r>
              <a:r>
                <a:rPr lang="fr-BE" dirty="0"/>
                <a:t> Anim </a:t>
              </a:r>
              <a:r>
                <a:rPr lang="fr-BE" dirty="0" err="1"/>
                <a:t>Sci</a:t>
              </a:r>
              <a:r>
                <a:rPr lang="fr-BE" dirty="0"/>
                <a:t> 2016</a:t>
              </a:r>
            </a:p>
          </p:txBody>
        </p:sp>
      </p:grpSp>
      <p:grpSp>
        <p:nvGrpSpPr>
          <p:cNvPr id="39" name="Groupe 38">
            <a:extLst>
              <a:ext uri="{FF2B5EF4-FFF2-40B4-BE49-F238E27FC236}">
                <a16:creationId xmlns:a16="http://schemas.microsoft.com/office/drawing/2014/main" id="{944D48B4-CC32-475A-A872-4BAD323AC537}"/>
              </a:ext>
            </a:extLst>
          </p:cNvPr>
          <p:cNvGrpSpPr/>
          <p:nvPr/>
        </p:nvGrpSpPr>
        <p:grpSpPr>
          <a:xfrm>
            <a:off x="4001956" y="3313755"/>
            <a:ext cx="4469467" cy="3463272"/>
            <a:chOff x="4734864" y="786885"/>
            <a:chExt cx="6771318" cy="5079441"/>
          </a:xfrm>
        </p:grpSpPr>
        <p:pic>
          <p:nvPicPr>
            <p:cNvPr id="5122" name="Picture 2">
              <a:extLst>
                <a:ext uri="{FF2B5EF4-FFF2-40B4-BE49-F238E27FC236}">
                  <a16:creationId xmlns:a16="http://schemas.microsoft.com/office/drawing/2014/main" id="{B1E86AB8-C019-4EB8-8500-A19F79330A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7457" y="786885"/>
              <a:ext cx="6738725" cy="5079441"/>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necteur droit avec flèche 15">
              <a:extLst>
                <a:ext uri="{FF2B5EF4-FFF2-40B4-BE49-F238E27FC236}">
                  <a16:creationId xmlns:a16="http://schemas.microsoft.com/office/drawing/2014/main" id="{16CEDC2E-1D42-46A2-8B76-B8EE2F9DC8F8}"/>
                </a:ext>
              </a:extLst>
            </p:cNvPr>
            <p:cNvCxnSpPr/>
            <p:nvPr/>
          </p:nvCxnSpPr>
          <p:spPr>
            <a:xfrm>
              <a:off x="5105381" y="1155926"/>
              <a:ext cx="0" cy="62048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4820A4D8-7ABD-445E-BF40-0FBA34838569}"/>
                </a:ext>
              </a:extLst>
            </p:cNvPr>
            <p:cNvCxnSpPr>
              <a:cxnSpLocks/>
            </p:cNvCxnSpPr>
            <p:nvPr/>
          </p:nvCxnSpPr>
          <p:spPr>
            <a:xfrm flipH="1">
              <a:off x="5192485" y="2133600"/>
              <a:ext cx="41365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DB973158-1804-4271-9E49-5B596C679FE6}"/>
                </a:ext>
              </a:extLst>
            </p:cNvPr>
            <p:cNvCxnSpPr>
              <a:cxnSpLocks/>
            </p:cNvCxnSpPr>
            <p:nvPr/>
          </p:nvCxnSpPr>
          <p:spPr>
            <a:xfrm>
              <a:off x="7264137" y="1232126"/>
              <a:ext cx="21772" cy="338545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Connecteur : en arc 21">
              <a:extLst>
                <a:ext uri="{FF2B5EF4-FFF2-40B4-BE49-F238E27FC236}">
                  <a16:creationId xmlns:a16="http://schemas.microsoft.com/office/drawing/2014/main" id="{D9D8C41F-5C64-4F4A-8394-635EC8257F49}"/>
                </a:ext>
              </a:extLst>
            </p:cNvPr>
            <p:cNvCxnSpPr>
              <a:cxnSpLocks/>
            </p:cNvCxnSpPr>
            <p:nvPr/>
          </p:nvCxnSpPr>
          <p:spPr>
            <a:xfrm rot="16200000" flipH="1">
              <a:off x="8362424" y="1858171"/>
              <a:ext cx="2679253" cy="1614470"/>
            </a:xfrm>
            <a:prstGeom prst="curvedConnector3">
              <a:avLst>
                <a:gd name="adj1" fmla="val 118258"/>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C737EFBB-D2E4-4EC0-ACD8-707C4EA24565}"/>
                </a:ext>
              </a:extLst>
            </p:cNvPr>
            <p:cNvSpPr txBox="1"/>
            <p:nvPr/>
          </p:nvSpPr>
          <p:spPr>
            <a:xfrm>
              <a:off x="4734864" y="1231654"/>
              <a:ext cx="914401" cy="369331"/>
            </a:xfrm>
            <a:prstGeom prst="rect">
              <a:avLst/>
            </a:prstGeom>
            <a:noFill/>
          </p:spPr>
          <p:txBody>
            <a:bodyPr wrap="square" rtlCol="0">
              <a:spAutoFit/>
            </a:bodyPr>
            <a:lstStyle/>
            <a:p>
              <a:r>
                <a:rPr lang="fr-BE" dirty="0"/>
                <a:t>4</a:t>
              </a:r>
            </a:p>
          </p:txBody>
        </p:sp>
        <p:sp>
          <p:nvSpPr>
            <p:cNvPr id="28" name="ZoneTexte 27">
              <a:extLst>
                <a:ext uri="{FF2B5EF4-FFF2-40B4-BE49-F238E27FC236}">
                  <a16:creationId xmlns:a16="http://schemas.microsoft.com/office/drawing/2014/main" id="{567012E7-9DF3-4F87-BC19-E6C73962AB6D}"/>
                </a:ext>
              </a:extLst>
            </p:cNvPr>
            <p:cNvSpPr txBox="1"/>
            <p:nvPr/>
          </p:nvSpPr>
          <p:spPr>
            <a:xfrm>
              <a:off x="5172651" y="2061590"/>
              <a:ext cx="914401" cy="369331"/>
            </a:xfrm>
            <a:prstGeom prst="rect">
              <a:avLst/>
            </a:prstGeom>
            <a:noFill/>
          </p:spPr>
          <p:txBody>
            <a:bodyPr wrap="square" rtlCol="0">
              <a:spAutoFit/>
            </a:bodyPr>
            <a:lstStyle/>
            <a:p>
              <a:r>
                <a:rPr lang="fr-BE" dirty="0"/>
                <a:t>4</a:t>
              </a:r>
            </a:p>
          </p:txBody>
        </p:sp>
        <p:sp>
          <p:nvSpPr>
            <p:cNvPr id="29" name="ZoneTexte 28">
              <a:extLst>
                <a:ext uri="{FF2B5EF4-FFF2-40B4-BE49-F238E27FC236}">
                  <a16:creationId xmlns:a16="http://schemas.microsoft.com/office/drawing/2014/main" id="{A2E18210-AC2F-41B9-BAB1-D96614E96B62}"/>
                </a:ext>
              </a:extLst>
            </p:cNvPr>
            <p:cNvSpPr txBox="1"/>
            <p:nvPr/>
          </p:nvSpPr>
          <p:spPr>
            <a:xfrm rot="16200000">
              <a:off x="6597312" y="2246254"/>
              <a:ext cx="914401" cy="369332"/>
            </a:xfrm>
            <a:prstGeom prst="rect">
              <a:avLst/>
            </a:prstGeom>
            <a:noFill/>
          </p:spPr>
          <p:txBody>
            <a:bodyPr wrap="square" rtlCol="0">
              <a:spAutoFit/>
            </a:bodyPr>
            <a:lstStyle/>
            <a:p>
              <a:r>
                <a:rPr lang="fr-BE" dirty="0"/>
                <a:t>60</a:t>
              </a:r>
            </a:p>
          </p:txBody>
        </p:sp>
        <p:sp>
          <p:nvSpPr>
            <p:cNvPr id="30" name="ZoneTexte 29">
              <a:extLst>
                <a:ext uri="{FF2B5EF4-FFF2-40B4-BE49-F238E27FC236}">
                  <a16:creationId xmlns:a16="http://schemas.microsoft.com/office/drawing/2014/main" id="{6D6F0F0A-9CB7-4F5C-AB4C-12D88BF441E9}"/>
                </a:ext>
              </a:extLst>
            </p:cNvPr>
            <p:cNvSpPr txBox="1"/>
            <p:nvPr/>
          </p:nvSpPr>
          <p:spPr>
            <a:xfrm rot="16200000">
              <a:off x="8511231" y="2823847"/>
              <a:ext cx="914400" cy="369332"/>
            </a:xfrm>
            <a:prstGeom prst="rect">
              <a:avLst/>
            </a:prstGeom>
            <a:noFill/>
          </p:spPr>
          <p:txBody>
            <a:bodyPr wrap="square" rtlCol="0">
              <a:spAutoFit/>
            </a:bodyPr>
            <a:lstStyle/>
            <a:p>
              <a:r>
                <a:rPr lang="fr-BE" dirty="0"/>
                <a:t>100</a:t>
              </a:r>
            </a:p>
          </p:txBody>
        </p:sp>
      </p:grpSp>
      <p:sp>
        <p:nvSpPr>
          <p:cNvPr id="3" name="Espace réservé du contenu 2">
            <a:extLst>
              <a:ext uri="{FF2B5EF4-FFF2-40B4-BE49-F238E27FC236}">
                <a16:creationId xmlns:a16="http://schemas.microsoft.com/office/drawing/2014/main" id="{CA0CCD14-6F19-40A5-A028-30ABC26DBA5C}"/>
              </a:ext>
            </a:extLst>
          </p:cNvPr>
          <p:cNvSpPr>
            <a:spLocks noGrp="1"/>
          </p:cNvSpPr>
          <p:nvPr>
            <p:ph idx="1"/>
          </p:nvPr>
        </p:nvSpPr>
        <p:spPr>
          <a:xfrm>
            <a:off x="8471423" y="2542939"/>
            <a:ext cx="3053039" cy="3674981"/>
          </a:xfrm>
        </p:spPr>
        <p:txBody>
          <a:bodyPr>
            <a:normAutofit/>
          </a:bodyPr>
          <a:lstStyle/>
          <a:p>
            <a:pPr marL="0" indent="0">
              <a:buNone/>
            </a:pPr>
            <a:r>
              <a:rPr lang="fr-BE" sz="1800" dirty="0"/>
              <a:t>250-270µm (A:5µm; H:5µm)</a:t>
            </a:r>
          </a:p>
          <a:p>
            <a:pPr marL="0" indent="0">
              <a:buNone/>
            </a:pPr>
            <a:r>
              <a:rPr lang="fr-BE" sz="1800" dirty="0"/>
              <a:t>Mouvements circulaires </a:t>
            </a:r>
          </a:p>
          <a:p>
            <a:pPr marL="0" indent="0">
              <a:buNone/>
            </a:pPr>
            <a:r>
              <a:rPr lang="fr-BE" sz="1800" dirty="0"/>
              <a:t>Amiboïde ensemble</a:t>
            </a:r>
          </a:p>
          <a:p>
            <a:pPr marL="0" indent="0">
              <a:buNone/>
            </a:pPr>
            <a:r>
              <a:rPr lang="fr-BE" sz="1800" dirty="0"/>
              <a:t>Qualité: viabilité, volume, concentration, mobilité subjective</a:t>
            </a:r>
          </a:p>
          <a:p>
            <a:pPr marL="0" indent="0">
              <a:buNone/>
            </a:pPr>
            <a:endParaRPr lang="fr-BE" sz="1800" dirty="0"/>
          </a:p>
          <a:p>
            <a:pPr marL="0" indent="0">
              <a:buNone/>
            </a:pPr>
            <a:r>
              <a:rPr lang="fr-BE" sz="1800" dirty="0"/>
              <a:t>Autre marqueurs?</a:t>
            </a:r>
          </a:p>
          <a:p>
            <a:pPr marL="0" indent="0">
              <a:buNone/>
            </a:pPr>
            <a:r>
              <a:rPr lang="fr-BE" sz="1800" dirty="0"/>
              <a:t> </a:t>
            </a:r>
          </a:p>
        </p:txBody>
      </p:sp>
    </p:spTree>
    <p:extLst>
      <p:ext uri="{BB962C8B-B14F-4D97-AF65-F5344CB8AC3E}">
        <p14:creationId xmlns:p14="http://schemas.microsoft.com/office/powerpoint/2010/main" val="32843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re 1">
            <a:extLst>
              <a:ext uri="{FF2B5EF4-FFF2-40B4-BE49-F238E27FC236}">
                <a16:creationId xmlns:a16="http://schemas.microsoft.com/office/drawing/2014/main" id="{194F26EB-340B-4F46-AB2A-3336812BEEEA}"/>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err="1">
                <a:solidFill>
                  <a:schemeClr val="bg1">
                    <a:lumMod val="95000"/>
                    <a:lumOff val="5000"/>
                  </a:schemeClr>
                </a:solidFill>
              </a:rPr>
              <a:t>Hypothèse</a:t>
            </a:r>
            <a:r>
              <a:rPr lang="en-US" sz="5400" dirty="0">
                <a:solidFill>
                  <a:schemeClr val="bg1">
                    <a:lumMod val="95000"/>
                    <a:lumOff val="5000"/>
                  </a:schemeClr>
                </a:solidFill>
              </a:rPr>
              <a:t> : </a:t>
            </a:r>
            <a:r>
              <a:rPr lang="en-US" sz="5400" dirty="0" err="1">
                <a:solidFill>
                  <a:schemeClr val="bg1">
                    <a:lumMod val="95000"/>
                    <a:lumOff val="5000"/>
                  </a:schemeClr>
                </a:solidFill>
              </a:rPr>
              <a:t>L’âge</a:t>
            </a:r>
            <a:r>
              <a:rPr lang="en-US" sz="5400" dirty="0">
                <a:solidFill>
                  <a:schemeClr val="bg1">
                    <a:lumMod val="95000"/>
                    <a:lumOff val="5000"/>
                  </a:schemeClr>
                </a:solidFill>
              </a:rPr>
              <a:t> du faux bourdon influence la “</a:t>
            </a:r>
            <a:r>
              <a:rPr lang="en-US" sz="5400" dirty="0" err="1">
                <a:solidFill>
                  <a:schemeClr val="bg1">
                    <a:lumMod val="95000"/>
                    <a:lumOff val="5000"/>
                  </a:schemeClr>
                </a:solidFill>
              </a:rPr>
              <a:t>congélabilité</a:t>
            </a:r>
            <a:r>
              <a:rPr lang="en-US" sz="5400" dirty="0">
                <a:solidFill>
                  <a:schemeClr val="bg1">
                    <a:lumMod val="95000"/>
                    <a:lumOff val="5000"/>
                  </a:schemeClr>
                </a:solidFill>
              </a:rPr>
              <a:t>” de la </a:t>
            </a:r>
            <a:r>
              <a:rPr lang="en-US" sz="5400" dirty="0" err="1">
                <a:solidFill>
                  <a:schemeClr val="bg1">
                    <a:lumMod val="95000"/>
                    <a:lumOff val="5000"/>
                  </a:schemeClr>
                </a:solidFill>
              </a:rPr>
              <a:t>semence</a:t>
            </a:r>
            <a:r>
              <a:rPr lang="en-US" sz="5400" dirty="0">
                <a:solidFill>
                  <a:schemeClr val="bg1">
                    <a:lumMod val="95000"/>
                    <a:lumOff val="5000"/>
                  </a:schemeClr>
                </a:solidFill>
              </a:rPr>
              <a:t>. </a:t>
            </a:r>
          </a:p>
        </p:txBody>
      </p:sp>
    </p:spTree>
    <p:extLst>
      <p:ext uri="{BB962C8B-B14F-4D97-AF65-F5344CB8AC3E}">
        <p14:creationId xmlns:p14="http://schemas.microsoft.com/office/powerpoint/2010/main" val="311689754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636C847-7444-4545-91BE-2776F3D90FA5}"/>
              </a:ext>
            </a:extLst>
          </p:cNvPr>
          <p:cNvSpPr>
            <a:spLocks noGrp="1"/>
          </p:cNvSpPr>
          <p:nvPr>
            <p:ph type="title"/>
          </p:nvPr>
        </p:nvSpPr>
        <p:spPr>
          <a:xfrm>
            <a:off x="838200" y="963877"/>
            <a:ext cx="3494362" cy="2628409"/>
          </a:xfrm>
        </p:spPr>
        <p:txBody>
          <a:bodyPr>
            <a:normAutofit/>
          </a:bodyPr>
          <a:lstStyle/>
          <a:p>
            <a:pPr algn="ctr"/>
            <a:r>
              <a:rPr lang="fr-BE" dirty="0">
                <a:solidFill>
                  <a:schemeClr val="accent1"/>
                </a:solidFill>
              </a:rPr>
              <a:t>Design de l’étude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9FB99CA6-3E19-48C5-955B-177C5D552857}"/>
              </a:ext>
            </a:extLst>
          </p:cNvPr>
          <p:cNvSpPr>
            <a:spLocks noGrp="1"/>
          </p:cNvSpPr>
          <p:nvPr>
            <p:ph idx="1"/>
          </p:nvPr>
        </p:nvSpPr>
        <p:spPr>
          <a:xfrm>
            <a:off x="4976031" y="963877"/>
            <a:ext cx="6377769" cy="4930246"/>
          </a:xfrm>
        </p:spPr>
        <p:txBody>
          <a:bodyPr anchor="ctr">
            <a:normAutofit/>
          </a:bodyPr>
          <a:lstStyle/>
          <a:p>
            <a:pPr marL="0" indent="0">
              <a:buNone/>
            </a:pPr>
            <a:r>
              <a:rPr lang="fr-BE" sz="2400" dirty="0"/>
              <a:t>	</a:t>
            </a:r>
          </a:p>
          <a:p>
            <a:pPr marL="0" indent="0">
              <a:buNone/>
            </a:pPr>
            <a:r>
              <a:rPr lang="fr-BE" sz="2400" dirty="0"/>
              <a:t>	</a:t>
            </a:r>
          </a:p>
        </p:txBody>
      </p:sp>
      <p:graphicFrame>
        <p:nvGraphicFramePr>
          <p:cNvPr id="7" name="Diagramme 6">
            <a:extLst>
              <a:ext uri="{FF2B5EF4-FFF2-40B4-BE49-F238E27FC236}">
                <a16:creationId xmlns:a16="http://schemas.microsoft.com/office/drawing/2014/main" id="{9DC8C17E-D388-40CE-96A9-857477F9A693}"/>
              </a:ext>
            </a:extLst>
          </p:cNvPr>
          <p:cNvGraphicFramePr/>
          <p:nvPr>
            <p:extLst>
              <p:ext uri="{D42A27DB-BD31-4B8C-83A1-F6EECF244321}">
                <p14:modId xmlns:p14="http://schemas.microsoft.com/office/powerpoint/2010/main" val="4286060230"/>
              </p:ext>
            </p:extLst>
          </p:nvPr>
        </p:nvGraphicFramePr>
        <p:xfrm>
          <a:off x="5988270" y="320040"/>
          <a:ext cx="4093656" cy="6217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Espace réservé du contenu 2">
            <a:extLst>
              <a:ext uri="{FF2B5EF4-FFF2-40B4-BE49-F238E27FC236}">
                <a16:creationId xmlns:a16="http://schemas.microsoft.com/office/drawing/2014/main" id="{7C222FC9-80CB-4D55-8913-716CE7E89023}"/>
              </a:ext>
            </a:extLst>
          </p:cNvPr>
          <p:cNvSpPr txBox="1">
            <a:spLocks/>
          </p:cNvSpPr>
          <p:nvPr/>
        </p:nvSpPr>
        <p:spPr>
          <a:xfrm>
            <a:off x="1098731" y="3592286"/>
            <a:ext cx="570484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BE" dirty="0"/>
              <a:t>Jour post émergence: </a:t>
            </a:r>
          </a:p>
          <a:p>
            <a:pPr lvl="1"/>
            <a:r>
              <a:rPr lang="fr-BE" dirty="0"/>
              <a:t>28</a:t>
            </a:r>
          </a:p>
          <a:p>
            <a:pPr lvl="1"/>
            <a:r>
              <a:rPr lang="fr-BE" dirty="0"/>
              <a:t>35-36</a:t>
            </a:r>
          </a:p>
          <a:p>
            <a:pPr lvl="1"/>
            <a:r>
              <a:rPr lang="fr-BE" dirty="0"/>
              <a:t>41-42 (vieux)</a:t>
            </a:r>
          </a:p>
          <a:p>
            <a:pPr marL="0" indent="0">
              <a:buFont typeface="Arial" panose="020B0604020202020204" pitchFamily="34" charset="0"/>
              <a:buNone/>
            </a:pPr>
            <a:r>
              <a:rPr lang="fr-BE" dirty="0"/>
              <a:t>	</a:t>
            </a:r>
          </a:p>
          <a:p>
            <a:pPr marL="0" indent="0">
              <a:buFont typeface="Arial" panose="020B0604020202020204" pitchFamily="34" charset="0"/>
              <a:buNone/>
            </a:pPr>
            <a:r>
              <a:rPr lang="fr-BE" dirty="0"/>
              <a:t>	</a:t>
            </a:r>
          </a:p>
        </p:txBody>
      </p:sp>
    </p:spTree>
    <p:extLst>
      <p:ext uri="{BB962C8B-B14F-4D97-AF65-F5344CB8AC3E}">
        <p14:creationId xmlns:p14="http://schemas.microsoft.com/office/powerpoint/2010/main" val="1824494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636C847-7444-4545-91BE-2776F3D90FA5}"/>
              </a:ext>
            </a:extLst>
          </p:cNvPr>
          <p:cNvSpPr>
            <a:spLocks noGrp="1"/>
          </p:cNvSpPr>
          <p:nvPr>
            <p:ph type="title"/>
          </p:nvPr>
        </p:nvSpPr>
        <p:spPr>
          <a:xfrm>
            <a:off x="838200" y="963877"/>
            <a:ext cx="3494362" cy="4930246"/>
          </a:xfrm>
        </p:spPr>
        <p:txBody>
          <a:bodyPr>
            <a:normAutofit/>
          </a:bodyPr>
          <a:lstStyle/>
          <a:p>
            <a:pPr algn="r"/>
            <a:r>
              <a:rPr lang="fr-BE" dirty="0">
                <a:solidFill>
                  <a:schemeClr val="accent1"/>
                </a:solidFill>
              </a:rPr>
              <a:t>Design de l’étude </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9FB99CA6-3E19-48C5-955B-177C5D552857}"/>
              </a:ext>
            </a:extLst>
          </p:cNvPr>
          <p:cNvSpPr>
            <a:spLocks noGrp="1"/>
          </p:cNvSpPr>
          <p:nvPr>
            <p:ph idx="1"/>
          </p:nvPr>
        </p:nvSpPr>
        <p:spPr>
          <a:xfrm>
            <a:off x="4976031" y="2928257"/>
            <a:ext cx="6377769" cy="2965866"/>
          </a:xfrm>
        </p:spPr>
        <p:txBody>
          <a:bodyPr anchor="ctr">
            <a:normAutofit/>
          </a:bodyPr>
          <a:lstStyle/>
          <a:p>
            <a:pPr marL="0" indent="0">
              <a:buNone/>
            </a:pPr>
            <a:r>
              <a:rPr lang="fr-BE" sz="2400" dirty="0"/>
              <a:t>Littérature: pas de rapport technique détaillé</a:t>
            </a:r>
          </a:p>
          <a:p>
            <a:pPr marL="0" indent="0">
              <a:buNone/>
            </a:pPr>
            <a:r>
              <a:rPr lang="fr-BE" sz="2400" dirty="0"/>
              <a:t>	</a:t>
            </a:r>
          </a:p>
        </p:txBody>
      </p:sp>
      <p:graphicFrame>
        <p:nvGraphicFramePr>
          <p:cNvPr id="9" name="Diagramme 8">
            <a:extLst>
              <a:ext uri="{FF2B5EF4-FFF2-40B4-BE49-F238E27FC236}">
                <a16:creationId xmlns:a16="http://schemas.microsoft.com/office/drawing/2014/main" id="{2BA8A773-D2BF-410A-BAD4-74F243C524B1}"/>
              </a:ext>
            </a:extLst>
          </p:cNvPr>
          <p:cNvGraphicFramePr/>
          <p:nvPr>
            <p:extLst>
              <p:ext uri="{D42A27DB-BD31-4B8C-83A1-F6EECF244321}">
                <p14:modId xmlns:p14="http://schemas.microsoft.com/office/powerpoint/2010/main" val="1487273013"/>
              </p:ext>
            </p:extLst>
          </p:nvPr>
        </p:nvGraphicFramePr>
        <p:xfrm>
          <a:off x="6021115" y="544286"/>
          <a:ext cx="4287600" cy="1807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5255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E09615D-24FD-4086-87D4-3BC6FF438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CD1987F-8813-4F4A-BE57-BB00FB4F081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re 1">
            <a:extLst>
              <a:ext uri="{FF2B5EF4-FFF2-40B4-BE49-F238E27FC236}">
                <a16:creationId xmlns:a16="http://schemas.microsoft.com/office/drawing/2014/main" id="{02A668A2-2FC1-4BBA-A61D-906A109D6C82}"/>
              </a:ext>
            </a:extLst>
          </p:cNvPr>
          <p:cNvSpPr>
            <a:spLocks noGrp="1"/>
          </p:cNvSpPr>
          <p:nvPr>
            <p:ph type="title"/>
          </p:nvPr>
        </p:nvSpPr>
        <p:spPr>
          <a:xfrm>
            <a:off x="6241312" y="272143"/>
            <a:ext cx="5743860" cy="2712019"/>
          </a:xfrm>
        </p:spPr>
        <p:txBody>
          <a:bodyPr>
            <a:normAutofit/>
          </a:bodyPr>
          <a:lstStyle/>
          <a:p>
            <a:r>
              <a:rPr lang="fr-BE" dirty="0">
                <a:solidFill>
                  <a:srgbClr val="000000"/>
                </a:solidFill>
              </a:rPr>
              <a:t>Elevage de faux bourdons d’âges connus </a:t>
            </a:r>
            <a:br>
              <a:rPr lang="fr-BE" dirty="0">
                <a:solidFill>
                  <a:srgbClr val="000000"/>
                </a:solidFill>
              </a:rPr>
            </a:br>
            <a:r>
              <a:rPr lang="fr-BE" dirty="0">
                <a:solidFill>
                  <a:srgbClr val="000000"/>
                </a:solidFill>
              </a:rPr>
              <a:t>Essai 1 : Marqueur </a:t>
            </a:r>
            <a:r>
              <a:rPr lang="fr-BE" dirty="0" err="1">
                <a:solidFill>
                  <a:srgbClr val="000000"/>
                </a:solidFill>
              </a:rPr>
              <a:t>Posca</a:t>
            </a:r>
            <a:r>
              <a:rPr lang="en-US" dirty="0">
                <a:solidFill>
                  <a:srgbClr val="000000"/>
                </a:solidFill>
              </a:rPr>
              <a:t>® + Cadre </a:t>
            </a:r>
            <a:r>
              <a:rPr lang="en-US" dirty="0" err="1">
                <a:solidFill>
                  <a:srgbClr val="000000"/>
                </a:solidFill>
              </a:rPr>
              <a:t>encagé</a:t>
            </a:r>
            <a:endParaRPr lang="fr-BE" dirty="0">
              <a:solidFill>
                <a:srgbClr val="000000"/>
              </a:solidFill>
            </a:endParaRPr>
          </a:p>
        </p:txBody>
      </p:sp>
      <p:sp>
        <p:nvSpPr>
          <p:cNvPr id="15" name="Freeform 67">
            <a:extLst>
              <a:ext uri="{FF2B5EF4-FFF2-40B4-BE49-F238E27FC236}">
                <a16:creationId xmlns:a16="http://schemas.microsoft.com/office/drawing/2014/main" id="{68C00EAE-4816-44D0-8DA9-3F070179BA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53036"/>
            <a:ext cx="3242130" cy="2704964"/>
          </a:xfrm>
          <a:custGeom>
            <a:avLst/>
            <a:gdLst>
              <a:gd name="connsiteX0" fmla="*/ 1465277 w 3242130"/>
              <a:gd name="connsiteY0" fmla="*/ 0 h 2704964"/>
              <a:gd name="connsiteX1" fmla="*/ 3242130 w 3242130"/>
              <a:gd name="connsiteY1" fmla="*/ 1776853 h 2704964"/>
              <a:gd name="connsiteX2" fmla="*/ 3027674 w 3242130"/>
              <a:gd name="connsiteY2" fmla="*/ 2623807 h 2704964"/>
              <a:gd name="connsiteX3" fmla="*/ 2978369 w 3242130"/>
              <a:gd name="connsiteY3" fmla="*/ 2704964 h 2704964"/>
              <a:gd name="connsiteX4" fmla="*/ 0 w 3242130"/>
              <a:gd name="connsiteY4" fmla="*/ 2704964 h 2704964"/>
              <a:gd name="connsiteX5" fmla="*/ 0 w 3242130"/>
              <a:gd name="connsiteY5" fmla="*/ 772542 h 2704964"/>
              <a:gd name="connsiteX6" fmla="*/ 94171 w 3242130"/>
              <a:gd name="connsiteY6" fmla="*/ 646610 h 2704964"/>
              <a:gd name="connsiteX7" fmla="*/ 1465277 w 3242130"/>
              <a:gd name="connsiteY7" fmla="*/ 0 h 270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2130" h="2704964">
                <a:moveTo>
                  <a:pt x="1465277" y="0"/>
                </a:moveTo>
                <a:cubicBezTo>
                  <a:pt x="2446606" y="0"/>
                  <a:pt x="3242130" y="795524"/>
                  <a:pt x="3242130" y="1776853"/>
                </a:cubicBezTo>
                <a:cubicBezTo>
                  <a:pt x="3242130" y="2083519"/>
                  <a:pt x="3164442" y="2372039"/>
                  <a:pt x="3027674" y="2623807"/>
                </a:cubicBezTo>
                <a:lnTo>
                  <a:pt x="2978369" y="2704964"/>
                </a:lnTo>
                <a:lnTo>
                  <a:pt x="0" y="2704964"/>
                </a:lnTo>
                <a:lnTo>
                  <a:pt x="0" y="772542"/>
                </a:lnTo>
                <a:lnTo>
                  <a:pt x="94171" y="646610"/>
                </a:lnTo>
                <a:cubicBezTo>
                  <a:pt x="420072" y="251709"/>
                  <a:pt x="913280" y="0"/>
                  <a:pt x="146527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Oval 16">
            <a:extLst>
              <a:ext uri="{FF2B5EF4-FFF2-40B4-BE49-F238E27FC236}">
                <a16:creationId xmlns:a16="http://schemas.microsoft.com/office/drawing/2014/main" id="{D5391212-5277-4C05-9E96-E724C961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5971" y="2816635"/>
            <a:ext cx="2865340" cy="2865340"/>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65">
            <a:extLst>
              <a:ext uri="{FF2B5EF4-FFF2-40B4-BE49-F238E27FC236}">
                <a16:creationId xmlns:a16="http://schemas.microsoft.com/office/drawing/2014/main" id="{0B331F10-0144-4133-AB48-EDEFB3546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090921" cy="3465906"/>
          </a:xfrm>
          <a:custGeom>
            <a:avLst/>
            <a:gdLst>
              <a:gd name="connsiteX0" fmla="*/ 0 w 4090921"/>
              <a:gd name="connsiteY0" fmla="*/ 0 h 3465906"/>
              <a:gd name="connsiteX1" fmla="*/ 3746474 w 4090921"/>
              <a:gd name="connsiteY1" fmla="*/ 0 h 3465906"/>
              <a:gd name="connsiteX2" fmla="*/ 3817144 w 4090921"/>
              <a:gd name="connsiteY2" fmla="*/ 116327 h 3465906"/>
              <a:gd name="connsiteX3" fmla="*/ 4090921 w 4090921"/>
              <a:gd name="connsiteY3" fmla="*/ 1197557 h 3465906"/>
              <a:gd name="connsiteX4" fmla="*/ 1822572 w 4090921"/>
              <a:gd name="connsiteY4" fmla="*/ 3465906 h 3465906"/>
              <a:gd name="connsiteX5" fmla="*/ 72204 w 4090921"/>
              <a:gd name="connsiteY5" fmla="*/ 2640438 h 3465906"/>
              <a:gd name="connsiteX6" fmla="*/ 0 w 4090921"/>
              <a:gd name="connsiteY6" fmla="*/ 2543882 h 3465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921" h="3465906">
                <a:moveTo>
                  <a:pt x="0" y="0"/>
                </a:moveTo>
                <a:lnTo>
                  <a:pt x="3746474" y="0"/>
                </a:lnTo>
                <a:lnTo>
                  <a:pt x="3817144" y="116327"/>
                </a:lnTo>
                <a:cubicBezTo>
                  <a:pt x="3991744" y="437737"/>
                  <a:pt x="4090921" y="806065"/>
                  <a:pt x="4090921" y="1197557"/>
                </a:cubicBezTo>
                <a:cubicBezTo>
                  <a:pt x="4090921" y="2450332"/>
                  <a:pt x="3075348" y="3465906"/>
                  <a:pt x="1822572" y="3465906"/>
                </a:cubicBezTo>
                <a:cubicBezTo>
                  <a:pt x="1117886" y="3465906"/>
                  <a:pt x="488252" y="3144572"/>
                  <a:pt x="72204" y="2640438"/>
                </a:cubicBezTo>
                <a:lnTo>
                  <a:pt x="0" y="2543882"/>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Espace réservé du contenu 8">
            <a:extLst>
              <a:ext uri="{FF2B5EF4-FFF2-40B4-BE49-F238E27FC236}">
                <a16:creationId xmlns:a16="http://schemas.microsoft.com/office/drawing/2014/main" id="{2E093AD7-9ACF-4A6E-BFAF-67534368FC25}"/>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1309" r="20595" b="-3"/>
          <a:stretch/>
        </p:blipFill>
        <p:spPr>
          <a:xfrm>
            <a:off x="20" y="4310923"/>
            <a:ext cx="3083422" cy="2547077"/>
          </a:xfrm>
          <a:custGeom>
            <a:avLst/>
            <a:gdLst>
              <a:gd name="connsiteX0" fmla="*/ 1464476 w 3083442"/>
              <a:gd name="connsiteY0" fmla="*/ 0 h 2547077"/>
              <a:gd name="connsiteX1" fmla="*/ 3083442 w 3083442"/>
              <a:gd name="connsiteY1" fmla="*/ 1618966 h 2547077"/>
              <a:gd name="connsiteX2" fmla="*/ 2806948 w 3083442"/>
              <a:gd name="connsiteY2" fmla="*/ 2524145 h 2547077"/>
              <a:gd name="connsiteX3" fmla="*/ 2789800 w 3083442"/>
              <a:gd name="connsiteY3" fmla="*/ 2547077 h 2547077"/>
              <a:gd name="connsiteX4" fmla="*/ 139152 w 3083442"/>
              <a:gd name="connsiteY4" fmla="*/ 2547077 h 2547077"/>
              <a:gd name="connsiteX5" fmla="*/ 122004 w 3083442"/>
              <a:gd name="connsiteY5" fmla="*/ 2524145 h 2547077"/>
              <a:gd name="connsiteX6" fmla="*/ 40911 w 3083442"/>
              <a:gd name="connsiteY6" fmla="*/ 2390661 h 2547077"/>
              <a:gd name="connsiteX7" fmla="*/ 0 w 3083442"/>
              <a:gd name="connsiteY7" fmla="*/ 2305737 h 2547077"/>
              <a:gd name="connsiteX8" fmla="*/ 0 w 3083442"/>
              <a:gd name="connsiteY8" fmla="*/ 932195 h 2547077"/>
              <a:gd name="connsiteX9" fmla="*/ 40911 w 3083442"/>
              <a:gd name="connsiteY9" fmla="*/ 847271 h 2547077"/>
              <a:gd name="connsiteX10" fmla="*/ 1464476 w 3083442"/>
              <a:gd name="connsiteY10" fmla="*/ 0 h 254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83442" h="2547077">
                <a:moveTo>
                  <a:pt x="1464476" y="0"/>
                </a:moveTo>
                <a:cubicBezTo>
                  <a:pt x="2358607" y="0"/>
                  <a:pt x="3083442" y="724836"/>
                  <a:pt x="3083442" y="1618966"/>
                </a:cubicBezTo>
                <a:cubicBezTo>
                  <a:pt x="3083442" y="1954265"/>
                  <a:pt x="2981512" y="2265757"/>
                  <a:pt x="2806948" y="2524145"/>
                </a:cubicBezTo>
                <a:lnTo>
                  <a:pt x="2789800" y="2547077"/>
                </a:lnTo>
                <a:lnTo>
                  <a:pt x="139152" y="2547077"/>
                </a:lnTo>
                <a:lnTo>
                  <a:pt x="122004" y="2524145"/>
                </a:lnTo>
                <a:cubicBezTo>
                  <a:pt x="92910" y="2481081"/>
                  <a:pt x="65834" y="2436541"/>
                  <a:pt x="40911" y="2390661"/>
                </a:cubicBezTo>
                <a:lnTo>
                  <a:pt x="0" y="2305737"/>
                </a:lnTo>
                <a:lnTo>
                  <a:pt x="0" y="932195"/>
                </a:lnTo>
                <a:lnTo>
                  <a:pt x="40911" y="847271"/>
                </a:lnTo>
                <a:cubicBezTo>
                  <a:pt x="315065" y="342598"/>
                  <a:pt x="849762" y="0"/>
                  <a:pt x="1464476" y="0"/>
                </a:cubicBezTo>
                <a:close/>
              </a:path>
            </a:pathLst>
          </a:custGeom>
          <a:effectLst>
            <a:softEdge rad="0"/>
          </a:effectLst>
        </p:spPr>
      </p:pic>
      <p:pic>
        <p:nvPicPr>
          <p:cNvPr id="4" name="Espace réservé du contenu 4" descr="Une image contenant objet d’extérieur, nid d’abeille&#10;&#10;Description générée automatiquement">
            <a:extLst>
              <a:ext uri="{FF2B5EF4-FFF2-40B4-BE49-F238E27FC236}">
                <a16:creationId xmlns:a16="http://schemas.microsoft.com/office/drawing/2014/main" id="{0582B72E-BA2D-455B-998B-E1C6AD97DC37}"/>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t="17098" b="7902"/>
          <a:stretch/>
        </p:blipFill>
        <p:spPr>
          <a:xfrm>
            <a:off x="3532736" y="2984162"/>
            <a:ext cx="2555402" cy="2555402"/>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5" name="Image 4" descr="Une image contenant objet d’extérieur, nid d’abeille, nid de guêpes&#10;&#10;Description générée automatiquement">
            <a:extLst>
              <a:ext uri="{FF2B5EF4-FFF2-40B4-BE49-F238E27FC236}">
                <a16:creationId xmlns:a16="http://schemas.microsoft.com/office/drawing/2014/main" id="{8D4A907F-CA3C-4FE8-B8EA-9BE16CD7FE62}"/>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5436" r="5434" b="-3"/>
          <a:stretch/>
        </p:blipFill>
        <p:spPr>
          <a:xfrm>
            <a:off x="1" y="-1"/>
            <a:ext cx="3943111" cy="3318096"/>
          </a:xfrm>
          <a:custGeom>
            <a:avLst/>
            <a:gdLst>
              <a:gd name="connsiteX0" fmla="*/ 73119 w 3943111"/>
              <a:gd name="connsiteY0" fmla="*/ 0 h 3318096"/>
              <a:gd name="connsiteX1" fmla="*/ 3572026 w 3943111"/>
              <a:gd name="connsiteY1" fmla="*/ 0 h 3318096"/>
              <a:gd name="connsiteX2" fmla="*/ 3580957 w 3943111"/>
              <a:gd name="connsiteY2" fmla="*/ 11944 h 3318096"/>
              <a:gd name="connsiteX3" fmla="*/ 3943111 w 3943111"/>
              <a:gd name="connsiteY3" fmla="*/ 1197557 h 3318096"/>
              <a:gd name="connsiteX4" fmla="*/ 1822572 w 3943111"/>
              <a:gd name="connsiteY4" fmla="*/ 3318096 h 3318096"/>
              <a:gd name="connsiteX5" fmla="*/ 64188 w 3943111"/>
              <a:gd name="connsiteY5" fmla="*/ 2383171 h 3318096"/>
              <a:gd name="connsiteX6" fmla="*/ 0 w 3943111"/>
              <a:gd name="connsiteY6" fmla="*/ 2277515 h 3318096"/>
              <a:gd name="connsiteX7" fmla="*/ 0 w 3943111"/>
              <a:gd name="connsiteY7" fmla="*/ 117600 h 3318096"/>
              <a:gd name="connsiteX8" fmla="*/ 64188 w 3943111"/>
              <a:gd name="connsiteY8" fmla="*/ 11944 h 3318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3111" h="3318096">
                <a:moveTo>
                  <a:pt x="73119" y="0"/>
                </a:moveTo>
                <a:lnTo>
                  <a:pt x="3572026" y="0"/>
                </a:lnTo>
                <a:lnTo>
                  <a:pt x="3580957" y="11944"/>
                </a:lnTo>
                <a:cubicBezTo>
                  <a:pt x="3809602" y="350384"/>
                  <a:pt x="3943111" y="758379"/>
                  <a:pt x="3943111" y="1197557"/>
                </a:cubicBezTo>
                <a:cubicBezTo>
                  <a:pt x="3943111" y="2368699"/>
                  <a:pt x="2993714" y="3318096"/>
                  <a:pt x="1822572" y="3318096"/>
                </a:cubicBezTo>
                <a:cubicBezTo>
                  <a:pt x="1090609" y="3318096"/>
                  <a:pt x="445264" y="2947238"/>
                  <a:pt x="64188" y="2383171"/>
                </a:cubicBezTo>
                <a:lnTo>
                  <a:pt x="0" y="2277515"/>
                </a:lnTo>
                <a:lnTo>
                  <a:pt x="0" y="117600"/>
                </a:lnTo>
                <a:lnTo>
                  <a:pt x="64188" y="11944"/>
                </a:lnTo>
                <a:close/>
              </a:path>
            </a:pathLst>
          </a:custGeom>
          <a:effectLst>
            <a:softEdge rad="0"/>
          </a:effectLst>
        </p:spPr>
      </p:pic>
      <p:sp>
        <p:nvSpPr>
          <p:cNvPr id="3" name="Espace réservé du contenu 2">
            <a:extLst>
              <a:ext uri="{FF2B5EF4-FFF2-40B4-BE49-F238E27FC236}">
                <a16:creationId xmlns:a16="http://schemas.microsoft.com/office/drawing/2014/main" id="{A54DB616-A63A-4E52-8E51-278C8CB4A358}"/>
              </a:ext>
            </a:extLst>
          </p:cNvPr>
          <p:cNvSpPr>
            <a:spLocks noGrp="1"/>
          </p:cNvSpPr>
          <p:nvPr>
            <p:ph idx="1"/>
          </p:nvPr>
        </p:nvSpPr>
        <p:spPr>
          <a:xfrm>
            <a:off x="7170813" y="3614237"/>
            <a:ext cx="4333468" cy="1750048"/>
          </a:xfrm>
        </p:spPr>
        <p:txBody>
          <a:bodyPr anchor="ctr">
            <a:normAutofit/>
          </a:bodyPr>
          <a:lstStyle/>
          <a:p>
            <a:pPr marL="0" indent="0">
              <a:buNone/>
            </a:pPr>
            <a:r>
              <a:rPr lang="fr-BE" sz="2000" dirty="0">
                <a:solidFill>
                  <a:srgbClr val="000000"/>
                </a:solidFill>
              </a:rPr>
              <a:t>1 couleur par jour </a:t>
            </a:r>
          </a:p>
          <a:p>
            <a:pPr marL="0" indent="0">
              <a:buNone/>
            </a:pPr>
            <a:r>
              <a:rPr lang="fr-BE" sz="2000" dirty="0">
                <a:solidFill>
                  <a:srgbClr val="000000"/>
                </a:solidFill>
              </a:rPr>
              <a:t>Cage à reine et large =&gt;</a:t>
            </a:r>
            <a:r>
              <a:rPr lang="fr-FR" sz="2000" dirty="0">
                <a:solidFill>
                  <a:srgbClr val="000000"/>
                </a:solidFill>
              </a:rPr>
              <a:t> mâle encagés et mouvements à l’intérieur </a:t>
            </a:r>
            <a:endParaRPr lang="fr-BE" sz="2000" dirty="0">
              <a:solidFill>
                <a:srgbClr val="000000"/>
              </a:solidFill>
            </a:endParaRPr>
          </a:p>
        </p:txBody>
      </p:sp>
    </p:spTree>
    <p:extLst>
      <p:ext uri="{BB962C8B-B14F-4D97-AF65-F5344CB8AC3E}">
        <p14:creationId xmlns:p14="http://schemas.microsoft.com/office/powerpoint/2010/main" val="374808357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10688</TotalTime>
  <Words>1630</Words>
  <Application>Microsoft Office PowerPoint</Application>
  <PresentationFormat>Grand écran</PresentationFormat>
  <Paragraphs>323</Paragraphs>
  <Slides>33</Slides>
  <Notes>26</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33</vt:i4>
      </vt:variant>
    </vt:vector>
  </HeadingPairs>
  <TitlesOfParts>
    <vt:vector size="38" baseType="lpstr">
      <vt:lpstr>Arial</vt:lpstr>
      <vt:lpstr>Calibri</vt:lpstr>
      <vt:lpstr>Calibri Light</vt:lpstr>
      <vt:lpstr>Times New Roman</vt:lpstr>
      <vt:lpstr>Thème Office</vt:lpstr>
      <vt:lpstr>Mise au point de techniques d’élevage de faux bourdons en Belgique et de la cryopréservation de leurs gamètes</vt:lpstr>
      <vt:lpstr>Introduction – Pourquoi les abeilles? </vt:lpstr>
      <vt:lpstr>Apidologie générale </vt:lpstr>
      <vt:lpstr>Présentation PowerPoint</vt:lpstr>
      <vt:lpstr>Reproduction – spermatozoïdes caractéristiques</vt:lpstr>
      <vt:lpstr>Hypothèse : L’âge du faux bourdon influence la “congélabilité” de la semence. </vt:lpstr>
      <vt:lpstr>Design de l’étude </vt:lpstr>
      <vt:lpstr>Design de l’étude </vt:lpstr>
      <vt:lpstr>Elevage de faux bourdons d’âges connus  Essai 1 : Marqueur Posca® + Cadre encagé</vt:lpstr>
      <vt:lpstr>Essai 1 bis : mâles encagés sur cadre d’ouvrière </vt:lpstr>
      <vt:lpstr>Essai 2: Ruchette sert de prison</vt:lpstr>
      <vt:lpstr>Présentation PowerPoint</vt:lpstr>
      <vt:lpstr>Une cage contient des mâles nés le même jour</vt:lpstr>
      <vt:lpstr>Essai 3: Elevage et Stockage</vt:lpstr>
      <vt:lpstr>Présentation PowerPoint</vt:lpstr>
      <vt:lpstr>Essai 3: Résultats et Discussion </vt:lpstr>
      <vt:lpstr>Essai 3: Résultats et Discussion</vt:lpstr>
      <vt:lpstr>Essai 3: Discussion</vt:lpstr>
      <vt:lpstr>Design de l’étude </vt:lpstr>
      <vt:lpstr>Sperme frais   vivants vs morts</vt:lpstr>
      <vt:lpstr>Spz traités thermiquement à 60°C  morts</vt:lpstr>
      <vt:lpstr>Spz traités thermiquement à l’azote liquide, ensuite à 60°C  morts 2x</vt:lpstr>
      <vt:lpstr>Coloration vitale –Epifluorescence </vt:lpstr>
      <vt:lpstr>Design de l’étude </vt:lpstr>
      <vt:lpstr>Congélation – Décongélation : J28 / Colonie N1</vt:lpstr>
      <vt:lpstr>To do list </vt:lpstr>
      <vt:lpstr>Perspectives</vt:lpstr>
      <vt:lpstr>Merci de votre attention ! </vt:lpstr>
      <vt:lpstr>Appareil de Schley</vt:lpstr>
      <vt:lpstr>Présentation PowerPoint</vt:lpstr>
      <vt:lpstr>Présentation PowerPoint</vt:lpstr>
      <vt:lpstr>Essai 1: mâles naissent dans la cage </vt:lpstr>
      <vt:lpstr>Introduction – Pourquoi les faux bourdons?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Mise au point de techniques d’élevage de faux bourdons en Belgique et de la cryopréservation de leurs gamètes</dc:title>
  <dc:creator>Sophie Egyptien</dc:creator>
  <cp:lastModifiedBy>Sophie Egyptien</cp:lastModifiedBy>
  <cp:revision>7</cp:revision>
  <dcterms:created xsi:type="dcterms:W3CDTF">2019-09-26T08:47:00Z</dcterms:created>
  <dcterms:modified xsi:type="dcterms:W3CDTF">2019-11-06T20:59:28Z</dcterms:modified>
</cp:coreProperties>
</file>