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084" autoAdjust="0"/>
    <p:restoredTop sz="98579" autoAdjust="0"/>
  </p:normalViewPr>
  <p:slideViewPr>
    <p:cSldViewPr>
      <p:cViewPr>
        <p:scale>
          <a:sx n="200" d="100"/>
          <a:sy n="200" d="100"/>
        </p:scale>
        <p:origin x="-664" y="552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095" y="3321887"/>
            <a:ext cx="6427074" cy="2292150"/>
          </a:xfrm>
        </p:spPr>
        <p:txBody>
          <a:bodyPr/>
          <a:lstStyle/>
          <a:p>
            <a:r>
              <a:rPr lang="fr-FR" smtClean="0"/>
              <a:t>Modifiez le style du titre</a:t>
            </a:r>
            <a:endParaRPr lang="fr-FR"/>
          </a:p>
        </p:txBody>
      </p:sp>
      <p:sp>
        <p:nvSpPr>
          <p:cNvPr id="3" name="Sous-titre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6E6D360-E227-4C88-B7DF-DF0CB8FCED50}" type="datetimeFigureOut">
              <a:rPr lang="fr-FR" smtClean="0"/>
              <a:t>13/06/14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892AC4-A5ED-44FD-842F-BB93E8C3B3F8}" type="slidenum">
              <a:rPr lang="fr-FR" smtClean="0"/>
              <a:t>‹#›</a:t>
            </a:fld>
            <a:endParaRPr lang="fr-FR"/>
          </a:p>
        </p:txBody>
      </p:sp>
    </p:spTree>
    <p:extLst>
      <p:ext uri="{BB962C8B-B14F-4D97-AF65-F5344CB8AC3E}">
        <p14:creationId xmlns:p14="http://schemas.microsoft.com/office/powerpoint/2010/main" val="795211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6E6D360-E227-4C88-B7DF-DF0CB8FCED50}" type="datetimeFigureOut">
              <a:rPr lang="fr-FR" smtClean="0"/>
              <a:t>13/06/14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892AC4-A5ED-44FD-842F-BB93E8C3B3F8}" type="slidenum">
              <a:rPr lang="fr-FR" smtClean="0"/>
              <a:t>‹#›</a:t>
            </a:fld>
            <a:endParaRPr lang="fr-FR"/>
          </a:p>
        </p:txBody>
      </p:sp>
    </p:spTree>
    <p:extLst>
      <p:ext uri="{BB962C8B-B14F-4D97-AF65-F5344CB8AC3E}">
        <p14:creationId xmlns:p14="http://schemas.microsoft.com/office/powerpoint/2010/main" val="2205666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481916" y="428236"/>
            <a:ext cx="1701284" cy="912404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78064" y="428236"/>
            <a:ext cx="4977831" cy="912404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6E6D360-E227-4C88-B7DF-DF0CB8FCED50}" type="datetimeFigureOut">
              <a:rPr lang="fr-FR" smtClean="0"/>
              <a:t>13/06/14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892AC4-A5ED-44FD-842F-BB93E8C3B3F8}" type="slidenum">
              <a:rPr lang="fr-FR" smtClean="0"/>
              <a:t>‹#›</a:t>
            </a:fld>
            <a:endParaRPr lang="fr-FR"/>
          </a:p>
        </p:txBody>
      </p:sp>
    </p:spTree>
    <p:extLst>
      <p:ext uri="{BB962C8B-B14F-4D97-AF65-F5344CB8AC3E}">
        <p14:creationId xmlns:p14="http://schemas.microsoft.com/office/powerpoint/2010/main" val="2433172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6E6D360-E227-4C88-B7DF-DF0CB8FCED50}" type="datetimeFigureOut">
              <a:rPr lang="fr-FR" smtClean="0"/>
              <a:t>13/06/14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892AC4-A5ED-44FD-842F-BB93E8C3B3F8}" type="slidenum">
              <a:rPr lang="fr-FR" smtClean="0"/>
              <a:t>‹#›</a:t>
            </a:fld>
            <a:endParaRPr lang="fr-FR"/>
          </a:p>
        </p:txBody>
      </p:sp>
    </p:spTree>
    <p:extLst>
      <p:ext uri="{BB962C8B-B14F-4D97-AF65-F5344CB8AC3E}">
        <p14:creationId xmlns:p14="http://schemas.microsoft.com/office/powerpoint/2010/main" val="3386809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287" y="6871500"/>
            <a:ext cx="6427074" cy="2123828"/>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6E6D360-E227-4C88-B7DF-DF0CB8FCED50}" type="datetimeFigureOut">
              <a:rPr lang="fr-FR" smtClean="0"/>
              <a:t>13/06/14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892AC4-A5ED-44FD-842F-BB93E8C3B3F8}" type="slidenum">
              <a:rPr lang="fr-FR" smtClean="0"/>
              <a:t>‹#›</a:t>
            </a:fld>
            <a:endParaRPr lang="fr-FR"/>
          </a:p>
        </p:txBody>
      </p:sp>
    </p:spTree>
    <p:extLst>
      <p:ext uri="{BB962C8B-B14F-4D97-AF65-F5344CB8AC3E}">
        <p14:creationId xmlns:p14="http://schemas.microsoft.com/office/powerpoint/2010/main" val="263845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78063" y="2495127"/>
            <a:ext cx="3339558"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843642" y="2495127"/>
            <a:ext cx="3339558" cy="7057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6E6D360-E227-4C88-B7DF-DF0CB8FCED50}" type="datetimeFigureOut">
              <a:rPr lang="fr-FR" smtClean="0"/>
              <a:t>13/06/14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892AC4-A5ED-44FD-842F-BB93E8C3B3F8}" type="slidenum">
              <a:rPr lang="fr-FR" smtClean="0"/>
              <a:t>‹#›</a:t>
            </a:fld>
            <a:endParaRPr lang="fr-FR"/>
          </a:p>
        </p:txBody>
      </p:sp>
    </p:spTree>
    <p:extLst>
      <p:ext uri="{BB962C8B-B14F-4D97-AF65-F5344CB8AC3E}">
        <p14:creationId xmlns:p14="http://schemas.microsoft.com/office/powerpoint/2010/main" val="1203707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020"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841020"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6E6D360-E227-4C88-B7DF-DF0CB8FCED50}" type="datetimeFigureOut">
              <a:rPr lang="fr-FR" smtClean="0"/>
              <a:t>13/06/14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1892AC4-A5ED-44FD-842F-BB93E8C3B3F8}" type="slidenum">
              <a:rPr lang="fr-FR" smtClean="0"/>
              <a:t>‹#›</a:t>
            </a:fld>
            <a:endParaRPr lang="fr-FR"/>
          </a:p>
        </p:txBody>
      </p:sp>
    </p:spTree>
    <p:extLst>
      <p:ext uri="{BB962C8B-B14F-4D97-AF65-F5344CB8AC3E}">
        <p14:creationId xmlns:p14="http://schemas.microsoft.com/office/powerpoint/2010/main" val="1585608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6E6D360-E227-4C88-B7DF-DF0CB8FCED50}" type="datetimeFigureOut">
              <a:rPr lang="fr-FR" smtClean="0"/>
              <a:t>13/06/14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1892AC4-A5ED-44FD-842F-BB93E8C3B3F8}" type="slidenum">
              <a:rPr lang="fr-FR" smtClean="0"/>
              <a:t>‹#›</a:t>
            </a:fld>
            <a:endParaRPr lang="fr-FR"/>
          </a:p>
        </p:txBody>
      </p:sp>
    </p:spTree>
    <p:extLst>
      <p:ext uri="{BB962C8B-B14F-4D97-AF65-F5344CB8AC3E}">
        <p14:creationId xmlns:p14="http://schemas.microsoft.com/office/powerpoint/2010/main" val="456752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6E6D360-E227-4C88-B7DF-DF0CB8FCED50}" type="datetimeFigureOut">
              <a:rPr lang="fr-FR" smtClean="0"/>
              <a:t>13/06/14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1892AC4-A5ED-44FD-842F-BB93E8C3B3F8}" type="slidenum">
              <a:rPr lang="fr-FR" smtClean="0"/>
              <a:t>‹#›</a:t>
            </a:fld>
            <a:endParaRPr lang="fr-FR"/>
          </a:p>
        </p:txBody>
      </p:sp>
    </p:spTree>
    <p:extLst>
      <p:ext uri="{BB962C8B-B14F-4D97-AF65-F5344CB8AC3E}">
        <p14:creationId xmlns:p14="http://schemas.microsoft.com/office/powerpoint/2010/main" val="440521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065" y="425756"/>
            <a:ext cx="2487603" cy="1811937"/>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956244" y="425759"/>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065" y="2237697"/>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6E6D360-E227-4C88-B7DF-DF0CB8FCED50}" type="datetimeFigureOut">
              <a:rPr lang="fr-FR" smtClean="0"/>
              <a:t>13/06/14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892AC4-A5ED-44FD-842F-BB93E8C3B3F8}" type="slidenum">
              <a:rPr lang="fr-FR" smtClean="0"/>
              <a:t>‹#›</a:t>
            </a:fld>
            <a:endParaRPr lang="fr-FR"/>
          </a:p>
        </p:txBody>
      </p:sp>
    </p:spTree>
    <p:extLst>
      <p:ext uri="{BB962C8B-B14F-4D97-AF65-F5344CB8AC3E}">
        <p14:creationId xmlns:p14="http://schemas.microsoft.com/office/powerpoint/2010/main" val="2206062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060" y="7485380"/>
            <a:ext cx="4536758" cy="883691"/>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6E6D360-E227-4C88-B7DF-DF0CB8FCED50}" type="datetimeFigureOut">
              <a:rPr lang="fr-FR" smtClean="0"/>
              <a:t>13/06/14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892AC4-A5ED-44FD-842F-BB93E8C3B3F8}" type="slidenum">
              <a:rPr lang="fr-FR" smtClean="0"/>
              <a:t>‹#›</a:t>
            </a:fld>
            <a:endParaRPr lang="fr-FR"/>
          </a:p>
        </p:txBody>
      </p:sp>
    </p:spTree>
    <p:extLst>
      <p:ext uri="{BB962C8B-B14F-4D97-AF65-F5344CB8AC3E}">
        <p14:creationId xmlns:p14="http://schemas.microsoft.com/office/powerpoint/2010/main" val="14586896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064" y="428232"/>
            <a:ext cx="6805137" cy="178223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78064" y="2495127"/>
            <a:ext cx="6805137" cy="705715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064" y="9911201"/>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76E6D360-E227-4C88-B7DF-DF0CB8FCED50}" type="datetimeFigureOut">
              <a:rPr lang="fr-FR" smtClean="0"/>
              <a:t>13/06/14</a:t>
            </a:fld>
            <a:endParaRPr lang="fr-FR"/>
          </a:p>
        </p:txBody>
      </p:sp>
      <p:sp>
        <p:nvSpPr>
          <p:cNvPr id="5" name="Espace réservé du pied de page 4"/>
          <p:cNvSpPr>
            <a:spLocks noGrp="1"/>
          </p:cNvSpPr>
          <p:nvPr>
            <p:ph type="ftr" sz="quarter" idx="3"/>
          </p:nvPr>
        </p:nvSpPr>
        <p:spPr>
          <a:xfrm>
            <a:off x="2583432" y="9911201"/>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8906" y="9911201"/>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B1892AC4-A5ED-44FD-842F-BB93E8C3B3F8}" type="slidenum">
              <a:rPr lang="fr-FR" smtClean="0"/>
              <a:t>‹#›</a:t>
            </a:fld>
            <a:endParaRPr lang="fr-FR"/>
          </a:p>
        </p:txBody>
      </p:sp>
    </p:spTree>
    <p:extLst>
      <p:ext uri="{BB962C8B-B14F-4D97-AF65-F5344CB8AC3E}">
        <p14:creationId xmlns:p14="http://schemas.microsoft.com/office/powerpoint/2010/main" val="1883132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8.jpeg"/><Relationship Id="rId12" Type="http://schemas.openxmlformats.org/officeDocument/2006/relationships/image" Target="../media/image9.jpeg"/><Relationship Id="rId13" Type="http://schemas.openxmlformats.org/officeDocument/2006/relationships/image" Target="../media/image10.jpeg"/><Relationship Id="rId14" Type="http://schemas.openxmlformats.org/officeDocument/2006/relationships/image" Target="../media/image11.png"/><Relationship Id="rId15" Type="http://schemas.openxmlformats.org/officeDocument/2006/relationships/image" Target="../media/image12.jpeg"/><Relationship Id="rId1" Type="http://schemas.openxmlformats.org/officeDocument/2006/relationships/vmlDrawing" Target="../drawings/vmlDrawing1.vml"/><Relationship Id="rId2" Type="http://schemas.openxmlformats.org/officeDocument/2006/relationships/slideLayout" Target="../slideLayouts/slideLayout1.xml"/><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package" Target="../embeddings/Document_Microsoft_Word1.docx"/><Relationship Id="rId7" Type="http://schemas.openxmlformats.org/officeDocument/2006/relationships/image" Target="../media/image1.emf"/><Relationship Id="rId8" Type="http://schemas.openxmlformats.org/officeDocument/2006/relationships/image" Target="../media/image5.jpeg"/><Relationship Id="rId9" Type="http://schemas.openxmlformats.org/officeDocument/2006/relationships/image" Target="../media/image6.emf"/><Relationship Id="rId10"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ectangle 2"/>
          <p:cNvSpPr txBox="1">
            <a:spLocks noChangeArrowheads="1"/>
          </p:cNvSpPr>
          <p:nvPr/>
        </p:nvSpPr>
        <p:spPr bwMode="auto">
          <a:xfrm>
            <a:off x="1118070" y="86686"/>
            <a:ext cx="4943096" cy="890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altLang="fr-FR" sz="1600" b="1" i="0" u="none" strike="noStrike" kern="0" cap="none" spc="0" normalizeH="0" baseline="0" noProof="0" dirty="0" smtClean="0">
                <a:ln>
                  <a:noFill/>
                </a:ln>
                <a:solidFill>
                  <a:srgbClr val="0070C0"/>
                </a:solidFill>
                <a:effectLst/>
                <a:uLnTx/>
                <a:uFillTx/>
                <a:latin typeface="Comic Sans MS" pitchFamily="-16" charset="0"/>
              </a:rPr>
              <a:t>Effect of high temperature on sex determination and sex differentiation process in African catfish </a:t>
            </a:r>
            <a:r>
              <a:rPr kumimoji="0" lang="en-US" altLang="fr-FR" sz="1600" b="1" i="1" u="none" strike="noStrike" kern="0" cap="none" spc="0" normalizeH="0" baseline="0" noProof="0" dirty="0" smtClean="0">
                <a:ln>
                  <a:noFill/>
                </a:ln>
                <a:solidFill>
                  <a:srgbClr val="0070C0"/>
                </a:solidFill>
                <a:effectLst/>
                <a:uLnTx/>
                <a:uFillTx/>
                <a:latin typeface="Comic Sans MS" pitchFamily="-16" charset="0"/>
              </a:rPr>
              <a:t>Clarias gariepinus</a:t>
            </a:r>
            <a:r>
              <a:rPr kumimoji="0" lang="en-US" altLang="fr-FR" sz="1600" b="1" i="0" u="none" strike="noStrike" kern="0" cap="none" spc="0" normalizeH="0" baseline="0" noProof="0" dirty="0" smtClean="0">
                <a:ln>
                  <a:noFill/>
                </a:ln>
                <a:solidFill>
                  <a:srgbClr val="0070C0"/>
                </a:solidFill>
                <a:effectLst/>
                <a:uLnTx/>
                <a:uFillTx/>
                <a:latin typeface="Comic Sans MS" pitchFamily="-16" charset="0"/>
              </a:rPr>
              <a:t> </a:t>
            </a:r>
            <a:endParaRPr kumimoji="0" lang="en-US" altLang="fr-FR" sz="1600" b="1" i="0" u="none" strike="noStrike" kern="0" cap="none" spc="0" normalizeH="0" baseline="0" noProof="0" dirty="0" smtClean="0">
              <a:ln>
                <a:noFill/>
              </a:ln>
              <a:solidFill>
                <a:srgbClr val="0070C0"/>
              </a:solidFill>
              <a:effectLst/>
              <a:uLnTx/>
              <a:uFillTx/>
              <a:latin typeface="Arial"/>
            </a:endParaRPr>
          </a:p>
        </p:txBody>
      </p:sp>
      <p:sp>
        <p:nvSpPr>
          <p:cNvPr id="53" name="Text Box 7"/>
          <p:cNvSpPr txBox="1">
            <a:spLocks noChangeArrowheads="1"/>
          </p:cNvSpPr>
          <p:nvPr/>
        </p:nvSpPr>
        <p:spPr bwMode="auto">
          <a:xfrm rot="16200000">
            <a:off x="5742773" y="386873"/>
            <a:ext cx="790814"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50000"/>
              </a:spcBef>
              <a:spcAft>
                <a:spcPct val="0"/>
              </a:spcAft>
              <a:buFontTx/>
              <a:buNone/>
            </a:pPr>
            <a:r>
              <a:rPr lang="en-US" altLang="fr-FR" sz="900" dirty="0" smtClean="0">
                <a:solidFill>
                  <a:srgbClr val="0070C0"/>
                </a:solidFill>
                <a:latin typeface="Tahoma" panose="020B0604030504040204" pitchFamily="34" charset="0"/>
                <a:ea typeface="Tahoma" panose="020B0604030504040204" pitchFamily="34" charset="0"/>
                <a:cs typeface="Tahoma" panose="020B0604030504040204" pitchFamily="34" charset="0"/>
              </a:rPr>
              <a:t>AFFISH-RC</a:t>
            </a:r>
            <a:endParaRPr lang="en-US" altLang="fr-FR" sz="900" dirty="0">
              <a:solidFill>
                <a:srgbClr val="0070C0"/>
              </a:solidFill>
              <a:latin typeface="Tahoma" panose="020B0604030504040204" pitchFamily="34" charset="0"/>
              <a:ea typeface="Tahoma" panose="020B0604030504040204" pitchFamily="34" charset="0"/>
              <a:cs typeface="Tahoma" panose="020B0604030504040204" pitchFamily="34" charset="0"/>
            </a:endParaRPr>
          </a:p>
        </p:txBody>
      </p:sp>
      <p:sp>
        <p:nvSpPr>
          <p:cNvPr id="54" name="Text Box 8"/>
          <p:cNvSpPr txBox="1">
            <a:spLocks noChangeArrowheads="1"/>
          </p:cNvSpPr>
          <p:nvPr/>
        </p:nvSpPr>
        <p:spPr bwMode="auto">
          <a:xfrm>
            <a:off x="283581" y="955953"/>
            <a:ext cx="70254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en-US" altLang="fr-FR" sz="1200" b="1" dirty="0" smtClean="0">
                <a:solidFill>
                  <a:srgbClr val="0070C0"/>
                </a:solidFill>
                <a:latin typeface="Comic Sans MS" panose="030F0702030302020204" pitchFamily="66" charset="0"/>
              </a:rPr>
              <a:t>Santi S.</a:t>
            </a:r>
            <a:r>
              <a:rPr lang="en-US" altLang="fr-FR" sz="1200" b="1" baseline="30000" dirty="0" smtClean="0">
                <a:solidFill>
                  <a:srgbClr val="0070C0"/>
                </a:solidFill>
                <a:latin typeface="Comic Sans MS" panose="030F0702030302020204" pitchFamily="66" charset="0"/>
              </a:rPr>
              <a:t>1,2</a:t>
            </a:r>
            <a:r>
              <a:rPr lang="en-US" altLang="fr-FR" sz="1200" b="1" dirty="0" smtClean="0">
                <a:solidFill>
                  <a:srgbClr val="0070C0"/>
                </a:solidFill>
                <a:latin typeface="Comic Sans MS" panose="030F0702030302020204" pitchFamily="66" charset="0"/>
              </a:rPr>
              <a:t>, </a:t>
            </a:r>
            <a:r>
              <a:rPr lang="en-US" altLang="fr-FR" sz="1200" b="1" dirty="0" err="1" smtClean="0">
                <a:solidFill>
                  <a:srgbClr val="0070C0"/>
                </a:solidFill>
                <a:latin typeface="Comic Sans MS" panose="030F0702030302020204" pitchFamily="66" charset="0"/>
              </a:rPr>
              <a:t>Mélard</a:t>
            </a:r>
            <a:r>
              <a:rPr lang="en-US" altLang="fr-FR" sz="1200" b="1" dirty="0" smtClean="0">
                <a:solidFill>
                  <a:srgbClr val="0070C0"/>
                </a:solidFill>
                <a:latin typeface="Comic Sans MS" panose="030F0702030302020204" pitchFamily="66" charset="0"/>
              </a:rPr>
              <a:t> C.</a:t>
            </a:r>
            <a:r>
              <a:rPr lang="en-US" altLang="fr-FR" sz="1200" b="1" baseline="30000" dirty="0" smtClean="0">
                <a:solidFill>
                  <a:srgbClr val="0070C0"/>
                </a:solidFill>
                <a:latin typeface="Comic Sans MS" panose="030F0702030302020204" pitchFamily="66" charset="0"/>
              </a:rPr>
              <a:t>1</a:t>
            </a:r>
            <a:r>
              <a:rPr lang="en-US" altLang="fr-FR" sz="1200" b="1" dirty="0" smtClean="0">
                <a:solidFill>
                  <a:srgbClr val="0070C0"/>
                </a:solidFill>
                <a:latin typeface="Comic Sans MS" panose="030F0702030302020204" pitchFamily="66" charset="0"/>
              </a:rPr>
              <a:t>, </a:t>
            </a:r>
            <a:r>
              <a:rPr lang="en-US" altLang="fr-FR" sz="1200" b="1" dirty="0" err="1" smtClean="0">
                <a:solidFill>
                  <a:srgbClr val="0070C0"/>
                </a:solidFill>
                <a:latin typeface="Comic Sans MS" panose="030F0702030302020204" pitchFamily="66" charset="0"/>
              </a:rPr>
              <a:t>Toguyeni</a:t>
            </a:r>
            <a:r>
              <a:rPr lang="en-US" altLang="fr-FR" sz="1200" b="1" dirty="0" smtClean="0">
                <a:solidFill>
                  <a:srgbClr val="0070C0"/>
                </a:solidFill>
                <a:latin typeface="Comic Sans MS" panose="030F0702030302020204" pitchFamily="66" charset="0"/>
              </a:rPr>
              <a:t> A.</a:t>
            </a:r>
            <a:r>
              <a:rPr lang="en-US" altLang="fr-FR" sz="1200" b="1" baseline="30000" dirty="0" smtClean="0">
                <a:solidFill>
                  <a:srgbClr val="0070C0"/>
                </a:solidFill>
                <a:latin typeface="Comic Sans MS" panose="030F0702030302020204" pitchFamily="66" charset="0"/>
              </a:rPr>
              <a:t>2</a:t>
            </a:r>
            <a:r>
              <a:rPr lang="en-US" altLang="fr-FR" sz="1200" b="1" dirty="0" smtClean="0">
                <a:solidFill>
                  <a:srgbClr val="0070C0"/>
                </a:solidFill>
                <a:latin typeface="Comic Sans MS" panose="030F0702030302020204" pitchFamily="66" charset="0"/>
              </a:rPr>
              <a:t>, Antoine N.</a:t>
            </a:r>
            <a:r>
              <a:rPr lang="en-US" altLang="fr-FR" sz="1200" b="1" baseline="30000" dirty="0" smtClean="0">
                <a:solidFill>
                  <a:srgbClr val="0070C0"/>
                </a:solidFill>
                <a:latin typeface="Comic Sans MS" panose="030F0702030302020204" pitchFamily="66" charset="0"/>
              </a:rPr>
              <a:t>3</a:t>
            </a:r>
            <a:r>
              <a:rPr lang="en-US" altLang="fr-FR" sz="1200" b="1" dirty="0" smtClean="0">
                <a:solidFill>
                  <a:srgbClr val="0070C0"/>
                </a:solidFill>
                <a:latin typeface="Comic Sans MS" panose="030F0702030302020204" pitchFamily="66" charset="0"/>
              </a:rPr>
              <a:t> and Rougeot C.</a:t>
            </a:r>
            <a:r>
              <a:rPr lang="en-US" altLang="fr-FR" sz="1200" b="1" baseline="30000" dirty="0" smtClean="0">
                <a:solidFill>
                  <a:srgbClr val="0070C0"/>
                </a:solidFill>
                <a:latin typeface="Comic Sans MS" panose="030F0702030302020204" pitchFamily="66" charset="0"/>
              </a:rPr>
              <a:t>1</a:t>
            </a:r>
            <a:r>
              <a:rPr lang="en-US" altLang="fr-FR" sz="1200" b="1" dirty="0" smtClean="0">
                <a:solidFill>
                  <a:srgbClr val="0070C0"/>
                </a:solidFill>
                <a:latin typeface="Comic Sans MS" panose="030F0702030302020204" pitchFamily="66" charset="0"/>
              </a:rPr>
              <a:t> </a:t>
            </a:r>
          </a:p>
          <a:p>
            <a:pPr algn="ctr" eaLnBrk="1" fontAlgn="base" hangingPunct="1">
              <a:spcBef>
                <a:spcPct val="0"/>
              </a:spcBef>
              <a:spcAft>
                <a:spcPct val="0"/>
              </a:spcAft>
              <a:buFontTx/>
              <a:buNone/>
            </a:pPr>
            <a:r>
              <a:rPr lang="en-US" altLang="fr-FR" sz="800" baseline="30000" dirty="0" smtClean="0">
                <a:solidFill>
                  <a:srgbClr val="0070C0"/>
                </a:solidFill>
                <a:latin typeface="Comic Sans MS" panose="030F0702030302020204" pitchFamily="66" charset="0"/>
              </a:rPr>
              <a:t>1</a:t>
            </a:r>
            <a:r>
              <a:rPr lang="en-US" altLang="fr-FR" sz="800" dirty="0" smtClean="0">
                <a:solidFill>
                  <a:srgbClr val="0070C0"/>
                </a:solidFill>
                <a:latin typeface="Comic Sans MS" panose="030F0702030302020204" pitchFamily="66" charset="0"/>
              </a:rPr>
              <a:t>University of Liège, Aquaculture Research and Education Center (CEFRA), </a:t>
            </a:r>
            <a:r>
              <a:rPr lang="en-US" altLang="fr-FR" sz="800" dirty="0" err="1" smtClean="0">
                <a:solidFill>
                  <a:srgbClr val="0070C0"/>
                </a:solidFill>
                <a:latin typeface="Comic Sans MS" panose="030F0702030302020204" pitchFamily="66" charset="0"/>
              </a:rPr>
              <a:t>Chemin</a:t>
            </a:r>
            <a:r>
              <a:rPr lang="en-US" altLang="fr-FR" sz="800" dirty="0" smtClean="0">
                <a:solidFill>
                  <a:srgbClr val="0070C0"/>
                </a:solidFill>
                <a:latin typeface="Comic Sans MS" panose="030F0702030302020204" pitchFamily="66" charset="0"/>
              </a:rPr>
              <a:t> de la Justice, 10, B-4500 </a:t>
            </a:r>
            <a:r>
              <a:rPr lang="en-US" altLang="fr-FR" sz="800" dirty="0" err="1" smtClean="0">
                <a:solidFill>
                  <a:srgbClr val="0070C0"/>
                </a:solidFill>
                <a:latin typeface="Comic Sans MS" panose="030F0702030302020204" pitchFamily="66" charset="0"/>
              </a:rPr>
              <a:t>Tihange</a:t>
            </a:r>
            <a:r>
              <a:rPr lang="en-US" altLang="fr-FR" sz="800" dirty="0" smtClean="0">
                <a:solidFill>
                  <a:srgbClr val="0070C0"/>
                </a:solidFill>
                <a:latin typeface="Comic Sans MS" panose="030F0702030302020204" pitchFamily="66" charset="0"/>
              </a:rPr>
              <a:t>, Belgium.</a:t>
            </a:r>
          </a:p>
          <a:p>
            <a:pPr algn="ctr" eaLnBrk="1" fontAlgn="base" hangingPunct="1">
              <a:spcBef>
                <a:spcPct val="0"/>
              </a:spcBef>
              <a:spcAft>
                <a:spcPct val="0"/>
              </a:spcAft>
              <a:buFontTx/>
              <a:buNone/>
            </a:pPr>
            <a:r>
              <a:rPr lang="en-US" altLang="fr-FR" sz="800" baseline="30000" dirty="0">
                <a:solidFill>
                  <a:srgbClr val="0070C0"/>
                </a:solidFill>
                <a:latin typeface="Comic Sans MS" panose="030F0702030302020204" pitchFamily="66" charset="0"/>
              </a:rPr>
              <a:t>2</a:t>
            </a:r>
            <a:r>
              <a:rPr lang="en-US" altLang="fr-FR" sz="800" dirty="0">
                <a:solidFill>
                  <a:srgbClr val="0070C0"/>
                </a:solidFill>
                <a:latin typeface="Comic Sans MS" panose="030F0702030302020204" pitchFamily="66" charset="0"/>
              </a:rPr>
              <a:t>Natural Resources and Environmental Sciences Research and Studies </a:t>
            </a:r>
            <a:r>
              <a:rPr lang="en-US" altLang="fr-FR" sz="800" dirty="0" smtClean="0">
                <a:solidFill>
                  <a:srgbClr val="0070C0"/>
                </a:solidFill>
                <a:latin typeface="Comic Sans MS" panose="030F0702030302020204" pitchFamily="66" charset="0"/>
              </a:rPr>
              <a:t>Laboratory, Polytechnic </a:t>
            </a:r>
            <a:r>
              <a:rPr lang="en-US" altLang="fr-FR" sz="800" dirty="0">
                <a:solidFill>
                  <a:srgbClr val="0070C0"/>
                </a:solidFill>
                <a:latin typeface="Comic Sans MS" panose="030F0702030302020204" pitchFamily="66" charset="0"/>
              </a:rPr>
              <a:t>University of </a:t>
            </a:r>
            <a:r>
              <a:rPr lang="en-US" altLang="fr-FR" sz="800" dirty="0" smtClean="0">
                <a:solidFill>
                  <a:srgbClr val="0070C0"/>
                </a:solidFill>
                <a:latin typeface="Comic Sans MS" panose="030F0702030302020204" pitchFamily="66" charset="0"/>
              </a:rPr>
              <a:t>Bobo-Dioulasso, Burkina Faso</a:t>
            </a:r>
          </a:p>
          <a:p>
            <a:pPr algn="ctr" eaLnBrk="1" fontAlgn="base" hangingPunct="1">
              <a:spcBef>
                <a:spcPct val="0"/>
              </a:spcBef>
              <a:spcAft>
                <a:spcPct val="0"/>
              </a:spcAft>
              <a:buFontTx/>
              <a:buNone/>
            </a:pPr>
            <a:r>
              <a:rPr lang="en-US" altLang="fr-FR" sz="800" baseline="30000" dirty="0">
                <a:solidFill>
                  <a:srgbClr val="0070C0"/>
                </a:solidFill>
                <a:latin typeface="Comic Sans MS" panose="030F0702030302020204" pitchFamily="66" charset="0"/>
              </a:rPr>
              <a:t>3</a:t>
            </a:r>
            <a:r>
              <a:rPr lang="en-US" altLang="fr-FR" sz="800" dirty="0" smtClean="0">
                <a:solidFill>
                  <a:srgbClr val="0070C0"/>
                </a:solidFill>
                <a:latin typeface="Comic Sans MS" panose="030F0702030302020204" pitchFamily="66" charset="0"/>
              </a:rPr>
              <a:t>Veterinary </a:t>
            </a:r>
            <a:r>
              <a:rPr lang="en-US" altLang="fr-FR" sz="800" dirty="0">
                <a:solidFill>
                  <a:srgbClr val="0070C0"/>
                </a:solidFill>
                <a:latin typeface="Comic Sans MS" panose="030F0702030302020204" pitchFamily="66" charset="0"/>
              </a:rPr>
              <a:t>Medicine Faculty, University of Liège, Belgium</a:t>
            </a:r>
          </a:p>
        </p:txBody>
      </p:sp>
      <p:sp>
        <p:nvSpPr>
          <p:cNvPr id="55" name="Line 9"/>
          <p:cNvSpPr>
            <a:spLocks noChangeShapeType="1"/>
          </p:cNvSpPr>
          <p:nvPr/>
        </p:nvSpPr>
        <p:spPr bwMode="auto">
          <a:xfrm>
            <a:off x="92367" y="1728298"/>
            <a:ext cx="7315559" cy="0"/>
          </a:xfrm>
          <a:prstGeom prst="line">
            <a:avLst/>
          </a:prstGeom>
          <a:noFill/>
          <a:ln w="1905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latin typeface="Arial" charset="0"/>
            </a:endParaRPr>
          </a:p>
        </p:txBody>
      </p:sp>
      <p:sp>
        <p:nvSpPr>
          <p:cNvPr id="57" name="Line 11"/>
          <p:cNvSpPr>
            <a:spLocks noChangeShapeType="1"/>
          </p:cNvSpPr>
          <p:nvPr/>
        </p:nvSpPr>
        <p:spPr bwMode="auto">
          <a:xfrm flipV="1">
            <a:off x="131572" y="10171236"/>
            <a:ext cx="7231691" cy="0"/>
          </a:xfrm>
          <a:prstGeom prst="line">
            <a:avLst/>
          </a:prstGeom>
          <a:noFill/>
          <a:ln w="1905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dirty="0">
              <a:latin typeface="Arial" charset="0"/>
            </a:endParaRPr>
          </a:p>
        </p:txBody>
      </p:sp>
      <p:sp>
        <p:nvSpPr>
          <p:cNvPr id="59" name="Text Box 13"/>
          <p:cNvSpPr txBox="1">
            <a:spLocks noChangeArrowheads="1"/>
          </p:cNvSpPr>
          <p:nvPr/>
        </p:nvSpPr>
        <p:spPr bwMode="auto">
          <a:xfrm>
            <a:off x="208725" y="1818308"/>
            <a:ext cx="7216655" cy="987504"/>
          </a:xfrm>
          <a:prstGeom prst="round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896938" indent="-88900" eaLnBrk="1" fontAlgn="base" hangingPunct="1">
              <a:lnSpc>
                <a:spcPct val="80000"/>
              </a:lnSpc>
              <a:spcBef>
                <a:spcPct val="50000"/>
              </a:spcBef>
              <a:spcAft>
                <a:spcPct val="0"/>
              </a:spcAft>
              <a:buNone/>
              <a:defRPr/>
            </a:pPr>
            <a:r>
              <a:rPr lang="en-US" altLang="fr-FR" sz="1050" b="1" u="sng" dirty="0">
                <a:solidFill>
                  <a:srgbClr val="0070C0"/>
                </a:solidFill>
                <a:uFill>
                  <a:solidFill>
                    <a:srgbClr val="0070C0"/>
                  </a:solidFill>
                </a:uFill>
                <a:latin typeface="Comic Sans MS" pitchFamily="-16" charset="0"/>
              </a:rPr>
              <a:t>Introduction</a:t>
            </a:r>
          </a:p>
          <a:p>
            <a:pPr marL="896938" lvl="0" algn="just" eaLnBrk="1" fontAlgn="base" hangingPunct="1">
              <a:spcBef>
                <a:spcPct val="50000"/>
              </a:spcBef>
              <a:spcAft>
                <a:spcPct val="0"/>
              </a:spcAft>
              <a:buNone/>
              <a:defRPr/>
            </a:pPr>
            <a:r>
              <a:rPr kumimoji="0" lang="en-US" altLang="fr-FR" sz="800" b="0" i="0" u="none" strike="noStrike" kern="0" cap="none" spc="0" normalizeH="0" baseline="0" noProof="0" dirty="0" smtClean="0">
                <a:ln>
                  <a:noFill/>
                </a:ln>
                <a:solidFill>
                  <a:srgbClr val="0070C0"/>
                </a:solidFill>
                <a:effectLst/>
                <a:uLnTx/>
                <a:uFillTx/>
                <a:latin typeface="Tahoma" pitchFamily="-16" charset="0"/>
              </a:rPr>
              <a:t>In African catfish as </a:t>
            </a:r>
            <a:r>
              <a:rPr kumimoji="0" lang="en-US" altLang="fr-FR" sz="800" b="0" i="0" u="none" strike="noStrike" kern="0" cap="none" spc="0" normalizeH="0" baseline="0" noProof="0" dirty="0" smtClean="0">
                <a:ln>
                  <a:noFill/>
                </a:ln>
                <a:solidFill>
                  <a:srgbClr val="0070C0"/>
                </a:solidFill>
                <a:effectLst/>
                <a:uLnTx/>
                <a:uFillTx/>
                <a:latin typeface="Tahoma" pitchFamily="-16" charset="0"/>
              </a:rPr>
              <a:t>in most </a:t>
            </a:r>
            <a:r>
              <a:rPr kumimoji="0" lang="en-US" altLang="fr-FR" sz="800" b="0" i="0" u="none" strike="noStrike" kern="0" cap="none" spc="0" normalizeH="0" baseline="0" noProof="0" dirty="0" smtClean="0">
                <a:ln>
                  <a:noFill/>
                </a:ln>
                <a:solidFill>
                  <a:srgbClr val="0070C0"/>
                </a:solidFill>
                <a:effectLst/>
                <a:uLnTx/>
                <a:uFillTx/>
                <a:latin typeface="Tahoma" pitchFamily="-16" charset="0"/>
              </a:rPr>
              <a:t>teleost fish, temperature act on sex differentiation process</a:t>
            </a:r>
            <a:r>
              <a:rPr lang="en-US" altLang="fr-FR" sz="800" kern="0" dirty="0" smtClean="0">
                <a:solidFill>
                  <a:srgbClr val="0070C0"/>
                </a:solidFill>
                <a:latin typeface="Tahoma" pitchFamily="-16" charset="0"/>
              </a:rPr>
              <a:t>, with masculinizing effect of high temperature [1,4]. Masculinizing effect of high temperature was related to repression of aromatase gene by DNA methylation of this gene promoter [2,3]. Temperature effect occur, in several species, before gonadal histological differentiation and thus suggest brain implication in sex differentiation process. Thus the aim of this study was to determine high thermosensitivity period in African catfish and with histologically observations confirm brain implication in Temperature sex-determinism in this species.</a:t>
            </a:r>
            <a:endParaRPr kumimoji="0" lang="en-US" altLang="fr-FR" sz="800" b="0" i="0" u="none" strike="noStrike" kern="0" cap="none" spc="0" normalizeH="0" baseline="0" noProof="0" dirty="0" smtClean="0">
              <a:ln>
                <a:noFill/>
              </a:ln>
              <a:solidFill>
                <a:srgbClr val="0070C0"/>
              </a:solidFill>
              <a:effectLst/>
              <a:uLnTx/>
              <a:uFillTx/>
              <a:latin typeface="Tahoma" pitchFamily="-16" charset="0"/>
            </a:endParaRPr>
          </a:p>
        </p:txBody>
      </p:sp>
      <p:sp>
        <p:nvSpPr>
          <p:cNvPr id="67" name="Rectangle 318"/>
          <p:cNvSpPr>
            <a:spLocks noChangeArrowheads="1"/>
          </p:cNvSpPr>
          <p:nvPr/>
        </p:nvSpPr>
        <p:spPr bwMode="auto">
          <a:xfrm>
            <a:off x="3" y="59712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fr-FR" sz="1800" b="0" i="0" u="none" strike="noStrike" kern="0" cap="none" spc="0" normalizeH="0" baseline="0" noProof="0" dirty="0" smtClean="0">
              <a:ln>
                <a:noFill/>
              </a:ln>
              <a:effectLst/>
              <a:uLnTx/>
              <a:uFillTx/>
              <a:latin typeface="Arial" charset="0"/>
            </a:endParaRPr>
          </a:p>
        </p:txBody>
      </p:sp>
      <p:sp>
        <p:nvSpPr>
          <p:cNvPr id="83" name="Rectangle 255"/>
          <p:cNvSpPr>
            <a:spLocks noChangeArrowheads="1"/>
          </p:cNvSpPr>
          <p:nvPr/>
        </p:nvSpPr>
        <p:spPr bwMode="auto">
          <a:xfrm>
            <a:off x="205572" y="3012475"/>
            <a:ext cx="3445887" cy="4383607"/>
          </a:xfrm>
          <a:prstGeom prst="round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lvl1pPr marL="95250" indent="-952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eaLnBrk="1" fontAlgn="base" hangingPunct="1">
              <a:lnSpc>
                <a:spcPct val="80000"/>
              </a:lnSpc>
              <a:spcBef>
                <a:spcPct val="50000"/>
              </a:spcBef>
              <a:spcAft>
                <a:spcPct val="0"/>
              </a:spcAft>
              <a:buNone/>
            </a:pPr>
            <a:r>
              <a:rPr lang="en-US" altLang="fr-FR" sz="1050" b="1" u="sng" dirty="0" smtClean="0">
                <a:solidFill>
                  <a:srgbClr val="0070C0"/>
                </a:solidFill>
                <a:uFill>
                  <a:solidFill>
                    <a:srgbClr val="0070C0"/>
                  </a:solidFill>
                </a:uFill>
                <a:latin typeface="Comic Sans MS" pitchFamily="-16" charset="0"/>
              </a:rPr>
              <a:t>Materials and methods</a:t>
            </a:r>
            <a:endParaRPr lang="en-US" altLang="fr-FR" sz="1050" b="1" u="sng" dirty="0" smtClean="0">
              <a:solidFill>
                <a:srgbClr val="0070C0"/>
              </a:solidFill>
              <a:uFill>
                <a:solidFill>
                  <a:srgbClr val="0070C0"/>
                </a:solidFill>
              </a:uFill>
              <a:latin typeface="Garamond" pitchFamily="-16" charset="0"/>
            </a:endParaRPr>
          </a:p>
          <a:p>
            <a:pPr marL="0" indent="0" eaLnBrk="1" fontAlgn="base" hangingPunct="1">
              <a:lnSpc>
                <a:spcPct val="80000"/>
              </a:lnSpc>
              <a:spcBef>
                <a:spcPct val="50000"/>
              </a:spcBef>
              <a:spcAft>
                <a:spcPct val="0"/>
              </a:spcAft>
              <a:buNone/>
            </a:pPr>
            <a:r>
              <a:rPr lang="en-US" altLang="fr-FR" sz="800" b="1" dirty="0" smtClean="0">
                <a:solidFill>
                  <a:srgbClr val="0070C0"/>
                </a:solidFill>
                <a:latin typeface="Tahoma" pitchFamily="-16" charset="0"/>
              </a:rPr>
              <a:t>Determination of thermosensitive period (Fig.1)</a:t>
            </a:r>
          </a:p>
          <a:p>
            <a:pPr eaLnBrk="1" fontAlgn="base" hangingPunct="1">
              <a:lnSpc>
                <a:spcPct val="80000"/>
              </a:lnSpc>
              <a:spcBef>
                <a:spcPct val="50000"/>
              </a:spcBef>
              <a:spcAft>
                <a:spcPct val="0"/>
              </a:spcAft>
            </a:pPr>
            <a:r>
              <a:rPr lang="en-US" altLang="fr-FR" sz="800" dirty="0" smtClean="0">
                <a:solidFill>
                  <a:srgbClr val="0070C0"/>
                </a:solidFill>
                <a:latin typeface="Tahoma" pitchFamily="-16" charset="0"/>
              </a:rPr>
              <a:t>19 full-sib families were obtained by artificial reproduction.</a:t>
            </a:r>
          </a:p>
          <a:p>
            <a:pPr eaLnBrk="1" fontAlgn="base" hangingPunct="1">
              <a:lnSpc>
                <a:spcPct val="80000"/>
              </a:lnSpc>
              <a:spcBef>
                <a:spcPct val="50000"/>
              </a:spcBef>
              <a:spcAft>
                <a:spcPct val="0"/>
              </a:spcAft>
            </a:pPr>
            <a:r>
              <a:rPr lang="en-US" altLang="fr-FR" sz="800" dirty="0" smtClean="0">
                <a:solidFill>
                  <a:srgbClr val="0070C0"/>
                </a:solidFill>
                <a:latin typeface="Tahoma" pitchFamily="-16" charset="0"/>
              </a:rPr>
              <a:t>500 larvae / 50L aquarium in duplicate.</a:t>
            </a:r>
          </a:p>
          <a:p>
            <a:pPr eaLnBrk="1" fontAlgn="base" hangingPunct="1">
              <a:lnSpc>
                <a:spcPct val="80000"/>
              </a:lnSpc>
              <a:spcBef>
                <a:spcPct val="50000"/>
              </a:spcBef>
              <a:spcAft>
                <a:spcPct val="0"/>
              </a:spcAft>
            </a:pPr>
            <a:r>
              <a:rPr lang="en-US" altLang="fr-FR" sz="800" dirty="0" smtClean="0">
                <a:solidFill>
                  <a:srgbClr val="0070C0"/>
                </a:solidFill>
                <a:latin typeface="Tahoma" pitchFamily="-16" charset="0"/>
              </a:rPr>
              <a:t>Masculinizing temperature: 36°C applied during 3 days.</a:t>
            </a:r>
          </a:p>
          <a:p>
            <a:pPr eaLnBrk="1" fontAlgn="base" hangingPunct="1">
              <a:lnSpc>
                <a:spcPct val="80000"/>
              </a:lnSpc>
              <a:spcBef>
                <a:spcPct val="50000"/>
              </a:spcBef>
              <a:spcAft>
                <a:spcPct val="0"/>
              </a:spcAft>
              <a:buFont typeface="Wingdings" panose="05000000000000000000" pitchFamily="2" charset="2"/>
              <a:buChar char="Ø"/>
            </a:pPr>
            <a:endParaRPr lang="en-US" altLang="fr-FR" sz="800" b="1" dirty="0" smtClean="0">
              <a:solidFill>
                <a:srgbClr val="0070C0"/>
              </a:solidFill>
              <a:latin typeface="Tahoma" pitchFamily="-16" charset="0"/>
            </a:endParaRPr>
          </a:p>
          <a:p>
            <a:pPr eaLnBrk="1" fontAlgn="base" hangingPunct="1">
              <a:lnSpc>
                <a:spcPct val="80000"/>
              </a:lnSpc>
              <a:spcBef>
                <a:spcPct val="50000"/>
              </a:spcBef>
              <a:spcAft>
                <a:spcPct val="0"/>
              </a:spcAft>
            </a:pPr>
            <a:endParaRPr lang="en-US" altLang="fr-FR" sz="800" dirty="0" smtClean="0">
              <a:solidFill>
                <a:srgbClr val="0070C0"/>
              </a:solidFill>
              <a:latin typeface="Tahoma" pitchFamily="-16" charset="0"/>
            </a:endParaRPr>
          </a:p>
          <a:p>
            <a:pPr eaLnBrk="1" fontAlgn="base" hangingPunct="1">
              <a:lnSpc>
                <a:spcPct val="80000"/>
              </a:lnSpc>
              <a:spcBef>
                <a:spcPct val="50000"/>
              </a:spcBef>
              <a:spcAft>
                <a:spcPct val="0"/>
              </a:spcAft>
            </a:pPr>
            <a:endParaRPr lang="en-US" altLang="fr-FR" sz="800" dirty="0" smtClean="0">
              <a:solidFill>
                <a:srgbClr val="0070C0"/>
              </a:solidFill>
              <a:latin typeface="Tahoma" pitchFamily="-16" charset="0"/>
            </a:endParaRPr>
          </a:p>
          <a:p>
            <a:pPr eaLnBrk="1" fontAlgn="base" hangingPunct="1">
              <a:lnSpc>
                <a:spcPct val="80000"/>
              </a:lnSpc>
              <a:spcBef>
                <a:spcPct val="50000"/>
              </a:spcBef>
              <a:spcAft>
                <a:spcPct val="0"/>
              </a:spcAft>
            </a:pPr>
            <a:endParaRPr lang="en-US" altLang="fr-FR" sz="800" dirty="0" smtClean="0">
              <a:solidFill>
                <a:srgbClr val="0070C0"/>
              </a:solidFill>
              <a:latin typeface="Tahoma" pitchFamily="-16" charset="0"/>
            </a:endParaRPr>
          </a:p>
          <a:p>
            <a:pPr eaLnBrk="1" fontAlgn="base" hangingPunct="1">
              <a:lnSpc>
                <a:spcPct val="80000"/>
              </a:lnSpc>
              <a:spcBef>
                <a:spcPct val="50000"/>
              </a:spcBef>
              <a:spcAft>
                <a:spcPct val="0"/>
              </a:spcAft>
            </a:pPr>
            <a:endParaRPr lang="en-US" altLang="fr-FR" sz="800" dirty="0" smtClean="0">
              <a:solidFill>
                <a:srgbClr val="0070C0"/>
              </a:solidFill>
              <a:latin typeface="Tahoma" pitchFamily="-16" charset="0"/>
            </a:endParaRPr>
          </a:p>
          <a:p>
            <a:pPr marL="0" indent="0" eaLnBrk="1" fontAlgn="base" hangingPunct="1">
              <a:lnSpc>
                <a:spcPct val="80000"/>
              </a:lnSpc>
              <a:spcBef>
                <a:spcPct val="50000"/>
              </a:spcBef>
              <a:spcAft>
                <a:spcPct val="0"/>
              </a:spcAft>
              <a:buNone/>
            </a:pPr>
            <a:endParaRPr lang="en-US" altLang="fr-FR" sz="600" dirty="0" smtClean="0">
              <a:solidFill>
                <a:srgbClr val="0070C0"/>
              </a:solidFill>
              <a:latin typeface="Tahoma" pitchFamily="-16" charset="0"/>
            </a:endParaRPr>
          </a:p>
          <a:p>
            <a:pPr marL="0" indent="0" eaLnBrk="1" fontAlgn="base" hangingPunct="1">
              <a:lnSpc>
                <a:spcPct val="80000"/>
              </a:lnSpc>
              <a:spcBef>
                <a:spcPct val="50000"/>
              </a:spcBef>
              <a:spcAft>
                <a:spcPct val="0"/>
              </a:spcAft>
              <a:buNone/>
            </a:pPr>
            <a:r>
              <a:rPr lang="en-US" altLang="fr-FR" sz="600" dirty="0" smtClean="0">
                <a:solidFill>
                  <a:srgbClr val="0070C0"/>
                </a:solidFill>
                <a:latin typeface="Tahoma" pitchFamily="-16" charset="0"/>
              </a:rPr>
              <a:t>Fig1:heat shock application during larval and juveniles period.</a:t>
            </a:r>
          </a:p>
          <a:p>
            <a:pPr marL="0" indent="0" eaLnBrk="1" fontAlgn="base" hangingPunct="1">
              <a:spcBef>
                <a:spcPct val="50000"/>
              </a:spcBef>
              <a:spcAft>
                <a:spcPct val="0"/>
              </a:spcAft>
              <a:buNone/>
            </a:pPr>
            <a:r>
              <a:rPr lang="en-US" altLang="fr-FR" sz="800" b="1" dirty="0" smtClean="0">
                <a:solidFill>
                  <a:srgbClr val="0070C0"/>
                </a:solidFill>
                <a:latin typeface="Tahoma" pitchFamily="-16" charset="0"/>
              </a:rPr>
              <a:t>Sex ratio analysis</a:t>
            </a:r>
            <a:r>
              <a:rPr lang="en-US" altLang="fr-FR" sz="800" dirty="0" smtClean="0">
                <a:solidFill>
                  <a:srgbClr val="0070C0"/>
                </a:solidFill>
                <a:latin typeface="Tahoma" pitchFamily="-16" charset="0"/>
              </a:rPr>
              <a:t>: </a:t>
            </a:r>
            <a:r>
              <a:rPr lang="en-US" altLang="fr-FR" sz="800" dirty="0" err="1" smtClean="0">
                <a:solidFill>
                  <a:srgbClr val="0070C0"/>
                </a:solidFill>
                <a:latin typeface="Tahoma" pitchFamily="-16" charset="0"/>
              </a:rPr>
              <a:t>aceto</a:t>
            </a:r>
            <a:r>
              <a:rPr lang="en-US" altLang="fr-FR" sz="800" dirty="0" smtClean="0">
                <a:solidFill>
                  <a:srgbClr val="0070C0"/>
                </a:solidFill>
                <a:latin typeface="Tahoma" pitchFamily="-16" charset="0"/>
              </a:rPr>
              <a:t>-carmine squash method on 100 fish (70 days old, 52±10g).</a:t>
            </a:r>
          </a:p>
          <a:p>
            <a:pPr eaLnBrk="1" fontAlgn="base" hangingPunct="1">
              <a:lnSpc>
                <a:spcPct val="80000"/>
              </a:lnSpc>
              <a:spcBef>
                <a:spcPct val="50000"/>
              </a:spcBef>
              <a:spcAft>
                <a:spcPct val="0"/>
              </a:spcAft>
              <a:buFont typeface="Wingdings" panose="05000000000000000000" pitchFamily="2" charset="2"/>
              <a:buChar char="Ø"/>
            </a:pPr>
            <a:endParaRPr lang="en-US" altLang="fr-FR" sz="800" dirty="0" smtClean="0">
              <a:solidFill>
                <a:srgbClr val="0070C0"/>
              </a:solidFill>
              <a:latin typeface="Tahoma" pitchFamily="-16" charset="0"/>
            </a:endParaRPr>
          </a:p>
          <a:p>
            <a:pPr eaLnBrk="1" fontAlgn="base" hangingPunct="1">
              <a:lnSpc>
                <a:spcPct val="80000"/>
              </a:lnSpc>
              <a:spcBef>
                <a:spcPct val="50000"/>
              </a:spcBef>
              <a:spcAft>
                <a:spcPct val="0"/>
              </a:spcAft>
              <a:buFont typeface="Wingdings" panose="05000000000000000000" pitchFamily="2" charset="2"/>
              <a:buChar char="Ø"/>
            </a:pPr>
            <a:endParaRPr lang="en-US" altLang="fr-FR" sz="800" dirty="0" smtClean="0">
              <a:solidFill>
                <a:srgbClr val="0070C0"/>
              </a:solidFill>
              <a:latin typeface="Tahoma" pitchFamily="-16" charset="0"/>
            </a:endParaRPr>
          </a:p>
          <a:p>
            <a:pPr marL="0" indent="0" eaLnBrk="1" fontAlgn="base" hangingPunct="1">
              <a:lnSpc>
                <a:spcPct val="80000"/>
              </a:lnSpc>
              <a:spcBef>
                <a:spcPct val="50000"/>
              </a:spcBef>
              <a:spcAft>
                <a:spcPct val="0"/>
              </a:spcAft>
              <a:buNone/>
            </a:pPr>
            <a:endParaRPr lang="en-US" altLang="fr-FR" sz="800" b="1" u="sng" dirty="0" smtClean="0">
              <a:solidFill>
                <a:srgbClr val="0070C0"/>
              </a:solidFill>
              <a:latin typeface="Tahoma" pitchFamily="-16" charset="0"/>
            </a:endParaRPr>
          </a:p>
          <a:p>
            <a:pPr marL="0" indent="0" eaLnBrk="1" fontAlgn="base" hangingPunct="1">
              <a:lnSpc>
                <a:spcPct val="80000"/>
              </a:lnSpc>
              <a:spcBef>
                <a:spcPct val="50000"/>
              </a:spcBef>
              <a:spcAft>
                <a:spcPct val="0"/>
              </a:spcAft>
              <a:buNone/>
            </a:pPr>
            <a:endParaRPr lang="en-US" altLang="fr-FR" sz="800" b="1" u="sng" dirty="0" smtClean="0">
              <a:solidFill>
                <a:srgbClr val="0070C0"/>
              </a:solidFill>
              <a:latin typeface="Tahoma" pitchFamily="-16" charset="0"/>
            </a:endParaRPr>
          </a:p>
          <a:p>
            <a:pPr marL="0" indent="0" eaLnBrk="1" fontAlgn="base" hangingPunct="1">
              <a:lnSpc>
                <a:spcPct val="80000"/>
              </a:lnSpc>
              <a:spcBef>
                <a:spcPct val="50000"/>
              </a:spcBef>
              <a:spcAft>
                <a:spcPct val="0"/>
              </a:spcAft>
              <a:buNone/>
            </a:pPr>
            <a:endParaRPr lang="en-US" altLang="fr-FR" sz="800" b="1" u="sng" dirty="0" smtClean="0">
              <a:solidFill>
                <a:srgbClr val="0070C0"/>
              </a:solidFill>
              <a:latin typeface="Tahoma" pitchFamily="-16" charset="0"/>
            </a:endParaRPr>
          </a:p>
          <a:p>
            <a:pPr marL="0" indent="0" eaLnBrk="1" fontAlgn="base" hangingPunct="1">
              <a:lnSpc>
                <a:spcPct val="80000"/>
              </a:lnSpc>
              <a:spcBef>
                <a:spcPct val="50000"/>
              </a:spcBef>
              <a:spcAft>
                <a:spcPct val="0"/>
              </a:spcAft>
              <a:buNone/>
            </a:pPr>
            <a:endParaRPr lang="en-US" altLang="fr-FR" sz="800" b="1" u="sng" dirty="0" smtClean="0">
              <a:solidFill>
                <a:srgbClr val="0070C0"/>
              </a:solidFill>
              <a:latin typeface="Tahoma" pitchFamily="-16" charset="0"/>
            </a:endParaRPr>
          </a:p>
          <a:p>
            <a:pPr marL="0" indent="0" eaLnBrk="1" fontAlgn="base" hangingPunct="1">
              <a:lnSpc>
                <a:spcPct val="80000"/>
              </a:lnSpc>
              <a:spcBef>
                <a:spcPct val="50000"/>
              </a:spcBef>
              <a:spcAft>
                <a:spcPct val="0"/>
              </a:spcAft>
              <a:buNone/>
            </a:pPr>
            <a:endParaRPr lang="en-US" altLang="fr-FR" sz="800" b="1" u="sng" dirty="0" smtClean="0">
              <a:solidFill>
                <a:srgbClr val="0070C0"/>
              </a:solidFill>
              <a:latin typeface="Tahoma" pitchFamily="-16" charset="0"/>
            </a:endParaRPr>
          </a:p>
          <a:p>
            <a:pPr marL="0" indent="0" eaLnBrk="1" fontAlgn="base" hangingPunct="1">
              <a:lnSpc>
                <a:spcPct val="80000"/>
              </a:lnSpc>
              <a:spcBef>
                <a:spcPct val="50000"/>
              </a:spcBef>
              <a:spcAft>
                <a:spcPct val="0"/>
              </a:spcAft>
              <a:buNone/>
            </a:pPr>
            <a:r>
              <a:rPr lang="en-US" altLang="fr-FR" sz="800" b="1" dirty="0" smtClean="0">
                <a:solidFill>
                  <a:srgbClr val="0070C0"/>
                </a:solidFill>
                <a:latin typeface="Tahoma" pitchFamily="-16" charset="0"/>
              </a:rPr>
              <a:t>Histological development of gonads </a:t>
            </a:r>
          </a:p>
          <a:p>
            <a:pPr lvl="0" eaLnBrk="1" fontAlgn="base" hangingPunct="1">
              <a:lnSpc>
                <a:spcPct val="80000"/>
              </a:lnSpc>
              <a:spcBef>
                <a:spcPct val="50000"/>
              </a:spcBef>
              <a:spcAft>
                <a:spcPct val="0"/>
              </a:spcAft>
              <a:defRPr/>
            </a:pPr>
            <a:r>
              <a:rPr lang="en-US" altLang="fr-FR" sz="800" kern="0" dirty="0" smtClean="0">
                <a:solidFill>
                  <a:srgbClr val="0070C0"/>
                </a:solidFill>
                <a:latin typeface="Tahoma" pitchFamily="-16" charset="0"/>
              </a:rPr>
              <a:t>Sampling dates: 10, 15, 20, 25, 35, 45, 55 and 70 days post-hatching (</a:t>
            </a:r>
            <a:r>
              <a:rPr lang="en-US" altLang="fr-FR" sz="800" kern="0" dirty="0" err="1" smtClean="0">
                <a:solidFill>
                  <a:srgbClr val="0070C0"/>
                </a:solidFill>
                <a:latin typeface="Tahoma" pitchFamily="-16" charset="0"/>
              </a:rPr>
              <a:t>dhp</a:t>
            </a:r>
            <a:r>
              <a:rPr lang="en-US" altLang="fr-FR" sz="800" kern="0" dirty="0" smtClean="0">
                <a:solidFill>
                  <a:srgbClr val="0070C0"/>
                </a:solidFill>
                <a:latin typeface="Tahoma" pitchFamily="-16" charset="0"/>
              </a:rPr>
              <a:t>).</a:t>
            </a:r>
          </a:p>
          <a:p>
            <a:pPr lvl="0" eaLnBrk="1" fontAlgn="base" hangingPunct="1">
              <a:lnSpc>
                <a:spcPct val="80000"/>
              </a:lnSpc>
              <a:spcBef>
                <a:spcPct val="50000"/>
              </a:spcBef>
              <a:spcAft>
                <a:spcPct val="0"/>
              </a:spcAft>
              <a:defRPr/>
            </a:pPr>
            <a:r>
              <a:rPr lang="en-US" altLang="fr-FR" sz="800" kern="0" dirty="0" smtClean="0">
                <a:solidFill>
                  <a:srgbClr val="0070C0"/>
                </a:solidFill>
                <a:latin typeface="Tahoma" pitchFamily="-16" charset="0"/>
              </a:rPr>
              <a:t>10 fish randomly sampled and sacrificed. </a:t>
            </a:r>
          </a:p>
          <a:p>
            <a:pPr lvl="0" eaLnBrk="1" fontAlgn="base" hangingPunct="1">
              <a:lnSpc>
                <a:spcPct val="80000"/>
              </a:lnSpc>
              <a:spcBef>
                <a:spcPct val="50000"/>
              </a:spcBef>
              <a:spcAft>
                <a:spcPct val="0"/>
              </a:spcAft>
              <a:defRPr/>
            </a:pPr>
            <a:r>
              <a:rPr lang="en-US" altLang="fr-FR" sz="800" dirty="0" smtClean="0">
                <a:solidFill>
                  <a:srgbClr val="0070C0"/>
                </a:solidFill>
                <a:latin typeface="Tahoma" pitchFamily="-16" charset="0"/>
              </a:rPr>
              <a:t>Observation by </a:t>
            </a:r>
            <a:r>
              <a:rPr lang="en-US" altLang="fr-FR" sz="800" dirty="0" err="1" smtClean="0">
                <a:solidFill>
                  <a:srgbClr val="0070C0"/>
                </a:solidFill>
                <a:latin typeface="Tahoma" pitchFamily="-16" charset="0"/>
              </a:rPr>
              <a:t>henatoxylin</a:t>
            </a:r>
            <a:r>
              <a:rPr lang="en-US" altLang="fr-FR" sz="800" dirty="0" smtClean="0">
                <a:solidFill>
                  <a:srgbClr val="0070C0"/>
                </a:solidFill>
                <a:latin typeface="Tahoma" pitchFamily="-16" charset="0"/>
              </a:rPr>
              <a:t>-eosin coloration</a:t>
            </a:r>
            <a:endParaRPr lang="en-US" altLang="fr-FR" sz="800" kern="0" dirty="0">
              <a:solidFill>
                <a:srgbClr val="0070C0"/>
              </a:solidFill>
              <a:latin typeface="Tahoma" pitchFamily="-16" charset="0"/>
            </a:endParaRPr>
          </a:p>
        </p:txBody>
      </p:sp>
      <p:sp>
        <p:nvSpPr>
          <p:cNvPr id="70" name="Text Box 229"/>
          <p:cNvSpPr txBox="1">
            <a:spLocks noChangeArrowheads="1"/>
          </p:cNvSpPr>
          <p:nvPr/>
        </p:nvSpPr>
        <p:spPr bwMode="auto">
          <a:xfrm>
            <a:off x="660301" y="5346700"/>
            <a:ext cx="22815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en-US" altLang="fr-FR" sz="600" dirty="0" smtClean="0">
                <a:solidFill>
                  <a:srgbClr val="0070C0"/>
                </a:solidFill>
                <a:latin typeface="Tahoma" pitchFamily="-16" charset="0"/>
              </a:rPr>
              <a:t>Microscopic identification of testis (left) and ovary (right) of 52g African catfish (magnification 40x).</a:t>
            </a:r>
            <a:endParaRPr lang="en-US" altLang="fr-FR" sz="600" dirty="0">
              <a:solidFill>
                <a:srgbClr val="0070C0"/>
              </a:solidFill>
              <a:latin typeface="Tahoma" pitchFamily="-16" charset="0"/>
            </a:endParaRPr>
          </a:p>
        </p:txBody>
      </p:sp>
      <p:sp>
        <p:nvSpPr>
          <p:cNvPr id="80" name="Text Box 249"/>
          <p:cNvSpPr txBox="1">
            <a:spLocks noChangeArrowheads="1"/>
          </p:cNvSpPr>
          <p:nvPr/>
        </p:nvSpPr>
        <p:spPr bwMode="auto">
          <a:xfrm>
            <a:off x="137476" y="7938988"/>
            <a:ext cx="7207200" cy="851297"/>
          </a:xfrm>
          <a:prstGeom prst="roundRect">
            <a:avLst/>
          </a:prstGeom>
          <a:ln/>
          <a:extLst/>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fontAlgn="base" hangingPunct="1">
              <a:spcBef>
                <a:spcPct val="0"/>
              </a:spcBef>
              <a:spcAft>
                <a:spcPct val="0"/>
              </a:spcAft>
              <a:buNone/>
            </a:pPr>
            <a:r>
              <a:rPr lang="en-US" altLang="fr-FR" sz="1200" b="1" u="sng" dirty="0">
                <a:solidFill>
                  <a:srgbClr val="0070C0"/>
                </a:solidFill>
                <a:latin typeface="Comic Sans MS" pitchFamily="-16" charset="0"/>
              </a:rPr>
              <a:t>Discussions and Conclusions</a:t>
            </a:r>
            <a:endParaRPr lang="en-US" altLang="fr-FR" sz="1200" b="1" u="sng" dirty="0">
              <a:solidFill>
                <a:srgbClr val="0070C0"/>
              </a:solidFill>
              <a:latin typeface="Garamond" pitchFamily="-16" charset="0"/>
            </a:endParaRPr>
          </a:p>
          <a:p>
            <a:pPr marL="269875" algn="just" eaLnBrk="1" fontAlgn="base" hangingPunct="1">
              <a:spcBef>
                <a:spcPct val="0"/>
              </a:spcBef>
              <a:spcAft>
                <a:spcPct val="0"/>
              </a:spcAft>
              <a:buNone/>
            </a:pPr>
            <a:r>
              <a:rPr lang="en-US" altLang="fr-FR" sz="800" dirty="0" smtClean="0">
                <a:solidFill>
                  <a:srgbClr val="0070C0"/>
                </a:solidFill>
                <a:latin typeface="Tahoma" pitchFamily="-16" charset="0"/>
              </a:rPr>
              <a:t>The maximum thermosensitive period were ranged from D6 to D8 post-hatching and fluctuate highly according the family. Our results clearly showed that in African catfish, thermosensitivity period occur long before histologically complete differentiation of gonad at 45 dph. Thus, high temperature do not act directly on differentiate gonad to induce masculinization. This suggest implication of brain, PGCs and epigenetic regulation of genes implicated in sex differentiation process, on Temperature </a:t>
            </a:r>
            <a:r>
              <a:rPr lang="en-US" altLang="fr-FR" sz="800" smtClean="0">
                <a:solidFill>
                  <a:srgbClr val="0070C0"/>
                </a:solidFill>
                <a:latin typeface="Tahoma" pitchFamily="-16" charset="0"/>
              </a:rPr>
              <a:t>sex-determinism process in </a:t>
            </a:r>
            <a:r>
              <a:rPr lang="en-US" altLang="fr-FR" sz="800" dirty="0" smtClean="0">
                <a:solidFill>
                  <a:srgbClr val="0070C0"/>
                </a:solidFill>
                <a:latin typeface="Tahoma" pitchFamily="-16" charset="0"/>
              </a:rPr>
              <a:t>African catfish.</a:t>
            </a:r>
            <a:endParaRPr lang="en-US" altLang="fr-FR" sz="800" dirty="0">
              <a:solidFill>
                <a:srgbClr val="0070C0"/>
              </a:solidFill>
              <a:latin typeface="Tahoma" pitchFamily="-16" charset="0"/>
            </a:endParaRPr>
          </a:p>
        </p:txBody>
      </p:sp>
      <p:pic>
        <p:nvPicPr>
          <p:cNvPr id="96" name="Picture 4" descr="logo Ul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8725" y="86689"/>
            <a:ext cx="979895" cy="714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 descr="F:\DSC00190.JPG"/>
          <p:cNvPicPr>
            <a:picLocks noChangeAspect="1" noChangeArrowheads="1"/>
          </p:cNvPicPr>
          <p:nvPr/>
        </p:nvPicPr>
        <p:blipFill rotWithShape="1">
          <a:blip r:embed="rId4" cstate="print"/>
          <a:srcRect l="2057"/>
          <a:stretch/>
        </p:blipFill>
        <p:spPr bwMode="auto">
          <a:xfrm>
            <a:off x="732309" y="5634521"/>
            <a:ext cx="976065" cy="747427"/>
          </a:xfrm>
          <a:prstGeom prst="rect">
            <a:avLst/>
          </a:prstGeom>
          <a:noFill/>
        </p:spPr>
      </p:pic>
      <p:pic>
        <p:nvPicPr>
          <p:cNvPr id="28" name="Picture 3" descr="F:\DSC00164.JPG"/>
          <p:cNvPicPr>
            <a:picLocks noChangeAspect="1" noChangeArrowheads="1"/>
          </p:cNvPicPr>
          <p:nvPr/>
        </p:nvPicPr>
        <p:blipFill rotWithShape="1">
          <a:blip r:embed="rId5" cstate="print"/>
          <a:srcRect l="3163"/>
          <a:stretch/>
        </p:blipFill>
        <p:spPr bwMode="auto">
          <a:xfrm>
            <a:off x="1884437" y="5635175"/>
            <a:ext cx="965048" cy="747427"/>
          </a:xfrm>
          <a:prstGeom prst="rect">
            <a:avLst/>
          </a:prstGeom>
          <a:noFill/>
        </p:spPr>
      </p:pic>
      <p:sp>
        <p:nvSpPr>
          <p:cNvPr id="34" name="Rectangle 255"/>
          <p:cNvSpPr>
            <a:spLocks noChangeArrowheads="1"/>
          </p:cNvSpPr>
          <p:nvPr/>
        </p:nvSpPr>
        <p:spPr bwMode="auto">
          <a:xfrm>
            <a:off x="3782973" y="3037517"/>
            <a:ext cx="3623330" cy="4619036"/>
          </a:xfrm>
          <a:prstGeom prst="round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lvl1pPr marL="95250" indent="-952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eaLnBrk="1" fontAlgn="base" hangingPunct="1">
              <a:lnSpc>
                <a:spcPct val="80000"/>
              </a:lnSpc>
              <a:spcBef>
                <a:spcPct val="50000"/>
              </a:spcBef>
              <a:spcAft>
                <a:spcPct val="0"/>
              </a:spcAft>
              <a:buNone/>
            </a:pPr>
            <a:r>
              <a:rPr lang="en-US" altLang="fr-FR" sz="1200" b="1" u="sng" dirty="0">
                <a:solidFill>
                  <a:srgbClr val="0070C0"/>
                </a:solidFill>
                <a:uFill>
                  <a:solidFill>
                    <a:srgbClr val="0070C0"/>
                  </a:solidFill>
                </a:uFill>
                <a:latin typeface="Comic Sans MS" pitchFamily="-16" charset="0"/>
              </a:rPr>
              <a:t>Results</a:t>
            </a:r>
            <a:endParaRPr lang="en-US" altLang="fr-FR" sz="1050" b="1" u="sng" dirty="0">
              <a:solidFill>
                <a:srgbClr val="0070C0"/>
              </a:solidFill>
              <a:uFill>
                <a:solidFill>
                  <a:srgbClr val="0070C0"/>
                </a:solidFill>
              </a:uFill>
              <a:latin typeface="Comic Sans MS" pitchFamily="-16" charset="0"/>
            </a:endParaRPr>
          </a:p>
          <a:p>
            <a:pPr marL="0" indent="0" eaLnBrk="1" fontAlgn="base" hangingPunct="1">
              <a:lnSpc>
                <a:spcPct val="80000"/>
              </a:lnSpc>
              <a:spcBef>
                <a:spcPct val="50000"/>
              </a:spcBef>
              <a:spcAft>
                <a:spcPct val="0"/>
              </a:spcAft>
              <a:buNone/>
            </a:pPr>
            <a:r>
              <a:rPr lang="en-US" altLang="fr-FR" sz="800" b="1" dirty="0" smtClean="0">
                <a:solidFill>
                  <a:srgbClr val="0070C0"/>
                </a:solidFill>
                <a:latin typeface="Tahoma" pitchFamily="-16" charset="0"/>
              </a:rPr>
              <a:t>Effect of high temperature</a:t>
            </a:r>
          </a:p>
          <a:p>
            <a:pPr algn="just" eaLnBrk="1" fontAlgn="base" hangingPunct="1">
              <a:spcBef>
                <a:spcPct val="50000"/>
              </a:spcBef>
              <a:spcAft>
                <a:spcPct val="0"/>
              </a:spcAft>
            </a:pPr>
            <a:r>
              <a:rPr lang="en-US" altLang="fr-FR" sz="800" dirty="0" smtClean="0">
                <a:solidFill>
                  <a:srgbClr val="0070C0"/>
                </a:solidFill>
                <a:latin typeface="Tahoma" pitchFamily="-16" charset="0"/>
              </a:rPr>
              <a:t>Highest thermosensitive period (inversion rate: 93%) range from D6 to D8 post-hatching (Fig.2)</a:t>
            </a:r>
          </a:p>
          <a:p>
            <a:pPr algn="just" eaLnBrk="1" fontAlgn="base" hangingPunct="1">
              <a:spcBef>
                <a:spcPct val="50000"/>
              </a:spcBef>
              <a:spcAft>
                <a:spcPct val="0"/>
              </a:spcAft>
            </a:pPr>
            <a:r>
              <a:rPr lang="en-US" altLang="fr-FR" sz="800" dirty="0" smtClean="0">
                <a:solidFill>
                  <a:srgbClr val="0070C0"/>
                </a:solidFill>
                <a:latin typeface="Tahoma" pitchFamily="-16" charset="0"/>
              </a:rPr>
              <a:t>Applied from D6 to D8, high temperature (36°C) induce </a:t>
            </a:r>
            <a:r>
              <a:rPr lang="en-US" altLang="fr-FR" sz="800" dirty="0" err="1" smtClean="0">
                <a:solidFill>
                  <a:srgbClr val="0070C0"/>
                </a:solidFill>
                <a:latin typeface="Tahoma" pitchFamily="-16" charset="0"/>
              </a:rPr>
              <a:t>singnificant</a:t>
            </a:r>
            <a:r>
              <a:rPr lang="en-US" altLang="fr-FR" sz="800" dirty="0" smtClean="0">
                <a:solidFill>
                  <a:srgbClr val="0070C0"/>
                </a:solidFill>
                <a:latin typeface="Tahoma" pitchFamily="-16" charset="0"/>
              </a:rPr>
              <a:t> skewed sex-ratio toward male phenotype (25 to 100% </a:t>
            </a:r>
            <a:r>
              <a:rPr lang="en-US" altLang="fr-FR" sz="800" dirty="0" err="1" smtClean="0">
                <a:solidFill>
                  <a:srgbClr val="0070C0"/>
                </a:solidFill>
                <a:latin typeface="Tahoma" pitchFamily="-16" charset="0"/>
              </a:rPr>
              <a:t>masculinisation</a:t>
            </a:r>
            <a:r>
              <a:rPr lang="en-US" altLang="fr-FR" sz="800" dirty="0" smtClean="0">
                <a:solidFill>
                  <a:srgbClr val="0070C0"/>
                </a:solidFill>
                <a:latin typeface="Tahoma" pitchFamily="-16" charset="0"/>
              </a:rPr>
              <a:t> rate) in all progenies of 19 full-sib families,</a:t>
            </a:r>
          </a:p>
          <a:p>
            <a:pPr marL="0" indent="0" eaLnBrk="1" fontAlgn="base" hangingPunct="1">
              <a:lnSpc>
                <a:spcPct val="80000"/>
              </a:lnSpc>
              <a:spcBef>
                <a:spcPct val="50000"/>
              </a:spcBef>
              <a:spcAft>
                <a:spcPct val="0"/>
              </a:spcAft>
              <a:buNone/>
            </a:pPr>
            <a:r>
              <a:rPr lang="en-US" altLang="fr-FR" sz="800" dirty="0" smtClean="0">
                <a:solidFill>
                  <a:srgbClr val="0070C0"/>
                </a:solidFill>
                <a:latin typeface="Tahoma" pitchFamily="-16" charset="0"/>
              </a:rPr>
              <a:t>	                    </a:t>
            </a:r>
          </a:p>
          <a:p>
            <a:pPr eaLnBrk="1" fontAlgn="base" hangingPunct="1">
              <a:lnSpc>
                <a:spcPct val="80000"/>
              </a:lnSpc>
              <a:spcBef>
                <a:spcPct val="50000"/>
              </a:spcBef>
              <a:spcAft>
                <a:spcPct val="0"/>
              </a:spcAft>
            </a:pPr>
            <a:endParaRPr lang="en-US" altLang="fr-FR" sz="800" dirty="0" smtClean="0">
              <a:solidFill>
                <a:srgbClr val="0070C0"/>
              </a:solidFill>
              <a:latin typeface="Tahoma" pitchFamily="-16" charset="0"/>
            </a:endParaRPr>
          </a:p>
          <a:p>
            <a:pPr eaLnBrk="1" fontAlgn="base" hangingPunct="1">
              <a:lnSpc>
                <a:spcPct val="80000"/>
              </a:lnSpc>
              <a:spcBef>
                <a:spcPct val="50000"/>
              </a:spcBef>
              <a:spcAft>
                <a:spcPct val="0"/>
              </a:spcAft>
            </a:pPr>
            <a:endParaRPr lang="en-US" altLang="fr-FR" sz="800" dirty="0" smtClean="0">
              <a:solidFill>
                <a:srgbClr val="0070C0"/>
              </a:solidFill>
              <a:latin typeface="Tahoma" pitchFamily="-16" charset="0"/>
            </a:endParaRPr>
          </a:p>
          <a:p>
            <a:pPr eaLnBrk="1" fontAlgn="base" hangingPunct="1">
              <a:lnSpc>
                <a:spcPct val="80000"/>
              </a:lnSpc>
              <a:spcBef>
                <a:spcPct val="50000"/>
              </a:spcBef>
              <a:spcAft>
                <a:spcPct val="0"/>
              </a:spcAft>
            </a:pPr>
            <a:endParaRPr lang="en-US" altLang="fr-FR" sz="800" dirty="0" smtClean="0">
              <a:solidFill>
                <a:srgbClr val="0070C0"/>
              </a:solidFill>
              <a:latin typeface="Tahoma" pitchFamily="-16" charset="0"/>
            </a:endParaRPr>
          </a:p>
          <a:p>
            <a:pPr eaLnBrk="1" fontAlgn="base" hangingPunct="1">
              <a:lnSpc>
                <a:spcPct val="80000"/>
              </a:lnSpc>
              <a:spcBef>
                <a:spcPct val="50000"/>
              </a:spcBef>
              <a:spcAft>
                <a:spcPct val="0"/>
              </a:spcAft>
            </a:pPr>
            <a:endParaRPr lang="en-US" altLang="fr-FR" sz="800" dirty="0" smtClean="0">
              <a:solidFill>
                <a:srgbClr val="0070C0"/>
              </a:solidFill>
              <a:latin typeface="Tahoma" pitchFamily="-16" charset="0"/>
            </a:endParaRPr>
          </a:p>
          <a:p>
            <a:pPr eaLnBrk="1" fontAlgn="base" hangingPunct="1">
              <a:lnSpc>
                <a:spcPct val="80000"/>
              </a:lnSpc>
              <a:spcBef>
                <a:spcPct val="50000"/>
              </a:spcBef>
              <a:spcAft>
                <a:spcPct val="0"/>
              </a:spcAft>
            </a:pPr>
            <a:endParaRPr lang="en-US" altLang="fr-FR" sz="800" dirty="0" smtClean="0">
              <a:solidFill>
                <a:srgbClr val="0070C0"/>
              </a:solidFill>
              <a:latin typeface="Tahoma" pitchFamily="-16" charset="0"/>
            </a:endParaRPr>
          </a:p>
          <a:p>
            <a:pPr eaLnBrk="1" fontAlgn="base" hangingPunct="1">
              <a:lnSpc>
                <a:spcPct val="80000"/>
              </a:lnSpc>
              <a:spcBef>
                <a:spcPct val="50000"/>
              </a:spcBef>
              <a:spcAft>
                <a:spcPct val="0"/>
              </a:spcAft>
            </a:pPr>
            <a:endParaRPr lang="en-US" altLang="fr-FR" sz="800" dirty="0" smtClean="0">
              <a:solidFill>
                <a:srgbClr val="0070C0"/>
              </a:solidFill>
              <a:latin typeface="Tahoma" pitchFamily="-16" charset="0"/>
            </a:endParaRPr>
          </a:p>
          <a:p>
            <a:pPr eaLnBrk="1" fontAlgn="base" hangingPunct="1">
              <a:lnSpc>
                <a:spcPct val="80000"/>
              </a:lnSpc>
              <a:spcBef>
                <a:spcPct val="50000"/>
              </a:spcBef>
              <a:spcAft>
                <a:spcPct val="0"/>
              </a:spcAft>
            </a:pPr>
            <a:endParaRPr lang="en-US" altLang="fr-FR" sz="800" dirty="0" smtClean="0">
              <a:solidFill>
                <a:srgbClr val="0070C0"/>
              </a:solidFill>
              <a:latin typeface="Tahoma" pitchFamily="-16" charset="0"/>
            </a:endParaRPr>
          </a:p>
          <a:p>
            <a:pPr eaLnBrk="1" fontAlgn="base" hangingPunct="1">
              <a:lnSpc>
                <a:spcPct val="80000"/>
              </a:lnSpc>
              <a:spcBef>
                <a:spcPct val="50000"/>
              </a:spcBef>
              <a:spcAft>
                <a:spcPct val="0"/>
              </a:spcAft>
            </a:pPr>
            <a:endParaRPr lang="en-US" altLang="fr-FR" sz="800" dirty="0" smtClean="0">
              <a:solidFill>
                <a:srgbClr val="0070C0"/>
              </a:solidFill>
              <a:latin typeface="Tahoma" pitchFamily="-16" charset="0"/>
            </a:endParaRPr>
          </a:p>
          <a:p>
            <a:pPr marL="0" indent="0" algn="just" eaLnBrk="1" fontAlgn="base" hangingPunct="1">
              <a:spcBef>
                <a:spcPct val="50000"/>
              </a:spcBef>
              <a:spcAft>
                <a:spcPct val="0"/>
              </a:spcAft>
              <a:buNone/>
            </a:pPr>
            <a:r>
              <a:rPr lang="en-US" altLang="fr-FR" sz="600" dirty="0" smtClean="0">
                <a:solidFill>
                  <a:srgbClr val="0070C0"/>
                </a:solidFill>
                <a:latin typeface="Tahoma" pitchFamily="-16" charset="0"/>
              </a:rPr>
              <a:t>Fig.2: Effect of high temperature treatment (36°C) from hatching – D0 – until 29 dph during 3 days on masculinization rate (%).</a:t>
            </a:r>
          </a:p>
          <a:p>
            <a:pPr marL="0" indent="0" eaLnBrk="1" fontAlgn="base" hangingPunct="1">
              <a:lnSpc>
                <a:spcPct val="80000"/>
              </a:lnSpc>
              <a:spcBef>
                <a:spcPct val="50000"/>
              </a:spcBef>
              <a:spcAft>
                <a:spcPct val="0"/>
              </a:spcAft>
              <a:buNone/>
            </a:pPr>
            <a:r>
              <a:rPr lang="en-US" altLang="fr-FR" sz="800" b="1" dirty="0" smtClean="0">
                <a:solidFill>
                  <a:srgbClr val="0070C0"/>
                </a:solidFill>
                <a:latin typeface="Tahoma" pitchFamily="-16" charset="0"/>
              </a:rPr>
              <a:t>Histological development of gonads </a:t>
            </a:r>
          </a:p>
          <a:p>
            <a:pPr eaLnBrk="1" fontAlgn="base" hangingPunct="1">
              <a:lnSpc>
                <a:spcPct val="80000"/>
              </a:lnSpc>
              <a:spcBef>
                <a:spcPct val="50000"/>
              </a:spcBef>
              <a:spcAft>
                <a:spcPct val="0"/>
              </a:spcAft>
              <a:defRPr/>
            </a:pPr>
            <a:r>
              <a:rPr lang="en-US" altLang="fr-FR" sz="800" kern="0" dirty="0" smtClean="0">
                <a:solidFill>
                  <a:srgbClr val="0070C0"/>
                </a:solidFill>
                <a:latin typeface="Tahoma" pitchFamily="-16" charset="0"/>
              </a:rPr>
              <a:t>Undifferentiated gonads at 10 dph (Pict.1 A), only somatic cells (SCs) and primordial </a:t>
            </a:r>
            <a:r>
              <a:rPr lang="en-US" altLang="fr-FR" sz="800" kern="0" dirty="0">
                <a:solidFill>
                  <a:srgbClr val="0070C0"/>
                </a:solidFill>
                <a:latin typeface="Tahoma" pitchFamily="-16" charset="0"/>
              </a:rPr>
              <a:t>germ </a:t>
            </a:r>
            <a:r>
              <a:rPr lang="en-US" altLang="fr-FR" sz="800" kern="0" dirty="0" smtClean="0">
                <a:solidFill>
                  <a:srgbClr val="0070C0"/>
                </a:solidFill>
                <a:latin typeface="Tahoma" pitchFamily="-16" charset="0"/>
              </a:rPr>
              <a:t>cells (PGCs) and are present in gonad structure.</a:t>
            </a:r>
          </a:p>
          <a:p>
            <a:pPr eaLnBrk="1" fontAlgn="base" hangingPunct="1">
              <a:lnSpc>
                <a:spcPct val="80000"/>
              </a:lnSpc>
              <a:spcBef>
                <a:spcPct val="50000"/>
              </a:spcBef>
              <a:spcAft>
                <a:spcPct val="0"/>
              </a:spcAft>
              <a:defRPr/>
            </a:pPr>
            <a:r>
              <a:rPr lang="en-US" altLang="fr-FR" sz="800" kern="0" dirty="0" smtClean="0">
                <a:solidFill>
                  <a:srgbClr val="0070C0"/>
                </a:solidFill>
                <a:latin typeface="Tahoma" pitchFamily="-16" charset="0"/>
              </a:rPr>
              <a:t>First signs of ovarian differentiation at 25 </a:t>
            </a:r>
            <a:r>
              <a:rPr lang="en-US" altLang="fr-FR" sz="800" kern="0" dirty="0">
                <a:solidFill>
                  <a:srgbClr val="0070C0"/>
                </a:solidFill>
                <a:latin typeface="Tahoma" pitchFamily="-16" charset="0"/>
              </a:rPr>
              <a:t>dph (Pict.1 B</a:t>
            </a:r>
            <a:r>
              <a:rPr lang="en-US" altLang="fr-FR" sz="800" kern="0" dirty="0" smtClean="0">
                <a:solidFill>
                  <a:srgbClr val="0070C0"/>
                </a:solidFill>
                <a:latin typeface="Tahoma" pitchFamily="-16" charset="0"/>
              </a:rPr>
              <a:t>).</a:t>
            </a:r>
          </a:p>
          <a:p>
            <a:pPr eaLnBrk="1" fontAlgn="base" hangingPunct="1">
              <a:lnSpc>
                <a:spcPct val="80000"/>
              </a:lnSpc>
              <a:spcBef>
                <a:spcPct val="50000"/>
              </a:spcBef>
              <a:spcAft>
                <a:spcPct val="0"/>
              </a:spcAft>
              <a:defRPr/>
            </a:pPr>
            <a:r>
              <a:rPr lang="en-US" altLang="fr-FR" sz="800" kern="0" dirty="0" smtClean="0">
                <a:solidFill>
                  <a:srgbClr val="0070C0"/>
                </a:solidFill>
                <a:latin typeface="Tahoma" pitchFamily="-16" charset="0"/>
              </a:rPr>
              <a:t>Sex histological complete differentiation at 45 </a:t>
            </a:r>
            <a:r>
              <a:rPr lang="en-US" altLang="fr-FR" sz="800" kern="0" dirty="0" err="1" smtClean="0">
                <a:solidFill>
                  <a:srgbClr val="0070C0"/>
                </a:solidFill>
                <a:latin typeface="Tahoma" pitchFamily="-16" charset="0"/>
              </a:rPr>
              <a:t>dhp</a:t>
            </a:r>
            <a:r>
              <a:rPr lang="en-US" altLang="fr-FR" sz="800" kern="0" dirty="0">
                <a:solidFill>
                  <a:srgbClr val="0070C0"/>
                </a:solidFill>
                <a:latin typeface="Tahoma" pitchFamily="-16" charset="0"/>
              </a:rPr>
              <a:t> (Pict.1 C</a:t>
            </a:r>
            <a:r>
              <a:rPr lang="en-US" altLang="fr-FR" sz="800" kern="0" dirty="0" smtClean="0">
                <a:solidFill>
                  <a:srgbClr val="0070C0"/>
                </a:solidFill>
                <a:latin typeface="Tahoma" pitchFamily="-16" charset="0"/>
              </a:rPr>
              <a:t>, D).</a:t>
            </a:r>
          </a:p>
          <a:p>
            <a:pPr eaLnBrk="1" fontAlgn="base" hangingPunct="1">
              <a:lnSpc>
                <a:spcPct val="80000"/>
              </a:lnSpc>
              <a:spcBef>
                <a:spcPct val="50000"/>
              </a:spcBef>
              <a:spcAft>
                <a:spcPct val="0"/>
              </a:spcAft>
              <a:defRPr/>
            </a:pPr>
            <a:endParaRPr lang="en-US" altLang="fr-FR" sz="800" b="1" u="sng" kern="0" dirty="0" smtClean="0">
              <a:solidFill>
                <a:srgbClr val="0070C0"/>
              </a:solidFill>
              <a:latin typeface="Tahoma" pitchFamily="-16" charset="0"/>
            </a:endParaRPr>
          </a:p>
          <a:p>
            <a:pPr eaLnBrk="1" fontAlgn="base" hangingPunct="1">
              <a:lnSpc>
                <a:spcPct val="80000"/>
              </a:lnSpc>
              <a:spcBef>
                <a:spcPct val="50000"/>
              </a:spcBef>
              <a:spcAft>
                <a:spcPct val="0"/>
              </a:spcAft>
              <a:defRPr/>
            </a:pPr>
            <a:endParaRPr lang="en-US" altLang="fr-FR" sz="800" b="1" u="sng" kern="0" dirty="0" smtClean="0">
              <a:solidFill>
                <a:srgbClr val="0070C0"/>
              </a:solidFill>
              <a:latin typeface="Tahoma" pitchFamily="-16" charset="0"/>
            </a:endParaRPr>
          </a:p>
          <a:p>
            <a:pPr eaLnBrk="1" fontAlgn="base" hangingPunct="1">
              <a:lnSpc>
                <a:spcPct val="80000"/>
              </a:lnSpc>
              <a:spcBef>
                <a:spcPct val="50000"/>
              </a:spcBef>
              <a:spcAft>
                <a:spcPct val="0"/>
              </a:spcAft>
              <a:defRPr/>
            </a:pPr>
            <a:endParaRPr lang="en-US" altLang="fr-FR" sz="800" b="1" u="sng" kern="0" dirty="0">
              <a:solidFill>
                <a:srgbClr val="0070C0"/>
              </a:solidFill>
              <a:latin typeface="Tahoma" pitchFamily="-16" charset="0"/>
            </a:endParaRPr>
          </a:p>
          <a:p>
            <a:pPr eaLnBrk="1" fontAlgn="base" hangingPunct="1">
              <a:lnSpc>
                <a:spcPct val="80000"/>
              </a:lnSpc>
              <a:spcBef>
                <a:spcPct val="50000"/>
              </a:spcBef>
              <a:spcAft>
                <a:spcPct val="0"/>
              </a:spcAft>
              <a:defRPr/>
            </a:pPr>
            <a:endParaRPr lang="en-US" altLang="fr-FR" sz="800" b="1" u="sng" kern="0" dirty="0" smtClean="0">
              <a:solidFill>
                <a:srgbClr val="0070C0"/>
              </a:solidFill>
              <a:latin typeface="Tahoma" pitchFamily="-16" charset="0"/>
            </a:endParaRPr>
          </a:p>
        </p:txBody>
      </p:sp>
      <p:sp>
        <p:nvSpPr>
          <p:cNvPr id="35" name="Text Box 249"/>
          <p:cNvSpPr txBox="1">
            <a:spLocks noChangeArrowheads="1"/>
          </p:cNvSpPr>
          <p:nvPr/>
        </p:nvSpPr>
        <p:spPr bwMode="auto">
          <a:xfrm>
            <a:off x="137476" y="8901950"/>
            <a:ext cx="7204941" cy="1154162"/>
          </a:xfrm>
          <a:prstGeom prst="rect">
            <a:avLst/>
          </a:prstGeom>
          <a:ln/>
          <a:extLst/>
        </p:spPr>
        <p:style>
          <a:lnRef idx="1">
            <a:schemeClr val="accent5"/>
          </a:lnRef>
          <a:fillRef idx="2">
            <a:schemeClr val="accent5"/>
          </a:fillRef>
          <a:effectRef idx="1">
            <a:schemeClr val="accent5"/>
          </a:effectRef>
          <a:fontRef idx="minor">
            <a:schemeClr val="dk1"/>
          </a:fontRef>
        </p:style>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eaLnBrk="1" fontAlgn="base" hangingPunct="1">
              <a:spcBef>
                <a:spcPct val="50000"/>
              </a:spcBef>
              <a:spcAft>
                <a:spcPct val="0"/>
              </a:spcAft>
              <a:buNone/>
              <a:defRPr/>
            </a:pPr>
            <a:r>
              <a:rPr lang="en-US" altLang="fr-FR" sz="1200" b="1" u="sng" dirty="0">
                <a:solidFill>
                  <a:srgbClr val="0070C0"/>
                </a:solidFill>
                <a:latin typeface="Comic Sans MS" pitchFamily="-16" charset="0"/>
              </a:rPr>
              <a:t>References</a:t>
            </a:r>
            <a:endParaRPr lang="en-US" altLang="fr-FR" sz="1200" b="1" u="sng" dirty="0">
              <a:solidFill>
                <a:srgbClr val="0070C0"/>
              </a:solidFill>
              <a:latin typeface="Garamond" pitchFamily="-16" charset="0"/>
            </a:endParaRPr>
          </a:p>
          <a:p>
            <a:pPr algn="just" eaLnBrk="1" fontAlgn="base" hangingPunct="1">
              <a:spcBef>
                <a:spcPct val="0"/>
              </a:spcBef>
              <a:spcAft>
                <a:spcPct val="0"/>
              </a:spcAft>
              <a:buNone/>
            </a:pPr>
            <a:endParaRPr lang="en-US" altLang="fr-FR" sz="600" dirty="0" smtClean="0">
              <a:solidFill>
                <a:srgbClr val="0070C0"/>
              </a:solidFill>
              <a:latin typeface="Tahoma" pitchFamily="-16" charset="0"/>
            </a:endParaRPr>
          </a:p>
          <a:p>
            <a:pPr algn="just" eaLnBrk="1" fontAlgn="base" hangingPunct="1">
              <a:spcBef>
                <a:spcPct val="0"/>
              </a:spcBef>
              <a:spcAft>
                <a:spcPct val="0"/>
              </a:spcAft>
              <a:buNone/>
            </a:pPr>
            <a:r>
              <a:rPr lang="en-US" altLang="fr-FR" sz="600" dirty="0" smtClean="0">
                <a:solidFill>
                  <a:srgbClr val="0070C0"/>
                </a:solidFill>
                <a:latin typeface="Tahoma" pitchFamily="-16" charset="0"/>
              </a:rPr>
              <a:t>1. Guerrero-</a:t>
            </a:r>
            <a:r>
              <a:rPr lang="en-US" altLang="fr-FR" sz="600" dirty="0" err="1" smtClean="0">
                <a:solidFill>
                  <a:srgbClr val="0070C0"/>
                </a:solidFill>
                <a:latin typeface="Tahoma" pitchFamily="-16" charset="0"/>
              </a:rPr>
              <a:t>Estèvez</a:t>
            </a:r>
            <a:r>
              <a:rPr lang="en-US" altLang="fr-FR" sz="600" dirty="0" smtClean="0">
                <a:solidFill>
                  <a:srgbClr val="0070C0"/>
                </a:solidFill>
                <a:latin typeface="Tahoma" pitchFamily="-16" charset="0"/>
              </a:rPr>
              <a:t> S, Moreno-Mendoza N (2010) Sexual determination and differentiation in teleost fish. Reviews in Fish Biology and Fisheries, 20, 101-121.</a:t>
            </a:r>
          </a:p>
          <a:p>
            <a:pPr algn="just" eaLnBrk="1" fontAlgn="base" hangingPunct="1">
              <a:spcBef>
                <a:spcPct val="0"/>
              </a:spcBef>
              <a:spcAft>
                <a:spcPct val="0"/>
              </a:spcAft>
              <a:buNone/>
            </a:pPr>
            <a:r>
              <a:rPr lang="en-US" altLang="fr-FR" sz="600" dirty="0" smtClean="0">
                <a:solidFill>
                  <a:srgbClr val="0070C0"/>
                </a:solidFill>
                <a:latin typeface="Tahoma" pitchFamily="-16" charset="0"/>
              </a:rPr>
              <a:t>2. Navarro-Martín L, </a:t>
            </a:r>
            <a:r>
              <a:rPr lang="en-US" altLang="fr-FR" sz="600" dirty="0" err="1" smtClean="0">
                <a:solidFill>
                  <a:srgbClr val="0070C0"/>
                </a:solidFill>
                <a:latin typeface="Tahoma" pitchFamily="-16" charset="0"/>
              </a:rPr>
              <a:t>Viñas</a:t>
            </a:r>
            <a:r>
              <a:rPr lang="en-US" altLang="fr-FR" sz="600" dirty="0" smtClean="0">
                <a:solidFill>
                  <a:srgbClr val="0070C0"/>
                </a:solidFill>
                <a:latin typeface="Tahoma" pitchFamily="-16" charset="0"/>
              </a:rPr>
              <a:t> J, </a:t>
            </a:r>
            <a:r>
              <a:rPr lang="en-US" altLang="fr-FR" sz="600" dirty="0" err="1" smtClean="0">
                <a:solidFill>
                  <a:srgbClr val="0070C0"/>
                </a:solidFill>
                <a:latin typeface="Tahoma" pitchFamily="-16" charset="0"/>
              </a:rPr>
              <a:t>Ribas</a:t>
            </a:r>
            <a:r>
              <a:rPr lang="en-US" altLang="fr-FR" sz="600" dirty="0" smtClean="0">
                <a:solidFill>
                  <a:srgbClr val="0070C0"/>
                </a:solidFill>
                <a:latin typeface="Tahoma" pitchFamily="-16" charset="0"/>
              </a:rPr>
              <a:t> L, </a:t>
            </a:r>
            <a:r>
              <a:rPr lang="en-US" altLang="fr-FR" sz="600" dirty="0" err="1" smtClean="0">
                <a:solidFill>
                  <a:srgbClr val="0070C0"/>
                </a:solidFill>
                <a:latin typeface="Tahoma" pitchFamily="-16" charset="0"/>
              </a:rPr>
              <a:t>Díaz</a:t>
            </a:r>
            <a:r>
              <a:rPr lang="en-US" altLang="fr-FR" sz="600" dirty="0" smtClean="0">
                <a:solidFill>
                  <a:srgbClr val="0070C0"/>
                </a:solidFill>
                <a:latin typeface="Tahoma" pitchFamily="-16" charset="0"/>
              </a:rPr>
              <a:t> N, Gutiérrez A, Di Croce L, </a:t>
            </a:r>
            <a:r>
              <a:rPr lang="en-US" altLang="fr-FR" sz="600" dirty="0" err="1" smtClean="0">
                <a:solidFill>
                  <a:srgbClr val="0070C0"/>
                </a:solidFill>
                <a:latin typeface="Tahoma" pitchFamily="-16" charset="0"/>
              </a:rPr>
              <a:t>Piferrer</a:t>
            </a:r>
            <a:r>
              <a:rPr lang="en-US" altLang="fr-FR" sz="600" dirty="0" smtClean="0">
                <a:solidFill>
                  <a:srgbClr val="0070C0"/>
                </a:solidFill>
                <a:latin typeface="Tahoma" pitchFamily="-16" charset="0"/>
              </a:rPr>
              <a:t> F (2011) DNA methylation of the gonadal aromatase (cyp19a) promoter is involved in temperature-dependent sex ratio shifts in the European sea bass. </a:t>
            </a:r>
            <a:r>
              <a:rPr lang="en-US" altLang="fr-FR" sz="600" dirty="0" err="1" smtClean="0">
                <a:solidFill>
                  <a:srgbClr val="0070C0"/>
                </a:solidFill>
                <a:latin typeface="Tahoma" pitchFamily="-16" charset="0"/>
              </a:rPr>
              <a:t>PLoS</a:t>
            </a:r>
            <a:r>
              <a:rPr lang="en-US" altLang="fr-FR" sz="600" dirty="0" smtClean="0">
                <a:solidFill>
                  <a:srgbClr val="0070C0"/>
                </a:solidFill>
                <a:latin typeface="Tahoma" pitchFamily="-16" charset="0"/>
              </a:rPr>
              <a:t> Genetics, 7.</a:t>
            </a:r>
          </a:p>
          <a:p>
            <a:pPr algn="just" eaLnBrk="1" fontAlgn="base" hangingPunct="1">
              <a:spcBef>
                <a:spcPct val="0"/>
              </a:spcBef>
              <a:spcAft>
                <a:spcPct val="0"/>
              </a:spcAft>
              <a:buNone/>
            </a:pPr>
            <a:r>
              <a:rPr lang="en-US" altLang="fr-FR" sz="600" dirty="0" smtClean="0">
                <a:solidFill>
                  <a:srgbClr val="0070C0"/>
                </a:solidFill>
                <a:latin typeface="Tahoma" pitchFamily="-16" charset="0"/>
              </a:rPr>
              <a:t>3. </a:t>
            </a:r>
            <a:r>
              <a:rPr lang="en-US" altLang="fr-FR" sz="600" dirty="0" err="1" smtClean="0">
                <a:solidFill>
                  <a:srgbClr val="0070C0"/>
                </a:solidFill>
                <a:latin typeface="Tahoma" pitchFamily="-16" charset="0"/>
              </a:rPr>
              <a:t>Piferrer</a:t>
            </a:r>
            <a:r>
              <a:rPr lang="en-US" altLang="fr-FR" sz="600" dirty="0" smtClean="0">
                <a:solidFill>
                  <a:srgbClr val="0070C0"/>
                </a:solidFill>
                <a:latin typeface="Tahoma" pitchFamily="-16" charset="0"/>
              </a:rPr>
              <a:t> F, </a:t>
            </a:r>
            <a:r>
              <a:rPr lang="en-US" altLang="fr-FR" sz="600" dirty="0" err="1" smtClean="0">
                <a:solidFill>
                  <a:srgbClr val="0070C0"/>
                </a:solidFill>
                <a:latin typeface="Tahoma" pitchFamily="-16" charset="0"/>
              </a:rPr>
              <a:t>Ribas</a:t>
            </a:r>
            <a:r>
              <a:rPr lang="en-US" altLang="fr-FR" sz="600" dirty="0" smtClean="0">
                <a:solidFill>
                  <a:srgbClr val="0070C0"/>
                </a:solidFill>
                <a:latin typeface="Tahoma" pitchFamily="-16" charset="0"/>
              </a:rPr>
              <a:t> L, </a:t>
            </a:r>
            <a:r>
              <a:rPr lang="en-US" altLang="fr-FR" sz="600" dirty="0" err="1" smtClean="0">
                <a:solidFill>
                  <a:srgbClr val="0070C0"/>
                </a:solidFill>
                <a:latin typeface="Tahoma" pitchFamily="-16" charset="0"/>
              </a:rPr>
              <a:t>Díaz</a:t>
            </a:r>
            <a:r>
              <a:rPr lang="en-US" altLang="fr-FR" sz="600" dirty="0" smtClean="0">
                <a:solidFill>
                  <a:srgbClr val="0070C0"/>
                </a:solidFill>
                <a:latin typeface="Tahoma" pitchFamily="-16" charset="0"/>
              </a:rPr>
              <a:t> N (2012) Genomic Approaches to Study Genetic and Environmental Influences on Fish Sex Determination and Differentiation. Marine Biotechnology, 14, 591-604</a:t>
            </a:r>
            <a:r>
              <a:rPr lang="en-US" altLang="fr-FR" sz="800" dirty="0" smtClean="0">
                <a:solidFill>
                  <a:srgbClr val="0070C0"/>
                </a:solidFill>
                <a:latin typeface="Tahoma" pitchFamily="-16" charset="0"/>
              </a:rPr>
              <a:t>.</a:t>
            </a:r>
          </a:p>
          <a:p>
            <a:pPr algn="just" eaLnBrk="1" fontAlgn="base" hangingPunct="1">
              <a:spcBef>
                <a:spcPct val="0"/>
              </a:spcBef>
              <a:spcAft>
                <a:spcPct val="0"/>
              </a:spcAft>
              <a:buNone/>
            </a:pPr>
            <a:r>
              <a:rPr lang="en-US" altLang="fr-FR" sz="600" dirty="0">
                <a:solidFill>
                  <a:srgbClr val="0070C0"/>
                </a:solidFill>
                <a:latin typeface="Tahoma" pitchFamily="-16" charset="0"/>
              </a:rPr>
              <a:t>4. Rougeot, C., </a:t>
            </a:r>
            <a:r>
              <a:rPr lang="en-US" altLang="fr-FR" sz="600" dirty="0" err="1">
                <a:solidFill>
                  <a:srgbClr val="0070C0"/>
                </a:solidFill>
                <a:latin typeface="Tahoma" pitchFamily="-16" charset="0"/>
              </a:rPr>
              <a:t>Krim</a:t>
            </a:r>
            <a:r>
              <a:rPr lang="en-US" altLang="fr-FR" sz="600" dirty="0">
                <a:solidFill>
                  <a:srgbClr val="0070C0"/>
                </a:solidFill>
                <a:latin typeface="Tahoma" pitchFamily="-16" charset="0"/>
              </a:rPr>
              <a:t>, A., </a:t>
            </a:r>
            <a:r>
              <a:rPr lang="en-US" altLang="fr-FR" sz="600" dirty="0" err="1">
                <a:solidFill>
                  <a:srgbClr val="0070C0"/>
                </a:solidFill>
                <a:latin typeface="Tahoma" pitchFamily="-16" charset="0"/>
              </a:rPr>
              <a:t>Mandiki</a:t>
            </a:r>
            <a:r>
              <a:rPr lang="en-US" altLang="fr-FR" sz="600" dirty="0">
                <a:solidFill>
                  <a:srgbClr val="0070C0"/>
                </a:solidFill>
                <a:latin typeface="Tahoma" pitchFamily="-16" charset="0"/>
              </a:rPr>
              <a:t>, S.N.M., </a:t>
            </a:r>
            <a:r>
              <a:rPr lang="en-US" altLang="fr-FR" sz="600" dirty="0" err="1">
                <a:solidFill>
                  <a:srgbClr val="0070C0"/>
                </a:solidFill>
                <a:latin typeface="Tahoma" pitchFamily="-16" charset="0"/>
              </a:rPr>
              <a:t>Kestemont</a:t>
            </a:r>
            <a:r>
              <a:rPr lang="en-US" altLang="fr-FR" sz="600" dirty="0">
                <a:solidFill>
                  <a:srgbClr val="0070C0"/>
                </a:solidFill>
                <a:latin typeface="Tahoma" pitchFamily="-16" charset="0"/>
              </a:rPr>
              <a:t>, P. and </a:t>
            </a:r>
            <a:r>
              <a:rPr lang="en-US" altLang="fr-FR" sz="600" dirty="0" err="1">
                <a:solidFill>
                  <a:srgbClr val="0070C0"/>
                </a:solidFill>
                <a:latin typeface="Tahoma" pitchFamily="-16" charset="0"/>
              </a:rPr>
              <a:t>Mélard</a:t>
            </a:r>
            <a:r>
              <a:rPr lang="en-US" altLang="fr-FR" sz="600" dirty="0">
                <a:solidFill>
                  <a:srgbClr val="0070C0"/>
                </a:solidFill>
                <a:latin typeface="Tahoma" pitchFamily="-16" charset="0"/>
              </a:rPr>
              <a:t>, C. (2007). Sex steroid dynamics during embryogenesis and sexual differentiation in Eurasian perch, </a:t>
            </a:r>
            <a:r>
              <a:rPr lang="en-US" altLang="fr-FR" sz="600" dirty="0" err="1">
                <a:solidFill>
                  <a:srgbClr val="0070C0"/>
                </a:solidFill>
                <a:latin typeface="Tahoma" pitchFamily="-16" charset="0"/>
              </a:rPr>
              <a:t>Perca</a:t>
            </a:r>
            <a:r>
              <a:rPr lang="en-US" altLang="fr-FR" sz="600" dirty="0">
                <a:solidFill>
                  <a:srgbClr val="0070C0"/>
                </a:solidFill>
                <a:latin typeface="Tahoma" pitchFamily="-16" charset="0"/>
              </a:rPr>
              <a:t> </a:t>
            </a:r>
            <a:r>
              <a:rPr lang="en-US" altLang="fr-FR" sz="600" dirty="0" err="1">
                <a:solidFill>
                  <a:srgbClr val="0070C0"/>
                </a:solidFill>
                <a:latin typeface="Tahoma" pitchFamily="-16" charset="0"/>
              </a:rPr>
              <a:t>fluviatilis</a:t>
            </a:r>
            <a:r>
              <a:rPr lang="en-US" altLang="fr-FR" sz="600" dirty="0">
                <a:solidFill>
                  <a:srgbClr val="0070C0"/>
                </a:solidFill>
                <a:latin typeface="Tahoma" pitchFamily="-16" charset="0"/>
              </a:rPr>
              <a:t>. </a:t>
            </a:r>
            <a:r>
              <a:rPr lang="en-US" altLang="fr-FR" sz="600" dirty="0" err="1">
                <a:solidFill>
                  <a:srgbClr val="0070C0"/>
                </a:solidFill>
                <a:latin typeface="Tahoma" pitchFamily="-16" charset="0"/>
              </a:rPr>
              <a:t>Theriogenology</a:t>
            </a:r>
            <a:r>
              <a:rPr lang="en-US" altLang="fr-FR" sz="600" dirty="0">
                <a:solidFill>
                  <a:srgbClr val="0070C0"/>
                </a:solidFill>
                <a:latin typeface="Tahoma" pitchFamily="-16" charset="0"/>
              </a:rPr>
              <a:t> 67. 1046-1052.</a:t>
            </a:r>
          </a:p>
          <a:p>
            <a:pPr algn="just" eaLnBrk="1" fontAlgn="base" hangingPunct="1">
              <a:spcBef>
                <a:spcPct val="0"/>
              </a:spcBef>
              <a:spcAft>
                <a:spcPct val="0"/>
              </a:spcAft>
              <a:buNone/>
            </a:pPr>
            <a:endParaRPr lang="en-US" altLang="fr-FR" sz="800" dirty="0" smtClean="0">
              <a:solidFill>
                <a:srgbClr val="0070C0"/>
              </a:solidFill>
              <a:latin typeface="Tahoma" pitchFamily="-16" charset="0"/>
            </a:endParaRPr>
          </a:p>
          <a:p>
            <a:pPr algn="just" eaLnBrk="1" fontAlgn="base" hangingPunct="1">
              <a:spcBef>
                <a:spcPct val="0"/>
              </a:spcBef>
              <a:spcAft>
                <a:spcPct val="0"/>
              </a:spcAft>
              <a:buNone/>
            </a:pPr>
            <a:r>
              <a:rPr lang="en-US" altLang="fr-FR" sz="500" dirty="0" smtClean="0">
                <a:solidFill>
                  <a:srgbClr val="0070C0"/>
                </a:solidFill>
                <a:latin typeface="Tahoma" pitchFamily="-16" charset="0"/>
              </a:rPr>
              <a:t>Acknowledgments: Study supported by </a:t>
            </a:r>
            <a:r>
              <a:rPr lang="en-US" altLang="fr-FR" sz="500" dirty="0" smtClean="0">
                <a:solidFill>
                  <a:srgbClr val="0070C0"/>
                </a:solidFill>
                <a:latin typeface="Tahoma" pitchFamily="-16" charset="0"/>
              </a:rPr>
              <a:t>ARES-CCD: </a:t>
            </a:r>
            <a:r>
              <a:rPr lang="en-US" altLang="fr-FR" sz="500" dirty="0" smtClean="0">
                <a:solidFill>
                  <a:srgbClr val="0070C0"/>
                </a:solidFill>
                <a:latin typeface="Tahoma" pitchFamily="-16" charset="0"/>
              </a:rPr>
              <a:t>“</a:t>
            </a:r>
            <a:r>
              <a:rPr lang="en-US" altLang="fr-FR" sz="500" dirty="0" err="1" smtClean="0">
                <a:solidFill>
                  <a:srgbClr val="0070C0"/>
                </a:solidFill>
                <a:latin typeface="Tahoma" pitchFamily="-16" charset="0"/>
              </a:rPr>
              <a:t>Académie</a:t>
            </a:r>
            <a:r>
              <a:rPr lang="en-US" altLang="fr-FR" sz="500" dirty="0" smtClean="0">
                <a:solidFill>
                  <a:srgbClr val="0070C0"/>
                </a:solidFill>
                <a:latin typeface="Tahoma" pitchFamily="-16" charset="0"/>
              </a:rPr>
              <a:t> de </a:t>
            </a:r>
            <a:r>
              <a:rPr lang="en-US" altLang="fr-FR" sz="500" dirty="0" err="1" smtClean="0">
                <a:solidFill>
                  <a:srgbClr val="0070C0"/>
                </a:solidFill>
                <a:latin typeface="Tahoma" pitchFamily="-16" charset="0"/>
              </a:rPr>
              <a:t>Recherche</a:t>
            </a:r>
            <a:r>
              <a:rPr lang="en-US" altLang="fr-FR" sz="500" dirty="0" smtClean="0">
                <a:solidFill>
                  <a:srgbClr val="0070C0"/>
                </a:solidFill>
                <a:latin typeface="Tahoma" pitchFamily="-16" charset="0"/>
              </a:rPr>
              <a:t> et </a:t>
            </a:r>
            <a:r>
              <a:rPr lang="en-US" altLang="fr-FR" sz="500" dirty="0" err="1" smtClean="0">
                <a:solidFill>
                  <a:srgbClr val="0070C0"/>
                </a:solidFill>
                <a:latin typeface="Tahoma" pitchFamily="-16" charset="0"/>
              </a:rPr>
              <a:t>d’Enseignement</a:t>
            </a:r>
            <a:r>
              <a:rPr lang="en-US" altLang="fr-FR" sz="500" dirty="0" smtClean="0">
                <a:solidFill>
                  <a:srgbClr val="0070C0"/>
                </a:solidFill>
                <a:latin typeface="Tahoma" pitchFamily="-16" charset="0"/>
              </a:rPr>
              <a:t> </a:t>
            </a:r>
            <a:r>
              <a:rPr lang="en-US" altLang="fr-FR" sz="500" dirty="0" err="1" smtClean="0">
                <a:solidFill>
                  <a:srgbClr val="0070C0"/>
                </a:solidFill>
                <a:latin typeface="Tahoma" pitchFamily="-16" charset="0"/>
              </a:rPr>
              <a:t>supérieur</a:t>
            </a:r>
            <a:r>
              <a:rPr lang="en-US" altLang="fr-FR" sz="500" dirty="0" smtClean="0">
                <a:solidFill>
                  <a:srgbClr val="0070C0"/>
                </a:solidFill>
                <a:latin typeface="Tahoma" pitchFamily="-16" charset="0"/>
              </a:rPr>
              <a:t> </a:t>
            </a:r>
            <a:r>
              <a:rPr lang="fr-FR" altLang="fr-FR" sz="500" dirty="0" smtClean="0">
                <a:solidFill>
                  <a:srgbClr val="0070C0"/>
                </a:solidFill>
                <a:latin typeface="Tahoma" pitchFamily="-16" charset="0"/>
              </a:rPr>
              <a:t>–</a:t>
            </a:r>
            <a:r>
              <a:rPr lang="en-US" altLang="fr-FR" sz="500" dirty="0" smtClean="0">
                <a:solidFill>
                  <a:srgbClr val="0070C0"/>
                </a:solidFill>
                <a:latin typeface="Tahoma" pitchFamily="-16" charset="0"/>
              </a:rPr>
              <a:t> </a:t>
            </a:r>
            <a:r>
              <a:rPr lang="en-US" altLang="fr-FR" sz="500" dirty="0" err="1" smtClean="0">
                <a:solidFill>
                  <a:srgbClr val="0070C0"/>
                </a:solidFill>
                <a:latin typeface="Tahoma" pitchFamily="-16" charset="0"/>
              </a:rPr>
              <a:t>Comission</a:t>
            </a:r>
            <a:r>
              <a:rPr lang="en-US" altLang="fr-FR" sz="500" dirty="0" smtClean="0">
                <a:solidFill>
                  <a:srgbClr val="0070C0"/>
                </a:solidFill>
                <a:latin typeface="Tahoma" pitchFamily="-16" charset="0"/>
              </a:rPr>
              <a:t> de la </a:t>
            </a:r>
            <a:r>
              <a:rPr lang="en-US" altLang="fr-FR" sz="500" dirty="0" err="1" smtClean="0">
                <a:solidFill>
                  <a:srgbClr val="0070C0"/>
                </a:solidFill>
                <a:latin typeface="Tahoma" pitchFamily="-16" charset="0"/>
              </a:rPr>
              <a:t>Coopération</a:t>
            </a:r>
            <a:r>
              <a:rPr lang="en-US" altLang="fr-FR" sz="500" dirty="0" smtClean="0">
                <a:solidFill>
                  <a:srgbClr val="0070C0"/>
                </a:solidFill>
                <a:latin typeface="Tahoma" pitchFamily="-16" charset="0"/>
              </a:rPr>
              <a:t> au </a:t>
            </a:r>
            <a:r>
              <a:rPr lang="en-US" altLang="fr-FR" sz="500" dirty="0" err="1">
                <a:solidFill>
                  <a:srgbClr val="0070C0"/>
                </a:solidFill>
                <a:latin typeface="Tahoma" pitchFamily="-16" charset="0"/>
              </a:rPr>
              <a:t>D</a:t>
            </a:r>
            <a:r>
              <a:rPr lang="en-US" altLang="fr-FR" sz="500" dirty="0" err="1" smtClean="0">
                <a:solidFill>
                  <a:srgbClr val="0070C0"/>
                </a:solidFill>
                <a:latin typeface="Tahoma" pitchFamily="-16" charset="0"/>
              </a:rPr>
              <a:t>éveloppement</a:t>
            </a:r>
            <a:r>
              <a:rPr lang="en-US" altLang="fr-FR" sz="500" dirty="0" smtClean="0">
                <a:solidFill>
                  <a:srgbClr val="0070C0"/>
                </a:solidFill>
                <a:latin typeface="Tahoma" pitchFamily="-16" charset="0"/>
              </a:rPr>
              <a:t>”</a:t>
            </a:r>
            <a:endParaRPr lang="en-US" altLang="fr-FR" sz="500" dirty="0">
              <a:solidFill>
                <a:srgbClr val="0070C0"/>
              </a:solidFill>
              <a:latin typeface="Tahoma" pitchFamily="-16" charset="0"/>
            </a:endParaRPr>
          </a:p>
        </p:txBody>
      </p:sp>
      <p:sp>
        <p:nvSpPr>
          <p:cNvPr id="29" name="Text Box 12"/>
          <p:cNvSpPr txBox="1">
            <a:spLocks noChangeArrowheads="1"/>
          </p:cNvSpPr>
          <p:nvPr/>
        </p:nvSpPr>
        <p:spPr bwMode="auto">
          <a:xfrm>
            <a:off x="112985" y="10294927"/>
            <a:ext cx="7231691" cy="184666"/>
          </a:xfrm>
          <a:prstGeom prst="rect">
            <a:avLst/>
          </a:prstGeom>
          <a:ln/>
          <a:extLst/>
        </p:spPr>
        <p:style>
          <a:lnRef idx="1">
            <a:schemeClr val="accent5"/>
          </a:lnRef>
          <a:fillRef idx="3">
            <a:schemeClr val="accent5"/>
          </a:fillRef>
          <a:effectRef idx="2">
            <a:schemeClr val="accent5"/>
          </a:effectRef>
          <a:fontRef idx="minor">
            <a:schemeClr val="lt1"/>
          </a:fontRef>
        </p:style>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eaLnBrk="1" fontAlgn="base" hangingPunct="1">
              <a:spcBef>
                <a:spcPct val="0"/>
              </a:spcBef>
              <a:spcAft>
                <a:spcPct val="0"/>
              </a:spcAft>
              <a:buNone/>
              <a:defRPr/>
            </a:pPr>
            <a:r>
              <a:rPr lang="en-US" altLang="fr-FR" sz="600" b="1" dirty="0" smtClean="0">
                <a:solidFill>
                  <a:schemeClr val="bg1"/>
                </a:solidFill>
                <a:latin typeface="Tahoma" pitchFamily="-16" charset="0"/>
              </a:rPr>
              <a:t>8th International conference on hormones, brain and behavior, Liege </a:t>
            </a:r>
            <a:r>
              <a:rPr lang="en-US" altLang="fr-FR" sz="600" b="1" dirty="0">
                <a:solidFill>
                  <a:schemeClr val="bg1"/>
                </a:solidFill>
                <a:latin typeface="Tahoma" pitchFamily="-16" charset="0"/>
              </a:rPr>
              <a:t>(</a:t>
            </a:r>
            <a:r>
              <a:rPr lang="en-US" altLang="fr-FR" sz="600" b="1" dirty="0" smtClean="0">
                <a:solidFill>
                  <a:schemeClr val="bg1"/>
                </a:solidFill>
                <a:latin typeface="Tahoma" pitchFamily="-16" charset="0"/>
              </a:rPr>
              <a:t>Belgium) June 24-27, 2014</a:t>
            </a:r>
            <a:r>
              <a:rPr lang="en-US" altLang="fr-FR" sz="600" dirty="0" smtClean="0">
                <a:solidFill>
                  <a:schemeClr val="bg1"/>
                </a:solidFill>
                <a:latin typeface="Tahoma" pitchFamily="-16" charset="0"/>
              </a:rPr>
              <a:t>	s.santi@doct.ulg.ac.be – www.cefra.ulg.ac.be – www.affish.ulg.ac.be</a:t>
            </a:r>
          </a:p>
        </p:txBody>
      </p:sp>
      <p:graphicFrame>
        <p:nvGraphicFramePr>
          <p:cNvPr id="3" name="Object 2"/>
          <p:cNvGraphicFramePr>
            <a:graphicFrameLocks noChangeAspect="1"/>
          </p:cNvGraphicFramePr>
          <p:nvPr>
            <p:extLst>
              <p:ext uri="{D42A27DB-BD31-4B8C-83A1-F6EECF244321}">
                <p14:modId xmlns:p14="http://schemas.microsoft.com/office/powerpoint/2010/main" val="2940891813"/>
              </p:ext>
            </p:extLst>
          </p:nvPr>
        </p:nvGraphicFramePr>
        <p:xfrm>
          <a:off x="466363" y="4007123"/>
          <a:ext cx="1839913" cy="919162"/>
        </p:xfrm>
        <a:graphic>
          <a:graphicData uri="http://schemas.openxmlformats.org/presentationml/2006/ole">
            <mc:AlternateContent xmlns:mc="http://schemas.openxmlformats.org/markup-compatibility/2006">
              <mc:Choice xmlns:v="urn:schemas-microsoft-com:vml" Requires="v">
                <p:oleObj spid="_x0000_s1141" name="Document" r:id="rId6" imgW="5273330" imgH="3036395" progId="Word.Document.12">
                  <p:embed/>
                </p:oleObj>
              </mc:Choice>
              <mc:Fallback>
                <p:oleObj name="Document" r:id="rId6" imgW="5273330" imgH="3036395" progId="Word.Document.12">
                  <p:embed/>
                  <p:pic>
                    <p:nvPicPr>
                      <p:cNvPr id="0" name=""/>
                      <p:cNvPicPr/>
                      <p:nvPr/>
                    </p:nvPicPr>
                    <p:blipFill>
                      <a:blip r:embed="rId7"/>
                      <a:stretch>
                        <a:fillRect/>
                      </a:stretch>
                    </p:blipFill>
                    <p:spPr>
                      <a:xfrm>
                        <a:off x="466363" y="4007123"/>
                        <a:ext cx="1839913" cy="919162"/>
                      </a:xfrm>
                      <a:prstGeom prst="rect">
                        <a:avLst/>
                      </a:prstGeom>
                    </p:spPr>
                  </p:pic>
                </p:oleObj>
              </mc:Fallback>
            </mc:AlternateContent>
          </a:graphicData>
        </a:graphic>
      </p:graphicFrame>
      <p:pic>
        <p:nvPicPr>
          <p:cNvPr id="1076" name="Picture 52" descr="D:\Thèse\Pictures\Clarias\P1000722.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86516" y="2084236"/>
            <a:ext cx="880194" cy="660146"/>
          </a:xfrm>
          <a:prstGeom prst="rect">
            <a:avLst/>
          </a:prstGeom>
          <a:noFill/>
          <a:extLst>
            <a:ext uri="{909E8E84-426E-40dd-AFC4-6F175D3DCCD1}">
              <a14:hiddenFill xmlns:a14="http://schemas.microsoft.com/office/drawing/2010/main">
                <a:solidFill>
                  <a:srgbClr val="FFFFFF"/>
                </a:solidFill>
              </a14:hiddenFill>
            </a:ext>
          </a:extLst>
        </p:spPr>
      </p:pic>
      <p:pic>
        <p:nvPicPr>
          <p:cNvPr id="1094" name="Picture 70"/>
          <p:cNvPicPr>
            <a:picLocks noChangeAspect="1" noChangeArrowheads="1"/>
          </p:cNvPicPr>
          <p:nvPr/>
        </p:nvPicPr>
        <p:blipFill rotWithShape="1">
          <a:blip r:embed="rId9">
            <a:extLst>
              <a:ext uri="{28A0092B-C50C-407E-A947-70E740481C1C}">
                <a14:useLocalDpi xmlns:a14="http://schemas.microsoft.com/office/drawing/2010/main" val="0"/>
              </a:ext>
            </a:extLst>
          </a:blip>
          <a:srcRect l="3430" t="11978" r="3359" b="7724"/>
          <a:stretch/>
        </p:blipFill>
        <p:spPr bwMode="auto">
          <a:xfrm>
            <a:off x="4481350" y="4315505"/>
            <a:ext cx="1826169" cy="1437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6" name="Picture 72" descr="D:\Thèse\My paper\Sex determination\Data\Histologie du développement gonadique\JPE45\a3-2 (1-20%.jpg"/>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r="18087"/>
          <a:stretch/>
        </p:blipFill>
        <p:spPr bwMode="auto">
          <a:xfrm>
            <a:off x="5605201" y="6796653"/>
            <a:ext cx="661285" cy="608998"/>
          </a:xfrm>
          <a:prstGeom prst="rect">
            <a:avLst/>
          </a:prstGeom>
          <a:noFill/>
          <a:extLst>
            <a:ext uri="{909E8E84-426E-40dd-AFC4-6F175D3DCCD1}">
              <a14:hiddenFill xmlns:a14="http://schemas.microsoft.com/office/drawing/2010/main">
                <a:solidFill>
                  <a:srgbClr val="FFFFFF"/>
                </a:solidFill>
              </a14:hiddenFill>
            </a:ext>
          </a:extLst>
        </p:spPr>
      </p:pic>
      <p:pic>
        <p:nvPicPr>
          <p:cNvPr id="1098" name="Picture 74" descr="D:\Thèse\My paper\Sex determination\Data\Histologie du développement gonadique\JPE45\a4-5-40%.jpg"/>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t="16451" b="18290"/>
          <a:stretch/>
        </p:blipFill>
        <p:spPr bwMode="auto">
          <a:xfrm>
            <a:off x="6334015" y="6796653"/>
            <a:ext cx="703973" cy="608998"/>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4" descr="D:\Thèse\My paper\Sex determination\Data\Histologie du développement gonadique\JPE25\a3-1-40%.jpg"/>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t="1609" b="33553"/>
          <a:stretch/>
        </p:blipFill>
        <p:spPr bwMode="auto">
          <a:xfrm>
            <a:off x="4830573" y="6796652"/>
            <a:ext cx="708538" cy="608999"/>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1" descr="D:\Thèse\My paper\Sex determination\Data\Histologie du développement gonadique\JPE20\a4-1 91)-60%.jpg"/>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t="7022" r="30636" b="10441"/>
          <a:stretch/>
        </p:blipFill>
        <p:spPr bwMode="auto">
          <a:xfrm>
            <a:off x="4086384" y="6796653"/>
            <a:ext cx="678458" cy="608998"/>
          </a:xfrm>
          <a:prstGeom prst="rect">
            <a:avLst/>
          </a:prstGeom>
          <a:noFill/>
          <a:extLst>
            <a:ext uri="{909E8E84-426E-40dd-AFC4-6F175D3DCCD1}">
              <a14:hiddenFill xmlns:a14="http://schemas.microsoft.com/office/drawing/2010/main">
                <a:solidFill>
                  <a:srgbClr val="FFFFFF"/>
                </a:solidFill>
              </a14:hiddenFill>
            </a:ext>
          </a:extLst>
        </p:spPr>
      </p:pic>
      <p:sp>
        <p:nvSpPr>
          <p:cNvPr id="38" name="ZoneTexte 54"/>
          <p:cNvSpPr txBox="1"/>
          <p:nvPr/>
        </p:nvSpPr>
        <p:spPr>
          <a:xfrm>
            <a:off x="4683782" y="7280668"/>
            <a:ext cx="88450" cy="18466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600" b="1" dirty="0" smtClean="0">
                <a:latin typeface="Tahoma" panose="020B0604030504040204" pitchFamily="34" charset="0"/>
                <a:ea typeface="Tahoma" panose="020B0604030504040204" pitchFamily="34" charset="0"/>
                <a:cs typeface="Tahoma" panose="020B0604030504040204" pitchFamily="34" charset="0"/>
              </a:rPr>
              <a:t>A</a:t>
            </a:r>
            <a:endParaRPr lang="en-US" sz="600" b="1" dirty="0">
              <a:latin typeface="Tahoma" panose="020B0604030504040204" pitchFamily="34" charset="0"/>
              <a:ea typeface="Tahoma" panose="020B0604030504040204" pitchFamily="34" charset="0"/>
              <a:cs typeface="Tahoma" panose="020B0604030504040204" pitchFamily="34" charset="0"/>
            </a:endParaRPr>
          </a:p>
        </p:txBody>
      </p:sp>
      <p:sp>
        <p:nvSpPr>
          <p:cNvPr id="39" name="ZoneTexte 82"/>
          <p:cNvSpPr txBox="1"/>
          <p:nvPr/>
        </p:nvSpPr>
        <p:spPr>
          <a:xfrm>
            <a:off x="5456074" y="7281324"/>
            <a:ext cx="110970" cy="18466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600" b="1" dirty="0" smtClean="0">
                <a:latin typeface="Tahoma" panose="020B0604030504040204" pitchFamily="34" charset="0"/>
                <a:ea typeface="Tahoma" panose="020B0604030504040204" pitchFamily="34" charset="0"/>
                <a:cs typeface="Tahoma" panose="020B0604030504040204" pitchFamily="34" charset="0"/>
              </a:rPr>
              <a:t>B</a:t>
            </a:r>
            <a:endParaRPr lang="en-US" sz="600" b="1" dirty="0">
              <a:latin typeface="Tahoma" panose="020B0604030504040204" pitchFamily="34" charset="0"/>
              <a:ea typeface="Tahoma" panose="020B0604030504040204" pitchFamily="34" charset="0"/>
              <a:cs typeface="Tahoma" panose="020B0604030504040204" pitchFamily="34" charset="0"/>
            </a:endParaRPr>
          </a:p>
        </p:txBody>
      </p:sp>
      <p:sp>
        <p:nvSpPr>
          <p:cNvPr id="40" name="ZoneTexte 83"/>
          <p:cNvSpPr txBox="1"/>
          <p:nvPr/>
        </p:nvSpPr>
        <p:spPr>
          <a:xfrm>
            <a:off x="6178864" y="7280081"/>
            <a:ext cx="72059" cy="18466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600" b="1" dirty="0" smtClean="0">
                <a:latin typeface="Tahoma" panose="020B0604030504040204" pitchFamily="34" charset="0"/>
                <a:ea typeface="Tahoma" panose="020B0604030504040204" pitchFamily="34" charset="0"/>
                <a:cs typeface="Tahoma" panose="020B0604030504040204" pitchFamily="34" charset="0"/>
              </a:rPr>
              <a:t>C</a:t>
            </a:r>
            <a:endParaRPr lang="en-US" sz="600" b="1" dirty="0">
              <a:latin typeface="Tahoma" panose="020B0604030504040204" pitchFamily="34" charset="0"/>
              <a:ea typeface="Tahoma" panose="020B0604030504040204" pitchFamily="34" charset="0"/>
              <a:cs typeface="Tahoma" panose="020B0604030504040204" pitchFamily="34" charset="0"/>
            </a:endParaRPr>
          </a:p>
        </p:txBody>
      </p:sp>
      <p:sp>
        <p:nvSpPr>
          <p:cNvPr id="41" name="ZoneTexte 84"/>
          <p:cNvSpPr txBox="1"/>
          <p:nvPr/>
        </p:nvSpPr>
        <p:spPr>
          <a:xfrm>
            <a:off x="6965843" y="7279656"/>
            <a:ext cx="87558" cy="18466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600" b="1" dirty="0" smtClean="0">
                <a:latin typeface="Tahoma" panose="020B0604030504040204" pitchFamily="34" charset="0"/>
                <a:ea typeface="Tahoma" panose="020B0604030504040204" pitchFamily="34" charset="0"/>
                <a:cs typeface="Tahoma" panose="020B0604030504040204" pitchFamily="34" charset="0"/>
              </a:rPr>
              <a:t>D</a:t>
            </a:r>
            <a:endParaRPr lang="en-US" sz="600" b="1" dirty="0">
              <a:latin typeface="Tahoma" panose="020B0604030504040204" pitchFamily="34" charset="0"/>
              <a:ea typeface="Tahoma" panose="020B0604030504040204" pitchFamily="34" charset="0"/>
              <a:cs typeface="Tahoma" panose="020B0604030504040204" pitchFamily="34" charset="0"/>
            </a:endParaRPr>
          </a:p>
        </p:txBody>
      </p:sp>
      <p:pic>
        <p:nvPicPr>
          <p:cNvPr id="1103" name="Picture 79" descr="Ho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59879" y="86686"/>
            <a:ext cx="617096" cy="817652"/>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a:off x="5189827" y="7033286"/>
            <a:ext cx="51743" cy="15650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5053675" y="6889270"/>
            <a:ext cx="324046" cy="184666"/>
          </a:xfrm>
          <a:prstGeom prst="rect">
            <a:avLst/>
          </a:prstGeom>
          <a:noFill/>
        </p:spPr>
        <p:txBody>
          <a:bodyPr wrap="square" rtlCol="0">
            <a:spAutoFit/>
          </a:bodyPr>
          <a:lstStyle/>
          <a:p>
            <a:r>
              <a:rPr lang="fr-FR" sz="600" dirty="0" smtClean="0">
                <a:latin typeface="Tahoma" panose="020B0604030504040204" pitchFamily="34" charset="0"/>
                <a:ea typeface="Tahoma" panose="020B0604030504040204" pitchFamily="34" charset="0"/>
                <a:cs typeface="Tahoma" panose="020B0604030504040204" pitchFamily="34" charset="0"/>
              </a:rPr>
              <a:t>OC</a:t>
            </a:r>
            <a:endParaRPr lang="fr-FR" sz="500" dirty="0">
              <a:latin typeface="Tahoma" panose="020B0604030504040204" pitchFamily="34" charset="0"/>
              <a:ea typeface="Tahoma" panose="020B0604030504040204" pitchFamily="34" charset="0"/>
              <a:cs typeface="Tahoma" panose="020B0604030504040204" pitchFamily="34" charset="0"/>
            </a:endParaRPr>
          </a:p>
        </p:txBody>
      </p:sp>
      <p:cxnSp>
        <p:nvCxnSpPr>
          <p:cNvPr id="44" name="Straight Arrow Connector 43"/>
          <p:cNvCxnSpPr/>
          <p:nvPr/>
        </p:nvCxnSpPr>
        <p:spPr>
          <a:xfrm>
            <a:off x="5838633" y="7145036"/>
            <a:ext cx="200660" cy="7825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5" name="TextBox 44"/>
          <p:cNvSpPr txBox="1"/>
          <p:nvPr/>
        </p:nvSpPr>
        <p:spPr>
          <a:xfrm>
            <a:off x="5680179" y="7012171"/>
            <a:ext cx="324046" cy="184666"/>
          </a:xfrm>
          <a:prstGeom prst="rect">
            <a:avLst/>
          </a:prstGeom>
          <a:noFill/>
        </p:spPr>
        <p:txBody>
          <a:bodyPr wrap="square" rtlCol="0">
            <a:spAutoFit/>
          </a:bodyPr>
          <a:lstStyle/>
          <a:p>
            <a:r>
              <a:rPr lang="fr-FR" sz="600" dirty="0" smtClean="0">
                <a:latin typeface="Tahoma" panose="020B0604030504040204" pitchFamily="34" charset="0"/>
                <a:ea typeface="Tahoma" panose="020B0604030504040204" pitchFamily="34" charset="0"/>
                <a:cs typeface="Tahoma" panose="020B0604030504040204" pitchFamily="34" charset="0"/>
              </a:rPr>
              <a:t>PO</a:t>
            </a:r>
            <a:endParaRPr lang="fr-FR" sz="500" dirty="0">
              <a:latin typeface="Tahoma" panose="020B0604030504040204" pitchFamily="34" charset="0"/>
              <a:ea typeface="Tahoma" panose="020B0604030504040204" pitchFamily="34" charset="0"/>
              <a:cs typeface="Tahoma" panose="020B0604030504040204" pitchFamily="34" charset="0"/>
            </a:endParaRPr>
          </a:p>
        </p:txBody>
      </p:sp>
      <p:sp>
        <p:nvSpPr>
          <p:cNvPr id="12" name="TextBox 11"/>
          <p:cNvSpPr txBox="1"/>
          <p:nvPr/>
        </p:nvSpPr>
        <p:spPr>
          <a:xfrm>
            <a:off x="4210740" y="7405651"/>
            <a:ext cx="2973548" cy="276999"/>
          </a:xfrm>
          <a:prstGeom prst="rect">
            <a:avLst/>
          </a:prstGeom>
          <a:noFill/>
        </p:spPr>
        <p:txBody>
          <a:bodyPr wrap="square" rtlCol="0">
            <a:spAutoFit/>
          </a:bodyPr>
          <a:lstStyle/>
          <a:p>
            <a:r>
              <a:rPr lang="en-US" sz="600" dirty="0" smtClean="0">
                <a:latin typeface="Tahoma" panose="020B0604030504040204" pitchFamily="34" charset="0"/>
                <a:ea typeface="Tahoma" panose="020B0604030504040204" pitchFamily="34" charset="0"/>
                <a:cs typeface="Tahoma" panose="020B0604030504040204" pitchFamily="34" charset="0"/>
              </a:rPr>
              <a:t>Pict.1: </a:t>
            </a:r>
            <a:r>
              <a:rPr lang="en-US" sz="600" dirty="0">
                <a:latin typeface="Tahoma" panose="020B0604030504040204" pitchFamily="34" charset="0"/>
                <a:ea typeface="Tahoma" panose="020B0604030504040204" pitchFamily="34" charset="0"/>
                <a:cs typeface="Tahoma" panose="020B0604030504040204" pitchFamily="34" charset="0"/>
              </a:rPr>
              <a:t>Histology of </a:t>
            </a:r>
            <a:r>
              <a:rPr lang="en-US" sz="600" i="1" dirty="0">
                <a:latin typeface="Tahoma" panose="020B0604030504040204" pitchFamily="34" charset="0"/>
                <a:ea typeface="Tahoma" panose="020B0604030504040204" pitchFamily="34" charset="0"/>
                <a:cs typeface="Tahoma" panose="020B0604030504040204" pitchFamily="34" charset="0"/>
              </a:rPr>
              <a:t>C. gariepinus </a:t>
            </a:r>
            <a:r>
              <a:rPr lang="en-US" sz="600" dirty="0" smtClean="0">
                <a:latin typeface="Tahoma" panose="020B0604030504040204" pitchFamily="34" charset="0"/>
                <a:ea typeface="Tahoma" panose="020B0604030504040204" pitchFamily="34" charset="0"/>
                <a:cs typeface="Tahoma" panose="020B0604030504040204" pitchFamily="34" charset="0"/>
              </a:rPr>
              <a:t>gonad </a:t>
            </a:r>
            <a:r>
              <a:rPr lang="en-US" sz="600" dirty="0">
                <a:latin typeface="Tahoma" panose="020B0604030504040204" pitchFamily="34" charset="0"/>
                <a:ea typeface="Tahoma" panose="020B0604030504040204" pitchFamily="34" charset="0"/>
                <a:cs typeface="Tahoma" panose="020B0604030504040204" pitchFamily="34" charset="0"/>
              </a:rPr>
              <a:t>at different stages of </a:t>
            </a:r>
            <a:r>
              <a:rPr lang="en-US" sz="600" dirty="0" smtClean="0">
                <a:latin typeface="Tahoma" panose="020B0604030504040204" pitchFamily="34" charset="0"/>
                <a:ea typeface="Tahoma" panose="020B0604030504040204" pitchFamily="34" charset="0"/>
                <a:cs typeface="Tahoma" panose="020B0604030504040204" pitchFamily="34" charset="0"/>
              </a:rPr>
              <a:t>development.</a:t>
            </a:r>
          </a:p>
          <a:p>
            <a:r>
              <a:rPr lang="en-US" sz="600" dirty="0" smtClean="0">
                <a:latin typeface="Tahoma" panose="020B0604030504040204" pitchFamily="34" charset="0"/>
                <a:ea typeface="Tahoma" panose="020B0604030504040204" pitchFamily="34" charset="0"/>
                <a:cs typeface="Tahoma" panose="020B0604030504040204" pitchFamily="34" charset="0"/>
              </a:rPr>
              <a:t>               OC: Ovarian cavity; PO: Primary oocyte; </a:t>
            </a:r>
            <a:r>
              <a:rPr lang="en-US" sz="600" dirty="0" err="1" smtClean="0">
                <a:latin typeface="Tahoma" panose="020B0604030504040204" pitchFamily="34" charset="0"/>
                <a:ea typeface="Tahoma" panose="020B0604030504040204" pitchFamily="34" charset="0"/>
                <a:cs typeface="Tahoma" panose="020B0604030504040204" pitchFamily="34" charset="0"/>
              </a:rPr>
              <a:t>Sp</a:t>
            </a:r>
            <a:r>
              <a:rPr lang="en-US" sz="600" dirty="0" smtClean="0">
                <a:latin typeface="Tahoma" panose="020B0604030504040204" pitchFamily="34" charset="0"/>
                <a:ea typeface="Tahoma" panose="020B0604030504040204" pitchFamily="34" charset="0"/>
                <a:cs typeface="Tahoma" panose="020B0604030504040204" pitchFamily="34" charset="0"/>
              </a:rPr>
              <a:t>: Spermatocyte</a:t>
            </a:r>
            <a:endParaRPr lang="en-US" sz="600" dirty="0">
              <a:latin typeface="Tahoma" panose="020B0604030504040204" pitchFamily="34" charset="0"/>
              <a:ea typeface="Tahoma" panose="020B0604030504040204" pitchFamily="34" charset="0"/>
              <a:cs typeface="Tahoma" panose="020B0604030504040204" pitchFamily="34" charset="0"/>
            </a:endParaRPr>
          </a:p>
        </p:txBody>
      </p:sp>
      <p:cxnSp>
        <p:nvCxnSpPr>
          <p:cNvPr id="48" name="Straight Arrow Connector 47"/>
          <p:cNvCxnSpPr/>
          <p:nvPr/>
        </p:nvCxnSpPr>
        <p:spPr>
          <a:xfrm flipV="1">
            <a:off x="6592270" y="7101152"/>
            <a:ext cx="67923" cy="1221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6417342" y="7190075"/>
            <a:ext cx="324046" cy="184666"/>
          </a:xfrm>
          <a:prstGeom prst="rect">
            <a:avLst/>
          </a:prstGeom>
          <a:noFill/>
        </p:spPr>
        <p:txBody>
          <a:bodyPr wrap="square" rtlCol="0">
            <a:spAutoFit/>
          </a:bodyPr>
          <a:lstStyle/>
          <a:p>
            <a:r>
              <a:rPr lang="fr-FR" sz="600" dirty="0" err="1" smtClean="0">
                <a:latin typeface="Tahoma" panose="020B0604030504040204" pitchFamily="34" charset="0"/>
                <a:ea typeface="Tahoma" panose="020B0604030504040204" pitchFamily="34" charset="0"/>
                <a:cs typeface="Tahoma" panose="020B0604030504040204" pitchFamily="34" charset="0"/>
              </a:rPr>
              <a:t>Sp</a:t>
            </a:r>
            <a:endParaRPr lang="fr-FR" sz="500" dirty="0">
              <a:latin typeface="Tahoma" panose="020B0604030504040204" pitchFamily="34" charset="0"/>
              <a:ea typeface="Tahoma" panose="020B0604030504040204" pitchFamily="34" charset="0"/>
              <a:cs typeface="Tahoma" panose="020B0604030504040204" pitchFamily="34" charset="0"/>
            </a:endParaRPr>
          </a:p>
        </p:txBody>
      </p:sp>
      <p:sp>
        <p:nvSpPr>
          <p:cNvPr id="62" name="TextBox 61"/>
          <p:cNvSpPr txBox="1"/>
          <p:nvPr/>
        </p:nvSpPr>
        <p:spPr>
          <a:xfrm>
            <a:off x="6885152" y="6744555"/>
            <a:ext cx="198052" cy="184666"/>
          </a:xfrm>
          <a:prstGeom prst="rect">
            <a:avLst/>
          </a:prstGeom>
          <a:noFill/>
        </p:spPr>
        <p:txBody>
          <a:bodyPr wrap="square" rtlCol="0">
            <a:spAutoFit/>
          </a:bodyPr>
          <a:lstStyle/>
          <a:p>
            <a:r>
              <a:rPr lang="fr-FR" sz="600" b="1" dirty="0" smtClean="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t>
            </a:r>
            <a:endParaRPr lang="fr-FR" sz="5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52" name="TextBox 51"/>
          <p:cNvSpPr txBox="1"/>
          <p:nvPr/>
        </p:nvSpPr>
        <p:spPr>
          <a:xfrm>
            <a:off x="6102019" y="6736501"/>
            <a:ext cx="198052" cy="184666"/>
          </a:xfrm>
          <a:prstGeom prst="rect">
            <a:avLst/>
          </a:prstGeom>
          <a:noFill/>
        </p:spPr>
        <p:txBody>
          <a:bodyPr wrap="square" rtlCol="0">
            <a:spAutoFit/>
          </a:bodyPr>
          <a:lstStyle/>
          <a:p>
            <a:r>
              <a:rPr lang="fr-FR" sz="6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t>
            </a:r>
            <a:endParaRPr lang="fr-FR" sz="5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58" name="TextBox 57"/>
          <p:cNvSpPr txBox="1"/>
          <p:nvPr/>
        </p:nvSpPr>
        <p:spPr>
          <a:xfrm>
            <a:off x="5391299" y="6741388"/>
            <a:ext cx="198052" cy="184666"/>
          </a:xfrm>
          <a:prstGeom prst="rect">
            <a:avLst/>
          </a:prstGeom>
          <a:noFill/>
        </p:spPr>
        <p:txBody>
          <a:bodyPr wrap="square" rtlCol="0">
            <a:spAutoFit/>
          </a:bodyPr>
          <a:lstStyle/>
          <a:p>
            <a:r>
              <a:rPr lang="fr-FR" sz="6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t>
            </a:r>
            <a:endParaRPr lang="fr-FR" sz="5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1136" name="Picture 112" descr="C:\Users\Santi\SkyDrive\Images\Mobile uploads\WP_20140612_09_41_42_Pro.jpg"/>
          <p:cNvPicPr>
            <a:picLocks noChangeAspect="1" noChangeArrowheads="1"/>
          </p:cNvPicPr>
          <p:nvPr/>
        </p:nvPicPr>
        <p:blipFill rotWithShape="1">
          <a:blip r:embed="rId15" cstate="print">
            <a:extLst>
              <a:ext uri="{28A0092B-C50C-407E-A947-70E740481C1C}">
                <a14:useLocalDpi xmlns:a14="http://schemas.microsoft.com/office/drawing/2010/main" val="0"/>
              </a:ext>
            </a:extLst>
          </a:blip>
          <a:srcRect b="18747"/>
          <a:stretch/>
        </p:blipFill>
        <p:spPr bwMode="auto">
          <a:xfrm>
            <a:off x="2644864" y="4002401"/>
            <a:ext cx="647164" cy="934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694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1292</TotalTime>
  <Words>745</Words>
  <Application>Microsoft Macintosh PowerPoint</Application>
  <PresentationFormat>Personnalisé</PresentationFormat>
  <Paragraphs>76</Paragraphs>
  <Slides>1</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vt:i4>
      </vt:variant>
    </vt:vector>
  </HeadingPairs>
  <TitlesOfParts>
    <vt:vector size="3" baseType="lpstr">
      <vt:lpstr>Thème Office</vt:lpstr>
      <vt:lpstr>Document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Santi</dc:creator>
  <cp:lastModifiedBy>Carole Rougeot</cp:lastModifiedBy>
  <cp:revision>93</cp:revision>
  <cp:lastPrinted>2014-06-11T14:31:39Z</cp:lastPrinted>
  <dcterms:created xsi:type="dcterms:W3CDTF">2014-04-29T07:25:05Z</dcterms:created>
  <dcterms:modified xsi:type="dcterms:W3CDTF">2014-06-13T09:40:30Z</dcterms:modified>
</cp:coreProperties>
</file>