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ti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56" r:id="rId2"/>
    <p:sldId id="295" r:id="rId3"/>
    <p:sldId id="313" r:id="rId4"/>
    <p:sldId id="297" r:id="rId5"/>
    <p:sldId id="298" r:id="rId6"/>
    <p:sldId id="299" r:id="rId7"/>
    <p:sldId id="300" r:id="rId8"/>
    <p:sldId id="301" r:id="rId9"/>
    <p:sldId id="302" r:id="rId10"/>
    <p:sldId id="303" r:id="rId11"/>
    <p:sldId id="304" r:id="rId12"/>
    <p:sldId id="305" r:id="rId13"/>
    <p:sldId id="314" r:id="rId14"/>
    <p:sldId id="306" r:id="rId15"/>
    <p:sldId id="260" r:id="rId16"/>
    <p:sldId id="307" r:id="rId17"/>
    <p:sldId id="325" r:id="rId18"/>
    <p:sldId id="311" r:id="rId19"/>
    <p:sldId id="326" r:id="rId20"/>
    <p:sldId id="309" r:id="rId21"/>
    <p:sldId id="327" r:id="rId22"/>
    <p:sldId id="312" r:id="rId23"/>
    <p:sldId id="317" r:id="rId24"/>
    <p:sldId id="319" r:id="rId25"/>
    <p:sldId id="318" r:id="rId26"/>
    <p:sldId id="287" r:id="rId27"/>
    <p:sldId id="320" r:id="rId28"/>
    <p:sldId id="272" r:id="rId29"/>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re" id="{942DDBE1-063A-5249-B660-59F715007801}">
          <p14:sldIdLst>
            <p14:sldId id="256"/>
          </p14:sldIdLst>
        </p14:section>
        <p14:section name="Introduction" id="{DBAF9D8A-1213-FB44-8293-307D27D4DA9C}">
          <p14:sldIdLst>
            <p14:sldId id="295"/>
            <p14:sldId id="313"/>
            <p14:sldId id="297"/>
            <p14:sldId id="298"/>
            <p14:sldId id="299"/>
            <p14:sldId id="300"/>
            <p14:sldId id="301"/>
            <p14:sldId id="302"/>
            <p14:sldId id="303"/>
            <p14:sldId id="304"/>
            <p14:sldId id="305"/>
            <p14:sldId id="314"/>
            <p14:sldId id="306"/>
          </p14:sldIdLst>
        </p14:section>
        <p14:section name="Results" id="{EFCA646C-E841-5641-8437-4DC523D1DE01}">
          <p14:sldIdLst>
            <p14:sldId id="260"/>
            <p14:sldId id="307"/>
            <p14:sldId id="325"/>
            <p14:sldId id="311"/>
            <p14:sldId id="326"/>
            <p14:sldId id="309"/>
            <p14:sldId id="327"/>
            <p14:sldId id="312"/>
            <p14:sldId id="317"/>
            <p14:sldId id="319"/>
            <p14:sldId id="318"/>
            <p14:sldId id="287"/>
            <p14:sldId id="320"/>
            <p14:sldId id="272"/>
          </p14:sldIdLst>
        </p14:section>
        <p14:section name="Bonus slides" id="{B29E8E38-4FCE-7F4B-8345-F4830FD82921}">
          <p14:sldIdLst/>
        </p14:section>
      </p14:sectionLst>
    </p:ext>
    <p:ext uri="{EFAFB233-063F-42B5-8137-9DF3F51BA10A}">
      <p15:sldGuideLst xmlns="" xmlns:p15="http://schemas.microsoft.com/office/powerpoint/2012/main">
        <p15:guide id="1" orient="horz" pos="4105">
          <p15:clr>
            <a:srgbClr val="A4A3A4"/>
          </p15:clr>
        </p15:guide>
        <p15:guide id="2">
          <p15:clr>
            <a:srgbClr val="A4A3A4"/>
          </p15:clr>
        </p15:guide>
        <p15:guide id="3" orient="horz" pos="39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B6F"/>
    <a:srgbClr val="DBF2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0" autoAdjust="0"/>
    <p:restoredTop sz="81548" autoAdjust="0"/>
  </p:normalViewPr>
  <p:slideViewPr>
    <p:cSldViewPr snapToGrid="0" snapToObjects="1">
      <p:cViewPr>
        <p:scale>
          <a:sx n="100" d="100"/>
          <a:sy n="100" d="100"/>
        </p:scale>
        <p:origin x="-948" y="-36"/>
      </p:cViewPr>
      <p:guideLst>
        <p:guide orient="horz" pos="4105"/>
        <p:guide orient="horz" pos="3995"/>
        <p:guide/>
      </p:guideLst>
    </p:cSldViewPr>
  </p:slideViewPr>
  <p:outlineViewPr>
    <p:cViewPr>
      <p:scale>
        <a:sx n="33" d="100"/>
        <a:sy n="33" d="100"/>
      </p:scale>
      <p:origin x="0" y="-336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2"/>
            <a:ext cx="2945659" cy="498055"/>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3" y="2"/>
            <a:ext cx="2945659" cy="498055"/>
          </a:xfrm>
          <a:prstGeom prst="rect">
            <a:avLst/>
          </a:prstGeom>
        </p:spPr>
        <p:txBody>
          <a:bodyPr vert="horz" lIns="91440" tIns="45720" rIns="91440" bIns="45720" rtlCol="0"/>
          <a:lstStyle>
            <a:lvl1pPr algn="r">
              <a:defRPr sz="1200"/>
            </a:lvl1pPr>
          </a:lstStyle>
          <a:p>
            <a:fld id="{EF14C0E5-BA14-7F48-BBEC-224918274170}" type="datetimeFigureOut">
              <a:rPr lang="en-US" smtClean="0"/>
              <a:t>12/10/2019</a:t>
            </a:fld>
            <a:endParaRPr lang="en-US"/>
          </a:p>
        </p:txBody>
      </p:sp>
      <p:sp>
        <p:nvSpPr>
          <p:cNvPr id="4" name="Espace réservé de l’image des diapositives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28585"/>
            <a:ext cx="2945659" cy="498054"/>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3" y="9428585"/>
            <a:ext cx="2945659" cy="498054"/>
          </a:xfrm>
          <a:prstGeom prst="rect">
            <a:avLst/>
          </a:prstGeom>
        </p:spPr>
        <p:txBody>
          <a:bodyPr vert="horz" lIns="91440" tIns="45720" rIns="91440" bIns="45720" rtlCol="0" anchor="b"/>
          <a:lstStyle>
            <a:lvl1pPr algn="r">
              <a:defRPr sz="1200"/>
            </a:lvl1pPr>
          </a:lstStyle>
          <a:p>
            <a:fld id="{E6A6A248-E0A8-DA41-9975-62D40761978F}" type="slidenum">
              <a:rPr lang="en-US" smtClean="0"/>
              <a:t>‹N°›</a:t>
            </a:fld>
            <a:endParaRPr lang="en-US"/>
          </a:p>
        </p:txBody>
      </p:sp>
    </p:spTree>
    <p:extLst>
      <p:ext uri="{BB962C8B-B14F-4D97-AF65-F5344CB8AC3E}">
        <p14:creationId xmlns:p14="http://schemas.microsoft.com/office/powerpoint/2010/main" val="70112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Hello everyone, thank you for giving me the opportunity to present</a:t>
            </a:r>
            <a:r>
              <a:rPr lang="en-US" baseline="0" dirty="0"/>
              <a:t> </a:t>
            </a:r>
            <a:r>
              <a:rPr lang="en-US" dirty="0"/>
              <a:t>my project. This presentation will be focus on</a:t>
            </a:r>
            <a:r>
              <a:rPr lang="en-US" baseline="0" dirty="0"/>
              <a:t> </a:t>
            </a:r>
            <a:r>
              <a:rPr lang="en-US" dirty="0"/>
              <a:t>the development of an</a:t>
            </a:r>
            <a:r>
              <a:rPr lang="en-US" baseline="0" dirty="0"/>
              <a:t> innovative </a:t>
            </a:r>
            <a:r>
              <a:rPr lang="en-US" dirty="0"/>
              <a:t>method using supercritical fluids for liposomes</a:t>
            </a:r>
            <a:r>
              <a:rPr lang="en-US" baseline="0" dirty="0"/>
              <a:t> production using the quality by design strategy to find parameters allowing a production of liposomes of specific physicochemical characteristics. </a:t>
            </a:r>
            <a:endParaRPr lang="en-US" dirty="0"/>
          </a:p>
        </p:txBody>
      </p:sp>
      <p:sp>
        <p:nvSpPr>
          <p:cNvPr id="4" name="Espace réservé du numéro de diapositive 3"/>
          <p:cNvSpPr>
            <a:spLocks noGrp="1"/>
          </p:cNvSpPr>
          <p:nvPr>
            <p:ph type="sldNum" sz="quarter" idx="10"/>
          </p:nvPr>
        </p:nvSpPr>
        <p:spPr/>
        <p:txBody>
          <a:bodyPr/>
          <a:lstStyle/>
          <a:p>
            <a:fld id="{E6A6A248-E0A8-DA41-9975-62D40761978F}" type="slidenum">
              <a:rPr lang="en-US" smtClean="0"/>
              <a:t>1</a:t>
            </a:fld>
            <a:endParaRPr lang="en-US"/>
          </a:p>
        </p:txBody>
      </p:sp>
    </p:spTree>
    <p:extLst>
      <p:ext uri="{BB962C8B-B14F-4D97-AF65-F5344CB8AC3E}">
        <p14:creationId xmlns:p14="http://schemas.microsoft.com/office/powerpoint/2010/main" val="571377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After a certain time, we depressurize the system</a:t>
            </a:r>
            <a:r>
              <a:rPr lang="en-US" baseline="0" dirty="0"/>
              <a:t> so that</a:t>
            </a:r>
            <a:r>
              <a:rPr lang="en-US" dirty="0"/>
              <a:t> the carbon dioxide reverts to its gaseous state and the lipids organize themselves into liposomes. </a:t>
            </a:r>
          </a:p>
        </p:txBody>
      </p:sp>
      <p:sp>
        <p:nvSpPr>
          <p:cNvPr id="4" name="Espace réservé du numéro de diapositive 3"/>
          <p:cNvSpPr>
            <a:spLocks noGrp="1"/>
          </p:cNvSpPr>
          <p:nvPr>
            <p:ph type="sldNum" sz="quarter" idx="10"/>
          </p:nvPr>
        </p:nvSpPr>
        <p:spPr/>
        <p:txBody>
          <a:bodyPr/>
          <a:lstStyle/>
          <a:p>
            <a:fld id="{E6A6A248-E0A8-DA41-9975-62D40761978F}" type="slidenum">
              <a:rPr lang="en-US" smtClean="0"/>
              <a:t>10</a:t>
            </a:fld>
            <a:endParaRPr lang="en-US"/>
          </a:p>
        </p:txBody>
      </p:sp>
    </p:spTree>
    <p:extLst>
      <p:ext uri="{BB962C8B-B14F-4D97-AF65-F5344CB8AC3E}">
        <p14:creationId xmlns:p14="http://schemas.microsoft.com/office/powerpoint/2010/main" val="1747668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main interest of this technique is the total absence of organic solvent</a:t>
            </a:r>
            <a:r>
              <a:rPr lang="en-US" baseline="0" dirty="0"/>
              <a:t> and the possibility of a one step preparation adaptable on a large scale production. </a:t>
            </a:r>
            <a:endParaRPr lang="fr-BE" dirty="0"/>
          </a:p>
          <a:p>
            <a:endParaRPr lang="en-US" dirty="0"/>
          </a:p>
        </p:txBody>
      </p:sp>
      <p:sp>
        <p:nvSpPr>
          <p:cNvPr id="4" name="Espace réservé du numéro de diapositive 3"/>
          <p:cNvSpPr>
            <a:spLocks noGrp="1"/>
          </p:cNvSpPr>
          <p:nvPr>
            <p:ph type="sldNum" sz="quarter" idx="10"/>
          </p:nvPr>
        </p:nvSpPr>
        <p:spPr/>
        <p:txBody>
          <a:bodyPr/>
          <a:lstStyle/>
          <a:p>
            <a:fld id="{E6A6A248-E0A8-DA41-9975-62D40761978F}" type="slidenum">
              <a:rPr lang="en-US" smtClean="0"/>
              <a:t>11</a:t>
            </a:fld>
            <a:endParaRPr lang="en-US"/>
          </a:p>
        </p:txBody>
      </p:sp>
    </p:spTree>
    <p:extLst>
      <p:ext uri="{BB962C8B-B14F-4D97-AF65-F5344CB8AC3E}">
        <p14:creationId xmlns:p14="http://schemas.microsoft.com/office/powerpoint/2010/main" val="1747668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In practice it's a bit more complicated. The equipment</a:t>
            </a:r>
            <a:r>
              <a:rPr lang="en-US" baseline="0" dirty="0"/>
              <a:t> used at the laboratory is complex and involves many parameters </a:t>
            </a:r>
            <a:r>
              <a:rPr lang="en-US" baseline="0" dirty="0" smtClean="0"/>
              <a:t>which </a:t>
            </a:r>
            <a:r>
              <a:rPr lang="en-US" baseline="0" dirty="0"/>
              <a:t>can influence the quality of the </a:t>
            </a:r>
            <a:r>
              <a:rPr lang="en-US" baseline="0" dirty="0" smtClean="0"/>
              <a:t>liposomes. </a:t>
            </a:r>
            <a:r>
              <a:rPr lang="en-US" baseline="0" dirty="0"/>
              <a:t>For this reason we decided to use the quality by design strategy. </a:t>
            </a:r>
          </a:p>
        </p:txBody>
      </p:sp>
      <p:sp>
        <p:nvSpPr>
          <p:cNvPr id="4" name="Espace réservé du numéro de diapositive 3"/>
          <p:cNvSpPr>
            <a:spLocks noGrp="1"/>
          </p:cNvSpPr>
          <p:nvPr>
            <p:ph type="sldNum" sz="quarter" idx="10"/>
          </p:nvPr>
        </p:nvSpPr>
        <p:spPr/>
        <p:txBody>
          <a:bodyPr/>
          <a:lstStyle/>
          <a:p>
            <a:fld id="{E6A6A248-E0A8-DA41-9975-62D40761978F}" type="slidenum">
              <a:rPr lang="en-US" smtClean="0"/>
              <a:t>12</a:t>
            </a:fld>
            <a:endParaRPr lang="en-US"/>
          </a:p>
        </p:txBody>
      </p:sp>
    </p:spTree>
    <p:extLst>
      <p:ext uri="{BB962C8B-B14F-4D97-AF65-F5344CB8AC3E}">
        <p14:creationId xmlns:p14="http://schemas.microsoft.com/office/powerpoint/2010/main" val="1747668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first step</a:t>
            </a:r>
            <a:r>
              <a:rPr lang="en-US" baseline="0" dirty="0"/>
              <a:t> of this strategy </a:t>
            </a:r>
            <a:r>
              <a:rPr lang="en-US" dirty="0"/>
              <a:t>was the</a:t>
            </a:r>
            <a:r>
              <a:rPr lang="fr-BE" dirty="0"/>
              <a:t> </a:t>
            </a:r>
            <a:r>
              <a:rPr lang="fr-BE" dirty="0" err="1"/>
              <a:t>selection</a:t>
            </a:r>
            <a:r>
              <a:rPr lang="fr-BE" dirty="0"/>
              <a:t> of the </a:t>
            </a:r>
            <a:r>
              <a:rPr lang="fr-BE" dirty="0" err="1"/>
              <a:t>potential</a:t>
            </a:r>
            <a:r>
              <a:rPr lang="fr-BE" dirty="0"/>
              <a:t> </a:t>
            </a:r>
            <a:r>
              <a:rPr lang="fr-BE" dirty="0" err="1"/>
              <a:t>risk</a:t>
            </a:r>
            <a:r>
              <a:rPr lang="fr-BE" dirty="0"/>
              <a:t> </a:t>
            </a:r>
            <a:r>
              <a:rPr lang="fr-BE" dirty="0" err="1"/>
              <a:t>factors</a:t>
            </a:r>
            <a:r>
              <a:rPr lang="fr-BE" dirty="0"/>
              <a:t> </a:t>
            </a:r>
            <a:r>
              <a:rPr lang="fr-BE" dirty="0" err="1"/>
              <a:t>wich</a:t>
            </a:r>
            <a:r>
              <a:rPr lang="fr-BE" dirty="0"/>
              <a:t> </a:t>
            </a:r>
            <a:r>
              <a:rPr lang="fr-BE" dirty="0" err="1"/>
              <a:t>might</a:t>
            </a:r>
            <a:r>
              <a:rPr lang="fr-BE" dirty="0"/>
              <a:t> influence the </a:t>
            </a:r>
            <a:r>
              <a:rPr lang="fr-BE" dirty="0" err="1"/>
              <a:t>quality</a:t>
            </a:r>
            <a:r>
              <a:rPr lang="fr-BE" dirty="0"/>
              <a:t> of the </a:t>
            </a:r>
            <a:r>
              <a:rPr lang="fr-BE" dirty="0" smtClean="0"/>
              <a:t>liposomes.</a:t>
            </a:r>
            <a:r>
              <a:rPr lang="fr-BE" baseline="0" dirty="0" smtClean="0"/>
              <a:t> </a:t>
            </a:r>
            <a:r>
              <a:rPr lang="en-US" dirty="0" smtClean="0"/>
              <a:t>Six </a:t>
            </a:r>
            <a:r>
              <a:rPr lang="en-US" dirty="0"/>
              <a:t>parameters were selected : four process parameters : the pressure, the temperature, the agitation rate and the contact time with the supercritical carbon dioxide, and two formulation parameters : the lipids concentration and the volume of the suspension. The second step was</a:t>
            </a:r>
            <a:r>
              <a:rPr lang="en-US" baseline="0" dirty="0"/>
              <a:t> the selection of t</a:t>
            </a:r>
            <a:r>
              <a:rPr lang="en-US" dirty="0"/>
              <a:t>he critical</a:t>
            </a:r>
            <a:r>
              <a:rPr lang="en-US" baseline="0" dirty="0"/>
              <a:t> quality attributes for the liposomes. We target a size of 200 nm with a low </a:t>
            </a:r>
            <a:r>
              <a:rPr lang="en-US" baseline="0" dirty="0" smtClean="0"/>
              <a:t>dispersity. </a:t>
            </a:r>
            <a:endParaRPr lang="en-US" dirty="0"/>
          </a:p>
        </p:txBody>
      </p:sp>
      <p:sp>
        <p:nvSpPr>
          <p:cNvPr id="4" name="Espace réservé du numéro de diapositive 3"/>
          <p:cNvSpPr>
            <a:spLocks noGrp="1"/>
          </p:cNvSpPr>
          <p:nvPr>
            <p:ph type="sldNum" sz="quarter" idx="10"/>
          </p:nvPr>
        </p:nvSpPr>
        <p:spPr/>
        <p:txBody>
          <a:bodyPr/>
          <a:lstStyle/>
          <a:p>
            <a:fld id="{E6A6A248-E0A8-DA41-9975-62D40761978F}" type="slidenum">
              <a:rPr lang="en-US" smtClean="0"/>
              <a:t>13</a:t>
            </a:fld>
            <a:endParaRPr lang="en-US"/>
          </a:p>
        </p:txBody>
      </p:sp>
    </p:spTree>
    <p:extLst>
      <p:ext uri="{BB962C8B-B14F-4D97-AF65-F5344CB8AC3E}">
        <p14:creationId xmlns:p14="http://schemas.microsoft.com/office/powerpoint/2010/main" val="1747668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objective of </a:t>
            </a:r>
            <a:r>
              <a:rPr lang="en-US" sz="1200" b="0" i="0" kern="1200" dirty="0" smtClean="0">
                <a:solidFill>
                  <a:schemeClr val="tx1"/>
                </a:solidFill>
                <a:effectLst/>
                <a:latin typeface="+mn-lt"/>
                <a:ea typeface="+mn-ea"/>
                <a:cs typeface="+mn-cs"/>
              </a:rPr>
              <a:t>this</a:t>
            </a:r>
            <a:r>
              <a:rPr lang="en-US" sz="1200" b="0" i="0" kern="1200" baseline="0" dirty="0" smtClean="0">
                <a:solidFill>
                  <a:schemeClr val="tx1"/>
                </a:solidFill>
                <a:effectLst/>
                <a:latin typeface="+mn-lt"/>
                <a:ea typeface="+mn-ea"/>
                <a:cs typeface="+mn-cs"/>
              </a:rPr>
              <a:t> work is to </a:t>
            </a:r>
            <a:r>
              <a:rPr lang="en-US" sz="1200" b="0" i="0" kern="1200" baseline="0" dirty="0" smtClean="0">
                <a:solidFill>
                  <a:schemeClr val="accent5">
                    <a:lumMod val="60000"/>
                    <a:lumOff val="40000"/>
                  </a:schemeClr>
                </a:solidFill>
                <a:effectLst/>
                <a:latin typeface="+mn-lt"/>
                <a:ea typeface="+mn-ea"/>
                <a:cs typeface="+mn-cs"/>
              </a:rPr>
              <a:t>f</a:t>
            </a:r>
            <a:r>
              <a:rPr lang="en-US" sz="1200" dirty="0" smtClean="0">
                <a:solidFill>
                  <a:schemeClr val="accent5">
                    <a:lumMod val="60000"/>
                    <a:lumOff val="40000"/>
                  </a:schemeClr>
                </a:solidFill>
              </a:rPr>
              <a:t>ind the optimal conditions for liposome production using supercritical CO</a:t>
            </a:r>
            <a:r>
              <a:rPr lang="en-US" sz="1200" baseline="-25000" dirty="0" smtClean="0">
                <a:solidFill>
                  <a:schemeClr val="accent5">
                    <a:lumMod val="60000"/>
                    <a:lumOff val="40000"/>
                  </a:schemeClr>
                </a:solidFill>
              </a:rPr>
              <a:t>2</a:t>
            </a:r>
            <a:r>
              <a:rPr lang="en-US" sz="1200" dirty="0" smtClean="0">
                <a:solidFill>
                  <a:schemeClr val="accent5">
                    <a:lumMod val="60000"/>
                    <a:lumOff val="40000"/>
                  </a:schemeClr>
                </a:solidFill>
              </a:rPr>
              <a:t> by a </a:t>
            </a:r>
            <a:r>
              <a:rPr lang="en-US" sz="1200" dirty="0" err="1" smtClean="0">
                <a:solidFill>
                  <a:schemeClr val="accent5">
                    <a:lumMod val="60000"/>
                    <a:lumOff val="40000"/>
                  </a:schemeClr>
                </a:solidFill>
              </a:rPr>
              <a:t>QbD</a:t>
            </a:r>
            <a:r>
              <a:rPr lang="en-US" sz="1200" dirty="0" smtClean="0">
                <a:solidFill>
                  <a:schemeClr val="accent5">
                    <a:lumMod val="60000"/>
                    <a:lumOff val="40000"/>
                  </a:schemeClr>
                </a:solidFill>
              </a:rPr>
              <a:t> approach</a:t>
            </a:r>
            <a:r>
              <a:rPr lang="fr-BE" sz="1200" dirty="0" smtClean="0">
                <a:solidFill>
                  <a:schemeClr val="accent5">
                    <a:lumMod val="60000"/>
                    <a:lumOff val="40000"/>
                  </a:schemeClr>
                </a:solidFill>
              </a:rPr>
              <a:t>.</a:t>
            </a:r>
            <a:r>
              <a:rPr lang="fr-BE" sz="1200" baseline="0" dirty="0" smtClean="0">
                <a:solidFill>
                  <a:schemeClr val="accent5">
                    <a:lumMod val="60000"/>
                    <a:lumOff val="40000"/>
                  </a:schemeClr>
                </a:solidFill>
              </a:rPr>
              <a:t> </a:t>
            </a:r>
            <a:r>
              <a:rPr lang="en-US" sz="1200" b="0" i="0" kern="1200" dirty="0" smtClean="0">
                <a:solidFill>
                  <a:schemeClr val="tx1"/>
                </a:solidFill>
                <a:effectLst/>
                <a:latin typeface="+mn-lt"/>
                <a:ea typeface="+mn-ea"/>
                <a:cs typeface="+mn-cs"/>
              </a:rPr>
              <a:t>For </a:t>
            </a:r>
            <a:r>
              <a:rPr lang="en-US" sz="1200" b="0" i="0" kern="1200" dirty="0" smtClean="0">
                <a:solidFill>
                  <a:schemeClr val="tx1"/>
                </a:solidFill>
                <a:effectLst/>
                <a:latin typeface="+mn-lt"/>
                <a:ea typeface="+mn-ea"/>
                <a:cs typeface="+mn-cs"/>
              </a:rPr>
              <a:t>that, </a:t>
            </a:r>
            <a:r>
              <a:rPr lang="en-US" sz="1200" b="0" i="0" kern="1200" dirty="0" smtClean="0">
                <a:solidFill>
                  <a:schemeClr val="tx1"/>
                </a:solidFill>
                <a:effectLst/>
                <a:latin typeface="+mn-lt"/>
                <a:ea typeface="+mn-ea"/>
                <a:cs typeface="+mn-cs"/>
              </a:rPr>
              <a:t>we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will </a:t>
            </a:r>
            <a:r>
              <a:rPr lang="en-US" sz="1200" b="0" i="0" kern="1200" dirty="0" smtClean="0">
                <a:solidFill>
                  <a:schemeClr val="tx1"/>
                </a:solidFill>
                <a:effectLst/>
                <a:latin typeface="+mn-lt"/>
                <a:ea typeface="+mn-ea"/>
                <a:cs typeface="+mn-cs"/>
              </a:rPr>
              <a:t>find conditions with specific parameters allowing the production of liposomes of a size around 200 nm with a small dispersity. The final objective of this study will be to see if these conditions </a:t>
            </a:r>
            <a:r>
              <a:rPr lang="en-US" sz="1200" b="0" i="0" kern="1200" dirty="0" smtClean="0">
                <a:solidFill>
                  <a:schemeClr val="tx1"/>
                </a:solidFill>
                <a:effectLst/>
                <a:latin typeface="+mn-lt"/>
                <a:ea typeface="+mn-ea"/>
                <a:cs typeface="+mn-cs"/>
              </a:rPr>
              <a:t>are </a:t>
            </a:r>
            <a:r>
              <a:rPr lang="en-US" sz="1200" b="0" i="0" kern="1200" dirty="0" smtClean="0">
                <a:solidFill>
                  <a:schemeClr val="tx1"/>
                </a:solidFill>
                <a:effectLst/>
                <a:latin typeface="+mn-lt"/>
                <a:ea typeface="+mn-ea"/>
                <a:cs typeface="+mn-cs"/>
              </a:rPr>
              <a:t>transferrable to other formulations of </a:t>
            </a:r>
            <a:r>
              <a:rPr lang="en-US" sz="1200" b="0" i="0" kern="1200" dirty="0" smtClean="0">
                <a:solidFill>
                  <a:schemeClr val="tx1"/>
                </a:solidFill>
                <a:effectLst/>
                <a:latin typeface="+mn-lt"/>
                <a:ea typeface="+mn-ea"/>
                <a:cs typeface="+mn-cs"/>
              </a:rPr>
              <a:t>liposomes already developed in ou</a:t>
            </a:r>
            <a:r>
              <a:rPr lang="en-US" sz="1200" b="0" i="0" kern="1200" baseline="0" dirty="0" smtClean="0">
                <a:solidFill>
                  <a:schemeClr val="tx1"/>
                </a:solidFill>
                <a:effectLst/>
                <a:latin typeface="+mn-lt"/>
                <a:ea typeface="+mn-ea"/>
                <a:cs typeface="+mn-cs"/>
              </a:rPr>
              <a:t>r laboratory</a:t>
            </a:r>
            <a:r>
              <a:rPr lang="en-US" sz="1200" b="0" i="0" kern="1200" dirty="0" smtClean="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6A6A248-E0A8-DA41-9975-62D40761978F}" type="slidenum">
              <a:rPr lang="en-US" smtClean="0"/>
              <a:t>14</a:t>
            </a:fld>
            <a:endParaRPr lang="en-US"/>
          </a:p>
        </p:txBody>
      </p:sp>
    </p:spTree>
    <p:extLst>
      <p:ext uri="{BB962C8B-B14F-4D97-AF65-F5344CB8AC3E}">
        <p14:creationId xmlns:p14="http://schemas.microsoft.com/office/powerpoint/2010/main" val="1747668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err="1" smtClean="0"/>
              <a:t>Regarding</a:t>
            </a:r>
            <a:r>
              <a:rPr lang="fr-BE" dirty="0" smtClean="0"/>
              <a:t> the </a:t>
            </a:r>
            <a:r>
              <a:rPr lang="fr-BE" dirty="0" err="1" smtClean="0"/>
              <a:t>methodology</a:t>
            </a:r>
            <a:r>
              <a:rPr lang="fr-BE" dirty="0" smtClean="0"/>
              <a:t>,</a:t>
            </a:r>
            <a:r>
              <a:rPr lang="fr-BE" baseline="0" dirty="0" smtClean="0"/>
              <a:t> </a:t>
            </a:r>
            <a:r>
              <a:rPr lang="en-US" baseline="0" dirty="0" smtClean="0"/>
              <a:t>f</a:t>
            </a:r>
            <a:r>
              <a:rPr lang="en-US" dirty="0" smtClean="0"/>
              <a:t>or </a:t>
            </a:r>
            <a:r>
              <a:rPr lang="en-US" dirty="0"/>
              <a:t>the experimental</a:t>
            </a:r>
            <a:r>
              <a:rPr lang="en-US" baseline="0" dirty="0"/>
              <a:t> design, we used a simple formulation composed of soy phosphatidylcholine as main phospholipid and cholesterol in a percentage of 70-30%. The sample preparation consisted to prepare a phospholipid dispersion in aqueous buffer at 65°C, 1200 rpm and for 15 minutes. </a:t>
            </a:r>
            <a:r>
              <a:rPr lang="en-US" baseline="0" dirty="0" smtClean="0"/>
              <a:t>The </a:t>
            </a:r>
            <a:r>
              <a:rPr lang="en-US" baseline="0" dirty="0"/>
              <a:t>different parameters </a:t>
            </a:r>
            <a:r>
              <a:rPr lang="en-US" baseline="0" dirty="0" smtClean="0"/>
              <a:t>of the process were </a:t>
            </a:r>
            <a:r>
              <a:rPr lang="en-US" baseline="0" dirty="0"/>
              <a:t>adjusted </a:t>
            </a:r>
            <a:r>
              <a:rPr lang="en-US" baseline="0" dirty="0" smtClean="0"/>
              <a:t>and finally </a:t>
            </a:r>
            <a:r>
              <a:rPr lang="en-US" baseline="0" dirty="0"/>
              <a:t>at the end of the process the sample was recovered at the bottom to be analyzed by dynamic light scattering in terms of particles size and dispersity. </a:t>
            </a:r>
            <a:endParaRPr lang="en-US" dirty="0"/>
          </a:p>
        </p:txBody>
      </p:sp>
      <p:sp>
        <p:nvSpPr>
          <p:cNvPr id="4" name="Espace réservé du numéro de diapositive 3"/>
          <p:cNvSpPr>
            <a:spLocks noGrp="1"/>
          </p:cNvSpPr>
          <p:nvPr>
            <p:ph type="sldNum" sz="quarter" idx="10"/>
          </p:nvPr>
        </p:nvSpPr>
        <p:spPr/>
        <p:txBody>
          <a:bodyPr/>
          <a:lstStyle/>
          <a:p>
            <a:fld id="{E6A6A248-E0A8-DA41-9975-62D40761978F}" type="slidenum">
              <a:rPr lang="en-US" smtClean="0"/>
              <a:t>15</a:t>
            </a:fld>
            <a:endParaRPr lang="en-US"/>
          </a:p>
        </p:txBody>
      </p:sp>
    </p:spTree>
    <p:extLst>
      <p:ext uri="{BB962C8B-B14F-4D97-AF65-F5344CB8AC3E}">
        <p14:creationId xmlns:p14="http://schemas.microsoft.com/office/powerpoint/2010/main" val="1996407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This experimental design was constructed on the basis of the risk analysis and the six parameters have been varied in </a:t>
            </a:r>
            <a:r>
              <a:rPr lang="en-US" dirty="0" smtClean="0"/>
              <a:t>a certain range.</a:t>
            </a:r>
            <a:r>
              <a:rPr lang="en-US" baseline="0" dirty="0" smtClean="0"/>
              <a:t> </a:t>
            </a:r>
            <a:endParaRPr lang="en-US" dirty="0"/>
          </a:p>
        </p:txBody>
      </p:sp>
      <p:sp>
        <p:nvSpPr>
          <p:cNvPr id="4" name="Espace réservé du numéro de diapositive 3"/>
          <p:cNvSpPr>
            <a:spLocks noGrp="1"/>
          </p:cNvSpPr>
          <p:nvPr>
            <p:ph type="sldNum" sz="quarter" idx="10"/>
          </p:nvPr>
        </p:nvSpPr>
        <p:spPr/>
        <p:txBody>
          <a:bodyPr/>
          <a:lstStyle/>
          <a:p>
            <a:fld id="{E6A6A248-E0A8-DA41-9975-62D40761978F}" type="slidenum">
              <a:rPr lang="en-US" smtClean="0"/>
              <a:t>16</a:t>
            </a:fld>
            <a:endParaRPr lang="en-US"/>
          </a:p>
        </p:txBody>
      </p:sp>
    </p:spTree>
    <p:extLst>
      <p:ext uri="{BB962C8B-B14F-4D97-AF65-F5344CB8AC3E}">
        <p14:creationId xmlns:p14="http://schemas.microsoft.com/office/powerpoint/2010/main" val="1996407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The </a:t>
            </a:r>
            <a:r>
              <a:rPr lang="en-US" sz="1200" b="0" i="0" kern="1200" dirty="0" smtClean="0">
                <a:solidFill>
                  <a:schemeClr val="tx1"/>
                </a:solidFill>
                <a:effectLst/>
                <a:latin typeface="+mn-lt"/>
                <a:ea typeface="+mn-ea"/>
                <a:cs typeface="+mn-cs"/>
              </a:rPr>
              <a:t>first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analysis </a:t>
            </a:r>
            <a:r>
              <a:rPr lang="en-US" sz="1200" b="0" i="0" kern="1200" dirty="0">
                <a:solidFill>
                  <a:schemeClr val="tx1"/>
                </a:solidFill>
                <a:effectLst/>
                <a:latin typeface="+mn-lt"/>
                <a:ea typeface="+mn-ea"/>
                <a:cs typeface="+mn-cs"/>
              </a:rPr>
              <a:t>of the results have highlighted the parameters having an influence on the characteristics of the liposomes produced. Indeed, higher the lipid concentration is, higher are the size and the dispersity. The volume of suspension has a low impact on the dispersity. The contact time has no influence. The stirring speed influences a little, if it increases, the size and especially the dispersity also increases. For the influence of the temperature, we note that we must work above 50 ° C and finally, the pressure has a weak influence on the size and must not be too low. </a:t>
            </a:r>
            <a:r>
              <a:rPr lang="en-US" sz="1200" b="0" i="0" kern="1200" dirty="0" smtClean="0">
                <a:solidFill>
                  <a:schemeClr val="tx1"/>
                </a:solidFill>
                <a:effectLst/>
                <a:latin typeface="+mn-lt"/>
                <a:ea typeface="+mn-ea"/>
                <a:cs typeface="+mn-cs"/>
              </a:rPr>
              <a:t>Since</a:t>
            </a:r>
            <a:r>
              <a:rPr lang="en-US" sz="1200" b="0" i="0" kern="1200" baseline="0" dirty="0" smtClean="0">
                <a:solidFill>
                  <a:schemeClr val="tx1"/>
                </a:solidFill>
                <a:effectLst/>
                <a:latin typeface="+mn-lt"/>
                <a:ea typeface="+mn-ea"/>
                <a:cs typeface="+mn-cs"/>
              </a:rPr>
              <a:t> the contact time and the stirring speed had no influence, we fixed them on 30 minutes and 500 rpm. </a:t>
            </a:r>
            <a:endParaRPr lang="en-US"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6A6A248-E0A8-DA41-9975-62D40761978F}" type="slidenum">
              <a:rPr lang="en-US" smtClean="0"/>
              <a:t>17</a:t>
            </a:fld>
            <a:endParaRPr lang="en-US"/>
          </a:p>
        </p:txBody>
      </p:sp>
    </p:spTree>
    <p:extLst>
      <p:ext uri="{BB962C8B-B14F-4D97-AF65-F5344CB8AC3E}">
        <p14:creationId xmlns:p14="http://schemas.microsoft.com/office/powerpoint/2010/main" val="1996407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fontAlgn="t"/>
            <a:r>
              <a:rPr lang="en-US" dirty="0" smtClean="0"/>
              <a:t>The </a:t>
            </a:r>
            <a:r>
              <a:rPr lang="en-US" dirty="0"/>
              <a:t>final analysis of the </a:t>
            </a:r>
            <a:r>
              <a:rPr lang="en-US" dirty="0" smtClean="0"/>
              <a:t>results provided the design space. </a:t>
            </a:r>
            <a:r>
              <a:rPr lang="en-US" dirty="0"/>
              <a:t>W</a:t>
            </a:r>
            <a:r>
              <a:rPr lang="en-US" dirty="0" smtClean="0"/>
              <a:t>e </a:t>
            </a:r>
            <a:r>
              <a:rPr lang="en-US" dirty="0"/>
              <a:t>can see red areas where we obtained a high defect rate in terms of size and dispersity and blue areas with a low defect rate where the size values and dispersity fit with our </a:t>
            </a:r>
            <a:r>
              <a:rPr lang="en-US" dirty="0" smtClean="0"/>
              <a:t>expectations.</a:t>
            </a:r>
            <a:r>
              <a:rPr lang="en-US" baseline="0" dirty="0" smtClean="0"/>
              <a:t> </a:t>
            </a:r>
            <a:r>
              <a:rPr lang="en-US" dirty="0" smtClean="0"/>
              <a:t>Regarding the blue areas, we </a:t>
            </a:r>
            <a:r>
              <a:rPr lang="en-US" dirty="0"/>
              <a:t>can observe two blues areas, one in high concentration values and the other in low concentration values. </a:t>
            </a:r>
          </a:p>
          <a:p>
            <a:pPr fontAlgn="t"/>
            <a:endParaRPr lang="en-US" dirty="0"/>
          </a:p>
        </p:txBody>
      </p:sp>
      <p:sp>
        <p:nvSpPr>
          <p:cNvPr id="4" name="Espace réservé du numéro de diapositive 3"/>
          <p:cNvSpPr>
            <a:spLocks noGrp="1"/>
          </p:cNvSpPr>
          <p:nvPr>
            <p:ph type="sldNum" sz="quarter" idx="10"/>
          </p:nvPr>
        </p:nvSpPr>
        <p:spPr/>
        <p:txBody>
          <a:bodyPr/>
          <a:lstStyle/>
          <a:p>
            <a:fld id="{E6A6A248-E0A8-DA41-9975-62D40761978F}" type="slidenum">
              <a:rPr lang="en-US" smtClean="0"/>
              <a:t>18</a:t>
            </a:fld>
            <a:endParaRPr lang="en-US"/>
          </a:p>
        </p:txBody>
      </p:sp>
    </p:spTree>
    <p:extLst>
      <p:ext uri="{BB962C8B-B14F-4D97-AF65-F5344CB8AC3E}">
        <p14:creationId xmlns:p14="http://schemas.microsoft.com/office/powerpoint/2010/main" val="1996407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fontAlgn="t"/>
            <a:r>
              <a:rPr lang="en-US" dirty="0" smtClean="0"/>
              <a:t>So the </a:t>
            </a:r>
            <a:r>
              <a:rPr lang="en-US" dirty="0"/>
              <a:t>design space have highlighted two working conditions  where the expecting values fitted with our expectations in terms of liposomes size. The condition 1 with a </a:t>
            </a:r>
            <a:r>
              <a:rPr lang="en-US" dirty="0" smtClean="0"/>
              <a:t>high lipids </a:t>
            </a:r>
            <a:r>
              <a:rPr lang="en-US" dirty="0"/>
              <a:t>concentration of 45 </a:t>
            </a:r>
            <a:r>
              <a:rPr lang="en-US" dirty="0" err="1" smtClean="0"/>
              <a:t>mM</a:t>
            </a:r>
            <a:r>
              <a:rPr lang="en-US" dirty="0" smtClean="0"/>
              <a:t> and </a:t>
            </a:r>
            <a:r>
              <a:rPr lang="en-US" dirty="0"/>
              <a:t>the condition 2 with a </a:t>
            </a:r>
            <a:r>
              <a:rPr lang="en-US" dirty="0" smtClean="0"/>
              <a:t>low lipids </a:t>
            </a:r>
            <a:r>
              <a:rPr lang="en-US" dirty="0"/>
              <a:t>concentration of 5 </a:t>
            </a:r>
            <a:r>
              <a:rPr lang="en-US" dirty="0" err="1" smtClean="0"/>
              <a:t>mM.</a:t>
            </a:r>
            <a:r>
              <a:rPr lang="en-US" baseline="0" dirty="0" smtClean="0"/>
              <a:t> </a:t>
            </a:r>
            <a:r>
              <a:rPr lang="en-US" dirty="0" smtClean="0"/>
              <a:t>These </a:t>
            </a:r>
            <a:r>
              <a:rPr lang="en-US" dirty="0"/>
              <a:t>two conditions allow the production of liposomes of a size between 51 and 221 nm. </a:t>
            </a:r>
          </a:p>
          <a:p>
            <a:pPr fontAlgn="t"/>
            <a:r>
              <a:rPr lang="en-US" dirty="0"/>
              <a:t>To</a:t>
            </a:r>
            <a:r>
              <a:rPr lang="en-US" baseline="0" dirty="0"/>
              <a:t> see if these conditions are reproducible, we have validated them with the simple formulation. </a:t>
            </a:r>
            <a:r>
              <a:rPr lang="en-US" sz="1200" b="0" i="0" kern="1200" dirty="0" smtClean="0">
                <a:solidFill>
                  <a:schemeClr val="tx1"/>
                </a:solidFill>
                <a:effectLst/>
                <a:latin typeface="+mn-lt"/>
                <a:ea typeface="+mn-ea"/>
                <a:cs typeface="+mn-cs"/>
              </a:rPr>
              <a:t>Both </a:t>
            </a:r>
            <a:r>
              <a:rPr lang="en-US" sz="1200" b="0" i="0" kern="1200" dirty="0" smtClean="0">
                <a:solidFill>
                  <a:schemeClr val="tx1"/>
                </a:solidFill>
                <a:effectLst/>
                <a:latin typeface="+mn-lt"/>
                <a:ea typeface="+mn-ea"/>
                <a:cs typeface="+mn-cs"/>
              </a:rPr>
              <a:t>conditions have been validated, however the condition 1 is the condition that interests us the most for a scale-up given the high lipid concentration</a:t>
            </a:r>
          </a:p>
          <a:p>
            <a:pPr fontAlgn="t"/>
            <a:endParaRPr lang="en-US" baseline="0" dirty="0"/>
          </a:p>
        </p:txBody>
      </p:sp>
      <p:sp>
        <p:nvSpPr>
          <p:cNvPr id="4" name="Espace réservé du numéro de diapositive 3"/>
          <p:cNvSpPr>
            <a:spLocks noGrp="1"/>
          </p:cNvSpPr>
          <p:nvPr>
            <p:ph type="sldNum" sz="quarter" idx="10"/>
          </p:nvPr>
        </p:nvSpPr>
        <p:spPr/>
        <p:txBody>
          <a:bodyPr/>
          <a:lstStyle/>
          <a:p>
            <a:fld id="{E6A6A248-E0A8-DA41-9975-62D40761978F}" type="slidenum">
              <a:rPr lang="en-US" smtClean="0"/>
              <a:t>19</a:t>
            </a:fld>
            <a:endParaRPr lang="en-US"/>
          </a:p>
        </p:txBody>
      </p:sp>
    </p:spTree>
    <p:extLst>
      <p:ext uri="{BB962C8B-B14F-4D97-AF65-F5344CB8AC3E}">
        <p14:creationId xmlns:p14="http://schemas.microsoft.com/office/powerpoint/2010/main" val="1996407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Liposomes are spherical nanoparticles consisting of one or more lipid bilayers composed predominantly of phospholipids surrounding an aqueous compartment. </a:t>
            </a:r>
            <a:r>
              <a:rPr lang="en-US" dirty="0" smtClean="0"/>
              <a:t>The</a:t>
            </a:r>
            <a:r>
              <a:rPr lang="en-US" baseline="0" dirty="0" smtClean="0"/>
              <a:t>se </a:t>
            </a:r>
            <a:r>
              <a:rPr lang="en-US" baseline="0" dirty="0" err="1" smtClean="0"/>
              <a:t>nanovectors</a:t>
            </a:r>
            <a:r>
              <a:rPr lang="en-US" baseline="0" dirty="0" smtClean="0"/>
              <a:t> </a:t>
            </a:r>
            <a:r>
              <a:rPr lang="en-US" baseline="0" dirty="0"/>
              <a:t>allowing the encapsulation of both hydrophilic and hydrophobic </a:t>
            </a:r>
            <a:r>
              <a:rPr lang="en-US" baseline="0" dirty="0" smtClean="0"/>
              <a:t>molecules with several </a:t>
            </a:r>
            <a:r>
              <a:rPr lang="en-US" dirty="0" smtClean="0"/>
              <a:t>advantages such as prolongation of the drug effect, targeting pathological tissues with a decrease of side effects and an improvement of the therapeutic index. Finally, they also can protect these active molecules from external agents. </a:t>
            </a:r>
            <a:endParaRPr lang="en-US" dirty="0"/>
          </a:p>
        </p:txBody>
      </p:sp>
      <p:sp>
        <p:nvSpPr>
          <p:cNvPr id="4" name="Espace réservé du numéro de diapositive 3"/>
          <p:cNvSpPr>
            <a:spLocks noGrp="1"/>
          </p:cNvSpPr>
          <p:nvPr>
            <p:ph type="sldNum" sz="quarter" idx="10"/>
          </p:nvPr>
        </p:nvSpPr>
        <p:spPr/>
        <p:txBody>
          <a:bodyPr/>
          <a:lstStyle/>
          <a:p>
            <a:fld id="{E6A6A248-E0A8-DA41-9975-62D40761978F}" type="slidenum">
              <a:rPr lang="en-US" smtClean="0"/>
              <a:t>2</a:t>
            </a:fld>
            <a:endParaRPr lang="en-US"/>
          </a:p>
        </p:txBody>
      </p:sp>
    </p:spTree>
    <p:extLst>
      <p:ext uri="{BB962C8B-B14F-4D97-AF65-F5344CB8AC3E}">
        <p14:creationId xmlns:p14="http://schemas.microsoft.com/office/powerpoint/2010/main" val="1747668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For</a:t>
            </a:r>
            <a:r>
              <a:rPr lang="en-US" baseline="0" dirty="0"/>
              <a:t> the </a:t>
            </a:r>
            <a:r>
              <a:rPr lang="en-US" dirty="0"/>
              <a:t>validation of the conditions with the simple formulation composed of soy</a:t>
            </a:r>
            <a:r>
              <a:rPr lang="en-US" baseline="0" dirty="0"/>
              <a:t> phosphatidylcholine and cholesterol</a:t>
            </a:r>
            <a:r>
              <a:rPr lang="en-US" dirty="0"/>
              <a:t>,</a:t>
            </a:r>
            <a:r>
              <a:rPr lang="en-US" baseline="0" dirty="0"/>
              <a:t> w</a:t>
            </a:r>
            <a:r>
              <a:rPr lang="en-US" dirty="0"/>
              <a:t>e can observe that the results in terms of size fit with the expectations values giving by the experimental design with</a:t>
            </a:r>
            <a:r>
              <a:rPr lang="en-US" baseline="0" dirty="0"/>
              <a:t> a good reproducibility</a:t>
            </a:r>
            <a:r>
              <a:rPr lang="en-US" dirty="0"/>
              <a:t>. </a:t>
            </a:r>
          </a:p>
        </p:txBody>
      </p:sp>
      <p:sp>
        <p:nvSpPr>
          <p:cNvPr id="4" name="Espace réservé du numéro de diapositive 3"/>
          <p:cNvSpPr>
            <a:spLocks noGrp="1"/>
          </p:cNvSpPr>
          <p:nvPr>
            <p:ph type="sldNum" sz="quarter" idx="10"/>
          </p:nvPr>
        </p:nvSpPr>
        <p:spPr/>
        <p:txBody>
          <a:bodyPr/>
          <a:lstStyle/>
          <a:p>
            <a:fld id="{E6A6A248-E0A8-DA41-9975-62D40761978F}" type="slidenum">
              <a:rPr lang="en-US" smtClean="0"/>
              <a:t>20</a:t>
            </a:fld>
            <a:endParaRPr lang="en-US"/>
          </a:p>
        </p:txBody>
      </p:sp>
    </p:spTree>
    <p:extLst>
      <p:ext uri="{BB962C8B-B14F-4D97-AF65-F5344CB8AC3E}">
        <p14:creationId xmlns:p14="http://schemas.microsoft.com/office/powerpoint/2010/main" val="1996407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But are </a:t>
            </a:r>
            <a:r>
              <a:rPr lang="fr-BE" dirty="0" err="1" smtClean="0"/>
              <a:t>these</a:t>
            </a:r>
            <a:r>
              <a:rPr lang="fr-BE" dirty="0" smtClean="0"/>
              <a:t> conditions </a:t>
            </a:r>
            <a:r>
              <a:rPr lang="fr-BE" dirty="0" err="1" smtClean="0"/>
              <a:t>transferrable</a:t>
            </a:r>
            <a:r>
              <a:rPr lang="fr-BE" dirty="0" smtClean="0"/>
              <a:t> to </a:t>
            </a:r>
            <a:r>
              <a:rPr lang="fr-BE" dirty="0" err="1" smtClean="0"/>
              <a:t>other</a:t>
            </a:r>
            <a:r>
              <a:rPr lang="fr-BE" dirty="0" smtClean="0"/>
              <a:t> liposomes</a:t>
            </a:r>
            <a:r>
              <a:rPr lang="fr-BE" baseline="0" dirty="0" smtClean="0"/>
              <a:t> formulations ? </a:t>
            </a:r>
            <a:endParaRPr lang="fr-BE" dirty="0"/>
          </a:p>
        </p:txBody>
      </p:sp>
      <p:sp>
        <p:nvSpPr>
          <p:cNvPr id="4" name="Espace réservé du numéro de diapositive 3"/>
          <p:cNvSpPr>
            <a:spLocks noGrp="1"/>
          </p:cNvSpPr>
          <p:nvPr>
            <p:ph type="sldNum" sz="quarter" idx="10"/>
          </p:nvPr>
        </p:nvSpPr>
        <p:spPr/>
        <p:txBody>
          <a:bodyPr/>
          <a:lstStyle/>
          <a:p>
            <a:fld id="{E6A6A248-E0A8-DA41-9975-62D40761978F}" type="slidenum">
              <a:rPr lang="en-US" smtClean="0"/>
              <a:t>21</a:t>
            </a:fld>
            <a:endParaRPr lang="en-US"/>
          </a:p>
        </p:txBody>
      </p:sp>
    </p:spTree>
    <p:extLst>
      <p:ext uri="{BB962C8B-B14F-4D97-AF65-F5344CB8AC3E}">
        <p14:creationId xmlns:p14="http://schemas.microsoft.com/office/powerpoint/2010/main" val="1499246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the simple formulation composed of soy phosphatidylcholine and cholesterol is not applicable for therapeutic use, we have add </a:t>
            </a:r>
            <a:r>
              <a:rPr lang="en-US" dirty="0" err="1"/>
              <a:t>pegylated</a:t>
            </a:r>
            <a:r>
              <a:rPr lang="en-US" dirty="0"/>
              <a:t> lipid to make stealth liposomes. Regarding</a:t>
            </a:r>
            <a:r>
              <a:rPr lang="en-US" baseline="0" dirty="0"/>
              <a:t> the results, w</a:t>
            </a:r>
            <a:r>
              <a:rPr lang="en-US" dirty="0"/>
              <a:t>e can see that the</a:t>
            </a:r>
            <a:r>
              <a:rPr lang="en-US" baseline="0" dirty="0"/>
              <a:t> size of our liposomes still fit with the expectations but the conditions 2 give a higher size with a higher </a:t>
            </a:r>
            <a:r>
              <a:rPr lang="en-US" baseline="0" dirty="0" smtClean="0"/>
              <a:t>dispersity. </a:t>
            </a:r>
          </a:p>
        </p:txBody>
      </p:sp>
      <p:sp>
        <p:nvSpPr>
          <p:cNvPr id="4" name="Espace réservé du numéro de diapositive 3"/>
          <p:cNvSpPr>
            <a:spLocks noGrp="1"/>
          </p:cNvSpPr>
          <p:nvPr>
            <p:ph type="sldNum" sz="quarter" idx="10"/>
          </p:nvPr>
        </p:nvSpPr>
        <p:spPr/>
        <p:txBody>
          <a:bodyPr/>
          <a:lstStyle/>
          <a:p>
            <a:fld id="{E6A6A248-E0A8-DA41-9975-62D40761978F}" type="slidenum">
              <a:rPr lang="en-US" smtClean="0"/>
              <a:t>22</a:t>
            </a:fld>
            <a:endParaRPr lang="en-US"/>
          </a:p>
        </p:txBody>
      </p:sp>
    </p:spTree>
    <p:extLst>
      <p:ext uri="{BB962C8B-B14F-4D97-AF65-F5344CB8AC3E}">
        <p14:creationId xmlns:p14="http://schemas.microsoft.com/office/powerpoint/2010/main" val="1996407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other formulation </a:t>
            </a:r>
            <a:r>
              <a:rPr lang="en-US" dirty="0" err="1" smtClean="0"/>
              <a:t>developped</a:t>
            </a:r>
            <a:r>
              <a:rPr lang="en-US" dirty="0" smtClean="0"/>
              <a:t> in our lab is composed of a natural phospholipid ; Egg phosphatidylcholine, </a:t>
            </a:r>
            <a:r>
              <a:rPr lang="en-US" dirty="0" smtClean="0"/>
              <a:t>as</a:t>
            </a:r>
            <a:r>
              <a:rPr lang="en-US" baseline="0" dirty="0" smtClean="0"/>
              <a:t> main phospholipid. </a:t>
            </a:r>
            <a:r>
              <a:rPr lang="en-US" dirty="0" smtClean="0"/>
              <a:t>We </a:t>
            </a:r>
            <a:r>
              <a:rPr lang="en-US" dirty="0" smtClean="0"/>
              <a:t>can see that the values of size fit again with the expectations, even if we are a little bit up the limit giving by the experimental design for the condition </a:t>
            </a:r>
            <a:r>
              <a:rPr lang="en-US" dirty="0" smtClean="0"/>
              <a:t>1. </a:t>
            </a:r>
            <a:r>
              <a:rPr lang="en-US" dirty="0" smtClean="0"/>
              <a:t>We also can observe a reverse trend with a smaller size obtained with the condition 2. </a:t>
            </a:r>
            <a:endParaRPr lang="en-US" dirty="0"/>
          </a:p>
        </p:txBody>
      </p:sp>
      <p:sp>
        <p:nvSpPr>
          <p:cNvPr id="4" name="Espace réservé du numéro de diapositive 3"/>
          <p:cNvSpPr>
            <a:spLocks noGrp="1"/>
          </p:cNvSpPr>
          <p:nvPr>
            <p:ph type="sldNum" sz="quarter" idx="10"/>
          </p:nvPr>
        </p:nvSpPr>
        <p:spPr/>
        <p:txBody>
          <a:bodyPr/>
          <a:lstStyle/>
          <a:p>
            <a:fld id="{E6A6A248-E0A8-DA41-9975-62D40761978F}" type="slidenum">
              <a:rPr lang="en-US" smtClean="0"/>
              <a:t>23</a:t>
            </a:fld>
            <a:endParaRPr lang="en-US"/>
          </a:p>
        </p:txBody>
      </p:sp>
    </p:spTree>
    <p:extLst>
      <p:ext uri="{BB962C8B-B14F-4D97-AF65-F5344CB8AC3E}">
        <p14:creationId xmlns:p14="http://schemas.microsoft.com/office/powerpoint/2010/main" val="1996407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formulation is </a:t>
            </a:r>
            <a:r>
              <a:rPr lang="en-US" baseline="0" dirty="0" smtClean="0"/>
              <a:t>used in our laboratory for the peptide delivery. Regarding the results, the </a:t>
            </a:r>
            <a:r>
              <a:rPr lang="en-US" baseline="0" dirty="0"/>
              <a:t>expectations in terms of size were just obtained with the condition 2 even if the size obtained with the condition 1 is still acceptable </a:t>
            </a:r>
            <a:r>
              <a:rPr lang="en-US" baseline="0" dirty="0" smtClean="0"/>
              <a:t>depending on the application. The particularity of this formulation compared to the other is a high proportion of membranes stabilizers, cholesterol and cholesterol </a:t>
            </a:r>
            <a:r>
              <a:rPr lang="en-US" baseline="0" dirty="0" err="1" smtClean="0"/>
              <a:t>hemisuccinate</a:t>
            </a:r>
            <a:r>
              <a:rPr lang="en-US" baseline="0" dirty="0" smtClean="0"/>
              <a:t>. Maybe these membranes stabilizers at a high concentration, interfere with the liposomes formation. </a:t>
            </a:r>
            <a:endParaRPr lang="en-US" baseline="0" dirty="0"/>
          </a:p>
        </p:txBody>
      </p:sp>
      <p:sp>
        <p:nvSpPr>
          <p:cNvPr id="4" name="Espace réservé du numéro de diapositive 3"/>
          <p:cNvSpPr>
            <a:spLocks noGrp="1"/>
          </p:cNvSpPr>
          <p:nvPr>
            <p:ph type="sldNum" sz="quarter" idx="10"/>
          </p:nvPr>
        </p:nvSpPr>
        <p:spPr/>
        <p:txBody>
          <a:bodyPr/>
          <a:lstStyle/>
          <a:p>
            <a:fld id="{E6A6A248-E0A8-DA41-9975-62D40761978F}" type="slidenum">
              <a:rPr lang="en-US" smtClean="0"/>
              <a:t>24</a:t>
            </a:fld>
            <a:endParaRPr lang="en-US"/>
          </a:p>
        </p:txBody>
      </p:sp>
    </p:spTree>
    <p:extLst>
      <p:ext uri="{BB962C8B-B14F-4D97-AF65-F5344CB8AC3E}">
        <p14:creationId xmlns:p14="http://schemas.microsoft.com/office/powerpoint/2010/main" val="1996407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last formulation, more complex, is developed in our lab for the gene delivery. The results don’t fit with the expectations and we also observe a smaller size and dispersity with the condition 2. The condition 1 give a really high size compared to other formulations with a high dispersity. The difference with the other formulations is the presence of a positively charged lipid in a high proportion. Maybe the charges at a high concentration interfere with the formation of liposomes by repulsive forces.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fld id="{E6A6A248-E0A8-DA41-9975-62D40761978F}" type="slidenum">
              <a:rPr lang="en-US" smtClean="0"/>
              <a:t>25</a:t>
            </a:fld>
            <a:endParaRPr lang="en-US"/>
          </a:p>
        </p:txBody>
      </p:sp>
    </p:spTree>
    <p:extLst>
      <p:ext uri="{BB962C8B-B14F-4D97-AF65-F5344CB8AC3E}">
        <p14:creationId xmlns:p14="http://schemas.microsoft.com/office/powerpoint/2010/main" val="1996407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To conclude,</a:t>
            </a:r>
            <a:r>
              <a:rPr lang="en-US" baseline="0" dirty="0"/>
              <a:t> </a:t>
            </a:r>
            <a:r>
              <a:rPr lang="en-US" dirty="0"/>
              <a:t>what it's important to remember is that we found the influential</a:t>
            </a:r>
            <a:r>
              <a:rPr lang="en-US" baseline="0" dirty="0"/>
              <a:t> parameters of </a:t>
            </a:r>
            <a:r>
              <a:rPr lang="en-US" dirty="0"/>
              <a:t>the process which allowed us to control them.</a:t>
            </a:r>
            <a:r>
              <a:rPr lang="en-US" baseline="0" dirty="0"/>
              <a:t> We highlighted </a:t>
            </a:r>
            <a:r>
              <a:rPr lang="en-US" dirty="0"/>
              <a:t>two working conditions which allow to produce liposomes </a:t>
            </a:r>
            <a:r>
              <a:rPr lang="en-US" dirty="0" smtClean="0"/>
              <a:t>of simple formulation with </a:t>
            </a:r>
            <a:r>
              <a:rPr lang="en-US" dirty="0"/>
              <a:t>a reproducible size around 200 nm.</a:t>
            </a:r>
            <a:r>
              <a:rPr lang="en-US" baseline="0" dirty="0"/>
              <a:t> This process </a:t>
            </a:r>
            <a:r>
              <a:rPr lang="en-US" dirty="0"/>
              <a:t>suits for the production of liposomes of </a:t>
            </a:r>
            <a:r>
              <a:rPr lang="en-US" dirty="0" smtClean="0"/>
              <a:t>simple </a:t>
            </a:r>
            <a:r>
              <a:rPr lang="en-US" dirty="0"/>
              <a:t>formulations. </a:t>
            </a:r>
            <a:r>
              <a:rPr lang="en-US" dirty="0" smtClean="0"/>
              <a:t>We could</a:t>
            </a:r>
            <a:r>
              <a:rPr lang="en-US" baseline="0" dirty="0" smtClean="0"/>
              <a:t> observe that for complex formulation, it’s more difficult to obtain good characteristics and maybe an optimization </a:t>
            </a:r>
            <a:r>
              <a:rPr lang="en-US" baseline="0" dirty="0" smtClean="0"/>
              <a:t>will be necessary </a:t>
            </a:r>
            <a:r>
              <a:rPr lang="en-US" baseline="0" dirty="0" smtClean="0"/>
              <a:t>to obtain a size closer to 200 nm. </a:t>
            </a:r>
            <a:r>
              <a:rPr lang="en-US" dirty="0" smtClean="0"/>
              <a:t>Even </a:t>
            </a:r>
            <a:r>
              <a:rPr lang="en-US" dirty="0"/>
              <a:t>if</a:t>
            </a:r>
            <a:r>
              <a:rPr lang="en-US" baseline="0" dirty="0"/>
              <a:t> </a:t>
            </a:r>
            <a:r>
              <a:rPr lang="en-US" baseline="0" dirty="0" smtClean="0"/>
              <a:t>some results </a:t>
            </a:r>
            <a:r>
              <a:rPr lang="en-US" dirty="0" smtClean="0"/>
              <a:t>come out of the values given by the experimental plan (213</a:t>
            </a:r>
            <a:r>
              <a:rPr lang="en-US" baseline="0" dirty="0" smtClean="0"/>
              <a:t> and 221 nm)</a:t>
            </a:r>
            <a:r>
              <a:rPr lang="en-US" dirty="0" smtClean="0"/>
              <a:t>, depending on the applications, these values can be acceptable</a:t>
            </a:r>
            <a:r>
              <a:rPr lang="en-US" baseline="0" dirty="0" smtClean="0"/>
              <a:t> and the condition 1 is promising fir our scaling-up project.</a:t>
            </a: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fld id="{E6A6A248-E0A8-DA41-9975-62D40761978F}" type="slidenum">
              <a:rPr lang="en-US" smtClean="0"/>
              <a:t>26</a:t>
            </a:fld>
            <a:endParaRPr lang="en-US"/>
          </a:p>
        </p:txBody>
      </p:sp>
    </p:spTree>
    <p:extLst>
      <p:ext uri="{BB962C8B-B14F-4D97-AF65-F5344CB8AC3E}">
        <p14:creationId xmlns:p14="http://schemas.microsoft.com/office/powerpoint/2010/main" val="931964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For the perspectives, we </a:t>
            </a:r>
            <a:r>
              <a:rPr lang="en-US" dirty="0" smtClean="0"/>
              <a:t>will</a:t>
            </a:r>
            <a:r>
              <a:rPr lang="en-US" baseline="0" dirty="0" smtClean="0"/>
              <a:t> try to s</a:t>
            </a:r>
            <a:r>
              <a:rPr lang="en-US" sz="1200" dirty="0" smtClean="0"/>
              <a:t>uppress the sample preparation to </a:t>
            </a:r>
            <a:r>
              <a:rPr lang="en-US" sz="1200" dirty="0" err="1" smtClean="0"/>
              <a:t>habe</a:t>
            </a:r>
            <a:r>
              <a:rPr lang="en-US" sz="1200" dirty="0" smtClean="0"/>
              <a:t> a full </a:t>
            </a:r>
            <a:r>
              <a:rPr lang="en-US" sz="1200" dirty="0" smtClean="0">
                <a:sym typeface="Wingdings" panose="05000000000000000000" pitchFamily="2" charset="2"/>
              </a:rPr>
              <a:t>one step process and to understand the effect of supercritical</a:t>
            </a:r>
            <a:r>
              <a:rPr lang="en-US" sz="1200" baseline="0" dirty="0" smtClean="0">
                <a:sym typeface="Wingdings" panose="05000000000000000000" pitchFamily="2" charset="2"/>
              </a:rPr>
              <a:t> conditions on liposome formation. </a:t>
            </a:r>
            <a:endParaRPr lang="en-US" sz="1200" dirty="0" smtClean="0">
              <a:sym typeface="Wingdings" panose="05000000000000000000" pitchFamily="2" charset="2"/>
            </a:endParaRPr>
          </a:p>
          <a:p>
            <a:endParaRPr lang="en-US" dirty="0"/>
          </a:p>
        </p:txBody>
      </p:sp>
      <p:sp>
        <p:nvSpPr>
          <p:cNvPr id="4" name="Espace réservé du numéro de diapositive 3"/>
          <p:cNvSpPr>
            <a:spLocks noGrp="1"/>
          </p:cNvSpPr>
          <p:nvPr>
            <p:ph type="sldNum" sz="quarter" idx="10"/>
          </p:nvPr>
        </p:nvSpPr>
        <p:spPr/>
        <p:txBody>
          <a:bodyPr/>
          <a:lstStyle/>
          <a:p>
            <a:fld id="{E6A6A248-E0A8-DA41-9975-62D40761978F}" type="slidenum">
              <a:rPr lang="en-US" smtClean="0"/>
              <a:t>27</a:t>
            </a:fld>
            <a:endParaRPr lang="en-US"/>
          </a:p>
        </p:txBody>
      </p:sp>
    </p:spTree>
    <p:extLst>
      <p:ext uri="{BB962C8B-B14F-4D97-AF65-F5344CB8AC3E}">
        <p14:creationId xmlns:p14="http://schemas.microsoft.com/office/powerpoint/2010/main" val="931964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err="1"/>
              <a:t>Thank</a:t>
            </a:r>
            <a:r>
              <a:rPr lang="fr-BE" baseline="0" dirty="0"/>
              <a:t> </a:t>
            </a:r>
            <a:r>
              <a:rPr lang="fr-BE" baseline="0" dirty="0" err="1"/>
              <a:t>you</a:t>
            </a:r>
            <a:r>
              <a:rPr lang="fr-BE" baseline="0" dirty="0"/>
              <a:t> </a:t>
            </a:r>
            <a:r>
              <a:rPr lang="fr-BE" baseline="0" dirty="0" err="1"/>
              <a:t>everyone</a:t>
            </a:r>
            <a:r>
              <a:rPr lang="fr-BE" baseline="0" dirty="0"/>
              <a:t> for </a:t>
            </a:r>
            <a:r>
              <a:rPr lang="fr-BE" baseline="0" dirty="0" err="1"/>
              <a:t>you</a:t>
            </a:r>
            <a:r>
              <a:rPr lang="fr-BE" baseline="0" dirty="0"/>
              <a:t> attention.</a:t>
            </a:r>
          </a:p>
          <a:p>
            <a:endParaRPr lang="fr-BE" baseline="0" dirty="0"/>
          </a:p>
          <a:p>
            <a:endParaRPr lang="fr-BE" dirty="0"/>
          </a:p>
        </p:txBody>
      </p:sp>
      <p:sp>
        <p:nvSpPr>
          <p:cNvPr id="4" name="Espace réservé du numéro de diapositive 3"/>
          <p:cNvSpPr>
            <a:spLocks noGrp="1"/>
          </p:cNvSpPr>
          <p:nvPr>
            <p:ph type="sldNum" sz="quarter" idx="10"/>
          </p:nvPr>
        </p:nvSpPr>
        <p:spPr/>
        <p:txBody>
          <a:bodyPr/>
          <a:lstStyle/>
          <a:p>
            <a:fld id="{E6A6A248-E0A8-DA41-9975-62D40761978F}" type="slidenum">
              <a:rPr lang="en-US" smtClean="0"/>
              <a:t>28</a:t>
            </a:fld>
            <a:endParaRPr lang="en-US"/>
          </a:p>
        </p:txBody>
      </p:sp>
    </p:spTree>
    <p:extLst>
      <p:ext uri="{BB962C8B-B14F-4D97-AF65-F5344CB8AC3E}">
        <p14:creationId xmlns:p14="http://schemas.microsoft.com/office/powerpoint/2010/main" val="1921818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fontAlgn="t"/>
            <a:r>
              <a:rPr lang="en-US" dirty="0"/>
              <a:t>Different methods exist to prepare liposomes at laboratory scale. </a:t>
            </a:r>
            <a:r>
              <a:rPr lang="en-US" sz="1200" b="0" i="0" kern="1200" dirty="0">
                <a:solidFill>
                  <a:schemeClr val="tx1"/>
                </a:solidFill>
                <a:effectLst/>
                <a:latin typeface="+mn-lt"/>
                <a:ea typeface="+mn-ea"/>
                <a:cs typeface="+mn-cs"/>
              </a:rPr>
              <a:t>Thin film hydration, detergent removal, solvent injection, reverse phase evaporation and emulsion method are recognized as the conventional liposome preparation methods.</a:t>
            </a:r>
            <a:r>
              <a:rPr lang="en-US" sz="1200" b="0" i="0" kern="1200" baseline="0" dirty="0">
                <a:solidFill>
                  <a:schemeClr val="tx1"/>
                </a:solidFill>
                <a:effectLst/>
                <a:latin typeface="+mn-lt"/>
                <a:ea typeface="+mn-ea"/>
                <a:cs typeface="+mn-cs"/>
              </a:rPr>
              <a:t> </a:t>
            </a:r>
            <a:endParaRPr lang="fr-BE" sz="1200" b="0" i="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6A6A248-E0A8-DA41-9975-62D40761978F}" type="slidenum">
              <a:rPr lang="en-US" smtClean="0"/>
              <a:t>3</a:t>
            </a:fld>
            <a:endParaRPr lang="en-US"/>
          </a:p>
        </p:txBody>
      </p:sp>
    </p:spTree>
    <p:extLst>
      <p:ext uri="{BB962C8B-B14F-4D97-AF65-F5344CB8AC3E}">
        <p14:creationId xmlns:p14="http://schemas.microsoft.com/office/powerpoint/2010/main" val="1747668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fontAlgn="t"/>
            <a:r>
              <a:rPr lang="en-US" sz="1200" b="0" i="0" kern="1200" baseline="0" dirty="0">
                <a:solidFill>
                  <a:schemeClr val="tx1"/>
                </a:solidFill>
                <a:effectLst/>
                <a:latin typeface="+mn-lt"/>
                <a:ea typeface="+mn-ea"/>
                <a:cs typeface="+mn-cs"/>
              </a:rPr>
              <a:t>The main drawbacks of these methods are the use of large amounts of organic solvents, the small quantities produced and the need of lots of steps to obtain liposomes with the desired features. These drawbacks hinder the manufacturing at the industrial scale for clinical studies in Good Manufacturing Practices (GMP) conditions. </a:t>
            </a:r>
            <a:endParaRPr lang="fr-BE" sz="1200" b="0" i="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6A6A248-E0A8-DA41-9975-62D40761978F}" type="slidenum">
              <a:rPr lang="en-US" smtClean="0"/>
              <a:t>4</a:t>
            </a:fld>
            <a:endParaRPr lang="en-US"/>
          </a:p>
        </p:txBody>
      </p:sp>
    </p:spTree>
    <p:extLst>
      <p:ext uri="{BB962C8B-B14F-4D97-AF65-F5344CB8AC3E}">
        <p14:creationId xmlns:p14="http://schemas.microsoft.com/office/powerpoint/2010/main" val="1747668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fontAlgn="t"/>
            <a:r>
              <a:rPr lang="en-US" dirty="0"/>
              <a:t>Many more innovative methods have emerged such as microfluidic methods, homogenization methods and methods using supercritical fluids. </a:t>
            </a:r>
            <a:r>
              <a:rPr lang="en-US" sz="1200" b="0" i="0" kern="1200" dirty="0">
                <a:solidFill>
                  <a:schemeClr val="tx1"/>
                </a:solidFill>
                <a:effectLst/>
                <a:latin typeface="+mn-lt"/>
                <a:ea typeface="+mn-ea"/>
                <a:cs typeface="+mn-cs"/>
              </a:rPr>
              <a:t>Among these different methods, t</a:t>
            </a:r>
            <a:r>
              <a:rPr lang="en-US" sz="1200" kern="1200" dirty="0">
                <a:solidFill>
                  <a:schemeClr val="tx1"/>
                </a:solidFill>
                <a:effectLst/>
                <a:latin typeface="+mn-lt"/>
                <a:ea typeface="+mn-ea"/>
                <a:cs typeface="+mn-cs"/>
              </a:rPr>
              <a:t>he use of</a:t>
            </a:r>
            <a:r>
              <a:rPr lang="en-US" sz="1200" kern="1200" baseline="0" dirty="0">
                <a:solidFill>
                  <a:schemeClr val="tx1"/>
                </a:solidFill>
                <a:effectLst/>
                <a:latin typeface="+mn-lt"/>
                <a:ea typeface="+mn-ea"/>
                <a:cs typeface="+mn-cs"/>
              </a:rPr>
              <a:t> supercritical fluids is </a:t>
            </a:r>
            <a:r>
              <a:rPr lang="en-US" sz="1200" kern="1200" dirty="0">
                <a:solidFill>
                  <a:schemeClr val="tx1"/>
                </a:solidFill>
                <a:effectLst/>
                <a:latin typeface="+mn-lt"/>
                <a:ea typeface="+mn-ea"/>
                <a:cs typeface="+mn-cs"/>
              </a:rPr>
              <a:t>considered as a good </a:t>
            </a:r>
            <a:r>
              <a:rPr lang="en-US" sz="1200" kern="1200" dirty="0" smtClean="0">
                <a:solidFill>
                  <a:schemeClr val="tx1"/>
                </a:solidFill>
                <a:effectLst/>
                <a:latin typeface="+mn-lt"/>
                <a:ea typeface="+mn-ea"/>
                <a:cs typeface="+mn-cs"/>
              </a:rPr>
              <a:t>alternative.</a:t>
            </a:r>
            <a:r>
              <a:rPr lang="en-US" sz="1200" kern="1200" baseline="0" dirty="0" smtClean="0">
                <a:solidFill>
                  <a:schemeClr val="tx1"/>
                </a:solidFill>
                <a:effectLst/>
                <a:latin typeface="+mn-lt"/>
                <a:ea typeface="+mn-ea"/>
                <a:cs typeface="+mn-cs"/>
              </a:rPr>
              <a:t> </a:t>
            </a:r>
            <a:endParaRPr lang="en-US" dirty="0"/>
          </a:p>
        </p:txBody>
      </p:sp>
      <p:sp>
        <p:nvSpPr>
          <p:cNvPr id="4" name="Espace réservé du numéro de diapositive 3"/>
          <p:cNvSpPr>
            <a:spLocks noGrp="1"/>
          </p:cNvSpPr>
          <p:nvPr>
            <p:ph type="sldNum" sz="quarter" idx="10"/>
          </p:nvPr>
        </p:nvSpPr>
        <p:spPr/>
        <p:txBody>
          <a:bodyPr/>
          <a:lstStyle/>
          <a:p>
            <a:fld id="{E6A6A248-E0A8-DA41-9975-62D40761978F}" type="slidenum">
              <a:rPr lang="en-US" smtClean="0"/>
              <a:t>5</a:t>
            </a:fld>
            <a:endParaRPr lang="en-US"/>
          </a:p>
        </p:txBody>
      </p:sp>
    </p:spTree>
    <p:extLst>
      <p:ext uri="{BB962C8B-B14F-4D97-AF65-F5344CB8AC3E}">
        <p14:creationId xmlns:p14="http://schemas.microsoft.com/office/powerpoint/2010/main" val="1747668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a:solidFill>
                  <a:schemeClr val="tx1"/>
                </a:solidFill>
                <a:effectLst/>
                <a:latin typeface="+mn-lt"/>
                <a:ea typeface="+mn-ea"/>
                <a:cs typeface="+mn-cs"/>
              </a:rPr>
              <a:t>Supercritical state is defined as a state in which a compound is when the pressure and temperature are above its critical point.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Carbon dioxide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is the most used supercritical fluid since it is inexpensive, has low critical pressure (Pc = 73.8 bar) and temperature (Tc = 31.1 °C) and is recognized as safe in pharmaceutical manufacturing. In supercritical conditions, carbon</a:t>
            </a:r>
            <a:r>
              <a:rPr lang="en-US" sz="1200" kern="1200" baseline="0" dirty="0">
                <a:solidFill>
                  <a:schemeClr val="tx1"/>
                </a:solidFill>
                <a:effectLst/>
                <a:latin typeface="+mn-lt"/>
                <a:ea typeface="+mn-ea"/>
                <a:cs typeface="+mn-cs"/>
              </a:rPr>
              <a:t> dioxide has good solvating properties, miscibility with organic solvents, a liquid-like density but a viscosity and a diffusivity close to gases encouraging a good mass transfer. All these advantages promotes the use of supercritical fluids for the particles design. </a:t>
            </a:r>
            <a:endParaRPr lang="en-US" dirty="0"/>
          </a:p>
        </p:txBody>
      </p:sp>
      <p:sp>
        <p:nvSpPr>
          <p:cNvPr id="4" name="Espace réservé du numéro de diapositive 3"/>
          <p:cNvSpPr>
            <a:spLocks noGrp="1"/>
          </p:cNvSpPr>
          <p:nvPr>
            <p:ph type="sldNum" sz="quarter" idx="10"/>
          </p:nvPr>
        </p:nvSpPr>
        <p:spPr/>
        <p:txBody>
          <a:bodyPr/>
          <a:lstStyle/>
          <a:p>
            <a:fld id="{E6A6A248-E0A8-DA41-9975-62D40761978F}" type="slidenum">
              <a:rPr lang="en-US" smtClean="0"/>
              <a:t>6</a:t>
            </a:fld>
            <a:endParaRPr lang="en-US"/>
          </a:p>
        </p:txBody>
      </p:sp>
    </p:spTree>
    <p:extLst>
      <p:ext uri="{BB962C8B-B14F-4D97-AF65-F5344CB8AC3E}">
        <p14:creationId xmlns:p14="http://schemas.microsoft.com/office/powerpoint/2010/main" val="1747668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In this application, the supercritical carbon dioxide can be used in different ways regarding the lipid material. As solvent, </a:t>
            </a:r>
            <a:r>
              <a:rPr lang="en-US" dirty="0" err="1"/>
              <a:t>cosolvent</a:t>
            </a:r>
            <a:r>
              <a:rPr lang="en-US" dirty="0"/>
              <a:t>, </a:t>
            </a:r>
            <a:r>
              <a:rPr lang="en-US" dirty="0" err="1"/>
              <a:t>antisolvent</a:t>
            </a:r>
            <a:r>
              <a:rPr lang="en-US" dirty="0"/>
              <a:t> or Dispersing agent. This latest is the best way given that we can completely avoid the use of organic solvent. </a:t>
            </a:r>
          </a:p>
          <a:p>
            <a:endParaRPr lang="en-US" dirty="0"/>
          </a:p>
        </p:txBody>
      </p:sp>
      <p:sp>
        <p:nvSpPr>
          <p:cNvPr id="4" name="Espace réservé du numéro de diapositive 3"/>
          <p:cNvSpPr>
            <a:spLocks noGrp="1"/>
          </p:cNvSpPr>
          <p:nvPr>
            <p:ph type="sldNum" sz="quarter" idx="10"/>
          </p:nvPr>
        </p:nvSpPr>
        <p:spPr/>
        <p:txBody>
          <a:bodyPr/>
          <a:lstStyle/>
          <a:p>
            <a:fld id="{E6A6A248-E0A8-DA41-9975-62D40761978F}" type="slidenum">
              <a:rPr lang="en-US" smtClean="0"/>
              <a:t>7</a:t>
            </a:fld>
            <a:endParaRPr lang="en-US"/>
          </a:p>
        </p:txBody>
      </p:sp>
    </p:spTree>
    <p:extLst>
      <p:ext uri="{BB962C8B-B14F-4D97-AF65-F5344CB8AC3E}">
        <p14:creationId xmlns:p14="http://schemas.microsoft.com/office/powerpoint/2010/main" val="1747668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rtl="0"/>
            <a:r>
              <a:rPr lang="en-US" sz="1200" b="0" i="0" kern="1200" dirty="0">
                <a:solidFill>
                  <a:schemeClr val="tx1"/>
                </a:solidFill>
                <a:effectLst/>
                <a:latin typeface="+mn-lt"/>
                <a:ea typeface="+mn-ea"/>
                <a:cs typeface="+mn-cs"/>
              </a:rPr>
              <a:t>Here is the principle of using supercritical carbon</a:t>
            </a:r>
            <a:r>
              <a:rPr lang="en-US" sz="1200" b="0" i="0" kern="1200" baseline="0" dirty="0">
                <a:solidFill>
                  <a:schemeClr val="tx1"/>
                </a:solidFill>
                <a:effectLst/>
                <a:latin typeface="+mn-lt"/>
                <a:ea typeface="+mn-ea"/>
                <a:cs typeface="+mn-cs"/>
              </a:rPr>
              <a:t> dioxide</a:t>
            </a:r>
            <a:r>
              <a:rPr lang="en-US" sz="1200" b="0" i="0" kern="1200" dirty="0">
                <a:solidFill>
                  <a:schemeClr val="tx1"/>
                </a:solidFill>
                <a:effectLst/>
                <a:latin typeface="+mn-lt"/>
                <a:ea typeface="+mn-ea"/>
                <a:cs typeface="+mn-cs"/>
              </a:rPr>
              <a:t> as a dispersing agent. Firstly we put</a:t>
            </a:r>
            <a:r>
              <a:rPr lang="en-US" sz="1200" b="0" i="0" kern="1200" baseline="0" dirty="0">
                <a:solidFill>
                  <a:schemeClr val="tx1"/>
                </a:solidFill>
                <a:effectLst/>
                <a:latin typeface="+mn-lt"/>
                <a:ea typeface="+mn-ea"/>
                <a:cs typeface="+mn-cs"/>
              </a:rPr>
              <a:t> an aqueous dispersion of phospholipids in a reactor and we pressurize the system with supercritical carbon dioxide. </a:t>
            </a:r>
            <a:endParaRPr lang="en-US" sz="1200" b="0" i="0" kern="1200" dirty="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E6A6A248-E0A8-DA41-9975-62D40761978F}" type="slidenum">
              <a:rPr lang="en-US" smtClean="0"/>
              <a:t>8</a:t>
            </a:fld>
            <a:endParaRPr lang="en-US"/>
          </a:p>
        </p:txBody>
      </p:sp>
    </p:spTree>
    <p:extLst>
      <p:ext uri="{BB962C8B-B14F-4D97-AF65-F5344CB8AC3E}">
        <p14:creationId xmlns:p14="http://schemas.microsoft.com/office/powerpoint/2010/main" val="1747668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We apply agitation to the system for a certain period of time. Supercritical carbon dioxide is saturated in the hydrophobic chains of the lipids so that the lipids are dispersed properly and organize in bilayers.</a:t>
            </a:r>
            <a:r>
              <a:rPr lang="en-US" baseline="0" dirty="0"/>
              <a:t> </a:t>
            </a:r>
            <a:endParaRPr lang="en-US" dirty="0"/>
          </a:p>
        </p:txBody>
      </p:sp>
      <p:sp>
        <p:nvSpPr>
          <p:cNvPr id="4" name="Espace réservé du numéro de diapositive 3"/>
          <p:cNvSpPr>
            <a:spLocks noGrp="1"/>
          </p:cNvSpPr>
          <p:nvPr>
            <p:ph type="sldNum" sz="quarter" idx="10"/>
          </p:nvPr>
        </p:nvSpPr>
        <p:spPr/>
        <p:txBody>
          <a:bodyPr/>
          <a:lstStyle/>
          <a:p>
            <a:fld id="{E6A6A248-E0A8-DA41-9975-62D40761978F}" type="slidenum">
              <a:rPr lang="en-US" smtClean="0"/>
              <a:t>9</a:t>
            </a:fld>
            <a:endParaRPr lang="en-US"/>
          </a:p>
        </p:txBody>
      </p:sp>
    </p:spTree>
    <p:extLst>
      <p:ext uri="{BB962C8B-B14F-4D97-AF65-F5344CB8AC3E}">
        <p14:creationId xmlns:p14="http://schemas.microsoft.com/office/powerpoint/2010/main" val="1747668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tiff"/><Relationship Id="rId4" Type="http://schemas.openxmlformats.org/officeDocument/2006/relationships/image" Target="../media/image6.jpeg"/><Relationship Id="rId9"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793881"/>
            <a:ext cx="7772400" cy="1463040"/>
          </a:xfrm>
        </p:spPr>
        <p:txBody>
          <a:bodyPr anchor="ctr">
            <a:normAutofit/>
          </a:bodyPr>
          <a:lstStyle>
            <a:lvl1pPr algn="r">
              <a:defRPr sz="5000" b="0" i="0" spc="200" baseline="0">
                <a:latin typeface="+mn-lt"/>
                <a:ea typeface="Futura Condensed Medium" charset="0"/>
                <a:cs typeface="Futura Condensed Medium" charset="0"/>
              </a:defRPr>
            </a:lvl1pPr>
          </a:lstStyle>
          <a:p>
            <a:r>
              <a:rPr lang="fr-FR" dirty="0"/>
              <a:t>Cliquez et modifiez le titre</a:t>
            </a:r>
            <a:endParaRPr lang="en-US" dirty="0"/>
          </a:p>
        </p:txBody>
      </p:sp>
      <p:sp>
        <p:nvSpPr>
          <p:cNvPr id="3" name="Subtitle 2"/>
          <p:cNvSpPr>
            <a:spLocks noGrp="1"/>
          </p:cNvSpPr>
          <p:nvPr>
            <p:ph type="subTitle" idx="1"/>
          </p:nvPr>
        </p:nvSpPr>
        <p:spPr>
          <a:xfrm>
            <a:off x="8610600" y="4793881"/>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latin typeface="+mn-lt"/>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a:t>Cliquez pour modifier le style des sous-titres du masque</a:t>
            </a:r>
            <a:endParaRPr lang="en-US" dirty="0"/>
          </a:p>
        </p:txBody>
      </p:sp>
      <p:sp>
        <p:nvSpPr>
          <p:cNvPr id="6" name="Slide Number Placeholder 5"/>
          <p:cNvSpPr>
            <a:spLocks noGrp="1"/>
          </p:cNvSpPr>
          <p:nvPr>
            <p:ph type="sldNum" sz="quarter" idx="12"/>
          </p:nvPr>
        </p:nvSpPr>
        <p:spPr/>
        <p:txBody>
          <a:bodyPr/>
          <a:lstStyle>
            <a:lvl1pPr>
              <a:defRPr>
                <a:latin typeface="+mn-lt"/>
              </a:defRPr>
            </a:lvl1pPr>
          </a:lstStyle>
          <a:p>
            <a:fld id="{543FDC9E-F9DA-CF48-B645-34B8899C3AC1}" type="slidenum">
              <a:rPr lang="en-US" smtClean="0"/>
              <a:pPr/>
              <a:t>‹N°›</a:t>
            </a:fld>
            <a:endParaRPr lang="en-US"/>
          </a:p>
        </p:txBody>
      </p:sp>
      <p:cxnSp>
        <p:nvCxnSpPr>
          <p:cNvPr id="8" name="Straight Connector 7"/>
          <p:cNvCxnSpPr/>
          <p:nvPr/>
        </p:nvCxnSpPr>
        <p:spPr>
          <a:xfrm flipV="1">
            <a:off x="8386843" y="5097850"/>
            <a:ext cx="0" cy="914400"/>
          </a:xfrm>
          <a:prstGeom prst="line">
            <a:avLst/>
          </a:prstGeom>
          <a:ln w="19050">
            <a:solidFill>
              <a:srgbClr val="FF5B6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451777" y="6470704"/>
            <a:ext cx="2292614" cy="230832"/>
          </a:xfrm>
          <a:prstGeom prst="rect">
            <a:avLst/>
          </a:prstGeom>
        </p:spPr>
        <p:txBody>
          <a:bodyPr vert="horz" lIns="91440" tIns="45720" rIns="91440" bIns="45720" rtlCol="0" anchor="ctr"/>
          <a:lstStyle/>
          <a:p>
            <a:pPr lvl="0" algn="r"/>
            <a:r>
              <a:rPr lang="en-US" sz="900" b="0" i="0" cap="all" baseline="0" dirty="0">
                <a:solidFill>
                  <a:srgbClr val="FF5B6F"/>
                </a:solidFill>
                <a:latin typeface="+mn-lt"/>
                <a:ea typeface="Futura Condensed Medium" charset="0"/>
                <a:cs typeface="Futura Condensed Medium" charset="0"/>
              </a:rPr>
              <a:t>Center for interdisciplinary research on medicines</a:t>
            </a:r>
          </a:p>
        </p:txBody>
      </p:sp>
      <p:pic>
        <p:nvPicPr>
          <p:cNvPr id="10" name="Imag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7200" y="291240"/>
            <a:ext cx="1134533" cy="1134533"/>
          </a:xfrm>
          <a:prstGeom prst="rect">
            <a:avLst/>
          </a:prstGeom>
        </p:spPr>
      </p:pic>
      <p:pic>
        <p:nvPicPr>
          <p:cNvPr id="11" name="Image 10" descr="uLIEGE_Medecine_Center-Interdisciplinary-Research-Medicines_Logo_CMJN_pos.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4289" y="114152"/>
            <a:ext cx="5950631" cy="154104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081A9D10-8380-F847-A183-98D9C6D05822}" type="datetime1">
              <a:rPr lang="fr-BE" smtClean="0"/>
              <a:t>10/12/2019</a:t>
            </a:fld>
            <a:endParaRPr lang="en-US"/>
          </a:p>
        </p:txBody>
      </p:sp>
      <p:sp>
        <p:nvSpPr>
          <p:cNvPr id="4" name="Footer Placeholder 3"/>
          <p:cNvSpPr>
            <a:spLocks noGrp="1"/>
          </p:cNvSpPr>
          <p:nvPr>
            <p:ph type="ftr" sz="quarter" idx="11"/>
          </p:nvPr>
        </p:nvSpPr>
        <p:spPr/>
        <p:txBody>
          <a:bodyPr/>
          <a:lstStyle/>
          <a:p>
            <a:r>
              <a:rPr lang="pt-BR"/>
              <a:t>SEP 2017 - Paris </a:t>
            </a:r>
            <a:endParaRPr lang="en-US"/>
          </a:p>
        </p:txBody>
      </p:sp>
      <p:sp>
        <p:nvSpPr>
          <p:cNvPr id="5" name="Slide Number Placeholder 4"/>
          <p:cNvSpPr>
            <a:spLocks noGrp="1"/>
          </p:cNvSpPr>
          <p:nvPr>
            <p:ph type="sldNum" sz="quarter" idx="12"/>
          </p:nvPr>
        </p:nvSpPr>
        <p:spPr/>
        <p:txBody>
          <a:bodyPr/>
          <a:lstStyle/>
          <a:p>
            <a:fld id="{543FDC9E-F9DA-CF48-B645-34B8899C3AC1}"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1E7CBE-0713-174B-813D-C30484897FBF}" type="datetime1">
              <a:rPr lang="fr-BE" smtClean="0"/>
              <a:t>10/12/2019</a:t>
            </a:fld>
            <a:endParaRPr lang="en-US"/>
          </a:p>
        </p:txBody>
      </p:sp>
      <p:sp>
        <p:nvSpPr>
          <p:cNvPr id="3" name="Footer Placeholder 2"/>
          <p:cNvSpPr>
            <a:spLocks noGrp="1"/>
          </p:cNvSpPr>
          <p:nvPr>
            <p:ph type="ftr" sz="quarter" idx="11"/>
          </p:nvPr>
        </p:nvSpPr>
        <p:spPr/>
        <p:txBody>
          <a:bodyPr/>
          <a:lstStyle/>
          <a:p>
            <a:r>
              <a:rPr lang="pt-BR"/>
              <a:t>SEP 2017 - Paris </a:t>
            </a:r>
            <a:endParaRPr lang="en-US"/>
          </a:p>
        </p:txBody>
      </p:sp>
      <p:sp>
        <p:nvSpPr>
          <p:cNvPr id="4" name="Slide Number Placeholder 3"/>
          <p:cNvSpPr>
            <a:spLocks noGrp="1"/>
          </p:cNvSpPr>
          <p:nvPr>
            <p:ph type="sldNum" sz="quarter" idx="12"/>
          </p:nvPr>
        </p:nvSpPr>
        <p:spPr/>
        <p:txBody>
          <a:bodyPr/>
          <a:lstStyle/>
          <a:p>
            <a:fld id="{543FDC9E-F9DA-CF48-B645-34B8899C3AC1}" type="slidenum">
              <a:rPr lang="en-US" smtClean="0"/>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a:t>Cliquez et modifiez le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E8D3E9D-9CD9-884A-96C4-A6D289BF9D9C}" type="datetime1">
              <a:rPr lang="fr-BE" smtClean="0"/>
              <a:t>10/12/2019</a:t>
            </a:fld>
            <a:endParaRPr lang="en-US"/>
          </a:p>
        </p:txBody>
      </p:sp>
      <p:sp>
        <p:nvSpPr>
          <p:cNvPr id="6" name="Footer Placeholder 5"/>
          <p:cNvSpPr>
            <a:spLocks noGrp="1"/>
          </p:cNvSpPr>
          <p:nvPr>
            <p:ph type="ftr" sz="quarter" idx="11"/>
          </p:nvPr>
        </p:nvSpPr>
        <p:spPr/>
        <p:txBody>
          <a:bodyPr/>
          <a:lstStyle/>
          <a:p>
            <a:r>
              <a:rPr lang="pt-BR"/>
              <a:t>SEP 2017 - Paris </a:t>
            </a:r>
            <a:endParaRPr lang="en-US"/>
          </a:p>
        </p:txBody>
      </p:sp>
      <p:sp>
        <p:nvSpPr>
          <p:cNvPr id="7" name="Slide Number Placeholder 6"/>
          <p:cNvSpPr>
            <a:spLocks noGrp="1"/>
          </p:cNvSpPr>
          <p:nvPr>
            <p:ph type="sldNum" sz="quarter" idx="12"/>
          </p:nvPr>
        </p:nvSpPr>
        <p:spPr/>
        <p:txBody>
          <a:bodyPr/>
          <a:lstStyle/>
          <a:p>
            <a:fld id="{543FDC9E-F9DA-CF48-B645-34B8899C3AC1}" type="slidenum">
              <a:rPr lang="en-US" smtClean="0"/>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a:t>Cliquez et modifiez le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FAF62FD-17A6-464A-9483-4A26CBDBF8CE}" type="datetime1">
              <a:rPr lang="fr-BE" smtClean="0"/>
              <a:t>10/12/2019</a:t>
            </a:fld>
            <a:endParaRPr lang="en-US"/>
          </a:p>
        </p:txBody>
      </p:sp>
      <p:sp>
        <p:nvSpPr>
          <p:cNvPr id="6" name="Footer Placeholder 5"/>
          <p:cNvSpPr>
            <a:spLocks noGrp="1"/>
          </p:cNvSpPr>
          <p:nvPr>
            <p:ph type="ftr" sz="quarter" idx="11"/>
          </p:nvPr>
        </p:nvSpPr>
        <p:spPr/>
        <p:txBody>
          <a:bodyPr/>
          <a:lstStyle/>
          <a:p>
            <a:r>
              <a:rPr lang="pt-BR"/>
              <a:t>SEP 2017 - Paris </a:t>
            </a:r>
            <a:endParaRPr lang="en-US"/>
          </a:p>
        </p:txBody>
      </p:sp>
      <p:sp>
        <p:nvSpPr>
          <p:cNvPr id="7" name="Slide Number Placeholder 6"/>
          <p:cNvSpPr>
            <a:spLocks noGrp="1"/>
          </p:cNvSpPr>
          <p:nvPr>
            <p:ph type="sldNum" sz="quarter" idx="12"/>
          </p:nvPr>
        </p:nvSpPr>
        <p:spPr/>
        <p:txBody>
          <a:bodyPr/>
          <a:lstStyle/>
          <a:p>
            <a:fld id="{543FDC9E-F9DA-CF48-B645-34B8899C3AC1}" type="slidenum">
              <a:rPr lang="en-US" smtClean="0"/>
              <a:t>‹N°›</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6B6154-AA47-D547-8004-B466B5C8D887}" type="datetime1">
              <a:rPr lang="fr-BE" smtClean="0"/>
              <a:t>10/12/2019</a:t>
            </a:fld>
            <a:endParaRPr lang="en-US"/>
          </a:p>
        </p:txBody>
      </p:sp>
      <p:sp>
        <p:nvSpPr>
          <p:cNvPr id="5" name="Footer Placeholder 4"/>
          <p:cNvSpPr>
            <a:spLocks noGrp="1"/>
          </p:cNvSpPr>
          <p:nvPr>
            <p:ph type="ftr" sz="quarter" idx="11"/>
          </p:nvPr>
        </p:nvSpPr>
        <p:spPr/>
        <p:txBody>
          <a:bodyPr/>
          <a:lstStyle/>
          <a:p>
            <a:r>
              <a:rPr lang="pt-BR"/>
              <a:t>SEP 2017 - Paris </a:t>
            </a:r>
            <a:endParaRPr lang="en-US"/>
          </a:p>
        </p:txBody>
      </p:sp>
      <p:sp>
        <p:nvSpPr>
          <p:cNvPr id="6" name="Slide Number Placeholder 5"/>
          <p:cNvSpPr>
            <a:spLocks noGrp="1"/>
          </p:cNvSpPr>
          <p:nvPr>
            <p:ph type="sldNum" sz="quarter" idx="12"/>
          </p:nvPr>
        </p:nvSpPr>
        <p:spPr/>
        <p:txBody>
          <a:bodyPr/>
          <a:lstStyle/>
          <a:p>
            <a:fld id="{543FDC9E-F9DA-CF48-B645-34B8899C3AC1}" type="slidenum">
              <a:rPr lang="en-US" smtClean="0"/>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a:t>Cliquez et modifiez le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FEF2894-50AB-CB46-8A7B-DB566991BE10}" type="datetime1">
              <a:rPr lang="fr-BE" smtClean="0"/>
              <a:t>10/12/2019</a:t>
            </a:fld>
            <a:endParaRPr lang="en-US"/>
          </a:p>
        </p:txBody>
      </p:sp>
      <p:sp>
        <p:nvSpPr>
          <p:cNvPr id="5" name="Footer Placeholder 4"/>
          <p:cNvSpPr>
            <a:spLocks noGrp="1"/>
          </p:cNvSpPr>
          <p:nvPr>
            <p:ph type="ftr" sz="quarter" idx="11"/>
          </p:nvPr>
        </p:nvSpPr>
        <p:spPr/>
        <p:txBody>
          <a:bodyPr/>
          <a:lstStyle/>
          <a:p>
            <a:r>
              <a:rPr lang="pt-BR"/>
              <a:t>SEP 2017 - Paris </a:t>
            </a:r>
            <a:endParaRPr lang="en-US"/>
          </a:p>
        </p:txBody>
      </p:sp>
      <p:sp>
        <p:nvSpPr>
          <p:cNvPr id="6" name="Slide Number Placeholder 5"/>
          <p:cNvSpPr>
            <a:spLocks noGrp="1"/>
          </p:cNvSpPr>
          <p:nvPr>
            <p:ph type="sldNum" sz="quarter" idx="12"/>
          </p:nvPr>
        </p:nvSpPr>
        <p:spPr/>
        <p:txBody>
          <a:bodyPr/>
          <a:lstStyle/>
          <a:p>
            <a:fld id="{543FDC9E-F9DA-CF48-B645-34B8899C3AC1}" type="slidenum">
              <a:rPr lang="en-US" smtClean="0"/>
              <a:t>‹N°›</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cap="none">
                <a:latin typeface="+mn-lt"/>
              </a:defRPr>
            </a:lvl1pPr>
          </a:lstStyle>
          <a:p>
            <a:r>
              <a:rPr lang="fr-FR" dirty="0"/>
              <a:t>Cliquez et modifiez le titre</a:t>
            </a:r>
            <a:endParaRPr lang="en-US" dirty="0"/>
          </a:p>
        </p:txBody>
      </p:sp>
      <p:sp>
        <p:nvSpPr>
          <p:cNvPr id="3" name="Content Placeholder 2"/>
          <p:cNvSpPr>
            <a:spLocks noGrp="1"/>
          </p:cNvSpPr>
          <p:nvPr>
            <p:ph idx="1"/>
          </p:nvPr>
        </p:nvSpPr>
        <p:spPr/>
        <p:txBody>
          <a:bodyPr/>
          <a:lstStyle>
            <a:lvl1pPr marL="0" indent="0">
              <a:lnSpc>
                <a:spcPct val="100000"/>
              </a:lnSpc>
              <a:buFontTx/>
              <a:buNone/>
              <a:defRPr sz="2400">
                <a:latin typeface="+mn-lt"/>
              </a:defRPr>
            </a:lvl1pPr>
            <a:lvl2pPr marL="128016" indent="0">
              <a:lnSpc>
                <a:spcPct val="100000"/>
              </a:lnSpc>
              <a:buFontTx/>
              <a:buNone/>
              <a:defRPr sz="2000">
                <a:latin typeface="+mn-lt"/>
              </a:defRPr>
            </a:lvl2pPr>
            <a:lvl3pPr marL="310896" indent="0">
              <a:lnSpc>
                <a:spcPct val="100000"/>
              </a:lnSpc>
              <a:buFontTx/>
              <a:buNone/>
              <a:defRPr sz="1600">
                <a:latin typeface="+mn-lt"/>
              </a:defRPr>
            </a:lvl3pPr>
            <a:lvl4pPr marL="457200" indent="0">
              <a:lnSpc>
                <a:spcPct val="100000"/>
              </a:lnSpc>
              <a:buFontTx/>
              <a:buNone/>
              <a:defRPr sz="1600">
                <a:latin typeface="+mn-lt"/>
              </a:defRPr>
            </a:lvl4pPr>
            <a:lvl5pPr marL="640080" indent="0">
              <a:lnSpc>
                <a:spcPct val="100000"/>
              </a:lnSpc>
              <a:buFontTx/>
              <a:buNone/>
              <a:defRPr sz="1600">
                <a:latin typeface="+mn-l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a:xfrm>
            <a:off x="1024129" y="6470704"/>
            <a:ext cx="2154143" cy="274320"/>
          </a:xfrm>
          <a:ln>
            <a:noFill/>
          </a:ln>
        </p:spPr>
        <p:txBody>
          <a:bodyPr/>
          <a:lstStyle>
            <a:lvl1pPr>
              <a:defRPr>
                <a:ln>
                  <a:noFill/>
                </a:ln>
              </a:defRPr>
            </a:lvl1pPr>
          </a:lstStyle>
          <a:p>
            <a:fld id="{C5ECA5AE-F4B2-8A46-B37B-D5A6CFB790C4}" type="datetime1">
              <a:rPr lang="fr-BE" smtClean="0"/>
              <a:t>10/12/2019</a:t>
            </a:fld>
            <a:endParaRPr lang="en-US"/>
          </a:p>
        </p:txBody>
      </p:sp>
      <p:sp>
        <p:nvSpPr>
          <p:cNvPr id="6" name="Slide Number Placeholder 5"/>
          <p:cNvSpPr>
            <a:spLocks noGrp="1"/>
          </p:cNvSpPr>
          <p:nvPr>
            <p:ph type="sldNum" sz="quarter" idx="12"/>
          </p:nvPr>
        </p:nvSpPr>
        <p:spPr>
          <a:xfrm>
            <a:off x="10837333" y="6470704"/>
            <a:ext cx="973667" cy="274320"/>
          </a:xfrm>
          <a:ln>
            <a:noFill/>
          </a:ln>
        </p:spPr>
        <p:txBody>
          <a:bodyPr/>
          <a:lstStyle>
            <a:lvl1pPr>
              <a:defRPr>
                <a:ln>
                  <a:noFill/>
                </a:ln>
              </a:defRPr>
            </a:lvl1pPr>
          </a:lstStyle>
          <a:p>
            <a:fld id="{543FDC9E-F9DA-CF48-B645-34B8899C3AC1}" type="slidenum">
              <a:rPr lang="en-US" smtClean="0"/>
              <a:t>‹N°›</a:t>
            </a:fld>
            <a:endParaRPr lang="en-US"/>
          </a:p>
        </p:txBody>
      </p:sp>
      <p:cxnSp>
        <p:nvCxnSpPr>
          <p:cNvPr id="7" name="Straight Connector 6"/>
          <p:cNvCxnSpPr/>
          <p:nvPr/>
        </p:nvCxnSpPr>
        <p:spPr>
          <a:xfrm flipH="1" flipV="1">
            <a:off x="1024129" y="448630"/>
            <a:ext cx="9720071" cy="17364"/>
          </a:xfrm>
          <a:prstGeom prst="line">
            <a:avLst/>
          </a:prstGeom>
          <a:ln w="19050">
            <a:solidFill>
              <a:srgbClr val="FF5B6F"/>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451777" y="6470704"/>
            <a:ext cx="2292614" cy="230832"/>
          </a:xfrm>
          <a:prstGeom prst="rect">
            <a:avLst/>
          </a:prstGeom>
        </p:spPr>
        <p:txBody>
          <a:bodyPr vert="horz" lIns="91440" tIns="45720" rIns="91440" bIns="45720" rtlCol="0" anchor="ctr"/>
          <a:lstStyle/>
          <a:p>
            <a:pPr lvl="0" algn="r"/>
            <a:r>
              <a:rPr lang="en-US" sz="900" b="0" i="0" cap="all" baseline="0" dirty="0">
                <a:solidFill>
                  <a:srgbClr val="FF5B6F"/>
                </a:solidFill>
                <a:latin typeface="Futura Condensed Medium" charset="0"/>
                <a:ea typeface="Futura Condensed Medium" charset="0"/>
                <a:cs typeface="Futura Condensed Medium" charset="0"/>
              </a:rPr>
              <a:t>Center for interdisciplinary research on medicines</a:t>
            </a:r>
          </a:p>
        </p:txBody>
      </p:sp>
      <p:sp>
        <p:nvSpPr>
          <p:cNvPr id="8" name="Espace réservé du pied de page 2"/>
          <p:cNvSpPr>
            <a:spLocks noGrp="1"/>
          </p:cNvSpPr>
          <p:nvPr>
            <p:ph type="ftr" sz="quarter" idx="13"/>
          </p:nvPr>
        </p:nvSpPr>
        <p:spPr>
          <a:xfrm>
            <a:off x="4670297" y="6470704"/>
            <a:ext cx="2851406" cy="295550"/>
          </a:xfrm>
        </p:spPr>
        <p:txBody>
          <a:bodyPr/>
          <a:lstStyle>
            <a:lvl1pPr algn="ctr">
              <a:defRPr/>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cap="none"/>
            </a:lvl1pPr>
          </a:lstStyle>
          <a:p>
            <a:r>
              <a:rPr lang="fr-FR" dirty="0"/>
              <a:t>Cliquez et modifiez le titre</a:t>
            </a:r>
            <a:endParaRPr lang="en-US" dirty="0"/>
          </a:p>
        </p:txBody>
      </p:sp>
      <p:sp>
        <p:nvSpPr>
          <p:cNvPr id="4" name="Date Placeholder 3"/>
          <p:cNvSpPr>
            <a:spLocks noGrp="1"/>
          </p:cNvSpPr>
          <p:nvPr>
            <p:ph type="dt" sz="half" idx="10"/>
          </p:nvPr>
        </p:nvSpPr>
        <p:spPr>
          <a:xfrm>
            <a:off x="1024129" y="6470704"/>
            <a:ext cx="2154143" cy="274320"/>
          </a:xfrm>
          <a:ln>
            <a:noFill/>
          </a:ln>
        </p:spPr>
        <p:txBody>
          <a:bodyPr/>
          <a:lstStyle>
            <a:lvl1pPr>
              <a:defRPr>
                <a:ln>
                  <a:noFill/>
                </a:ln>
              </a:defRPr>
            </a:lvl1pPr>
          </a:lstStyle>
          <a:p>
            <a:fld id="{31DA0D32-08C9-2B4E-873C-CB1E2FDD7BA8}" type="datetime1">
              <a:rPr lang="fr-BE" smtClean="0"/>
              <a:t>10/12/2019</a:t>
            </a:fld>
            <a:endParaRPr lang="en-US"/>
          </a:p>
        </p:txBody>
      </p:sp>
      <p:sp>
        <p:nvSpPr>
          <p:cNvPr id="6" name="Slide Number Placeholder 5"/>
          <p:cNvSpPr>
            <a:spLocks noGrp="1"/>
          </p:cNvSpPr>
          <p:nvPr>
            <p:ph type="sldNum" sz="quarter" idx="12"/>
          </p:nvPr>
        </p:nvSpPr>
        <p:spPr>
          <a:xfrm>
            <a:off x="10837333" y="6470704"/>
            <a:ext cx="973667" cy="274320"/>
          </a:xfrm>
          <a:ln>
            <a:noFill/>
          </a:ln>
        </p:spPr>
        <p:txBody>
          <a:bodyPr/>
          <a:lstStyle>
            <a:lvl1pPr>
              <a:defRPr>
                <a:ln>
                  <a:noFill/>
                </a:ln>
              </a:defRPr>
            </a:lvl1pPr>
          </a:lstStyle>
          <a:p>
            <a:fld id="{543FDC9E-F9DA-CF48-B645-34B8899C3AC1}" type="slidenum">
              <a:rPr lang="en-US" smtClean="0"/>
              <a:t>‹N°›</a:t>
            </a:fld>
            <a:endParaRPr lang="en-US"/>
          </a:p>
        </p:txBody>
      </p:sp>
      <p:cxnSp>
        <p:nvCxnSpPr>
          <p:cNvPr id="7" name="Straight Connector 6"/>
          <p:cNvCxnSpPr/>
          <p:nvPr/>
        </p:nvCxnSpPr>
        <p:spPr>
          <a:xfrm flipH="1" flipV="1">
            <a:off x="1024129" y="448630"/>
            <a:ext cx="9720071" cy="17364"/>
          </a:xfrm>
          <a:prstGeom prst="line">
            <a:avLst/>
          </a:prstGeom>
          <a:ln w="19050">
            <a:solidFill>
              <a:srgbClr val="FF5B6F"/>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024128" y="105366"/>
            <a:ext cx="1398140" cy="369332"/>
          </a:xfrm>
          <a:prstGeom prst="rect">
            <a:avLst/>
          </a:prstGeom>
          <a:noFill/>
        </p:spPr>
        <p:txBody>
          <a:bodyPr wrap="none" rtlCol="0">
            <a:spAutoFit/>
          </a:bodyPr>
          <a:lstStyle/>
          <a:p>
            <a:r>
              <a:rPr lang="en-GB" cap="small" baseline="0" dirty="0">
                <a:solidFill>
                  <a:srgbClr val="FF5B6F"/>
                </a:solidFill>
              </a:rPr>
              <a:t>Introduction</a:t>
            </a:r>
          </a:p>
        </p:txBody>
      </p:sp>
      <p:sp>
        <p:nvSpPr>
          <p:cNvPr id="9" name="ZoneTexte 8"/>
          <p:cNvSpPr txBox="1"/>
          <p:nvPr/>
        </p:nvSpPr>
        <p:spPr>
          <a:xfrm>
            <a:off x="9461541" y="105366"/>
            <a:ext cx="1282659" cy="369332"/>
          </a:xfrm>
          <a:prstGeom prst="rect">
            <a:avLst/>
          </a:prstGeom>
          <a:noFill/>
        </p:spPr>
        <p:txBody>
          <a:bodyPr wrap="none" rtlCol="0">
            <a:spAutoFit/>
          </a:bodyPr>
          <a:lstStyle/>
          <a:p>
            <a:r>
              <a:rPr lang="en-GB" cap="small" baseline="0" dirty="0">
                <a:solidFill>
                  <a:schemeClr val="bg1">
                    <a:lumMod val="75000"/>
                  </a:schemeClr>
                </a:solidFill>
              </a:rPr>
              <a:t>Conclusion</a:t>
            </a:r>
          </a:p>
        </p:txBody>
      </p:sp>
      <p:sp>
        <p:nvSpPr>
          <p:cNvPr id="10" name="ZoneTexte 9"/>
          <p:cNvSpPr txBox="1"/>
          <p:nvPr/>
        </p:nvSpPr>
        <p:spPr>
          <a:xfrm>
            <a:off x="5472321" y="91063"/>
            <a:ext cx="823687" cy="369332"/>
          </a:xfrm>
          <a:prstGeom prst="rect">
            <a:avLst/>
          </a:prstGeom>
          <a:noFill/>
        </p:spPr>
        <p:txBody>
          <a:bodyPr wrap="none" rtlCol="0">
            <a:spAutoFit/>
          </a:bodyPr>
          <a:lstStyle/>
          <a:p>
            <a:r>
              <a:rPr lang="en-GB" cap="small" baseline="0" dirty="0">
                <a:solidFill>
                  <a:schemeClr val="bg1">
                    <a:lumMod val="75000"/>
                  </a:schemeClr>
                </a:solidFill>
              </a:rPr>
              <a:t>Results</a:t>
            </a:r>
          </a:p>
        </p:txBody>
      </p:sp>
      <p:sp>
        <p:nvSpPr>
          <p:cNvPr id="11" name="Rectangle 10"/>
          <p:cNvSpPr/>
          <p:nvPr/>
        </p:nvSpPr>
        <p:spPr>
          <a:xfrm>
            <a:off x="8451777" y="6470704"/>
            <a:ext cx="2292614" cy="230832"/>
          </a:xfrm>
          <a:prstGeom prst="rect">
            <a:avLst/>
          </a:prstGeom>
        </p:spPr>
        <p:txBody>
          <a:bodyPr vert="horz" lIns="91440" tIns="45720" rIns="91440" bIns="45720" rtlCol="0" anchor="ctr"/>
          <a:lstStyle/>
          <a:p>
            <a:pPr lvl="0" algn="r"/>
            <a:r>
              <a:rPr lang="en-US" sz="900" b="0" i="0" cap="all" baseline="0" dirty="0">
                <a:solidFill>
                  <a:srgbClr val="FF5B6F"/>
                </a:solidFill>
                <a:latin typeface="Futura Condensed Medium" charset="0"/>
                <a:ea typeface="Futura Condensed Medium" charset="0"/>
                <a:cs typeface="Futura Condensed Medium" charset="0"/>
              </a:rPr>
              <a:t>Center for interdisciplinary research on medicines</a:t>
            </a:r>
          </a:p>
        </p:txBody>
      </p:sp>
      <p:sp>
        <p:nvSpPr>
          <p:cNvPr id="12" name="Content Placeholder 2"/>
          <p:cNvSpPr>
            <a:spLocks noGrp="1"/>
          </p:cNvSpPr>
          <p:nvPr>
            <p:ph idx="1"/>
          </p:nvPr>
        </p:nvSpPr>
        <p:spPr>
          <a:xfrm>
            <a:off x="1024128" y="2286000"/>
            <a:ext cx="9720073" cy="4023360"/>
          </a:xfrm>
        </p:spPr>
        <p:txBody>
          <a:bodyPr/>
          <a:lstStyle>
            <a:lvl1pPr marL="0" indent="0">
              <a:lnSpc>
                <a:spcPct val="100000"/>
              </a:lnSpc>
              <a:buFontTx/>
              <a:buNone/>
              <a:defRPr sz="2400"/>
            </a:lvl1pPr>
            <a:lvl2pPr marL="128016" indent="0">
              <a:lnSpc>
                <a:spcPct val="100000"/>
              </a:lnSpc>
              <a:buFontTx/>
              <a:buNone/>
              <a:defRPr sz="2000"/>
            </a:lvl2pPr>
            <a:lvl3pPr marL="310896" indent="0">
              <a:lnSpc>
                <a:spcPct val="100000"/>
              </a:lnSpc>
              <a:buFontTx/>
              <a:buNone/>
              <a:defRPr sz="1600"/>
            </a:lvl3pPr>
            <a:lvl4pPr marL="457200" indent="0">
              <a:lnSpc>
                <a:spcPct val="100000"/>
              </a:lnSpc>
              <a:buFontTx/>
              <a:buNone/>
              <a:defRPr sz="1600"/>
            </a:lvl4pPr>
            <a:lvl5pPr marL="640080" indent="0">
              <a:lnSpc>
                <a:spcPct val="100000"/>
              </a:lnSpc>
              <a:buFontTx/>
              <a:buNone/>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3" name="Espace réservé du pied de page 2"/>
          <p:cNvSpPr>
            <a:spLocks noGrp="1"/>
          </p:cNvSpPr>
          <p:nvPr>
            <p:ph type="ftr" sz="quarter" idx="13"/>
          </p:nvPr>
        </p:nvSpPr>
        <p:spPr>
          <a:xfrm>
            <a:off x="4670297" y="6470704"/>
            <a:ext cx="2851406" cy="295550"/>
          </a:xfrm>
        </p:spPr>
        <p:txBody>
          <a:bodyPr/>
          <a:lstStyle>
            <a:lvl1pPr algn="ctr">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sult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b="0" cap="none">
                <a:effectLst/>
              </a:defRPr>
            </a:lvl1pPr>
          </a:lstStyle>
          <a:p>
            <a:r>
              <a:rPr lang="fr-FR" dirty="0"/>
              <a:t>Cliquez et modifiez le titre</a:t>
            </a:r>
            <a:endParaRPr lang="en-US" dirty="0"/>
          </a:p>
        </p:txBody>
      </p:sp>
      <p:sp>
        <p:nvSpPr>
          <p:cNvPr id="4" name="Date Placeholder 3"/>
          <p:cNvSpPr>
            <a:spLocks noGrp="1"/>
          </p:cNvSpPr>
          <p:nvPr>
            <p:ph type="dt" sz="half" idx="10"/>
          </p:nvPr>
        </p:nvSpPr>
        <p:spPr>
          <a:xfrm>
            <a:off x="1024129" y="6470704"/>
            <a:ext cx="2154143" cy="274320"/>
          </a:xfrm>
          <a:ln>
            <a:noFill/>
          </a:ln>
        </p:spPr>
        <p:txBody>
          <a:bodyPr/>
          <a:lstStyle>
            <a:lvl1pPr>
              <a:defRPr>
                <a:ln>
                  <a:noFill/>
                </a:ln>
              </a:defRPr>
            </a:lvl1pPr>
          </a:lstStyle>
          <a:p>
            <a:fld id="{C8AB6F7B-F615-6242-881E-93C59BFBBDA7}" type="datetime1">
              <a:rPr lang="fr-BE" smtClean="0"/>
              <a:t>10/12/2019</a:t>
            </a:fld>
            <a:endParaRPr lang="en-US"/>
          </a:p>
        </p:txBody>
      </p:sp>
      <p:sp>
        <p:nvSpPr>
          <p:cNvPr id="6" name="Slide Number Placeholder 5"/>
          <p:cNvSpPr>
            <a:spLocks noGrp="1"/>
          </p:cNvSpPr>
          <p:nvPr>
            <p:ph type="sldNum" sz="quarter" idx="12"/>
          </p:nvPr>
        </p:nvSpPr>
        <p:spPr>
          <a:xfrm>
            <a:off x="10837333" y="6470704"/>
            <a:ext cx="973667" cy="274320"/>
          </a:xfrm>
          <a:ln>
            <a:noFill/>
          </a:ln>
        </p:spPr>
        <p:txBody>
          <a:bodyPr/>
          <a:lstStyle>
            <a:lvl1pPr>
              <a:defRPr>
                <a:ln>
                  <a:noFill/>
                </a:ln>
              </a:defRPr>
            </a:lvl1pPr>
          </a:lstStyle>
          <a:p>
            <a:fld id="{543FDC9E-F9DA-CF48-B645-34B8899C3AC1}" type="slidenum">
              <a:rPr lang="en-US" smtClean="0"/>
              <a:t>‹N°›</a:t>
            </a:fld>
            <a:endParaRPr lang="en-US"/>
          </a:p>
        </p:txBody>
      </p:sp>
      <p:cxnSp>
        <p:nvCxnSpPr>
          <p:cNvPr id="7" name="Straight Connector 6"/>
          <p:cNvCxnSpPr/>
          <p:nvPr/>
        </p:nvCxnSpPr>
        <p:spPr>
          <a:xfrm flipH="1" flipV="1">
            <a:off x="1024129" y="448630"/>
            <a:ext cx="9720071" cy="17364"/>
          </a:xfrm>
          <a:prstGeom prst="line">
            <a:avLst/>
          </a:prstGeom>
          <a:ln w="19050">
            <a:solidFill>
              <a:srgbClr val="FF5B6F"/>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024128" y="105366"/>
            <a:ext cx="1398140" cy="369332"/>
          </a:xfrm>
          <a:prstGeom prst="rect">
            <a:avLst/>
          </a:prstGeom>
          <a:noFill/>
        </p:spPr>
        <p:txBody>
          <a:bodyPr wrap="none" rtlCol="0">
            <a:spAutoFit/>
          </a:bodyPr>
          <a:lstStyle/>
          <a:p>
            <a:r>
              <a:rPr lang="en-GB" cap="small" baseline="0" dirty="0">
                <a:solidFill>
                  <a:schemeClr val="bg1">
                    <a:lumMod val="75000"/>
                  </a:schemeClr>
                </a:solidFill>
              </a:rPr>
              <a:t>Introduction</a:t>
            </a:r>
          </a:p>
        </p:txBody>
      </p:sp>
      <p:sp>
        <p:nvSpPr>
          <p:cNvPr id="9" name="ZoneTexte 8"/>
          <p:cNvSpPr txBox="1"/>
          <p:nvPr/>
        </p:nvSpPr>
        <p:spPr>
          <a:xfrm>
            <a:off x="9461541" y="105366"/>
            <a:ext cx="1282659" cy="369332"/>
          </a:xfrm>
          <a:prstGeom prst="rect">
            <a:avLst/>
          </a:prstGeom>
          <a:noFill/>
        </p:spPr>
        <p:txBody>
          <a:bodyPr wrap="none" rtlCol="0">
            <a:spAutoFit/>
          </a:bodyPr>
          <a:lstStyle/>
          <a:p>
            <a:r>
              <a:rPr lang="en-GB" cap="small" baseline="0" dirty="0">
                <a:solidFill>
                  <a:schemeClr val="bg1">
                    <a:lumMod val="75000"/>
                  </a:schemeClr>
                </a:solidFill>
              </a:rPr>
              <a:t>Conclusion</a:t>
            </a:r>
          </a:p>
        </p:txBody>
      </p:sp>
      <p:sp>
        <p:nvSpPr>
          <p:cNvPr id="10" name="ZoneTexte 9"/>
          <p:cNvSpPr txBox="1"/>
          <p:nvPr/>
        </p:nvSpPr>
        <p:spPr>
          <a:xfrm>
            <a:off x="5472321" y="91063"/>
            <a:ext cx="823687" cy="369332"/>
          </a:xfrm>
          <a:prstGeom prst="rect">
            <a:avLst/>
          </a:prstGeom>
          <a:noFill/>
        </p:spPr>
        <p:txBody>
          <a:bodyPr wrap="none" rtlCol="0">
            <a:spAutoFit/>
          </a:bodyPr>
          <a:lstStyle/>
          <a:p>
            <a:r>
              <a:rPr lang="en-GB" cap="small" baseline="0" dirty="0">
                <a:solidFill>
                  <a:srgbClr val="FF5B6F"/>
                </a:solidFill>
              </a:rPr>
              <a:t>Results</a:t>
            </a:r>
          </a:p>
        </p:txBody>
      </p:sp>
      <p:sp>
        <p:nvSpPr>
          <p:cNvPr id="11" name="Rectangle 10"/>
          <p:cNvSpPr/>
          <p:nvPr/>
        </p:nvSpPr>
        <p:spPr>
          <a:xfrm>
            <a:off x="8451777" y="6470704"/>
            <a:ext cx="2292614" cy="230832"/>
          </a:xfrm>
          <a:prstGeom prst="rect">
            <a:avLst/>
          </a:prstGeom>
        </p:spPr>
        <p:txBody>
          <a:bodyPr vert="horz" lIns="91440" tIns="45720" rIns="91440" bIns="45720" rtlCol="0" anchor="ctr"/>
          <a:lstStyle/>
          <a:p>
            <a:pPr lvl="0" algn="r"/>
            <a:r>
              <a:rPr lang="en-US" sz="900" b="0" i="0" cap="all" baseline="0" dirty="0">
                <a:solidFill>
                  <a:srgbClr val="FF5B6F"/>
                </a:solidFill>
                <a:latin typeface="Futura Condensed Medium" charset="0"/>
                <a:ea typeface="Futura Condensed Medium" charset="0"/>
                <a:cs typeface="Futura Condensed Medium" charset="0"/>
              </a:rPr>
              <a:t>Center for interdisciplinary research on medicines</a:t>
            </a:r>
          </a:p>
        </p:txBody>
      </p:sp>
      <p:sp>
        <p:nvSpPr>
          <p:cNvPr id="12" name="Content Placeholder 2"/>
          <p:cNvSpPr>
            <a:spLocks noGrp="1"/>
          </p:cNvSpPr>
          <p:nvPr>
            <p:ph idx="1"/>
          </p:nvPr>
        </p:nvSpPr>
        <p:spPr>
          <a:xfrm>
            <a:off x="1024128" y="2286000"/>
            <a:ext cx="9720073" cy="4023360"/>
          </a:xfrm>
        </p:spPr>
        <p:txBody>
          <a:bodyPr/>
          <a:lstStyle>
            <a:lvl1pPr marL="0" indent="0">
              <a:lnSpc>
                <a:spcPct val="100000"/>
              </a:lnSpc>
              <a:buFontTx/>
              <a:buNone/>
              <a:defRPr sz="2400"/>
            </a:lvl1pPr>
            <a:lvl2pPr marL="128016" indent="0">
              <a:lnSpc>
                <a:spcPct val="100000"/>
              </a:lnSpc>
              <a:buFontTx/>
              <a:buNone/>
              <a:defRPr sz="2000"/>
            </a:lvl2pPr>
            <a:lvl3pPr marL="310896" indent="0">
              <a:lnSpc>
                <a:spcPct val="100000"/>
              </a:lnSpc>
              <a:buFontTx/>
              <a:buNone/>
              <a:defRPr sz="1600"/>
            </a:lvl3pPr>
            <a:lvl4pPr marL="457200" indent="0">
              <a:lnSpc>
                <a:spcPct val="100000"/>
              </a:lnSpc>
              <a:buFontTx/>
              <a:buNone/>
              <a:defRPr sz="1600"/>
            </a:lvl4pPr>
            <a:lvl5pPr marL="640080" indent="0">
              <a:lnSpc>
                <a:spcPct val="100000"/>
              </a:lnSpc>
              <a:buFontTx/>
              <a:buNone/>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3" name="Espace réservé du pied de page 2"/>
          <p:cNvSpPr>
            <a:spLocks noGrp="1"/>
          </p:cNvSpPr>
          <p:nvPr>
            <p:ph type="ftr" sz="quarter" idx="13"/>
          </p:nvPr>
        </p:nvSpPr>
        <p:spPr>
          <a:xfrm>
            <a:off x="4670297" y="6470704"/>
            <a:ext cx="2851406" cy="295550"/>
          </a:xfrm>
        </p:spPr>
        <p:txBody>
          <a:bodyPr/>
          <a:lstStyle>
            <a:lvl1pPr algn="ctr">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2" name="Title 1"/>
          <p:cNvSpPr>
            <a:spLocks noGrp="1"/>
          </p:cNvSpPr>
          <p:nvPr>
            <p:ph type="title"/>
          </p:nvPr>
        </p:nvSpPr>
        <p:spPr>
          <a:xfrm>
            <a:off x="1024128" y="611721"/>
            <a:ext cx="9720072" cy="1499616"/>
          </a:xfrm>
        </p:spPr>
        <p:txBody>
          <a:bodyPr>
            <a:normAutofit/>
          </a:bodyPr>
          <a:lstStyle>
            <a:lvl1pPr>
              <a:defRPr sz="4800" cap="none"/>
            </a:lvl1pPr>
          </a:lstStyle>
          <a:p>
            <a:r>
              <a:rPr lang="fr-FR" dirty="0"/>
              <a:t>Cliquez et modifiez le titre</a:t>
            </a:r>
            <a:endParaRPr lang="en-US" dirty="0"/>
          </a:p>
        </p:txBody>
      </p:sp>
      <p:sp>
        <p:nvSpPr>
          <p:cNvPr id="4" name="Date Placeholder 3"/>
          <p:cNvSpPr>
            <a:spLocks noGrp="1"/>
          </p:cNvSpPr>
          <p:nvPr>
            <p:ph type="dt" sz="half" idx="10"/>
          </p:nvPr>
        </p:nvSpPr>
        <p:spPr>
          <a:xfrm>
            <a:off x="1024129" y="6470704"/>
            <a:ext cx="2154143" cy="274320"/>
          </a:xfrm>
          <a:ln>
            <a:noFill/>
          </a:ln>
        </p:spPr>
        <p:txBody>
          <a:bodyPr/>
          <a:lstStyle>
            <a:lvl1pPr>
              <a:defRPr>
                <a:ln>
                  <a:noFill/>
                </a:ln>
              </a:defRPr>
            </a:lvl1pPr>
          </a:lstStyle>
          <a:p>
            <a:fld id="{9FF57764-C46C-FF40-BF14-DD51FE3E734A}" type="datetime1">
              <a:rPr lang="fr-BE" smtClean="0"/>
              <a:t>10/12/2019</a:t>
            </a:fld>
            <a:endParaRPr lang="en-US"/>
          </a:p>
        </p:txBody>
      </p:sp>
      <p:sp>
        <p:nvSpPr>
          <p:cNvPr id="6" name="Slide Number Placeholder 5"/>
          <p:cNvSpPr>
            <a:spLocks noGrp="1"/>
          </p:cNvSpPr>
          <p:nvPr>
            <p:ph type="sldNum" sz="quarter" idx="12"/>
          </p:nvPr>
        </p:nvSpPr>
        <p:spPr>
          <a:xfrm>
            <a:off x="10837333" y="6470704"/>
            <a:ext cx="973667" cy="274320"/>
          </a:xfrm>
          <a:ln>
            <a:noFill/>
          </a:ln>
        </p:spPr>
        <p:txBody>
          <a:bodyPr/>
          <a:lstStyle>
            <a:lvl1pPr>
              <a:defRPr>
                <a:ln>
                  <a:noFill/>
                </a:ln>
              </a:defRPr>
            </a:lvl1pPr>
          </a:lstStyle>
          <a:p>
            <a:fld id="{543FDC9E-F9DA-CF48-B645-34B8899C3AC1}" type="slidenum">
              <a:rPr lang="en-US" smtClean="0"/>
              <a:t>‹N°›</a:t>
            </a:fld>
            <a:endParaRPr lang="en-US"/>
          </a:p>
        </p:txBody>
      </p:sp>
      <p:cxnSp>
        <p:nvCxnSpPr>
          <p:cNvPr id="7" name="Straight Connector 6"/>
          <p:cNvCxnSpPr/>
          <p:nvPr/>
        </p:nvCxnSpPr>
        <p:spPr>
          <a:xfrm flipH="1" flipV="1">
            <a:off x="1024129" y="448630"/>
            <a:ext cx="9720071" cy="17364"/>
          </a:xfrm>
          <a:prstGeom prst="line">
            <a:avLst/>
          </a:prstGeom>
          <a:ln w="19050">
            <a:solidFill>
              <a:srgbClr val="FF5B6F"/>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024128" y="105366"/>
            <a:ext cx="1398140" cy="369332"/>
          </a:xfrm>
          <a:prstGeom prst="rect">
            <a:avLst/>
          </a:prstGeom>
          <a:noFill/>
        </p:spPr>
        <p:txBody>
          <a:bodyPr wrap="none" rtlCol="0">
            <a:spAutoFit/>
          </a:bodyPr>
          <a:lstStyle/>
          <a:p>
            <a:r>
              <a:rPr lang="en-GB" cap="small" baseline="0" dirty="0">
                <a:solidFill>
                  <a:schemeClr val="bg1">
                    <a:lumMod val="75000"/>
                  </a:schemeClr>
                </a:solidFill>
              </a:rPr>
              <a:t>Introduction</a:t>
            </a:r>
          </a:p>
        </p:txBody>
      </p:sp>
      <p:sp>
        <p:nvSpPr>
          <p:cNvPr id="9" name="ZoneTexte 8"/>
          <p:cNvSpPr txBox="1"/>
          <p:nvPr/>
        </p:nvSpPr>
        <p:spPr>
          <a:xfrm>
            <a:off x="9461541" y="105366"/>
            <a:ext cx="1282659" cy="369332"/>
          </a:xfrm>
          <a:prstGeom prst="rect">
            <a:avLst/>
          </a:prstGeom>
          <a:noFill/>
        </p:spPr>
        <p:txBody>
          <a:bodyPr wrap="none" rtlCol="0">
            <a:spAutoFit/>
          </a:bodyPr>
          <a:lstStyle/>
          <a:p>
            <a:r>
              <a:rPr lang="en-GB" cap="small" baseline="0">
                <a:solidFill>
                  <a:srgbClr val="FF5B6F"/>
                </a:solidFill>
              </a:rPr>
              <a:t>Conclusion</a:t>
            </a:r>
            <a:endParaRPr lang="en-GB" cap="small" baseline="0" dirty="0">
              <a:solidFill>
                <a:srgbClr val="FF5B6F"/>
              </a:solidFill>
            </a:endParaRPr>
          </a:p>
        </p:txBody>
      </p:sp>
      <p:sp>
        <p:nvSpPr>
          <p:cNvPr id="10" name="ZoneTexte 9"/>
          <p:cNvSpPr txBox="1"/>
          <p:nvPr/>
        </p:nvSpPr>
        <p:spPr>
          <a:xfrm>
            <a:off x="5472321" y="91063"/>
            <a:ext cx="823687" cy="369332"/>
          </a:xfrm>
          <a:prstGeom prst="rect">
            <a:avLst/>
          </a:prstGeom>
          <a:noFill/>
        </p:spPr>
        <p:txBody>
          <a:bodyPr wrap="none" rtlCol="0">
            <a:spAutoFit/>
          </a:bodyPr>
          <a:lstStyle/>
          <a:p>
            <a:r>
              <a:rPr lang="en-GB" cap="small" baseline="0" dirty="0">
                <a:solidFill>
                  <a:schemeClr val="bg1">
                    <a:lumMod val="75000"/>
                  </a:schemeClr>
                </a:solidFill>
              </a:rPr>
              <a:t>Results</a:t>
            </a:r>
          </a:p>
        </p:txBody>
      </p:sp>
      <p:sp>
        <p:nvSpPr>
          <p:cNvPr id="12" name="Rectangle 11"/>
          <p:cNvSpPr/>
          <p:nvPr/>
        </p:nvSpPr>
        <p:spPr>
          <a:xfrm>
            <a:off x="8451777" y="6470704"/>
            <a:ext cx="2292614" cy="230832"/>
          </a:xfrm>
          <a:prstGeom prst="rect">
            <a:avLst/>
          </a:prstGeom>
        </p:spPr>
        <p:txBody>
          <a:bodyPr vert="horz" lIns="91440" tIns="45720" rIns="91440" bIns="45720" rtlCol="0" anchor="ctr"/>
          <a:lstStyle/>
          <a:p>
            <a:pPr lvl="0" algn="r"/>
            <a:r>
              <a:rPr lang="en-US" sz="900" b="0" i="0" cap="all" baseline="0" dirty="0">
                <a:solidFill>
                  <a:srgbClr val="FF5B6F"/>
                </a:solidFill>
                <a:latin typeface="Futura Condensed Medium" charset="0"/>
                <a:ea typeface="Futura Condensed Medium" charset="0"/>
                <a:cs typeface="Futura Condensed Medium" charset="0"/>
              </a:rPr>
              <a:t>Center for interdisciplinary research on medicines</a:t>
            </a:r>
          </a:p>
        </p:txBody>
      </p:sp>
      <p:sp>
        <p:nvSpPr>
          <p:cNvPr id="11" name="Content Placeholder 2"/>
          <p:cNvSpPr>
            <a:spLocks noGrp="1"/>
          </p:cNvSpPr>
          <p:nvPr>
            <p:ph idx="1"/>
          </p:nvPr>
        </p:nvSpPr>
        <p:spPr>
          <a:xfrm>
            <a:off x="1024128" y="2286000"/>
            <a:ext cx="9720073" cy="4023360"/>
          </a:xfrm>
        </p:spPr>
        <p:txBody>
          <a:bodyPr/>
          <a:lstStyle>
            <a:lvl1pPr marL="0" indent="0">
              <a:lnSpc>
                <a:spcPct val="100000"/>
              </a:lnSpc>
              <a:buFontTx/>
              <a:buNone/>
              <a:defRPr sz="2400"/>
            </a:lvl1pPr>
            <a:lvl2pPr marL="128016" indent="0">
              <a:lnSpc>
                <a:spcPct val="100000"/>
              </a:lnSpc>
              <a:buFontTx/>
              <a:buNone/>
              <a:defRPr sz="2000"/>
            </a:lvl2pPr>
            <a:lvl3pPr marL="310896" indent="0">
              <a:lnSpc>
                <a:spcPct val="100000"/>
              </a:lnSpc>
              <a:buFontTx/>
              <a:buNone/>
              <a:defRPr sz="1600"/>
            </a:lvl3pPr>
            <a:lvl4pPr marL="457200" indent="0">
              <a:lnSpc>
                <a:spcPct val="100000"/>
              </a:lnSpc>
              <a:buFontTx/>
              <a:buNone/>
              <a:defRPr sz="1600"/>
            </a:lvl4pPr>
            <a:lvl5pPr marL="640080" indent="0">
              <a:lnSpc>
                <a:spcPct val="100000"/>
              </a:lnSpc>
              <a:buFontTx/>
              <a:buNone/>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3" name="Espace réservé du pied de page 2"/>
          <p:cNvSpPr>
            <a:spLocks noGrp="1"/>
          </p:cNvSpPr>
          <p:nvPr>
            <p:ph type="ftr" sz="quarter" idx="13"/>
          </p:nvPr>
        </p:nvSpPr>
        <p:spPr>
          <a:xfrm>
            <a:off x="4670297" y="6470704"/>
            <a:ext cx="2851406" cy="295550"/>
          </a:xfrm>
        </p:spPr>
        <p:txBody>
          <a:bodyPr/>
          <a:lstStyle>
            <a:lvl1pPr algn="ctr">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cknowlegments">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00247" y="5126582"/>
            <a:ext cx="1527517" cy="969594"/>
          </a:xfrm>
          <a:prstGeom prst="rect">
            <a:avLst/>
          </a:prstGeom>
        </p:spPr>
      </p:pic>
      <p:pic>
        <p:nvPicPr>
          <p:cNvPr id="9" name="Picture 2" descr="C:\Users\gwenael\Desktop\Unif\Doctorat\cirm logo.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27644" y="321374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ésultat de recherche d'images pour &quot;fonds léon frédéricq logo&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00247" y="2950547"/>
            <a:ext cx="1574448" cy="1258367"/>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p:cNvPicPr>
            <a:picLocks noChangeAspect="1"/>
          </p:cNvPicPr>
          <p:nvPr userDrawn="1"/>
        </p:nvPicPr>
        <p:blipFill>
          <a:blip r:embed="rId5"/>
          <a:stretch>
            <a:fillRect/>
          </a:stretch>
        </p:blipFill>
        <p:spPr>
          <a:xfrm>
            <a:off x="928406" y="585216"/>
            <a:ext cx="1671199" cy="1447663"/>
          </a:xfrm>
          <a:prstGeom prst="rect">
            <a:avLst/>
          </a:prstGeom>
        </p:spPr>
      </p:pic>
      <p:grpSp>
        <p:nvGrpSpPr>
          <p:cNvPr id="15" name="Grouper 14"/>
          <p:cNvGrpSpPr/>
          <p:nvPr/>
        </p:nvGrpSpPr>
        <p:grpSpPr>
          <a:xfrm>
            <a:off x="4635606" y="6032405"/>
            <a:ext cx="3234553" cy="540741"/>
            <a:chOff x="2801465" y="5343293"/>
            <a:chExt cx="3234553" cy="540741"/>
          </a:xfrm>
        </p:grpSpPr>
        <p:pic>
          <p:nvPicPr>
            <p:cNvPr id="16" name="Image 15"/>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6701" y="5343293"/>
              <a:ext cx="507521" cy="507521"/>
            </a:xfrm>
            <a:prstGeom prst="rect">
              <a:avLst/>
            </a:prstGeom>
          </p:spPr>
        </p:pic>
        <p:pic>
          <p:nvPicPr>
            <p:cNvPr id="17" name="Image 16"/>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048258" y="5343293"/>
              <a:ext cx="502111" cy="502111"/>
            </a:xfrm>
            <a:prstGeom prst="rect">
              <a:avLst/>
            </a:prstGeom>
          </p:spPr>
        </p:pic>
        <p:sp>
          <p:nvSpPr>
            <p:cNvPr id="18" name="ZoneTexte 17"/>
            <p:cNvSpPr txBox="1"/>
            <p:nvPr userDrawn="1"/>
          </p:nvSpPr>
          <p:spPr>
            <a:xfrm>
              <a:off x="4599346" y="5514702"/>
              <a:ext cx="1436672" cy="369332"/>
            </a:xfrm>
            <a:prstGeom prst="rect">
              <a:avLst/>
            </a:prstGeom>
            <a:noFill/>
          </p:spPr>
          <p:txBody>
            <a:bodyPr wrap="none" rtlCol="0">
              <a:spAutoFit/>
            </a:bodyPr>
            <a:lstStyle/>
            <a:p>
              <a:pPr algn="ctr"/>
              <a:r>
                <a:rPr lang="fr-BE" sz="1800" b="1" dirty="0">
                  <a:solidFill>
                    <a:schemeClr val="tx1">
                      <a:lumMod val="95000"/>
                      <a:lumOff val="5000"/>
                    </a:schemeClr>
                  </a:solidFill>
                </a:rPr>
                <a:t>CIRM ULiège</a:t>
              </a:r>
              <a:endParaRPr lang="fr-FR" sz="1600" b="1" i="1" dirty="0">
                <a:solidFill>
                  <a:schemeClr val="tx1">
                    <a:lumMod val="95000"/>
                    <a:lumOff val="5000"/>
                  </a:schemeClr>
                </a:solidFill>
              </a:endParaRPr>
            </a:p>
          </p:txBody>
        </p:sp>
        <p:pic>
          <p:nvPicPr>
            <p:cNvPr id="19" name="Image 18"/>
            <p:cNvPicPr>
              <a:picLocks noChangeAspect="1"/>
            </p:cNvPicPr>
            <p:nvPr userDrawn="1"/>
          </p:nvPicPr>
          <p:blipFill>
            <a:blip r:embed="rId8"/>
            <a:stretch>
              <a:fillRect/>
            </a:stretch>
          </p:blipFill>
          <p:spPr>
            <a:xfrm>
              <a:off x="2801465" y="5343293"/>
              <a:ext cx="511200" cy="511200"/>
            </a:xfrm>
            <a:prstGeom prst="rect">
              <a:avLst/>
            </a:prstGeom>
          </p:spPr>
        </p:pic>
      </p:grpSp>
      <p:pic>
        <p:nvPicPr>
          <p:cNvPr id="14" name="Image 13" descr="uLIEGE_Medecine_Center-Interdisciplinary-Research-Medicines_Logo_CMJN_pos.ai"/>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184289" y="687662"/>
            <a:ext cx="5950631" cy="1541043"/>
          </a:xfrm>
          <a:prstGeom prst="rect">
            <a:avLst/>
          </a:prstGeom>
        </p:spPr>
      </p:pic>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dirty="0"/>
              <a:t>Cliquez et modifiez le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BE42E2-CE36-D14E-A3EB-C1029367326F}" type="datetime1">
              <a:rPr lang="fr-BE" smtClean="0"/>
              <a:t>10/12/2019</a:t>
            </a:fld>
            <a:endParaRPr lang="en-US"/>
          </a:p>
        </p:txBody>
      </p:sp>
      <p:sp>
        <p:nvSpPr>
          <p:cNvPr id="5" name="Footer Placeholder 4"/>
          <p:cNvSpPr>
            <a:spLocks noGrp="1"/>
          </p:cNvSpPr>
          <p:nvPr>
            <p:ph type="ftr" sz="quarter" idx="11"/>
          </p:nvPr>
        </p:nvSpPr>
        <p:spPr/>
        <p:txBody>
          <a:bodyPr/>
          <a:lstStyle/>
          <a:p>
            <a:r>
              <a:rPr lang="pt-BR"/>
              <a:t>SEP 2017 - Paris </a:t>
            </a:r>
            <a:endParaRPr lang="en-US"/>
          </a:p>
        </p:txBody>
      </p:sp>
      <p:sp>
        <p:nvSpPr>
          <p:cNvPr id="6" name="Slide Number Placeholder 5"/>
          <p:cNvSpPr>
            <a:spLocks noGrp="1"/>
          </p:cNvSpPr>
          <p:nvPr>
            <p:ph type="sldNum" sz="quarter" idx="12"/>
          </p:nvPr>
        </p:nvSpPr>
        <p:spPr/>
        <p:txBody>
          <a:bodyPr/>
          <a:lstStyle/>
          <a:p>
            <a:fld id="{543FDC9E-F9DA-CF48-B645-34B8899C3AC1}" type="slidenum">
              <a:rPr lang="en-US" smtClean="0"/>
              <a:t>‹N°›</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a:t>Cliquez et modifiez le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826644-CF7C-1742-9EED-07AF7F0D7CC3}" type="datetime1">
              <a:rPr lang="fr-BE" smtClean="0"/>
              <a:t>10/12/2019</a:t>
            </a:fld>
            <a:endParaRPr lang="en-US"/>
          </a:p>
        </p:txBody>
      </p:sp>
      <p:sp>
        <p:nvSpPr>
          <p:cNvPr id="6" name="Footer Placeholder 5"/>
          <p:cNvSpPr>
            <a:spLocks noGrp="1"/>
          </p:cNvSpPr>
          <p:nvPr>
            <p:ph type="ftr" sz="quarter" idx="11"/>
          </p:nvPr>
        </p:nvSpPr>
        <p:spPr/>
        <p:txBody>
          <a:bodyPr/>
          <a:lstStyle/>
          <a:p>
            <a:r>
              <a:rPr lang="pt-BR"/>
              <a:t>SEP 2017 - Paris </a:t>
            </a:r>
            <a:endParaRPr lang="en-US"/>
          </a:p>
        </p:txBody>
      </p:sp>
      <p:sp>
        <p:nvSpPr>
          <p:cNvPr id="7" name="Slide Number Placeholder 6"/>
          <p:cNvSpPr>
            <a:spLocks noGrp="1"/>
          </p:cNvSpPr>
          <p:nvPr>
            <p:ph type="sldNum" sz="quarter" idx="12"/>
          </p:nvPr>
        </p:nvSpPr>
        <p:spPr/>
        <p:txBody>
          <a:bodyPr/>
          <a:lstStyle/>
          <a:p>
            <a:fld id="{543FDC9E-F9DA-CF48-B645-34B8899C3AC1}"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Cliquez et modifiez le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Cliquez pour modifier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AE25266-CF70-2744-8DBB-FB1433A4D376}" type="datetime1">
              <a:rPr lang="fr-BE" smtClean="0"/>
              <a:t>10/12/2019</a:t>
            </a:fld>
            <a:endParaRPr lang="en-US"/>
          </a:p>
        </p:txBody>
      </p:sp>
      <p:sp>
        <p:nvSpPr>
          <p:cNvPr id="8" name="Footer Placeholder 7"/>
          <p:cNvSpPr>
            <a:spLocks noGrp="1"/>
          </p:cNvSpPr>
          <p:nvPr>
            <p:ph type="ftr" sz="quarter" idx="11"/>
          </p:nvPr>
        </p:nvSpPr>
        <p:spPr/>
        <p:txBody>
          <a:bodyPr/>
          <a:lstStyle/>
          <a:p>
            <a:r>
              <a:rPr lang="pt-BR"/>
              <a:t>SEP 2017 - Paris </a:t>
            </a:r>
            <a:endParaRPr lang="en-US"/>
          </a:p>
        </p:txBody>
      </p:sp>
      <p:sp>
        <p:nvSpPr>
          <p:cNvPr id="9" name="Slide Number Placeholder 8"/>
          <p:cNvSpPr>
            <a:spLocks noGrp="1"/>
          </p:cNvSpPr>
          <p:nvPr>
            <p:ph type="sldNum" sz="quarter" idx="12"/>
          </p:nvPr>
        </p:nvSpPr>
        <p:spPr/>
        <p:txBody>
          <a:bodyPr/>
          <a:lstStyle/>
          <a:p>
            <a:fld id="{543FDC9E-F9DA-CF48-B645-34B8899C3AC1}"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dirty="0"/>
              <a:t>Cliquez et modifiez le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86328D-EF96-FE48-9AB0-318EB6EEA9BE}" type="datetime1">
              <a:rPr lang="fr-BE" smtClean="0"/>
              <a:t>10/12/2019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rgbClr val="FF5B6F"/>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43FDC9E-F9DA-CF48-B645-34B8899C3AC1}" type="slidenum">
              <a:rPr lang="en-US" smtClean="0"/>
              <a:t>‹N°›</a:t>
            </a:fld>
            <a:endParaRPr lang="en-US"/>
          </a:p>
        </p:txBody>
      </p:sp>
    </p:spTree>
    <p:extLst>
      <p:ext uri="{BB962C8B-B14F-4D97-AF65-F5344CB8AC3E}">
        <p14:creationId xmlns:p14="http://schemas.microsoft.com/office/powerpoint/2010/main" val="1620179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dt="0"/>
  <p:txStyles>
    <p:titleStyle>
      <a:lvl1pPr algn="l" defTabSz="914400" rtl="0" eaLnBrk="1" latinLnBrk="0" hangingPunct="1">
        <a:lnSpc>
          <a:spcPct val="80000"/>
        </a:lnSpc>
        <a:spcBef>
          <a:spcPct val="0"/>
        </a:spcBef>
        <a:buNone/>
        <a:defRPr sz="4800" b="0" i="0" kern="1200" cap="all" spc="100" baseline="0">
          <a:solidFill>
            <a:schemeClr val="tx1">
              <a:lumMod val="95000"/>
              <a:lumOff val="5000"/>
            </a:schemeClr>
          </a:solidFill>
          <a:latin typeface="+mn-lt"/>
          <a:ea typeface="Futura Condensed Medium" charset="0"/>
          <a:cs typeface="Futura Condensed Medium"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22.xml"/><Relationship Id="rId7" Type="http://schemas.openxmlformats.org/officeDocument/2006/relationships/image" Target="../media/image26.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5.png"/><Relationship Id="rId5" Type="http://schemas.openxmlformats.org/officeDocument/2006/relationships/image" Target="../media/image32.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23.xml"/><Relationship Id="rId7" Type="http://schemas.openxmlformats.org/officeDocument/2006/relationships/image" Target="../media/image36.pn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35.png"/><Relationship Id="rId5" Type="http://schemas.openxmlformats.org/officeDocument/2006/relationships/image" Target="../media/image34.emf"/><Relationship Id="rId4" Type="http://schemas.openxmlformats.org/officeDocument/2006/relationships/oleObject" Target="../embeddings/oleObject2.bin"/><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24.xml"/><Relationship Id="rId7" Type="http://schemas.openxmlformats.org/officeDocument/2006/relationships/image" Target="../media/image39.png"/><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38.png"/><Relationship Id="rId5" Type="http://schemas.openxmlformats.org/officeDocument/2006/relationships/image" Target="../media/image37.emf"/><Relationship Id="rId4" Type="http://schemas.openxmlformats.org/officeDocument/2006/relationships/oleObject" Target="../embeddings/oleObject3.bin"/><Relationship Id="rId9" Type="http://schemas.openxmlformats.org/officeDocument/2006/relationships/image" Target="../media/image26.png"/></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25.xml"/><Relationship Id="rId7" Type="http://schemas.openxmlformats.org/officeDocument/2006/relationships/image" Target="../media/image42.png"/><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39.png"/><Relationship Id="rId5" Type="http://schemas.openxmlformats.org/officeDocument/2006/relationships/image" Target="../media/image41.e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1.tif"/></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543FDC9E-F9DA-CF48-B645-34B8899C3AC1}" type="slidenum">
              <a:rPr lang="en-US" smtClean="0"/>
              <a:t>1</a:t>
            </a:fld>
            <a:endParaRPr lang="en-US"/>
          </a:p>
        </p:txBody>
      </p:sp>
      <p:sp>
        <p:nvSpPr>
          <p:cNvPr id="5" name="Titre 1"/>
          <p:cNvSpPr txBox="1">
            <a:spLocks/>
          </p:cNvSpPr>
          <p:nvPr/>
        </p:nvSpPr>
        <p:spPr>
          <a:xfrm>
            <a:off x="353498" y="2250167"/>
            <a:ext cx="7738009" cy="3231654"/>
          </a:xfrm>
          <a:prstGeom prst="rect">
            <a:avLst/>
          </a:prstGeom>
        </p:spPr>
        <p:txBody>
          <a:bodyPr vert="horz" wrap="square" lIns="91440" tIns="45720" rIns="91440" bIns="45720" rtlCol="0" anchor="ctr">
            <a:spAutoFit/>
          </a:bodyPr>
          <a:lstStyle>
            <a:lvl1pPr algn="r" defTabSz="914400" rtl="0" eaLnBrk="1" latinLnBrk="0" hangingPunct="1">
              <a:lnSpc>
                <a:spcPct val="80000"/>
              </a:lnSpc>
              <a:spcBef>
                <a:spcPct val="0"/>
              </a:spcBef>
              <a:buNone/>
              <a:defRPr sz="5000" b="0" i="0" kern="1200" cap="all" spc="200" baseline="0">
                <a:solidFill>
                  <a:schemeClr val="tx1">
                    <a:lumMod val="95000"/>
                    <a:lumOff val="5000"/>
                  </a:schemeClr>
                </a:solidFill>
                <a:latin typeface="+mn-lt"/>
                <a:ea typeface="Futura Condensed Medium" charset="0"/>
                <a:cs typeface="Futura Condensed Medium" charset="0"/>
              </a:defRPr>
            </a:lvl1pPr>
          </a:lstStyle>
          <a:p>
            <a:pPr algn="ctr">
              <a:lnSpc>
                <a:spcPct val="150000"/>
              </a:lnSpc>
            </a:pPr>
            <a:r>
              <a:rPr lang="en-US" sz="2000" b="1" dirty="0"/>
              <a:t>A quality by design approach for liposomes production by innovative method using supercritical fluids: </a:t>
            </a:r>
          </a:p>
          <a:p>
            <a:pPr algn="l">
              <a:lnSpc>
                <a:spcPct val="150000"/>
              </a:lnSpc>
            </a:pPr>
            <a:endParaRPr lang="en-US" sz="1600" b="1" dirty="0"/>
          </a:p>
          <a:p>
            <a:pPr algn="ctr">
              <a:lnSpc>
                <a:spcPct val="150000"/>
              </a:lnSpc>
            </a:pPr>
            <a:r>
              <a:rPr lang="en-US" sz="1600" b="1" dirty="0"/>
              <a:t>which parameters use to obtain good physicochemical characteristics?</a:t>
            </a:r>
            <a:endParaRPr lang="fr-BE" sz="1600" dirty="0"/>
          </a:p>
          <a:p>
            <a:pPr algn="l">
              <a:lnSpc>
                <a:spcPct val="150000"/>
              </a:lnSpc>
            </a:pPr>
            <a:endParaRPr lang="fr-BE" sz="2800" b="1"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43" y="5887740"/>
            <a:ext cx="1604658" cy="857283"/>
          </a:xfrm>
          <a:prstGeom prst="rect">
            <a:avLst/>
          </a:prstGeom>
        </p:spPr>
      </p:pic>
      <p:sp>
        <p:nvSpPr>
          <p:cNvPr id="7" name="Sous-titre 2"/>
          <p:cNvSpPr>
            <a:spLocks noGrp="1"/>
          </p:cNvSpPr>
          <p:nvPr>
            <p:ph type="subTitle" idx="1"/>
          </p:nvPr>
        </p:nvSpPr>
        <p:spPr>
          <a:xfrm>
            <a:off x="8558232" y="4702110"/>
            <a:ext cx="3633768" cy="1653023"/>
          </a:xfrm>
        </p:spPr>
        <p:txBody>
          <a:bodyPr>
            <a:normAutofit/>
          </a:bodyPr>
          <a:lstStyle/>
          <a:p>
            <a:r>
              <a:rPr lang="fr-FR" dirty="0">
                <a:cs typeface="Arial" panose="020B0604020202020204" pitchFamily="34" charset="0"/>
              </a:rPr>
              <a:t>Noémie </a:t>
            </a:r>
            <a:r>
              <a:rPr lang="fr-FR" dirty="0" err="1">
                <a:cs typeface="Arial" panose="020B0604020202020204" pitchFamily="34" charset="0"/>
              </a:rPr>
              <a:t>Penoy</a:t>
            </a:r>
            <a:endParaRPr lang="fr-FR" dirty="0">
              <a:cs typeface="Arial" panose="020B0604020202020204" pitchFamily="34" charset="0"/>
            </a:endParaRPr>
          </a:p>
          <a:p>
            <a:r>
              <a:rPr lang="fr-FR" sz="1200" dirty="0">
                <a:cs typeface="Arial" panose="020B0604020202020204" pitchFamily="34" charset="0"/>
              </a:rPr>
              <a:t>PhD </a:t>
            </a:r>
            <a:r>
              <a:rPr lang="fr-FR" sz="1200" dirty="0" err="1">
                <a:cs typeface="Arial" panose="020B0604020202020204" pitchFamily="34" charset="0"/>
              </a:rPr>
              <a:t>Student</a:t>
            </a:r>
            <a:endParaRPr lang="fr-FR" sz="1200" dirty="0">
              <a:cs typeface="Arial" panose="020B0604020202020204" pitchFamily="34" charset="0"/>
            </a:endParaRPr>
          </a:p>
          <a:p>
            <a:endParaRPr lang="fr-FR" sz="1200" dirty="0">
              <a:cs typeface="Arial" panose="020B0604020202020204" pitchFamily="34" charset="0"/>
            </a:endParaRPr>
          </a:p>
          <a:p>
            <a:r>
              <a:rPr lang="fr-FR" sz="1200" dirty="0">
                <a:cs typeface="Arial" panose="020B0604020202020204" pitchFamily="34" charset="0"/>
              </a:rPr>
              <a:t>npenoy@uliege.be</a:t>
            </a:r>
          </a:p>
          <a:p>
            <a:endParaRPr lang="fr-FR" sz="700" b="1" dirty="0">
              <a:cs typeface="Arial" panose="020B0604020202020204" pitchFamily="34" charset="0"/>
            </a:endParaRPr>
          </a:p>
          <a:p>
            <a:r>
              <a:rPr lang="fr-BE" sz="1200" b="1" dirty="0"/>
              <a:t>2</a:t>
            </a:r>
            <a:r>
              <a:rPr lang="fr-BE" sz="1200" b="1" baseline="30000" dirty="0"/>
              <a:t>nd</a:t>
            </a:r>
            <a:r>
              <a:rPr lang="fr-BE" sz="1200" b="1" dirty="0"/>
              <a:t> Scientific CIRM Day</a:t>
            </a:r>
            <a:endParaRPr lang="fr-FR" sz="1200" b="1" dirty="0">
              <a:cs typeface="Arial" panose="020B0604020202020204" pitchFamily="34" charset="0"/>
            </a:endParaRPr>
          </a:p>
          <a:p>
            <a:endParaRPr lang="fr-FR" sz="800" dirty="0">
              <a:cs typeface="Arial" panose="020B0604020202020204" pitchFamily="34" charset="0"/>
            </a:endParaRPr>
          </a:p>
        </p:txBody>
      </p:sp>
    </p:spTree>
    <p:extLst>
      <p:ext uri="{BB962C8B-B14F-4D97-AF65-F5344CB8AC3E}">
        <p14:creationId xmlns:p14="http://schemas.microsoft.com/office/powerpoint/2010/main" val="983620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ZoneTexte 33"/>
          <p:cNvSpPr txBox="1"/>
          <p:nvPr/>
        </p:nvSpPr>
        <p:spPr>
          <a:xfrm>
            <a:off x="4770783" y="2517913"/>
            <a:ext cx="184731" cy="369332"/>
          </a:xfrm>
          <a:prstGeom prst="rect">
            <a:avLst/>
          </a:prstGeom>
          <a:noFill/>
        </p:spPr>
        <p:txBody>
          <a:bodyPr wrap="none" rtlCol="0">
            <a:spAutoFit/>
          </a:bodyPr>
          <a:lstStyle/>
          <a:p>
            <a:endParaRPr lang="en-US"/>
          </a:p>
        </p:txBody>
      </p:sp>
      <p:sp>
        <p:nvSpPr>
          <p:cNvPr id="35" name="ZoneTexte 34"/>
          <p:cNvSpPr txBox="1"/>
          <p:nvPr/>
        </p:nvSpPr>
        <p:spPr>
          <a:xfrm>
            <a:off x="1577009" y="2398643"/>
            <a:ext cx="184731" cy="369332"/>
          </a:xfrm>
          <a:prstGeom prst="rect">
            <a:avLst/>
          </a:prstGeom>
          <a:noFill/>
        </p:spPr>
        <p:txBody>
          <a:bodyPr wrap="none" rtlCol="0">
            <a:spAutoFit/>
          </a:bodyPr>
          <a:lstStyle/>
          <a:p>
            <a:endParaRPr lang="en-US"/>
          </a:p>
        </p:txBody>
      </p:sp>
      <p:sp>
        <p:nvSpPr>
          <p:cNvPr id="3" name="Espace réservé du numéro de diapositive 2"/>
          <p:cNvSpPr>
            <a:spLocks noGrp="1"/>
          </p:cNvSpPr>
          <p:nvPr>
            <p:ph type="sldNum" sz="quarter" idx="12"/>
          </p:nvPr>
        </p:nvSpPr>
        <p:spPr/>
        <p:txBody>
          <a:bodyPr/>
          <a:lstStyle/>
          <a:p>
            <a:fld id="{543FDC9E-F9DA-CF48-B645-34B8899C3AC1}" type="slidenum">
              <a:rPr lang="en-US" smtClean="0"/>
              <a:t>10</a:t>
            </a:fld>
            <a:endParaRPr lang="en-US"/>
          </a:p>
        </p:txBody>
      </p:sp>
      <p:sp>
        <p:nvSpPr>
          <p:cNvPr id="9" name="Titre 1"/>
          <p:cNvSpPr>
            <a:spLocks noGrp="1"/>
          </p:cNvSpPr>
          <p:nvPr>
            <p:ph type="title"/>
          </p:nvPr>
        </p:nvSpPr>
        <p:spPr>
          <a:xfrm>
            <a:off x="1024128" y="585216"/>
            <a:ext cx="6910832" cy="887984"/>
          </a:xfrm>
        </p:spPr>
        <p:txBody>
          <a:bodyPr>
            <a:normAutofit/>
          </a:bodyPr>
          <a:lstStyle/>
          <a:p>
            <a:r>
              <a:rPr lang="en-US" sz="4000" dirty="0">
                <a:cs typeface="Arial" panose="020B0604020202020204" pitchFamily="34" charset="0"/>
              </a:rPr>
              <a:t>Supercritical fluid technology</a:t>
            </a:r>
          </a:p>
        </p:txBody>
      </p:sp>
      <p:sp>
        <p:nvSpPr>
          <p:cNvPr id="170" name="Organigramme : Disque magnétique 169"/>
          <p:cNvSpPr/>
          <p:nvPr/>
        </p:nvSpPr>
        <p:spPr>
          <a:xfrm>
            <a:off x="1732786" y="2581856"/>
            <a:ext cx="2257426" cy="2657474"/>
          </a:xfrm>
          <a:prstGeom prst="flowChartMagneticDisk">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1" name="ZoneTexte 170"/>
          <p:cNvSpPr txBox="1"/>
          <p:nvPr/>
        </p:nvSpPr>
        <p:spPr>
          <a:xfrm>
            <a:off x="2253258" y="1976686"/>
            <a:ext cx="1271020" cy="369332"/>
          </a:xfrm>
          <a:prstGeom prst="rect">
            <a:avLst/>
          </a:prstGeom>
          <a:noFill/>
          <a:ln>
            <a:solidFill>
              <a:srgbClr val="000000"/>
            </a:solidFill>
          </a:ln>
        </p:spPr>
        <p:txBody>
          <a:bodyPr wrap="square" rtlCol="0">
            <a:spAutoFit/>
          </a:bodyPr>
          <a:lstStyle/>
          <a:p>
            <a:pPr algn="ctr"/>
            <a:r>
              <a:rPr lang="fr-BE" dirty="0" err="1">
                <a:solidFill>
                  <a:srgbClr val="000000"/>
                </a:solidFill>
                <a:latin typeface="Tw Cen MT" panose="020B0602020104020603" pitchFamily="34" charset="0"/>
              </a:rPr>
              <a:t>Reactor</a:t>
            </a:r>
            <a:endParaRPr lang="fr-BE" dirty="0">
              <a:solidFill>
                <a:srgbClr val="000000"/>
              </a:solidFill>
              <a:latin typeface="Tw Cen MT" panose="020B0602020104020603" pitchFamily="34" charset="0"/>
            </a:endParaRPr>
          </a:p>
        </p:txBody>
      </p:sp>
      <p:grpSp>
        <p:nvGrpSpPr>
          <p:cNvPr id="172" name="Groupe 171"/>
          <p:cNvGrpSpPr/>
          <p:nvPr/>
        </p:nvGrpSpPr>
        <p:grpSpPr>
          <a:xfrm>
            <a:off x="1827599" y="3501242"/>
            <a:ext cx="2122338" cy="1726180"/>
            <a:chOff x="5443635" y="13125630"/>
            <a:chExt cx="5744738" cy="3994368"/>
          </a:xfrm>
        </p:grpSpPr>
        <p:sp>
          <p:nvSpPr>
            <p:cNvPr id="173" name="Ellipse 172"/>
            <p:cNvSpPr/>
            <p:nvPr/>
          </p:nvSpPr>
          <p:spPr>
            <a:xfrm>
              <a:off x="5443635" y="13125630"/>
              <a:ext cx="5744738" cy="3994368"/>
            </a:xfrm>
            <a:prstGeom prst="ellipse">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4" name="Ellipse 173"/>
            <p:cNvSpPr/>
            <p:nvPr/>
          </p:nvSpPr>
          <p:spPr>
            <a:xfrm>
              <a:off x="7481786" y="13567079"/>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5" name="Ellipse 174"/>
            <p:cNvSpPr/>
            <p:nvPr/>
          </p:nvSpPr>
          <p:spPr>
            <a:xfrm>
              <a:off x="9010548" y="14867882"/>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6" name="Ellipse 175"/>
            <p:cNvSpPr/>
            <p:nvPr/>
          </p:nvSpPr>
          <p:spPr>
            <a:xfrm>
              <a:off x="6309619" y="14077587"/>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7" name="Ellipse 176"/>
            <p:cNvSpPr/>
            <p:nvPr/>
          </p:nvSpPr>
          <p:spPr>
            <a:xfrm>
              <a:off x="10031064" y="15326793"/>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9" name="Ellipse 178"/>
            <p:cNvSpPr/>
            <p:nvPr/>
          </p:nvSpPr>
          <p:spPr>
            <a:xfrm>
              <a:off x="8650548" y="16057587"/>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0" name="Ellipse 179"/>
            <p:cNvSpPr/>
            <p:nvPr/>
          </p:nvSpPr>
          <p:spPr>
            <a:xfrm>
              <a:off x="9006617" y="13552333"/>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1" name="Ellipse 180"/>
            <p:cNvSpPr/>
            <p:nvPr/>
          </p:nvSpPr>
          <p:spPr>
            <a:xfrm>
              <a:off x="6147638" y="15047882"/>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2" name="Ellipse 181"/>
            <p:cNvSpPr/>
            <p:nvPr/>
          </p:nvSpPr>
          <p:spPr>
            <a:xfrm>
              <a:off x="10031064" y="14142582"/>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3" name="Ellipse 182"/>
            <p:cNvSpPr/>
            <p:nvPr/>
          </p:nvSpPr>
          <p:spPr>
            <a:xfrm>
              <a:off x="7301786" y="16046361"/>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4" name="Ellipse 183"/>
            <p:cNvSpPr/>
            <p:nvPr/>
          </p:nvSpPr>
          <p:spPr>
            <a:xfrm>
              <a:off x="8033143" y="14437587"/>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5" name="Ellipse 184"/>
            <p:cNvSpPr/>
            <p:nvPr/>
          </p:nvSpPr>
          <p:spPr>
            <a:xfrm>
              <a:off x="8316004" y="15141213"/>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186" name="ZoneTexte 185"/>
          <p:cNvSpPr txBox="1"/>
          <p:nvPr/>
        </p:nvSpPr>
        <p:spPr>
          <a:xfrm>
            <a:off x="2531402" y="2928096"/>
            <a:ext cx="756517" cy="338554"/>
          </a:xfrm>
          <a:prstGeom prst="rect">
            <a:avLst/>
          </a:prstGeom>
          <a:noFill/>
          <a:ln>
            <a:noFill/>
          </a:ln>
        </p:spPr>
        <p:txBody>
          <a:bodyPr wrap="square" rtlCol="0">
            <a:spAutoFit/>
          </a:bodyPr>
          <a:lstStyle/>
          <a:p>
            <a:r>
              <a:rPr lang="fr-BE" sz="1600" dirty="0" err="1">
                <a:solidFill>
                  <a:srgbClr val="000000"/>
                </a:solidFill>
                <a:latin typeface="Tw Cen MT" panose="020B0602020104020603" pitchFamily="34" charset="0"/>
              </a:rPr>
              <a:t>sc</a:t>
            </a:r>
            <a:r>
              <a:rPr lang="fr-BE" sz="1600" dirty="0">
                <a:solidFill>
                  <a:srgbClr val="000000"/>
                </a:solidFill>
                <a:latin typeface="Tw Cen MT" panose="020B0602020104020603" pitchFamily="34" charset="0"/>
              </a:rPr>
              <a:t> CO</a:t>
            </a:r>
            <a:r>
              <a:rPr lang="fr-BE" sz="1600" baseline="-25000" dirty="0">
                <a:solidFill>
                  <a:srgbClr val="000000"/>
                </a:solidFill>
                <a:latin typeface="Tw Cen MT" panose="020B0602020104020603" pitchFamily="34" charset="0"/>
              </a:rPr>
              <a:t>2</a:t>
            </a:r>
          </a:p>
        </p:txBody>
      </p:sp>
      <p:sp>
        <p:nvSpPr>
          <p:cNvPr id="187" name="ZoneTexte 186"/>
          <p:cNvSpPr txBox="1"/>
          <p:nvPr/>
        </p:nvSpPr>
        <p:spPr>
          <a:xfrm>
            <a:off x="1894098" y="5297637"/>
            <a:ext cx="2122338" cy="830997"/>
          </a:xfrm>
          <a:prstGeom prst="rect">
            <a:avLst/>
          </a:prstGeom>
          <a:noFill/>
        </p:spPr>
        <p:txBody>
          <a:bodyPr wrap="square" rtlCol="0">
            <a:spAutoFit/>
          </a:bodyPr>
          <a:lstStyle/>
          <a:p>
            <a:pPr algn="ctr"/>
            <a:r>
              <a:rPr lang="fr-BE" sz="1600" dirty="0" err="1">
                <a:solidFill>
                  <a:srgbClr val="000000"/>
                </a:solidFill>
              </a:rPr>
              <a:t>Lipids</a:t>
            </a:r>
            <a:r>
              <a:rPr lang="fr-BE" sz="1600" dirty="0">
                <a:solidFill>
                  <a:srgbClr val="000000"/>
                </a:solidFill>
              </a:rPr>
              <a:t> in </a:t>
            </a:r>
            <a:r>
              <a:rPr lang="fr-BE" sz="1600" dirty="0" err="1">
                <a:solidFill>
                  <a:srgbClr val="000000"/>
                </a:solidFill>
              </a:rPr>
              <a:t>aqueous</a:t>
            </a:r>
            <a:r>
              <a:rPr lang="fr-BE" sz="1600" dirty="0">
                <a:solidFill>
                  <a:srgbClr val="000000"/>
                </a:solidFill>
              </a:rPr>
              <a:t> buffer in </a:t>
            </a:r>
            <a:r>
              <a:rPr lang="fr-BE" sz="1600" dirty="0" err="1">
                <a:solidFill>
                  <a:srgbClr val="000000"/>
                </a:solidFill>
              </a:rPr>
              <a:t>supercritical</a:t>
            </a:r>
            <a:r>
              <a:rPr lang="fr-BE" sz="1600" dirty="0">
                <a:solidFill>
                  <a:srgbClr val="000000"/>
                </a:solidFill>
              </a:rPr>
              <a:t> conditions</a:t>
            </a:r>
          </a:p>
        </p:txBody>
      </p:sp>
      <p:sp>
        <p:nvSpPr>
          <p:cNvPr id="188" name="Ellipse 187"/>
          <p:cNvSpPr/>
          <p:nvPr/>
        </p:nvSpPr>
        <p:spPr>
          <a:xfrm>
            <a:off x="3578770" y="4085078"/>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9" name="Ellipse 188"/>
          <p:cNvSpPr/>
          <p:nvPr/>
        </p:nvSpPr>
        <p:spPr>
          <a:xfrm>
            <a:off x="3009573" y="3737751"/>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0" name="Ellipse 189"/>
          <p:cNvSpPr/>
          <p:nvPr/>
        </p:nvSpPr>
        <p:spPr>
          <a:xfrm>
            <a:off x="2131129" y="4476584"/>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1" name="Ellipse 190"/>
          <p:cNvSpPr/>
          <p:nvPr/>
        </p:nvSpPr>
        <p:spPr>
          <a:xfrm>
            <a:off x="3145361" y="4819885"/>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2" name="Ellipse 191"/>
          <p:cNvSpPr/>
          <p:nvPr/>
        </p:nvSpPr>
        <p:spPr>
          <a:xfrm>
            <a:off x="2755864" y="4441981"/>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3" name="Ellipse 192"/>
          <p:cNvSpPr/>
          <p:nvPr/>
        </p:nvSpPr>
        <p:spPr>
          <a:xfrm>
            <a:off x="2642295" y="4028936"/>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4" name="Ellipse 193"/>
          <p:cNvSpPr/>
          <p:nvPr/>
        </p:nvSpPr>
        <p:spPr>
          <a:xfrm>
            <a:off x="3094378" y="4115402"/>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5" name="Ellipse 194"/>
          <p:cNvSpPr/>
          <p:nvPr/>
        </p:nvSpPr>
        <p:spPr>
          <a:xfrm>
            <a:off x="2602551" y="4895065"/>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6" name="Ellipse 195"/>
          <p:cNvSpPr/>
          <p:nvPr/>
        </p:nvSpPr>
        <p:spPr>
          <a:xfrm>
            <a:off x="2444079" y="3763758"/>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7" name="Ellipse 196"/>
          <p:cNvSpPr/>
          <p:nvPr/>
        </p:nvSpPr>
        <p:spPr>
          <a:xfrm>
            <a:off x="2020544" y="4008866"/>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8" name="Ellipse 197"/>
          <p:cNvSpPr/>
          <p:nvPr/>
        </p:nvSpPr>
        <p:spPr>
          <a:xfrm>
            <a:off x="3397357" y="4528035"/>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9" name="Flèche droite 198"/>
          <p:cNvSpPr/>
          <p:nvPr/>
        </p:nvSpPr>
        <p:spPr>
          <a:xfrm>
            <a:off x="4894021" y="3678454"/>
            <a:ext cx="834887" cy="524536"/>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BE"/>
          </a:p>
        </p:txBody>
      </p:sp>
      <p:grpSp>
        <p:nvGrpSpPr>
          <p:cNvPr id="200" name="Groupe 199"/>
          <p:cNvGrpSpPr/>
          <p:nvPr/>
        </p:nvGrpSpPr>
        <p:grpSpPr>
          <a:xfrm>
            <a:off x="6503924" y="2018110"/>
            <a:ext cx="2509066" cy="3797043"/>
            <a:chOff x="8128552" y="2085340"/>
            <a:chExt cx="2509066" cy="3797043"/>
          </a:xfrm>
        </p:grpSpPr>
        <p:sp>
          <p:nvSpPr>
            <p:cNvPr id="201" name="Organigramme : Disque magnétique 200"/>
            <p:cNvSpPr/>
            <p:nvPr/>
          </p:nvSpPr>
          <p:spPr>
            <a:xfrm>
              <a:off x="8128552" y="2661685"/>
              <a:ext cx="2257426" cy="2657474"/>
            </a:xfrm>
            <a:prstGeom prst="flowChartMagneticDisk">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2" name="ZoneTexte 201"/>
            <p:cNvSpPr txBox="1"/>
            <p:nvPr/>
          </p:nvSpPr>
          <p:spPr>
            <a:xfrm>
              <a:off x="8621755" y="2085340"/>
              <a:ext cx="1271020" cy="369332"/>
            </a:xfrm>
            <a:prstGeom prst="rect">
              <a:avLst/>
            </a:prstGeom>
            <a:noFill/>
            <a:ln>
              <a:solidFill>
                <a:srgbClr val="000000"/>
              </a:solidFill>
            </a:ln>
          </p:spPr>
          <p:txBody>
            <a:bodyPr wrap="square" rtlCol="0">
              <a:spAutoFit/>
            </a:bodyPr>
            <a:lstStyle/>
            <a:p>
              <a:pPr algn="ctr"/>
              <a:r>
                <a:rPr lang="fr-BE" dirty="0" err="1">
                  <a:solidFill>
                    <a:srgbClr val="000000"/>
                  </a:solidFill>
                  <a:latin typeface="Tw Cen MT" panose="020B0602020104020603" pitchFamily="34" charset="0"/>
                </a:rPr>
                <a:t>Reactor</a:t>
              </a:r>
              <a:endParaRPr lang="fr-BE" dirty="0">
                <a:solidFill>
                  <a:srgbClr val="000000"/>
                </a:solidFill>
                <a:latin typeface="Tw Cen MT" panose="020B0602020104020603" pitchFamily="34" charset="0"/>
              </a:endParaRPr>
            </a:p>
          </p:txBody>
        </p:sp>
        <p:grpSp>
          <p:nvGrpSpPr>
            <p:cNvPr id="203" name="Groupe 202"/>
            <p:cNvGrpSpPr/>
            <p:nvPr/>
          </p:nvGrpSpPr>
          <p:grpSpPr>
            <a:xfrm>
              <a:off x="8196096" y="3576424"/>
              <a:ext cx="2441522" cy="2305959"/>
              <a:chOff x="5443635" y="12997587"/>
              <a:chExt cx="6172988" cy="5531598"/>
            </a:xfrm>
          </p:grpSpPr>
          <p:grpSp>
            <p:nvGrpSpPr>
              <p:cNvPr id="204" name="Groupe 203"/>
              <p:cNvGrpSpPr/>
              <p:nvPr/>
            </p:nvGrpSpPr>
            <p:grpSpPr>
              <a:xfrm>
                <a:off x="5443635" y="12997587"/>
                <a:ext cx="5365984" cy="4140810"/>
                <a:chOff x="5443635" y="13144029"/>
                <a:chExt cx="5744738" cy="3994368"/>
              </a:xfrm>
            </p:grpSpPr>
            <p:sp>
              <p:nvSpPr>
                <p:cNvPr id="206" name="Ellipse 205"/>
                <p:cNvSpPr/>
                <p:nvPr/>
              </p:nvSpPr>
              <p:spPr>
                <a:xfrm>
                  <a:off x="5443635" y="13144029"/>
                  <a:ext cx="5744738" cy="3994368"/>
                </a:xfrm>
                <a:prstGeom prst="ellipse">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7" name="Ellipse 206"/>
                <p:cNvSpPr/>
                <p:nvPr/>
              </p:nvSpPr>
              <p:spPr>
                <a:xfrm>
                  <a:off x="7481786" y="13567079"/>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8" name="Ellipse 207"/>
                <p:cNvSpPr/>
                <p:nvPr/>
              </p:nvSpPr>
              <p:spPr>
                <a:xfrm>
                  <a:off x="9010548" y="14867882"/>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9" name="Ellipse 208"/>
                <p:cNvSpPr/>
                <p:nvPr/>
              </p:nvSpPr>
              <p:spPr>
                <a:xfrm>
                  <a:off x="6309619" y="14077587"/>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0" name="Ellipse 209"/>
                <p:cNvSpPr/>
                <p:nvPr/>
              </p:nvSpPr>
              <p:spPr>
                <a:xfrm>
                  <a:off x="10031064" y="15326793"/>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1" name="Ellipse 210"/>
                <p:cNvSpPr/>
                <p:nvPr/>
              </p:nvSpPr>
              <p:spPr>
                <a:xfrm>
                  <a:off x="7040976" y="15056172"/>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2" name="Ellipse 211"/>
                <p:cNvSpPr/>
                <p:nvPr/>
              </p:nvSpPr>
              <p:spPr>
                <a:xfrm>
                  <a:off x="8650548" y="16057587"/>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3" name="Ellipse 212"/>
                <p:cNvSpPr/>
                <p:nvPr/>
              </p:nvSpPr>
              <p:spPr>
                <a:xfrm>
                  <a:off x="9006617" y="13552333"/>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4" name="Ellipse 213"/>
                <p:cNvSpPr/>
                <p:nvPr/>
              </p:nvSpPr>
              <p:spPr>
                <a:xfrm>
                  <a:off x="6147638" y="15047882"/>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5" name="Ellipse 214"/>
                <p:cNvSpPr/>
                <p:nvPr/>
              </p:nvSpPr>
              <p:spPr>
                <a:xfrm>
                  <a:off x="10031064" y="14142582"/>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6" name="Ellipse 215"/>
                <p:cNvSpPr/>
                <p:nvPr/>
              </p:nvSpPr>
              <p:spPr>
                <a:xfrm>
                  <a:off x="7301786" y="16046361"/>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7" name="Ellipse 216"/>
                <p:cNvSpPr/>
                <p:nvPr/>
              </p:nvSpPr>
              <p:spPr>
                <a:xfrm>
                  <a:off x="8033143" y="14437587"/>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8" name="Ellipse 217"/>
                <p:cNvSpPr/>
                <p:nvPr/>
              </p:nvSpPr>
              <p:spPr>
                <a:xfrm>
                  <a:off x="8316004" y="15141213"/>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205" name="ZoneTexte 204"/>
              <p:cNvSpPr txBox="1"/>
              <p:nvPr/>
            </p:nvSpPr>
            <p:spPr>
              <a:xfrm>
                <a:off x="5443635" y="17643221"/>
                <a:ext cx="6172988" cy="885964"/>
              </a:xfrm>
              <a:prstGeom prst="rect">
                <a:avLst/>
              </a:prstGeom>
              <a:noFill/>
            </p:spPr>
            <p:txBody>
              <a:bodyPr wrap="square" rtlCol="0">
                <a:spAutoFit/>
              </a:bodyPr>
              <a:lstStyle/>
              <a:p>
                <a:pPr algn="ctr"/>
                <a:r>
                  <a:rPr lang="fr-BE" b="1" dirty="0">
                    <a:solidFill>
                      <a:srgbClr val="FF0000"/>
                    </a:solidFill>
                  </a:rPr>
                  <a:t>Liposomes suspension</a:t>
                </a:r>
              </a:p>
            </p:txBody>
          </p:sp>
        </p:grpSp>
      </p:grpSp>
      <p:grpSp>
        <p:nvGrpSpPr>
          <p:cNvPr id="219" name="Groupe 218"/>
          <p:cNvGrpSpPr/>
          <p:nvPr/>
        </p:nvGrpSpPr>
        <p:grpSpPr>
          <a:xfrm>
            <a:off x="7257944" y="1718986"/>
            <a:ext cx="4613022" cy="2733498"/>
            <a:chOff x="7257944" y="1718986"/>
            <a:chExt cx="4613022" cy="2733498"/>
          </a:xfrm>
        </p:grpSpPr>
        <p:sp>
          <p:nvSpPr>
            <p:cNvPr id="220" name="Ellipse 219"/>
            <p:cNvSpPr/>
            <p:nvPr/>
          </p:nvSpPr>
          <p:spPr>
            <a:xfrm>
              <a:off x="9617434" y="1718986"/>
              <a:ext cx="2253532" cy="229952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1" name="Rectangle 220"/>
            <p:cNvSpPr/>
            <p:nvPr/>
          </p:nvSpPr>
          <p:spPr>
            <a:xfrm>
              <a:off x="7257944" y="3678454"/>
              <a:ext cx="820581" cy="77161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22" name="Connecteur droit 221"/>
            <p:cNvCxnSpPr/>
            <p:nvPr/>
          </p:nvCxnSpPr>
          <p:spPr>
            <a:xfrm flipV="1">
              <a:off x="8078525" y="2751151"/>
              <a:ext cx="1538909" cy="92730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3" name="Connecteur droit 222"/>
            <p:cNvCxnSpPr>
              <a:endCxn id="220" idx="3"/>
            </p:cNvCxnSpPr>
            <p:nvPr/>
          </p:nvCxnSpPr>
          <p:spPr>
            <a:xfrm flipV="1">
              <a:off x="8078525" y="3681752"/>
              <a:ext cx="1868931" cy="77073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pic>
          <p:nvPicPr>
            <p:cNvPr id="224" name="Image 2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1624" y="1954883"/>
              <a:ext cx="890545" cy="890545"/>
            </a:xfrm>
            <a:prstGeom prst="rect">
              <a:avLst/>
            </a:prstGeom>
          </p:spPr>
        </p:pic>
        <p:pic>
          <p:nvPicPr>
            <p:cNvPr id="225" name="Image 2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1380" y="3023193"/>
              <a:ext cx="746611" cy="746611"/>
            </a:xfrm>
            <a:prstGeom prst="rect">
              <a:avLst/>
            </a:prstGeom>
          </p:spPr>
        </p:pic>
        <p:pic>
          <p:nvPicPr>
            <p:cNvPr id="226" name="Image 2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6818" y="2551844"/>
              <a:ext cx="714806" cy="714806"/>
            </a:xfrm>
            <a:prstGeom prst="rect">
              <a:avLst/>
            </a:prstGeom>
          </p:spPr>
        </p:pic>
      </p:grpSp>
      <p:grpSp>
        <p:nvGrpSpPr>
          <p:cNvPr id="227" name="Groupe 226"/>
          <p:cNvGrpSpPr/>
          <p:nvPr/>
        </p:nvGrpSpPr>
        <p:grpSpPr>
          <a:xfrm>
            <a:off x="9337168" y="5086916"/>
            <a:ext cx="2342856" cy="1058362"/>
            <a:chOff x="9337168" y="5086916"/>
            <a:chExt cx="2342856" cy="1058362"/>
          </a:xfrm>
        </p:grpSpPr>
        <p:sp>
          <p:nvSpPr>
            <p:cNvPr id="228" name="Rectangle 227"/>
            <p:cNvSpPr/>
            <p:nvPr/>
          </p:nvSpPr>
          <p:spPr>
            <a:xfrm>
              <a:off x="9389900" y="5096739"/>
              <a:ext cx="2075244" cy="10257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9" name="ZoneTexte 228"/>
            <p:cNvSpPr txBox="1"/>
            <p:nvPr/>
          </p:nvSpPr>
          <p:spPr>
            <a:xfrm>
              <a:off x="9337168" y="5086916"/>
              <a:ext cx="1869146" cy="584775"/>
            </a:xfrm>
            <a:prstGeom prst="rect">
              <a:avLst/>
            </a:prstGeom>
            <a:noFill/>
          </p:spPr>
          <p:txBody>
            <a:bodyPr wrap="square" rtlCol="0">
              <a:spAutoFit/>
            </a:bodyPr>
            <a:lstStyle/>
            <a:p>
              <a:r>
                <a:rPr lang="fr-BE" sz="1400" dirty="0" err="1"/>
                <a:t>Legend</a:t>
              </a:r>
              <a:r>
                <a:rPr lang="fr-BE" sz="1400" dirty="0"/>
                <a:t> </a:t>
              </a:r>
            </a:p>
            <a:p>
              <a:endParaRPr lang="fr-BE" dirty="0"/>
            </a:p>
          </p:txBody>
        </p:sp>
        <p:sp>
          <p:nvSpPr>
            <p:cNvPr id="230" name="Ellipse 229"/>
            <p:cNvSpPr/>
            <p:nvPr/>
          </p:nvSpPr>
          <p:spPr>
            <a:xfrm>
              <a:off x="9451322" y="5400941"/>
              <a:ext cx="132999" cy="155575"/>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31" name="Connecteur droit avec flèche 230"/>
            <p:cNvCxnSpPr/>
            <p:nvPr/>
          </p:nvCxnSpPr>
          <p:spPr>
            <a:xfrm>
              <a:off x="9846772" y="5486236"/>
              <a:ext cx="22219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2" name="ZoneTexte 231"/>
            <p:cNvSpPr txBox="1"/>
            <p:nvPr/>
          </p:nvSpPr>
          <p:spPr>
            <a:xfrm>
              <a:off x="10148001" y="5340228"/>
              <a:ext cx="1229527" cy="276999"/>
            </a:xfrm>
            <a:prstGeom prst="rect">
              <a:avLst/>
            </a:prstGeom>
            <a:noFill/>
          </p:spPr>
          <p:txBody>
            <a:bodyPr wrap="square" rtlCol="0">
              <a:spAutoFit/>
            </a:bodyPr>
            <a:lstStyle/>
            <a:p>
              <a:r>
                <a:rPr lang="fr-BE" sz="1200" dirty="0" err="1"/>
                <a:t>Phospholipid</a:t>
              </a:r>
              <a:endParaRPr lang="fr-BE" sz="1200" dirty="0"/>
            </a:p>
          </p:txBody>
        </p:sp>
        <p:sp>
          <p:nvSpPr>
            <p:cNvPr id="233" name="Ellipse 232"/>
            <p:cNvSpPr/>
            <p:nvPr/>
          </p:nvSpPr>
          <p:spPr>
            <a:xfrm>
              <a:off x="9453423" y="5766796"/>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34" name="Connecteur droit avec flèche 233"/>
            <p:cNvCxnSpPr/>
            <p:nvPr/>
          </p:nvCxnSpPr>
          <p:spPr>
            <a:xfrm>
              <a:off x="9846771" y="5815889"/>
              <a:ext cx="22219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5" name="ZoneTexte 234"/>
            <p:cNvSpPr txBox="1"/>
            <p:nvPr/>
          </p:nvSpPr>
          <p:spPr>
            <a:xfrm>
              <a:off x="10147898" y="5617227"/>
              <a:ext cx="1532126" cy="276999"/>
            </a:xfrm>
            <a:prstGeom prst="rect">
              <a:avLst/>
            </a:prstGeom>
            <a:noFill/>
          </p:spPr>
          <p:txBody>
            <a:bodyPr wrap="square" rtlCol="0">
              <a:spAutoFit/>
            </a:bodyPr>
            <a:lstStyle/>
            <a:p>
              <a:r>
                <a:rPr lang="fr-BE" sz="1200" dirty="0" err="1"/>
                <a:t>Supercritical</a:t>
              </a:r>
              <a:r>
                <a:rPr lang="fr-BE" sz="1200" dirty="0"/>
                <a:t> CO</a:t>
              </a:r>
              <a:r>
                <a:rPr lang="fr-BE" sz="1200" baseline="-25000" dirty="0"/>
                <a:t>2</a:t>
              </a:r>
            </a:p>
          </p:txBody>
        </p:sp>
        <p:sp>
          <p:nvSpPr>
            <p:cNvPr id="236" name="Ellipse 235"/>
            <p:cNvSpPr/>
            <p:nvPr/>
          </p:nvSpPr>
          <p:spPr>
            <a:xfrm>
              <a:off x="9414435" y="5950256"/>
              <a:ext cx="388887" cy="17224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37" name="Connecteur droit avec flèche 236"/>
            <p:cNvCxnSpPr/>
            <p:nvPr/>
          </p:nvCxnSpPr>
          <p:spPr>
            <a:xfrm>
              <a:off x="9853695" y="6037720"/>
              <a:ext cx="22219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8" name="ZoneTexte 237"/>
            <p:cNvSpPr txBox="1"/>
            <p:nvPr/>
          </p:nvSpPr>
          <p:spPr>
            <a:xfrm>
              <a:off x="10134878" y="5868279"/>
              <a:ext cx="1532126" cy="276999"/>
            </a:xfrm>
            <a:prstGeom prst="rect">
              <a:avLst/>
            </a:prstGeom>
            <a:noFill/>
          </p:spPr>
          <p:txBody>
            <a:bodyPr wrap="square" rtlCol="0">
              <a:spAutoFit/>
            </a:bodyPr>
            <a:lstStyle/>
            <a:p>
              <a:r>
                <a:rPr lang="fr-BE" sz="1200" dirty="0" err="1"/>
                <a:t>Aqueous</a:t>
              </a:r>
              <a:r>
                <a:rPr lang="fr-BE" sz="1200" dirty="0"/>
                <a:t> buffer</a:t>
              </a:r>
              <a:endParaRPr lang="fr-BE" sz="1200" baseline="-25000" dirty="0"/>
            </a:p>
          </p:txBody>
        </p:sp>
      </p:grpSp>
      <p:sp>
        <p:nvSpPr>
          <p:cNvPr id="239" name="Espace réservé du contenu 8"/>
          <p:cNvSpPr txBox="1">
            <a:spLocks/>
          </p:cNvSpPr>
          <p:nvPr/>
        </p:nvSpPr>
        <p:spPr>
          <a:xfrm>
            <a:off x="3307724" y="1325638"/>
            <a:ext cx="5388601" cy="400110"/>
          </a:xfrm>
          <a:prstGeom prst="rect">
            <a:avLst/>
          </a:prstGeom>
          <a:noFill/>
        </p:spPr>
        <p:txBody>
          <a:bodyPr vert="horz" wrap="square" lIns="45720" tIns="45720" rIns="45720" bIns="45720" rtlCol="0">
            <a:spAutoFit/>
          </a:bodyPr>
          <a:lstStyle>
            <a:lvl1pPr marL="0" indent="0" algn="l" defTabSz="914400" rtl="0" eaLnBrk="1" latinLnBrk="0" hangingPunct="1">
              <a:lnSpc>
                <a:spcPct val="100000"/>
              </a:lnSpc>
              <a:spcBef>
                <a:spcPts val="1200"/>
              </a:spcBef>
              <a:spcAft>
                <a:spcPts val="200"/>
              </a:spcAft>
              <a:buClr>
                <a:schemeClr val="accent1"/>
              </a:buClr>
              <a:buSzPct val="100000"/>
              <a:buFontTx/>
              <a:buNone/>
              <a:defRPr sz="2400" kern="1200">
                <a:solidFill>
                  <a:schemeClr val="tx1"/>
                </a:solidFill>
                <a:latin typeface="+mn-lt"/>
                <a:ea typeface="+mn-ea"/>
                <a:cs typeface="+mn-cs"/>
              </a:defRPr>
            </a:lvl1pPr>
            <a:lvl2pPr marL="128016" indent="0" algn="l" defTabSz="914400" rtl="0" eaLnBrk="1" latinLnBrk="0" hangingPunct="1">
              <a:lnSpc>
                <a:spcPct val="100000"/>
              </a:lnSpc>
              <a:spcBef>
                <a:spcPts val="200"/>
              </a:spcBef>
              <a:spcAft>
                <a:spcPts val="400"/>
              </a:spcAft>
              <a:buClr>
                <a:schemeClr val="accent1"/>
              </a:buClr>
              <a:buFontTx/>
              <a:buNone/>
              <a:defRPr sz="2000" kern="1200">
                <a:solidFill>
                  <a:schemeClr val="tx1"/>
                </a:solidFill>
                <a:latin typeface="+mn-lt"/>
                <a:ea typeface="+mn-ea"/>
                <a:cs typeface="+mn-cs"/>
              </a:defRPr>
            </a:lvl2pPr>
            <a:lvl3pPr marL="310896" indent="0" algn="l" defTabSz="914400" rtl="0" eaLnBrk="1" latinLnBrk="0" hangingPunct="1">
              <a:lnSpc>
                <a:spcPct val="100000"/>
              </a:lnSpc>
              <a:spcBef>
                <a:spcPts val="200"/>
              </a:spcBef>
              <a:spcAft>
                <a:spcPts val="400"/>
              </a:spcAft>
              <a:buClr>
                <a:schemeClr val="accent1"/>
              </a:buClr>
              <a:buFontTx/>
              <a:buNone/>
              <a:defRPr sz="1600" kern="1200">
                <a:solidFill>
                  <a:schemeClr val="tx1"/>
                </a:solidFill>
                <a:latin typeface="+mn-lt"/>
                <a:ea typeface="+mn-ea"/>
                <a:cs typeface="+mn-cs"/>
              </a:defRPr>
            </a:lvl3pPr>
            <a:lvl4pPr marL="457200" indent="0" algn="l" defTabSz="914400" rtl="0" eaLnBrk="1" latinLnBrk="0" hangingPunct="1">
              <a:lnSpc>
                <a:spcPct val="100000"/>
              </a:lnSpc>
              <a:spcBef>
                <a:spcPts val="200"/>
              </a:spcBef>
              <a:spcAft>
                <a:spcPts val="400"/>
              </a:spcAft>
              <a:buClr>
                <a:schemeClr val="accent1"/>
              </a:buClr>
              <a:buFontTx/>
              <a:buNone/>
              <a:defRPr sz="1600" kern="1200">
                <a:solidFill>
                  <a:schemeClr val="tx1"/>
                </a:solidFill>
                <a:latin typeface="+mn-lt"/>
                <a:ea typeface="+mn-ea"/>
                <a:cs typeface="+mn-cs"/>
              </a:defRPr>
            </a:lvl4pPr>
            <a:lvl5pPr marL="640080" indent="0" algn="l" defTabSz="914400" rtl="0" eaLnBrk="1" latinLnBrk="0" hangingPunct="1">
              <a:lnSpc>
                <a:spcPct val="100000"/>
              </a:lnSpc>
              <a:spcBef>
                <a:spcPts val="200"/>
              </a:spcBef>
              <a:spcAft>
                <a:spcPts val="400"/>
              </a:spcAft>
              <a:buClr>
                <a:schemeClr val="accent1"/>
              </a:buClr>
              <a:buFontTx/>
              <a:buNone/>
              <a:defRPr sz="16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r>
              <a:rPr lang="fr-BE" sz="2000" b="1" dirty="0" err="1">
                <a:solidFill>
                  <a:schemeClr val="accent5">
                    <a:lumMod val="60000"/>
                    <a:lumOff val="40000"/>
                  </a:schemeClr>
                </a:solidFill>
                <a:sym typeface="Wingdings"/>
              </a:rPr>
              <a:t>Supercritical</a:t>
            </a:r>
            <a:r>
              <a:rPr lang="fr-BE" sz="2000" b="1" dirty="0">
                <a:solidFill>
                  <a:schemeClr val="accent5">
                    <a:lumMod val="60000"/>
                    <a:lumOff val="40000"/>
                  </a:schemeClr>
                </a:solidFill>
                <a:sym typeface="Wingdings"/>
              </a:rPr>
              <a:t> CO</a:t>
            </a:r>
            <a:r>
              <a:rPr lang="fr-BE" sz="2000" b="1" baseline="-25000" dirty="0">
                <a:solidFill>
                  <a:schemeClr val="accent5">
                    <a:lumMod val="60000"/>
                    <a:lumOff val="40000"/>
                  </a:schemeClr>
                </a:solidFill>
                <a:sym typeface="Wingdings"/>
              </a:rPr>
              <a:t>2 </a:t>
            </a:r>
            <a:r>
              <a:rPr lang="fr-BE" sz="2000" b="1" dirty="0">
                <a:solidFill>
                  <a:schemeClr val="accent5">
                    <a:lumMod val="60000"/>
                    <a:lumOff val="40000"/>
                  </a:schemeClr>
                </a:solidFill>
                <a:sym typeface="Wingdings"/>
              </a:rPr>
              <a:t>as a </a:t>
            </a:r>
            <a:r>
              <a:rPr lang="fr-BE" sz="2000" b="1" dirty="0" err="1">
                <a:solidFill>
                  <a:schemeClr val="accent5">
                    <a:lumMod val="60000"/>
                    <a:lumOff val="40000"/>
                  </a:schemeClr>
                </a:solidFill>
                <a:sym typeface="Wingdings"/>
              </a:rPr>
              <a:t>dispersing</a:t>
            </a:r>
            <a:r>
              <a:rPr lang="fr-BE" sz="2000" b="1" dirty="0">
                <a:solidFill>
                  <a:schemeClr val="accent5">
                    <a:lumMod val="60000"/>
                    <a:lumOff val="40000"/>
                  </a:schemeClr>
                </a:solidFill>
                <a:sym typeface="Wingdings"/>
              </a:rPr>
              <a:t> agent</a:t>
            </a:r>
            <a:r>
              <a:rPr lang="fr-BE" sz="2000" b="1" baseline="-25000" dirty="0">
                <a:solidFill>
                  <a:schemeClr val="accent5">
                    <a:lumMod val="60000"/>
                    <a:lumOff val="40000"/>
                  </a:schemeClr>
                </a:solidFill>
                <a:sym typeface="Wingdings"/>
              </a:rPr>
              <a:t> </a:t>
            </a:r>
            <a:endParaRPr lang="fr-BE" sz="2000" b="1" baseline="-25000" dirty="0">
              <a:solidFill>
                <a:schemeClr val="accent5">
                  <a:lumMod val="60000"/>
                  <a:lumOff val="40000"/>
                </a:schemeClr>
              </a:solidFill>
            </a:endParaRPr>
          </a:p>
        </p:txBody>
      </p:sp>
      <p:sp>
        <p:nvSpPr>
          <p:cNvPr id="75" name="ZoneTexte 74"/>
          <p:cNvSpPr txBox="1"/>
          <p:nvPr/>
        </p:nvSpPr>
        <p:spPr>
          <a:xfrm>
            <a:off x="79342" y="6381362"/>
            <a:ext cx="4691441" cy="707886"/>
          </a:xfrm>
          <a:prstGeom prst="rect">
            <a:avLst/>
          </a:prstGeom>
          <a:noFill/>
        </p:spPr>
        <p:txBody>
          <a:bodyPr wrap="square" rtlCol="0">
            <a:spAutoFit/>
          </a:bodyPr>
          <a:lstStyle/>
          <a:p>
            <a:r>
              <a:rPr lang="fr-BE" sz="1050" dirty="0">
                <a:solidFill>
                  <a:srgbClr val="000000"/>
                </a:solidFill>
                <a:latin typeface="Tw Cen MT" panose="020B0602020104020603" pitchFamily="34" charset="0"/>
              </a:rPr>
              <a:t>W. </a:t>
            </a:r>
            <a:r>
              <a:rPr lang="fr-BE" sz="1050" dirty="0" err="1">
                <a:solidFill>
                  <a:srgbClr val="000000"/>
                </a:solidFill>
                <a:latin typeface="Tw Cen MT" panose="020B0602020104020603" pitchFamily="34" charset="0"/>
              </a:rPr>
              <a:t>Bigazzi</a:t>
            </a:r>
            <a:r>
              <a:rPr lang="fr-BE" sz="1050" dirty="0">
                <a:solidFill>
                  <a:srgbClr val="000000"/>
                </a:solidFill>
                <a:latin typeface="Tw Cen MT" panose="020B0602020104020603" pitchFamily="34" charset="0"/>
              </a:rPr>
              <a:t>, N. </a:t>
            </a:r>
            <a:r>
              <a:rPr lang="fr-BE" sz="1050" dirty="0" err="1">
                <a:solidFill>
                  <a:srgbClr val="000000"/>
                </a:solidFill>
                <a:latin typeface="Tw Cen MT" panose="020B0602020104020603" pitchFamily="34" charset="0"/>
              </a:rPr>
              <a:t>Penoy</a:t>
            </a:r>
            <a:r>
              <a:rPr lang="fr-BE" sz="1050" dirty="0">
                <a:solidFill>
                  <a:srgbClr val="000000"/>
                </a:solidFill>
                <a:latin typeface="Tw Cen MT" panose="020B0602020104020603" pitchFamily="34" charset="0"/>
              </a:rPr>
              <a:t> et al. , </a:t>
            </a:r>
            <a:r>
              <a:rPr lang="en-US" sz="1050" dirty="0"/>
              <a:t>Supercritical fluid methods: An alternative to conventional methods to prepare liposomes</a:t>
            </a:r>
            <a:r>
              <a:rPr lang="en-US" sz="1050" dirty="0">
                <a:solidFill>
                  <a:srgbClr val="000000"/>
                </a:solidFill>
                <a:latin typeface="Tw Cen MT" panose="020B0602020104020603" pitchFamily="34" charset="0"/>
              </a:rPr>
              <a:t>, Chem. Eng. J., October 2019</a:t>
            </a:r>
          </a:p>
          <a:p>
            <a:endParaRPr lang="fr-BE" dirty="0"/>
          </a:p>
        </p:txBody>
      </p:sp>
    </p:spTree>
    <p:extLst>
      <p:ext uri="{BB962C8B-B14F-4D97-AF65-F5344CB8AC3E}">
        <p14:creationId xmlns:p14="http://schemas.microsoft.com/office/powerpoint/2010/main" val="111328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875E-6 -3.7037E-7 L 0.11693 -0.17801 " pathEditMode="relative" rAng="0" ptsTypes="AA">
                                      <p:cBhvr>
                                        <p:cTn id="6" dur="2000" fill="hold"/>
                                        <p:tgtEl>
                                          <p:spTgt spid="186"/>
                                        </p:tgtEl>
                                        <p:attrNameLst>
                                          <p:attrName>ppt_x</p:attrName>
                                          <p:attrName>ppt_y</p:attrName>
                                        </p:attrNameLst>
                                      </p:cBhvr>
                                      <p:rCtr x="5846" y="-8912"/>
                                    </p:animMotion>
                                  </p:childTnLst>
                                </p:cTn>
                              </p:par>
                              <p:par>
                                <p:cTn id="7" presetID="42" presetClass="path" presetSubtype="0" accel="50000" decel="50000" fill="hold" grpId="0" nodeType="withEffect">
                                  <p:stCondLst>
                                    <p:cond delay="0"/>
                                  </p:stCondLst>
                                  <p:childTnLst>
                                    <p:animMotion origin="layout" path="M -4.375E-6 2.96296E-6 L 0.1668 -0.25301 " pathEditMode="relative" rAng="0" ptsTypes="AA">
                                      <p:cBhvr>
                                        <p:cTn id="8" dur="2000" fill="hold"/>
                                        <p:tgtEl>
                                          <p:spTgt spid="189"/>
                                        </p:tgtEl>
                                        <p:attrNameLst>
                                          <p:attrName>ppt_x</p:attrName>
                                          <p:attrName>ppt_y</p:attrName>
                                        </p:attrNameLst>
                                      </p:cBhvr>
                                      <p:rCtr x="8333" y="-12662"/>
                                    </p:animMotion>
                                  </p:childTnLst>
                                </p:cTn>
                              </p:par>
                              <p:par>
                                <p:cTn id="9" presetID="42" presetClass="path" presetSubtype="0" accel="50000" decel="50000" fill="hold" grpId="0" nodeType="withEffect">
                                  <p:stCondLst>
                                    <p:cond delay="0"/>
                                  </p:stCondLst>
                                  <p:childTnLst>
                                    <p:animMotion origin="layout" path="M -2.08333E-7 -2.22222E-6 L 0.13672 -0.25694 " pathEditMode="relative" rAng="0" ptsTypes="AA">
                                      <p:cBhvr>
                                        <p:cTn id="10" dur="2000" fill="hold"/>
                                        <p:tgtEl>
                                          <p:spTgt spid="196"/>
                                        </p:tgtEl>
                                        <p:attrNameLst>
                                          <p:attrName>ppt_x</p:attrName>
                                          <p:attrName>ppt_y</p:attrName>
                                        </p:attrNameLst>
                                      </p:cBhvr>
                                      <p:rCtr x="6836" y="-12847"/>
                                    </p:animMotion>
                                  </p:childTnLst>
                                </p:cTn>
                              </p:par>
                              <p:par>
                                <p:cTn id="11" presetID="42" presetClass="path" presetSubtype="0" accel="50000" decel="50000" fill="hold" grpId="0" nodeType="withEffect">
                                  <p:stCondLst>
                                    <p:cond delay="0"/>
                                  </p:stCondLst>
                                  <p:childTnLst>
                                    <p:animMotion origin="layout" path="M -4.58333E-6 -3.7037E-7 L 0.23542 -0.32176 " pathEditMode="relative" rAng="0" ptsTypes="AA">
                                      <p:cBhvr>
                                        <p:cTn id="12" dur="2000" fill="hold"/>
                                        <p:tgtEl>
                                          <p:spTgt spid="197"/>
                                        </p:tgtEl>
                                        <p:attrNameLst>
                                          <p:attrName>ppt_x</p:attrName>
                                          <p:attrName>ppt_y</p:attrName>
                                        </p:attrNameLst>
                                      </p:cBhvr>
                                      <p:rCtr x="11771" y="-16088"/>
                                    </p:animMotion>
                                  </p:childTnLst>
                                </p:cTn>
                              </p:par>
                              <p:par>
                                <p:cTn id="13" presetID="42" presetClass="path" presetSubtype="0" accel="50000" decel="50000" fill="hold" grpId="0" nodeType="withEffect">
                                  <p:stCondLst>
                                    <p:cond delay="0"/>
                                  </p:stCondLst>
                                  <p:childTnLst>
                                    <p:animMotion origin="layout" path="M 1.04167E-6 2.59259E-6 L 0.1944 -0.36088 " pathEditMode="relative" rAng="0" ptsTypes="AA">
                                      <p:cBhvr>
                                        <p:cTn id="14" dur="2000" fill="hold"/>
                                        <p:tgtEl>
                                          <p:spTgt spid="190"/>
                                        </p:tgtEl>
                                        <p:attrNameLst>
                                          <p:attrName>ppt_x</p:attrName>
                                          <p:attrName>ppt_y</p:attrName>
                                        </p:attrNameLst>
                                      </p:cBhvr>
                                      <p:rCtr x="9714" y="-18056"/>
                                    </p:animMotion>
                                  </p:childTnLst>
                                </p:cTn>
                              </p:par>
                              <p:par>
                                <p:cTn id="15" presetID="42" presetClass="path" presetSubtype="0" accel="50000" decel="50000" fill="hold" grpId="0" nodeType="withEffect">
                                  <p:stCondLst>
                                    <p:cond delay="0"/>
                                  </p:stCondLst>
                                  <p:childTnLst>
                                    <p:animMotion origin="layout" path="M -8.33333E-7 1.48148E-6 L 0.13633 -0.37384 " pathEditMode="relative" rAng="0" ptsTypes="AA">
                                      <p:cBhvr>
                                        <p:cTn id="16" dur="2000" fill="hold"/>
                                        <p:tgtEl>
                                          <p:spTgt spid="195"/>
                                        </p:tgtEl>
                                        <p:attrNameLst>
                                          <p:attrName>ppt_x</p:attrName>
                                          <p:attrName>ppt_y</p:attrName>
                                        </p:attrNameLst>
                                      </p:cBhvr>
                                      <p:rCtr x="6810" y="-18704"/>
                                    </p:animMotion>
                                  </p:childTnLst>
                                </p:cTn>
                              </p:par>
                              <p:par>
                                <p:cTn id="17" presetID="42" presetClass="path" presetSubtype="0" accel="50000" decel="50000" fill="hold" grpId="0" nodeType="withEffect">
                                  <p:stCondLst>
                                    <p:cond delay="0"/>
                                  </p:stCondLst>
                                  <p:childTnLst>
                                    <p:animMotion origin="layout" path="M -1.04167E-6 -4.81481E-6 L 0.12826 -0.35578 " pathEditMode="relative" rAng="0" ptsTypes="AA">
                                      <p:cBhvr>
                                        <p:cTn id="18" dur="2000" fill="hold"/>
                                        <p:tgtEl>
                                          <p:spTgt spid="192"/>
                                        </p:tgtEl>
                                        <p:attrNameLst>
                                          <p:attrName>ppt_x</p:attrName>
                                          <p:attrName>ppt_y</p:attrName>
                                        </p:attrNameLst>
                                      </p:cBhvr>
                                      <p:rCtr x="6406" y="-17801"/>
                                    </p:animMotion>
                                  </p:childTnLst>
                                </p:cTn>
                              </p:par>
                              <p:par>
                                <p:cTn id="19" presetID="42" presetClass="path" presetSubtype="0" accel="50000" decel="50000" fill="hold" grpId="0" nodeType="withEffect">
                                  <p:stCondLst>
                                    <p:cond delay="0"/>
                                  </p:stCondLst>
                                  <p:childTnLst>
                                    <p:animMotion origin="layout" path="M 4.58333E-6 3.7037E-7 L 0.14739 -0.2831 " pathEditMode="relative" rAng="0" ptsTypes="AA">
                                      <p:cBhvr>
                                        <p:cTn id="20" dur="2000" fill="hold"/>
                                        <p:tgtEl>
                                          <p:spTgt spid="194"/>
                                        </p:tgtEl>
                                        <p:attrNameLst>
                                          <p:attrName>ppt_x</p:attrName>
                                          <p:attrName>ppt_y</p:attrName>
                                        </p:attrNameLst>
                                      </p:cBhvr>
                                      <p:rCtr x="7370" y="-14167"/>
                                    </p:animMotion>
                                  </p:childTnLst>
                                </p:cTn>
                              </p:par>
                              <p:par>
                                <p:cTn id="21" presetID="42" presetClass="path" presetSubtype="0" accel="50000" decel="50000" fill="hold" grpId="0" nodeType="withEffect">
                                  <p:stCondLst>
                                    <p:cond delay="0"/>
                                  </p:stCondLst>
                                  <p:childTnLst>
                                    <p:animMotion origin="layout" path="M 3.95833E-6 3.7037E-7 L 0.12057 -0.2706 " pathEditMode="relative" rAng="0" ptsTypes="AA">
                                      <p:cBhvr>
                                        <p:cTn id="22" dur="2000" fill="hold"/>
                                        <p:tgtEl>
                                          <p:spTgt spid="193"/>
                                        </p:tgtEl>
                                        <p:attrNameLst>
                                          <p:attrName>ppt_x</p:attrName>
                                          <p:attrName>ppt_y</p:attrName>
                                        </p:attrNameLst>
                                      </p:cBhvr>
                                      <p:rCtr x="6029" y="-13542"/>
                                    </p:animMotion>
                                  </p:childTnLst>
                                </p:cTn>
                              </p:par>
                              <p:par>
                                <p:cTn id="23" presetID="42" presetClass="path" presetSubtype="0" accel="50000" decel="50000" fill="hold" grpId="0" nodeType="withEffect">
                                  <p:stCondLst>
                                    <p:cond delay="0"/>
                                  </p:stCondLst>
                                  <p:childTnLst>
                                    <p:animMotion origin="layout" path="M 4.79167E-6 -4.81481E-6 L 0.10924 -0.34328 " pathEditMode="relative" rAng="0" ptsTypes="AA">
                                      <p:cBhvr>
                                        <p:cTn id="24" dur="2000" fill="hold"/>
                                        <p:tgtEl>
                                          <p:spTgt spid="198"/>
                                        </p:tgtEl>
                                        <p:attrNameLst>
                                          <p:attrName>ppt_x</p:attrName>
                                          <p:attrName>ppt_y</p:attrName>
                                        </p:attrNameLst>
                                      </p:cBhvr>
                                      <p:rCtr x="5456" y="-17176"/>
                                    </p:animMotion>
                                  </p:childTnLst>
                                </p:cTn>
                              </p:par>
                              <p:par>
                                <p:cTn id="25" presetID="42" presetClass="path" presetSubtype="0" accel="50000" decel="50000" fill="hold" grpId="0" nodeType="withEffect">
                                  <p:stCondLst>
                                    <p:cond delay="0"/>
                                  </p:stCondLst>
                                  <p:childTnLst>
                                    <p:animMotion origin="layout" path="M -2.08333E-6 2.59259E-6 L 0.12995 -0.41088 " pathEditMode="relative" rAng="0" ptsTypes="AA">
                                      <p:cBhvr>
                                        <p:cTn id="26" dur="2000" fill="hold"/>
                                        <p:tgtEl>
                                          <p:spTgt spid="191"/>
                                        </p:tgtEl>
                                        <p:attrNameLst>
                                          <p:attrName>ppt_x</p:attrName>
                                          <p:attrName>ppt_y</p:attrName>
                                        </p:attrNameLst>
                                      </p:cBhvr>
                                      <p:rCtr x="6497" y="-20556"/>
                                    </p:animMotion>
                                  </p:childTnLst>
                                </p:cTn>
                              </p:par>
                              <p:par>
                                <p:cTn id="27" presetID="42" presetClass="path" presetSubtype="0" accel="50000" decel="50000" fill="hold" grpId="0" nodeType="withEffect">
                                  <p:stCondLst>
                                    <p:cond delay="0"/>
                                  </p:stCondLst>
                                  <p:childTnLst>
                                    <p:animMotion origin="layout" path="M 1.04167E-6 -1.48148E-6 L 0.07565 -0.2787 " pathEditMode="relative" rAng="0" ptsTypes="AA">
                                      <p:cBhvr>
                                        <p:cTn id="28" dur="2000" fill="hold"/>
                                        <p:tgtEl>
                                          <p:spTgt spid="188"/>
                                        </p:tgtEl>
                                        <p:attrNameLst>
                                          <p:attrName>ppt_x</p:attrName>
                                          <p:attrName>ppt_y</p:attrName>
                                        </p:attrNameLst>
                                      </p:cBhvr>
                                      <p:rCtr x="3776" y="-13935"/>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ZoneTexte 33"/>
          <p:cNvSpPr txBox="1"/>
          <p:nvPr/>
        </p:nvSpPr>
        <p:spPr>
          <a:xfrm>
            <a:off x="4770783" y="2517913"/>
            <a:ext cx="184731" cy="369332"/>
          </a:xfrm>
          <a:prstGeom prst="rect">
            <a:avLst/>
          </a:prstGeom>
          <a:noFill/>
        </p:spPr>
        <p:txBody>
          <a:bodyPr wrap="none" rtlCol="0">
            <a:spAutoFit/>
          </a:bodyPr>
          <a:lstStyle/>
          <a:p>
            <a:endParaRPr lang="en-US"/>
          </a:p>
        </p:txBody>
      </p:sp>
      <p:sp>
        <p:nvSpPr>
          <p:cNvPr id="35" name="ZoneTexte 34"/>
          <p:cNvSpPr txBox="1"/>
          <p:nvPr/>
        </p:nvSpPr>
        <p:spPr>
          <a:xfrm>
            <a:off x="1577009" y="2398643"/>
            <a:ext cx="184731" cy="369332"/>
          </a:xfrm>
          <a:prstGeom prst="rect">
            <a:avLst/>
          </a:prstGeom>
          <a:noFill/>
        </p:spPr>
        <p:txBody>
          <a:bodyPr wrap="none" rtlCol="0">
            <a:spAutoFit/>
          </a:bodyPr>
          <a:lstStyle/>
          <a:p>
            <a:endParaRPr lang="en-US"/>
          </a:p>
        </p:txBody>
      </p:sp>
      <p:sp>
        <p:nvSpPr>
          <p:cNvPr id="3" name="Espace réservé du numéro de diapositive 2"/>
          <p:cNvSpPr>
            <a:spLocks noGrp="1"/>
          </p:cNvSpPr>
          <p:nvPr>
            <p:ph type="sldNum" sz="quarter" idx="12"/>
          </p:nvPr>
        </p:nvSpPr>
        <p:spPr/>
        <p:txBody>
          <a:bodyPr/>
          <a:lstStyle/>
          <a:p>
            <a:fld id="{543FDC9E-F9DA-CF48-B645-34B8899C3AC1}" type="slidenum">
              <a:rPr lang="en-US" smtClean="0"/>
              <a:t>11</a:t>
            </a:fld>
            <a:endParaRPr lang="en-US"/>
          </a:p>
        </p:txBody>
      </p:sp>
      <p:sp>
        <p:nvSpPr>
          <p:cNvPr id="9" name="Titre 1"/>
          <p:cNvSpPr>
            <a:spLocks noGrp="1"/>
          </p:cNvSpPr>
          <p:nvPr>
            <p:ph type="title"/>
          </p:nvPr>
        </p:nvSpPr>
        <p:spPr>
          <a:xfrm>
            <a:off x="1005078" y="566437"/>
            <a:ext cx="6910832" cy="887984"/>
          </a:xfrm>
        </p:spPr>
        <p:txBody>
          <a:bodyPr>
            <a:normAutofit/>
          </a:bodyPr>
          <a:lstStyle/>
          <a:p>
            <a:r>
              <a:rPr lang="en-US" sz="4000" dirty="0">
                <a:cs typeface="Arial" panose="020B0604020202020204" pitchFamily="34" charset="0"/>
              </a:rPr>
              <a:t>Supercritical fluid technology</a:t>
            </a:r>
          </a:p>
        </p:txBody>
      </p:sp>
      <p:sp>
        <p:nvSpPr>
          <p:cNvPr id="239" name="Espace réservé du contenu 8"/>
          <p:cNvSpPr txBox="1">
            <a:spLocks/>
          </p:cNvSpPr>
          <p:nvPr/>
        </p:nvSpPr>
        <p:spPr>
          <a:xfrm>
            <a:off x="1071753" y="1474923"/>
            <a:ext cx="5388601" cy="461665"/>
          </a:xfrm>
          <a:prstGeom prst="rect">
            <a:avLst/>
          </a:prstGeom>
          <a:noFill/>
        </p:spPr>
        <p:txBody>
          <a:bodyPr vert="horz" wrap="square" lIns="45720" tIns="45720" rIns="45720" bIns="45720" rtlCol="0">
            <a:spAutoFit/>
          </a:bodyPr>
          <a:lstStyle>
            <a:lvl1pPr marL="0" indent="0" algn="l" defTabSz="914400" rtl="0" eaLnBrk="1" latinLnBrk="0" hangingPunct="1">
              <a:lnSpc>
                <a:spcPct val="100000"/>
              </a:lnSpc>
              <a:spcBef>
                <a:spcPts val="1200"/>
              </a:spcBef>
              <a:spcAft>
                <a:spcPts val="200"/>
              </a:spcAft>
              <a:buClr>
                <a:schemeClr val="accent1"/>
              </a:buClr>
              <a:buSzPct val="100000"/>
              <a:buFontTx/>
              <a:buNone/>
              <a:defRPr sz="2400" kern="1200">
                <a:solidFill>
                  <a:schemeClr val="tx1"/>
                </a:solidFill>
                <a:latin typeface="+mn-lt"/>
                <a:ea typeface="+mn-ea"/>
                <a:cs typeface="+mn-cs"/>
              </a:defRPr>
            </a:lvl1pPr>
            <a:lvl2pPr marL="128016" indent="0" algn="l" defTabSz="914400" rtl="0" eaLnBrk="1" latinLnBrk="0" hangingPunct="1">
              <a:lnSpc>
                <a:spcPct val="100000"/>
              </a:lnSpc>
              <a:spcBef>
                <a:spcPts val="200"/>
              </a:spcBef>
              <a:spcAft>
                <a:spcPts val="400"/>
              </a:spcAft>
              <a:buClr>
                <a:schemeClr val="accent1"/>
              </a:buClr>
              <a:buFontTx/>
              <a:buNone/>
              <a:defRPr sz="2000" kern="1200">
                <a:solidFill>
                  <a:schemeClr val="tx1"/>
                </a:solidFill>
                <a:latin typeface="+mn-lt"/>
                <a:ea typeface="+mn-ea"/>
                <a:cs typeface="+mn-cs"/>
              </a:defRPr>
            </a:lvl2pPr>
            <a:lvl3pPr marL="310896" indent="0" algn="l" defTabSz="914400" rtl="0" eaLnBrk="1" latinLnBrk="0" hangingPunct="1">
              <a:lnSpc>
                <a:spcPct val="100000"/>
              </a:lnSpc>
              <a:spcBef>
                <a:spcPts val="200"/>
              </a:spcBef>
              <a:spcAft>
                <a:spcPts val="400"/>
              </a:spcAft>
              <a:buClr>
                <a:schemeClr val="accent1"/>
              </a:buClr>
              <a:buFontTx/>
              <a:buNone/>
              <a:defRPr sz="1600" kern="1200">
                <a:solidFill>
                  <a:schemeClr val="tx1"/>
                </a:solidFill>
                <a:latin typeface="+mn-lt"/>
                <a:ea typeface="+mn-ea"/>
                <a:cs typeface="+mn-cs"/>
              </a:defRPr>
            </a:lvl3pPr>
            <a:lvl4pPr marL="457200" indent="0" algn="l" defTabSz="914400" rtl="0" eaLnBrk="1" latinLnBrk="0" hangingPunct="1">
              <a:lnSpc>
                <a:spcPct val="100000"/>
              </a:lnSpc>
              <a:spcBef>
                <a:spcPts val="200"/>
              </a:spcBef>
              <a:spcAft>
                <a:spcPts val="400"/>
              </a:spcAft>
              <a:buClr>
                <a:schemeClr val="accent1"/>
              </a:buClr>
              <a:buFontTx/>
              <a:buNone/>
              <a:defRPr sz="1600" kern="1200">
                <a:solidFill>
                  <a:schemeClr val="tx1"/>
                </a:solidFill>
                <a:latin typeface="+mn-lt"/>
                <a:ea typeface="+mn-ea"/>
                <a:cs typeface="+mn-cs"/>
              </a:defRPr>
            </a:lvl4pPr>
            <a:lvl5pPr marL="640080" indent="0" algn="l" defTabSz="914400" rtl="0" eaLnBrk="1" latinLnBrk="0" hangingPunct="1">
              <a:lnSpc>
                <a:spcPct val="100000"/>
              </a:lnSpc>
              <a:spcBef>
                <a:spcPts val="200"/>
              </a:spcBef>
              <a:spcAft>
                <a:spcPts val="400"/>
              </a:spcAft>
              <a:buClr>
                <a:schemeClr val="accent1"/>
              </a:buClr>
              <a:buFontTx/>
              <a:buNone/>
              <a:defRPr sz="16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fr-BE" b="1" dirty="0" err="1">
                <a:solidFill>
                  <a:schemeClr val="accent5">
                    <a:lumMod val="60000"/>
                    <a:lumOff val="40000"/>
                  </a:schemeClr>
                </a:solidFill>
                <a:sym typeface="Wingdings"/>
              </a:rPr>
              <a:t>Supercritical</a:t>
            </a:r>
            <a:r>
              <a:rPr lang="fr-BE" b="1" dirty="0">
                <a:solidFill>
                  <a:schemeClr val="accent5">
                    <a:lumMod val="60000"/>
                    <a:lumOff val="40000"/>
                  </a:schemeClr>
                </a:solidFill>
                <a:sym typeface="Wingdings"/>
              </a:rPr>
              <a:t> CO</a:t>
            </a:r>
            <a:r>
              <a:rPr lang="fr-BE" b="1" baseline="-25000" dirty="0">
                <a:solidFill>
                  <a:schemeClr val="accent5">
                    <a:lumMod val="60000"/>
                    <a:lumOff val="40000"/>
                  </a:schemeClr>
                </a:solidFill>
                <a:sym typeface="Wingdings"/>
              </a:rPr>
              <a:t>2 </a:t>
            </a:r>
            <a:r>
              <a:rPr lang="fr-BE" b="1" dirty="0">
                <a:solidFill>
                  <a:schemeClr val="accent5">
                    <a:lumMod val="60000"/>
                    <a:lumOff val="40000"/>
                  </a:schemeClr>
                </a:solidFill>
                <a:sym typeface="Wingdings"/>
              </a:rPr>
              <a:t>as a </a:t>
            </a:r>
            <a:r>
              <a:rPr lang="fr-BE" b="1" dirty="0" err="1">
                <a:solidFill>
                  <a:schemeClr val="accent5">
                    <a:lumMod val="60000"/>
                    <a:lumOff val="40000"/>
                  </a:schemeClr>
                </a:solidFill>
                <a:sym typeface="Wingdings"/>
              </a:rPr>
              <a:t>dispersing</a:t>
            </a:r>
            <a:r>
              <a:rPr lang="fr-BE" b="1" dirty="0">
                <a:solidFill>
                  <a:schemeClr val="accent5">
                    <a:lumMod val="60000"/>
                    <a:lumOff val="40000"/>
                  </a:schemeClr>
                </a:solidFill>
                <a:sym typeface="Wingdings"/>
              </a:rPr>
              <a:t> agent</a:t>
            </a:r>
            <a:r>
              <a:rPr lang="fr-BE" b="1" baseline="-25000" dirty="0">
                <a:solidFill>
                  <a:schemeClr val="accent5">
                    <a:lumMod val="60000"/>
                    <a:lumOff val="40000"/>
                  </a:schemeClr>
                </a:solidFill>
                <a:sym typeface="Wingdings"/>
              </a:rPr>
              <a:t> </a:t>
            </a:r>
            <a:endParaRPr lang="fr-BE" b="1" baseline="-25000" dirty="0">
              <a:solidFill>
                <a:schemeClr val="accent5">
                  <a:lumMod val="60000"/>
                  <a:lumOff val="40000"/>
                </a:schemeClr>
              </a:solidFill>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078" y="3076788"/>
            <a:ext cx="6095464" cy="1405363"/>
          </a:xfrm>
          <a:prstGeom prst="rect">
            <a:avLst/>
          </a:prstGeom>
        </p:spPr>
      </p:pic>
      <p:sp>
        <p:nvSpPr>
          <p:cNvPr id="7" name="ZoneTexte 6"/>
          <p:cNvSpPr txBox="1"/>
          <p:nvPr/>
        </p:nvSpPr>
        <p:spPr>
          <a:xfrm>
            <a:off x="7455109" y="3040806"/>
            <a:ext cx="3908215" cy="1477328"/>
          </a:xfrm>
          <a:prstGeom prst="rect">
            <a:avLst/>
          </a:prstGeom>
          <a:noFill/>
        </p:spPr>
        <p:txBody>
          <a:bodyPr wrap="square" rtlCol="0">
            <a:spAutoFit/>
          </a:bodyPr>
          <a:lstStyle/>
          <a:p>
            <a:pPr marL="285750" indent="-285750">
              <a:buFont typeface="Wingdings" panose="05000000000000000000" pitchFamily="2" charset="2"/>
              <a:buChar char="Ø"/>
            </a:pPr>
            <a:r>
              <a:rPr lang="fr-BE" dirty="0" err="1"/>
              <a:t>Without</a:t>
            </a:r>
            <a:r>
              <a:rPr lang="fr-BE" dirty="0"/>
              <a:t> </a:t>
            </a:r>
            <a:r>
              <a:rPr lang="fr-BE" dirty="0" err="1"/>
              <a:t>any</a:t>
            </a:r>
            <a:r>
              <a:rPr lang="fr-BE" dirty="0"/>
              <a:t> use of </a:t>
            </a:r>
            <a:r>
              <a:rPr lang="fr-BE" dirty="0" err="1"/>
              <a:t>organic</a:t>
            </a:r>
            <a:r>
              <a:rPr lang="fr-BE" dirty="0"/>
              <a:t> </a:t>
            </a:r>
            <a:r>
              <a:rPr lang="fr-BE" dirty="0" err="1"/>
              <a:t>solvent</a:t>
            </a:r>
            <a:endParaRPr lang="fr-BE" dirty="0"/>
          </a:p>
          <a:p>
            <a:pPr marL="285750" indent="-285750">
              <a:buFont typeface="Wingdings" panose="05000000000000000000" pitchFamily="2" charset="2"/>
              <a:buChar char="Ø"/>
            </a:pPr>
            <a:endParaRPr lang="fr-BE" dirty="0"/>
          </a:p>
          <a:p>
            <a:pPr marL="285750" indent="-285750">
              <a:buFont typeface="Wingdings" panose="05000000000000000000" pitchFamily="2" charset="2"/>
              <a:buChar char="Ø"/>
            </a:pPr>
            <a:r>
              <a:rPr lang="fr-BE" dirty="0"/>
              <a:t>In one </a:t>
            </a:r>
            <a:r>
              <a:rPr lang="fr-BE" dirty="0" err="1"/>
              <a:t>step</a:t>
            </a:r>
            <a:endParaRPr lang="fr-BE" dirty="0"/>
          </a:p>
          <a:p>
            <a:pPr marL="285750" indent="-285750">
              <a:buFont typeface="Wingdings" panose="05000000000000000000" pitchFamily="2" charset="2"/>
              <a:buChar char="Ø"/>
            </a:pPr>
            <a:endParaRPr lang="fr-BE" dirty="0"/>
          </a:p>
          <a:p>
            <a:pPr marL="285750" indent="-285750">
              <a:buFont typeface="Wingdings" panose="05000000000000000000" pitchFamily="2" charset="2"/>
              <a:buChar char="Ø"/>
            </a:pPr>
            <a:r>
              <a:rPr lang="fr-BE" dirty="0"/>
              <a:t>Large </a:t>
            </a:r>
            <a:r>
              <a:rPr lang="fr-BE" dirty="0" err="1"/>
              <a:t>scale</a:t>
            </a:r>
            <a:r>
              <a:rPr lang="fr-BE" dirty="0"/>
              <a:t> production</a:t>
            </a:r>
          </a:p>
        </p:txBody>
      </p:sp>
      <p:sp>
        <p:nvSpPr>
          <p:cNvPr id="2" name="ZoneTexte 1"/>
          <p:cNvSpPr txBox="1"/>
          <p:nvPr/>
        </p:nvSpPr>
        <p:spPr>
          <a:xfrm>
            <a:off x="79342" y="6381362"/>
            <a:ext cx="4691441" cy="707886"/>
          </a:xfrm>
          <a:prstGeom prst="rect">
            <a:avLst/>
          </a:prstGeom>
          <a:noFill/>
        </p:spPr>
        <p:txBody>
          <a:bodyPr wrap="square" rtlCol="0">
            <a:spAutoFit/>
          </a:bodyPr>
          <a:lstStyle/>
          <a:p>
            <a:r>
              <a:rPr lang="fr-BE" sz="1050" dirty="0">
                <a:solidFill>
                  <a:srgbClr val="000000"/>
                </a:solidFill>
                <a:latin typeface="Tw Cen MT" panose="020B0602020104020603" pitchFamily="34" charset="0"/>
              </a:rPr>
              <a:t>W. </a:t>
            </a:r>
            <a:r>
              <a:rPr lang="fr-BE" sz="1050" dirty="0" err="1">
                <a:solidFill>
                  <a:srgbClr val="000000"/>
                </a:solidFill>
                <a:latin typeface="Tw Cen MT" panose="020B0602020104020603" pitchFamily="34" charset="0"/>
              </a:rPr>
              <a:t>Bigazzi</a:t>
            </a:r>
            <a:r>
              <a:rPr lang="fr-BE" sz="1050" dirty="0">
                <a:solidFill>
                  <a:srgbClr val="000000"/>
                </a:solidFill>
                <a:latin typeface="Tw Cen MT" panose="020B0602020104020603" pitchFamily="34" charset="0"/>
              </a:rPr>
              <a:t>, N. </a:t>
            </a:r>
            <a:r>
              <a:rPr lang="fr-BE" sz="1050" dirty="0" err="1">
                <a:solidFill>
                  <a:srgbClr val="000000"/>
                </a:solidFill>
                <a:latin typeface="Tw Cen MT" panose="020B0602020104020603" pitchFamily="34" charset="0"/>
              </a:rPr>
              <a:t>Penoy</a:t>
            </a:r>
            <a:r>
              <a:rPr lang="fr-BE" sz="1050" dirty="0">
                <a:solidFill>
                  <a:srgbClr val="000000"/>
                </a:solidFill>
                <a:latin typeface="Tw Cen MT" panose="020B0602020104020603" pitchFamily="34" charset="0"/>
              </a:rPr>
              <a:t> et al. , </a:t>
            </a:r>
            <a:r>
              <a:rPr lang="en-US" sz="1050" dirty="0"/>
              <a:t>Supercritical fluid methods: An alternative to conventional methods to prepare liposomes</a:t>
            </a:r>
            <a:r>
              <a:rPr lang="en-US" sz="1050" dirty="0">
                <a:solidFill>
                  <a:srgbClr val="000000"/>
                </a:solidFill>
                <a:latin typeface="Tw Cen MT" panose="020B0602020104020603" pitchFamily="34" charset="0"/>
              </a:rPr>
              <a:t>, Chem. Eng. J., October 2019</a:t>
            </a:r>
          </a:p>
          <a:p>
            <a:endParaRPr lang="fr-BE" dirty="0"/>
          </a:p>
        </p:txBody>
      </p:sp>
    </p:spTree>
    <p:extLst>
      <p:ext uri="{BB962C8B-B14F-4D97-AF65-F5344CB8AC3E}">
        <p14:creationId xmlns:p14="http://schemas.microsoft.com/office/powerpoint/2010/main" val="245464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ZoneTexte 33"/>
          <p:cNvSpPr txBox="1"/>
          <p:nvPr/>
        </p:nvSpPr>
        <p:spPr>
          <a:xfrm>
            <a:off x="4770783" y="2517913"/>
            <a:ext cx="184731" cy="369332"/>
          </a:xfrm>
          <a:prstGeom prst="rect">
            <a:avLst/>
          </a:prstGeom>
          <a:noFill/>
        </p:spPr>
        <p:txBody>
          <a:bodyPr wrap="none" rtlCol="0">
            <a:spAutoFit/>
          </a:bodyPr>
          <a:lstStyle/>
          <a:p>
            <a:endParaRPr lang="en-US"/>
          </a:p>
        </p:txBody>
      </p:sp>
      <p:sp>
        <p:nvSpPr>
          <p:cNvPr id="35" name="ZoneTexte 34"/>
          <p:cNvSpPr txBox="1"/>
          <p:nvPr/>
        </p:nvSpPr>
        <p:spPr>
          <a:xfrm>
            <a:off x="1577009" y="2398643"/>
            <a:ext cx="184731" cy="369332"/>
          </a:xfrm>
          <a:prstGeom prst="rect">
            <a:avLst/>
          </a:prstGeom>
          <a:noFill/>
        </p:spPr>
        <p:txBody>
          <a:bodyPr wrap="none" rtlCol="0">
            <a:spAutoFit/>
          </a:bodyPr>
          <a:lstStyle/>
          <a:p>
            <a:endParaRPr lang="en-US"/>
          </a:p>
        </p:txBody>
      </p:sp>
      <p:sp>
        <p:nvSpPr>
          <p:cNvPr id="3" name="Espace réservé du numéro de diapositive 2"/>
          <p:cNvSpPr>
            <a:spLocks noGrp="1"/>
          </p:cNvSpPr>
          <p:nvPr>
            <p:ph type="sldNum" sz="quarter" idx="12"/>
          </p:nvPr>
        </p:nvSpPr>
        <p:spPr/>
        <p:txBody>
          <a:bodyPr/>
          <a:lstStyle/>
          <a:p>
            <a:fld id="{543FDC9E-F9DA-CF48-B645-34B8899C3AC1}" type="slidenum">
              <a:rPr lang="en-US" smtClean="0"/>
              <a:t>12</a:t>
            </a:fld>
            <a:endParaRPr lang="en-US"/>
          </a:p>
        </p:txBody>
      </p:sp>
      <p:sp>
        <p:nvSpPr>
          <p:cNvPr id="9" name="Titre 1"/>
          <p:cNvSpPr>
            <a:spLocks noGrp="1"/>
          </p:cNvSpPr>
          <p:nvPr>
            <p:ph type="title"/>
          </p:nvPr>
        </p:nvSpPr>
        <p:spPr>
          <a:xfrm>
            <a:off x="1024128" y="585216"/>
            <a:ext cx="6910832" cy="887984"/>
          </a:xfrm>
        </p:spPr>
        <p:txBody>
          <a:bodyPr>
            <a:normAutofit/>
          </a:bodyPr>
          <a:lstStyle/>
          <a:p>
            <a:r>
              <a:rPr lang="en-US" sz="4000" dirty="0">
                <a:cs typeface="Arial" panose="020B0604020202020204" pitchFamily="34" charset="0"/>
              </a:rPr>
              <a:t>Supercritical fluid technology</a:t>
            </a:r>
          </a:p>
        </p:txBody>
      </p:sp>
      <p:sp>
        <p:nvSpPr>
          <p:cNvPr id="239" name="Espace réservé du contenu 8"/>
          <p:cNvSpPr txBox="1">
            <a:spLocks/>
          </p:cNvSpPr>
          <p:nvPr/>
        </p:nvSpPr>
        <p:spPr>
          <a:xfrm>
            <a:off x="1024128" y="1325638"/>
            <a:ext cx="6324600" cy="400110"/>
          </a:xfrm>
          <a:prstGeom prst="rect">
            <a:avLst/>
          </a:prstGeom>
          <a:noFill/>
        </p:spPr>
        <p:txBody>
          <a:bodyPr vert="horz" wrap="square" lIns="45720" tIns="45720" rIns="45720" bIns="45720" rtlCol="0">
            <a:spAutoFit/>
          </a:bodyPr>
          <a:lstStyle>
            <a:lvl1pPr marL="0" indent="0" algn="l" defTabSz="914400" rtl="0" eaLnBrk="1" latinLnBrk="0" hangingPunct="1">
              <a:lnSpc>
                <a:spcPct val="100000"/>
              </a:lnSpc>
              <a:spcBef>
                <a:spcPts val="1200"/>
              </a:spcBef>
              <a:spcAft>
                <a:spcPts val="200"/>
              </a:spcAft>
              <a:buClr>
                <a:schemeClr val="accent1"/>
              </a:buClr>
              <a:buSzPct val="100000"/>
              <a:buFontTx/>
              <a:buNone/>
              <a:defRPr sz="2400" kern="1200">
                <a:solidFill>
                  <a:schemeClr val="tx1"/>
                </a:solidFill>
                <a:latin typeface="+mn-lt"/>
                <a:ea typeface="+mn-ea"/>
                <a:cs typeface="+mn-cs"/>
              </a:defRPr>
            </a:lvl1pPr>
            <a:lvl2pPr marL="128016" indent="0" algn="l" defTabSz="914400" rtl="0" eaLnBrk="1" latinLnBrk="0" hangingPunct="1">
              <a:lnSpc>
                <a:spcPct val="100000"/>
              </a:lnSpc>
              <a:spcBef>
                <a:spcPts val="200"/>
              </a:spcBef>
              <a:spcAft>
                <a:spcPts val="400"/>
              </a:spcAft>
              <a:buClr>
                <a:schemeClr val="accent1"/>
              </a:buClr>
              <a:buFontTx/>
              <a:buNone/>
              <a:defRPr sz="2000" kern="1200">
                <a:solidFill>
                  <a:schemeClr val="tx1"/>
                </a:solidFill>
                <a:latin typeface="+mn-lt"/>
                <a:ea typeface="+mn-ea"/>
                <a:cs typeface="+mn-cs"/>
              </a:defRPr>
            </a:lvl2pPr>
            <a:lvl3pPr marL="310896" indent="0" algn="l" defTabSz="914400" rtl="0" eaLnBrk="1" latinLnBrk="0" hangingPunct="1">
              <a:lnSpc>
                <a:spcPct val="100000"/>
              </a:lnSpc>
              <a:spcBef>
                <a:spcPts val="200"/>
              </a:spcBef>
              <a:spcAft>
                <a:spcPts val="400"/>
              </a:spcAft>
              <a:buClr>
                <a:schemeClr val="accent1"/>
              </a:buClr>
              <a:buFontTx/>
              <a:buNone/>
              <a:defRPr sz="1600" kern="1200">
                <a:solidFill>
                  <a:schemeClr val="tx1"/>
                </a:solidFill>
                <a:latin typeface="+mn-lt"/>
                <a:ea typeface="+mn-ea"/>
                <a:cs typeface="+mn-cs"/>
              </a:defRPr>
            </a:lvl3pPr>
            <a:lvl4pPr marL="457200" indent="0" algn="l" defTabSz="914400" rtl="0" eaLnBrk="1" latinLnBrk="0" hangingPunct="1">
              <a:lnSpc>
                <a:spcPct val="100000"/>
              </a:lnSpc>
              <a:spcBef>
                <a:spcPts val="200"/>
              </a:spcBef>
              <a:spcAft>
                <a:spcPts val="400"/>
              </a:spcAft>
              <a:buClr>
                <a:schemeClr val="accent1"/>
              </a:buClr>
              <a:buFontTx/>
              <a:buNone/>
              <a:defRPr sz="1600" kern="1200">
                <a:solidFill>
                  <a:schemeClr val="tx1"/>
                </a:solidFill>
                <a:latin typeface="+mn-lt"/>
                <a:ea typeface="+mn-ea"/>
                <a:cs typeface="+mn-cs"/>
              </a:defRPr>
            </a:lvl4pPr>
            <a:lvl5pPr marL="640080" indent="0" algn="l" defTabSz="914400" rtl="0" eaLnBrk="1" latinLnBrk="0" hangingPunct="1">
              <a:lnSpc>
                <a:spcPct val="100000"/>
              </a:lnSpc>
              <a:spcBef>
                <a:spcPts val="200"/>
              </a:spcBef>
              <a:spcAft>
                <a:spcPts val="400"/>
              </a:spcAft>
              <a:buClr>
                <a:schemeClr val="accent1"/>
              </a:buClr>
              <a:buFontTx/>
              <a:buNone/>
              <a:defRPr sz="16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r>
              <a:rPr lang="fr-BE" sz="2000" dirty="0">
                <a:solidFill>
                  <a:schemeClr val="accent5">
                    <a:lumMod val="60000"/>
                    <a:lumOff val="40000"/>
                  </a:schemeClr>
                </a:solidFill>
                <a:sym typeface="Wingdings"/>
              </a:rPr>
              <a:t>In practice </a:t>
            </a:r>
            <a:r>
              <a:rPr lang="fr-BE" sz="2000" dirty="0">
                <a:solidFill>
                  <a:schemeClr val="accent5">
                    <a:lumMod val="60000"/>
                    <a:lumOff val="40000"/>
                  </a:schemeClr>
                </a:solidFill>
                <a:sym typeface="Wingdings" panose="05000000000000000000" pitchFamily="2" charset="2"/>
              </a:rPr>
              <a:t></a:t>
            </a:r>
            <a:r>
              <a:rPr lang="fr-BE" sz="2000" dirty="0">
                <a:solidFill>
                  <a:schemeClr val="accent5">
                    <a:lumMod val="60000"/>
                    <a:lumOff val="40000"/>
                  </a:schemeClr>
                </a:solidFill>
                <a:sym typeface="Wingdings"/>
              </a:rPr>
              <a:t> lots of </a:t>
            </a:r>
            <a:r>
              <a:rPr lang="fr-BE" sz="2000" dirty="0" err="1">
                <a:solidFill>
                  <a:schemeClr val="accent5">
                    <a:lumMod val="60000"/>
                    <a:lumOff val="40000"/>
                  </a:schemeClr>
                </a:solidFill>
                <a:sym typeface="Wingdings"/>
              </a:rPr>
              <a:t>parameters</a:t>
            </a:r>
            <a:r>
              <a:rPr lang="fr-BE" sz="2000" dirty="0">
                <a:solidFill>
                  <a:schemeClr val="accent5">
                    <a:lumMod val="60000"/>
                    <a:lumOff val="40000"/>
                  </a:schemeClr>
                </a:solidFill>
                <a:sym typeface="Wingdings"/>
              </a:rPr>
              <a:t> are </a:t>
            </a:r>
            <a:r>
              <a:rPr lang="fr-BE" sz="2000" dirty="0" err="1">
                <a:solidFill>
                  <a:schemeClr val="accent5">
                    <a:lumMod val="60000"/>
                    <a:lumOff val="40000"/>
                  </a:schemeClr>
                </a:solidFill>
                <a:sym typeface="Wingdings"/>
              </a:rPr>
              <a:t>involved</a:t>
            </a:r>
            <a:r>
              <a:rPr lang="fr-BE" sz="2000" dirty="0">
                <a:solidFill>
                  <a:schemeClr val="accent5">
                    <a:lumMod val="60000"/>
                    <a:lumOff val="40000"/>
                  </a:schemeClr>
                </a:solidFill>
                <a:sym typeface="Wingdings"/>
              </a:rPr>
              <a:t> in the </a:t>
            </a:r>
            <a:r>
              <a:rPr lang="fr-BE" sz="2000" dirty="0" err="1">
                <a:solidFill>
                  <a:schemeClr val="accent5">
                    <a:lumMod val="60000"/>
                    <a:lumOff val="40000"/>
                  </a:schemeClr>
                </a:solidFill>
                <a:sym typeface="Wingdings"/>
              </a:rPr>
              <a:t>process</a:t>
            </a:r>
            <a:r>
              <a:rPr lang="fr-BE" sz="2000" dirty="0">
                <a:solidFill>
                  <a:schemeClr val="accent5">
                    <a:lumMod val="60000"/>
                    <a:lumOff val="40000"/>
                  </a:schemeClr>
                </a:solidFill>
                <a:sym typeface="Wingdings"/>
              </a:rPr>
              <a:t> </a:t>
            </a:r>
            <a:endParaRPr lang="fr-BE" sz="2000" baseline="-25000" dirty="0">
              <a:solidFill>
                <a:schemeClr val="accent5">
                  <a:lumMod val="60000"/>
                  <a:lumOff val="40000"/>
                </a:schemeClr>
              </a:solidFill>
            </a:endParaRP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427" y="1692836"/>
            <a:ext cx="3595497" cy="4777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Imag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6170" y="2398643"/>
            <a:ext cx="1983157" cy="2840737"/>
          </a:xfrm>
          <a:prstGeom prst="rect">
            <a:avLst/>
          </a:prstGeom>
        </p:spPr>
      </p:pic>
      <p:sp>
        <p:nvSpPr>
          <p:cNvPr id="2" name="ZoneTexte 1"/>
          <p:cNvSpPr txBox="1"/>
          <p:nvPr/>
        </p:nvSpPr>
        <p:spPr>
          <a:xfrm>
            <a:off x="996137" y="5198251"/>
            <a:ext cx="2403222" cy="369332"/>
          </a:xfrm>
          <a:prstGeom prst="rect">
            <a:avLst/>
          </a:prstGeom>
          <a:noFill/>
        </p:spPr>
        <p:txBody>
          <a:bodyPr wrap="none" rtlCol="0">
            <a:spAutoFit/>
          </a:bodyPr>
          <a:lstStyle/>
          <a:p>
            <a:r>
              <a:rPr lang="en-US" dirty="0">
                <a:cs typeface="Arial" panose="020B0604020202020204" pitchFamily="34" charset="0"/>
              </a:rPr>
              <a:t>Phospholipids dispersion</a:t>
            </a:r>
            <a:endParaRPr lang="fr-BE" dirty="0"/>
          </a:p>
        </p:txBody>
      </p:sp>
      <p:grpSp>
        <p:nvGrpSpPr>
          <p:cNvPr id="10" name="Groupe 9"/>
          <p:cNvGrpSpPr/>
          <p:nvPr/>
        </p:nvGrpSpPr>
        <p:grpSpPr>
          <a:xfrm>
            <a:off x="9083164" y="2583309"/>
            <a:ext cx="1521048" cy="2799608"/>
            <a:chOff x="8905105" y="2531993"/>
            <a:chExt cx="1521048" cy="2799608"/>
          </a:xfrm>
        </p:grpSpPr>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5105" y="2531993"/>
              <a:ext cx="1521048" cy="2799608"/>
            </a:xfrm>
            <a:prstGeom prst="rect">
              <a:avLst/>
            </a:prstGeom>
          </p:spPr>
        </p:pic>
        <p:pic>
          <p:nvPicPr>
            <p:cNvPr id="25" name="Imag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8197" y="3871466"/>
              <a:ext cx="357403" cy="357403"/>
            </a:xfrm>
            <a:prstGeom prst="rect">
              <a:avLst/>
            </a:prstGeom>
          </p:spPr>
        </p:pic>
        <p:pic>
          <p:nvPicPr>
            <p:cNvPr id="33" name="Imag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71895" y="4566791"/>
              <a:ext cx="357403" cy="357403"/>
            </a:xfrm>
            <a:prstGeom prst="rect">
              <a:avLst/>
            </a:prstGeom>
          </p:spPr>
        </p:pic>
        <p:pic>
          <p:nvPicPr>
            <p:cNvPr id="36" name="Imag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31827" y="3903068"/>
              <a:ext cx="357403" cy="357403"/>
            </a:xfrm>
            <a:prstGeom prst="rect">
              <a:avLst/>
            </a:prstGeom>
          </p:spPr>
        </p:pic>
        <p:pic>
          <p:nvPicPr>
            <p:cNvPr id="37" name="Imag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86927" y="4228869"/>
              <a:ext cx="357403" cy="357403"/>
            </a:xfrm>
            <a:prstGeom prst="rect">
              <a:avLst/>
            </a:prstGeom>
          </p:spPr>
        </p:pic>
        <p:pic>
          <p:nvPicPr>
            <p:cNvPr id="38" name="Imag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9581" y="4586272"/>
              <a:ext cx="357403" cy="357403"/>
            </a:xfrm>
            <a:prstGeom prst="rect">
              <a:avLst/>
            </a:prstGeom>
          </p:spPr>
        </p:pic>
      </p:grpSp>
      <p:sp>
        <p:nvSpPr>
          <p:cNvPr id="45" name="ZoneTexte 44"/>
          <p:cNvSpPr txBox="1"/>
          <p:nvPr/>
        </p:nvSpPr>
        <p:spPr>
          <a:xfrm>
            <a:off x="8793973" y="5239380"/>
            <a:ext cx="2097049" cy="369332"/>
          </a:xfrm>
          <a:prstGeom prst="rect">
            <a:avLst/>
          </a:prstGeom>
          <a:noFill/>
        </p:spPr>
        <p:txBody>
          <a:bodyPr wrap="none" rtlCol="0">
            <a:spAutoFit/>
          </a:bodyPr>
          <a:lstStyle/>
          <a:p>
            <a:r>
              <a:rPr lang="en-US" dirty="0">
                <a:cs typeface="Arial" panose="020B0604020202020204" pitchFamily="34" charset="0"/>
              </a:rPr>
              <a:t>Liposomal suspension</a:t>
            </a:r>
            <a:endParaRPr lang="fr-BE" dirty="0"/>
          </a:p>
        </p:txBody>
      </p:sp>
    </p:spTree>
    <p:extLst>
      <p:ext uri="{BB962C8B-B14F-4D97-AF65-F5344CB8AC3E}">
        <p14:creationId xmlns:p14="http://schemas.microsoft.com/office/powerpoint/2010/main" val="260662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ZoneTexte 33"/>
          <p:cNvSpPr txBox="1"/>
          <p:nvPr/>
        </p:nvSpPr>
        <p:spPr>
          <a:xfrm>
            <a:off x="4770783" y="2517913"/>
            <a:ext cx="184731" cy="369332"/>
          </a:xfrm>
          <a:prstGeom prst="rect">
            <a:avLst/>
          </a:prstGeom>
          <a:noFill/>
        </p:spPr>
        <p:txBody>
          <a:bodyPr wrap="none" rtlCol="0">
            <a:spAutoFit/>
          </a:bodyPr>
          <a:lstStyle/>
          <a:p>
            <a:endParaRPr lang="en-US"/>
          </a:p>
        </p:txBody>
      </p:sp>
      <p:sp>
        <p:nvSpPr>
          <p:cNvPr id="35" name="ZoneTexte 34"/>
          <p:cNvSpPr txBox="1"/>
          <p:nvPr/>
        </p:nvSpPr>
        <p:spPr>
          <a:xfrm>
            <a:off x="1577009" y="2398643"/>
            <a:ext cx="184731" cy="369332"/>
          </a:xfrm>
          <a:prstGeom prst="rect">
            <a:avLst/>
          </a:prstGeom>
          <a:noFill/>
        </p:spPr>
        <p:txBody>
          <a:bodyPr wrap="none" rtlCol="0">
            <a:spAutoFit/>
          </a:bodyPr>
          <a:lstStyle/>
          <a:p>
            <a:endParaRPr lang="en-US"/>
          </a:p>
        </p:txBody>
      </p:sp>
      <p:sp>
        <p:nvSpPr>
          <p:cNvPr id="3" name="Espace réservé du numéro de diapositive 2"/>
          <p:cNvSpPr>
            <a:spLocks noGrp="1"/>
          </p:cNvSpPr>
          <p:nvPr>
            <p:ph type="sldNum" sz="quarter" idx="12"/>
          </p:nvPr>
        </p:nvSpPr>
        <p:spPr/>
        <p:txBody>
          <a:bodyPr/>
          <a:lstStyle/>
          <a:p>
            <a:fld id="{543FDC9E-F9DA-CF48-B645-34B8899C3AC1}" type="slidenum">
              <a:rPr lang="en-US" smtClean="0"/>
              <a:t>13</a:t>
            </a:fld>
            <a:endParaRPr lang="en-US"/>
          </a:p>
        </p:txBody>
      </p:sp>
      <p:sp>
        <p:nvSpPr>
          <p:cNvPr id="9" name="Titre 1"/>
          <p:cNvSpPr>
            <a:spLocks noGrp="1"/>
          </p:cNvSpPr>
          <p:nvPr>
            <p:ph type="title"/>
          </p:nvPr>
        </p:nvSpPr>
        <p:spPr>
          <a:xfrm>
            <a:off x="1018121" y="647699"/>
            <a:ext cx="3639604" cy="815975"/>
          </a:xfrm>
        </p:spPr>
        <p:txBody>
          <a:bodyPr>
            <a:normAutofit/>
          </a:bodyPr>
          <a:lstStyle/>
          <a:p>
            <a:pPr algn="ctr"/>
            <a:r>
              <a:rPr lang="en-US" sz="4000" dirty="0">
                <a:cs typeface="Arial" panose="020B0604020202020204" pitchFamily="34" charset="0"/>
              </a:rPr>
              <a:t>Risk analysis </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806" y="2246480"/>
            <a:ext cx="2428094" cy="322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oneTexte 10"/>
          <p:cNvSpPr txBox="1"/>
          <p:nvPr/>
        </p:nvSpPr>
        <p:spPr>
          <a:xfrm>
            <a:off x="2724821" y="1641273"/>
            <a:ext cx="3497432" cy="5139869"/>
          </a:xfrm>
          <a:prstGeom prst="rect">
            <a:avLst/>
          </a:prstGeom>
          <a:noFill/>
        </p:spPr>
        <p:txBody>
          <a:bodyPr wrap="none" rtlCol="0">
            <a:spAutoFit/>
          </a:bodyPr>
          <a:lstStyle/>
          <a:p>
            <a:r>
              <a:rPr lang="fr-BE" sz="2000" b="1" dirty="0" err="1">
                <a:solidFill>
                  <a:schemeClr val="accent5">
                    <a:lumMod val="60000"/>
                    <a:lumOff val="40000"/>
                  </a:schemeClr>
                </a:solidFill>
              </a:rPr>
              <a:t>Process</a:t>
            </a:r>
            <a:r>
              <a:rPr lang="fr-BE" sz="2000" b="1" dirty="0">
                <a:solidFill>
                  <a:schemeClr val="accent5">
                    <a:lumMod val="60000"/>
                    <a:lumOff val="40000"/>
                  </a:schemeClr>
                </a:solidFill>
              </a:rPr>
              <a:t> </a:t>
            </a:r>
            <a:r>
              <a:rPr lang="fr-BE" sz="2000" b="1" dirty="0" err="1">
                <a:solidFill>
                  <a:schemeClr val="accent5">
                    <a:lumMod val="60000"/>
                    <a:lumOff val="40000"/>
                  </a:schemeClr>
                </a:solidFill>
              </a:rPr>
              <a:t>parameters</a:t>
            </a:r>
            <a:endParaRPr lang="fr-BE" sz="2000" b="1" dirty="0">
              <a:solidFill>
                <a:schemeClr val="accent5">
                  <a:lumMod val="60000"/>
                  <a:lumOff val="40000"/>
                </a:schemeClr>
              </a:solidFill>
            </a:endParaRPr>
          </a:p>
          <a:p>
            <a:endParaRPr lang="fr-BE" dirty="0"/>
          </a:p>
          <a:p>
            <a:pPr marL="285750" indent="-285750">
              <a:buFont typeface="Wingdings" panose="05000000000000000000" pitchFamily="2" charset="2"/>
              <a:buChar char="Ø"/>
            </a:pPr>
            <a:r>
              <a:rPr lang="fr-BE" dirty="0" smtClean="0"/>
              <a:t>Pressure </a:t>
            </a:r>
            <a:r>
              <a:rPr lang="fr-BE" dirty="0"/>
              <a:t>(bars)</a:t>
            </a:r>
          </a:p>
          <a:p>
            <a:pPr marL="285750" indent="-285750">
              <a:buFont typeface="Wingdings" panose="05000000000000000000" pitchFamily="2" charset="2"/>
              <a:buChar char="Ø"/>
            </a:pPr>
            <a:endParaRPr lang="fr-BE" dirty="0"/>
          </a:p>
          <a:p>
            <a:pPr marL="285750" indent="-285750">
              <a:buFont typeface="Wingdings" panose="05000000000000000000" pitchFamily="2" charset="2"/>
              <a:buChar char="Ø"/>
            </a:pPr>
            <a:r>
              <a:rPr lang="fr-BE" dirty="0" err="1"/>
              <a:t>Temperature</a:t>
            </a:r>
            <a:r>
              <a:rPr lang="fr-BE" dirty="0"/>
              <a:t> (°C)</a:t>
            </a:r>
          </a:p>
          <a:p>
            <a:pPr marL="285750" indent="-285750">
              <a:buFont typeface="Wingdings" panose="05000000000000000000" pitchFamily="2" charset="2"/>
              <a:buChar char="Ø"/>
            </a:pPr>
            <a:endParaRPr lang="fr-BE" dirty="0"/>
          </a:p>
          <a:p>
            <a:pPr marL="285750" indent="-285750">
              <a:buFont typeface="Wingdings" panose="05000000000000000000" pitchFamily="2" charset="2"/>
              <a:buChar char="Ø"/>
            </a:pPr>
            <a:r>
              <a:rPr lang="fr-BE" dirty="0"/>
              <a:t>Agitation rate (</a:t>
            </a:r>
            <a:r>
              <a:rPr lang="fr-BE" dirty="0" err="1"/>
              <a:t>rpm</a:t>
            </a:r>
            <a:r>
              <a:rPr lang="fr-BE" dirty="0"/>
              <a:t>)</a:t>
            </a:r>
          </a:p>
          <a:p>
            <a:pPr marL="285750" indent="-285750">
              <a:buFont typeface="Wingdings" panose="05000000000000000000" pitchFamily="2" charset="2"/>
              <a:buChar char="Ø"/>
            </a:pPr>
            <a:endParaRPr lang="fr-BE" dirty="0"/>
          </a:p>
          <a:p>
            <a:pPr marL="285750" indent="-285750">
              <a:buFont typeface="Wingdings" panose="05000000000000000000" pitchFamily="2" charset="2"/>
              <a:buChar char="Ø"/>
            </a:pPr>
            <a:r>
              <a:rPr lang="fr-BE" dirty="0"/>
              <a:t>Contact </a:t>
            </a:r>
            <a:r>
              <a:rPr lang="fr-BE" dirty="0" smtClean="0"/>
              <a:t>time (h)</a:t>
            </a:r>
            <a:endParaRPr lang="fr-BE" dirty="0"/>
          </a:p>
          <a:p>
            <a:pPr marL="285750" indent="-285750">
              <a:buFont typeface="Wingdings" panose="05000000000000000000" pitchFamily="2" charset="2"/>
              <a:buChar char="Ø"/>
            </a:pPr>
            <a:endParaRPr lang="fr-BE" dirty="0"/>
          </a:p>
          <a:p>
            <a:endParaRPr lang="fr-BE" dirty="0"/>
          </a:p>
          <a:p>
            <a:r>
              <a:rPr lang="fr-BE" sz="2000" b="1" dirty="0">
                <a:solidFill>
                  <a:schemeClr val="accent5">
                    <a:lumMod val="60000"/>
                    <a:lumOff val="40000"/>
                  </a:schemeClr>
                </a:solidFill>
              </a:rPr>
              <a:t>Formulation </a:t>
            </a:r>
            <a:r>
              <a:rPr lang="fr-BE" sz="2000" b="1" dirty="0" err="1">
                <a:solidFill>
                  <a:schemeClr val="accent5">
                    <a:lumMod val="60000"/>
                    <a:lumOff val="40000"/>
                  </a:schemeClr>
                </a:solidFill>
              </a:rPr>
              <a:t>parameters</a:t>
            </a:r>
            <a:endParaRPr lang="fr-BE" sz="2000" b="1" dirty="0">
              <a:solidFill>
                <a:schemeClr val="accent5">
                  <a:lumMod val="60000"/>
                  <a:lumOff val="40000"/>
                </a:schemeClr>
              </a:solidFill>
            </a:endParaRPr>
          </a:p>
          <a:p>
            <a:pPr marL="285750" indent="-285750">
              <a:buFont typeface="Wingdings" panose="05000000000000000000" pitchFamily="2" charset="2"/>
              <a:buChar char="Ø"/>
            </a:pPr>
            <a:endParaRPr lang="fr-BE" dirty="0"/>
          </a:p>
          <a:p>
            <a:pPr marL="285750" indent="-285750">
              <a:buFont typeface="Wingdings" panose="05000000000000000000" pitchFamily="2" charset="2"/>
              <a:buChar char="Ø"/>
            </a:pPr>
            <a:r>
              <a:rPr lang="fr-BE" dirty="0" err="1"/>
              <a:t>Phospholipids</a:t>
            </a:r>
            <a:r>
              <a:rPr lang="fr-BE" dirty="0"/>
              <a:t> concentration (</a:t>
            </a:r>
            <a:r>
              <a:rPr lang="fr-BE" dirty="0" err="1"/>
              <a:t>mM</a:t>
            </a:r>
            <a:r>
              <a:rPr lang="fr-BE" dirty="0"/>
              <a:t>)</a:t>
            </a:r>
          </a:p>
          <a:p>
            <a:endParaRPr lang="fr-BE" dirty="0"/>
          </a:p>
          <a:p>
            <a:pPr marL="285750" indent="-285750">
              <a:buFont typeface="Wingdings" panose="05000000000000000000" pitchFamily="2" charset="2"/>
              <a:buChar char="Ø"/>
            </a:pPr>
            <a:r>
              <a:rPr lang="fr-BE" dirty="0"/>
              <a:t>Suspension volume (</a:t>
            </a:r>
            <a:r>
              <a:rPr lang="fr-BE" dirty="0" err="1"/>
              <a:t>mL</a:t>
            </a:r>
            <a:r>
              <a:rPr lang="fr-BE" dirty="0"/>
              <a:t>)</a:t>
            </a:r>
          </a:p>
          <a:p>
            <a:pPr marL="285750" indent="-285750">
              <a:buFont typeface="Wingdings" panose="05000000000000000000" pitchFamily="2" charset="2"/>
              <a:buChar char="Ø"/>
            </a:pPr>
            <a:endParaRPr lang="fr-BE" dirty="0"/>
          </a:p>
          <a:p>
            <a:pPr marL="285750" indent="-285750">
              <a:buFont typeface="Wingdings" panose="05000000000000000000" pitchFamily="2" charset="2"/>
              <a:buChar char="Ø"/>
            </a:pPr>
            <a:endParaRPr lang="fr-BE" dirty="0"/>
          </a:p>
        </p:txBody>
      </p:sp>
      <p:grpSp>
        <p:nvGrpSpPr>
          <p:cNvPr id="2" name="Groupe 1"/>
          <p:cNvGrpSpPr/>
          <p:nvPr/>
        </p:nvGrpSpPr>
        <p:grpSpPr>
          <a:xfrm>
            <a:off x="5962650" y="794766"/>
            <a:ext cx="6057900" cy="5333038"/>
            <a:chOff x="5962650" y="794766"/>
            <a:chExt cx="6057900" cy="5333038"/>
          </a:xfrm>
        </p:grpSpPr>
        <p:sp>
          <p:nvSpPr>
            <p:cNvPr id="13" name="Titre 1"/>
            <p:cNvSpPr txBox="1">
              <a:spLocks/>
            </p:cNvSpPr>
            <p:nvPr/>
          </p:nvSpPr>
          <p:spPr>
            <a:xfrm>
              <a:off x="5962650" y="794766"/>
              <a:ext cx="6057900" cy="887984"/>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800" b="0" i="0" kern="1200" cap="none" spc="100" baseline="0">
                  <a:solidFill>
                    <a:schemeClr val="tx1">
                      <a:lumMod val="95000"/>
                      <a:lumOff val="5000"/>
                    </a:schemeClr>
                  </a:solidFill>
                  <a:latin typeface="+mn-lt"/>
                  <a:ea typeface="Futura Condensed Medium" charset="0"/>
                  <a:cs typeface="Futura Condensed Medium" charset="0"/>
                </a:defRPr>
              </a:lvl1pPr>
            </a:lstStyle>
            <a:p>
              <a:pPr algn="ctr"/>
              <a:r>
                <a:rPr lang="en-US" sz="4000" dirty="0">
                  <a:cs typeface="Arial" panose="020B0604020202020204" pitchFamily="34" charset="0"/>
                </a:rPr>
                <a:t>Critical Quality Attributes</a:t>
              </a:r>
            </a:p>
            <a:p>
              <a:pPr algn="ctr"/>
              <a:r>
                <a:rPr lang="en-US" sz="3200" dirty="0">
                  <a:cs typeface="Arial" panose="020B0604020202020204" pitchFamily="34" charset="0"/>
                </a:rPr>
                <a:t>(CQAs)</a:t>
              </a:r>
            </a:p>
          </p:txBody>
        </p:sp>
        <p:grpSp>
          <p:nvGrpSpPr>
            <p:cNvPr id="15" name="Groupe 14"/>
            <p:cNvGrpSpPr/>
            <p:nvPr/>
          </p:nvGrpSpPr>
          <p:grpSpPr>
            <a:xfrm>
              <a:off x="7582530" y="3275974"/>
              <a:ext cx="3387436" cy="2851830"/>
              <a:chOff x="4102897" y="1216929"/>
              <a:chExt cx="4696254" cy="3981606"/>
            </a:xfrm>
          </p:grpSpPr>
          <p:pic>
            <p:nvPicPr>
              <p:cNvPr id="18" name="Imag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2897" y="1216929"/>
                <a:ext cx="4696254" cy="3981606"/>
              </a:xfrm>
              <a:prstGeom prst="rect">
                <a:avLst/>
              </a:prstGeom>
            </p:spPr>
          </p:pic>
          <p:pic>
            <p:nvPicPr>
              <p:cNvPr id="19" name="Imag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6920" y="3954504"/>
                <a:ext cx="440551" cy="440551"/>
              </a:xfrm>
              <a:prstGeom prst="rect">
                <a:avLst/>
              </a:prstGeom>
            </p:spPr>
          </p:pic>
          <p:pic>
            <p:nvPicPr>
              <p:cNvPr id="20" name="Imag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6144" y="4515861"/>
                <a:ext cx="440551" cy="440551"/>
              </a:xfrm>
              <a:prstGeom prst="rect">
                <a:avLst/>
              </a:prstGeom>
            </p:spPr>
          </p:pic>
          <p:pic>
            <p:nvPicPr>
              <p:cNvPr id="21" name="Imag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0145" y="3087727"/>
                <a:ext cx="440551" cy="440551"/>
              </a:xfrm>
              <a:prstGeom prst="rect">
                <a:avLst/>
              </a:prstGeom>
            </p:spPr>
          </p:pic>
          <p:pic>
            <p:nvPicPr>
              <p:cNvPr id="22" name="Imag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6005" y="3620258"/>
                <a:ext cx="440551" cy="440551"/>
              </a:xfrm>
              <a:prstGeom prst="rect">
                <a:avLst/>
              </a:prstGeom>
            </p:spPr>
          </p:pic>
          <p:pic>
            <p:nvPicPr>
              <p:cNvPr id="23" name="Imag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6194" y="3087728"/>
                <a:ext cx="440551" cy="440551"/>
              </a:xfrm>
              <a:prstGeom prst="rect">
                <a:avLst/>
              </a:prstGeom>
            </p:spPr>
          </p:pic>
          <p:pic>
            <p:nvPicPr>
              <p:cNvPr id="24" name="Imag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8294" y="3633556"/>
                <a:ext cx="440551" cy="440551"/>
              </a:xfrm>
              <a:prstGeom prst="rect">
                <a:avLst/>
              </a:prstGeom>
            </p:spPr>
          </p:pic>
          <p:pic>
            <p:nvPicPr>
              <p:cNvPr id="25" name="Imag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9420" y="4075309"/>
                <a:ext cx="440551" cy="440551"/>
              </a:xfrm>
              <a:prstGeom prst="rect">
                <a:avLst/>
              </a:prstGeom>
            </p:spPr>
          </p:pic>
          <p:pic>
            <p:nvPicPr>
              <p:cNvPr id="26" name="Imag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6469" y="4547452"/>
                <a:ext cx="440551" cy="440551"/>
              </a:xfrm>
              <a:prstGeom prst="rect">
                <a:avLst/>
              </a:prstGeom>
            </p:spPr>
          </p:pic>
        </p:grpSp>
        <p:sp>
          <p:nvSpPr>
            <p:cNvPr id="27" name="ZoneTexte 26"/>
            <p:cNvSpPr txBox="1"/>
            <p:nvPr/>
          </p:nvSpPr>
          <p:spPr>
            <a:xfrm>
              <a:off x="6010986" y="1646185"/>
              <a:ext cx="5843114" cy="1692771"/>
            </a:xfrm>
            <a:prstGeom prst="rect">
              <a:avLst/>
            </a:prstGeom>
            <a:noFill/>
          </p:spPr>
          <p:txBody>
            <a:bodyPr wrap="square" rtlCol="0">
              <a:spAutoFit/>
            </a:bodyPr>
            <a:lstStyle/>
            <a:p>
              <a:pPr algn="ctr"/>
              <a:r>
                <a:rPr lang="fr-BE" sz="2000" b="1" dirty="0">
                  <a:solidFill>
                    <a:schemeClr val="accent5">
                      <a:lumMod val="60000"/>
                      <a:lumOff val="40000"/>
                    </a:schemeClr>
                  </a:solidFill>
                </a:rPr>
                <a:t>For </a:t>
              </a:r>
              <a:r>
                <a:rPr lang="fr-BE" sz="2000" b="1" dirty="0" err="1">
                  <a:solidFill>
                    <a:schemeClr val="accent5">
                      <a:lumMod val="60000"/>
                      <a:lumOff val="40000"/>
                    </a:schemeClr>
                  </a:solidFill>
                </a:rPr>
                <a:t>drug</a:t>
              </a:r>
              <a:r>
                <a:rPr lang="fr-BE" sz="2000" b="1" dirty="0">
                  <a:solidFill>
                    <a:schemeClr val="accent5">
                      <a:lumMod val="60000"/>
                      <a:lumOff val="40000"/>
                    </a:schemeClr>
                  </a:solidFill>
                </a:rPr>
                <a:t> </a:t>
              </a:r>
              <a:r>
                <a:rPr lang="fr-BE" sz="2000" b="1" dirty="0" err="1">
                  <a:solidFill>
                    <a:schemeClr val="accent5">
                      <a:lumMod val="60000"/>
                      <a:lumOff val="40000"/>
                    </a:schemeClr>
                  </a:solidFill>
                </a:rPr>
                <a:t>delivery</a:t>
              </a:r>
              <a:r>
                <a:rPr lang="fr-BE" sz="2000" b="1" dirty="0">
                  <a:solidFill>
                    <a:schemeClr val="accent5">
                      <a:lumMod val="60000"/>
                      <a:lumOff val="40000"/>
                    </a:schemeClr>
                  </a:solidFill>
                </a:rPr>
                <a:t> applications :</a:t>
              </a:r>
            </a:p>
            <a:p>
              <a:pPr algn="ctr"/>
              <a:endParaRPr lang="fr-BE" dirty="0"/>
            </a:p>
            <a:p>
              <a:pPr algn="ctr"/>
              <a:r>
                <a:rPr lang="fr-BE" dirty="0"/>
                <a:t>Size &lt; </a:t>
              </a:r>
              <a:r>
                <a:rPr lang="fr-BE" b="1" dirty="0"/>
                <a:t>200 nm</a:t>
              </a:r>
            </a:p>
            <a:p>
              <a:pPr algn="ctr"/>
              <a:endParaRPr lang="fr-BE" sz="1200" b="1" dirty="0"/>
            </a:p>
            <a:p>
              <a:pPr algn="ctr"/>
              <a:r>
                <a:rPr lang="en-US" dirty="0"/>
                <a:t>Dispersity as low as possible</a:t>
              </a:r>
              <a:endParaRPr lang="fr-BE" dirty="0"/>
            </a:p>
            <a:p>
              <a:pPr algn="ctr"/>
              <a:endParaRPr lang="fr-BE" dirty="0"/>
            </a:p>
          </p:txBody>
        </p:sp>
      </p:grpSp>
    </p:spTree>
    <p:extLst>
      <p:ext uri="{BB962C8B-B14F-4D97-AF65-F5344CB8AC3E}">
        <p14:creationId xmlns:p14="http://schemas.microsoft.com/office/powerpoint/2010/main" val="135302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ZoneTexte 33"/>
          <p:cNvSpPr txBox="1"/>
          <p:nvPr/>
        </p:nvSpPr>
        <p:spPr>
          <a:xfrm>
            <a:off x="4770783" y="2517913"/>
            <a:ext cx="184731" cy="369332"/>
          </a:xfrm>
          <a:prstGeom prst="rect">
            <a:avLst/>
          </a:prstGeom>
          <a:noFill/>
        </p:spPr>
        <p:txBody>
          <a:bodyPr wrap="none" rtlCol="0">
            <a:spAutoFit/>
          </a:bodyPr>
          <a:lstStyle/>
          <a:p>
            <a:endParaRPr lang="en-US"/>
          </a:p>
        </p:txBody>
      </p:sp>
      <p:sp>
        <p:nvSpPr>
          <p:cNvPr id="35" name="ZoneTexte 34"/>
          <p:cNvSpPr txBox="1"/>
          <p:nvPr/>
        </p:nvSpPr>
        <p:spPr>
          <a:xfrm>
            <a:off x="1577009" y="2398643"/>
            <a:ext cx="184731" cy="369332"/>
          </a:xfrm>
          <a:prstGeom prst="rect">
            <a:avLst/>
          </a:prstGeom>
          <a:noFill/>
        </p:spPr>
        <p:txBody>
          <a:bodyPr wrap="none" rtlCol="0">
            <a:spAutoFit/>
          </a:bodyPr>
          <a:lstStyle/>
          <a:p>
            <a:endParaRPr lang="en-US"/>
          </a:p>
        </p:txBody>
      </p:sp>
      <p:sp>
        <p:nvSpPr>
          <p:cNvPr id="3" name="Espace réservé du numéro de diapositive 2"/>
          <p:cNvSpPr>
            <a:spLocks noGrp="1"/>
          </p:cNvSpPr>
          <p:nvPr>
            <p:ph type="sldNum" sz="quarter" idx="12"/>
          </p:nvPr>
        </p:nvSpPr>
        <p:spPr/>
        <p:txBody>
          <a:bodyPr/>
          <a:lstStyle/>
          <a:p>
            <a:fld id="{543FDC9E-F9DA-CF48-B645-34B8899C3AC1}" type="slidenum">
              <a:rPr lang="en-US" smtClean="0"/>
              <a:t>14</a:t>
            </a:fld>
            <a:endParaRPr lang="en-US"/>
          </a:p>
        </p:txBody>
      </p:sp>
      <p:sp>
        <p:nvSpPr>
          <p:cNvPr id="9" name="Titre 1"/>
          <p:cNvSpPr>
            <a:spLocks noGrp="1"/>
          </p:cNvSpPr>
          <p:nvPr>
            <p:ph type="title"/>
          </p:nvPr>
        </p:nvSpPr>
        <p:spPr>
          <a:xfrm>
            <a:off x="1024128" y="585216"/>
            <a:ext cx="6910832" cy="887984"/>
          </a:xfrm>
        </p:spPr>
        <p:txBody>
          <a:bodyPr>
            <a:normAutofit/>
          </a:bodyPr>
          <a:lstStyle/>
          <a:p>
            <a:r>
              <a:rPr lang="en-US" sz="4000" dirty="0">
                <a:cs typeface="Arial" panose="020B0604020202020204" pitchFamily="34" charset="0"/>
              </a:rPr>
              <a:t>Objective</a:t>
            </a:r>
          </a:p>
        </p:txBody>
      </p:sp>
      <p:sp>
        <p:nvSpPr>
          <p:cNvPr id="33" name="Rectangle 32"/>
          <p:cNvSpPr/>
          <p:nvPr/>
        </p:nvSpPr>
        <p:spPr>
          <a:xfrm>
            <a:off x="1187355" y="1593034"/>
            <a:ext cx="10112991" cy="830997"/>
          </a:xfrm>
          <a:prstGeom prst="rect">
            <a:avLst/>
          </a:prstGeom>
        </p:spPr>
        <p:txBody>
          <a:bodyPr wrap="square">
            <a:spAutoFit/>
          </a:bodyPr>
          <a:lstStyle/>
          <a:p>
            <a:pPr algn="ctr"/>
            <a:r>
              <a:rPr lang="en-US" sz="2400" b="1" dirty="0">
                <a:solidFill>
                  <a:schemeClr val="accent5">
                    <a:lumMod val="60000"/>
                    <a:lumOff val="40000"/>
                  </a:schemeClr>
                </a:solidFill>
              </a:rPr>
              <a:t>Find the optimal conditions for liposome production using supercritical CO</a:t>
            </a:r>
            <a:r>
              <a:rPr lang="en-US" sz="2400" b="1" baseline="-25000" dirty="0">
                <a:solidFill>
                  <a:schemeClr val="accent5">
                    <a:lumMod val="60000"/>
                    <a:lumOff val="40000"/>
                  </a:schemeClr>
                </a:solidFill>
              </a:rPr>
              <a:t>2</a:t>
            </a:r>
            <a:r>
              <a:rPr lang="en-US" sz="2400" b="1" dirty="0">
                <a:solidFill>
                  <a:schemeClr val="accent5">
                    <a:lumMod val="60000"/>
                    <a:lumOff val="40000"/>
                  </a:schemeClr>
                </a:solidFill>
              </a:rPr>
              <a:t> by a </a:t>
            </a:r>
            <a:r>
              <a:rPr lang="en-US" sz="2400" b="1" dirty="0" err="1">
                <a:solidFill>
                  <a:schemeClr val="accent5">
                    <a:lumMod val="60000"/>
                    <a:lumOff val="40000"/>
                  </a:schemeClr>
                </a:solidFill>
              </a:rPr>
              <a:t>QbD</a:t>
            </a:r>
            <a:r>
              <a:rPr lang="en-US" sz="2400" b="1" dirty="0">
                <a:solidFill>
                  <a:schemeClr val="accent5">
                    <a:lumMod val="60000"/>
                    <a:lumOff val="40000"/>
                  </a:schemeClr>
                </a:solidFill>
              </a:rPr>
              <a:t> approach</a:t>
            </a:r>
            <a:endParaRPr lang="fr-BE" sz="2400" b="1" dirty="0">
              <a:solidFill>
                <a:schemeClr val="accent5">
                  <a:lumMod val="60000"/>
                  <a:lumOff val="40000"/>
                </a:schemeClr>
              </a:solidFill>
            </a:endParaRPr>
          </a:p>
        </p:txBody>
      </p:sp>
      <p:sp>
        <p:nvSpPr>
          <p:cNvPr id="2" name="ZoneTexte 1"/>
          <p:cNvSpPr txBox="1"/>
          <p:nvPr/>
        </p:nvSpPr>
        <p:spPr>
          <a:xfrm>
            <a:off x="1495040" y="2725320"/>
            <a:ext cx="8839200" cy="2308324"/>
          </a:xfrm>
          <a:prstGeom prst="rect">
            <a:avLst/>
          </a:prstGeom>
          <a:noFill/>
        </p:spPr>
        <p:txBody>
          <a:bodyPr wrap="square" rtlCol="0">
            <a:spAutoFit/>
          </a:bodyPr>
          <a:lstStyle/>
          <a:p>
            <a:endParaRPr lang="fr-BE" dirty="0"/>
          </a:p>
          <a:p>
            <a:endParaRPr lang="fr-BE" dirty="0"/>
          </a:p>
          <a:p>
            <a:pPr marL="285750" indent="-285750">
              <a:buFont typeface="Wingdings" panose="05000000000000000000" pitchFamily="2" charset="2"/>
              <a:buChar char="Ø"/>
            </a:pPr>
            <a:r>
              <a:rPr lang="fr-BE" dirty="0" err="1"/>
              <a:t>Find</a:t>
            </a:r>
            <a:r>
              <a:rPr lang="fr-BE" dirty="0"/>
              <a:t> conditions </a:t>
            </a:r>
            <a:r>
              <a:rPr lang="fr-BE" dirty="0" err="1"/>
              <a:t>allowing</a:t>
            </a:r>
            <a:r>
              <a:rPr lang="fr-BE" dirty="0"/>
              <a:t> the production of liposomes of </a:t>
            </a:r>
            <a:r>
              <a:rPr lang="fr-BE" dirty="0" err="1"/>
              <a:t>desired</a:t>
            </a:r>
            <a:r>
              <a:rPr lang="fr-BE" dirty="0"/>
              <a:t> </a:t>
            </a:r>
            <a:r>
              <a:rPr lang="fr-BE" dirty="0" err="1" smtClean="0"/>
              <a:t>features</a:t>
            </a:r>
            <a:r>
              <a:rPr lang="fr-BE" dirty="0" smtClean="0"/>
              <a:t> (</a:t>
            </a:r>
            <a:r>
              <a:rPr lang="fr-BE" dirty="0" smtClean="0">
                <a:latin typeface="Arial"/>
                <a:cs typeface="Arial"/>
              </a:rPr>
              <a:t>± 200 nm)</a:t>
            </a:r>
            <a:endParaRPr lang="fr-BE" dirty="0"/>
          </a:p>
          <a:p>
            <a:pPr marL="285750" indent="-285750">
              <a:buFont typeface="Wingdings" panose="05000000000000000000" pitchFamily="2" charset="2"/>
              <a:buChar char="Ø"/>
            </a:pPr>
            <a:endParaRPr lang="fr-BE" dirty="0"/>
          </a:p>
          <a:p>
            <a:endParaRPr lang="fr-BE" dirty="0"/>
          </a:p>
          <a:p>
            <a:pPr marL="285750" indent="-285750">
              <a:buFont typeface="Wingdings" panose="05000000000000000000" pitchFamily="2" charset="2"/>
              <a:buChar char="Ø"/>
            </a:pPr>
            <a:r>
              <a:rPr lang="fr-BE" dirty="0"/>
              <a:t>Transfer </a:t>
            </a:r>
            <a:r>
              <a:rPr lang="fr-BE" dirty="0" err="1"/>
              <a:t>these</a:t>
            </a:r>
            <a:r>
              <a:rPr lang="fr-BE" dirty="0"/>
              <a:t> conditions to more </a:t>
            </a:r>
            <a:r>
              <a:rPr lang="fr-BE" dirty="0" err="1"/>
              <a:t>complex</a:t>
            </a:r>
            <a:r>
              <a:rPr lang="fr-BE" dirty="0"/>
              <a:t> liposomes formulations</a:t>
            </a:r>
          </a:p>
          <a:p>
            <a:pPr marL="285750" indent="-285750">
              <a:buFont typeface="Wingdings" panose="05000000000000000000" pitchFamily="2" charset="2"/>
              <a:buChar char="Ø"/>
            </a:pPr>
            <a:endParaRPr lang="fr-BE" b="1" dirty="0">
              <a:solidFill>
                <a:schemeClr val="accent6"/>
              </a:solidFill>
            </a:endParaRPr>
          </a:p>
          <a:p>
            <a:pPr marL="285750" indent="-285750">
              <a:buFont typeface="Wingdings" panose="05000000000000000000" pitchFamily="2" charset="2"/>
              <a:buChar char="Ø"/>
            </a:pPr>
            <a:endParaRPr lang="fr-BE" dirty="0"/>
          </a:p>
        </p:txBody>
      </p:sp>
    </p:spTree>
    <p:extLst>
      <p:ext uri="{BB962C8B-B14F-4D97-AF65-F5344CB8AC3E}">
        <p14:creationId xmlns:p14="http://schemas.microsoft.com/office/powerpoint/2010/main" val="160189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numéro de diapositive 24"/>
          <p:cNvSpPr>
            <a:spLocks noGrp="1"/>
          </p:cNvSpPr>
          <p:nvPr>
            <p:ph type="sldNum" sz="quarter" idx="12"/>
          </p:nvPr>
        </p:nvSpPr>
        <p:spPr/>
        <p:txBody>
          <a:bodyPr/>
          <a:lstStyle/>
          <a:p>
            <a:fld id="{543FDC9E-F9DA-CF48-B645-34B8899C3AC1}" type="slidenum">
              <a:rPr lang="en-US" smtClean="0"/>
              <a:t>15</a:t>
            </a:fld>
            <a:endParaRPr lang="en-US"/>
          </a:p>
        </p:txBody>
      </p:sp>
      <p:sp>
        <p:nvSpPr>
          <p:cNvPr id="4" name="Titre 1"/>
          <p:cNvSpPr>
            <a:spLocks noGrp="1"/>
          </p:cNvSpPr>
          <p:nvPr>
            <p:ph type="title"/>
          </p:nvPr>
        </p:nvSpPr>
        <p:spPr>
          <a:xfrm>
            <a:off x="1019175" y="601091"/>
            <a:ext cx="6910832" cy="887984"/>
          </a:xfrm>
        </p:spPr>
        <p:txBody>
          <a:bodyPr>
            <a:normAutofit/>
          </a:bodyPr>
          <a:lstStyle/>
          <a:p>
            <a:r>
              <a:rPr lang="en-US" sz="4000" dirty="0">
                <a:cs typeface="Arial" panose="020B0604020202020204" pitchFamily="34" charset="0"/>
              </a:rPr>
              <a:t>Methodology</a:t>
            </a:r>
          </a:p>
        </p:txBody>
      </p:sp>
      <p:grpSp>
        <p:nvGrpSpPr>
          <p:cNvPr id="5" name="Groupe 4"/>
          <p:cNvGrpSpPr/>
          <p:nvPr/>
        </p:nvGrpSpPr>
        <p:grpSpPr>
          <a:xfrm>
            <a:off x="741414" y="1444625"/>
            <a:ext cx="11507410" cy="4676770"/>
            <a:chOff x="841943" y="1435100"/>
            <a:chExt cx="11507410" cy="4676770"/>
          </a:xfrm>
        </p:grpSpPr>
        <p:sp>
          <p:nvSpPr>
            <p:cNvPr id="3" name="ZoneTexte 2"/>
            <p:cNvSpPr txBox="1"/>
            <p:nvPr/>
          </p:nvSpPr>
          <p:spPr>
            <a:xfrm>
              <a:off x="1557528" y="1435100"/>
              <a:ext cx="10791825" cy="923330"/>
            </a:xfrm>
            <a:prstGeom prst="rect">
              <a:avLst/>
            </a:prstGeom>
            <a:noFill/>
          </p:spPr>
          <p:txBody>
            <a:bodyPr wrap="square" rtlCol="0">
              <a:spAutoFit/>
            </a:bodyPr>
            <a:lstStyle/>
            <a:p>
              <a:pPr marL="342900" indent="-342900">
                <a:buFont typeface="+mj-lt"/>
                <a:buAutoNum type="arabicPeriod"/>
              </a:pPr>
              <a:r>
                <a:rPr lang="fr-BE" dirty="0"/>
                <a:t>Formulation</a:t>
              </a:r>
            </a:p>
            <a:p>
              <a:pPr marL="342900" indent="-342900">
                <a:buFont typeface="+mj-lt"/>
                <a:buAutoNum type="arabicPeriod"/>
              </a:pPr>
              <a:endParaRPr lang="fr-BE" dirty="0"/>
            </a:p>
            <a:p>
              <a:endParaRPr lang="fr-BE" dirty="0"/>
            </a:p>
          </p:txBody>
        </p:sp>
        <p:grpSp>
          <p:nvGrpSpPr>
            <p:cNvPr id="6" name="Groupe 5"/>
            <p:cNvGrpSpPr/>
            <p:nvPr/>
          </p:nvGrpSpPr>
          <p:grpSpPr>
            <a:xfrm>
              <a:off x="841943" y="2263181"/>
              <a:ext cx="3413949" cy="3848689"/>
              <a:chOff x="-47644" y="2667139"/>
              <a:chExt cx="3559808" cy="3305463"/>
            </a:xfrm>
          </p:grpSpPr>
          <p:grpSp>
            <p:nvGrpSpPr>
              <p:cNvPr id="7" name="Groupe 6"/>
              <p:cNvGrpSpPr/>
              <p:nvPr/>
            </p:nvGrpSpPr>
            <p:grpSpPr>
              <a:xfrm>
                <a:off x="-47644" y="2667139"/>
                <a:ext cx="3559808" cy="1317829"/>
                <a:chOff x="-24411" y="2284931"/>
                <a:chExt cx="3559808" cy="1317829"/>
              </a:xfrm>
            </p:grpSpPr>
            <p:pic>
              <p:nvPicPr>
                <p:cNvPr id="11" name="Image 10">
                  <a:extLst>
                    <a:ext uri="{FF2B5EF4-FFF2-40B4-BE49-F238E27FC236}">
                      <a16:creationId xmlns="" xmlns:a16="http://schemas.microsoft.com/office/drawing/2014/main" id="{B3D293B4-2427-4333-B728-660F742C75A6}"/>
                    </a:ext>
                  </a:extLst>
                </p:cNvPr>
                <p:cNvPicPr>
                  <a:picLocks noChangeAspect="1"/>
                </p:cNvPicPr>
                <p:nvPr/>
              </p:nvPicPr>
              <p:blipFill>
                <a:blip r:embed="rId3"/>
                <a:stretch>
                  <a:fillRect/>
                </a:stretch>
              </p:blipFill>
              <p:spPr>
                <a:xfrm>
                  <a:off x="-24411" y="2284931"/>
                  <a:ext cx="3559808" cy="660215"/>
                </a:xfrm>
                <a:prstGeom prst="rect">
                  <a:avLst/>
                </a:prstGeom>
              </p:spPr>
            </p:pic>
            <p:sp>
              <p:nvSpPr>
                <p:cNvPr id="12" name="ZoneTexte 11"/>
                <p:cNvSpPr txBox="1"/>
                <p:nvPr/>
              </p:nvSpPr>
              <p:spPr>
                <a:xfrm>
                  <a:off x="748123" y="3153390"/>
                  <a:ext cx="2232248" cy="449370"/>
                </a:xfrm>
                <a:prstGeom prst="rect">
                  <a:avLst/>
                </a:prstGeom>
                <a:noFill/>
              </p:spPr>
              <p:txBody>
                <a:bodyPr wrap="square" rtlCol="0">
                  <a:spAutoFit/>
                </a:bodyPr>
                <a:lstStyle/>
                <a:p>
                  <a:pPr algn="ctr"/>
                  <a:r>
                    <a:rPr lang="en-US" sz="1400" b="1" dirty="0">
                      <a:solidFill>
                        <a:schemeClr val="accent5">
                          <a:lumMod val="60000"/>
                          <a:lumOff val="40000"/>
                        </a:schemeClr>
                      </a:solidFill>
                      <a:cs typeface="Arial" panose="020B0604020202020204" pitchFamily="34" charset="0"/>
                    </a:rPr>
                    <a:t>Soy phosphatidylcholine (SPC) (70%) (m/m)</a:t>
                  </a:r>
                </a:p>
              </p:txBody>
            </p:sp>
          </p:grpSp>
          <p:grpSp>
            <p:nvGrpSpPr>
              <p:cNvPr id="8" name="Groupe 7"/>
              <p:cNvGrpSpPr/>
              <p:nvPr/>
            </p:nvGrpSpPr>
            <p:grpSpPr>
              <a:xfrm>
                <a:off x="466460" y="4113226"/>
                <a:ext cx="2749106" cy="1859376"/>
                <a:chOff x="489693" y="3662507"/>
                <a:chExt cx="2749106" cy="1859376"/>
              </a:xfrm>
            </p:grpSpPr>
            <p:pic>
              <p:nvPicPr>
                <p:cNvPr id="9" name="Image 8">
                  <a:extLst>
                    <a:ext uri="{FF2B5EF4-FFF2-40B4-BE49-F238E27FC236}">
                      <a16:creationId xmlns="" xmlns:a16="http://schemas.microsoft.com/office/drawing/2014/main" id="{DFBA63CC-F843-4D36-A6AA-8B45C283280A}"/>
                    </a:ext>
                  </a:extLst>
                </p:cNvPr>
                <p:cNvPicPr>
                  <a:picLocks noChangeAspect="1"/>
                </p:cNvPicPr>
                <p:nvPr/>
              </p:nvPicPr>
              <p:blipFill>
                <a:blip r:embed="rId4"/>
                <a:stretch>
                  <a:fillRect/>
                </a:stretch>
              </p:blipFill>
              <p:spPr>
                <a:xfrm>
                  <a:off x="489693" y="3662507"/>
                  <a:ext cx="2749106" cy="1159198"/>
                </a:xfrm>
                <a:prstGeom prst="rect">
                  <a:avLst/>
                </a:prstGeom>
              </p:spPr>
            </p:pic>
            <p:sp>
              <p:nvSpPr>
                <p:cNvPr id="10" name="ZoneTexte 9"/>
                <p:cNvSpPr txBox="1"/>
                <p:nvPr/>
              </p:nvSpPr>
              <p:spPr>
                <a:xfrm>
                  <a:off x="893881" y="4887477"/>
                  <a:ext cx="1864255" cy="634406"/>
                </a:xfrm>
                <a:prstGeom prst="rect">
                  <a:avLst/>
                </a:prstGeom>
                <a:noFill/>
              </p:spPr>
              <p:txBody>
                <a:bodyPr wrap="square" rtlCol="0">
                  <a:spAutoFit/>
                </a:bodyPr>
                <a:lstStyle/>
                <a:p>
                  <a:pPr algn="ctr"/>
                  <a:r>
                    <a:rPr lang="en-US" sz="1400" b="1" dirty="0">
                      <a:solidFill>
                        <a:schemeClr val="accent5">
                          <a:lumMod val="60000"/>
                          <a:lumOff val="40000"/>
                        </a:schemeClr>
                      </a:solidFill>
                      <a:cs typeface="Arial" panose="020B0604020202020204" pitchFamily="34" charset="0"/>
                    </a:rPr>
                    <a:t>Cholesterol (CHOL) (30%) (m/m)</a:t>
                  </a:r>
                </a:p>
                <a:p>
                  <a:pPr algn="ctr"/>
                  <a:endParaRPr lang="en-US" sz="1400" b="1" dirty="0">
                    <a:solidFill>
                      <a:schemeClr val="accent5">
                        <a:lumMod val="60000"/>
                        <a:lumOff val="40000"/>
                      </a:schemeClr>
                    </a:solidFill>
                    <a:cs typeface="Arial" panose="020B0604020202020204" pitchFamily="34" charset="0"/>
                  </a:endParaRPr>
                </a:p>
              </p:txBody>
            </p:sp>
          </p:grpSp>
        </p:grpSp>
      </p:grpSp>
      <p:grpSp>
        <p:nvGrpSpPr>
          <p:cNvPr id="16" name="Groupe 15"/>
          <p:cNvGrpSpPr/>
          <p:nvPr/>
        </p:nvGrpSpPr>
        <p:grpSpPr>
          <a:xfrm>
            <a:off x="4200198" y="1447167"/>
            <a:ext cx="4181475" cy="5142377"/>
            <a:chOff x="4629150" y="1369458"/>
            <a:chExt cx="4181475" cy="5142377"/>
          </a:xfrm>
        </p:grpSpPr>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9901" y="2731700"/>
              <a:ext cx="2772099" cy="3780135"/>
            </a:xfrm>
            <a:prstGeom prst="rect">
              <a:avLst/>
            </a:prstGeom>
          </p:spPr>
        </p:pic>
        <p:sp>
          <p:nvSpPr>
            <p:cNvPr id="14" name="ZoneTexte 13"/>
            <p:cNvSpPr txBox="1"/>
            <p:nvPr/>
          </p:nvSpPr>
          <p:spPr>
            <a:xfrm>
              <a:off x="4629150" y="1369458"/>
              <a:ext cx="4181475" cy="369332"/>
            </a:xfrm>
            <a:prstGeom prst="rect">
              <a:avLst/>
            </a:prstGeom>
            <a:noFill/>
          </p:spPr>
          <p:txBody>
            <a:bodyPr wrap="square" rtlCol="0">
              <a:spAutoFit/>
            </a:bodyPr>
            <a:lstStyle/>
            <a:p>
              <a:pPr algn="ctr"/>
              <a:r>
                <a:rPr lang="fr-BE" dirty="0"/>
                <a:t>2.   </a:t>
              </a:r>
              <a:r>
                <a:rPr lang="fr-BE" dirty="0" err="1"/>
                <a:t>Sample</a:t>
              </a:r>
              <a:r>
                <a:rPr lang="fr-BE" dirty="0"/>
                <a:t> </a:t>
              </a:r>
              <a:r>
                <a:rPr lang="fr-BE" dirty="0" err="1"/>
                <a:t>preparation</a:t>
              </a:r>
              <a:r>
                <a:rPr lang="fr-BE" dirty="0"/>
                <a:t>  </a:t>
              </a:r>
            </a:p>
          </p:txBody>
        </p:sp>
        <p:sp>
          <p:nvSpPr>
            <p:cNvPr id="15" name="ZoneTexte 14"/>
            <p:cNvSpPr txBox="1"/>
            <p:nvPr/>
          </p:nvSpPr>
          <p:spPr>
            <a:xfrm>
              <a:off x="5628951" y="1801516"/>
              <a:ext cx="2552700" cy="861774"/>
            </a:xfrm>
            <a:prstGeom prst="rect">
              <a:avLst/>
            </a:prstGeom>
            <a:noFill/>
          </p:spPr>
          <p:txBody>
            <a:bodyPr wrap="square" rtlCol="0">
              <a:spAutoFit/>
            </a:bodyPr>
            <a:lstStyle/>
            <a:p>
              <a:pPr algn="ctr"/>
              <a:r>
                <a:rPr lang="fr-BE" sz="1600" dirty="0"/>
                <a:t>65°C</a:t>
              </a:r>
            </a:p>
            <a:p>
              <a:pPr algn="ctr"/>
              <a:r>
                <a:rPr lang="fr-BE" sz="1600" dirty="0"/>
                <a:t>1200 </a:t>
              </a:r>
              <a:r>
                <a:rPr lang="fr-BE" sz="1600" dirty="0" err="1"/>
                <a:t>rpm</a:t>
              </a:r>
              <a:endParaRPr lang="fr-BE" sz="1600" dirty="0"/>
            </a:p>
            <a:p>
              <a:pPr algn="ctr"/>
              <a:r>
                <a:rPr lang="fr-BE" sz="1600" dirty="0"/>
                <a:t>15 min</a:t>
              </a:r>
            </a:p>
          </p:txBody>
        </p:sp>
      </p:grpSp>
      <p:grpSp>
        <p:nvGrpSpPr>
          <p:cNvPr id="2" name="Groupe 1"/>
          <p:cNvGrpSpPr/>
          <p:nvPr/>
        </p:nvGrpSpPr>
        <p:grpSpPr>
          <a:xfrm>
            <a:off x="8460103" y="1449761"/>
            <a:ext cx="3368011" cy="4725126"/>
            <a:chOff x="8460103" y="1449761"/>
            <a:chExt cx="3368011" cy="4725126"/>
          </a:xfrm>
        </p:grpSpPr>
        <p:grpSp>
          <p:nvGrpSpPr>
            <p:cNvPr id="58" name="Groupe 57"/>
            <p:cNvGrpSpPr/>
            <p:nvPr/>
          </p:nvGrpSpPr>
          <p:grpSpPr>
            <a:xfrm>
              <a:off x="8654268" y="1449761"/>
              <a:ext cx="3173846" cy="4725126"/>
              <a:chOff x="8400092" y="1463923"/>
              <a:chExt cx="3173846" cy="4725126"/>
            </a:xfrm>
          </p:grpSpPr>
          <p:sp>
            <p:nvSpPr>
              <p:cNvPr id="19" name="ZoneTexte 18"/>
              <p:cNvSpPr txBox="1"/>
              <p:nvPr/>
            </p:nvSpPr>
            <p:spPr>
              <a:xfrm>
                <a:off x="8400092" y="1463923"/>
                <a:ext cx="3000377" cy="369332"/>
              </a:xfrm>
              <a:prstGeom prst="rect">
                <a:avLst/>
              </a:prstGeom>
              <a:noFill/>
            </p:spPr>
            <p:txBody>
              <a:bodyPr wrap="square" rtlCol="0">
                <a:spAutoFit/>
              </a:bodyPr>
              <a:lstStyle/>
              <a:p>
                <a:r>
                  <a:rPr lang="fr-BE" dirty="0"/>
                  <a:t>3. </a:t>
                </a:r>
                <a:r>
                  <a:rPr lang="fr-BE" dirty="0" err="1"/>
                  <a:t>Supercritical</a:t>
                </a:r>
                <a:r>
                  <a:rPr lang="fr-BE" dirty="0"/>
                  <a:t> CO</a:t>
                </a:r>
                <a:r>
                  <a:rPr lang="fr-BE" baseline="-25000" dirty="0"/>
                  <a:t>2</a:t>
                </a:r>
                <a:r>
                  <a:rPr lang="fr-BE" dirty="0"/>
                  <a:t> </a:t>
                </a:r>
                <a:r>
                  <a:rPr lang="fr-BE" dirty="0" err="1"/>
                  <a:t>process</a:t>
                </a:r>
                <a:endParaRPr lang="fr-BE" dirty="0"/>
              </a:p>
            </p:txBody>
          </p:sp>
          <p:grpSp>
            <p:nvGrpSpPr>
              <p:cNvPr id="53" name="Groupe 52"/>
              <p:cNvGrpSpPr/>
              <p:nvPr/>
            </p:nvGrpSpPr>
            <p:grpSpPr>
              <a:xfrm>
                <a:off x="8932190" y="1975140"/>
                <a:ext cx="2254444" cy="2917711"/>
                <a:chOff x="8828504" y="2606423"/>
                <a:chExt cx="2254444" cy="2917711"/>
              </a:xfrm>
            </p:grpSpPr>
            <p:sp>
              <p:nvSpPr>
                <p:cNvPr id="20" name="Organigramme : Disque magnétique 19"/>
                <p:cNvSpPr/>
                <p:nvPr/>
              </p:nvSpPr>
              <p:spPr>
                <a:xfrm>
                  <a:off x="9773258" y="3260331"/>
                  <a:ext cx="1309690" cy="1786052"/>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22" name="Groupe 21"/>
                <p:cNvGrpSpPr/>
                <p:nvPr/>
              </p:nvGrpSpPr>
              <p:grpSpPr>
                <a:xfrm>
                  <a:off x="8828504" y="2606423"/>
                  <a:ext cx="2190163" cy="2239269"/>
                  <a:chOff x="1802059" y="7343655"/>
                  <a:chExt cx="10230432" cy="9706582"/>
                </a:xfrm>
              </p:grpSpPr>
              <p:grpSp>
                <p:nvGrpSpPr>
                  <p:cNvPr id="23" name="Groupe 22"/>
                  <p:cNvGrpSpPr/>
                  <p:nvPr/>
                </p:nvGrpSpPr>
                <p:grpSpPr>
                  <a:xfrm>
                    <a:off x="6666508" y="12909427"/>
                    <a:ext cx="5365983" cy="4140810"/>
                    <a:chOff x="6752823" y="13058987"/>
                    <a:chExt cx="5744736" cy="3994368"/>
                  </a:xfrm>
                </p:grpSpPr>
                <p:sp>
                  <p:nvSpPr>
                    <p:cNvPr id="26" name="Ellipse 25"/>
                    <p:cNvSpPr/>
                    <p:nvPr/>
                  </p:nvSpPr>
                  <p:spPr>
                    <a:xfrm>
                      <a:off x="6752823" y="13058987"/>
                      <a:ext cx="5744736" cy="3994368"/>
                    </a:xfrm>
                    <a:prstGeom prst="ellipse">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Ellipse 26"/>
                    <p:cNvSpPr/>
                    <p:nvPr/>
                  </p:nvSpPr>
                  <p:spPr>
                    <a:xfrm>
                      <a:off x="7862847" y="13686562"/>
                      <a:ext cx="360001" cy="359999"/>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8" name="Ellipse 27"/>
                    <p:cNvSpPr/>
                    <p:nvPr/>
                  </p:nvSpPr>
                  <p:spPr>
                    <a:xfrm>
                      <a:off x="9772667" y="14867882"/>
                      <a:ext cx="360001" cy="359999"/>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0" name="Ellipse 29"/>
                    <p:cNvSpPr/>
                    <p:nvPr/>
                  </p:nvSpPr>
                  <p:spPr>
                    <a:xfrm>
                      <a:off x="11364771" y="15326792"/>
                      <a:ext cx="360001" cy="359999"/>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1" name="Ellipse 30"/>
                    <p:cNvSpPr/>
                    <p:nvPr/>
                  </p:nvSpPr>
                  <p:spPr>
                    <a:xfrm>
                      <a:off x="7469670" y="14578236"/>
                      <a:ext cx="360001" cy="359999"/>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2" name="Ellipse 31"/>
                    <p:cNvSpPr/>
                    <p:nvPr/>
                  </p:nvSpPr>
                  <p:spPr>
                    <a:xfrm>
                      <a:off x="8650548" y="16057587"/>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3" name="Ellipse 32"/>
                    <p:cNvSpPr/>
                    <p:nvPr/>
                  </p:nvSpPr>
                  <p:spPr>
                    <a:xfrm>
                      <a:off x="9006617" y="13552333"/>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Ellipse 34"/>
                    <p:cNvSpPr/>
                    <p:nvPr/>
                  </p:nvSpPr>
                  <p:spPr>
                    <a:xfrm>
                      <a:off x="10888447" y="14142583"/>
                      <a:ext cx="360001" cy="359999"/>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7" name="Ellipse 36"/>
                    <p:cNvSpPr/>
                    <p:nvPr/>
                  </p:nvSpPr>
                  <p:spPr>
                    <a:xfrm>
                      <a:off x="8842896" y="14437586"/>
                      <a:ext cx="360001" cy="359999"/>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8" name="Ellipse 37"/>
                    <p:cNvSpPr/>
                    <p:nvPr/>
                  </p:nvSpPr>
                  <p:spPr>
                    <a:xfrm>
                      <a:off x="9935507" y="16136911"/>
                      <a:ext cx="360001" cy="359999"/>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24" name="ZoneTexte 23"/>
                  <p:cNvSpPr txBox="1"/>
                  <p:nvPr/>
                </p:nvSpPr>
                <p:spPr>
                  <a:xfrm>
                    <a:off x="1802059" y="7343655"/>
                    <a:ext cx="8973701" cy="2268007"/>
                  </a:xfrm>
                  <a:prstGeom prst="rect">
                    <a:avLst/>
                  </a:prstGeom>
                  <a:noFill/>
                </p:spPr>
                <p:txBody>
                  <a:bodyPr wrap="square" rtlCol="0">
                    <a:spAutoFit/>
                  </a:bodyPr>
                  <a:lstStyle/>
                  <a:p>
                    <a:pPr algn="ctr"/>
                    <a:r>
                      <a:rPr lang="fr-BE" sz="1400" dirty="0" err="1">
                        <a:solidFill>
                          <a:srgbClr val="000000"/>
                        </a:solidFill>
                      </a:rPr>
                      <a:t>Lipids</a:t>
                    </a:r>
                    <a:r>
                      <a:rPr lang="fr-BE" sz="1400" dirty="0">
                        <a:solidFill>
                          <a:srgbClr val="000000"/>
                        </a:solidFill>
                      </a:rPr>
                      <a:t> in </a:t>
                    </a:r>
                    <a:r>
                      <a:rPr lang="fr-BE" sz="1400" dirty="0" err="1">
                        <a:solidFill>
                          <a:srgbClr val="000000"/>
                        </a:solidFill>
                      </a:rPr>
                      <a:t>aqueous</a:t>
                    </a:r>
                    <a:r>
                      <a:rPr lang="fr-BE" sz="1400" dirty="0">
                        <a:solidFill>
                          <a:srgbClr val="000000"/>
                        </a:solidFill>
                      </a:rPr>
                      <a:t> buffer in </a:t>
                    </a:r>
                    <a:r>
                      <a:rPr lang="fr-BE" sz="1400" dirty="0" err="1">
                        <a:solidFill>
                          <a:srgbClr val="000000"/>
                        </a:solidFill>
                      </a:rPr>
                      <a:t>supercritical</a:t>
                    </a:r>
                    <a:r>
                      <a:rPr lang="fr-BE" sz="1400" dirty="0">
                        <a:solidFill>
                          <a:srgbClr val="000000"/>
                        </a:solidFill>
                      </a:rPr>
                      <a:t> </a:t>
                    </a:r>
                    <a:r>
                      <a:rPr lang="fr-BE" sz="1400" dirty="0" err="1">
                        <a:solidFill>
                          <a:srgbClr val="000000"/>
                        </a:solidFill>
                      </a:rPr>
                      <a:t>conditons</a:t>
                    </a:r>
                    <a:endParaRPr lang="fr-BE" sz="1400" dirty="0">
                      <a:solidFill>
                        <a:srgbClr val="000000"/>
                      </a:solidFill>
                    </a:endParaRPr>
                  </a:p>
                </p:txBody>
              </p:sp>
            </p:grpSp>
            <p:sp>
              <p:nvSpPr>
                <p:cNvPr id="42" name="Ellipse 41"/>
                <p:cNvSpPr/>
                <p:nvPr/>
              </p:nvSpPr>
              <p:spPr>
                <a:xfrm>
                  <a:off x="10419106" y="4041517"/>
                  <a:ext cx="71537" cy="7518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3" name="Ellipse 42"/>
                <p:cNvSpPr/>
                <p:nvPr/>
              </p:nvSpPr>
              <p:spPr>
                <a:xfrm>
                  <a:off x="10417916" y="4395048"/>
                  <a:ext cx="71537" cy="7518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Ellipse 43"/>
                <p:cNvSpPr/>
                <p:nvPr/>
              </p:nvSpPr>
              <p:spPr>
                <a:xfrm>
                  <a:off x="10190011" y="4662386"/>
                  <a:ext cx="71537" cy="7518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5" name="Ellipse 44"/>
                <p:cNvSpPr/>
                <p:nvPr/>
              </p:nvSpPr>
              <p:spPr>
                <a:xfrm>
                  <a:off x="10029632" y="4086837"/>
                  <a:ext cx="71537" cy="7518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6" name="Ellipse 45"/>
                <p:cNvSpPr/>
                <p:nvPr/>
              </p:nvSpPr>
              <p:spPr>
                <a:xfrm>
                  <a:off x="10218586" y="4268626"/>
                  <a:ext cx="71537" cy="7518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7" name="Ellipse 46"/>
                <p:cNvSpPr/>
                <p:nvPr/>
              </p:nvSpPr>
              <p:spPr>
                <a:xfrm>
                  <a:off x="10046959" y="4353844"/>
                  <a:ext cx="71537" cy="7518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8" name="Ellipse 47"/>
                <p:cNvSpPr/>
                <p:nvPr/>
              </p:nvSpPr>
              <p:spPr>
                <a:xfrm>
                  <a:off x="10448864" y="4567822"/>
                  <a:ext cx="71537" cy="7518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9" name="Ellipse 48"/>
                <p:cNvSpPr/>
                <p:nvPr/>
              </p:nvSpPr>
              <p:spPr>
                <a:xfrm>
                  <a:off x="10752166" y="4215960"/>
                  <a:ext cx="71537" cy="67661"/>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0" name="Ellipse 49"/>
                <p:cNvSpPr/>
                <p:nvPr/>
              </p:nvSpPr>
              <p:spPr>
                <a:xfrm>
                  <a:off x="10697135" y="4448177"/>
                  <a:ext cx="71537" cy="7518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2" name="Rectangle 51"/>
                <p:cNvSpPr/>
                <p:nvPr/>
              </p:nvSpPr>
              <p:spPr>
                <a:xfrm>
                  <a:off x="10416823" y="5034530"/>
                  <a:ext cx="185740" cy="4896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pic>
            <p:nvPicPr>
              <p:cNvPr id="55" name="Image 5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7752" y="4752376"/>
                <a:ext cx="843321" cy="1185920"/>
              </a:xfrm>
              <a:prstGeom prst="rect">
                <a:avLst/>
              </a:prstGeom>
            </p:spPr>
          </p:pic>
          <p:sp>
            <p:nvSpPr>
              <p:cNvPr id="56" name="ZoneTexte 55"/>
              <p:cNvSpPr txBox="1"/>
              <p:nvPr/>
            </p:nvSpPr>
            <p:spPr>
              <a:xfrm>
                <a:off x="9652820" y="5881272"/>
                <a:ext cx="1921118" cy="307777"/>
              </a:xfrm>
              <a:prstGeom prst="rect">
                <a:avLst/>
              </a:prstGeom>
              <a:noFill/>
            </p:spPr>
            <p:txBody>
              <a:bodyPr wrap="square" rtlCol="0">
                <a:spAutoFit/>
              </a:bodyPr>
              <a:lstStyle/>
              <a:p>
                <a:pPr algn="ctr"/>
                <a:r>
                  <a:rPr lang="fr-BE" sz="1400" dirty="0">
                    <a:solidFill>
                      <a:srgbClr val="000000"/>
                    </a:solidFill>
                  </a:rPr>
                  <a:t>Liposomes suspension</a:t>
                </a:r>
              </a:p>
            </p:txBody>
          </p:sp>
        </p:grpSp>
        <p:grpSp>
          <p:nvGrpSpPr>
            <p:cNvPr id="51" name="Groupe 50"/>
            <p:cNvGrpSpPr/>
            <p:nvPr/>
          </p:nvGrpSpPr>
          <p:grpSpPr>
            <a:xfrm>
              <a:off x="8460103" y="4519635"/>
              <a:ext cx="1964119" cy="926912"/>
              <a:chOff x="9337168" y="5086916"/>
              <a:chExt cx="2342856" cy="1218568"/>
            </a:xfrm>
          </p:grpSpPr>
          <p:sp>
            <p:nvSpPr>
              <p:cNvPr id="54" name="Rectangle 53"/>
              <p:cNvSpPr/>
              <p:nvPr/>
            </p:nvSpPr>
            <p:spPr>
              <a:xfrm>
                <a:off x="9389901" y="5096739"/>
                <a:ext cx="2209795" cy="12087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7" name="ZoneTexte 56"/>
              <p:cNvSpPr txBox="1"/>
              <p:nvPr/>
            </p:nvSpPr>
            <p:spPr>
              <a:xfrm>
                <a:off x="9337168" y="5086916"/>
                <a:ext cx="1869146" cy="584775"/>
              </a:xfrm>
              <a:prstGeom prst="rect">
                <a:avLst/>
              </a:prstGeom>
              <a:noFill/>
            </p:spPr>
            <p:txBody>
              <a:bodyPr wrap="square" rtlCol="0">
                <a:spAutoFit/>
              </a:bodyPr>
              <a:lstStyle/>
              <a:p>
                <a:r>
                  <a:rPr lang="fr-BE" sz="1400" dirty="0" err="1"/>
                  <a:t>Legend</a:t>
                </a:r>
                <a:r>
                  <a:rPr lang="fr-BE" sz="1400" dirty="0"/>
                  <a:t> </a:t>
                </a:r>
              </a:p>
              <a:p>
                <a:endParaRPr lang="fr-BE" dirty="0"/>
              </a:p>
            </p:txBody>
          </p:sp>
          <p:sp>
            <p:nvSpPr>
              <p:cNvPr id="59" name="Ellipse 58"/>
              <p:cNvSpPr/>
              <p:nvPr/>
            </p:nvSpPr>
            <p:spPr>
              <a:xfrm>
                <a:off x="9451322" y="5400941"/>
                <a:ext cx="132999" cy="155575"/>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60" name="Connecteur droit avec flèche 59"/>
              <p:cNvCxnSpPr/>
              <p:nvPr/>
            </p:nvCxnSpPr>
            <p:spPr>
              <a:xfrm>
                <a:off x="9846772" y="5486236"/>
                <a:ext cx="22219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ZoneTexte 60"/>
              <p:cNvSpPr txBox="1"/>
              <p:nvPr/>
            </p:nvSpPr>
            <p:spPr>
              <a:xfrm>
                <a:off x="10148001" y="5340228"/>
                <a:ext cx="1229527" cy="276999"/>
              </a:xfrm>
              <a:prstGeom prst="rect">
                <a:avLst/>
              </a:prstGeom>
              <a:noFill/>
            </p:spPr>
            <p:txBody>
              <a:bodyPr wrap="square" rtlCol="0">
                <a:spAutoFit/>
              </a:bodyPr>
              <a:lstStyle/>
              <a:p>
                <a:r>
                  <a:rPr lang="fr-BE" sz="1200" dirty="0" err="1"/>
                  <a:t>Phospholipid</a:t>
                </a:r>
                <a:endParaRPr lang="fr-BE" sz="1200" dirty="0"/>
              </a:p>
            </p:txBody>
          </p:sp>
          <p:sp>
            <p:nvSpPr>
              <p:cNvPr id="62" name="Ellipse 61"/>
              <p:cNvSpPr/>
              <p:nvPr/>
            </p:nvSpPr>
            <p:spPr>
              <a:xfrm>
                <a:off x="9453423" y="5766796"/>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63" name="Connecteur droit avec flèche 62"/>
              <p:cNvCxnSpPr/>
              <p:nvPr/>
            </p:nvCxnSpPr>
            <p:spPr>
              <a:xfrm>
                <a:off x="9846771" y="5815889"/>
                <a:ext cx="22219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ZoneTexte 63"/>
              <p:cNvSpPr txBox="1"/>
              <p:nvPr/>
            </p:nvSpPr>
            <p:spPr>
              <a:xfrm>
                <a:off x="10147898" y="5617227"/>
                <a:ext cx="1532126" cy="276999"/>
              </a:xfrm>
              <a:prstGeom prst="rect">
                <a:avLst/>
              </a:prstGeom>
              <a:noFill/>
            </p:spPr>
            <p:txBody>
              <a:bodyPr wrap="square" rtlCol="0">
                <a:spAutoFit/>
              </a:bodyPr>
              <a:lstStyle/>
              <a:p>
                <a:r>
                  <a:rPr lang="fr-BE" sz="1200" dirty="0" err="1"/>
                  <a:t>Supercritical</a:t>
                </a:r>
                <a:r>
                  <a:rPr lang="fr-BE" sz="1200" dirty="0"/>
                  <a:t> CO</a:t>
                </a:r>
                <a:r>
                  <a:rPr lang="fr-BE" sz="1200" baseline="-25000" dirty="0"/>
                  <a:t>2</a:t>
                </a:r>
              </a:p>
            </p:txBody>
          </p:sp>
          <p:sp>
            <p:nvSpPr>
              <p:cNvPr id="65" name="Ellipse 64"/>
              <p:cNvSpPr/>
              <p:nvPr/>
            </p:nvSpPr>
            <p:spPr>
              <a:xfrm>
                <a:off x="9414435" y="5950256"/>
                <a:ext cx="388887" cy="17224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66" name="Connecteur droit avec flèche 65"/>
              <p:cNvCxnSpPr/>
              <p:nvPr/>
            </p:nvCxnSpPr>
            <p:spPr>
              <a:xfrm>
                <a:off x="9853695" y="6037720"/>
                <a:ext cx="22219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ZoneTexte 66"/>
              <p:cNvSpPr txBox="1"/>
              <p:nvPr/>
            </p:nvSpPr>
            <p:spPr>
              <a:xfrm>
                <a:off x="10134878" y="5868279"/>
                <a:ext cx="1532126" cy="276999"/>
              </a:xfrm>
              <a:prstGeom prst="rect">
                <a:avLst/>
              </a:prstGeom>
              <a:noFill/>
            </p:spPr>
            <p:txBody>
              <a:bodyPr wrap="square" rtlCol="0">
                <a:spAutoFit/>
              </a:bodyPr>
              <a:lstStyle/>
              <a:p>
                <a:r>
                  <a:rPr lang="fr-BE" sz="1200" dirty="0" err="1"/>
                  <a:t>Aqueous</a:t>
                </a:r>
                <a:r>
                  <a:rPr lang="fr-BE" sz="1200" dirty="0"/>
                  <a:t> buffer</a:t>
                </a:r>
                <a:endParaRPr lang="fr-BE" sz="1200" baseline="-25000" dirty="0"/>
              </a:p>
            </p:txBody>
          </p:sp>
        </p:grpSp>
      </p:grpSp>
    </p:spTree>
    <p:extLst>
      <p:ext uri="{BB962C8B-B14F-4D97-AF65-F5344CB8AC3E}">
        <p14:creationId xmlns:p14="http://schemas.microsoft.com/office/powerpoint/2010/main" val="7579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numéro de diapositive 24"/>
          <p:cNvSpPr>
            <a:spLocks noGrp="1"/>
          </p:cNvSpPr>
          <p:nvPr>
            <p:ph type="sldNum" sz="quarter" idx="12"/>
          </p:nvPr>
        </p:nvSpPr>
        <p:spPr/>
        <p:txBody>
          <a:bodyPr/>
          <a:lstStyle/>
          <a:p>
            <a:fld id="{543FDC9E-F9DA-CF48-B645-34B8899C3AC1}" type="slidenum">
              <a:rPr lang="en-US" smtClean="0"/>
              <a:t>16</a:t>
            </a:fld>
            <a:endParaRPr lang="en-US"/>
          </a:p>
        </p:txBody>
      </p:sp>
      <p:sp>
        <p:nvSpPr>
          <p:cNvPr id="4" name="Titre 1"/>
          <p:cNvSpPr>
            <a:spLocks noGrp="1"/>
          </p:cNvSpPr>
          <p:nvPr>
            <p:ph type="title"/>
          </p:nvPr>
        </p:nvSpPr>
        <p:spPr>
          <a:xfrm>
            <a:off x="1019175" y="572516"/>
            <a:ext cx="6910832" cy="887984"/>
          </a:xfrm>
        </p:spPr>
        <p:txBody>
          <a:bodyPr>
            <a:normAutofit/>
          </a:bodyPr>
          <a:lstStyle/>
          <a:p>
            <a:r>
              <a:rPr lang="en-US" sz="4000" dirty="0">
                <a:cs typeface="Arial" panose="020B0604020202020204" pitchFamily="34" charset="0"/>
              </a:rPr>
              <a:t>Design of experiments</a:t>
            </a:r>
          </a:p>
        </p:txBody>
      </p:sp>
      <p:sp>
        <p:nvSpPr>
          <p:cNvPr id="54" name="ZoneTexte 53"/>
          <p:cNvSpPr txBox="1"/>
          <p:nvPr/>
        </p:nvSpPr>
        <p:spPr>
          <a:xfrm>
            <a:off x="241299" y="5831948"/>
            <a:ext cx="797877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chemeClr val="bg2">
                    <a:lumMod val="10000"/>
                  </a:schemeClr>
                </a:solidFill>
              </a:rPr>
              <a:t>Liposome size (nm) and dispersity analysis by Dynamic Light Scattering (n=3)</a:t>
            </a:r>
            <a:endParaRPr lang="fr-BE" dirty="0">
              <a:solidFill>
                <a:schemeClr val="bg2">
                  <a:lumMod val="10000"/>
                </a:schemeClr>
              </a:solidFill>
            </a:endParaRPr>
          </a:p>
          <a:p>
            <a:endParaRPr lang="fr-BE" dirty="0">
              <a:solidFill>
                <a:schemeClr val="bg2">
                  <a:lumMod val="10000"/>
                </a:schemeClr>
              </a:solidFill>
            </a:endParaRPr>
          </a:p>
          <a:p>
            <a:pPr marL="285750" indent="-285750">
              <a:buFont typeface="Wingdings" panose="05000000000000000000" pitchFamily="2" charset="2"/>
              <a:buChar char="Ø"/>
            </a:pPr>
            <a:r>
              <a:rPr lang="en-US" dirty="0">
                <a:solidFill>
                  <a:schemeClr val="bg2">
                    <a:lumMod val="10000"/>
                  </a:schemeClr>
                </a:solidFill>
              </a:rPr>
              <a:t>Desired answers: Size </a:t>
            </a:r>
            <a:r>
              <a:rPr lang="en-US" dirty="0">
                <a:solidFill>
                  <a:schemeClr val="bg2">
                    <a:lumMod val="10000"/>
                  </a:schemeClr>
                </a:solidFill>
                <a:latin typeface="Arial"/>
                <a:cs typeface="Arial"/>
              </a:rPr>
              <a:t>±</a:t>
            </a:r>
            <a:r>
              <a:rPr lang="en-US" dirty="0" smtClean="0">
                <a:solidFill>
                  <a:schemeClr val="bg2">
                    <a:lumMod val="10000"/>
                  </a:schemeClr>
                </a:solidFill>
              </a:rPr>
              <a:t> </a:t>
            </a:r>
            <a:r>
              <a:rPr lang="en-US" dirty="0">
                <a:solidFill>
                  <a:schemeClr val="bg2">
                    <a:lumMod val="10000"/>
                  </a:schemeClr>
                </a:solidFill>
              </a:rPr>
              <a:t>200 nm</a:t>
            </a:r>
            <a:endParaRPr lang="fr-BE" dirty="0"/>
          </a:p>
        </p:txBody>
      </p:sp>
      <p:graphicFrame>
        <p:nvGraphicFramePr>
          <p:cNvPr id="2" name="Tableau 1"/>
          <p:cNvGraphicFramePr>
            <a:graphicFrameLocks noGrp="1"/>
          </p:cNvGraphicFramePr>
          <p:nvPr>
            <p:extLst>
              <p:ext uri="{D42A27DB-BD31-4B8C-83A1-F6EECF244321}">
                <p14:modId xmlns:p14="http://schemas.microsoft.com/office/powerpoint/2010/main" val="1887891627"/>
              </p:ext>
            </p:extLst>
          </p:nvPr>
        </p:nvGraphicFramePr>
        <p:xfrm>
          <a:off x="140359" y="1619249"/>
          <a:ext cx="6041366" cy="3881742"/>
        </p:xfrm>
        <a:graphic>
          <a:graphicData uri="http://schemas.openxmlformats.org/drawingml/2006/table">
            <a:tbl>
              <a:tblPr>
                <a:tableStyleId>{5C22544A-7EE6-4342-B048-85BDC9FD1C3A}</a:tableStyleId>
              </a:tblPr>
              <a:tblGrid>
                <a:gridCol w="496958">
                  <a:extLst>
                    <a:ext uri="{9D8B030D-6E8A-4147-A177-3AD203B41FA5}">
                      <a16:colId xmlns="" xmlns:a16="http://schemas.microsoft.com/office/drawing/2014/main" val="20000"/>
                    </a:ext>
                  </a:extLst>
                </a:gridCol>
                <a:gridCol w="1360423">
                  <a:extLst>
                    <a:ext uri="{9D8B030D-6E8A-4147-A177-3AD203B41FA5}">
                      <a16:colId xmlns="" xmlns:a16="http://schemas.microsoft.com/office/drawing/2014/main" val="20001"/>
                    </a:ext>
                  </a:extLst>
                </a:gridCol>
                <a:gridCol w="588067">
                  <a:extLst>
                    <a:ext uri="{9D8B030D-6E8A-4147-A177-3AD203B41FA5}">
                      <a16:colId xmlns="" xmlns:a16="http://schemas.microsoft.com/office/drawing/2014/main" val="20002"/>
                    </a:ext>
                  </a:extLst>
                </a:gridCol>
                <a:gridCol w="863465">
                  <a:extLst>
                    <a:ext uri="{9D8B030D-6E8A-4147-A177-3AD203B41FA5}">
                      <a16:colId xmlns="" xmlns:a16="http://schemas.microsoft.com/office/drawing/2014/main" val="20003"/>
                    </a:ext>
                  </a:extLst>
                </a:gridCol>
                <a:gridCol w="936465">
                  <a:extLst>
                    <a:ext uri="{9D8B030D-6E8A-4147-A177-3AD203B41FA5}">
                      <a16:colId xmlns="" xmlns:a16="http://schemas.microsoft.com/office/drawing/2014/main" val="20004"/>
                    </a:ext>
                  </a:extLst>
                </a:gridCol>
                <a:gridCol w="810761">
                  <a:extLst>
                    <a:ext uri="{9D8B030D-6E8A-4147-A177-3AD203B41FA5}">
                      <a16:colId xmlns="" xmlns:a16="http://schemas.microsoft.com/office/drawing/2014/main" val="20005"/>
                    </a:ext>
                  </a:extLst>
                </a:gridCol>
                <a:gridCol w="574716">
                  <a:extLst>
                    <a:ext uri="{9D8B030D-6E8A-4147-A177-3AD203B41FA5}">
                      <a16:colId xmlns="" xmlns:a16="http://schemas.microsoft.com/office/drawing/2014/main" val="20006"/>
                    </a:ext>
                  </a:extLst>
                </a:gridCol>
                <a:gridCol w="410511">
                  <a:extLst>
                    <a:ext uri="{9D8B030D-6E8A-4147-A177-3AD203B41FA5}">
                      <a16:colId xmlns="" xmlns:a16="http://schemas.microsoft.com/office/drawing/2014/main" val="20007"/>
                    </a:ext>
                  </a:extLst>
                </a:gridCol>
              </a:tblGrid>
              <a:tr h="332880">
                <a:tc>
                  <a:txBody>
                    <a:bodyPr/>
                    <a:lstStyle/>
                    <a:p>
                      <a:pPr algn="ctr" fontAlgn="b"/>
                      <a:r>
                        <a:rPr lang="fr-BE" sz="1100" b="1" u="none" strike="noStrike" dirty="0" err="1">
                          <a:effectLst/>
                        </a:rPr>
                        <a:t>Exp</a:t>
                      </a:r>
                      <a:endParaRPr lang="fr-BE" sz="1100" b="1" i="0" u="none" strike="noStrike" dirty="0">
                        <a:solidFill>
                          <a:srgbClr val="000000"/>
                        </a:solidFill>
                        <a:effectLst/>
                        <a:latin typeface="Calibri"/>
                      </a:endParaRPr>
                    </a:p>
                  </a:txBody>
                  <a:tcPr marL="9222" marR="9222" marT="9222" marB="0" anchor="b">
                    <a:solidFill>
                      <a:schemeClr val="accent5">
                        <a:lumMod val="40000"/>
                        <a:lumOff val="60000"/>
                      </a:schemeClr>
                    </a:solidFill>
                  </a:tcPr>
                </a:tc>
                <a:tc>
                  <a:txBody>
                    <a:bodyPr/>
                    <a:lstStyle/>
                    <a:p>
                      <a:pPr algn="ctr" fontAlgn="b"/>
                      <a:r>
                        <a:rPr lang="fr-BE" sz="1100" b="1" u="none" strike="noStrike" dirty="0" err="1">
                          <a:effectLst/>
                        </a:rPr>
                        <a:t>Lipids</a:t>
                      </a:r>
                      <a:r>
                        <a:rPr lang="fr-BE" sz="1100" b="1" u="none" strike="noStrike" dirty="0">
                          <a:effectLst/>
                        </a:rPr>
                        <a:t> concentration (</a:t>
                      </a:r>
                      <a:r>
                        <a:rPr lang="fr-BE" sz="1100" b="1" u="none" strike="noStrike" dirty="0" err="1">
                          <a:effectLst/>
                        </a:rPr>
                        <a:t>mM</a:t>
                      </a:r>
                      <a:r>
                        <a:rPr lang="fr-BE" sz="1100" b="1" u="none" strike="noStrike" dirty="0">
                          <a:effectLst/>
                        </a:rPr>
                        <a:t> )</a:t>
                      </a:r>
                      <a:endParaRPr lang="fr-BE" sz="1100" b="1" i="0" u="none" strike="noStrike" dirty="0">
                        <a:solidFill>
                          <a:srgbClr val="000000"/>
                        </a:solidFill>
                        <a:effectLst/>
                        <a:latin typeface="Calibri"/>
                      </a:endParaRPr>
                    </a:p>
                  </a:txBody>
                  <a:tcPr marL="9222" marR="9222" marT="9222" marB="0" anchor="b">
                    <a:solidFill>
                      <a:schemeClr val="accent5">
                        <a:lumMod val="40000"/>
                        <a:lumOff val="60000"/>
                      </a:schemeClr>
                    </a:solidFill>
                  </a:tcPr>
                </a:tc>
                <a:tc>
                  <a:txBody>
                    <a:bodyPr/>
                    <a:lstStyle/>
                    <a:p>
                      <a:pPr algn="ctr" fontAlgn="b"/>
                      <a:r>
                        <a:rPr lang="fr-BE" sz="1100" b="1" u="none" strike="noStrike" dirty="0">
                          <a:effectLst/>
                        </a:rPr>
                        <a:t>Volume (</a:t>
                      </a:r>
                      <a:r>
                        <a:rPr lang="fr-BE" sz="1100" b="1" u="none" strike="noStrike" dirty="0" err="1">
                          <a:effectLst/>
                        </a:rPr>
                        <a:t>mL</a:t>
                      </a:r>
                      <a:r>
                        <a:rPr lang="fr-BE" sz="1100" b="1" u="none" strike="noStrike" dirty="0">
                          <a:effectLst/>
                        </a:rPr>
                        <a:t>)</a:t>
                      </a:r>
                      <a:endParaRPr lang="fr-BE" sz="1100" b="1" i="0" u="none" strike="noStrike" dirty="0">
                        <a:solidFill>
                          <a:srgbClr val="000000"/>
                        </a:solidFill>
                        <a:effectLst/>
                        <a:latin typeface="Calibri"/>
                      </a:endParaRPr>
                    </a:p>
                  </a:txBody>
                  <a:tcPr marL="9222" marR="9222" marT="9222" marB="0" anchor="b">
                    <a:solidFill>
                      <a:schemeClr val="accent5">
                        <a:lumMod val="40000"/>
                        <a:lumOff val="60000"/>
                      </a:schemeClr>
                    </a:solidFill>
                  </a:tcPr>
                </a:tc>
                <a:tc>
                  <a:txBody>
                    <a:bodyPr/>
                    <a:lstStyle/>
                    <a:p>
                      <a:pPr algn="ctr" fontAlgn="b"/>
                      <a:r>
                        <a:rPr lang="fr-BE" sz="1100" b="1" u="none" strike="noStrike" dirty="0">
                          <a:effectLst/>
                        </a:rPr>
                        <a:t>Contact time (h)</a:t>
                      </a:r>
                      <a:endParaRPr lang="fr-BE" sz="1100" b="1" i="0" u="none" strike="noStrike" dirty="0">
                        <a:solidFill>
                          <a:srgbClr val="000000"/>
                        </a:solidFill>
                        <a:effectLst/>
                        <a:latin typeface="Calibri"/>
                      </a:endParaRPr>
                    </a:p>
                  </a:txBody>
                  <a:tcPr marL="9222" marR="9222" marT="9222" marB="0" anchor="b">
                    <a:solidFill>
                      <a:schemeClr val="accent5">
                        <a:lumMod val="40000"/>
                        <a:lumOff val="60000"/>
                      </a:schemeClr>
                    </a:solidFill>
                  </a:tcPr>
                </a:tc>
                <a:tc>
                  <a:txBody>
                    <a:bodyPr/>
                    <a:lstStyle/>
                    <a:p>
                      <a:pPr algn="ctr" fontAlgn="b"/>
                      <a:r>
                        <a:rPr lang="fr-BE" sz="1100" b="1" u="none" strike="noStrike" dirty="0">
                          <a:effectLst/>
                        </a:rPr>
                        <a:t>Agitation rate (</a:t>
                      </a:r>
                      <a:r>
                        <a:rPr lang="fr-BE" sz="1100" b="1" u="none" strike="noStrike" dirty="0" err="1">
                          <a:effectLst/>
                        </a:rPr>
                        <a:t>rpm</a:t>
                      </a:r>
                      <a:r>
                        <a:rPr lang="fr-BE" sz="1100" b="1" u="none" strike="noStrike" dirty="0">
                          <a:effectLst/>
                        </a:rPr>
                        <a:t>)</a:t>
                      </a:r>
                      <a:endParaRPr lang="fr-BE" sz="1100" b="1" i="0" u="none" strike="noStrike" dirty="0">
                        <a:solidFill>
                          <a:srgbClr val="000000"/>
                        </a:solidFill>
                        <a:effectLst/>
                        <a:latin typeface="Calibri"/>
                      </a:endParaRPr>
                    </a:p>
                  </a:txBody>
                  <a:tcPr marL="9222" marR="9222" marT="9222" marB="0" anchor="b">
                    <a:solidFill>
                      <a:schemeClr val="accent5">
                        <a:lumMod val="40000"/>
                        <a:lumOff val="60000"/>
                      </a:schemeClr>
                    </a:solidFill>
                  </a:tcPr>
                </a:tc>
                <a:tc>
                  <a:txBody>
                    <a:bodyPr/>
                    <a:lstStyle/>
                    <a:p>
                      <a:pPr algn="ctr" fontAlgn="b"/>
                      <a:r>
                        <a:rPr lang="fr-BE" sz="1100" b="1" u="none" strike="noStrike" dirty="0" err="1">
                          <a:effectLst/>
                        </a:rPr>
                        <a:t>Temperature</a:t>
                      </a:r>
                      <a:r>
                        <a:rPr lang="fr-BE" sz="1100" b="1" u="none" strike="noStrike" dirty="0">
                          <a:effectLst/>
                        </a:rPr>
                        <a:t> (°C)</a:t>
                      </a:r>
                      <a:endParaRPr lang="fr-BE" sz="1100" b="1" i="0" u="none" strike="noStrike" dirty="0">
                        <a:solidFill>
                          <a:srgbClr val="000000"/>
                        </a:solidFill>
                        <a:effectLst/>
                        <a:latin typeface="Calibri"/>
                      </a:endParaRPr>
                    </a:p>
                  </a:txBody>
                  <a:tcPr marL="9222" marR="9222" marT="9222" marB="0" anchor="b">
                    <a:solidFill>
                      <a:schemeClr val="accent5">
                        <a:lumMod val="40000"/>
                        <a:lumOff val="60000"/>
                      </a:schemeClr>
                    </a:solidFill>
                  </a:tcPr>
                </a:tc>
                <a:tc>
                  <a:txBody>
                    <a:bodyPr/>
                    <a:lstStyle/>
                    <a:p>
                      <a:pPr algn="ctr" fontAlgn="b"/>
                      <a:r>
                        <a:rPr lang="fr-BE" sz="1100" b="1" u="none" strike="noStrike" dirty="0">
                          <a:effectLst/>
                        </a:rPr>
                        <a:t>Pressure (bars)</a:t>
                      </a:r>
                      <a:endParaRPr lang="fr-BE" sz="1100" b="1" i="0" u="none" strike="noStrike" dirty="0">
                        <a:solidFill>
                          <a:srgbClr val="000000"/>
                        </a:solidFill>
                        <a:effectLst/>
                        <a:latin typeface="Calibri"/>
                      </a:endParaRPr>
                    </a:p>
                  </a:txBody>
                  <a:tcPr marL="9222" marR="9222" marT="9222" marB="0" anchor="b">
                    <a:solidFill>
                      <a:schemeClr val="accent5">
                        <a:lumMod val="40000"/>
                        <a:lumOff val="60000"/>
                      </a:schemeClr>
                    </a:solidFill>
                  </a:tcPr>
                </a:tc>
                <a:tc>
                  <a:txBody>
                    <a:bodyPr/>
                    <a:lstStyle/>
                    <a:p>
                      <a:pPr algn="ctr" fontAlgn="b"/>
                      <a:r>
                        <a:rPr lang="fr-BE" sz="1100" b="1" u="none" strike="noStrike" dirty="0">
                          <a:effectLst/>
                        </a:rPr>
                        <a:t>Block</a:t>
                      </a:r>
                      <a:endParaRPr lang="fr-BE" sz="1100" b="1" i="0" u="none" strike="noStrike" dirty="0">
                        <a:solidFill>
                          <a:srgbClr val="000000"/>
                        </a:solidFill>
                        <a:effectLst/>
                        <a:latin typeface="Calibri"/>
                      </a:endParaRPr>
                    </a:p>
                  </a:txBody>
                  <a:tcPr marL="9222" marR="9222" marT="9222" marB="0" anchor="b">
                    <a:solidFill>
                      <a:schemeClr val="accent5">
                        <a:lumMod val="40000"/>
                        <a:lumOff val="60000"/>
                      </a:schemeClr>
                    </a:solidFill>
                  </a:tcPr>
                </a:tc>
                <a:extLst>
                  <a:ext uri="{0D108BD9-81ED-4DB2-BD59-A6C34878D82A}">
                    <a16:rowId xmlns="" xmlns:a16="http://schemas.microsoft.com/office/drawing/2014/main" val="10000"/>
                  </a:ext>
                </a:extLst>
              </a:tr>
              <a:tr h="173119">
                <a:tc>
                  <a:txBody>
                    <a:bodyPr/>
                    <a:lstStyle/>
                    <a:p>
                      <a:pPr algn="ctr" fontAlgn="b"/>
                      <a:r>
                        <a:rPr lang="fr-BE" sz="1100" u="none" strike="noStrike" dirty="0">
                          <a:effectLst/>
                        </a:rPr>
                        <a:t>1</a:t>
                      </a:r>
                      <a:endParaRPr lang="fr-BE" sz="1100" b="0" i="0" u="none" strike="noStrike" dirty="0">
                        <a:solidFill>
                          <a:srgbClr val="000000"/>
                        </a:solidFill>
                        <a:effectLst/>
                        <a:latin typeface="Calibri"/>
                      </a:endParaRPr>
                    </a:p>
                  </a:txBody>
                  <a:tcPr marL="9222" marR="9222" marT="9222" marB="0" anchor="b">
                    <a:solidFill>
                      <a:schemeClr val="accent5">
                        <a:lumMod val="40000"/>
                        <a:lumOff val="60000"/>
                      </a:schemeClr>
                    </a:solidFill>
                  </a:tcPr>
                </a:tc>
                <a:tc>
                  <a:txBody>
                    <a:bodyPr/>
                    <a:lstStyle/>
                    <a:p>
                      <a:pPr algn="ctr" fontAlgn="b"/>
                      <a:r>
                        <a:rPr lang="fr-BE" sz="1100" u="none" strike="noStrike" dirty="0">
                          <a:effectLst/>
                        </a:rPr>
                        <a:t>51,0328</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10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0,5</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400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57,5</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250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1</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extLst>
                  <a:ext uri="{0D108BD9-81ED-4DB2-BD59-A6C34878D82A}">
                    <a16:rowId xmlns="" xmlns:a16="http://schemas.microsoft.com/office/drawing/2014/main" val="10001"/>
                  </a:ext>
                </a:extLst>
              </a:tr>
              <a:tr h="173119">
                <a:tc>
                  <a:txBody>
                    <a:bodyPr/>
                    <a:lstStyle/>
                    <a:p>
                      <a:pPr algn="ctr" fontAlgn="b"/>
                      <a:r>
                        <a:rPr lang="fr-BE" sz="1100" u="none" strike="noStrike" dirty="0">
                          <a:effectLst/>
                        </a:rPr>
                        <a:t>2</a:t>
                      </a:r>
                      <a:endParaRPr lang="fr-BE" sz="1100" b="0" i="0" u="none" strike="noStrike" dirty="0">
                        <a:solidFill>
                          <a:srgbClr val="000000"/>
                        </a:solidFill>
                        <a:effectLst/>
                        <a:latin typeface="Calibri"/>
                      </a:endParaRPr>
                    </a:p>
                  </a:txBody>
                  <a:tcPr marL="9222" marR="9222" marT="9222" marB="0" anchor="b">
                    <a:solidFill>
                      <a:schemeClr val="accent5">
                        <a:lumMod val="40000"/>
                        <a:lumOff val="60000"/>
                      </a:schemeClr>
                    </a:solidFill>
                  </a:tcPr>
                </a:tc>
                <a:tc>
                  <a:txBody>
                    <a:bodyPr/>
                    <a:lstStyle/>
                    <a:p>
                      <a:pPr algn="ctr" fontAlgn="b"/>
                      <a:r>
                        <a:rPr lang="fr-BE" sz="1100" u="none" strike="noStrike" dirty="0">
                          <a:effectLst/>
                        </a:rPr>
                        <a:t>27,532</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dirty="0">
                          <a:effectLst/>
                        </a:rPr>
                        <a:t>20</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1</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550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57,5</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185</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1</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extLst>
                  <a:ext uri="{0D108BD9-81ED-4DB2-BD59-A6C34878D82A}">
                    <a16:rowId xmlns="" xmlns:a16="http://schemas.microsoft.com/office/drawing/2014/main" val="10002"/>
                  </a:ext>
                </a:extLst>
              </a:tr>
              <a:tr h="173119">
                <a:tc>
                  <a:txBody>
                    <a:bodyPr/>
                    <a:lstStyle/>
                    <a:p>
                      <a:pPr algn="ctr" fontAlgn="b"/>
                      <a:r>
                        <a:rPr lang="fr-BE" sz="1100" u="none" strike="noStrike" dirty="0">
                          <a:effectLst/>
                        </a:rPr>
                        <a:t>3</a:t>
                      </a:r>
                      <a:endParaRPr lang="fr-BE" sz="1100" b="0" i="0" u="none" strike="noStrike" dirty="0">
                        <a:solidFill>
                          <a:srgbClr val="000000"/>
                        </a:solidFill>
                        <a:effectLst/>
                        <a:latin typeface="Calibri"/>
                      </a:endParaRPr>
                    </a:p>
                  </a:txBody>
                  <a:tcPr marL="9222" marR="9222" marT="9222" marB="0" anchor="b">
                    <a:solidFill>
                      <a:schemeClr val="accent5">
                        <a:lumMod val="40000"/>
                        <a:lumOff val="60000"/>
                      </a:schemeClr>
                    </a:solidFill>
                  </a:tcPr>
                </a:tc>
                <a:tc>
                  <a:txBody>
                    <a:bodyPr/>
                    <a:lstStyle/>
                    <a:p>
                      <a:pPr algn="ctr" fontAlgn="b"/>
                      <a:r>
                        <a:rPr lang="fr-BE" sz="1100" u="none" strike="noStrike" dirty="0">
                          <a:effectLst/>
                        </a:rPr>
                        <a:t>50,5127</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dirty="0">
                          <a:effectLst/>
                        </a:rPr>
                        <a:t>30</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2</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700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35</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250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1</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extLst>
                  <a:ext uri="{0D108BD9-81ED-4DB2-BD59-A6C34878D82A}">
                    <a16:rowId xmlns="" xmlns:a16="http://schemas.microsoft.com/office/drawing/2014/main" val="10003"/>
                  </a:ext>
                </a:extLst>
              </a:tr>
              <a:tr h="173119">
                <a:tc>
                  <a:txBody>
                    <a:bodyPr/>
                    <a:lstStyle/>
                    <a:p>
                      <a:pPr algn="ctr" fontAlgn="b"/>
                      <a:r>
                        <a:rPr lang="fr-BE" sz="1100" u="none" strike="noStrike" dirty="0">
                          <a:effectLst/>
                        </a:rPr>
                        <a:t>4</a:t>
                      </a:r>
                      <a:endParaRPr lang="fr-BE" sz="1100" b="0" i="0" u="none" strike="noStrike" dirty="0">
                        <a:solidFill>
                          <a:srgbClr val="000000"/>
                        </a:solidFill>
                        <a:effectLst/>
                        <a:latin typeface="Calibri"/>
                      </a:endParaRPr>
                    </a:p>
                  </a:txBody>
                  <a:tcPr marL="9222" marR="9222" marT="9222" marB="0" anchor="b">
                    <a:solidFill>
                      <a:schemeClr val="accent5">
                        <a:lumMod val="40000"/>
                        <a:lumOff val="60000"/>
                      </a:schemeClr>
                    </a:solidFill>
                  </a:tcPr>
                </a:tc>
                <a:tc>
                  <a:txBody>
                    <a:bodyPr/>
                    <a:lstStyle/>
                    <a:p>
                      <a:pPr algn="ctr" fontAlgn="b"/>
                      <a:r>
                        <a:rPr lang="fr-BE" sz="1100" u="none" strike="noStrike" dirty="0">
                          <a:effectLst/>
                        </a:rPr>
                        <a:t>5,05833</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dirty="0">
                          <a:effectLst/>
                        </a:rPr>
                        <a:t>10</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2</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400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80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120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1</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extLst>
                  <a:ext uri="{0D108BD9-81ED-4DB2-BD59-A6C34878D82A}">
                    <a16:rowId xmlns="" xmlns:a16="http://schemas.microsoft.com/office/drawing/2014/main" val="10004"/>
                  </a:ext>
                </a:extLst>
              </a:tr>
              <a:tr h="173119">
                <a:tc>
                  <a:txBody>
                    <a:bodyPr/>
                    <a:lstStyle/>
                    <a:p>
                      <a:pPr algn="ctr" fontAlgn="b"/>
                      <a:r>
                        <a:rPr lang="fr-BE" sz="1100" u="none" strike="noStrike" dirty="0">
                          <a:effectLst/>
                        </a:rPr>
                        <a:t>5</a:t>
                      </a:r>
                      <a:endParaRPr lang="fr-BE" sz="1100" b="0" i="0" u="none" strike="noStrike" dirty="0">
                        <a:solidFill>
                          <a:srgbClr val="000000"/>
                        </a:solidFill>
                        <a:effectLst/>
                        <a:latin typeface="Calibri"/>
                      </a:endParaRPr>
                    </a:p>
                  </a:txBody>
                  <a:tcPr marL="9222" marR="9222" marT="9222" marB="0" anchor="b">
                    <a:solidFill>
                      <a:schemeClr val="accent5">
                        <a:lumMod val="40000"/>
                        <a:lumOff val="60000"/>
                      </a:schemeClr>
                    </a:solidFill>
                  </a:tcPr>
                </a:tc>
                <a:tc>
                  <a:txBody>
                    <a:bodyPr/>
                    <a:lstStyle/>
                    <a:p>
                      <a:pPr algn="ctr" fontAlgn="b"/>
                      <a:r>
                        <a:rPr lang="fr-BE" sz="1100" u="none" strike="noStrike">
                          <a:effectLst/>
                        </a:rPr>
                        <a:t>5,007053</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dirty="0">
                          <a:effectLst/>
                        </a:rPr>
                        <a:t>30</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2</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400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35</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120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1</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extLst>
                  <a:ext uri="{0D108BD9-81ED-4DB2-BD59-A6C34878D82A}">
                    <a16:rowId xmlns="" xmlns:a16="http://schemas.microsoft.com/office/drawing/2014/main" val="10005"/>
                  </a:ext>
                </a:extLst>
              </a:tr>
              <a:tr h="173119">
                <a:tc>
                  <a:txBody>
                    <a:bodyPr/>
                    <a:lstStyle/>
                    <a:p>
                      <a:pPr algn="ctr" fontAlgn="b"/>
                      <a:r>
                        <a:rPr lang="fr-BE" sz="1100" u="none" strike="noStrike" dirty="0">
                          <a:effectLst/>
                        </a:rPr>
                        <a:t>6</a:t>
                      </a:r>
                      <a:endParaRPr lang="fr-BE" sz="1100" b="0" i="0" u="none" strike="noStrike" dirty="0">
                        <a:solidFill>
                          <a:srgbClr val="000000"/>
                        </a:solidFill>
                        <a:effectLst/>
                        <a:latin typeface="Calibri"/>
                      </a:endParaRPr>
                    </a:p>
                  </a:txBody>
                  <a:tcPr marL="9222" marR="9222" marT="9222" marB="0" anchor="b">
                    <a:solidFill>
                      <a:schemeClr val="accent5">
                        <a:lumMod val="40000"/>
                        <a:lumOff val="60000"/>
                      </a:schemeClr>
                    </a:solidFill>
                  </a:tcPr>
                </a:tc>
                <a:tc>
                  <a:txBody>
                    <a:bodyPr/>
                    <a:lstStyle/>
                    <a:p>
                      <a:pPr algn="ctr" fontAlgn="b"/>
                      <a:r>
                        <a:rPr lang="fr-BE" sz="1100" u="none" strike="noStrike" dirty="0">
                          <a:effectLst/>
                        </a:rPr>
                        <a:t>50,0675</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dirty="0">
                          <a:effectLst/>
                        </a:rPr>
                        <a:t>30</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dirty="0">
                          <a:effectLst/>
                        </a:rPr>
                        <a:t>0,5</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400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dirty="0">
                          <a:effectLst/>
                        </a:rPr>
                        <a:t>80</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250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1</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extLst>
                  <a:ext uri="{0D108BD9-81ED-4DB2-BD59-A6C34878D82A}">
                    <a16:rowId xmlns="" xmlns:a16="http://schemas.microsoft.com/office/drawing/2014/main" val="10006"/>
                  </a:ext>
                </a:extLst>
              </a:tr>
              <a:tr h="173119">
                <a:tc>
                  <a:txBody>
                    <a:bodyPr/>
                    <a:lstStyle/>
                    <a:p>
                      <a:pPr algn="ctr" fontAlgn="b"/>
                      <a:r>
                        <a:rPr lang="fr-BE" sz="1100" u="none" strike="noStrike" dirty="0">
                          <a:effectLst/>
                        </a:rPr>
                        <a:t>7</a:t>
                      </a:r>
                      <a:endParaRPr lang="fr-BE" sz="1100" b="0" i="0" u="none" strike="noStrike" dirty="0">
                        <a:solidFill>
                          <a:srgbClr val="000000"/>
                        </a:solidFill>
                        <a:effectLst/>
                        <a:latin typeface="Calibri"/>
                      </a:endParaRPr>
                    </a:p>
                  </a:txBody>
                  <a:tcPr marL="9222" marR="9222" marT="9222" marB="0" anchor="b">
                    <a:solidFill>
                      <a:schemeClr val="accent5">
                        <a:lumMod val="40000"/>
                        <a:lumOff val="60000"/>
                      </a:schemeClr>
                    </a:solidFill>
                  </a:tcPr>
                </a:tc>
                <a:tc>
                  <a:txBody>
                    <a:bodyPr/>
                    <a:lstStyle/>
                    <a:p>
                      <a:pPr algn="ctr" fontAlgn="b"/>
                      <a:r>
                        <a:rPr lang="fr-BE" sz="1100" u="none" strike="noStrike">
                          <a:effectLst/>
                        </a:rPr>
                        <a:t>50,03196</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10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dirty="0">
                          <a:effectLst/>
                        </a:rPr>
                        <a:t>0,5</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400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80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120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1</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extLst>
                  <a:ext uri="{0D108BD9-81ED-4DB2-BD59-A6C34878D82A}">
                    <a16:rowId xmlns="" xmlns:a16="http://schemas.microsoft.com/office/drawing/2014/main" val="10007"/>
                  </a:ext>
                </a:extLst>
              </a:tr>
              <a:tr h="173119">
                <a:tc>
                  <a:txBody>
                    <a:bodyPr/>
                    <a:lstStyle/>
                    <a:p>
                      <a:pPr algn="ctr" fontAlgn="b"/>
                      <a:r>
                        <a:rPr lang="fr-BE" sz="1100" u="none" strike="noStrike" dirty="0">
                          <a:effectLst/>
                        </a:rPr>
                        <a:t>8</a:t>
                      </a:r>
                      <a:endParaRPr lang="fr-BE" sz="1100" b="0" i="0" u="none" strike="noStrike" dirty="0">
                        <a:solidFill>
                          <a:srgbClr val="000000"/>
                        </a:solidFill>
                        <a:effectLst/>
                        <a:latin typeface="Calibri"/>
                      </a:endParaRPr>
                    </a:p>
                  </a:txBody>
                  <a:tcPr marL="9222" marR="9222" marT="9222" marB="0" anchor="b">
                    <a:solidFill>
                      <a:schemeClr val="accent5">
                        <a:lumMod val="40000"/>
                        <a:lumOff val="60000"/>
                      </a:schemeClr>
                    </a:solidFill>
                  </a:tcPr>
                </a:tc>
                <a:tc>
                  <a:txBody>
                    <a:bodyPr/>
                    <a:lstStyle/>
                    <a:p>
                      <a:pPr algn="ctr" fontAlgn="b"/>
                      <a:r>
                        <a:rPr lang="fr-BE" sz="1100" u="none" strike="noStrike">
                          <a:effectLst/>
                        </a:rPr>
                        <a:t>27,5644</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dirty="0">
                          <a:effectLst/>
                        </a:rPr>
                        <a:t>20</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dirty="0">
                          <a:effectLst/>
                        </a:rPr>
                        <a:t>1</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550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57,5</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185</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1</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extLst>
                  <a:ext uri="{0D108BD9-81ED-4DB2-BD59-A6C34878D82A}">
                    <a16:rowId xmlns="" xmlns:a16="http://schemas.microsoft.com/office/drawing/2014/main" val="10008"/>
                  </a:ext>
                </a:extLst>
              </a:tr>
              <a:tr h="173119">
                <a:tc>
                  <a:txBody>
                    <a:bodyPr/>
                    <a:lstStyle/>
                    <a:p>
                      <a:pPr algn="ctr" fontAlgn="b"/>
                      <a:r>
                        <a:rPr lang="fr-BE" sz="1100" u="none" strike="noStrike" dirty="0">
                          <a:effectLst/>
                        </a:rPr>
                        <a:t>9</a:t>
                      </a:r>
                      <a:endParaRPr lang="fr-BE" sz="1100" b="0" i="0" u="none" strike="noStrike" dirty="0">
                        <a:solidFill>
                          <a:srgbClr val="000000"/>
                        </a:solidFill>
                        <a:effectLst/>
                        <a:latin typeface="Calibri"/>
                      </a:endParaRPr>
                    </a:p>
                  </a:txBody>
                  <a:tcPr marL="9222" marR="9222" marT="9222" marB="0" anchor="b">
                    <a:solidFill>
                      <a:schemeClr val="accent5">
                        <a:lumMod val="40000"/>
                        <a:lumOff val="60000"/>
                      </a:schemeClr>
                    </a:solidFill>
                  </a:tcPr>
                </a:tc>
                <a:tc>
                  <a:txBody>
                    <a:bodyPr/>
                    <a:lstStyle/>
                    <a:p>
                      <a:pPr algn="ctr" fontAlgn="b"/>
                      <a:r>
                        <a:rPr lang="fr-BE" sz="1100" u="none" strike="noStrike" dirty="0">
                          <a:effectLst/>
                        </a:rPr>
                        <a:t>5,08813</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dirty="0">
                          <a:effectLst/>
                        </a:rPr>
                        <a:t>30</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0,5</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dirty="0">
                          <a:effectLst/>
                        </a:rPr>
                        <a:t>700</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57,5</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120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1</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extLst>
                  <a:ext uri="{0D108BD9-81ED-4DB2-BD59-A6C34878D82A}">
                    <a16:rowId xmlns="" xmlns:a16="http://schemas.microsoft.com/office/drawing/2014/main" val="10009"/>
                  </a:ext>
                </a:extLst>
              </a:tr>
              <a:tr h="173119">
                <a:tc>
                  <a:txBody>
                    <a:bodyPr/>
                    <a:lstStyle/>
                    <a:p>
                      <a:pPr algn="ctr" fontAlgn="b"/>
                      <a:r>
                        <a:rPr lang="fr-BE" sz="1100" u="none" strike="noStrike" dirty="0">
                          <a:effectLst/>
                        </a:rPr>
                        <a:t>10</a:t>
                      </a:r>
                      <a:endParaRPr lang="fr-BE" sz="1100" b="0" i="0" u="none" strike="noStrike" dirty="0">
                        <a:solidFill>
                          <a:srgbClr val="000000"/>
                        </a:solidFill>
                        <a:effectLst/>
                        <a:latin typeface="Calibri"/>
                      </a:endParaRPr>
                    </a:p>
                  </a:txBody>
                  <a:tcPr marL="9222" marR="9222" marT="9222" marB="0" anchor="b">
                    <a:solidFill>
                      <a:schemeClr val="accent5">
                        <a:lumMod val="40000"/>
                        <a:lumOff val="60000"/>
                      </a:schemeClr>
                    </a:solidFill>
                  </a:tcPr>
                </a:tc>
                <a:tc>
                  <a:txBody>
                    <a:bodyPr/>
                    <a:lstStyle/>
                    <a:p>
                      <a:pPr algn="ctr" fontAlgn="b"/>
                      <a:r>
                        <a:rPr lang="fr-BE" sz="1100" u="none" strike="noStrike">
                          <a:effectLst/>
                        </a:rPr>
                        <a:t>5,02385</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30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2</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dirty="0">
                          <a:effectLst/>
                        </a:rPr>
                        <a:t>400</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80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250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1</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extLst>
                  <a:ext uri="{0D108BD9-81ED-4DB2-BD59-A6C34878D82A}">
                    <a16:rowId xmlns="" xmlns:a16="http://schemas.microsoft.com/office/drawing/2014/main" val="10010"/>
                  </a:ext>
                </a:extLst>
              </a:tr>
              <a:tr h="173119">
                <a:tc>
                  <a:txBody>
                    <a:bodyPr/>
                    <a:lstStyle/>
                    <a:p>
                      <a:pPr algn="ctr" fontAlgn="b"/>
                      <a:r>
                        <a:rPr lang="fr-BE" sz="1100" u="none" strike="noStrike" dirty="0">
                          <a:effectLst/>
                        </a:rPr>
                        <a:t>11</a:t>
                      </a:r>
                      <a:endParaRPr lang="fr-BE" sz="1100" b="0" i="0" u="none" strike="noStrike" dirty="0">
                        <a:solidFill>
                          <a:srgbClr val="000000"/>
                        </a:solidFill>
                        <a:effectLst/>
                        <a:latin typeface="Calibri"/>
                      </a:endParaRPr>
                    </a:p>
                  </a:txBody>
                  <a:tcPr marL="9222" marR="9222" marT="9222" marB="0" anchor="b">
                    <a:solidFill>
                      <a:schemeClr val="accent5">
                        <a:lumMod val="40000"/>
                        <a:lumOff val="60000"/>
                      </a:schemeClr>
                    </a:solidFill>
                  </a:tcPr>
                </a:tc>
                <a:tc>
                  <a:txBody>
                    <a:bodyPr/>
                    <a:lstStyle/>
                    <a:p>
                      <a:pPr algn="ctr" fontAlgn="b"/>
                      <a:r>
                        <a:rPr lang="fr-BE" sz="1100" u="none" strike="noStrike">
                          <a:effectLst/>
                        </a:rPr>
                        <a:t>5,0671</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30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0,5</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dirty="0">
                          <a:effectLst/>
                        </a:rPr>
                        <a:t>400</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35</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250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1</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extLst>
                  <a:ext uri="{0D108BD9-81ED-4DB2-BD59-A6C34878D82A}">
                    <a16:rowId xmlns="" xmlns:a16="http://schemas.microsoft.com/office/drawing/2014/main" val="10011"/>
                  </a:ext>
                </a:extLst>
              </a:tr>
              <a:tr h="173119">
                <a:tc>
                  <a:txBody>
                    <a:bodyPr/>
                    <a:lstStyle/>
                    <a:p>
                      <a:pPr algn="ctr" fontAlgn="b"/>
                      <a:r>
                        <a:rPr lang="fr-BE" sz="1100" u="none" strike="noStrike" dirty="0">
                          <a:effectLst/>
                        </a:rPr>
                        <a:t>12</a:t>
                      </a:r>
                      <a:endParaRPr lang="fr-BE" sz="1100" b="0" i="0" u="none" strike="noStrike" dirty="0">
                        <a:solidFill>
                          <a:srgbClr val="000000"/>
                        </a:solidFill>
                        <a:effectLst/>
                        <a:latin typeface="Calibri"/>
                      </a:endParaRPr>
                    </a:p>
                  </a:txBody>
                  <a:tcPr marL="9222" marR="9222" marT="9222" marB="0" anchor="b">
                    <a:solidFill>
                      <a:schemeClr val="accent5">
                        <a:lumMod val="40000"/>
                        <a:lumOff val="60000"/>
                      </a:schemeClr>
                    </a:solidFill>
                  </a:tcPr>
                </a:tc>
                <a:tc>
                  <a:txBody>
                    <a:bodyPr/>
                    <a:lstStyle/>
                    <a:p>
                      <a:pPr algn="ctr" fontAlgn="b"/>
                      <a:r>
                        <a:rPr lang="fr-BE" sz="1100" u="none" strike="noStrike">
                          <a:effectLst/>
                        </a:rPr>
                        <a:t>5,02021</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10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dirty="0">
                          <a:effectLst/>
                        </a:rPr>
                        <a:t>0,5</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dirty="0">
                          <a:effectLst/>
                        </a:rPr>
                        <a:t>700</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dirty="0">
                          <a:effectLst/>
                        </a:rPr>
                        <a:t>35</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250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1</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extLst>
                  <a:ext uri="{0D108BD9-81ED-4DB2-BD59-A6C34878D82A}">
                    <a16:rowId xmlns="" xmlns:a16="http://schemas.microsoft.com/office/drawing/2014/main" val="10012"/>
                  </a:ext>
                </a:extLst>
              </a:tr>
              <a:tr h="173119">
                <a:tc>
                  <a:txBody>
                    <a:bodyPr/>
                    <a:lstStyle/>
                    <a:p>
                      <a:pPr algn="ctr" fontAlgn="b"/>
                      <a:r>
                        <a:rPr lang="fr-BE" sz="1100" u="none" strike="noStrike" dirty="0">
                          <a:effectLst/>
                        </a:rPr>
                        <a:t>13</a:t>
                      </a:r>
                      <a:endParaRPr lang="fr-BE" sz="1100" b="0" i="0" u="none" strike="noStrike" dirty="0">
                        <a:solidFill>
                          <a:srgbClr val="000000"/>
                        </a:solidFill>
                        <a:effectLst/>
                        <a:latin typeface="Calibri"/>
                      </a:endParaRPr>
                    </a:p>
                  </a:txBody>
                  <a:tcPr marL="9222" marR="9222" marT="9222" marB="0" anchor="b">
                    <a:solidFill>
                      <a:schemeClr val="accent5">
                        <a:lumMod val="40000"/>
                        <a:lumOff val="60000"/>
                      </a:schemeClr>
                    </a:solidFill>
                  </a:tcPr>
                </a:tc>
                <a:tc>
                  <a:txBody>
                    <a:bodyPr/>
                    <a:lstStyle/>
                    <a:p>
                      <a:pPr algn="ctr" fontAlgn="b"/>
                      <a:r>
                        <a:rPr lang="fr-BE" sz="1100" u="none" strike="noStrike">
                          <a:effectLst/>
                        </a:rPr>
                        <a:t>50,8555</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10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0,5</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700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dirty="0">
                          <a:effectLst/>
                        </a:rPr>
                        <a:t>35</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120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1</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extLst>
                  <a:ext uri="{0D108BD9-81ED-4DB2-BD59-A6C34878D82A}">
                    <a16:rowId xmlns="" xmlns:a16="http://schemas.microsoft.com/office/drawing/2014/main" val="10013"/>
                  </a:ext>
                </a:extLst>
              </a:tr>
              <a:tr h="173119">
                <a:tc>
                  <a:txBody>
                    <a:bodyPr/>
                    <a:lstStyle/>
                    <a:p>
                      <a:pPr algn="ctr" fontAlgn="b"/>
                      <a:r>
                        <a:rPr lang="fr-BE" sz="1100" u="none" strike="noStrike" dirty="0">
                          <a:effectLst/>
                        </a:rPr>
                        <a:t>14</a:t>
                      </a:r>
                      <a:endParaRPr lang="fr-BE" sz="1100" b="0" i="0" u="none" strike="noStrike" dirty="0">
                        <a:solidFill>
                          <a:srgbClr val="000000"/>
                        </a:solidFill>
                        <a:effectLst/>
                        <a:latin typeface="Calibri"/>
                      </a:endParaRPr>
                    </a:p>
                  </a:txBody>
                  <a:tcPr marL="9222" marR="9222" marT="9222" marB="0" anchor="b">
                    <a:solidFill>
                      <a:schemeClr val="accent5">
                        <a:lumMod val="40000"/>
                        <a:lumOff val="60000"/>
                      </a:schemeClr>
                    </a:solidFill>
                  </a:tcPr>
                </a:tc>
                <a:tc>
                  <a:txBody>
                    <a:bodyPr/>
                    <a:lstStyle/>
                    <a:p>
                      <a:pPr algn="ctr" fontAlgn="b"/>
                      <a:r>
                        <a:rPr lang="fr-BE" sz="1100" u="none" strike="noStrike">
                          <a:effectLst/>
                        </a:rPr>
                        <a:t>50,3337</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10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2</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dirty="0">
                          <a:effectLst/>
                        </a:rPr>
                        <a:t>700</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57,5</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250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1</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extLst>
                  <a:ext uri="{0D108BD9-81ED-4DB2-BD59-A6C34878D82A}">
                    <a16:rowId xmlns="" xmlns:a16="http://schemas.microsoft.com/office/drawing/2014/main" val="10014"/>
                  </a:ext>
                </a:extLst>
              </a:tr>
              <a:tr h="173119">
                <a:tc>
                  <a:txBody>
                    <a:bodyPr/>
                    <a:lstStyle/>
                    <a:p>
                      <a:pPr algn="ctr" fontAlgn="b"/>
                      <a:r>
                        <a:rPr lang="fr-BE" sz="1100" u="none" strike="noStrike" dirty="0">
                          <a:effectLst/>
                        </a:rPr>
                        <a:t>15</a:t>
                      </a:r>
                      <a:endParaRPr lang="fr-BE" sz="1100" b="0" i="0" u="none" strike="noStrike" dirty="0">
                        <a:solidFill>
                          <a:srgbClr val="000000"/>
                        </a:solidFill>
                        <a:effectLst/>
                        <a:latin typeface="Calibri"/>
                      </a:endParaRPr>
                    </a:p>
                  </a:txBody>
                  <a:tcPr marL="9222" marR="9222" marT="9222" marB="0" anchor="b">
                    <a:solidFill>
                      <a:schemeClr val="accent5">
                        <a:lumMod val="40000"/>
                        <a:lumOff val="60000"/>
                      </a:schemeClr>
                    </a:solidFill>
                  </a:tcPr>
                </a:tc>
                <a:tc>
                  <a:txBody>
                    <a:bodyPr/>
                    <a:lstStyle/>
                    <a:p>
                      <a:pPr algn="ctr" fontAlgn="b"/>
                      <a:r>
                        <a:rPr lang="fr-BE" sz="1100" u="none" strike="noStrike">
                          <a:effectLst/>
                        </a:rPr>
                        <a:t>5,3016</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10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2</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dirty="0">
                          <a:effectLst/>
                        </a:rPr>
                        <a:t>700</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dirty="0">
                          <a:effectLst/>
                        </a:rPr>
                        <a:t>80</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250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1</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extLst>
                  <a:ext uri="{0D108BD9-81ED-4DB2-BD59-A6C34878D82A}">
                    <a16:rowId xmlns="" xmlns:a16="http://schemas.microsoft.com/office/drawing/2014/main" val="10015"/>
                  </a:ext>
                </a:extLst>
              </a:tr>
              <a:tr h="173119">
                <a:tc>
                  <a:txBody>
                    <a:bodyPr/>
                    <a:lstStyle/>
                    <a:p>
                      <a:pPr algn="ctr" fontAlgn="b"/>
                      <a:r>
                        <a:rPr lang="fr-BE" sz="1100" u="none" strike="noStrike" dirty="0">
                          <a:effectLst/>
                        </a:rPr>
                        <a:t>16</a:t>
                      </a:r>
                      <a:endParaRPr lang="fr-BE" sz="1100" b="0" i="0" u="none" strike="noStrike" dirty="0">
                        <a:solidFill>
                          <a:srgbClr val="000000"/>
                        </a:solidFill>
                        <a:effectLst/>
                        <a:latin typeface="Calibri"/>
                      </a:endParaRPr>
                    </a:p>
                  </a:txBody>
                  <a:tcPr marL="9222" marR="9222" marT="9222" marB="0" anchor="b">
                    <a:solidFill>
                      <a:schemeClr val="accent5">
                        <a:lumMod val="40000"/>
                        <a:lumOff val="60000"/>
                      </a:schemeClr>
                    </a:solidFill>
                  </a:tcPr>
                </a:tc>
                <a:tc>
                  <a:txBody>
                    <a:bodyPr/>
                    <a:lstStyle/>
                    <a:p>
                      <a:pPr algn="ctr" fontAlgn="b"/>
                      <a:r>
                        <a:rPr lang="fr-BE" sz="1100" u="none" strike="noStrike">
                          <a:effectLst/>
                        </a:rPr>
                        <a:t>50,08459</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10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2</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dirty="0">
                          <a:effectLst/>
                        </a:rPr>
                        <a:t>400</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dirty="0">
                          <a:effectLst/>
                        </a:rPr>
                        <a:t>35</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185</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1</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extLst>
                  <a:ext uri="{0D108BD9-81ED-4DB2-BD59-A6C34878D82A}">
                    <a16:rowId xmlns="" xmlns:a16="http://schemas.microsoft.com/office/drawing/2014/main" val="10016"/>
                  </a:ext>
                </a:extLst>
              </a:tr>
              <a:tr h="173119">
                <a:tc>
                  <a:txBody>
                    <a:bodyPr/>
                    <a:lstStyle/>
                    <a:p>
                      <a:pPr algn="ctr" fontAlgn="b"/>
                      <a:r>
                        <a:rPr lang="fr-BE" sz="1100" u="none" strike="noStrike" dirty="0">
                          <a:effectLst/>
                        </a:rPr>
                        <a:t>17</a:t>
                      </a:r>
                      <a:endParaRPr lang="fr-BE" sz="1100" b="0" i="0" u="none" strike="noStrike" dirty="0">
                        <a:solidFill>
                          <a:srgbClr val="000000"/>
                        </a:solidFill>
                        <a:effectLst/>
                        <a:latin typeface="Calibri"/>
                      </a:endParaRPr>
                    </a:p>
                  </a:txBody>
                  <a:tcPr marL="9222" marR="9222" marT="9222" marB="0" anchor="b">
                    <a:solidFill>
                      <a:schemeClr val="accent5">
                        <a:lumMod val="40000"/>
                        <a:lumOff val="60000"/>
                      </a:schemeClr>
                    </a:solidFill>
                  </a:tcPr>
                </a:tc>
                <a:tc>
                  <a:txBody>
                    <a:bodyPr/>
                    <a:lstStyle/>
                    <a:p>
                      <a:pPr algn="ctr" fontAlgn="b"/>
                      <a:r>
                        <a:rPr lang="fr-BE" sz="1100" u="none" strike="noStrike">
                          <a:effectLst/>
                        </a:rPr>
                        <a:t>4,9426</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10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0,5</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700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dirty="0">
                          <a:effectLst/>
                        </a:rPr>
                        <a:t>80</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dirty="0">
                          <a:effectLst/>
                        </a:rPr>
                        <a:t>185</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dirty="0">
                          <a:effectLst/>
                        </a:rPr>
                        <a:t>1</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extLst>
                  <a:ext uri="{0D108BD9-81ED-4DB2-BD59-A6C34878D82A}">
                    <a16:rowId xmlns="" xmlns:a16="http://schemas.microsoft.com/office/drawing/2014/main" val="10017"/>
                  </a:ext>
                </a:extLst>
              </a:tr>
              <a:tr h="173119">
                <a:tc>
                  <a:txBody>
                    <a:bodyPr/>
                    <a:lstStyle/>
                    <a:p>
                      <a:pPr algn="ctr" fontAlgn="b"/>
                      <a:r>
                        <a:rPr lang="fr-BE" sz="1100" u="none" strike="noStrike" dirty="0">
                          <a:effectLst/>
                        </a:rPr>
                        <a:t>18</a:t>
                      </a:r>
                      <a:endParaRPr lang="fr-BE" sz="1100" b="0" i="0" u="none" strike="noStrike" dirty="0">
                        <a:solidFill>
                          <a:srgbClr val="000000"/>
                        </a:solidFill>
                        <a:effectLst/>
                        <a:latin typeface="Calibri"/>
                      </a:endParaRPr>
                    </a:p>
                  </a:txBody>
                  <a:tcPr marL="9222" marR="9222" marT="9222" marB="0" anchor="b">
                    <a:solidFill>
                      <a:schemeClr val="accent5">
                        <a:lumMod val="40000"/>
                        <a:lumOff val="60000"/>
                      </a:schemeClr>
                    </a:solidFill>
                  </a:tcPr>
                </a:tc>
                <a:tc>
                  <a:txBody>
                    <a:bodyPr/>
                    <a:lstStyle/>
                    <a:p>
                      <a:pPr algn="ctr" fontAlgn="b"/>
                      <a:r>
                        <a:rPr lang="fr-BE" sz="1100" u="none" strike="noStrike">
                          <a:effectLst/>
                        </a:rPr>
                        <a:t>49,9899</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30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0,5</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700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dirty="0">
                          <a:effectLst/>
                        </a:rPr>
                        <a:t>80</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dirty="0">
                          <a:effectLst/>
                        </a:rPr>
                        <a:t>185</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dirty="0">
                          <a:effectLst/>
                        </a:rPr>
                        <a:t>1</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extLst>
                  <a:ext uri="{0D108BD9-81ED-4DB2-BD59-A6C34878D82A}">
                    <a16:rowId xmlns="" xmlns:a16="http://schemas.microsoft.com/office/drawing/2014/main" val="10018"/>
                  </a:ext>
                </a:extLst>
              </a:tr>
              <a:tr h="173119">
                <a:tc>
                  <a:txBody>
                    <a:bodyPr/>
                    <a:lstStyle/>
                    <a:p>
                      <a:pPr algn="ctr" fontAlgn="b"/>
                      <a:r>
                        <a:rPr lang="fr-BE" sz="1100" u="none" strike="noStrike" dirty="0">
                          <a:effectLst/>
                        </a:rPr>
                        <a:t>19</a:t>
                      </a:r>
                      <a:endParaRPr lang="fr-BE" sz="1100" b="0" i="0" u="none" strike="noStrike" dirty="0">
                        <a:solidFill>
                          <a:srgbClr val="000000"/>
                        </a:solidFill>
                        <a:effectLst/>
                        <a:latin typeface="Calibri"/>
                      </a:endParaRPr>
                    </a:p>
                  </a:txBody>
                  <a:tcPr marL="9222" marR="9222" marT="9222" marB="0" anchor="b">
                    <a:solidFill>
                      <a:schemeClr val="accent5">
                        <a:lumMod val="40000"/>
                        <a:lumOff val="60000"/>
                      </a:schemeClr>
                    </a:solidFill>
                  </a:tcPr>
                </a:tc>
                <a:tc>
                  <a:txBody>
                    <a:bodyPr/>
                    <a:lstStyle/>
                    <a:p>
                      <a:pPr algn="ctr" fontAlgn="b"/>
                      <a:r>
                        <a:rPr lang="fr-BE" sz="1100" u="none" strike="noStrike">
                          <a:effectLst/>
                        </a:rPr>
                        <a:t>50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30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2</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700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80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dirty="0">
                          <a:effectLst/>
                        </a:rPr>
                        <a:t>120</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dirty="0">
                          <a:effectLst/>
                        </a:rPr>
                        <a:t>1</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extLst>
                  <a:ext uri="{0D108BD9-81ED-4DB2-BD59-A6C34878D82A}">
                    <a16:rowId xmlns="" xmlns:a16="http://schemas.microsoft.com/office/drawing/2014/main" val="10019"/>
                  </a:ext>
                </a:extLst>
              </a:tr>
              <a:tr h="173119">
                <a:tc>
                  <a:txBody>
                    <a:bodyPr/>
                    <a:lstStyle/>
                    <a:p>
                      <a:pPr algn="ctr" fontAlgn="b"/>
                      <a:r>
                        <a:rPr lang="fr-BE" sz="1100" u="none" strike="noStrike">
                          <a:effectLst/>
                        </a:rPr>
                        <a:t>20</a:t>
                      </a:r>
                      <a:endParaRPr lang="fr-BE" sz="1100" b="0" i="0" u="none" strike="noStrike">
                        <a:solidFill>
                          <a:srgbClr val="000000"/>
                        </a:solidFill>
                        <a:effectLst/>
                        <a:latin typeface="Calibri"/>
                      </a:endParaRPr>
                    </a:p>
                  </a:txBody>
                  <a:tcPr marL="9222" marR="9222" marT="9222" marB="0" anchor="b">
                    <a:solidFill>
                      <a:schemeClr val="accent5">
                        <a:lumMod val="40000"/>
                        <a:lumOff val="60000"/>
                      </a:schemeClr>
                    </a:solidFill>
                  </a:tcPr>
                </a:tc>
                <a:tc>
                  <a:txBody>
                    <a:bodyPr/>
                    <a:lstStyle/>
                    <a:p>
                      <a:pPr algn="ctr" fontAlgn="b"/>
                      <a:r>
                        <a:rPr lang="fr-BE" sz="1100" u="none" strike="noStrike">
                          <a:effectLst/>
                        </a:rPr>
                        <a:t>27,52</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20</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1,25</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dirty="0">
                          <a:effectLst/>
                        </a:rPr>
                        <a:t>550</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a:effectLst/>
                        </a:rPr>
                        <a:t>57,5</a:t>
                      </a:r>
                      <a:endParaRPr lang="fr-BE" sz="1100" b="0" i="0" u="none" strike="noStrike">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dirty="0">
                          <a:effectLst/>
                        </a:rPr>
                        <a:t>185</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tc>
                  <a:txBody>
                    <a:bodyPr/>
                    <a:lstStyle/>
                    <a:p>
                      <a:pPr algn="ctr" fontAlgn="b"/>
                      <a:r>
                        <a:rPr lang="fr-BE" sz="1100" u="none" strike="noStrike" dirty="0">
                          <a:effectLst/>
                        </a:rPr>
                        <a:t>1</a:t>
                      </a:r>
                      <a:endParaRPr lang="fr-BE" sz="1100" b="0" i="0" u="none" strike="noStrike" dirty="0">
                        <a:solidFill>
                          <a:srgbClr val="000000"/>
                        </a:solidFill>
                        <a:effectLst/>
                        <a:latin typeface="Calibri"/>
                      </a:endParaRPr>
                    </a:p>
                  </a:txBody>
                  <a:tcPr marL="9222" marR="9222" marT="9222" marB="0" anchor="b">
                    <a:solidFill>
                      <a:schemeClr val="accent4">
                        <a:lumMod val="20000"/>
                        <a:lumOff val="80000"/>
                      </a:schemeClr>
                    </a:solidFill>
                  </a:tcPr>
                </a:tc>
                <a:extLst>
                  <a:ext uri="{0D108BD9-81ED-4DB2-BD59-A6C34878D82A}">
                    <a16:rowId xmlns="" xmlns:a16="http://schemas.microsoft.com/office/drawing/2014/main" val="10020"/>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2091997148"/>
              </p:ext>
            </p:extLst>
          </p:nvPr>
        </p:nvGraphicFramePr>
        <p:xfrm>
          <a:off x="6305466" y="1617178"/>
          <a:ext cx="5743576" cy="3305833"/>
        </p:xfrm>
        <a:graphic>
          <a:graphicData uri="http://schemas.openxmlformats.org/drawingml/2006/table">
            <a:tbl>
              <a:tblPr>
                <a:tableStyleId>{5C22544A-7EE6-4342-B048-85BDC9FD1C3A}</a:tableStyleId>
              </a:tblPr>
              <a:tblGrid>
                <a:gridCol w="471528">
                  <a:extLst>
                    <a:ext uri="{9D8B030D-6E8A-4147-A177-3AD203B41FA5}">
                      <a16:colId xmlns="" xmlns:a16="http://schemas.microsoft.com/office/drawing/2014/main" val="20000"/>
                    </a:ext>
                  </a:extLst>
                </a:gridCol>
                <a:gridCol w="1203165">
                  <a:extLst>
                    <a:ext uri="{9D8B030D-6E8A-4147-A177-3AD203B41FA5}">
                      <a16:colId xmlns="" xmlns:a16="http://schemas.microsoft.com/office/drawing/2014/main" val="20001"/>
                    </a:ext>
                  </a:extLst>
                </a:gridCol>
                <a:gridCol w="558231">
                  <a:extLst>
                    <a:ext uri="{9D8B030D-6E8A-4147-A177-3AD203B41FA5}">
                      <a16:colId xmlns="" xmlns:a16="http://schemas.microsoft.com/office/drawing/2014/main" val="20002"/>
                    </a:ext>
                  </a:extLst>
                </a:gridCol>
                <a:gridCol w="809435">
                  <a:extLst>
                    <a:ext uri="{9D8B030D-6E8A-4147-A177-3AD203B41FA5}">
                      <a16:colId xmlns="" xmlns:a16="http://schemas.microsoft.com/office/drawing/2014/main" val="20003"/>
                    </a:ext>
                  </a:extLst>
                </a:gridCol>
                <a:gridCol w="809435">
                  <a:extLst>
                    <a:ext uri="{9D8B030D-6E8A-4147-A177-3AD203B41FA5}">
                      <a16:colId xmlns="" xmlns:a16="http://schemas.microsoft.com/office/drawing/2014/main" val="20004"/>
                    </a:ext>
                  </a:extLst>
                </a:gridCol>
                <a:gridCol w="781523">
                  <a:extLst>
                    <a:ext uri="{9D8B030D-6E8A-4147-A177-3AD203B41FA5}">
                      <a16:colId xmlns="" xmlns:a16="http://schemas.microsoft.com/office/drawing/2014/main" val="20005"/>
                    </a:ext>
                  </a:extLst>
                </a:gridCol>
                <a:gridCol w="679181">
                  <a:extLst>
                    <a:ext uri="{9D8B030D-6E8A-4147-A177-3AD203B41FA5}">
                      <a16:colId xmlns="" xmlns:a16="http://schemas.microsoft.com/office/drawing/2014/main" val="20006"/>
                    </a:ext>
                  </a:extLst>
                </a:gridCol>
                <a:gridCol w="431078">
                  <a:extLst>
                    <a:ext uri="{9D8B030D-6E8A-4147-A177-3AD203B41FA5}">
                      <a16:colId xmlns="" xmlns:a16="http://schemas.microsoft.com/office/drawing/2014/main" val="20007"/>
                    </a:ext>
                  </a:extLst>
                </a:gridCol>
              </a:tblGrid>
              <a:tr h="332694">
                <a:tc>
                  <a:txBody>
                    <a:bodyPr/>
                    <a:lstStyle/>
                    <a:p>
                      <a:pPr algn="ctr" fontAlgn="b"/>
                      <a:r>
                        <a:rPr lang="fr-BE" sz="1100" b="1" u="none" strike="noStrike" dirty="0" err="1">
                          <a:effectLst/>
                        </a:rPr>
                        <a:t>Exp</a:t>
                      </a:r>
                      <a:endParaRPr lang="fr-BE" sz="1100" b="1" i="0" u="none" strike="noStrike" dirty="0">
                        <a:solidFill>
                          <a:srgbClr val="000000"/>
                        </a:solidFill>
                        <a:effectLst/>
                        <a:latin typeface="Calibri"/>
                      </a:endParaRPr>
                    </a:p>
                  </a:txBody>
                  <a:tcPr marL="9525" marR="9525" marT="9525" marB="0" anchor="b">
                    <a:solidFill>
                      <a:schemeClr val="accent5">
                        <a:lumMod val="40000"/>
                        <a:lumOff val="60000"/>
                      </a:schemeClr>
                    </a:solidFill>
                  </a:tcPr>
                </a:tc>
                <a:tc>
                  <a:txBody>
                    <a:bodyPr/>
                    <a:lstStyle/>
                    <a:p>
                      <a:pPr algn="ctr" fontAlgn="b"/>
                      <a:r>
                        <a:rPr lang="fr-BE" sz="1100" b="1" u="none" strike="noStrike" dirty="0" err="1">
                          <a:effectLst/>
                        </a:rPr>
                        <a:t>Lipids</a:t>
                      </a:r>
                      <a:r>
                        <a:rPr lang="fr-BE" sz="1100" b="1" u="none" strike="noStrike" dirty="0">
                          <a:effectLst/>
                        </a:rPr>
                        <a:t> concentration (</a:t>
                      </a:r>
                      <a:r>
                        <a:rPr lang="fr-BE" sz="1100" b="1" u="none" strike="noStrike" dirty="0" err="1">
                          <a:effectLst/>
                        </a:rPr>
                        <a:t>mM</a:t>
                      </a:r>
                      <a:r>
                        <a:rPr lang="fr-BE" sz="1100" b="1" u="none" strike="noStrike" dirty="0">
                          <a:effectLst/>
                        </a:rPr>
                        <a:t> )</a:t>
                      </a:r>
                      <a:endParaRPr lang="fr-BE" sz="1100" b="1" i="0" u="none" strike="noStrike" dirty="0">
                        <a:solidFill>
                          <a:srgbClr val="000000"/>
                        </a:solidFill>
                        <a:effectLst/>
                        <a:latin typeface="Calibri"/>
                      </a:endParaRPr>
                    </a:p>
                  </a:txBody>
                  <a:tcPr marL="9525" marR="9525" marT="9525" marB="0" anchor="b">
                    <a:solidFill>
                      <a:schemeClr val="accent5">
                        <a:lumMod val="40000"/>
                        <a:lumOff val="60000"/>
                      </a:schemeClr>
                    </a:solidFill>
                  </a:tcPr>
                </a:tc>
                <a:tc>
                  <a:txBody>
                    <a:bodyPr/>
                    <a:lstStyle/>
                    <a:p>
                      <a:pPr algn="ctr" fontAlgn="b"/>
                      <a:r>
                        <a:rPr lang="fr-BE" sz="1100" b="1" u="none" strike="noStrike" dirty="0">
                          <a:effectLst/>
                        </a:rPr>
                        <a:t>Volume (</a:t>
                      </a:r>
                      <a:r>
                        <a:rPr lang="fr-BE" sz="1100" b="1" u="none" strike="noStrike" dirty="0" err="1">
                          <a:effectLst/>
                        </a:rPr>
                        <a:t>mL</a:t>
                      </a:r>
                      <a:r>
                        <a:rPr lang="fr-BE" sz="1100" b="1" u="none" strike="noStrike" dirty="0">
                          <a:effectLst/>
                        </a:rPr>
                        <a:t>)</a:t>
                      </a:r>
                      <a:endParaRPr lang="fr-BE" sz="1100" b="1" i="0" u="none" strike="noStrike" dirty="0">
                        <a:solidFill>
                          <a:srgbClr val="000000"/>
                        </a:solidFill>
                        <a:effectLst/>
                        <a:latin typeface="Calibri"/>
                      </a:endParaRPr>
                    </a:p>
                  </a:txBody>
                  <a:tcPr marL="9525" marR="9525" marT="9525" marB="0" anchor="b">
                    <a:solidFill>
                      <a:schemeClr val="accent5">
                        <a:lumMod val="40000"/>
                        <a:lumOff val="60000"/>
                      </a:schemeClr>
                    </a:solidFill>
                  </a:tcPr>
                </a:tc>
                <a:tc>
                  <a:txBody>
                    <a:bodyPr/>
                    <a:lstStyle/>
                    <a:p>
                      <a:pPr algn="ctr" fontAlgn="b"/>
                      <a:r>
                        <a:rPr lang="fr-BE" sz="1100" b="1" u="none" strike="noStrike" dirty="0">
                          <a:effectLst/>
                        </a:rPr>
                        <a:t>Contact time (h)</a:t>
                      </a:r>
                      <a:endParaRPr lang="fr-BE" sz="1100" b="1" i="0" u="none" strike="noStrike" dirty="0">
                        <a:solidFill>
                          <a:srgbClr val="000000"/>
                        </a:solidFill>
                        <a:effectLst/>
                        <a:latin typeface="Calibri"/>
                      </a:endParaRPr>
                    </a:p>
                  </a:txBody>
                  <a:tcPr marL="9525" marR="9525" marT="9525" marB="0" anchor="b">
                    <a:solidFill>
                      <a:schemeClr val="accent5">
                        <a:lumMod val="40000"/>
                        <a:lumOff val="60000"/>
                      </a:schemeClr>
                    </a:solidFill>
                  </a:tcPr>
                </a:tc>
                <a:tc>
                  <a:txBody>
                    <a:bodyPr/>
                    <a:lstStyle/>
                    <a:p>
                      <a:pPr algn="ctr" fontAlgn="b"/>
                      <a:r>
                        <a:rPr lang="fr-BE" sz="1100" b="1" u="none" strike="noStrike" dirty="0">
                          <a:effectLst/>
                        </a:rPr>
                        <a:t>Agitation rate (</a:t>
                      </a:r>
                      <a:r>
                        <a:rPr lang="fr-BE" sz="1100" b="1" u="none" strike="noStrike" dirty="0" err="1">
                          <a:effectLst/>
                        </a:rPr>
                        <a:t>rpm</a:t>
                      </a:r>
                      <a:r>
                        <a:rPr lang="fr-BE" sz="1100" b="1" u="none" strike="noStrike" dirty="0">
                          <a:effectLst/>
                        </a:rPr>
                        <a:t>)</a:t>
                      </a:r>
                      <a:endParaRPr lang="fr-BE" sz="1100" b="1" i="0" u="none" strike="noStrike" dirty="0">
                        <a:solidFill>
                          <a:srgbClr val="000000"/>
                        </a:solidFill>
                        <a:effectLst/>
                        <a:latin typeface="Calibri"/>
                      </a:endParaRPr>
                    </a:p>
                  </a:txBody>
                  <a:tcPr marL="9525" marR="9525" marT="9525" marB="0" anchor="b">
                    <a:solidFill>
                      <a:schemeClr val="accent5">
                        <a:lumMod val="40000"/>
                        <a:lumOff val="60000"/>
                      </a:schemeClr>
                    </a:solidFill>
                  </a:tcPr>
                </a:tc>
                <a:tc>
                  <a:txBody>
                    <a:bodyPr/>
                    <a:lstStyle/>
                    <a:p>
                      <a:pPr algn="ctr" fontAlgn="b"/>
                      <a:r>
                        <a:rPr lang="fr-BE" sz="1100" b="1" u="none" strike="noStrike" dirty="0" err="1">
                          <a:effectLst/>
                        </a:rPr>
                        <a:t>Temperature</a:t>
                      </a:r>
                      <a:r>
                        <a:rPr lang="fr-BE" sz="1100" b="1" u="none" strike="noStrike" dirty="0">
                          <a:effectLst/>
                        </a:rPr>
                        <a:t> (°C)</a:t>
                      </a:r>
                      <a:endParaRPr lang="fr-BE" sz="1100" b="1" i="0" u="none" strike="noStrike" dirty="0">
                        <a:solidFill>
                          <a:srgbClr val="000000"/>
                        </a:solidFill>
                        <a:effectLst/>
                        <a:latin typeface="Calibri"/>
                      </a:endParaRPr>
                    </a:p>
                  </a:txBody>
                  <a:tcPr marL="9525" marR="9525" marT="9525" marB="0" anchor="b">
                    <a:solidFill>
                      <a:schemeClr val="accent5">
                        <a:lumMod val="40000"/>
                        <a:lumOff val="60000"/>
                      </a:schemeClr>
                    </a:solidFill>
                  </a:tcPr>
                </a:tc>
                <a:tc>
                  <a:txBody>
                    <a:bodyPr/>
                    <a:lstStyle/>
                    <a:p>
                      <a:pPr algn="ctr" fontAlgn="b"/>
                      <a:r>
                        <a:rPr lang="fr-BE" sz="1100" b="1" u="none" strike="noStrike" dirty="0">
                          <a:effectLst/>
                        </a:rPr>
                        <a:t>Pressure (bars)</a:t>
                      </a:r>
                      <a:endParaRPr lang="fr-BE" sz="1100" b="1" i="0" u="none" strike="noStrike" dirty="0">
                        <a:solidFill>
                          <a:srgbClr val="000000"/>
                        </a:solidFill>
                        <a:effectLst/>
                        <a:latin typeface="Calibri"/>
                      </a:endParaRPr>
                    </a:p>
                  </a:txBody>
                  <a:tcPr marL="9525" marR="9525" marT="9525" marB="0" anchor="b">
                    <a:solidFill>
                      <a:schemeClr val="accent5">
                        <a:lumMod val="40000"/>
                        <a:lumOff val="60000"/>
                      </a:schemeClr>
                    </a:solidFill>
                  </a:tcPr>
                </a:tc>
                <a:tc>
                  <a:txBody>
                    <a:bodyPr/>
                    <a:lstStyle/>
                    <a:p>
                      <a:pPr algn="ctr" fontAlgn="b"/>
                      <a:r>
                        <a:rPr lang="fr-BE" sz="1100" b="1" u="none" strike="noStrike" dirty="0">
                          <a:effectLst/>
                        </a:rPr>
                        <a:t>Block</a:t>
                      </a:r>
                      <a:endParaRPr lang="fr-BE" sz="1100" b="1" i="0" u="none" strike="noStrike" dirty="0">
                        <a:solidFill>
                          <a:srgbClr val="000000"/>
                        </a:solidFill>
                        <a:effectLst/>
                        <a:latin typeface="Calibri"/>
                      </a:endParaRPr>
                    </a:p>
                  </a:txBody>
                  <a:tcPr marL="9525" marR="9525" marT="9525" marB="0" anchor="b">
                    <a:solidFill>
                      <a:schemeClr val="accent5">
                        <a:lumMod val="40000"/>
                        <a:lumOff val="60000"/>
                      </a:schemeClr>
                    </a:solidFill>
                  </a:tcPr>
                </a:tc>
                <a:extLst>
                  <a:ext uri="{0D108BD9-81ED-4DB2-BD59-A6C34878D82A}">
                    <a16:rowId xmlns="" xmlns:a16="http://schemas.microsoft.com/office/drawing/2014/main" val="10000"/>
                  </a:ext>
                </a:extLst>
              </a:tr>
              <a:tr h="211502">
                <a:tc>
                  <a:txBody>
                    <a:bodyPr/>
                    <a:lstStyle/>
                    <a:p>
                      <a:pPr algn="ctr" fontAlgn="b"/>
                      <a:r>
                        <a:rPr lang="fr-BE" sz="1100" u="none" strike="noStrike" dirty="0">
                          <a:effectLst/>
                        </a:rPr>
                        <a:t>1</a:t>
                      </a:r>
                      <a:endParaRPr lang="fr-BE" sz="1100" b="0" i="0" u="none" strike="noStrike" dirty="0">
                        <a:solidFill>
                          <a:srgbClr val="000000"/>
                        </a:solidFill>
                        <a:effectLst/>
                        <a:latin typeface="Calibri"/>
                      </a:endParaRPr>
                    </a:p>
                  </a:txBody>
                  <a:tcPr marL="9525" marR="9525" marT="9525" marB="0" anchor="b">
                    <a:solidFill>
                      <a:schemeClr val="accent5">
                        <a:lumMod val="40000"/>
                        <a:lumOff val="60000"/>
                      </a:schemeClr>
                    </a:solidFill>
                  </a:tcPr>
                </a:tc>
                <a:tc>
                  <a:txBody>
                    <a:bodyPr/>
                    <a:lstStyle/>
                    <a:p>
                      <a:pPr algn="ctr" fontAlgn="b"/>
                      <a:r>
                        <a:rPr lang="fr-BE" sz="1100" u="none" strike="noStrike" dirty="0">
                          <a:effectLst/>
                        </a:rPr>
                        <a:t>30,0008648</a:t>
                      </a:r>
                      <a:endParaRPr lang="fr-BE" sz="1100" b="0" i="0" u="none" strike="noStrike" dirty="0">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15</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0,5</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600</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80</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200</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2</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extLst>
                  <a:ext uri="{0D108BD9-81ED-4DB2-BD59-A6C34878D82A}">
                    <a16:rowId xmlns="" xmlns:a16="http://schemas.microsoft.com/office/drawing/2014/main" val="10001"/>
                  </a:ext>
                </a:extLst>
              </a:tr>
              <a:tr h="211502">
                <a:tc>
                  <a:txBody>
                    <a:bodyPr/>
                    <a:lstStyle/>
                    <a:p>
                      <a:pPr algn="ctr" fontAlgn="b"/>
                      <a:r>
                        <a:rPr lang="fr-BE" sz="1100" u="none" strike="noStrike" dirty="0">
                          <a:effectLst/>
                        </a:rPr>
                        <a:t>2</a:t>
                      </a:r>
                      <a:endParaRPr lang="fr-BE" sz="1100" b="0" i="0" u="none" strike="noStrike" dirty="0">
                        <a:solidFill>
                          <a:srgbClr val="000000"/>
                        </a:solidFill>
                        <a:effectLst/>
                        <a:latin typeface="Calibri"/>
                      </a:endParaRPr>
                    </a:p>
                  </a:txBody>
                  <a:tcPr marL="9525" marR="9525" marT="9525" marB="0" anchor="b">
                    <a:solidFill>
                      <a:schemeClr val="accent5">
                        <a:lumMod val="40000"/>
                        <a:lumOff val="60000"/>
                      </a:schemeClr>
                    </a:solidFill>
                  </a:tcPr>
                </a:tc>
                <a:tc>
                  <a:txBody>
                    <a:bodyPr/>
                    <a:lstStyle/>
                    <a:p>
                      <a:pPr algn="ctr" fontAlgn="b"/>
                      <a:r>
                        <a:rPr lang="fr-BE" sz="1100" u="none" strike="noStrike" dirty="0">
                          <a:effectLst/>
                        </a:rPr>
                        <a:t>29,9407</a:t>
                      </a:r>
                      <a:endParaRPr lang="fr-BE" sz="1100" b="0" i="0" u="none" strike="noStrike" dirty="0">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15</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0,5</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600</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50</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120</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2</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extLst>
                  <a:ext uri="{0D108BD9-81ED-4DB2-BD59-A6C34878D82A}">
                    <a16:rowId xmlns="" xmlns:a16="http://schemas.microsoft.com/office/drawing/2014/main" val="10002"/>
                  </a:ext>
                </a:extLst>
              </a:tr>
              <a:tr h="211502">
                <a:tc>
                  <a:txBody>
                    <a:bodyPr/>
                    <a:lstStyle/>
                    <a:p>
                      <a:pPr algn="ctr" fontAlgn="b"/>
                      <a:r>
                        <a:rPr lang="fr-BE" sz="1100" u="none" strike="noStrike" dirty="0">
                          <a:effectLst/>
                        </a:rPr>
                        <a:t>3</a:t>
                      </a:r>
                      <a:endParaRPr lang="fr-BE" sz="1100" b="0" i="0" u="none" strike="noStrike" dirty="0">
                        <a:solidFill>
                          <a:srgbClr val="000000"/>
                        </a:solidFill>
                        <a:effectLst/>
                        <a:latin typeface="Calibri"/>
                      </a:endParaRPr>
                    </a:p>
                  </a:txBody>
                  <a:tcPr marL="9525" marR="9525" marT="9525" marB="0" anchor="b">
                    <a:solidFill>
                      <a:schemeClr val="accent5">
                        <a:lumMod val="40000"/>
                        <a:lumOff val="60000"/>
                      </a:schemeClr>
                    </a:solidFill>
                  </a:tcPr>
                </a:tc>
                <a:tc>
                  <a:txBody>
                    <a:bodyPr/>
                    <a:lstStyle/>
                    <a:p>
                      <a:pPr algn="ctr" fontAlgn="b"/>
                      <a:r>
                        <a:rPr lang="fr-BE" sz="1100" u="none" strike="noStrike" dirty="0">
                          <a:effectLst/>
                        </a:rPr>
                        <a:t>5,05938</a:t>
                      </a:r>
                      <a:endParaRPr lang="fr-BE" sz="1100" b="0" i="0" u="none" strike="noStrike" dirty="0">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15</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0,5</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400</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59</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120</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2</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extLst>
                  <a:ext uri="{0D108BD9-81ED-4DB2-BD59-A6C34878D82A}">
                    <a16:rowId xmlns="" xmlns:a16="http://schemas.microsoft.com/office/drawing/2014/main" val="10003"/>
                  </a:ext>
                </a:extLst>
              </a:tr>
              <a:tr h="211502">
                <a:tc>
                  <a:txBody>
                    <a:bodyPr/>
                    <a:lstStyle/>
                    <a:p>
                      <a:pPr algn="ctr" fontAlgn="b"/>
                      <a:r>
                        <a:rPr lang="fr-BE" sz="1100" u="none" strike="noStrike" dirty="0">
                          <a:effectLst/>
                        </a:rPr>
                        <a:t>4</a:t>
                      </a:r>
                      <a:endParaRPr lang="fr-BE" sz="1100" b="0" i="0" u="none" strike="noStrike" dirty="0">
                        <a:solidFill>
                          <a:srgbClr val="000000"/>
                        </a:solidFill>
                        <a:effectLst/>
                        <a:latin typeface="Calibri"/>
                      </a:endParaRPr>
                    </a:p>
                  </a:txBody>
                  <a:tcPr marL="9525" marR="9525" marT="9525" marB="0" anchor="b">
                    <a:solidFill>
                      <a:schemeClr val="accent5">
                        <a:lumMod val="40000"/>
                        <a:lumOff val="60000"/>
                      </a:schemeClr>
                    </a:solidFill>
                  </a:tcPr>
                </a:tc>
                <a:tc>
                  <a:txBody>
                    <a:bodyPr/>
                    <a:lstStyle/>
                    <a:p>
                      <a:pPr algn="ctr" fontAlgn="b"/>
                      <a:r>
                        <a:rPr lang="fr-BE" sz="1100" u="none" strike="noStrike">
                          <a:effectLst/>
                        </a:rPr>
                        <a:t>5,03745</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30</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0,5</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dirty="0">
                          <a:effectLst/>
                        </a:rPr>
                        <a:t>600</a:t>
                      </a:r>
                      <a:endParaRPr lang="fr-BE" sz="1100" b="0" i="0" u="none" strike="noStrike" dirty="0">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80</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120</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2</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extLst>
                  <a:ext uri="{0D108BD9-81ED-4DB2-BD59-A6C34878D82A}">
                    <a16:rowId xmlns="" xmlns:a16="http://schemas.microsoft.com/office/drawing/2014/main" val="10004"/>
                  </a:ext>
                </a:extLst>
              </a:tr>
              <a:tr h="211502">
                <a:tc>
                  <a:txBody>
                    <a:bodyPr/>
                    <a:lstStyle/>
                    <a:p>
                      <a:pPr algn="ctr" fontAlgn="b"/>
                      <a:r>
                        <a:rPr lang="fr-BE" sz="1100" u="none" strike="noStrike" dirty="0">
                          <a:effectLst/>
                        </a:rPr>
                        <a:t>5</a:t>
                      </a:r>
                      <a:endParaRPr lang="fr-BE" sz="1100" b="0" i="0" u="none" strike="noStrike" dirty="0">
                        <a:solidFill>
                          <a:srgbClr val="000000"/>
                        </a:solidFill>
                        <a:effectLst/>
                        <a:latin typeface="Calibri"/>
                      </a:endParaRPr>
                    </a:p>
                  </a:txBody>
                  <a:tcPr marL="9525" marR="9525" marT="9525" marB="0" anchor="b">
                    <a:solidFill>
                      <a:schemeClr val="accent5">
                        <a:lumMod val="40000"/>
                        <a:lumOff val="60000"/>
                      </a:schemeClr>
                    </a:solidFill>
                  </a:tcPr>
                </a:tc>
                <a:tc>
                  <a:txBody>
                    <a:bodyPr/>
                    <a:lstStyle/>
                    <a:p>
                      <a:pPr algn="ctr" fontAlgn="b"/>
                      <a:r>
                        <a:rPr lang="fr-BE" sz="1100" u="none" strike="noStrike" dirty="0">
                          <a:effectLst/>
                        </a:rPr>
                        <a:t>4,9897</a:t>
                      </a:r>
                      <a:endParaRPr lang="fr-BE" sz="1100" b="0" i="0" u="none" strike="noStrike" dirty="0">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30</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0,5</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400</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80</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160</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2</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extLst>
                  <a:ext uri="{0D108BD9-81ED-4DB2-BD59-A6C34878D82A}">
                    <a16:rowId xmlns="" xmlns:a16="http://schemas.microsoft.com/office/drawing/2014/main" val="10005"/>
                  </a:ext>
                </a:extLst>
              </a:tr>
              <a:tr h="211502">
                <a:tc>
                  <a:txBody>
                    <a:bodyPr/>
                    <a:lstStyle/>
                    <a:p>
                      <a:pPr algn="ctr" fontAlgn="b"/>
                      <a:r>
                        <a:rPr lang="fr-BE" sz="1100" u="none" strike="noStrike" dirty="0">
                          <a:effectLst/>
                        </a:rPr>
                        <a:t>6</a:t>
                      </a:r>
                      <a:endParaRPr lang="fr-BE" sz="1100" b="0" i="0" u="none" strike="noStrike" dirty="0">
                        <a:solidFill>
                          <a:srgbClr val="000000"/>
                        </a:solidFill>
                        <a:effectLst/>
                        <a:latin typeface="Calibri"/>
                      </a:endParaRPr>
                    </a:p>
                  </a:txBody>
                  <a:tcPr marL="9525" marR="9525" marT="9525" marB="0" anchor="b">
                    <a:solidFill>
                      <a:schemeClr val="accent5">
                        <a:lumMod val="40000"/>
                        <a:lumOff val="60000"/>
                      </a:schemeClr>
                    </a:solidFill>
                  </a:tcPr>
                </a:tc>
                <a:tc>
                  <a:txBody>
                    <a:bodyPr/>
                    <a:lstStyle/>
                    <a:p>
                      <a:pPr algn="ctr" fontAlgn="b"/>
                      <a:r>
                        <a:rPr lang="fr-BE" sz="1100" u="none" strike="noStrike" dirty="0">
                          <a:effectLst/>
                        </a:rPr>
                        <a:t>29,9572</a:t>
                      </a:r>
                      <a:endParaRPr lang="fr-BE" sz="1100" b="0" i="0" u="none" strike="noStrike" dirty="0">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dirty="0">
                          <a:effectLst/>
                        </a:rPr>
                        <a:t>30</a:t>
                      </a:r>
                      <a:endParaRPr lang="fr-BE" sz="1100" b="0" i="0" u="none" strike="noStrike" dirty="0">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dirty="0">
                          <a:effectLst/>
                        </a:rPr>
                        <a:t>0,5</a:t>
                      </a:r>
                      <a:endParaRPr lang="fr-BE" sz="1100" b="0" i="0" u="none" strike="noStrike" dirty="0">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400</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60,35</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120</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2</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extLst>
                  <a:ext uri="{0D108BD9-81ED-4DB2-BD59-A6C34878D82A}">
                    <a16:rowId xmlns="" xmlns:a16="http://schemas.microsoft.com/office/drawing/2014/main" val="10006"/>
                  </a:ext>
                </a:extLst>
              </a:tr>
              <a:tr h="211502">
                <a:tc>
                  <a:txBody>
                    <a:bodyPr/>
                    <a:lstStyle/>
                    <a:p>
                      <a:pPr algn="ctr" fontAlgn="b"/>
                      <a:r>
                        <a:rPr lang="fr-BE" sz="1100" u="none" strike="noStrike" dirty="0">
                          <a:effectLst/>
                        </a:rPr>
                        <a:t>7</a:t>
                      </a:r>
                      <a:endParaRPr lang="fr-BE" sz="1100" b="0" i="0" u="none" strike="noStrike" dirty="0">
                        <a:solidFill>
                          <a:srgbClr val="000000"/>
                        </a:solidFill>
                        <a:effectLst/>
                        <a:latin typeface="Calibri"/>
                      </a:endParaRPr>
                    </a:p>
                  </a:txBody>
                  <a:tcPr marL="9525" marR="9525" marT="9525" marB="0" anchor="b">
                    <a:solidFill>
                      <a:schemeClr val="accent5">
                        <a:lumMod val="40000"/>
                        <a:lumOff val="60000"/>
                      </a:schemeClr>
                    </a:solidFill>
                  </a:tcPr>
                </a:tc>
                <a:tc>
                  <a:txBody>
                    <a:bodyPr/>
                    <a:lstStyle/>
                    <a:p>
                      <a:pPr algn="ctr" fontAlgn="b"/>
                      <a:r>
                        <a:rPr lang="fr-BE" sz="1100" u="none" strike="noStrike" dirty="0">
                          <a:effectLst/>
                        </a:rPr>
                        <a:t>5,01582</a:t>
                      </a:r>
                      <a:endParaRPr lang="fr-BE" sz="1100" b="0" i="0" u="none" strike="noStrike" dirty="0">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15</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0,5</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400</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50</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200</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2</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extLst>
                  <a:ext uri="{0D108BD9-81ED-4DB2-BD59-A6C34878D82A}">
                    <a16:rowId xmlns="" xmlns:a16="http://schemas.microsoft.com/office/drawing/2014/main" val="10007"/>
                  </a:ext>
                </a:extLst>
              </a:tr>
              <a:tr h="211502">
                <a:tc>
                  <a:txBody>
                    <a:bodyPr/>
                    <a:lstStyle/>
                    <a:p>
                      <a:pPr algn="ctr" fontAlgn="b"/>
                      <a:r>
                        <a:rPr lang="fr-BE" sz="1100" u="none" strike="noStrike" dirty="0">
                          <a:effectLst/>
                        </a:rPr>
                        <a:t>8</a:t>
                      </a:r>
                      <a:endParaRPr lang="fr-BE" sz="1100" b="0" i="0" u="none" strike="noStrike" dirty="0">
                        <a:solidFill>
                          <a:srgbClr val="000000"/>
                        </a:solidFill>
                        <a:effectLst/>
                        <a:latin typeface="Calibri"/>
                      </a:endParaRPr>
                    </a:p>
                  </a:txBody>
                  <a:tcPr marL="9525" marR="9525" marT="9525" marB="0" anchor="b">
                    <a:solidFill>
                      <a:schemeClr val="accent5">
                        <a:lumMod val="40000"/>
                        <a:lumOff val="60000"/>
                      </a:schemeClr>
                    </a:solidFill>
                  </a:tcPr>
                </a:tc>
                <a:tc>
                  <a:txBody>
                    <a:bodyPr/>
                    <a:lstStyle/>
                    <a:p>
                      <a:pPr algn="ctr" fontAlgn="b"/>
                      <a:r>
                        <a:rPr lang="fr-BE" sz="1100" u="none" strike="noStrike">
                          <a:effectLst/>
                        </a:rPr>
                        <a:t>5,08151</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dirty="0">
                          <a:effectLst/>
                        </a:rPr>
                        <a:t>30</a:t>
                      </a:r>
                      <a:endParaRPr lang="fr-BE" sz="1100" b="0" i="0" u="none" strike="noStrike" dirty="0">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0,5</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600</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62,6</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176,4</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2</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extLst>
                  <a:ext uri="{0D108BD9-81ED-4DB2-BD59-A6C34878D82A}">
                    <a16:rowId xmlns="" xmlns:a16="http://schemas.microsoft.com/office/drawing/2014/main" val="10008"/>
                  </a:ext>
                </a:extLst>
              </a:tr>
              <a:tr h="211502">
                <a:tc>
                  <a:txBody>
                    <a:bodyPr/>
                    <a:lstStyle/>
                    <a:p>
                      <a:pPr algn="ctr" fontAlgn="b"/>
                      <a:r>
                        <a:rPr lang="fr-BE" sz="1100" u="none" strike="noStrike" dirty="0">
                          <a:effectLst/>
                        </a:rPr>
                        <a:t>9</a:t>
                      </a:r>
                      <a:endParaRPr lang="fr-BE" sz="1100" b="0" i="0" u="none" strike="noStrike" dirty="0">
                        <a:solidFill>
                          <a:srgbClr val="000000"/>
                        </a:solidFill>
                        <a:effectLst/>
                        <a:latin typeface="Calibri"/>
                      </a:endParaRPr>
                    </a:p>
                  </a:txBody>
                  <a:tcPr marL="9525" marR="9525" marT="9525" marB="0" anchor="b">
                    <a:solidFill>
                      <a:schemeClr val="accent5">
                        <a:lumMod val="40000"/>
                        <a:lumOff val="60000"/>
                      </a:schemeClr>
                    </a:solidFill>
                  </a:tcPr>
                </a:tc>
                <a:tc>
                  <a:txBody>
                    <a:bodyPr/>
                    <a:lstStyle/>
                    <a:p>
                      <a:pPr algn="ctr" fontAlgn="b"/>
                      <a:r>
                        <a:rPr lang="fr-BE" sz="1100" u="none" strike="noStrike">
                          <a:effectLst/>
                        </a:rPr>
                        <a:t>4,9383</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dirty="0">
                          <a:effectLst/>
                        </a:rPr>
                        <a:t>30</a:t>
                      </a:r>
                      <a:endParaRPr lang="fr-BE" sz="1100" b="0" i="0" u="none" strike="noStrike" dirty="0">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0,5</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400</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57,95</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181,2</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2</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extLst>
                  <a:ext uri="{0D108BD9-81ED-4DB2-BD59-A6C34878D82A}">
                    <a16:rowId xmlns="" xmlns:a16="http://schemas.microsoft.com/office/drawing/2014/main" val="10009"/>
                  </a:ext>
                </a:extLst>
              </a:tr>
              <a:tr h="211502">
                <a:tc>
                  <a:txBody>
                    <a:bodyPr/>
                    <a:lstStyle/>
                    <a:p>
                      <a:pPr algn="ctr" fontAlgn="b"/>
                      <a:r>
                        <a:rPr lang="fr-BE" sz="1100" u="none" strike="noStrike" dirty="0">
                          <a:effectLst/>
                        </a:rPr>
                        <a:t>10</a:t>
                      </a:r>
                      <a:endParaRPr lang="fr-BE" sz="1100" b="0" i="0" u="none" strike="noStrike" dirty="0">
                        <a:solidFill>
                          <a:srgbClr val="000000"/>
                        </a:solidFill>
                        <a:effectLst/>
                        <a:latin typeface="Calibri"/>
                      </a:endParaRPr>
                    </a:p>
                  </a:txBody>
                  <a:tcPr marL="9525" marR="9525" marT="9525" marB="0" anchor="b">
                    <a:solidFill>
                      <a:schemeClr val="accent5">
                        <a:lumMod val="40000"/>
                        <a:lumOff val="60000"/>
                      </a:schemeClr>
                    </a:solidFill>
                  </a:tcPr>
                </a:tc>
                <a:tc>
                  <a:txBody>
                    <a:bodyPr/>
                    <a:lstStyle/>
                    <a:p>
                      <a:pPr algn="ctr" fontAlgn="b"/>
                      <a:r>
                        <a:rPr lang="fr-BE" sz="1100" u="none" strike="noStrike">
                          <a:effectLst/>
                        </a:rPr>
                        <a:t>30,08587</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dirty="0">
                          <a:effectLst/>
                        </a:rPr>
                        <a:t>15</a:t>
                      </a:r>
                      <a:endParaRPr lang="fr-BE" sz="1100" b="0" i="0" u="none" strike="noStrike" dirty="0">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0,5</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600</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80</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200</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2</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extLst>
                  <a:ext uri="{0D108BD9-81ED-4DB2-BD59-A6C34878D82A}">
                    <a16:rowId xmlns="" xmlns:a16="http://schemas.microsoft.com/office/drawing/2014/main" val="10010"/>
                  </a:ext>
                </a:extLst>
              </a:tr>
              <a:tr h="211502">
                <a:tc>
                  <a:txBody>
                    <a:bodyPr/>
                    <a:lstStyle/>
                    <a:p>
                      <a:pPr algn="ctr" fontAlgn="b"/>
                      <a:r>
                        <a:rPr lang="fr-BE" sz="1100" u="none" strike="noStrike">
                          <a:effectLst/>
                        </a:rPr>
                        <a:t>11</a:t>
                      </a:r>
                      <a:endParaRPr lang="fr-BE" sz="1100" b="0" i="0" u="none" strike="noStrike">
                        <a:solidFill>
                          <a:srgbClr val="000000"/>
                        </a:solidFill>
                        <a:effectLst/>
                        <a:latin typeface="Calibri"/>
                      </a:endParaRPr>
                    </a:p>
                  </a:txBody>
                  <a:tcPr marL="9525" marR="9525" marT="9525" marB="0" anchor="b">
                    <a:solidFill>
                      <a:schemeClr val="accent5">
                        <a:lumMod val="40000"/>
                        <a:lumOff val="60000"/>
                      </a:schemeClr>
                    </a:solidFill>
                  </a:tcPr>
                </a:tc>
                <a:tc>
                  <a:txBody>
                    <a:bodyPr/>
                    <a:lstStyle/>
                    <a:p>
                      <a:pPr algn="ctr" fontAlgn="b"/>
                      <a:r>
                        <a:rPr lang="fr-BE" sz="1100" u="none" strike="noStrike">
                          <a:effectLst/>
                        </a:rPr>
                        <a:t>30,0433</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30</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dirty="0">
                          <a:effectLst/>
                        </a:rPr>
                        <a:t>0,5</a:t>
                      </a:r>
                      <a:endParaRPr lang="fr-BE" sz="1100" b="0" i="0" u="none" strike="noStrike" dirty="0">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400</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56,6</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175,6</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2</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extLst>
                  <a:ext uri="{0D108BD9-81ED-4DB2-BD59-A6C34878D82A}">
                    <a16:rowId xmlns="" xmlns:a16="http://schemas.microsoft.com/office/drawing/2014/main" val="10011"/>
                  </a:ext>
                </a:extLst>
              </a:tr>
              <a:tr h="211502">
                <a:tc>
                  <a:txBody>
                    <a:bodyPr/>
                    <a:lstStyle/>
                    <a:p>
                      <a:pPr algn="ctr" fontAlgn="b"/>
                      <a:r>
                        <a:rPr lang="fr-BE" sz="1100" u="none" strike="noStrike" dirty="0">
                          <a:effectLst/>
                        </a:rPr>
                        <a:t>12</a:t>
                      </a:r>
                      <a:endParaRPr lang="fr-BE" sz="1100" b="0" i="0" u="none" strike="noStrike" dirty="0">
                        <a:solidFill>
                          <a:srgbClr val="000000"/>
                        </a:solidFill>
                        <a:effectLst/>
                        <a:latin typeface="Calibri"/>
                      </a:endParaRPr>
                    </a:p>
                  </a:txBody>
                  <a:tcPr marL="9525" marR="9525" marT="9525" marB="0" anchor="b">
                    <a:solidFill>
                      <a:schemeClr val="accent5">
                        <a:lumMod val="40000"/>
                        <a:lumOff val="60000"/>
                      </a:schemeClr>
                    </a:solidFill>
                  </a:tcPr>
                </a:tc>
                <a:tc>
                  <a:txBody>
                    <a:bodyPr/>
                    <a:lstStyle/>
                    <a:p>
                      <a:pPr algn="ctr" fontAlgn="b"/>
                      <a:r>
                        <a:rPr lang="fr-BE" sz="1100" u="none" strike="noStrike">
                          <a:effectLst/>
                        </a:rPr>
                        <a:t>17,5542</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22,5</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dirty="0">
                          <a:effectLst/>
                        </a:rPr>
                        <a:t>0,5</a:t>
                      </a:r>
                      <a:endParaRPr lang="fr-BE" sz="1100" b="0" i="0" u="none" strike="noStrike" dirty="0">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500</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65</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160</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2</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extLst>
                  <a:ext uri="{0D108BD9-81ED-4DB2-BD59-A6C34878D82A}">
                    <a16:rowId xmlns="" xmlns:a16="http://schemas.microsoft.com/office/drawing/2014/main" val="10012"/>
                  </a:ext>
                </a:extLst>
              </a:tr>
              <a:tr h="211502">
                <a:tc>
                  <a:txBody>
                    <a:bodyPr/>
                    <a:lstStyle/>
                    <a:p>
                      <a:pPr algn="ctr" fontAlgn="b"/>
                      <a:r>
                        <a:rPr lang="fr-BE" sz="1100" u="none" strike="noStrike" dirty="0">
                          <a:effectLst/>
                        </a:rPr>
                        <a:t>13</a:t>
                      </a:r>
                      <a:endParaRPr lang="fr-BE" sz="1100" b="0" i="0" u="none" strike="noStrike" dirty="0">
                        <a:solidFill>
                          <a:srgbClr val="000000"/>
                        </a:solidFill>
                        <a:effectLst/>
                        <a:latin typeface="Calibri"/>
                      </a:endParaRPr>
                    </a:p>
                  </a:txBody>
                  <a:tcPr marL="9525" marR="9525" marT="9525" marB="0" anchor="b">
                    <a:solidFill>
                      <a:schemeClr val="accent5">
                        <a:lumMod val="40000"/>
                        <a:lumOff val="60000"/>
                      </a:schemeClr>
                    </a:solidFill>
                  </a:tcPr>
                </a:tc>
                <a:tc>
                  <a:txBody>
                    <a:bodyPr/>
                    <a:lstStyle/>
                    <a:p>
                      <a:pPr algn="ctr" fontAlgn="b"/>
                      <a:r>
                        <a:rPr lang="fr-BE" sz="1100" u="none" strike="noStrike">
                          <a:effectLst/>
                        </a:rPr>
                        <a:t>17,6341</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22,5</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dirty="0">
                          <a:effectLst/>
                        </a:rPr>
                        <a:t>0,5</a:t>
                      </a:r>
                      <a:endParaRPr lang="fr-BE" sz="1100" b="0" i="0" u="none" strike="noStrike" dirty="0">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dirty="0">
                          <a:effectLst/>
                        </a:rPr>
                        <a:t>500</a:t>
                      </a:r>
                      <a:endParaRPr lang="fr-BE" sz="1100" b="0" i="0" u="none" strike="noStrike" dirty="0">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65</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160</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2</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extLst>
                  <a:ext uri="{0D108BD9-81ED-4DB2-BD59-A6C34878D82A}">
                    <a16:rowId xmlns="" xmlns:a16="http://schemas.microsoft.com/office/drawing/2014/main" val="10013"/>
                  </a:ext>
                </a:extLst>
              </a:tr>
              <a:tr h="211502">
                <a:tc>
                  <a:txBody>
                    <a:bodyPr/>
                    <a:lstStyle/>
                    <a:p>
                      <a:pPr algn="ctr" fontAlgn="b"/>
                      <a:r>
                        <a:rPr lang="fr-BE" sz="1100" u="none" strike="noStrike" dirty="0">
                          <a:effectLst/>
                        </a:rPr>
                        <a:t>14</a:t>
                      </a:r>
                      <a:endParaRPr lang="fr-BE" sz="1100" b="0" i="0" u="none" strike="noStrike" dirty="0">
                        <a:solidFill>
                          <a:srgbClr val="000000"/>
                        </a:solidFill>
                        <a:effectLst/>
                        <a:latin typeface="Calibri"/>
                      </a:endParaRPr>
                    </a:p>
                  </a:txBody>
                  <a:tcPr marL="9525" marR="9525" marT="9525" marB="0" anchor="b">
                    <a:solidFill>
                      <a:schemeClr val="accent5">
                        <a:lumMod val="40000"/>
                        <a:lumOff val="60000"/>
                      </a:schemeClr>
                    </a:solidFill>
                  </a:tcPr>
                </a:tc>
                <a:tc>
                  <a:txBody>
                    <a:bodyPr/>
                    <a:lstStyle/>
                    <a:p>
                      <a:pPr algn="ctr" fontAlgn="b"/>
                      <a:r>
                        <a:rPr lang="fr-BE" sz="1100" u="none" strike="noStrike">
                          <a:effectLst/>
                        </a:rPr>
                        <a:t>17,5967</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dirty="0">
                          <a:effectLst/>
                        </a:rPr>
                        <a:t>22,5</a:t>
                      </a:r>
                      <a:endParaRPr lang="fr-BE" sz="1100" b="0" i="0" u="none" strike="noStrike" dirty="0">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a:effectLst/>
                        </a:rPr>
                        <a:t>0,5</a:t>
                      </a:r>
                      <a:endParaRPr lang="fr-BE" sz="1100" b="0" i="0" u="none" strike="noStrike">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dirty="0">
                          <a:effectLst/>
                        </a:rPr>
                        <a:t>500</a:t>
                      </a:r>
                      <a:endParaRPr lang="fr-BE" sz="1100" b="0" i="0" u="none" strike="noStrike" dirty="0">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dirty="0">
                          <a:effectLst/>
                        </a:rPr>
                        <a:t>65</a:t>
                      </a:r>
                      <a:endParaRPr lang="fr-BE" sz="1100" b="0" i="0" u="none" strike="noStrike" dirty="0">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dirty="0">
                          <a:effectLst/>
                        </a:rPr>
                        <a:t>160</a:t>
                      </a:r>
                      <a:endParaRPr lang="fr-BE" sz="1100" b="0" i="0" u="none" strike="noStrike" dirty="0">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b"/>
                      <a:r>
                        <a:rPr lang="fr-BE" sz="1100" u="none" strike="noStrike" dirty="0">
                          <a:effectLst/>
                        </a:rPr>
                        <a:t>2</a:t>
                      </a:r>
                      <a:endParaRPr lang="fr-BE" sz="1100" b="0" i="0" u="none" strike="noStrike" dirty="0">
                        <a:solidFill>
                          <a:srgbClr val="000000"/>
                        </a:solidFill>
                        <a:effectLst/>
                        <a:latin typeface="Calibri"/>
                      </a:endParaRPr>
                    </a:p>
                  </a:txBody>
                  <a:tcPr marL="9525" marR="9525" marT="9525" marB="0" anchor="b">
                    <a:solidFill>
                      <a:schemeClr val="accent4">
                        <a:lumMod val="20000"/>
                        <a:lumOff val="80000"/>
                      </a:schemeClr>
                    </a:solidFill>
                  </a:tcP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4289929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numéro de diapositive 24"/>
          <p:cNvSpPr>
            <a:spLocks noGrp="1"/>
          </p:cNvSpPr>
          <p:nvPr>
            <p:ph type="sldNum" sz="quarter" idx="12"/>
          </p:nvPr>
        </p:nvSpPr>
        <p:spPr/>
        <p:txBody>
          <a:bodyPr/>
          <a:lstStyle/>
          <a:p>
            <a:fld id="{543FDC9E-F9DA-CF48-B645-34B8899C3AC1}" type="slidenum">
              <a:rPr lang="en-US" smtClean="0"/>
              <a:t>17</a:t>
            </a:fld>
            <a:endParaRPr lang="en-US"/>
          </a:p>
        </p:txBody>
      </p:sp>
      <p:sp>
        <p:nvSpPr>
          <p:cNvPr id="4" name="Titre 1"/>
          <p:cNvSpPr>
            <a:spLocks noGrp="1"/>
          </p:cNvSpPr>
          <p:nvPr>
            <p:ph type="title"/>
          </p:nvPr>
        </p:nvSpPr>
        <p:spPr>
          <a:xfrm>
            <a:off x="1019175" y="572516"/>
            <a:ext cx="6910832" cy="887984"/>
          </a:xfrm>
        </p:spPr>
        <p:txBody>
          <a:bodyPr>
            <a:normAutofit/>
          </a:bodyPr>
          <a:lstStyle/>
          <a:p>
            <a:r>
              <a:rPr lang="en-US" sz="4000" dirty="0">
                <a:cs typeface="Arial" panose="020B0604020202020204" pitchFamily="34" charset="0"/>
              </a:rPr>
              <a:t>Design of experiments</a:t>
            </a:r>
          </a:p>
        </p:txBody>
      </p:sp>
      <p:grpSp>
        <p:nvGrpSpPr>
          <p:cNvPr id="7" name="Groupe 6"/>
          <p:cNvGrpSpPr/>
          <p:nvPr/>
        </p:nvGrpSpPr>
        <p:grpSpPr>
          <a:xfrm>
            <a:off x="270330" y="1599936"/>
            <a:ext cx="8384319" cy="4581789"/>
            <a:chOff x="1499055" y="1466586"/>
            <a:chExt cx="8607530" cy="4657989"/>
          </a:xfrm>
        </p:grpSpPr>
        <p:sp>
          <p:nvSpPr>
            <p:cNvPr id="8" name="ZoneTexte 7"/>
            <p:cNvSpPr txBox="1"/>
            <p:nvPr/>
          </p:nvSpPr>
          <p:spPr>
            <a:xfrm>
              <a:off x="2552700" y="5284366"/>
              <a:ext cx="1743075" cy="523220"/>
            </a:xfrm>
            <a:prstGeom prst="rect">
              <a:avLst/>
            </a:prstGeom>
            <a:noFill/>
          </p:spPr>
          <p:txBody>
            <a:bodyPr wrap="square" rtlCol="0">
              <a:spAutoFit/>
            </a:bodyPr>
            <a:lstStyle/>
            <a:p>
              <a:pPr algn="ctr"/>
              <a:r>
                <a:rPr lang="fr-BE" sz="1400" dirty="0" err="1"/>
                <a:t>Lipid</a:t>
              </a:r>
              <a:endParaRPr lang="fr-BE" sz="1400" dirty="0"/>
            </a:p>
            <a:p>
              <a:pPr algn="ctr"/>
              <a:r>
                <a:rPr lang="fr-BE" sz="1400" dirty="0"/>
                <a:t>Concentration (</a:t>
              </a:r>
              <a:r>
                <a:rPr lang="fr-BE" sz="1400" dirty="0" err="1"/>
                <a:t>mM</a:t>
              </a:r>
              <a:r>
                <a:rPr lang="fr-BE" sz="1400" dirty="0"/>
                <a:t>)</a:t>
              </a: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5415" y="1542786"/>
              <a:ext cx="8021170" cy="3772427"/>
            </a:xfrm>
            <a:prstGeom prst="rect">
              <a:avLst/>
            </a:prstGeom>
          </p:spPr>
        </p:pic>
        <p:sp>
          <p:nvSpPr>
            <p:cNvPr id="10" name="ZoneTexte 9"/>
            <p:cNvSpPr txBox="1"/>
            <p:nvPr/>
          </p:nvSpPr>
          <p:spPr>
            <a:xfrm>
              <a:off x="6429375" y="5275233"/>
              <a:ext cx="1238250" cy="523220"/>
            </a:xfrm>
            <a:prstGeom prst="rect">
              <a:avLst/>
            </a:prstGeom>
            <a:noFill/>
          </p:spPr>
          <p:txBody>
            <a:bodyPr wrap="square" rtlCol="0">
              <a:spAutoFit/>
            </a:bodyPr>
            <a:lstStyle/>
            <a:p>
              <a:pPr algn="ctr"/>
              <a:r>
                <a:rPr lang="fr-BE" sz="1400" dirty="0"/>
                <a:t>Agitation </a:t>
              </a:r>
            </a:p>
            <a:p>
              <a:pPr algn="ctr"/>
              <a:r>
                <a:rPr lang="fr-BE" sz="1400" dirty="0"/>
                <a:t>Rate (</a:t>
              </a:r>
              <a:r>
                <a:rPr lang="fr-BE" sz="1400" dirty="0" err="1"/>
                <a:t>rpm</a:t>
              </a:r>
              <a:r>
                <a:rPr lang="fr-BE" sz="1400" dirty="0"/>
                <a:t>)</a:t>
              </a:r>
            </a:p>
          </p:txBody>
        </p:sp>
        <p:sp>
          <p:nvSpPr>
            <p:cNvPr id="11" name="ZoneTexte 10"/>
            <p:cNvSpPr txBox="1"/>
            <p:nvPr/>
          </p:nvSpPr>
          <p:spPr>
            <a:xfrm>
              <a:off x="7620000" y="5275233"/>
              <a:ext cx="1238250" cy="523220"/>
            </a:xfrm>
            <a:prstGeom prst="rect">
              <a:avLst/>
            </a:prstGeom>
            <a:noFill/>
          </p:spPr>
          <p:txBody>
            <a:bodyPr wrap="square" rtlCol="0">
              <a:spAutoFit/>
            </a:bodyPr>
            <a:lstStyle/>
            <a:p>
              <a:pPr algn="ctr"/>
              <a:r>
                <a:rPr lang="fr-BE" sz="1400" dirty="0" err="1"/>
                <a:t>Temperature</a:t>
              </a:r>
              <a:endParaRPr lang="fr-BE" sz="1400" dirty="0"/>
            </a:p>
            <a:p>
              <a:pPr algn="ctr"/>
              <a:r>
                <a:rPr lang="fr-BE" sz="1400" dirty="0"/>
                <a:t>(°C)</a:t>
              </a:r>
            </a:p>
          </p:txBody>
        </p:sp>
        <p:sp>
          <p:nvSpPr>
            <p:cNvPr id="12" name="ZoneTexte 11"/>
            <p:cNvSpPr txBox="1"/>
            <p:nvPr/>
          </p:nvSpPr>
          <p:spPr>
            <a:xfrm>
              <a:off x="8829675" y="5275233"/>
              <a:ext cx="1238250" cy="523220"/>
            </a:xfrm>
            <a:prstGeom prst="rect">
              <a:avLst/>
            </a:prstGeom>
            <a:noFill/>
          </p:spPr>
          <p:txBody>
            <a:bodyPr wrap="square" rtlCol="0">
              <a:spAutoFit/>
            </a:bodyPr>
            <a:lstStyle/>
            <a:p>
              <a:pPr algn="ctr"/>
              <a:r>
                <a:rPr lang="fr-BE" sz="1400" dirty="0"/>
                <a:t>Pressure</a:t>
              </a:r>
            </a:p>
            <a:p>
              <a:pPr algn="ctr"/>
              <a:r>
                <a:rPr lang="fr-BE" sz="1400" dirty="0"/>
                <a:t>(bars)</a:t>
              </a:r>
            </a:p>
          </p:txBody>
        </p:sp>
        <p:sp>
          <p:nvSpPr>
            <p:cNvPr id="13" name="ZoneTexte 12"/>
            <p:cNvSpPr txBox="1"/>
            <p:nvPr/>
          </p:nvSpPr>
          <p:spPr>
            <a:xfrm>
              <a:off x="5267325" y="5275233"/>
              <a:ext cx="1238250" cy="523220"/>
            </a:xfrm>
            <a:prstGeom prst="rect">
              <a:avLst/>
            </a:prstGeom>
            <a:noFill/>
          </p:spPr>
          <p:txBody>
            <a:bodyPr wrap="square" rtlCol="0">
              <a:spAutoFit/>
            </a:bodyPr>
            <a:lstStyle/>
            <a:p>
              <a:pPr algn="ctr"/>
              <a:r>
                <a:rPr lang="fr-BE" sz="1400" dirty="0"/>
                <a:t>Contact</a:t>
              </a:r>
            </a:p>
            <a:p>
              <a:pPr algn="ctr"/>
              <a:r>
                <a:rPr lang="fr-BE" sz="1400" dirty="0"/>
                <a:t>Time (h)</a:t>
              </a:r>
            </a:p>
          </p:txBody>
        </p:sp>
        <p:sp>
          <p:nvSpPr>
            <p:cNvPr id="14" name="ZoneTexte 13"/>
            <p:cNvSpPr txBox="1"/>
            <p:nvPr/>
          </p:nvSpPr>
          <p:spPr>
            <a:xfrm>
              <a:off x="3914775" y="5283974"/>
              <a:ext cx="1666875" cy="523220"/>
            </a:xfrm>
            <a:prstGeom prst="rect">
              <a:avLst/>
            </a:prstGeom>
            <a:noFill/>
          </p:spPr>
          <p:txBody>
            <a:bodyPr wrap="square" rtlCol="0">
              <a:spAutoFit/>
            </a:bodyPr>
            <a:lstStyle/>
            <a:p>
              <a:pPr algn="ctr"/>
              <a:r>
                <a:rPr lang="fr-BE" sz="1400" dirty="0"/>
                <a:t>Suspension</a:t>
              </a:r>
            </a:p>
            <a:p>
              <a:pPr algn="ctr"/>
              <a:r>
                <a:rPr lang="fr-BE" sz="1400" dirty="0"/>
                <a:t>Volume (</a:t>
              </a:r>
              <a:r>
                <a:rPr lang="fr-BE" sz="1400" dirty="0" err="1"/>
                <a:t>mL</a:t>
              </a:r>
              <a:r>
                <a:rPr lang="fr-BE" sz="1400" dirty="0"/>
                <a:t>)</a:t>
              </a:r>
            </a:p>
          </p:txBody>
        </p:sp>
        <p:sp>
          <p:nvSpPr>
            <p:cNvPr id="15" name="ZoneTexte 14"/>
            <p:cNvSpPr txBox="1"/>
            <p:nvPr/>
          </p:nvSpPr>
          <p:spPr>
            <a:xfrm rot="16200000">
              <a:off x="1400231" y="1774603"/>
              <a:ext cx="923812" cy="307777"/>
            </a:xfrm>
            <a:prstGeom prst="rect">
              <a:avLst/>
            </a:prstGeom>
            <a:noFill/>
          </p:spPr>
          <p:txBody>
            <a:bodyPr wrap="square" rtlCol="0">
              <a:spAutoFit/>
            </a:bodyPr>
            <a:lstStyle/>
            <a:p>
              <a:r>
                <a:rPr lang="fr-BE" sz="1400" dirty="0"/>
                <a:t>Size (nm)</a:t>
              </a:r>
            </a:p>
          </p:txBody>
        </p:sp>
        <p:sp>
          <p:nvSpPr>
            <p:cNvPr id="16" name="ZoneTexte 15"/>
            <p:cNvSpPr txBox="1"/>
            <p:nvPr/>
          </p:nvSpPr>
          <p:spPr>
            <a:xfrm rot="16200000">
              <a:off x="1581149" y="2544662"/>
              <a:ext cx="561975" cy="307777"/>
            </a:xfrm>
            <a:prstGeom prst="rect">
              <a:avLst/>
            </a:prstGeom>
            <a:noFill/>
          </p:spPr>
          <p:txBody>
            <a:bodyPr wrap="square" rtlCol="0">
              <a:spAutoFit/>
            </a:bodyPr>
            <a:lstStyle/>
            <a:p>
              <a:r>
                <a:rPr lang="fr-BE" sz="1400" dirty="0" err="1"/>
                <a:t>PdI</a:t>
              </a:r>
              <a:endParaRPr lang="fr-BE" sz="1400" dirty="0"/>
            </a:p>
          </p:txBody>
        </p:sp>
        <p:sp>
          <p:nvSpPr>
            <p:cNvPr id="17" name="ZoneTexte 16"/>
            <p:cNvSpPr txBox="1"/>
            <p:nvPr/>
          </p:nvSpPr>
          <p:spPr>
            <a:xfrm rot="16200000">
              <a:off x="971459" y="3392834"/>
              <a:ext cx="1578412" cy="523220"/>
            </a:xfrm>
            <a:prstGeom prst="rect">
              <a:avLst/>
            </a:prstGeom>
            <a:noFill/>
          </p:spPr>
          <p:txBody>
            <a:bodyPr wrap="square" rtlCol="0">
              <a:spAutoFit/>
            </a:bodyPr>
            <a:lstStyle/>
            <a:p>
              <a:pPr algn="ctr"/>
              <a:r>
                <a:rPr lang="fr-BE" sz="1400" dirty="0"/>
                <a:t>Zeta </a:t>
              </a:r>
            </a:p>
            <a:p>
              <a:pPr algn="ctr"/>
              <a:r>
                <a:rPr lang="fr-BE" sz="1400" dirty="0" err="1"/>
                <a:t>Potential</a:t>
              </a:r>
              <a:r>
                <a:rPr lang="fr-BE" sz="1400" dirty="0"/>
                <a:t> (mV)</a:t>
              </a:r>
            </a:p>
          </p:txBody>
        </p:sp>
        <p:sp>
          <p:nvSpPr>
            <p:cNvPr id="18" name="ZoneTexte 17"/>
            <p:cNvSpPr txBox="1"/>
            <p:nvPr/>
          </p:nvSpPr>
          <p:spPr>
            <a:xfrm>
              <a:off x="3008898" y="5816798"/>
              <a:ext cx="830677" cy="307777"/>
            </a:xfrm>
            <a:prstGeom prst="rect">
              <a:avLst/>
            </a:prstGeom>
            <a:noFill/>
          </p:spPr>
          <p:txBody>
            <a:bodyPr wrap="none" rtlCol="0">
              <a:spAutoFit/>
            </a:bodyPr>
            <a:lstStyle/>
            <a:p>
              <a:r>
                <a:rPr lang="fr-BE" sz="1400" dirty="0" smtClean="0">
                  <a:solidFill>
                    <a:srgbClr val="FF0000"/>
                  </a:solidFill>
                </a:rPr>
                <a:t>27.5 </a:t>
              </a:r>
              <a:r>
                <a:rPr lang="fr-BE" sz="1400" dirty="0" err="1">
                  <a:solidFill>
                    <a:srgbClr val="FF0000"/>
                  </a:solidFill>
                </a:rPr>
                <a:t>mM</a:t>
              </a:r>
              <a:endParaRPr lang="fr-BE" sz="1400" dirty="0">
                <a:solidFill>
                  <a:srgbClr val="FF0000"/>
                </a:solidFill>
              </a:endParaRPr>
            </a:p>
          </p:txBody>
        </p:sp>
        <p:sp>
          <p:nvSpPr>
            <p:cNvPr id="19" name="ZoneTexte 18"/>
            <p:cNvSpPr txBox="1"/>
            <p:nvPr/>
          </p:nvSpPr>
          <p:spPr>
            <a:xfrm>
              <a:off x="4295775" y="5816798"/>
              <a:ext cx="622286" cy="307777"/>
            </a:xfrm>
            <a:prstGeom prst="rect">
              <a:avLst/>
            </a:prstGeom>
            <a:noFill/>
          </p:spPr>
          <p:txBody>
            <a:bodyPr wrap="none" rtlCol="0">
              <a:spAutoFit/>
            </a:bodyPr>
            <a:lstStyle/>
            <a:p>
              <a:r>
                <a:rPr lang="fr-BE" sz="1400" dirty="0">
                  <a:solidFill>
                    <a:srgbClr val="FF0000"/>
                  </a:solidFill>
                </a:rPr>
                <a:t>20 </a:t>
              </a:r>
              <a:r>
                <a:rPr lang="fr-BE" sz="1400" dirty="0" err="1">
                  <a:solidFill>
                    <a:srgbClr val="FF0000"/>
                  </a:solidFill>
                </a:rPr>
                <a:t>mL</a:t>
              </a:r>
              <a:endParaRPr lang="fr-BE" sz="1400" dirty="0">
                <a:solidFill>
                  <a:srgbClr val="FF0000"/>
                </a:solidFill>
              </a:endParaRPr>
            </a:p>
          </p:txBody>
        </p:sp>
        <p:sp>
          <p:nvSpPr>
            <p:cNvPr id="20" name="ZoneTexte 19"/>
            <p:cNvSpPr txBox="1"/>
            <p:nvPr/>
          </p:nvSpPr>
          <p:spPr>
            <a:xfrm>
              <a:off x="5471111" y="5798453"/>
              <a:ext cx="651140" cy="307777"/>
            </a:xfrm>
            <a:prstGeom prst="rect">
              <a:avLst/>
            </a:prstGeom>
            <a:noFill/>
          </p:spPr>
          <p:txBody>
            <a:bodyPr wrap="none" rtlCol="0">
              <a:spAutoFit/>
            </a:bodyPr>
            <a:lstStyle/>
            <a:p>
              <a:r>
                <a:rPr lang="fr-BE" sz="1400" dirty="0" smtClean="0">
                  <a:solidFill>
                    <a:srgbClr val="FF0000"/>
                  </a:solidFill>
                </a:rPr>
                <a:t>1.25 </a:t>
              </a:r>
              <a:r>
                <a:rPr lang="fr-BE" sz="1400" dirty="0">
                  <a:solidFill>
                    <a:srgbClr val="FF0000"/>
                  </a:solidFill>
                </a:rPr>
                <a:t>h</a:t>
              </a:r>
            </a:p>
          </p:txBody>
        </p:sp>
        <p:sp>
          <p:nvSpPr>
            <p:cNvPr id="21" name="ZoneTexte 20"/>
            <p:cNvSpPr txBox="1"/>
            <p:nvPr/>
          </p:nvSpPr>
          <p:spPr>
            <a:xfrm>
              <a:off x="6633161" y="5816798"/>
              <a:ext cx="811441" cy="307777"/>
            </a:xfrm>
            <a:prstGeom prst="rect">
              <a:avLst/>
            </a:prstGeom>
            <a:noFill/>
          </p:spPr>
          <p:txBody>
            <a:bodyPr wrap="none" rtlCol="0">
              <a:spAutoFit/>
            </a:bodyPr>
            <a:lstStyle/>
            <a:p>
              <a:r>
                <a:rPr lang="fr-BE" sz="1400" dirty="0">
                  <a:solidFill>
                    <a:srgbClr val="FF0000"/>
                  </a:solidFill>
                </a:rPr>
                <a:t>550 </a:t>
              </a:r>
              <a:r>
                <a:rPr lang="fr-BE" sz="1400" dirty="0" err="1">
                  <a:solidFill>
                    <a:srgbClr val="FF0000"/>
                  </a:solidFill>
                </a:rPr>
                <a:t>rpm</a:t>
              </a:r>
              <a:endParaRPr lang="fr-BE" sz="1400" dirty="0">
                <a:solidFill>
                  <a:srgbClr val="FF0000"/>
                </a:solidFill>
              </a:endParaRPr>
            </a:p>
          </p:txBody>
        </p:sp>
        <p:sp>
          <p:nvSpPr>
            <p:cNvPr id="22" name="ZoneTexte 21"/>
            <p:cNvSpPr txBox="1"/>
            <p:nvPr/>
          </p:nvSpPr>
          <p:spPr>
            <a:xfrm>
              <a:off x="7921482" y="5798450"/>
              <a:ext cx="753732" cy="307777"/>
            </a:xfrm>
            <a:prstGeom prst="rect">
              <a:avLst/>
            </a:prstGeom>
            <a:noFill/>
          </p:spPr>
          <p:txBody>
            <a:bodyPr wrap="none" rtlCol="0">
              <a:spAutoFit/>
            </a:bodyPr>
            <a:lstStyle/>
            <a:p>
              <a:r>
                <a:rPr lang="fr-BE" sz="1400" dirty="0" smtClean="0">
                  <a:solidFill>
                    <a:srgbClr val="FF0000"/>
                  </a:solidFill>
                </a:rPr>
                <a:t>57.5 </a:t>
              </a:r>
              <a:r>
                <a:rPr lang="fr-BE" sz="1400" dirty="0">
                  <a:solidFill>
                    <a:srgbClr val="FF0000"/>
                  </a:solidFill>
                </a:rPr>
                <a:t>°C</a:t>
              </a:r>
            </a:p>
          </p:txBody>
        </p:sp>
        <p:sp>
          <p:nvSpPr>
            <p:cNvPr id="23" name="ZoneTexte 22"/>
            <p:cNvSpPr txBox="1"/>
            <p:nvPr/>
          </p:nvSpPr>
          <p:spPr>
            <a:xfrm>
              <a:off x="9033461" y="5798451"/>
              <a:ext cx="849913" cy="307777"/>
            </a:xfrm>
            <a:prstGeom prst="rect">
              <a:avLst/>
            </a:prstGeom>
            <a:noFill/>
          </p:spPr>
          <p:txBody>
            <a:bodyPr wrap="none" rtlCol="0">
              <a:spAutoFit/>
            </a:bodyPr>
            <a:lstStyle/>
            <a:p>
              <a:r>
                <a:rPr lang="fr-BE" sz="1400" dirty="0">
                  <a:solidFill>
                    <a:srgbClr val="FF0000"/>
                  </a:solidFill>
                </a:rPr>
                <a:t>185 bars</a:t>
              </a:r>
            </a:p>
          </p:txBody>
        </p:sp>
        <p:sp>
          <p:nvSpPr>
            <p:cNvPr id="24" name="ZoneTexte 23"/>
            <p:cNvSpPr txBox="1"/>
            <p:nvPr/>
          </p:nvSpPr>
          <p:spPr>
            <a:xfrm rot="16200000">
              <a:off x="1354772" y="4564996"/>
              <a:ext cx="1039729" cy="307777"/>
            </a:xfrm>
            <a:prstGeom prst="rect">
              <a:avLst/>
            </a:prstGeom>
            <a:noFill/>
          </p:spPr>
          <p:txBody>
            <a:bodyPr wrap="square" rtlCol="0">
              <a:spAutoFit/>
            </a:bodyPr>
            <a:lstStyle/>
            <a:p>
              <a:r>
                <a:rPr lang="fr-BE" sz="1400" dirty="0" err="1"/>
                <a:t>Desirability</a:t>
              </a:r>
              <a:endParaRPr lang="fr-BE" sz="1400" dirty="0"/>
            </a:p>
          </p:txBody>
        </p:sp>
      </p:grpSp>
      <p:sp>
        <p:nvSpPr>
          <p:cNvPr id="26" name="ZoneTexte 25"/>
          <p:cNvSpPr txBox="1"/>
          <p:nvPr/>
        </p:nvSpPr>
        <p:spPr>
          <a:xfrm>
            <a:off x="8582025" y="2203073"/>
            <a:ext cx="3467100" cy="3139321"/>
          </a:xfrm>
          <a:prstGeom prst="rect">
            <a:avLst/>
          </a:prstGeom>
          <a:noFill/>
        </p:spPr>
        <p:txBody>
          <a:bodyPr wrap="square" rtlCol="0">
            <a:spAutoFit/>
          </a:bodyPr>
          <a:lstStyle/>
          <a:p>
            <a:pPr marL="285750" indent="-285750">
              <a:buFont typeface="Wingdings" panose="05000000000000000000" pitchFamily="2" charset="2"/>
              <a:buChar char="Ø"/>
            </a:pPr>
            <a:r>
              <a:rPr lang="fr-BE" dirty="0">
                <a:solidFill>
                  <a:schemeClr val="accent5">
                    <a:lumMod val="60000"/>
                    <a:lumOff val="40000"/>
                  </a:schemeClr>
                </a:solidFill>
              </a:rPr>
              <a:t>Non </a:t>
            </a:r>
            <a:r>
              <a:rPr lang="fr-BE" dirty="0" err="1">
                <a:solidFill>
                  <a:schemeClr val="accent5">
                    <a:lumMod val="60000"/>
                    <a:lumOff val="40000"/>
                  </a:schemeClr>
                </a:solidFill>
              </a:rPr>
              <a:t>influential</a:t>
            </a:r>
            <a:r>
              <a:rPr lang="fr-BE" dirty="0">
                <a:solidFill>
                  <a:schemeClr val="accent5">
                    <a:lumMod val="60000"/>
                    <a:lumOff val="40000"/>
                  </a:schemeClr>
                </a:solidFill>
              </a:rPr>
              <a:t> </a:t>
            </a:r>
            <a:r>
              <a:rPr lang="fr-BE" dirty="0" err="1">
                <a:solidFill>
                  <a:schemeClr val="accent5">
                    <a:lumMod val="60000"/>
                    <a:lumOff val="40000"/>
                  </a:schemeClr>
                </a:solidFill>
              </a:rPr>
              <a:t>parameters</a:t>
            </a:r>
            <a:r>
              <a:rPr lang="fr-BE" dirty="0">
                <a:solidFill>
                  <a:schemeClr val="accent5">
                    <a:lumMod val="60000"/>
                    <a:lumOff val="40000"/>
                  </a:schemeClr>
                </a:solidFill>
              </a:rPr>
              <a:t> :</a:t>
            </a:r>
          </a:p>
          <a:p>
            <a:pPr marL="742950" lvl="1" indent="-285750">
              <a:buFont typeface="Wingdings" panose="05000000000000000000" pitchFamily="2" charset="2"/>
              <a:buChar char="Ø"/>
            </a:pPr>
            <a:endParaRPr lang="fr-BE" sz="1600" dirty="0"/>
          </a:p>
          <a:p>
            <a:pPr marL="742950" lvl="1" indent="-285750">
              <a:buFont typeface="Wingdings" panose="05000000000000000000" pitchFamily="2" charset="2"/>
              <a:buChar char="Ø"/>
            </a:pPr>
            <a:r>
              <a:rPr lang="fr-BE" sz="1600" dirty="0"/>
              <a:t>Contact time : 30 minutes</a:t>
            </a:r>
          </a:p>
          <a:p>
            <a:pPr marL="742950" lvl="1" indent="-285750">
              <a:buFont typeface="Wingdings" panose="05000000000000000000" pitchFamily="2" charset="2"/>
              <a:buChar char="Ø"/>
            </a:pPr>
            <a:r>
              <a:rPr lang="fr-BE" sz="1600" dirty="0" smtClean="0"/>
              <a:t>Agitation rate</a:t>
            </a:r>
            <a:r>
              <a:rPr lang="fr-BE" sz="1600" dirty="0" smtClean="0"/>
              <a:t> </a:t>
            </a:r>
            <a:r>
              <a:rPr lang="fr-BE" sz="1600" dirty="0"/>
              <a:t>: 500 </a:t>
            </a:r>
            <a:r>
              <a:rPr lang="fr-BE" sz="1600" dirty="0" err="1"/>
              <a:t>rpm</a:t>
            </a:r>
            <a:endParaRPr lang="fr-BE" sz="1600" dirty="0"/>
          </a:p>
          <a:p>
            <a:pPr marL="742950" lvl="1" indent="-285750">
              <a:buFont typeface="Wingdings" panose="05000000000000000000" pitchFamily="2" charset="2"/>
              <a:buChar char="Ø"/>
            </a:pPr>
            <a:endParaRPr lang="fr-BE" sz="1600" dirty="0"/>
          </a:p>
          <a:p>
            <a:pPr lvl="1"/>
            <a:endParaRPr lang="fr-BE" dirty="0">
              <a:solidFill>
                <a:schemeClr val="accent5">
                  <a:lumMod val="60000"/>
                  <a:lumOff val="40000"/>
                </a:schemeClr>
              </a:solidFill>
            </a:endParaRPr>
          </a:p>
          <a:p>
            <a:pPr marL="285750" indent="-285750">
              <a:buFont typeface="Wingdings" panose="05000000000000000000" pitchFamily="2" charset="2"/>
              <a:buChar char="Ø"/>
            </a:pPr>
            <a:r>
              <a:rPr lang="fr-BE" dirty="0" err="1">
                <a:solidFill>
                  <a:schemeClr val="accent5">
                    <a:lumMod val="60000"/>
                    <a:lumOff val="40000"/>
                  </a:schemeClr>
                </a:solidFill>
              </a:rPr>
              <a:t>Influential</a:t>
            </a:r>
            <a:r>
              <a:rPr lang="fr-BE" dirty="0">
                <a:solidFill>
                  <a:schemeClr val="accent5">
                    <a:lumMod val="60000"/>
                    <a:lumOff val="40000"/>
                  </a:schemeClr>
                </a:solidFill>
              </a:rPr>
              <a:t> </a:t>
            </a:r>
            <a:r>
              <a:rPr lang="fr-BE" dirty="0" err="1" smtClean="0">
                <a:solidFill>
                  <a:schemeClr val="accent5">
                    <a:lumMod val="60000"/>
                    <a:lumOff val="40000"/>
                  </a:schemeClr>
                </a:solidFill>
              </a:rPr>
              <a:t>parameters</a:t>
            </a:r>
            <a:r>
              <a:rPr lang="fr-BE" dirty="0" smtClean="0">
                <a:solidFill>
                  <a:schemeClr val="accent5">
                    <a:lumMod val="60000"/>
                    <a:lumOff val="40000"/>
                  </a:schemeClr>
                </a:solidFill>
              </a:rPr>
              <a:t> </a:t>
            </a:r>
            <a:r>
              <a:rPr lang="fr-BE" dirty="0">
                <a:solidFill>
                  <a:schemeClr val="accent5">
                    <a:lumMod val="60000"/>
                    <a:lumOff val="40000"/>
                  </a:schemeClr>
                </a:solidFill>
              </a:rPr>
              <a:t>:</a:t>
            </a:r>
          </a:p>
          <a:p>
            <a:pPr marL="742950" lvl="1" indent="-285750">
              <a:buFont typeface="Wingdings" panose="05000000000000000000" pitchFamily="2" charset="2"/>
              <a:buChar char="Ø"/>
            </a:pPr>
            <a:endParaRPr lang="fr-BE" sz="1600" dirty="0"/>
          </a:p>
          <a:p>
            <a:pPr marL="742950" lvl="1" indent="-285750">
              <a:buFont typeface="Wingdings" panose="05000000000000000000" pitchFamily="2" charset="2"/>
              <a:buChar char="Ø"/>
            </a:pPr>
            <a:r>
              <a:rPr lang="fr-BE" sz="1600" dirty="0" err="1"/>
              <a:t>Lipids</a:t>
            </a:r>
            <a:r>
              <a:rPr lang="fr-BE" sz="1600" dirty="0"/>
              <a:t> concentration (</a:t>
            </a:r>
            <a:r>
              <a:rPr lang="fr-BE" sz="1600" dirty="0" err="1"/>
              <a:t>mM</a:t>
            </a:r>
            <a:r>
              <a:rPr lang="fr-BE" sz="1600" dirty="0"/>
              <a:t>)</a:t>
            </a:r>
          </a:p>
          <a:p>
            <a:pPr marL="742950" lvl="1" indent="-285750">
              <a:buFont typeface="Wingdings" panose="05000000000000000000" pitchFamily="2" charset="2"/>
              <a:buChar char="Ø"/>
            </a:pPr>
            <a:r>
              <a:rPr lang="fr-BE" sz="1600" dirty="0"/>
              <a:t>Suspension volume (</a:t>
            </a:r>
            <a:r>
              <a:rPr lang="fr-BE" sz="1600" dirty="0" err="1"/>
              <a:t>mL</a:t>
            </a:r>
            <a:r>
              <a:rPr lang="fr-BE" sz="1600" dirty="0"/>
              <a:t>)</a:t>
            </a:r>
          </a:p>
          <a:p>
            <a:pPr marL="742950" lvl="1" indent="-285750">
              <a:buFont typeface="Wingdings" panose="05000000000000000000" pitchFamily="2" charset="2"/>
              <a:buChar char="Ø"/>
            </a:pPr>
            <a:r>
              <a:rPr lang="fr-BE" sz="1600" dirty="0" err="1"/>
              <a:t>Temperature</a:t>
            </a:r>
            <a:r>
              <a:rPr lang="fr-BE" sz="1600" dirty="0"/>
              <a:t> (°C)</a:t>
            </a:r>
          </a:p>
          <a:p>
            <a:pPr marL="742950" lvl="1" indent="-285750">
              <a:buFont typeface="Wingdings" panose="05000000000000000000" pitchFamily="2" charset="2"/>
              <a:buChar char="Ø"/>
            </a:pPr>
            <a:r>
              <a:rPr lang="fr-BE" sz="1600" dirty="0"/>
              <a:t>Pressure (bars)</a:t>
            </a:r>
          </a:p>
        </p:txBody>
      </p:sp>
    </p:spTree>
    <p:extLst>
      <p:ext uri="{BB962C8B-B14F-4D97-AF65-F5344CB8AC3E}">
        <p14:creationId xmlns:p14="http://schemas.microsoft.com/office/powerpoint/2010/main" val="2627076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numéro de diapositive 24"/>
          <p:cNvSpPr>
            <a:spLocks noGrp="1"/>
          </p:cNvSpPr>
          <p:nvPr>
            <p:ph type="sldNum" sz="quarter" idx="12"/>
          </p:nvPr>
        </p:nvSpPr>
        <p:spPr/>
        <p:txBody>
          <a:bodyPr/>
          <a:lstStyle/>
          <a:p>
            <a:fld id="{543FDC9E-F9DA-CF48-B645-34B8899C3AC1}" type="slidenum">
              <a:rPr lang="en-US" smtClean="0"/>
              <a:t>18</a:t>
            </a:fld>
            <a:endParaRPr lang="en-US"/>
          </a:p>
        </p:txBody>
      </p:sp>
      <p:sp>
        <p:nvSpPr>
          <p:cNvPr id="4" name="Titre 1"/>
          <p:cNvSpPr>
            <a:spLocks noGrp="1"/>
          </p:cNvSpPr>
          <p:nvPr>
            <p:ph type="title"/>
          </p:nvPr>
        </p:nvSpPr>
        <p:spPr>
          <a:xfrm>
            <a:off x="1019175" y="505841"/>
            <a:ext cx="6910832" cy="887984"/>
          </a:xfrm>
        </p:spPr>
        <p:txBody>
          <a:bodyPr>
            <a:normAutofit/>
          </a:bodyPr>
          <a:lstStyle/>
          <a:p>
            <a:r>
              <a:rPr lang="en-US" sz="4000" dirty="0">
                <a:cs typeface="Arial" panose="020B0604020202020204" pitchFamily="34" charset="0"/>
              </a:rPr>
              <a:t>Design of experiments</a:t>
            </a:r>
          </a:p>
        </p:txBody>
      </p:sp>
      <p:grpSp>
        <p:nvGrpSpPr>
          <p:cNvPr id="12" name="Groupe 11"/>
          <p:cNvGrpSpPr/>
          <p:nvPr/>
        </p:nvGrpSpPr>
        <p:grpSpPr>
          <a:xfrm>
            <a:off x="3566744" y="1203380"/>
            <a:ext cx="4649523" cy="5541644"/>
            <a:chOff x="1019175" y="1203380"/>
            <a:chExt cx="4649523" cy="5541644"/>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1203380"/>
              <a:ext cx="4434842" cy="5541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e 10"/>
            <p:cNvGrpSpPr/>
            <p:nvPr/>
          </p:nvGrpSpPr>
          <p:grpSpPr>
            <a:xfrm>
              <a:off x="3457575" y="1726684"/>
              <a:ext cx="2211123" cy="773589"/>
              <a:chOff x="3457575" y="1726684"/>
              <a:chExt cx="2211123" cy="773589"/>
            </a:xfrm>
          </p:grpSpPr>
          <p:cxnSp>
            <p:nvCxnSpPr>
              <p:cNvPr id="9" name="Connecteur droit 8"/>
              <p:cNvCxnSpPr/>
              <p:nvPr/>
            </p:nvCxnSpPr>
            <p:spPr>
              <a:xfrm>
                <a:off x="3457575" y="1955800"/>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3857625" y="1726684"/>
                <a:ext cx="1811073" cy="369332"/>
              </a:xfrm>
              <a:prstGeom prst="rect">
                <a:avLst/>
              </a:prstGeom>
              <a:noFill/>
            </p:spPr>
            <p:txBody>
              <a:bodyPr wrap="none" rtlCol="0">
                <a:spAutoFit/>
              </a:bodyPr>
              <a:lstStyle/>
              <a:p>
                <a:r>
                  <a:rPr lang="fr-BE" dirty="0" smtClean="0"/>
                  <a:t>: High </a:t>
                </a:r>
                <a:r>
                  <a:rPr lang="fr-BE" dirty="0" err="1" smtClean="0"/>
                  <a:t>defect</a:t>
                </a:r>
                <a:r>
                  <a:rPr lang="fr-BE" dirty="0" smtClean="0"/>
                  <a:t> rate</a:t>
                </a:r>
                <a:endParaRPr lang="fr-BE" dirty="0"/>
              </a:p>
            </p:txBody>
          </p:sp>
          <p:cxnSp>
            <p:nvCxnSpPr>
              <p:cNvPr id="13" name="Connecteur droit 12"/>
              <p:cNvCxnSpPr/>
              <p:nvPr/>
            </p:nvCxnSpPr>
            <p:spPr>
              <a:xfrm>
                <a:off x="3467100" y="2365375"/>
                <a:ext cx="4191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867149" y="2130941"/>
                <a:ext cx="1743298" cy="369332"/>
              </a:xfrm>
              <a:prstGeom prst="rect">
                <a:avLst/>
              </a:prstGeom>
              <a:noFill/>
            </p:spPr>
            <p:txBody>
              <a:bodyPr wrap="none" rtlCol="0">
                <a:spAutoFit/>
              </a:bodyPr>
              <a:lstStyle/>
              <a:p>
                <a:r>
                  <a:rPr lang="fr-BE" dirty="0" smtClean="0"/>
                  <a:t>: </a:t>
                </a:r>
                <a:r>
                  <a:rPr lang="fr-BE" dirty="0" err="1" smtClean="0"/>
                  <a:t>Low</a:t>
                </a:r>
                <a:r>
                  <a:rPr lang="fr-BE" dirty="0" smtClean="0"/>
                  <a:t> </a:t>
                </a:r>
                <a:r>
                  <a:rPr lang="fr-BE" dirty="0" err="1" smtClean="0"/>
                  <a:t>defect</a:t>
                </a:r>
                <a:r>
                  <a:rPr lang="fr-BE" dirty="0" smtClean="0"/>
                  <a:t> rate</a:t>
                </a:r>
                <a:endParaRPr lang="fr-BE" dirty="0"/>
              </a:p>
            </p:txBody>
          </p:sp>
        </p:grpSp>
      </p:grpSp>
    </p:spTree>
    <p:extLst>
      <p:ext uri="{BB962C8B-B14F-4D97-AF65-F5344CB8AC3E}">
        <p14:creationId xmlns:p14="http://schemas.microsoft.com/office/powerpoint/2010/main" val="267573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numéro de diapositive 24"/>
          <p:cNvSpPr>
            <a:spLocks noGrp="1"/>
          </p:cNvSpPr>
          <p:nvPr>
            <p:ph type="sldNum" sz="quarter" idx="12"/>
          </p:nvPr>
        </p:nvSpPr>
        <p:spPr/>
        <p:txBody>
          <a:bodyPr/>
          <a:lstStyle/>
          <a:p>
            <a:fld id="{543FDC9E-F9DA-CF48-B645-34B8899C3AC1}" type="slidenum">
              <a:rPr lang="en-US" smtClean="0"/>
              <a:t>19</a:t>
            </a:fld>
            <a:endParaRPr lang="en-US"/>
          </a:p>
        </p:txBody>
      </p:sp>
      <p:sp>
        <p:nvSpPr>
          <p:cNvPr id="4" name="Titre 1"/>
          <p:cNvSpPr>
            <a:spLocks noGrp="1"/>
          </p:cNvSpPr>
          <p:nvPr>
            <p:ph type="title"/>
          </p:nvPr>
        </p:nvSpPr>
        <p:spPr>
          <a:xfrm>
            <a:off x="1019175" y="505841"/>
            <a:ext cx="6910832" cy="887984"/>
          </a:xfrm>
        </p:spPr>
        <p:txBody>
          <a:bodyPr>
            <a:normAutofit/>
          </a:bodyPr>
          <a:lstStyle/>
          <a:p>
            <a:r>
              <a:rPr lang="en-US" sz="4000" dirty="0">
                <a:cs typeface="Arial" panose="020B0604020202020204" pitchFamily="34" charset="0"/>
              </a:rPr>
              <a:t>Design of experiments</a:t>
            </a:r>
          </a:p>
        </p:txBody>
      </p:sp>
      <p:graphicFrame>
        <p:nvGraphicFramePr>
          <p:cNvPr id="6" name="Tableau 5"/>
          <p:cNvGraphicFramePr>
            <a:graphicFrameLocks noGrp="1"/>
          </p:cNvGraphicFramePr>
          <p:nvPr>
            <p:extLst>
              <p:ext uri="{D42A27DB-BD31-4B8C-83A1-F6EECF244321}">
                <p14:modId xmlns:p14="http://schemas.microsoft.com/office/powerpoint/2010/main" val="1098254604"/>
              </p:ext>
            </p:extLst>
          </p:nvPr>
        </p:nvGraphicFramePr>
        <p:xfrm>
          <a:off x="2653668" y="1868512"/>
          <a:ext cx="6591302" cy="3139440"/>
        </p:xfrm>
        <a:graphic>
          <a:graphicData uri="http://schemas.openxmlformats.org/drawingml/2006/table">
            <a:tbl>
              <a:tblPr firstRow="1" bandRow="1">
                <a:tableStyleId>{5C22544A-7EE6-4342-B048-85BDC9FD1C3A}</a:tableStyleId>
              </a:tblPr>
              <a:tblGrid>
                <a:gridCol w="3295651">
                  <a:extLst>
                    <a:ext uri="{9D8B030D-6E8A-4147-A177-3AD203B41FA5}">
                      <a16:colId xmlns="" xmlns:a16="http://schemas.microsoft.com/office/drawing/2014/main" val="20000"/>
                    </a:ext>
                  </a:extLst>
                </a:gridCol>
                <a:gridCol w="3295651">
                  <a:extLst>
                    <a:ext uri="{9D8B030D-6E8A-4147-A177-3AD203B41FA5}">
                      <a16:colId xmlns="" xmlns:a16="http://schemas.microsoft.com/office/drawing/2014/main" val="20001"/>
                    </a:ext>
                  </a:extLst>
                </a:gridCol>
              </a:tblGrid>
              <a:tr h="654146">
                <a:tc>
                  <a:txBody>
                    <a:bodyPr/>
                    <a:lstStyle/>
                    <a:p>
                      <a:pPr algn="ctr"/>
                      <a:endParaRPr lang="fr-BE" sz="1400" dirty="0"/>
                    </a:p>
                    <a:p>
                      <a:pPr algn="ctr"/>
                      <a:r>
                        <a:rPr lang="fr-BE" sz="2000" dirty="0" smtClean="0">
                          <a:solidFill>
                            <a:srgbClr val="000000"/>
                          </a:solidFill>
                        </a:rPr>
                        <a:t>Condition</a:t>
                      </a:r>
                      <a:r>
                        <a:rPr lang="fr-BE" sz="2000" baseline="0" dirty="0" smtClean="0">
                          <a:solidFill>
                            <a:srgbClr val="000000"/>
                          </a:solidFill>
                        </a:rPr>
                        <a:t> </a:t>
                      </a:r>
                      <a:r>
                        <a:rPr lang="fr-BE" sz="2000" baseline="0" dirty="0">
                          <a:solidFill>
                            <a:srgbClr val="000000"/>
                          </a:solidFill>
                        </a:rPr>
                        <a:t>1 </a:t>
                      </a:r>
                    </a:p>
                    <a:p>
                      <a:pPr algn="ctr"/>
                      <a:endParaRPr lang="fr-BE" sz="1400" dirty="0"/>
                    </a:p>
                  </a:txBody>
                  <a:tcPr>
                    <a:solidFill>
                      <a:schemeClr val="accent5">
                        <a:lumMod val="60000"/>
                        <a:lumOff val="40000"/>
                      </a:schemeClr>
                    </a:solidFill>
                  </a:tcPr>
                </a:tc>
                <a:tc>
                  <a:txBody>
                    <a:bodyPr/>
                    <a:lstStyle/>
                    <a:p>
                      <a:pPr algn="ctr"/>
                      <a:endParaRPr lang="fr-BE" sz="1400" dirty="0"/>
                    </a:p>
                    <a:p>
                      <a:pPr algn="ctr"/>
                      <a:r>
                        <a:rPr lang="fr-BE" sz="2000" dirty="0" smtClean="0">
                          <a:solidFill>
                            <a:srgbClr val="000000"/>
                          </a:solidFill>
                        </a:rPr>
                        <a:t>Condition</a:t>
                      </a:r>
                      <a:r>
                        <a:rPr lang="fr-BE" sz="2000" baseline="0" dirty="0" smtClean="0">
                          <a:solidFill>
                            <a:srgbClr val="000000"/>
                          </a:solidFill>
                        </a:rPr>
                        <a:t> </a:t>
                      </a:r>
                      <a:r>
                        <a:rPr lang="fr-BE" sz="2000" baseline="0" dirty="0">
                          <a:solidFill>
                            <a:srgbClr val="000000"/>
                          </a:solidFill>
                        </a:rPr>
                        <a:t>2 </a:t>
                      </a:r>
                      <a:endParaRPr lang="fr-BE" sz="2000" dirty="0">
                        <a:solidFill>
                          <a:srgbClr val="000000"/>
                        </a:solidFill>
                      </a:endParaRPr>
                    </a:p>
                  </a:txBody>
                  <a:tcPr>
                    <a:solidFill>
                      <a:schemeClr val="accent5">
                        <a:lumMod val="60000"/>
                        <a:lumOff val="40000"/>
                      </a:schemeClr>
                    </a:solidFill>
                  </a:tcPr>
                </a:tc>
                <a:extLst>
                  <a:ext uri="{0D108BD9-81ED-4DB2-BD59-A6C34878D82A}">
                    <a16:rowId xmlns="" xmlns:a16="http://schemas.microsoft.com/office/drawing/2014/main" val="10000"/>
                  </a:ext>
                </a:extLst>
              </a:tr>
              <a:tr h="1452203">
                <a:tc>
                  <a:txBody>
                    <a:bodyPr/>
                    <a:lstStyle/>
                    <a:p>
                      <a:endParaRPr lang="fr-BE" sz="600" dirty="0">
                        <a:solidFill>
                          <a:schemeClr val="dk1"/>
                        </a:solidFill>
                      </a:endParaRPr>
                    </a:p>
                    <a:p>
                      <a:r>
                        <a:rPr lang="fr-BE" sz="1600" dirty="0">
                          <a:solidFill>
                            <a:srgbClr val="000000"/>
                          </a:solidFill>
                        </a:rPr>
                        <a:t>Concentration : </a:t>
                      </a:r>
                      <a:r>
                        <a:rPr lang="fr-BE" sz="1600" b="1" dirty="0">
                          <a:solidFill>
                            <a:srgbClr val="000000"/>
                          </a:solidFill>
                        </a:rPr>
                        <a:t>45 </a:t>
                      </a:r>
                      <a:r>
                        <a:rPr lang="fr-BE" sz="1600" b="1" dirty="0" err="1">
                          <a:solidFill>
                            <a:srgbClr val="000000"/>
                          </a:solidFill>
                        </a:rPr>
                        <a:t>mM</a:t>
                      </a:r>
                      <a:endParaRPr lang="fr-BE" sz="1600" b="1" dirty="0">
                        <a:solidFill>
                          <a:srgbClr val="000000"/>
                        </a:solidFill>
                      </a:endParaRPr>
                    </a:p>
                    <a:p>
                      <a:endParaRPr lang="fr-BE" sz="1600" dirty="0">
                        <a:solidFill>
                          <a:srgbClr val="000000"/>
                        </a:solidFill>
                      </a:endParaRPr>
                    </a:p>
                    <a:p>
                      <a:r>
                        <a:rPr lang="fr-BE" sz="1600" dirty="0">
                          <a:solidFill>
                            <a:srgbClr val="000000"/>
                          </a:solidFill>
                        </a:rPr>
                        <a:t>Volume : </a:t>
                      </a:r>
                      <a:r>
                        <a:rPr lang="fr-BE" sz="1600" b="1" dirty="0">
                          <a:solidFill>
                            <a:srgbClr val="000000"/>
                          </a:solidFill>
                        </a:rPr>
                        <a:t>14 </a:t>
                      </a:r>
                      <a:r>
                        <a:rPr lang="fr-BE" sz="1600" b="1" dirty="0" err="1">
                          <a:solidFill>
                            <a:srgbClr val="000000"/>
                          </a:solidFill>
                        </a:rPr>
                        <a:t>mL</a:t>
                      </a:r>
                      <a:endParaRPr lang="fr-BE" sz="1600" b="1" dirty="0">
                        <a:solidFill>
                          <a:srgbClr val="000000"/>
                        </a:solidFill>
                      </a:endParaRPr>
                    </a:p>
                    <a:p>
                      <a:endParaRPr lang="fr-BE" sz="1600" dirty="0">
                        <a:solidFill>
                          <a:srgbClr val="000000"/>
                        </a:solidFill>
                      </a:endParaRPr>
                    </a:p>
                    <a:p>
                      <a:r>
                        <a:rPr lang="fr-BE" sz="1600" dirty="0" err="1">
                          <a:solidFill>
                            <a:srgbClr val="000000"/>
                          </a:solidFill>
                        </a:rPr>
                        <a:t>Temperature</a:t>
                      </a:r>
                      <a:r>
                        <a:rPr lang="fr-BE" sz="1600" dirty="0">
                          <a:solidFill>
                            <a:srgbClr val="000000"/>
                          </a:solidFill>
                        </a:rPr>
                        <a:t> : </a:t>
                      </a:r>
                      <a:r>
                        <a:rPr lang="fr-BE" sz="1600" b="1" dirty="0">
                          <a:solidFill>
                            <a:srgbClr val="000000"/>
                          </a:solidFill>
                        </a:rPr>
                        <a:t>80 °C</a:t>
                      </a:r>
                    </a:p>
                    <a:p>
                      <a:endParaRPr lang="fr-BE" sz="1600" dirty="0">
                        <a:solidFill>
                          <a:srgbClr val="000000"/>
                        </a:solidFill>
                      </a:endParaRPr>
                    </a:p>
                    <a:p>
                      <a:r>
                        <a:rPr lang="fr-BE" sz="1600" dirty="0">
                          <a:solidFill>
                            <a:srgbClr val="000000"/>
                          </a:solidFill>
                        </a:rPr>
                        <a:t>Pressure</a:t>
                      </a:r>
                      <a:r>
                        <a:rPr lang="fr-BE" sz="1600" baseline="0" dirty="0">
                          <a:solidFill>
                            <a:srgbClr val="000000"/>
                          </a:solidFill>
                        </a:rPr>
                        <a:t> : </a:t>
                      </a:r>
                      <a:r>
                        <a:rPr lang="fr-BE" sz="1600" b="1" baseline="0" dirty="0">
                          <a:solidFill>
                            <a:srgbClr val="000000"/>
                          </a:solidFill>
                        </a:rPr>
                        <a:t>240 bars </a:t>
                      </a:r>
                    </a:p>
                    <a:p>
                      <a:endParaRPr lang="fr-BE" sz="1000" baseline="0" dirty="0">
                        <a:solidFill>
                          <a:srgbClr val="000000"/>
                        </a:solidFill>
                      </a:endParaRPr>
                    </a:p>
                    <a:p>
                      <a:pPr algn="ctr"/>
                      <a:r>
                        <a:rPr lang="fr-BE" sz="1800" b="1" baseline="0" dirty="0" err="1">
                          <a:solidFill>
                            <a:srgbClr val="000000"/>
                          </a:solidFill>
                        </a:rPr>
                        <a:t>Expecting</a:t>
                      </a:r>
                      <a:r>
                        <a:rPr lang="fr-BE" sz="1800" b="1" baseline="0" dirty="0">
                          <a:solidFill>
                            <a:srgbClr val="000000"/>
                          </a:solidFill>
                        </a:rPr>
                        <a:t> values : </a:t>
                      </a:r>
                      <a:r>
                        <a:rPr lang="fr-BE" sz="1800" b="1" dirty="0">
                          <a:solidFill>
                            <a:srgbClr val="000000"/>
                          </a:solidFill>
                        </a:rPr>
                        <a:t>51-213 nm</a:t>
                      </a:r>
                      <a:endParaRPr lang="fr-BE" sz="1800" b="1" baseline="0" dirty="0">
                        <a:solidFill>
                          <a:srgbClr val="000000"/>
                        </a:solidFill>
                      </a:endParaRPr>
                    </a:p>
                  </a:txBody>
                  <a:tcPr>
                    <a:solidFill>
                      <a:schemeClr val="accent5">
                        <a:lumMod val="20000"/>
                        <a:lumOff val="80000"/>
                      </a:schemeClr>
                    </a:solidFill>
                  </a:tcPr>
                </a:tc>
                <a:tc>
                  <a:txBody>
                    <a:bodyPr/>
                    <a:lstStyle/>
                    <a:p>
                      <a:endParaRPr lang="fr-BE" sz="200" dirty="0">
                        <a:solidFill>
                          <a:srgbClr val="000000"/>
                        </a:solidFill>
                      </a:endParaRPr>
                    </a:p>
                    <a:p>
                      <a:r>
                        <a:rPr lang="fr-BE" sz="1600" dirty="0">
                          <a:solidFill>
                            <a:srgbClr val="000000"/>
                          </a:solidFill>
                        </a:rPr>
                        <a:t>Concentration : </a:t>
                      </a:r>
                      <a:r>
                        <a:rPr lang="fr-BE" sz="1600" b="1" dirty="0">
                          <a:solidFill>
                            <a:srgbClr val="000000"/>
                          </a:solidFill>
                        </a:rPr>
                        <a:t>5 </a:t>
                      </a:r>
                      <a:r>
                        <a:rPr lang="fr-BE" sz="1600" b="1" dirty="0" err="1">
                          <a:solidFill>
                            <a:srgbClr val="000000"/>
                          </a:solidFill>
                        </a:rPr>
                        <a:t>mM</a:t>
                      </a:r>
                      <a:endParaRPr lang="fr-BE" sz="1600" b="1" dirty="0">
                        <a:solidFill>
                          <a:srgbClr val="000000"/>
                        </a:solidFill>
                      </a:endParaRPr>
                    </a:p>
                    <a:p>
                      <a:endParaRPr lang="fr-BE" sz="1600" dirty="0">
                        <a:solidFill>
                          <a:srgbClr val="000000"/>
                        </a:solidFill>
                      </a:endParaRPr>
                    </a:p>
                    <a:p>
                      <a:r>
                        <a:rPr lang="fr-BE" sz="1600" dirty="0">
                          <a:solidFill>
                            <a:srgbClr val="000000"/>
                          </a:solidFill>
                        </a:rPr>
                        <a:t>Volume : </a:t>
                      </a:r>
                      <a:r>
                        <a:rPr lang="fr-BE" sz="1600" b="1" dirty="0">
                          <a:solidFill>
                            <a:srgbClr val="000000"/>
                          </a:solidFill>
                        </a:rPr>
                        <a:t>10 </a:t>
                      </a:r>
                      <a:r>
                        <a:rPr lang="fr-BE" sz="1600" b="1" dirty="0" err="1">
                          <a:solidFill>
                            <a:srgbClr val="000000"/>
                          </a:solidFill>
                        </a:rPr>
                        <a:t>mL</a:t>
                      </a:r>
                      <a:endParaRPr lang="fr-BE" sz="1600" b="1" dirty="0">
                        <a:solidFill>
                          <a:srgbClr val="000000"/>
                        </a:solidFill>
                      </a:endParaRPr>
                    </a:p>
                    <a:p>
                      <a:endParaRPr lang="fr-BE" sz="1600" dirty="0">
                        <a:solidFill>
                          <a:srgbClr val="000000"/>
                        </a:solidFill>
                      </a:endParaRPr>
                    </a:p>
                    <a:p>
                      <a:r>
                        <a:rPr lang="fr-BE" sz="1600" dirty="0" err="1">
                          <a:solidFill>
                            <a:srgbClr val="000000"/>
                          </a:solidFill>
                        </a:rPr>
                        <a:t>Temperature</a:t>
                      </a:r>
                      <a:r>
                        <a:rPr lang="fr-BE" sz="1600" dirty="0">
                          <a:solidFill>
                            <a:srgbClr val="000000"/>
                          </a:solidFill>
                        </a:rPr>
                        <a:t> : </a:t>
                      </a:r>
                      <a:r>
                        <a:rPr lang="fr-BE" sz="1600" b="1" dirty="0">
                          <a:solidFill>
                            <a:srgbClr val="000000"/>
                          </a:solidFill>
                        </a:rPr>
                        <a:t>80 °C</a:t>
                      </a:r>
                    </a:p>
                    <a:p>
                      <a:endParaRPr lang="fr-BE" sz="1600" dirty="0">
                        <a:solidFill>
                          <a:srgbClr val="000000"/>
                        </a:solidFill>
                      </a:endParaRPr>
                    </a:p>
                    <a:p>
                      <a:r>
                        <a:rPr lang="fr-BE" sz="1600" dirty="0">
                          <a:solidFill>
                            <a:srgbClr val="000000"/>
                          </a:solidFill>
                        </a:rPr>
                        <a:t>Pressure :</a:t>
                      </a:r>
                      <a:r>
                        <a:rPr lang="fr-BE" sz="1600" baseline="0" dirty="0">
                          <a:solidFill>
                            <a:srgbClr val="000000"/>
                          </a:solidFill>
                        </a:rPr>
                        <a:t> </a:t>
                      </a:r>
                      <a:r>
                        <a:rPr lang="fr-BE" sz="1600" b="1" baseline="0" dirty="0">
                          <a:solidFill>
                            <a:srgbClr val="000000"/>
                          </a:solidFill>
                        </a:rPr>
                        <a:t>156 bars</a:t>
                      </a:r>
                    </a:p>
                    <a:p>
                      <a:endParaRPr lang="fr-BE" sz="1400" baseline="0" dirty="0">
                        <a:solidFill>
                          <a:srgbClr val="0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BE" sz="1800" b="1" baseline="0" dirty="0" err="1">
                          <a:solidFill>
                            <a:srgbClr val="000000"/>
                          </a:solidFill>
                        </a:rPr>
                        <a:t>Expecting</a:t>
                      </a:r>
                      <a:r>
                        <a:rPr lang="fr-BE" sz="1800" b="1" baseline="0" dirty="0">
                          <a:solidFill>
                            <a:srgbClr val="000000"/>
                          </a:solidFill>
                        </a:rPr>
                        <a:t> values : </a:t>
                      </a:r>
                      <a:r>
                        <a:rPr lang="fr-BE" sz="1800" b="1" dirty="0">
                          <a:solidFill>
                            <a:srgbClr val="000000"/>
                          </a:solidFill>
                        </a:rPr>
                        <a:t>67-221 nm</a:t>
                      </a:r>
                    </a:p>
                  </a:txBody>
                  <a:tcPr>
                    <a:solidFill>
                      <a:schemeClr val="accent5">
                        <a:lumMod val="20000"/>
                        <a:lumOff val="80000"/>
                      </a:schemeClr>
                    </a:solidFill>
                  </a:tcPr>
                </a:tc>
                <a:extLst>
                  <a:ext uri="{0D108BD9-81ED-4DB2-BD59-A6C34878D82A}">
                    <a16:rowId xmlns="" xmlns:a16="http://schemas.microsoft.com/office/drawing/2014/main" val="10001"/>
                  </a:ext>
                </a:extLst>
              </a:tr>
            </a:tbl>
          </a:graphicData>
        </a:graphic>
      </p:graphicFrame>
      <p:grpSp>
        <p:nvGrpSpPr>
          <p:cNvPr id="5" name="Groupe 4"/>
          <p:cNvGrpSpPr/>
          <p:nvPr/>
        </p:nvGrpSpPr>
        <p:grpSpPr>
          <a:xfrm>
            <a:off x="3665221" y="5091113"/>
            <a:ext cx="1365882" cy="1223371"/>
            <a:chOff x="3665221" y="5091113"/>
            <a:chExt cx="1365882" cy="1223371"/>
          </a:xfrm>
        </p:grpSpPr>
        <p:sp>
          <p:nvSpPr>
            <p:cNvPr id="2" name="Flèche droite 1"/>
            <p:cNvSpPr/>
            <p:nvPr/>
          </p:nvSpPr>
          <p:spPr>
            <a:xfrm rot="5400000">
              <a:off x="4079080" y="5141121"/>
              <a:ext cx="519115" cy="4191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ZoneTexte 2"/>
            <p:cNvSpPr txBox="1"/>
            <p:nvPr/>
          </p:nvSpPr>
          <p:spPr>
            <a:xfrm>
              <a:off x="3665221" y="5391154"/>
              <a:ext cx="1365882" cy="923330"/>
            </a:xfrm>
            <a:prstGeom prst="rect">
              <a:avLst/>
            </a:prstGeom>
            <a:noFill/>
          </p:spPr>
          <p:txBody>
            <a:bodyPr wrap="square" rtlCol="0">
              <a:spAutoFit/>
            </a:bodyPr>
            <a:lstStyle/>
            <a:p>
              <a:pPr algn="ctr" fontAlgn="t"/>
              <a:r>
                <a:rPr lang="en-US" b="1" dirty="0"/>
                <a:t/>
              </a:r>
              <a:br>
                <a:rPr lang="en-US" b="1" dirty="0"/>
              </a:br>
              <a:r>
                <a:rPr lang="en-US" b="1" dirty="0" smtClean="0"/>
                <a:t>SCALE-UP</a:t>
              </a:r>
              <a:endParaRPr lang="en-US" b="1" dirty="0"/>
            </a:p>
            <a:p>
              <a:endParaRPr lang="fr-BE" dirty="0"/>
            </a:p>
          </p:txBody>
        </p:sp>
      </p:grpSp>
    </p:spTree>
    <p:extLst>
      <p:ext uri="{BB962C8B-B14F-4D97-AF65-F5344CB8AC3E}">
        <p14:creationId xmlns:p14="http://schemas.microsoft.com/office/powerpoint/2010/main" val="357255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ZoneTexte 33"/>
          <p:cNvSpPr txBox="1"/>
          <p:nvPr/>
        </p:nvSpPr>
        <p:spPr>
          <a:xfrm>
            <a:off x="4770783" y="2517913"/>
            <a:ext cx="184731" cy="369332"/>
          </a:xfrm>
          <a:prstGeom prst="rect">
            <a:avLst/>
          </a:prstGeom>
          <a:noFill/>
        </p:spPr>
        <p:txBody>
          <a:bodyPr wrap="none" rtlCol="0">
            <a:spAutoFit/>
          </a:bodyPr>
          <a:lstStyle/>
          <a:p>
            <a:endParaRPr lang="en-US"/>
          </a:p>
        </p:txBody>
      </p:sp>
      <p:sp>
        <p:nvSpPr>
          <p:cNvPr id="35" name="ZoneTexte 34"/>
          <p:cNvSpPr txBox="1"/>
          <p:nvPr/>
        </p:nvSpPr>
        <p:spPr>
          <a:xfrm>
            <a:off x="1577009" y="2398643"/>
            <a:ext cx="184731" cy="369332"/>
          </a:xfrm>
          <a:prstGeom prst="rect">
            <a:avLst/>
          </a:prstGeom>
          <a:noFill/>
        </p:spPr>
        <p:txBody>
          <a:bodyPr wrap="none" rtlCol="0">
            <a:spAutoFit/>
          </a:bodyPr>
          <a:lstStyle/>
          <a:p>
            <a:endParaRPr lang="en-US"/>
          </a:p>
        </p:txBody>
      </p:sp>
      <p:sp>
        <p:nvSpPr>
          <p:cNvPr id="3" name="Espace réservé du numéro de diapositive 2"/>
          <p:cNvSpPr>
            <a:spLocks noGrp="1"/>
          </p:cNvSpPr>
          <p:nvPr>
            <p:ph type="sldNum" sz="quarter" idx="12"/>
          </p:nvPr>
        </p:nvSpPr>
        <p:spPr/>
        <p:txBody>
          <a:bodyPr/>
          <a:lstStyle/>
          <a:p>
            <a:fld id="{543FDC9E-F9DA-CF48-B645-34B8899C3AC1}" type="slidenum">
              <a:rPr lang="en-US" smtClean="0"/>
              <a:t>2</a:t>
            </a:fld>
            <a:endParaRPr lang="en-US"/>
          </a:p>
        </p:txBody>
      </p:sp>
      <p:sp>
        <p:nvSpPr>
          <p:cNvPr id="9" name="Titre 1"/>
          <p:cNvSpPr>
            <a:spLocks noGrp="1"/>
          </p:cNvSpPr>
          <p:nvPr>
            <p:ph type="title"/>
          </p:nvPr>
        </p:nvSpPr>
        <p:spPr>
          <a:xfrm>
            <a:off x="1024128" y="585216"/>
            <a:ext cx="6910832" cy="887984"/>
          </a:xfrm>
        </p:spPr>
        <p:txBody>
          <a:bodyPr>
            <a:normAutofit/>
          </a:bodyPr>
          <a:lstStyle/>
          <a:p>
            <a:r>
              <a:rPr lang="en-US" sz="4000" dirty="0">
                <a:cs typeface="Arial" panose="020B0604020202020204" pitchFamily="34" charset="0"/>
              </a:rPr>
              <a:t>The project</a:t>
            </a:r>
          </a:p>
        </p:txBody>
      </p:sp>
      <p:pic>
        <p:nvPicPr>
          <p:cNvPr id="22" name="Imag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148" y="2249348"/>
            <a:ext cx="4467399" cy="3575777"/>
          </a:xfrm>
          <a:prstGeom prst="rect">
            <a:avLst/>
          </a:prstGeom>
        </p:spPr>
      </p:pic>
      <p:sp>
        <p:nvSpPr>
          <p:cNvPr id="4" name="Rectangle 3"/>
          <p:cNvSpPr/>
          <p:nvPr/>
        </p:nvSpPr>
        <p:spPr>
          <a:xfrm>
            <a:off x="1066148" y="1457841"/>
            <a:ext cx="1677051" cy="461665"/>
          </a:xfrm>
          <a:prstGeom prst="rect">
            <a:avLst/>
          </a:prstGeom>
        </p:spPr>
        <p:txBody>
          <a:bodyPr wrap="square">
            <a:spAutoFit/>
          </a:bodyPr>
          <a:lstStyle/>
          <a:p>
            <a:r>
              <a:rPr lang="en-US" sz="2400" b="1" dirty="0">
                <a:solidFill>
                  <a:schemeClr val="accent5">
                    <a:lumMod val="60000"/>
                    <a:lumOff val="40000"/>
                  </a:schemeClr>
                </a:solidFill>
                <a:cs typeface="Arial" panose="020B0604020202020204" pitchFamily="34" charset="0"/>
              </a:rPr>
              <a:t>LIPOSOME</a:t>
            </a:r>
          </a:p>
        </p:txBody>
      </p:sp>
      <p:sp>
        <p:nvSpPr>
          <p:cNvPr id="25" name="ZoneTexte 24"/>
          <p:cNvSpPr txBox="1"/>
          <p:nvPr/>
        </p:nvSpPr>
        <p:spPr>
          <a:xfrm>
            <a:off x="6661381" y="809753"/>
            <a:ext cx="4663843" cy="3693319"/>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t>Spherical nanoparticles composed of phospholipids</a:t>
            </a:r>
          </a:p>
          <a:p>
            <a:pPr marL="285750" indent="-285750">
              <a:buFont typeface="Wingdings" panose="05000000000000000000" pitchFamily="2" charset="2"/>
              <a:buChar char="Ø"/>
            </a:pPr>
            <a:endParaRPr lang="en-US" dirty="0" smtClean="0"/>
          </a:p>
          <a:p>
            <a:endParaRPr lang="en-US" dirty="0" smtClean="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smtClean="0"/>
          </a:p>
          <a:p>
            <a:endParaRPr lang="en-US" dirty="0" smtClean="0"/>
          </a:p>
          <a:p>
            <a:endParaRPr lang="en-US" dirty="0" smtClean="0"/>
          </a:p>
          <a:p>
            <a:endParaRPr lang="en-US" dirty="0"/>
          </a:p>
          <a:p>
            <a:pPr marL="285750" indent="-285750">
              <a:buFont typeface="Wingdings" panose="05000000000000000000" pitchFamily="2" charset="2"/>
              <a:buChar char="Ø"/>
            </a:pPr>
            <a:r>
              <a:rPr lang="en-US" b="1" dirty="0"/>
              <a:t>Encapsulation of hydrophilic/hydrophobic molecules</a:t>
            </a:r>
          </a:p>
          <a:p>
            <a:endParaRPr lang="en-US" dirty="0"/>
          </a:p>
          <a:p>
            <a:endParaRPr lang="fr-BE" dirty="0"/>
          </a:p>
        </p:txBody>
      </p:sp>
      <p:pic>
        <p:nvPicPr>
          <p:cNvPr id="28" name="Imag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2059" y="1506098"/>
            <a:ext cx="1742486" cy="1249829"/>
          </a:xfrm>
          <a:prstGeom prst="rect">
            <a:avLst/>
          </a:prstGeom>
        </p:spPr>
      </p:pic>
      <p:grpSp>
        <p:nvGrpSpPr>
          <p:cNvPr id="10" name="Groupe 9"/>
          <p:cNvGrpSpPr/>
          <p:nvPr/>
        </p:nvGrpSpPr>
        <p:grpSpPr>
          <a:xfrm>
            <a:off x="7485186" y="3934613"/>
            <a:ext cx="3998163" cy="2555875"/>
            <a:chOff x="7660437" y="2330617"/>
            <a:chExt cx="3998163" cy="2555875"/>
          </a:xfrm>
        </p:grpSpPr>
        <p:grpSp>
          <p:nvGrpSpPr>
            <p:cNvPr id="11" name="Groupe 20"/>
            <p:cNvGrpSpPr/>
            <p:nvPr/>
          </p:nvGrpSpPr>
          <p:grpSpPr>
            <a:xfrm>
              <a:off x="7660439" y="2779791"/>
              <a:ext cx="3834336" cy="2106701"/>
              <a:chOff x="7687735" y="3836225"/>
              <a:chExt cx="3862873" cy="2239516"/>
            </a:xfrm>
          </p:grpSpPr>
          <p:sp>
            <p:nvSpPr>
              <p:cNvPr id="13" name="ZoneTexte 12"/>
              <p:cNvSpPr txBox="1"/>
              <p:nvPr/>
            </p:nvSpPr>
            <p:spPr>
              <a:xfrm>
                <a:off x="7687735" y="3836225"/>
                <a:ext cx="3263335" cy="392616"/>
              </a:xfrm>
              <a:prstGeom prst="rect">
                <a:avLst/>
              </a:prstGeom>
              <a:noFill/>
            </p:spPr>
            <p:txBody>
              <a:bodyPr wrap="square" rtlCol="0">
                <a:spAutoFit/>
              </a:bodyPr>
              <a:lstStyle/>
              <a:p>
                <a:pPr marL="285750" indent="-285750">
                  <a:buFont typeface="Wingdings" charset="2"/>
                  <a:buChar char="Ø"/>
                </a:pPr>
                <a:r>
                  <a:rPr lang="fr-BE" dirty="0"/>
                  <a:t>Targeting specific tissues</a:t>
                </a:r>
              </a:p>
            </p:txBody>
          </p:sp>
          <p:sp>
            <p:nvSpPr>
              <p:cNvPr id="14" name="ZoneTexte 13"/>
              <p:cNvSpPr txBox="1"/>
              <p:nvPr/>
            </p:nvSpPr>
            <p:spPr>
              <a:xfrm>
                <a:off x="7687735" y="4335166"/>
                <a:ext cx="3263335" cy="392616"/>
              </a:xfrm>
              <a:prstGeom prst="rect">
                <a:avLst/>
              </a:prstGeom>
              <a:noFill/>
            </p:spPr>
            <p:txBody>
              <a:bodyPr wrap="square" rtlCol="0">
                <a:spAutoFit/>
              </a:bodyPr>
              <a:lstStyle/>
              <a:p>
                <a:pPr marL="285750" indent="-285750">
                  <a:buFont typeface="Wingdings" charset="2"/>
                  <a:buChar char="Ø"/>
                </a:pPr>
                <a:r>
                  <a:rPr lang="fr-BE" dirty="0" err="1"/>
                  <a:t>Increased</a:t>
                </a:r>
                <a:r>
                  <a:rPr lang="fr-BE" dirty="0"/>
                  <a:t> </a:t>
                </a:r>
                <a:r>
                  <a:rPr lang="fr-BE" dirty="0" err="1"/>
                  <a:t>efficiency</a:t>
                </a:r>
                <a:endParaRPr lang="fr-BE" dirty="0"/>
              </a:p>
            </p:txBody>
          </p:sp>
          <p:sp>
            <p:nvSpPr>
              <p:cNvPr id="15" name="ZoneTexte 14"/>
              <p:cNvSpPr txBox="1"/>
              <p:nvPr/>
            </p:nvSpPr>
            <p:spPr>
              <a:xfrm>
                <a:off x="7696211" y="4848653"/>
                <a:ext cx="3263335" cy="392616"/>
              </a:xfrm>
              <a:prstGeom prst="rect">
                <a:avLst/>
              </a:prstGeom>
              <a:noFill/>
            </p:spPr>
            <p:txBody>
              <a:bodyPr wrap="square" rtlCol="0">
                <a:spAutoFit/>
              </a:bodyPr>
              <a:lstStyle/>
              <a:p>
                <a:pPr marL="285750" indent="-285750">
                  <a:buFont typeface="Wingdings" charset="2"/>
                  <a:buChar char="Ø"/>
                </a:pPr>
                <a:r>
                  <a:rPr lang="fr-BE" dirty="0" err="1"/>
                  <a:t>Decreased</a:t>
                </a:r>
                <a:r>
                  <a:rPr lang="fr-BE" dirty="0"/>
                  <a:t> </a:t>
                </a:r>
                <a:r>
                  <a:rPr lang="fr-BE" dirty="0" err="1"/>
                  <a:t>toxicity</a:t>
                </a:r>
                <a:endParaRPr lang="fr-BE" dirty="0"/>
              </a:p>
            </p:txBody>
          </p:sp>
          <p:sp>
            <p:nvSpPr>
              <p:cNvPr id="16" name="ZoneTexte 15"/>
              <p:cNvSpPr txBox="1"/>
              <p:nvPr/>
            </p:nvSpPr>
            <p:spPr>
              <a:xfrm>
                <a:off x="7709069" y="5388663"/>
                <a:ext cx="3841539" cy="687078"/>
              </a:xfrm>
              <a:prstGeom prst="rect">
                <a:avLst/>
              </a:prstGeom>
              <a:noFill/>
            </p:spPr>
            <p:txBody>
              <a:bodyPr wrap="square" rtlCol="0">
                <a:spAutoFit/>
              </a:bodyPr>
              <a:lstStyle/>
              <a:p>
                <a:pPr marL="285750" indent="-285750">
                  <a:buFont typeface="Wingdings" charset="2"/>
                  <a:buChar char="Ø"/>
                </a:pPr>
                <a:r>
                  <a:rPr lang="en-US" dirty="0"/>
                  <a:t>Protection of the active molecule</a:t>
                </a:r>
                <a:endParaRPr lang="fr-BE" dirty="0"/>
              </a:p>
              <a:p>
                <a:endParaRPr lang="fr-BE" dirty="0"/>
              </a:p>
            </p:txBody>
          </p:sp>
        </p:grpSp>
        <p:sp>
          <p:nvSpPr>
            <p:cNvPr id="12" name="ZoneTexte 11"/>
            <p:cNvSpPr txBox="1"/>
            <p:nvPr/>
          </p:nvSpPr>
          <p:spPr>
            <a:xfrm>
              <a:off x="7660437" y="2330617"/>
              <a:ext cx="3998163" cy="369332"/>
            </a:xfrm>
            <a:prstGeom prst="rect">
              <a:avLst/>
            </a:prstGeom>
            <a:noFill/>
          </p:spPr>
          <p:txBody>
            <a:bodyPr wrap="square" rtlCol="0">
              <a:spAutoFit/>
            </a:bodyPr>
            <a:lstStyle/>
            <a:p>
              <a:pPr marL="285750" indent="-285750">
                <a:buFont typeface="Wingdings" charset="2"/>
                <a:buChar char="Ø"/>
              </a:pPr>
              <a:r>
                <a:rPr lang="fr-BE" dirty="0"/>
                <a:t>Prolongation of the </a:t>
              </a:r>
              <a:r>
                <a:rPr lang="fr-BE" dirty="0" err="1"/>
                <a:t>drug</a:t>
              </a:r>
              <a:r>
                <a:rPr lang="fr-BE" dirty="0"/>
                <a:t> </a:t>
              </a:r>
              <a:r>
                <a:rPr lang="fr-BE" dirty="0" err="1"/>
                <a:t>effect</a:t>
              </a:r>
              <a:endParaRPr lang="fr-BE" dirty="0"/>
            </a:p>
          </p:txBody>
        </p:sp>
      </p:grpSp>
    </p:spTree>
    <p:extLst>
      <p:ext uri="{BB962C8B-B14F-4D97-AF65-F5344CB8AC3E}">
        <p14:creationId xmlns:p14="http://schemas.microsoft.com/office/powerpoint/2010/main" val="1326075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numéro de diapositive 24"/>
          <p:cNvSpPr>
            <a:spLocks noGrp="1"/>
          </p:cNvSpPr>
          <p:nvPr>
            <p:ph type="sldNum" sz="quarter" idx="12"/>
          </p:nvPr>
        </p:nvSpPr>
        <p:spPr/>
        <p:txBody>
          <a:bodyPr/>
          <a:lstStyle/>
          <a:p>
            <a:fld id="{543FDC9E-F9DA-CF48-B645-34B8899C3AC1}" type="slidenum">
              <a:rPr lang="en-US" smtClean="0"/>
              <a:t>20</a:t>
            </a:fld>
            <a:endParaRPr lang="en-US"/>
          </a:p>
        </p:txBody>
      </p:sp>
      <p:sp>
        <p:nvSpPr>
          <p:cNvPr id="4" name="Titre 1"/>
          <p:cNvSpPr>
            <a:spLocks noGrp="1"/>
          </p:cNvSpPr>
          <p:nvPr>
            <p:ph type="title"/>
          </p:nvPr>
        </p:nvSpPr>
        <p:spPr>
          <a:xfrm>
            <a:off x="1019175" y="601091"/>
            <a:ext cx="6910832" cy="887984"/>
          </a:xfrm>
        </p:spPr>
        <p:txBody>
          <a:bodyPr>
            <a:normAutofit/>
          </a:bodyPr>
          <a:lstStyle/>
          <a:p>
            <a:r>
              <a:rPr lang="en-US" sz="4000" dirty="0">
                <a:cs typeface="Arial" panose="020B0604020202020204" pitchFamily="34" charset="0"/>
              </a:rPr>
              <a:t>Reproducibility</a:t>
            </a:r>
          </a:p>
        </p:txBody>
      </p:sp>
      <p:sp>
        <p:nvSpPr>
          <p:cNvPr id="2" name="ZoneTexte 1"/>
          <p:cNvSpPr txBox="1"/>
          <p:nvPr/>
        </p:nvSpPr>
        <p:spPr>
          <a:xfrm>
            <a:off x="1703478" y="2064780"/>
            <a:ext cx="3668505" cy="338554"/>
          </a:xfrm>
          <a:prstGeom prst="rect">
            <a:avLst/>
          </a:prstGeom>
          <a:noFill/>
        </p:spPr>
        <p:txBody>
          <a:bodyPr wrap="none" rtlCol="0">
            <a:spAutoFit/>
          </a:bodyPr>
          <a:lstStyle/>
          <a:p>
            <a:r>
              <a:rPr lang="fr-BE" sz="1600" b="1" dirty="0">
                <a:solidFill>
                  <a:schemeClr val="accent5">
                    <a:lumMod val="60000"/>
                    <a:lumOff val="40000"/>
                  </a:schemeClr>
                </a:solidFill>
              </a:rPr>
              <a:t>Formulation SPC/CHOL 70/30 % (m/m) :</a:t>
            </a:r>
          </a:p>
        </p:txBody>
      </p:sp>
      <p:grpSp>
        <p:nvGrpSpPr>
          <p:cNvPr id="13" name="Groupe 12"/>
          <p:cNvGrpSpPr/>
          <p:nvPr/>
        </p:nvGrpSpPr>
        <p:grpSpPr>
          <a:xfrm>
            <a:off x="1396961" y="2821647"/>
            <a:ext cx="3975022" cy="2482991"/>
            <a:chOff x="-322537" y="2636573"/>
            <a:chExt cx="2940066" cy="1342111"/>
          </a:xfrm>
        </p:grpSpPr>
        <p:pic>
          <p:nvPicPr>
            <p:cNvPr id="14" name="Image 13">
              <a:extLst>
                <a:ext uri="{FF2B5EF4-FFF2-40B4-BE49-F238E27FC236}">
                  <a16:creationId xmlns="" xmlns:a16="http://schemas.microsoft.com/office/drawing/2014/main" id="{B3D293B4-2427-4333-B728-660F742C75A6}"/>
                </a:ext>
              </a:extLst>
            </p:cNvPr>
            <p:cNvPicPr>
              <a:picLocks noChangeAspect="1"/>
            </p:cNvPicPr>
            <p:nvPr/>
          </p:nvPicPr>
          <p:blipFill>
            <a:blip r:embed="rId3"/>
            <a:stretch>
              <a:fillRect/>
            </a:stretch>
          </p:blipFill>
          <p:spPr>
            <a:xfrm>
              <a:off x="-322537" y="2636573"/>
              <a:ext cx="2940066" cy="458214"/>
            </a:xfrm>
            <a:prstGeom prst="rect">
              <a:avLst/>
            </a:prstGeom>
          </p:spPr>
        </p:pic>
        <p:pic>
          <p:nvPicPr>
            <p:cNvPr id="15" name="Image 14">
              <a:extLst>
                <a:ext uri="{FF2B5EF4-FFF2-40B4-BE49-F238E27FC236}">
                  <a16:creationId xmlns="" xmlns:a16="http://schemas.microsoft.com/office/drawing/2014/main" id="{DFBA63CC-F843-4D36-A6AA-8B45C283280A}"/>
                </a:ext>
              </a:extLst>
            </p:cNvPr>
            <p:cNvPicPr>
              <a:picLocks noChangeAspect="1"/>
            </p:cNvPicPr>
            <p:nvPr/>
          </p:nvPicPr>
          <p:blipFill>
            <a:blip r:embed="rId4"/>
            <a:stretch>
              <a:fillRect/>
            </a:stretch>
          </p:blipFill>
          <p:spPr>
            <a:xfrm>
              <a:off x="13247" y="3246522"/>
              <a:ext cx="2268498" cy="732162"/>
            </a:xfrm>
            <a:prstGeom prst="rect">
              <a:avLst/>
            </a:prstGeom>
          </p:spPr>
        </p:pic>
      </p:grpSp>
      <p:sp>
        <p:nvSpPr>
          <p:cNvPr id="3" name="ZoneTexte 2"/>
          <p:cNvSpPr txBox="1"/>
          <p:nvPr/>
        </p:nvSpPr>
        <p:spPr>
          <a:xfrm>
            <a:off x="10454053" y="3119609"/>
            <a:ext cx="636713" cy="338554"/>
          </a:xfrm>
          <a:prstGeom prst="rect">
            <a:avLst/>
          </a:prstGeom>
          <a:noFill/>
        </p:spPr>
        <p:txBody>
          <a:bodyPr wrap="none" rtlCol="0">
            <a:spAutoFit/>
          </a:bodyPr>
          <a:lstStyle/>
          <a:p>
            <a:r>
              <a:rPr lang="fr-BE" sz="1600" dirty="0"/>
              <a:t>n = 3</a:t>
            </a:r>
          </a:p>
        </p:txBody>
      </p:sp>
      <p:graphicFrame>
        <p:nvGraphicFramePr>
          <p:cNvPr id="6" name="Tableau 5"/>
          <p:cNvGraphicFramePr>
            <a:graphicFrameLocks noGrp="1"/>
          </p:cNvGraphicFramePr>
          <p:nvPr>
            <p:extLst>
              <p:ext uri="{D42A27DB-BD31-4B8C-83A1-F6EECF244321}">
                <p14:modId xmlns:p14="http://schemas.microsoft.com/office/powerpoint/2010/main" val="1611420951"/>
              </p:ext>
            </p:extLst>
          </p:nvPr>
        </p:nvGraphicFramePr>
        <p:xfrm>
          <a:off x="7337425" y="4320778"/>
          <a:ext cx="2701926" cy="1591675"/>
        </p:xfrm>
        <a:graphic>
          <a:graphicData uri="http://schemas.openxmlformats.org/drawingml/2006/table">
            <a:tbl>
              <a:tblPr firstRow="1" bandRow="1">
                <a:tableStyleId>{5C22544A-7EE6-4342-B048-85BDC9FD1C3A}</a:tableStyleId>
              </a:tblPr>
              <a:tblGrid>
                <a:gridCol w="1350963">
                  <a:extLst>
                    <a:ext uri="{9D8B030D-6E8A-4147-A177-3AD203B41FA5}">
                      <a16:colId xmlns="" xmlns:a16="http://schemas.microsoft.com/office/drawing/2014/main" val="20000"/>
                    </a:ext>
                  </a:extLst>
                </a:gridCol>
                <a:gridCol w="1350963">
                  <a:extLst>
                    <a:ext uri="{9D8B030D-6E8A-4147-A177-3AD203B41FA5}">
                      <a16:colId xmlns="" xmlns:a16="http://schemas.microsoft.com/office/drawing/2014/main" val="20001"/>
                    </a:ext>
                  </a:extLst>
                </a:gridCol>
              </a:tblGrid>
              <a:tr h="318335">
                <a:tc>
                  <a:txBody>
                    <a:bodyPr/>
                    <a:lstStyle/>
                    <a:p>
                      <a:pPr algn="ctr"/>
                      <a:r>
                        <a:rPr lang="fr-BE" sz="1400" dirty="0" smtClean="0">
                          <a:solidFill>
                            <a:schemeClr val="tx1"/>
                          </a:solidFill>
                        </a:rPr>
                        <a:t>Condition</a:t>
                      </a:r>
                      <a:r>
                        <a:rPr lang="fr-BE" sz="1400" baseline="0" dirty="0" smtClean="0">
                          <a:solidFill>
                            <a:schemeClr val="tx1"/>
                          </a:solidFill>
                        </a:rPr>
                        <a:t> </a:t>
                      </a:r>
                      <a:r>
                        <a:rPr lang="fr-BE" sz="1400" baseline="0" dirty="0">
                          <a:solidFill>
                            <a:schemeClr val="tx1"/>
                          </a:solidFill>
                        </a:rPr>
                        <a:t>1</a:t>
                      </a:r>
                      <a:endParaRPr lang="fr-BE" sz="1400" dirty="0">
                        <a:solidFill>
                          <a:schemeClr val="tx1"/>
                        </a:solidFill>
                      </a:endParaRPr>
                    </a:p>
                  </a:txBody>
                  <a:tcPr>
                    <a:solidFill>
                      <a:schemeClr val="accent1">
                        <a:lumMod val="60000"/>
                        <a:lumOff val="40000"/>
                      </a:schemeClr>
                    </a:solidFill>
                  </a:tcPr>
                </a:tc>
                <a:tc>
                  <a:txBody>
                    <a:bodyPr/>
                    <a:lstStyle/>
                    <a:p>
                      <a:pPr algn="ctr"/>
                      <a:r>
                        <a:rPr lang="fr-BE" sz="1400" dirty="0" smtClean="0">
                          <a:solidFill>
                            <a:schemeClr val="tx1"/>
                          </a:solidFill>
                        </a:rPr>
                        <a:t>Condition </a:t>
                      </a:r>
                      <a:r>
                        <a:rPr lang="fr-BE" sz="1400" dirty="0">
                          <a:solidFill>
                            <a:schemeClr val="tx1"/>
                          </a:solidFill>
                        </a:rPr>
                        <a:t>2</a:t>
                      </a:r>
                    </a:p>
                  </a:txBody>
                  <a:tcPr>
                    <a:solidFill>
                      <a:schemeClr val="accent5">
                        <a:lumMod val="60000"/>
                        <a:lumOff val="40000"/>
                      </a:schemeClr>
                    </a:solidFill>
                  </a:tcPr>
                </a:tc>
                <a:extLst>
                  <a:ext uri="{0D108BD9-81ED-4DB2-BD59-A6C34878D82A}">
                    <a16:rowId xmlns="" xmlns:a16="http://schemas.microsoft.com/office/drawing/2014/main" val="10000"/>
                  </a:ext>
                </a:extLst>
              </a:tr>
              <a:tr h="318335">
                <a:tc>
                  <a:txBody>
                    <a:bodyPr/>
                    <a:lstStyle/>
                    <a:p>
                      <a:pPr algn="ctr"/>
                      <a:r>
                        <a:rPr lang="fr-BE" sz="1400" dirty="0">
                          <a:solidFill>
                            <a:schemeClr val="tx1"/>
                          </a:solidFill>
                        </a:rPr>
                        <a:t>45 </a:t>
                      </a:r>
                      <a:r>
                        <a:rPr lang="fr-BE" sz="1400" dirty="0" err="1">
                          <a:solidFill>
                            <a:schemeClr val="tx1"/>
                          </a:solidFill>
                        </a:rPr>
                        <a:t>mM</a:t>
                      </a:r>
                      <a:endParaRPr lang="fr-BE" sz="1400" dirty="0">
                        <a:solidFill>
                          <a:schemeClr val="tx1"/>
                        </a:solidFill>
                      </a:endParaRPr>
                    </a:p>
                  </a:txBody>
                  <a:tcPr>
                    <a:solidFill>
                      <a:schemeClr val="accent1">
                        <a:lumMod val="20000"/>
                        <a:lumOff val="80000"/>
                      </a:schemeClr>
                    </a:solidFill>
                  </a:tcPr>
                </a:tc>
                <a:tc>
                  <a:txBody>
                    <a:bodyPr/>
                    <a:lstStyle/>
                    <a:p>
                      <a:pPr algn="ctr"/>
                      <a:r>
                        <a:rPr lang="fr-BE" sz="1400" dirty="0">
                          <a:solidFill>
                            <a:schemeClr val="tx1"/>
                          </a:solidFill>
                        </a:rPr>
                        <a:t>5 </a:t>
                      </a:r>
                      <a:r>
                        <a:rPr lang="fr-BE" sz="1400" dirty="0" err="1">
                          <a:solidFill>
                            <a:schemeClr val="tx1"/>
                          </a:solidFill>
                        </a:rPr>
                        <a:t>mM</a:t>
                      </a:r>
                      <a:endParaRPr lang="fr-BE" sz="1400" dirty="0">
                        <a:solidFill>
                          <a:schemeClr val="tx1"/>
                        </a:solidFill>
                      </a:endParaRPr>
                    </a:p>
                  </a:txBody>
                  <a:tcPr>
                    <a:solidFill>
                      <a:schemeClr val="accent5">
                        <a:lumMod val="20000"/>
                        <a:lumOff val="80000"/>
                      </a:schemeClr>
                    </a:solidFill>
                  </a:tcPr>
                </a:tc>
                <a:extLst>
                  <a:ext uri="{0D108BD9-81ED-4DB2-BD59-A6C34878D82A}">
                    <a16:rowId xmlns="" xmlns:a16="http://schemas.microsoft.com/office/drawing/2014/main" val="10001"/>
                  </a:ext>
                </a:extLst>
              </a:tr>
              <a:tr h="318335">
                <a:tc>
                  <a:txBody>
                    <a:bodyPr/>
                    <a:lstStyle/>
                    <a:p>
                      <a:pPr algn="ctr"/>
                      <a:r>
                        <a:rPr lang="fr-BE" sz="1400" dirty="0">
                          <a:solidFill>
                            <a:schemeClr val="tx1"/>
                          </a:solidFill>
                        </a:rPr>
                        <a:t>14 </a:t>
                      </a:r>
                      <a:r>
                        <a:rPr lang="fr-BE" sz="1400" dirty="0" err="1">
                          <a:solidFill>
                            <a:schemeClr val="tx1"/>
                          </a:solidFill>
                        </a:rPr>
                        <a:t>mL</a:t>
                      </a:r>
                      <a:endParaRPr lang="fr-BE" sz="1400" dirty="0">
                        <a:solidFill>
                          <a:schemeClr val="tx1"/>
                        </a:solidFill>
                      </a:endParaRPr>
                    </a:p>
                  </a:txBody>
                  <a:tcPr>
                    <a:solidFill>
                      <a:schemeClr val="accent1">
                        <a:lumMod val="20000"/>
                        <a:lumOff val="80000"/>
                      </a:schemeClr>
                    </a:solidFill>
                  </a:tcPr>
                </a:tc>
                <a:tc>
                  <a:txBody>
                    <a:bodyPr/>
                    <a:lstStyle/>
                    <a:p>
                      <a:pPr algn="ctr"/>
                      <a:r>
                        <a:rPr lang="fr-BE" sz="1400" dirty="0">
                          <a:solidFill>
                            <a:schemeClr val="tx1"/>
                          </a:solidFill>
                        </a:rPr>
                        <a:t>10 </a:t>
                      </a:r>
                      <a:r>
                        <a:rPr lang="fr-BE" sz="1400" dirty="0" err="1">
                          <a:solidFill>
                            <a:schemeClr val="tx1"/>
                          </a:solidFill>
                        </a:rPr>
                        <a:t>mL</a:t>
                      </a:r>
                      <a:endParaRPr lang="fr-BE" sz="1400" dirty="0">
                        <a:solidFill>
                          <a:schemeClr val="tx1"/>
                        </a:solidFill>
                      </a:endParaRPr>
                    </a:p>
                  </a:txBody>
                  <a:tcPr>
                    <a:solidFill>
                      <a:schemeClr val="accent5">
                        <a:lumMod val="20000"/>
                        <a:lumOff val="80000"/>
                      </a:schemeClr>
                    </a:solidFill>
                  </a:tcPr>
                </a:tc>
                <a:extLst>
                  <a:ext uri="{0D108BD9-81ED-4DB2-BD59-A6C34878D82A}">
                    <a16:rowId xmlns="" xmlns:a16="http://schemas.microsoft.com/office/drawing/2014/main" val="10002"/>
                  </a:ext>
                </a:extLst>
              </a:tr>
              <a:tr h="318335">
                <a:tc>
                  <a:txBody>
                    <a:bodyPr/>
                    <a:lstStyle/>
                    <a:p>
                      <a:pPr algn="ctr"/>
                      <a:r>
                        <a:rPr lang="fr-BE" sz="1400" dirty="0">
                          <a:solidFill>
                            <a:schemeClr val="tx1"/>
                          </a:solidFill>
                        </a:rPr>
                        <a:t>80°C</a:t>
                      </a:r>
                    </a:p>
                  </a:txBody>
                  <a:tcPr>
                    <a:solidFill>
                      <a:schemeClr val="accent1">
                        <a:lumMod val="20000"/>
                        <a:lumOff val="80000"/>
                      </a:schemeClr>
                    </a:solidFill>
                  </a:tcPr>
                </a:tc>
                <a:tc>
                  <a:txBody>
                    <a:bodyPr/>
                    <a:lstStyle/>
                    <a:p>
                      <a:pPr algn="ctr"/>
                      <a:r>
                        <a:rPr lang="fr-BE" sz="1400" dirty="0">
                          <a:solidFill>
                            <a:schemeClr val="tx1"/>
                          </a:solidFill>
                        </a:rPr>
                        <a:t>80°C</a:t>
                      </a:r>
                    </a:p>
                  </a:txBody>
                  <a:tcPr>
                    <a:solidFill>
                      <a:schemeClr val="accent5">
                        <a:lumMod val="20000"/>
                        <a:lumOff val="80000"/>
                      </a:schemeClr>
                    </a:solidFill>
                  </a:tcPr>
                </a:tc>
                <a:extLst>
                  <a:ext uri="{0D108BD9-81ED-4DB2-BD59-A6C34878D82A}">
                    <a16:rowId xmlns="" xmlns:a16="http://schemas.microsoft.com/office/drawing/2014/main" val="10003"/>
                  </a:ext>
                </a:extLst>
              </a:tr>
              <a:tr h="318335">
                <a:tc>
                  <a:txBody>
                    <a:bodyPr/>
                    <a:lstStyle/>
                    <a:p>
                      <a:pPr algn="ctr"/>
                      <a:r>
                        <a:rPr lang="fr-BE" sz="1400" dirty="0">
                          <a:solidFill>
                            <a:schemeClr val="tx1"/>
                          </a:solidFill>
                        </a:rPr>
                        <a:t>240 bars</a:t>
                      </a:r>
                    </a:p>
                  </a:txBody>
                  <a:tcPr>
                    <a:solidFill>
                      <a:schemeClr val="accent1">
                        <a:lumMod val="20000"/>
                        <a:lumOff val="80000"/>
                      </a:schemeClr>
                    </a:solidFill>
                  </a:tcPr>
                </a:tc>
                <a:tc>
                  <a:txBody>
                    <a:bodyPr/>
                    <a:lstStyle/>
                    <a:p>
                      <a:pPr algn="ctr"/>
                      <a:r>
                        <a:rPr lang="fr-BE" sz="1400" dirty="0">
                          <a:solidFill>
                            <a:schemeClr val="tx1"/>
                          </a:solidFill>
                        </a:rPr>
                        <a:t>156 bars</a:t>
                      </a:r>
                    </a:p>
                  </a:txBody>
                  <a:tcPr>
                    <a:solidFill>
                      <a:schemeClr val="accent5">
                        <a:lumMod val="20000"/>
                        <a:lumOff val="80000"/>
                      </a:schemeClr>
                    </a:solidFill>
                  </a:tcPr>
                </a:tc>
                <a:extLst>
                  <a:ext uri="{0D108BD9-81ED-4DB2-BD59-A6C34878D82A}">
                    <a16:rowId xmlns="" xmlns:a16="http://schemas.microsoft.com/office/drawing/2014/main" val="10004"/>
                  </a:ext>
                </a:extLst>
              </a:tr>
            </a:tbl>
          </a:graphicData>
        </a:graphic>
      </p:graphicFrame>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2688" y="1236521"/>
            <a:ext cx="4010025"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4779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2084832"/>
            <a:ext cx="9720072" cy="1499616"/>
          </a:xfrm>
        </p:spPr>
        <p:txBody>
          <a:bodyPr/>
          <a:lstStyle/>
          <a:p>
            <a:pPr algn="ctr"/>
            <a:r>
              <a:rPr lang="fr-BE" dirty="0"/>
              <a:t>Are </a:t>
            </a:r>
            <a:r>
              <a:rPr lang="fr-BE" dirty="0" err="1"/>
              <a:t>these</a:t>
            </a:r>
            <a:r>
              <a:rPr lang="fr-BE" dirty="0"/>
              <a:t> conditions </a:t>
            </a:r>
            <a:r>
              <a:rPr lang="fr-BE" dirty="0" err="1" smtClean="0"/>
              <a:t>transferrable</a:t>
            </a:r>
            <a:r>
              <a:rPr lang="fr-BE" dirty="0" smtClean="0"/>
              <a:t> </a:t>
            </a:r>
            <a:r>
              <a:rPr lang="fr-BE" dirty="0"/>
              <a:t>to </a:t>
            </a:r>
            <a:r>
              <a:rPr lang="fr-BE" dirty="0" err="1"/>
              <a:t>other</a:t>
            </a:r>
            <a:r>
              <a:rPr lang="fr-BE" dirty="0"/>
              <a:t> liposomes formulations ?</a:t>
            </a:r>
          </a:p>
        </p:txBody>
      </p:sp>
      <p:sp>
        <p:nvSpPr>
          <p:cNvPr id="3" name="Espace réservé du numéro de diapositive 2"/>
          <p:cNvSpPr>
            <a:spLocks noGrp="1"/>
          </p:cNvSpPr>
          <p:nvPr>
            <p:ph type="sldNum" sz="quarter" idx="12"/>
          </p:nvPr>
        </p:nvSpPr>
        <p:spPr/>
        <p:txBody>
          <a:bodyPr/>
          <a:lstStyle/>
          <a:p>
            <a:fld id="{543FDC9E-F9DA-CF48-B645-34B8899C3AC1}" type="slidenum">
              <a:rPr lang="en-US" smtClean="0"/>
              <a:t>21</a:t>
            </a:fld>
            <a:endParaRPr lang="en-US"/>
          </a:p>
        </p:txBody>
      </p:sp>
    </p:spTree>
    <p:extLst>
      <p:ext uri="{BB962C8B-B14F-4D97-AF65-F5344CB8AC3E}">
        <p14:creationId xmlns:p14="http://schemas.microsoft.com/office/powerpoint/2010/main" val="28467805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numéro de diapositive 24"/>
          <p:cNvSpPr>
            <a:spLocks noGrp="1"/>
          </p:cNvSpPr>
          <p:nvPr>
            <p:ph type="sldNum" sz="quarter" idx="12"/>
          </p:nvPr>
        </p:nvSpPr>
        <p:spPr/>
        <p:txBody>
          <a:bodyPr/>
          <a:lstStyle/>
          <a:p>
            <a:fld id="{543FDC9E-F9DA-CF48-B645-34B8899C3AC1}" type="slidenum">
              <a:rPr lang="en-US" smtClean="0"/>
              <a:t>22</a:t>
            </a:fld>
            <a:endParaRPr lang="en-US"/>
          </a:p>
        </p:txBody>
      </p:sp>
      <p:sp>
        <p:nvSpPr>
          <p:cNvPr id="4" name="Titre 1"/>
          <p:cNvSpPr>
            <a:spLocks noGrp="1"/>
          </p:cNvSpPr>
          <p:nvPr>
            <p:ph type="title"/>
          </p:nvPr>
        </p:nvSpPr>
        <p:spPr>
          <a:xfrm>
            <a:off x="1019174" y="601091"/>
            <a:ext cx="8143875" cy="887984"/>
          </a:xfrm>
        </p:spPr>
        <p:txBody>
          <a:bodyPr>
            <a:noAutofit/>
          </a:bodyPr>
          <a:lstStyle/>
          <a:p>
            <a:r>
              <a:rPr lang="en-US" sz="4000" dirty="0">
                <a:cs typeface="Arial" panose="020B0604020202020204" pitchFamily="34" charset="0"/>
              </a:rPr>
              <a:t>Applicable to other formulations ?</a:t>
            </a:r>
          </a:p>
        </p:txBody>
      </p:sp>
      <p:graphicFrame>
        <p:nvGraphicFramePr>
          <p:cNvPr id="2" name="Objet 1"/>
          <p:cNvGraphicFramePr>
            <a:graphicFrameLocks noChangeAspect="1"/>
          </p:cNvGraphicFramePr>
          <p:nvPr>
            <p:extLst>
              <p:ext uri="{D42A27DB-BD31-4B8C-83A1-F6EECF244321}">
                <p14:modId xmlns:p14="http://schemas.microsoft.com/office/powerpoint/2010/main" val="965171360"/>
              </p:ext>
            </p:extLst>
          </p:nvPr>
        </p:nvGraphicFramePr>
        <p:xfrm>
          <a:off x="6832163" y="1489075"/>
          <a:ext cx="3488540" cy="2480215"/>
        </p:xfrm>
        <a:graphic>
          <a:graphicData uri="http://schemas.openxmlformats.org/presentationml/2006/ole">
            <mc:AlternateContent xmlns:mc="http://schemas.openxmlformats.org/markup-compatibility/2006">
              <mc:Choice xmlns:v="urn:schemas-microsoft-com:vml" Requires="v">
                <p:oleObj spid="_x0000_s2108" name="Prism 5" r:id="rId4" imgW="3845160" imgH="2738520" progId="Prism5.Document">
                  <p:embed/>
                </p:oleObj>
              </mc:Choice>
              <mc:Fallback>
                <p:oleObj name="Prism 5" r:id="rId4" imgW="3845160" imgH="2738520" progId="Prism5.Document">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2163" y="1489075"/>
                        <a:ext cx="3488540" cy="2480215"/>
                      </a:xfrm>
                      <a:prstGeom prst="rect">
                        <a:avLst/>
                      </a:prstGeom>
                      <a:noFill/>
                      <a:ln>
                        <a:noFill/>
                      </a:ln>
                    </p:spPr>
                  </p:pic>
                </p:oleObj>
              </mc:Fallback>
            </mc:AlternateContent>
          </a:graphicData>
        </a:graphic>
      </p:graphicFrame>
      <p:sp>
        <p:nvSpPr>
          <p:cNvPr id="3" name="ZoneTexte 2"/>
          <p:cNvSpPr txBox="1"/>
          <p:nvPr/>
        </p:nvSpPr>
        <p:spPr>
          <a:xfrm>
            <a:off x="1581150" y="1679694"/>
            <a:ext cx="3609977" cy="861774"/>
          </a:xfrm>
          <a:prstGeom prst="rect">
            <a:avLst/>
          </a:prstGeom>
          <a:noFill/>
        </p:spPr>
        <p:txBody>
          <a:bodyPr wrap="square" rtlCol="0">
            <a:spAutoFit/>
          </a:bodyPr>
          <a:lstStyle/>
          <a:p>
            <a:pPr lvl="0" algn="ctr"/>
            <a:r>
              <a:rPr lang="fr-BE" sz="1600" b="1" dirty="0">
                <a:solidFill>
                  <a:schemeClr val="accent5">
                    <a:lumMod val="60000"/>
                    <a:lumOff val="40000"/>
                  </a:schemeClr>
                </a:solidFill>
              </a:rPr>
              <a:t>Formulation SPC/CHOL/DSPE PEG 2000 65/30/5 % (m/m) </a:t>
            </a:r>
          </a:p>
          <a:p>
            <a:pPr algn="ctr"/>
            <a:endParaRPr lang="fr-BE" b="1" dirty="0"/>
          </a:p>
        </p:txBody>
      </p:sp>
      <p:grpSp>
        <p:nvGrpSpPr>
          <p:cNvPr id="13" name="Groupe 12"/>
          <p:cNvGrpSpPr/>
          <p:nvPr/>
        </p:nvGrpSpPr>
        <p:grpSpPr>
          <a:xfrm>
            <a:off x="1959982" y="2628682"/>
            <a:ext cx="3067050" cy="1981497"/>
            <a:chOff x="221504" y="2994086"/>
            <a:chExt cx="2120540" cy="1071043"/>
          </a:xfrm>
        </p:grpSpPr>
        <p:pic>
          <p:nvPicPr>
            <p:cNvPr id="14" name="Image 13">
              <a:extLst>
                <a:ext uri="{FF2B5EF4-FFF2-40B4-BE49-F238E27FC236}">
                  <a16:creationId xmlns="" xmlns:a16="http://schemas.microsoft.com/office/drawing/2014/main" id="{B3D293B4-2427-4333-B728-660F742C75A6}"/>
                </a:ext>
              </a:extLst>
            </p:cNvPr>
            <p:cNvPicPr>
              <a:picLocks noChangeAspect="1"/>
            </p:cNvPicPr>
            <p:nvPr/>
          </p:nvPicPr>
          <p:blipFill>
            <a:blip r:embed="rId6"/>
            <a:stretch>
              <a:fillRect/>
            </a:stretch>
          </p:blipFill>
          <p:spPr>
            <a:xfrm>
              <a:off x="221504" y="2994086"/>
              <a:ext cx="2120540" cy="393283"/>
            </a:xfrm>
            <a:prstGeom prst="rect">
              <a:avLst/>
            </a:prstGeom>
          </p:spPr>
        </p:pic>
        <p:pic>
          <p:nvPicPr>
            <p:cNvPr id="15" name="Image 14">
              <a:extLst>
                <a:ext uri="{FF2B5EF4-FFF2-40B4-BE49-F238E27FC236}">
                  <a16:creationId xmlns="" xmlns:a16="http://schemas.microsoft.com/office/drawing/2014/main" id="{DFBA63CC-F843-4D36-A6AA-8B45C283280A}"/>
                </a:ext>
              </a:extLst>
            </p:cNvPr>
            <p:cNvPicPr>
              <a:picLocks noChangeAspect="1"/>
            </p:cNvPicPr>
            <p:nvPr/>
          </p:nvPicPr>
          <p:blipFill>
            <a:blip r:embed="rId7"/>
            <a:stretch>
              <a:fillRect/>
            </a:stretch>
          </p:blipFill>
          <p:spPr>
            <a:xfrm>
              <a:off x="566236" y="3506035"/>
              <a:ext cx="1579545" cy="559094"/>
            </a:xfrm>
            <a:prstGeom prst="rect">
              <a:avLst/>
            </a:prstGeom>
          </p:spPr>
        </p:pic>
      </p:grpSp>
      <p:pic>
        <p:nvPicPr>
          <p:cNvPr id="16" name="Imag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1269" y="4907157"/>
            <a:ext cx="4179213" cy="633412"/>
          </a:xfrm>
          <a:prstGeom prst="rect">
            <a:avLst/>
          </a:prstGeom>
        </p:spPr>
      </p:pic>
      <p:graphicFrame>
        <p:nvGraphicFramePr>
          <p:cNvPr id="17" name="Tableau 16"/>
          <p:cNvGraphicFramePr>
            <a:graphicFrameLocks noGrp="1"/>
          </p:cNvGraphicFramePr>
          <p:nvPr>
            <p:extLst>
              <p:ext uri="{D42A27DB-BD31-4B8C-83A1-F6EECF244321}">
                <p14:modId xmlns:p14="http://schemas.microsoft.com/office/powerpoint/2010/main" val="3003396874"/>
              </p:ext>
            </p:extLst>
          </p:nvPr>
        </p:nvGraphicFramePr>
        <p:xfrm>
          <a:off x="7618777" y="4137052"/>
          <a:ext cx="2701926" cy="1591675"/>
        </p:xfrm>
        <a:graphic>
          <a:graphicData uri="http://schemas.openxmlformats.org/drawingml/2006/table">
            <a:tbl>
              <a:tblPr firstRow="1" bandRow="1">
                <a:tableStyleId>{5C22544A-7EE6-4342-B048-85BDC9FD1C3A}</a:tableStyleId>
              </a:tblPr>
              <a:tblGrid>
                <a:gridCol w="1350963">
                  <a:extLst>
                    <a:ext uri="{9D8B030D-6E8A-4147-A177-3AD203B41FA5}">
                      <a16:colId xmlns="" xmlns:a16="http://schemas.microsoft.com/office/drawing/2014/main" val="20000"/>
                    </a:ext>
                  </a:extLst>
                </a:gridCol>
                <a:gridCol w="1350963">
                  <a:extLst>
                    <a:ext uri="{9D8B030D-6E8A-4147-A177-3AD203B41FA5}">
                      <a16:colId xmlns="" xmlns:a16="http://schemas.microsoft.com/office/drawing/2014/main" val="20001"/>
                    </a:ext>
                  </a:extLst>
                </a:gridCol>
              </a:tblGrid>
              <a:tr h="318335">
                <a:tc>
                  <a:txBody>
                    <a:bodyPr/>
                    <a:lstStyle/>
                    <a:p>
                      <a:pPr algn="ctr"/>
                      <a:r>
                        <a:rPr lang="fr-BE" sz="1400" dirty="0" smtClean="0">
                          <a:solidFill>
                            <a:schemeClr val="tx1"/>
                          </a:solidFill>
                        </a:rPr>
                        <a:t>Condition</a:t>
                      </a:r>
                      <a:r>
                        <a:rPr lang="fr-BE" sz="1400" baseline="0" dirty="0" smtClean="0">
                          <a:solidFill>
                            <a:schemeClr val="tx1"/>
                          </a:solidFill>
                        </a:rPr>
                        <a:t> </a:t>
                      </a:r>
                      <a:r>
                        <a:rPr lang="fr-BE" sz="1400" baseline="0" dirty="0">
                          <a:solidFill>
                            <a:schemeClr val="tx1"/>
                          </a:solidFill>
                        </a:rPr>
                        <a:t>1</a:t>
                      </a:r>
                      <a:endParaRPr lang="fr-BE" sz="1400" dirty="0">
                        <a:solidFill>
                          <a:schemeClr val="tx1"/>
                        </a:solidFill>
                      </a:endParaRPr>
                    </a:p>
                  </a:txBody>
                  <a:tcPr>
                    <a:solidFill>
                      <a:schemeClr val="accent1">
                        <a:lumMod val="60000"/>
                        <a:lumOff val="40000"/>
                      </a:schemeClr>
                    </a:solidFill>
                  </a:tcPr>
                </a:tc>
                <a:tc>
                  <a:txBody>
                    <a:bodyPr/>
                    <a:lstStyle/>
                    <a:p>
                      <a:pPr algn="ctr"/>
                      <a:r>
                        <a:rPr lang="fr-BE" sz="1400" dirty="0" smtClean="0">
                          <a:solidFill>
                            <a:schemeClr val="tx1"/>
                          </a:solidFill>
                        </a:rPr>
                        <a:t>Condition </a:t>
                      </a:r>
                      <a:r>
                        <a:rPr lang="fr-BE" sz="1400" dirty="0">
                          <a:solidFill>
                            <a:schemeClr val="tx1"/>
                          </a:solidFill>
                        </a:rPr>
                        <a:t>2</a:t>
                      </a:r>
                    </a:p>
                  </a:txBody>
                  <a:tcPr>
                    <a:solidFill>
                      <a:schemeClr val="accent5">
                        <a:lumMod val="60000"/>
                        <a:lumOff val="40000"/>
                      </a:schemeClr>
                    </a:solidFill>
                  </a:tcPr>
                </a:tc>
                <a:extLst>
                  <a:ext uri="{0D108BD9-81ED-4DB2-BD59-A6C34878D82A}">
                    <a16:rowId xmlns="" xmlns:a16="http://schemas.microsoft.com/office/drawing/2014/main" val="10000"/>
                  </a:ext>
                </a:extLst>
              </a:tr>
              <a:tr h="318335">
                <a:tc>
                  <a:txBody>
                    <a:bodyPr/>
                    <a:lstStyle/>
                    <a:p>
                      <a:pPr algn="ctr"/>
                      <a:r>
                        <a:rPr lang="fr-BE" sz="1400" dirty="0">
                          <a:solidFill>
                            <a:schemeClr val="tx1"/>
                          </a:solidFill>
                        </a:rPr>
                        <a:t>45 </a:t>
                      </a:r>
                      <a:r>
                        <a:rPr lang="fr-BE" sz="1400" dirty="0" err="1">
                          <a:solidFill>
                            <a:schemeClr val="tx1"/>
                          </a:solidFill>
                        </a:rPr>
                        <a:t>mM</a:t>
                      </a:r>
                      <a:endParaRPr lang="fr-BE" sz="1400" dirty="0">
                        <a:solidFill>
                          <a:schemeClr val="tx1"/>
                        </a:solidFill>
                      </a:endParaRPr>
                    </a:p>
                  </a:txBody>
                  <a:tcPr>
                    <a:solidFill>
                      <a:schemeClr val="accent1">
                        <a:lumMod val="20000"/>
                        <a:lumOff val="80000"/>
                      </a:schemeClr>
                    </a:solidFill>
                  </a:tcPr>
                </a:tc>
                <a:tc>
                  <a:txBody>
                    <a:bodyPr/>
                    <a:lstStyle/>
                    <a:p>
                      <a:pPr algn="ctr"/>
                      <a:r>
                        <a:rPr lang="fr-BE" sz="1400" dirty="0">
                          <a:solidFill>
                            <a:schemeClr val="tx1"/>
                          </a:solidFill>
                        </a:rPr>
                        <a:t>5 </a:t>
                      </a:r>
                      <a:r>
                        <a:rPr lang="fr-BE" sz="1400" dirty="0" err="1">
                          <a:solidFill>
                            <a:schemeClr val="tx1"/>
                          </a:solidFill>
                        </a:rPr>
                        <a:t>mM</a:t>
                      </a:r>
                      <a:endParaRPr lang="fr-BE" sz="1400" dirty="0">
                        <a:solidFill>
                          <a:schemeClr val="tx1"/>
                        </a:solidFill>
                      </a:endParaRPr>
                    </a:p>
                  </a:txBody>
                  <a:tcPr>
                    <a:solidFill>
                      <a:schemeClr val="accent5">
                        <a:lumMod val="20000"/>
                        <a:lumOff val="80000"/>
                      </a:schemeClr>
                    </a:solidFill>
                  </a:tcPr>
                </a:tc>
                <a:extLst>
                  <a:ext uri="{0D108BD9-81ED-4DB2-BD59-A6C34878D82A}">
                    <a16:rowId xmlns="" xmlns:a16="http://schemas.microsoft.com/office/drawing/2014/main" val="10001"/>
                  </a:ext>
                </a:extLst>
              </a:tr>
              <a:tr h="318335">
                <a:tc>
                  <a:txBody>
                    <a:bodyPr/>
                    <a:lstStyle/>
                    <a:p>
                      <a:pPr algn="ctr"/>
                      <a:r>
                        <a:rPr lang="fr-BE" sz="1400" dirty="0">
                          <a:solidFill>
                            <a:schemeClr val="tx1"/>
                          </a:solidFill>
                        </a:rPr>
                        <a:t>14 </a:t>
                      </a:r>
                      <a:r>
                        <a:rPr lang="fr-BE" sz="1400" dirty="0" err="1">
                          <a:solidFill>
                            <a:schemeClr val="tx1"/>
                          </a:solidFill>
                        </a:rPr>
                        <a:t>mL</a:t>
                      </a:r>
                      <a:endParaRPr lang="fr-BE" sz="1400" dirty="0">
                        <a:solidFill>
                          <a:schemeClr val="tx1"/>
                        </a:solidFill>
                      </a:endParaRPr>
                    </a:p>
                  </a:txBody>
                  <a:tcPr>
                    <a:solidFill>
                      <a:schemeClr val="accent1">
                        <a:lumMod val="20000"/>
                        <a:lumOff val="80000"/>
                      </a:schemeClr>
                    </a:solidFill>
                  </a:tcPr>
                </a:tc>
                <a:tc>
                  <a:txBody>
                    <a:bodyPr/>
                    <a:lstStyle/>
                    <a:p>
                      <a:pPr algn="ctr"/>
                      <a:r>
                        <a:rPr lang="fr-BE" sz="1400" dirty="0">
                          <a:solidFill>
                            <a:schemeClr val="tx1"/>
                          </a:solidFill>
                        </a:rPr>
                        <a:t>10 </a:t>
                      </a:r>
                      <a:r>
                        <a:rPr lang="fr-BE" sz="1400" dirty="0" err="1">
                          <a:solidFill>
                            <a:schemeClr val="tx1"/>
                          </a:solidFill>
                        </a:rPr>
                        <a:t>mL</a:t>
                      </a:r>
                      <a:endParaRPr lang="fr-BE" sz="1400" dirty="0">
                        <a:solidFill>
                          <a:schemeClr val="tx1"/>
                        </a:solidFill>
                      </a:endParaRPr>
                    </a:p>
                  </a:txBody>
                  <a:tcPr>
                    <a:solidFill>
                      <a:schemeClr val="accent5">
                        <a:lumMod val="20000"/>
                        <a:lumOff val="80000"/>
                      </a:schemeClr>
                    </a:solidFill>
                  </a:tcPr>
                </a:tc>
                <a:extLst>
                  <a:ext uri="{0D108BD9-81ED-4DB2-BD59-A6C34878D82A}">
                    <a16:rowId xmlns="" xmlns:a16="http://schemas.microsoft.com/office/drawing/2014/main" val="10002"/>
                  </a:ext>
                </a:extLst>
              </a:tr>
              <a:tr h="318335">
                <a:tc>
                  <a:txBody>
                    <a:bodyPr/>
                    <a:lstStyle/>
                    <a:p>
                      <a:pPr algn="ctr"/>
                      <a:r>
                        <a:rPr lang="fr-BE" sz="1400" dirty="0">
                          <a:solidFill>
                            <a:schemeClr val="tx1"/>
                          </a:solidFill>
                        </a:rPr>
                        <a:t>80°C</a:t>
                      </a:r>
                    </a:p>
                  </a:txBody>
                  <a:tcPr>
                    <a:solidFill>
                      <a:schemeClr val="accent1">
                        <a:lumMod val="20000"/>
                        <a:lumOff val="80000"/>
                      </a:schemeClr>
                    </a:solidFill>
                  </a:tcPr>
                </a:tc>
                <a:tc>
                  <a:txBody>
                    <a:bodyPr/>
                    <a:lstStyle/>
                    <a:p>
                      <a:pPr algn="ctr"/>
                      <a:r>
                        <a:rPr lang="fr-BE" sz="1400" dirty="0">
                          <a:solidFill>
                            <a:schemeClr val="tx1"/>
                          </a:solidFill>
                        </a:rPr>
                        <a:t>80°C</a:t>
                      </a:r>
                    </a:p>
                  </a:txBody>
                  <a:tcPr>
                    <a:solidFill>
                      <a:schemeClr val="accent5">
                        <a:lumMod val="20000"/>
                        <a:lumOff val="80000"/>
                      </a:schemeClr>
                    </a:solidFill>
                  </a:tcPr>
                </a:tc>
                <a:extLst>
                  <a:ext uri="{0D108BD9-81ED-4DB2-BD59-A6C34878D82A}">
                    <a16:rowId xmlns="" xmlns:a16="http://schemas.microsoft.com/office/drawing/2014/main" val="10003"/>
                  </a:ext>
                </a:extLst>
              </a:tr>
              <a:tr h="318335">
                <a:tc>
                  <a:txBody>
                    <a:bodyPr/>
                    <a:lstStyle/>
                    <a:p>
                      <a:pPr algn="ctr"/>
                      <a:r>
                        <a:rPr lang="fr-BE" sz="1400" dirty="0">
                          <a:solidFill>
                            <a:schemeClr val="tx1"/>
                          </a:solidFill>
                        </a:rPr>
                        <a:t>240 bars</a:t>
                      </a:r>
                    </a:p>
                  </a:txBody>
                  <a:tcPr>
                    <a:solidFill>
                      <a:schemeClr val="accent1">
                        <a:lumMod val="20000"/>
                        <a:lumOff val="80000"/>
                      </a:schemeClr>
                    </a:solidFill>
                  </a:tcPr>
                </a:tc>
                <a:tc>
                  <a:txBody>
                    <a:bodyPr/>
                    <a:lstStyle/>
                    <a:p>
                      <a:pPr algn="ctr"/>
                      <a:r>
                        <a:rPr lang="fr-BE" sz="1400" dirty="0">
                          <a:solidFill>
                            <a:schemeClr val="tx1"/>
                          </a:solidFill>
                        </a:rPr>
                        <a:t>156 bars</a:t>
                      </a:r>
                    </a:p>
                  </a:txBody>
                  <a:tcPr>
                    <a:solidFill>
                      <a:schemeClr val="accent5">
                        <a:lumMod val="20000"/>
                        <a:lumOff val="80000"/>
                      </a:schemeClr>
                    </a:solidFill>
                  </a:tcPr>
                </a:tc>
                <a:extLst>
                  <a:ext uri="{0D108BD9-81ED-4DB2-BD59-A6C34878D82A}">
                    <a16:rowId xmlns="" xmlns:a16="http://schemas.microsoft.com/office/drawing/2014/main" val="10004"/>
                  </a:ext>
                </a:extLst>
              </a:tr>
            </a:tbl>
          </a:graphicData>
        </a:graphic>
      </p:graphicFrame>
      <p:sp>
        <p:nvSpPr>
          <p:cNvPr id="18" name="ZoneTexte 17"/>
          <p:cNvSpPr txBox="1"/>
          <p:nvPr/>
        </p:nvSpPr>
        <p:spPr>
          <a:xfrm>
            <a:off x="10387378" y="3100314"/>
            <a:ext cx="636713" cy="338554"/>
          </a:xfrm>
          <a:prstGeom prst="rect">
            <a:avLst/>
          </a:prstGeom>
          <a:noFill/>
        </p:spPr>
        <p:txBody>
          <a:bodyPr wrap="none" rtlCol="0">
            <a:spAutoFit/>
          </a:bodyPr>
          <a:lstStyle/>
          <a:p>
            <a:r>
              <a:rPr lang="fr-BE" sz="1600" dirty="0"/>
              <a:t>n = 3</a:t>
            </a:r>
          </a:p>
        </p:txBody>
      </p:sp>
    </p:spTree>
    <p:extLst>
      <p:ext uri="{BB962C8B-B14F-4D97-AF65-F5344CB8AC3E}">
        <p14:creationId xmlns:p14="http://schemas.microsoft.com/office/powerpoint/2010/main" val="3549691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numéro de diapositive 24"/>
          <p:cNvSpPr>
            <a:spLocks noGrp="1"/>
          </p:cNvSpPr>
          <p:nvPr>
            <p:ph type="sldNum" sz="quarter" idx="12"/>
          </p:nvPr>
        </p:nvSpPr>
        <p:spPr/>
        <p:txBody>
          <a:bodyPr/>
          <a:lstStyle/>
          <a:p>
            <a:fld id="{543FDC9E-F9DA-CF48-B645-34B8899C3AC1}" type="slidenum">
              <a:rPr lang="en-US" smtClean="0"/>
              <a:t>23</a:t>
            </a:fld>
            <a:endParaRPr lang="en-US"/>
          </a:p>
        </p:txBody>
      </p:sp>
      <p:graphicFrame>
        <p:nvGraphicFramePr>
          <p:cNvPr id="5" name="Objet 4"/>
          <p:cNvGraphicFramePr>
            <a:graphicFrameLocks noChangeAspect="1"/>
          </p:cNvGraphicFramePr>
          <p:nvPr>
            <p:extLst>
              <p:ext uri="{D42A27DB-BD31-4B8C-83A1-F6EECF244321}">
                <p14:modId xmlns:p14="http://schemas.microsoft.com/office/powerpoint/2010/main" val="3651083122"/>
              </p:ext>
            </p:extLst>
          </p:nvPr>
        </p:nvGraphicFramePr>
        <p:xfrm>
          <a:off x="6907211" y="1489075"/>
          <a:ext cx="3551238" cy="2524309"/>
        </p:xfrm>
        <a:graphic>
          <a:graphicData uri="http://schemas.openxmlformats.org/presentationml/2006/ole">
            <mc:AlternateContent xmlns:mc="http://schemas.openxmlformats.org/markup-compatibility/2006">
              <mc:Choice xmlns:v="urn:schemas-microsoft-com:vml" Requires="v">
                <p:oleObj spid="_x0000_s3120" name="Prism 5" r:id="rId4" imgW="3845160" imgH="2738520" progId="Prism5.Document">
                  <p:embed/>
                </p:oleObj>
              </mc:Choice>
              <mc:Fallback>
                <p:oleObj name="Prism 5" r:id="rId4" imgW="3845160" imgH="2738520" progId="Prism5.Documen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7211" y="1489075"/>
                        <a:ext cx="3551238" cy="2524309"/>
                      </a:xfrm>
                      <a:prstGeom prst="rect">
                        <a:avLst/>
                      </a:prstGeom>
                      <a:noFill/>
                      <a:ln>
                        <a:noFill/>
                      </a:ln>
                    </p:spPr>
                  </p:pic>
                </p:oleObj>
              </mc:Fallback>
            </mc:AlternateContent>
          </a:graphicData>
        </a:graphic>
      </p:graphicFrame>
      <p:sp>
        <p:nvSpPr>
          <p:cNvPr id="6" name="ZoneTexte 5"/>
          <p:cNvSpPr txBox="1"/>
          <p:nvPr/>
        </p:nvSpPr>
        <p:spPr>
          <a:xfrm>
            <a:off x="1019175" y="1595676"/>
            <a:ext cx="4410075" cy="861774"/>
          </a:xfrm>
          <a:prstGeom prst="rect">
            <a:avLst/>
          </a:prstGeom>
          <a:noFill/>
        </p:spPr>
        <p:txBody>
          <a:bodyPr wrap="square" rtlCol="0">
            <a:spAutoFit/>
          </a:bodyPr>
          <a:lstStyle/>
          <a:p>
            <a:pPr lvl="0" algn="ctr"/>
            <a:r>
              <a:rPr lang="fr-BE" sz="1600" b="1" dirty="0">
                <a:solidFill>
                  <a:schemeClr val="accent5">
                    <a:lumMod val="60000"/>
                    <a:lumOff val="40000"/>
                  </a:schemeClr>
                </a:solidFill>
              </a:rPr>
              <a:t>Formulation EPC/DC-CHOL/CHOL/DSPE PEG 2000 50,05/29,4/0,6/19,95 % (m/m)</a:t>
            </a:r>
          </a:p>
          <a:p>
            <a:endParaRPr lang="fr-BE" dirty="0"/>
          </a:p>
        </p:txBody>
      </p:sp>
      <p:grpSp>
        <p:nvGrpSpPr>
          <p:cNvPr id="12" name="Groupe 11"/>
          <p:cNvGrpSpPr/>
          <p:nvPr/>
        </p:nvGrpSpPr>
        <p:grpSpPr>
          <a:xfrm>
            <a:off x="945449" y="2274760"/>
            <a:ext cx="4557525" cy="4013254"/>
            <a:chOff x="302513" y="1929824"/>
            <a:chExt cx="4012313" cy="3656588"/>
          </a:xfrm>
        </p:grpSpPr>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676" y="1929824"/>
              <a:ext cx="3867150" cy="737175"/>
            </a:xfrm>
            <a:prstGeom prst="rect">
              <a:avLst/>
            </a:prstGeom>
          </p:spPr>
        </p:pic>
        <p:pic>
          <p:nvPicPr>
            <p:cNvPr id="14" name="Imag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4128" y="2807587"/>
              <a:ext cx="2395347" cy="879540"/>
            </a:xfrm>
            <a:prstGeom prst="rect">
              <a:avLst/>
            </a:prstGeom>
          </p:spPr>
        </p:pic>
        <p:pic>
          <p:nvPicPr>
            <p:cNvPr id="15" name="Image 14">
              <a:extLst>
                <a:ext uri="{FF2B5EF4-FFF2-40B4-BE49-F238E27FC236}">
                  <a16:creationId xmlns="" xmlns:a16="http://schemas.microsoft.com/office/drawing/2014/main" id="{DFBA63CC-F843-4D36-A6AA-8B45C283280A}"/>
                </a:ext>
              </a:extLst>
            </p:cNvPr>
            <p:cNvPicPr>
              <a:picLocks noChangeAspect="1"/>
            </p:cNvPicPr>
            <p:nvPr/>
          </p:nvPicPr>
          <p:blipFill>
            <a:blip r:embed="rId8"/>
            <a:stretch>
              <a:fillRect/>
            </a:stretch>
          </p:blipFill>
          <p:spPr>
            <a:xfrm>
              <a:off x="1194917" y="3876674"/>
              <a:ext cx="2053768" cy="835259"/>
            </a:xfrm>
            <a:prstGeom prst="rect">
              <a:avLst/>
            </a:prstGeom>
          </p:spPr>
        </p:pic>
        <p:pic>
          <p:nvPicPr>
            <p:cNvPr id="16" name="Imag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2513" y="5004628"/>
              <a:ext cx="3838575" cy="581784"/>
            </a:xfrm>
            <a:prstGeom prst="rect">
              <a:avLst/>
            </a:prstGeom>
          </p:spPr>
        </p:pic>
      </p:grpSp>
      <p:graphicFrame>
        <p:nvGraphicFramePr>
          <p:cNvPr id="18" name="Tableau 17"/>
          <p:cNvGraphicFramePr>
            <a:graphicFrameLocks noGrp="1"/>
          </p:cNvGraphicFramePr>
          <p:nvPr>
            <p:extLst>
              <p:ext uri="{D42A27DB-BD31-4B8C-83A1-F6EECF244321}">
                <p14:modId xmlns:p14="http://schemas.microsoft.com/office/powerpoint/2010/main" val="2751729958"/>
              </p:ext>
            </p:extLst>
          </p:nvPr>
        </p:nvGraphicFramePr>
        <p:xfrm>
          <a:off x="7699374" y="4203472"/>
          <a:ext cx="2701926" cy="1591675"/>
        </p:xfrm>
        <a:graphic>
          <a:graphicData uri="http://schemas.openxmlformats.org/drawingml/2006/table">
            <a:tbl>
              <a:tblPr firstRow="1" bandRow="1">
                <a:tableStyleId>{5C22544A-7EE6-4342-B048-85BDC9FD1C3A}</a:tableStyleId>
              </a:tblPr>
              <a:tblGrid>
                <a:gridCol w="1350963">
                  <a:extLst>
                    <a:ext uri="{9D8B030D-6E8A-4147-A177-3AD203B41FA5}">
                      <a16:colId xmlns="" xmlns:a16="http://schemas.microsoft.com/office/drawing/2014/main" val="20000"/>
                    </a:ext>
                  </a:extLst>
                </a:gridCol>
                <a:gridCol w="1350963">
                  <a:extLst>
                    <a:ext uri="{9D8B030D-6E8A-4147-A177-3AD203B41FA5}">
                      <a16:colId xmlns="" xmlns:a16="http://schemas.microsoft.com/office/drawing/2014/main" val="20001"/>
                    </a:ext>
                  </a:extLst>
                </a:gridCol>
              </a:tblGrid>
              <a:tr h="318335">
                <a:tc>
                  <a:txBody>
                    <a:bodyPr/>
                    <a:lstStyle/>
                    <a:p>
                      <a:pPr algn="ctr"/>
                      <a:r>
                        <a:rPr lang="fr-BE" sz="1400" dirty="0" smtClean="0">
                          <a:solidFill>
                            <a:schemeClr val="tx1"/>
                          </a:solidFill>
                        </a:rPr>
                        <a:t>Condition</a:t>
                      </a:r>
                      <a:r>
                        <a:rPr lang="fr-BE" sz="1400" baseline="0" dirty="0" smtClean="0">
                          <a:solidFill>
                            <a:schemeClr val="tx1"/>
                          </a:solidFill>
                        </a:rPr>
                        <a:t> </a:t>
                      </a:r>
                      <a:r>
                        <a:rPr lang="fr-BE" sz="1400" baseline="0" dirty="0">
                          <a:solidFill>
                            <a:schemeClr val="tx1"/>
                          </a:solidFill>
                        </a:rPr>
                        <a:t>1</a:t>
                      </a:r>
                      <a:endParaRPr lang="fr-BE" sz="1400" dirty="0">
                        <a:solidFill>
                          <a:schemeClr val="tx1"/>
                        </a:solidFill>
                      </a:endParaRPr>
                    </a:p>
                  </a:txBody>
                  <a:tcPr>
                    <a:solidFill>
                      <a:schemeClr val="accent1">
                        <a:lumMod val="60000"/>
                        <a:lumOff val="40000"/>
                      </a:schemeClr>
                    </a:solidFill>
                  </a:tcPr>
                </a:tc>
                <a:tc>
                  <a:txBody>
                    <a:bodyPr/>
                    <a:lstStyle/>
                    <a:p>
                      <a:pPr algn="ctr"/>
                      <a:r>
                        <a:rPr lang="fr-BE" sz="1400" dirty="0" smtClean="0">
                          <a:solidFill>
                            <a:schemeClr val="tx1"/>
                          </a:solidFill>
                        </a:rPr>
                        <a:t>Condition </a:t>
                      </a:r>
                      <a:r>
                        <a:rPr lang="fr-BE" sz="1400" dirty="0">
                          <a:solidFill>
                            <a:schemeClr val="tx1"/>
                          </a:solidFill>
                        </a:rPr>
                        <a:t>2</a:t>
                      </a:r>
                    </a:p>
                  </a:txBody>
                  <a:tcPr>
                    <a:solidFill>
                      <a:schemeClr val="accent5">
                        <a:lumMod val="60000"/>
                        <a:lumOff val="40000"/>
                      </a:schemeClr>
                    </a:solidFill>
                  </a:tcPr>
                </a:tc>
                <a:extLst>
                  <a:ext uri="{0D108BD9-81ED-4DB2-BD59-A6C34878D82A}">
                    <a16:rowId xmlns="" xmlns:a16="http://schemas.microsoft.com/office/drawing/2014/main" val="10000"/>
                  </a:ext>
                </a:extLst>
              </a:tr>
              <a:tr h="318335">
                <a:tc>
                  <a:txBody>
                    <a:bodyPr/>
                    <a:lstStyle/>
                    <a:p>
                      <a:pPr algn="ctr"/>
                      <a:r>
                        <a:rPr lang="fr-BE" sz="1400" dirty="0">
                          <a:solidFill>
                            <a:schemeClr val="tx1"/>
                          </a:solidFill>
                        </a:rPr>
                        <a:t>45 </a:t>
                      </a:r>
                      <a:r>
                        <a:rPr lang="fr-BE" sz="1400" dirty="0" err="1">
                          <a:solidFill>
                            <a:schemeClr val="tx1"/>
                          </a:solidFill>
                        </a:rPr>
                        <a:t>mM</a:t>
                      </a:r>
                      <a:endParaRPr lang="fr-BE" sz="1400" dirty="0">
                        <a:solidFill>
                          <a:schemeClr val="tx1"/>
                        </a:solidFill>
                      </a:endParaRPr>
                    </a:p>
                  </a:txBody>
                  <a:tcPr>
                    <a:solidFill>
                      <a:schemeClr val="accent1">
                        <a:lumMod val="20000"/>
                        <a:lumOff val="80000"/>
                      </a:schemeClr>
                    </a:solidFill>
                  </a:tcPr>
                </a:tc>
                <a:tc>
                  <a:txBody>
                    <a:bodyPr/>
                    <a:lstStyle/>
                    <a:p>
                      <a:pPr algn="ctr"/>
                      <a:r>
                        <a:rPr lang="fr-BE" sz="1400" dirty="0">
                          <a:solidFill>
                            <a:schemeClr val="tx1"/>
                          </a:solidFill>
                        </a:rPr>
                        <a:t>5 </a:t>
                      </a:r>
                      <a:r>
                        <a:rPr lang="fr-BE" sz="1400" dirty="0" err="1">
                          <a:solidFill>
                            <a:schemeClr val="tx1"/>
                          </a:solidFill>
                        </a:rPr>
                        <a:t>mM</a:t>
                      </a:r>
                      <a:endParaRPr lang="fr-BE" sz="1400" dirty="0">
                        <a:solidFill>
                          <a:schemeClr val="tx1"/>
                        </a:solidFill>
                      </a:endParaRPr>
                    </a:p>
                  </a:txBody>
                  <a:tcPr>
                    <a:solidFill>
                      <a:schemeClr val="accent5">
                        <a:lumMod val="20000"/>
                        <a:lumOff val="80000"/>
                      </a:schemeClr>
                    </a:solidFill>
                  </a:tcPr>
                </a:tc>
                <a:extLst>
                  <a:ext uri="{0D108BD9-81ED-4DB2-BD59-A6C34878D82A}">
                    <a16:rowId xmlns="" xmlns:a16="http://schemas.microsoft.com/office/drawing/2014/main" val="10001"/>
                  </a:ext>
                </a:extLst>
              </a:tr>
              <a:tr h="318335">
                <a:tc>
                  <a:txBody>
                    <a:bodyPr/>
                    <a:lstStyle/>
                    <a:p>
                      <a:pPr algn="ctr"/>
                      <a:r>
                        <a:rPr lang="fr-BE" sz="1400" dirty="0">
                          <a:solidFill>
                            <a:schemeClr val="tx1"/>
                          </a:solidFill>
                        </a:rPr>
                        <a:t>14 </a:t>
                      </a:r>
                      <a:r>
                        <a:rPr lang="fr-BE" sz="1400" dirty="0" err="1">
                          <a:solidFill>
                            <a:schemeClr val="tx1"/>
                          </a:solidFill>
                        </a:rPr>
                        <a:t>mL</a:t>
                      </a:r>
                      <a:endParaRPr lang="fr-BE" sz="1400" dirty="0">
                        <a:solidFill>
                          <a:schemeClr val="tx1"/>
                        </a:solidFill>
                      </a:endParaRPr>
                    </a:p>
                  </a:txBody>
                  <a:tcPr>
                    <a:solidFill>
                      <a:schemeClr val="accent1">
                        <a:lumMod val="20000"/>
                        <a:lumOff val="80000"/>
                      </a:schemeClr>
                    </a:solidFill>
                  </a:tcPr>
                </a:tc>
                <a:tc>
                  <a:txBody>
                    <a:bodyPr/>
                    <a:lstStyle/>
                    <a:p>
                      <a:pPr algn="ctr"/>
                      <a:r>
                        <a:rPr lang="fr-BE" sz="1400" dirty="0">
                          <a:solidFill>
                            <a:schemeClr val="tx1"/>
                          </a:solidFill>
                        </a:rPr>
                        <a:t>10 </a:t>
                      </a:r>
                      <a:r>
                        <a:rPr lang="fr-BE" sz="1400" dirty="0" err="1">
                          <a:solidFill>
                            <a:schemeClr val="tx1"/>
                          </a:solidFill>
                        </a:rPr>
                        <a:t>mL</a:t>
                      </a:r>
                      <a:endParaRPr lang="fr-BE" sz="1400" dirty="0">
                        <a:solidFill>
                          <a:schemeClr val="tx1"/>
                        </a:solidFill>
                      </a:endParaRPr>
                    </a:p>
                  </a:txBody>
                  <a:tcPr>
                    <a:solidFill>
                      <a:schemeClr val="accent5">
                        <a:lumMod val="20000"/>
                        <a:lumOff val="80000"/>
                      </a:schemeClr>
                    </a:solidFill>
                  </a:tcPr>
                </a:tc>
                <a:extLst>
                  <a:ext uri="{0D108BD9-81ED-4DB2-BD59-A6C34878D82A}">
                    <a16:rowId xmlns="" xmlns:a16="http://schemas.microsoft.com/office/drawing/2014/main" val="10002"/>
                  </a:ext>
                </a:extLst>
              </a:tr>
              <a:tr h="318335">
                <a:tc>
                  <a:txBody>
                    <a:bodyPr/>
                    <a:lstStyle/>
                    <a:p>
                      <a:pPr algn="ctr"/>
                      <a:r>
                        <a:rPr lang="fr-BE" sz="1400" dirty="0">
                          <a:solidFill>
                            <a:schemeClr val="tx1"/>
                          </a:solidFill>
                        </a:rPr>
                        <a:t>80°C</a:t>
                      </a:r>
                    </a:p>
                  </a:txBody>
                  <a:tcPr>
                    <a:solidFill>
                      <a:schemeClr val="accent1">
                        <a:lumMod val="20000"/>
                        <a:lumOff val="80000"/>
                      </a:schemeClr>
                    </a:solidFill>
                  </a:tcPr>
                </a:tc>
                <a:tc>
                  <a:txBody>
                    <a:bodyPr/>
                    <a:lstStyle/>
                    <a:p>
                      <a:pPr algn="ctr"/>
                      <a:r>
                        <a:rPr lang="fr-BE" sz="1400" dirty="0">
                          <a:solidFill>
                            <a:schemeClr val="tx1"/>
                          </a:solidFill>
                        </a:rPr>
                        <a:t>80°C</a:t>
                      </a:r>
                    </a:p>
                  </a:txBody>
                  <a:tcPr>
                    <a:solidFill>
                      <a:schemeClr val="accent5">
                        <a:lumMod val="20000"/>
                        <a:lumOff val="80000"/>
                      </a:schemeClr>
                    </a:solidFill>
                  </a:tcPr>
                </a:tc>
                <a:extLst>
                  <a:ext uri="{0D108BD9-81ED-4DB2-BD59-A6C34878D82A}">
                    <a16:rowId xmlns="" xmlns:a16="http://schemas.microsoft.com/office/drawing/2014/main" val="10003"/>
                  </a:ext>
                </a:extLst>
              </a:tr>
              <a:tr h="318335">
                <a:tc>
                  <a:txBody>
                    <a:bodyPr/>
                    <a:lstStyle/>
                    <a:p>
                      <a:pPr algn="ctr"/>
                      <a:r>
                        <a:rPr lang="fr-BE" sz="1400" dirty="0">
                          <a:solidFill>
                            <a:schemeClr val="tx1"/>
                          </a:solidFill>
                        </a:rPr>
                        <a:t>240 bars</a:t>
                      </a:r>
                    </a:p>
                  </a:txBody>
                  <a:tcPr>
                    <a:solidFill>
                      <a:schemeClr val="accent1">
                        <a:lumMod val="20000"/>
                        <a:lumOff val="80000"/>
                      </a:schemeClr>
                    </a:solidFill>
                  </a:tcPr>
                </a:tc>
                <a:tc>
                  <a:txBody>
                    <a:bodyPr/>
                    <a:lstStyle/>
                    <a:p>
                      <a:pPr algn="ctr"/>
                      <a:r>
                        <a:rPr lang="fr-BE" sz="1400" dirty="0">
                          <a:solidFill>
                            <a:schemeClr val="tx1"/>
                          </a:solidFill>
                        </a:rPr>
                        <a:t>156 bars</a:t>
                      </a:r>
                    </a:p>
                  </a:txBody>
                  <a:tcPr>
                    <a:solidFill>
                      <a:schemeClr val="accent5">
                        <a:lumMod val="20000"/>
                        <a:lumOff val="80000"/>
                      </a:schemeClr>
                    </a:solidFill>
                  </a:tcPr>
                </a:tc>
                <a:extLst>
                  <a:ext uri="{0D108BD9-81ED-4DB2-BD59-A6C34878D82A}">
                    <a16:rowId xmlns="" xmlns:a16="http://schemas.microsoft.com/office/drawing/2014/main" val="10004"/>
                  </a:ext>
                </a:extLst>
              </a:tr>
            </a:tbl>
          </a:graphicData>
        </a:graphic>
      </p:graphicFrame>
      <p:sp>
        <p:nvSpPr>
          <p:cNvPr id="19" name="ZoneTexte 18"/>
          <p:cNvSpPr txBox="1"/>
          <p:nvPr/>
        </p:nvSpPr>
        <p:spPr>
          <a:xfrm>
            <a:off x="10477500" y="3089218"/>
            <a:ext cx="636713" cy="338554"/>
          </a:xfrm>
          <a:prstGeom prst="rect">
            <a:avLst/>
          </a:prstGeom>
          <a:noFill/>
        </p:spPr>
        <p:txBody>
          <a:bodyPr wrap="none" rtlCol="0">
            <a:spAutoFit/>
          </a:bodyPr>
          <a:lstStyle/>
          <a:p>
            <a:r>
              <a:rPr lang="fr-BE" sz="1600" dirty="0"/>
              <a:t>n = 3</a:t>
            </a:r>
          </a:p>
        </p:txBody>
      </p:sp>
      <p:sp>
        <p:nvSpPr>
          <p:cNvPr id="20" name="Titre 1"/>
          <p:cNvSpPr txBox="1">
            <a:spLocks/>
          </p:cNvSpPr>
          <p:nvPr/>
        </p:nvSpPr>
        <p:spPr>
          <a:xfrm>
            <a:off x="1019174" y="601091"/>
            <a:ext cx="8143875" cy="887984"/>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800" b="0" i="0" kern="1200" cap="none" spc="100" baseline="0">
                <a:solidFill>
                  <a:schemeClr val="tx1">
                    <a:lumMod val="95000"/>
                    <a:lumOff val="5000"/>
                  </a:schemeClr>
                </a:solidFill>
                <a:effectLst/>
                <a:latin typeface="+mn-lt"/>
                <a:ea typeface="Futura Condensed Medium" charset="0"/>
                <a:cs typeface="Futura Condensed Medium" charset="0"/>
              </a:defRPr>
            </a:lvl1pPr>
          </a:lstStyle>
          <a:p>
            <a:r>
              <a:rPr lang="en-US" sz="4000" dirty="0">
                <a:cs typeface="Arial" panose="020B0604020202020204" pitchFamily="34" charset="0"/>
              </a:rPr>
              <a:t>Applicable to other formulations ?</a:t>
            </a:r>
          </a:p>
        </p:txBody>
      </p:sp>
    </p:spTree>
    <p:extLst>
      <p:ext uri="{BB962C8B-B14F-4D97-AF65-F5344CB8AC3E}">
        <p14:creationId xmlns:p14="http://schemas.microsoft.com/office/powerpoint/2010/main" val="2124145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numéro de diapositive 24"/>
          <p:cNvSpPr>
            <a:spLocks noGrp="1"/>
          </p:cNvSpPr>
          <p:nvPr>
            <p:ph type="sldNum" sz="quarter" idx="12"/>
          </p:nvPr>
        </p:nvSpPr>
        <p:spPr/>
        <p:txBody>
          <a:bodyPr/>
          <a:lstStyle/>
          <a:p>
            <a:fld id="{543FDC9E-F9DA-CF48-B645-34B8899C3AC1}" type="slidenum">
              <a:rPr lang="en-US" smtClean="0"/>
              <a:t>24</a:t>
            </a:fld>
            <a:endParaRPr lang="en-US"/>
          </a:p>
        </p:txBody>
      </p:sp>
      <p:graphicFrame>
        <p:nvGraphicFramePr>
          <p:cNvPr id="9" name="Objet 8"/>
          <p:cNvGraphicFramePr>
            <a:graphicFrameLocks noChangeAspect="1"/>
          </p:cNvGraphicFramePr>
          <p:nvPr>
            <p:extLst>
              <p:ext uri="{D42A27DB-BD31-4B8C-83A1-F6EECF244321}">
                <p14:modId xmlns:p14="http://schemas.microsoft.com/office/powerpoint/2010/main" val="3956717876"/>
              </p:ext>
            </p:extLst>
          </p:nvPr>
        </p:nvGraphicFramePr>
        <p:xfrm>
          <a:off x="6798732" y="1582029"/>
          <a:ext cx="3678768" cy="2589585"/>
        </p:xfrm>
        <a:graphic>
          <a:graphicData uri="http://schemas.openxmlformats.org/presentationml/2006/ole">
            <mc:AlternateContent xmlns:mc="http://schemas.openxmlformats.org/markup-compatibility/2006">
              <mc:Choice xmlns:v="urn:schemas-microsoft-com:vml" Requires="v">
                <p:oleObj spid="_x0000_s5173" name="Prism 5" r:id="rId4" imgW="3845160" imgH="2709720" progId="Prism5.Document">
                  <p:embed/>
                </p:oleObj>
              </mc:Choice>
              <mc:Fallback>
                <p:oleObj name="Prism 5" r:id="rId4" imgW="3845160" imgH="2709720" progId="Prism5.Documen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8732" y="1582029"/>
                        <a:ext cx="3678768" cy="2589585"/>
                      </a:xfrm>
                      <a:prstGeom prst="rect">
                        <a:avLst/>
                      </a:prstGeom>
                      <a:noFill/>
                      <a:ln>
                        <a:noFill/>
                      </a:ln>
                    </p:spPr>
                  </p:pic>
                </p:oleObj>
              </mc:Fallback>
            </mc:AlternateContent>
          </a:graphicData>
        </a:graphic>
      </p:graphicFrame>
      <p:pic>
        <p:nvPicPr>
          <p:cNvPr id="15" name="Imag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7068" y="5632182"/>
            <a:ext cx="4758419" cy="721198"/>
          </a:xfrm>
          <a:prstGeom prst="rect">
            <a:avLst/>
          </a:prstGeom>
        </p:spPr>
      </p:pic>
      <p:graphicFrame>
        <p:nvGraphicFramePr>
          <p:cNvPr id="16" name="Tableau 15"/>
          <p:cNvGraphicFramePr>
            <a:graphicFrameLocks noGrp="1"/>
          </p:cNvGraphicFramePr>
          <p:nvPr>
            <p:extLst>
              <p:ext uri="{D42A27DB-BD31-4B8C-83A1-F6EECF244321}">
                <p14:modId xmlns:p14="http://schemas.microsoft.com/office/powerpoint/2010/main" val="3791214122"/>
              </p:ext>
            </p:extLst>
          </p:nvPr>
        </p:nvGraphicFramePr>
        <p:xfrm>
          <a:off x="7632699" y="4203472"/>
          <a:ext cx="2701926" cy="1591675"/>
        </p:xfrm>
        <a:graphic>
          <a:graphicData uri="http://schemas.openxmlformats.org/drawingml/2006/table">
            <a:tbl>
              <a:tblPr firstRow="1" bandRow="1">
                <a:tableStyleId>{5C22544A-7EE6-4342-B048-85BDC9FD1C3A}</a:tableStyleId>
              </a:tblPr>
              <a:tblGrid>
                <a:gridCol w="1350963">
                  <a:extLst>
                    <a:ext uri="{9D8B030D-6E8A-4147-A177-3AD203B41FA5}">
                      <a16:colId xmlns="" xmlns:a16="http://schemas.microsoft.com/office/drawing/2014/main" val="20000"/>
                    </a:ext>
                  </a:extLst>
                </a:gridCol>
                <a:gridCol w="1350963">
                  <a:extLst>
                    <a:ext uri="{9D8B030D-6E8A-4147-A177-3AD203B41FA5}">
                      <a16:colId xmlns="" xmlns:a16="http://schemas.microsoft.com/office/drawing/2014/main" val="20001"/>
                    </a:ext>
                  </a:extLst>
                </a:gridCol>
              </a:tblGrid>
              <a:tr h="318335">
                <a:tc>
                  <a:txBody>
                    <a:bodyPr/>
                    <a:lstStyle/>
                    <a:p>
                      <a:pPr algn="ctr"/>
                      <a:r>
                        <a:rPr lang="fr-BE" sz="1400" dirty="0" smtClean="0">
                          <a:solidFill>
                            <a:schemeClr val="tx1"/>
                          </a:solidFill>
                        </a:rPr>
                        <a:t>Condition</a:t>
                      </a:r>
                      <a:r>
                        <a:rPr lang="fr-BE" sz="1400" baseline="0" dirty="0" smtClean="0">
                          <a:solidFill>
                            <a:schemeClr val="tx1"/>
                          </a:solidFill>
                        </a:rPr>
                        <a:t> </a:t>
                      </a:r>
                      <a:r>
                        <a:rPr lang="fr-BE" sz="1400" baseline="0" dirty="0">
                          <a:solidFill>
                            <a:schemeClr val="tx1"/>
                          </a:solidFill>
                        </a:rPr>
                        <a:t>1</a:t>
                      </a:r>
                      <a:endParaRPr lang="fr-BE" sz="1400" dirty="0">
                        <a:solidFill>
                          <a:schemeClr val="tx1"/>
                        </a:solidFill>
                      </a:endParaRPr>
                    </a:p>
                  </a:txBody>
                  <a:tcPr>
                    <a:solidFill>
                      <a:schemeClr val="accent1">
                        <a:lumMod val="60000"/>
                        <a:lumOff val="40000"/>
                      </a:schemeClr>
                    </a:solidFill>
                  </a:tcPr>
                </a:tc>
                <a:tc>
                  <a:txBody>
                    <a:bodyPr/>
                    <a:lstStyle/>
                    <a:p>
                      <a:pPr algn="ctr"/>
                      <a:r>
                        <a:rPr lang="fr-BE" sz="1400" dirty="0" smtClean="0">
                          <a:solidFill>
                            <a:schemeClr val="tx1"/>
                          </a:solidFill>
                        </a:rPr>
                        <a:t>Condition </a:t>
                      </a:r>
                      <a:r>
                        <a:rPr lang="fr-BE" sz="1400" dirty="0">
                          <a:solidFill>
                            <a:schemeClr val="tx1"/>
                          </a:solidFill>
                        </a:rPr>
                        <a:t>2</a:t>
                      </a:r>
                    </a:p>
                  </a:txBody>
                  <a:tcPr>
                    <a:solidFill>
                      <a:schemeClr val="accent5">
                        <a:lumMod val="60000"/>
                        <a:lumOff val="40000"/>
                      </a:schemeClr>
                    </a:solidFill>
                  </a:tcPr>
                </a:tc>
                <a:extLst>
                  <a:ext uri="{0D108BD9-81ED-4DB2-BD59-A6C34878D82A}">
                    <a16:rowId xmlns="" xmlns:a16="http://schemas.microsoft.com/office/drawing/2014/main" val="10000"/>
                  </a:ext>
                </a:extLst>
              </a:tr>
              <a:tr h="318335">
                <a:tc>
                  <a:txBody>
                    <a:bodyPr/>
                    <a:lstStyle/>
                    <a:p>
                      <a:pPr algn="ctr"/>
                      <a:r>
                        <a:rPr lang="fr-BE" sz="1400" dirty="0">
                          <a:solidFill>
                            <a:schemeClr val="tx1"/>
                          </a:solidFill>
                        </a:rPr>
                        <a:t>45 </a:t>
                      </a:r>
                      <a:r>
                        <a:rPr lang="fr-BE" sz="1400" dirty="0" err="1">
                          <a:solidFill>
                            <a:schemeClr val="tx1"/>
                          </a:solidFill>
                        </a:rPr>
                        <a:t>mM</a:t>
                      </a:r>
                      <a:endParaRPr lang="fr-BE" sz="1400" dirty="0">
                        <a:solidFill>
                          <a:schemeClr val="tx1"/>
                        </a:solidFill>
                      </a:endParaRPr>
                    </a:p>
                  </a:txBody>
                  <a:tcPr>
                    <a:solidFill>
                      <a:schemeClr val="accent1">
                        <a:lumMod val="20000"/>
                        <a:lumOff val="80000"/>
                      </a:schemeClr>
                    </a:solidFill>
                  </a:tcPr>
                </a:tc>
                <a:tc>
                  <a:txBody>
                    <a:bodyPr/>
                    <a:lstStyle/>
                    <a:p>
                      <a:pPr algn="ctr"/>
                      <a:r>
                        <a:rPr lang="fr-BE" sz="1400" dirty="0">
                          <a:solidFill>
                            <a:schemeClr val="tx1"/>
                          </a:solidFill>
                        </a:rPr>
                        <a:t>5 </a:t>
                      </a:r>
                      <a:r>
                        <a:rPr lang="fr-BE" sz="1400" dirty="0" err="1">
                          <a:solidFill>
                            <a:schemeClr val="tx1"/>
                          </a:solidFill>
                        </a:rPr>
                        <a:t>mM</a:t>
                      </a:r>
                      <a:endParaRPr lang="fr-BE" sz="1400" dirty="0">
                        <a:solidFill>
                          <a:schemeClr val="tx1"/>
                        </a:solidFill>
                      </a:endParaRPr>
                    </a:p>
                  </a:txBody>
                  <a:tcPr>
                    <a:solidFill>
                      <a:schemeClr val="accent5">
                        <a:lumMod val="20000"/>
                        <a:lumOff val="80000"/>
                      </a:schemeClr>
                    </a:solidFill>
                  </a:tcPr>
                </a:tc>
                <a:extLst>
                  <a:ext uri="{0D108BD9-81ED-4DB2-BD59-A6C34878D82A}">
                    <a16:rowId xmlns="" xmlns:a16="http://schemas.microsoft.com/office/drawing/2014/main" val="10001"/>
                  </a:ext>
                </a:extLst>
              </a:tr>
              <a:tr h="318335">
                <a:tc>
                  <a:txBody>
                    <a:bodyPr/>
                    <a:lstStyle/>
                    <a:p>
                      <a:pPr algn="ctr"/>
                      <a:r>
                        <a:rPr lang="fr-BE" sz="1400" dirty="0">
                          <a:solidFill>
                            <a:schemeClr val="tx1"/>
                          </a:solidFill>
                        </a:rPr>
                        <a:t>14 </a:t>
                      </a:r>
                      <a:r>
                        <a:rPr lang="fr-BE" sz="1400" dirty="0" err="1">
                          <a:solidFill>
                            <a:schemeClr val="tx1"/>
                          </a:solidFill>
                        </a:rPr>
                        <a:t>mL</a:t>
                      </a:r>
                      <a:endParaRPr lang="fr-BE" sz="1400" dirty="0">
                        <a:solidFill>
                          <a:schemeClr val="tx1"/>
                        </a:solidFill>
                      </a:endParaRPr>
                    </a:p>
                  </a:txBody>
                  <a:tcPr>
                    <a:solidFill>
                      <a:schemeClr val="accent1">
                        <a:lumMod val="20000"/>
                        <a:lumOff val="80000"/>
                      </a:schemeClr>
                    </a:solidFill>
                  </a:tcPr>
                </a:tc>
                <a:tc>
                  <a:txBody>
                    <a:bodyPr/>
                    <a:lstStyle/>
                    <a:p>
                      <a:pPr algn="ctr"/>
                      <a:r>
                        <a:rPr lang="fr-BE" sz="1400" dirty="0">
                          <a:solidFill>
                            <a:schemeClr val="tx1"/>
                          </a:solidFill>
                        </a:rPr>
                        <a:t>10 </a:t>
                      </a:r>
                      <a:r>
                        <a:rPr lang="fr-BE" sz="1400" dirty="0" err="1">
                          <a:solidFill>
                            <a:schemeClr val="tx1"/>
                          </a:solidFill>
                        </a:rPr>
                        <a:t>mL</a:t>
                      </a:r>
                      <a:endParaRPr lang="fr-BE" sz="1400" dirty="0">
                        <a:solidFill>
                          <a:schemeClr val="tx1"/>
                        </a:solidFill>
                      </a:endParaRPr>
                    </a:p>
                  </a:txBody>
                  <a:tcPr>
                    <a:solidFill>
                      <a:schemeClr val="accent5">
                        <a:lumMod val="20000"/>
                        <a:lumOff val="80000"/>
                      </a:schemeClr>
                    </a:solidFill>
                  </a:tcPr>
                </a:tc>
                <a:extLst>
                  <a:ext uri="{0D108BD9-81ED-4DB2-BD59-A6C34878D82A}">
                    <a16:rowId xmlns="" xmlns:a16="http://schemas.microsoft.com/office/drawing/2014/main" val="10002"/>
                  </a:ext>
                </a:extLst>
              </a:tr>
              <a:tr h="318335">
                <a:tc>
                  <a:txBody>
                    <a:bodyPr/>
                    <a:lstStyle/>
                    <a:p>
                      <a:pPr algn="ctr"/>
                      <a:r>
                        <a:rPr lang="fr-BE" sz="1400" dirty="0">
                          <a:solidFill>
                            <a:schemeClr val="tx1"/>
                          </a:solidFill>
                        </a:rPr>
                        <a:t>80°C</a:t>
                      </a:r>
                    </a:p>
                  </a:txBody>
                  <a:tcPr>
                    <a:solidFill>
                      <a:schemeClr val="accent1">
                        <a:lumMod val="20000"/>
                        <a:lumOff val="80000"/>
                      </a:schemeClr>
                    </a:solidFill>
                  </a:tcPr>
                </a:tc>
                <a:tc>
                  <a:txBody>
                    <a:bodyPr/>
                    <a:lstStyle/>
                    <a:p>
                      <a:pPr algn="ctr"/>
                      <a:r>
                        <a:rPr lang="fr-BE" sz="1400" dirty="0">
                          <a:solidFill>
                            <a:schemeClr val="tx1"/>
                          </a:solidFill>
                        </a:rPr>
                        <a:t>80°C</a:t>
                      </a:r>
                    </a:p>
                  </a:txBody>
                  <a:tcPr>
                    <a:solidFill>
                      <a:schemeClr val="accent5">
                        <a:lumMod val="20000"/>
                        <a:lumOff val="80000"/>
                      </a:schemeClr>
                    </a:solidFill>
                  </a:tcPr>
                </a:tc>
                <a:extLst>
                  <a:ext uri="{0D108BD9-81ED-4DB2-BD59-A6C34878D82A}">
                    <a16:rowId xmlns="" xmlns:a16="http://schemas.microsoft.com/office/drawing/2014/main" val="10003"/>
                  </a:ext>
                </a:extLst>
              </a:tr>
              <a:tr h="318335">
                <a:tc>
                  <a:txBody>
                    <a:bodyPr/>
                    <a:lstStyle/>
                    <a:p>
                      <a:pPr algn="ctr"/>
                      <a:r>
                        <a:rPr lang="fr-BE" sz="1400" dirty="0">
                          <a:solidFill>
                            <a:schemeClr val="tx1"/>
                          </a:solidFill>
                        </a:rPr>
                        <a:t>240 bars</a:t>
                      </a:r>
                    </a:p>
                  </a:txBody>
                  <a:tcPr>
                    <a:solidFill>
                      <a:schemeClr val="accent1">
                        <a:lumMod val="20000"/>
                        <a:lumOff val="80000"/>
                      </a:schemeClr>
                    </a:solidFill>
                  </a:tcPr>
                </a:tc>
                <a:tc>
                  <a:txBody>
                    <a:bodyPr/>
                    <a:lstStyle/>
                    <a:p>
                      <a:pPr algn="ctr"/>
                      <a:r>
                        <a:rPr lang="fr-BE" sz="1400" dirty="0">
                          <a:solidFill>
                            <a:schemeClr val="tx1"/>
                          </a:solidFill>
                        </a:rPr>
                        <a:t>156 bars</a:t>
                      </a:r>
                    </a:p>
                  </a:txBody>
                  <a:tcPr>
                    <a:solidFill>
                      <a:schemeClr val="accent5">
                        <a:lumMod val="20000"/>
                        <a:lumOff val="80000"/>
                      </a:schemeClr>
                    </a:solidFill>
                  </a:tcPr>
                </a:tc>
                <a:extLst>
                  <a:ext uri="{0D108BD9-81ED-4DB2-BD59-A6C34878D82A}">
                    <a16:rowId xmlns="" xmlns:a16="http://schemas.microsoft.com/office/drawing/2014/main" val="10004"/>
                  </a:ext>
                </a:extLst>
              </a:tr>
            </a:tbl>
          </a:graphicData>
        </a:graphic>
      </p:graphicFrame>
      <p:sp>
        <p:nvSpPr>
          <p:cNvPr id="17" name="Titre 1"/>
          <p:cNvSpPr txBox="1">
            <a:spLocks/>
          </p:cNvSpPr>
          <p:nvPr/>
        </p:nvSpPr>
        <p:spPr>
          <a:xfrm>
            <a:off x="1019174" y="601091"/>
            <a:ext cx="8143875" cy="887984"/>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800" b="0" i="0" kern="1200" cap="none" spc="100" baseline="0">
                <a:solidFill>
                  <a:schemeClr val="tx1">
                    <a:lumMod val="95000"/>
                    <a:lumOff val="5000"/>
                  </a:schemeClr>
                </a:solidFill>
                <a:effectLst/>
                <a:latin typeface="+mn-lt"/>
                <a:ea typeface="Futura Condensed Medium" charset="0"/>
                <a:cs typeface="Futura Condensed Medium" charset="0"/>
              </a:defRPr>
            </a:lvl1pPr>
          </a:lstStyle>
          <a:p>
            <a:r>
              <a:rPr lang="en-US" sz="4000" dirty="0">
                <a:cs typeface="Arial" panose="020B0604020202020204" pitchFamily="34" charset="0"/>
              </a:rPr>
              <a:t>Applicable to other formulations ?</a:t>
            </a:r>
          </a:p>
        </p:txBody>
      </p:sp>
      <p:sp>
        <p:nvSpPr>
          <p:cNvPr id="18" name="ZoneTexte 17"/>
          <p:cNvSpPr txBox="1"/>
          <p:nvPr/>
        </p:nvSpPr>
        <p:spPr>
          <a:xfrm>
            <a:off x="10518976" y="3228988"/>
            <a:ext cx="636713" cy="338554"/>
          </a:xfrm>
          <a:prstGeom prst="rect">
            <a:avLst/>
          </a:prstGeom>
          <a:noFill/>
        </p:spPr>
        <p:txBody>
          <a:bodyPr wrap="none" rtlCol="0">
            <a:spAutoFit/>
          </a:bodyPr>
          <a:lstStyle/>
          <a:p>
            <a:r>
              <a:rPr lang="fr-BE" sz="1600" dirty="0"/>
              <a:t>n = 3</a:t>
            </a:r>
          </a:p>
        </p:txBody>
      </p:sp>
      <p:sp>
        <p:nvSpPr>
          <p:cNvPr id="19" name="ZoneTexte 18"/>
          <p:cNvSpPr txBox="1"/>
          <p:nvPr/>
        </p:nvSpPr>
        <p:spPr>
          <a:xfrm>
            <a:off x="1241947" y="1612900"/>
            <a:ext cx="4385288" cy="584775"/>
          </a:xfrm>
          <a:prstGeom prst="rect">
            <a:avLst/>
          </a:prstGeom>
          <a:noFill/>
        </p:spPr>
        <p:txBody>
          <a:bodyPr wrap="square" rtlCol="0">
            <a:spAutoFit/>
          </a:bodyPr>
          <a:lstStyle/>
          <a:p>
            <a:pPr algn="ctr"/>
            <a:r>
              <a:rPr lang="en-US" sz="1600" b="1" dirty="0">
                <a:solidFill>
                  <a:schemeClr val="accent5">
                    <a:lumMod val="60000"/>
                    <a:lumOff val="40000"/>
                  </a:schemeClr>
                </a:solidFill>
              </a:rPr>
              <a:t>Formulation DOPE/CHEMS/CHOL/DSPE PEG 750 43/21/30/6 % (m/m)</a:t>
            </a:r>
            <a:endParaRPr lang="fr-BE" sz="1600" b="1" dirty="0">
              <a:solidFill>
                <a:schemeClr val="accent5">
                  <a:lumMod val="60000"/>
                  <a:lumOff val="40000"/>
                </a:schemeClr>
              </a:solidFill>
            </a:endParaRPr>
          </a:p>
        </p:txBody>
      </p:sp>
      <p:pic>
        <p:nvPicPr>
          <p:cNvPr id="20" name="Imag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67569" y="2443861"/>
            <a:ext cx="4076700" cy="764381"/>
          </a:xfrm>
          <a:prstGeom prst="rect">
            <a:avLst/>
          </a:prstGeom>
        </p:spPr>
      </p:pic>
      <p:pic>
        <p:nvPicPr>
          <p:cNvPr id="21" name="Imag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33428" y="3255867"/>
            <a:ext cx="1777366" cy="1449664"/>
          </a:xfrm>
          <a:prstGeom prst="rect">
            <a:avLst/>
          </a:prstGeom>
        </p:spPr>
      </p:pic>
      <p:pic>
        <p:nvPicPr>
          <p:cNvPr id="22" name="Image 21">
            <a:extLst>
              <a:ext uri="{FF2B5EF4-FFF2-40B4-BE49-F238E27FC236}">
                <a16:creationId xmlns="" xmlns:a16="http://schemas.microsoft.com/office/drawing/2014/main" id="{DFBA63CC-F843-4D36-A6AA-8B45C283280A}"/>
              </a:ext>
            </a:extLst>
          </p:cNvPr>
          <p:cNvPicPr>
            <a:picLocks noChangeAspect="1"/>
          </p:cNvPicPr>
          <p:nvPr/>
        </p:nvPicPr>
        <p:blipFill>
          <a:blip r:embed="rId9"/>
          <a:stretch>
            <a:fillRect/>
          </a:stretch>
        </p:blipFill>
        <p:spPr>
          <a:xfrm>
            <a:off x="2651422" y="4705531"/>
            <a:ext cx="1916498" cy="928251"/>
          </a:xfrm>
          <a:prstGeom prst="rect">
            <a:avLst/>
          </a:prstGeom>
        </p:spPr>
      </p:pic>
      <p:sp>
        <p:nvSpPr>
          <p:cNvPr id="12" name="Ellipse 11"/>
          <p:cNvSpPr/>
          <p:nvPr/>
        </p:nvSpPr>
        <p:spPr>
          <a:xfrm>
            <a:off x="2727582" y="1717996"/>
            <a:ext cx="675495" cy="62927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73571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numéro de diapositive 24"/>
          <p:cNvSpPr>
            <a:spLocks noGrp="1"/>
          </p:cNvSpPr>
          <p:nvPr>
            <p:ph type="sldNum" sz="quarter" idx="12"/>
          </p:nvPr>
        </p:nvSpPr>
        <p:spPr/>
        <p:txBody>
          <a:bodyPr/>
          <a:lstStyle/>
          <a:p>
            <a:fld id="{543FDC9E-F9DA-CF48-B645-34B8899C3AC1}" type="slidenum">
              <a:rPr lang="en-US" smtClean="0"/>
              <a:t>25</a:t>
            </a:fld>
            <a:endParaRPr lang="en-US"/>
          </a:p>
        </p:txBody>
      </p:sp>
      <p:graphicFrame>
        <p:nvGraphicFramePr>
          <p:cNvPr id="7" name="Objet 6"/>
          <p:cNvGraphicFramePr>
            <a:graphicFrameLocks noChangeAspect="1"/>
          </p:cNvGraphicFramePr>
          <p:nvPr>
            <p:extLst>
              <p:ext uri="{D42A27DB-BD31-4B8C-83A1-F6EECF244321}">
                <p14:modId xmlns:p14="http://schemas.microsoft.com/office/powerpoint/2010/main" val="1070444477"/>
              </p:ext>
            </p:extLst>
          </p:nvPr>
        </p:nvGraphicFramePr>
        <p:xfrm>
          <a:off x="6947703" y="1092564"/>
          <a:ext cx="3596472" cy="2980960"/>
        </p:xfrm>
        <a:graphic>
          <a:graphicData uri="http://schemas.openxmlformats.org/presentationml/2006/ole">
            <mc:AlternateContent xmlns:mc="http://schemas.openxmlformats.org/markup-compatibility/2006">
              <mc:Choice xmlns:v="urn:schemas-microsoft-com:vml" Requires="v">
                <p:oleObj spid="_x0000_s4148" name="Prism 5" r:id="rId4" imgW="3849480" imgH="3189960" progId="Prism5.Document">
                  <p:embed/>
                </p:oleObj>
              </mc:Choice>
              <mc:Fallback>
                <p:oleObj name="Prism 5" r:id="rId4" imgW="3849480" imgH="3189960" progId="Prism5.Documen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7703" y="1092564"/>
                        <a:ext cx="3596472" cy="2980960"/>
                      </a:xfrm>
                      <a:prstGeom prst="rect">
                        <a:avLst/>
                      </a:prstGeom>
                      <a:noFill/>
                      <a:ln>
                        <a:noFill/>
                      </a:ln>
                    </p:spPr>
                  </p:pic>
                </p:oleObj>
              </mc:Fallback>
            </mc:AlternateContent>
          </a:graphicData>
        </a:graphic>
      </p:graphicFrame>
      <p:sp>
        <p:nvSpPr>
          <p:cNvPr id="8" name="ZoneTexte 7"/>
          <p:cNvSpPr txBox="1"/>
          <p:nvPr/>
        </p:nvSpPr>
        <p:spPr>
          <a:xfrm>
            <a:off x="1928204" y="1598879"/>
            <a:ext cx="3710653" cy="584775"/>
          </a:xfrm>
          <a:prstGeom prst="rect">
            <a:avLst/>
          </a:prstGeom>
          <a:noFill/>
        </p:spPr>
        <p:txBody>
          <a:bodyPr wrap="square" rtlCol="0">
            <a:spAutoFit/>
          </a:bodyPr>
          <a:lstStyle/>
          <a:p>
            <a:pPr algn="ctr"/>
            <a:r>
              <a:rPr lang="fr-BE" sz="1600" b="1" dirty="0">
                <a:solidFill>
                  <a:schemeClr val="accent5">
                    <a:lumMod val="60000"/>
                    <a:lumOff val="40000"/>
                  </a:schemeClr>
                </a:solidFill>
              </a:rPr>
              <a:t>Formulation DOTAP/CHOL/DOPE 44,45/33,33/22,22 % (m/m)</a:t>
            </a:r>
          </a:p>
        </p:txBody>
      </p:sp>
      <p:pic>
        <p:nvPicPr>
          <p:cNvPr id="14" name="Imag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7683" y="4940100"/>
            <a:ext cx="4035755" cy="756703"/>
          </a:xfrm>
          <a:prstGeom prst="rect">
            <a:avLst/>
          </a:prstGeom>
        </p:spPr>
      </p:pic>
      <p:pic>
        <p:nvPicPr>
          <p:cNvPr id="15" name="Imag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V="1">
            <a:off x="2050238" y="2344760"/>
            <a:ext cx="3466584" cy="872063"/>
          </a:xfrm>
          <a:prstGeom prst="rect">
            <a:avLst/>
          </a:prstGeom>
        </p:spPr>
      </p:pic>
      <p:pic>
        <p:nvPicPr>
          <p:cNvPr id="16" name="Image 15">
            <a:extLst>
              <a:ext uri="{FF2B5EF4-FFF2-40B4-BE49-F238E27FC236}">
                <a16:creationId xmlns="" xmlns:a16="http://schemas.microsoft.com/office/drawing/2014/main" id="{DFBA63CC-F843-4D36-A6AA-8B45C283280A}"/>
              </a:ext>
            </a:extLst>
          </p:cNvPr>
          <p:cNvPicPr>
            <a:picLocks noChangeAspect="1"/>
          </p:cNvPicPr>
          <p:nvPr/>
        </p:nvPicPr>
        <p:blipFill>
          <a:blip r:embed="rId8"/>
          <a:stretch>
            <a:fillRect/>
          </a:stretch>
        </p:blipFill>
        <p:spPr>
          <a:xfrm>
            <a:off x="2338913" y="3534485"/>
            <a:ext cx="2650823" cy="1078079"/>
          </a:xfrm>
          <a:prstGeom prst="rect">
            <a:avLst/>
          </a:prstGeom>
        </p:spPr>
      </p:pic>
      <p:graphicFrame>
        <p:nvGraphicFramePr>
          <p:cNvPr id="12" name="Tableau 11"/>
          <p:cNvGraphicFramePr>
            <a:graphicFrameLocks noGrp="1"/>
          </p:cNvGraphicFramePr>
          <p:nvPr>
            <p:extLst>
              <p:ext uri="{D42A27DB-BD31-4B8C-83A1-F6EECF244321}">
                <p14:modId xmlns:p14="http://schemas.microsoft.com/office/powerpoint/2010/main" val="348739459"/>
              </p:ext>
            </p:extLst>
          </p:nvPr>
        </p:nvGraphicFramePr>
        <p:xfrm>
          <a:off x="7775574" y="4203472"/>
          <a:ext cx="2701926" cy="1591675"/>
        </p:xfrm>
        <a:graphic>
          <a:graphicData uri="http://schemas.openxmlformats.org/drawingml/2006/table">
            <a:tbl>
              <a:tblPr firstRow="1" bandRow="1">
                <a:tableStyleId>{5C22544A-7EE6-4342-B048-85BDC9FD1C3A}</a:tableStyleId>
              </a:tblPr>
              <a:tblGrid>
                <a:gridCol w="1350963">
                  <a:extLst>
                    <a:ext uri="{9D8B030D-6E8A-4147-A177-3AD203B41FA5}">
                      <a16:colId xmlns="" xmlns:a16="http://schemas.microsoft.com/office/drawing/2014/main" val="20000"/>
                    </a:ext>
                  </a:extLst>
                </a:gridCol>
                <a:gridCol w="1350963">
                  <a:extLst>
                    <a:ext uri="{9D8B030D-6E8A-4147-A177-3AD203B41FA5}">
                      <a16:colId xmlns="" xmlns:a16="http://schemas.microsoft.com/office/drawing/2014/main" val="20001"/>
                    </a:ext>
                  </a:extLst>
                </a:gridCol>
              </a:tblGrid>
              <a:tr h="318335">
                <a:tc>
                  <a:txBody>
                    <a:bodyPr/>
                    <a:lstStyle/>
                    <a:p>
                      <a:pPr algn="ctr"/>
                      <a:r>
                        <a:rPr lang="fr-BE" sz="1400" dirty="0" smtClean="0">
                          <a:solidFill>
                            <a:schemeClr val="tx1"/>
                          </a:solidFill>
                        </a:rPr>
                        <a:t>Condition</a:t>
                      </a:r>
                      <a:r>
                        <a:rPr lang="fr-BE" sz="1400" baseline="0" dirty="0" smtClean="0">
                          <a:solidFill>
                            <a:schemeClr val="tx1"/>
                          </a:solidFill>
                        </a:rPr>
                        <a:t> </a:t>
                      </a:r>
                      <a:r>
                        <a:rPr lang="fr-BE" sz="1400" baseline="0" dirty="0">
                          <a:solidFill>
                            <a:schemeClr val="tx1"/>
                          </a:solidFill>
                        </a:rPr>
                        <a:t>1</a:t>
                      </a:r>
                      <a:endParaRPr lang="fr-BE" sz="1400" dirty="0">
                        <a:solidFill>
                          <a:schemeClr val="tx1"/>
                        </a:solidFill>
                      </a:endParaRPr>
                    </a:p>
                  </a:txBody>
                  <a:tcPr>
                    <a:solidFill>
                      <a:schemeClr val="accent1">
                        <a:lumMod val="60000"/>
                        <a:lumOff val="40000"/>
                      </a:schemeClr>
                    </a:solidFill>
                  </a:tcPr>
                </a:tc>
                <a:tc>
                  <a:txBody>
                    <a:bodyPr/>
                    <a:lstStyle/>
                    <a:p>
                      <a:pPr algn="ctr"/>
                      <a:r>
                        <a:rPr lang="fr-BE" sz="1400" dirty="0" smtClean="0">
                          <a:solidFill>
                            <a:schemeClr val="tx1"/>
                          </a:solidFill>
                        </a:rPr>
                        <a:t>Condition </a:t>
                      </a:r>
                      <a:r>
                        <a:rPr lang="fr-BE" sz="1400" dirty="0">
                          <a:solidFill>
                            <a:schemeClr val="tx1"/>
                          </a:solidFill>
                        </a:rPr>
                        <a:t>2</a:t>
                      </a:r>
                    </a:p>
                  </a:txBody>
                  <a:tcPr>
                    <a:solidFill>
                      <a:schemeClr val="accent5">
                        <a:lumMod val="60000"/>
                        <a:lumOff val="40000"/>
                      </a:schemeClr>
                    </a:solidFill>
                  </a:tcPr>
                </a:tc>
                <a:extLst>
                  <a:ext uri="{0D108BD9-81ED-4DB2-BD59-A6C34878D82A}">
                    <a16:rowId xmlns="" xmlns:a16="http://schemas.microsoft.com/office/drawing/2014/main" val="10000"/>
                  </a:ext>
                </a:extLst>
              </a:tr>
              <a:tr h="318335">
                <a:tc>
                  <a:txBody>
                    <a:bodyPr/>
                    <a:lstStyle/>
                    <a:p>
                      <a:pPr algn="ctr"/>
                      <a:r>
                        <a:rPr lang="fr-BE" sz="1400" dirty="0">
                          <a:solidFill>
                            <a:schemeClr val="tx1"/>
                          </a:solidFill>
                        </a:rPr>
                        <a:t>45 </a:t>
                      </a:r>
                      <a:r>
                        <a:rPr lang="fr-BE" sz="1400" dirty="0" err="1">
                          <a:solidFill>
                            <a:schemeClr val="tx1"/>
                          </a:solidFill>
                        </a:rPr>
                        <a:t>mM</a:t>
                      </a:r>
                      <a:endParaRPr lang="fr-BE" sz="1400" dirty="0">
                        <a:solidFill>
                          <a:schemeClr val="tx1"/>
                        </a:solidFill>
                      </a:endParaRPr>
                    </a:p>
                  </a:txBody>
                  <a:tcPr>
                    <a:solidFill>
                      <a:schemeClr val="accent1">
                        <a:lumMod val="20000"/>
                        <a:lumOff val="80000"/>
                      </a:schemeClr>
                    </a:solidFill>
                  </a:tcPr>
                </a:tc>
                <a:tc>
                  <a:txBody>
                    <a:bodyPr/>
                    <a:lstStyle/>
                    <a:p>
                      <a:pPr algn="ctr"/>
                      <a:r>
                        <a:rPr lang="fr-BE" sz="1400" dirty="0">
                          <a:solidFill>
                            <a:schemeClr val="tx1"/>
                          </a:solidFill>
                        </a:rPr>
                        <a:t>5 </a:t>
                      </a:r>
                      <a:r>
                        <a:rPr lang="fr-BE" sz="1400" dirty="0" err="1">
                          <a:solidFill>
                            <a:schemeClr val="tx1"/>
                          </a:solidFill>
                        </a:rPr>
                        <a:t>mM</a:t>
                      </a:r>
                      <a:endParaRPr lang="fr-BE" sz="1400" dirty="0">
                        <a:solidFill>
                          <a:schemeClr val="tx1"/>
                        </a:solidFill>
                      </a:endParaRPr>
                    </a:p>
                  </a:txBody>
                  <a:tcPr>
                    <a:solidFill>
                      <a:schemeClr val="accent5">
                        <a:lumMod val="20000"/>
                        <a:lumOff val="80000"/>
                      </a:schemeClr>
                    </a:solidFill>
                  </a:tcPr>
                </a:tc>
                <a:extLst>
                  <a:ext uri="{0D108BD9-81ED-4DB2-BD59-A6C34878D82A}">
                    <a16:rowId xmlns="" xmlns:a16="http://schemas.microsoft.com/office/drawing/2014/main" val="10001"/>
                  </a:ext>
                </a:extLst>
              </a:tr>
              <a:tr h="318335">
                <a:tc>
                  <a:txBody>
                    <a:bodyPr/>
                    <a:lstStyle/>
                    <a:p>
                      <a:pPr algn="ctr"/>
                      <a:r>
                        <a:rPr lang="fr-BE" sz="1400" dirty="0">
                          <a:solidFill>
                            <a:schemeClr val="tx1"/>
                          </a:solidFill>
                        </a:rPr>
                        <a:t>14 </a:t>
                      </a:r>
                      <a:r>
                        <a:rPr lang="fr-BE" sz="1400" dirty="0" err="1">
                          <a:solidFill>
                            <a:schemeClr val="tx1"/>
                          </a:solidFill>
                        </a:rPr>
                        <a:t>mL</a:t>
                      </a:r>
                      <a:endParaRPr lang="fr-BE" sz="1400" dirty="0">
                        <a:solidFill>
                          <a:schemeClr val="tx1"/>
                        </a:solidFill>
                      </a:endParaRPr>
                    </a:p>
                  </a:txBody>
                  <a:tcPr>
                    <a:solidFill>
                      <a:schemeClr val="accent1">
                        <a:lumMod val="20000"/>
                        <a:lumOff val="80000"/>
                      </a:schemeClr>
                    </a:solidFill>
                  </a:tcPr>
                </a:tc>
                <a:tc>
                  <a:txBody>
                    <a:bodyPr/>
                    <a:lstStyle/>
                    <a:p>
                      <a:pPr algn="ctr"/>
                      <a:r>
                        <a:rPr lang="fr-BE" sz="1400" dirty="0">
                          <a:solidFill>
                            <a:schemeClr val="tx1"/>
                          </a:solidFill>
                        </a:rPr>
                        <a:t>10 </a:t>
                      </a:r>
                      <a:r>
                        <a:rPr lang="fr-BE" sz="1400" dirty="0" err="1">
                          <a:solidFill>
                            <a:schemeClr val="tx1"/>
                          </a:solidFill>
                        </a:rPr>
                        <a:t>mL</a:t>
                      </a:r>
                      <a:endParaRPr lang="fr-BE" sz="1400" dirty="0">
                        <a:solidFill>
                          <a:schemeClr val="tx1"/>
                        </a:solidFill>
                      </a:endParaRPr>
                    </a:p>
                  </a:txBody>
                  <a:tcPr>
                    <a:solidFill>
                      <a:schemeClr val="accent5">
                        <a:lumMod val="20000"/>
                        <a:lumOff val="80000"/>
                      </a:schemeClr>
                    </a:solidFill>
                  </a:tcPr>
                </a:tc>
                <a:extLst>
                  <a:ext uri="{0D108BD9-81ED-4DB2-BD59-A6C34878D82A}">
                    <a16:rowId xmlns="" xmlns:a16="http://schemas.microsoft.com/office/drawing/2014/main" val="10002"/>
                  </a:ext>
                </a:extLst>
              </a:tr>
              <a:tr h="318335">
                <a:tc>
                  <a:txBody>
                    <a:bodyPr/>
                    <a:lstStyle/>
                    <a:p>
                      <a:pPr algn="ctr"/>
                      <a:r>
                        <a:rPr lang="fr-BE" sz="1400" dirty="0">
                          <a:solidFill>
                            <a:schemeClr val="tx1"/>
                          </a:solidFill>
                        </a:rPr>
                        <a:t>80°C</a:t>
                      </a:r>
                    </a:p>
                  </a:txBody>
                  <a:tcPr>
                    <a:solidFill>
                      <a:schemeClr val="accent1">
                        <a:lumMod val="20000"/>
                        <a:lumOff val="80000"/>
                      </a:schemeClr>
                    </a:solidFill>
                  </a:tcPr>
                </a:tc>
                <a:tc>
                  <a:txBody>
                    <a:bodyPr/>
                    <a:lstStyle/>
                    <a:p>
                      <a:pPr algn="ctr"/>
                      <a:r>
                        <a:rPr lang="fr-BE" sz="1400" dirty="0">
                          <a:solidFill>
                            <a:schemeClr val="tx1"/>
                          </a:solidFill>
                        </a:rPr>
                        <a:t>80°C</a:t>
                      </a:r>
                    </a:p>
                  </a:txBody>
                  <a:tcPr>
                    <a:solidFill>
                      <a:schemeClr val="accent5">
                        <a:lumMod val="20000"/>
                        <a:lumOff val="80000"/>
                      </a:schemeClr>
                    </a:solidFill>
                  </a:tcPr>
                </a:tc>
                <a:extLst>
                  <a:ext uri="{0D108BD9-81ED-4DB2-BD59-A6C34878D82A}">
                    <a16:rowId xmlns="" xmlns:a16="http://schemas.microsoft.com/office/drawing/2014/main" val="10003"/>
                  </a:ext>
                </a:extLst>
              </a:tr>
              <a:tr h="318335">
                <a:tc>
                  <a:txBody>
                    <a:bodyPr/>
                    <a:lstStyle/>
                    <a:p>
                      <a:pPr algn="ctr"/>
                      <a:r>
                        <a:rPr lang="fr-BE" sz="1400" dirty="0">
                          <a:solidFill>
                            <a:schemeClr val="tx1"/>
                          </a:solidFill>
                        </a:rPr>
                        <a:t>240 bars</a:t>
                      </a:r>
                    </a:p>
                  </a:txBody>
                  <a:tcPr>
                    <a:solidFill>
                      <a:schemeClr val="accent1">
                        <a:lumMod val="20000"/>
                        <a:lumOff val="80000"/>
                      </a:schemeClr>
                    </a:solidFill>
                  </a:tcPr>
                </a:tc>
                <a:tc>
                  <a:txBody>
                    <a:bodyPr/>
                    <a:lstStyle/>
                    <a:p>
                      <a:pPr algn="ctr"/>
                      <a:r>
                        <a:rPr lang="fr-BE" sz="1400" dirty="0">
                          <a:solidFill>
                            <a:schemeClr val="tx1"/>
                          </a:solidFill>
                        </a:rPr>
                        <a:t>156 bars</a:t>
                      </a:r>
                    </a:p>
                  </a:txBody>
                  <a:tcPr>
                    <a:solidFill>
                      <a:schemeClr val="accent5">
                        <a:lumMod val="20000"/>
                        <a:lumOff val="80000"/>
                      </a:schemeClr>
                    </a:solidFill>
                  </a:tcPr>
                </a:tc>
                <a:extLst>
                  <a:ext uri="{0D108BD9-81ED-4DB2-BD59-A6C34878D82A}">
                    <a16:rowId xmlns="" xmlns:a16="http://schemas.microsoft.com/office/drawing/2014/main" val="10004"/>
                  </a:ext>
                </a:extLst>
              </a:tr>
            </a:tbl>
          </a:graphicData>
        </a:graphic>
      </p:graphicFrame>
      <p:sp>
        <p:nvSpPr>
          <p:cNvPr id="18" name="ZoneTexte 17"/>
          <p:cNvSpPr txBox="1"/>
          <p:nvPr/>
        </p:nvSpPr>
        <p:spPr>
          <a:xfrm>
            <a:off x="10677525" y="3226392"/>
            <a:ext cx="636713" cy="338554"/>
          </a:xfrm>
          <a:prstGeom prst="rect">
            <a:avLst/>
          </a:prstGeom>
          <a:noFill/>
        </p:spPr>
        <p:txBody>
          <a:bodyPr wrap="none" rtlCol="0">
            <a:spAutoFit/>
          </a:bodyPr>
          <a:lstStyle/>
          <a:p>
            <a:r>
              <a:rPr lang="fr-BE" sz="1600" dirty="0"/>
              <a:t>n = 3</a:t>
            </a:r>
          </a:p>
        </p:txBody>
      </p:sp>
      <p:sp>
        <p:nvSpPr>
          <p:cNvPr id="19" name="Titre 1"/>
          <p:cNvSpPr txBox="1">
            <a:spLocks/>
          </p:cNvSpPr>
          <p:nvPr/>
        </p:nvSpPr>
        <p:spPr>
          <a:xfrm>
            <a:off x="1019174" y="601091"/>
            <a:ext cx="8143875" cy="887984"/>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800" b="0" i="0" kern="1200" cap="none" spc="100" baseline="0">
                <a:solidFill>
                  <a:schemeClr val="tx1">
                    <a:lumMod val="95000"/>
                    <a:lumOff val="5000"/>
                  </a:schemeClr>
                </a:solidFill>
                <a:effectLst/>
                <a:latin typeface="+mn-lt"/>
                <a:ea typeface="Futura Condensed Medium" charset="0"/>
                <a:cs typeface="Futura Condensed Medium" charset="0"/>
              </a:defRPr>
            </a:lvl1pPr>
          </a:lstStyle>
          <a:p>
            <a:r>
              <a:rPr lang="en-US" sz="4000" dirty="0">
                <a:cs typeface="Arial" panose="020B0604020202020204" pitchFamily="34" charset="0"/>
              </a:rPr>
              <a:t>Applicable to other formulations ?</a:t>
            </a:r>
          </a:p>
        </p:txBody>
      </p:sp>
      <p:sp>
        <p:nvSpPr>
          <p:cNvPr id="2" name="Ellipse 1"/>
          <p:cNvSpPr/>
          <p:nvPr/>
        </p:nvSpPr>
        <p:spPr>
          <a:xfrm>
            <a:off x="4989736" y="2538235"/>
            <a:ext cx="763571" cy="6975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Ellipse 12"/>
          <p:cNvSpPr/>
          <p:nvPr/>
        </p:nvSpPr>
        <p:spPr>
          <a:xfrm>
            <a:off x="2455497" y="1647176"/>
            <a:ext cx="763571" cy="6975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76164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543FDC9E-F9DA-CF48-B645-34B8899C3AC1}" type="slidenum">
              <a:rPr lang="en-US" smtClean="0"/>
              <a:t>26</a:t>
            </a:fld>
            <a:endParaRPr lang="en-US"/>
          </a:p>
        </p:txBody>
      </p:sp>
      <p:sp>
        <p:nvSpPr>
          <p:cNvPr id="4" name="Titre 1"/>
          <p:cNvSpPr>
            <a:spLocks noGrp="1"/>
          </p:cNvSpPr>
          <p:nvPr>
            <p:ph type="title"/>
          </p:nvPr>
        </p:nvSpPr>
        <p:spPr>
          <a:xfrm>
            <a:off x="1019175" y="601091"/>
            <a:ext cx="6910832" cy="887984"/>
          </a:xfrm>
        </p:spPr>
        <p:txBody>
          <a:bodyPr>
            <a:normAutofit/>
          </a:bodyPr>
          <a:lstStyle/>
          <a:p>
            <a:r>
              <a:rPr lang="en-US" sz="4000" dirty="0">
                <a:cs typeface="Arial" panose="020B0604020202020204" pitchFamily="34" charset="0"/>
              </a:rPr>
              <a:t>Take home message</a:t>
            </a:r>
          </a:p>
        </p:txBody>
      </p:sp>
      <p:sp>
        <p:nvSpPr>
          <p:cNvPr id="2" name="Rectangle 1"/>
          <p:cNvSpPr/>
          <p:nvPr/>
        </p:nvSpPr>
        <p:spPr>
          <a:xfrm>
            <a:off x="1514475" y="1924318"/>
            <a:ext cx="9410699" cy="2308324"/>
          </a:xfrm>
          <a:prstGeom prst="rect">
            <a:avLst/>
          </a:prstGeom>
        </p:spPr>
        <p:txBody>
          <a:bodyPr wrap="square">
            <a:spAutoFit/>
          </a:bodyPr>
          <a:lstStyle/>
          <a:p>
            <a:pPr algn="ctr"/>
            <a:endParaRPr lang="fr-BE" dirty="0"/>
          </a:p>
          <a:p>
            <a:pPr marL="342900" indent="-342900" algn="ctr">
              <a:buFont typeface="+mj-lt"/>
              <a:buAutoNum type="arabicPeriod"/>
            </a:pPr>
            <a:endParaRPr lang="fr-BE" dirty="0"/>
          </a:p>
          <a:p>
            <a:pPr marL="342900" indent="-342900" algn="ctr">
              <a:buFont typeface="+mj-lt"/>
              <a:buAutoNum type="arabicPeriod"/>
            </a:pPr>
            <a:endParaRPr lang="fr-BE" dirty="0"/>
          </a:p>
          <a:p>
            <a:pPr marL="342900" indent="-342900" algn="ctr">
              <a:buFont typeface="+mj-lt"/>
              <a:buAutoNum type="arabicPeriod"/>
            </a:pPr>
            <a:endParaRPr lang="fr-BE" dirty="0"/>
          </a:p>
          <a:p>
            <a:pPr marL="342900" indent="-342900" algn="ctr">
              <a:buFont typeface="+mj-lt"/>
              <a:buAutoNum type="arabicPeriod"/>
            </a:pPr>
            <a:endParaRPr lang="fr-BE" dirty="0"/>
          </a:p>
          <a:p>
            <a:pPr algn="ctr"/>
            <a:endParaRPr lang="fr-BE" dirty="0"/>
          </a:p>
          <a:p>
            <a:pPr marL="342900" indent="-342900" algn="ctr">
              <a:buFont typeface="+mj-lt"/>
              <a:buAutoNum type="arabicPeriod"/>
            </a:pPr>
            <a:endParaRPr lang="fr-BE" dirty="0"/>
          </a:p>
          <a:p>
            <a:pPr algn="ctr"/>
            <a:r>
              <a:rPr lang="fr-BE" dirty="0"/>
              <a:t> </a:t>
            </a:r>
          </a:p>
        </p:txBody>
      </p:sp>
      <p:graphicFrame>
        <p:nvGraphicFramePr>
          <p:cNvPr id="8" name="Tableau 7"/>
          <p:cNvGraphicFramePr>
            <a:graphicFrameLocks noGrp="1"/>
          </p:cNvGraphicFramePr>
          <p:nvPr>
            <p:extLst>
              <p:ext uri="{D42A27DB-BD31-4B8C-83A1-F6EECF244321}">
                <p14:modId xmlns:p14="http://schemas.microsoft.com/office/powerpoint/2010/main" val="697989982"/>
              </p:ext>
            </p:extLst>
          </p:nvPr>
        </p:nvGraphicFramePr>
        <p:xfrm>
          <a:off x="8223248" y="2843592"/>
          <a:ext cx="2701926" cy="1591675"/>
        </p:xfrm>
        <a:graphic>
          <a:graphicData uri="http://schemas.openxmlformats.org/drawingml/2006/table">
            <a:tbl>
              <a:tblPr firstRow="1" bandRow="1">
                <a:tableStyleId>{5C22544A-7EE6-4342-B048-85BDC9FD1C3A}</a:tableStyleId>
              </a:tblPr>
              <a:tblGrid>
                <a:gridCol w="1350963">
                  <a:extLst>
                    <a:ext uri="{9D8B030D-6E8A-4147-A177-3AD203B41FA5}">
                      <a16:colId xmlns="" xmlns:a16="http://schemas.microsoft.com/office/drawing/2014/main" val="20000"/>
                    </a:ext>
                  </a:extLst>
                </a:gridCol>
                <a:gridCol w="1350963">
                  <a:extLst>
                    <a:ext uri="{9D8B030D-6E8A-4147-A177-3AD203B41FA5}">
                      <a16:colId xmlns="" xmlns:a16="http://schemas.microsoft.com/office/drawing/2014/main" val="20001"/>
                    </a:ext>
                  </a:extLst>
                </a:gridCol>
              </a:tblGrid>
              <a:tr h="318335">
                <a:tc>
                  <a:txBody>
                    <a:bodyPr/>
                    <a:lstStyle/>
                    <a:p>
                      <a:pPr algn="ctr"/>
                      <a:r>
                        <a:rPr lang="fr-BE" sz="1400" dirty="0" smtClean="0">
                          <a:solidFill>
                            <a:schemeClr val="tx1"/>
                          </a:solidFill>
                        </a:rPr>
                        <a:t>Condition</a:t>
                      </a:r>
                      <a:r>
                        <a:rPr lang="fr-BE" sz="1400" baseline="0" dirty="0" smtClean="0">
                          <a:solidFill>
                            <a:schemeClr val="tx1"/>
                          </a:solidFill>
                        </a:rPr>
                        <a:t> </a:t>
                      </a:r>
                      <a:r>
                        <a:rPr lang="fr-BE" sz="1400" baseline="0" dirty="0">
                          <a:solidFill>
                            <a:schemeClr val="tx1"/>
                          </a:solidFill>
                        </a:rPr>
                        <a:t>1</a:t>
                      </a:r>
                      <a:endParaRPr lang="fr-BE" sz="1400" dirty="0">
                        <a:solidFill>
                          <a:schemeClr val="tx1"/>
                        </a:solidFill>
                      </a:endParaRPr>
                    </a:p>
                  </a:txBody>
                  <a:tcPr>
                    <a:solidFill>
                      <a:schemeClr val="accent1">
                        <a:lumMod val="60000"/>
                        <a:lumOff val="40000"/>
                      </a:schemeClr>
                    </a:solidFill>
                  </a:tcPr>
                </a:tc>
                <a:tc>
                  <a:txBody>
                    <a:bodyPr/>
                    <a:lstStyle/>
                    <a:p>
                      <a:pPr algn="ctr"/>
                      <a:r>
                        <a:rPr lang="fr-BE" sz="1400" dirty="0" smtClean="0">
                          <a:solidFill>
                            <a:schemeClr val="tx1"/>
                          </a:solidFill>
                        </a:rPr>
                        <a:t>Condition </a:t>
                      </a:r>
                      <a:r>
                        <a:rPr lang="fr-BE" sz="1400" dirty="0">
                          <a:solidFill>
                            <a:schemeClr val="tx1"/>
                          </a:solidFill>
                        </a:rPr>
                        <a:t>2</a:t>
                      </a:r>
                    </a:p>
                  </a:txBody>
                  <a:tcPr>
                    <a:solidFill>
                      <a:schemeClr val="accent5">
                        <a:lumMod val="60000"/>
                        <a:lumOff val="40000"/>
                      </a:schemeClr>
                    </a:solidFill>
                  </a:tcPr>
                </a:tc>
                <a:extLst>
                  <a:ext uri="{0D108BD9-81ED-4DB2-BD59-A6C34878D82A}">
                    <a16:rowId xmlns="" xmlns:a16="http://schemas.microsoft.com/office/drawing/2014/main" val="10000"/>
                  </a:ext>
                </a:extLst>
              </a:tr>
              <a:tr h="318335">
                <a:tc>
                  <a:txBody>
                    <a:bodyPr/>
                    <a:lstStyle/>
                    <a:p>
                      <a:pPr algn="ctr"/>
                      <a:r>
                        <a:rPr lang="fr-BE" sz="1400" dirty="0">
                          <a:solidFill>
                            <a:schemeClr val="tx1"/>
                          </a:solidFill>
                        </a:rPr>
                        <a:t>45 </a:t>
                      </a:r>
                      <a:r>
                        <a:rPr lang="fr-BE" sz="1400" dirty="0" err="1">
                          <a:solidFill>
                            <a:schemeClr val="tx1"/>
                          </a:solidFill>
                        </a:rPr>
                        <a:t>mM</a:t>
                      </a:r>
                      <a:endParaRPr lang="fr-BE" sz="1400" dirty="0">
                        <a:solidFill>
                          <a:schemeClr val="tx1"/>
                        </a:solidFill>
                      </a:endParaRPr>
                    </a:p>
                  </a:txBody>
                  <a:tcPr>
                    <a:solidFill>
                      <a:schemeClr val="accent1">
                        <a:lumMod val="20000"/>
                        <a:lumOff val="80000"/>
                      </a:schemeClr>
                    </a:solidFill>
                  </a:tcPr>
                </a:tc>
                <a:tc>
                  <a:txBody>
                    <a:bodyPr/>
                    <a:lstStyle/>
                    <a:p>
                      <a:pPr algn="ctr"/>
                      <a:r>
                        <a:rPr lang="fr-BE" sz="1400" dirty="0">
                          <a:solidFill>
                            <a:schemeClr val="tx1"/>
                          </a:solidFill>
                        </a:rPr>
                        <a:t>5 </a:t>
                      </a:r>
                      <a:r>
                        <a:rPr lang="fr-BE" sz="1400" dirty="0" err="1">
                          <a:solidFill>
                            <a:schemeClr val="tx1"/>
                          </a:solidFill>
                        </a:rPr>
                        <a:t>mM</a:t>
                      </a:r>
                      <a:endParaRPr lang="fr-BE" sz="1400" dirty="0">
                        <a:solidFill>
                          <a:schemeClr val="tx1"/>
                        </a:solidFill>
                      </a:endParaRPr>
                    </a:p>
                  </a:txBody>
                  <a:tcPr>
                    <a:solidFill>
                      <a:schemeClr val="accent5">
                        <a:lumMod val="20000"/>
                        <a:lumOff val="80000"/>
                      </a:schemeClr>
                    </a:solidFill>
                  </a:tcPr>
                </a:tc>
                <a:extLst>
                  <a:ext uri="{0D108BD9-81ED-4DB2-BD59-A6C34878D82A}">
                    <a16:rowId xmlns="" xmlns:a16="http://schemas.microsoft.com/office/drawing/2014/main" val="10001"/>
                  </a:ext>
                </a:extLst>
              </a:tr>
              <a:tr h="318335">
                <a:tc>
                  <a:txBody>
                    <a:bodyPr/>
                    <a:lstStyle/>
                    <a:p>
                      <a:pPr algn="ctr"/>
                      <a:r>
                        <a:rPr lang="fr-BE" sz="1400" dirty="0">
                          <a:solidFill>
                            <a:schemeClr val="tx1"/>
                          </a:solidFill>
                        </a:rPr>
                        <a:t>14 </a:t>
                      </a:r>
                      <a:r>
                        <a:rPr lang="fr-BE" sz="1400" dirty="0" err="1">
                          <a:solidFill>
                            <a:schemeClr val="tx1"/>
                          </a:solidFill>
                        </a:rPr>
                        <a:t>mL</a:t>
                      </a:r>
                      <a:endParaRPr lang="fr-BE" sz="1400" dirty="0">
                        <a:solidFill>
                          <a:schemeClr val="tx1"/>
                        </a:solidFill>
                      </a:endParaRPr>
                    </a:p>
                  </a:txBody>
                  <a:tcPr>
                    <a:solidFill>
                      <a:schemeClr val="accent1">
                        <a:lumMod val="20000"/>
                        <a:lumOff val="80000"/>
                      </a:schemeClr>
                    </a:solidFill>
                  </a:tcPr>
                </a:tc>
                <a:tc>
                  <a:txBody>
                    <a:bodyPr/>
                    <a:lstStyle/>
                    <a:p>
                      <a:pPr algn="ctr"/>
                      <a:r>
                        <a:rPr lang="fr-BE" sz="1400" dirty="0">
                          <a:solidFill>
                            <a:schemeClr val="tx1"/>
                          </a:solidFill>
                        </a:rPr>
                        <a:t>10 </a:t>
                      </a:r>
                      <a:r>
                        <a:rPr lang="fr-BE" sz="1400" dirty="0" err="1">
                          <a:solidFill>
                            <a:schemeClr val="tx1"/>
                          </a:solidFill>
                        </a:rPr>
                        <a:t>mL</a:t>
                      </a:r>
                      <a:endParaRPr lang="fr-BE" sz="1400" dirty="0">
                        <a:solidFill>
                          <a:schemeClr val="tx1"/>
                        </a:solidFill>
                      </a:endParaRPr>
                    </a:p>
                  </a:txBody>
                  <a:tcPr>
                    <a:solidFill>
                      <a:schemeClr val="accent5">
                        <a:lumMod val="20000"/>
                        <a:lumOff val="80000"/>
                      </a:schemeClr>
                    </a:solidFill>
                  </a:tcPr>
                </a:tc>
                <a:extLst>
                  <a:ext uri="{0D108BD9-81ED-4DB2-BD59-A6C34878D82A}">
                    <a16:rowId xmlns="" xmlns:a16="http://schemas.microsoft.com/office/drawing/2014/main" val="10002"/>
                  </a:ext>
                </a:extLst>
              </a:tr>
              <a:tr h="318335">
                <a:tc>
                  <a:txBody>
                    <a:bodyPr/>
                    <a:lstStyle/>
                    <a:p>
                      <a:pPr algn="ctr"/>
                      <a:r>
                        <a:rPr lang="fr-BE" sz="1400" dirty="0">
                          <a:solidFill>
                            <a:schemeClr val="tx1"/>
                          </a:solidFill>
                        </a:rPr>
                        <a:t>80°C</a:t>
                      </a:r>
                    </a:p>
                  </a:txBody>
                  <a:tcPr>
                    <a:solidFill>
                      <a:schemeClr val="accent1">
                        <a:lumMod val="20000"/>
                        <a:lumOff val="80000"/>
                      </a:schemeClr>
                    </a:solidFill>
                  </a:tcPr>
                </a:tc>
                <a:tc>
                  <a:txBody>
                    <a:bodyPr/>
                    <a:lstStyle/>
                    <a:p>
                      <a:pPr algn="ctr"/>
                      <a:r>
                        <a:rPr lang="fr-BE" sz="1400" dirty="0">
                          <a:solidFill>
                            <a:schemeClr val="tx1"/>
                          </a:solidFill>
                        </a:rPr>
                        <a:t>80°C</a:t>
                      </a:r>
                    </a:p>
                  </a:txBody>
                  <a:tcPr>
                    <a:solidFill>
                      <a:schemeClr val="accent5">
                        <a:lumMod val="20000"/>
                        <a:lumOff val="80000"/>
                      </a:schemeClr>
                    </a:solidFill>
                  </a:tcPr>
                </a:tc>
                <a:extLst>
                  <a:ext uri="{0D108BD9-81ED-4DB2-BD59-A6C34878D82A}">
                    <a16:rowId xmlns="" xmlns:a16="http://schemas.microsoft.com/office/drawing/2014/main" val="10003"/>
                  </a:ext>
                </a:extLst>
              </a:tr>
              <a:tr h="318335">
                <a:tc>
                  <a:txBody>
                    <a:bodyPr/>
                    <a:lstStyle/>
                    <a:p>
                      <a:pPr algn="ctr"/>
                      <a:r>
                        <a:rPr lang="fr-BE" sz="1400" dirty="0">
                          <a:solidFill>
                            <a:schemeClr val="tx1"/>
                          </a:solidFill>
                        </a:rPr>
                        <a:t>240 bars</a:t>
                      </a:r>
                    </a:p>
                  </a:txBody>
                  <a:tcPr>
                    <a:solidFill>
                      <a:schemeClr val="accent1">
                        <a:lumMod val="20000"/>
                        <a:lumOff val="80000"/>
                      </a:schemeClr>
                    </a:solidFill>
                  </a:tcPr>
                </a:tc>
                <a:tc>
                  <a:txBody>
                    <a:bodyPr/>
                    <a:lstStyle/>
                    <a:p>
                      <a:pPr algn="ctr"/>
                      <a:r>
                        <a:rPr lang="fr-BE" sz="1400" dirty="0">
                          <a:solidFill>
                            <a:schemeClr val="tx1"/>
                          </a:solidFill>
                        </a:rPr>
                        <a:t>156 bars</a:t>
                      </a:r>
                    </a:p>
                  </a:txBody>
                  <a:tcPr>
                    <a:solidFill>
                      <a:schemeClr val="accent5">
                        <a:lumMod val="20000"/>
                        <a:lumOff val="80000"/>
                      </a:schemeClr>
                    </a:solidFill>
                  </a:tcPr>
                </a:tc>
                <a:extLst>
                  <a:ext uri="{0D108BD9-81ED-4DB2-BD59-A6C34878D82A}">
                    <a16:rowId xmlns="" xmlns:a16="http://schemas.microsoft.com/office/drawing/2014/main" val="10004"/>
                  </a:ext>
                </a:extLst>
              </a:tr>
            </a:tbl>
          </a:graphicData>
        </a:graphic>
      </p:graphicFrame>
      <p:sp>
        <p:nvSpPr>
          <p:cNvPr id="3" name="Flèche droite 2"/>
          <p:cNvSpPr/>
          <p:nvPr/>
        </p:nvSpPr>
        <p:spPr>
          <a:xfrm>
            <a:off x="4543425" y="3762375"/>
            <a:ext cx="419100" cy="26670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BE"/>
          </a:p>
        </p:txBody>
      </p:sp>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9739" y="3292959"/>
            <a:ext cx="1082866" cy="1075277"/>
          </a:xfrm>
          <a:prstGeom prst="rect">
            <a:avLst/>
          </a:prstGeom>
        </p:spPr>
      </p:pic>
      <p:sp>
        <p:nvSpPr>
          <p:cNvPr id="6" name="ZoneTexte 5"/>
          <p:cNvSpPr txBox="1"/>
          <p:nvPr/>
        </p:nvSpPr>
        <p:spPr>
          <a:xfrm>
            <a:off x="1247775" y="1528792"/>
            <a:ext cx="8534970" cy="4524315"/>
          </a:xfrm>
          <a:prstGeom prst="rect">
            <a:avLst/>
          </a:prstGeom>
          <a:noFill/>
        </p:spPr>
        <p:txBody>
          <a:bodyPr wrap="square" rtlCol="0">
            <a:spAutoFit/>
          </a:bodyPr>
          <a:lstStyle/>
          <a:p>
            <a:endParaRPr lang="fr-BE" dirty="0"/>
          </a:p>
          <a:p>
            <a:pPr marL="742950" lvl="1" indent="-285750">
              <a:buFont typeface="Wingdings" panose="05000000000000000000" pitchFamily="2" charset="2"/>
              <a:buChar char="Ø"/>
            </a:pPr>
            <a:r>
              <a:rPr lang="en-US" dirty="0" smtClean="0"/>
              <a:t>The influential parameters of the process are : </a:t>
            </a:r>
          </a:p>
          <a:p>
            <a:pPr lvl="1"/>
            <a:endParaRPr lang="en-US" dirty="0" smtClean="0"/>
          </a:p>
          <a:p>
            <a:pPr marL="1200150" lvl="2" indent="-285750">
              <a:buFont typeface="Wingdings" panose="05000000000000000000" pitchFamily="2" charset="2"/>
              <a:buChar char="Ø"/>
            </a:pPr>
            <a:r>
              <a:rPr lang="en-US" dirty="0" smtClean="0"/>
              <a:t>the lipids concentration</a:t>
            </a:r>
          </a:p>
          <a:p>
            <a:pPr marL="1200150" lvl="2" indent="-285750">
              <a:buFont typeface="Wingdings" panose="05000000000000000000" pitchFamily="2" charset="2"/>
              <a:buChar char="Ø"/>
            </a:pPr>
            <a:r>
              <a:rPr lang="en-US" dirty="0" smtClean="0"/>
              <a:t>the suspension volume </a:t>
            </a:r>
          </a:p>
          <a:p>
            <a:pPr marL="1200150" lvl="2" indent="-285750">
              <a:buFont typeface="Wingdings" panose="05000000000000000000" pitchFamily="2" charset="2"/>
              <a:buChar char="Ø"/>
            </a:pPr>
            <a:r>
              <a:rPr lang="en-US" dirty="0" smtClean="0"/>
              <a:t>the temperature</a:t>
            </a:r>
          </a:p>
          <a:p>
            <a:pPr marL="1200150" lvl="2" indent="-285750">
              <a:buFont typeface="Wingdings" panose="05000000000000000000" pitchFamily="2" charset="2"/>
              <a:buChar char="Ø"/>
            </a:pPr>
            <a:r>
              <a:rPr lang="en-US" dirty="0" smtClean="0"/>
              <a:t>the pressure</a:t>
            </a:r>
            <a:endParaRPr lang="en-US" dirty="0"/>
          </a:p>
          <a:p>
            <a:pPr marL="742950" lvl="1" indent="-285750">
              <a:buFont typeface="Wingdings" panose="05000000000000000000" pitchFamily="2" charset="2"/>
              <a:buChar char="Ø"/>
            </a:pPr>
            <a:endParaRPr lang="en-US" dirty="0"/>
          </a:p>
          <a:p>
            <a:pPr marL="742950" lvl="1" indent="-285750">
              <a:buFont typeface="Wingdings" panose="05000000000000000000" pitchFamily="2" charset="2"/>
              <a:buChar char="Ø"/>
            </a:pPr>
            <a:r>
              <a:rPr lang="en-US" dirty="0" smtClean="0"/>
              <a:t>2 working conditions 	</a:t>
            </a:r>
          </a:p>
          <a:p>
            <a:pPr lvl="1"/>
            <a:endParaRPr lang="en-US" dirty="0"/>
          </a:p>
          <a:p>
            <a:pPr marL="742950" lvl="1" indent="-285750">
              <a:buFont typeface="Wingdings" panose="05000000000000000000" pitchFamily="2" charset="2"/>
              <a:buChar char="Ø"/>
            </a:pPr>
            <a:r>
              <a:rPr lang="en-US" dirty="0" smtClean="0"/>
              <a:t>Transferrable to simple formulation</a:t>
            </a:r>
          </a:p>
          <a:p>
            <a:pPr lvl="1"/>
            <a:endParaRPr lang="en-US" dirty="0"/>
          </a:p>
          <a:p>
            <a:pPr marL="742950" lvl="1" indent="-285750">
              <a:buFont typeface="Wingdings" panose="05000000000000000000" pitchFamily="2" charset="2"/>
              <a:buChar char="Ø"/>
            </a:pPr>
            <a:r>
              <a:rPr lang="en-US" dirty="0" smtClean="0"/>
              <a:t>Optimization </a:t>
            </a:r>
          </a:p>
          <a:p>
            <a:pPr marL="742950" lvl="1" indent="-285750">
              <a:buFont typeface="Wingdings" panose="05000000000000000000" pitchFamily="2" charset="2"/>
              <a:buChar char="Ø"/>
            </a:pPr>
            <a:endParaRPr lang="en-US" b="1" dirty="0">
              <a:solidFill>
                <a:schemeClr val="accent5">
                  <a:lumMod val="60000"/>
                  <a:lumOff val="40000"/>
                </a:schemeClr>
              </a:solidFill>
            </a:endParaRPr>
          </a:p>
          <a:p>
            <a:pPr marL="742950" lvl="1" indent="-285750">
              <a:buFont typeface="Wingdings" panose="05000000000000000000" pitchFamily="2" charset="2"/>
              <a:buChar char="Ø"/>
            </a:pPr>
            <a:r>
              <a:rPr lang="en-US" b="1" dirty="0">
                <a:solidFill>
                  <a:schemeClr val="accent5">
                    <a:lumMod val="60000"/>
                    <a:lumOff val="40000"/>
                  </a:schemeClr>
                </a:solidFill>
              </a:rPr>
              <a:t>C</a:t>
            </a:r>
            <a:r>
              <a:rPr lang="en-US" b="1" dirty="0" smtClean="0">
                <a:solidFill>
                  <a:schemeClr val="accent5">
                    <a:lumMod val="60000"/>
                    <a:lumOff val="40000"/>
                  </a:schemeClr>
                </a:solidFill>
              </a:rPr>
              <a:t>ondition 1 promising for the scaling-up</a:t>
            </a:r>
            <a:endParaRPr lang="en-US" dirty="0"/>
          </a:p>
          <a:p>
            <a:pPr marL="1200150" lvl="2" indent="-285750">
              <a:buFont typeface="Wingdings" panose="05000000000000000000" pitchFamily="2" charset="2"/>
              <a:buChar char="Ø"/>
            </a:pPr>
            <a:endParaRPr lang="en-US" dirty="0"/>
          </a:p>
        </p:txBody>
      </p:sp>
      <p:sp>
        <p:nvSpPr>
          <p:cNvPr id="25" name="ZoneTexte 24"/>
          <p:cNvSpPr txBox="1"/>
          <p:nvPr/>
        </p:nvSpPr>
        <p:spPr>
          <a:xfrm>
            <a:off x="6562723" y="3645932"/>
            <a:ext cx="1466851" cy="369332"/>
          </a:xfrm>
          <a:prstGeom prst="rect">
            <a:avLst/>
          </a:prstGeom>
          <a:noFill/>
        </p:spPr>
        <p:txBody>
          <a:bodyPr wrap="square" rtlCol="0">
            <a:spAutoFit/>
          </a:bodyPr>
          <a:lstStyle/>
          <a:p>
            <a:r>
              <a:rPr lang="fr-BE" dirty="0" smtClean="0">
                <a:latin typeface="Arial"/>
                <a:cs typeface="Arial"/>
              </a:rPr>
              <a:t>± 200 nm</a:t>
            </a:r>
            <a:endParaRPr lang="fr-BE" dirty="0"/>
          </a:p>
        </p:txBody>
      </p:sp>
    </p:spTree>
    <p:extLst>
      <p:ext uri="{BB962C8B-B14F-4D97-AF65-F5344CB8AC3E}">
        <p14:creationId xmlns:p14="http://schemas.microsoft.com/office/powerpoint/2010/main" val="8347119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543FDC9E-F9DA-CF48-B645-34B8899C3AC1}" type="slidenum">
              <a:rPr lang="en-US" smtClean="0"/>
              <a:t>27</a:t>
            </a:fld>
            <a:endParaRPr lang="en-US"/>
          </a:p>
        </p:txBody>
      </p:sp>
      <p:sp>
        <p:nvSpPr>
          <p:cNvPr id="4" name="Titre 1"/>
          <p:cNvSpPr>
            <a:spLocks noGrp="1"/>
          </p:cNvSpPr>
          <p:nvPr>
            <p:ph type="title"/>
          </p:nvPr>
        </p:nvSpPr>
        <p:spPr>
          <a:xfrm>
            <a:off x="1019175" y="601091"/>
            <a:ext cx="6910832" cy="887984"/>
          </a:xfrm>
        </p:spPr>
        <p:txBody>
          <a:bodyPr>
            <a:normAutofit/>
          </a:bodyPr>
          <a:lstStyle/>
          <a:p>
            <a:r>
              <a:rPr lang="en-US" sz="4000" dirty="0">
                <a:cs typeface="Arial" panose="020B0604020202020204" pitchFamily="34" charset="0"/>
              </a:rPr>
              <a:t>Perspectives</a:t>
            </a:r>
          </a:p>
        </p:txBody>
      </p:sp>
      <p:sp>
        <p:nvSpPr>
          <p:cNvPr id="2" name="Rectangle 1"/>
          <p:cNvSpPr/>
          <p:nvPr/>
        </p:nvSpPr>
        <p:spPr>
          <a:xfrm>
            <a:off x="1514475" y="1924318"/>
            <a:ext cx="9410699" cy="2308324"/>
          </a:xfrm>
          <a:prstGeom prst="rect">
            <a:avLst/>
          </a:prstGeom>
        </p:spPr>
        <p:txBody>
          <a:bodyPr wrap="square">
            <a:spAutoFit/>
          </a:bodyPr>
          <a:lstStyle/>
          <a:p>
            <a:pPr algn="ctr"/>
            <a:endParaRPr lang="fr-BE" dirty="0"/>
          </a:p>
          <a:p>
            <a:pPr marL="342900" indent="-342900" algn="ctr">
              <a:buFont typeface="+mj-lt"/>
              <a:buAutoNum type="arabicPeriod"/>
            </a:pPr>
            <a:endParaRPr lang="fr-BE" dirty="0"/>
          </a:p>
          <a:p>
            <a:pPr marL="342900" indent="-342900" algn="ctr">
              <a:buFont typeface="+mj-lt"/>
              <a:buAutoNum type="arabicPeriod"/>
            </a:pPr>
            <a:endParaRPr lang="fr-BE" dirty="0"/>
          </a:p>
          <a:p>
            <a:pPr marL="342900" indent="-342900" algn="ctr">
              <a:buFont typeface="+mj-lt"/>
              <a:buAutoNum type="arabicPeriod"/>
            </a:pPr>
            <a:endParaRPr lang="fr-BE" dirty="0"/>
          </a:p>
          <a:p>
            <a:pPr marL="342900" indent="-342900" algn="ctr">
              <a:buFont typeface="+mj-lt"/>
              <a:buAutoNum type="arabicPeriod"/>
            </a:pPr>
            <a:endParaRPr lang="fr-BE" dirty="0"/>
          </a:p>
          <a:p>
            <a:pPr algn="ctr"/>
            <a:endParaRPr lang="fr-BE" dirty="0"/>
          </a:p>
          <a:p>
            <a:pPr marL="342900" indent="-342900" algn="ctr">
              <a:buFont typeface="+mj-lt"/>
              <a:buAutoNum type="arabicPeriod"/>
            </a:pPr>
            <a:endParaRPr lang="fr-BE" dirty="0"/>
          </a:p>
          <a:p>
            <a:pPr algn="ctr"/>
            <a:r>
              <a:rPr lang="fr-BE" dirty="0"/>
              <a:t> </a:t>
            </a:r>
          </a:p>
        </p:txBody>
      </p:sp>
      <p:sp>
        <p:nvSpPr>
          <p:cNvPr id="3" name="ZoneTexte 2"/>
          <p:cNvSpPr txBox="1"/>
          <p:nvPr/>
        </p:nvSpPr>
        <p:spPr>
          <a:xfrm>
            <a:off x="847725" y="1781465"/>
            <a:ext cx="10253876" cy="3570208"/>
          </a:xfrm>
          <a:prstGeom prst="rect">
            <a:avLst/>
          </a:prstGeom>
          <a:noFill/>
        </p:spPr>
        <p:txBody>
          <a:bodyPr wrap="square" rtlCol="0">
            <a:spAutoFit/>
          </a:bodyPr>
          <a:lstStyle/>
          <a:p>
            <a:endParaRPr lang="en-US" sz="2000" dirty="0"/>
          </a:p>
          <a:p>
            <a:endParaRPr lang="en-US" sz="2000" dirty="0"/>
          </a:p>
          <a:p>
            <a:pPr marL="342900" indent="-342900">
              <a:buFont typeface="Wingdings" panose="05000000000000000000" pitchFamily="2" charset="2"/>
              <a:buChar char="Ø"/>
            </a:pPr>
            <a:r>
              <a:rPr lang="en-US" sz="2000" dirty="0"/>
              <a:t>Suppress the sample preparation (dispersion step) </a:t>
            </a:r>
            <a:r>
              <a:rPr lang="en-US" sz="2000" dirty="0">
                <a:sym typeface="Wingdings" panose="05000000000000000000" pitchFamily="2" charset="2"/>
              </a:rPr>
              <a:t> One step process</a:t>
            </a:r>
          </a:p>
          <a:p>
            <a:endParaRPr lang="en-US" sz="2000" dirty="0">
              <a:sym typeface="Wingdings" panose="05000000000000000000" pitchFamily="2" charset="2"/>
            </a:endParaRPr>
          </a:p>
          <a:p>
            <a:pPr marL="342900" indent="-342900">
              <a:buFont typeface="Wingdings" panose="05000000000000000000" pitchFamily="2" charset="2"/>
              <a:buChar char="Ø"/>
            </a:pPr>
            <a:r>
              <a:rPr lang="en-US" sz="2000" dirty="0"/>
              <a:t>Understand the effect of supercritical conditions on liposome formation</a:t>
            </a:r>
          </a:p>
          <a:p>
            <a:endParaRPr lang="en-US" dirty="0"/>
          </a:p>
          <a:p>
            <a:pPr marL="742950" lvl="1" indent="-285750">
              <a:buFont typeface="Wingdings" panose="05000000000000000000" pitchFamily="2" charset="2"/>
              <a:buChar char="Ø"/>
            </a:pPr>
            <a:r>
              <a:rPr lang="en-US" dirty="0"/>
              <a:t>Integrity of the phospholipids by NMR</a:t>
            </a:r>
          </a:p>
          <a:p>
            <a:pPr marL="285750" indent="-285750">
              <a:buFont typeface="Wingdings" panose="05000000000000000000" pitchFamily="2" charset="2"/>
              <a:buChar char="Ø"/>
            </a:pPr>
            <a:endParaRPr lang="en-US" dirty="0"/>
          </a:p>
          <a:p>
            <a:pPr marL="742950" lvl="1" indent="-285750">
              <a:buFont typeface="Wingdings" panose="05000000000000000000" pitchFamily="2" charset="2"/>
              <a:buChar char="Ø"/>
            </a:pPr>
            <a:r>
              <a:rPr lang="en-US" dirty="0"/>
              <a:t>Modification of the glass transition temperature using DSC</a:t>
            </a:r>
          </a:p>
          <a:p>
            <a:pPr marL="285750" indent="-285750">
              <a:buFont typeface="Wingdings" panose="05000000000000000000" pitchFamily="2" charset="2"/>
              <a:buChar char="Ø"/>
            </a:pPr>
            <a:endParaRPr lang="en-US" dirty="0"/>
          </a:p>
          <a:p>
            <a:pPr marL="742950" lvl="1" indent="-285750">
              <a:buFont typeface="Wingdings" panose="05000000000000000000" pitchFamily="2" charset="2"/>
              <a:buChar char="Ø"/>
            </a:pPr>
            <a:r>
              <a:rPr lang="en-US" dirty="0"/>
              <a:t>Solubility of the phospholipids in the supercritical carbon dioxide </a:t>
            </a:r>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13324151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2647" y="4812614"/>
            <a:ext cx="2275904" cy="1780972"/>
          </a:xfrm>
          <a:prstGeom prst="rect">
            <a:avLst/>
          </a:prstGeom>
        </p:spPr>
      </p:pic>
      <p:grpSp>
        <p:nvGrpSpPr>
          <p:cNvPr id="3" name="Groupe 2"/>
          <p:cNvGrpSpPr/>
          <p:nvPr/>
        </p:nvGrpSpPr>
        <p:grpSpPr>
          <a:xfrm>
            <a:off x="610058" y="133352"/>
            <a:ext cx="3285667" cy="6614472"/>
            <a:chOff x="1809619" y="8137587"/>
            <a:chExt cx="8460000" cy="18000000"/>
          </a:xfrm>
          <a:solidFill>
            <a:schemeClr val="bg1"/>
          </a:solidFill>
        </p:grpSpPr>
        <p:sp>
          <p:nvSpPr>
            <p:cNvPr id="4" name="Rectangle 3"/>
            <p:cNvSpPr/>
            <p:nvPr/>
          </p:nvSpPr>
          <p:spPr>
            <a:xfrm>
              <a:off x="1809619" y="8137587"/>
              <a:ext cx="8460000" cy="18000000"/>
            </a:xfrm>
            <a:prstGeom prst="rect">
              <a:avLst/>
            </a:prstGeom>
            <a:grpFill/>
            <a:ln w="38100">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dirty="0"/>
            </a:p>
          </p:txBody>
        </p:sp>
        <p:sp>
          <p:nvSpPr>
            <p:cNvPr id="5" name="ZoneTexte 4"/>
            <p:cNvSpPr txBox="1"/>
            <p:nvPr/>
          </p:nvSpPr>
          <p:spPr>
            <a:xfrm>
              <a:off x="2261425" y="9223758"/>
              <a:ext cx="6997904" cy="16784227"/>
            </a:xfrm>
            <a:prstGeom prst="rect">
              <a:avLst/>
            </a:prstGeom>
            <a:grpFill/>
          </p:spPr>
          <p:txBody>
            <a:bodyPr wrap="square" rtlCol="0">
              <a:spAutoFit/>
            </a:bodyPr>
            <a:lstStyle/>
            <a:p>
              <a:endParaRPr lang="fr-BE" dirty="0">
                <a:solidFill>
                  <a:srgbClr val="000000"/>
                </a:solidFill>
                <a:latin typeface="Tw Cen MT" panose="020B0602020104020603" pitchFamily="34" charset="0"/>
              </a:endParaRPr>
            </a:p>
            <a:p>
              <a:endParaRPr lang="fr-BE" dirty="0">
                <a:solidFill>
                  <a:srgbClr val="000000"/>
                </a:solidFill>
                <a:latin typeface="Tw Cen MT" panose="020B0602020104020603" pitchFamily="34" charset="0"/>
              </a:endParaRPr>
            </a:p>
            <a:p>
              <a:endParaRPr lang="fr-BE" dirty="0">
                <a:solidFill>
                  <a:srgbClr val="000000"/>
                </a:solidFill>
                <a:latin typeface="Tw Cen MT" panose="020B0602020104020603" pitchFamily="34" charset="0"/>
              </a:endParaRPr>
            </a:p>
            <a:p>
              <a:r>
                <a:rPr lang="fr-BE" dirty="0">
                  <a:solidFill>
                    <a:srgbClr val="000000"/>
                  </a:solidFill>
                  <a:latin typeface="Tw Cen MT" panose="020B0602020104020603" pitchFamily="34" charset="0"/>
                </a:rPr>
                <a:t>Brigitte Evrard</a:t>
              </a:r>
            </a:p>
            <a:p>
              <a:r>
                <a:rPr lang="fr-BE" dirty="0">
                  <a:solidFill>
                    <a:srgbClr val="000000"/>
                  </a:solidFill>
                  <a:latin typeface="Tw Cen MT" panose="020B0602020104020603" pitchFamily="34" charset="0"/>
                </a:rPr>
                <a:t>Géraldine </a:t>
              </a:r>
              <a:r>
                <a:rPr lang="fr-BE" dirty="0" err="1">
                  <a:solidFill>
                    <a:srgbClr val="000000"/>
                  </a:solidFill>
                  <a:latin typeface="Tw Cen MT" panose="020B0602020104020603" pitchFamily="34" charset="0"/>
                </a:rPr>
                <a:t>Piel</a:t>
              </a:r>
              <a:endParaRPr lang="fr-BE" dirty="0">
                <a:solidFill>
                  <a:srgbClr val="000000"/>
                </a:solidFill>
                <a:latin typeface="Tw Cen MT" panose="020B0602020104020603" pitchFamily="34" charset="0"/>
              </a:endParaRPr>
            </a:p>
            <a:p>
              <a:r>
                <a:rPr lang="fr-BE" dirty="0">
                  <a:solidFill>
                    <a:srgbClr val="000000"/>
                  </a:solidFill>
                  <a:latin typeface="Tw Cen MT" panose="020B0602020104020603" pitchFamily="34" charset="0"/>
                </a:rPr>
                <a:t>Anna Lechanteur</a:t>
              </a:r>
            </a:p>
            <a:p>
              <a:r>
                <a:rPr lang="fr-BE" dirty="0">
                  <a:solidFill>
                    <a:srgbClr val="000000"/>
                  </a:solidFill>
                  <a:latin typeface="Tw Cen MT" panose="020B0602020104020603" pitchFamily="34" charset="0"/>
                </a:rPr>
                <a:t>Natacha Rocks</a:t>
              </a:r>
            </a:p>
            <a:p>
              <a:r>
                <a:rPr lang="fr-BE" dirty="0">
                  <a:solidFill>
                    <a:srgbClr val="000000"/>
                  </a:solidFill>
                  <a:latin typeface="Tw Cen MT" panose="020B0602020104020603" pitchFamily="34" charset="0"/>
                </a:rPr>
                <a:t>Hope </a:t>
              </a:r>
              <a:r>
                <a:rPr lang="fr-BE" dirty="0" err="1">
                  <a:solidFill>
                    <a:srgbClr val="000000"/>
                  </a:solidFill>
                  <a:latin typeface="Tw Cen MT" panose="020B0602020104020603" pitchFamily="34" charset="0"/>
                </a:rPr>
                <a:t>Sounouvou</a:t>
              </a:r>
              <a:endParaRPr lang="fr-BE" dirty="0">
                <a:solidFill>
                  <a:srgbClr val="000000"/>
                </a:solidFill>
                <a:latin typeface="Tw Cen MT" panose="020B0602020104020603" pitchFamily="34" charset="0"/>
              </a:endParaRPr>
            </a:p>
            <a:p>
              <a:r>
                <a:rPr lang="fr-BE" dirty="0">
                  <a:solidFill>
                    <a:srgbClr val="000000"/>
                  </a:solidFill>
                  <a:latin typeface="Tw Cen MT" panose="020B0602020104020603" pitchFamily="34" charset="0"/>
                </a:rPr>
                <a:t>Coralie </a:t>
              </a:r>
              <a:r>
                <a:rPr lang="fr-BE" dirty="0" err="1">
                  <a:solidFill>
                    <a:srgbClr val="000000"/>
                  </a:solidFill>
                  <a:latin typeface="Tw Cen MT" panose="020B0602020104020603" pitchFamily="34" charset="0"/>
                </a:rPr>
                <a:t>Bellefroid</a:t>
              </a:r>
              <a:endParaRPr lang="fr-BE" dirty="0">
                <a:solidFill>
                  <a:srgbClr val="000000"/>
                </a:solidFill>
                <a:latin typeface="Tw Cen MT" panose="020B0602020104020603" pitchFamily="34" charset="0"/>
              </a:endParaRPr>
            </a:p>
            <a:p>
              <a:r>
                <a:rPr lang="fr-BE" dirty="0">
                  <a:solidFill>
                    <a:srgbClr val="000000"/>
                  </a:solidFill>
                  <a:latin typeface="Tw Cen MT" panose="020B0602020104020603" pitchFamily="34" charset="0"/>
                </a:rPr>
                <a:t>Olivier </a:t>
              </a:r>
              <a:r>
                <a:rPr lang="fr-BE" dirty="0" err="1">
                  <a:solidFill>
                    <a:srgbClr val="000000"/>
                  </a:solidFill>
                  <a:latin typeface="Tw Cen MT" panose="020B0602020104020603" pitchFamily="34" charset="0"/>
                </a:rPr>
                <a:t>Jennotte</a:t>
              </a:r>
              <a:endParaRPr lang="fr-BE" dirty="0">
                <a:solidFill>
                  <a:srgbClr val="000000"/>
                </a:solidFill>
                <a:latin typeface="Tw Cen MT" panose="020B0602020104020603" pitchFamily="34" charset="0"/>
              </a:endParaRPr>
            </a:p>
            <a:p>
              <a:r>
                <a:rPr lang="fr-BE" dirty="0">
                  <a:solidFill>
                    <a:srgbClr val="000000"/>
                  </a:solidFill>
                  <a:latin typeface="Tw Cen MT" panose="020B0602020104020603" pitchFamily="34" charset="0"/>
                </a:rPr>
                <a:t>Nathan Koch</a:t>
              </a:r>
            </a:p>
            <a:p>
              <a:r>
                <a:rPr lang="fr-BE" dirty="0">
                  <a:solidFill>
                    <a:srgbClr val="000000"/>
                  </a:solidFill>
                  <a:latin typeface="Tw Cen MT" panose="020B0602020104020603" pitchFamily="34" charset="0"/>
                </a:rPr>
                <a:t>Noémie </a:t>
              </a:r>
              <a:r>
                <a:rPr lang="fr-BE" dirty="0" err="1">
                  <a:solidFill>
                    <a:srgbClr val="000000"/>
                  </a:solidFill>
                  <a:latin typeface="Tw Cen MT" panose="020B0602020104020603" pitchFamily="34" charset="0"/>
                </a:rPr>
                <a:t>Penoy</a:t>
              </a:r>
              <a:endParaRPr lang="fr-BE" dirty="0">
                <a:solidFill>
                  <a:srgbClr val="000000"/>
                </a:solidFill>
                <a:latin typeface="Tw Cen MT" panose="020B0602020104020603" pitchFamily="34" charset="0"/>
              </a:endParaRPr>
            </a:p>
            <a:p>
              <a:r>
                <a:rPr lang="fr-BE" dirty="0">
                  <a:solidFill>
                    <a:srgbClr val="000000"/>
                  </a:solidFill>
                  <a:latin typeface="Tw Cen MT" panose="020B0602020104020603" pitchFamily="34" charset="0"/>
                </a:rPr>
                <a:t>Isaïe </a:t>
              </a:r>
              <a:r>
                <a:rPr lang="fr-BE" dirty="0" err="1">
                  <a:solidFill>
                    <a:srgbClr val="000000"/>
                  </a:solidFill>
                  <a:latin typeface="Tw Cen MT" panose="020B0602020104020603" pitchFamily="34" charset="0"/>
                </a:rPr>
                <a:t>Niamba</a:t>
              </a:r>
              <a:endParaRPr lang="fr-BE" dirty="0">
                <a:solidFill>
                  <a:srgbClr val="000000"/>
                </a:solidFill>
                <a:latin typeface="Tw Cen MT" panose="020B0602020104020603" pitchFamily="34" charset="0"/>
              </a:endParaRPr>
            </a:p>
            <a:p>
              <a:r>
                <a:rPr lang="fr-BE" dirty="0">
                  <a:solidFill>
                    <a:srgbClr val="000000"/>
                  </a:solidFill>
                  <a:latin typeface="Tw Cen MT" panose="020B0602020104020603" pitchFamily="34" charset="0"/>
                </a:rPr>
                <a:t>Luc </a:t>
              </a:r>
              <a:r>
                <a:rPr lang="fr-BE" dirty="0" err="1">
                  <a:solidFill>
                    <a:srgbClr val="000000"/>
                  </a:solidFill>
                  <a:latin typeface="Tw Cen MT" panose="020B0602020104020603" pitchFamily="34" charset="0"/>
                </a:rPr>
                <a:t>Delma</a:t>
              </a:r>
              <a:endParaRPr lang="fr-BE" dirty="0">
                <a:solidFill>
                  <a:srgbClr val="000000"/>
                </a:solidFill>
                <a:latin typeface="Tw Cen MT" panose="020B0602020104020603" pitchFamily="34" charset="0"/>
              </a:endParaRPr>
            </a:p>
            <a:p>
              <a:r>
                <a:rPr lang="fr-BE" dirty="0">
                  <a:solidFill>
                    <a:srgbClr val="000000"/>
                  </a:solidFill>
                  <a:latin typeface="Tw Cen MT" panose="020B0602020104020603" pitchFamily="34" charset="0"/>
                </a:rPr>
                <a:t>Ange </a:t>
              </a:r>
              <a:r>
                <a:rPr lang="fr-BE" dirty="0" err="1">
                  <a:solidFill>
                    <a:srgbClr val="000000"/>
                  </a:solidFill>
                  <a:latin typeface="Tw Cen MT" panose="020B0602020104020603" pitchFamily="34" charset="0"/>
                </a:rPr>
                <a:t>Ilangala</a:t>
              </a:r>
              <a:endParaRPr lang="fr-BE" dirty="0">
                <a:solidFill>
                  <a:srgbClr val="000000"/>
                </a:solidFill>
                <a:latin typeface="Tw Cen MT" panose="020B0602020104020603" pitchFamily="34" charset="0"/>
              </a:endParaRPr>
            </a:p>
            <a:p>
              <a:r>
                <a:rPr lang="fr-BE" dirty="0">
                  <a:solidFill>
                    <a:srgbClr val="000000"/>
                  </a:solidFill>
                  <a:latin typeface="Tw Cen MT" panose="020B0602020104020603" pitchFamily="34" charset="0"/>
                </a:rPr>
                <a:t>Chloé </a:t>
              </a:r>
              <a:r>
                <a:rPr lang="fr-BE" dirty="0" err="1">
                  <a:solidFill>
                    <a:srgbClr val="000000"/>
                  </a:solidFill>
                  <a:latin typeface="Tw Cen MT" panose="020B0602020104020603" pitchFamily="34" charset="0"/>
                </a:rPr>
                <a:t>Parulski</a:t>
              </a:r>
              <a:endParaRPr lang="fr-BE" dirty="0">
                <a:solidFill>
                  <a:srgbClr val="000000"/>
                </a:solidFill>
                <a:latin typeface="Tw Cen MT" panose="020B0602020104020603" pitchFamily="34" charset="0"/>
              </a:endParaRPr>
            </a:p>
            <a:p>
              <a:r>
                <a:rPr lang="fr-BE" dirty="0">
                  <a:solidFill>
                    <a:srgbClr val="000000"/>
                  </a:solidFill>
                  <a:latin typeface="Tw Cen MT" panose="020B0602020104020603" pitchFamily="34" charset="0"/>
                </a:rPr>
                <a:t>Manon Berger</a:t>
              </a:r>
            </a:p>
            <a:p>
              <a:r>
                <a:rPr lang="fr-BE" dirty="0">
                  <a:solidFill>
                    <a:srgbClr val="000000"/>
                  </a:solidFill>
                  <a:latin typeface="Tw Cen MT" panose="020B0602020104020603" pitchFamily="34" charset="0"/>
                </a:rPr>
                <a:t>Laurence Collard</a:t>
              </a:r>
            </a:p>
            <a:p>
              <a:r>
                <a:rPr lang="fr-BE" dirty="0">
                  <a:solidFill>
                    <a:srgbClr val="000000"/>
                  </a:solidFill>
                  <a:latin typeface="Tw Cen MT" panose="020B0602020104020603" pitchFamily="34" charset="0"/>
                </a:rPr>
                <a:t>Françoise Léonard</a:t>
              </a:r>
            </a:p>
            <a:p>
              <a:r>
                <a:rPr lang="fr-BE" dirty="0">
                  <a:solidFill>
                    <a:srgbClr val="000000"/>
                  </a:solidFill>
                  <a:latin typeface="Tw Cen MT" panose="020B0602020104020603" pitchFamily="34" charset="0"/>
                </a:rPr>
                <a:t>Vanessa </a:t>
              </a:r>
              <a:r>
                <a:rPr lang="fr-BE" dirty="0" err="1">
                  <a:solidFill>
                    <a:srgbClr val="000000"/>
                  </a:solidFill>
                  <a:latin typeface="Tw Cen MT" panose="020B0602020104020603" pitchFamily="34" charset="0"/>
                </a:rPr>
                <a:t>Strauven</a:t>
              </a:r>
              <a:endParaRPr lang="fr-BE" dirty="0">
                <a:solidFill>
                  <a:srgbClr val="000000"/>
                </a:solidFill>
                <a:latin typeface="Tw Cen MT" panose="020B0602020104020603" pitchFamily="34" charset="0"/>
              </a:endParaRPr>
            </a:p>
            <a:p>
              <a:endParaRPr lang="fr-BE" dirty="0"/>
            </a:p>
          </p:txBody>
        </p:sp>
      </p:gr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028" y="223252"/>
            <a:ext cx="2193513" cy="1171877"/>
          </a:xfrm>
          <a:prstGeom prst="rect">
            <a:avLst/>
          </a:prstGeom>
        </p:spPr>
      </p:pic>
      <p:sp>
        <p:nvSpPr>
          <p:cNvPr id="7" name="ZoneTexte 6"/>
          <p:cNvSpPr txBox="1"/>
          <p:nvPr/>
        </p:nvSpPr>
        <p:spPr>
          <a:xfrm>
            <a:off x="4429124" y="3115567"/>
            <a:ext cx="4410075" cy="954107"/>
          </a:xfrm>
          <a:prstGeom prst="rect">
            <a:avLst/>
          </a:prstGeom>
          <a:noFill/>
        </p:spPr>
        <p:txBody>
          <a:bodyPr wrap="square" rtlCol="0">
            <a:spAutoFit/>
          </a:bodyPr>
          <a:lstStyle/>
          <a:p>
            <a:pPr algn="ctr"/>
            <a:r>
              <a:rPr lang="fr-BE" sz="2800" dirty="0" err="1"/>
              <a:t>Thank</a:t>
            </a:r>
            <a:r>
              <a:rPr lang="fr-BE" sz="2800" dirty="0"/>
              <a:t> </a:t>
            </a:r>
            <a:r>
              <a:rPr lang="fr-BE" sz="2800" dirty="0" err="1"/>
              <a:t>you</a:t>
            </a:r>
            <a:r>
              <a:rPr lang="fr-BE" sz="2800" dirty="0"/>
              <a:t> for </a:t>
            </a:r>
            <a:r>
              <a:rPr lang="fr-BE" sz="2800" dirty="0" err="1"/>
              <a:t>your</a:t>
            </a:r>
            <a:r>
              <a:rPr lang="fr-BE" sz="2800" dirty="0"/>
              <a:t> attention ! </a:t>
            </a:r>
          </a:p>
          <a:p>
            <a:pPr algn="ctr"/>
            <a:endParaRPr lang="fr-BE" sz="2800" dirty="0"/>
          </a:p>
        </p:txBody>
      </p:sp>
    </p:spTree>
    <p:extLst>
      <p:ext uri="{BB962C8B-B14F-4D97-AF65-F5344CB8AC3E}">
        <p14:creationId xmlns:p14="http://schemas.microsoft.com/office/powerpoint/2010/main" val="770269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ZoneTexte 33"/>
          <p:cNvSpPr txBox="1"/>
          <p:nvPr/>
        </p:nvSpPr>
        <p:spPr>
          <a:xfrm>
            <a:off x="4770783" y="2517913"/>
            <a:ext cx="184731" cy="369332"/>
          </a:xfrm>
          <a:prstGeom prst="rect">
            <a:avLst/>
          </a:prstGeom>
          <a:noFill/>
        </p:spPr>
        <p:txBody>
          <a:bodyPr wrap="none" rtlCol="0">
            <a:spAutoFit/>
          </a:bodyPr>
          <a:lstStyle/>
          <a:p>
            <a:endParaRPr lang="en-US"/>
          </a:p>
        </p:txBody>
      </p:sp>
      <p:sp>
        <p:nvSpPr>
          <p:cNvPr id="35" name="ZoneTexte 34"/>
          <p:cNvSpPr txBox="1"/>
          <p:nvPr/>
        </p:nvSpPr>
        <p:spPr>
          <a:xfrm>
            <a:off x="1577009" y="2398643"/>
            <a:ext cx="184731" cy="369332"/>
          </a:xfrm>
          <a:prstGeom prst="rect">
            <a:avLst/>
          </a:prstGeom>
          <a:noFill/>
        </p:spPr>
        <p:txBody>
          <a:bodyPr wrap="none" rtlCol="0">
            <a:spAutoFit/>
          </a:bodyPr>
          <a:lstStyle/>
          <a:p>
            <a:endParaRPr lang="en-US"/>
          </a:p>
        </p:txBody>
      </p:sp>
      <p:sp>
        <p:nvSpPr>
          <p:cNvPr id="3" name="Espace réservé du numéro de diapositive 2"/>
          <p:cNvSpPr>
            <a:spLocks noGrp="1"/>
          </p:cNvSpPr>
          <p:nvPr>
            <p:ph type="sldNum" sz="quarter" idx="12"/>
          </p:nvPr>
        </p:nvSpPr>
        <p:spPr/>
        <p:txBody>
          <a:bodyPr/>
          <a:lstStyle/>
          <a:p>
            <a:fld id="{543FDC9E-F9DA-CF48-B645-34B8899C3AC1}" type="slidenum">
              <a:rPr lang="en-US" smtClean="0"/>
              <a:t>3</a:t>
            </a:fld>
            <a:endParaRPr lang="en-US"/>
          </a:p>
        </p:txBody>
      </p:sp>
      <p:sp>
        <p:nvSpPr>
          <p:cNvPr id="9" name="Titre 1"/>
          <p:cNvSpPr>
            <a:spLocks noGrp="1"/>
          </p:cNvSpPr>
          <p:nvPr>
            <p:ph type="title"/>
          </p:nvPr>
        </p:nvSpPr>
        <p:spPr>
          <a:xfrm>
            <a:off x="1024128" y="585216"/>
            <a:ext cx="6910832" cy="887984"/>
          </a:xfrm>
        </p:spPr>
        <p:txBody>
          <a:bodyPr>
            <a:normAutofit/>
          </a:bodyPr>
          <a:lstStyle/>
          <a:p>
            <a:r>
              <a:rPr lang="en-US" sz="4000" dirty="0">
                <a:cs typeface="Arial" panose="020B0604020202020204" pitchFamily="34" charset="0"/>
              </a:rPr>
              <a:t>The project</a:t>
            </a:r>
          </a:p>
        </p:txBody>
      </p:sp>
      <p:sp>
        <p:nvSpPr>
          <p:cNvPr id="20" name="Espace réservé du contenu 8"/>
          <p:cNvSpPr txBox="1">
            <a:spLocks/>
          </p:cNvSpPr>
          <p:nvPr/>
        </p:nvSpPr>
        <p:spPr>
          <a:xfrm>
            <a:off x="1097293" y="1387957"/>
            <a:ext cx="7713331" cy="4806444"/>
          </a:xfrm>
          <a:prstGeom prst="rect">
            <a:avLst/>
          </a:prstGeom>
          <a:noFill/>
        </p:spPr>
        <p:txBody>
          <a:bodyPr vert="horz" wrap="square" lIns="45720" tIns="45720" rIns="45720" bIns="45720" rtlCol="0">
            <a:spAutoFit/>
          </a:bodyPr>
          <a:lstStyle>
            <a:lvl1pPr marL="0" indent="0" algn="l" defTabSz="914400" rtl="0" eaLnBrk="1" latinLnBrk="0" hangingPunct="1">
              <a:lnSpc>
                <a:spcPct val="100000"/>
              </a:lnSpc>
              <a:spcBef>
                <a:spcPts val="1200"/>
              </a:spcBef>
              <a:spcAft>
                <a:spcPts val="200"/>
              </a:spcAft>
              <a:buClr>
                <a:schemeClr val="accent1"/>
              </a:buClr>
              <a:buSzPct val="100000"/>
              <a:buFontTx/>
              <a:buNone/>
              <a:defRPr sz="2400" kern="1200">
                <a:solidFill>
                  <a:schemeClr val="tx1"/>
                </a:solidFill>
                <a:latin typeface="+mn-lt"/>
                <a:ea typeface="+mn-ea"/>
                <a:cs typeface="+mn-cs"/>
              </a:defRPr>
            </a:lvl1pPr>
            <a:lvl2pPr marL="128016" indent="0" algn="l" defTabSz="914400" rtl="0" eaLnBrk="1" latinLnBrk="0" hangingPunct="1">
              <a:lnSpc>
                <a:spcPct val="100000"/>
              </a:lnSpc>
              <a:spcBef>
                <a:spcPts val="200"/>
              </a:spcBef>
              <a:spcAft>
                <a:spcPts val="400"/>
              </a:spcAft>
              <a:buClr>
                <a:schemeClr val="accent1"/>
              </a:buClr>
              <a:buFontTx/>
              <a:buNone/>
              <a:defRPr sz="2000" kern="1200">
                <a:solidFill>
                  <a:schemeClr val="tx1"/>
                </a:solidFill>
                <a:latin typeface="+mn-lt"/>
                <a:ea typeface="+mn-ea"/>
                <a:cs typeface="+mn-cs"/>
              </a:defRPr>
            </a:lvl2pPr>
            <a:lvl3pPr marL="310896" indent="0" algn="l" defTabSz="914400" rtl="0" eaLnBrk="1" latinLnBrk="0" hangingPunct="1">
              <a:lnSpc>
                <a:spcPct val="100000"/>
              </a:lnSpc>
              <a:spcBef>
                <a:spcPts val="200"/>
              </a:spcBef>
              <a:spcAft>
                <a:spcPts val="400"/>
              </a:spcAft>
              <a:buClr>
                <a:schemeClr val="accent1"/>
              </a:buClr>
              <a:buFontTx/>
              <a:buNone/>
              <a:defRPr sz="1600" kern="1200">
                <a:solidFill>
                  <a:schemeClr val="tx1"/>
                </a:solidFill>
                <a:latin typeface="+mn-lt"/>
                <a:ea typeface="+mn-ea"/>
                <a:cs typeface="+mn-cs"/>
              </a:defRPr>
            </a:lvl3pPr>
            <a:lvl4pPr marL="457200" indent="0" algn="l" defTabSz="914400" rtl="0" eaLnBrk="1" latinLnBrk="0" hangingPunct="1">
              <a:lnSpc>
                <a:spcPct val="100000"/>
              </a:lnSpc>
              <a:spcBef>
                <a:spcPts val="200"/>
              </a:spcBef>
              <a:spcAft>
                <a:spcPts val="400"/>
              </a:spcAft>
              <a:buClr>
                <a:schemeClr val="accent1"/>
              </a:buClr>
              <a:buFontTx/>
              <a:buNone/>
              <a:defRPr sz="1600" kern="1200">
                <a:solidFill>
                  <a:schemeClr val="tx1"/>
                </a:solidFill>
                <a:latin typeface="+mn-lt"/>
                <a:ea typeface="+mn-ea"/>
                <a:cs typeface="+mn-cs"/>
              </a:defRPr>
            </a:lvl4pPr>
            <a:lvl5pPr marL="640080" indent="0" algn="l" defTabSz="914400" rtl="0" eaLnBrk="1" latinLnBrk="0" hangingPunct="1">
              <a:lnSpc>
                <a:spcPct val="100000"/>
              </a:lnSpc>
              <a:spcBef>
                <a:spcPts val="200"/>
              </a:spcBef>
              <a:spcAft>
                <a:spcPts val="400"/>
              </a:spcAft>
              <a:buClr>
                <a:schemeClr val="accent1"/>
              </a:buClr>
              <a:buFontTx/>
              <a:buNone/>
              <a:defRPr sz="16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fr-BE" b="1" dirty="0" err="1">
                <a:solidFill>
                  <a:schemeClr val="accent5">
                    <a:lumMod val="60000"/>
                    <a:lumOff val="40000"/>
                  </a:schemeClr>
                </a:solidFill>
                <a:sym typeface="Wingdings"/>
              </a:rPr>
              <a:t>Classical</a:t>
            </a:r>
            <a:r>
              <a:rPr lang="fr-BE" b="1" dirty="0">
                <a:solidFill>
                  <a:schemeClr val="accent5">
                    <a:lumMod val="60000"/>
                    <a:lumOff val="40000"/>
                  </a:schemeClr>
                </a:solidFill>
                <a:sym typeface="Wingdings"/>
              </a:rPr>
              <a:t> </a:t>
            </a:r>
            <a:r>
              <a:rPr lang="fr-BE" b="1" dirty="0" err="1">
                <a:solidFill>
                  <a:schemeClr val="accent5">
                    <a:lumMod val="60000"/>
                    <a:lumOff val="40000"/>
                  </a:schemeClr>
                </a:solidFill>
                <a:sym typeface="Wingdings"/>
              </a:rPr>
              <a:t>laboratory</a:t>
            </a:r>
            <a:r>
              <a:rPr lang="fr-BE" b="1" dirty="0">
                <a:solidFill>
                  <a:schemeClr val="accent5">
                    <a:lumMod val="60000"/>
                    <a:lumOff val="40000"/>
                  </a:schemeClr>
                </a:solidFill>
                <a:sym typeface="Wingdings" panose="05000000000000000000" pitchFamily="2" charset="2"/>
              </a:rPr>
              <a:t> </a:t>
            </a:r>
            <a:r>
              <a:rPr lang="fr-BE" b="1" dirty="0" err="1">
                <a:solidFill>
                  <a:schemeClr val="accent5">
                    <a:lumMod val="60000"/>
                    <a:lumOff val="40000"/>
                  </a:schemeClr>
                </a:solidFill>
                <a:sym typeface="Wingdings" panose="05000000000000000000" pitchFamily="2" charset="2"/>
              </a:rPr>
              <a:t>methods</a:t>
            </a:r>
            <a:r>
              <a:rPr lang="fr-BE" b="1" dirty="0">
                <a:solidFill>
                  <a:schemeClr val="accent5">
                    <a:lumMod val="60000"/>
                    <a:lumOff val="40000"/>
                  </a:schemeClr>
                </a:solidFill>
                <a:sym typeface="Wingdings" panose="05000000000000000000" pitchFamily="2" charset="2"/>
              </a:rPr>
              <a:t> to </a:t>
            </a:r>
            <a:r>
              <a:rPr lang="fr-BE" b="1" dirty="0" err="1">
                <a:solidFill>
                  <a:schemeClr val="accent5">
                    <a:lumMod val="60000"/>
                    <a:lumOff val="40000"/>
                  </a:schemeClr>
                </a:solidFill>
                <a:sym typeface="Wingdings" panose="05000000000000000000" pitchFamily="2" charset="2"/>
              </a:rPr>
              <a:t>prepare</a:t>
            </a:r>
            <a:r>
              <a:rPr lang="fr-BE" b="1" dirty="0">
                <a:solidFill>
                  <a:schemeClr val="accent5">
                    <a:lumMod val="60000"/>
                    <a:lumOff val="40000"/>
                  </a:schemeClr>
                </a:solidFill>
                <a:sym typeface="Wingdings" panose="05000000000000000000" pitchFamily="2" charset="2"/>
              </a:rPr>
              <a:t> liposomes</a:t>
            </a:r>
          </a:p>
          <a:p>
            <a:endParaRPr lang="fr-BE" sz="2000" dirty="0">
              <a:solidFill>
                <a:schemeClr val="accent5">
                  <a:lumMod val="60000"/>
                  <a:lumOff val="40000"/>
                </a:schemeClr>
              </a:solidFill>
              <a:sym typeface="Wingdings" panose="05000000000000000000" pitchFamily="2" charset="2"/>
            </a:endParaRPr>
          </a:p>
          <a:p>
            <a:pPr marL="342900" indent="-342900">
              <a:buClrTx/>
              <a:buFont typeface="Wingdings" panose="05000000000000000000" pitchFamily="2" charset="2"/>
              <a:buChar char="Ø"/>
            </a:pPr>
            <a:r>
              <a:rPr lang="fr-BE" sz="2000" dirty="0" err="1" smtClean="0">
                <a:sym typeface="Wingdings" panose="05000000000000000000" pitchFamily="2" charset="2"/>
              </a:rPr>
              <a:t>Thin</a:t>
            </a:r>
            <a:r>
              <a:rPr lang="fr-BE" sz="2000" dirty="0" smtClean="0">
                <a:sym typeface="Wingdings" panose="05000000000000000000" pitchFamily="2" charset="2"/>
              </a:rPr>
              <a:t> </a:t>
            </a:r>
            <a:r>
              <a:rPr lang="fr-BE" sz="2000" dirty="0">
                <a:sym typeface="Wingdings" panose="05000000000000000000" pitchFamily="2" charset="2"/>
              </a:rPr>
              <a:t>film </a:t>
            </a:r>
            <a:r>
              <a:rPr lang="fr-BE" sz="2000" dirty="0" err="1">
                <a:sym typeface="Wingdings" panose="05000000000000000000" pitchFamily="2" charset="2"/>
              </a:rPr>
              <a:t>hydration</a:t>
            </a:r>
            <a:endParaRPr lang="fr-BE" sz="2000" dirty="0">
              <a:sym typeface="Wingdings" panose="05000000000000000000" pitchFamily="2" charset="2"/>
            </a:endParaRPr>
          </a:p>
          <a:p>
            <a:endParaRPr lang="fr-BE" sz="100" dirty="0">
              <a:sym typeface="Wingdings" panose="05000000000000000000" pitchFamily="2" charset="2"/>
            </a:endParaRPr>
          </a:p>
          <a:p>
            <a:pPr marL="342900" indent="-342900">
              <a:buClrTx/>
              <a:buFont typeface="Wingdings" panose="05000000000000000000" pitchFamily="2" charset="2"/>
              <a:buChar char="Ø"/>
            </a:pPr>
            <a:r>
              <a:rPr lang="fr-BE" sz="2000" dirty="0" err="1">
                <a:sym typeface="Wingdings" panose="05000000000000000000" pitchFamily="2" charset="2"/>
              </a:rPr>
              <a:t>Detergent</a:t>
            </a:r>
            <a:r>
              <a:rPr lang="fr-BE" sz="2000" dirty="0">
                <a:sym typeface="Wingdings" panose="05000000000000000000" pitchFamily="2" charset="2"/>
              </a:rPr>
              <a:t> </a:t>
            </a:r>
            <a:r>
              <a:rPr lang="fr-BE" sz="2000" dirty="0" err="1">
                <a:sym typeface="Wingdings" panose="05000000000000000000" pitchFamily="2" charset="2"/>
              </a:rPr>
              <a:t>removal</a:t>
            </a:r>
            <a:endParaRPr lang="fr-BE" sz="2000" dirty="0">
              <a:sym typeface="Wingdings" panose="05000000000000000000" pitchFamily="2" charset="2"/>
            </a:endParaRPr>
          </a:p>
          <a:p>
            <a:endParaRPr lang="fr-BE" sz="100" dirty="0">
              <a:sym typeface="Wingdings" panose="05000000000000000000" pitchFamily="2" charset="2"/>
            </a:endParaRPr>
          </a:p>
          <a:p>
            <a:pPr marL="342900" indent="-342900">
              <a:buClrTx/>
              <a:buFont typeface="Wingdings" panose="05000000000000000000" pitchFamily="2" charset="2"/>
              <a:buChar char="Ø"/>
            </a:pPr>
            <a:r>
              <a:rPr lang="fr-BE" sz="2000" dirty="0" err="1">
                <a:sym typeface="Wingdings" panose="05000000000000000000" pitchFamily="2" charset="2"/>
              </a:rPr>
              <a:t>Solvent</a:t>
            </a:r>
            <a:r>
              <a:rPr lang="fr-BE" sz="2000" dirty="0">
                <a:sym typeface="Wingdings" panose="05000000000000000000" pitchFamily="2" charset="2"/>
              </a:rPr>
              <a:t> injection</a:t>
            </a:r>
          </a:p>
          <a:p>
            <a:endParaRPr lang="fr-BE" sz="100" dirty="0">
              <a:sym typeface="Wingdings" panose="05000000000000000000" pitchFamily="2" charset="2"/>
            </a:endParaRPr>
          </a:p>
          <a:p>
            <a:pPr marL="342900" indent="-342900">
              <a:buClrTx/>
              <a:buFont typeface="Wingdings" panose="05000000000000000000" pitchFamily="2" charset="2"/>
              <a:buChar char="Ø"/>
            </a:pPr>
            <a:r>
              <a:rPr lang="fr-BE" sz="2000" dirty="0">
                <a:sym typeface="Wingdings" panose="05000000000000000000" pitchFamily="2" charset="2"/>
              </a:rPr>
              <a:t>Reverse phase </a:t>
            </a:r>
            <a:r>
              <a:rPr lang="fr-BE" sz="2000" dirty="0" err="1">
                <a:sym typeface="Wingdings" panose="05000000000000000000" pitchFamily="2" charset="2"/>
              </a:rPr>
              <a:t>evaporation</a:t>
            </a:r>
            <a:endParaRPr lang="fr-BE" sz="2000" dirty="0">
              <a:sym typeface="Wingdings" panose="05000000000000000000" pitchFamily="2" charset="2"/>
            </a:endParaRPr>
          </a:p>
          <a:p>
            <a:endParaRPr lang="fr-BE" sz="100" dirty="0">
              <a:sym typeface="Wingdings" panose="05000000000000000000" pitchFamily="2" charset="2"/>
            </a:endParaRPr>
          </a:p>
          <a:p>
            <a:pPr marL="342900" indent="-342900">
              <a:buClrTx/>
              <a:buFont typeface="Wingdings" panose="05000000000000000000" pitchFamily="2" charset="2"/>
              <a:buChar char="Ø"/>
            </a:pPr>
            <a:r>
              <a:rPr lang="fr-BE" sz="2000" dirty="0">
                <a:sym typeface="Wingdings" panose="05000000000000000000" pitchFamily="2" charset="2"/>
              </a:rPr>
              <a:t>Emulsion </a:t>
            </a:r>
            <a:r>
              <a:rPr lang="fr-BE" sz="2000" dirty="0" err="1">
                <a:sym typeface="Wingdings" panose="05000000000000000000" pitchFamily="2" charset="2"/>
              </a:rPr>
              <a:t>method</a:t>
            </a:r>
            <a:endParaRPr lang="fr-BE" sz="2000" dirty="0">
              <a:sym typeface="Wingdings" panose="05000000000000000000" pitchFamily="2" charset="2"/>
            </a:endParaRPr>
          </a:p>
          <a:p>
            <a:pPr marL="342900" indent="-342900">
              <a:buFont typeface="Wingdings" panose="05000000000000000000" pitchFamily="2" charset="2"/>
              <a:buChar char="Ø"/>
            </a:pPr>
            <a:endParaRPr lang="fr-BE" sz="2000" b="1" dirty="0">
              <a:solidFill>
                <a:schemeClr val="accent5">
                  <a:lumMod val="60000"/>
                  <a:lumOff val="40000"/>
                </a:schemeClr>
              </a:solidFill>
              <a:sym typeface="Wingdings" panose="05000000000000000000" pitchFamily="2" charset="2"/>
            </a:endParaRPr>
          </a:p>
        </p:txBody>
      </p:sp>
      <p:pic>
        <p:nvPicPr>
          <p:cNvPr id="38" name="Picture 2" descr="Résultat de recherche d'images pour &quot;liposome preparatio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3062" y="2398643"/>
            <a:ext cx="5750682" cy="3029376"/>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eur droit avec flèche 10"/>
          <p:cNvCxnSpPr/>
          <p:nvPr/>
        </p:nvCxnSpPr>
        <p:spPr>
          <a:xfrm>
            <a:off x="3581400" y="2583309"/>
            <a:ext cx="1533525" cy="378966"/>
          </a:xfrm>
          <a:prstGeom prst="straightConnector1">
            <a:avLst/>
          </a:prstGeom>
          <a:ln w="38100">
            <a:solidFill>
              <a:schemeClr val="accent5">
                <a:lumMod val="60000"/>
                <a:lumOff val="40000"/>
              </a:schemeClr>
            </a:solidFill>
            <a:tailEnd type="arrow"/>
          </a:ln>
        </p:spPr>
        <p:style>
          <a:lnRef idx="2">
            <a:schemeClr val="accent4"/>
          </a:lnRef>
          <a:fillRef idx="0">
            <a:schemeClr val="accent4"/>
          </a:fillRef>
          <a:effectRef idx="1">
            <a:schemeClr val="accent4"/>
          </a:effectRef>
          <a:fontRef idx="minor">
            <a:schemeClr val="tx1"/>
          </a:fontRef>
        </p:style>
      </p:cxnSp>
      <p:sp>
        <p:nvSpPr>
          <p:cNvPr id="2" name="ZoneTexte 1"/>
          <p:cNvSpPr txBox="1"/>
          <p:nvPr/>
        </p:nvSpPr>
        <p:spPr>
          <a:xfrm>
            <a:off x="6536540" y="5518666"/>
            <a:ext cx="3494226" cy="369332"/>
          </a:xfrm>
          <a:prstGeom prst="rect">
            <a:avLst/>
          </a:prstGeom>
          <a:noFill/>
        </p:spPr>
        <p:txBody>
          <a:bodyPr wrap="none" rtlCol="0">
            <a:spAutoFit/>
          </a:bodyPr>
          <a:lstStyle/>
          <a:p>
            <a:r>
              <a:rPr lang="fr-BE" dirty="0"/>
              <a:t>TFH : </a:t>
            </a:r>
            <a:r>
              <a:rPr lang="fr-BE" dirty="0" err="1"/>
              <a:t>method</a:t>
            </a:r>
            <a:r>
              <a:rPr lang="fr-BE" dirty="0"/>
              <a:t> </a:t>
            </a:r>
            <a:r>
              <a:rPr lang="fr-BE" dirty="0" err="1"/>
              <a:t>used</a:t>
            </a:r>
            <a:r>
              <a:rPr lang="fr-BE" dirty="0"/>
              <a:t> in </a:t>
            </a:r>
            <a:r>
              <a:rPr lang="fr-BE" dirty="0" err="1"/>
              <a:t>our</a:t>
            </a:r>
            <a:r>
              <a:rPr lang="fr-BE" dirty="0"/>
              <a:t> </a:t>
            </a:r>
            <a:r>
              <a:rPr lang="fr-BE" dirty="0" err="1"/>
              <a:t>laboratory</a:t>
            </a:r>
            <a:endParaRPr lang="fr-BE" dirty="0"/>
          </a:p>
        </p:txBody>
      </p:sp>
      <p:sp>
        <p:nvSpPr>
          <p:cNvPr id="10" name="ZoneTexte 9"/>
          <p:cNvSpPr txBox="1"/>
          <p:nvPr/>
        </p:nvSpPr>
        <p:spPr>
          <a:xfrm>
            <a:off x="79342" y="6381362"/>
            <a:ext cx="4691441" cy="707886"/>
          </a:xfrm>
          <a:prstGeom prst="rect">
            <a:avLst/>
          </a:prstGeom>
          <a:noFill/>
        </p:spPr>
        <p:txBody>
          <a:bodyPr wrap="square" rtlCol="0">
            <a:spAutoFit/>
          </a:bodyPr>
          <a:lstStyle/>
          <a:p>
            <a:r>
              <a:rPr lang="fr-BE" sz="1050" dirty="0">
                <a:solidFill>
                  <a:srgbClr val="000000"/>
                </a:solidFill>
                <a:latin typeface="Tw Cen MT" panose="020B0602020104020603" pitchFamily="34" charset="0"/>
              </a:rPr>
              <a:t>W. </a:t>
            </a:r>
            <a:r>
              <a:rPr lang="fr-BE" sz="1050" dirty="0" err="1">
                <a:solidFill>
                  <a:srgbClr val="000000"/>
                </a:solidFill>
                <a:latin typeface="Tw Cen MT" panose="020B0602020104020603" pitchFamily="34" charset="0"/>
              </a:rPr>
              <a:t>Bigazzi</a:t>
            </a:r>
            <a:r>
              <a:rPr lang="fr-BE" sz="1050" dirty="0">
                <a:solidFill>
                  <a:srgbClr val="000000"/>
                </a:solidFill>
                <a:latin typeface="Tw Cen MT" panose="020B0602020104020603" pitchFamily="34" charset="0"/>
              </a:rPr>
              <a:t>, N. </a:t>
            </a:r>
            <a:r>
              <a:rPr lang="fr-BE" sz="1050" dirty="0" err="1">
                <a:solidFill>
                  <a:srgbClr val="000000"/>
                </a:solidFill>
                <a:latin typeface="Tw Cen MT" panose="020B0602020104020603" pitchFamily="34" charset="0"/>
              </a:rPr>
              <a:t>Penoy</a:t>
            </a:r>
            <a:r>
              <a:rPr lang="fr-BE" sz="1050" dirty="0">
                <a:solidFill>
                  <a:srgbClr val="000000"/>
                </a:solidFill>
                <a:latin typeface="Tw Cen MT" panose="020B0602020104020603" pitchFamily="34" charset="0"/>
              </a:rPr>
              <a:t> et al. , </a:t>
            </a:r>
            <a:r>
              <a:rPr lang="en-US" sz="1050" dirty="0"/>
              <a:t>Supercritical fluid methods: An alternative to conventional methods to prepare liposomes</a:t>
            </a:r>
            <a:r>
              <a:rPr lang="en-US" sz="1050" dirty="0">
                <a:solidFill>
                  <a:srgbClr val="000000"/>
                </a:solidFill>
                <a:latin typeface="Tw Cen MT" panose="020B0602020104020603" pitchFamily="34" charset="0"/>
              </a:rPr>
              <a:t>, Chem. Eng. J., October 2019</a:t>
            </a:r>
          </a:p>
          <a:p>
            <a:endParaRPr lang="fr-BE" dirty="0"/>
          </a:p>
        </p:txBody>
      </p:sp>
    </p:spTree>
    <p:extLst>
      <p:ext uri="{BB962C8B-B14F-4D97-AF65-F5344CB8AC3E}">
        <p14:creationId xmlns:p14="http://schemas.microsoft.com/office/powerpoint/2010/main" val="2406061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ZoneTexte 33"/>
          <p:cNvSpPr txBox="1"/>
          <p:nvPr/>
        </p:nvSpPr>
        <p:spPr>
          <a:xfrm>
            <a:off x="4770783" y="2517913"/>
            <a:ext cx="184731" cy="369332"/>
          </a:xfrm>
          <a:prstGeom prst="rect">
            <a:avLst/>
          </a:prstGeom>
          <a:noFill/>
        </p:spPr>
        <p:txBody>
          <a:bodyPr wrap="none" rtlCol="0">
            <a:spAutoFit/>
          </a:bodyPr>
          <a:lstStyle/>
          <a:p>
            <a:endParaRPr lang="en-US"/>
          </a:p>
        </p:txBody>
      </p:sp>
      <p:sp>
        <p:nvSpPr>
          <p:cNvPr id="35" name="ZoneTexte 34"/>
          <p:cNvSpPr txBox="1"/>
          <p:nvPr/>
        </p:nvSpPr>
        <p:spPr>
          <a:xfrm>
            <a:off x="1577009" y="2398643"/>
            <a:ext cx="184731" cy="369332"/>
          </a:xfrm>
          <a:prstGeom prst="rect">
            <a:avLst/>
          </a:prstGeom>
          <a:noFill/>
        </p:spPr>
        <p:txBody>
          <a:bodyPr wrap="none" rtlCol="0">
            <a:spAutoFit/>
          </a:bodyPr>
          <a:lstStyle/>
          <a:p>
            <a:endParaRPr lang="en-US"/>
          </a:p>
        </p:txBody>
      </p:sp>
      <p:sp>
        <p:nvSpPr>
          <p:cNvPr id="3" name="Espace réservé du numéro de diapositive 2"/>
          <p:cNvSpPr>
            <a:spLocks noGrp="1"/>
          </p:cNvSpPr>
          <p:nvPr>
            <p:ph type="sldNum" sz="quarter" idx="12"/>
          </p:nvPr>
        </p:nvSpPr>
        <p:spPr/>
        <p:txBody>
          <a:bodyPr/>
          <a:lstStyle/>
          <a:p>
            <a:fld id="{543FDC9E-F9DA-CF48-B645-34B8899C3AC1}" type="slidenum">
              <a:rPr lang="en-US" smtClean="0"/>
              <a:t>4</a:t>
            </a:fld>
            <a:endParaRPr lang="en-US"/>
          </a:p>
        </p:txBody>
      </p:sp>
      <p:sp>
        <p:nvSpPr>
          <p:cNvPr id="9" name="Titre 1"/>
          <p:cNvSpPr>
            <a:spLocks noGrp="1"/>
          </p:cNvSpPr>
          <p:nvPr>
            <p:ph type="title"/>
          </p:nvPr>
        </p:nvSpPr>
        <p:spPr>
          <a:xfrm>
            <a:off x="1024128" y="585216"/>
            <a:ext cx="6910832" cy="887984"/>
          </a:xfrm>
        </p:spPr>
        <p:txBody>
          <a:bodyPr>
            <a:normAutofit/>
          </a:bodyPr>
          <a:lstStyle/>
          <a:p>
            <a:r>
              <a:rPr lang="en-US" sz="4000" dirty="0">
                <a:cs typeface="Arial" panose="020B0604020202020204" pitchFamily="34" charset="0"/>
              </a:rPr>
              <a:t>The project</a:t>
            </a:r>
          </a:p>
        </p:txBody>
      </p:sp>
      <p:sp>
        <p:nvSpPr>
          <p:cNvPr id="20" name="Espace réservé du contenu 8"/>
          <p:cNvSpPr txBox="1">
            <a:spLocks/>
          </p:cNvSpPr>
          <p:nvPr/>
        </p:nvSpPr>
        <p:spPr>
          <a:xfrm>
            <a:off x="1097294" y="1387957"/>
            <a:ext cx="7227556" cy="2769989"/>
          </a:xfrm>
          <a:prstGeom prst="rect">
            <a:avLst/>
          </a:prstGeom>
          <a:noFill/>
        </p:spPr>
        <p:txBody>
          <a:bodyPr vert="horz" wrap="square" lIns="45720" tIns="45720" rIns="45720" bIns="45720" rtlCol="0">
            <a:spAutoFit/>
          </a:bodyPr>
          <a:lstStyle>
            <a:lvl1pPr marL="0" indent="0" algn="l" defTabSz="914400" rtl="0" eaLnBrk="1" latinLnBrk="0" hangingPunct="1">
              <a:lnSpc>
                <a:spcPct val="100000"/>
              </a:lnSpc>
              <a:spcBef>
                <a:spcPts val="1200"/>
              </a:spcBef>
              <a:spcAft>
                <a:spcPts val="200"/>
              </a:spcAft>
              <a:buClr>
                <a:schemeClr val="accent1"/>
              </a:buClr>
              <a:buSzPct val="100000"/>
              <a:buFontTx/>
              <a:buNone/>
              <a:defRPr sz="2400" kern="1200">
                <a:solidFill>
                  <a:schemeClr val="tx1"/>
                </a:solidFill>
                <a:latin typeface="+mn-lt"/>
                <a:ea typeface="+mn-ea"/>
                <a:cs typeface="+mn-cs"/>
              </a:defRPr>
            </a:lvl1pPr>
            <a:lvl2pPr marL="128016" indent="0" algn="l" defTabSz="914400" rtl="0" eaLnBrk="1" latinLnBrk="0" hangingPunct="1">
              <a:lnSpc>
                <a:spcPct val="100000"/>
              </a:lnSpc>
              <a:spcBef>
                <a:spcPts val="200"/>
              </a:spcBef>
              <a:spcAft>
                <a:spcPts val="400"/>
              </a:spcAft>
              <a:buClr>
                <a:schemeClr val="accent1"/>
              </a:buClr>
              <a:buFontTx/>
              <a:buNone/>
              <a:defRPr sz="2000" kern="1200">
                <a:solidFill>
                  <a:schemeClr val="tx1"/>
                </a:solidFill>
                <a:latin typeface="+mn-lt"/>
                <a:ea typeface="+mn-ea"/>
                <a:cs typeface="+mn-cs"/>
              </a:defRPr>
            </a:lvl2pPr>
            <a:lvl3pPr marL="310896" indent="0" algn="l" defTabSz="914400" rtl="0" eaLnBrk="1" latinLnBrk="0" hangingPunct="1">
              <a:lnSpc>
                <a:spcPct val="100000"/>
              </a:lnSpc>
              <a:spcBef>
                <a:spcPts val="200"/>
              </a:spcBef>
              <a:spcAft>
                <a:spcPts val="400"/>
              </a:spcAft>
              <a:buClr>
                <a:schemeClr val="accent1"/>
              </a:buClr>
              <a:buFontTx/>
              <a:buNone/>
              <a:defRPr sz="1600" kern="1200">
                <a:solidFill>
                  <a:schemeClr val="tx1"/>
                </a:solidFill>
                <a:latin typeface="+mn-lt"/>
                <a:ea typeface="+mn-ea"/>
                <a:cs typeface="+mn-cs"/>
              </a:defRPr>
            </a:lvl3pPr>
            <a:lvl4pPr marL="457200" indent="0" algn="l" defTabSz="914400" rtl="0" eaLnBrk="1" latinLnBrk="0" hangingPunct="1">
              <a:lnSpc>
                <a:spcPct val="100000"/>
              </a:lnSpc>
              <a:spcBef>
                <a:spcPts val="200"/>
              </a:spcBef>
              <a:spcAft>
                <a:spcPts val="400"/>
              </a:spcAft>
              <a:buClr>
                <a:schemeClr val="accent1"/>
              </a:buClr>
              <a:buFontTx/>
              <a:buNone/>
              <a:defRPr sz="1600" kern="1200">
                <a:solidFill>
                  <a:schemeClr val="tx1"/>
                </a:solidFill>
                <a:latin typeface="+mn-lt"/>
                <a:ea typeface="+mn-ea"/>
                <a:cs typeface="+mn-cs"/>
              </a:defRPr>
            </a:lvl4pPr>
            <a:lvl5pPr marL="640080" indent="0" algn="l" defTabSz="914400" rtl="0" eaLnBrk="1" latinLnBrk="0" hangingPunct="1">
              <a:lnSpc>
                <a:spcPct val="100000"/>
              </a:lnSpc>
              <a:spcBef>
                <a:spcPts val="200"/>
              </a:spcBef>
              <a:spcAft>
                <a:spcPts val="400"/>
              </a:spcAft>
              <a:buClr>
                <a:schemeClr val="accent1"/>
              </a:buClr>
              <a:buFontTx/>
              <a:buNone/>
              <a:defRPr sz="16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fr-BE" b="1" dirty="0" err="1">
                <a:solidFill>
                  <a:schemeClr val="accent5">
                    <a:lumMod val="60000"/>
                    <a:lumOff val="40000"/>
                  </a:schemeClr>
                </a:solidFill>
                <a:sym typeface="Wingdings"/>
              </a:rPr>
              <a:t>Classical</a:t>
            </a:r>
            <a:r>
              <a:rPr lang="fr-BE" b="1" dirty="0">
                <a:solidFill>
                  <a:schemeClr val="accent5">
                    <a:lumMod val="60000"/>
                    <a:lumOff val="40000"/>
                  </a:schemeClr>
                </a:solidFill>
                <a:sym typeface="Wingdings"/>
              </a:rPr>
              <a:t> </a:t>
            </a:r>
            <a:r>
              <a:rPr lang="fr-BE" b="1" dirty="0" err="1">
                <a:solidFill>
                  <a:schemeClr val="accent5">
                    <a:lumMod val="60000"/>
                    <a:lumOff val="40000"/>
                  </a:schemeClr>
                </a:solidFill>
                <a:sym typeface="Wingdings"/>
              </a:rPr>
              <a:t>laboratory</a:t>
            </a:r>
            <a:r>
              <a:rPr lang="fr-BE" b="1" dirty="0">
                <a:solidFill>
                  <a:schemeClr val="accent5">
                    <a:lumMod val="60000"/>
                    <a:lumOff val="40000"/>
                  </a:schemeClr>
                </a:solidFill>
                <a:sym typeface="Wingdings" panose="05000000000000000000" pitchFamily="2" charset="2"/>
              </a:rPr>
              <a:t> </a:t>
            </a:r>
            <a:r>
              <a:rPr lang="fr-BE" b="1" dirty="0" err="1">
                <a:solidFill>
                  <a:schemeClr val="accent5">
                    <a:lumMod val="60000"/>
                    <a:lumOff val="40000"/>
                  </a:schemeClr>
                </a:solidFill>
                <a:sym typeface="Wingdings" panose="05000000000000000000" pitchFamily="2" charset="2"/>
              </a:rPr>
              <a:t>methods</a:t>
            </a:r>
            <a:r>
              <a:rPr lang="fr-BE" b="1" dirty="0">
                <a:solidFill>
                  <a:schemeClr val="accent5">
                    <a:lumMod val="60000"/>
                    <a:lumOff val="40000"/>
                  </a:schemeClr>
                </a:solidFill>
                <a:sym typeface="Wingdings" panose="05000000000000000000" pitchFamily="2" charset="2"/>
              </a:rPr>
              <a:t> to </a:t>
            </a:r>
            <a:r>
              <a:rPr lang="fr-BE" b="1" dirty="0" err="1">
                <a:solidFill>
                  <a:schemeClr val="accent5">
                    <a:lumMod val="60000"/>
                    <a:lumOff val="40000"/>
                  </a:schemeClr>
                </a:solidFill>
                <a:sym typeface="Wingdings" panose="05000000000000000000" pitchFamily="2" charset="2"/>
              </a:rPr>
              <a:t>prepare</a:t>
            </a:r>
            <a:r>
              <a:rPr lang="fr-BE" b="1" dirty="0">
                <a:solidFill>
                  <a:schemeClr val="accent5">
                    <a:lumMod val="60000"/>
                    <a:lumOff val="40000"/>
                  </a:schemeClr>
                </a:solidFill>
                <a:sym typeface="Wingdings" panose="05000000000000000000" pitchFamily="2" charset="2"/>
              </a:rPr>
              <a:t> liposomes</a:t>
            </a:r>
          </a:p>
          <a:p>
            <a:endParaRPr lang="fr-BE" sz="2000" dirty="0">
              <a:solidFill>
                <a:schemeClr val="accent5">
                  <a:lumMod val="60000"/>
                  <a:lumOff val="40000"/>
                </a:schemeClr>
              </a:solidFill>
              <a:sym typeface="Wingdings" panose="05000000000000000000" pitchFamily="2" charset="2"/>
            </a:endParaRPr>
          </a:p>
          <a:p>
            <a:endParaRPr lang="fr-BE" sz="1000" dirty="0">
              <a:sym typeface="Wingdings" panose="05000000000000000000" pitchFamily="2" charset="2"/>
            </a:endParaRPr>
          </a:p>
          <a:p>
            <a:endParaRPr lang="fr-BE" sz="1000" dirty="0">
              <a:sym typeface="Wingdings" panose="05000000000000000000" pitchFamily="2" charset="2"/>
            </a:endParaRPr>
          </a:p>
          <a:p>
            <a:endParaRPr lang="fr-BE" sz="1000" dirty="0">
              <a:sym typeface="Wingdings" panose="05000000000000000000" pitchFamily="2" charset="2"/>
            </a:endParaRPr>
          </a:p>
          <a:p>
            <a:endParaRPr lang="fr-BE" sz="1000" dirty="0">
              <a:sym typeface="Wingdings" panose="05000000000000000000" pitchFamily="2" charset="2"/>
            </a:endParaRPr>
          </a:p>
          <a:p>
            <a:pPr marL="342900" indent="-342900">
              <a:buFont typeface="Wingdings" panose="05000000000000000000" pitchFamily="2" charset="2"/>
              <a:buChar char="Ø"/>
            </a:pPr>
            <a:endParaRPr lang="fr-BE" sz="2000" b="1" dirty="0">
              <a:solidFill>
                <a:schemeClr val="accent5">
                  <a:lumMod val="60000"/>
                  <a:lumOff val="40000"/>
                </a:schemeClr>
              </a:solidFill>
              <a:sym typeface="Wingdings" panose="05000000000000000000" pitchFamily="2" charset="2"/>
            </a:endParaRPr>
          </a:p>
        </p:txBody>
      </p:sp>
      <p:pic>
        <p:nvPicPr>
          <p:cNvPr id="38" name="Picture 2" descr="Résultat de recherche d'images pour &quot;liposome preparatio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287" y="2398643"/>
            <a:ext cx="5796538" cy="3053532"/>
          </a:xfrm>
          <a:prstGeom prst="rect">
            <a:avLst/>
          </a:prstGeom>
          <a:noFill/>
          <a:extLst>
            <a:ext uri="{909E8E84-426E-40DD-AFC4-6F175D3DCCD1}">
              <a14:hiddenFill xmlns:a14="http://schemas.microsoft.com/office/drawing/2010/main">
                <a:solidFill>
                  <a:srgbClr val="FFFFFF"/>
                </a:solidFill>
              </a14:hiddenFill>
            </a:ext>
          </a:extLst>
        </p:spPr>
      </p:pic>
      <p:sp>
        <p:nvSpPr>
          <p:cNvPr id="14" name="Ellipse 13"/>
          <p:cNvSpPr/>
          <p:nvPr/>
        </p:nvSpPr>
        <p:spPr>
          <a:xfrm>
            <a:off x="8020048" y="1652002"/>
            <a:ext cx="2657475" cy="93462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BE" dirty="0"/>
              <a:t>Lots of drawbacks</a:t>
            </a:r>
          </a:p>
        </p:txBody>
      </p:sp>
      <p:sp>
        <p:nvSpPr>
          <p:cNvPr id="15" name="ZoneTexte 14"/>
          <p:cNvSpPr txBox="1"/>
          <p:nvPr/>
        </p:nvSpPr>
        <p:spPr>
          <a:xfrm>
            <a:off x="7706360" y="2942229"/>
            <a:ext cx="3438523" cy="2308324"/>
          </a:xfrm>
          <a:prstGeom prst="rect">
            <a:avLst/>
          </a:prstGeom>
          <a:noFill/>
        </p:spPr>
        <p:txBody>
          <a:bodyPr wrap="square" rtlCol="0">
            <a:spAutoFit/>
          </a:bodyPr>
          <a:lstStyle/>
          <a:p>
            <a:pPr marL="285750" indent="-285750">
              <a:buFont typeface="Wingdings" panose="05000000000000000000" pitchFamily="2" charset="2"/>
              <a:buChar char="Ø"/>
            </a:pPr>
            <a:r>
              <a:rPr lang="fr-BE" dirty="0"/>
              <a:t>Use of </a:t>
            </a:r>
            <a:r>
              <a:rPr lang="fr-BE" dirty="0" err="1"/>
              <a:t>organic</a:t>
            </a:r>
            <a:r>
              <a:rPr lang="fr-BE" dirty="0"/>
              <a:t> </a:t>
            </a:r>
            <a:r>
              <a:rPr lang="fr-BE" dirty="0" err="1"/>
              <a:t>solvents</a:t>
            </a:r>
            <a:endParaRPr lang="fr-BE" dirty="0"/>
          </a:p>
          <a:p>
            <a:pPr marL="285750" indent="-285750">
              <a:buFont typeface="Wingdings" panose="05000000000000000000" pitchFamily="2" charset="2"/>
              <a:buChar char="Ø"/>
            </a:pPr>
            <a:endParaRPr lang="fr-BE" dirty="0"/>
          </a:p>
          <a:p>
            <a:pPr marL="285750" indent="-285750">
              <a:buFont typeface="Wingdings" panose="05000000000000000000" pitchFamily="2" charset="2"/>
              <a:buChar char="Ø"/>
            </a:pPr>
            <a:r>
              <a:rPr lang="fr-BE" dirty="0"/>
              <a:t>Small </a:t>
            </a:r>
            <a:r>
              <a:rPr lang="fr-BE" dirty="0" err="1"/>
              <a:t>quantities</a:t>
            </a:r>
            <a:r>
              <a:rPr lang="fr-BE" dirty="0"/>
              <a:t> </a:t>
            </a:r>
            <a:r>
              <a:rPr lang="fr-BE" dirty="0" err="1"/>
              <a:t>produced</a:t>
            </a:r>
            <a:endParaRPr lang="fr-BE" dirty="0"/>
          </a:p>
          <a:p>
            <a:endParaRPr lang="fr-BE" dirty="0"/>
          </a:p>
          <a:p>
            <a:pPr marL="285750" indent="-285750">
              <a:buFont typeface="Wingdings" panose="05000000000000000000" pitchFamily="2" charset="2"/>
              <a:buChar char="Ø"/>
            </a:pPr>
            <a:r>
              <a:rPr lang="fr-BE" dirty="0" err="1"/>
              <a:t>Several</a:t>
            </a:r>
            <a:r>
              <a:rPr lang="fr-BE" dirty="0"/>
              <a:t> </a:t>
            </a:r>
            <a:r>
              <a:rPr lang="fr-BE" dirty="0" err="1"/>
              <a:t>steps</a:t>
            </a:r>
            <a:r>
              <a:rPr lang="fr-BE" dirty="0"/>
              <a:t> </a:t>
            </a:r>
            <a:r>
              <a:rPr lang="fr-BE" dirty="0" err="1"/>
              <a:t>fo</a:t>
            </a:r>
            <a:r>
              <a:rPr lang="fr-BE" dirty="0"/>
              <a:t> </a:t>
            </a:r>
            <a:r>
              <a:rPr lang="fr-BE" dirty="0" err="1"/>
              <a:t>form</a:t>
            </a:r>
            <a:r>
              <a:rPr lang="fr-BE" dirty="0"/>
              <a:t> liposomes</a:t>
            </a:r>
          </a:p>
          <a:p>
            <a:endParaRPr lang="fr-BE" dirty="0"/>
          </a:p>
          <a:p>
            <a:pPr marL="285750" indent="-285750">
              <a:buFont typeface="Wingdings" panose="05000000000000000000" pitchFamily="2" charset="2"/>
              <a:buChar char="Ø"/>
            </a:pPr>
            <a:r>
              <a:rPr lang="fr-BE" dirty="0"/>
              <a:t>No GMP conditions</a:t>
            </a:r>
          </a:p>
          <a:p>
            <a:pPr marL="285750" indent="-285750">
              <a:buFont typeface="Wingdings" panose="05000000000000000000" pitchFamily="2" charset="2"/>
              <a:buChar char="Ø"/>
            </a:pPr>
            <a:endParaRPr lang="fr-BE" dirty="0"/>
          </a:p>
        </p:txBody>
      </p:sp>
      <p:sp>
        <p:nvSpPr>
          <p:cNvPr id="10" name="ZoneTexte 9"/>
          <p:cNvSpPr txBox="1"/>
          <p:nvPr/>
        </p:nvSpPr>
        <p:spPr>
          <a:xfrm>
            <a:off x="79342" y="6381362"/>
            <a:ext cx="4691441" cy="707886"/>
          </a:xfrm>
          <a:prstGeom prst="rect">
            <a:avLst/>
          </a:prstGeom>
          <a:noFill/>
        </p:spPr>
        <p:txBody>
          <a:bodyPr wrap="square" rtlCol="0">
            <a:spAutoFit/>
          </a:bodyPr>
          <a:lstStyle/>
          <a:p>
            <a:r>
              <a:rPr lang="fr-BE" sz="1050" dirty="0">
                <a:solidFill>
                  <a:srgbClr val="000000"/>
                </a:solidFill>
                <a:latin typeface="Tw Cen MT" panose="020B0602020104020603" pitchFamily="34" charset="0"/>
              </a:rPr>
              <a:t>W. </a:t>
            </a:r>
            <a:r>
              <a:rPr lang="fr-BE" sz="1050" dirty="0" err="1">
                <a:solidFill>
                  <a:srgbClr val="000000"/>
                </a:solidFill>
                <a:latin typeface="Tw Cen MT" panose="020B0602020104020603" pitchFamily="34" charset="0"/>
              </a:rPr>
              <a:t>Bigazzi</a:t>
            </a:r>
            <a:r>
              <a:rPr lang="fr-BE" sz="1050" dirty="0">
                <a:solidFill>
                  <a:srgbClr val="000000"/>
                </a:solidFill>
                <a:latin typeface="Tw Cen MT" panose="020B0602020104020603" pitchFamily="34" charset="0"/>
              </a:rPr>
              <a:t>, N. </a:t>
            </a:r>
            <a:r>
              <a:rPr lang="fr-BE" sz="1050" dirty="0" err="1">
                <a:solidFill>
                  <a:srgbClr val="000000"/>
                </a:solidFill>
                <a:latin typeface="Tw Cen MT" panose="020B0602020104020603" pitchFamily="34" charset="0"/>
              </a:rPr>
              <a:t>Penoy</a:t>
            </a:r>
            <a:r>
              <a:rPr lang="fr-BE" sz="1050" dirty="0">
                <a:solidFill>
                  <a:srgbClr val="000000"/>
                </a:solidFill>
                <a:latin typeface="Tw Cen MT" panose="020B0602020104020603" pitchFamily="34" charset="0"/>
              </a:rPr>
              <a:t> et al. , </a:t>
            </a:r>
            <a:r>
              <a:rPr lang="en-US" sz="1050" dirty="0"/>
              <a:t>Supercritical fluid methods: An alternative to conventional methods to prepare liposomes</a:t>
            </a:r>
            <a:r>
              <a:rPr lang="en-US" sz="1050" dirty="0">
                <a:solidFill>
                  <a:srgbClr val="000000"/>
                </a:solidFill>
                <a:latin typeface="Tw Cen MT" panose="020B0602020104020603" pitchFamily="34" charset="0"/>
              </a:rPr>
              <a:t>, Chem. Eng. J., October 2019</a:t>
            </a:r>
          </a:p>
          <a:p>
            <a:endParaRPr lang="fr-BE" dirty="0"/>
          </a:p>
        </p:txBody>
      </p:sp>
    </p:spTree>
    <p:extLst>
      <p:ext uri="{BB962C8B-B14F-4D97-AF65-F5344CB8AC3E}">
        <p14:creationId xmlns:p14="http://schemas.microsoft.com/office/powerpoint/2010/main" val="2440089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ZoneTexte 33"/>
          <p:cNvSpPr txBox="1"/>
          <p:nvPr/>
        </p:nvSpPr>
        <p:spPr>
          <a:xfrm>
            <a:off x="4770783" y="2517913"/>
            <a:ext cx="184731" cy="369332"/>
          </a:xfrm>
          <a:prstGeom prst="rect">
            <a:avLst/>
          </a:prstGeom>
          <a:noFill/>
        </p:spPr>
        <p:txBody>
          <a:bodyPr wrap="none" rtlCol="0">
            <a:spAutoFit/>
          </a:bodyPr>
          <a:lstStyle/>
          <a:p>
            <a:endParaRPr lang="en-US"/>
          </a:p>
        </p:txBody>
      </p:sp>
      <p:sp>
        <p:nvSpPr>
          <p:cNvPr id="35" name="ZoneTexte 34"/>
          <p:cNvSpPr txBox="1"/>
          <p:nvPr/>
        </p:nvSpPr>
        <p:spPr>
          <a:xfrm>
            <a:off x="1577009" y="2398643"/>
            <a:ext cx="184731" cy="369332"/>
          </a:xfrm>
          <a:prstGeom prst="rect">
            <a:avLst/>
          </a:prstGeom>
          <a:noFill/>
        </p:spPr>
        <p:txBody>
          <a:bodyPr wrap="none" rtlCol="0">
            <a:spAutoFit/>
          </a:bodyPr>
          <a:lstStyle/>
          <a:p>
            <a:endParaRPr lang="en-US"/>
          </a:p>
        </p:txBody>
      </p:sp>
      <p:sp>
        <p:nvSpPr>
          <p:cNvPr id="3" name="Espace réservé du numéro de diapositive 2"/>
          <p:cNvSpPr>
            <a:spLocks noGrp="1"/>
          </p:cNvSpPr>
          <p:nvPr>
            <p:ph type="sldNum" sz="quarter" idx="12"/>
          </p:nvPr>
        </p:nvSpPr>
        <p:spPr/>
        <p:txBody>
          <a:bodyPr/>
          <a:lstStyle/>
          <a:p>
            <a:fld id="{543FDC9E-F9DA-CF48-B645-34B8899C3AC1}" type="slidenum">
              <a:rPr lang="en-US" smtClean="0"/>
              <a:t>5</a:t>
            </a:fld>
            <a:endParaRPr lang="en-US"/>
          </a:p>
        </p:txBody>
      </p:sp>
      <p:sp>
        <p:nvSpPr>
          <p:cNvPr id="9" name="Titre 1"/>
          <p:cNvSpPr>
            <a:spLocks noGrp="1"/>
          </p:cNvSpPr>
          <p:nvPr>
            <p:ph type="title"/>
          </p:nvPr>
        </p:nvSpPr>
        <p:spPr>
          <a:xfrm>
            <a:off x="1024128" y="585216"/>
            <a:ext cx="6910832" cy="887984"/>
          </a:xfrm>
        </p:spPr>
        <p:txBody>
          <a:bodyPr>
            <a:normAutofit/>
          </a:bodyPr>
          <a:lstStyle/>
          <a:p>
            <a:r>
              <a:rPr lang="en-US" sz="4000" dirty="0">
                <a:cs typeface="Arial" panose="020B0604020202020204" pitchFamily="34" charset="0"/>
              </a:rPr>
              <a:t>The project</a:t>
            </a:r>
          </a:p>
        </p:txBody>
      </p:sp>
      <p:sp>
        <p:nvSpPr>
          <p:cNvPr id="21" name="Ellipse 20"/>
          <p:cNvSpPr/>
          <p:nvPr/>
        </p:nvSpPr>
        <p:spPr>
          <a:xfrm>
            <a:off x="4550133" y="1354557"/>
            <a:ext cx="2727298" cy="259949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BE" dirty="0" err="1">
                <a:solidFill>
                  <a:schemeClr val="tx1"/>
                </a:solidFill>
              </a:rPr>
              <a:t>Innovative</a:t>
            </a:r>
            <a:r>
              <a:rPr lang="fr-BE" dirty="0">
                <a:solidFill>
                  <a:schemeClr val="tx1"/>
                </a:solidFill>
              </a:rPr>
              <a:t> </a:t>
            </a:r>
            <a:r>
              <a:rPr lang="fr-BE" dirty="0" err="1">
                <a:solidFill>
                  <a:schemeClr val="tx1"/>
                </a:solidFill>
              </a:rPr>
              <a:t>methods</a:t>
            </a:r>
            <a:r>
              <a:rPr lang="fr-BE" dirty="0">
                <a:solidFill>
                  <a:schemeClr val="tx1"/>
                </a:solidFill>
              </a:rPr>
              <a:t> to </a:t>
            </a:r>
            <a:r>
              <a:rPr lang="fr-BE" dirty="0" err="1">
                <a:solidFill>
                  <a:schemeClr val="tx1"/>
                </a:solidFill>
              </a:rPr>
              <a:t>prepare</a:t>
            </a:r>
            <a:r>
              <a:rPr lang="fr-BE" dirty="0">
                <a:solidFill>
                  <a:schemeClr val="tx1"/>
                </a:solidFill>
              </a:rPr>
              <a:t> liposomes</a:t>
            </a:r>
          </a:p>
        </p:txBody>
      </p:sp>
      <p:pic>
        <p:nvPicPr>
          <p:cNvPr id="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224" y="2654306"/>
            <a:ext cx="3199567" cy="1545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2654" y="4986832"/>
            <a:ext cx="3191799" cy="1330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1474673" y="1990959"/>
            <a:ext cx="2257029" cy="677108"/>
          </a:xfrm>
          <a:prstGeom prst="rect">
            <a:avLst/>
          </a:prstGeom>
          <a:noFill/>
        </p:spPr>
        <p:txBody>
          <a:bodyPr wrap="none" rtlCol="0">
            <a:spAutoFit/>
          </a:bodyPr>
          <a:lstStyle/>
          <a:p>
            <a:pPr algn="ctr"/>
            <a:r>
              <a:rPr lang="fr-BE" sz="2000" dirty="0" err="1"/>
              <a:t>Microfluidic</a:t>
            </a:r>
            <a:r>
              <a:rPr lang="fr-BE" sz="2000" dirty="0"/>
              <a:t> </a:t>
            </a:r>
            <a:r>
              <a:rPr lang="fr-BE" sz="2000" dirty="0" err="1"/>
              <a:t>method</a:t>
            </a:r>
            <a:endParaRPr lang="fr-BE" sz="2000" dirty="0"/>
          </a:p>
          <a:p>
            <a:endParaRPr lang="fr-BE" dirty="0"/>
          </a:p>
        </p:txBody>
      </p:sp>
      <p:sp>
        <p:nvSpPr>
          <p:cNvPr id="5" name="ZoneTexte 4"/>
          <p:cNvSpPr txBox="1"/>
          <p:nvPr/>
        </p:nvSpPr>
        <p:spPr>
          <a:xfrm>
            <a:off x="4656335" y="3963847"/>
            <a:ext cx="2640146" cy="984885"/>
          </a:xfrm>
          <a:prstGeom prst="rect">
            <a:avLst/>
          </a:prstGeom>
          <a:noFill/>
        </p:spPr>
        <p:txBody>
          <a:bodyPr wrap="none" rtlCol="0">
            <a:spAutoFit/>
          </a:bodyPr>
          <a:lstStyle/>
          <a:p>
            <a:r>
              <a:rPr lang="fr-BE" sz="2000" dirty="0"/>
              <a:t/>
            </a:r>
            <a:br>
              <a:rPr lang="fr-BE" sz="2000" dirty="0"/>
            </a:br>
            <a:r>
              <a:rPr lang="fr-BE" sz="2000" dirty="0" err="1"/>
              <a:t>Homogenization</a:t>
            </a:r>
            <a:r>
              <a:rPr lang="fr-BE" sz="2000" dirty="0"/>
              <a:t> </a:t>
            </a:r>
            <a:r>
              <a:rPr lang="fr-BE" sz="2000" dirty="0" err="1"/>
              <a:t>method</a:t>
            </a:r>
            <a:endParaRPr lang="fr-BE" sz="2000" dirty="0"/>
          </a:p>
          <a:p>
            <a:endParaRPr lang="fr-BE" dirty="0"/>
          </a:p>
        </p:txBody>
      </p:sp>
      <p:sp>
        <p:nvSpPr>
          <p:cNvPr id="6" name="ZoneTexte 5"/>
          <p:cNvSpPr txBox="1"/>
          <p:nvPr/>
        </p:nvSpPr>
        <p:spPr>
          <a:xfrm>
            <a:off x="7906382" y="2097096"/>
            <a:ext cx="3280065" cy="400110"/>
          </a:xfrm>
          <a:prstGeom prst="rect">
            <a:avLst/>
          </a:prstGeom>
          <a:noFill/>
        </p:spPr>
        <p:txBody>
          <a:bodyPr wrap="none" rtlCol="0">
            <a:spAutoFit/>
          </a:bodyPr>
          <a:lstStyle/>
          <a:p>
            <a:r>
              <a:rPr lang="fr-BE" sz="2000" b="1" dirty="0" err="1">
                <a:solidFill>
                  <a:schemeClr val="accent5">
                    <a:lumMod val="60000"/>
                    <a:lumOff val="40000"/>
                  </a:schemeClr>
                </a:solidFill>
              </a:rPr>
              <a:t>Supercritical</a:t>
            </a:r>
            <a:r>
              <a:rPr lang="fr-BE" sz="2000" b="1" dirty="0">
                <a:solidFill>
                  <a:schemeClr val="accent5">
                    <a:lumMod val="60000"/>
                    <a:lumOff val="40000"/>
                  </a:schemeClr>
                </a:solidFill>
              </a:rPr>
              <a:t> </a:t>
            </a:r>
            <a:r>
              <a:rPr lang="fr-BE" sz="2000" b="1" dirty="0" err="1">
                <a:solidFill>
                  <a:schemeClr val="accent5">
                    <a:lumMod val="60000"/>
                    <a:lumOff val="40000"/>
                  </a:schemeClr>
                </a:solidFill>
              </a:rPr>
              <a:t>fluid</a:t>
            </a:r>
            <a:r>
              <a:rPr lang="fr-BE" sz="2000" b="1" dirty="0">
                <a:solidFill>
                  <a:schemeClr val="accent5">
                    <a:lumMod val="60000"/>
                    <a:lumOff val="40000"/>
                  </a:schemeClr>
                </a:solidFill>
              </a:rPr>
              <a:t> </a:t>
            </a:r>
            <a:r>
              <a:rPr lang="fr-BE" sz="2000" b="1" dirty="0" err="1">
                <a:solidFill>
                  <a:schemeClr val="accent5">
                    <a:lumMod val="60000"/>
                    <a:lumOff val="40000"/>
                  </a:schemeClr>
                </a:solidFill>
              </a:rPr>
              <a:t>technology</a:t>
            </a:r>
            <a:endParaRPr lang="fr-BE" sz="2000" b="1" dirty="0">
              <a:solidFill>
                <a:schemeClr val="accent5">
                  <a:lumMod val="60000"/>
                  <a:lumOff val="40000"/>
                </a:schemeClr>
              </a:solidFill>
            </a:endParaRPr>
          </a:p>
        </p:txBody>
      </p:sp>
      <p:pic>
        <p:nvPicPr>
          <p:cNvPr id="23" name="Imag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4836" y="2710024"/>
            <a:ext cx="3061611" cy="2238708"/>
          </a:xfrm>
          <a:prstGeom prst="rect">
            <a:avLst/>
          </a:prstGeom>
        </p:spPr>
      </p:pic>
    </p:spTree>
    <p:extLst>
      <p:ext uri="{BB962C8B-B14F-4D97-AF65-F5344CB8AC3E}">
        <p14:creationId xmlns:p14="http://schemas.microsoft.com/office/powerpoint/2010/main" val="3142568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ZoneTexte 33"/>
          <p:cNvSpPr txBox="1"/>
          <p:nvPr/>
        </p:nvSpPr>
        <p:spPr>
          <a:xfrm>
            <a:off x="4770783" y="2517913"/>
            <a:ext cx="184731" cy="369332"/>
          </a:xfrm>
          <a:prstGeom prst="rect">
            <a:avLst/>
          </a:prstGeom>
          <a:noFill/>
        </p:spPr>
        <p:txBody>
          <a:bodyPr wrap="none" rtlCol="0">
            <a:spAutoFit/>
          </a:bodyPr>
          <a:lstStyle/>
          <a:p>
            <a:endParaRPr lang="en-US"/>
          </a:p>
        </p:txBody>
      </p:sp>
      <p:sp>
        <p:nvSpPr>
          <p:cNvPr id="35" name="ZoneTexte 34"/>
          <p:cNvSpPr txBox="1"/>
          <p:nvPr/>
        </p:nvSpPr>
        <p:spPr>
          <a:xfrm>
            <a:off x="1577009" y="2398643"/>
            <a:ext cx="184731" cy="369332"/>
          </a:xfrm>
          <a:prstGeom prst="rect">
            <a:avLst/>
          </a:prstGeom>
          <a:noFill/>
        </p:spPr>
        <p:txBody>
          <a:bodyPr wrap="none" rtlCol="0">
            <a:spAutoFit/>
          </a:bodyPr>
          <a:lstStyle/>
          <a:p>
            <a:endParaRPr lang="en-US"/>
          </a:p>
        </p:txBody>
      </p:sp>
      <p:sp>
        <p:nvSpPr>
          <p:cNvPr id="3" name="Espace réservé du numéro de diapositive 2"/>
          <p:cNvSpPr>
            <a:spLocks noGrp="1"/>
          </p:cNvSpPr>
          <p:nvPr>
            <p:ph type="sldNum" sz="quarter" idx="12"/>
          </p:nvPr>
        </p:nvSpPr>
        <p:spPr/>
        <p:txBody>
          <a:bodyPr/>
          <a:lstStyle/>
          <a:p>
            <a:fld id="{543FDC9E-F9DA-CF48-B645-34B8899C3AC1}" type="slidenum">
              <a:rPr lang="en-US" smtClean="0"/>
              <a:t>6</a:t>
            </a:fld>
            <a:endParaRPr lang="en-US"/>
          </a:p>
        </p:txBody>
      </p:sp>
      <p:sp>
        <p:nvSpPr>
          <p:cNvPr id="9" name="Titre 1"/>
          <p:cNvSpPr>
            <a:spLocks noGrp="1"/>
          </p:cNvSpPr>
          <p:nvPr>
            <p:ph type="title"/>
          </p:nvPr>
        </p:nvSpPr>
        <p:spPr>
          <a:xfrm>
            <a:off x="1024128" y="585216"/>
            <a:ext cx="6910832" cy="887984"/>
          </a:xfrm>
        </p:spPr>
        <p:txBody>
          <a:bodyPr>
            <a:normAutofit/>
          </a:bodyPr>
          <a:lstStyle/>
          <a:p>
            <a:r>
              <a:rPr lang="en-US" sz="4000" dirty="0">
                <a:cs typeface="Arial" panose="020B0604020202020204" pitchFamily="34" charset="0"/>
              </a:rPr>
              <a:t>Supercritical fluid technology</a:t>
            </a:r>
          </a:p>
        </p:txBody>
      </p:sp>
      <p:sp>
        <p:nvSpPr>
          <p:cNvPr id="25" name="ZoneTexte 24"/>
          <p:cNvSpPr txBox="1"/>
          <p:nvPr/>
        </p:nvSpPr>
        <p:spPr>
          <a:xfrm>
            <a:off x="7474475" y="1664927"/>
            <a:ext cx="4269850" cy="3170099"/>
          </a:xfrm>
          <a:prstGeom prst="rect">
            <a:avLst/>
          </a:prstGeom>
          <a:noFill/>
        </p:spPr>
        <p:txBody>
          <a:bodyPr wrap="square" rtlCol="0">
            <a:spAutoFit/>
          </a:bodyPr>
          <a:lstStyle/>
          <a:p>
            <a:pPr algn="ctr"/>
            <a:r>
              <a:rPr lang="fr-BE" sz="2000" b="1" dirty="0" err="1">
                <a:solidFill>
                  <a:schemeClr val="accent5">
                    <a:lumMod val="60000"/>
                    <a:lumOff val="40000"/>
                  </a:schemeClr>
                </a:solidFill>
              </a:rPr>
              <a:t>Advantages</a:t>
            </a:r>
            <a:r>
              <a:rPr lang="fr-BE" sz="2000" b="1" dirty="0">
                <a:solidFill>
                  <a:schemeClr val="accent5">
                    <a:lumMod val="60000"/>
                    <a:lumOff val="40000"/>
                  </a:schemeClr>
                </a:solidFill>
              </a:rPr>
              <a:t> :</a:t>
            </a:r>
          </a:p>
          <a:p>
            <a:endParaRPr lang="fr-BE" sz="2000" dirty="0">
              <a:solidFill>
                <a:schemeClr val="accent1"/>
              </a:solidFill>
            </a:endParaRPr>
          </a:p>
          <a:p>
            <a:pPr marL="285750" indent="-285750">
              <a:buFont typeface="Wingdings" panose="05000000000000000000" pitchFamily="2" charset="2"/>
              <a:buChar char="Ø"/>
            </a:pPr>
            <a:r>
              <a:rPr lang="fr-BE" sz="1600" dirty="0" err="1"/>
              <a:t>Solvating</a:t>
            </a:r>
            <a:r>
              <a:rPr lang="fr-BE" sz="1600" dirty="0"/>
              <a:t> </a:t>
            </a:r>
            <a:r>
              <a:rPr lang="fr-BE" sz="1600" dirty="0" err="1"/>
              <a:t>properties</a:t>
            </a:r>
            <a:endParaRPr lang="fr-BE" sz="1600" dirty="0"/>
          </a:p>
          <a:p>
            <a:endParaRPr lang="fr-BE" sz="1600" dirty="0"/>
          </a:p>
          <a:p>
            <a:pPr marL="285750" indent="-285750">
              <a:buFont typeface="Wingdings" panose="05000000000000000000" pitchFamily="2" charset="2"/>
              <a:buChar char="Ø"/>
            </a:pPr>
            <a:r>
              <a:rPr lang="en-US" sz="1600" dirty="0"/>
              <a:t>Miscibility with organic solvents</a:t>
            </a:r>
          </a:p>
          <a:p>
            <a:endParaRPr lang="en-US" sz="1600" dirty="0"/>
          </a:p>
          <a:p>
            <a:pPr marL="285750" indent="-285750">
              <a:buFont typeface="Wingdings" panose="05000000000000000000" pitchFamily="2" charset="2"/>
              <a:buChar char="Ø"/>
            </a:pPr>
            <a:r>
              <a:rPr lang="fr-BE" sz="1600" dirty="0"/>
              <a:t>High </a:t>
            </a:r>
            <a:r>
              <a:rPr lang="fr-BE" sz="1600" dirty="0" err="1"/>
              <a:t>density</a:t>
            </a:r>
            <a:endParaRPr lang="fr-BE" sz="1600" dirty="0"/>
          </a:p>
          <a:p>
            <a:endParaRPr lang="fr-BE" sz="1600" dirty="0"/>
          </a:p>
          <a:p>
            <a:pPr marL="285750" indent="-285750">
              <a:buFont typeface="Wingdings" panose="05000000000000000000" pitchFamily="2" charset="2"/>
              <a:buChar char="Ø"/>
            </a:pPr>
            <a:r>
              <a:rPr lang="fr-BE" sz="1600" dirty="0" err="1"/>
              <a:t>Viscosity</a:t>
            </a:r>
            <a:r>
              <a:rPr lang="fr-BE" sz="1600" dirty="0"/>
              <a:t> and </a:t>
            </a:r>
            <a:r>
              <a:rPr lang="fr-BE" sz="1600" dirty="0" err="1"/>
              <a:t>diffusivity</a:t>
            </a:r>
            <a:r>
              <a:rPr lang="fr-BE" sz="1600" dirty="0"/>
              <a:t> </a:t>
            </a:r>
            <a:r>
              <a:rPr lang="fr-BE" sz="1600" dirty="0" err="1"/>
              <a:t>similar</a:t>
            </a:r>
            <a:r>
              <a:rPr lang="fr-BE" sz="1600" dirty="0"/>
              <a:t> to </a:t>
            </a:r>
            <a:r>
              <a:rPr lang="fr-BE" sz="1600" dirty="0" err="1"/>
              <a:t>gases</a:t>
            </a:r>
            <a:endParaRPr lang="fr-BE" sz="1600" dirty="0"/>
          </a:p>
          <a:p>
            <a:endParaRPr lang="fr-BE" sz="1600" dirty="0"/>
          </a:p>
          <a:p>
            <a:pPr marL="285750" indent="-285750">
              <a:buFont typeface="Wingdings" panose="05000000000000000000" pitchFamily="2" charset="2"/>
              <a:buChar char="Ø"/>
            </a:pPr>
            <a:r>
              <a:rPr lang="fr-BE" sz="1600" dirty="0" err="1"/>
              <a:t>Promotes</a:t>
            </a:r>
            <a:r>
              <a:rPr lang="fr-BE" sz="1600" dirty="0"/>
              <a:t> mass </a:t>
            </a:r>
            <a:r>
              <a:rPr lang="fr-BE" sz="1600" dirty="0" err="1"/>
              <a:t>transfer</a:t>
            </a:r>
            <a:endParaRPr lang="fr-BE" sz="1600" dirty="0"/>
          </a:p>
          <a:p>
            <a:endParaRPr lang="fr-BE" sz="1600"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968" y="2226902"/>
            <a:ext cx="4804857" cy="3513402"/>
          </a:xfrm>
          <a:prstGeom prst="rect">
            <a:avLst/>
          </a:prstGeom>
        </p:spPr>
      </p:pic>
      <p:sp>
        <p:nvSpPr>
          <p:cNvPr id="8" name="Flèche vers le bas 7"/>
          <p:cNvSpPr/>
          <p:nvPr/>
        </p:nvSpPr>
        <p:spPr>
          <a:xfrm>
            <a:off x="9410700" y="4720726"/>
            <a:ext cx="609600" cy="542925"/>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BE"/>
          </a:p>
        </p:txBody>
      </p:sp>
      <p:sp>
        <p:nvSpPr>
          <p:cNvPr id="10" name="ZoneTexte 9"/>
          <p:cNvSpPr txBox="1"/>
          <p:nvPr/>
        </p:nvSpPr>
        <p:spPr>
          <a:xfrm>
            <a:off x="7832495" y="5416454"/>
            <a:ext cx="3783152" cy="400110"/>
          </a:xfrm>
          <a:prstGeom prst="rect">
            <a:avLst/>
          </a:prstGeom>
          <a:noFill/>
        </p:spPr>
        <p:txBody>
          <a:bodyPr wrap="none" rtlCol="0">
            <a:spAutoFit/>
          </a:bodyPr>
          <a:lstStyle/>
          <a:p>
            <a:pPr algn="ctr"/>
            <a:r>
              <a:rPr lang="fr-BE" sz="2000" b="1" dirty="0" err="1">
                <a:solidFill>
                  <a:schemeClr val="accent5">
                    <a:lumMod val="60000"/>
                    <a:lumOff val="40000"/>
                  </a:schemeClr>
                </a:solidFill>
              </a:rPr>
              <a:t>Particles</a:t>
            </a:r>
            <a:r>
              <a:rPr lang="fr-BE" sz="2000" b="1" dirty="0">
                <a:solidFill>
                  <a:schemeClr val="accent5">
                    <a:lumMod val="60000"/>
                    <a:lumOff val="40000"/>
                  </a:schemeClr>
                </a:solidFill>
              </a:rPr>
              <a:t> design/Drug formulation</a:t>
            </a:r>
          </a:p>
        </p:txBody>
      </p:sp>
      <p:sp>
        <p:nvSpPr>
          <p:cNvPr id="12" name="ZoneTexte 11"/>
          <p:cNvSpPr txBox="1"/>
          <p:nvPr/>
        </p:nvSpPr>
        <p:spPr>
          <a:xfrm>
            <a:off x="1052121" y="1341761"/>
            <a:ext cx="3719736" cy="738664"/>
          </a:xfrm>
          <a:prstGeom prst="rect">
            <a:avLst/>
          </a:prstGeom>
          <a:noFill/>
        </p:spPr>
        <p:txBody>
          <a:bodyPr wrap="none" rtlCol="0">
            <a:spAutoFit/>
          </a:bodyPr>
          <a:lstStyle/>
          <a:p>
            <a:r>
              <a:rPr lang="fr-BE" sz="2400" b="1" dirty="0" err="1">
                <a:solidFill>
                  <a:schemeClr val="accent5">
                    <a:lumMod val="60000"/>
                    <a:lumOff val="40000"/>
                  </a:schemeClr>
                </a:solidFill>
              </a:rPr>
              <a:t>Supercritical</a:t>
            </a:r>
            <a:r>
              <a:rPr lang="fr-BE" sz="2400" b="1" dirty="0">
                <a:solidFill>
                  <a:schemeClr val="accent5">
                    <a:lumMod val="60000"/>
                    <a:lumOff val="40000"/>
                  </a:schemeClr>
                </a:solidFill>
              </a:rPr>
              <a:t> </a:t>
            </a:r>
            <a:r>
              <a:rPr lang="fr-BE" sz="2400" b="1" dirty="0" err="1">
                <a:solidFill>
                  <a:schemeClr val="accent5">
                    <a:lumMod val="60000"/>
                    <a:lumOff val="40000"/>
                  </a:schemeClr>
                </a:solidFill>
              </a:rPr>
              <a:t>carbon</a:t>
            </a:r>
            <a:r>
              <a:rPr lang="fr-BE" sz="2400" b="1" dirty="0">
                <a:solidFill>
                  <a:schemeClr val="accent5">
                    <a:lumMod val="60000"/>
                    <a:lumOff val="40000"/>
                  </a:schemeClr>
                </a:solidFill>
              </a:rPr>
              <a:t> </a:t>
            </a:r>
            <a:r>
              <a:rPr lang="fr-BE" sz="2400" b="1" dirty="0" err="1">
                <a:solidFill>
                  <a:schemeClr val="accent5">
                    <a:lumMod val="60000"/>
                    <a:lumOff val="40000"/>
                  </a:schemeClr>
                </a:solidFill>
              </a:rPr>
              <a:t>dioxide</a:t>
            </a:r>
            <a:endParaRPr lang="fr-BE" sz="2400" b="1" dirty="0">
              <a:solidFill>
                <a:schemeClr val="accent5">
                  <a:lumMod val="60000"/>
                  <a:lumOff val="40000"/>
                </a:schemeClr>
              </a:solidFill>
            </a:endParaRPr>
          </a:p>
          <a:p>
            <a:endParaRPr lang="fr-BE" dirty="0"/>
          </a:p>
        </p:txBody>
      </p:sp>
      <p:sp>
        <p:nvSpPr>
          <p:cNvPr id="14" name="ZoneTexte 13"/>
          <p:cNvSpPr txBox="1"/>
          <p:nvPr/>
        </p:nvSpPr>
        <p:spPr>
          <a:xfrm>
            <a:off x="79342" y="6381362"/>
            <a:ext cx="4691441" cy="707886"/>
          </a:xfrm>
          <a:prstGeom prst="rect">
            <a:avLst/>
          </a:prstGeom>
          <a:noFill/>
        </p:spPr>
        <p:txBody>
          <a:bodyPr wrap="square" rtlCol="0">
            <a:spAutoFit/>
          </a:bodyPr>
          <a:lstStyle/>
          <a:p>
            <a:r>
              <a:rPr lang="fr-BE" sz="1050" dirty="0">
                <a:solidFill>
                  <a:srgbClr val="000000"/>
                </a:solidFill>
                <a:latin typeface="Tw Cen MT" panose="020B0602020104020603" pitchFamily="34" charset="0"/>
              </a:rPr>
              <a:t>W. </a:t>
            </a:r>
            <a:r>
              <a:rPr lang="fr-BE" sz="1050" dirty="0" err="1">
                <a:solidFill>
                  <a:srgbClr val="000000"/>
                </a:solidFill>
                <a:latin typeface="Tw Cen MT" panose="020B0602020104020603" pitchFamily="34" charset="0"/>
              </a:rPr>
              <a:t>Bigazzi</a:t>
            </a:r>
            <a:r>
              <a:rPr lang="fr-BE" sz="1050" dirty="0">
                <a:solidFill>
                  <a:srgbClr val="000000"/>
                </a:solidFill>
                <a:latin typeface="Tw Cen MT" panose="020B0602020104020603" pitchFamily="34" charset="0"/>
              </a:rPr>
              <a:t>, N. </a:t>
            </a:r>
            <a:r>
              <a:rPr lang="fr-BE" sz="1050" dirty="0" err="1">
                <a:solidFill>
                  <a:srgbClr val="000000"/>
                </a:solidFill>
                <a:latin typeface="Tw Cen MT" panose="020B0602020104020603" pitchFamily="34" charset="0"/>
              </a:rPr>
              <a:t>Penoy</a:t>
            </a:r>
            <a:r>
              <a:rPr lang="fr-BE" sz="1050" dirty="0">
                <a:solidFill>
                  <a:srgbClr val="000000"/>
                </a:solidFill>
                <a:latin typeface="Tw Cen MT" panose="020B0602020104020603" pitchFamily="34" charset="0"/>
              </a:rPr>
              <a:t> et al. , </a:t>
            </a:r>
            <a:r>
              <a:rPr lang="en-US" sz="1050" dirty="0"/>
              <a:t>Supercritical fluid methods: An alternative to conventional methods to prepare liposomes</a:t>
            </a:r>
            <a:r>
              <a:rPr lang="en-US" sz="1050" dirty="0">
                <a:solidFill>
                  <a:srgbClr val="000000"/>
                </a:solidFill>
                <a:latin typeface="Tw Cen MT" panose="020B0602020104020603" pitchFamily="34" charset="0"/>
              </a:rPr>
              <a:t>, Chem. Eng. J., October 2019</a:t>
            </a:r>
          </a:p>
          <a:p>
            <a:endParaRPr lang="fr-BE" dirty="0"/>
          </a:p>
        </p:txBody>
      </p:sp>
    </p:spTree>
    <p:extLst>
      <p:ext uri="{BB962C8B-B14F-4D97-AF65-F5344CB8AC3E}">
        <p14:creationId xmlns:p14="http://schemas.microsoft.com/office/powerpoint/2010/main" val="1714715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ZoneTexte 33"/>
          <p:cNvSpPr txBox="1"/>
          <p:nvPr/>
        </p:nvSpPr>
        <p:spPr>
          <a:xfrm>
            <a:off x="4770783" y="2517913"/>
            <a:ext cx="184731" cy="369332"/>
          </a:xfrm>
          <a:prstGeom prst="rect">
            <a:avLst/>
          </a:prstGeom>
          <a:noFill/>
        </p:spPr>
        <p:txBody>
          <a:bodyPr wrap="none" rtlCol="0">
            <a:spAutoFit/>
          </a:bodyPr>
          <a:lstStyle/>
          <a:p>
            <a:endParaRPr lang="en-US"/>
          </a:p>
        </p:txBody>
      </p:sp>
      <p:sp>
        <p:nvSpPr>
          <p:cNvPr id="35" name="ZoneTexte 34"/>
          <p:cNvSpPr txBox="1"/>
          <p:nvPr/>
        </p:nvSpPr>
        <p:spPr>
          <a:xfrm>
            <a:off x="1577009" y="2398643"/>
            <a:ext cx="184731" cy="369332"/>
          </a:xfrm>
          <a:prstGeom prst="rect">
            <a:avLst/>
          </a:prstGeom>
          <a:noFill/>
        </p:spPr>
        <p:txBody>
          <a:bodyPr wrap="none" rtlCol="0">
            <a:spAutoFit/>
          </a:bodyPr>
          <a:lstStyle/>
          <a:p>
            <a:endParaRPr lang="en-US"/>
          </a:p>
        </p:txBody>
      </p:sp>
      <p:sp>
        <p:nvSpPr>
          <p:cNvPr id="3" name="Espace réservé du numéro de diapositive 2"/>
          <p:cNvSpPr>
            <a:spLocks noGrp="1"/>
          </p:cNvSpPr>
          <p:nvPr>
            <p:ph type="sldNum" sz="quarter" idx="12"/>
          </p:nvPr>
        </p:nvSpPr>
        <p:spPr/>
        <p:txBody>
          <a:bodyPr/>
          <a:lstStyle/>
          <a:p>
            <a:fld id="{543FDC9E-F9DA-CF48-B645-34B8899C3AC1}" type="slidenum">
              <a:rPr lang="en-US" smtClean="0"/>
              <a:t>7</a:t>
            </a:fld>
            <a:endParaRPr lang="en-US"/>
          </a:p>
        </p:txBody>
      </p:sp>
      <p:sp>
        <p:nvSpPr>
          <p:cNvPr id="9" name="Titre 1"/>
          <p:cNvSpPr>
            <a:spLocks noGrp="1"/>
          </p:cNvSpPr>
          <p:nvPr>
            <p:ph type="title"/>
          </p:nvPr>
        </p:nvSpPr>
        <p:spPr>
          <a:xfrm>
            <a:off x="1024128" y="585216"/>
            <a:ext cx="6910832" cy="887984"/>
          </a:xfrm>
        </p:spPr>
        <p:txBody>
          <a:bodyPr>
            <a:normAutofit/>
          </a:bodyPr>
          <a:lstStyle/>
          <a:p>
            <a:r>
              <a:rPr lang="en-US" sz="4000" dirty="0">
                <a:cs typeface="Arial" panose="020B0604020202020204" pitchFamily="34" charset="0"/>
              </a:rPr>
              <a:t>Supercritical fluid technology</a:t>
            </a:r>
          </a:p>
        </p:txBody>
      </p:sp>
      <p:sp>
        <p:nvSpPr>
          <p:cNvPr id="10" name="ZoneTexte 9"/>
          <p:cNvSpPr txBox="1"/>
          <p:nvPr/>
        </p:nvSpPr>
        <p:spPr>
          <a:xfrm>
            <a:off x="1066135" y="1435100"/>
            <a:ext cx="4496424" cy="461665"/>
          </a:xfrm>
          <a:prstGeom prst="rect">
            <a:avLst/>
          </a:prstGeom>
          <a:noFill/>
        </p:spPr>
        <p:txBody>
          <a:bodyPr wrap="none" rtlCol="0">
            <a:spAutoFit/>
          </a:bodyPr>
          <a:lstStyle/>
          <a:p>
            <a:pPr algn="ctr"/>
            <a:r>
              <a:rPr lang="fr-BE" sz="2400" b="1" dirty="0" err="1">
                <a:solidFill>
                  <a:schemeClr val="accent5">
                    <a:lumMod val="60000"/>
                    <a:lumOff val="40000"/>
                  </a:schemeClr>
                </a:solidFill>
              </a:rPr>
              <a:t>Particles</a:t>
            </a:r>
            <a:r>
              <a:rPr lang="fr-BE" sz="2400" b="1" dirty="0">
                <a:solidFill>
                  <a:schemeClr val="accent5">
                    <a:lumMod val="60000"/>
                    <a:lumOff val="40000"/>
                  </a:schemeClr>
                </a:solidFill>
              </a:rPr>
              <a:t> design/Drug formulation</a:t>
            </a:r>
          </a:p>
        </p:txBody>
      </p:sp>
      <p:sp>
        <p:nvSpPr>
          <p:cNvPr id="2" name="ZoneTexte 1"/>
          <p:cNvSpPr txBox="1"/>
          <p:nvPr/>
        </p:nvSpPr>
        <p:spPr>
          <a:xfrm>
            <a:off x="3857624" y="2422337"/>
            <a:ext cx="4371975" cy="954107"/>
          </a:xfrm>
          <a:prstGeom prst="rect">
            <a:avLst/>
          </a:prstGeom>
          <a:noFill/>
        </p:spPr>
        <p:txBody>
          <a:bodyPr wrap="square" rtlCol="0">
            <a:spAutoFit/>
          </a:bodyPr>
          <a:lstStyle/>
          <a:p>
            <a:r>
              <a:rPr lang="fr-BE" sz="2000" dirty="0" err="1"/>
              <a:t>Supercritical</a:t>
            </a:r>
            <a:r>
              <a:rPr lang="fr-BE" sz="2000" dirty="0"/>
              <a:t> </a:t>
            </a:r>
            <a:r>
              <a:rPr lang="fr-BE" sz="2000" dirty="0" err="1"/>
              <a:t>carbon</a:t>
            </a:r>
            <a:r>
              <a:rPr lang="fr-BE" sz="2000" dirty="0"/>
              <a:t> </a:t>
            </a:r>
            <a:r>
              <a:rPr lang="fr-BE" sz="2000" dirty="0" err="1"/>
              <a:t>dioxide</a:t>
            </a:r>
            <a:r>
              <a:rPr lang="fr-BE" sz="2000" dirty="0"/>
              <a:t> </a:t>
            </a:r>
            <a:r>
              <a:rPr lang="fr-BE" sz="2000" dirty="0" err="1"/>
              <a:t>used</a:t>
            </a:r>
            <a:r>
              <a:rPr lang="fr-BE" sz="2000" dirty="0"/>
              <a:t> as :</a:t>
            </a:r>
          </a:p>
          <a:p>
            <a:endParaRPr lang="fr-BE" dirty="0"/>
          </a:p>
          <a:p>
            <a:endParaRPr lang="fr-BE" dirty="0"/>
          </a:p>
        </p:txBody>
      </p:sp>
      <p:sp>
        <p:nvSpPr>
          <p:cNvPr id="6" name="ZoneTexte 5"/>
          <p:cNvSpPr txBox="1"/>
          <p:nvPr/>
        </p:nvSpPr>
        <p:spPr>
          <a:xfrm>
            <a:off x="5411535" y="3053277"/>
            <a:ext cx="906210" cy="646331"/>
          </a:xfrm>
          <a:prstGeom prst="rect">
            <a:avLst/>
          </a:prstGeom>
          <a:noFill/>
        </p:spPr>
        <p:txBody>
          <a:bodyPr wrap="none" rtlCol="0">
            <a:spAutoFit/>
          </a:bodyPr>
          <a:lstStyle/>
          <a:p>
            <a:r>
              <a:rPr lang="fr-BE" dirty="0" err="1"/>
              <a:t>Solvent</a:t>
            </a:r>
            <a:r>
              <a:rPr lang="fr-BE" dirty="0"/>
              <a:t> </a:t>
            </a:r>
          </a:p>
          <a:p>
            <a:endParaRPr lang="fr-BE" dirty="0"/>
          </a:p>
        </p:txBody>
      </p:sp>
      <p:sp>
        <p:nvSpPr>
          <p:cNvPr id="8" name="ZoneTexte 7"/>
          <p:cNvSpPr txBox="1"/>
          <p:nvPr/>
        </p:nvSpPr>
        <p:spPr>
          <a:xfrm>
            <a:off x="5321103" y="3520450"/>
            <a:ext cx="1058495" cy="646331"/>
          </a:xfrm>
          <a:prstGeom prst="rect">
            <a:avLst/>
          </a:prstGeom>
          <a:noFill/>
        </p:spPr>
        <p:txBody>
          <a:bodyPr wrap="none" rtlCol="0">
            <a:spAutoFit/>
          </a:bodyPr>
          <a:lstStyle/>
          <a:p>
            <a:r>
              <a:rPr lang="fr-BE" dirty="0" err="1"/>
              <a:t>Cosolvent</a:t>
            </a:r>
            <a:endParaRPr lang="fr-BE" dirty="0"/>
          </a:p>
          <a:p>
            <a:endParaRPr lang="fr-BE" dirty="0"/>
          </a:p>
        </p:txBody>
      </p:sp>
      <p:sp>
        <p:nvSpPr>
          <p:cNvPr id="11" name="ZoneTexte 10"/>
          <p:cNvSpPr txBox="1"/>
          <p:nvPr/>
        </p:nvSpPr>
        <p:spPr>
          <a:xfrm>
            <a:off x="5283003" y="4027706"/>
            <a:ext cx="1157881" cy="646331"/>
          </a:xfrm>
          <a:prstGeom prst="rect">
            <a:avLst/>
          </a:prstGeom>
          <a:noFill/>
        </p:spPr>
        <p:txBody>
          <a:bodyPr wrap="none" rtlCol="0">
            <a:spAutoFit/>
          </a:bodyPr>
          <a:lstStyle/>
          <a:p>
            <a:r>
              <a:rPr lang="fr-BE" dirty="0" err="1"/>
              <a:t>Antisolvent</a:t>
            </a:r>
            <a:endParaRPr lang="fr-BE" dirty="0"/>
          </a:p>
          <a:p>
            <a:endParaRPr lang="fr-BE" dirty="0"/>
          </a:p>
        </p:txBody>
      </p:sp>
      <p:sp>
        <p:nvSpPr>
          <p:cNvPr id="13" name="ZoneTexte 12"/>
          <p:cNvSpPr txBox="1"/>
          <p:nvPr/>
        </p:nvSpPr>
        <p:spPr>
          <a:xfrm>
            <a:off x="4800684" y="4542056"/>
            <a:ext cx="2342051" cy="738664"/>
          </a:xfrm>
          <a:prstGeom prst="rect">
            <a:avLst/>
          </a:prstGeom>
          <a:noFill/>
        </p:spPr>
        <p:txBody>
          <a:bodyPr wrap="none" rtlCol="0">
            <a:spAutoFit/>
          </a:bodyPr>
          <a:lstStyle/>
          <a:p>
            <a:r>
              <a:rPr lang="fr-BE" sz="2400" b="1" dirty="0" err="1">
                <a:solidFill>
                  <a:schemeClr val="accent5">
                    <a:lumMod val="60000"/>
                    <a:lumOff val="40000"/>
                  </a:schemeClr>
                </a:solidFill>
              </a:rPr>
              <a:t>Dispersing</a:t>
            </a:r>
            <a:r>
              <a:rPr lang="fr-BE" sz="2400" b="1" dirty="0">
                <a:solidFill>
                  <a:schemeClr val="accent5">
                    <a:lumMod val="60000"/>
                    <a:lumOff val="40000"/>
                  </a:schemeClr>
                </a:solidFill>
              </a:rPr>
              <a:t> agent</a:t>
            </a:r>
          </a:p>
          <a:p>
            <a:endParaRPr lang="fr-BE" dirty="0"/>
          </a:p>
        </p:txBody>
      </p:sp>
      <p:sp>
        <p:nvSpPr>
          <p:cNvPr id="16" name="ZoneTexte 15"/>
          <p:cNvSpPr txBox="1"/>
          <p:nvPr/>
        </p:nvSpPr>
        <p:spPr>
          <a:xfrm>
            <a:off x="79342" y="6381362"/>
            <a:ext cx="4691441" cy="707886"/>
          </a:xfrm>
          <a:prstGeom prst="rect">
            <a:avLst/>
          </a:prstGeom>
          <a:noFill/>
        </p:spPr>
        <p:txBody>
          <a:bodyPr wrap="square" rtlCol="0">
            <a:spAutoFit/>
          </a:bodyPr>
          <a:lstStyle/>
          <a:p>
            <a:r>
              <a:rPr lang="fr-BE" sz="1050" dirty="0">
                <a:solidFill>
                  <a:srgbClr val="000000"/>
                </a:solidFill>
                <a:latin typeface="Tw Cen MT" panose="020B0602020104020603" pitchFamily="34" charset="0"/>
              </a:rPr>
              <a:t>W. </a:t>
            </a:r>
            <a:r>
              <a:rPr lang="fr-BE" sz="1050" dirty="0" err="1">
                <a:solidFill>
                  <a:srgbClr val="000000"/>
                </a:solidFill>
                <a:latin typeface="Tw Cen MT" panose="020B0602020104020603" pitchFamily="34" charset="0"/>
              </a:rPr>
              <a:t>Bigazzi</a:t>
            </a:r>
            <a:r>
              <a:rPr lang="fr-BE" sz="1050" dirty="0">
                <a:solidFill>
                  <a:srgbClr val="000000"/>
                </a:solidFill>
                <a:latin typeface="Tw Cen MT" panose="020B0602020104020603" pitchFamily="34" charset="0"/>
              </a:rPr>
              <a:t>, N. </a:t>
            </a:r>
            <a:r>
              <a:rPr lang="fr-BE" sz="1050" dirty="0" err="1">
                <a:solidFill>
                  <a:srgbClr val="000000"/>
                </a:solidFill>
                <a:latin typeface="Tw Cen MT" panose="020B0602020104020603" pitchFamily="34" charset="0"/>
              </a:rPr>
              <a:t>Penoy</a:t>
            </a:r>
            <a:r>
              <a:rPr lang="fr-BE" sz="1050" dirty="0">
                <a:solidFill>
                  <a:srgbClr val="000000"/>
                </a:solidFill>
                <a:latin typeface="Tw Cen MT" panose="020B0602020104020603" pitchFamily="34" charset="0"/>
              </a:rPr>
              <a:t> et al. , </a:t>
            </a:r>
            <a:r>
              <a:rPr lang="en-US" sz="1050" dirty="0"/>
              <a:t>Supercritical fluid methods: An alternative to conventional methods to prepare liposomes</a:t>
            </a:r>
            <a:r>
              <a:rPr lang="en-US" sz="1050" dirty="0">
                <a:solidFill>
                  <a:srgbClr val="000000"/>
                </a:solidFill>
                <a:latin typeface="Tw Cen MT" panose="020B0602020104020603" pitchFamily="34" charset="0"/>
              </a:rPr>
              <a:t>, Chem. Eng. J., October 2019</a:t>
            </a:r>
          </a:p>
          <a:p>
            <a:endParaRPr lang="fr-BE" dirty="0"/>
          </a:p>
        </p:txBody>
      </p:sp>
    </p:spTree>
    <p:extLst>
      <p:ext uri="{BB962C8B-B14F-4D97-AF65-F5344CB8AC3E}">
        <p14:creationId xmlns:p14="http://schemas.microsoft.com/office/powerpoint/2010/main" val="54340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ZoneTexte 33"/>
          <p:cNvSpPr txBox="1"/>
          <p:nvPr/>
        </p:nvSpPr>
        <p:spPr>
          <a:xfrm>
            <a:off x="4770783" y="2517913"/>
            <a:ext cx="184731" cy="369332"/>
          </a:xfrm>
          <a:prstGeom prst="rect">
            <a:avLst/>
          </a:prstGeom>
          <a:noFill/>
        </p:spPr>
        <p:txBody>
          <a:bodyPr wrap="none" rtlCol="0">
            <a:spAutoFit/>
          </a:bodyPr>
          <a:lstStyle/>
          <a:p>
            <a:endParaRPr lang="en-US"/>
          </a:p>
        </p:txBody>
      </p:sp>
      <p:sp>
        <p:nvSpPr>
          <p:cNvPr id="35" name="ZoneTexte 34"/>
          <p:cNvSpPr txBox="1"/>
          <p:nvPr/>
        </p:nvSpPr>
        <p:spPr>
          <a:xfrm>
            <a:off x="1577009" y="2398643"/>
            <a:ext cx="184731" cy="369332"/>
          </a:xfrm>
          <a:prstGeom prst="rect">
            <a:avLst/>
          </a:prstGeom>
          <a:noFill/>
        </p:spPr>
        <p:txBody>
          <a:bodyPr wrap="none" rtlCol="0">
            <a:spAutoFit/>
          </a:bodyPr>
          <a:lstStyle/>
          <a:p>
            <a:endParaRPr lang="en-US"/>
          </a:p>
        </p:txBody>
      </p:sp>
      <p:sp>
        <p:nvSpPr>
          <p:cNvPr id="3" name="Espace réservé du numéro de diapositive 2"/>
          <p:cNvSpPr>
            <a:spLocks noGrp="1"/>
          </p:cNvSpPr>
          <p:nvPr>
            <p:ph type="sldNum" sz="quarter" idx="12"/>
          </p:nvPr>
        </p:nvSpPr>
        <p:spPr/>
        <p:txBody>
          <a:bodyPr/>
          <a:lstStyle/>
          <a:p>
            <a:fld id="{543FDC9E-F9DA-CF48-B645-34B8899C3AC1}" type="slidenum">
              <a:rPr lang="en-US" smtClean="0"/>
              <a:t>8</a:t>
            </a:fld>
            <a:endParaRPr lang="en-US"/>
          </a:p>
        </p:txBody>
      </p:sp>
      <p:sp>
        <p:nvSpPr>
          <p:cNvPr id="9" name="Titre 1"/>
          <p:cNvSpPr>
            <a:spLocks noGrp="1"/>
          </p:cNvSpPr>
          <p:nvPr>
            <p:ph type="title"/>
          </p:nvPr>
        </p:nvSpPr>
        <p:spPr>
          <a:xfrm>
            <a:off x="1024128" y="585216"/>
            <a:ext cx="6910832" cy="887984"/>
          </a:xfrm>
        </p:spPr>
        <p:txBody>
          <a:bodyPr>
            <a:normAutofit/>
          </a:bodyPr>
          <a:lstStyle/>
          <a:p>
            <a:r>
              <a:rPr lang="en-US" sz="4000" dirty="0">
                <a:cs typeface="Arial" panose="020B0604020202020204" pitchFamily="34" charset="0"/>
              </a:rPr>
              <a:t>Supercritical fluid technology</a:t>
            </a:r>
          </a:p>
        </p:txBody>
      </p:sp>
      <p:sp>
        <p:nvSpPr>
          <p:cNvPr id="10" name="Espace réservé du contenu 8"/>
          <p:cNvSpPr txBox="1">
            <a:spLocks/>
          </p:cNvSpPr>
          <p:nvPr/>
        </p:nvSpPr>
        <p:spPr>
          <a:xfrm>
            <a:off x="3307724" y="1325638"/>
            <a:ext cx="5388601" cy="400110"/>
          </a:xfrm>
          <a:prstGeom prst="rect">
            <a:avLst/>
          </a:prstGeom>
          <a:noFill/>
        </p:spPr>
        <p:txBody>
          <a:bodyPr vert="horz" wrap="square" lIns="45720" tIns="45720" rIns="45720" bIns="45720" rtlCol="0">
            <a:spAutoFit/>
          </a:bodyPr>
          <a:lstStyle>
            <a:lvl1pPr marL="0" indent="0" algn="l" defTabSz="914400" rtl="0" eaLnBrk="1" latinLnBrk="0" hangingPunct="1">
              <a:lnSpc>
                <a:spcPct val="100000"/>
              </a:lnSpc>
              <a:spcBef>
                <a:spcPts val="1200"/>
              </a:spcBef>
              <a:spcAft>
                <a:spcPts val="200"/>
              </a:spcAft>
              <a:buClr>
                <a:schemeClr val="accent1"/>
              </a:buClr>
              <a:buSzPct val="100000"/>
              <a:buFontTx/>
              <a:buNone/>
              <a:defRPr sz="2400" kern="1200">
                <a:solidFill>
                  <a:schemeClr val="tx1"/>
                </a:solidFill>
                <a:latin typeface="+mn-lt"/>
                <a:ea typeface="+mn-ea"/>
                <a:cs typeface="+mn-cs"/>
              </a:defRPr>
            </a:lvl1pPr>
            <a:lvl2pPr marL="128016" indent="0" algn="l" defTabSz="914400" rtl="0" eaLnBrk="1" latinLnBrk="0" hangingPunct="1">
              <a:lnSpc>
                <a:spcPct val="100000"/>
              </a:lnSpc>
              <a:spcBef>
                <a:spcPts val="200"/>
              </a:spcBef>
              <a:spcAft>
                <a:spcPts val="400"/>
              </a:spcAft>
              <a:buClr>
                <a:schemeClr val="accent1"/>
              </a:buClr>
              <a:buFontTx/>
              <a:buNone/>
              <a:defRPr sz="2000" kern="1200">
                <a:solidFill>
                  <a:schemeClr val="tx1"/>
                </a:solidFill>
                <a:latin typeface="+mn-lt"/>
                <a:ea typeface="+mn-ea"/>
                <a:cs typeface="+mn-cs"/>
              </a:defRPr>
            </a:lvl2pPr>
            <a:lvl3pPr marL="310896" indent="0" algn="l" defTabSz="914400" rtl="0" eaLnBrk="1" latinLnBrk="0" hangingPunct="1">
              <a:lnSpc>
                <a:spcPct val="100000"/>
              </a:lnSpc>
              <a:spcBef>
                <a:spcPts val="200"/>
              </a:spcBef>
              <a:spcAft>
                <a:spcPts val="400"/>
              </a:spcAft>
              <a:buClr>
                <a:schemeClr val="accent1"/>
              </a:buClr>
              <a:buFontTx/>
              <a:buNone/>
              <a:defRPr sz="1600" kern="1200">
                <a:solidFill>
                  <a:schemeClr val="tx1"/>
                </a:solidFill>
                <a:latin typeface="+mn-lt"/>
                <a:ea typeface="+mn-ea"/>
                <a:cs typeface="+mn-cs"/>
              </a:defRPr>
            </a:lvl3pPr>
            <a:lvl4pPr marL="457200" indent="0" algn="l" defTabSz="914400" rtl="0" eaLnBrk="1" latinLnBrk="0" hangingPunct="1">
              <a:lnSpc>
                <a:spcPct val="100000"/>
              </a:lnSpc>
              <a:spcBef>
                <a:spcPts val="200"/>
              </a:spcBef>
              <a:spcAft>
                <a:spcPts val="400"/>
              </a:spcAft>
              <a:buClr>
                <a:schemeClr val="accent1"/>
              </a:buClr>
              <a:buFontTx/>
              <a:buNone/>
              <a:defRPr sz="1600" kern="1200">
                <a:solidFill>
                  <a:schemeClr val="tx1"/>
                </a:solidFill>
                <a:latin typeface="+mn-lt"/>
                <a:ea typeface="+mn-ea"/>
                <a:cs typeface="+mn-cs"/>
              </a:defRPr>
            </a:lvl4pPr>
            <a:lvl5pPr marL="640080" indent="0" algn="l" defTabSz="914400" rtl="0" eaLnBrk="1" latinLnBrk="0" hangingPunct="1">
              <a:lnSpc>
                <a:spcPct val="100000"/>
              </a:lnSpc>
              <a:spcBef>
                <a:spcPts val="200"/>
              </a:spcBef>
              <a:spcAft>
                <a:spcPts val="400"/>
              </a:spcAft>
              <a:buClr>
                <a:schemeClr val="accent1"/>
              </a:buClr>
              <a:buFontTx/>
              <a:buNone/>
              <a:defRPr sz="16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r>
              <a:rPr lang="fr-BE" sz="2000" b="1" dirty="0" err="1">
                <a:solidFill>
                  <a:schemeClr val="accent5">
                    <a:lumMod val="60000"/>
                    <a:lumOff val="40000"/>
                  </a:schemeClr>
                </a:solidFill>
                <a:sym typeface="Wingdings"/>
              </a:rPr>
              <a:t>Supercritical</a:t>
            </a:r>
            <a:r>
              <a:rPr lang="fr-BE" sz="2000" b="1" dirty="0">
                <a:solidFill>
                  <a:schemeClr val="accent5">
                    <a:lumMod val="60000"/>
                    <a:lumOff val="40000"/>
                  </a:schemeClr>
                </a:solidFill>
                <a:sym typeface="Wingdings"/>
              </a:rPr>
              <a:t> CO</a:t>
            </a:r>
            <a:r>
              <a:rPr lang="fr-BE" sz="2000" b="1" baseline="-25000" dirty="0">
                <a:solidFill>
                  <a:schemeClr val="accent5">
                    <a:lumMod val="60000"/>
                    <a:lumOff val="40000"/>
                  </a:schemeClr>
                </a:solidFill>
                <a:sym typeface="Wingdings"/>
              </a:rPr>
              <a:t>2 </a:t>
            </a:r>
            <a:r>
              <a:rPr lang="fr-BE" sz="2000" b="1" dirty="0">
                <a:solidFill>
                  <a:schemeClr val="accent5">
                    <a:lumMod val="60000"/>
                    <a:lumOff val="40000"/>
                  </a:schemeClr>
                </a:solidFill>
                <a:sym typeface="Wingdings"/>
              </a:rPr>
              <a:t>as a </a:t>
            </a:r>
            <a:r>
              <a:rPr lang="fr-BE" sz="2000" b="1" dirty="0" err="1">
                <a:solidFill>
                  <a:schemeClr val="accent5">
                    <a:lumMod val="60000"/>
                    <a:lumOff val="40000"/>
                  </a:schemeClr>
                </a:solidFill>
                <a:sym typeface="Wingdings"/>
              </a:rPr>
              <a:t>dispersing</a:t>
            </a:r>
            <a:r>
              <a:rPr lang="fr-BE" sz="2000" b="1" dirty="0">
                <a:solidFill>
                  <a:schemeClr val="accent5">
                    <a:lumMod val="60000"/>
                    <a:lumOff val="40000"/>
                  </a:schemeClr>
                </a:solidFill>
                <a:sym typeface="Wingdings"/>
              </a:rPr>
              <a:t> agent</a:t>
            </a:r>
            <a:r>
              <a:rPr lang="fr-BE" sz="2000" b="1" baseline="-25000" dirty="0">
                <a:solidFill>
                  <a:schemeClr val="accent5">
                    <a:lumMod val="60000"/>
                    <a:lumOff val="40000"/>
                  </a:schemeClr>
                </a:solidFill>
                <a:sym typeface="Wingdings"/>
              </a:rPr>
              <a:t> </a:t>
            </a:r>
            <a:endParaRPr lang="fr-BE" sz="2000" b="1" baseline="-25000" dirty="0">
              <a:solidFill>
                <a:schemeClr val="accent5">
                  <a:lumMod val="60000"/>
                  <a:lumOff val="40000"/>
                </a:schemeClr>
              </a:solidFill>
            </a:endParaRPr>
          </a:p>
        </p:txBody>
      </p:sp>
      <p:grpSp>
        <p:nvGrpSpPr>
          <p:cNvPr id="11" name="Groupe 10"/>
          <p:cNvGrpSpPr/>
          <p:nvPr/>
        </p:nvGrpSpPr>
        <p:grpSpPr>
          <a:xfrm>
            <a:off x="1361435" y="2299607"/>
            <a:ext cx="2122338" cy="2203942"/>
            <a:chOff x="5443635" y="12997587"/>
            <a:chExt cx="5365984" cy="5286877"/>
          </a:xfrm>
        </p:grpSpPr>
        <p:grpSp>
          <p:nvGrpSpPr>
            <p:cNvPr id="15" name="Groupe 14"/>
            <p:cNvGrpSpPr/>
            <p:nvPr/>
          </p:nvGrpSpPr>
          <p:grpSpPr>
            <a:xfrm>
              <a:off x="5443635" y="12997587"/>
              <a:ext cx="5365984" cy="4140810"/>
              <a:chOff x="5443635" y="13144029"/>
              <a:chExt cx="5744738" cy="3994368"/>
            </a:xfrm>
          </p:grpSpPr>
          <p:sp>
            <p:nvSpPr>
              <p:cNvPr id="17" name="Ellipse 16"/>
              <p:cNvSpPr/>
              <p:nvPr/>
            </p:nvSpPr>
            <p:spPr>
              <a:xfrm>
                <a:off x="5443635" y="13144029"/>
                <a:ext cx="5744738" cy="3994368"/>
              </a:xfrm>
              <a:prstGeom prst="ellipse">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Ellipse 17"/>
              <p:cNvSpPr/>
              <p:nvPr/>
            </p:nvSpPr>
            <p:spPr>
              <a:xfrm>
                <a:off x="7481786" y="13567079"/>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Ellipse 18"/>
              <p:cNvSpPr/>
              <p:nvPr/>
            </p:nvSpPr>
            <p:spPr>
              <a:xfrm>
                <a:off x="9010548" y="14867882"/>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Ellipse 19"/>
              <p:cNvSpPr/>
              <p:nvPr/>
            </p:nvSpPr>
            <p:spPr>
              <a:xfrm>
                <a:off x="6309619" y="14077587"/>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Ellipse 20"/>
              <p:cNvSpPr/>
              <p:nvPr/>
            </p:nvSpPr>
            <p:spPr>
              <a:xfrm>
                <a:off x="10031064" y="15326793"/>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Ellipse 21"/>
              <p:cNvSpPr/>
              <p:nvPr/>
            </p:nvSpPr>
            <p:spPr>
              <a:xfrm>
                <a:off x="7040976" y="15056172"/>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Ellipse 22"/>
              <p:cNvSpPr/>
              <p:nvPr/>
            </p:nvSpPr>
            <p:spPr>
              <a:xfrm>
                <a:off x="8650548" y="16057587"/>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Ellipse 23"/>
              <p:cNvSpPr/>
              <p:nvPr/>
            </p:nvSpPr>
            <p:spPr>
              <a:xfrm>
                <a:off x="9006617" y="13552333"/>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Ellipse 24"/>
              <p:cNvSpPr/>
              <p:nvPr/>
            </p:nvSpPr>
            <p:spPr>
              <a:xfrm>
                <a:off x="6147638" y="15047882"/>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Ellipse 25"/>
              <p:cNvSpPr/>
              <p:nvPr/>
            </p:nvSpPr>
            <p:spPr>
              <a:xfrm>
                <a:off x="10031064" y="14142582"/>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Ellipse 26"/>
              <p:cNvSpPr/>
              <p:nvPr/>
            </p:nvSpPr>
            <p:spPr>
              <a:xfrm>
                <a:off x="7301786" y="16046361"/>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8" name="Ellipse 27"/>
              <p:cNvSpPr/>
              <p:nvPr/>
            </p:nvSpPr>
            <p:spPr>
              <a:xfrm>
                <a:off x="8033143" y="14437587"/>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9" name="Ellipse 28"/>
              <p:cNvSpPr/>
              <p:nvPr/>
            </p:nvSpPr>
            <p:spPr>
              <a:xfrm>
                <a:off x="8316004" y="15141213"/>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16" name="ZoneTexte 15"/>
            <p:cNvSpPr txBox="1"/>
            <p:nvPr/>
          </p:nvSpPr>
          <p:spPr>
            <a:xfrm>
              <a:off x="5443635" y="17643221"/>
              <a:ext cx="5365984" cy="641243"/>
            </a:xfrm>
            <a:prstGeom prst="rect">
              <a:avLst/>
            </a:prstGeom>
            <a:noFill/>
          </p:spPr>
          <p:txBody>
            <a:bodyPr wrap="square" rtlCol="0">
              <a:spAutoFit/>
            </a:bodyPr>
            <a:lstStyle/>
            <a:p>
              <a:pPr algn="ctr"/>
              <a:r>
                <a:rPr lang="fr-BE" sz="1600" dirty="0" err="1">
                  <a:solidFill>
                    <a:srgbClr val="000000"/>
                  </a:solidFill>
                </a:rPr>
                <a:t>Lipids</a:t>
              </a:r>
              <a:r>
                <a:rPr lang="fr-BE" sz="1600" dirty="0">
                  <a:solidFill>
                    <a:srgbClr val="000000"/>
                  </a:solidFill>
                </a:rPr>
                <a:t> in </a:t>
              </a:r>
              <a:r>
                <a:rPr lang="fr-BE" sz="1600" dirty="0" err="1">
                  <a:solidFill>
                    <a:srgbClr val="000000"/>
                  </a:solidFill>
                </a:rPr>
                <a:t>aqueous</a:t>
              </a:r>
              <a:r>
                <a:rPr lang="fr-BE" sz="1600" dirty="0">
                  <a:solidFill>
                    <a:srgbClr val="000000"/>
                  </a:solidFill>
                </a:rPr>
                <a:t> buffer</a:t>
              </a:r>
            </a:p>
          </p:txBody>
        </p:sp>
      </p:grpSp>
      <p:sp>
        <p:nvSpPr>
          <p:cNvPr id="30" name="Organigramme : Disque magnétique 29"/>
          <p:cNvSpPr/>
          <p:nvPr/>
        </p:nvSpPr>
        <p:spPr>
          <a:xfrm>
            <a:off x="5067300" y="2787549"/>
            <a:ext cx="2257426" cy="2657474"/>
          </a:xfrm>
          <a:prstGeom prst="flowChartMagneticDisk">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1" name="ZoneTexte 30"/>
          <p:cNvSpPr txBox="1"/>
          <p:nvPr/>
        </p:nvSpPr>
        <p:spPr>
          <a:xfrm>
            <a:off x="5591176" y="2285858"/>
            <a:ext cx="1271020" cy="369332"/>
          </a:xfrm>
          <a:prstGeom prst="rect">
            <a:avLst/>
          </a:prstGeom>
          <a:noFill/>
          <a:ln>
            <a:solidFill>
              <a:srgbClr val="000000"/>
            </a:solidFill>
          </a:ln>
        </p:spPr>
        <p:txBody>
          <a:bodyPr wrap="square" rtlCol="0">
            <a:spAutoFit/>
          </a:bodyPr>
          <a:lstStyle/>
          <a:p>
            <a:pPr algn="ctr"/>
            <a:r>
              <a:rPr lang="fr-BE" dirty="0" err="1">
                <a:solidFill>
                  <a:srgbClr val="000000"/>
                </a:solidFill>
                <a:latin typeface="Tw Cen MT" panose="020B0602020104020603" pitchFamily="34" charset="0"/>
              </a:rPr>
              <a:t>Reactor</a:t>
            </a:r>
            <a:endParaRPr lang="fr-BE" dirty="0">
              <a:solidFill>
                <a:srgbClr val="000000"/>
              </a:solidFill>
              <a:latin typeface="Tw Cen MT" panose="020B0602020104020603" pitchFamily="34" charset="0"/>
            </a:endParaRPr>
          </a:p>
        </p:txBody>
      </p:sp>
      <p:sp>
        <p:nvSpPr>
          <p:cNvPr id="32" name="ZoneTexte 31"/>
          <p:cNvSpPr txBox="1"/>
          <p:nvPr/>
        </p:nvSpPr>
        <p:spPr>
          <a:xfrm>
            <a:off x="9267490" y="1661174"/>
            <a:ext cx="756517" cy="338554"/>
          </a:xfrm>
          <a:prstGeom prst="rect">
            <a:avLst/>
          </a:prstGeom>
          <a:noFill/>
          <a:ln>
            <a:noFill/>
          </a:ln>
        </p:spPr>
        <p:txBody>
          <a:bodyPr wrap="square" rtlCol="0">
            <a:spAutoFit/>
          </a:bodyPr>
          <a:lstStyle/>
          <a:p>
            <a:r>
              <a:rPr lang="fr-BE" sz="1600" dirty="0" err="1">
                <a:solidFill>
                  <a:srgbClr val="000000"/>
                </a:solidFill>
                <a:latin typeface="Tw Cen MT" panose="020B0602020104020603" pitchFamily="34" charset="0"/>
              </a:rPr>
              <a:t>sc</a:t>
            </a:r>
            <a:r>
              <a:rPr lang="fr-BE" sz="1600" dirty="0">
                <a:solidFill>
                  <a:srgbClr val="000000"/>
                </a:solidFill>
                <a:latin typeface="Tw Cen MT" panose="020B0602020104020603" pitchFamily="34" charset="0"/>
              </a:rPr>
              <a:t> CO</a:t>
            </a:r>
            <a:r>
              <a:rPr lang="fr-BE" sz="1600" baseline="-25000" dirty="0">
                <a:solidFill>
                  <a:srgbClr val="000000"/>
                </a:solidFill>
                <a:latin typeface="Tw Cen MT" panose="020B0602020104020603" pitchFamily="34" charset="0"/>
              </a:rPr>
              <a:t>2</a:t>
            </a:r>
          </a:p>
        </p:txBody>
      </p:sp>
      <p:sp>
        <p:nvSpPr>
          <p:cNvPr id="33" name="Ellipse 32"/>
          <p:cNvSpPr/>
          <p:nvPr/>
        </p:nvSpPr>
        <p:spPr>
          <a:xfrm>
            <a:off x="10007873" y="2578616"/>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6" name="Ellipse 35"/>
          <p:cNvSpPr/>
          <p:nvPr/>
        </p:nvSpPr>
        <p:spPr>
          <a:xfrm>
            <a:off x="9413550" y="2517460"/>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7" name="Ellipse 36"/>
          <p:cNvSpPr/>
          <p:nvPr/>
        </p:nvSpPr>
        <p:spPr>
          <a:xfrm>
            <a:off x="9998779" y="2317982"/>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8" name="Ellipse 37"/>
          <p:cNvSpPr/>
          <p:nvPr/>
        </p:nvSpPr>
        <p:spPr>
          <a:xfrm>
            <a:off x="9333894" y="2867944"/>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9" name="Ellipse 38"/>
          <p:cNvSpPr/>
          <p:nvPr/>
        </p:nvSpPr>
        <p:spPr>
          <a:xfrm>
            <a:off x="9413550" y="2242377"/>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0" name="Ellipse 39"/>
          <p:cNvSpPr/>
          <p:nvPr/>
        </p:nvSpPr>
        <p:spPr>
          <a:xfrm>
            <a:off x="9719876" y="2494875"/>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1" name="Ellipse 40"/>
          <p:cNvSpPr/>
          <p:nvPr/>
        </p:nvSpPr>
        <p:spPr>
          <a:xfrm>
            <a:off x="9124416" y="2653897"/>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2" name="Ellipse 41"/>
          <p:cNvSpPr/>
          <p:nvPr/>
        </p:nvSpPr>
        <p:spPr>
          <a:xfrm>
            <a:off x="9905773" y="2797442"/>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3" name="Ellipse 42"/>
          <p:cNvSpPr/>
          <p:nvPr/>
        </p:nvSpPr>
        <p:spPr>
          <a:xfrm>
            <a:off x="9567039" y="2777967"/>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Ellipse 43"/>
          <p:cNvSpPr/>
          <p:nvPr/>
        </p:nvSpPr>
        <p:spPr>
          <a:xfrm>
            <a:off x="9715843" y="2218054"/>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5" name="Ellipse 44"/>
          <p:cNvSpPr/>
          <p:nvPr/>
        </p:nvSpPr>
        <p:spPr>
          <a:xfrm>
            <a:off x="9112069" y="2352913"/>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6" name="ZoneTexte 45"/>
          <p:cNvSpPr txBox="1"/>
          <p:nvPr/>
        </p:nvSpPr>
        <p:spPr>
          <a:xfrm>
            <a:off x="79342" y="6381362"/>
            <a:ext cx="4691441" cy="707886"/>
          </a:xfrm>
          <a:prstGeom prst="rect">
            <a:avLst/>
          </a:prstGeom>
          <a:noFill/>
        </p:spPr>
        <p:txBody>
          <a:bodyPr wrap="square" rtlCol="0">
            <a:spAutoFit/>
          </a:bodyPr>
          <a:lstStyle/>
          <a:p>
            <a:r>
              <a:rPr lang="fr-BE" sz="1050" dirty="0">
                <a:solidFill>
                  <a:srgbClr val="000000"/>
                </a:solidFill>
                <a:latin typeface="Tw Cen MT" panose="020B0602020104020603" pitchFamily="34" charset="0"/>
              </a:rPr>
              <a:t>W. </a:t>
            </a:r>
            <a:r>
              <a:rPr lang="fr-BE" sz="1050" dirty="0" err="1">
                <a:solidFill>
                  <a:srgbClr val="000000"/>
                </a:solidFill>
                <a:latin typeface="Tw Cen MT" panose="020B0602020104020603" pitchFamily="34" charset="0"/>
              </a:rPr>
              <a:t>Bigazzi</a:t>
            </a:r>
            <a:r>
              <a:rPr lang="fr-BE" sz="1050" dirty="0">
                <a:solidFill>
                  <a:srgbClr val="000000"/>
                </a:solidFill>
                <a:latin typeface="Tw Cen MT" panose="020B0602020104020603" pitchFamily="34" charset="0"/>
              </a:rPr>
              <a:t>, N. </a:t>
            </a:r>
            <a:r>
              <a:rPr lang="fr-BE" sz="1050" dirty="0" err="1">
                <a:solidFill>
                  <a:srgbClr val="000000"/>
                </a:solidFill>
                <a:latin typeface="Tw Cen MT" panose="020B0602020104020603" pitchFamily="34" charset="0"/>
              </a:rPr>
              <a:t>Penoy</a:t>
            </a:r>
            <a:r>
              <a:rPr lang="fr-BE" sz="1050" dirty="0">
                <a:solidFill>
                  <a:srgbClr val="000000"/>
                </a:solidFill>
                <a:latin typeface="Tw Cen MT" panose="020B0602020104020603" pitchFamily="34" charset="0"/>
              </a:rPr>
              <a:t> et al. , </a:t>
            </a:r>
            <a:r>
              <a:rPr lang="en-US" sz="1050" dirty="0"/>
              <a:t>Supercritical fluid methods: An alternative to conventional methods to prepare liposomes</a:t>
            </a:r>
            <a:r>
              <a:rPr lang="en-US" sz="1050" dirty="0">
                <a:solidFill>
                  <a:srgbClr val="000000"/>
                </a:solidFill>
                <a:latin typeface="Tw Cen MT" panose="020B0602020104020603" pitchFamily="34" charset="0"/>
              </a:rPr>
              <a:t>, Chem. Eng. J., October 2019</a:t>
            </a:r>
          </a:p>
          <a:p>
            <a:endParaRPr lang="fr-BE" dirty="0"/>
          </a:p>
        </p:txBody>
      </p:sp>
    </p:spTree>
    <p:extLst>
      <p:ext uri="{BB962C8B-B14F-4D97-AF65-F5344CB8AC3E}">
        <p14:creationId xmlns:p14="http://schemas.microsoft.com/office/powerpoint/2010/main" val="130497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25606E-7 2.09577E-6 L 0.30946 0.20287 " pathEditMode="relative" rAng="0" ptsTypes="AA">
                                      <p:cBhvr>
                                        <p:cTn id="6" dur="2000" fill="hold"/>
                                        <p:tgtEl>
                                          <p:spTgt spid="11"/>
                                        </p:tgtEl>
                                        <p:attrNameLst>
                                          <p:attrName>ppt_x</p:attrName>
                                          <p:attrName>ppt_y</p:attrName>
                                        </p:attrNameLst>
                                      </p:cBhvr>
                                      <p:rCtr x="15473" y="1013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052 -2.93084E-6 L -0.28314 0.22901 " pathEditMode="relative" rAng="0" ptsTypes="AA">
                                      <p:cBhvr>
                                        <p:cTn id="10" dur="2000" fill="hold"/>
                                        <p:tgtEl>
                                          <p:spTgt spid="32"/>
                                        </p:tgtEl>
                                        <p:attrNameLst>
                                          <p:attrName>ppt_x</p:attrName>
                                          <p:attrName>ppt_y</p:attrName>
                                        </p:attrNameLst>
                                      </p:cBhvr>
                                      <p:rCtr x="-14183" y="11450"/>
                                    </p:animMotion>
                                  </p:childTnLst>
                                </p:cTn>
                              </p:par>
                              <p:par>
                                <p:cTn id="11" presetID="42" presetClass="path" presetSubtype="0" accel="50000" decel="50000" fill="hold" grpId="0" nodeType="withEffect">
                                  <p:stCondLst>
                                    <p:cond delay="0"/>
                                  </p:stCondLst>
                                  <p:childTnLst>
                                    <p:animMotion origin="layout" path="M 4.66528E-6 1.15892E-6 L -0.34176 0.24774 " pathEditMode="relative" rAng="0" ptsTypes="AA">
                                      <p:cBhvr>
                                        <p:cTn id="12" dur="2000" fill="hold"/>
                                        <p:tgtEl>
                                          <p:spTgt spid="38"/>
                                        </p:tgtEl>
                                        <p:attrNameLst>
                                          <p:attrName>ppt_x</p:attrName>
                                          <p:attrName>ppt_y</p:attrName>
                                        </p:attrNameLst>
                                      </p:cBhvr>
                                      <p:rCtr x="-17088" y="12376"/>
                                    </p:animMotion>
                                  </p:childTnLst>
                                </p:cTn>
                              </p:par>
                              <p:par>
                                <p:cTn id="13" presetID="42" presetClass="path" presetSubtype="0" accel="50000" decel="50000" fill="hold" grpId="0" nodeType="withEffect">
                                  <p:stCondLst>
                                    <p:cond delay="0"/>
                                  </p:stCondLst>
                                  <p:childTnLst>
                                    <p:animMotion origin="layout" path="M 1.95103E-6 2.873E-6 L -0.36572 0.23594 " pathEditMode="relative" rAng="0" ptsTypes="AA">
                                      <p:cBhvr>
                                        <p:cTn id="14" dur="2000" fill="hold"/>
                                        <p:tgtEl>
                                          <p:spTgt spid="33"/>
                                        </p:tgtEl>
                                        <p:attrNameLst>
                                          <p:attrName>ppt_x</p:attrName>
                                          <p:attrName>ppt_y</p:attrName>
                                        </p:attrNameLst>
                                      </p:cBhvr>
                                      <p:rCtr x="-18286" y="11797"/>
                                    </p:animMotion>
                                  </p:childTnLst>
                                </p:cTn>
                              </p:par>
                              <p:par>
                                <p:cTn id="15" presetID="42" presetClass="path" presetSubtype="0" accel="50000" decel="50000" fill="hold" grpId="0" nodeType="withEffect">
                                  <p:stCondLst>
                                    <p:cond delay="0"/>
                                  </p:stCondLst>
                                  <p:childTnLst>
                                    <p:animMotion origin="layout" path="M -3.47486E-6 2.70414E-6 L -0.36454 0.40643 " pathEditMode="relative" rAng="0" ptsTypes="AA">
                                      <p:cBhvr>
                                        <p:cTn id="16" dur="2000" fill="hold"/>
                                        <p:tgtEl>
                                          <p:spTgt spid="44"/>
                                        </p:tgtEl>
                                        <p:attrNameLst>
                                          <p:attrName>ppt_x</p:attrName>
                                          <p:attrName>ppt_y</p:attrName>
                                        </p:attrNameLst>
                                      </p:cBhvr>
                                      <p:rCtr x="-18234" y="20310"/>
                                    </p:animMotion>
                                  </p:childTnLst>
                                </p:cTn>
                              </p:par>
                              <p:par>
                                <p:cTn id="17" presetID="42" presetClass="path" presetSubtype="0" accel="50000" decel="50000" fill="hold" grpId="0" nodeType="withEffect">
                                  <p:stCondLst>
                                    <p:cond delay="0"/>
                                  </p:stCondLst>
                                  <p:childTnLst>
                                    <p:animMotion origin="layout" path="M 2.55275E-6 1.57067E-6 L -0.20995 0.3065 " pathEditMode="relative" rAng="0" ptsTypes="AA">
                                      <p:cBhvr>
                                        <p:cTn id="18" dur="2000" fill="hold"/>
                                        <p:tgtEl>
                                          <p:spTgt spid="39"/>
                                        </p:tgtEl>
                                        <p:attrNameLst>
                                          <p:attrName>ppt_x</p:attrName>
                                          <p:attrName>ppt_y</p:attrName>
                                        </p:attrNameLst>
                                      </p:cBhvr>
                                      <p:rCtr x="-10498" y="15313"/>
                                    </p:animMotion>
                                  </p:childTnLst>
                                </p:cTn>
                              </p:par>
                              <p:par>
                                <p:cTn id="19" presetID="42" presetClass="path" presetSubtype="0" accel="50000" decel="50000" fill="hold" grpId="0" nodeType="withEffect">
                                  <p:stCondLst>
                                    <p:cond delay="0"/>
                                  </p:stCondLst>
                                  <p:childTnLst>
                                    <p:animMotion origin="layout" path="M -4.20162E-6 1.55679E-6 L -0.23508 0.36595 " pathEditMode="relative" rAng="0" ptsTypes="AA">
                                      <p:cBhvr>
                                        <p:cTn id="20" dur="2000" fill="hold"/>
                                        <p:tgtEl>
                                          <p:spTgt spid="40"/>
                                        </p:tgtEl>
                                        <p:attrNameLst>
                                          <p:attrName>ppt_x</p:attrName>
                                          <p:attrName>ppt_y</p:attrName>
                                        </p:attrNameLst>
                                      </p:cBhvr>
                                      <p:rCtr x="-11761" y="18297"/>
                                    </p:animMotion>
                                  </p:childTnLst>
                                </p:cTn>
                              </p:par>
                              <p:par>
                                <p:cTn id="21" presetID="42" presetClass="path" presetSubtype="0" accel="50000" decel="50000" fill="hold" grpId="0" nodeType="withEffect">
                                  <p:stCondLst>
                                    <p:cond delay="0"/>
                                  </p:stCondLst>
                                  <p:childTnLst>
                                    <p:animMotion origin="layout" path="M -1.41964E-6 4.3257E-7 L -0.19706 0.20958 " pathEditMode="relative" rAng="0" ptsTypes="AA">
                                      <p:cBhvr>
                                        <p:cTn id="22" dur="2000" fill="hold"/>
                                        <p:tgtEl>
                                          <p:spTgt spid="45"/>
                                        </p:tgtEl>
                                        <p:attrNameLst>
                                          <p:attrName>ppt_x</p:attrName>
                                          <p:attrName>ppt_y</p:attrName>
                                        </p:attrNameLst>
                                      </p:cBhvr>
                                      <p:rCtr x="-9859" y="10479"/>
                                    </p:animMotion>
                                  </p:childTnLst>
                                </p:cTn>
                              </p:par>
                              <p:par>
                                <p:cTn id="23" presetID="42" presetClass="path" presetSubtype="0" accel="50000" decel="50000" fill="hold" grpId="0" nodeType="withEffect">
                                  <p:stCondLst>
                                    <p:cond delay="0"/>
                                  </p:stCondLst>
                                  <p:childTnLst>
                                    <p:animMotion origin="layout" path="M 3.40453E-6 -5.08906E-7 L -0.31792 0.29563 " pathEditMode="relative" rAng="0" ptsTypes="AA">
                                      <p:cBhvr>
                                        <p:cTn id="24" dur="2000" fill="hold"/>
                                        <p:tgtEl>
                                          <p:spTgt spid="37"/>
                                        </p:tgtEl>
                                        <p:attrNameLst>
                                          <p:attrName>ppt_x</p:attrName>
                                          <p:attrName>ppt_y</p:attrName>
                                        </p:attrNameLst>
                                      </p:cBhvr>
                                      <p:rCtr x="-15903" y="14781"/>
                                    </p:animMotion>
                                  </p:childTnLst>
                                </p:cTn>
                              </p:par>
                              <p:par>
                                <p:cTn id="25" presetID="42" presetClass="path" presetSubtype="0" accel="50000" decel="50000" fill="hold" grpId="0" nodeType="withEffect">
                                  <p:stCondLst>
                                    <p:cond delay="0"/>
                                  </p:stCondLst>
                                  <p:childTnLst>
                                    <p:animMotion origin="layout" path="M -3.35765E-6 -5.27412E-7 L -0.22024 0.29332 " pathEditMode="relative" rAng="0" ptsTypes="AA">
                                      <p:cBhvr>
                                        <p:cTn id="26" dur="2000" fill="hold"/>
                                        <p:tgtEl>
                                          <p:spTgt spid="41"/>
                                        </p:tgtEl>
                                        <p:attrNameLst>
                                          <p:attrName>ppt_x</p:attrName>
                                          <p:attrName>ppt_y</p:attrName>
                                        </p:attrNameLst>
                                      </p:cBhvr>
                                      <p:rCtr x="-11018" y="14666"/>
                                    </p:animMotion>
                                  </p:childTnLst>
                                </p:cTn>
                              </p:par>
                              <p:par>
                                <p:cTn id="27" presetID="42" presetClass="path" presetSubtype="0" accel="50000" decel="50000" fill="hold" grpId="0" nodeType="withEffect">
                                  <p:stCondLst>
                                    <p:cond delay="0"/>
                                  </p:stCondLst>
                                  <p:childTnLst>
                                    <p:animMotion origin="layout" path="M -2.54493E-6 5.96808E-7 L -0.31036 0.34166 " pathEditMode="relative" rAng="0" ptsTypes="AA">
                                      <p:cBhvr>
                                        <p:cTn id="28" dur="2000" fill="hold"/>
                                        <p:tgtEl>
                                          <p:spTgt spid="42"/>
                                        </p:tgtEl>
                                        <p:attrNameLst>
                                          <p:attrName>ppt_x</p:attrName>
                                          <p:attrName>ppt_y</p:attrName>
                                        </p:attrNameLst>
                                      </p:cBhvr>
                                      <p:rCtr x="-15525" y="17071"/>
                                    </p:animMotion>
                                  </p:childTnLst>
                                </p:cTn>
                              </p:par>
                              <p:par>
                                <p:cTn id="29" presetID="42" presetClass="path" presetSubtype="0" accel="50000" decel="50000" fill="hold" grpId="0" nodeType="withEffect">
                                  <p:stCondLst>
                                    <p:cond delay="0"/>
                                  </p:stCondLst>
                                  <p:childTnLst>
                                    <p:animMotion origin="layout" path="M 2.55275E-6 3.065E-6 L -0.3398 0.18552 " pathEditMode="relative" rAng="0" ptsTypes="AA">
                                      <p:cBhvr>
                                        <p:cTn id="30" dur="2000" fill="hold"/>
                                        <p:tgtEl>
                                          <p:spTgt spid="36"/>
                                        </p:tgtEl>
                                        <p:attrNameLst>
                                          <p:attrName>ppt_x</p:attrName>
                                          <p:attrName>ppt_y</p:attrName>
                                        </p:attrNameLst>
                                      </p:cBhvr>
                                      <p:rCtr x="-16997" y="9276"/>
                                    </p:animMotion>
                                  </p:childTnLst>
                                </p:cTn>
                              </p:par>
                              <p:par>
                                <p:cTn id="31" presetID="42" presetClass="path" presetSubtype="0" accel="50000" decel="50000" fill="hold" grpId="0" nodeType="withEffect">
                                  <p:stCondLst>
                                    <p:cond delay="0"/>
                                  </p:stCondLst>
                                  <p:childTnLst>
                                    <p:animMotion origin="layout" path="M -7.03308E-7 -3.55309E-6 L -0.29487 0.17881 " pathEditMode="relative" rAng="0" ptsTypes="AA">
                                      <p:cBhvr>
                                        <p:cTn id="32" dur="2000" fill="hold"/>
                                        <p:tgtEl>
                                          <p:spTgt spid="43"/>
                                        </p:tgtEl>
                                        <p:attrNameLst>
                                          <p:attrName>ppt_x</p:attrName>
                                          <p:attrName>ppt_y</p:attrName>
                                        </p:attrNameLst>
                                      </p:cBhvr>
                                      <p:rCtr x="-14743" y="89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ZoneTexte 33"/>
          <p:cNvSpPr txBox="1"/>
          <p:nvPr/>
        </p:nvSpPr>
        <p:spPr>
          <a:xfrm>
            <a:off x="4770783" y="2517913"/>
            <a:ext cx="184731" cy="369332"/>
          </a:xfrm>
          <a:prstGeom prst="rect">
            <a:avLst/>
          </a:prstGeom>
          <a:noFill/>
        </p:spPr>
        <p:txBody>
          <a:bodyPr wrap="none" rtlCol="0">
            <a:spAutoFit/>
          </a:bodyPr>
          <a:lstStyle/>
          <a:p>
            <a:endParaRPr lang="en-US"/>
          </a:p>
        </p:txBody>
      </p:sp>
      <p:sp>
        <p:nvSpPr>
          <p:cNvPr id="35" name="ZoneTexte 34"/>
          <p:cNvSpPr txBox="1"/>
          <p:nvPr/>
        </p:nvSpPr>
        <p:spPr>
          <a:xfrm>
            <a:off x="1577009" y="2398643"/>
            <a:ext cx="184731" cy="369332"/>
          </a:xfrm>
          <a:prstGeom prst="rect">
            <a:avLst/>
          </a:prstGeom>
          <a:noFill/>
        </p:spPr>
        <p:txBody>
          <a:bodyPr wrap="none" rtlCol="0">
            <a:spAutoFit/>
          </a:bodyPr>
          <a:lstStyle/>
          <a:p>
            <a:endParaRPr lang="en-US"/>
          </a:p>
        </p:txBody>
      </p:sp>
      <p:sp>
        <p:nvSpPr>
          <p:cNvPr id="3" name="Espace réservé du numéro de diapositive 2"/>
          <p:cNvSpPr>
            <a:spLocks noGrp="1"/>
          </p:cNvSpPr>
          <p:nvPr>
            <p:ph type="sldNum" sz="quarter" idx="12"/>
          </p:nvPr>
        </p:nvSpPr>
        <p:spPr/>
        <p:txBody>
          <a:bodyPr/>
          <a:lstStyle/>
          <a:p>
            <a:fld id="{543FDC9E-F9DA-CF48-B645-34B8899C3AC1}" type="slidenum">
              <a:rPr lang="en-US" smtClean="0"/>
              <a:t>9</a:t>
            </a:fld>
            <a:endParaRPr lang="en-US"/>
          </a:p>
        </p:txBody>
      </p:sp>
      <p:sp>
        <p:nvSpPr>
          <p:cNvPr id="9" name="Titre 1"/>
          <p:cNvSpPr>
            <a:spLocks noGrp="1"/>
          </p:cNvSpPr>
          <p:nvPr>
            <p:ph type="title"/>
          </p:nvPr>
        </p:nvSpPr>
        <p:spPr>
          <a:xfrm>
            <a:off x="1024128" y="585216"/>
            <a:ext cx="6910832" cy="887984"/>
          </a:xfrm>
        </p:spPr>
        <p:txBody>
          <a:bodyPr>
            <a:normAutofit/>
          </a:bodyPr>
          <a:lstStyle/>
          <a:p>
            <a:r>
              <a:rPr lang="en-US" sz="4000" dirty="0">
                <a:cs typeface="Arial" panose="020B0604020202020204" pitchFamily="34" charset="0"/>
              </a:rPr>
              <a:t>Supercritical fluid technology</a:t>
            </a:r>
          </a:p>
        </p:txBody>
      </p:sp>
      <p:grpSp>
        <p:nvGrpSpPr>
          <p:cNvPr id="46" name="Groupe 45"/>
          <p:cNvGrpSpPr/>
          <p:nvPr/>
        </p:nvGrpSpPr>
        <p:grpSpPr>
          <a:xfrm>
            <a:off x="1187212" y="2085340"/>
            <a:ext cx="2257426" cy="4206389"/>
            <a:chOff x="1902802" y="2085340"/>
            <a:chExt cx="2257426" cy="4206389"/>
          </a:xfrm>
        </p:grpSpPr>
        <p:sp>
          <p:nvSpPr>
            <p:cNvPr id="47" name="Organigramme : Disque magnétique 46"/>
            <p:cNvSpPr/>
            <p:nvPr/>
          </p:nvSpPr>
          <p:spPr>
            <a:xfrm>
              <a:off x="1902802" y="2580823"/>
              <a:ext cx="2257426" cy="2657474"/>
            </a:xfrm>
            <a:prstGeom prst="flowChartMagneticDisk">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8" name="ZoneTexte 47"/>
            <p:cNvSpPr txBox="1"/>
            <p:nvPr/>
          </p:nvSpPr>
          <p:spPr>
            <a:xfrm>
              <a:off x="2398790" y="2085340"/>
              <a:ext cx="1271020" cy="369332"/>
            </a:xfrm>
            <a:prstGeom prst="rect">
              <a:avLst/>
            </a:prstGeom>
            <a:noFill/>
            <a:ln>
              <a:solidFill>
                <a:srgbClr val="000000"/>
              </a:solidFill>
            </a:ln>
          </p:spPr>
          <p:txBody>
            <a:bodyPr wrap="square" rtlCol="0">
              <a:spAutoFit/>
            </a:bodyPr>
            <a:lstStyle/>
            <a:p>
              <a:pPr algn="ctr"/>
              <a:r>
                <a:rPr lang="fr-BE" dirty="0" err="1">
                  <a:solidFill>
                    <a:srgbClr val="000000"/>
                  </a:solidFill>
                  <a:latin typeface="Tw Cen MT" panose="020B0602020104020603" pitchFamily="34" charset="0"/>
                </a:rPr>
                <a:t>Reactor</a:t>
              </a:r>
              <a:endParaRPr lang="fr-BE" dirty="0">
                <a:solidFill>
                  <a:srgbClr val="000000"/>
                </a:solidFill>
                <a:latin typeface="Tw Cen MT" panose="020B0602020104020603" pitchFamily="34" charset="0"/>
              </a:endParaRPr>
            </a:p>
          </p:txBody>
        </p:sp>
        <p:grpSp>
          <p:nvGrpSpPr>
            <p:cNvPr id="49" name="Groupe 48"/>
            <p:cNvGrpSpPr/>
            <p:nvPr/>
          </p:nvGrpSpPr>
          <p:grpSpPr>
            <a:xfrm>
              <a:off x="1970346" y="3500252"/>
              <a:ext cx="2122338" cy="2791477"/>
              <a:chOff x="5443635" y="12940365"/>
              <a:chExt cx="5365984" cy="6696276"/>
            </a:xfrm>
          </p:grpSpPr>
          <p:grpSp>
            <p:nvGrpSpPr>
              <p:cNvPr id="61" name="Groupe 60"/>
              <p:cNvGrpSpPr/>
              <p:nvPr/>
            </p:nvGrpSpPr>
            <p:grpSpPr>
              <a:xfrm>
                <a:off x="5443635" y="12940365"/>
                <a:ext cx="5365984" cy="4140810"/>
                <a:chOff x="5443635" y="13088832"/>
                <a:chExt cx="5744738" cy="3994368"/>
              </a:xfrm>
            </p:grpSpPr>
            <p:sp>
              <p:nvSpPr>
                <p:cNvPr id="63" name="Ellipse 62"/>
                <p:cNvSpPr/>
                <p:nvPr/>
              </p:nvSpPr>
              <p:spPr>
                <a:xfrm>
                  <a:off x="5443635" y="13088832"/>
                  <a:ext cx="5744738" cy="3994368"/>
                </a:xfrm>
                <a:prstGeom prst="ellipse">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4" name="Ellipse 63"/>
                <p:cNvSpPr/>
                <p:nvPr/>
              </p:nvSpPr>
              <p:spPr>
                <a:xfrm>
                  <a:off x="7481786" y="13567079"/>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5" name="Ellipse 64"/>
                <p:cNvSpPr/>
                <p:nvPr/>
              </p:nvSpPr>
              <p:spPr>
                <a:xfrm>
                  <a:off x="9010548" y="14867882"/>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6" name="Ellipse 65"/>
                <p:cNvSpPr/>
                <p:nvPr/>
              </p:nvSpPr>
              <p:spPr>
                <a:xfrm>
                  <a:off x="6309619" y="14077587"/>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7" name="Ellipse 66"/>
                <p:cNvSpPr/>
                <p:nvPr/>
              </p:nvSpPr>
              <p:spPr>
                <a:xfrm>
                  <a:off x="10031064" y="15326793"/>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8" name="Ellipse 67"/>
                <p:cNvSpPr/>
                <p:nvPr/>
              </p:nvSpPr>
              <p:spPr>
                <a:xfrm>
                  <a:off x="7040976" y="15056172"/>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9" name="Ellipse 68"/>
                <p:cNvSpPr/>
                <p:nvPr/>
              </p:nvSpPr>
              <p:spPr>
                <a:xfrm>
                  <a:off x="8650548" y="16057587"/>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0" name="Ellipse 69"/>
                <p:cNvSpPr/>
                <p:nvPr/>
              </p:nvSpPr>
              <p:spPr>
                <a:xfrm>
                  <a:off x="9006617" y="13552333"/>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1" name="Ellipse 70"/>
                <p:cNvSpPr/>
                <p:nvPr/>
              </p:nvSpPr>
              <p:spPr>
                <a:xfrm>
                  <a:off x="6147638" y="15047882"/>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2" name="Ellipse 71"/>
                <p:cNvSpPr/>
                <p:nvPr/>
              </p:nvSpPr>
              <p:spPr>
                <a:xfrm>
                  <a:off x="10031064" y="14142582"/>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3" name="Ellipse 72"/>
                <p:cNvSpPr/>
                <p:nvPr/>
              </p:nvSpPr>
              <p:spPr>
                <a:xfrm>
                  <a:off x="7301786" y="16046361"/>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4" name="Ellipse 73"/>
                <p:cNvSpPr/>
                <p:nvPr/>
              </p:nvSpPr>
              <p:spPr>
                <a:xfrm>
                  <a:off x="8033143" y="14437587"/>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5" name="Ellipse 74"/>
                <p:cNvSpPr/>
                <p:nvPr/>
              </p:nvSpPr>
              <p:spPr>
                <a:xfrm>
                  <a:off x="8316004" y="15141213"/>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62" name="ZoneTexte 61"/>
              <p:cNvSpPr txBox="1"/>
              <p:nvPr/>
            </p:nvSpPr>
            <p:spPr>
              <a:xfrm>
                <a:off x="5443635" y="17643221"/>
                <a:ext cx="5365984" cy="1993420"/>
              </a:xfrm>
              <a:prstGeom prst="rect">
                <a:avLst/>
              </a:prstGeom>
              <a:noFill/>
            </p:spPr>
            <p:txBody>
              <a:bodyPr wrap="square" rtlCol="0">
                <a:spAutoFit/>
              </a:bodyPr>
              <a:lstStyle/>
              <a:p>
                <a:pPr algn="ctr"/>
                <a:r>
                  <a:rPr lang="fr-BE" sz="1600" dirty="0" err="1">
                    <a:solidFill>
                      <a:srgbClr val="000000"/>
                    </a:solidFill>
                  </a:rPr>
                  <a:t>Lipids</a:t>
                </a:r>
                <a:r>
                  <a:rPr lang="fr-BE" sz="1600" dirty="0">
                    <a:solidFill>
                      <a:srgbClr val="000000"/>
                    </a:solidFill>
                  </a:rPr>
                  <a:t> in </a:t>
                </a:r>
                <a:r>
                  <a:rPr lang="fr-BE" sz="1600" dirty="0" err="1">
                    <a:solidFill>
                      <a:srgbClr val="000000"/>
                    </a:solidFill>
                  </a:rPr>
                  <a:t>aqueous</a:t>
                </a:r>
                <a:r>
                  <a:rPr lang="fr-BE" sz="1600" dirty="0">
                    <a:solidFill>
                      <a:srgbClr val="000000"/>
                    </a:solidFill>
                  </a:rPr>
                  <a:t> buffer in </a:t>
                </a:r>
                <a:r>
                  <a:rPr lang="fr-BE" sz="1600" dirty="0" err="1">
                    <a:solidFill>
                      <a:srgbClr val="000000"/>
                    </a:solidFill>
                  </a:rPr>
                  <a:t>supercritical</a:t>
                </a:r>
                <a:r>
                  <a:rPr lang="fr-BE" sz="1600" dirty="0">
                    <a:solidFill>
                      <a:srgbClr val="000000"/>
                    </a:solidFill>
                  </a:rPr>
                  <a:t> conditions</a:t>
                </a:r>
              </a:p>
            </p:txBody>
          </p:sp>
        </p:grpSp>
        <p:sp>
          <p:nvSpPr>
            <p:cNvPr id="50" name="Ellipse 49"/>
            <p:cNvSpPr/>
            <p:nvPr/>
          </p:nvSpPr>
          <p:spPr>
            <a:xfrm>
              <a:off x="2970142" y="3805276"/>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1" name="Ellipse 50"/>
            <p:cNvSpPr/>
            <p:nvPr/>
          </p:nvSpPr>
          <p:spPr>
            <a:xfrm>
              <a:off x="3863683" y="4196505"/>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2" name="Ellipse 51"/>
            <p:cNvSpPr/>
            <p:nvPr/>
          </p:nvSpPr>
          <p:spPr>
            <a:xfrm>
              <a:off x="3505475" y="4785820"/>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3" name="Ellipse 52"/>
            <p:cNvSpPr/>
            <p:nvPr/>
          </p:nvSpPr>
          <p:spPr>
            <a:xfrm>
              <a:off x="3288108" y="4000643"/>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4" name="Ellipse 53"/>
            <p:cNvSpPr/>
            <p:nvPr/>
          </p:nvSpPr>
          <p:spPr>
            <a:xfrm>
              <a:off x="2799168" y="4542774"/>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5" name="Ellipse 54"/>
            <p:cNvSpPr/>
            <p:nvPr/>
          </p:nvSpPr>
          <p:spPr>
            <a:xfrm>
              <a:off x="2642169" y="4021761"/>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6" name="Ellipse 55"/>
            <p:cNvSpPr/>
            <p:nvPr/>
          </p:nvSpPr>
          <p:spPr>
            <a:xfrm>
              <a:off x="2351737" y="4705947"/>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7" name="Ellipse 56"/>
            <p:cNvSpPr/>
            <p:nvPr/>
          </p:nvSpPr>
          <p:spPr>
            <a:xfrm>
              <a:off x="2938362" y="4946379"/>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8" name="Ellipse 57"/>
            <p:cNvSpPr/>
            <p:nvPr/>
          </p:nvSpPr>
          <p:spPr>
            <a:xfrm>
              <a:off x="2475241" y="3800583"/>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9" name="Ellipse 58"/>
            <p:cNvSpPr/>
            <p:nvPr/>
          </p:nvSpPr>
          <p:spPr>
            <a:xfrm>
              <a:off x="3291782" y="4547793"/>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0" name="Ellipse 59"/>
            <p:cNvSpPr/>
            <p:nvPr/>
          </p:nvSpPr>
          <p:spPr>
            <a:xfrm>
              <a:off x="2789821" y="4317038"/>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76" name="Flèche droite 75"/>
          <p:cNvSpPr/>
          <p:nvPr/>
        </p:nvSpPr>
        <p:spPr>
          <a:xfrm>
            <a:off x="4015470" y="3610610"/>
            <a:ext cx="834887" cy="524536"/>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BE"/>
          </a:p>
        </p:txBody>
      </p:sp>
      <p:grpSp>
        <p:nvGrpSpPr>
          <p:cNvPr id="154" name="Groupe 153"/>
          <p:cNvGrpSpPr/>
          <p:nvPr/>
        </p:nvGrpSpPr>
        <p:grpSpPr>
          <a:xfrm>
            <a:off x="9337168" y="5086916"/>
            <a:ext cx="2342856" cy="1058362"/>
            <a:chOff x="9337168" y="5086916"/>
            <a:chExt cx="2342856" cy="1058362"/>
          </a:xfrm>
        </p:grpSpPr>
        <p:sp>
          <p:nvSpPr>
            <p:cNvPr id="155" name="Rectangle 154"/>
            <p:cNvSpPr/>
            <p:nvPr/>
          </p:nvSpPr>
          <p:spPr>
            <a:xfrm>
              <a:off x="9389900" y="5096739"/>
              <a:ext cx="2075244" cy="10257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6" name="ZoneTexte 155"/>
            <p:cNvSpPr txBox="1"/>
            <p:nvPr/>
          </p:nvSpPr>
          <p:spPr>
            <a:xfrm>
              <a:off x="9337168" y="5086916"/>
              <a:ext cx="1869146" cy="584775"/>
            </a:xfrm>
            <a:prstGeom prst="rect">
              <a:avLst/>
            </a:prstGeom>
            <a:noFill/>
          </p:spPr>
          <p:txBody>
            <a:bodyPr wrap="square" rtlCol="0">
              <a:spAutoFit/>
            </a:bodyPr>
            <a:lstStyle/>
            <a:p>
              <a:r>
                <a:rPr lang="fr-BE" sz="1400" dirty="0" err="1"/>
                <a:t>Legend</a:t>
              </a:r>
              <a:r>
                <a:rPr lang="fr-BE" sz="1400" dirty="0"/>
                <a:t> </a:t>
              </a:r>
            </a:p>
            <a:p>
              <a:endParaRPr lang="fr-BE" dirty="0"/>
            </a:p>
          </p:txBody>
        </p:sp>
        <p:sp>
          <p:nvSpPr>
            <p:cNvPr id="157" name="Ellipse 156"/>
            <p:cNvSpPr/>
            <p:nvPr/>
          </p:nvSpPr>
          <p:spPr>
            <a:xfrm>
              <a:off x="9451322" y="5400941"/>
              <a:ext cx="132999" cy="155575"/>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58" name="Connecteur droit avec flèche 157"/>
            <p:cNvCxnSpPr/>
            <p:nvPr/>
          </p:nvCxnSpPr>
          <p:spPr>
            <a:xfrm>
              <a:off x="9846772" y="5486236"/>
              <a:ext cx="22219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9" name="ZoneTexte 158"/>
            <p:cNvSpPr txBox="1"/>
            <p:nvPr/>
          </p:nvSpPr>
          <p:spPr>
            <a:xfrm>
              <a:off x="10148001" y="5340228"/>
              <a:ext cx="1229527" cy="276999"/>
            </a:xfrm>
            <a:prstGeom prst="rect">
              <a:avLst/>
            </a:prstGeom>
            <a:noFill/>
          </p:spPr>
          <p:txBody>
            <a:bodyPr wrap="square" rtlCol="0">
              <a:spAutoFit/>
            </a:bodyPr>
            <a:lstStyle/>
            <a:p>
              <a:r>
                <a:rPr lang="fr-BE" sz="1200" dirty="0" err="1"/>
                <a:t>Phospholipid</a:t>
              </a:r>
              <a:endParaRPr lang="fr-BE" sz="1200" dirty="0"/>
            </a:p>
          </p:txBody>
        </p:sp>
        <p:sp>
          <p:nvSpPr>
            <p:cNvPr id="160" name="Ellipse 159"/>
            <p:cNvSpPr/>
            <p:nvPr/>
          </p:nvSpPr>
          <p:spPr>
            <a:xfrm>
              <a:off x="9453423" y="5766796"/>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61" name="Connecteur droit avec flèche 160"/>
            <p:cNvCxnSpPr/>
            <p:nvPr/>
          </p:nvCxnSpPr>
          <p:spPr>
            <a:xfrm>
              <a:off x="9846771" y="5815889"/>
              <a:ext cx="22219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2" name="ZoneTexte 161"/>
            <p:cNvSpPr txBox="1"/>
            <p:nvPr/>
          </p:nvSpPr>
          <p:spPr>
            <a:xfrm>
              <a:off x="10147898" y="5617227"/>
              <a:ext cx="1532126" cy="276999"/>
            </a:xfrm>
            <a:prstGeom prst="rect">
              <a:avLst/>
            </a:prstGeom>
            <a:noFill/>
          </p:spPr>
          <p:txBody>
            <a:bodyPr wrap="square" rtlCol="0">
              <a:spAutoFit/>
            </a:bodyPr>
            <a:lstStyle/>
            <a:p>
              <a:r>
                <a:rPr lang="fr-BE" sz="1200" dirty="0" err="1"/>
                <a:t>Supercritical</a:t>
              </a:r>
              <a:r>
                <a:rPr lang="fr-BE" sz="1200" dirty="0"/>
                <a:t> CO</a:t>
              </a:r>
              <a:r>
                <a:rPr lang="fr-BE" sz="1200" baseline="-25000" dirty="0"/>
                <a:t>2</a:t>
              </a:r>
            </a:p>
          </p:txBody>
        </p:sp>
        <p:sp>
          <p:nvSpPr>
            <p:cNvPr id="163" name="Ellipse 162"/>
            <p:cNvSpPr/>
            <p:nvPr/>
          </p:nvSpPr>
          <p:spPr>
            <a:xfrm>
              <a:off x="9414435" y="5950256"/>
              <a:ext cx="388887" cy="17224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64" name="Connecteur droit avec flèche 163"/>
            <p:cNvCxnSpPr/>
            <p:nvPr/>
          </p:nvCxnSpPr>
          <p:spPr>
            <a:xfrm>
              <a:off x="9853695" y="6037720"/>
              <a:ext cx="22219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5" name="ZoneTexte 164"/>
            <p:cNvSpPr txBox="1"/>
            <p:nvPr/>
          </p:nvSpPr>
          <p:spPr>
            <a:xfrm>
              <a:off x="10134878" y="5868279"/>
              <a:ext cx="1532126" cy="276999"/>
            </a:xfrm>
            <a:prstGeom prst="rect">
              <a:avLst/>
            </a:prstGeom>
            <a:noFill/>
          </p:spPr>
          <p:txBody>
            <a:bodyPr wrap="square" rtlCol="0">
              <a:spAutoFit/>
            </a:bodyPr>
            <a:lstStyle/>
            <a:p>
              <a:r>
                <a:rPr lang="fr-BE" sz="1200" dirty="0" err="1"/>
                <a:t>Aqueous</a:t>
              </a:r>
              <a:r>
                <a:rPr lang="fr-BE" sz="1200" dirty="0"/>
                <a:t> buffer</a:t>
              </a:r>
              <a:endParaRPr lang="fr-BE" sz="1200" baseline="-25000" dirty="0"/>
            </a:p>
          </p:txBody>
        </p:sp>
      </p:grpSp>
      <p:sp>
        <p:nvSpPr>
          <p:cNvPr id="166" name="Espace réservé du contenu 8"/>
          <p:cNvSpPr txBox="1">
            <a:spLocks/>
          </p:cNvSpPr>
          <p:nvPr/>
        </p:nvSpPr>
        <p:spPr>
          <a:xfrm>
            <a:off x="3307724" y="1325638"/>
            <a:ext cx="5388601" cy="400110"/>
          </a:xfrm>
          <a:prstGeom prst="rect">
            <a:avLst/>
          </a:prstGeom>
          <a:noFill/>
        </p:spPr>
        <p:txBody>
          <a:bodyPr vert="horz" wrap="square" lIns="45720" tIns="45720" rIns="45720" bIns="45720" rtlCol="0">
            <a:spAutoFit/>
          </a:bodyPr>
          <a:lstStyle>
            <a:lvl1pPr marL="0" indent="0" algn="l" defTabSz="914400" rtl="0" eaLnBrk="1" latinLnBrk="0" hangingPunct="1">
              <a:lnSpc>
                <a:spcPct val="100000"/>
              </a:lnSpc>
              <a:spcBef>
                <a:spcPts val="1200"/>
              </a:spcBef>
              <a:spcAft>
                <a:spcPts val="200"/>
              </a:spcAft>
              <a:buClr>
                <a:schemeClr val="accent1"/>
              </a:buClr>
              <a:buSzPct val="100000"/>
              <a:buFontTx/>
              <a:buNone/>
              <a:defRPr sz="2400" kern="1200">
                <a:solidFill>
                  <a:schemeClr val="tx1"/>
                </a:solidFill>
                <a:latin typeface="+mn-lt"/>
                <a:ea typeface="+mn-ea"/>
                <a:cs typeface="+mn-cs"/>
              </a:defRPr>
            </a:lvl1pPr>
            <a:lvl2pPr marL="128016" indent="0" algn="l" defTabSz="914400" rtl="0" eaLnBrk="1" latinLnBrk="0" hangingPunct="1">
              <a:lnSpc>
                <a:spcPct val="100000"/>
              </a:lnSpc>
              <a:spcBef>
                <a:spcPts val="200"/>
              </a:spcBef>
              <a:spcAft>
                <a:spcPts val="400"/>
              </a:spcAft>
              <a:buClr>
                <a:schemeClr val="accent1"/>
              </a:buClr>
              <a:buFontTx/>
              <a:buNone/>
              <a:defRPr sz="2000" kern="1200">
                <a:solidFill>
                  <a:schemeClr val="tx1"/>
                </a:solidFill>
                <a:latin typeface="+mn-lt"/>
                <a:ea typeface="+mn-ea"/>
                <a:cs typeface="+mn-cs"/>
              </a:defRPr>
            </a:lvl2pPr>
            <a:lvl3pPr marL="310896" indent="0" algn="l" defTabSz="914400" rtl="0" eaLnBrk="1" latinLnBrk="0" hangingPunct="1">
              <a:lnSpc>
                <a:spcPct val="100000"/>
              </a:lnSpc>
              <a:spcBef>
                <a:spcPts val="200"/>
              </a:spcBef>
              <a:spcAft>
                <a:spcPts val="400"/>
              </a:spcAft>
              <a:buClr>
                <a:schemeClr val="accent1"/>
              </a:buClr>
              <a:buFontTx/>
              <a:buNone/>
              <a:defRPr sz="1600" kern="1200">
                <a:solidFill>
                  <a:schemeClr val="tx1"/>
                </a:solidFill>
                <a:latin typeface="+mn-lt"/>
                <a:ea typeface="+mn-ea"/>
                <a:cs typeface="+mn-cs"/>
              </a:defRPr>
            </a:lvl3pPr>
            <a:lvl4pPr marL="457200" indent="0" algn="l" defTabSz="914400" rtl="0" eaLnBrk="1" latinLnBrk="0" hangingPunct="1">
              <a:lnSpc>
                <a:spcPct val="100000"/>
              </a:lnSpc>
              <a:spcBef>
                <a:spcPts val="200"/>
              </a:spcBef>
              <a:spcAft>
                <a:spcPts val="400"/>
              </a:spcAft>
              <a:buClr>
                <a:schemeClr val="accent1"/>
              </a:buClr>
              <a:buFontTx/>
              <a:buNone/>
              <a:defRPr sz="1600" kern="1200">
                <a:solidFill>
                  <a:schemeClr val="tx1"/>
                </a:solidFill>
                <a:latin typeface="+mn-lt"/>
                <a:ea typeface="+mn-ea"/>
                <a:cs typeface="+mn-cs"/>
              </a:defRPr>
            </a:lvl4pPr>
            <a:lvl5pPr marL="640080" indent="0" algn="l" defTabSz="914400" rtl="0" eaLnBrk="1" latinLnBrk="0" hangingPunct="1">
              <a:lnSpc>
                <a:spcPct val="100000"/>
              </a:lnSpc>
              <a:spcBef>
                <a:spcPts val="200"/>
              </a:spcBef>
              <a:spcAft>
                <a:spcPts val="400"/>
              </a:spcAft>
              <a:buClr>
                <a:schemeClr val="accent1"/>
              </a:buClr>
              <a:buFontTx/>
              <a:buNone/>
              <a:defRPr sz="16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r>
              <a:rPr lang="fr-BE" sz="2000" b="1" dirty="0" err="1">
                <a:solidFill>
                  <a:schemeClr val="accent5">
                    <a:lumMod val="60000"/>
                    <a:lumOff val="40000"/>
                  </a:schemeClr>
                </a:solidFill>
                <a:sym typeface="Wingdings"/>
              </a:rPr>
              <a:t>Supercritical</a:t>
            </a:r>
            <a:r>
              <a:rPr lang="fr-BE" sz="2000" b="1" dirty="0">
                <a:solidFill>
                  <a:schemeClr val="accent5">
                    <a:lumMod val="60000"/>
                    <a:lumOff val="40000"/>
                  </a:schemeClr>
                </a:solidFill>
                <a:sym typeface="Wingdings"/>
              </a:rPr>
              <a:t> CO</a:t>
            </a:r>
            <a:r>
              <a:rPr lang="fr-BE" sz="2000" b="1" baseline="-25000" dirty="0">
                <a:solidFill>
                  <a:schemeClr val="accent5">
                    <a:lumMod val="60000"/>
                    <a:lumOff val="40000"/>
                  </a:schemeClr>
                </a:solidFill>
                <a:sym typeface="Wingdings"/>
              </a:rPr>
              <a:t>2 </a:t>
            </a:r>
            <a:r>
              <a:rPr lang="fr-BE" sz="2000" b="1" dirty="0">
                <a:solidFill>
                  <a:schemeClr val="accent5">
                    <a:lumMod val="60000"/>
                    <a:lumOff val="40000"/>
                  </a:schemeClr>
                </a:solidFill>
                <a:sym typeface="Wingdings"/>
              </a:rPr>
              <a:t>as a </a:t>
            </a:r>
            <a:r>
              <a:rPr lang="fr-BE" sz="2000" b="1" dirty="0" err="1">
                <a:solidFill>
                  <a:schemeClr val="accent5">
                    <a:lumMod val="60000"/>
                    <a:lumOff val="40000"/>
                  </a:schemeClr>
                </a:solidFill>
                <a:sym typeface="Wingdings"/>
              </a:rPr>
              <a:t>dispersing</a:t>
            </a:r>
            <a:r>
              <a:rPr lang="fr-BE" sz="2000" b="1" dirty="0">
                <a:solidFill>
                  <a:schemeClr val="accent5">
                    <a:lumMod val="60000"/>
                    <a:lumOff val="40000"/>
                  </a:schemeClr>
                </a:solidFill>
                <a:sym typeface="Wingdings"/>
              </a:rPr>
              <a:t> agent</a:t>
            </a:r>
            <a:r>
              <a:rPr lang="fr-BE" sz="2000" b="1" baseline="-25000" dirty="0">
                <a:solidFill>
                  <a:schemeClr val="accent5">
                    <a:lumMod val="60000"/>
                    <a:lumOff val="40000"/>
                  </a:schemeClr>
                </a:solidFill>
                <a:sym typeface="Wingdings"/>
              </a:rPr>
              <a:t> </a:t>
            </a:r>
            <a:endParaRPr lang="fr-BE" sz="2000" b="1" baseline="-25000" dirty="0">
              <a:solidFill>
                <a:schemeClr val="accent5">
                  <a:lumMod val="60000"/>
                  <a:lumOff val="40000"/>
                </a:schemeClr>
              </a:solidFill>
            </a:endParaRPr>
          </a:p>
        </p:txBody>
      </p:sp>
      <p:grpSp>
        <p:nvGrpSpPr>
          <p:cNvPr id="2" name="Groupe 1"/>
          <p:cNvGrpSpPr/>
          <p:nvPr/>
        </p:nvGrpSpPr>
        <p:grpSpPr>
          <a:xfrm>
            <a:off x="5533415" y="2057713"/>
            <a:ext cx="2257426" cy="4206390"/>
            <a:chOff x="5533415" y="2057713"/>
            <a:chExt cx="2257426" cy="4206390"/>
          </a:xfrm>
        </p:grpSpPr>
        <p:grpSp>
          <p:nvGrpSpPr>
            <p:cNvPr id="77" name="Groupe 76"/>
            <p:cNvGrpSpPr/>
            <p:nvPr/>
          </p:nvGrpSpPr>
          <p:grpSpPr>
            <a:xfrm>
              <a:off x="5533415" y="2057713"/>
              <a:ext cx="2257426" cy="4206390"/>
              <a:chOff x="1902802" y="2085340"/>
              <a:chExt cx="2257426" cy="4206390"/>
            </a:xfrm>
          </p:grpSpPr>
          <p:sp>
            <p:nvSpPr>
              <p:cNvPr id="78" name="Organigramme : Disque magnétique 77"/>
              <p:cNvSpPr/>
              <p:nvPr/>
            </p:nvSpPr>
            <p:spPr>
              <a:xfrm>
                <a:off x="1902802" y="2580823"/>
                <a:ext cx="2257426" cy="2657474"/>
              </a:xfrm>
              <a:prstGeom prst="flowChartMagneticDisk">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9" name="ZoneTexte 78"/>
              <p:cNvSpPr txBox="1"/>
              <p:nvPr/>
            </p:nvSpPr>
            <p:spPr>
              <a:xfrm>
                <a:off x="2398790" y="2085340"/>
                <a:ext cx="1271020" cy="369332"/>
              </a:xfrm>
              <a:prstGeom prst="rect">
                <a:avLst/>
              </a:prstGeom>
              <a:noFill/>
              <a:ln>
                <a:solidFill>
                  <a:srgbClr val="000000"/>
                </a:solidFill>
              </a:ln>
            </p:spPr>
            <p:txBody>
              <a:bodyPr wrap="square" rtlCol="0">
                <a:spAutoFit/>
              </a:bodyPr>
              <a:lstStyle/>
              <a:p>
                <a:pPr algn="ctr"/>
                <a:r>
                  <a:rPr lang="fr-BE" dirty="0" err="1">
                    <a:solidFill>
                      <a:srgbClr val="000000"/>
                    </a:solidFill>
                    <a:latin typeface="Tw Cen MT" panose="020B0602020104020603" pitchFamily="34" charset="0"/>
                  </a:rPr>
                  <a:t>Reactor</a:t>
                </a:r>
                <a:endParaRPr lang="fr-BE" dirty="0">
                  <a:solidFill>
                    <a:srgbClr val="000000"/>
                  </a:solidFill>
                  <a:latin typeface="Tw Cen MT" panose="020B0602020104020603" pitchFamily="34" charset="0"/>
                </a:endParaRPr>
              </a:p>
            </p:txBody>
          </p:sp>
          <p:grpSp>
            <p:nvGrpSpPr>
              <p:cNvPr id="80" name="Groupe 79"/>
              <p:cNvGrpSpPr/>
              <p:nvPr/>
            </p:nvGrpSpPr>
            <p:grpSpPr>
              <a:xfrm>
                <a:off x="1970346" y="3508204"/>
                <a:ext cx="2122338" cy="2783526"/>
                <a:chOff x="5443635" y="12959439"/>
                <a:chExt cx="5365984" cy="6677201"/>
              </a:xfrm>
            </p:grpSpPr>
            <p:grpSp>
              <p:nvGrpSpPr>
                <p:cNvPr id="93" name="Groupe 92"/>
                <p:cNvGrpSpPr/>
                <p:nvPr/>
              </p:nvGrpSpPr>
              <p:grpSpPr>
                <a:xfrm>
                  <a:off x="5443635" y="12959439"/>
                  <a:ext cx="5365984" cy="4140810"/>
                  <a:chOff x="5443635" y="13107231"/>
                  <a:chExt cx="5744738" cy="3994368"/>
                </a:xfrm>
              </p:grpSpPr>
              <p:sp>
                <p:nvSpPr>
                  <p:cNvPr id="95" name="Ellipse 94"/>
                  <p:cNvSpPr/>
                  <p:nvPr/>
                </p:nvSpPr>
                <p:spPr>
                  <a:xfrm>
                    <a:off x="5443635" y="13107231"/>
                    <a:ext cx="5744738" cy="3994368"/>
                  </a:xfrm>
                  <a:prstGeom prst="ellipse">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6" name="Ellipse 95"/>
                  <p:cNvSpPr/>
                  <p:nvPr/>
                </p:nvSpPr>
                <p:spPr>
                  <a:xfrm>
                    <a:off x="7481786" y="13567079"/>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7" name="Ellipse 96"/>
                  <p:cNvSpPr/>
                  <p:nvPr/>
                </p:nvSpPr>
                <p:spPr>
                  <a:xfrm>
                    <a:off x="9010548" y="14867882"/>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8" name="Ellipse 97"/>
                  <p:cNvSpPr/>
                  <p:nvPr/>
                </p:nvSpPr>
                <p:spPr>
                  <a:xfrm>
                    <a:off x="6309619" y="14077587"/>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9" name="Ellipse 98"/>
                  <p:cNvSpPr/>
                  <p:nvPr/>
                </p:nvSpPr>
                <p:spPr>
                  <a:xfrm>
                    <a:off x="10031064" y="15326793"/>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0" name="Ellipse 99"/>
                  <p:cNvSpPr/>
                  <p:nvPr/>
                </p:nvSpPr>
                <p:spPr>
                  <a:xfrm>
                    <a:off x="7040976" y="15056172"/>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1" name="Ellipse 100"/>
                  <p:cNvSpPr/>
                  <p:nvPr/>
                </p:nvSpPr>
                <p:spPr>
                  <a:xfrm>
                    <a:off x="8650548" y="16057587"/>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2" name="Ellipse 101"/>
                  <p:cNvSpPr/>
                  <p:nvPr/>
                </p:nvSpPr>
                <p:spPr>
                  <a:xfrm>
                    <a:off x="9006617" y="13552333"/>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3" name="Ellipse 102"/>
                  <p:cNvSpPr/>
                  <p:nvPr/>
                </p:nvSpPr>
                <p:spPr>
                  <a:xfrm>
                    <a:off x="6147638" y="15047882"/>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4" name="Ellipse 103"/>
                  <p:cNvSpPr/>
                  <p:nvPr/>
                </p:nvSpPr>
                <p:spPr>
                  <a:xfrm>
                    <a:off x="10031064" y="14142582"/>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5" name="Ellipse 104"/>
                  <p:cNvSpPr/>
                  <p:nvPr/>
                </p:nvSpPr>
                <p:spPr>
                  <a:xfrm>
                    <a:off x="7301786" y="16046361"/>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6" name="Ellipse 105"/>
                  <p:cNvSpPr/>
                  <p:nvPr/>
                </p:nvSpPr>
                <p:spPr>
                  <a:xfrm>
                    <a:off x="8033143" y="14437587"/>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7" name="Ellipse 106"/>
                  <p:cNvSpPr/>
                  <p:nvPr/>
                </p:nvSpPr>
                <p:spPr>
                  <a:xfrm>
                    <a:off x="8316004" y="15141213"/>
                    <a:ext cx="360000" cy="3600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94" name="ZoneTexte 93"/>
                <p:cNvSpPr txBox="1"/>
                <p:nvPr/>
              </p:nvSpPr>
              <p:spPr>
                <a:xfrm>
                  <a:off x="5443635" y="17643221"/>
                  <a:ext cx="5365984" cy="1993419"/>
                </a:xfrm>
                <a:prstGeom prst="rect">
                  <a:avLst/>
                </a:prstGeom>
                <a:noFill/>
              </p:spPr>
              <p:txBody>
                <a:bodyPr wrap="square" rtlCol="0">
                  <a:spAutoFit/>
                </a:bodyPr>
                <a:lstStyle/>
                <a:p>
                  <a:pPr algn="ctr"/>
                  <a:r>
                    <a:rPr lang="fr-BE" sz="1600" dirty="0" err="1">
                      <a:solidFill>
                        <a:srgbClr val="000000"/>
                      </a:solidFill>
                    </a:rPr>
                    <a:t>Lipids</a:t>
                  </a:r>
                  <a:r>
                    <a:rPr lang="fr-BE" sz="1600" dirty="0">
                      <a:solidFill>
                        <a:srgbClr val="000000"/>
                      </a:solidFill>
                    </a:rPr>
                    <a:t> in </a:t>
                  </a:r>
                  <a:r>
                    <a:rPr lang="fr-BE" sz="1600" dirty="0" err="1">
                      <a:solidFill>
                        <a:srgbClr val="000000"/>
                      </a:solidFill>
                    </a:rPr>
                    <a:t>aqueous</a:t>
                  </a:r>
                  <a:r>
                    <a:rPr lang="fr-BE" sz="1600" dirty="0">
                      <a:solidFill>
                        <a:srgbClr val="000000"/>
                      </a:solidFill>
                    </a:rPr>
                    <a:t> buffer in </a:t>
                  </a:r>
                  <a:r>
                    <a:rPr lang="fr-BE" sz="1600" dirty="0" err="1">
                      <a:solidFill>
                        <a:srgbClr val="000000"/>
                      </a:solidFill>
                    </a:rPr>
                    <a:t>supercritical</a:t>
                  </a:r>
                  <a:r>
                    <a:rPr lang="fr-BE" sz="1600" dirty="0">
                      <a:solidFill>
                        <a:srgbClr val="000000"/>
                      </a:solidFill>
                    </a:rPr>
                    <a:t> conditions</a:t>
                  </a:r>
                </a:p>
              </p:txBody>
            </p:sp>
          </p:grpSp>
          <p:sp>
            <p:nvSpPr>
              <p:cNvPr id="81" name="Ellipse 80"/>
              <p:cNvSpPr/>
              <p:nvPr/>
            </p:nvSpPr>
            <p:spPr>
              <a:xfrm>
                <a:off x="2836792" y="3805276"/>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2" name="Ellipse 81"/>
              <p:cNvSpPr/>
              <p:nvPr/>
            </p:nvSpPr>
            <p:spPr>
              <a:xfrm>
                <a:off x="3739858" y="4072680"/>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3" name="Ellipse 82"/>
              <p:cNvSpPr/>
              <p:nvPr/>
            </p:nvSpPr>
            <p:spPr>
              <a:xfrm>
                <a:off x="3610250" y="4604845"/>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4" name="Ellipse 83"/>
              <p:cNvSpPr/>
              <p:nvPr/>
            </p:nvSpPr>
            <p:spPr>
              <a:xfrm>
                <a:off x="3288108" y="3857768"/>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5" name="Ellipse 84"/>
              <p:cNvSpPr/>
              <p:nvPr/>
            </p:nvSpPr>
            <p:spPr>
              <a:xfrm>
                <a:off x="2230433" y="4504918"/>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6" name="Ellipse 85"/>
              <p:cNvSpPr/>
              <p:nvPr/>
            </p:nvSpPr>
            <p:spPr>
              <a:xfrm>
                <a:off x="2947462" y="4525972"/>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7" name="Ellipse 86"/>
              <p:cNvSpPr/>
              <p:nvPr/>
            </p:nvSpPr>
            <p:spPr>
              <a:xfrm>
                <a:off x="2523187" y="4839297"/>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8" name="Ellipse 87"/>
              <p:cNvSpPr/>
              <p:nvPr/>
            </p:nvSpPr>
            <p:spPr>
              <a:xfrm>
                <a:off x="3081237" y="4927329"/>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9" name="Ellipse 88"/>
              <p:cNvSpPr/>
              <p:nvPr/>
            </p:nvSpPr>
            <p:spPr>
              <a:xfrm>
                <a:off x="2380113" y="3834380"/>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0" name="Ellipse 89"/>
              <p:cNvSpPr/>
              <p:nvPr/>
            </p:nvSpPr>
            <p:spPr>
              <a:xfrm>
                <a:off x="3291782" y="4423968"/>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1" name="Ellipse 90"/>
              <p:cNvSpPr/>
              <p:nvPr/>
            </p:nvSpPr>
            <p:spPr>
              <a:xfrm>
                <a:off x="2597353" y="4499148"/>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2" name="ZoneTexte 91"/>
              <p:cNvSpPr txBox="1"/>
              <p:nvPr/>
            </p:nvSpPr>
            <p:spPr>
              <a:xfrm>
                <a:off x="2664590" y="2869772"/>
                <a:ext cx="756517" cy="338554"/>
              </a:xfrm>
              <a:prstGeom prst="rect">
                <a:avLst/>
              </a:prstGeom>
              <a:noFill/>
              <a:ln>
                <a:noFill/>
              </a:ln>
            </p:spPr>
            <p:txBody>
              <a:bodyPr wrap="square" rtlCol="0">
                <a:spAutoFit/>
              </a:bodyPr>
              <a:lstStyle/>
              <a:p>
                <a:r>
                  <a:rPr lang="fr-BE" sz="1600" dirty="0" err="1">
                    <a:solidFill>
                      <a:srgbClr val="000000"/>
                    </a:solidFill>
                    <a:latin typeface="Tw Cen MT" panose="020B0602020104020603" pitchFamily="34" charset="0"/>
                  </a:rPr>
                  <a:t>sc</a:t>
                </a:r>
                <a:r>
                  <a:rPr lang="fr-BE" sz="1600" dirty="0">
                    <a:solidFill>
                      <a:srgbClr val="000000"/>
                    </a:solidFill>
                    <a:latin typeface="Tw Cen MT" panose="020B0602020104020603" pitchFamily="34" charset="0"/>
                  </a:rPr>
                  <a:t> CO</a:t>
                </a:r>
                <a:r>
                  <a:rPr lang="fr-BE" sz="1600" baseline="-25000" dirty="0">
                    <a:solidFill>
                      <a:srgbClr val="000000"/>
                    </a:solidFill>
                    <a:latin typeface="Tw Cen MT" panose="020B0602020104020603" pitchFamily="34" charset="0"/>
                  </a:rPr>
                  <a:t>2</a:t>
                </a:r>
              </a:p>
            </p:txBody>
          </p:sp>
        </p:grpSp>
        <p:sp>
          <p:nvSpPr>
            <p:cNvPr id="167" name="Ellipse 166"/>
            <p:cNvSpPr/>
            <p:nvPr/>
          </p:nvSpPr>
          <p:spPr>
            <a:xfrm>
              <a:off x="6425182" y="4146534"/>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nvGrpSpPr>
          <p:cNvPr id="108" name="Groupe 107"/>
          <p:cNvGrpSpPr/>
          <p:nvPr/>
        </p:nvGrpSpPr>
        <p:grpSpPr>
          <a:xfrm>
            <a:off x="6843055" y="1765190"/>
            <a:ext cx="4887333" cy="3150170"/>
            <a:chOff x="6843055" y="1765190"/>
            <a:chExt cx="4887333" cy="3150170"/>
          </a:xfrm>
        </p:grpSpPr>
        <p:grpSp>
          <p:nvGrpSpPr>
            <p:cNvPr id="109" name="Groupe 108"/>
            <p:cNvGrpSpPr/>
            <p:nvPr/>
          </p:nvGrpSpPr>
          <p:grpSpPr>
            <a:xfrm>
              <a:off x="6843055" y="1765190"/>
              <a:ext cx="4887333" cy="2395721"/>
              <a:chOff x="6803851" y="3791939"/>
              <a:chExt cx="4887333" cy="2395721"/>
            </a:xfrm>
          </p:grpSpPr>
          <p:grpSp>
            <p:nvGrpSpPr>
              <p:cNvPr id="111" name="Groupe 110"/>
              <p:cNvGrpSpPr/>
              <p:nvPr/>
            </p:nvGrpSpPr>
            <p:grpSpPr>
              <a:xfrm>
                <a:off x="6803851" y="3791939"/>
                <a:ext cx="4887333" cy="2395721"/>
                <a:chOff x="6774009" y="3019134"/>
                <a:chExt cx="4887333" cy="2395721"/>
              </a:xfrm>
            </p:grpSpPr>
            <p:grpSp>
              <p:nvGrpSpPr>
                <p:cNvPr id="123" name="Groupe 122"/>
                <p:cNvGrpSpPr/>
                <p:nvPr/>
              </p:nvGrpSpPr>
              <p:grpSpPr>
                <a:xfrm>
                  <a:off x="10610136" y="3692511"/>
                  <a:ext cx="278198" cy="966754"/>
                  <a:chOff x="9022997" y="1606163"/>
                  <a:chExt cx="308521" cy="1295927"/>
                </a:xfrm>
              </p:grpSpPr>
              <p:pic>
                <p:nvPicPr>
                  <p:cNvPr id="152" name="Image 1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5297" y="1606163"/>
                    <a:ext cx="276221" cy="632084"/>
                  </a:xfrm>
                  <a:prstGeom prst="rect">
                    <a:avLst/>
                  </a:prstGeom>
                </p:spPr>
              </p:pic>
              <p:pic>
                <p:nvPicPr>
                  <p:cNvPr id="153" name="Image 1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022997" y="2270006"/>
                    <a:ext cx="276221" cy="632084"/>
                  </a:xfrm>
                  <a:prstGeom prst="rect">
                    <a:avLst/>
                  </a:prstGeom>
                </p:spPr>
              </p:pic>
            </p:grpSp>
            <p:grpSp>
              <p:nvGrpSpPr>
                <p:cNvPr id="124" name="Groupe 123"/>
                <p:cNvGrpSpPr/>
                <p:nvPr/>
              </p:nvGrpSpPr>
              <p:grpSpPr>
                <a:xfrm>
                  <a:off x="6774009" y="3019134"/>
                  <a:ext cx="4887333" cy="2395721"/>
                  <a:chOff x="6832891" y="1758287"/>
                  <a:chExt cx="4887333" cy="2395721"/>
                </a:xfrm>
              </p:grpSpPr>
              <p:sp>
                <p:nvSpPr>
                  <p:cNvPr id="125" name="Rectangle 124"/>
                  <p:cNvSpPr/>
                  <p:nvPr/>
                </p:nvSpPr>
                <p:spPr>
                  <a:xfrm>
                    <a:off x="6832891" y="3605236"/>
                    <a:ext cx="283867" cy="28214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26" name="Connecteur droit 125"/>
                  <p:cNvCxnSpPr/>
                  <p:nvPr/>
                </p:nvCxnSpPr>
                <p:spPr>
                  <a:xfrm flipV="1">
                    <a:off x="7132660" y="2688052"/>
                    <a:ext cx="2247077" cy="9171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7" name="Connecteur droit 126"/>
                  <p:cNvCxnSpPr/>
                  <p:nvPr/>
                </p:nvCxnSpPr>
                <p:spPr>
                  <a:xfrm flipV="1">
                    <a:off x="7116758" y="3521968"/>
                    <a:ext cx="2377099" cy="36541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28" name="Groupe 127"/>
                  <p:cNvGrpSpPr/>
                  <p:nvPr/>
                </p:nvGrpSpPr>
                <p:grpSpPr>
                  <a:xfrm>
                    <a:off x="9875541" y="2436385"/>
                    <a:ext cx="1306373" cy="982656"/>
                    <a:chOff x="9302930" y="1571084"/>
                    <a:chExt cx="1306373" cy="982656"/>
                  </a:xfrm>
                </p:grpSpPr>
                <p:grpSp>
                  <p:nvGrpSpPr>
                    <p:cNvPr id="130" name="Groupe 129"/>
                    <p:cNvGrpSpPr/>
                    <p:nvPr/>
                  </p:nvGrpSpPr>
                  <p:grpSpPr>
                    <a:xfrm>
                      <a:off x="9302930" y="1582310"/>
                      <a:ext cx="262296" cy="966754"/>
                      <a:chOff x="9040633" y="1606163"/>
                      <a:chExt cx="290885" cy="1295927"/>
                    </a:xfrm>
                  </p:grpSpPr>
                  <p:pic>
                    <p:nvPicPr>
                      <p:cNvPr id="150" name="Image 1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5297" y="1606163"/>
                        <a:ext cx="276221" cy="632084"/>
                      </a:xfrm>
                      <a:prstGeom prst="rect">
                        <a:avLst/>
                      </a:prstGeom>
                    </p:spPr>
                  </p:pic>
                  <p:pic>
                    <p:nvPicPr>
                      <p:cNvPr id="151" name="Image 1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040633" y="2270006"/>
                        <a:ext cx="276221" cy="632084"/>
                      </a:xfrm>
                      <a:prstGeom prst="rect">
                        <a:avLst/>
                      </a:prstGeom>
                    </p:spPr>
                  </p:pic>
                </p:grpSp>
                <p:grpSp>
                  <p:nvGrpSpPr>
                    <p:cNvPr id="131" name="Groupe 130"/>
                    <p:cNvGrpSpPr/>
                    <p:nvPr/>
                  </p:nvGrpSpPr>
                  <p:grpSpPr>
                    <a:xfrm>
                      <a:off x="9579866" y="1582265"/>
                      <a:ext cx="262296" cy="966754"/>
                      <a:chOff x="9040633" y="1606163"/>
                      <a:chExt cx="290885" cy="1295927"/>
                    </a:xfrm>
                  </p:grpSpPr>
                  <p:pic>
                    <p:nvPicPr>
                      <p:cNvPr id="148" name="Image 1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5297" y="1606163"/>
                        <a:ext cx="276221" cy="632084"/>
                      </a:xfrm>
                      <a:prstGeom prst="rect">
                        <a:avLst/>
                      </a:prstGeom>
                    </p:spPr>
                  </p:pic>
                  <p:pic>
                    <p:nvPicPr>
                      <p:cNvPr id="149" name="Image 1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040633" y="2270006"/>
                        <a:ext cx="276221" cy="632084"/>
                      </a:xfrm>
                      <a:prstGeom prst="rect">
                        <a:avLst/>
                      </a:prstGeom>
                    </p:spPr>
                  </p:pic>
                </p:grpSp>
                <p:grpSp>
                  <p:nvGrpSpPr>
                    <p:cNvPr id="132" name="Groupe 131"/>
                    <p:cNvGrpSpPr/>
                    <p:nvPr/>
                  </p:nvGrpSpPr>
                  <p:grpSpPr>
                    <a:xfrm>
                      <a:off x="9842162" y="1574395"/>
                      <a:ext cx="262296" cy="966754"/>
                      <a:chOff x="9040633" y="1606163"/>
                      <a:chExt cx="290885" cy="1295927"/>
                    </a:xfrm>
                  </p:grpSpPr>
                  <p:pic>
                    <p:nvPicPr>
                      <p:cNvPr id="146" name="Image 1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5297" y="1606163"/>
                        <a:ext cx="276221" cy="632084"/>
                      </a:xfrm>
                      <a:prstGeom prst="rect">
                        <a:avLst/>
                      </a:prstGeom>
                    </p:spPr>
                  </p:pic>
                  <p:pic>
                    <p:nvPicPr>
                      <p:cNvPr id="147" name="Image 1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040633" y="2270006"/>
                        <a:ext cx="276221" cy="632084"/>
                      </a:xfrm>
                      <a:prstGeom prst="rect">
                        <a:avLst/>
                      </a:prstGeom>
                    </p:spPr>
                  </p:pic>
                </p:grpSp>
                <p:grpSp>
                  <p:nvGrpSpPr>
                    <p:cNvPr id="133" name="Groupe 132"/>
                    <p:cNvGrpSpPr/>
                    <p:nvPr/>
                  </p:nvGrpSpPr>
                  <p:grpSpPr>
                    <a:xfrm>
                      <a:off x="10347007" y="1571084"/>
                      <a:ext cx="262296" cy="982656"/>
                      <a:chOff x="9040633" y="1584847"/>
                      <a:chExt cx="290885" cy="1317243"/>
                    </a:xfrm>
                  </p:grpSpPr>
                  <p:pic>
                    <p:nvPicPr>
                      <p:cNvPr id="144" name="Image 1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5297" y="1584847"/>
                        <a:ext cx="276221" cy="632084"/>
                      </a:xfrm>
                      <a:prstGeom prst="rect">
                        <a:avLst/>
                      </a:prstGeom>
                    </p:spPr>
                  </p:pic>
                  <p:pic>
                    <p:nvPicPr>
                      <p:cNvPr id="145" name="Image 1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040633" y="2270006"/>
                        <a:ext cx="276221" cy="632084"/>
                      </a:xfrm>
                      <a:prstGeom prst="rect">
                        <a:avLst/>
                      </a:prstGeom>
                    </p:spPr>
                  </p:pic>
                </p:grpSp>
                <p:sp>
                  <p:nvSpPr>
                    <p:cNvPr id="134" name="Ellipse 133"/>
                    <p:cNvSpPr/>
                    <p:nvPr/>
                  </p:nvSpPr>
                  <p:spPr>
                    <a:xfrm>
                      <a:off x="9362913" y="1810160"/>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5" name="Ellipse 134"/>
                    <p:cNvSpPr/>
                    <p:nvPr/>
                  </p:nvSpPr>
                  <p:spPr>
                    <a:xfrm>
                      <a:off x="9646088" y="1822751"/>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6" name="Ellipse 135"/>
                    <p:cNvSpPr/>
                    <p:nvPr/>
                  </p:nvSpPr>
                  <p:spPr>
                    <a:xfrm>
                      <a:off x="9375093" y="2173643"/>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7" name="Ellipse 136"/>
                    <p:cNvSpPr/>
                    <p:nvPr/>
                  </p:nvSpPr>
                  <p:spPr>
                    <a:xfrm>
                      <a:off x="9650316" y="2157741"/>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8" name="Ellipse 137"/>
                    <p:cNvSpPr/>
                    <p:nvPr/>
                  </p:nvSpPr>
                  <p:spPr>
                    <a:xfrm>
                      <a:off x="9908384" y="1822751"/>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9" name="Ellipse 138"/>
                    <p:cNvSpPr/>
                    <p:nvPr/>
                  </p:nvSpPr>
                  <p:spPr>
                    <a:xfrm>
                      <a:off x="9920564" y="2155023"/>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0" name="Ellipse 139"/>
                    <p:cNvSpPr/>
                    <p:nvPr/>
                  </p:nvSpPr>
                  <p:spPr>
                    <a:xfrm>
                      <a:off x="10164156" y="1822751"/>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1" name="Ellipse 140"/>
                    <p:cNvSpPr/>
                    <p:nvPr/>
                  </p:nvSpPr>
                  <p:spPr>
                    <a:xfrm>
                      <a:off x="10164156" y="2154428"/>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2" name="Ellipse 141"/>
                    <p:cNvSpPr/>
                    <p:nvPr/>
                  </p:nvSpPr>
                  <p:spPr>
                    <a:xfrm>
                      <a:off x="10413229" y="1810160"/>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3" name="Ellipse 142"/>
                    <p:cNvSpPr/>
                    <p:nvPr/>
                  </p:nvSpPr>
                  <p:spPr>
                    <a:xfrm>
                      <a:off x="10425409" y="2153833"/>
                      <a:ext cx="143074" cy="150360"/>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129" name="Ellipse 128"/>
                  <p:cNvSpPr/>
                  <p:nvPr/>
                </p:nvSpPr>
                <p:spPr>
                  <a:xfrm>
                    <a:off x="9347933" y="1758287"/>
                    <a:ext cx="2372291" cy="239572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grpSp>
            <p:nvGrpSpPr>
              <p:cNvPr id="112" name="Groupe 111"/>
              <p:cNvGrpSpPr/>
              <p:nvPr/>
            </p:nvGrpSpPr>
            <p:grpSpPr>
              <a:xfrm>
                <a:off x="9884427" y="4467093"/>
                <a:ext cx="1251683" cy="991407"/>
                <a:chOff x="9907411" y="2422913"/>
                <a:chExt cx="1251683" cy="991407"/>
              </a:xfrm>
            </p:grpSpPr>
            <p:sp>
              <p:nvSpPr>
                <p:cNvPr id="113" name="Ellipse 112"/>
                <p:cNvSpPr/>
                <p:nvPr/>
              </p:nvSpPr>
              <p:spPr>
                <a:xfrm>
                  <a:off x="9907411" y="2439696"/>
                  <a:ext cx="179074" cy="17492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4" name="Ellipse 113"/>
                <p:cNvSpPr/>
                <p:nvPr/>
              </p:nvSpPr>
              <p:spPr>
                <a:xfrm>
                  <a:off x="9923763" y="3227627"/>
                  <a:ext cx="179074" cy="17492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5" name="Ellipse 114"/>
                <p:cNvSpPr/>
                <p:nvPr/>
              </p:nvSpPr>
              <p:spPr>
                <a:xfrm>
                  <a:off x="10177579" y="2443680"/>
                  <a:ext cx="179074" cy="17492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6" name="Ellipse 115"/>
                <p:cNvSpPr/>
                <p:nvPr/>
              </p:nvSpPr>
              <p:spPr>
                <a:xfrm>
                  <a:off x="10204927" y="3227627"/>
                  <a:ext cx="179074" cy="17492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7" name="Ellipse 116"/>
                <p:cNvSpPr/>
                <p:nvPr/>
              </p:nvSpPr>
              <p:spPr>
                <a:xfrm>
                  <a:off x="10444904" y="2430864"/>
                  <a:ext cx="179074" cy="17492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8" name="Ellipse 117"/>
                <p:cNvSpPr/>
                <p:nvPr/>
              </p:nvSpPr>
              <p:spPr>
                <a:xfrm>
                  <a:off x="10475175" y="3227627"/>
                  <a:ext cx="179074" cy="17492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9" name="Ellipse 118"/>
                <p:cNvSpPr/>
                <p:nvPr/>
              </p:nvSpPr>
              <p:spPr>
                <a:xfrm>
                  <a:off x="10702040" y="2431329"/>
                  <a:ext cx="179074" cy="17492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0" name="Ellipse 119"/>
                <p:cNvSpPr/>
                <p:nvPr/>
              </p:nvSpPr>
              <p:spPr>
                <a:xfrm>
                  <a:off x="10949840" y="2422913"/>
                  <a:ext cx="179074" cy="17492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1" name="Ellipse 120"/>
                <p:cNvSpPr/>
                <p:nvPr/>
              </p:nvSpPr>
              <p:spPr>
                <a:xfrm>
                  <a:off x="10702040" y="3227555"/>
                  <a:ext cx="179074" cy="17492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2" name="Ellipse 121"/>
                <p:cNvSpPr/>
                <p:nvPr/>
              </p:nvSpPr>
              <p:spPr>
                <a:xfrm>
                  <a:off x="10980020" y="3239392"/>
                  <a:ext cx="179074" cy="17492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sp>
          <p:nvSpPr>
            <p:cNvPr id="110" name="ZoneTexte 109"/>
            <p:cNvSpPr txBox="1"/>
            <p:nvPr/>
          </p:nvSpPr>
          <p:spPr>
            <a:xfrm>
              <a:off x="9803322" y="4330585"/>
              <a:ext cx="1661822" cy="584775"/>
            </a:xfrm>
            <a:prstGeom prst="rect">
              <a:avLst/>
            </a:prstGeom>
            <a:noFill/>
          </p:spPr>
          <p:txBody>
            <a:bodyPr wrap="square" rtlCol="0">
              <a:spAutoFit/>
            </a:bodyPr>
            <a:lstStyle/>
            <a:p>
              <a:pPr algn="ctr"/>
              <a:r>
                <a:rPr lang="fr-BE" sz="1600" dirty="0" err="1"/>
                <a:t>Lipids</a:t>
              </a:r>
              <a:r>
                <a:rPr lang="fr-BE" sz="1600" dirty="0"/>
                <a:t> </a:t>
              </a:r>
              <a:r>
                <a:rPr lang="fr-BE" sz="1600" dirty="0" err="1"/>
                <a:t>organize</a:t>
              </a:r>
              <a:r>
                <a:rPr lang="fr-BE" sz="1600" dirty="0"/>
                <a:t> in </a:t>
              </a:r>
              <a:r>
                <a:rPr lang="fr-BE" sz="1600" dirty="0" err="1"/>
                <a:t>bilayers</a:t>
              </a:r>
              <a:endParaRPr lang="fr-BE" sz="1600" dirty="0"/>
            </a:p>
          </p:txBody>
        </p:sp>
      </p:grpSp>
      <p:sp>
        <p:nvSpPr>
          <p:cNvPr id="168" name="ZoneTexte 167"/>
          <p:cNvSpPr txBox="1"/>
          <p:nvPr/>
        </p:nvSpPr>
        <p:spPr>
          <a:xfrm>
            <a:off x="79342" y="6381362"/>
            <a:ext cx="4691441" cy="707886"/>
          </a:xfrm>
          <a:prstGeom prst="rect">
            <a:avLst/>
          </a:prstGeom>
          <a:noFill/>
        </p:spPr>
        <p:txBody>
          <a:bodyPr wrap="square" rtlCol="0">
            <a:spAutoFit/>
          </a:bodyPr>
          <a:lstStyle/>
          <a:p>
            <a:r>
              <a:rPr lang="fr-BE" sz="1050" dirty="0">
                <a:solidFill>
                  <a:srgbClr val="000000"/>
                </a:solidFill>
                <a:latin typeface="Tw Cen MT" panose="020B0602020104020603" pitchFamily="34" charset="0"/>
              </a:rPr>
              <a:t>W. </a:t>
            </a:r>
            <a:r>
              <a:rPr lang="fr-BE" sz="1050" dirty="0" err="1">
                <a:solidFill>
                  <a:srgbClr val="000000"/>
                </a:solidFill>
                <a:latin typeface="Tw Cen MT" panose="020B0602020104020603" pitchFamily="34" charset="0"/>
              </a:rPr>
              <a:t>Bigazzi</a:t>
            </a:r>
            <a:r>
              <a:rPr lang="fr-BE" sz="1050" dirty="0">
                <a:solidFill>
                  <a:srgbClr val="000000"/>
                </a:solidFill>
                <a:latin typeface="Tw Cen MT" panose="020B0602020104020603" pitchFamily="34" charset="0"/>
              </a:rPr>
              <a:t>, N. </a:t>
            </a:r>
            <a:r>
              <a:rPr lang="fr-BE" sz="1050" dirty="0" err="1">
                <a:solidFill>
                  <a:srgbClr val="000000"/>
                </a:solidFill>
                <a:latin typeface="Tw Cen MT" panose="020B0602020104020603" pitchFamily="34" charset="0"/>
              </a:rPr>
              <a:t>Penoy</a:t>
            </a:r>
            <a:r>
              <a:rPr lang="fr-BE" sz="1050" dirty="0">
                <a:solidFill>
                  <a:srgbClr val="000000"/>
                </a:solidFill>
                <a:latin typeface="Tw Cen MT" panose="020B0602020104020603" pitchFamily="34" charset="0"/>
              </a:rPr>
              <a:t> et al. , </a:t>
            </a:r>
            <a:r>
              <a:rPr lang="en-US" sz="1050" dirty="0"/>
              <a:t>Supercritical fluid methods: An alternative to conventional methods to prepare liposomes</a:t>
            </a:r>
            <a:r>
              <a:rPr lang="en-US" sz="1050" dirty="0">
                <a:solidFill>
                  <a:srgbClr val="000000"/>
                </a:solidFill>
                <a:latin typeface="Tw Cen MT" panose="020B0602020104020603" pitchFamily="34" charset="0"/>
              </a:rPr>
              <a:t>, Chem. Eng. J., October 2019</a:t>
            </a:r>
          </a:p>
          <a:p>
            <a:endParaRPr lang="fr-BE" dirty="0"/>
          </a:p>
        </p:txBody>
      </p:sp>
    </p:spTree>
    <p:extLst>
      <p:ext uri="{BB962C8B-B14F-4D97-AF65-F5344CB8AC3E}">
        <p14:creationId xmlns:p14="http://schemas.microsoft.com/office/powerpoint/2010/main" val="229478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e">
  <a:themeElements>
    <a:clrScheme name="Intégrale">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égrale">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e">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CIRM2-1" id="{C8F4D81A-0B22-3D46-81A5-5421E8D7826F}" vid="{7BF933F2-FD45-924F-B870-03FAFE5F3174}"/>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CIRM2-1</Template>
  <TotalTime>7446</TotalTime>
  <Words>3262</Words>
  <Application>Microsoft Office PowerPoint</Application>
  <PresentationFormat>Personnalisé</PresentationFormat>
  <Paragraphs>755</Paragraphs>
  <Slides>28</Slides>
  <Notes>28</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28</vt:i4>
      </vt:variant>
    </vt:vector>
  </HeadingPairs>
  <TitlesOfParts>
    <vt:vector size="30" baseType="lpstr">
      <vt:lpstr>Intégrale</vt:lpstr>
      <vt:lpstr>Prism 5</vt:lpstr>
      <vt:lpstr>Présentation PowerPoint</vt:lpstr>
      <vt:lpstr>The project</vt:lpstr>
      <vt:lpstr>The project</vt:lpstr>
      <vt:lpstr>The project</vt:lpstr>
      <vt:lpstr>The project</vt:lpstr>
      <vt:lpstr>Supercritical fluid technology</vt:lpstr>
      <vt:lpstr>Supercritical fluid technology</vt:lpstr>
      <vt:lpstr>Supercritical fluid technology</vt:lpstr>
      <vt:lpstr>Supercritical fluid technology</vt:lpstr>
      <vt:lpstr>Supercritical fluid technology</vt:lpstr>
      <vt:lpstr>Supercritical fluid technology</vt:lpstr>
      <vt:lpstr>Supercritical fluid technology</vt:lpstr>
      <vt:lpstr>Risk analysis </vt:lpstr>
      <vt:lpstr>Objective</vt:lpstr>
      <vt:lpstr>Methodology</vt:lpstr>
      <vt:lpstr>Design of experiments</vt:lpstr>
      <vt:lpstr>Design of experiments</vt:lpstr>
      <vt:lpstr>Design of experiments</vt:lpstr>
      <vt:lpstr>Design of experiments</vt:lpstr>
      <vt:lpstr>Reproducibility</vt:lpstr>
      <vt:lpstr>Are these conditions transferrable to other liposomes formulations ?</vt:lpstr>
      <vt:lpstr>Applicable to other formulations ?</vt:lpstr>
      <vt:lpstr>Présentation PowerPoint</vt:lpstr>
      <vt:lpstr>Présentation PowerPoint</vt:lpstr>
      <vt:lpstr>Présentation PowerPoint</vt:lpstr>
      <vt:lpstr>Take home message</vt:lpstr>
      <vt:lpstr>Perspectives</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Lc-chip versus UHPLC MS/MS for the quantitation of estetrol and estradiol whithout derivatization after whole blood microsampling</dc:title>
  <dc:creator>gwenael nys</dc:creator>
  <cp:lastModifiedBy>PRIMINFO</cp:lastModifiedBy>
  <cp:revision>662</cp:revision>
  <cp:lastPrinted>2019-12-10T11:11:47Z</cp:lastPrinted>
  <dcterms:created xsi:type="dcterms:W3CDTF">2017-03-08T14:17:26Z</dcterms:created>
  <dcterms:modified xsi:type="dcterms:W3CDTF">2019-12-10T16:17:54Z</dcterms:modified>
</cp:coreProperties>
</file>