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sldIdLst>
    <p:sldId id="257" r:id="rId2"/>
    <p:sldId id="259" r:id="rId3"/>
    <p:sldId id="291" r:id="rId4"/>
    <p:sldId id="292" r:id="rId5"/>
    <p:sldId id="261" r:id="rId6"/>
    <p:sldId id="265" r:id="rId7"/>
    <p:sldId id="266" r:id="rId8"/>
    <p:sldId id="271" r:id="rId9"/>
    <p:sldId id="268" r:id="rId10"/>
    <p:sldId id="269" r:id="rId11"/>
    <p:sldId id="272" r:id="rId12"/>
    <p:sldId id="273" r:id="rId13"/>
    <p:sldId id="275" r:id="rId14"/>
    <p:sldId id="276" r:id="rId15"/>
    <p:sldId id="274" r:id="rId16"/>
    <p:sldId id="278" r:id="rId17"/>
    <p:sldId id="280" r:id="rId18"/>
    <p:sldId id="277" r:id="rId19"/>
    <p:sldId id="281" r:id="rId20"/>
    <p:sldId id="282" r:id="rId21"/>
    <p:sldId id="284" r:id="rId22"/>
    <p:sldId id="283" r:id="rId23"/>
    <p:sldId id="293" r:id="rId24"/>
    <p:sldId id="285" r:id="rId25"/>
    <p:sldId id="287" r:id="rId26"/>
    <p:sldId id="286" r:id="rId27"/>
    <p:sldId id="288"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'New table-Report'!$CC$12</c:f>
              <c:strCache>
                <c:ptCount val="1"/>
                <c:pt idx="0">
                  <c:v>%</c:v>
                </c:pt>
              </c:strCache>
            </c:strRef>
          </c:tx>
          <c:explosion val="25"/>
          <c:dLbls>
            <c:spPr>
              <a:noFill/>
              <a:ln>
                <a:noFill/>
              </a:ln>
              <a:effectLst/>
            </c:spPr>
            <c:txPr>
              <a:bodyPr/>
              <a:lstStyle/>
              <a:p>
                <a:pPr>
                  <a:defRPr sz="1300">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'New table-Report'!$CA$13:$CA$14</c:f>
              <c:strCache>
                <c:ptCount val="2"/>
                <c:pt idx="0">
                  <c:v> Total member of moving inside province</c:v>
                </c:pt>
                <c:pt idx="1">
                  <c:v>Total member moving outsite province</c:v>
                </c:pt>
              </c:strCache>
            </c:strRef>
          </c:cat>
          <c:val>
            <c:numRef>
              <c:f>'New table-Report'!$CC$13:$CC$14</c:f>
              <c:numCache>
                <c:formatCode>0.0</c:formatCode>
                <c:ptCount val="2"/>
                <c:pt idx="0">
                  <c:v>24.852071005917161</c:v>
                </c:pt>
                <c:pt idx="1">
                  <c:v>75.147928994082832</c:v>
                </c:pt>
              </c:numCache>
            </c:numRef>
          </c:val>
          <c:extLst>
            <c:ext xmlns:c16="http://schemas.microsoft.com/office/drawing/2014/chart" uri="{C3380CC4-5D6E-409C-BE32-E72D297353CC}">
              <c16:uniqueId val="{00000000-9527-41E7-858E-3CCB4EC4F2D8}"/>
            </c:ext>
          </c:extLst>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txPr>
              <a:bodyPr/>
              <a:lstStyle/>
              <a:p>
                <a:pPr>
                  <a:defRPr sz="13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'New table-Report'!$W$13:$W$15</c:f>
              <c:strCache>
                <c:ptCount val="3"/>
                <c:pt idx="0">
                  <c:v>Stable</c:v>
                </c:pt>
                <c:pt idx="1">
                  <c:v>Decrease</c:v>
                </c:pt>
                <c:pt idx="2">
                  <c:v>Increase</c:v>
                </c:pt>
              </c:strCache>
            </c:strRef>
          </c:cat>
          <c:val>
            <c:numRef>
              <c:f>'New table-Report'!$X$13:$X$15</c:f>
              <c:numCache>
                <c:formatCode>0</c:formatCode>
                <c:ptCount val="3"/>
                <c:pt idx="0" formatCode="General">
                  <c:v>30</c:v>
                </c:pt>
                <c:pt idx="1">
                  <c:v>42.7</c:v>
                </c:pt>
                <c:pt idx="2">
                  <c:v>27.3</c:v>
                </c:pt>
              </c:numCache>
            </c:numRef>
          </c:val>
          <c:extLst>
            <c:ext xmlns:c16="http://schemas.microsoft.com/office/drawing/2014/chart" uri="{C3380CC4-5D6E-409C-BE32-E72D297353CC}">
              <c16:uniqueId val="{00000000-ECCC-43E1-AF4B-5F0D4B6093D5}"/>
            </c:ext>
          </c:extLst>
        </c:ser>
        <c:dLbls>
          <c:showLegendKey val="0"/>
          <c:showVal val="0"/>
          <c:showCatName val="0"/>
          <c:showSerName val="0"/>
          <c:showPercent val="0"/>
          <c:showBubbleSize val="0"/>
          <c:showLeaderLines val="1"/>
        </c:dLbls>
      </c:pie3DChart>
    </c:plotArea>
    <c:legend>
      <c:legendPos val="r"/>
      <c:overlay val="0"/>
      <c:txPr>
        <a:bodyPr/>
        <a:lstStyle/>
        <a:p>
          <a:pPr>
            <a:defRPr sz="1300">
              <a:latin typeface="Times New Roman" pitchFamily="18" charset="0"/>
              <a:cs typeface="Times New Roman" pitchFamily="18"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'New table-Report'!$AF$3</c:f>
              <c:strCache>
                <c:ptCount val="1"/>
                <c:pt idx="0">
                  <c:v>Yes (% households)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 table-Report'!$AE$4:$AE$8</c:f>
              <c:strCache>
                <c:ptCount val="5"/>
                <c:pt idx="0">
                  <c:v>Exploitation</c:v>
                </c:pt>
                <c:pt idx="1">
                  <c:v>Renting in</c:v>
                </c:pt>
                <c:pt idx="2">
                  <c:v>Renting in (no fee)</c:v>
                </c:pt>
                <c:pt idx="3">
                  <c:v>Buying</c:v>
                </c:pt>
                <c:pt idx="4">
                  <c:v>Inheriting</c:v>
                </c:pt>
              </c:strCache>
            </c:strRef>
          </c:cat>
          <c:val>
            <c:numRef>
              <c:f>'New table-Report'!$AF$4:$AF$8</c:f>
              <c:numCache>
                <c:formatCode>_(* #,##0_);_(* \(#,##0\);_(* "-"??_);_(@_)</c:formatCode>
                <c:ptCount val="5"/>
                <c:pt idx="0">
                  <c:v>6.4</c:v>
                </c:pt>
                <c:pt idx="1">
                  <c:v>20</c:v>
                </c:pt>
                <c:pt idx="2">
                  <c:v>6.4</c:v>
                </c:pt>
                <c:pt idx="3">
                  <c:v>2.7</c:v>
                </c:pt>
                <c:pt idx="4">
                  <c:v>0.9</c:v>
                </c:pt>
              </c:numCache>
            </c:numRef>
          </c:val>
          <c:extLst>
            <c:ext xmlns:c16="http://schemas.microsoft.com/office/drawing/2014/chart" uri="{C3380CC4-5D6E-409C-BE32-E72D297353CC}">
              <c16:uniqueId val="{00000000-5CF7-4D0F-9531-151DA317288F}"/>
            </c:ext>
          </c:extLst>
        </c:ser>
        <c:dLbls>
          <c:showLegendKey val="0"/>
          <c:showVal val="0"/>
          <c:showCatName val="0"/>
          <c:showSerName val="0"/>
          <c:showPercent val="0"/>
          <c:showBubbleSize val="0"/>
        </c:dLbls>
        <c:gapWidth val="150"/>
        <c:shape val="box"/>
        <c:axId val="41651200"/>
        <c:axId val="63394560"/>
        <c:axId val="0"/>
      </c:bar3DChart>
      <c:catAx>
        <c:axId val="41651200"/>
        <c:scaling>
          <c:orientation val="minMax"/>
        </c:scaling>
        <c:delete val="0"/>
        <c:axPos val="b"/>
        <c:numFmt formatCode="General" sourceLinked="1"/>
        <c:majorTickMark val="out"/>
        <c:minorTickMark val="none"/>
        <c:tickLblPos val="nextTo"/>
        <c:crossAx val="63394560"/>
        <c:crosses val="autoZero"/>
        <c:auto val="1"/>
        <c:lblAlgn val="ctr"/>
        <c:lblOffset val="100"/>
        <c:noMultiLvlLbl val="0"/>
      </c:catAx>
      <c:valAx>
        <c:axId val="63394560"/>
        <c:scaling>
          <c:orientation val="minMax"/>
        </c:scaling>
        <c:delete val="0"/>
        <c:axPos val="l"/>
        <c:majorGridlines/>
        <c:numFmt formatCode="_(* #,##0_);_(* \(#,##0\);_(* &quot;-&quot;??_);_(@_)" sourceLinked="1"/>
        <c:majorTickMark val="out"/>
        <c:minorTickMark val="none"/>
        <c:tickLblPos val="nextTo"/>
        <c:crossAx val="41651200"/>
        <c:crosses val="autoZero"/>
        <c:crossBetween val="between"/>
      </c:valAx>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002405949256338E-2"/>
          <c:y val="6.5289442986293383E-2"/>
          <c:w val="0.70576283227754422"/>
          <c:h val="0.83724919801691455"/>
        </c:manualLayout>
      </c:layout>
      <c:scatterChart>
        <c:scatterStyle val="smoothMarker"/>
        <c:varyColors val="0"/>
        <c:ser>
          <c:idx val="0"/>
          <c:order val="0"/>
          <c:tx>
            <c:v>Equality</c:v>
          </c:tx>
          <c:xVal>
            <c:numRef>
              <c:f>'Lorenz Curve_2007'!$E$2:$E$112</c:f>
              <c:numCache>
                <c:formatCode>General</c:formatCode>
                <c:ptCount val="111"/>
                <c:pt idx="0">
                  <c:v>0</c:v>
                </c:pt>
                <c:pt idx="1">
                  <c:v>9.0909090909090905E-3</c:v>
                </c:pt>
                <c:pt idx="2">
                  <c:v>1.8181818181818181E-2</c:v>
                </c:pt>
                <c:pt idx="3">
                  <c:v>2.7272727272727271E-2</c:v>
                </c:pt>
                <c:pt idx="4">
                  <c:v>3.6363636363636362E-2</c:v>
                </c:pt>
                <c:pt idx="5">
                  <c:v>4.5454545454545456E-2</c:v>
                </c:pt>
                <c:pt idx="6">
                  <c:v>5.4545454545454543E-2</c:v>
                </c:pt>
                <c:pt idx="7">
                  <c:v>6.363636363636363E-2</c:v>
                </c:pt>
                <c:pt idx="8">
                  <c:v>7.2727272727272724E-2</c:v>
                </c:pt>
                <c:pt idx="9">
                  <c:v>8.1818181818181818E-2</c:v>
                </c:pt>
                <c:pt idx="10">
                  <c:v>9.0909090909090912E-2</c:v>
                </c:pt>
                <c:pt idx="11">
                  <c:v>0.1</c:v>
                </c:pt>
                <c:pt idx="12">
                  <c:v>0.10909090909090909</c:v>
                </c:pt>
                <c:pt idx="13">
                  <c:v>0.11818181818181818</c:v>
                </c:pt>
                <c:pt idx="14">
                  <c:v>0.12727272727272726</c:v>
                </c:pt>
                <c:pt idx="15">
                  <c:v>0.13636363636363635</c:v>
                </c:pt>
                <c:pt idx="16">
                  <c:v>0.14545454545454545</c:v>
                </c:pt>
                <c:pt idx="17">
                  <c:v>0.15454545454545454</c:v>
                </c:pt>
                <c:pt idx="18">
                  <c:v>0.16363636363636364</c:v>
                </c:pt>
                <c:pt idx="19">
                  <c:v>0.17272727272727273</c:v>
                </c:pt>
                <c:pt idx="20">
                  <c:v>0.18181818181818182</c:v>
                </c:pt>
                <c:pt idx="21">
                  <c:v>0.19090909090909092</c:v>
                </c:pt>
                <c:pt idx="22">
                  <c:v>0.2</c:v>
                </c:pt>
                <c:pt idx="23">
                  <c:v>0.20909090909090908</c:v>
                </c:pt>
                <c:pt idx="24">
                  <c:v>0.21818181818181817</c:v>
                </c:pt>
                <c:pt idx="25">
                  <c:v>0.22727272727272727</c:v>
                </c:pt>
                <c:pt idx="26">
                  <c:v>0.23636363636363636</c:v>
                </c:pt>
                <c:pt idx="27">
                  <c:v>0.24545454545454545</c:v>
                </c:pt>
                <c:pt idx="28">
                  <c:v>0.25454545454545452</c:v>
                </c:pt>
                <c:pt idx="29">
                  <c:v>0.26363636363636361</c:v>
                </c:pt>
                <c:pt idx="30">
                  <c:v>0.27272727272727271</c:v>
                </c:pt>
                <c:pt idx="31">
                  <c:v>0.2818181818181818</c:v>
                </c:pt>
                <c:pt idx="32">
                  <c:v>0.29090909090909089</c:v>
                </c:pt>
                <c:pt idx="33">
                  <c:v>0.3</c:v>
                </c:pt>
                <c:pt idx="34">
                  <c:v>0.30909090909090908</c:v>
                </c:pt>
                <c:pt idx="35">
                  <c:v>0.31818181818181818</c:v>
                </c:pt>
                <c:pt idx="36">
                  <c:v>0.32727272727272727</c:v>
                </c:pt>
                <c:pt idx="37">
                  <c:v>0.33636363636363636</c:v>
                </c:pt>
                <c:pt idx="38">
                  <c:v>0.34545454545454546</c:v>
                </c:pt>
                <c:pt idx="39">
                  <c:v>0.35454545454545455</c:v>
                </c:pt>
                <c:pt idx="40">
                  <c:v>0.36363636363636365</c:v>
                </c:pt>
                <c:pt idx="41">
                  <c:v>0.37272727272727274</c:v>
                </c:pt>
                <c:pt idx="42">
                  <c:v>0.38181818181818183</c:v>
                </c:pt>
                <c:pt idx="43">
                  <c:v>0.39090909090909093</c:v>
                </c:pt>
                <c:pt idx="44">
                  <c:v>0.4</c:v>
                </c:pt>
                <c:pt idx="45">
                  <c:v>0.40909090909090912</c:v>
                </c:pt>
                <c:pt idx="46">
                  <c:v>0.41818181818181815</c:v>
                </c:pt>
                <c:pt idx="47">
                  <c:v>0.42727272727272725</c:v>
                </c:pt>
                <c:pt idx="48">
                  <c:v>0.43636363636363634</c:v>
                </c:pt>
                <c:pt idx="49">
                  <c:v>0.44545454545454544</c:v>
                </c:pt>
                <c:pt idx="50">
                  <c:v>0.45454545454545453</c:v>
                </c:pt>
                <c:pt idx="51">
                  <c:v>0.46363636363636362</c:v>
                </c:pt>
                <c:pt idx="52">
                  <c:v>0.47272727272727272</c:v>
                </c:pt>
                <c:pt idx="53">
                  <c:v>0.48181818181818181</c:v>
                </c:pt>
                <c:pt idx="54">
                  <c:v>0.49090909090909091</c:v>
                </c:pt>
                <c:pt idx="55">
                  <c:v>0.5</c:v>
                </c:pt>
                <c:pt idx="56">
                  <c:v>0.50909090909090904</c:v>
                </c:pt>
                <c:pt idx="57">
                  <c:v>0.51818181818181819</c:v>
                </c:pt>
                <c:pt idx="58">
                  <c:v>0.52727272727272723</c:v>
                </c:pt>
                <c:pt idx="59">
                  <c:v>0.53636363636363638</c:v>
                </c:pt>
                <c:pt idx="60">
                  <c:v>0.54545454545454541</c:v>
                </c:pt>
                <c:pt idx="61">
                  <c:v>0.55454545454545456</c:v>
                </c:pt>
                <c:pt idx="62">
                  <c:v>0.5636363636363636</c:v>
                </c:pt>
                <c:pt idx="63">
                  <c:v>0.57272727272727275</c:v>
                </c:pt>
                <c:pt idx="64">
                  <c:v>0.58181818181818179</c:v>
                </c:pt>
                <c:pt idx="65">
                  <c:v>0.59090909090909094</c:v>
                </c:pt>
                <c:pt idx="66">
                  <c:v>0.6</c:v>
                </c:pt>
                <c:pt idx="67">
                  <c:v>0.60909090909090913</c:v>
                </c:pt>
                <c:pt idx="68">
                  <c:v>0.61818181818181817</c:v>
                </c:pt>
                <c:pt idx="69">
                  <c:v>0.62727272727272732</c:v>
                </c:pt>
                <c:pt idx="70">
                  <c:v>0.63636363636363635</c:v>
                </c:pt>
                <c:pt idx="71">
                  <c:v>0.6454545454545455</c:v>
                </c:pt>
                <c:pt idx="72">
                  <c:v>0.65454545454545454</c:v>
                </c:pt>
                <c:pt idx="73">
                  <c:v>0.66363636363636369</c:v>
                </c:pt>
                <c:pt idx="74">
                  <c:v>0.67272727272727273</c:v>
                </c:pt>
                <c:pt idx="75">
                  <c:v>0.68181818181818177</c:v>
                </c:pt>
                <c:pt idx="76">
                  <c:v>0.69090909090909092</c:v>
                </c:pt>
                <c:pt idx="77">
                  <c:v>0.7</c:v>
                </c:pt>
                <c:pt idx="78">
                  <c:v>0.70909090909090911</c:v>
                </c:pt>
                <c:pt idx="79">
                  <c:v>0.71818181818181814</c:v>
                </c:pt>
                <c:pt idx="80">
                  <c:v>0.72727272727272729</c:v>
                </c:pt>
                <c:pt idx="81">
                  <c:v>0.73636363636363633</c:v>
                </c:pt>
                <c:pt idx="82">
                  <c:v>0.74545454545454548</c:v>
                </c:pt>
                <c:pt idx="83">
                  <c:v>0.75454545454545452</c:v>
                </c:pt>
                <c:pt idx="84">
                  <c:v>0.76363636363636367</c:v>
                </c:pt>
                <c:pt idx="85">
                  <c:v>0.77272727272727271</c:v>
                </c:pt>
                <c:pt idx="86">
                  <c:v>0.78181818181818186</c:v>
                </c:pt>
                <c:pt idx="87">
                  <c:v>0.79090909090909089</c:v>
                </c:pt>
                <c:pt idx="88">
                  <c:v>0.8</c:v>
                </c:pt>
                <c:pt idx="89">
                  <c:v>0.80909090909090908</c:v>
                </c:pt>
                <c:pt idx="90">
                  <c:v>0.81818181818181823</c:v>
                </c:pt>
                <c:pt idx="91">
                  <c:v>0.82727272727272727</c:v>
                </c:pt>
                <c:pt idx="92">
                  <c:v>0.83636363636363631</c:v>
                </c:pt>
                <c:pt idx="93">
                  <c:v>0.84545454545454546</c:v>
                </c:pt>
                <c:pt idx="94">
                  <c:v>0.8545454545454545</c:v>
                </c:pt>
                <c:pt idx="95">
                  <c:v>0.86363636363636365</c:v>
                </c:pt>
                <c:pt idx="96">
                  <c:v>0.87272727272727268</c:v>
                </c:pt>
                <c:pt idx="97">
                  <c:v>0.88181818181818183</c:v>
                </c:pt>
                <c:pt idx="98">
                  <c:v>0.89090909090909087</c:v>
                </c:pt>
                <c:pt idx="99">
                  <c:v>0.9</c:v>
                </c:pt>
                <c:pt idx="100">
                  <c:v>0.90909090909090906</c:v>
                </c:pt>
                <c:pt idx="101">
                  <c:v>0.91818181818181821</c:v>
                </c:pt>
                <c:pt idx="102">
                  <c:v>0.92727272727272725</c:v>
                </c:pt>
                <c:pt idx="103">
                  <c:v>0.9363636363636364</c:v>
                </c:pt>
                <c:pt idx="104">
                  <c:v>0.94545454545454544</c:v>
                </c:pt>
                <c:pt idx="105">
                  <c:v>0.95454545454545459</c:v>
                </c:pt>
                <c:pt idx="106">
                  <c:v>0.96363636363636362</c:v>
                </c:pt>
                <c:pt idx="107">
                  <c:v>0.97272727272727277</c:v>
                </c:pt>
                <c:pt idx="108">
                  <c:v>0.98181818181818181</c:v>
                </c:pt>
                <c:pt idx="109">
                  <c:v>0.99090909090909096</c:v>
                </c:pt>
                <c:pt idx="110">
                  <c:v>1</c:v>
                </c:pt>
              </c:numCache>
            </c:numRef>
          </c:xVal>
          <c:yVal>
            <c:numRef>
              <c:f>'Lorenz Curve_2007'!$E$2:$E$112</c:f>
              <c:numCache>
                <c:formatCode>General</c:formatCode>
                <c:ptCount val="111"/>
                <c:pt idx="0">
                  <c:v>0</c:v>
                </c:pt>
                <c:pt idx="1">
                  <c:v>9.0909090909090905E-3</c:v>
                </c:pt>
                <c:pt idx="2">
                  <c:v>1.8181818181818181E-2</c:v>
                </c:pt>
                <c:pt idx="3">
                  <c:v>2.7272727272727271E-2</c:v>
                </c:pt>
                <c:pt idx="4">
                  <c:v>3.6363636363636362E-2</c:v>
                </c:pt>
                <c:pt idx="5">
                  <c:v>4.5454545454545456E-2</c:v>
                </c:pt>
                <c:pt idx="6">
                  <c:v>5.4545454545454543E-2</c:v>
                </c:pt>
                <c:pt idx="7">
                  <c:v>6.363636363636363E-2</c:v>
                </c:pt>
                <c:pt idx="8">
                  <c:v>7.2727272727272724E-2</c:v>
                </c:pt>
                <c:pt idx="9">
                  <c:v>8.1818181818181818E-2</c:v>
                </c:pt>
                <c:pt idx="10">
                  <c:v>9.0909090909090912E-2</c:v>
                </c:pt>
                <c:pt idx="11">
                  <c:v>0.1</c:v>
                </c:pt>
                <c:pt idx="12">
                  <c:v>0.10909090909090909</c:v>
                </c:pt>
                <c:pt idx="13">
                  <c:v>0.11818181818181818</c:v>
                </c:pt>
                <c:pt idx="14">
                  <c:v>0.12727272727272726</c:v>
                </c:pt>
                <c:pt idx="15">
                  <c:v>0.13636363636363635</c:v>
                </c:pt>
                <c:pt idx="16">
                  <c:v>0.14545454545454545</c:v>
                </c:pt>
                <c:pt idx="17">
                  <c:v>0.15454545454545454</c:v>
                </c:pt>
                <c:pt idx="18">
                  <c:v>0.16363636363636364</c:v>
                </c:pt>
                <c:pt idx="19">
                  <c:v>0.17272727272727273</c:v>
                </c:pt>
                <c:pt idx="20">
                  <c:v>0.18181818181818182</c:v>
                </c:pt>
                <c:pt idx="21">
                  <c:v>0.19090909090909092</c:v>
                </c:pt>
                <c:pt idx="22">
                  <c:v>0.2</c:v>
                </c:pt>
                <c:pt idx="23">
                  <c:v>0.20909090909090908</c:v>
                </c:pt>
                <c:pt idx="24">
                  <c:v>0.21818181818181817</c:v>
                </c:pt>
                <c:pt idx="25">
                  <c:v>0.22727272727272727</c:v>
                </c:pt>
                <c:pt idx="26">
                  <c:v>0.23636363636363636</c:v>
                </c:pt>
                <c:pt idx="27">
                  <c:v>0.24545454545454545</c:v>
                </c:pt>
                <c:pt idx="28">
                  <c:v>0.25454545454545452</c:v>
                </c:pt>
                <c:pt idx="29">
                  <c:v>0.26363636363636361</c:v>
                </c:pt>
                <c:pt idx="30">
                  <c:v>0.27272727272727271</c:v>
                </c:pt>
                <c:pt idx="31">
                  <c:v>0.2818181818181818</c:v>
                </c:pt>
                <c:pt idx="32">
                  <c:v>0.29090909090909089</c:v>
                </c:pt>
                <c:pt idx="33">
                  <c:v>0.3</c:v>
                </c:pt>
                <c:pt idx="34">
                  <c:v>0.30909090909090908</c:v>
                </c:pt>
                <c:pt idx="35">
                  <c:v>0.31818181818181818</c:v>
                </c:pt>
                <c:pt idx="36">
                  <c:v>0.32727272727272727</c:v>
                </c:pt>
                <c:pt idx="37">
                  <c:v>0.33636363636363636</c:v>
                </c:pt>
                <c:pt idx="38">
                  <c:v>0.34545454545454546</c:v>
                </c:pt>
                <c:pt idx="39">
                  <c:v>0.35454545454545455</c:v>
                </c:pt>
                <c:pt idx="40">
                  <c:v>0.36363636363636365</c:v>
                </c:pt>
                <c:pt idx="41">
                  <c:v>0.37272727272727274</c:v>
                </c:pt>
                <c:pt idx="42">
                  <c:v>0.38181818181818183</c:v>
                </c:pt>
                <c:pt idx="43">
                  <c:v>0.39090909090909093</c:v>
                </c:pt>
                <c:pt idx="44">
                  <c:v>0.4</c:v>
                </c:pt>
                <c:pt idx="45">
                  <c:v>0.40909090909090912</c:v>
                </c:pt>
                <c:pt idx="46">
                  <c:v>0.41818181818181815</c:v>
                </c:pt>
                <c:pt idx="47">
                  <c:v>0.42727272727272725</c:v>
                </c:pt>
                <c:pt idx="48">
                  <c:v>0.43636363636363634</c:v>
                </c:pt>
                <c:pt idx="49">
                  <c:v>0.44545454545454544</c:v>
                </c:pt>
                <c:pt idx="50">
                  <c:v>0.45454545454545453</c:v>
                </c:pt>
                <c:pt idx="51">
                  <c:v>0.46363636363636362</c:v>
                </c:pt>
                <c:pt idx="52">
                  <c:v>0.47272727272727272</c:v>
                </c:pt>
                <c:pt idx="53">
                  <c:v>0.48181818181818181</c:v>
                </c:pt>
                <c:pt idx="54">
                  <c:v>0.49090909090909091</c:v>
                </c:pt>
                <c:pt idx="55">
                  <c:v>0.5</c:v>
                </c:pt>
                <c:pt idx="56">
                  <c:v>0.50909090909090904</c:v>
                </c:pt>
                <c:pt idx="57">
                  <c:v>0.51818181818181819</c:v>
                </c:pt>
                <c:pt idx="58">
                  <c:v>0.52727272727272723</c:v>
                </c:pt>
                <c:pt idx="59">
                  <c:v>0.53636363636363638</c:v>
                </c:pt>
                <c:pt idx="60">
                  <c:v>0.54545454545454541</c:v>
                </c:pt>
                <c:pt idx="61">
                  <c:v>0.55454545454545456</c:v>
                </c:pt>
                <c:pt idx="62">
                  <c:v>0.5636363636363636</c:v>
                </c:pt>
                <c:pt idx="63">
                  <c:v>0.57272727272727275</c:v>
                </c:pt>
                <c:pt idx="64">
                  <c:v>0.58181818181818179</c:v>
                </c:pt>
                <c:pt idx="65">
                  <c:v>0.59090909090909094</c:v>
                </c:pt>
                <c:pt idx="66">
                  <c:v>0.6</c:v>
                </c:pt>
                <c:pt idx="67">
                  <c:v>0.60909090909090913</c:v>
                </c:pt>
                <c:pt idx="68">
                  <c:v>0.61818181818181817</c:v>
                </c:pt>
                <c:pt idx="69">
                  <c:v>0.62727272727272732</c:v>
                </c:pt>
                <c:pt idx="70">
                  <c:v>0.63636363636363635</c:v>
                </c:pt>
                <c:pt idx="71">
                  <c:v>0.6454545454545455</c:v>
                </c:pt>
                <c:pt idx="72">
                  <c:v>0.65454545454545454</c:v>
                </c:pt>
                <c:pt idx="73">
                  <c:v>0.66363636363636369</c:v>
                </c:pt>
                <c:pt idx="74">
                  <c:v>0.67272727272727273</c:v>
                </c:pt>
                <c:pt idx="75">
                  <c:v>0.68181818181818177</c:v>
                </c:pt>
                <c:pt idx="76">
                  <c:v>0.69090909090909092</c:v>
                </c:pt>
                <c:pt idx="77">
                  <c:v>0.7</c:v>
                </c:pt>
                <c:pt idx="78">
                  <c:v>0.70909090909090911</c:v>
                </c:pt>
                <c:pt idx="79">
                  <c:v>0.71818181818181814</c:v>
                </c:pt>
                <c:pt idx="80">
                  <c:v>0.72727272727272729</c:v>
                </c:pt>
                <c:pt idx="81">
                  <c:v>0.73636363636363633</c:v>
                </c:pt>
                <c:pt idx="82">
                  <c:v>0.74545454545454548</c:v>
                </c:pt>
                <c:pt idx="83">
                  <c:v>0.75454545454545452</c:v>
                </c:pt>
                <c:pt idx="84">
                  <c:v>0.76363636363636367</c:v>
                </c:pt>
                <c:pt idx="85">
                  <c:v>0.77272727272727271</c:v>
                </c:pt>
                <c:pt idx="86">
                  <c:v>0.78181818181818186</c:v>
                </c:pt>
                <c:pt idx="87">
                  <c:v>0.79090909090909089</c:v>
                </c:pt>
                <c:pt idx="88">
                  <c:v>0.8</c:v>
                </c:pt>
                <c:pt idx="89">
                  <c:v>0.80909090909090908</c:v>
                </c:pt>
                <c:pt idx="90">
                  <c:v>0.81818181818181823</c:v>
                </c:pt>
                <c:pt idx="91">
                  <c:v>0.82727272727272727</c:v>
                </c:pt>
                <c:pt idx="92">
                  <c:v>0.83636363636363631</c:v>
                </c:pt>
                <c:pt idx="93">
                  <c:v>0.84545454545454546</c:v>
                </c:pt>
                <c:pt idx="94">
                  <c:v>0.8545454545454545</c:v>
                </c:pt>
                <c:pt idx="95">
                  <c:v>0.86363636363636365</c:v>
                </c:pt>
                <c:pt idx="96">
                  <c:v>0.87272727272727268</c:v>
                </c:pt>
                <c:pt idx="97">
                  <c:v>0.88181818181818183</c:v>
                </c:pt>
                <c:pt idx="98">
                  <c:v>0.89090909090909087</c:v>
                </c:pt>
                <c:pt idx="99">
                  <c:v>0.9</c:v>
                </c:pt>
                <c:pt idx="100">
                  <c:v>0.90909090909090906</c:v>
                </c:pt>
                <c:pt idx="101">
                  <c:v>0.91818181818181821</c:v>
                </c:pt>
                <c:pt idx="102">
                  <c:v>0.92727272727272725</c:v>
                </c:pt>
                <c:pt idx="103">
                  <c:v>0.9363636363636364</c:v>
                </c:pt>
                <c:pt idx="104">
                  <c:v>0.94545454545454544</c:v>
                </c:pt>
                <c:pt idx="105">
                  <c:v>0.95454545454545459</c:v>
                </c:pt>
                <c:pt idx="106">
                  <c:v>0.96363636363636362</c:v>
                </c:pt>
                <c:pt idx="107">
                  <c:v>0.97272727272727277</c:v>
                </c:pt>
                <c:pt idx="108">
                  <c:v>0.98181818181818181</c:v>
                </c:pt>
                <c:pt idx="109">
                  <c:v>0.99090909090909096</c:v>
                </c:pt>
                <c:pt idx="110">
                  <c:v>1</c:v>
                </c:pt>
              </c:numCache>
            </c:numRef>
          </c:yVal>
          <c:smooth val="1"/>
          <c:extLst>
            <c:ext xmlns:c16="http://schemas.microsoft.com/office/drawing/2014/chart" uri="{C3380CC4-5D6E-409C-BE32-E72D297353CC}">
              <c16:uniqueId val="{00000000-E612-4A7D-86F4-AB8ADCDD6AD0}"/>
            </c:ext>
          </c:extLst>
        </c:ser>
        <c:ser>
          <c:idx val="1"/>
          <c:order val="1"/>
          <c:tx>
            <c:v>Lorenz Curve 2007_08</c:v>
          </c:tx>
          <c:xVal>
            <c:numRef>
              <c:f>'Lorenz Curve_2007'!$E$2:$E$112</c:f>
              <c:numCache>
                <c:formatCode>General</c:formatCode>
                <c:ptCount val="111"/>
                <c:pt idx="0">
                  <c:v>0</c:v>
                </c:pt>
                <c:pt idx="1">
                  <c:v>9.0909090909090905E-3</c:v>
                </c:pt>
                <c:pt idx="2">
                  <c:v>1.8181818181818181E-2</c:v>
                </c:pt>
                <c:pt idx="3">
                  <c:v>2.7272727272727271E-2</c:v>
                </c:pt>
                <c:pt idx="4">
                  <c:v>3.6363636363636362E-2</c:v>
                </c:pt>
                <c:pt idx="5">
                  <c:v>4.5454545454545456E-2</c:v>
                </c:pt>
                <c:pt idx="6">
                  <c:v>5.4545454545454543E-2</c:v>
                </c:pt>
                <c:pt idx="7">
                  <c:v>6.363636363636363E-2</c:v>
                </c:pt>
                <c:pt idx="8">
                  <c:v>7.2727272727272724E-2</c:v>
                </c:pt>
                <c:pt idx="9">
                  <c:v>8.1818181818181818E-2</c:v>
                </c:pt>
                <c:pt idx="10">
                  <c:v>9.0909090909090912E-2</c:v>
                </c:pt>
                <c:pt idx="11">
                  <c:v>0.1</c:v>
                </c:pt>
                <c:pt idx="12">
                  <c:v>0.10909090909090909</c:v>
                </c:pt>
                <c:pt idx="13">
                  <c:v>0.11818181818181818</c:v>
                </c:pt>
                <c:pt idx="14">
                  <c:v>0.12727272727272726</c:v>
                </c:pt>
                <c:pt idx="15">
                  <c:v>0.13636363636363635</c:v>
                </c:pt>
                <c:pt idx="16">
                  <c:v>0.14545454545454545</c:v>
                </c:pt>
                <c:pt idx="17">
                  <c:v>0.15454545454545454</c:v>
                </c:pt>
                <c:pt idx="18">
                  <c:v>0.16363636363636364</c:v>
                </c:pt>
                <c:pt idx="19">
                  <c:v>0.17272727272727273</c:v>
                </c:pt>
                <c:pt idx="20">
                  <c:v>0.18181818181818182</c:v>
                </c:pt>
                <c:pt idx="21">
                  <c:v>0.19090909090909092</c:v>
                </c:pt>
                <c:pt idx="22">
                  <c:v>0.2</c:v>
                </c:pt>
                <c:pt idx="23">
                  <c:v>0.20909090909090908</c:v>
                </c:pt>
                <c:pt idx="24">
                  <c:v>0.21818181818181817</c:v>
                </c:pt>
                <c:pt idx="25">
                  <c:v>0.22727272727272727</c:v>
                </c:pt>
                <c:pt idx="26">
                  <c:v>0.23636363636363636</c:v>
                </c:pt>
                <c:pt idx="27">
                  <c:v>0.24545454545454545</c:v>
                </c:pt>
                <c:pt idx="28">
                  <c:v>0.25454545454545452</c:v>
                </c:pt>
                <c:pt idx="29">
                  <c:v>0.26363636363636361</c:v>
                </c:pt>
                <c:pt idx="30">
                  <c:v>0.27272727272727271</c:v>
                </c:pt>
                <c:pt idx="31">
                  <c:v>0.2818181818181818</c:v>
                </c:pt>
                <c:pt idx="32">
                  <c:v>0.29090909090909089</c:v>
                </c:pt>
                <c:pt idx="33">
                  <c:v>0.3</c:v>
                </c:pt>
                <c:pt idx="34">
                  <c:v>0.30909090909090908</c:v>
                </c:pt>
                <c:pt idx="35">
                  <c:v>0.31818181818181818</c:v>
                </c:pt>
                <c:pt idx="36">
                  <c:v>0.32727272727272727</c:v>
                </c:pt>
                <c:pt idx="37">
                  <c:v>0.33636363636363636</c:v>
                </c:pt>
                <c:pt idx="38">
                  <c:v>0.34545454545454546</c:v>
                </c:pt>
                <c:pt idx="39">
                  <c:v>0.35454545454545455</c:v>
                </c:pt>
                <c:pt idx="40">
                  <c:v>0.36363636363636365</c:v>
                </c:pt>
                <c:pt idx="41">
                  <c:v>0.37272727272727274</c:v>
                </c:pt>
                <c:pt idx="42">
                  <c:v>0.38181818181818183</c:v>
                </c:pt>
                <c:pt idx="43">
                  <c:v>0.39090909090909093</c:v>
                </c:pt>
                <c:pt idx="44">
                  <c:v>0.4</c:v>
                </c:pt>
                <c:pt idx="45">
                  <c:v>0.40909090909090912</c:v>
                </c:pt>
                <c:pt idx="46">
                  <c:v>0.41818181818181815</c:v>
                </c:pt>
                <c:pt idx="47">
                  <c:v>0.42727272727272725</c:v>
                </c:pt>
                <c:pt idx="48">
                  <c:v>0.43636363636363634</c:v>
                </c:pt>
                <c:pt idx="49">
                  <c:v>0.44545454545454544</c:v>
                </c:pt>
                <c:pt idx="50">
                  <c:v>0.45454545454545453</c:v>
                </c:pt>
                <c:pt idx="51">
                  <c:v>0.46363636363636362</c:v>
                </c:pt>
                <c:pt idx="52">
                  <c:v>0.47272727272727272</c:v>
                </c:pt>
                <c:pt idx="53">
                  <c:v>0.48181818181818181</c:v>
                </c:pt>
                <c:pt idx="54">
                  <c:v>0.49090909090909091</c:v>
                </c:pt>
                <c:pt idx="55">
                  <c:v>0.5</c:v>
                </c:pt>
                <c:pt idx="56">
                  <c:v>0.50909090909090904</c:v>
                </c:pt>
                <c:pt idx="57">
                  <c:v>0.51818181818181819</c:v>
                </c:pt>
                <c:pt idx="58">
                  <c:v>0.52727272727272723</c:v>
                </c:pt>
                <c:pt idx="59">
                  <c:v>0.53636363636363638</c:v>
                </c:pt>
                <c:pt idx="60">
                  <c:v>0.54545454545454541</c:v>
                </c:pt>
                <c:pt idx="61">
                  <c:v>0.55454545454545456</c:v>
                </c:pt>
                <c:pt idx="62">
                  <c:v>0.5636363636363636</c:v>
                </c:pt>
                <c:pt idx="63">
                  <c:v>0.57272727272727275</c:v>
                </c:pt>
                <c:pt idx="64">
                  <c:v>0.58181818181818179</c:v>
                </c:pt>
                <c:pt idx="65">
                  <c:v>0.59090909090909094</c:v>
                </c:pt>
                <c:pt idx="66">
                  <c:v>0.6</c:v>
                </c:pt>
                <c:pt idx="67">
                  <c:v>0.60909090909090913</c:v>
                </c:pt>
                <c:pt idx="68">
                  <c:v>0.61818181818181817</c:v>
                </c:pt>
                <c:pt idx="69">
                  <c:v>0.62727272727272732</c:v>
                </c:pt>
                <c:pt idx="70">
                  <c:v>0.63636363636363635</c:v>
                </c:pt>
                <c:pt idx="71">
                  <c:v>0.6454545454545455</c:v>
                </c:pt>
                <c:pt idx="72">
                  <c:v>0.65454545454545454</c:v>
                </c:pt>
                <c:pt idx="73">
                  <c:v>0.66363636363636369</c:v>
                </c:pt>
                <c:pt idx="74">
                  <c:v>0.67272727272727273</c:v>
                </c:pt>
                <c:pt idx="75">
                  <c:v>0.68181818181818177</c:v>
                </c:pt>
                <c:pt idx="76">
                  <c:v>0.69090909090909092</c:v>
                </c:pt>
                <c:pt idx="77">
                  <c:v>0.7</c:v>
                </c:pt>
                <c:pt idx="78">
                  <c:v>0.70909090909090911</c:v>
                </c:pt>
                <c:pt idx="79">
                  <c:v>0.71818181818181814</c:v>
                </c:pt>
                <c:pt idx="80">
                  <c:v>0.72727272727272729</c:v>
                </c:pt>
                <c:pt idx="81">
                  <c:v>0.73636363636363633</c:v>
                </c:pt>
                <c:pt idx="82">
                  <c:v>0.74545454545454548</c:v>
                </c:pt>
                <c:pt idx="83">
                  <c:v>0.75454545454545452</c:v>
                </c:pt>
                <c:pt idx="84">
                  <c:v>0.76363636363636367</c:v>
                </c:pt>
                <c:pt idx="85">
                  <c:v>0.77272727272727271</c:v>
                </c:pt>
                <c:pt idx="86">
                  <c:v>0.78181818181818186</c:v>
                </c:pt>
                <c:pt idx="87">
                  <c:v>0.79090909090909089</c:v>
                </c:pt>
                <c:pt idx="88">
                  <c:v>0.8</c:v>
                </c:pt>
                <c:pt idx="89">
                  <c:v>0.80909090909090908</c:v>
                </c:pt>
                <c:pt idx="90">
                  <c:v>0.81818181818181823</c:v>
                </c:pt>
                <c:pt idx="91">
                  <c:v>0.82727272727272727</c:v>
                </c:pt>
                <c:pt idx="92">
                  <c:v>0.83636363636363631</c:v>
                </c:pt>
                <c:pt idx="93">
                  <c:v>0.84545454545454546</c:v>
                </c:pt>
                <c:pt idx="94">
                  <c:v>0.8545454545454545</c:v>
                </c:pt>
                <c:pt idx="95">
                  <c:v>0.86363636363636365</c:v>
                </c:pt>
                <c:pt idx="96">
                  <c:v>0.87272727272727268</c:v>
                </c:pt>
                <c:pt idx="97">
                  <c:v>0.88181818181818183</c:v>
                </c:pt>
                <c:pt idx="98">
                  <c:v>0.89090909090909087</c:v>
                </c:pt>
                <c:pt idx="99">
                  <c:v>0.9</c:v>
                </c:pt>
                <c:pt idx="100">
                  <c:v>0.90909090909090906</c:v>
                </c:pt>
                <c:pt idx="101">
                  <c:v>0.91818181818181821</c:v>
                </c:pt>
                <c:pt idx="102">
                  <c:v>0.92727272727272725</c:v>
                </c:pt>
                <c:pt idx="103">
                  <c:v>0.9363636363636364</c:v>
                </c:pt>
                <c:pt idx="104">
                  <c:v>0.94545454545454544</c:v>
                </c:pt>
                <c:pt idx="105">
                  <c:v>0.95454545454545459</c:v>
                </c:pt>
                <c:pt idx="106">
                  <c:v>0.96363636363636362</c:v>
                </c:pt>
                <c:pt idx="107">
                  <c:v>0.97272727272727277</c:v>
                </c:pt>
                <c:pt idx="108">
                  <c:v>0.98181818181818181</c:v>
                </c:pt>
                <c:pt idx="109">
                  <c:v>0.99090909090909096</c:v>
                </c:pt>
                <c:pt idx="110">
                  <c:v>1</c:v>
                </c:pt>
              </c:numCache>
            </c:numRef>
          </c:xVal>
          <c:yVal>
            <c:numRef>
              <c:f>'Lorenz Curve_2007'!$G$2:$G$112</c:f>
              <c:numCache>
                <c:formatCode>General</c:formatCode>
                <c:ptCount val="111"/>
                <c:pt idx="0" formatCode="0.00">
                  <c:v>0</c:v>
                </c:pt>
                <c:pt idx="1">
                  <c:v>3.4318404691431902E-3</c:v>
                </c:pt>
                <c:pt idx="2">
                  <c:v>7.0389411997746907E-3</c:v>
                </c:pt>
                <c:pt idx="3">
                  <c:v>1.0857984572206009E-2</c:v>
                </c:pt>
                <c:pt idx="4">
                  <c:v>1.4677027944637327E-2</c:v>
                </c:pt>
                <c:pt idx="5">
                  <c:v>1.8521341401283239E-2</c:v>
                </c:pt>
                <c:pt idx="6">
                  <c:v>2.2487929458967507E-2</c:v>
                </c:pt>
                <c:pt idx="7">
                  <c:v>2.6461853992714075E-2</c:v>
                </c:pt>
                <c:pt idx="8">
                  <c:v>3.0646906004253537E-2</c:v>
                </c:pt>
                <c:pt idx="9">
                  <c:v>3.4906137940422938E-2</c:v>
                </c:pt>
                <c:pt idx="10">
                  <c:v>3.9178412500703093E-2</c:v>
                </c:pt>
                <c:pt idx="11">
                  <c:v>4.349470591735706E-2</c:v>
                </c:pt>
                <c:pt idx="12">
                  <c:v>4.7884364094634035E-2</c:v>
                </c:pt>
                <c:pt idx="13">
                  <c:v>5.2274837435917938E-2</c:v>
                </c:pt>
                <c:pt idx="14">
                  <c:v>5.6913120635306243E-2</c:v>
                </c:pt>
                <c:pt idx="15">
                  <c:v>6.1575043590895294E-2</c:v>
                </c:pt>
                <c:pt idx="16">
                  <c:v>6.6260606302685099E-2</c:v>
                </c:pt>
                <c:pt idx="17">
                  <c:v>7.0946169014474897E-2</c:v>
                </c:pt>
                <c:pt idx="18">
                  <c:v>7.5745854687233827E-2</c:v>
                </c:pt>
                <c:pt idx="19">
                  <c:v>8.0585483396331953E-2</c:v>
                </c:pt>
                <c:pt idx="20">
                  <c:v>8.5431633417485456E-2</c:v>
                </c:pt>
                <c:pt idx="21">
                  <c:v>9.030223835884664E-2</c:v>
                </c:pt>
                <c:pt idx="22">
                  <c:v>9.5187516252332419E-2</c:v>
                </c:pt>
                <c:pt idx="23">
                  <c:v>0.10009887939403972</c:v>
                </c:pt>
                <c:pt idx="24">
                  <c:v>0.10512518066072307</c:v>
                </c:pt>
                <c:pt idx="25">
                  <c:v>0.11016289422350334</c:v>
                </c:pt>
                <c:pt idx="26">
                  <c:v>0.1152079442623459</c:v>
                </c:pt>
                <c:pt idx="27">
                  <c:v>0.12042010292260756</c:v>
                </c:pt>
                <c:pt idx="28">
                  <c:v>0.12579529438425369</c:v>
                </c:pt>
                <c:pt idx="29">
                  <c:v>0.13117048584589983</c:v>
                </c:pt>
                <c:pt idx="30">
                  <c:v>0.13660762977207205</c:v>
                </c:pt>
                <c:pt idx="31">
                  <c:v>0.14206352247040349</c:v>
                </c:pt>
                <c:pt idx="32">
                  <c:v>0.14758625861730257</c:v>
                </c:pt>
                <c:pt idx="33">
                  <c:v>0.15314975296454778</c:v>
                </c:pt>
                <c:pt idx="34">
                  <c:v>0.15895779651386968</c:v>
                </c:pt>
                <c:pt idx="35">
                  <c:v>0.16480741342754462</c:v>
                </c:pt>
                <c:pt idx="36">
                  <c:v>0.17066844263731648</c:v>
                </c:pt>
                <c:pt idx="37">
                  <c:v>0.17671288374864588</c:v>
                </c:pt>
                <c:pt idx="38">
                  <c:v>0.18277362814011372</c:v>
                </c:pt>
                <c:pt idx="39">
                  <c:v>0.18885067581172002</c:v>
                </c:pt>
                <c:pt idx="40">
                  <c:v>0.19506630136450312</c:v>
                </c:pt>
                <c:pt idx="41">
                  <c:v>0.20138789823818612</c:v>
                </c:pt>
                <c:pt idx="42">
                  <c:v>0.20773231970406295</c:v>
                </c:pt>
                <c:pt idx="43">
                  <c:v>0.21416803953871508</c:v>
                </c:pt>
                <c:pt idx="44">
                  <c:v>0.22070973069426711</c:v>
                </c:pt>
                <c:pt idx="45">
                  <c:v>0.22732804726646985</c:v>
                </c:pt>
                <c:pt idx="46">
                  <c:v>0.23394636383867259</c:v>
                </c:pt>
                <c:pt idx="47">
                  <c:v>0.24060217795519376</c:v>
                </c:pt>
                <c:pt idx="48">
                  <c:v>0.24743162200518939</c:v>
                </c:pt>
                <c:pt idx="49">
                  <c:v>0.2544974636171925</c:v>
                </c:pt>
                <c:pt idx="50">
                  <c:v>0.26159428146145869</c:v>
                </c:pt>
                <c:pt idx="51">
                  <c:v>0.26903265302462537</c:v>
                </c:pt>
                <c:pt idx="52">
                  <c:v>0.27647102458779205</c:v>
                </c:pt>
                <c:pt idx="53">
                  <c:v>0.28396482730342942</c:v>
                </c:pt>
                <c:pt idx="54">
                  <c:v>0.29147574846321217</c:v>
                </c:pt>
                <c:pt idx="55">
                  <c:v>0.29899319093505028</c:v>
                </c:pt>
                <c:pt idx="56">
                  <c:v>0.30660519243169138</c:v>
                </c:pt>
                <c:pt idx="57">
                  <c:v>0.31436147795755776</c:v>
                </c:pt>
                <c:pt idx="58">
                  <c:v>0.32225308070857323</c:v>
                </c:pt>
                <c:pt idx="59">
                  <c:v>0.33020989658014249</c:v>
                </c:pt>
                <c:pt idx="60">
                  <c:v>0.33817404892777408</c:v>
                </c:pt>
                <c:pt idx="61">
                  <c:v>0.34624009677627099</c:v>
                </c:pt>
                <c:pt idx="62">
                  <c:v>0.35443494053786162</c:v>
                </c:pt>
                <c:pt idx="63">
                  <c:v>0.36263141462746606</c:v>
                </c:pt>
                <c:pt idx="64">
                  <c:v>0.37091103544577658</c:v>
                </c:pt>
                <c:pt idx="65">
                  <c:v>0.37921185052826711</c:v>
                </c:pt>
                <c:pt idx="66">
                  <c:v>0.38752244757884069</c:v>
                </c:pt>
                <c:pt idx="67">
                  <c:v>0.39606210571535949</c:v>
                </c:pt>
                <c:pt idx="68">
                  <c:v>0.40464985852828667</c:v>
                </c:pt>
                <c:pt idx="69">
                  <c:v>0.41336803758232143</c:v>
                </c:pt>
                <c:pt idx="70">
                  <c:v>0.4220862166363562</c:v>
                </c:pt>
                <c:pt idx="71">
                  <c:v>0.43083618708666094</c:v>
                </c:pt>
                <c:pt idx="72">
                  <c:v>0.43959023335700032</c:v>
                </c:pt>
                <c:pt idx="73">
                  <c:v>0.44837362553158888</c:v>
                </c:pt>
                <c:pt idx="74">
                  <c:v>0.45719777590652355</c:v>
                </c:pt>
                <c:pt idx="75">
                  <c:v>0.46602192628145822</c:v>
                </c:pt>
                <c:pt idx="76">
                  <c:v>0.47490965944893287</c:v>
                </c:pt>
                <c:pt idx="77">
                  <c:v>0.48401911722629037</c:v>
                </c:pt>
                <c:pt idx="78">
                  <c:v>0.4932671528848247</c:v>
                </c:pt>
                <c:pt idx="79">
                  <c:v>0.50266191806460503</c:v>
                </c:pt>
                <c:pt idx="80">
                  <c:v>0.51211863570891147</c:v>
                </c:pt>
                <c:pt idx="81">
                  <c:v>0.5217253435304916</c:v>
                </c:pt>
                <c:pt idx="82">
                  <c:v>0.53155214563394082</c:v>
                </c:pt>
                <c:pt idx="83">
                  <c:v>0.54181261498907274</c:v>
                </c:pt>
                <c:pt idx="84">
                  <c:v>0.55214481877681387</c:v>
                </c:pt>
                <c:pt idx="85">
                  <c:v>0.56269548651841017</c:v>
                </c:pt>
                <c:pt idx="86">
                  <c:v>0.57327794565627643</c:v>
                </c:pt>
                <c:pt idx="87">
                  <c:v>0.58389545684644029</c:v>
                </c:pt>
                <c:pt idx="88">
                  <c:v>0.59474610494258395</c:v>
                </c:pt>
                <c:pt idx="89">
                  <c:v>0.605750819036036</c:v>
                </c:pt>
                <c:pt idx="90">
                  <c:v>0.61689492617467179</c:v>
                </c:pt>
                <c:pt idx="91">
                  <c:v>0.62825097595510737</c:v>
                </c:pt>
                <c:pt idx="92">
                  <c:v>0.6396918027922629</c:v>
                </c:pt>
                <c:pt idx="93">
                  <c:v>0.65117501815777834</c:v>
                </c:pt>
                <c:pt idx="94">
                  <c:v>0.66361523606742068</c:v>
                </c:pt>
                <c:pt idx="95">
                  <c:v>0.67605545397706301</c:v>
                </c:pt>
                <c:pt idx="96">
                  <c:v>0.68945267443083225</c:v>
                </c:pt>
                <c:pt idx="97">
                  <c:v>0.70287434980480912</c:v>
                </c:pt>
                <c:pt idx="98">
                  <c:v>0.71713564410591601</c:v>
                </c:pt>
                <c:pt idx="99">
                  <c:v>0.73167898515341812</c:v>
                </c:pt>
                <c:pt idx="100">
                  <c:v>0.7466250172203398</c:v>
                </c:pt>
                <c:pt idx="101">
                  <c:v>0.76322420189330009</c:v>
                </c:pt>
                <c:pt idx="102">
                  <c:v>0.78173413099848643</c:v>
                </c:pt>
                <c:pt idx="103">
                  <c:v>0.80088640934112754</c:v>
                </c:pt>
                <c:pt idx="104">
                  <c:v>0.82188421899544095</c:v>
                </c:pt>
                <c:pt idx="105">
                  <c:v>0.84399065169916876</c:v>
                </c:pt>
                <c:pt idx="106">
                  <c:v>0.86675410659247598</c:v>
                </c:pt>
                <c:pt idx="107">
                  <c:v>0.89016072588724504</c:v>
                </c:pt>
                <c:pt idx="108">
                  <c:v>0.91942511373575819</c:v>
                </c:pt>
                <c:pt idx="109">
                  <c:v>0.94978589717358197</c:v>
                </c:pt>
                <c:pt idx="110">
                  <c:v>1.0000000000000002</c:v>
                </c:pt>
              </c:numCache>
            </c:numRef>
          </c:yVal>
          <c:smooth val="1"/>
          <c:extLst>
            <c:ext xmlns:c16="http://schemas.microsoft.com/office/drawing/2014/chart" uri="{C3380CC4-5D6E-409C-BE32-E72D297353CC}">
              <c16:uniqueId val="{00000001-E612-4A7D-86F4-AB8ADCDD6AD0}"/>
            </c:ext>
          </c:extLst>
        </c:ser>
        <c:ser>
          <c:idx val="2"/>
          <c:order val="2"/>
          <c:tx>
            <c:v>Lorenz Curve 2017_18</c:v>
          </c:tx>
          <c:xVal>
            <c:numRef>
              <c:f>'Lorenz Curve_2007'!$K$2:$K$112</c:f>
              <c:numCache>
                <c:formatCode>General</c:formatCode>
                <c:ptCount val="111"/>
                <c:pt idx="0">
                  <c:v>0</c:v>
                </c:pt>
                <c:pt idx="1">
                  <c:v>9.0909090909090905E-3</c:v>
                </c:pt>
                <c:pt idx="2">
                  <c:v>1.8181818181818181E-2</c:v>
                </c:pt>
                <c:pt idx="3">
                  <c:v>2.7272727272727271E-2</c:v>
                </c:pt>
                <c:pt idx="4">
                  <c:v>3.6363636363636362E-2</c:v>
                </c:pt>
                <c:pt idx="5">
                  <c:v>4.5454545454545456E-2</c:v>
                </c:pt>
                <c:pt idx="6">
                  <c:v>5.4545454545454543E-2</c:v>
                </c:pt>
                <c:pt idx="7">
                  <c:v>6.363636363636363E-2</c:v>
                </c:pt>
                <c:pt idx="8">
                  <c:v>7.2727272727272724E-2</c:v>
                </c:pt>
                <c:pt idx="9">
                  <c:v>8.1818181818181818E-2</c:v>
                </c:pt>
                <c:pt idx="10">
                  <c:v>9.0909090909090912E-2</c:v>
                </c:pt>
                <c:pt idx="11">
                  <c:v>0.1</c:v>
                </c:pt>
                <c:pt idx="12">
                  <c:v>0.10909090909090909</c:v>
                </c:pt>
                <c:pt idx="13">
                  <c:v>0.11818181818181818</c:v>
                </c:pt>
                <c:pt idx="14">
                  <c:v>0.12727272727272726</c:v>
                </c:pt>
                <c:pt idx="15">
                  <c:v>0.13636363636363635</c:v>
                </c:pt>
                <c:pt idx="16">
                  <c:v>0.14545454545454545</c:v>
                </c:pt>
                <c:pt idx="17">
                  <c:v>0.15454545454545454</c:v>
                </c:pt>
                <c:pt idx="18">
                  <c:v>0.16363636363636364</c:v>
                </c:pt>
                <c:pt idx="19">
                  <c:v>0.17272727272727273</c:v>
                </c:pt>
                <c:pt idx="20">
                  <c:v>0.18181818181818182</c:v>
                </c:pt>
                <c:pt idx="21">
                  <c:v>0.19090909090909092</c:v>
                </c:pt>
                <c:pt idx="22">
                  <c:v>0.2</c:v>
                </c:pt>
                <c:pt idx="23">
                  <c:v>0.20909090909090908</c:v>
                </c:pt>
                <c:pt idx="24">
                  <c:v>0.21818181818181817</c:v>
                </c:pt>
                <c:pt idx="25">
                  <c:v>0.22727272727272727</c:v>
                </c:pt>
                <c:pt idx="26">
                  <c:v>0.23636363636363636</c:v>
                </c:pt>
                <c:pt idx="27">
                  <c:v>0.24545454545454545</c:v>
                </c:pt>
                <c:pt idx="28">
                  <c:v>0.25454545454545452</c:v>
                </c:pt>
                <c:pt idx="29">
                  <c:v>0.26363636363636361</c:v>
                </c:pt>
                <c:pt idx="30">
                  <c:v>0.27272727272727271</c:v>
                </c:pt>
                <c:pt idx="31">
                  <c:v>0.2818181818181818</c:v>
                </c:pt>
                <c:pt idx="32">
                  <c:v>0.29090909090909089</c:v>
                </c:pt>
                <c:pt idx="33">
                  <c:v>0.3</c:v>
                </c:pt>
                <c:pt idx="34">
                  <c:v>0.30909090909090908</c:v>
                </c:pt>
                <c:pt idx="35">
                  <c:v>0.31818181818181818</c:v>
                </c:pt>
                <c:pt idx="36">
                  <c:v>0.32727272727272727</c:v>
                </c:pt>
                <c:pt idx="37">
                  <c:v>0.33636363636363636</c:v>
                </c:pt>
                <c:pt idx="38">
                  <c:v>0.34545454545454546</c:v>
                </c:pt>
                <c:pt idx="39">
                  <c:v>0.35454545454545455</c:v>
                </c:pt>
                <c:pt idx="40">
                  <c:v>0.36363636363636365</c:v>
                </c:pt>
                <c:pt idx="41">
                  <c:v>0.37272727272727274</c:v>
                </c:pt>
                <c:pt idx="42">
                  <c:v>0.38181818181818183</c:v>
                </c:pt>
                <c:pt idx="43">
                  <c:v>0.39090909090909093</c:v>
                </c:pt>
                <c:pt idx="44">
                  <c:v>0.4</c:v>
                </c:pt>
                <c:pt idx="45">
                  <c:v>0.40909090909090912</c:v>
                </c:pt>
                <c:pt idx="46">
                  <c:v>0.41818181818181815</c:v>
                </c:pt>
                <c:pt idx="47">
                  <c:v>0.42727272727272725</c:v>
                </c:pt>
                <c:pt idx="48">
                  <c:v>0.43636363636363634</c:v>
                </c:pt>
                <c:pt idx="49">
                  <c:v>0.44545454545454544</c:v>
                </c:pt>
                <c:pt idx="50">
                  <c:v>0.45454545454545453</c:v>
                </c:pt>
                <c:pt idx="51">
                  <c:v>0.46363636363636362</c:v>
                </c:pt>
                <c:pt idx="52">
                  <c:v>0.47272727272727272</c:v>
                </c:pt>
                <c:pt idx="53">
                  <c:v>0.48181818181818181</c:v>
                </c:pt>
                <c:pt idx="54">
                  <c:v>0.49090909090909091</c:v>
                </c:pt>
                <c:pt idx="55">
                  <c:v>0.5</c:v>
                </c:pt>
                <c:pt idx="56">
                  <c:v>0.50909090909090904</c:v>
                </c:pt>
                <c:pt idx="57">
                  <c:v>0.51818181818181819</c:v>
                </c:pt>
                <c:pt idx="58">
                  <c:v>0.52727272727272723</c:v>
                </c:pt>
                <c:pt idx="59">
                  <c:v>0.53636363636363638</c:v>
                </c:pt>
                <c:pt idx="60">
                  <c:v>0.54545454545454541</c:v>
                </c:pt>
                <c:pt idx="61">
                  <c:v>0.55454545454545456</c:v>
                </c:pt>
                <c:pt idx="62">
                  <c:v>0.5636363636363636</c:v>
                </c:pt>
                <c:pt idx="63">
                  <c:v>0.57272727272727275</c:v>
                </c:pt>
                <c:pt idx="64">
                  <c:v>0.58181818181818179</c:v>
                </c:pt>
                <c:pt idx="65">
                  <c:v>0.59090909090909094</c:v>
                </c:pt>
                <c:pt idx="66">
                  <c:v>0.6</c:v>
                </c:pt>
                <c:pt idx="67">
                  <c:v>0.60909090909090913</c:v>
                </c:pt>
                <c:pt idx="68">
                  <c:v>0.61818181818181817</c:v>
                </c:pt>
                <c:pt idx="69">
                  <c:v>0.62727272727272732</c:v>
                </c:pt>
                <c:pt idx="70">
                  <c:v>0.63636363636363635</c:v>
                </c:pt>
                <c:pt idx="71">
                  <c:v>0.6454545454545455</c:v>
                </c:pt>
                <c:pt idx="72">
                  <c:v>0.65454545454545454</c:v>
                </c:pt>
                <c:pt idx="73">
                  <c:v>0.66363636363636369</c:v>
                </c:pt>
                <c:pt idx="74">
                  <c:v>0.67272727272727273</c:v>
                </c:pt>
                <c:pt idx="75">
                  <c:v>0.68181818181818177</c:v>
                </c:pt>
                <c:pt idx="76">
                  <c:v>0.69090909090909092</c:v>
                </c:pt>
                <c:pt idx="77">
                  <c:v>0.7</c:v>
                </c:pt>
                <c:pt idx="78">
                  <c:v>0.70909090909090911</c:v>
                </c:pt>
                <c:pt idx="79">
                  <c:v>0.71818181818181814</c:v>
                </c:pt>
                <c:pt idx="80">
                  <c:v>0.72727272727272729</c:v>
                </c:pt>
                <c:pt idx="81">
                  <c:v>0.73636363636363633</c:v>
                </c:pt>
                <c:pt idx="82">
                  <c:v>0.74545454545454548</c:v>
                </c:pt>
                <c:pt idx="83">
                  <c:v>0.75454545454545452</c:v>
                </c:pt>
                <c:pt idx="84">
                  <c:v>0.76363636363636367</c:v>
                </c:pt>
                <c:pt idx="85">
                  <c:v>0.77272727272727271</c:v>
                </c:pt>
                <c:pt idx="86">
                  <c:v>0.78181818181818186</c:v>
                </c:pt>
                <c:pt idx="87">
                  <c:v>0.79090909090909089</c:v>
                </c:pt>
                <c:pt idx="88">
                  <c:v>0.8</c:v>
                </c:pt>
                <c:pt idx="89">
                  <c:v>0.80909090909090908</c:v>
                </c:pt>
                <c:pt idx="90">
                  <c:v>0.81818181818181823</c:v>
                </c:pt>
                <c:pt idx="91">
                  <c:v>0.82727272727272727</c:v>
                </c:pt>
                <c:pt idx="92">
                  <c:v>0.83636363636363631</c:v>
                </c:pt>
                <c:pt idx="93">
                  <c:v>0.84545454545454546</c:v>
                </c:pt>
                <c:pt idx="94">
                  <c:v>0.8545454545454545</c:v>
                </c:pt>
                <c:pt idx="95">
                  <c:v>0.86363636363636365</c:v>
                </c:pt>
                <c:pt idx="96">
                  <c:v>0.87272727272727268</c:v>
                </c:pt>
                <c:pt idx="97">
                  <c:v>0.88181818181818183</c:v>
                </c:pt>
                <c:pt idx="98">
                  <c:v>0.89090909090909087</c:v>
                </c:pt>
                <c:pt idx="99">
                  <c:v>0.9</c:v>
                </c:pt>
                <c:pt idx="100">
                  <c:v>0.90909090909090906</c:v>
                </c:pt>
                <c:pt idx="101">
                  <c:v>0.91818181818181821</c:v>
                </c:pt>
                <c:pt idx="102">
                  <c:v>0.92727272727272725</c:v>
                </c:pt>
                <c:pt idx="103">
                  <c:v>0.9363636363636364</c:v>
                </c:pt>
                <c:pt idx="104">
                  <c:v>0.94545454545454544</c:v>
                </c:pt>
                <c:pt idx="105">
                  <c:v>0.95454545454545459</c:v>
                </c:pt>
                <c:pt idx="106">
                  <c:v>0.96363636363636362</c:v>
                </c:pt>
                <c:pt idx="107">
                  <c:v>0.97272727272727277</c:v>
                </c:pt>
                <c:pt idx="108">
                  <c:v>0.98181818181818181</c:v>
                </c:pt>
                <c:pt idx="109">
                  <c:v>0.99090909090909096</c:v>
                </c:pt>
                <c:pt idx="110">
                  <c:v>1</c:v>
                </c:pt>
              </c:numCache>
            </c:numRef>
          </c:xVal>
          <c:yVal>
            <c:numRef>
              <c:f>'Lorenz Curve_2007'!$I$2:$I$112</c:f>
              <c:numCache>
                <c:formatCode>General</c:formatCode>
                <c:ptCount val="111"/>
                <c:pt idx="0">
                  <c:v>0</c:v>
                </c:pt>
                <c:pt idx="1">
                  <c:v>4.1957105314754933E-4</c:v>
                </c:pt>
                <c:pt idx="2">
                  <c:v>8.3914210629509867E-4</c:v>
                </c:pt>
                <c:pt idx="3">
                  <c:v>1.2587131594426479E-3</c:v>
                </c:pt>
                <c:pt idx="4">
                  <c:v>1.8235203463720412E-3</c:v>
                </c:pt>
                <c:pt idx="5">
                  <c:v>2.6303877562711747E-3</c:v>
                </c:pt>
                <c:pt idx="6">
                  <c:v>3.7600021301299612E-3</c:v>
                </c:pt>
                <c:pt idx="7">
                  <c:v>5.1800887715524359E-3</c:v>
                </c:pt>
                <c:pt idx="8">
                  <c:v>6.793823591350702E-3</c:v>
                </c:pt>
                <c:pt idx="9">
                  <c:v>8.5850692413267787E-3</c:v>
                </c:pt>
                <c:pt idx="10">
                  <c:v>1.0578031743777638E-2</c:v>
                </c:pt>
                <c:pt idx="11">
                  <c:v>1.2837260491495212E-2</c:v>
                </c:pt>
                <c:pt idx="12">
                  <c:v>1.5177175980202698E-2</c:v>
                </c:pt>
                <c:pt idx="13">
                  <c:v>1.7597778209900099E-2</c:v>
                </c:pt>
                <c:pt idx="14">
                  <c:v>2.026850933666623E-2</c:v>
                </c:pt>
                <c:pt idx="15">
                  <c:v>2.3092545271313197E-2</c:v>
                </c:pt>
                <c:pt idx="16">
                  <c:v>2.5916581205960163E-2</c:v>
                </c:pt>
                <c:pt idx="17">
                  <c:v>2.8901990622586957E-2</c:v>
                </c:pt>
                <c:pt idx="18">
                  <c:v>3.1968086780203665E-2</c:v>
                </c:pt>
                <c:pt idx="19">
                  <c:v>3.5155213049305245E-2</c:v>
                </c:pt>
                <c:pt idx="20">
                  <c:v>3.8463369429891689E-2</c:v>
                </c:pt>
                <c:pt idx="21">
                  <c:v>4.1787663158676117E-2</c:v>
                </c:pt>
                <c:pt idx="22">
                  <c:v>4.5216849650747432E-2</c:v>
                </c:pt>
                <c:pt idx="23">
                  <c:v>4.866217349101673E-2</c:v>
                </c:pt>
                <c:pt idx="24">
                  <c:v>5.2131703353583005E-2</c:v>
                </c:pt>
                <c:pt idx="25">
                  <c:v>5.5601233216149279E-2</c:v>
                </c:pt>
                <c:pt idx="26">
                  <c:v>5.9111106449210513E-2</c:v>
                </c:pt>
                <c:pt idx="27">
                  <c:v>6.2798490512449553E-2</c:v>
                </c:pt>
                <c:pt idx="28">
                  <c:v>6.6493943249787579E-2</c:v>
                </c:pt>
                <c:pt idx="29">
                  <c:v>7.0366906817303412E-2</c:v>
                </c:pt>
                <c:pt idx="30">
                  <c:v>7.4457724585492019E-2</c:v>
                </c:pt>
                <c:pt idx="31">
                  <c:v>7.8621160420571545E-2</c:v>
                </c:pt>
                <c:pt idx="32">
                  <c:v>8.2784596255651072E-2</c:v>
                </c:pt>
                <c:pt idx="33">
                  <c:v>8.6980306787126566E-2</c:v>
                </c:pt>
                <c:pt idx="34">
                  <c:v>9.1256704059591978E-2</c:v>
                </c:pt>
                <c:pt idx="35">
                  <c:v>9.5629925421245279E-2</c:v>
                </c:pt>
                <c:pt idx="36">
                  <c:v>0.10006769617569052</c:v>
                </c:pt>
                <c:pt idx="37">
                  <c:v>0.1045458103006307</c:v>
                </c:pt>
                <c:pt idx="38">
                  <c:v>0.1092095039298477</c:v>
                </c:pt>
                <c:pt idx="39">
                  <c:v>0.11388933490726268</c:v>
                </c:pt>
                <c:pt idx="40">
                  <c:v>0.11881122610764738</c:v>
                </c:pt>
                <c:pt idx="41">
                  <c:v>0.12381380404902201</c:v>
                </c:pt>
                <c:pt idx="42">
                  <c:v>0.12891320607958454</c:v>
                </c:pt>
                <c:pt idx="43">
                  <c:v>0.13403681413244403</c:v>
                </c:pt>
                <c:pt idx="44">
                  <c:v>0.13920076555579849</c:v>
                </c:pt>
                <c:pt idx="45">
                  <c:v>0.14444540372014286</c:v>
                </c:pt>
                <c:pt idx="46">
                  <c:v>0.1497061792326852</c:v>
                </c:pt>
                <c:pt idx="47">
                  <c:v>0.1550153667898215</c:v>
                </c:pt>
                <c:pt idx="48">
                  <c:v>0.16050206517713561</c:v>
                </c:pt>
                <c:pt idx="49">
                  <c:v>0.16615013704642956</c:v>
                </c:pt>
                <c:pt idx="50">
                  <c:v>0.1717982089157235</c:v>
                </c:pt>
                <c:pt idx="51">
                  <c:v>0.17752696752600736</c:v>
                </c:pt>
                <c:pt idx="52">
                  <c:v>0.18356233575205289</c:v>
                </c:pt>
                <c:pt idx="53">
                  <c:v>0.18965418469679135</c:v>
                </c:pt>
                <c:pt idx="54">
                  <c:v>0.19607442867735875</c:v>
                </c:pt>
                <c:pt idx="55">
                  <c:v>0.20261005469754173</c:v>
                </c:pt>
                <c:pt idx="56">
                  <c:v>0.20928284817740755</c:v>
                </c:pt>
                <c:pt idx="57">
                  <c:v>0.21597984767957035</c:v>
                </c:pt>
                <c:pt idx="58">
                  <c:v>0.22271719055222811</c:v>
                </c:pt>
                <c:pt idx="59">
                  <c:v>0.22953522016587577</c:v>
                </c:pt>
                <c:pt idx="60">
                  <c:v>0.2364742798910083</c:v>
                </c:pt>
                <c:pt idx="61">
                  <c:v>0.24357471309812068</c:v>
                </c:pt>
                <c:pt idx="62">
                  <c:v>0.25075583304622295</c:v>
                </c:pt>
                <c:pt idx="63">
                  <c:v>0.25809429213925555</c:v>
                </c:pt>
                <c:pt idx="64">
                  <c:v>0.26554974700672357</c:v>
                </c:pt>
                <c:pt idx="65">
                  <c:v>0.27333601751225023</c:v>
                </c:pt>
                <c:pt idx="66">
                  <c:v>0.28113842536597483</c:v>
                </c:pt>
                <c:pt idx="67">
                  <c:v>0.28936847294694601</c:v>
                </c:pt>
                <c:pt idx="68">
                  <c:v>0.29767920726890706</c:v>
                </c:pt>
                <c:pt idx="69">
                  <c:v>0.30607062833185805</c:v>
                </c:pt>
                <c:pt idx="70">
                  <c:v>0.31446204939480904</c:v>
                </c:pt>
                <c:pt idx="71">
                  <c:v>0.32293577093356973</c:v>
                </c:pt>
                <c:pt idx="72">
                  <c:v>0.33141594741160962</c:v>
                </c:pt>
                <c:pt idx="73">
                  <c:v>0.33993646726014448</c:v>
                </c:pt>
                <c:pt idx="74">
                  <c:v>0.34889269551002489</c:v>
                </c:pt>
                <c:pt idx="75">
                  <c:v>0.35791750748974671</c:v>
                </c:pt>
                <c:pt idx="76">
                  <c:v>0.36698266283996345</c:v>
                </c:pt>
                <c:pt idx="77">
                  <c:v>0.37650369827677321</c:v>
                </c:pt>
                <c:pt idx="78">
                  <c:v>0.38638782404803762</c:v>
                </c:pt>
                <c:pt idx="79">
                  <c:v>0.39631229318979694</c:v>
                </c:pt>
                <c:pt idx="80">
                  <c:v>0.40655950929551593</c:v>
                </c:pt>
                <c:pt idx="81">
                  <c:v>0.4170245796019077</c:v>
                </c:pt>
                <c:pt idx="82">
                  <c:v>0.4275541993010914</c:v>
                </c:pt>
                <c:pt idx="83">
                  <c:v>0.43828714958756965</c:v>
                </c:pt>
                <c:pt idx="84">
                  <c:v>0.44917985962120793</c:v>
                </c:pt>
                <c:pt idx="85">
                  <c:v>0.46007256965484622</c:v>
                </c:pt>
                <c:pt idx="86">
                  <c:v>0.47134450737113709</c:v>
                </c:pt>
                <c:pt idx="87">
                  <c:v>0.48280202459170479</c:v>
                </c:pt>
                <c:pt idx="88">
                  <c:v>0.49476383394345946</c:v>
                </c:pt>
                <c:pt idx="89">
                  <c:v>0.50727027879689601</c:v>
                </c:pt>
                <c:pt idx="90">
                  <c:v>0.51989775376181746</c:v>
                </c:pt>
                <c:pt idx="91">
                  <c:v>0.53278342629790665</c:v>
                </c:pt>
                <c:pt idx="92">
                  <c:v>0.54690360597114152</c:v>
                </c:pt>
                <c:pt idx="93">
                  <c:v>0.56171769161688956</c:v>
                </c:pt>
                <c:pt idx="94">
                  <c:v>0.57720954588695295</c:v>
                </c:pt>
                <c:pt idx="95">
                  <c:v>0.59270140015701633</c:v>
                </c:pt>
                <c:pt idx="96">
                  <c:v>0.6085886194579303</c:v>
                </c:pt>
                <c:pt idx="97">
                  <c:v>0.6245686285109826</c:v>
                </c:pt>
                <c:pt idx="98">
                  <c:v>0.64163387423034923</c:v>
                </c:pt>
                <c:pt idx="99">
                  <c:v>0.65894118017268566</c:v>
                </c:pt>
                <c:pt idx="100">
                  <c:v>0.67628882948551705</c:v>
                </c:pt>
                <c:pt idx="101">
                  <c:v>0.6947257498017122</c:v>
                </c:pt>
                <c:pt idx="102">
                  <c:v>0.71328370022939225</c:v>
                </c:pt>
                <c:pt idx="103">
                  <c:v>0.73452045045793746</c:v>
                </c:pt>
                <c:pt idx="104">
                  <c:v>0.75582175007927455</c:v>
                </c:pt>
                <c:pt idx="105">
                  <c:v>0.77950330855981409</c:v>
                </c:pt>
                <c:pt idx="106">
                  <c:v>0.80812692992598589</c:v>
                </c:pt>
                <c:pt idx="107">
                  <c:v>0.84169261417778984</c:v>
                </c:pt>
                <c:pt idx="108">
                  <c:v>0.88481967723689847</c:v>
                </c:pt>
                <c:pt idx="109">
                  <c:v>0.93315103508985653</c:v>
                </c:pt>
                <c:pt idx="110">
                  <c:v>0.99999999999999978</c:v>
                </c:pt>
              </c:numCache>
            </c:numRef>
          </c:yVal>
          <c:smooth val="1"/>
          <c:extLst>
            <c:ext xmlns:c16="http://schemas.microsoft.com/office/drawing/2014/chart" uri="{C3380CC4-5D6E-409C-BE32-E72D297353CC}">
              <c16:uniqueId val="{00000002-E612-4A7D-86F4-AB8ADCDD6AD0}"/>
            </c:ext>
          </c:extLst>
        </c:ser>
        <c:dLbls>
          <c:showLegendKey val="0"/>
          <c:showVal val="0"/>
          <c:showCatName val="0"/>
          <c:showSerName val="0"/>
          <c:showPercent val="0"/>
          <c:showBubbleSize val="0"/>
        </c:dLbls>
        <c:axId val="78479360"/>
        <c:axId val="78480896"/>
      </c:scatterChart>
      <c:valAx>
        <c:axId val="78479360"/>
        <c:scaling>
          <c:orientation val="minMax"/>
          <c:max val="1"/>
        </c:scaling>
        <c:delete val="0"/>
        <c:axPos val="b"/>
        <c:numFmt formatCode="General" sourceLinked="1"/>
        <c:majorTickMark val="out"/>
        <c:minorTickMark val="none"/>
        <c:tickLblPos val="nextTo"/>
        <c:crossAx val="78480896"/>
        <c:crosses val="autoZero"/>
        <c:crossBetween val="midCat"/>
      </c:valAx>
      <c:valAx>
        <c:axId val="78480896"/>
        <c:scaling>
          <c:orientation val="minMax"/>
          <c:max val="1"/>
        </c:scaling>
        <c:delete val="0"/>
        <c:axPos val="l"/>
        <c:majorGridlines/>
        <c:numFmt formatCode="General" sourceLinked="1"/>
        <c:majorTickMark val="out"/>
        <c:minorTickMark val="none"/>
        <c:tickLblPos val="nextTo"/>
        <c:crossAx val="78479360"/>
        <c:crosses val="autoZero"/>
        <c:crossBetween val="midCat"/>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 of basictable-Professor'!$IB$16:$IB$27</c:f>
              <c:strCache>
                <c:ptCount val="12"/>
                <c:pt idx="0">
                  <c:v>Women Union</c:v>
                </c:pt>
                <c:pt idx="1">
                  <c:v>Farmer Union</c:v>
                </c:pt>
                <c:pt idx="2">
                  <c:v>Youth Union</c:v>
                </c:pt>
                <c:pt idx="3">
                  <c:v>Professional group</c:v>
                </c:pt>
                <c:pt idx="4">
                  <c:v>Fartherland front </c:v>
                </c:pt>
                <c:pt idx="5">
                  <c:v>Voluntary health group</c:v>
                </c:pt>
                <c:pt idx="6">
                  <c:v>Religious group</c:v>
                </c:pt>
                <c:pt idx="7">
                  <c:v>Education encouragment group</c:v>
                </c:pt>
                <c:pt idx="8">
                  <c:v>Veterian Union</c:v>
                </c:pt>
                <c:pt idx="9">
                  <c:v>Charity group</c:v>
                </c:pt>
                <c:pt idx="10">
                  <c:v>Sport/ culture group</c:v>
                </c:pt>
                <c:pt idx="11">
                  <c:v>Other</c:v>
                </c:pt>
              </c:strCache>
            </c:strRef>
          </c:cat>
          <c:val>
            <c:numRef>
              <c:f>'List of basictable-Professor'!$IC$16:$IC$27</c:f>
              <c:numCache>
                <c:formatCode>0</c:formatCode>
                <c:ptCount val="12"/>
                <c:pt idx="0">
                  <c:v>97.27272727272728</c:v>
                </c:pt>
                <c:pt idx="1">
                  <c:v>99.090909090909093</c:v>
                </c:pt>
                <c:pt idx="2">
                  <c:v>45.454545454545453</c:v>
                </c:pt>
                <c:pt idx="3">
                  <c:v>36.363636363636367</c:v>
                </c:pt>
                <c:pt idx="4">
                  <c:v>31.818181818181817</c:v>
                </c:pt>
                <c:pt idx="5">
                  <c:v>18.181818181818183</c:v>
                </c:pt>
                <c:pt idx="6">
                  <c:v>36.363636363636367</c:v>
                </c:pt>
                <c:pt idx="7">
                  <c:v>18.181818181818183</c:v>
                </c:pt>
                <c:pt idx="8">
                  <c:v>18.181818181818183</c:v>
                </c:pt>
                <c:pt idx="9">
                  <c:v>4.5454545454545459</c:v>
                </c:pt>
                <c:pt idx="10">
                  <c:v>18.181818181818183</c:v>
                </c:pt>
                <c:pt idx="11">
                  <c:v>19.090909090909093</c:v>
                </c:pt>
              </c:numCache>
            </c:numRef>
          </c:val>
          <c:extLst>
            <c:ext xmlns:c16="http://schemas.microsoft.com/office/drawing/2014/chart" uri="{C3380CC4-5D6E-409C-BE32-E72D297353CC}">
              <c16:uniqueId val="{00000000-B6DC-4CF0-934B-7224C88078A8}"/>
            </c:ext>
          </c:extLst>
        </c:ser>
        <c:dLbls>
          <c:showLegendKey val="0"/>
          <c:showVal val="0"/>
          <c:showCatName val="0"/>
          <c:showSerName val="0"/>
          <c:showPercent val="0"/>
          <c:showBubbleSize val="0"/>
        </c:dLbls>
        <c:gapWidth val="150"/>
        <c:axId val="81228928"/>
        <c:axId val="81230464"/>
      </c:barChart>
      <c:catAx>
        <c:axId val="81228928"/>
        <c:scaling>
          <c:orientation val="minMax"/>
        </c:scaling>
        <c:delete val="0"/>
        <c:axPos val="b"/>
        <c:numFmt formatCode="General" sourceLinked="0"/>
        <c:majorTickMark val="out"/>
        <c:minorTickMark val="none"/>
        <c:tickLblPos val="nextTo"/>
        <c:crossAx val="81230464"/>
        <c:crosses val="autoZero"/>
        <c:auto val="1"/>
        <c:lblAlgn val="ctr"/>
        <c:lblOffset val="100"/>
        <c:noMultiLvlLbl val="0"/>
      </c:catAx>
      <c:valAx>
        <c:axId val="81230464"/>
        <c:scaling>
          <c:orientation val="minMax"/>
          <c:max val="100"/>
        </c:scaling>
        <c:delete val="0"/>
        <c:axPos val="l"/>
        <c:majorGridlines/>
        <c:numFmt formatCode="0" sourceLinked="1"/>
        <c:majorTickMark val="out"/>
        <c:minorTickMark val="none"/>
        <c:tickLblPos val="nextTo"/>
        <c:crossAx val="81228928"/>
        <c:crosses val="autoZero"/>
        <c:crossBetween val="between"/>
      </c:valAx>
    </c:plotArea>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endParaRPr lang="en-US">
              <a:latin typeface="Times New Roman" pitchFamily="18" charset="0"/>
              <a:cs typeface="Times New Roman" pitchFamily="18" charset="0"/>
            </a:endParaRPr>
          </a:p>
          <a:p>
            <a:pPr marL="0" indent="0" algn="just">
              <a:lnSpc>
                <a:spcPct val="130000"/>
              </a:lnSpc>
              <a:spcBef>
                <a:spcPts val="300"/>
              </a:spcBef>
              <a:spcAft>
                <a:spcPts val="300"/>
              </a:spcAft>
              <a:buNone/>
            </a:pPr>
            <a:r>
              <a:rPr lang="en-US" b="1" kern="1800">
                <a:solidFill>
                  <a:srgbClr val="FF0000"/>
                </a:solidFill>
                <a:latin typeface="Droid Serif"/>
                <a:ea typeface="Times New Roman"/>
                <a:cs typeface="Times New Roman"/>
              </a:rPr>
              <a:t>The Sustainable Livelihoods Approach and the Capitals Framework Analysis at Household level: case study in coastal sandy zone in Thua Thien Hue</a:t>
            </a:r>
          </a:p>
          <a:p>
            <a:pPr marL="0" indent="0" algn="r">
              <a:lnSpc>
                <a:spcPct val="130000"/>
              </a:lnSpc>
              <a:spcBef>
                <a:spcPts val="300"/>
              </a:spcBef>
              <a:spcAft>
                <a:spcPts val="300"/>
              </a:spcAft>
              <a:buNone/>
            </a:pPr>
            <a:r>
              <a:rPr lang="en-US" sz="1700" i="1" kern="1800">
                <a:solidFill>
                  <a:srgbClr val="333333"/>
                </a:solidFill>
                <a:latin typeface="Droid Serif"/>
                <a:ea typeface="Times New Roman"/>
                <a:cs typeface="Times New Roman"/>
              </a:rPr>
              <a:t>Dao Duy Minh, College of Economics - Hue University</a:t>
            </a:r>
            <a:endParaRPr lang="en-US" sz="1700">
              <a:latin typeface="Times New Roman"/>
              <a:ea typeface="Calibri"/>
              <a:cs typeface="Times New Roman"/>
            </a:endParaRPr>
          </a:p>
          <a:p>
            <a:pPr marL="0" indent="0" algn="r">
              <a:lnSpc>
                <a:spcPct val="130000"/>
              </a:lnSpc>
              <a:spcBef>
                <a:spcPts val="300"/>
              </a:spcBef>
              <a:spcAft>
                <a:spcPts val="300"/>
              </a:spcAft>
              <a:buNone/>
            </a:pPr>
            <a:r>
              <a:rPr lang="en-US" sz="1700" i="1" kern="1800">
                <a:solidFill>
                  <a:srgbClr val="333333"/>
                </a:solidFill>
                <a:latin typeface="Droid Serif"/>
                <a:ea typeface="Times New Roman"/>
                <a:cs typeface="Times New Roman"/>
              </a:rPr>
              <a:t>Philippe Lebailly,   </a:t>
            </a:r>
            <a:r>
              <a:rPr lang="en-US" sz="1700" i="1" kern="1800">
                <a:latin typeface="Droid Serif"/>
                <a:ea typeface="Times New Roman"/>
                <a:cs typeface="Times New Roman"/>
              </a:rPr>
              <a:t>Faculty of Gembloux Agro-Bio Tech - University of Liège</a:t>
            </a:r>
            <a:endParaRPr lang="en-US" sz="1700">
              <a:latin typeface="Times New Roman"/>
              <a:ea typeface="Calibri"/>
              <a:cs typeface="Times New Roman"/>
            </a:endParaRPr>
          </a:p>
          <a:p>
            <a:pPr marL="0" indent="0" algn="r">
              <a:buNone/>
            </a:pPr>
            <a:r>
              <a:rPr lang="en-US" sz="1700" i="1" kern="1800">
                <a:solidFill>
                  <a:srgbClr val="333333"/>
                </a:solidFill>
                <a:latin typeface="Droid Serif"/>
                <a:ea typeface="Times New Roman"/>
                <a:cs typeface="Times New Roman"/>
              </a:rPr>
              <a:t>Nguyen Dang Hao, College of Economics - Hue University</a:t>
            </a:r>
            <a:endParaRPr lang="en-US" sz="1700"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lgn="ctr">
              <a:buNone/>
            </a:pPr>
            <a:r>
              <a:rPr lang="en-US" i="1">
                <a:latin typeface="Times New Roman" pitchFamily="18" charset="0"/>
                <a:cs typeface="Times New Roman" pitchFamily="18" charset="0"/>
              </a:rPr>
              <a:t>Hue, June 8th, 2018</a:t>
            </a:r>
            <a:endParaRPr lang="en-US" i="1" dirty="0">
              <a:latin typeface="Times New Roman" pitchFamily="18" charset="0"/>
              <a:cs typeface="Times New Roman" pitchFamily="18" charset="0"/>
            </a:endParaRPr>
          </a:p>
        </p:txBody>
      </p:sp>
      <p:pic>
        <p:nvPicPr>
          <p:cNvPr id="1026" name="Picture 2" descr="C:\Users\Administrator\Desktop\HUE PET 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183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0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marL="0" indent="0" algn="just">
              <a:buNone/>
            </a:pPr>
            <a:r>
              <a:rPr lang="en-US" sz="1800" b="1">
                <a:latin typeface="Times New Roman" pitchFamily="18" charset="0"/>
                <a:cs typeface="Times New Roman" pitchFamily="18" charset="0"/>
              </a:rPr>
              <a:t>3.2.2. </a:t>
            </a:r>
            <a:r>
              <a:rPr lang="en-US" sz="1800" b="1" dirty="0">
                <a:latin typeface="Times New Roman" pitchFamily="18" charset="0"/>
                <a:cs typeface="Times New Roman" pitchFamily="18" charset="0"/>
              </a:rPr>
              <a:t>Data processing: </a:t>
            </a:r>
          </a:p>
          <a:p>
            <a:pPr marL="0" indent="0" algn="just">
              <a:buNone/>
            </a:pPr>
            <a:r>
              <a:rPr lang="en-US" sz="1800" dirty="0">
                <a:latin typeface="Times New Roman" pitchFamily="18" charset="0"/>
                <a:cs typeface="Times New Roman" pitchFamily="18" charset="0"/>
              </a:rPr>
              <a:t>After finishing of collect data by questionnaire, it will be cleaned and coded for the process of inputting data to the designed template by SPSS software. Author will use some basic tool such as frequency and descriptive to recheck outlier and missing value.</a:t>
            </a:r>
          </a:p>
          <a:p>
            <a:pPr marL="0" indent="0" algn="just">
              <a:buNone/>
            </a:pPr>
            <a:r>
              <a:rPr lang="en-US" sz="1800" b="1">
                <a:latin typeface="Times New Roman" pitchFamily="18" charset="0"/>
                <a:cs typeface="Times New Roman" pitchFamily="18" charset="0"/>
              </a:rPr>
              <a:t>3.2.3. </a:t>
            </a:r>
            <a:r>
              <a:rPr lang="en-US" sz="1800" b="1" dirty="0">
                <a:latin typeface="Times New Roman" pitchFamily="18" charset="0"/>
                <a:cs typeface="Times New Roman" pitchFamily="18" charset="0"/>
              </a:rPr>
              <a:t>Data analysis</a:t>
            </a:r>
          </a:p>
          <a:p>
            <a:pPr marL="0" indent="0" algn="just">
              <a:buNone/>
            </a:pPr>
            <a:r>
              <a:rPr lang="en-US" sz="1800">
                <a:latin typeface="Times New Roman" pitchFamily="18" charset="0"/>
                <a:cs typeface="Times New Roman" pitchFamily="18" charset="0"/>
              </a:rPr>
              <a:t>- Descriptive method</a:t>
            </a:r>
            <a:endParaRPr lang="en-US" sz="1800" dirty="0">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 Before and after method: compare the changes of those </a:t>
            </a:r>
            <a:r>
              <a:rPr lang="en-US" sz="1800">
                <a:latin typeface="Times New Roman" pitchFamily="18" charset="0"/>
                <a:cs typeface="Times New Roman" pitchFamily="18" charset="0"/>
              </a:rPr>
              <a:t>indicators (among </a:t>
            </a:r>
            <a:r>
              <a:rPr lang="en-US" sz="1800" dirty="0">
                <a:latin typeface="Times New Roman" pitchFamily="18" charset="0"/>
                <a:cs typeface="Times New Roman" pitchFamily="18" charset="0"/>
              </a:rPr>
              <a:t>periods </a:t>
            </a:r>
            <a:r>
              <a:rPr lang="en-US" sz="1800">
                <a:latin typeface="Times New Roman" pitchFamily="18" charset="0"/>
                <a:cs typeface="Times New Roman" pitchFamily="18" charset="0"/>
              </a:rPr>
              <a:t>(2007_08; 2017_18)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48868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spcBef>
                <a:spcPct val="20000"/>
              </a:spcBef>
            </a:pPr>
            <a:r>
              <a:rPr lang="en-US" sz="3200" b="1">
                <a:solidFill>
                  <a:prstClr val="black"/>
                </a:solidFill>
                <a:ea typeface="+mn-ea"/>
                <a:cs typeface="+mn-cs"/>
              </a:rPr>
              <a:t>4. Results and discussions</a:t>
            </a:r>
            <a:br>
              <a:rPr lang="en-US" sz="3200" b="1">
                <a:solidFill>
                  <a:prstClr val="black"/>
                </a:solidFill>
                <a:ea typeface="+mn-ea"/>
                <a:cs typeface="+mn-cs"/>
              </a:rPr>
            </a:br>
            <a:endParaRPr lang="en-US" b="1"/>
          </a:p>
        </p:txBody>
      </p:sp>
      <p:sp>
        <p:nvSpPr>
          <p:cNvPr id="3" name="Content Placeholder 2"/>
          <p:cNvSpPr>
            <a:spLocks noGrp="1"/>
          </p:cNvSpPr>
          <p:nvPr>
            <p:ph idx="1"/>
          </p:nvPr>
        </p:nvSpPr>
        <p:spPr/>
        <p:txBody>
          <a:bodyPr/>
          <a:lstStyle/>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98466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a:ea typeface="Calibri"/>
              </a:rPr>
              <a:t>The change in labor resources </a:t>
            </a:r>
            <a:endParaRPr lang="en-US"/>
          </a:p>
        </p:txBody>
      </p:sp>
      <p:sp>
        <p:nvSpPr>
          <p:cNvPr id="5" name="Rectangle 4"/>
          <p:cNvSpPr/>
          <p:nvPr/>
        </p:nvSpPr>
        <p:spPr>
          <a:xfrm>
            <a:off x="381000" y="1524000"/>
            <a:ext cx="7924800" cy="369332"/>
          </a:xfrm>
          <a:prstGeom prst="rect">
            <a:avLst/>
          </a:prstGeom>
        </p:spPr>
        <p:txBody>
          <a:bodyPr wrap="square">
            <a:spAutoFit/>
          </a:bodyPr>
          <a:lstStyle/>
          <a:p>
            <a:r>
              <a:rPr lang="en-US" b="1">
                <a:latin typeface="Times New Roman"/>
                <a:ea typeface="Calibri"/>
              </a:rPr>
              <a:t>Table 2. The head of household by age groups in the 2007-08 – 2017-18 period</a:t>
            </a:r>
            <a:endParaRPr lang="en-US" b="1"/>
          </a:p>
        </p:txBody>
      </p:sp>
      <p:graphicFrame>
        <p:nvGraphicFramePr>
          <p:cNvPr id="9" name="Table 8">
            <a:extLst>
              <a:ext uri="{FF2B5EF4-FFF2-40B4-BE49-F238E27FC236}">
                <a16:creationId xmlns:a16="http://schemas.microsoft.com/office/drawing/2014/main" id="{DAEA45CF-8EE6-4DA5-8816-F63775BF91BD}"/>
              </a:ext>
            </a:extLst>
          </p:cNvPr>
          <p:cNvGraphicFramePr>
            <a:graphicFrameLocks noGrp="1"/>
          </p:cNvGraphicFramePr>
          <p:nvPr>
            <p:extLst>
              <p:ext uri="{D42A27DB-BD31-4B8C-83A1-F6EECF244321}">
                <p14:modId xmlns:p14="http://schemas.microsoft.com/office/powerpoint/2010/main" val="2538365518"/>
              </p:ext>
            </p:extLst>
          </p:nvPr>
        </p:nvGraphicFramePr>
        <p:xfrm>
          <a:off x="990600" y="2362201"/>
          <a:ext cx="6857998" cy="3860228"/>
        </p:xfrm>
        <a:graphic>
          <a:graphicData uri="http://schemas.openxmlformats.org/drawingml/2006/table">
            <a:tbl>
              <a:tblPr firstRow="1" firstCol="1" bandRow="1"/>
              <a:tblGrid>
                <a:gridCol w="1243166">
                  <a:extLst>
                    <a:ext uri="{9D8B030D-6E8A-4147-A177-3AD203B41FA5}">
                      <a16:colId xmlns:a16="http://schemas.microsoft.com/office/drawing/2014/main" val="3009128871"/>
                    </a:ext>
                  </a:extLst>
                </a:gridCol>
                <a:gridCol w="809568">
                  <a:extLst>
                    <a:ext uri="{9D8B030D-6E8A-4147-A177-3AD203B41FA5}">
                      <a16:colId xmlns:a16="http://schemas.microsoft.com/office/drawing/2014/main" val="3501230716"/>
                    </a:ext>
                  </a:extLst>
                </a:gridCol>
                <a:gridCol w="842499">
                  <a:extLst>
                    <a:ext uri="{9D8B030D-6E8A-4147-A177-3AD203B41FA5}">
                      <a16:colId xmlns:a16="http://schemas.microsoft.com/office/drawing/2014/main" val="1781349192"/>
                    </a:ext>
                  </a:extLst>
                </a:gridCol>
                <a:gridCol w="663205">
                  <a:extLst>
                    <a:ext uri="{9D8B030D-6E8A-4147-A177-3AD203B41FA5}">
                      <a16:colId xmlns:a16="http://schemas.microsoft.com/office/drawing/2014/main" val="3258395722"/>
                    </a:ext>
                  </a:extLst>
                </a:gridCol>
                <a:gridCol w="809568">
                  <a:extLst>
                    <a:ext uri="{9D8B030D-6E8A-4147-A177-3AD203B41FA5}">
                      <a16:colId xmlns:a16="http://schemas.microsoft.com/office/drawing/2014/main" val="891808907"/>
                    </a:ext>
                  </a:extLst>
                </a:gridCol>
                <a:gridCol w="775721">
                  <a:extLst>
                    <a:ext uri="{9D8B030D-6E8A-4147-A177-3AD203B41FA5}">
                      <a16:colId xmlns:a16="http://schemas.microsoft.com/office/drawing/2014/main" val="1555496671"/>
                    </a:ext>
                  </a:extLst>
                </a:gridCol>
                <a:gridCol w="663205">
                  <a:extLst>
                    <a:ext uri="{9D8B030D-6E8A-4147-A177-3AD203B41FA5}">
                      <a16:colId xmlns:a16="http://schemas.microsoft.com/office/drawing/2014/main" val="2486138720"/>
                    </a:ext>
                  </a:extLst>
                </a:gridCol>
                <a:gridCol w="1051066">
                  <a:extLst>
                    <a:ext uri="{9D8B030D-6E8A-4147-A177-3AD203B41FA5}">
                      <a16:colId xmlns:a16="http://schemas.microsoft.com/office/drawing/2014/main" val="47546066"/>
                    </a:ext>
                  </a:extLst>
                </a:gridCol>
              </a:tblGrid>
              <a:tr h="513525">
                <a:tc>
                  <a:txBody>
                    <a:bodyPr/>
                    <a:lstStyle/>
                    <a:p>
                      <a:pPr algn="just">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Age groups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2007_2008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2017_2018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just">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Comparison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679418"/>
                  </a:ext>
                </a:extLst>
              </a:tr>
              <a:tr h="575057">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 of HHs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HH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 of HHs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HH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 of HHs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80470"/>
                  </a:ext>
                </a:extLst>
              </a:tr>
              <a:tr h="619022">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&lt;50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40.9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6.4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47.9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626107"/>
                  </a:ext>
                </a:extLst>
              </a:tr>
              <a:tr h="643004">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50-60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43.6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53.9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41.8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56.1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867406"/>
                  </a:ext>
                </a:extLst>
              </a:tr>
              <a:tr h="731935">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&gt;60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15.5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66.9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51.8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68.3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929378"/>
                  </a:ext>
                </a:extLst>
              </a:tr>
              <a:tr h="575057">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Average/total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100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51.9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100.0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61.9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68" marR="66868"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058202"/>
                  </a:ext>
                </a:extLst>
              </a:tr>
            </a:tbl>
          </a:graphicData>
        </a:graphic>
      </p:graphicFrame>
    </p:spTree>
    <p:extLst>
      <p:ext uri="{BB962C8B-B14F-4D97-AF65-F5344CB8AC3E}">
        <p14:creationId xmlns:p14="http://schemas.microsoft.com/office/powerpoint/2010/main" val="411616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a:ea typeface="Calibri"/>
              </a:rPr>
              <a:t>The change in labor resources </a:t>
            </a:r>
            <a:endParaRPr lang="en-US"/>
          </a:p>
        </p:txBody>
      </p:sp>
      <p:sp>
        <p:nvSpPr>
          <p:cNvPr id="7" name="Rectangle 6"/>
          <p:cNvSpPr/>
          <p:nvPr/>
        </p:nvSpPr>
        <p:spPr>
          <a:xfrm>
            <a:off x="990600" y="1600200"/>
            <a:ext cx="7010400" cy="452432"/>
          </a:xfrm>
          <a:prstGeom prst="rect">
            <a:avLst/>
          </a:prstGeom>
        </p:spPr>
        <p:txBody>
          <a:bodyPr wrap="square">
            <a:spAutoFit/>
          </a:bodyPr>
          <a:lstStyle/>
          <a:p>
            <a:pPr algn="ctr">
              <a:lnSpc>
                <a:spcPct val="130000"/>
              </a:lnSpc>
              <a:spcAft>
                <a:spcPts val="0"/>
              </a:spcAft>
            </a:pPr>
            <a:r>
              <a:rPr lang="en-US" b="1" kern="0">
                <a:solidFill>
                  <a:srgbClr val="000000"/>
                </a:solidFill>
                <a:latin typeface="Times New Roman"/>
                <a:ea typeface="Times New Roman"/>
                <a:cs typeface="Times New Roman"/>
              </a:rPr>
              <a:t>Table 3. The size of households in the 2007_08 – 2017_18 period</a:t>
            </a:r>
            <a:endParaRPr lang="en-US" b="1" kern="0">
              <a:solidFill>
                <a:srgbClr val="000000"/>
              </a:solidFill>
              <a:effectLst/>
              <a:latin typeface="Times New Roman"/>
              <a:ea typeface="Times New Roman"/>
              <a:cs typeface="Times New Roman"/>
            </a:endParaRPr>
          </a:p>
        </p:txBody>
      </p:sp>
      <p:graphicFrame>
        <p:nvGraphicFramePr>
          <p:cNvPr id="5" name="Table 4">
            <a:extLst>
              <a:ext uri="{FF2B5EF4-FFF2-40B4-BE49-F238E27FC236}">
                <a16:creationId xmlns:a16="http://schemas.microsoft.com/office/drawing/2014/main" id="{BDDC1FFB-528C-497A-B9D7-9105ED430A7A}"/>
              </a:ext>
            </a:extLst>
          </p:cNvPr>
          <p:cNvGraphicFramePr>
            <a:graphicFrameLocks noGrp="1"/>
          </p:cNvGraphicFramePr>
          <p:nvPr>
            <p:extLst>
              <p:ext uri="{D42A27DB-BD31-4B8C-83A1-F6EECF244321}">
                <p14:modId xmlns:p14="http://schemas.microsoft.com/office/powerpoint/2010/main" val="3385259472"/>
              </p:ext>
            </p:extLst>
          </p:nvPr>
        </p:nvGraphicFramePr>
        <p:xfrm>
          <a:off x="1143000" y="2438400"/>
          <a:ext cx="6857998" cy="4226221"/>
        </p:xfrm>
        <a:graphic>
          <a:graphicData uri="http://schemas.openxmlformats.org/drawingml/2006/table">
            <a:tbl>
              <a:tblPr firstRow="1" firstCol="1" bandRow="1"/>
              <a:tblGrid>
                <a:gridCol w="1127690">
                  <a:extLst>
                    <a:ext uri="{9D8B030D-6E8A-4147-A177-3AD203B41FA5}">
                      <a16:colId xmlns:a16="http://schemas.microsoft.com/office/drawing/2014/main" val="3504115375"/>
                    </a:ext>
                  </a:extLst>
                </a:gridCol>
                <a:gridCol w="771478">
                  <a:extLst>
                    <a:ext uri="{9D8B030D-6E8A-4147-A177-3AD203B41FA5}">
                      <a16:colId xmlns:a16="http://schemas.microsoft.com/office/drawing/2014/main" val="14445124"/>
                    </a:ext>
                  </a:extLst>
                </a:gridCol>
                <a:gridCol w="736794">
                  <a:extLst>
                    <a:ext uri="{9D8B030D-6E8A-4147-A177-3AD203B41FA5}">
                      <a16:colId xmlns:a16="http://schemas.microsoft.com/office/drawing/2014/main" val="2437056926"/>
                    </a:ext>
                  </a:extLst>
                </a:gridCol>
                <a:gridCol w="580248">
                  <a:extLst>
                    <a:ext uri="{9D8B030D-6E8A-4147-A177-3AD203B41FA5}">
                      <a16:colId xmlns:a16="http://schemas.microsoft.com/office/drawing/2014/main" val="1647210829"/>
                    </a:ext>
                  </a:extLst>
                </a:gridCol>
                <a:gridCol w="889590">
                  <a:extLst>
                    <a:ext uri="{9D8B030D-6E8A-4147-A177-3AD203B41FA5}">
                      <a16:colId xmlns:a16="http://schemas.microsoft.com/office/drawing/2014/main" val="3990053314"/>
                    </a:ext>
                  </a:extLst>
                </a:gridCol>
                <a:gridCol w="754605">
                  <a:extLst>
                    <a:ext uri="{9D8B030D-6E8A-4147-A177-3AD203B41FA5}">
                      <a16:colId xmlns:a16="http://schemas.microsoft.com/office/drawing/2014/main" val="1269584718"/>
                    </a:ext>
                  </a:extLst>
                </a:gridCol>
                <a:gridCol w="898026">
                  <a:extLst>
                    <a:ext uri="{9D8B030D-6E8A-4147-A177-3AD203B41FA5}">
                      <a16:colId xmlns:a16="http://schemas.microsoft.com/office/drawing/2014/main" val="89348476"/>
                    </a:ext>
                  </a:extLst>
                </a:gridCol>
                <a:gridCol w="1099567">
                  <a:extLst>
                    <a:ext uri="{9D8B030D-6E8A-4147-A177-3AD203B41FA5}">
                      <a16:colId xmlns:a16="http://schemas.microsoft.com/office/drawing/2014/main" val="2344729776"/>
                    </a:ext>
                  </a:extLst>
                </a:gridCol>
              </a:tblGrid>
              <a:tr h="712974">
                <a:tc>
                  <a:txBody>
                    <a:bodyPr/>
                    <a:lstStyle/>
                    <a:p>
                      <a:pPr algn="ctr">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Group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algn="ctr">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2007_2008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2017_2018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just">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Comparison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80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36249263"/>
                  </a:ext>
                </a:extLst>
              </a:tr>
              <a:tr h="481925">
                <a:tc>
                  <a:txBody>
                    <a:bodyPr/>
                    <a:lstStyle/>
                    <a:p>
                      <a:pPr>
                        <a:lnSpc>
                          <a:spcPct val="115000"/>
                        </a:lnSpc>
                      </a:pPr>
                      <a:endParaRPr lang="en-US" sz="2800">
                        <a:effectLst/>
                        <a:latin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 of HHs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HH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 of HHs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HH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 of HHs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213263"/>
                  </a:ext>
                </a:extLst>
              </a:tr>
              <a:tr h="520007">
                <a:tc>
                  <a:txBody>
                    <a:bodyPr/>
                    <a:lstStyle/>
                    <a:p>
                      <a:pPr algn="ct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8.2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32.7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2.7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26143215"/>
                  </a:ext>
                </a:extLst>
              </a:tr>
              <a:tr h="538391">
                <a:tc>
                  <a:txBody>
                    <a:bodyPr/>
                    <a:lstStyle/>
                    <a:p>
                      <a:pPr algn="ct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34.5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41.8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4.5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12051507"/>
                  </a:ext>
                </a:extLst>
              </a:tr>
              <a:tr h="612585">
                <a:tc>
                  <a:txBody>
                    <a:bodyPr/>
                    <a:lstStyle/>
                    <a:p>
                      <a:pPr algn="ct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40.9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20.0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6.2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79917786"/>
                  </a:ext>
                </a:extLst>
              </a:tr>
              <a:tr h="481925">
                <a:tc>
                  <a:txBody>
                    <a:bodyPr/>
                    <a:lstStyle/>
                    <a:p>
                      <a:pPr algn="ct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&gt;7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16.4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5.5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8.2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41086361"/>
                  </a:ext>
                </a:extLst>
              </a:tr>
              <a:tr h="538391">
                <a:tc>
                  <a:txBody>
                    <a:bodyPr/>
                    <a:lstStyle/>
                    <a:p>
                      <a:pPr algn="ct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Average/total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5.9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4.4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114471"/>
                  </a:ext>
                </a:extLst>
              </a:tr>
            </a:tbl>
          </a:graphicData>
        </a:graphic>
      </p:graphicFrame>
    </p:spTree>
    <p:extLst>
      <p:ext uri="{BB962C8B-B14F-4D97-AF65-F5344CB8AC3E}">
        <p14:creationId xmlns:p14="http://schemas.microsoft.com/office/powerpoint/2010/main" val="156620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a:ea typeface="Calibri"/>
              </a:rPr>
              <a:t>The change in labor resources </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0746029"/>
              </p:ext>
            </p:extLst>
          </p:nvPr>
        </p:nvGraphicFramePr>
        <p:xfrm>
          <a:off x="2270284" y="2075040"/>
          <a:ext cx="4212590" cy="1085724"/>
        </p:xfrm>
        <a:graphic>
          <a:graphicData uri="http://schemas.openxmlformats.org/drawingml/2006/table">
            <a:tbl>
              <a:tblPr firstRow="1" firstCol="1" bandRow="1"/>
              <a:tblGrid>
                <a:gridCol w="2506980">
                  <a:extLst>
                    <a:ext uri="{9D8B030D-6E8A-4147-A177-3AD203B41FA5}">
                      <a16:colId xmlns:a16="http://schemas.microsoft.com/office/drawing/2014/main" val="20000"/>
                    </a:ext>
                  </a:extLst>
                </a:gridCol>
                <a:gridCol w="993775">
                  <a:extLst>
                    <a:ext uri="{9D8B030D-6E8A-4147-A177-3AD203B41FA5}">
                      <a16:colId xmlns:a16="http://schemas.microsoft.com/office/drawing/2014/main" val="20001"/>
                    </a:ext>
                  </a:extLst>
                </a:gridCol>
                <a:gridCol w="711835">
                  <a:extLst>
                    <a:ext uri="{9D8B030D-6E8A-4147-A177-3AD203B41FA5}">
                      <a16:colId xmlns:a16="http://schemas.microsoft.com/office/drawing/2014/main" val="20002"/>
                    </a:ext>
                  </a:extLst>
                </a:gridCol>
              </a:tblGrid>
              <a:tr h="226695">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 </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300" b="1">
                          <a:solidFill>
                            <a:srgbClr val="000000"/>
                          </a:solidFill>
                          <a:effectLst/>
                          <a:latin typeface="Times New Roman"/>
                          <a:ea typeface="Times New Roman"/>
                          <a:cs typeface="Times New Roman"/>
                        </a:rPr>
                        <a:t>No of HHs</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300" b="1">
                          <a:solidFill>
                            <a:srgbClr val="000000"/>
                          </a:solidFill>
                          <a:effectLst/>
                          <a:latin typeface="Times New Roman"/>
                          <a:ea typeface="Times New Roman"/>
                          <a:cs typeface="Times New Roman"/>
                        </a:rPr>
                        <a:t>%</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6540">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Increase of household member </a:t>
                      </a:r>
                      <a:endParaRPr lang="en-US" sz="13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12</a:t>
                      </a:r>
                      <a:endParaRPr lang="en-US" sz="13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     11 </a:t>
                      </a:r>
                      <a:endParaRPr lang="en-US" sz="13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6225">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Decrease of household member</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69</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     63 </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6385">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Total</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110</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 - </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2209800" y="1676400"/>
            <a:ext cx="4333559" cy="369332"/>
          </a:xfrm>
          <a:prstGeom prst="rect">
            <a:avLst/>
          </a:prstGeom>
        </p:spPr>
        <p:txBody>
          <a:bodyPr wrap="none">
            <a:spAutoFit/>
          </a:bodyPr>
          <a:lstStyle/>
          <a:p>
            <a:r>
              <a:rPr lang="en-US" b="1">
                <a:latin typeface="Times New Roman"/>
                <a:ea typeface="Times New Roman"/>
              </a:rPr>
              <a:t>Table 4. The change of household member</a:t>
            </a:r>
            <a:endParaRPr lang="en-US" b="1"/>
          </a:p>
        </p:txBody>
      </p:sp>
      <p:graphicFrame>
        <p:nvGraphicFramePr>
          <p:cNvPr id="8" name="Table 7"/>
          <p:cNvGraphicFramePr>
            <a:graphicFrameLocks noGrp="1"/>
          </p:cNvGraphicFramePr>
          <p:nvPr>
            <p:extLst>
              <p:ext uri="{D42A27DB-BD31-4B8C-83A1-F6EECF244321}">
                <p14:modId xmlns:p14="http://schemas.microsoft.com/office/powerpoint/2010/main" val="2228355334"/>
              </p:ext>
            </p:extLst>
          </p:nvPr>
        </p:nvGraphicFramePr>
        <p:xfrm>
          <a:off x="2237117" y="3962400"/>
          <a:ext cx="4842510" cy="2188593"/>
        </p:xfrm>
        <a:graphic>
          <a:graphicData uri="http://schemas.openxmlformats.org/drawingml/2006/table">
            <a:tbl>
              <a:tblPr firstRow="1" firstCol="1" bandRow="1"/>
              <a:tblGrid>
                <a:gridCol w="4075430">
                  <a:extLst>
                    <a:ext uri="{9D8B030D-6E8A-4147-A177-3AD203B41FA5}">
                      <a16:colId xmlns:a16="http://schemas.microsoft.com/office/drawing/2014/main" val="20000"/>
                    </a:ext>
                  </a:extLst>
                </a:gridCol>
                <a:gridCol w="767080">
                  <a:extLst>
                    <a:ext uri="{9D8B030D-6E8A-4147-A177-3AD203B41FA5}">
                      <a16:colId xmlns:a16="http://schemas.microsoft.com/office/drawing/2014/main" val="20001"/>
                    </a:ext>
                  </a:extLst>
                </a:gridCol>
              </a:tblGrid>
              <a:tr h="220345">
                <a:tc>
                  <a:txBody>
                    <a:bodyPr/>
                    <a:lstStyle/>
                    <a:p>
                      <a:pPr>
                        <a:lnSpc>
                          <a:spcPct val="150000"/>
                        </a:lnSpc>
                        <a:spcBef>
                          <a:spcPts val="300"/>
                        </a:spcBef>
                        <a:spcAft>
                          <a:spcPts val="0"/>
                        </a:spcAft>
                      </a:pPr>
                      <a:r>
                        <a:rPr lang="en-US" sz="1300" b="1" dirty="0">
                          <a:solidFill>
                            <a:srgbClr val="000000"/>
                          </a:solidFill>
                          <a:effectLst/>
                          <a:latin typeface="Times New Roman"/>
                          <a:ea typeface="Times New Roman"/>
                          <a:cs typeface="Times New Roman"/>
                        </a:rPr>
                        <a:t>Total of increasing member </a:t>
                      </a:r>
                      <a:endParaRPr lang="en-US" sz="1300" dirty="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21</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9555">
                <a:tc>
                  <a:txBody>
                    <a:bodyPr/>
                    <a:lstStyle/>
                    <a:p>
                      <a:pPr>
                        <a:lnSpc>
                          <a:spcPct val="150000"/>
                        </a:lnSpc>
                        <a:spcBef>
                          <a:spcPts val="300"/>
                        </a:spcBef>
                        <a:spcAft>
                          <a:spcPts val="0"/>
                        </a:spcAft>
                      </a:pPr>
                      <a:r>
                        <a:rPr lang="en-US" sz="1300" dirty="0">
                          <a:solidFill>
                            <a:srgbClr val="000000"/>
                          </a:solidFill>
                          <a:effectLst/>
                          <a:latin typeface="Times New Roman"/>
                          <a:ea typeface="Times New Roman"/>
                          <a:cs typeface="Times New Roman"/>
                        </a:rPr>
                        <a:t>Average of increasing member</a:t>
                      </a:r>
                      <a:endParaRPr lang="en-US" sz="1300" dirty="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       0.2 </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240">
                <a:tc>
                  <a:txBody>
                    <a:bodyPr/>
                    <a:lstStyle/>
                    <a:p>
                      <a:pPr>
                        <a:lnSpc>
                          <a:spcPct val="150000"/>
                        </a:lnSpc>
                        <a:spcBef>
                          <a:spcPts val="300"/>
                        </a:spcBef>
                        <a:spcAft>
                          <a:spcPts val="0"/>
                        </a:spcAft>
                      </a:pPr>
                      <a:r>
                        <a:rPr lang="en-US" sz="1300" b="1" dirty="0">
                          <a:solidFill>
                            <a:srgbClr val="000000"/>
                          </a:solidFill>
                          <a:effectLst/>
                          <a:latin typeface="Times New Roman"/>
                          <a:ea typeface="Times New Roman"/>
                          <a:cs typeface="Times New Roman"/>
                        </a:rPr>
                        <a:t>Total of decreasing member</a:t>
                      </a:r>
                      <a:endParaRPr lang="en-US" sz="1300" dirty="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169</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130">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Average of decreasing member</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       1.5 </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6865">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Total member of moving inside province</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42</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9555">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Average member of moving inside province</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       0.4 </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8130">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Total member moving outside province</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127</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505">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Average member of moving outside province</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dirty="0">
                          <a:solidFill>
                            <a:srgbClr val="000000"/>
                          </a:solidFill>
                          <a:effectLst/>
                          <a:latin typeface="Times New Roman"/>
                          <a:ea typeface="Times New Roman"/>
                          <a:cs typeface="Times New Roman"/>
                        </a:rPr>
                        <a:t>       1.2 </a:t>
                      </a:r>
                      <a:endParaRPr lang="en-US" sz="1300" dirty="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Rectangle 8"/>
          <p:cNvSpPr/>
          <p:nvPr/>
        </p:nvSpPr>
        <p:spPr>
          <a:xfrm>
            <a:off x="2286000" y="3149870"/>
            <a:ext cx="4572000" cy="812530"/>
          </a:xfrm>
          <a:prstGeom prst="rect">
            <a:avLst/>
          </a:prstGeom>
        </p:spPr>
        <p:txBody>
          <a:bodyPr>
            <a:spAutoFit/>
          </a:bodyPr>
          <a:lstStyle/>
          <a:p>
            <a:pPr algn="ctr">
              <a:lnSpc>
                <a:spcPct val="130000"/>
              </a:lnSpc>
              <a:spcAft>
                <a:spcPts val="0"/>
              </a:spcAft>
            </a:pPr>
            <a:r>
              <a:rPr lang="en-US" b="1" kern="0">
                <a:solidFill>
                  <a:srgbClr val="000000"/>
                </a:solidFill>
                <a:latin typeface="Times New Roman"/>
                <a:ea typeface="Times New Roman"/>
                <a:cs typeface="Times New Roman"/>
              </a:rPr>
              <a:t>Table 5. The changes of household members by destination</a:t>
            </a:r>
            <a:endParaRPr lang="en-US" b="1" kern="0">
              <a:solidFill>
                <a:srgbClr val="000000"/>
              </a:solidFill>
              <a:effectLst/>
              <a:latin typeface="Times New Roman"/>
              <a:ea typeface="Times New Roman"/>
              <a:cs typeface="Times New Roman"/>
            </a:endParaRPr>
          </a:p>
        </p:txBody>
      </p:sp>
    </p:spTree>
    <p:extLst>
      <p:ext uri="{BB962C8B-B14F-4D97-AF65-F5344CB8AC3E}">
        <p14:creationId xmlns:p14="http://schemas.microsoft.com/office/powerpoint/2010/main" val="397091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3812631171"/>
              </p:ext>
            </p:extLst>
          </p:nvPr>
        </p:nvGraphicFramePr>
        <p:xfrm>
          <a:off x="1752600" y="2438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133600" y="5257800"/>
            <a:ext cx="4358886" cy="369332"/>
          </a:xfrm>
          <a:prstGeom prst="rect">
            <a:avLst/>
          </a:prstGeom>
        </p:spPr>
        <p:txBody>
          <a:bodyPr wrap="none">
            <a:spAutoFit/>
          </a:bodyPr>
          <a:lstStyle/>
          <a:p>
            <a:r>
              <a:rPr lang="en-US">
                <a:latin typeface="Times New Roman"/>
                <a:ea typeface="Calibri"/>
              </a:rPr>
              <a:t>Figure 1 . Destinations of movoved members</a:t>
            </a:r>
            <a:endParaRPr lang="en-US"/>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Times New Roman"/>
                <a:ea typeface="Calibri"/>
              </a:rPr>
              <a:t>The change in labor resources </a:t>
            </a:r>
            <a:endParaRPr lang="en-US"/>
          </a:p>
        </p:txBody>
      </p:sp>
    </p:spTree>
    <p:extLst>
      <p:ext uri="{BB962C8B-B14F-4D97-AF65-F5344CB8AC3E}">
        <p14:creationId xmlns:p14="http://schemas.microsoft.com/office/powerpoint/2010/main" val="417222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a:ea typeface="Calibri"/>
              </a:rPr>
              <a:t>The change in labor resources </a:t>
            </a:r>
            <a:endParaRPr lang="en-US"/>
          </a:p>
        </p:txBody>
      </p:sp>
      <p:sp>
        <p:nvSpPr>
          <p:cNvPr id="7" name="Rectangle 6"/>
          <p:cNvSpPr/>
          <p:nvPr/>
        </p:nvSpPr>
        <p:spPr>
          <a:xfrm>
            <a:off x="1371600" y="1702070"/>
            <a:ext cx="7010400" cy="812530"/>
          </a:xfrm>
          <a:prstGeom prst="rect">
            <a:avLst/>
          </a:prstGeom>
        </p:spPr>
        <p:txBody>
          <a:bodyPr wrap="square">
            <a:spAutoFit/>
          </a:bodyPr>
          <a:lstStyle/>
          <a:p>
            <a:pPr algn="ctr">
              <a:lnSpc>
                <a:spcPct val="130000"/>
              </a:lnSpc>
              <a:spcAft>
                <a:spcPts val="0"/>
              </a:spcAft>
            </a:pPr>
            <a:r>
              <a:rPr lang="en-US" b="1" kern="0">
                <a:solidFill>
                  <a:srgbClr val="000000"/>
                </a:solidFill>
                <a:latin typeface="Times New Roman"/>
                <a:ea typeface="Times New Roman"/>
                <a:cs typeface="Times New Roman"/>
              </a:rPr>
              <a:t>Table 6. Distribution of households by age classes and gender,</a:t>
            </a:r>
          </a:p>
          <a:p>
            <a:pPr algn="ctr">
              <a:lnSpc>
                <a:spcPct val="130000"/>
              </a:lnSpc>
              <a:spcAft>
                <a:spcPts val="0"/>
              </a:spcAft>
            </a:pPr>
            <a:r>
              <a:rPr lang="en-US" b="1" kern="0">
                <a:solidFill>
                  <a:srgbClr val="000000"/>
                </a:solidFill>
                <a:latin typeface="Times New Roman"/>
                <a:ea typeface="Times New Roman"/>
                <a:cs typeface="Times New Roman"/>
              </a:rPr>
              <a:t> (% of surveyed households’ members)</a:t>
            </a:r>
            <a:endParaRPr lang="en-US" b="1" kern="0">
              <a:solidFill>
                <a:srgbClr val="000000"/>
              </a:solidFill>
              <a:effectLst/>
              <a:latin typeface="Times New Roman"/>
              <a:ea typeface="Times New Roman"/>
              <a:cs typeface="Times New Roman"/>
            </a:endParaRPr>
          </a:p>
        </p:txBody>
      </p:sp>
      <p:graphicFrame>
        <p:nvGraphicFramePr>
          <p:cNvPr id="3" name="Table 2">
            <a:extLst>
              <a:ext uri="{FF2B5EF4-FFF2-40B4-BE49-F238E27FC236}">
                <a16:creationId xmlns:a16="http://schemas.microsoft.com/office/drawing/2014/main" id="{4ECF0A14-9269-4561-92B0-B0C4FCF8DA49}"/>
              </a:ext>
            </a:extLst>
          </p:cNvPr>
          <p:cNvGraphicFramePr>
            <a:graphicFrameLocks noGrp="1"/>
          </p:cNvGraphicFramePr>
          <p:nvPr>
            <p:extLst>
              <p:ext uri="{D42A27DB-BD31-4B8C-83A1-F6EECF244321}">
                <p14:modId xmlns:p14="http://schemas.microsoft.com/office/powerpoint/2010/main" val="1157421699"/>
              </p:ext>
            </p:extLst>
          </p:nvPr>
        </p:nvGraphicFramePr>
        <p:xfrm>
          <a:off x="1752600" y="2799032"/>
          <a:ext cx="5867400" cy="2763568"/>
        </p:xfrm>
        <a:graphic>
          <a:graphicData uri="http://schemas.openxmlformats.org/drawingml/2006/table">
            <a:tbl>
              <a:tblPr firstRow="1" firstCol="1" bandRow="1"/>
              <a:tblGrid>
                <a:gridCol w="856608">
                  <a:extLst>
                    <a:ext uri="{9D8B030D-6E8A-4147-A177-3AD203B41FA5}">
                      <a16:colId xmlns:a16="http://schemas.microsoft.com/office/drawing/2014/main" val="3190460933"/>
                    </a:ext>
                  </a:extLst>
                </a:gridCol>
                <a:gridCol w="874105">
                  <a:extLst>
                    <a:ext uri="{9D8B030D-6E8A-4147-A177-3AD203B41FA5}">
                      <a16:colId xmlns:a16="http://schemas.microsoft.com/office/drawing/2014/main" val="2018746649"/>
                    </a:ext>
                  </a:extLst>
                </a:gridCol>
                <a:gridCol w="874105">
                  <a:extLst>
                    <a:ext uri="{9D8B030D-6E8A-4147-A177-3AD203B41FA5}">
                      <a16:colId xmlns:a16="http://schemas.microsoft.com/office/drawing/2014/main" val="2853076899"/>
                    </a:ext>
                  </a:extLst>
                </a:gridCol>
                <a:gridCol w="790591">
                  <a:extLst>
                    <a:ext uri="{9D8B030D-6E8A-4147-A177-3AD203B41FA5}">
                      <a16:colId xmlns:a16="http://schemas.microsoft.com/office/drawing/2014/main" val="2725050323"/>
                    </a:ext>
                  </a:extLst>
                </a:gridCol>
                <a:gridCol w="849449">
                  <a:extLst>
                    <a:ext uri="{9D8B030D-6E8A-4147-A177-3AD203B41FA5}">
                      <a16:colId xmlns:a16="http://schemas.microsoft.com/office/drawing/2014/main" val="3424906376"/>
                    </a:ext>
                  </a:extLst>
                </a:gridCol>
                <a:gridCol w="849449">
                  <a:extLst>
                    <a:ext uri="{9D8B030D-6E8A-4147-A177-3AD203B41FA5}">
                      <a16:colId xmlns:a16="http://schemas.microsoft.com/office/drawing/2014/main" val="1204947364"/>
                    </a:ext>
                  </a:extLst>
                </a:gridCol>
                <a:gridCol w="773093">
                  <a:extLst>
                    <a:ext uri="{9D8B030D-6E8A-4147-A177-3AD203B41FA5}">
                      <a16:colId xmlns:a16="http://schemas.microsoft.com/office/drawing/2014/main" val="1708262355"/>
                    </a:ext>
                  </a:extLst>
                </a:gridCol>
              </a:tblGrid>
              <a:tr h="381135">
                <a:tc rowSpan="2">
                  <a:txBody>
                    <a:bodyPr/>
                    <a:lstStyle/>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Age groups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2007_08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2017-18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1045338"/>
                  </a:ext>
                </a:extLst>
              </a:tr>
              <a:tr h="498616">
                <a:tc vMerge="1">
                  <a:txBody>
                    <a:bodyPr/>
                    <a:lstStyle/>
                    <a:p>
                      <a:endParaRPr lang="en-US"/>
                    </a:p>
                  </a:txBody>
                  <a:tcPr/>
                </a:tc>
                <a:tc>
                  <a:txBody>
                    <a:bodyPr/>
                    <a:lstStyle/>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848472"/>
                  </a:ext>
                </a:extLst>
              </a:tr>
              <a:tr h="370206">
                <a:tc>
                  <a:txBody>
                    <a:bodyPr/>
                    <a:lstStyle/>
                    <a:p>
                      <a:pPr algn="just">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&lt;12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6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8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15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2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47740816"/>
                  </a:ext>
                </a:extLst>
              </a:tr>
              <a:tr h="381135">
                <a:tc>
                  <a:txBody>
                    <a:bodyPr/>
                    <a:lstStyle/>
                    <a:p>
                      <a:pPr algn="just">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12-18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10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9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19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6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29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17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19524129"/>
                  </a:ext>
                </a:extLst>
              </a:tr>
              <a:tr h="381135">
                <a:tc>
                  <a:txBody>
                    <a:bodyPr/>
                    <a:lstStyle/>
                    <a:p>
                      <a:pPr algn="just">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18-55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30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25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55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36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63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50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306383"/>
                  </a:ext>
                </a:extLst>
              </a:tr>
              <a:tr h="370206">
                <a:tc>
                  <a:txBody>
                    <a:bodyPr/>
                    <a:lstStyle/>
                    <a:p>
                      <a:pPr algn="just">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&gt;55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5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6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12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56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5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30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76758479"/>
                  </a:ext>
                </a:extLst>
              </a:tr>
              <a:tr h="381135">
                <a:tc>
                  <a:txBody>
                    <a:bodyPr/>
                    <a:lstStyle/>
                    <a:p>
                      <a:pPr algn="just">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52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48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100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49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51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spcBef>
                          <a:spcPts val="600"/>
                        </a:spcBef>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100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833962"/>
                  </a:ext>
                </a:extLst>
              </a:tr>
            </a:tbl>
          </a:graphicData>
        </a:graphic>
      </p:graphicFrame>
    </p:spTree>
    <p:extLst>
      <p:ext uri="{BB962C8B-B14F-4D97-AF65-F5344CB8AC3E}">
        <p14:creationId xmlns:p14="http://schemas.microsoft.com/office/powerpoint/2010/main" val="397340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a:ea typeface="Calibri"/>
              </a:rPr>
              <a:t>The change in labor resources </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979707999"/>
              </p:ext>
            </p:extLst>
          </p:nvPr>
        </p:nvGraphicFramePr>
        <p:xfrm>
          <a:off x="2462530" y="1981200"/>
          <a:ext cx="3328670" cy="1366457"/>
        </p:xfrm>
        <a:graphic>
          <a:graphicData uri="http://schemas.openxmlformats.org/drawingml/2006/table">
            <a:tbl>
              <a:tblPr firstRow="1" firstCol="1" bandRow="1"/>
              <a:tblGrid>
                <a:gridCol w="559435">
                  <a:extLst>
                    <a:ext uri="{9D8B030D-6E8A-4147-A177-3AD203B41FA5}">
                      <a16:colId xmlns:a16="http://schemas.microsoft.com/office/drawing/2014/main" val="20000"/>
                    </a:ext>
                  </a:extLst>
                </a:gridCol>
                <a:gridCol w="715010">
                  <a:extLst>
                    <a:ext uri="{9D8B030D-6E8A-4147-A177-3AD203B41FA5}">
                      <a16:colId xmlns:a16="http://schemas.microsoft.com/office/drawing/2014/main" val="20001"/>
                    </a:ext>
                  </a:extLst>
                </a:gridCol>
                <a:gridCol w="715010">
                  <a:extLst>
                    <a:ext uri="{9D8B030D-6E8A-4147-A177-3AD203B41FA5}">
                      <a16:colId xmlns:a16="http://schemas.microsoft.com/office/drawing/2014/main" val="20002"/>
                    </a:ext>
                  </a:extLst>
                </a:gridCol>
                <a:gridCol w="1339215">
                  <a:extLst>
                    <a:ext uri="{9D8B030D-6E8A-4147-A177-3AD203B41FA5}">
                      <a16:colId xmlns:a16="http://schemas.microsoft.com/office/drawing/2014/main" val="20003"/>
                    </a:ext>
                  </a:extLst>
                </a:gridCol>
              </a:tblGrid>
              <a:tr h="88265">
                <a:tc>
                  <a:txBody>
                    <a:bodyPr/>
                    <a:lstStyle/>
                    <a:p>
                      <a:pPr algn="ctr">
                        <a:lnSpc>
                          <a:spcPct val="150000"/>
                        </a:lnSpc>
                        <a:spcBef>
                          <a:spcPts val="300"/>
                        </a:spcBef>
                        <a:spcAft>
                          <a:spcPts val="0"/>
                        </a:spcAft>
                      </a:pPr>
                      <a:r>
                        <a:rPr lang="en-US" sz="1300" b="1">
                          <a:effectLst/>
                          <a:latin typeface="Times New Roman"/>
                          <a:ea typeface="Calibri"/>
                          <a:cs typeface="Times New Roman"/>
                        </a:rPr>
                        <a:t>Types </a:t>
                      </a:r>
                      <a:endParaRPr lang="en-US" sz="13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300" b="1">
                          <a:effectLst/>
                          <a:latin typeface="Times New Roman"/>
                          <a:ea typeface="Calibri"/>
                          <a:cs typeface="Times New Roman"/>
                        </a:rPr>
                        <a:t>2007_08</a:t>
                      </a:r>
                      <a:endParaRPr lang="en-US" sz="13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300" b="1">
                          <a:effectLst/>
                          <a:latin typeface="Times New Roman"/>
                          <a:ea typeface="Calibri"/>
                          <a:cs typeface="Times New Roman"/>
                        </a:rPr>
                        <a:t>2017_18</a:t>
                      </a:r>
                      <a:endParaRPr lang="en-US" sz="13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300" b="1">
                          <a:effectLst/>
                          <a:latin typeface="Times New Roman"/>
                          <a:ea typeface="Calibri"/>
                          <a:cs typeface="Times New Roman"/>
                        </a:rPr>
                        <a:t>2017_18/2007_08</a:t>
                      </a:r>
                      <a:endParaRPr lang="en-US" sz="1300">
                        <a:effectLst/>
                        <a:latin typeface="Times New Roman"/>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1780">
                <a:tc>
                  <a:txBody>
                    <a:bodyPr/>
                    <a:lstStyle/>
                    <a:p>
                      <a:pPr algn="just">
                        <a:lnSpc>
                          <a:spcPct val="150000"/>
                        </a:lnSpc>
                        <a:spcBef>
                          <a:spcPts val="300"/>
                        </a:spcBef>
                        <a:spcAft>
                          <a:spcPts val="0"/>
                        </a:spcAft>
                      </a:pPr>
                      <a:r>
                        <a:rPr lang="en-US" sz="1300">
                          <a:effectLst/>
                          <a:latin typeface="Times New Roman"/>
                          <a:ea typeface="Calibri"/>
                          <a:cs typeface="Times New Roman"/>
                        </a:rPr>
                        <a:t>Farm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dirty="0">
                          <a:effectLst/>
                          <a:latin typeface="Times New Roman"/>
                          <a:ea typeface="Calibri"/>
                          <a:cs typeface="Times New Roman"/>
                        </a:rPr>
                        <a:t>49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effectLst/>
                          <a:latin typeface="Times New Roman"/>
                          <a:ea typeface="Calibri"/>
                          <a:cs typeface="Times New Roman"/>
                        </a:rPr>
                        <a:t>43</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dirty="0">
                          <a:effectLst/>
                          <a:latin typeface="Times New Roman"/>
                          <a:ea typeface="Calibri"/>
                          <a:cs typeface="Times New Roman"/>
                        </a:rPr>
                        <a:t>-6</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3120">
                <a:tc>
                  <a:txBody>
                    <a:bodyPr/>
                    <a:lstStyle/>
                    <a:p>
                      <a:pPr algn="just">
                        <a:lnSpc>
                          <a:spcPct val="150000"/>
                        </a:lnSpc>
                        <a:spcBef>
                          <a:spcPts val="300"/>
                        </a:spcBef>
                        <a:spcAft>
                          <a:spcPts val="0"/>
                        </a:spcAft>
                      </a:pPr>
                      <a:r>
                        <a:rPr lang="en-US" sz="1300">
                          <a:effectLst/>
                          <a:latin typeface="Times New Roman"/>
                          <a:ea typeface="Calibri"/>
                          <a:cs typeface="Times New Roman"/>
                        </a:rPr>
                        <a:t>Other works</a:t>
                      </a: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effectLst/>
                          <a:latin typeface="Times New Roman"/>
                          <a:ea typeface="Calibri"/>
                          <a:cs typeface="Times New Roman"/>
                        </a:rPr>
                        <a:t>51 </a:t>
                      </a: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dirty="0">
                          <a:effectLst/>
                          <a:latin typeface="Times New Roman"/>
                          <a:ea typeface="Calibri"/>
                          <a:cs typeface="Times New Roman"/>
                        </a:rPr>
                        <a:t>57  </a:t>
                      </a: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dirty="0">
                          <a:effectLst/>
                          <a:latin typeface="Times New Roman"/>
                          <a:ea typeface="Calibri"/>
                          <a:cs typeface="Times New Roman"/>
                        </a:rPr>
                        <a:t>6</a:t>
                      </a: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1"/>
          <p:cNvSpPr>
            <a:spLocks noChangeArrowheads="1"/>
          </p:cNvSpPr>
          <p:nvPr/>
        </p:nvSpPr>
        <p:spPr bwMode="auto">
          <a:xfrm>
            <a:off x="1219200" y="1490990"/>
            <a:ext cx="5422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bmk="_Toc504706802">
                <a:ln>
                  <a:noFill/>
                </a:ln>
                <a:solidFill>
                  <a:srgbClr val="000000"/>
                </a:solidFill>
                <a:effectLst/>
                <a:latin typeface="Arial" pitchFamily="34" charset="0"/>
                <a:ea typeface="Times New Roman" pitchFamily="18" charset="0"/>
                <a:cs typeface="Times New Roman" pitchFamily="18" charset="0"/>
              </a:rPr>
              <a:t>Table 9. Structure of occupation of households  (% of occupation)</a:t>
            </a:r>
            <a:endParaRPr kumimoji="0" lang="en-US" sz="1300" b="1" i="0" u="none" strike="noStrike" cap="none" normalizeH="0" baseline="0" dirty="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336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50000"/>
              </a:lnSpc>
              <a:spcBef>
                <a:spcPts val="600"/>
              </a:spcBef>
              <a:spcAft>
                <a:spcPts val="800"/>
              </a:spcAft>
            </a:pPr>
            <a:r>
              <a:rPr lang="en-US" b="1">
                <a:latin typeface="Times New Roman"/>
                <a:ea typeface="Times New Roman"/>
              </a:rPr>
              <a:t>The change in land use status</a:t>
            </a:r>
            <a:br>
              <a:rPr lang="en-US" b="1">
                <a:latin typeface="Times New Roman"/>
                <a:ea typeface="Times New Roman"/>
              </a:rPr>
            </a:br>
            <a:endParaRPr lang="en-US"/>
          </a:p>
        </p:txBody>
      </p:sp>
      <p:sp>
        <p:nvSpPr>
          <p:cNvPr id="5" name="Rectangle 4"/>
          <p:cNvSpPr/>
          <p:nvPr/>
        </p:nvSpPr>
        <p:spPr>
          <a:xfrm>
            <a:off x="2286000" y="2057400"/>
            <a:ext cx="4572000" cy="812530"/>
          </a:xfrm>
          <a:prstGeom prst="rect">
            <a:avLst/>
          </a:prstGeom>
        </p:spPr>
        <p:txBody>
          <a:bodyPr>
            <a:spAutoFit/>
          </a:bodyPr>
          <a:lstStyle/>
          <a:p>
            <a:pPr algn="ctr">
              <a:lnSpc>
                <a:spcPct val="130000"/>
              </a:lnSpc>
              <a:spcAft>
                <a:spcPts val="0"/>
              </a:spcAft>
            </a:pPr>
            <a:r>
              <a:rPr lang="en-US" b="1" kern="0">
                <a:solidFill>
                  <a:srgbClr val="000000"/>
                </a:solidFill>
                <a:latin typeface="Times New Roman"/>
                <a:ea typeface="Times New Roman"/>
                <a:cs typeface="Times New Roman"/>
              </a:rPr>
              <a:t>Table 11.  Land use average by scale between 2007_08 and 2017_18</a:t>
            </a:r>
            <a:endParaRPr lang="en-US" b="1" kern="0">
              <a:solidFill>
                <a:srgbClr val="000000"/>
              </a:solidFill>
              <a:effectLst/>
              <a:latin typeface="Times New Roman"/>
              <a:ea typeface="Times New Roman"/>
              <a:cs typeface="Times New Roman"/>
            </a:endParaRPr>
          </a:p>
        </p:txBody>
      </p:sp>
      <p:graphicFrame>
        <p:nvGraphicFramePr>
          <p:cNvPr id="7" name="Table 6">
            <a:extLst>
              <a:ext uri="{FF2B5EF4-FFF2-40B4-BE49-F238E27FC236}">
                <a16:creationId xmlns:a16="http://schemas.microsoft.com/office/drawing/2014/main" id="{B0B18B83-94ED-44A1-A8B3-F454590BB648}"/>
              </a:ext>
            </a:extLst>
          </p:cNvPr>
          <p:cNvGraphicFramePr>
            <a:graphicFrameLocks noGrp="1"/>
          </p:cNvGraphicFramePr>
          <p:nvPr>
            <p:extLst>
              <p:ext uri="{D42A27DB-BD31-4B8C-83A1-F6EECF244321}">
                <p14:modId xmlns:p14="http://schemas.microsoft.com/office/powerpoint/2010/main" val="2376807379"/>
              </p:ext>
            </p:extLst>
          </p:nvPr>
        </p:nvGraphicFramePr>
        <p:xfrm>
          <a:off x="609600" y="2497532"/>
          <a:ext cx="7772399" cy="3750870"/>
        </p:xfrm>
        <a:graphic>
          <a:graphicData uri="http://schemas.openxmlformats.org/drawingml/2006/table">
            <a:tbl>
              <a:tblPr firstRow="1" firstCol="1" bandRow="1"/>
              <a:tblGrid>
                <a:gridCol w="1118054">
                  <a:extLst>
                    <a:ext uri="{9D8B030D-6E8A-4147-A177-3AD203B41FA5}">
                      <a16:colId xmlns:a16="http://schemas.microsoft.com/office/drawing/2014/main" val="2068593013"/>
                    </a:ext>
                  </a:extLst>
                </a:gridCol>
                <a:gridCol w="526531">
                  <a:extLst>
                    <a:ext uri="{9D8B030D-6E8A-4147-A177-3AD203B41FA5}">
                      <a16:colId xmlns:a16="http://schemas.microsoft.com/office/drawing/2014/main" val="4280762507"/>
                    </a:ext>
                  </a:extLst>
                </a:gridCol>
                <a:gridCol w="816233">
                  <a:extLst>
                    <a:ext uri="{9D8B030D-6E8A-4147-A177-3AD203B41FA5}">
                      <a16:colId xmlns:a16="http://schemas.microsoft.com/office/drawing/2014/main" val="3943307111"/>
                    </a:ext>
                  </a:extLst>
                </a:gridCol>
                <a:gridCol w="603638">
                  <a:extLst>
                    <a:ext uri="{9D8B030D-6E8A-4147-A177-3AD203B41FA5}">
                      <a16:colId xmlns:a16="http://schemas.microsoft.com/office/drawing/2014/main" val="510203520"/>
                    </a:ext>
                  </a:extLst>
                </a:gridCol>
                <a:gridCol w="533140">
                  <a:extLst>
                    <a:ext uri="{9D8B030D-6E8A-4147-A177-3AD203B41FA5}">
                      <a16:colId xmlns:a16="http://schemas.microsoft.com/office/drawing/2014/main" val="629471515"/>
                    </a:ext>
                  </a:extLst>
                </a:gridCol>
                <a:gridCol w="838265">
                  <a:extLst>
                    <a:ext uri="{9D8B030D-6E8A-4147-A177-3AD203B41FA5}">
                      <a16:colId xmlns:a16="http://schemas.microsoft.com/office/drawing/2014/main" val="2231075620"/>
                    </a:ext>
                  </a:extLst>
                </a:gridCol>
                <a:gridCol w="975955">
                  <a:extLst>
                    <a:ext uri="{9D8B030D-6E8A-4147-A177-3AD203B41FA5}">
                      <a16:colId xmlns:a16="http://schemas.microsoft.com/office/drawing/2014/main" val="2444391256"/>
                    </a:ext>
                  </a:extLst>
                </a:gridCol>
                <a:gridCol w="769970">
                  <a:extLst>
                    <a:ext uri="{9D8B030D-6E8A-4147-A177-3AD203B41FA5}">
                      <a16:colId xmlns:a16="http://schemas.microsoft.com/office/drawing/2014/main" val="2893935594"/>
                    </a:ext>
                  </a:extLst>
                </a:gridCol>
                <a:gridCol w="964942">
                  <a:extLst>
                    <a:ext uri="{9D8B030D-6E8A-4147-A177-3AD203B41FA5}">
                      <a16:colId xmlns:a16="http://schemas.microsoft.com/office/drawing/2014/main" val="196687962"/>
                    </a:ext>
                  </a:extLst>
                </a:gridCol>
                <a:gridCol w="625671">
                  <a:extLst>
                    <a:ext uri="{9D8B030D-6E8A-4147-A177-3AD203B41FA5}">
                      <a16:colId xmlns:a16="http://schemas.microsoft.com/office/drawing/2014/main" val="4120508559"/>
                    </a:ext>
                  </a:extLst>
                </a:gridCol>
              </a:tblGrid>
              <a:tr h="662608">
                <a:tc>
                  <a:txBody>
                    <a:bodyPr/>
                    <a:lstStyle/>
                    <a:p>
                      <a:pPr algn="ctr">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Land scale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2007_2008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2017_2018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Comparison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1886728"/>
                  </a:ext>
                </a:extLst>
              </a:tr>
              <a:tr h="982144">
                <a:tc>
                  <a:txBody>
                    <a:bodyPr/>
                    <a:lstStyle/>
                    <a:p>
                      <a:pPr>
                        <a:lnSpc>
                          <a:spcPct val="115000"/>
                        </a:lnSpc>
                      </a:pPr>
                      <a:endParaRPr lang="en-US" sz="2400">
                        <a:effectLst/>
                        <a:latin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No of HHs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HHs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(sao)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No of HHs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HHs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No of HHs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 HHs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80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24425"/>
                  </a:ext>
                </a:extLst>
              </a:tr>
              <a:tr h="541688">
                <a:tc>
                  <a:txBody>
                    <a:bodyPr/>
                    <a:lstStyle/>
                    <a:p>
                      <a:pPr algn="ct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&lt;15 (sao)</a:t>
                      </a:r>
                      <a:r>
                        <a:rPr lang="en-US" sz="14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47.3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11.8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35.5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369696"/>
                  </a:ext>
                </a:extLst>
              </a:tr>
              <a:tr h="541688">
                <a:tc>
                  <a:txBody>
                    <a:bodyPr/>
                    <a:lstStyle/>
                    <a:p>
                      <a:pPr algn="ct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15-20 (sao)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12.7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17.5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20.0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18.5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9402864"/>
                  </a:ext>
                </a:extLst>
              </a:tr>
              <a:tr h="541688">
                <a:tc>
                  <a:txBody>
                    <a:bodyPr/>
                    <a:lstStyle/>
                    <a:p>
                      <a:pPr algn="ct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&gt;20 (sao)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40.0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32.7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44.5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40.3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33507404"/>
                  </a:ext>
                </a:extLst>
              </a:tr>
              <a:tr h="481054">
                <a:tc>
                  <a:txBody>
                    <a:bodyPr/>
                    <a:lstStyle/>
                    <a:p>
                      <a:pPr algn="ct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Average/total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15000"/>
                        </a:lnSpc>
                        <a:spcBef>
                          <a:spcPts val="600"/>
                        </a:spcBef>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842356"/>
                  </a:ext>
                </a:extLst>
              </a:tr>
            </a:tbl>
          </a:graphicData>
        </a:graphic>
      </p:graphicFrame>
    </p:spTree>
    <p:extLst>
      <p:ext uri="{BB962C8B-B14F-4D97-AF65-F5344CB8AC3E}">
        <p14:creationId xmlns:p14="http://schemas.microsoft.com/office/powerpoint/2010/main" val="397794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536058599"/>
              </p:ext>
            </p:extLst>
          </p:nvPr>
        </p:nvGraphicFramePr>
        <p:xfrm>
          <a:off x="152400" y="1447800"/>
          <a:ext cx="40386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810000" y="5685371"/>
            <a:ext cx="4343400" cy="1172629"/>
          </a:xfrm>
          <a:prstGeom prst="rect">
            <a:avLst/>
          </a:prstGeom>
        </p:spPr>
        <p:txBody>
          <a:bodyPr wrap="square">
            <a:spAutoFit/>
          </a:bodyPr>
          <a:lstStyle/>
          <a:p>
            <a:pPr algn="ctr">
              <a:lnSpc>
                <a:spcPct val="130000"/>
              </a:lnSpc>
              <a:spcAft>
                <a:spcPts val="0"/>
              </a:spcAft>
            </a:pPr>
            <a:r>
              <a:rPr lang="en-US" b="1" kern="0">
                <a:solidFill>
                  <a:srgbClr val="000000"/>
                </a:solidFill>
                <a:latin typeface="Times New Roman"/>
                <a:ea typeface="Times New Roman"/>
                <a:cs typeface="Times New Roman"/>
              </a:rPr>
              <a:t>Figure 2. Land use changes of households among 2007_08-2017_18 period (% households)</a:t>
            </a:r>
            <a:endParaRPr lang="en-US" b="1" kern="0">
              <a:solidFill>
                <a:srgbClr val="000000"/>
              </a:solidFill>
              <a:effectLst/>
              <a:latin typeface="Times New Roman"/>
              <a:ea typeface="Times New Roman"/>
              <a:cs typeface="Times New Roman"/>
            </a:endParaRPr>
          </a:p>
        </p:txBody>
      </p:sp>
      <p:sp>
        <p:nvSpPr>
          <p:cNvPr id="6" name="Rectangle 5"/>
          <p:cNvSpPr/>
          <p:nvPr/>
        </p:nvSpPr>
        <p:spPr>
          <a:xfrm>
            <a:off x="381000" y="152400"/>
            <a:ext cx="8305800" cy="769441"/>
          </a:xfrm>
          <a:prstGeom prst="rect">
            <a:avLst/>
          </a:prstGeom>
        </p:spPr>
        <p:txBody>
          <a:bodyPr wrap="square">
            <a:spAutoFit/>
          </a:bodyPr>
          <a:lstStyle/>
          <a:p>
            <a:r>
              <a:rPr lang="en-US" sz="4400" b="1">
                <a:solidFill>
                  <a:prstClr val="black"/>
                </a:solidFill>
                <a:latin typeface="Times New Roman"/>
                <a:ea typeface="Times New Roman"/>
                <a:cs typeface="+mj-cs"/>
              </a:rPr>
              <a:t>The change in land use status</a:t>
            </a: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6090984"/>
              </p:ext>
            </p:extLst>
          </p:nvPr>
        </p:nvGraphicFramePr>
        <p:xfrm>
          <a:off x="3883378" y="2590800"/>
          <a:ext cx="4800600" cy="312420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89467" y="4191000"/>
            <a:ext cx="2286000" cy="1172629"/>
          </a:xfrm>
          <a:prstGeom prst="rect">
            <a:avLst/>
          </a:prstGeom>
        </p:spPr>
        <p:txBody>
          <a:bodyPr wrap="square">
            <a:spAutoFit/>
          </a:bodyPr>
          <a:lstStyle/>
          <a:p>
            <a:pPr algn="ctr">
              <a:lnSpc>
                <a:spcPct val="130000"/>
              </a:lnSpc>
              <a:spcAft>
                <a:spcPts val="0"/>
              </a:spcAft>
            </a:pPr>
            <a:r>
              <a:rPr lang="en-US" b="1" kern="0">
                <a:solidFill>
                  <a:srgbClr val="000000"/>
                </a:solidFill>
                <a:latin typeface="Times New Roman"/>
                <a:ea typeface="Times New Roman"/>
                <a:cs typeface="Times New Roman"/>
              </a:rPr>
              <a:t>Figure 3.  Reasons of increasing land use scale</a:t>
            </a:r>
            <a:endParaRPr lang="en-US" b="1" kern="0">
              <a:solidFill>
                <a:srgbClr val="000000"/>
              </a:solidFill>
              <a:effectLst/>
              <a:latin typeface="Times New Roman"/>
              <a:ea typeface="Times New Roman"/>
              <a:cs typeface="Times New Roman"/>
            </a:endParaRPr>
          </a:p>
        </p:txBody>
      </p:sp>
    </p:spTree>
    <p:extLst>
      <p:ext uri="{BB962C8B-B14F-4D97-AF65-F5344CB8AC3E}">
        <p14:creationId xmlns:p14="http://schemas.microsoft.com/office/powerpoint/2010/main" val="128407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400" b="1">
                <a:latin typeface="Times New Roman" pitchFamily="18" charset="0"/>
                <a:cs typeface="Times New Roman" pitchFamily="18" charset="0"/>
              </a:rPr>
              <a:t>1. Introduction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just">
              <a:buNone/>
            </a:pPr>
            <a:r>
              <a:rPr lang="en-US" sz="1800" dirty="0">
                <a:latin typeface="Times New Roman" pitchFamily="18" charset="0"/>
                <a:cs typeface="Times New Roman" pitchFamily="18" charset="0"/>
              </a:rPr>
              <a:t>Sustainable Livelihoods Framework Analysis proposed by Robert Chambers at the midterm of 1980. After that this ideal has been continuously applied by various practitioners such as Ellis, 1998; Chambers and Conway, 1992; Carney, 1998; Barrett, 2006; DIFD (2001). Until now, relating to rural development and household, this framework has been widely applying in empirical research of many countries on the world. </a:t>
            </a:r>
          </a:p>
          <a:p>
            <a:pPr marL="0" indent="0" algn="just">
              <a:buNone/>
            </a:pPr>
            <a:r>
              <a:rPr lang="en-US" sz="1800" dirty="0">
                <a:latin typeface="Times New Roman" pitchFamily="18" charset="0"/>
                <a:cs typeface="Times New Roman" pitchFamily="18" charset="0"/>
              </a:rPr>
              <a:t>This framework has been rarely applying to evaluate related issues of capitals/ assets during a period. </a:t>
            </a:r>
          </a:p>
          <a:p>
            <a:pPr marL="0" indent="0" algn="just">
              <a:buNone/>
            </a:pPr>
            <a:r>
              <a:rPr lang="en-US" sz="1800" b="1" dirty="0">
                <a:latin typeface="Times New Roman" pitchFamily="18" charset="0"/>
                <a:cs typeface="Times New Roman" pitchFamily="18" charset="0"/>
              </a:rPr>
              <a:t>Related research site of application,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Thien</a:t>
            </a:r>
            <a:r>
              <a:rPr lang="en-US" sz="1800" dirty="0">
                <a:latin typeface="Times New Roman" pitchFamily="18" charset="0"/>
                <a:cs typeface="Times New Roman" pitchFamily="18" charset="0"/>
              </a:rPr>
              <a:t> Hue are currently standing at the difficult province in economic development of Vietnam; </a:t>
            </a:r>
          </a:p>
          <a:p>
            <a:pPr marL="0" indent="0" algn="just">
              <a:buNone/>
            </a:pPr>
            <a:r>
              <a:rPr lang="en-US" sz="1800" dirty="0">
                <a:latin typeface="Times New Roman" pitchFamily="18" charset="0"/>
                <a:cs typeface="Times New Roman" pitchFamily="18" charset="0"/>
              </a:rPr>
              <a:t>Over 70 % of households have been living in rural areas and mainly income sourced from agricultural activities including cultivating wet rice, raising small scale poultry and aquaculture (</a:t>
            </a:r>
            <a:r>
              <a:rPr lang="en-US" sz="1800" dirty="0" err="1">
                <a:latin typeface="Times New Roman" pitchFamily="18" charset="0"/>
                <a:cs typeface="Times New Roman" pitchFamily="18" charset="0"/>
              </a:rPr>
              <a:t>Tinh</a:t>
            </a:r>
            <a:r>
              <a:rPr lang="en-US" sz="1800" dirty="0">
                <a:latin typeface="Times New Roman" pitchFamily="18" charset="0"/>
                <a:cs typeface="Times New Roman" pitchFamily="18" charset="0"/>
              </a:rPr>
              <a:t> et al 2012, Hao. </a:t>
            </a:r>
            <a:r>
              <a:rPr lang="en-US" sz="1800" dirty="0" err="1">
                <a:latin typeface="Times New Roman" pitchFamily="18" charset="0"/>
                <a:cs typeface="Times New Roman" pitchFamily="18" charset="0"/>
              </a:rPr>
              <a:t>N.D</a:t>
            </a:r>
            <a:r>
              <a:rPr lang="en-US" sz="1800" dirty="0">
                <a:latin typeface="Times New Roman" pitchFamily="18" charset="0"/>
                <a:cs typeface="Times New Roman" pitchFamily="18" charset="0"/>
              </a:rPr>
              <a:t> 2009). </a:t>
            </a:r>
          </a:p>
          <a:p>
            <a:pPr marL="0" indent="0" algn="just">
              <a:buNone/>
            </a:pPr>
            <a:endParaRPr lang="en-US" sz="1800" dirty="0">
              <a:latin typeface="Times New Roman" pitchFamily="18" charset="0"/>
              <a:cs typeface="Times New Roman" pitchFamily="18" charset="0"/>
            </a:endParaRPr>
          </a:p>
          <a:p>
            <a:pPr algn="just">
              <a:buFont typeface="Wingdings"/>
              <a:buChar char="è"/>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692412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52400"/>
            <a:ext cx="8305800" cy="769441"/>
          </a:xfrm>
          <a:prstGeom prst="rect">
            <a:avLst/>
          </a:prstGeom>
        </p:spPr>
        <p:txBody>
          <a:bodyPr wrap="square">
            <a:spAutoFit/>
          </a:bodyPr>
          <a:lstStyle/>
          <a:p>
            <a:r>
              <a:rPr lang="en-US" sz="4400" b="1">
                <a:solidFill>
                  <a:prstClr val="black"/>
                </a:solidFill>
                <a:latin typeface="Times New Roman"/>
                <a:ea typeface="Times New Roman"/>
              </a:rPr>
              <a:t>The change in land use status</a:t>
            </a:r>
            <a:endParaRPr lang="en-US">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01542251"/>
              </p:ext>
            </p:extLst>
          </p:nvPr>
        </p:nvGraphicFramePr>
        <p:xfrm>
          <a:off x="1905000" y="1524000"/>
          <a:ext cx="3644265" cy="523114"/>
        </p:xfrm>
        <a:graphic>
          <a:graphicData uri="http://schemas.openxmlformats.org/drawingml/2006/table">
            <a:tbl>
              <a:tblPr firstRow="1" firstCol="1" bandRow="1"/>
              <a:tblGrid>
                <a:gridCol w="798830">
                  <a:extLst>
                    <a:ext uri="{9D8B030D-6E8A-4147-A177-3AD203B41FA5}">
                      <a16:colId xmlns:a16="http://schemas.microsoft.com/office/drawing/2014/main" val="20000"/>
                    </a:ext>
                  </a:extLst>
                </a:gridCol>
                <a:gridCol w="798830">
                  <a:extLst>
                    <a:ext uri="{9D8B030D-6E8A-4147-A177-3AD203B41FA5}">
                      <a16:colId xmlns:a16="http://schemas.microsoft.com/office/drawing/2014/main" val="20001"/>
                    </a:ext>
                  </a:extLst>
                </a:gridCol>
                <a:gridCol w="798830">
                  <a:extLst>
                    <a:ext uri="{9D8B030D-6E8A-4147-A177-3AD203B41FA5}">
                      <a16:colId xmlns:a16="http://schemas.microsoft.com/office/drawing/2014/main" val="20002"/>
                    </a:ext>
                  </a:extLst>
                </a:gridCol>
                <a:gridCol w="1247775">
                  <a:extLst>
                    <a:ext uri="{9D8B030D-6E8A-4147-A177-3AD203B41FA5}">
                      <a16:colId xmlns:a16="http://schemas.microsoft.com/office/drawing/2014/main" val="20003"/>
                    </a:ext>
                  </a:extLst>
                </a:gridCol>
              </a:tblGrid>
              <a:tr h="232410">
                <a:tc>
                  <a:txBody>
                    <a:bodyPr/>
                    <a:lstStyle/>
                    <a:p>
                      <a:pPr>
                        <a:lnSpc>
                          <a:spcPct val="150000"/>
                        </a:lnSpc>
                        <a:spcBef>
                          <a:spcPts val="300"/>
                        </a:spcBef>
                        <a:spcAft>
                          <a:spcPts val="0"/>
                        </a:spcAft>
                      </a:pPr>
                      <a:r>
                        <a:rPr lang="en-US" sz="1300" b="1">
                          <a:solidFill>
                            <a:srgbClr val="000000"/>
                          </a:solidFill>
                          <a:effectLst/>
                          <a:latin typeface="Times New Roman"/>
                          <a:ea typeface="Times New Roman"/>
                          <a:cs typeface="Times New Roman"/>
                        </a:rPr>
                        <a:t> </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b="1">
                          <a:solidFill>
                            <a:srgbClr val="000000"/>
                          </a:solidFill>
                          <a:effectLst/>
                          <a:latin typeface="Times New Roman"/>
                          <a:ea typeface="Times New Roman"/>
                          <a:cs typeface="Times New Roman"/>
                        </a:rPr>
                        <a:t>2007_08</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b="1">
                          <a:solidFill>
                            <a:srgbClr val="000000"/>
                          </a:solidFill>
                          <a:effectLst/>
                          <a:latin typeface="Times New Roman"/>
                          <a:ea typeface="Times New Roman"/>
                          <a:cs typeface="Times New Roman"/>
                        </a:rPr>
                        <a:t>2017_18</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300" b="1">
                          <a:solidFill>
                            <a:srgbClr val="000000"/>
                          </a:solidFill>
                          <a:effectLst/>
                          <a:latin typeface="Times New Roman"/>
                          <a:ea typeface="Times New Roman"/>
                          <a:cs typeface="Times New Roman"/>
                        </a:rPr>
                        <a:t>Comparison </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2410">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Gini</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0.45</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0.31</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a:solidFill>
                            <a:srgbClr val="000000"/>
                          </a:solidFill>
                          <a:effectLst/>
                          <a:latin typeface="Times New Roman"/>
                          <a:ea typeface="Times New Roman"/>
                          <a:cs typeface="Times New Roman"/>
                        </a:rPr>
                        <a:t>-0.15</a:t>
                      </a:r>
                      <a:endParaRPr lang="en-US" sz="1300">
                        <a:effectLst/>
                        <a:latin typeface="Times New Roman"/>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1"/>
          <p:cNvSpPr>
            <a:spLocks noChangeArrowheads="1"/>
          </p:cNvSpPr>
          <p:nvPr/>
        </p:nvSpPr>
        <p:spPr bwMode="auto">
          <a:xfrm>
            <a:off x="1740877" y="890410"/>
            <a:ext cx="53457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bmk="_Toc504706809">
                <a:ln>
                  <a:noFill/>
                </a:ln>
                <a:solidFill>
                  <a:srgbClr val="000000"/>
                </a:solidFill>
                <a:effectLst/>
                <a:latin typeface="Arial" pitchFamily="34" charset="0"/>
                <a:ea typeface="Times New Roman" pitchFamily="18" charset="0"/>
                <a:cs typeface="Times New Roman" pitchFamily="18" charset="0"/>
              </a:rPr>
              <a:t>Table 12. Gini index comparison between 2007_08 and 2017_18</a:t>
            </a:r>
            <a:endParaRPr kumimoji="0" lang="en-US" sz="1300" b="1" i="0" u="none" strike="noStrike" cap="none" normalizeH="0" baseline="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0" name="Chart 9"/>
          <p:cNvGraphicFramePr/>
          <p:nvPr>
            <p:extLst>
              <p:ext uri="{D42A27DB-BD31-4B8C-83A1-F6EECF244321}">
                <p14:modId xmlns:p14="http://schemas.microsoft.com/office/powerpoint/2010/main" val="4016279442"/>
              </p:ext>
            </p:extLst>
          </p:nvPr>
        </p:nvGraphicFramePr>
        <p:xfrm>
          <a:off x="1705708" y="2590800"/>
          <a:ext cx="50673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740877" y="5334000"/>
            <a:ext cx="4572000" cy="812530"/>
          </a:xfrm>
          <a:prstGeom prst="rect">
            <a:avLst/>
          </a:prstGeom>
        </p:spPr>
        <p:txBody>
          <a:bodyPr>
            <a:spAutoFit/>
          </a:bodyPr>
          <a:lstStyle/>
          <a:p>
            <a:pPr algn="ctr">
              <a:lnSpc>
                <a:spcPct val="130000"/>
              </a:lnSpc>
              <a:spcAft>
                <a:spcPts val="0"/>
              </a:spcAft>
            </a:pPr>
            <a:r>
              <a:rPr lang="en-US" b="1" kern="0">
                <a:solidFill>
                  <a:srgbClr val="000000"/>
                </a:solidFill>
                <a:latin typeface="Times New Roman"/>
                <a:ea typeface="Times New Roman"/>
                <a:cs typeface="Times New Roman"/>
              </a:rPr>
              <a:t>Figure 5. Land equality comparison  between 2007_08 and 2017_18</a:t>
            </a:r>
            <a:endParaRPr lang="en-US" b="1" kern="0">
              <a:solidFill>
                <a:srgbClr val="000000"/>
              </a:solidFill>
              <a:effectLst/>
              <a:latin typeface="Times New Roman"/>
              <a:ea typeface="Times New Roman"/>
              <a:cs typeface="Times New Roman"/>
            </a:endParaRPr>
          </a:p>
        </p:txBody>
      </p:sp>
    </p:spTree>
    <p:extLst>
      <p:ext uri="{BB962C8B-B14F-4D97-AF65-F5344CB8AC3E}">
        <p14:creationId xmlns:p14="http://schemas.microsoft.com/office/powerpoint/2010/main" val="3788303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52400"/>
            <a:ext cx="8305800" cy="769441"/>
          </a:xfrm>
          <a:prstGeom prst="rect">
            <a:avLst/>
          </a:prstGeom>
        </p:spPr>
        <p:txBody>
          <a:bodyPr wrap="square">
            <a:spAutoFit/>
          </a:bodyPr>
          <a:lstStyle/>
          <a:p>
            <a:r>
              <a:rPr lang="en-US" sz="4400" b="1">
                <a:solidFill>
                  <a:prstClr val="black"/>
                </a:solidFill>
                <a:latin typeface="Times New Roman"/>
                <a:ea typeface="Times New Roman"/>
              </a:rPr>
              <a:t>The change in land use status</a:t>
            </a:r>
            <a:endParaRPr lang="en-US">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77436752"/>
              </p:ext>
            </p:extLst>
          </p:nvPr>
        </p:nvGraphicFramePr>
        <p:xfrm>
          <a:off x="1875929" y="2796540"/>
          <a:ext cx="4829671" cy="2171322"/>
        </p:xfrm>
        <a:graphic>
          <a:graphicData uri="http://schemas.openxmlformats.org/drawingml/2006/table">
            <a:tbl>
              <a:tblPr firstRow="1" firstCol="1" bandRow="1"/>
              <a:tblGrid>
                <a:gridCol w="4013556">
                  <a:extLst>
                    <a:ext uri="{9D8B030D-6E8A-4147-A177-3AD203B41FA5}">
                      <a16:colId xmlns:a16="http://schemas.microsoft.com/office/drawing/2014/main" val="20000"/>
                    </a:ext>
                  </a:extLst>
                </a:gridCol>
                <a:gridCol w="816115">
                  <a:extLst>
                    <a:ext uri="{9D8B030D-6E8A-4147-A177-3AD203B41FA5}">
                      <a16:colId xmlns:a16="http://schemas.microsoft.com/office/drawing/2014/main" val="20002"/>
                    </a:ext>
                  </a:extLst>
                </a:gridCol>
              </a:tblGrid>
              <a:tr h="212725">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Type of changes</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300" dirty="0">
                          <a:solidFill>
                            <a:srgbClr val="000000"/>
                          </a:solidFill>
                          <a:effectLst/>
                          <a:latin typeface="Times New Roman"/>
                          <a:ea typeface="Times New Roman"/>
                          <a:cs typeface="Times New Roman"/>
                        </a:rPr>
                        <a:t>% </a:t>
                      </a:r>
                      <a:r>
                        <a:rPr lang="en-US" sz="1300" dirty="0" err="1">
                          <a:solidFill>
                            <a:srgbClr val="000000"/>
                          </a:solidFill>
                          <a:effectLst/>
                          <a:latin typeface="Times New Roman"/>
                          <a:ea typeface="Times New Roman"/>
                          <a:cs typeface="Times New Roman"/>
                        </a:rPr>
                        <a:t>Hhs</a:t>
                      </a:r>
                      <a:endParaRPr lang="en-US" sz="1300" dirty="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0030">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Transforming/ expanding perennial trees </a:t>
                      </a:r>
                      <a:endParaRPr lang="en-US" sz="13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0000"/>
                        </a:lnSpc>
                        <a:spcBef>
                          <a:spcPts val="300"/>
                        </a:spcBef>
                        <a:spcAft>
                          <a:spcPts val="300"/>
                        </a:spcAft>
                      </a:pPr>
                      <a:r>
                        <a:rPr lang="en-US" sz="1300">
                          <a:effectLst/>
                          <a:latin typeface="Times New Roman"/>
                          <a:ea typeface="Calibri"/>
                          <a:cs typeface="Times New Roman"/>
                        </a:rPr>
                        <a:t>9</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8445">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Transforming / changing  crop season </a:t>
                      </a:r>
                      <a:endParaRPr lang="en-US" sz="13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0000"/>
                        </a:lnSpc>
                        <a:spcBef>
                          <a:spcPts val="300"/>
                        </a:spcBef>
                        <a:spcAft>
                          <a:spcPts val="300"/>
                        </a:spcAft>
                      </a:pPr>
                      <a:r>
                        <a:rPr lang="en-US" sz="1300">
                          <a:effectLst/>
                          <a:latin typeface="Times New Roman"/>
                          <a:ea typeface="Calibri"/>
                          <a:cs typeface="Times New Roman"/>
                        </a:rPr>
                        <a:t>27</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970">
                <a:tc>
                  <a:txBody>
                    <a:bodyPr/>
                    <a:lstStyle/>
                    <a:p>
                      <a:pPr>
                        <a:lnSpc>
                          <a:spcPct val="150000"/>
                        </a:lnSpc>
                        <a:spcBef>
                          <a:spcPts val="300"/>
                        </a:spcBef>
                        <a:spcAft>
                          <a:spcPts val="0"/>
                        </a:spcAft>
                      </a:pPr>
                      <a:r>
                        <a:rPr lang="en-US" sz="1300" dirty="0">
                          <a:solidFill>
                            <a:srgbClr val="000000"/>
                          </a:solidFill>
                          <a:effectLst/>
                          <a:latin typeface="Times New Roman"/>
                          <a:ea typeface="Times New Roman"/>
                          <a:cs typeface="Times New Roman"/>
                        </a:rPr>
                        <a:t>Changing in raising aquaculture model (mono model into mixed model)</a:t>
                      </a:r>
                      <a:endParaRPr lang="en-US" sz="13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0000"/>
                        </a:lnSpc>
                        <a:spcBef>
                          <a:spcPts val="300"/>
                        </a:spcBef>
                        <a:spcAft>
                          <a:spcPts val="300"/>
                        </a:spcAft>
                      </a:pPr>
                      <a:r>
                        <a:rPr lang="en-US" sz="1300">
                          <a:effectLst/>
                          <a:latin typeface="Times New Roman"/>
                          <a:ea typeface="Calibri"/>
                          <a:cs typeface="Times New Roman"/>
                        </a:rPr>
                        <a:t>10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Stop raising  aquaculture </a:t>
                      </a:r>
                      <a:endParaRPr lang="en-US" sz="13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0000"/>
                        </a:lnSpc>
                        <a:spcBef>
                          <a:spcPts val="300"/>
                        </a:spcBef>
                        <a:spcAft>
                          <a:spcPts val="300"/>
                        </a:spcAft>
                      </a:pPr>
                      <a:r>
                        <a:rPr lang="en-US" sz="1300">
                          <a:effectLst/>
                          <a:latin typeface="Times New Roman"/>
                          <a:ea typeface="Calibri"/>
                          <a:cs typeface="Times New Roman"/>
                        </a:rPr>
                        <a:t>3</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030">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Changing in raising  cattle scale </a:t>
                      </a:r>
                      <a:endParaRPr lang="en-US" sz="13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0000"/>
                        </a:lnSpc>
                        <a:spcBef>
                          <a:spcPts val="300"/>
                        </a:spcBef>
                        <a:spcAft>
                          <a:spcPts val="300"/>
                        </a:spcAft>
                      </a:pPr>
                      <a:r>
                        <a:rPr lang="en-US" sz="1300">
                          <a:effectLst/>
                          <a:latin typeface="Times New Roman"/>
                          <a:ea typeface="Calibri"/>
                          <a:cs typeface="Times New Roman"/>
                        </a:rPr>
                        <a:t>50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2725">
                <a:tc>
                  <a:txBody>
                    <a:bodyPr/>
                    <a:lstStyle/>
                    <a:p>
                      <a:pPr>
                        <a:lnSpc>
                          <a:spcPct val="150000"/>
                        </a:lnSpc>
                        <a:spcBef>
                          <a:spcPts val="300"/>
                        </a:spcBef>
                        <a:spcAft>
                          <a:spcPts val="0"/>
                        </a:spcAft>
                      </a:pPr>
                      <a:r>
                        <a:rPr lang="en-US" sz="1300">
                          <a:solidFill>
                            <a:srgbClr val="000000"/>
                          </a:solidFill>
                          <a:effectLst/>
                          <a:latin typeface="Times New Roman"/>
                          <a:ea typeface="Times New Roman"/>
                          <a:cs typeface="Times New Roman"/>
                        </a:rPr>
                        <a:t> Changing in raising poultry</a:t>
                      </a:r>
                      <a:endParaRPr lang="en-US" sz="13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0000"/>
                        </a:lnSpc>
                        <a:spcBef>
                          <a:spcPts val="300"/>
                        </a:spcBef>
                        <a:spcAft>
                          <a:spcPts val="300"/>
                        </a:spcAft>
                      </a:pPr>
                      <a:r>
                        <a:rPr lang="en-US" sz="1300" dirty="0">
                          <a:effectLst/>
                          <a:latin typeface="Times New Roman"/>
                          <a:ea typeface="Calibri"/>
                          <a:cs typeface="Times New Roman"/>
                        </a:rPr>
                        <a:t>36</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Rectangle 1"/>
          <p:cNvSpPr>
            <a:spLocks noChangeArrowheads="1"/>
          </p:cNvSpPr>
          <p:nvPr/>
        </p:nvSpPr>
        <p:spPr bwMode="auto">
          <a:xfrm>
            <a:off x="1524000" y="2092896"/>
            <a:ext cx="54864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bmk="_Toc504706811">
                <a:ln>
                  <a:noFill/>
                </a:ln>
                <a:solidFill>
                  <a:srgbClr val="000000"/>
                </a:solidFill>
                <a:effectLst/>
                <a:latin typeface="Arial" pitchFamily="34" charset="0"/>
                <a:ea typeface="Times New Roman" pitchFamily="18" charset="0"/>
                <a:cs typeface="Times New Roman" pitchFamily="18" charset="0"/>
              </a:rPr>
              <a:t>Table 13. The changes in land use strategy</a:t>
            </a:r>
            <a:endParaRPr kumimoji="0" lang="en-US" sz="1600" b="1" i="0" u="none" strike="noStrike" cap="none" normalizeH="0" baseline="0" dirty="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046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latin typeface="Times New Roman" pitchFamily="18" charset="0"/>
                <a:cs typeface="Times New Roman" pitchFamily="18" charset="0"/>
              </a:rPr>
              <a:t>Physical capital</a:t>
            </a:r>
            <a:br>
              <a:rPr lang="en-US" b="1">
                <a:latin typeface="Times New Roman" pitchFamily="18" charset="0"/>
                <a:cs typeface="Times New Roman" pitchFamily="18" charset="0"/>
              </a:rPr>
            </a:br>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lvl="0" indent="0" algn="just">
              <a:lnSpc>
                <a:spcPct val="150000"/>
              </a:lnSpc>
              <a:spcBef>
                <a:spcPts val="300"/>
              </a:spcBef>
              <a:buNone/>
            </a:pPr>
            <a:r>
              <a:rPr lang="en-US" sz="1800">
                <a:solidFill>
                  <a:prstClr val="black"/>
                </a:solidFill>
                <a:latin typeface="Times New Roman"/>
                <a:ea typeface="Calibri"/>
                <a:cs typeface="Times New Roman"/>
              </a:rPr>
              <a:t>By the improvement in living condition, households spent amount of money for buying more modern housing various types of valuable accesses;</a:t>
            </a:r>
          </a:p>
          <a:p>
            <a:pPr marL="0" lvl="0" indent="0" algn="just">
              <a:lnSpc>
                <a:spcPct val="150000"/>
              </a:lnSpc>
              <a:spcBef>
                <a:spcPts val="300"/>
              </a:spcBef>
              <a:buNone/>
            </a:pPr>
            <a:r>
              <a:rPr lang="en-US" sz="1800">
                <a:solidFill>
                  <a:prstClr val="black"/>
                </a:solidFill>
                <a:latin typeface="Times New Roman"/>
                <a:ea typeface="Calibri"/>
                <a:cs typeface="Times New Roman"/>
              </a:rPr>
              <a:t> At present, many households invested new updated modern machine that could help to reduce the time and save the cost in producing activities. </a:t>
            </a:r>
          </a:p>
          <a:p>
            <a:pPr marL="0" lvl="0" indent="0" algn="just">
              <a:lnSpc>
                <a:spcPct val="150000"/>
              </a:lnSpc>
              <a:spcBef>
                <a:spcPts val="300"/>
              </a:spcBef>
              <a:buNone/>
            </a:pPr>
            <a:r>
              <a:rPr lang="en-US" sz="1800">
                <a:solidFill>
                  <a:prstClr val="black"/>
                </a:solidFill>
                <a:latin typeface="Times New Roman"/>
                <a:ea typeface="Calibri"/>
                <a:cs typeface="Times New Roman"/>
              </a:rPr>
              <a:t>It was also replicated in infrastructure, the connecting road among each village, commune, district and also for city 100% of household could approach with safe water and electricity. </a:t>
            </a:r>
          </a:p>
          <a:p>
            <a:pPr marL="0" lvl="0" indent="0" algn="just">
              <a:lnSpc>
                <a:spcPct val="150000"/>
              </a:lnSpc>
              <a:spcBef>
                <a:spcPts val="300"/>
              </a:spcBef>
              <a:buNone/>
            </a:pPr>
            <a:r>
              <a:rPr lang="en-US" sz="1800">
                <a:solidFill>
                  <a:prstClr val="black"/>
                </a:solidFill>
                <a:latin typeface="Times New Roman"/>
                <a:ea typeface="Calibri"/>
                <a:cs typeface="Times New Roman"/>
              </a:rPr>
              <a:t>For sanitization issues, with the deeply consideration of different level of governments, various dams were built that solved the negative effect of this problem.  </a:t>
            </a:r>
          </a:p>
          <a:p>
            <a:pPr marL="0" indent="0">
              <a:buNone/>
            </a:pPr>
            <a:endParaRPr lang="en-US" sz="1800"/>
          </a:p>
        </p:txBody>
      </p:sp>
    </p:spTree>
    <p:extLst>
      <p:ext uri="{BB962C8B-B14F-4D97-AF65-F5344CB8AC3E}">
        <p14:creationId xmlns:p14="http://schemas.microsoft.com/office/powerpoint/2010/main" val="3607039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1800" b="1">
                <a:latin typeface="Times New Roman" pitchFamily="18" charset="0"/>
                <a:cs typeface="Times New Roman" pitchFamily="18" charset="0"/>
              </a:rPr>
              <a:t>Table 14. Changes in accessibility to the basic infrastructure in the seven communes of the survey, over 2007_08-2017_18 period</a:t>
            </a:r>
            <a:endParaRPr lang="en-US" sz="180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7974128"/>
              </p:ext>
            </p:extLst>
          </p:nvPr>
        </p:nvGraphicFramePr>
        <p:xfrm>
          <a:off x="685800" y="1295400"/>
          <a:ext cx="7184463" cy="5081616"/>
        </p:xfrm>
        <a:graphic>
          <a:graphicData uri="http://schemas.openxmlformats.org/drawingml/2006/table">
            <a:tbl>
              <a:tblPr firstRow="1" firstCol="1" bandRow="1"/>
              <a:tblGrid>
                <a:gridCol w="969960">
                  <a:extLst>
                    <a:ext uri="{9D8B030D-6E8A-4147-A177-3AD203B41FA5}">
                      <a16:colId xmlns:a16="http://schemas.microsoft.com/office/drawing/2014/main" val="20000"/>
                    </a:ext>
                  </a:extLst>
                </a:gridCol>
                <a:gridCol w="249234">
                  <a:extLst>
                    <a:ext uri="{9D8B030D-6E8A-4147-A177-3AD203B41FA5}">
                      <a16:colId xmlns:a16="http://schemas.microsoft.com/office/drawing/2014/main" val="20001"/>
                    </a:ext>
                  </a:extLst>
                </a:gridCol>
                <a:gridCol w="438759">
                  <a:extLst>
                    <a:ext uri="{9D8B030D-6E8A-4147-A177-3AD203B41FA5}">
                      <a16:colId xmlns:a16="http://schemas.microsoft.com/office/drawing/2014/main" val="20002"/>
                    </a:ext>
                  </a:extLst>
                </a:gridCol>
                <a:gridCol w="552651">
                  <a:extLst>
                    <a:ext uri="{9D8B030D-6E8A-4147-A177-3AD203B41FA5}">
                      <a16:colId xmlns:a16="http://schemas.microsoft.com/office/drawing/2014/main" val="20003"/>
                    </a:ext>
                  </a:extLst>
                </a:gridCol>
                <a:gridCol w="552651">
                  <a:extLst>
                    <a:ext uri="{9D8B030D-6E8A-4147-A177-3AD203B41FA5}">
                      <a16:colId xmlns:a16="http://schemas.microsoft.com/office/drawing/2014/main" val="20004"/>
                    </a:ext>
                  </a:extLst>
                </a:gridCol>
                <a:gridCol w="552651">
                  <a:extLst>
                    <a:ext uri="{9D8B030D-6E8A-4147-A177-3AD203B41FA5}">
                      <a16:colId xmlns:a16="http://schemas.microsoft.com/office/drawing/2014/main" val="20005"/>
                    </a:ext>
                  </a:extLst>
                </a:gridCol>
                <a:gridCol w="552651">
                  <a:extLst>
                    <a:ext uri="{9D8B030D-6E8A-4147-A177-3AD203B41FA5}">
                      <a16:colId xmlns:a16="http://schemas.microsoft.com/office/drawing/2014/main" val="20006"/>
                    </a:ext>
                  </a:extLst>
                </a:gridCol>
                <a:gridCol w="552651">
                  <a:extLst>
                    <a:ext uri="{9D8B030D-6E8A-4147-A177-3AD203B41FA5}">
                      <a16:colId xmlns:a16="http://schemas.microsoft.com/office/drawing/2014/main" val="20007"/>
                    </a:ext>
                  </a:extLst>
                </a:gridCol>
                <a:gridCol w="552651">
                  <a:extLst>
                    <a:ext uri="{9D8B030D-6E8A-4147-A177-3AD203B41FA5}">
                      <a16:colId xmlns:a16="http://schemas.microsoft.com/office/drawing/2014/main" val="20008"/>
                    </a:ext>
                  </a:extLst>
                </a:gridCol>
                <a:gridCol w="552651">
                  <a:extLst>
                    <a:ext uri="{9D8B030D-6E8A-4147-A177-3AD203B41FA5}">
                      <a16:colId xmlns:a16="http://schemas.microsoft.com/office/drawing/2014/main" val="20009"/>
                    </a:ext>
                  </a:extLst>
                </a:gridCol>
                <a:gridCol w="552651">
                  <a:extLst>
                    <a:ext uri="{9D8B030D-6E8A-4147-A177-3AD203B41FA5}">
                      <a16:colId xmlns:a16="http://schemas.microsoft.com/office/drawing/2014/main" val="20010"/>
                    </a:ext>
                  </a:extLst>
                </a:gridCol>
                <a:gridCol w="552651">
                  <a:extLst>
                    <a:ext uri="{9D8B030D-6E8A-4147-A177-3AD203B41FA5}">
                      <a16:colId xmlns:a16="http://schemas.microsoft.com/office/drawing/2014/main" val="20011"/>
                    </a:ext>
                  </a:extLst>
                </a:gridCol>
                <a:gridCol w="552651">
                  <a:extLst>
                    <a:ext uri="{9D8B030D-6E8A-4147-A177-3AD203B41FA5}">
                      <a16:colId xmlns:a16="http://schemas.microsoft.com/office/drawing/2014/main" val="20012"/>
                    </a:ext>
                  </a:extLst>
                </a:gridCol>
              </a:tblGrid>
              <a:tr h="238209">
                <a:tc>
                  <a:txBody>
                    <a:bodyPr/>
                    <a:lstStyle/>
                    <a:p>
                      <a:pPr algn="ctr">
                        <a:lnSpc>
                          <a:spcPct val="150000"/>
                        </a:lnSpc>
                        <a:spcBef>
                          <a:spcPts val="300"/>
                        </a:spcBef>
                        <a:spcAft>
                          <a:spcPts val="0"/>
                        </a:spcAft>
                      </a:pPr>
                      <a:r>
                        <a:rPr lang="en-US" sz="1000" b="1">
                          <a:effectLst/>
                          <a:latin typeface="Times New Roman"/>
                          <a:ea typeface="Calibri"/>
                          <a:cs typeface="Times New Roman"/>
                        </a:rPr>
                        <a:t> </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50000"/>
                        </a:lnSpc>
                        <a:spcBef>
                          <a:spcPts val="300"/>
                        </a:spcBef>
                        <a:spcAft>
                          <a:spcPts val="0"/>
                        </a:spcAft>
                      </a:pPr>
                      <a:r>
                        <a:rPr lang="en-US" sz="1000" b="1">
                          <a:effectLst/>
                          <a:latin typeface="Times New Roman"/>
                          <a:ea typeface="Calibri"/>
                          <a:cs typeface="Times New Roman"/>
                        </a:rPr>
                        <a:t>2007_08</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lnSpc>
                          <a:spcPct val="150000"/>
                        </a:lnSpc>
                        <a:spcBef>
                          <a:spcPts val="300"/>
                        </a:spcBef>
                        <a:spcAft>
                          <a:spcPts val="0"/>
                        </a:spcAft>
                      </a:pPr>
                      <a:r>
                        <a:rPr lang="en-US" sz="1000" b="1">
                          <a:effectLst/>
                          <a:latin typeface="Times New Roman"/>
                          <a:ea typeface="Calibri"/>
                          <a:cs typeface="Times New Roman"/>
                        </a:rPr>
                        <a:t>2017_18</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8209">
                <a:tc>
                  <a:txBody>
                    <a:bodyPr/>
                    <a:lstStyle/>
                    <a:p>
                      <a:pPr algn="ctr">
                        <a:lnSpc>
                          <a:spcPct val="150000"/>
                        </a:lnSpc>
                        <a:spcBef>
                          <a:spcPts val="300"/>
                        </a:spcBef>
                        <a:spcAft>
                          <a:spcPts val="0"/>
                        </a:spcAft>
                      </a:pPr>
                      <a:r>
                        <a:rPr lang="en-US" sz="1000" b="1">
                          <a:effectLst/>
                          <a:latin typeface="Times New Roman"/>
                          <a:ea typeface="Calibri"/>
                          <a:cs typeface="Times New Roman"/>
                        </a:rPr>
                        <a:t> </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MR</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DT</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MM</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E</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SW</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S</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MR</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DT</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MM</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E</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SW</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000" b="1">
                          <a:effectLst/>
                          <a:latin typeface="Times New Roman"/>
                          <a:ea typeface="Calibri"/>
                          <a:cs typeface="Times New Roman"/>
                        </a:rPr>
                        <a:t>S</a:t>
                      </a:r>
                      <a:endParaRPr lang="en-US" sz="1000">
                        <a:effectLst/>
                        <a:latin typeface="Times New Roman"/>
                        <a:ea typeface="Calibri"/>
                        <a:cs typeface="Times New Roman"/>
                      </a:endParaRP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6417">
                <a:tc>
                  <a:txBody>
                    <a:bodyPr/>
                    <a:lstStyle/>
                    <a:p>
                      <a:pPr>
                        <a:lnSpc>
                          <a:spcPct val="150000"/>
                        </a:lnSpc>
                        <a:spcBef>
                          <a:spcPts val="300"/>
                        </a:spcBef>
                        <a:spcAft>
                          <a:spcPts val="0"/>
                        </a:spcAft>
                      </a:pPr>
                      <a:r>
                        <a:rPr lang="en-US" sz="1000">
                          <a:effectLst/>
                          <a:latin typeface="Times New Roman"/>
                          <a:ea typeface="Calibri"/>
                          <a:cs typeface="Times New Roman"/>
                        </a:rPr>
                        <a:t>Duc Phu</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6417">
                <a:tc>
                  <a:txBody>
                    <a:bodyPr/>
                    <a:lstStyle/>
                    <a:p>
                      <a:pPr>
                        <a:lnSpc>
                          <a:spcPct val="150000"/>
                        </a:lnSpc>
                        <a:spcBef>
                          <a:spcPts val="300"/>
                        </a:spcBef>
                        <a:spcAft>
                          <a:spcPts val="0"/>
                        </a:spcAft>
                      </a:pPr>
                      <a:r>
                        <a:rPr lang="en-US" sz="1000">
                          <a:effectLst/>
                          <a:latin typeface="Times New Roman"/>
                          <a:ea typeface="Calibri"/>
                          <a:cs typeface="Times New Roman"/>
                        </a:rPr>
                        <a:t>Dong Cao</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0</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6417">
                <a:tc>
                  <a:txBody>
                    <a:bodyPr/>
                    <a:lstStyle/>
                    <a:p>
                      <a:pPr>
                        <a:lnSpc>
                          <a:spcPct val="150000"/>
                        </a:lnSpc>
                        <a:spcBef>
                          <a:spcPts val="300"/>
                        </a:spcBef>
                        <a:spcAft>
                          <a:spcPts val="0"/>
                        </a:spcAft>
                      </a:pPr>
                      <a:r>
                        <a:rPr lang="en-US" sz="1000">
                          <a:effectLst/>
                          <a:latin typeface="Times New Roman"/>
                          <a:ea typeface="Calibri"/>
                          <a:cs typeface="Times New Roman"/>
                        </a:rPr>
                        <a:t>Thuy Lap</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6417">
                <a:tc>
                  <a:txBody>
                    <a:bodyPr/>
                    <a:lstStyle/>
                    <a:p>
                      <a:pPr>
                        <a:lnSpc>
                          <a:spcPct val="150000"/>
                        </a:lnSpc>
                        <a:spcBef>
                          <a:spcPts val="300"/>
                        </a:spcBef>
                        <a:spcAft>
                          <a:spcPts val="0"/>
                        </a:spcAft>
                      </a:pPr>
                      <a:r>
                        <a:rPr lang="en-US" sz="1000">
                          <a:effectLst/>
                          <a:latin typeface="Times New Roman"/>
                          <a:ea typeface="Calibri"/>
                          <a:cs typeface="Times New Roman"/>
                        </a:rPr>
                        <a:t>Nghia Lap</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0</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52834">
                <a:tc>
                  <a:txBody>
                    <a:bodyPr/>
                    <a:lstStyle/>
                    <a:p>
                      <a:pPr>
                        <a:lnSpc>
                          <a:spcPct val="150000"/>
                        </a:lnSpc>
                        <a:spcBef>
                          <a:spcPts val="300"/>
                        </a:spcBef>
                        <a:spcAft>
                          <a:spcPts val="0"/>
                        </a:spcAft>
                      </a:pPr>
                      <a:r>
                        <a:rPr lang="en-US" sz="1000">
                          <a:effectLst/>
                          <a:latin typeface="Times New Roman"/>
                          <a:ea typeface="Calibri"/>
                          <a:cs typeface="Times New Roman"/>
                        </a:rPr>
                        <a:t>Xuan Thien Thuong</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0</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6417">
                <a:tc>
                  <a:txBody>
                    <a:bodyPr/>
                    <a:lstStyle/>
                    <a:p>
                      <a:pPr>
                        <a:lnSpc>
                          <a:spcPct val="150000"/>
                        </a:lnSpc>
                        <a:spcBef>
                          <a:spcPts val="300"/>
                        </a:spcBef>
                        <a:spcAft>
                          <a:spcPts val="0"/>
                        </a:spcAft>
                      </a:pPr>
                      <a:r>
                        <a:rPr lang="en-US" sz="1000">
                          <a:effectLst/>
                          <a:latin typeface="Times New Roman"/>
                          <a:ea typeface="Calibri"/>
                          <a:cs typeface="Times New Roman"/>
                        </a:rPr>
                        <a:t>Vinh Luu</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6417">
                <a:tc>
                  <a:txBody>
                    <a:bodyPr/>
                    <a:lstStyle/>
                    <a:p>
                      <a:pPr>
                        <a:lnSpc>
                          <a:spcPct val="150000"/>
                        </a:lnSpc>
                        <a:spcBef>
                          <a:spcPts val="300"/>
                        </a:spcBef>
                        <a:spcAft>
                          <a:spcPts val="0"/>
                        </a:spcAft>
                      </a:pPr>
                      <a:r>
                        <a:rPr lang="en-US" sz="1000">
                          <a:effectLst/>
                          <a:latin typeface="Times New Roman"/>
                          <a:ea typeface="Calibri"/>
                          <a:cs typeface="Times New Roman"/>
                        </a:rPr>
                        <a:t>Phung Chanh</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8209">
                <a:tc>
                  <a:txBody>
                    <a:bodyPr/>
                    <a:lstStyle/>
                    <a:p>
                      <a:pPr>
                        <a:lnSpc>
                          <a:spcPct val="150000"/>
                        </a:lnSpc>
                        <a:spcBef>
                          <a:spcPts val="300"/>
                        </a:spcBef>
                        <a:spcAft>
                          <a:spcPts val="0"/>
                        </a:spcAft>
                      </a:pPr>
                      <a:r>
                        <a:rPr lang="en-US" sz="1000">
                          <a:effectLst/>
                          <a:latin typeface="Times New Roman"/>
                          <a:ea typeface="Calibri"/>
                          <a:cs typeface="Times New Roman"/>
                        </a:rPr>
                        <a:t>Total</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0"/>
                        </a:spcAft>
                      </a:pPr>
                      <a:r>
                        <a:rPr lang="en-US" sz="1000">
                          <a:effectLst/>
                          <a:latin typeface="Times New Roman"/>
                          <a:ea typeface="Calibri"/>
                          <a:cs typeface="Times New Roman"/>
                        </a:rPr>
                        <a:t> ++</a:t>
                      </a:r>
                    </a:p>
                  </a:txBody>
                  <a:tcPr marL="54971" marR="54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Rectangle 4"/>
          <p:cNvSpPr/>
          <p:nvPr/>
        </p:nvSpPr>
        <p:spPr>
          <a:xfrm>
            <a:off x="533400" y="6562130"/>
            <a:ext cx="8001000" cy="295530"/>
          </a:xfrm>
          <a:prstGeom prst="rect">
            <a:avLst/>
          </a:prstGeom>
        </p:spPr>
        <p:txBody>
          <a:bodyPr wrap="square">
            <a:spAutoFit/>
          </a:bodyPr>
          <a:lstStyle/>
          <a:p>
            <a:pPr>
              <a:lnSpc>
                <a:spcPct val="150000"/>
              </a:lnSpc>
              <a:spcBef>
                <a:spcPts val="300"/>
              </a:spcBef>
              <a:spcAft>
                <a:spcPts val="300"/>
              </a:spcAft>
            </a:pPr>
            <a:r>
              <a:rPr lang="en-US" sz="1000" i="1">
                <a:latin typeface="Times New Roman"/>
                <a:ea typeface="Calibri"/>
                <a:cs typeface="Times New Roman"/>
              </a:rPr>
              <a:t>Note: MR: main road; DT: district town; MM: main market; E: electricity; SW: safe water; S: sanitization </a:t>
            </a:r>
            <a:endParaRPr lang="en-US" sz="1000">
              <a:effectLst/>
              <a:latin typeface="Times New Roman"/>
              <a:ea typeface="Calibri"/>
              <a:cs typeface="Times New Roman"/>
            </a:endParaRPr>
          </a:p>
        </p:txBody>
      </p:sp>
    </p:spTree>
    <p:extLst>
      <p:ext uri="{BB962C8B-B14F-4D97-AF65-F5344CB8AC3E}">
        <p14:creationId xmlns:p14="http://schemas.microsoft.com/office/powerpoint/2010/main" val="148174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spcBef>
                <a:spcPts val="600"/>
              </a:spcBef>
              <a:spcAft>
                <a:spcPts val="800"/>
              </a:spcAft>
            </a:pPr>
            <a:r>
              <a:rPr lang="en-US" b="1">
                <a:latin typeface="Times New Roman"/>
                <a:ea typeface="Times New Roman"/>
              </a:rPr>
              <a:t>5.  Financial capital</a:t>
            </a:r>
            <a:br>
              <a:rPr lang="en-US" b="1">
                <a:latin typeface="Times New Roman"/>
                <a:ea typeface="Times New Roman"/>
              </a:rPr>
            </a:b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662290"/>
              </p:ext>
            </p:extLst>
          </p:nvPr>
        </p:nvGraphicFramePr>
        <p:xfrm>
          <a:off x="1447800" y="2514600"/>
          <a:ext cx="6064885" cy="1854712"/>
        </p:xfrm>
        <a:graphic>
          <a:graphicData uri="http://schemas.openxmlformats.org/drawingml/2006/table">
            <a:tbl>
              <a:tblPr firstRow="1" firstCol="1" bandRow="1"/>
              <a:tblGrid>
                <a:gridCol w="2970530">
                  <a:extLst>
                    <a:ext uri="{9D8B030D-6E8A-4147-A177-3AD203B41FA5}">
                      <a16:colId xmlns:a16="http://schemas.microsoft.com/office/drawing/2014/main" val="20000"/>
                    </a:ext>
                  </a:extLst>
                </a:gridCol>
                <a:gridCol w="989965">
                  <a:extLst>
                    <a:ext uri="{9D8B030D-6E8A-4147-A177-3AD203B41FA5}">
                      <a16:colId xmlns:a16="http://schemas.microsoft.com/office/drawing/2014/main" val="20001"/>
                    </a:ext>
                  </a:extLst>
                </a:gridCol>
                <a:gridCol w="765175">
                  <a:extLst>
                    <a:ext uri="{9D8B030D-6E8A-4147-A177-3AD203B41FA5}">
                      <a16:colId xmlns:a16="http://schemas.microsoft.com/office/drawing/2014/main" val="20002"/>
                    </a:ext>
                  </a:extLst>
                </a:gridCol>
                <a:gridCol w="1339215">
                  <a:extLst>
                    <a:ext uri="{9D8B030D-6E8A-4147-A177-3AD203B41FA5}">
                      <a16:colId xmlns:a16="http://schemas.microsoft.com/office/drawing/2014/main" val="20003"/>
                    </a:ext>
                  </a:extLst>
                </a:gridCol>
              </a:tblGrid>
              <a:tr h="209550">
                <a:tc>
                  <a:txBody>
                    <a:bodyPr/>
                    <a:lstStyle/>
                    <a:p>
                      <a:pPr>
                        <a:lnSpc>
                          <a:spcPct val="130000"/>
                        </a:lnSpc>
                      </a:pPr>
                      <a:endParaRPr lang="en-US" sz="1300">
                        <a:effectLst/>
                        <a:latin typeface="Times New Roman"/>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2007-_08</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2017_18</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2017_18/2007_08</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9550">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Size of credit (million VND/hh) </a:t>
                      </a:r>
                      <a:endParaRPr lang="en-US" sz="1300">
                        <a:effectLst/>
                        <a:latin typeface="Times New Roman"/>
                        <a:ea typeface="Calibri"/>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30000"/>
                        </a:lnSpc>
                      </a:pPr>
                      <a:endParaRPr lang="en-US" sz="1300">
                        <a:effectLst/>
                        <a:latin typeface="Times New Roman"/>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30000"/>
                        </a:lnSpc>
                      </a:pPr>
                      <a:endParaRPr lang="en-US" sz="1300">
                        <a:effectLst/>
                        <a:latin typeface="Times New Roman"/>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nSpc>
                          <a:spcPct val="130000"/>
                        </a:lnSpc>
                      </a:pPr>
                      <a:endParaRPr lang="en-US" sz="1300">
                        <a:effectLst/>
                        <a:latin typeface="Times New Roman"/>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09550">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  -By nominal rate </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10.8</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21.8</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11.0</a:t>
                      </a:r>
                      <a:endParaRPr lang="en-US" sz="1300">
                        <a:effectLst/>
                        <a:latin typeface="Times New Roman"/>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209550">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  -By real rate </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10.8</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12.2</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1.4</a:t>
                      </a:r>
                      <a:endParaRPr lang="en-US" sz="1300">
                        <a:effectLst/>
                        <a:latin typeface="Times New Roman"/>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209550">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Percentage of household with loans (%) </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61</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42</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-19</a:t>
                      </a:r>
                      <a:endParaRPr lang="en-US" sz="1300">
                        <a:effectLst/>
                        <a:latin typeface="Times New Roman"/>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209550">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1 to 10 million VND (%) </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46</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13</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-33</a:t>
                      </a:r>
                      <a:endParaRPr lang="en-US" sz="1300">
                        <a:effectLst/>
                        <a:latin typeface="Times New Roman"/>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209550">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10 to 20 million VND (%) </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33</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26</a:t>
                      </a:r>
                      <a:endParaRPr lang="en-US" sz="1300">
                        <a:effectLst/>
                        <a:latin typeface="Times New Roman"/>
                        <a:ea typeface="Calibri"/>
                        <a:cs typeface="Times New Roman"/>
                      </a:endParaRPr>
                    </a:p>
                  </a:txBody>
                  <a:tcPr marL="68580" marR="68580" marT="0" marB="0" anchor="b">
                    <a:lnL>
                      <a:noFill/>
                    </a:lnL>
                    <a:lnR>
                      <a:noFill/>
                    </a:lnR>
                    <a:lnT>
                      <a:noFill/>
                    </a:lnT>
                    <a:lnB>
                      <a:noFill/>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-7</a:t>
                      </a:r>
                      <a:endParaRPr lang="en-US" sz="1300">
                        <a:effectLst/>
                        <a:latin typeface="Times New Roman"/>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209550">
                <a:tc>
                  <a:txBody>
                    <a:bodyPr/>
                    <a:lstStyle/>
                    <a:p>
                      <a:pPr>
                        <a:lnSpc>
                          <a:spcPct val="130000"/>
                        </a:lnSpc>
                        <a:spcBef>
                          <a:spcPts val="300"/>
                        </a:spcBef>
                        <a:spcAft>
                          <a:spcPts val="0"/>
                        </a:spcAft>
                      </a:pPr>
                      <a:r>
                        <a:rPr lang="en-US" sz="1300">
                          <a:solidFill>
                            <a:srgbClr val="000000"/>
                          </a:solidFill>
                          <a:effectLst/>
                          <a:latin typeface="Times New Roman"/>
                          <a:ea typeface="Times New Roman"/>
                          <a:cs typeface="Times New Roman"/>
                        </a:rPr>
                        <a:t>&gt; 20 million VND (%)</a:t>
                      </a:r>
                      <a:endParaRPr lang="en-US" sz="1300">
                        <a:effectLst/>
                        <a:latin typeface="Times New Roman"/>
                        <a:ea typeface="Calibri"/>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21</a:t>
                      </a:r>
                      <a:endParaRPr lang="en-US" sz="1300">
                        <a:effectLst/>
                        <a:latin typeface="Times New Roman"/>
                        <a:ea typeface="Calibri"/>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61</a:t>
                      </a:r>
                      <a:endParaRPr lang="en-US" sz="1300">
                        <a:effectLst/>
                        <a:latin typeface="Times New Roman"/>
                        <a:ea typeface="Calibri"/>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a:lnSpc>
                          <a:spcPct val="130000"/>
                        </a:lnSpc>
                        <a:spcBef>
                          <a:spcPts val="300"/>
                        </a:spcBef>
                        <a:spcAft>
                          <a:spcPts val="0"/>
                        </a:spcAft>
                      </a:pPr>
                      <a:r>
                        <a:rPr lang="en-US" sz="1300">
                          <a:solidFill>
                            <a:srgbClr val="000000"/>
                          </a:solidFill>
                          <a:effectLst/>
                          <a:latin typeface="Times New Roman"/>
                          <a:ea typeface="Times New Roman"/>
                          <a:cs typeface="Times New Roman"/>
                        </a:rPr>
                        <a:t>40</a:t>
                      </a:r>
                      <a:endParaRPr lang="en-US" sz="1300">
                        <a:effectLst/>
                        <a:latin typeface="Times New Roman"/>
                        <a:ea typeface="Calibri"/>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1219200" y="2000563"/>
            <a:ext cx="693420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pitchFamily="34" charset="0"/>
                <a:ea typeface="Times New Roman" pitchFamily="18" charset="0"/>
                <a:cs typeface="Times New Roman" pitchFamily="18" charset="0"/>
              </a:rPr>
              <a:t>Table 15. Rate of households accessing credit over 2007_08-2017_18 period (% of surveyed households)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4643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spcBef>
                <a:spcPts val="600"/>
              </a:spcBef>
              <a:spcAft>
                <a:spcPts val="800"/>
              </a:spcAft>
            </a:pPr>
            <a:r>
              <a:rPr lang="en-US" b="1">
                <a:latin typeface="Times New Roman"/>
                <a:ea typeface="Times New Roman"/>
              </a:rPr>
              <a:t>5.  Financial capital</a:t>
            </a:r>
            <a:br>
              <a:rPr lang="en-US" b="1">
                <a:latin typeface="Times New Roman"/>
                <a:ea typeface="Times New Roman"/>
              </a:rPr>
            </a:br>
            <a:endParaRPr lang="en-US"/>
          </a:p>
        </p:txBody>
      </p:sp>
      <p:sp>
        <p:nvSpPr>
          <p:cNvPr id="6" name="Rectangle 5"/>
          <p:cNvSpPr/>
          <p:nvPr/>
        </p:nvSpPr>
        <p:spPr>
          <a:xfrm>
            <a:off x="685800" y="1374422"/>
            <a:ext cx="1824217" cy="507831"/>
          </a:xfrm>
          <a:prstGeom prst="rect">
            <a:avLst/>
          </a:prstGeom>
        </p:spPr>
        <p:txBody>
          <a:bodyPr wrap="none">
            <a:spAutoFit/>
          </a:bodyPr>
          <a:lstStyle/>
          <a:p>
            <a:pPr algn="just">
              <a:lnSpc>
                <a:spcPct val="150000"/>
              </a:lnSpc>
              <a:spcBef>
                <a:spcPts val="300"/>
              </a:spcBef>
              <a:spcAft>
                <a:spcPts val="300"/>
              </a:spcAft>
            </a:pPr>
            <a:r>
              <a:rPr lang="en-US" b="1">
                <a:latin typeface="Times New Roman"/>
                <a:ea typeface="Calibri"/>
                <a:cs typeface="Times New Roman"/>
              </a:rPr>
              <a:t>Credit providers</a:t>
            </a:r>
            <a:endParaRPr lang="en-US">
              <a:effectLst/>
              <a:latin typeface="Times New Roman"/>
              <a:ea typeface="Calibri"/>
              <a:cs typeface="Times New Roman"/>
            </a:endParaRPr>
          </a:p>
        </p:txBody>
      </p:sp>
      <p:sp>
        <p:nvSpPr>
          <p:cNvPr id="7" name="Rectangle 6"/>
          <p:cNvSpPr/>
          <p:nvPr/>
        </p:nvSpPr>
        <p:spPr>
          <a:xfrm>
            <a:off x="533400" y="1859340"/>
            <a:ext cx="8458200" cy="3416320"/>
          </a:xfrm>
          <a:prstGeom prst="rect">
            <a:avLst/>
          </a:prstGeom>
        </p:spPr>
        <p:txBody>
          <a:bodyPr wrap="square">
            <a:spAutoFit/>
          </a:bodyPr>
          <a:lstStyle/>
          <a:p>
            <a:pPr>
              <a:lnSpc>
                <a:spcPct val="200000"/>
              </a:lnSpc>
            </a:pPr>
            <a:r>
              <a:rPr lang="en-US">
                <a:latin typeface="Times New Roman"/>
                <a:ea typeface="Calibri"/>
              </a:rPr>
              <a:t>In study sites, The Vietnam Bank for Agriculture and Rural Development (VBARD) and the Vietnam Bank for Social Policy (VBSP) play crucial roles in providing credit for citizens, around 80% of household lending money from this two banks, the reason came from lower rate and did not need the witnessing access and also the  target groups aimed at poor households. The rate of this credit fluctuated from 6-7%/ year and around 8%/ year for VBSP and VBARD respectively.</a:t>
            </a:r>
            <a:endParaRPr lang="en-US"/>
          </a:p>
        </p:txBody>
      </p:sp>
    </p:spTree>
    <p:extLst>
      <p:ext uri="{BB962C8B-B14F-4D97-AF65-F5344CB8AC3E}">
        <p14:creationId xmlns:p14="http://schemas.microsoft.com/office/powerpoint/2010/main" val="262390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spcBef>
                <a:spcPts val="600"/>
              </a:spcBef>
              <a:spcAft>
                <a:spcPts val="800"/>
              </a:spcAft>
            </a:pPr>
            <a:r>
              <a:rPr lang="en-US" b="1">
                <a:latin typeface="Times New Roman"/>
                <a:ea typeface="Times New Roman"/>
              </a:rPr>
              <a:t>Social capital </a:t>
            </a:r>
            <a:br>
              <a:rPr lang="en-US" b="1">
                <a:latin typeface="Times New Roman"/>
                <a:ea typeface="Times New Roman"/>
              </a:rPr>
            </a:br>
            <a:endParaRPr lang="en-US"/>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590800" y="4724400"/>
            <a:ext cx="4572000" cy="1172629"/>
          </a:xfrm>
          <a:prstGeom prst="rect">
            <a:avLst/>
          </a:prstGeom>
        </p:spPr>
        <p:txBody>
          <a:bodyPr>
            <a:spAutoFit/>
          </a:bodyPr>
          <a:lstStyle/>
          <a:p>
            <a:pPr algn="ctr">
              <a:lnSpc>
                <a:spcPct val="130000"/>
              </a:lnSpc>
              <a:spcAft>
                <a:spcPts val="0"/>
              </a:spcAft>
            </a:pPr>
            <a:r>
              <a:rPr lang="en-US" b="1" kern="0">
                <a:solidFill>
                  <a:srgbClr val="000000"/>
                </a:solidFill>
                <a:latin typeface="Times New Roman"/>
                <a:ea typeface="Times New Roman"/>
                <a:cs typeface="Times New Roman"/>
              </a:rPr>
              <a:t>Figure 6. Rate of households’ participation in social networks, 2007_08-2017_18 period (% of surveyed households)</a:t>
            </a:r>
            <a:endParaRPr lang="en-US" b="1" kern="0">
              <a:solidFill>
                <a:srgbClr val="000000"/>
              </a:solidFill>
              <a:effectLst/>
              <a:latin typeface="Times New Roman"/>
              <a:ea typeface="Times New Roman"/>
              <a:cs typeface="Times New Roman"/>
            </a:endParaRPr>
          </a:p>
        </p:txBody>
      </p:sp>
    </p:spTree>
    <p:extLst>
      <p:ext uri="{BB962C8B-B14F-4D97-AF65-F5344CB8AC3E}">
        <p14:creationId xmlns:p14="http://schemas.microsoft.com/office/powerpoint/2010/main" val="356359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latin typeface="Times New Roman" pitchFamily="18" charset="0"/>
                <a:cs typeface="Times New Roman" pitchFamily="18" charset="0"/>
              </a:rPr>
              <a:t>Conclusions</a:t>
            </a:r>
            <a:br>
              <a:rPr lang="en-US" b="1">
                <a:latin typeface="Times New Roman" pitchFamily="18" charset="0"/>
                <a:cs typeface="Times New Roman" pitchFamily="18" charset="0"/>
              </a:rPr>
            </a:b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381000" y="914400"/>
            <a:ext cx="8229600" cy="4525963"/>
          </a:xfrm>
        </p:spPr>
        <p:txBody>
          <a:bodyPr>
            <a:noAutofit/>
          </a:bodyPr>
          <a:lstStyle/>
          <a:p>
            <a:pPr algn="just">
              <a:lnSpc>
                <a:spcPct val="150000"/>
              </a:lnSpc>
              <a:spcBef>
                <a:spcPts val="300"/>
              </a:spcBef>
              <a:spcAft>
                <a:spcPts val="0"/>
              </a:spcAft>
            </a:pPr>
            <a:r>
              <a:rPr lang="en-US" sz="1300" b="1">
                <a:latin typeface="Times New Roman"/>
                <a:ea typeface="Calibri"/>
                <a:cs typeface="Times New Roman"/>
              </a:rPr>
              <a:t>Labor evolution: </a:t>
            </a:r>
            <a:r>
              <a:rPr lang="en-US" sz="1300">
                <a:latin typeface="Times New Roman"/>
                <a:ea typeface="Calibri"/>
                <a:cs typeface="Times New Roman"/>
              </a:rPr>
              <a:t>After 10 year period, it witnessed the reduction on in the household size, nearly 1.3 member of reduction per household . Although  half of  the surveyed households  have education beyond primary school, 3 % of  them are illiterate, over 60 % of the work force do not have any professional training, but in recently, educational level has been upgrading compared with 2007_08 period, over 20% of population studying with upper level. </a:t>
            </a:r>
          </a:p>
          <a:p>
            <a:pPr algn="just">
              <a:lnSpc>
                <a:spcPct val="150000"/>
              </a:lnSpc>
              <a:spcBef>
                <a:spcPts val="300"/>
              </a:spcBef>
              <a:spcAft>
                <a:spcPts val="0"/>
              </a:spcAft>
            </a:pPr>
            <a:r>
              <a:rPr lang="en-US" sz="1300" b="1">
                <a:latin typeface="Times New Roman"/>
                <a:ea typeface="Calibri"/>
                <a:cs typeface="Times New Roman"/>
              </a:rPr>
              <a:t>Land use changes: </a:t>
            </a:r>
            <a:r>
              <a:rPr lang="en-US" sz="1300">
                <a:latin typeface="Times New Roman"/>
                <a:ea typeface="Calibri"/>
                <a:cs typeface="Times New Roman"/>
              </a:rPr>
              <a:t>The farm size is relatively small  and  considerably varies between  the different household categories and study sites. After 10 years, the total land use increased 0.2 sao/ household, the main reason come from the allocation policy, local government promoting household exploiting none use and waste land for developing perianal trees as well as crop season. Although in the whole of period, land fragmentation reduced significantly, but it still exited barriers for household in using efficiency ways. Almost land used were evaluated at the “bad” quality, in some study sites, land use  improved quality by using appropriate of cultivation method. </a:t>
            </a:r>
          </a:p>
          <a:p>
            <a:pPr lvl="0" algn="just">
              <a:lnSpc>
                <a:spcPct val="150000"/>
              </a:lnSpc>
              <a:spcBef>
                <a:spcPts val="300"/>
              </a:spcBef>
            </a:pPr>
            <a:r>
              <a:rPr lang="en-US" sz="1300" b="1">
                <a:solidFill>
                  <a:prstClr val="black"/>
                </a:solidFill>
                <a:latin typeface="Times New Roman"/>
                <a:ea typeface="Calibri"/>
                <a:cs typeface="Times New Roman"/>
              </a:rPr>
              <a:t>Physical capital: </a:t>
            </a:r>
            <a:r>
              <a:rPr lang="en-US" sz="1300">
                <a:solidFill>
                  <a:prstClr val="black"/>
                </a:solidFill>
                <a:latin typeface="Times New Roman"/>
                <a:ea typeface="Calibri"/>
                <a:cs typeface="Times New Roman"/>
              </a:rPr>
              <a:t>with the improvement in living condition, households spent amount of money for buying more modern housing various types of valuable accesses such as motorbike, smart phone. At present, many households invested new updated modern machine that could help to reduce the time and save the cost in producing activities. It was also replicated in infrastructure, the connecting road among each village, commune, district and also for city 100% of household could approach with safe water and electricity. For sanitization issues, with the deeply consideration of different level of governments, various dams were built that solved the negative effect of this problem.  </a:t>
            </a:r>
          </a:p>
          <a:p>
            <a:pPr algn="just">
              <a:lnSpc>
                <a:spcPct val="150000"/>
              </a:lnSpc>
              <a:spcBef>
                <a:spcPts val="300"/>
              </a:spcBef>
              <a:spcAft>
                <a:spcPts val="0"/>
              </a:spcAft>
            </a:pPr>
            <a:endParaRPr lang="en-US" sz="1300">
              <a:latin typeface="Times New Roman"/>
              <a:ea typeface="Calibri"/>
              <a:cs typeface="Times New Roman"/>
            </a:endParaRPr>
          </a:p>
          <a:p>
            <a:endParaRPr lang="en-US" sz="1300"/>
          </a:p>
        </p:txBody>
      </p:sp>
    </p:spTree>
    <p:extLst>
      <p:ext uri="{BB962C8B-B14F-4D97-AF65-F5344CB8AC3E}">
        <p14:creationId xmlns:p14="http://schemas.microsoft.com/office/powerpoint/2010/main" val="3304972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a:solidFill>
                  <a:prstClr val="black"/>
                </a:solidFill>
                <a:latin typeface="Times New Roman" pitchFamily="18" charset="0"/>
                <a:cs typeface="Times New Roman" pitchFamily="18" charset="0"/>
              </a:rPr>
              <a:t>Conclusions</a:t>
            </a:r>
            <a:br>
              <a:rPr lang="en-US" sz="4000" b="1">
                <a:solidFill>
                  <a:prstClr val="black"/>
                </a:solidFill>
                <a:latin typeface="Times New Roman" pitchFamily="18" charset="0"/>
                <a:cs typeface="Times New Roman" pitchFamily="18" charset="0"/>
              </a:rPr>
            </a:b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533400" y="1219200"/>
            <a:ext cx="8229600" cy="4525963"/>
          </a:xfrm>
        </p:spPr>
        <p:txBody>
          <a:bodyPr>
            <a:noAutofit/>
          </a:bodyPr>
          <a:lstStyle/>
          <a:p>
            <a:pPr lvl="0" algn="just">
              <a:lnSpc>
                <a:spcPct val="150000"/>
              </a:lnSpc>
              <a:spcBef>
                <a:spcPts val="300"/>
              </a:spcBef>
            </a:pPr>
            <a:r>
              <a:rPr lang="en-US" sz="1400" b="1">
                <a:solidFill>
                  <a:prstClr val="black"/>
                </a:solidFill>
                <a:latin typeface="Times New Roman" pitchFamily="18" charset="0"/>
                <a:ea typeface="Calibri"/>
                <a:cs typeface="Times New Roman" pitchFamily="18" charset="0"/>
              </a:rPr>
              <a:t>Financial capital:</a:t>
            </a:r>
            <a:r>
              <a:rPr lang="en-US" sz="1400">
                <a:solidFill>
                  <a:prstClr val="black"/>
                </a:solidFill>
                <a:latin typeface="Times New Roman" pitchFamily="18" charset="0"/>
                <a:ea typeface="Calibri"/>
                <a:cs typeface="Times New Roman" pitchFamily="18" charset="0"/>
              </a:rPr>
              <a:t> Although the size of credit increased from 2007_08 to 2017_18, 10.8 million/  household compared with 21.8 million/household in 2017_18. But the percentage of households accessing credits has significantly decreased.  In 2007_08 more than half of the surveyed households had accessed to credit compared with around 40% in 2017_18.  VBARD and the Vietnam Bank for Social Policy VBSP play crucial roles in providing credit for citizens, around 80% of household lending money from this two banks. </a:t>
            </a:r>
          </a:p>
          <a:p>
            <a:pPr lvl="0" algn="just">
              <a:lnSpc>
                <a:spcPct val="150000"/>
              </a:lnSpc>
              <a:spcBef>
                <a:spcPts val="300"/>
              </a:spcBef>
            </a:pPr>
            <a:r>
              <a:rPr lang="en-US" sz="1400" b="1">
                <a:solidFill>
                  <a:prstClr val="black"/>
                </a:solidFill>
                <a:latin typeface="Times New Roman" pitchFamily="18" charset="0"/>
                <a:ea typeface="Calibri"/>
                <a:cs typeface="Times New Roman" pitchFamily="18" charset="0"/>
              </a:rPr>
              <a:t>Social capital: </a:t>
            </a:r>
            <a:r>
              <a:rPr lang="en-US" sz="1400">
                <a:solidFill>
                  <a:prstClr val="black"/>
                </a:solidFill>
                <a:latin typeface="Times New Roman" pitchFamily="18" charset="0"/>
                <a:ea typeface="Calibri"/>
                <a:cs typeface="Times New Roman" pitchFamily="18" charset="0"/>
              </a:rPr>
              <a:t>WU and FA are the most popular social networks that have attracted most of the farmers in the study sites; 95 % of the surveyed households reported their membership to WU and FA at local level. By participating to WU and WF,  various types of benefit could be taken into account. Local people willingness to  are participate in social and cultural activities for saving and developing  traditional and cultural values. Hence, women are now active more in producing process, marketing orientation as well as get easier in approaching  education, healthcare service, information, technology, credit and land.</a:t>
            </a:r>
          </a:p>
          <a:p>
            <a:endParaRPr lang="en-US" sz="1400">
              <a:latin typeface="Times New Roman" pitchFamily="18" charset="0"/>
              <a:cs typeface="Times New Roman" pitchFamily="18" charset="0"/>
            </a:endParaRPr>
          </a:p>
        </p:txBody>
      </p:sp>
    </p:spTree>
    <p:extLst>
      <p:ext uri="{BB962C8B-B14F-4D97-AF65-F5344CB8AC3E}">
        <p14:creationId xmlns:p14="http://schemas.microsoft.com/office/powerpoint/2010/main" val="3798960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ctr">
              <a:buNone/>
            </a:pPr>
            <a:endParaRPr lang="en-US" b="1">
              <a:solidFill>
                <a:srgbClr val="FF0000"/>
              </a:solidFill>
              <a:latin typeface="Times New Roman" pitchFamily="18" charset="0"/>
              <a:cs typeface="Times New Roman" pitchFamily="18" charset="0"/>
            </a:endParaRPr>
          </a:p>
          <a:p>
            <a:pPr marL="0" indent="0" algn="ctr">
              <a:buNone/>
            </a:pPr>
            <a:endParaRPr lang="en-US" b="1">
              <a:solidFill>
                <a:srgbClr val="FF0000"/>
              </a:solidFill>
              <a:latin typeface="Times New Roman" pitchFamily="18" charset="0"/>
              <a:cs typeface="Times New Roman" pitchFamily="18" charset="0"/>
            </a:endParaRPr>
          </a:p>
          <a:p>
            <a:pPr marL="0" indent="0" algn="ctr">
              <a:buNone/>
            </a:pPr>
            <a:endParaRPr lang="en-US" b="1">
              <a:solidFill>
                <a:srgbClr val="FF0000"/>
              </a:solidFill>
              <a:latin typeface="Times New Roman" pitchFamily="18" charset="0"/>
              <a:cs typeface="Times New Roman" pitchFamily="18" charset="0"/>
            </a:endParaRPr>
          </a:p>
          <a:p>
            <a:pPr marL="0" indent="0" algn="ctr">
              <a:buNone/>
            </a:pPr>
            <a:r>
              <a:rPr lang="en-US" b="1">
                <a:solidFill>
                  <a:srgbClr val="FF0000"/>
                </a:solidFill>
                <a:latin typeface="Times New Roman" pitchFamily="18" charset="0"/>
                <a:cs typeface="Times New Roman" pitchFamily="18" charset="0"/>
              </a:rPr>
              <a:t>THANKS FOR YOUR ATTENTION </a:t>
            </a:r>
          </a:p>
        </p:txBody>
      </p:sp>
    </p:spTree>
    <p:extLst>
      <p:ext uri="{BB962C8B-B14F-4D97-AF65-F5344CB8AC3E}">
        <p14:creationId xmlns:p14="http://schemas.microsoft.com/office/powerpoint/2010/main" val="178308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a:solidFill>
                  <a:prstClr val="black"/>
                </a:solidFill>
                <a:latin typeface="Times New Roman" pitchFamily="18" charset="0"/>
                <a:cs typeface="Times New Roman" pitchFamily="18" charset="0"/>
              </a:rPr>
              <a:t>1. Introduction (Cont.)</a:t>
            </a:r>
            <a:endParaRPr lang="en-US"/>
          </a:p>
        </p:txBody>
      </p:sp>
      <p:sp>
        <p:nvSpPr>
          <p:cNvPr id="3" name="Content Placeholder 2"/>
          <p:cNvSpPr>
            <a:spLocks noGrp="1"/>
          </p:cNvSpPr>
          <p:nvPr>
            <p:ph idx="1"/>
          </p:nvPr>
        </p:nvSpPr>
        <p:spPr/>
        <p:txBody>
          <a:bodyPr>
            <a:noAutofit/>
          </a:bodyPr>
          <a:lstStyle/>
          <a:p>
            <a:pPr marL="0" lvl="0" indent="0" algn="just">
              <a:buNone/>
            </a:pPr>
            <a:r>
              <a:rPr lang="en-US" sz="1800" dirty="0">
                <a:solidFill>
                  <a:prstClr val="black"/>
                </a:solidFill>
                <a:latin typeface="Times New Roman" pitchFamily="18" charset="0"/>
                <a:cs typeface="Times New Roman" pitchFamily="18" charset="0"/>
              </a:rPr>
              <a:t>In addition, </a:t>
            </a:r>
            <a:r>
              <a:rPr lang="en-US" sz="1800" dirty="0" err="1">
                <a:solidFill>
                  <a:prstClr val="black"/>
                </a:solidFill>
                <a:latin typeface="Times New Roman" pitchFamily="18" charset="0"/>
                <a:cs typeface="Times New Roman" pitchFamily="18" charset="0"/>
              </a:rPr>
              <a:t>Thua</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Thien</a:t>
            </a:r>
            <a:r>
              <a:rPr lang="en-US" sz="1800" dirty="0">
                <a:solidFill>
                  <a:prstClr val="black"/>
                </a:solidFill>
                <a:latin typeface="Times New Roman" pitchFamily="18" charset="0"/>
                <a:cs typeface="Times New Roman" pitchFamily="18" charset="0"/>
              </a:rPr>
              <a:t> Hue has been also facing with various problems of land issues: low land area per capital, low levels of soil fertility, land degradation which leads the low productivity in using land. </a:t>
            </a:r>
          </a:p>
          <a:p>
            <a:pPr marL="0" lvl="0" indent="0" algn="just">
              <a:buNone/>
            </a:pPr>
            <a:r>
              <a:rPr lang="en-US" sz="1800" dirty="0" err="1">
                <a:solidFill>
                  <a:prstClr val="black"/>
                </a:solidFill>
                <a:latin typeface="Times New Roman" pitchFamily="18" charset="0"/>
                <a:cs typeface="Times New Roman" pitchFamily="18" charset="0"/>
              </a:rPr>
              <a:t>Thua</a:t>
            </a:r>
            <a:r>
              <a:rPr lang="en-US" sz="1800" dirty="0">
                <a:solidFill>
                  <a:prstClr val="black"/>
                </a:solidFill>
                <a:latin typeface="Times New Roman" pitchFamily="18" charset="0"/>
                <a:cs typeface="Times New Roman" pitchFamily="18" charset="0"/>
              </a:rPr>
              <a:t> </a:t>
            </a:r>
            <a:r>
              <a:rPr lang="en-US" sz="1800" dirty="0" err="1">
                <a:solidFill>
                  <a:prstClr val="black"/>
                </a:solidFill>
                <a:latin typeface="Times New Roman" pitchFamily="18" charset="0"/>
                <a:cs typeface="Times New Roman" pitchFamily="18" charset="0"/>
              </a:rPr>
              <a:t>Thien</a:t>
            </a:r>
            <a:r>
              <a:rPr lang="en-US" sz="1800" dirty="0">
                <a:solidFill>
                  <a:prstClr val="black"/>
                </a:solidFill>
                <a:latin typeface="Times New Roman" pitchFamily="18" charset="0"/>
                <a:cs typeface="Times New Roman" pitchFamily="18" charset="0"/>
              </a:rPr>
              <a:t> Hue also have been impacted heavily  by climate change, especially in agricultural activities of households with unpredictable trends; </a:t>
            </a:r>
          </a:p>
          <a:p>
            <a:pPr marL="0" lvl="0" indent="0" algn="just">
              <a:buNone/>
            </a:pPr>
            <a:r>
              <a:rPr lang="en-US" sz="1800" dirty="0" err="1">
                <a:solidFill>
                  <a:prstClr val="black"/>
                </a:solidFill>
                <a:latin typeface="Times New Roman" pitchFamily="18" charset="0"/>
                <a:cs typeface="Times New Roman" pitchFamily="18" charset="0"/>
              </a:rPr>
              <a:t>Labour</a:t>
            </a:r>
            <a:r>
              <a:rPr lang="en-US" sz="1800" dirty="0">
                <a:solidFill>
                  <a:prstClr val="black"/>
                </a:solidFill>
                <a:latin typeface="Times New Roman" pitchFamily="18" charset="0"/>
                <a:cs typeface="Times New Roman" pitchFamily="18" charset="0"/>
              </a:rPr>
              <a:t> source was still low level of skill gathering with lack of job which leads the difficulty in finding appropriate works; </a:t>
            </a:r>
          </a:p>
          <a:p>
            <a:pPr marL="0" lvl="0" indent="0" algn="just">
              <a:buNone/>
            </a:pPr>
            <a:r>
              <a:rPr lang="en-US" sz="1800" dirty="0">
                <a:solidFill>
                  <a:prstClr val="black"/>
                </a:solidFill>
                <a:latin typeface="Times New Roman" pitchFamily="18" charset="0"/>
                <a:cs typeface="Times New Roman" pitchFamily="18" charset="0"/>
              </a:rPr>
              <a:t>Further more, although local government has been implementing various implications to improve livelihood for household, but households are still facing with some current drawbacks such as lacking of information, poorly infrastructure condition, low ability in accessing credit and market. </a:t>
            </a:r>
          </a:p>
          <a:p>
            <a:pPr marL="0" lvl="0" indent="0" algn="just">
              <a:buNone/>
            </a:pPr>
            <a:r>
              <a:rPr lang="en-US" sz="1800" dirty="0">
                <a:solidFill>
                  <a:prstClr val="black"/>
                </a:solidFill>
                <a:latin typeface="Times New Roman" pitchFamily="18" charset="0"/>
                <a:cs typeface="Times New Roman" pitchFamily="18" charset="0"/>
                <a:sym typeface="Wingdings" pitchFamily="2" charset="2"/>
              </a:rPr>
              <a:t> </a:t>
            </a:r>
            <a:r>
              <a:rPr lang="en-US" sz="1800" dirty="0">
                <a:solidFill>
                  <a:prstClr val="black"/>
                </a:solidFill>
                <a:latin typeface="Times New Roman" pitchFamily="18" charset="0"/>
                <a:cs typeface="Times New Roman" pitchFamily="18" charset="0"/>
              </a:rPr>
              <a:t>Given aspects will also effect on the poverty reduction pathways for the households. </a:t>
            </a:r>
          </a:p>
          <a:p>
            <a:pPr marL="0" lvl="0" indent="0" algn="just">
              <a:buNone/>
            </a:pPr>
            <a:r>
              <a:rPr lang="en-US" sz="1800" dirty="0">
                <a:solidFill>
                  <a:prstClr val="black"/>
                </a:solidFill>
                <a:latin typeface="Times New Roman" pitchFamily="18" charset="0"/>
                <a:cs typeface="Times New Roman" pitchFamily="18" charset="0"/>
              </a:rPr>
              <a:t>Using Sustainable Livelihood Framework Analysis  to carry out the change of 5 capital after 10 years from 2007_08 to 2017_18 will be significantly in proposing implications of the livelihood strategy as well as the foundation to build the adaptive capacity in adapting to climate change. </a:t>
            </a:r>
          </a:p>
          <a:p>
            <a:endParaRPr lang="en-US" sz="1800" dirty="0"/>
          </a:p>
        </p:txBody>
      </p:sp>
    </p:spTree>
    <p:extLst>
      <p:ext uri="{BB962C8B-B14F-4D97-AF65-F5344CB8AC3E}">
        <p14:creationId xmlns:p14="http://schemas.microsoft.com/office/powerpoint/2010/main" val="220990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itchFamily="18" charset="0"/>
                <a:cs typeface="Times New Roman" pitchFamily="18" charset="0"/>
              </a:rPr>
              <a:t>CONTENTS </a:t>
            </a:r>
          </a:p>
        </p:txBody>
      </p:sp>
      <p:sp>
        <p:nvSpPr>
          <p:cNvPr id="3" name="Content Placeholder 2"/>
          <p:cNvSpPr>
            <a:spLocks noGrp="1"/>
          </p:cNvSpPr>
          <p:nvPr>
            <p:ph idx="1"/>
          </p:nvPr>
        </p:nvSpPr>
        <p:spPr/>
        <p:txBody>
          <a:bodyPr/>
          <a:lstStyle/>
          <a:p>
            <a:pPr marL="514350" indent="-514350">
              <a:buAutoNum type="arabicPeriod"/>
            </a:pPr>
            <a:r>
              <a:rPr lang="en-US" b="1">
                <a:latin typeface="Times New Roman" pitchFamily="18" charset="0"/>
                <a:cs typeface="Times New Roman" pitchFamily="18" charset="0"/>
              </a:rPr>
              <a:t>Introduction</a:t>
            </a:r>
          </a:p>
          <a:p>
            <a:pPr marL="514350" indent="-514350">
              <a:buAutoNum type="arabicPeriod"/>
            </a:pPr>
            <a:r>
              <a:rPr lang="en-US" b="1">
                <a:latin typeface="Times New Roman" pitchFamily="18" charset="0"/>
                <a:cs typeface="Times New Roman" pitchFamily="18" charset="0"/>
              </a:rPr>
              <a:t>Research objectives</a:t>
            </a:r>
          </a:p>
          <a:p>
            <a:pPr marL="514350" indent="-514350">
              <a:buAutoNum type="arabicPeriod"/>
            </a:pPr>
            <a:r>
              <a:rPr lang="en-US" b="1">
                <a:latin typeface="Times New Roman" pitchFamily="18" charset="0"/>
                <a:cs typeface="Times New Roman" pitchFamily="18" charset="0"/>
              </a:rPr>
              <a:t>Framework analysis and research methods</a:t>
            </a:r>
          </a:p>
          <a:p>
            <a:pPr marL="514350" indent="-514350">
              <a:buFont typeface="Arial" pitchFamily="34" charset="0"/>
              <a:buAutoNum type="arabicPeriod"/>
            </a:pPr>
            <a:r>
              <a:rPr lang="en-US" b="1">
                <a:latin typeface="Times New Roman" pitchFamily="18" charset="0"/>
                <a:cs typeface="Times New Roman" pitchFamily="18" charset="0"/>
              </a:rPr>
              <a:t>Results and discussions</a:t>
            </a:r>
          </a:p>
          <a:p>
            <a:pPr marL="514350" indent="-514350">
              <a:buAutoNum type="arabicPeriod"/>
            </a:pPr>
            <a:r>
              <a:rPr lang="en-US" b="1">
                <a:latin typeface="Times New Roman" pitchFamily="18" charset="0"/>
                <a:cs typeface="Times New Roman" pitchFamily="18" charset="0"/>
              </a:rPr>
              <a:t>Conclusions</a:t>
            </a:r>
            <a:br>
              <a:rPr lang="en-US" b="1">
                <a:latin typeface="Times New Roman" pitchFamily="18" charset="0"/>
                <a:cs typeface="Times New Roman" pitchFamily="18" charset="0"/>
              </a:rPr>
            </a:br>
            <a:endParaRPr lang="en-US" b="1">
              <a:latin typeface="Times New Roman" pitchFamily="18" charset="0"/>
              <a:cs typeface="Times New Roman" pitchFamily="18" charset="0"/>
            </a:endParaRPr>
          </a:p>
          <a:p>
            <a:pPr marL="514350" indent="-514350">
              <a:buAutoNum type="arabicPeriod"/>
            </a:pP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21844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latin typeface="Times New Roman" pitchFamily="18" charset="0"/>
                <a:cs typeface="Times New Roman" pitchFamily="18" charset="0"/>
              </a:rPr>
              <a:t>2. Research objectives</a:t>
            </a:r>
          </a:p>
        </p:txBody>
      </p:sp>
      <p:sp>
        <p:nvSpPr>
          <p:cNvPr id="3" name="Content Placeholder 2"/>
          <p:cNvSpPr>
            <a:spLocks noGrp="1"/>
          </p:cNvSpPr>
          <p:nvPr>
            <p:ph idx="1"/>
          </p:nvPr>
        </p:nvSpPr>
        <p:spPr/>
        <p:txBody>
          <a:bodyPr>
            <a:normAutofit/>
          </a:bodyPr>
          <a:lstStyle/>
          <a:p>
            <a:pPr marL="0" indent="0" algn="just">
              <a:buNone/>
            </a:pPr>
            <a:r>
              <a:rPr lang="en-US">
                <a:latin typeface="Times New Roman" pitchFamily="18" charset="0"/>
                <a:cs typeface="Times New Roman" pitchFamily="18" charset="0"/>
              </a:rPr>
              <a:t>(</a:t>
            </a:r>
            <a:r>
              <a:rPr lang="en-US" dirty="0">
                <a:latin typeface="Times New Roman" pitchFamily="18" charset="0"/>
                <a:cs typeface="Times New Roman" pitchFamily="18" charset="0"/>
              </a:rPr>
              <a:t>i) To carry out the dynamic changes </a:t>
            </a:r>
            <a:r>
              <a:rPr lang="en-US">
                <a:latin typeface="Times New Roman" pitchFamily="18" charset="0"/>
                <a:cs typeface="Times New Roman" pitchFamily="18" charset="0"/>
              </a:rPr>
              <a:t>in the capital of household during 10 year period; </a:t>
            </a:r>
            <a:endParaRPr lang="en-US" dirty="0">
              <a:latin typeface="Times New Roman" pitchFamily="18" charset="0"/>
              <a:cs typeface="Times New Roman" pitchFamily="18" charset="0"/>
            </a:endParaRPr>
          </a:p>
          <a:p>
            <a:pPr marL="0" indent="0" algn="just">
              <a:buNone/>
            </a:pPr>
            <a:r>
              <a:rPr lang="en-US">
                <a:latin typeface="Times New Roman" pitchFamily="18" charset="0"/>
                <a:cs typeface="Times New Roman" pitchFamily="18" charset="0"/>
              </a:rPr>
              <a:t>(ii) </a:t>
            </a:r>
            <a:r>
              <a:rPr lang="en-US" dirty="0">
                <a:latin typeface="Times New Roman" pitchFamily="18" charset="0"/>
                <a:cs typeface="Times New Roman" pitchFamily="18" charset="0"/>
              </a:rPr>
              <a:t>To </a:t>
            </a:r>
            <a:r>
              <a:rPr lang="en-US">
                <a:latin typeface="Times New Roman" pitchFamily="18" charset="0"/>
                <a:cs typeface="Times New Roman" pitchFamily="18" charset="0"/>
              </a:rPr>
              <a:t>analyze the change in livelihood strategy/ farming system  of household; </a:t>
            </a:r>
            <a:endParaRPr lang="en-US" dirty="0">
              <a:latin typeface="Times New Roman" pitchFamily="18" charset="0"/>
              <a:cs typeface="Times New Roman" pitchFamily="18" charset="0"/>
            </a:endParaRPr>
          </a:p>
          <a:p>
            <a:pPr marL="0" indent="0" algn="just">
              <a:buNone/>
            </a:pPr>
            <a:r>
              <a:rPr lang="en-US">
                <a:latin typeface="Times New Roman" pitchFamily="18" charset="0"/>
                <a:cs typeface="Times New Roman" pitchFamily="18" charset="0"/>
              </a:rPr>
              <a:t>(iii) The results from study will be the bases for proposing sustainable strategy for household as well as building the adaptive capacity of household to adapt to climate change. </a:t>
            </a: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0735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latin typeface="Times New Roman" pitchFamily="18" charset="0"/>
                <a:cs typeface="Times New Roman" pitchFamily="18" charset="0"/>
              </a:rPr>
              <a:t>3</a:t>
            </a:r>
            <a:r>
              <a:rPr lang="en-US" sz="3200" b="1">
                <a:latin typeface="Times New Roman" pitchFamily="18" charset="0"/>
                <a:cs typeface="Times New Roman" pitchFamily="18" charset="0"/>
              </a:rPr>
              <a:t>. </a:t>
            </a:r>
            <a:r>
              <a:rPr lang="en-US" sz="3200" b="1" dirty="0">
                <a:latin typeface="Times New Roman" pitchFamily="18" charset="0"/>
                <a:cs typeface="Times New Roman" pitchFamily="18" charset="0"/>
              </a:rPr>
              <a:t>Framework analysis and research method</a:t>
            </a:r>
            <a:br>
              <a:rPr lang="en-US" sz="3200" b="1">
                <a:latin typeface="Times New Roman" pitchFamily="18" charset="0"/>
                <a:cs typeface="Times New Roman" pitchFamily="18" charset="0"/>
              </a:rPr>
            </a:br>
            <a:r>
              <a:rPr lang="en-US" sz="3200" b="1">
                <a:latin typeface="Times New Roman" pitchFamily="18" charset="0"/>
                <a:cs typeface="Times New Roman" pitchFamily="18" charset="0"/>
              </a:rPr>
              <a:t>3.1</a:t>
            </a:r>
            <a:r>
              <a:rPr lang="en-US" sz="3200" b="1" dirty="0">
                <a:latin typeface="Times New Roman" pitchFamily="18" charset="0"/>
                <a:cs typeface="Times New Roman" pitchFamily="18" charset="0"/>
              </a:rPr>
              <a:t>. Framework analysis </a:t>
            </a:r>
          </a:p>
        </p:txBody>
      </p:sp>
      <p:sp>
        <p:nvSpPr>
          <p:cNvPr id="30" name="Rectangle 29"/>
          <p:cNvSpPr>
            <a:spLocks noChangeArrowheads="1"/>
          </p:cNvSpPr>
          <p:nvPr/>
        </p:nvSpPr>
        <p:spPr bwMode="auto">
          <a:xfrm>
            <a:off x="304800" y="2160102"/>
            <a:ext cx="1061044" cy="27848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00"/>
                </a:solidFill>
              </a14:hiddenFill>
            </a:ext>
          </a:extLst>
        </p:spPr>
        <p:txBody>
          <a:bodyPr rot="0" vert="horz" wrap="square" lIns="91440" tIns="45720" rIns="91440" bIns="45720" anchor="t" anchorCtr="0" upright="1">
            <a:noAutofit/>
          </a:bodyPr>
          <a:lstStyle/>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Vulnerable context</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5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Trends</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a:t>
            </a:r>
            <a:r>
              <a:rPr kumimoji="0" lang="en-US" sz="9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Seasonality</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Shocks </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a:t>
            </a:r>
          </a:p>
        </p:txBody>
      </p:sp>
      <p:sp>
        <p:nvSpPr>
          <p:cNvPr id="31" name="Rectangle 30"/>
          <p:cNvSpPr>
            <a:spLocks noChangeArrowheads="1"/>
          </p:cNvSpPr>
          <p:nvPr/>
        </p:nvSpPr>
        <p:spPr bwMode="auto">
          <a:xfrm>
            <a:off x="3594036" y="1925639"/>
            <a:ext cx="1392622" cy="35039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00"/>
                </a:solidFill>
              </a14:hiddenFill>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50000"/>
              </a:lnSpc>
              <a:spcBef>
                <a:spcPts val="600"/>
              </a:spcBef>
              <a:spcAft>
                <a:spcPts val="80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Transforming structure and processes</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p:txBody>
      </p:sp>
      <p:sp>
        <p:nvSpPr>
          <p:cNvPr id="32" name="Rectangle 31"/>
          <p:cNvSpPr>
            <a:spLocks noChangeArrowheads="1"/>
          </p:cNvSpPr>
          <p:nvPr/>
        </p:nvSpPr>
        <p:spPr bwMode="auto">
          <a:xfrm>
            <a:off x="5238656" y="3254261"/>
            <a:ext cx="1074307" cy="678205"/>
          </a:xfrm>
          <a:prstGeom prst="rect">
            <a:avLst/>
          </a:prstGeom>
          <a:noFill/>
          <a:ln w="9525">
            <a:noFill/>
            <a:miter lim="800000"/>
            <a:headEnd/>
            <a:tailEnd/>
          </a:ln>
          <a:extLst>
            <a:ext uri="{909E8E84-426E-40DD-AFC4-6F175D3DCCD1}">
              <a14:hiddenFill xmlns:a14="http://schemas.microsoft.com/office/drawing/2010/main">
                <a:solidFill>
                  <a:srgbClr val="FFFF00"/>
                </a:solidFill>
              </a14:hiddenFill>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50000"/>
              </a:lnSpc>
              <a:spcBef>
                <a:spcPts val="600"/>
              </a:spcBef>
              <a:spcAft>
                <a:spcPts val="80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Livelihood strategies</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5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p:txBody>
      </p:sp>
      <p:sp>
        <p:nvSpPr>
          <p:cNvPr id="33" name="Rectangle 32"/>
          <p:cNvSpPr>
            <a:spLocks noChangeArrowheads="1"/>
          </p:cNvSpPr>
          <p:nvPr/>
        </p:nvSpPr>
        <p:spPr bwMode="auto">
          <a:xfrm>
            <a:off x="6777170" y="1717229"/>
            <a:ext cx="1757230" cy="39077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00"/>
                </a:solidFill>
              </a14:hiddenFill>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50000"/>
              </a:lnSpc>
              <a:spcBef>
                <a:spcPts val="600"/>
              </a:spcBef>
              <a:spcAft>
                <a:spcPts val="80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Livelihood outcomes</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More income</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-Increase well being</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-Reduce vulnerability</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-Improve food security</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-Improve social equity</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More sustainable use NR base </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rPr>
              <a:t>- Saved non use value of NR</a:t>
            </a:r>
            <a:endParaRPr kumimoji="0" lang="en-US" sz="1400" b="0" i="0" u="none" strike="noStrike" kern="0" cap="none" spc="0" normalizeH="0" baseline="0" noProof="0" dirty="0">
              <a:ln>
                <a:noFill/>
              </a:ln>
              <a:solidFill>
                <a:sysClr val="windowText" lastClr="000000"/>
              </a:solidFill>
              <a:effectLst/>
              <a:uLnTx/>
              <a:uFillTx/>
              <a:latin typeface="Times New Roman" pitchFamily="18" charset="0"/>
              <a:ea typeface="Times New Roman"/>
              <a:cs typeface="Times New Roman" pitchFamily="18" charset="0"/>
            </a:endParaRPr>
          </a:p>
        </p:txBody>
      </p:sp>
      <p:sp>
        <p:nvSpPr>
          <p:cNvPr id="34" name="Right Arrow 33"/>
          <p:cNvSpPr>
            <a:spLocks noChangeArrowheads="1"/>
          </p:cNvSpPr>
          <p:nvPr/>
        </p:nvSpPr>
        <p:spPr bwMode="auto">
          <a:xfrm rot="1044418">
            <a:off x="1474012" y="4349327"/>
            <a:ext cx="477470" cy="156308"/>
          </a:xfrm>
          <a:prstGeom prst="rightArrow">
            <a:avLst>
              <a:gd name="adj1" fmla="val 50000"/>
              <a:gd name="adj2" fmla="val 7500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cxnSp>
        <p:nvCxnSpPr>
          <p:cNvPr id="35" name="Straight Connector 34"/>
          <p:cNvCxnSpPr>
            <a:cxnSpLocks noChangeShapeType="1"/>
          </p:cNvCxnSpPr>
          <p:nvPr/>
        </p:nvCxnSpPr>
        <p:spPr bwMode="auto">
          <a:xfrm>
            <a:off x="835322" y="1521843"/>
            <a:ext cx="0" cy="6252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flipH="1" flipV="1">
            <a:off x="835322" y="4999705"/>
            <a:ext cx="0" cy="6252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835322" y="5677041"/>
            <a:ext cx="63662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flipH="1" flipV="1">
            <a:off x="7201588" y="5429553"/>
            <a:ext cx="0" cy="2301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331326" y="2759284"/>
            <a:ext cx="10610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flipH="1" flipV="1">
            <a:off x="4230664" y="1521843"/>
            <a:ext cx="0" cy="3126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835322" y="1521843"/>
            <a:ext cx="33953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3594037" y="2459693"/>
            <a:ext cx="13793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a:off x="6790433" y="2316411"/>
            <a:ext cx="15915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flipV="1">
            <a:off x="4986658" y="2576925"/>
            <a:ext cx="716205" cy="38556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a:off x="4986658" y="3983700"/>
            <a:ext cx="716205" cy="49497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6" name="Text Box 52"/>
          <p:cNvSpPr txBox="1"/>
          <p:nvPr/>
        </p:nvSpPr>
        <p:spPr>
          <a:xfrm>
            <a:off x="1511738" y="1717228"/>
            <a:ext cx="1975311" cy="51581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400" b="1"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Livelihood assets</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p:txBody>
      </p:sp>
      <p:sp>
        <p:nvSpPr>
          <p:cNvPr id="47" name="Text Box 53"/>
          <p:cNvSpPr txBox="1"/>
          <p:nvPr/>
        </p:nvSpPr>
        <p:spPr>
          <a:xfrm>
            <a:off x="3594037" y="2759284"/>
            <a:ext cx="1100833" cy="12113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Level of government</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Private sector</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p:txBody>
      </p:sp>
      <p:sp>
        <p:nvSpPr>
          <p:cNvPr id="48" name="Text Box 54"/>
          <p:cNvSpPr txBox="1"/>
          <p:nvPr/>
        </p:nvSpPr>
        <p:spPr>
          <a:xfrm>
            <a:off x="3700142" y="3983700"/>
            <a:ext cx="1100833" cy="12113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Laws</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r"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Policies</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r"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Culture </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r"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Institution</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400" b="1"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p:txBody>
      </p:sp>
      <p:cxnSp>
        <p:nvCxnSpPr>
          <p:cNvPr id="49" name="Straight Connector 48"/>
          <p:cNvCxnSpPr/>
          <p:nvPr/>
        </p:nvCxnSpPr>
        <p:spPr>
          <a:xfrm flipV="1">
            <a:off x="3753194" y="2459693"/>
            <a:ext cx="1140623" cy="2740607"/>
          </a:xfrm>
          <a:prstGeom prst="line">
            <a:avLst/>
          </a:prstGeom>
          <a:noFill/>
          <a:ln w="9525" cap="flat" cmpd="sng" algn="ctr">
            <a:solidFill>
              <a:srgbClr val="8064A2">
                <a:shade val="95000"/>
                <a:satMod val="105000"/>
              </a:srgbClr>
            </a:solidFill>
            <a:prstDash val="solid"/>
          </a:ln>
          <a:effectLst/>
        </p:spPr>
      </p:cxnSp>
      <p:sp>
        <p:nvSpPr>
          <p:cNvPr id="50" name="Text Box 56"/>
          <p:cNvSpPr txBox="1"/>
          <p:nvPr/>
        </p:nvSpPr>
        <p:spPr>
          <a:xfrm>
            <a:off x="3686879" y="2446668"/>
            <a:ext cx="1167149" cy="40379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Structures </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p:txBody>
      </p:sp>
      <p:sp>
        <p:nvSpPr>
          <p:cNvPr id="51" name="Text Box 57"/>
          <p:cNvSpPr txBox="1"/>
          <p:nvPr/>
        </p:nvSpPr>
        <p:spPr>
          <a:xfrm>
            <a:off x="3753194" y="4856422"/>
            <a:ext cx="1167149" cy="40379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Processes</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p:txBody>
      </p:sp>
      <p:sp>
        <p:nvSpPr>
          <p:cNvPr id="52" name="Rectangle 51"/>
          <p:cNvSpPr>
            <a:spLocks noChangeArrowheads="1"/>
          </p:cNvSpPr>
          <p:nvPr/>
        </p:nvSpPr>
        <p:spPr bwMode="auto">
          <a:xfrm>
            <a:off x="6312964" y="1977742"/>
            <a:ext cx="490733" cy="3013522"/>
          </a:xfrm>
          <a:prstGeom prst="rect">
            <a:avLst/>
          </a:prstGeom>
          <a:noFill/>
          <a:ln w="9525">
            <a:noFill/>
            <a:miter lim="800000"/>
            <a:headEnd/>
            <a:tailEnd/>
          </a:ln>
          <a:extLst>
            <a:ext uri="{909E8E84-426E-40DD-AFC4-6F175D3DCCD1}">
              <a14:hiddenFill xmlns:a14="http://schemas.microsoft.com/office/drawing/2010/main">
                <a:solidFill>
                  <a:srgbClr val="FFFF00"/>
                </a:solidFill>
              </a14:hiddenFill>
            </a:ext>
          </a:extLst>
        </p:spPr>
        <p:txBody>
          <a:bodyPr rot="0" vert="vert270" wrap="square" lIns="91440" tIns="45720" rIns="91440" bIns="45720" anchor="t" anchorCtr="0" upright="1">
            <a:noAutofit/>
          </a:bodyPr>
          <a:lstStyle/>
          <a:p>
            <a:pPr marL="0" marR="0" lvl="0" indent="0" algn="ctr" defTabSz="914400" eaLnBrk="1" fontAlgn="auto" latinLnBrk="0" hangingPunct="1">
              <a:lnSpc>
                <a:spcPct val="150000"/>
              </a:lnSpc>
              <a:spcBef>
                <a:spcPts val="600"/>
              </a:spcBef>
              <a:spcAft>
                <a:spcPts val="80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In order to achieve  </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a:p>
            <a:pPr marL="0" marR="0" lvl="0" indent="0" algn="just" defTabSz="914400" eaLnBrk="1" fontAlgn="auto" latinLnBrk="0" hangingPunct="1">
              <a:lnSpc>
                <a:spcPct val="150000"/>
              </a:lnSpc>
              <a:spcBef>
                <a:spcPts val="600"/>
              </a:spcBef>
              <a:spcAft>
                <a:spcPts val="800"/>
              </a:spcAft>
              <a:buClrTx/>
              <a:buSzTx/>
              <a:buFontTx/>
              <a:buNone/>
              <a:tabLst/>
              <a:defRPr/>
            </a:pPr>
            <a:r>
              <a:rPr kumimoji="0" lang="en-US" sz="105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rPr>
              <a:t> </a:t>
            </a:r>
            <a:endParaRPr kumimoji="0" lang="en-US" sz="1400" b="0" i="0" u="none" strike="noStrike" kern="0" cap="none" spc="0" normalizeH="0" baseline="0" noProof="0">
              <a:ln>
                <a:noFill/>
              </a:ln>
              <a:solidFill>
                <a:sysClr val="windowText" lastClr="000000"/>
              </a:solidFill>
              <a:effectLst/>
              <a:uLnTx/>
              <a:uFillTx/>
              <a:latin typeface="Times New Roman" pitchFamily="18" charset="0"/>
              <a:ea typeface="Times New Roman"/>
              <a:cs typeface="Times New Roman" pitchFamily="18" charset="0"/>
            </a:endParaRPr>
          </a:p>
        </p:txBody>
      </p:sp>
      <p:sp>
        <p:nvSpPr>
          <p:cNvPr id="28" name="Rectangle 27"/>
          <p:cNvSpPr/>
          <p:nvPr/>
        </p:nvSpPr>
        <p:spPr>
          <a:xfrm>
            <a:off x="1365844" y="5934670"/>
            <a:ext cx="7016155" cy="646331"/>
          </a:xfrm>
          <a:prstGeom prst="rect">
            <a:avLst/>
          </a:prstGeom>
        </p:spPr>
        <p:txBody>
          <a:bodyPr wrap="square">
            <a:spAutoFit/>
          </a:bodyPr>
          <a:lstStyle/>
          <a:p>
            <a:r>
              <a:rPr lang="en-US" b="1" dirty="0">
                <a:latin typeface="Times New Roman" pitchFamily="18" charset="0"/>
                <a:cs typeface="Times New Roman" pitchFamily="18" charset="0"/>
              </a:rPr>
              <a:t>Figure 1: </a:t>
            </a:r>
            <a:r>
              <a:rPr lang="en-US" b="1">
                <a:latin typeface="Times New Roman" pitchFamily="18" charset="0"/>
                <a:cs typeface="Times New Roman" pitchFamily="18" charset="0"/>
              </a:rPr>
              <a:t>Sustainable Livelihoods Framework Analysis</a:t>
            </a:r>
            <a:endParaRPr lang="en-US" dirty="0">
              <a:latin typeface="Times New Roman" pitchFamily="18" charset="0"/>
              <a:cs typeface="Times New Roman" pitchFamily="18" charset="0"/>
            </a:endParaRPr>
          </a:p>
          <a:p>
            <a:r>
              <a:rPr lang="en-US" i="1" dirty="0">
                <a:latin typeface="Times New Roman" pitchFamily="18" charset="0"/>
                <a:cs typeface="Times New Roman" pitchFamily="18" charset="0"/>
              </a:rPr>
              <a:t>Source: </a:t>
            </a:r>
            <a:r>
              <a:rPr lang="en-US" i="1" dirty="0" err="1">
                <a:latin typeface="Times New Roman" pitchFamily="18" charset="0"/>
                <a:cs typeface="Times New Roman" pitchFamily="18" charset="0"/>
              </a:rPr>
              <a:t>DFID</a:t>
            </a:r>
            <a:r>
              <a:rPr lang="en-US" i="1" dirty="0">
                <a:latin typeface="Times New Roman" pitchFamily="18" charset="0"/>
                <a:cs typeface="Times New Roman" pitchFamily="18" charset="0"/>
              </a:rPr>
              <a:t> (2000)</a:t>
            </a:r>
            <a:endParaRPr lang="en-US" dirty="0">
              <a:latin typeface="Times New Roman" pitchFamily="18" charset="0"/>
              <a:cs typeface="Times New Roman" pitchFamily="18" charset="0"/>
            </a:endParaRPr>
          </a:p>
        </p:txBody>
      </p:sp>
      <p:sp>
        <p:nvSpPr>
          <p:cNvPr id="55" name="Rectangle 54"/>
          <p:cNvSpPr/>
          <p:nvPr/>
        </p:nvSpPr>
        <p:spPr>
          <a:xfrm>
            <a:off x="1283618" y="2962486"/>
            <a:ext cx="2089150" cy="1661160"/>
          </a:xfrm>
          <a:prstGeom prst="rect">
            <a:avLst/>
          </a:prstGeom>
          <a:noFill/>
          <a:ln>
            <a:noFill/>
          </a:ln>
        </p:spPr>
      </p:sp>
      <p:cxnSp>
        <p:nvCxnSpPr>
          <p:cNvPr id="56" name="Line 4"/>
          <p:cNvCxnSpPr/>
          <p:nvPr/>
        </p:nvCxnSpPr>
        <p:spPr bwMode="auto">
          <a:xfrm flipV="1">
            <a:off x="2384425" y="3193415"/>
            <a:ext cx="635" cy="5149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57" name="Line 5"/>
          <p:cNvCxnSpPr/>
          <p:nvPr/>
        </p:nvCxnSpPr>
        <p:spPr bwMode="auto">
          <a:xfrm>
            <a:off x="2368550" y="3193415"/>
            <a:ext cx="31750" cy="6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58" name="Line 6"/>
          <p:cNvCxnSpPr/>
          <p:nvPr/>
        </p:nvCxnSpPr>
        <p:spPr bwMode="auto">
          <a:xfrm flipH="1">
            <a:off x="2368550" y="3193415"/>
            <a:ext cx="31750" cy="6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59" name="Line 7"/>
          <p:cNvCxnSpPr/>
          <p:nvPr/>
        </p:nvCxnSpPr>
        <p:spPr bwMode="auto">
          <a:xfrm flipV="1">
            <a:off x="2384425" y="3548380"/>
            <a:ext cx="462915" cy="1600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0" name="Line 8"/>
          <p:cNvCxnSpPr/>
          <p:nvPr/>
        </p:nvCxnSpPr>
        <p:spPr bwMode="auto">
          <a:xfrm>
            <a:off x="2842260" y="3531235"/>
            <a:ext cx="10795" cy="342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1" name="Line 9"/>
          <p:cNvCxnSpPr/>
          <p:nvPr/>
        </p:nvCxnSpPr>
        <p:spPr bwMode="auto">
          <a:xfrm flipH="1" flipV="1">
            <a:off x="2842260" y="3531235"/>
            <a:ext cx="10795" cy="342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2" name="Line 10"/>
          <p:cNvCxnSpPr/>
          <p:nvPr/>
        </p:nvCxnSpPr>
        <p:spPr bwMode="auto">
          <a:xfrm>
            <a:off x="2384425" y="3708400"/>
            <a:ext cx="285115" cy="4178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3" name="Line 11"/>
          <p:cNvCxnSpPr/>
          <p:nvPr/>
        </p:nvCxnSpPr>
        <p:spPr bwMode="auto">
          <a:xfrm flipH="1">
            <a:off x="2658745" y="4114800"/>
            <a:ext cx="21590" cy="228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4" name="Line 12"/>
          <p:cNvCxnSpPr/>
          <p:nvPr/>
        </p:nvCxnSpPr>
        <p:spPr bwMode="auto">
          <a:xfrm flipV="1">
            <a:off x="2658745" y="4114800"/>
            <a:ext cx="21590" cy="228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5" name="Line 13"/>
          <p:cNvCxnSpPr/>
          <p:nvPr/>
        </p:nvCxnSpPr>
        <p:spPr bwMode="auto">
          <a:xfrm flipH="1">
            <a:off x="2099310" y="3708400"/>
            <a:ext cx="285115" cy="4178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6" name="Line 14"/>
          <p:cNvCxnSpPr/>
          <p:nvPr/>
        </p:nvCxnSpPr>
        <p:spPr bwMode="auto">
          <a:xfrm flipH="1" flipV="1">
            <a:off x="2088515" y="4114800"/>
            <a:ext cx="21590" cy="228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7" name="Line 15"/>
          <p:cNvCxnSpPr/>
          <p:nvPr/>
        </p:nvCxnSpPr>
        <p:spPr bwMode="auto">
          <a:xfrm>
            <a:off x="2088515" y="4114800"/>
            <a:ext cx="21590" cy="228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8" name="Line 16"/>
          <p:cNvCxnSpPr/>
          <p:nvPr/>
        </p:nvCxnSpPr>
        <p:spPr bwMode="auto">
          <a:xfrm flipH="1" flipV="1">
            <a:off x="1921510" y="3548380"/>
            <a:ext cx="462915" cy="1600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69" name="Line 17"/>
          <p:cNvCxnSpPr/>
          <p:nvPr/>
        </p:nvCxnSpPr>
        <p:spPr bwMode="auto">
          <a:xfrm flipV="1">
            <a:off x="1915795" y="3531235"/>
            <a:ext cx="10795" cy="342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70" name="Line 18"/>
          <p:cNvCxnSpPr/>
          <p:nvPr/>
        </p:nvCxnSpPr>
        <p:spPr bwMode="auto">
          <a:xfrm flipH="1">
            <a:off x="1915795" y="3531235"/>
            <a:ext cx="10795" cy="342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cxnSp>
      <p:cxnSp>
        <p:nvCxnSpPr>
          <p:cNvPr id="71" name="Line 19"/>
          <p:cNvCxnSpPr/>
          <p:nvPr/>
        </p:nvCxnSpPr>
        <p:spPr bwMode="auto">
          <a:xfrm>
            <a:off x="2384425" y="3193415"/>
            <a:ext cx="462915" cy="354965"/>
          </a:xfrm>
          <a:prstGeom prst="line">
            <a:avLst/>
          </a:prstGeom>
          <a:noFill/>
          <a:ln w="5080">
            <a:solidFill>
              <a:srgbClr val="000080"/>
            </a:solidFill>
            <a:round/>
            <a:headEnd/>
            <a:tailEnd/>
          </a:ln>
          <a:extLst>
            <a:ext uri="{909E8E84-426E-40DD-AFC4-6F175D3DCCD1}">
              <a14:hiddenFill xmlns:a14="http://schemas.microsoft.com/office/drawing/2010/main">
                <a:noFill/>
              </a14:hiddenFill>
            </a:ext>
          </a:extLst>
        </p:spPr>
      </p:cxnSp>
      <p:cxnSp>
        <p:nvCxnSpPr>
          <p:cNvPr id="72" name="Line 20"/>
          <p:cNvCxnSpPr/>
          <p:nvPr/>
        </p:nvCxnSpPr>
        <p:spPr bwMode="auto">
          <a:xfrm flipH="1">
            <a:off x="2669540" y="3548380"/>
            <a:ext cx="177800" cy="577850"/>
          </a:xfrm>
          <a:prstGeom prst="line">
            <a:avLst/>
          </a:prstGeom>
          <a:noFill/>
          <a:ln w="5080">
            <a:solidFill>
              <a:srgbClr val="000080"/>
            </a:solidFill>
            <a:round/>
            <a:headEnd/>
            <a:tailEnd/>
          </a:ln>
          <a:extLst>
            <a:ext uri="{909E8E84-426E-40DD-AFC4-6F175D3DCCD1}">
              <a14:hiddenFill xmlns:a14="http://schemas.microsoft.com/office/drawing/2010/main">
                <a:noFill/>
              </a14:hiddenFill>
            </a:ext>
          </a:extLst>
        </p:spPr>
      </p:cxnSp>
      <p:cxnSp>
        <p:nvCxnSpPr>
          <p:cNvPr id="73" name="Line 21"/>
          <p:cNvCxnSpPr/>
          <p:nvPr/>
        </p:nvCxnSpPr>
        <p:spPr bwMode="auto">
          <a:xfrm flipH="1">
            <a:off x="2099310" y="4126230"/>
            <a:ext cx="570230" cy="635"/>
          </a:xfrm>
          <a:prstGeom prst="line">
            <a:avLst/>
          </a:prstGeom>
          <a:noFill/>
          <a:ln w="5080">
            <a:solidFill>
              <a:srgbClr val="000080"/>
            </a:solidFill>
            <a:round/>
            <a:headEnd/>
            <a:tailEnd/>
          </a:ln>
          <a:extLst>
            <a:ext uri="{909E8E84-426E-40DD-AFC4-6F175D3DCCD1}">
              <a14:hiddenFill xmlns:a14="http://schemas.microsoft.com/office/drawing/2010/main">
                <a:noFill/>
              </a14:hiddenFill>
            </a:ext>
          </a:extLst>
        </p:spPr>
      </p:cxnSp>
      <p:cxnSp>
        <p:nvCxnSpPr>
          <p:cNvPr id="74" name="Line 22"/>
          <p:cNvCxnSpPr/>
          <p:nvPr/>
        </p:nvCxnSpPr>
        <p:spPr bwMode="auto">
          <a:xfrm flipH="1" flipV="1">
            <a:off x="1921510" y="3548380"/>
            <a:ext cx="177800" cy="577850"/>
          </a:xfrm>
          <a:prstGeom prst="line">
            <a:avLst/>
          </a:prstGeom>
          <a:noFill/>
          <a:ln w="5080">
            <a:solidFill>
              <a:srgbClr val="000080"/>
            </a:solidFill>
            <a:round/>
            <a:headEnd/>
            <a:tailEnd/>
          </a:ln>
          <a:extLst>
            <a:ext uri="{909E8E84-426E-40DD-AFC4-6F175D3DCCD1}">
              <a14:hiddenFill xmlns:a14="http://schemas.microsoft.com/office/drawing/2010/main">
                <a:noFill/>
              </a14:hiddenFill>
            </a:ext>
          </a:extLst>
        </p:spPr>
      </p:cxnSp>
      <p:cxnSp>
        <p:nvCxnSpPr>
          <p:cNvPr id="75" name="Line 23"/>
          <p:cNvCxnSpPr/>
          <p:nvPr/>
        </p:nvCxnSpPr>
        <p:spPr bwMode="auto">
          <a:xfrm flipV="1">
            <a:off x="1921510" y="3193415"/>
            <a:ext cx="462915" cy="354965"/>
          </a:xfrm>
          <a:prstGeom prst="line">
            <a:avLst/>
          </a:prstGeom>
          <a:noFill/>
          <a:ln w="5080">
            <a:solidFill>
              <a:srgbClr val="000080"/>
            </a:solidFill>
            <a:round/>
            <a:headEnd/>
            <a:tailEnd/>
          </a:ln>
          <a:extLst>
            <a:ext uri="{909E8E84-426E-40DD-AFC4-6F175D3DCCD1}">
              <a14:hiddenFill xmlns:a14="http://schemas.microsoft.com/office/drawing/2010/main">
                <a:noFill/>
              </a14:hiddenFill>
            </a:ext>
          </a:extLst>
        </p:spPr>
      </p:cxnSp>
      <p:sp>
        <p:nvSpPr>
          <p:cNvPr id="76" name="Freeform 75"/>
          <p:cNvSpPr>
            <a:spLocks/>
          </p:cNvSpPr>
          <p:nvPr/>
        </p:nvSpPr>
        <p:spPr bwMode="auto">
          <a:xfrm>
            <a:off x="2368550" y="3176270"/>
            <a:ext cx="31750" cy="34290"/>
          </a:xfrm>
          <a:custGeom>
            <a:avLst/>
            <a:gdLst>
              <a:gd name="T0" fmla="*/ 25 w 50"/>
              <a:gd name="T1" fmla="*/ 0 h 54"/>
              <a:gd name="T2" fmla="*/ 50 w 50"/>
              <a:gd name="T3" fmla="*/ 27 h 54"/>
              <a:gd name="T4" fmla="*/ 25 w 50"/>
              <a:gd name="T5" fmla="*/ 54 h 54"/>
              <a:gd name="T6" fmla="*/ 0 w 50"/>
              <a:gd name="T7" fmla="*/ 27 h 54"/>
              <a:gd name="T8" fmla="*/ 25 w 50"/>
              <a:gd name="T9" fmla="*/ 0 h 54"/>
            </a:gdLst>
            <a:ahLst/>
            <a:cxnLst>
              <a:cxn ang="0">
                <a:pos x="T0" y="T1"/>
              </a:cxn>
              <a:cxn ang="0">
                <a:pos x="T2" y="T3"/>
              </a:cxn>
              <a:cxn ang="0">
                <a:pos x="T4" y="T5"/>
              </a:cxn>
              <a:cxn ang="0">
                <a:pos x="T6" y="T7"/>
              </a:cxn>
              <a:cxn ang="0">
                <a:pos x="T8" y="T9"/>
              </a:cxn>
            </a:cxnLst>
            <a:rect l="0" t="0" r="r" b="b"/>
            <a:pathLst>
              <a:path w="50" h="54">
                <a:moveTo>
                  <a:pt x="25" y="0"/>
                </a:moveTo>
                <a:lnTo>
                  <a:pt x="50" y="27"/>
                </a:lnTo>
                <a:lnTo>
                  <a:pt x="25" y="54"/>
                </a:lnTo>
                <a:lnTo>
                  <a:pt x="0" y="27"/>
                </a:lnTo>
                <a:lnTo>
                  <a:pt x="25" y="0"/>
                </a:lnTo>
                <a:close/>
              </a:path>
            </a:pathLst>
          </a:custGeom>
          <a:solidFill>
            <a:srgbClr val="000080"/>
          </a:solidFill>
          <a:ln w="5080">
            <a:solidFill>
              <a:srgbClr val="000080"/>
            </a:solidFill>
            <a:prstDash val="solid"/>
            <a:round/>
            <a:headEnd/>
            <a:tailEnd/>
          </a:ln>
        </p:spPr>
        <p:txBody>
          <a:bodyPr rot="0" vert="horz" wrap="square" lIns="91440" tIns="45720" rIns="91440" bIns="45720" anchor="t" anchorCtr="0" upright="1">
            <a:noAutofit/>
          </a:bodyPr>
          <a:lstStyle/>
          <a:p>
            <a:endParaRPr lang="en-US"/>
          </a:p>
        </p:txBody>
      </p:sp>
      <p:sp>
        <p:nvSpPr>
          <p:cNvPr id="77" name="Freeform 76"/>
          <p:cNvSpPr>
            <a:spLocks/>
          </p:cNvSpPr>
          <p:nvPr/>
        </p:nvSpPr>
        <p:spPr bwMode="auto">
          <a:xfrm>
            <a:off x="2831465" y="3531235"/>
            <a:ext cx="32385" cy="34290"/>
          </a:xfrm>
          <a:custGeom>
            <a:avLst/>
            <a:gdLst>
              <a:gd name="T0" fmla="*/ 25 w 51"/>
              <a:gd name="T1" fmla="*/ 0 h 54"/>
              <a:gd name="T2" fmla="*/ 51 w 51"/>
              <a:gd name="T3" fmla="*/ 27 h 54"/>
              <a:gd name="T4" fmla="*/ 25 w 51"/>
              <a:gd name="T5" fmla="*/ 54 h 54"/>
              <a:gd name="T6" fmla="*/ 0 w 51"/>
              <a:gd name="T7" fmla="*/ 27 h 54"/>
              <a:gd name="T8" fmla="*/ 25 w 51"/>
              <a:gd name="T9" fmla="*/ 0 h 54"/>
            </a:gdLst>
            <a:ahLst/>
            <a:cxnLst>
              <a:cxn ang="0">
                <a:pos x="T0" y="T1"/>
              </a:cxn>
              <a:cxn ang="0">
                <a:pos x="T2" y="T3"/>
              </a:cxn>
              <a:cxn ang="0">
                <a:pos x="T4" y="T5"/>
              </a:cxn>
              <a:cxn ang="0">
                <a:pos x="T6" y="T7"/>
              </a:cxn>
              <a:cxn ang="0">
                <a:pos x="T8" y="T9"/>
              </a:cxn>
            </a:cxnLst>
            <a:rect l="0" t="0" r="r" b="b"/>
            <a:pathLst>
              <a:path w="51" h="54">
                <a:moveTo>
                  <a:pt x="25" y="0"/>
                </a:moveTo>
                <a:lnTo>
                  <a:pt x="51" y="27"/>
                </a:lnTo>
                <a:lnTo>
                  <a:pt x="25" y="54"/>
                </a:lnTo>
                <a:lnTo>
                  <a:pt x="0" y="27"/>
                </a:lnTo>
                <a:lnTo>
                  <a:pt x="25" y="0"/>
                </a:lnTo>
                <a:close/>
              </a:path>
            </a:pathLst>
          </a:custGeom>
          <a:solidFill>
            <a:srgbClr val="000080"/>
          </a:solidFill>
          <a:ln w="5080">
            <a:solidFill>
              <a:srgbClr val="000080"/>
            </a:solidFill>
            <a:prstDash val="solid"/>
            <a:round/>
            <a:headEnd/>
            <a:tailEnd/>
          </a:ln>
        </p:spPr>
        <p:txBody>
          <a:bodyPr rot="0" vert="horz" wrap="square" lIns="91440" tIns="45720" rIns="91440" bIns="45720" anchor="t" anchorCtr="0" upright="1">
            <a:noAutofit/>
          </a:bodyPr>
          <a:lstStyle/>
          <a:p>
            <a:endParaRPr lang="en-US"/>
          </a:p>
        </p:txBody>
      </p:sp>
      <p:sp>
        <p:nvSpPr>
          <p:cNvPr id="78" name="Freeform 77"/>
          <p:cNvSpPr>
            <a:spLocks/>
          </p:cNvSpPr>
          <p:nvPr/>
        </p:nvSpPr>
        <p:spPr bwMode="auto">
          <a:xfrm>
            <a:off x="2653665" y="4109085"/>
            <a:ext cx="32385" cy="34290"/>
          </a:xfrm>
          <a:custGeom>
            <a:avLst/>
            <a:gdLst>
              <a:gd name="T0" fmla="*/ 25 w 51"/>
              <a:gd name="T1" fmla="*/ 0 h 54"/>
              <a:gd name="T2" fmla="*/ 51 w 51"/>
              <a:gd name="T3" fmla="*/ 27 h 54"/>
              <a:gd name="T4" fmla="*/ 25 w 51"/>
              <a:gd name="T5" fmla="*/ 54 h 54"/>
              <a:gd name="T6" fmla="*/ 0 w 51"/>
              <a:gd name="T7" fmla="*/ 27 h 54"/>
              <a:gd name="T8" fmla="*/ 25 w 51"/>
              <a:gd name="T9" fmla="*/ 0 h 54"/>
            </a:gdLst>
            <a:ahLst/>
            <a:cxnLst>
              <a:cxn ang="0">
                <a:pos x="T0" y="T1"/>
              </a:cxn>
              <a:cxn ang="0">
                <a:pos x="T2" y="T3"/>
              </a:cxn>
              <a:cxn ang="0">
                <a:pos x="T4" y="T5"/>
              </a:cxn>
              <a:cxn ang="0">
                <a:pos x="T6" y="T7"/>
              </a:cxn>
              <a:cxn ang="0">
                <a:pos x="T8" y="T9"/>
              </a:cxn>
            </a:cxnLst>
            <a:rect l="0" t="0" r="r" b="b"/>
            <a:pathLst>
              <a:path w="51" h="54">
                <a:moveTo>
                  <a:pt x="25" y="0"/>
                </a:moveTo>
                <a:lnTo>
                  <a:pt x="51" y="27"/>
                </a:lnTo>
                <a:lnTo>
                  <a:pt x="25" y="54"/>
                </a:lnTo>
                <a:lnTo>
                  <a:pt x="0" y="27"/>
                </a:lnTo>
                <a:lnTo>
                  <a:pt x="25" y="0"/>
                </a:lnTo>
                <a:close/>
              </a:path>
            </a:pathLst>
          </a:custGeom>
          <a:solidFill>
            <a:srgbClr val="000080"/>
          </a:solidFill>
          <a:ln w="5080">
            <a:solidFill>
              <a:srgbClr val="000080"/>
            </a:solidFill>
            <a:prstDash val="solid"/>
            <a:round/>
            <a:headEnd/>
            <a:tailEnd/>
          </a:ln>
        </p:spPr>
        <p:txBody>
          <a:bodyPr rot="0" vert="horz" wrap="square" lIns="91440" tIns="45720" rIns="91440" bIns="45720" anchor="t" anchorCtr="0" upright="1">
            <a:noAutofit/>
          </a:bodyPr>
          <a:lstStyle/>
          <a:p>
            <a:endParaRPr lang="en-US"/>
          </a:p>
        </p:txBody>
      </p:sp>
      <p:sp>
        <p:nvSpPr>
          <p:cNvPr id="79" name="Freeform 78"/>
          <p:cNvSpPr>
            <a:spLocks/>
          </p:cNvSpPr>
          <p:nvPr/>
        </p:nvSpPr>
        <p:spPr bwMode="auto">
          <a:xfrm>
            <a:off x="2082800" y="4109085"/>
            <a:ext cx="32385" cy="34290"/>
          </a:xfrm>
          <a:custGeom>
            <a:avLst/>
            <a:gdLst>
              <a:gd name="T0" fmla="*/ 26 w 51"/>
              <a:gd name="T1" fmla="*/ 0 h 54"/>
              <a:gd name="T2" fmla="*/ 51 w 51"/>
              <a:gd name="T3" fmla="*/ 27 h 54"/>
              <a:gd name="T4" fmla="*/ 26 w 51"/>
              <a:gd name="T5" fmla="*/ 54 h 54"/>
              <a:gd name="T6" fmla="*/ 0 w 51"/>
              <a:gd name="T7" fmla="*/ 27 h 54"/>
              <a:gd name="T8" fmla="*/ 26 w 51"/>
              <a:gd name="T9" fmla="*/ 0 h 54"/>
            </a:gdLst>
            <a:ahLst/>
            <a:cxnLst>
              <a:cxn ang="0">
                <a:pos x="T0" y="T1"/>
              </a:cxn>
              <a:cxn ang="0">
                <a:pos x="T2" y="T3"/>
              </a:cxn>
              <a:cxn ang="0">
                <a:pos x="T4" y="T5"/>
              </a:cxn>
              <a:cxn ang="0">
                <a:pos x="T6" y="T7"/>
              </a:cxn>
              <a:cxn ang="0">
                <a:pos x="T8" y="T9"/>
              </a:cxn>
            </a:cxnLst>
            <a:rect l="0" t="0" r="r" b="b"/>
            <a:pathLst>
              <a:path w="51" h="54">
                <a:moveTo>
                  <a:pt x="26" y="0"/>
                </a:moveTo>
                <a:lnTo>
                  <a:pt x="51" y="27"/>
                </a:lnTo>
                <a:lnTo>
                  <a:pt x="26" y="54"/>
                </a:lnTo>
                <a:lnTo>
                  <a:pt x="0" y="27"/>
                </a:lnTo>
                <a:lnTo>
                  <a:pt x="26" y="0"/>
                </a:lnTo>
                <a:close/>
              </a:path>
            </a:pathLst>
          </a:custGeom>
          <a:solidFill>
            <a:srgbClr val="000080"/>
          </a:solidFill>
          <a:ln w="5080">
            <a:solidFill>
              <a:srgbClr val="000080"/>
            </a:solidFill>
            <a:prstDash val="solid"/>
            <a:round/>
            <a:headEnd/>
            <a:tailEnd/>
          </a:ln>
        </p:spPr>
        <p:txBody>
          <a:bodyPr rot="0" vert="horz" wrap="square" lIns="91440" tIns="45720" rIns="91440" bIns="45720" anchor="t" anchorCtr="0" upright="1">
            <a:noAutofit/>
          </a:bodyPr>
          <a:lstStyle/>
          <a:p>
            <a:endParaRPr lang="en-US"/>
          </a:p>
        </p:txBody>
      </p:sp>
      <p:sp>
        <p:nvSpPr>
          <p:cNvPr id="80" name="Freeform 79"/>
          <p:cNvSpPr>
            <a:spLocks/>
          </p:cNvSpPr>
          <p:nvPr/>
        </p:nvSpPr>
        <p:spPr bwMode="auto">
          <a:xfrm>
            <a:off x="1905000" y="3531235"/>
            <a:ext cx="32385" cy="34290"/>
          </a:xfrm>
          <a:custGeom>
            <a:avLst/>
            <a:gdLst>
              <a:gd name="T0" fmla="*/ 26 w 51"/>
              <a:gd name="T1" fmla="*/ 0 h 54"/>
              <a:gd name="T2" fmla="*/ 51 w 51"/>
              <a:gd name="T3" fmla="*/ 27 h 54"/>
              <a:gd name="T4" fmla="*/ 26 w 51"/>
              <a:gd name="T5" fmla="*/ 54 h 54"/>
              <a:gd name="T6" fmla="*/ 0 w 51"/>
              <a:gd name="T7" fmla="*/ 27 h 54"/>
              <a:gd name="T8" fmla="*/ 26 w 51"/>
              <a:gd name="T9" fmla="*/ 0 h 54"/>
            </a:gdLst>
            <a:ahLst/>
            <a:cxnLst>
              <a:cxn ang="0">
                <a:pos x="T0" y="T1"/>
              </a:cxn>
              <a:cxn ang="0">
                <a:pos x="T2" y="T3"/>
              </a:cxn>
              <a:cxn ang="0">
                <a:pos x="T4" y="T5"/>
              </a:cxn>
              <a:cxn ang="0">
                <a:pos x="T6" y="T7"/>
              </a:cxn>
              <a:cxn ang="0">
                <a:pos x="T8" y="T9"/>
              </a:cxn>
            </a:cxnLst>
            <a:rect l="0" t="0" r="r" b="b"/>
            <a:pathLst>
              <a:path w="51" h="54">
                <a:moveTo>
                  <a:pt x="26" y="0"/>
                </a:moveTo>
                <a:lnTo>
                  <a:pt x="51" y="27"/>
                </a:lnTo>
                <a:lnTo>
                  <a:pt x="26" y="54"/>
                </a:lnTo>
                <a:lnTo>
                  <a:pt x="0" y="27"/>
                </a:lnTo>
                <a:lnTo>
                  <a:pt x="26" y="0"/>
                </a:lnTo>
                <a:close/>
              </a:path>
            </a:pathLst>
          </a:custGeom>
          <a:solidFill>
            <a:srgbClr val="000080"/>
          </a:solidFill>
          <a:ln w="5080">
            <a:solidFill>
              <a:srgbClr val="000080"/>
            </a:solidFill>
            <a:prstDash val="solid"/>
            <a:round/>
            <a:headEnd/>
            <a:tailEnd/>
          </a:ln>
        </p:spPr>
        <p:txBody>
          <a:bodyPr rot="0" vert="horz" wrap="square" lIns="91440" tIns="45720" rIns="91440" bIns="45720" anchor="t" anchorCtr="0" upright="1">
            <a:noAutofit/>
          </a:bodyPr>
          <a:lstStyle/>
          <a:p>
            <a:endParaRPr lang="en-US"/>
          </a:p>
        </p:txBody>
      </p:sp>
      <p:sp>
        <p:nvSpPr>
          <p:cNvPr id="81" name="Rectangle 80"/>
          <p:cNvSpPr>
            <a:spLocks noChangeArrowheads="1"/>
          </p:cNvSpPr>
          <p:nvPr/>
        </p:nvSpPr>
        <p:spPr bwMode="auto">
          <a:xfrm>
            <a:off x="2863850" y="3362325"/>
            <a:ext cx="309245" cy="19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algn="just">
              <a:lnSpc>
                <a:spcPct val="150000"/>
              </a:lnSpc>
              <a:spcBef>
                <a:spcPts val="600"/>
              </a:spcBef>
              <a:spcAft>
                <a:spcPts val="800"/>
              </a:spcAft>
            </a:pPr>
            <a:r>
              <a:rPr lang="en-US" sz="800">
                <a:effectLst/>
                <a:latin typeface="Times New Roman"/>
                <a:ea typeface="Times New Roman"/>
                <a:cs typeface="Times New Roman"/>
              </a:rPr>
              <a:t>Natural </a:t>
            </a:r>
            <a:endParaRPr lang="en-US" sz="1300">
              <a:effectLst/>
              <a:latin typeface="Times New Roman"/>
              <a:ea typeface="Times New Roman"/>
              <a:cs typeface="Times New Roman"/>
            </a:endParaRPr>
          </a:p>
        </p:txBody>
      </p:sp>
      <p:sp>
        <p:nvSpPr>
          <p:cNvPr id="82" name="Rectangle 81"/>
          <p:cNvSpPr>
            <a:spLocks noChangeArrowheads="1"/>
          </p:cNvSpPr>
          <p:nvPr/>
        </p:nvSpPr>
        <p:spPr bwMode="auto">
          <a:xfrm>
            <a:off x="2686049" y="4109086"/>
            <a:ext cx="739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just">
              <a:lnSpc>
                <a:spcPct val="150000"/>
              </a:lnSpc>
              <a:spcBef>
                <a:spcPts val="600"/>
              </a:spcBef>
              <a:spcAft>
                <a:spcPts val="800"/>
              </a:spcAft>
            </a:pPr>
            <a:r>
              <a:rPr lang="en-US" sz="900">
                <a:effectLst/>
                <a:latin typeface="Times New Roman"/>
                <a:ea typeface="Times New Roman"/>
                <a:cs typeface="Times New Roman"/>
              </a:rPr>
              <a:t>Financial</a:t>
            </a:r>
            <a:endParaRPr lang="en-US" sz="1300">
              <a:effectLst/>
              <a:latin typeface="Times New Roman"/>
              <a:ea typeface="Times New Roman"/>
              <a:cs typeface="Times New Roman"/>
            </a:endParaRPr>
          </a:p>
        </p:txBody>
      </p:sp>
      <p:sp>
        <p:nvSpPr>
          <p:cNvPr id="83" name="Rectangle 82"/>
          <p:cNvSpPr>
            <a:spLocks noChangeArrowheads="1"/>
          </p:cNvSpPr>
          <p:nvPr/>
        </p:nvSpPr>
        <p:spPr bwMode="auto">
          <a:xfrm>
            <a:off x="1754505" y="3505200"/>
            <a:ext cx="278130" cy="24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Bef>
                <a:spcPts val="600"/>
              </a:spcBef>
              <a:spcAft>
                <a:spcPts val="800"/>
              </a:spcAft>
            </a:pPr>
            <a:r>
              <a:rPr lang="en-US" sz="600" b="1">
                <a:solidFill>
                  <a:srgbClr val="000000"/>
                </a:solidFill>
                <a:effectLst/>
                <a:latin typeface="Times New Roman"/>
                <a:ea typeface="Times New Roman"/>
                <a:cs typeface="Times New Roman"/>
              </a:rPr>
              <a:t>Social </a:t>
            </a:r>
            <a:endParaRPr lang="en-US" sz="1300">
              <a:effectLst/>
              <a:latin typeface="Times New Roman"/>
              <a:ea typeface="Times New Roman"/>
              <a:cs typeface="Times New Roman"/>
            </a:endParaRPr>
          </a:p>
        </p:txBody>
      </p:sp>
      <p:sp>
        <p:nvSpPr>
          <p:cNvPr id="84" name="Rectangle 83"/>
          <p:cNvSpPr>
            <a:spLocks noChangeArrowheads="1"/>
          </p:cNvSpPr>
          <p:nvPr/>
        </p:nvSpPr>
        <p:spPr bwMode="auto">
          <a:xfrm>
            <a:off x="1683459" y="4152899"/>
            <a:ext cx="618415" cy="25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Bef>
                <a:spcPts val="600"/>
              </a:spcBef>
              <a:spcAft>
                <a:spcPts val="800"/>
              </a:spcAft>
            </a:pPr>
            <a:r>
              <a:rPr lang="en-US" sz="600" b="1">
                <a:solidFill>
                  <a:srgbClr val="000000"/>
                </a:solidFill>
                <a:effectLst/>
                <a:latin typeface="Times New Roman"/>
                <a:ea typeface="Times New Roman"/>
                <a:cs typeface="Times New Roman"/>
              </a:rPr>
              <a:t>Physical</a:t>
            </a:r>
            <a:endParaRPr lang="en-US" sz="1300">
              <a:effectLst/>
              <a:latin typeface="Times New Roman"/>
              <a:ea typeface="Times New Roman"/>
              <a:cs typeface="Times New Roman"/>
            </a:endParaRPr>
          </a:p>
        </p:txBody>
      </p:sp>
      <p:sp>
        <p:nvSpPr>
          <p:cNvPr id="85" name="Rectangle 84"/>
          <p:cNvSpPr>
            <a:spLocks noChangeArrowheads="1"/>
          </p:cNvSpPr>
          <p:nvPr/>
        </p:nvSpPr>
        <p:spPr bwMode="auto">
          <a:xfrm>
            <a:off x="2115185" y="3063239"/>
            <a:ext cx="538480" cy="30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just">
              <a:lnSpc>
                <a:spcPct val="150000"/>
              </a:lnSpc>
              <a:spcBef>
                <a:spcPts val="600"/>
              </a:spcBef>
              <a:spcAft>
                <a:spcPts val="800"/>
              </a:spcAft>
            </a:pPr>
            <a:r>
              <a:rPr lang="en-US" sz="600" b="1">
                <a:solidFill>
                  <a:srgbClr val="000000"/>
                </a:solidFill>
                <a:effectLst/>
                <a:latin typeface="Times New Roman"/>
                <a:ea typeface="Times New Roman"/>
                <a:cs typeface="Times New Roman"/>
              </a:rPr>
              <a:t>Human</a:t>
            </a:r>
            <a:endParaRPr lang="en-US" sz="1300">
              <a:effectLst/>
              <a:latin typeface="Times New Roman"/>
              <a:ea typeface="Times New Roman"/>
              <a:cs typeface="Times New Roman"/>
            </a:endParaRPr>
          </a:p>
        </p:txBody>
      </p:sp>
      <p:sp>
        <p:nvSpPr>
          <p:cNvPr id="86" name="AutoShape 34"/>
          <p:cNvSpPr>
            <a:spLocks noChangeArrowheads="1"/>
          </p:cNvSpPr>
          <p:nvPr/>
        </p:nvSpPr>
        <p:spPr bwMode="auto">
          <a:xfrm rot="19643748" flipV="1">
            <a:off x="1446620" y="3010476"/>
            <a:ext cx="435516" cy="169815"/>
          </a:xfrm>
          <a:prstGeom prst="rightArrow">
            <a:avLst>
              <a:gd name="adj1" fmla="val 50000"/>
              <a:gd name="adj2" fmla="val 7500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rot="0" vert="horz" wrap="square" lIns="91440" tIns="45720" rIns="91440" bIns="45720" anchor="t" anchorCtr="0" upright="1">
            <a:noAutofit/>
          </a:bodyPr>
          <a:lstStyle/>
          <a:p>
            <a:endParaRPr lang="en-US"/>
          </a:p>
        </p:txBody>
      </p:sp>
      <p:sp>
        <p:nvSpPr>
          <p:cNvPr id="87" name="AutoShape 35"/>
          <p:cNvSpPr>
            <a:spLocks noChangeArrowheads="1"/>
          </p:cNvSpPr>
          <p:nvPr/>
        </p:nvSpPr>
        <p:spPr bwMode="auto">
          <a:xfrm rot="9065001" flipV="1">
            <a:off x="2847772" y="3065245"/>
            <a:ext cx="568864" cy="124824"/>
          </a:xfrm>
          <a:prstGeom prst="rightArrow">
            <a:avLst>
              <a:gd name="adj1" fmla="val 50000"/>
              <a:gd name="adj2" fmla="val 7500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rot="0" vert="horz" wrap="square" lIns="91440" tIns="45720" rIns="91440" bIns="45720" anchor="t" anchorCtr="0" upright="1">
            <a:noAutofit/>
          </a:bodyPr>
          <a:lstStyle/>
          <a:p>
            <a:endParaRPr lang="en-US"/>
          </a:p>
        </p:txBody>
      </p:sp>
      <p:sp>
        <p:nvSpPr>
          <p:cNvPr id="88" name="AutoShape 36"/>
          <p:cNvSpPr>
            <a:spLocks noChangeArrowheads="1"/>
          </p:cNvSpPr>
          <p:nvPr/>
        </p:nvSpPr>
        <p:spPr bwMode="auto">
          <a:xfrm rot="12248824" flipV="1">
            <a:off x="2844164" y="4041610"/>
            <a:ext cx="537495" cy="125571"/>
          </a:xfrm>
          <a:prstGeom prst="rightArrow">
            <a:avLst>
              <a:gd name="adj1" fmla="val 50000"/>
              <a:gd name="adj2" fmla="val 75000"/>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409356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latin typeface="Times New Roman" pitchFamily="18" charset="0"/>
                <a:cs typeface="Times New Roman" pitchFamily="18" charset="0"/>
              </a:rPr>
              <a:t>3</a:t>
            </a:r>
            <a:r>
              <a:rPr lang="en-US" b="1">
                <a:latin typeface="Times New Roman" pitchFamily="18" charset="0"/>
                <a:cs typeface="Times New Roman" pitchFamily="18" charset="0"/>
              </a:rPr>
              <a:t>.2</a:t>
            </a:r>
            <a:r>
              <a:rPr lang="en-US" b="1" dirty="0">
                <a:latin typeface="Times New Roman" pitchFamily="18" charset="0"/>
                <a:cs typeface="Times New Roman" pitchFamily="18" charset="0"/>
              </a:rPr>
              <a:t>. Methods     </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211763"/>
          </a:xfrm>
        </p:spPr>
        <p:txBody>
          <a:bodyPr/>
          <a:lstStyle/>
          <a:p>
            <a:pPr marL="0" indent="0">
              <a:buNone/>
            </a:pPr>
            <a:r>
              <a:rPr lang="en-US" b="1" dirty="0">
                <a:latin typeface="Times New Roman" pitchFamily="18" charset="0"/>
                <a:cs typeface="Times New Roman" pitchFamily="18" charset="0"/>
              </a:rPr>
              <a:t>3</a:t>
            </a:r>
            <a:r>
              <a:rPr lang="en-US" b="1">
                <a:latin typeface="Times New Roman" pitchFamily="18" charset="0"/>
                <a:cs typeface="Times New Roman" pitchFamily="18" charset="0"/>
              </a:rPr>
              <a:t>.2.1</a:t>
            </a:r>
            <a:r>
              <a:rPr lang="en-US" b="1" dirty="0">
                <a:latin typeface="Times New Roman" pitchFamily="18" charset="0"/>
                <a:cs typeface="Times New Roman" pitchFamily="18" charset="0"/>
              </a:rPr>
              <a:t>. Data collection</a:t>
            </a:r>
          </a:p>
          <a:p>
            <a:pPr>
              <a:buFontTx/>
              <a:buChar char="-"/>
            </a:pPr>
            <a:r>
              <a:rPr lang="en-US" b="1" dirty="0">
                <a:latin typeface="Times New Roman" pitchFamily="18" charset="0"/>
                <a:cs typeface="Times New Roman" pitchFamily="18" charset="0"/>
              </a:rPr>
              <a:t>Secondary data:</a:t>
            </a:r>
          </a:p>
          <a:p>
            <a:pPr>
              <a:buFontTx/>
              <a:buChar char="-"/>
            </a:pPr>
            <a:r>
              <a:rPr lang="en-US" b="1" dirty="0">
                <a:latin typeface="Times New Roman" pitchFamily="18" charset="0"/>
                <a:cs typeface="Times New Roman" pitchFamily="18" charset="0"/>
              </a:rPr>
              <a:t>Primary data: </a:t>
            </a:r>
          </a:p>
          <a:p>
            <a:pPr marL="514350" indent="-514350">
              <a:buAutoNum type="arabicPeriod"/>
            </a:pPr>
            <a:r>
              <a:rPr lang="en-US" b="1" dirty="0">
                <a:latin typeface="Times New Roman" pitchFamily="18" charset="0"/>
                <a:cs typeface="Times New Roman" pitchFamily="18" charset="0"/>
              </a:rPr>
              <a:t>Historical profile:</a:t>
            </a:r>
          </a:p>
          <a:p>
            <a:pPr marL="0" indent="0">
              <a:buNone/>
            </a:pPr>
            <a:r>
              <a:rPr lang="en-US" b="1" dirty="0">
                <a:latin typeface="Times New Roman" pitchFamily="18" charset="0"/>
                <a:cs typeface="Times New Roman" pitchFamily="18" charset="0"/>
              </a:rPr>
              <a:t>2. Key informant interview: </a:t>
            </a:r>
          </a:p>
          <a:p>
            <a:pPr marL="0" indent="0">
              <a:buNone/>
            </a:pPr>
            <a:r>
              <a:rPr lang="en-US" b="1" dirty="0">
                <a:latin typeface="Times New Roman" pitchFamily="18" charset="0"/>
                <a:cs typeface="Times New Roman" pitchFamily="18" charset="0"/>
              </a:rPr>
              <a:t>3. In depth interview:</a:t>
            </a:r>
          </a:p>
          <a:p>
            <a:pPr marL="514350" indent="-514350">
              <a:buAutoNum type="arabicPeriod" startAt="4"/>
            </a:pPr>
            <a:r>
              <a:rPr lang="en-US" b="1" dirty="0">
                <a:latin typeface="Times New Roman" pitchFamily="18" charset="0"/>
                <a:cs typeface="Times New Roman" pitchFamily="18" charset="0"/>
              </a:rPr>
              <a:t>Focus Group Discussion:</a:t>
            </a:r>
          </a:p>
          <a:p>
            <a:pPr marL="0" indent="0">
              <a:buNone/>
            </a:pPr>
            <a:r>
              <a:rPr lang="en-US" b="1" dirty="0">
                <a:latin typeface="Times New Roman" pitchFamily="18" charset="0"/>
                <a:cs typeface="Times New Roman" pitchFamily="18" charset="0"/>
              </a:rPr>
              <a:t>5. Household survey: </a:t>
            </a:r>
            <a:endParaRPr lang="en-US"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1871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3397535"/>
              </p:ext>
            </p:extLst>
          </p:nvPr>
        </p:nvGraphicFramePr>
        <p:xfrm>
          <a:off x="1142999" y="2262979"/>
          <a:ext cx="6705601" cy="3528220"/>
        </p:xfrm>
        <a:graphic>
          <a:graphicData uri="http://schemas.openxmlformats.org/drawingml/2006/table">
            <a:tbl>
              <a:tblPr firstRow="1" firstCol="1" bandRow="1"/>
              <a:tblGrid>
                <a:gridCol w="1942626">
                  <a:extLst>
                    <a:ext uri="{9D8B030D-6E8A-4147-A177-3AD203B41FA5}">
                      <a16:colId xmlns:a16="http://schemas.microsoft.com/office/drawing/2014/main" val="20000"/>
                    </a:ext>
                  </a:extLst>
                </a:gridCol>
                <a:gridCol w="1278926">
                  <a:extLst>
                    <a:ext uri="{9D8B030D-6E8A-4147-A177-3AD203B41FA5}">
                      <a16:colId xmlns:a16="http://schemas.microsoft.com/office/drawing/2014/main" val="20001"/>
                    </a:ext>
                  </a:extLst>
                </a:gridCol>
                <a:gridCol w="1278926">
                  <a:extLst>
                    <a:ext uri="{9D8B030D-6E8A-4147-A177-3AD203B41FA5}">
                      <a16:colId xmlns:a16="http://schemas.microsoft.com/office/drawing/2014/main" val="20002"/>
                    </a:ext>
                  </a:extLst>
                </a:gridCol>
                <a:gridCol w="1236420">
                  <a:extLst>
                    <a:ext uri="{9D8B030D-6E8A-4147-A177-3AD203B41FA5}">
                      <a16:colId xmlns:a16="http://schemas.microsoft.com/office/drawing/2014/main" val="20003"/>
                    </a:ext>
                  </a:extLst>
                </a:gridCol>
                <a:gridCol w="968703">
                  <a:extLst>
                    <a:ext uri="{9D8B030D-6E8A-4147-A177-3AD203B41FA5}">
                      <a16:colId xmlns:a16="http://schemas.microsoft.com/office/drawing/2014/main" val="20004"/>
                    </a:ext>
                  </a:extLst>
                </a:gridCol>
              </a:tblGrid>
              <a:tr h="352822">
                <a:tc rowSpan="2">
                  <a:txBody>
                    <a:bodyPr/>
                    <a:lstStyle/>
                    <a:p>
                      <a:pPr algn="ctr">
                        <a:lnSpc>
                          <a:spcPct val="150000"/>
                        </a:lnSpc>
                        <a:spcBef>
                          <a:spcPts val="300"/>
                        </a:spcBef>
                        <a:spcAft>
                          <a:spcPts val="0"/>
                        </a:spcAft>
                      </a:pPr>
                      <a:r>
                        <a:rPr lang="en-US" sz="1400" b="1">
                          <a:solidFill>
                            <a:srgbClr val="000000"/>
                          </a:solidFill>
                          <a:effectLst/>
                          <a:latin typeface="Times New Roman"/>
                          <a:ea typeface="Times New Roman"/>
                          <a:cs typeface="Times New Roman"/>
                        </a:rPr>
                        <a:t>Village</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300"/>
                        </a:spcBef>
                        <a:spcAft>
                          <a:spcPts val="0"/>
                        </a:spcAft>
                      </a:pPr>
                      <a:r>
                        <a:rPr lang="en-US" sz="1400" b="1">
                          <a:solidFill>
                            <a:srgbClr val="000000"/>
                          </a:solidFill>
                          <a:effectLst/>
                          <a:latin typeface="Times New Roman"/>
                          <a:ea typeface="Times New Roman"/>
                          <a:cs typeface="Times New Roman"/>
                        </a:rPr>
                        <a:t>2007_08</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Bef>
                          <a:spcPts val="300"/>
                        </a:spcBef>
                        <a:spcAft>
                          <a:spcPts val="0"/>
                        </a:spcAft>
                      </a:pPr>
                      <a:r>
                        <a:rPr lang="en-US" sz="1400" b="1">
                          <a:solidFill>
                            <a:srgbClr val="000000"/>
                          </a:solidFill>
                          <a:effectLst/>
                          <a:latin typeface="Times New Roman"/>
                          <a:ea typeface="Times New Roman"/>
                          <a:cs typeface="Times New Roman"/>
                        </a:rPr>
                        <a:t>2017_18</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2822">
                <a:tc vMerge="1">
                  <a:txBody>
                    <a:bodyPr/>
                    <a:lstStyle/>
                    <a:p>
                      <a:endParaRPr lang="en-US"/>
                    </a:p>
                  </a:txBody>
                  <a:tcPr/>
                </a:tc>
                <a:tc>
                  <a:txBody>
                    <a:bodyPr/>
                    <a:lstStyle/>
                    <a:p>
                      <a:pPr algn="ctr">
                        <a:lnSpc>
                          <a:spcPct val="150000"/>
                        </a:lnSpc>
                        <a:spcBef>
                          <a:spcPts val="300"/>
                        </a:spcBef>
                        <a:spcAft>
                          <a:spcPts val="0"/>
                        </a:spcAft>
                      </a:pPr>
                      <a:r>
                        <a:rPr lang="en-US" sz="1400" b="1">
                          <a:solidFill>
                            <a:srgbClr val="000000"/>
                          </a:solidFill>
                          <a:effectLst/>
                          <a:latin typeface="Times New Roman"/>
                          <a:ea typeface="Times New Roman"/>
                          <a:cs typeface="Times New Roman"/>
                        </a:rPr>
                        <a:t>HHs</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400" b="1">
                          <a:solidFill>
                            <a:srgbClr val="000000"/>
                          </a:solidFill>
                          <a:effectLst/>
                          <a:latin typeface="Times New Roman"/>
                          <a:ea typeface="Times New Roman"/>
                          <a:cs typeface="Times New Roman"/>
                        </a:rPr>
                        <a:t>%</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400" b="1">
                          <a:solidFill>
                            <a:srgbClr val="000000"/>
                          </a:solidFill>
                          <a:effectLst/>
                          <a:latin typeface="Times New Roman"/>
                          <a:ea typeface="Times New Roman"/>
                          <a:cs typeface="Times New Roman"/>
                        </a:rPr>
                        <a:t>HHs</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400" b="1">
                          <a:solidFill>
                            <a:srgbClr val="000000"/>
                          </a:solidFill>
                          <a:effectLst/>
                          <a:latin typeface="Times New Roman"/>
                          <a:ea typeface="Times New Roman"/>
                          <a:cs typeface="Times New Roman"/>
                        </a:rPr>
                        <a:t>%</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822">
                <a:tc>
                  <a:txBody>
                    <a:bodyPr/>
                    <a:lstStyle/>
                    <a:p>
                      <a:pPr>
                        <a:lnSpc>
                          <a:spcPct val="150000"/>
                        </a:lnSpc>
                        <a:spcBef>
                          <a:spcPts val="300"/>
                        </a:spcBef>
                        <a:spcAft>
                          <a:spcPts val="0"/>
                        </a:spcAft>
                      </a:pPr>
                      <a:r>
                        <a:rPr lang="en-US" sz="1400">
                          <a:solidFill>
                            <a:srgbClr val="000000"/>
                          </a:solidFill>
                          <a:effectLst/>
                          <a:latin typeface="Times New Roman"/>
                          <a:ea typeface="Calibri"/>
                          <a:cs typeface="Times New Roman"/>
                        </a:rPr>
                        <a:t>Duc Phu</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20</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14.5</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17</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Calibri"/>
                          <a:cs typeface="Times New Roman"/>
                        </a:rPr>
                        <a:t>15.5</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822">
                <a:tc>
                  <a:txBody>
                    <a:bodyPr/>
                    <a:lstStyle/>
                    <a:p>
                      <a:pPr>
                        <a:lnSpc>
                          <a:spcPct val="150000"/>
                        </a:lnSpc>
                        <a:spcBef>
                          <a:spcPts val="300"/>
                        </a:spcBef>
                        <a:spcAft>
                          <a:spcPts val="0"/>
                        </a:spcAft>
                      </a:pPr>
                      <a:r>
                        <a:rPr lang="en-US" sz="1400">
                          <a:solidFill>
                            <a:srgbClr val="000000"/>
                          </a:solidFill>
                          <a:effectLst/>
                          <a:latin typeface="Times New Roman"/>
                          <a:ea typeface="Calibri"/>
                          <a:cs typeface="Times New Roman"/>
                        </a:rPr>
                        <a:t>Dong Cao</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20</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14.5</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16</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Calibri"/>
                          <a:cs typeface="Times New Roman"/>
                        </a:rPr>
                        <a:t>14.5</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822">
                <a:tc>
                  <a:txBody>
                    <a:bodyPr/>
                    <a:lstStyle/>
                    <a:p>
                      <a:pPr>
                        <a:lnSpc>
                          <a:spcPct val="150000"/>
                        </a:lnSpc>
                        <a:spcBef>
                          <a:spcPts val="300"/>
                        </a:spcBef>
                        <a:spcAft>
                          <a:spcPts val="0"/>
                        </a:spcAft>
                      </a:pPr>
                      <a:r>
                        <a:rPr lang="en-US" sz="1400">
                          <a:solidFill>
                            <a:srgbClr val="000000"/>
                          </a:solidFill>
                          <a:effectLst/>
                          <a:latin typeface="Times New Roman"/>
                          <a:ea typeface="Calibri"/>
                          <a:cs typeface="Times New Roman"/>
                        </a:rPr>
                        <a:t>Thuy Lap</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18</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13.0</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16</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Calibri"/>
                          <a:cs typeface="Times New Roman"/>
                        </a:rPr>
                        <a:t>14.5</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822">
                <a:tc>
                  <a:txBody>
                    <a:bodyPr/>
                    <a:lstStyle/>
                    <a:p>
                      <a:pPr>
                        <a:lnSpc>
                          <a:spcPct val="150000"/>
                        </a:lnSpc>
                        <a:spcBef>
                          <a:spcPts val="300"/>
                        </a:spcBef>
                        <a:spcAft>
                          <a:spcPts val="0"/>
                        </a:spcAft>
                      </a:pPr>
                      <a:r>
                        <a:rPr lang="en-US" sz="1400">
                          <a:solidFill>
                            <a:srgbClr val="000000"/>
                          </a:solidFill>
                          <a:effectLst/>
                          <a:latin typeface="Times New Roman"/>
                          <a:ea typeface="Calibri"/>
                          <a:cs typeface="Times New Roman"/>
                        </a:rPr>
                        <a:t>Nghia Lap</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18</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13.0</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17</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Calibri"/>
                          <a:cs typeface="Times New Roman"/>
                        </a:rPr>
                        <a:t>15.5</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822">
                <a:tc>
                  <a:txBody>
                    <a:bodyPr/>
                    <a:lstStyle/>
                    <a:p>
                      <a:pPr>
                        <a:lnSpc>
                          <a:spcPct val="150000"/>
                        </a:lnSpc>
                        <a:spcBef>
                          <a:spcPts val="300"/>
                        </a:spcBef>
                        <a:spcAft>
                          <a:spcPts val="0"/>
                        </a:spcAft>
                      </a:pPr>
                      <a:r>
                        <a:rPr lang="en-US" sz="1400">
                          <a:solidFill>
                            <a:srgbClr val="000000"/>
                          </a:solidFill>
                          <a:effectLst/>
                          <a:latin typeface="Times New Roman"/>
                          <a:ea typeface="Calibri"/>
                          <a:cs typeface="Times New Roman"/>
                        </a:rPr>
                        <a:t>Xuan Thien Thuong</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20</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14.5</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14</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Calibri"/>
                          <a:cs typeface="Times New Roman"/>
                        </a:rPr>
                        <a:t>12.7</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2822">
                <a:tc>
                  <a:txBody>
                    <a:bodyPr/>
                    <a:lstStyle/>
                    <a:p>
                      <a:pPr>
                        <a:lnSpc>
                          <a:spcPct val="150000"/>
                        </a:lnSpc>
                        <a:spcBef>
                          <a:spcPts val="300"/>
                        </a:spcBef>
                        <a:spcAft>
                          <a:spcPts val="0"/>
                        </a:spcAft>
                      </a:pPr>
                      <a:r>
                        <a:rPr lang="en-US" sz="1400">
                          <a:solidFill>
                            <a:srgbClr val="000000"/>
                          </a:solidFill>
                          <a:effectLst/>
                          <a:latin typeface="Times New Roman"/>
                          <a:ea typeface="Calibri"/>
                          <a:cs typeface="Times New Roman"/>
                        </a:rPr>
                        <a:t>Vinh Luu</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20</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14.5</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14</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Calibri"/>
                          <a:cs typeface="Times New Roman"/>
                        </a:rPr>
                        <a:t>12.7</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2822">
                <a:tc>
                  <a:txBody>
                    <a:bodyPr/>
                    <a:lstStyle/>
                    <a:p>
                      <a:pPr>
                        <a:lnSpc>
                          <a:spcPct val="150000"/>
                        </a:lnSpc>
                        <a:spcBef>
                          <a:spcPts val="300"/>
                        </a:spcBef>
                        <a:spcAft>
                          <a:spcPts val="0"/>
                        </a:spcAft>
                      </a:pPr>
                      <a:r>
                        <a:rPr lang="en-US" sz="1400">
                          <a:solidFill>
                            <a:srgbClr val="000000"/>
                          </a:solidFill>
                          <a:effectLst/>
                          <a:latin typeface="Times New Roman"/>
                          <a:ea typeface="Calibri"/>
                          <a:cs typeface="Times New Roman"/>
                        </a:rPr>
                        <a:t>Phung Chanh</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22</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15.9</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Times New Roman"/>
                          <a:cs typeface="Times New Roman"/>
                        </a:rPr>
                        <a:t>16</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a:solidFill>
                            <a:srgbClr val="000000"/>
                          </a:solidFill>
                          <a:effectLst/>
                          <a:latin typeface="Times New Roman"/>
                          <a:ea typeface="Calibri"/>
                          <a:cs typeface="Times New Roman"/>
                        </a:rPr>
                        <a:t>14.5</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2822">
                <a:tc>
                  <a:txBody>
                    <a:bodyPr/>
                    <a:lstStyle/>
                    <a:p>
                      <a:pPr>
                        <a:lnSpc>
                          <a:spcPct val="150000"/>
                        </a:lnSpc>
                        <a:spcBef>
                          <a:spcPts val="300"/>
                        </a:spcBef>
                        <a:spcAft>
                          <a:spcPts val="0"/>
                        </a:spcAft>
                      </a:pPr>
                      <a:r>
                        <a:rPr lang="en-US" sz="1400" b="1">
                          <a:solidFill>
                            <a:srgbClr val="000000"/>
                          </a:solidFill>
                          <a:effectLst/>
                          <a:latin typeface="Times New Roman"/>
                          <a:ea typeface="Calibri"/>
                          <a:cs typeface="Times New Roman"/>
                        </a:rPr>
                        <a:t>Total</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b="1">
                          <a:solidFill>
                            <a:srgbClr val="000000"/>
                          </a:solidFill>
                          <a:effectLst/>
                          <a:latin typeface="Times New Roman"/>
                          <a:ea typeface="Times New Roman"/>
                          <a:cs typeface="Times New Roman"/>
                        </a:rPr>
                        <a:t>136</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b="1">
                          <a:solidFill>
                            <a:srgbClr val="000000"/>
                          </a:solidFill>
                          <a:effectLst/>
                          <a:latin typeface="Times New Roman"/>
                          <a:ea typeface="Times New Roman"/>
                          <a:cs typeface="Times New Roman"/>
                        </a:rPr>
                        <a:t>100</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b="1">
                          <a:solidFill>
                            <a:srgbClr val="000000"/>
                          </a:solidFill>
                          <a:effectLst/>
                          <a:latin typeface="Times New Roman"/>
                          <a:ea typeface="Times New Roman"/>
                          <a:cs typeface="Times New Roman"/>
                        </a:rPr>
                        <a:t>110</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300"/>
                        </a:spcBef>
                        <a:spcAft>
                          <a:spcPts val="0"/>
                        </a:spcAft>
                      </a:pPr>
                      <a:r>
                        <a:rPr lang="en-US" sz="1400" b="1">
                          <a:solidFill>
                            <a:srgbClr val="000000"/>
                          </a:solidFill>
                          <a:effectLst/>
                          <a:latin typeface="Times New Roman"/>
                          <a:ea typeface="Times New Roman"/>
                          <a:cs typeface="Times New Roman"/>
                        </a:rPr>
                        <a:t>100</a:t>
                      </a:r>
                      <a:endParaRPr lang="en-US" sz="13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1143000" y="1788095"/>
            <a:ext cx="670559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bmk="_Toc504706792">
                <a:ln>
                  <a:noFill/>
                </a:ln>
                <a:solidFill>
                  <a:srgbClr val="000000"/>
                </a:solidFill>
                <a:effectLst/>
                <a:latin typeface="Times New Roman" pitchFamily="18" charset="0"/>
                <a:ea typeface="Times New Roman" pitchFamily="18" charset="0"/>
                <a:cs typeface="Times New Roman" pitchFamily="18" charset="0"/>
              </a:rPr>
              <a:t>Table 1. The distribution of households by research sites</a:t>
            </a:r>
            <a:endParaRPr kumimoji="0" lang="en-US" sz="1600" b="1"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33980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noAutofit/>
          </a:bodyPr>
          <a:lstStyle/>
          <a:p>
            <a:r>
              <a:rPr lang="en-US" sz="2800" b="1">
                <a:latin typeface="Times New Roman" pitchFamily="18" charset="0"/>
                <a:cs typeface="Times New Roman" pitchFamily="18" charset="0"/>
              </a:rPr>
              <a:t>Table </a:t>
            </a:r>
            <a:r>
              <a:rPr lang="en-US" sz="2800" b="1" dirty="0">
                <a:latin typeface="Times New Roman" pitchFamily="18" charset="0"/>
                <a:cs typeface="Times New Roman" pitchFamily="18" charset="0"/>
              </a:rPr>
              <a:t>2 The related indicators of the study</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8208173"/>
              </p:ext>
            </p:extLst>
          </p:nvPr>
        </p:nvGraphicFramePr>
        <p:xfrm>
          <a:off x="457200" y="1524000"/>
          <a:ext cx="8077199" cy="4267200"/>
        </p:xfrm>
        <a:graphic>
          <a:graphicData uri="http://schemas.openxmlformats.org/drawingml/2006/table">
            <a:tbl>
              <a:tblPr firstRow="1" firstCol="1" bandRow="1"/>
              <a:tblGrid>
                <a:gridCol w="535149">
                  <a:extLst>
                    <a:ext uri="{9D8B030D-6E8A-4147-A177-3AD203B41FA5}">
                      <a16:colId xmlns:a16="http://schemas.microsoft.com/office/drawing/2014/main" val="20000"/>
                    </a:ext>
                  </a:extLst>
                </a:gridCol>
                <a:gridCol w="1236792">
                  <a:extLst>
                    <a:ext uri="{9D8B030D-6E8A-4147-A177-3AD203B41FA5}">
                      <a16:colId xmlns:a16="http://schemas.microsoft.com/office/drawing/2014/main" val="20001"/>
                    </a:ext>
                  </a:extLst>
                </a:gridCol>
                <a:gridCol w="6305258">
                  <a:extLst>
                    <a:ext uri="{9D8B030D-6E8A-4147-A177-3AD203B41FA5}">
                      <a16:colId xmlns:a16="http://schemas.microsoft.com/office/drawing/2014/main" val="20002"/>
                    </a:ext>
                  </a:extLst>
                </a:gridCol>
              </a:tblGrid>
              <a:tr h="327749">
                <a:tc>
                  <a:txBody>
                    <a:bodyPr/>
                    <a:lstStyle/>
                    <a:p>
                      <a:pPr algn="ctr">
                        <a:lnSpc>
                          <a:spcPct val="150000"/>
                        </a:lnSpc>
                        <a:spcBef>
                          <a:spcPts val="600"/>
                        </a:spcBef>
                        <a:spcAft>
                          <a:spcPts val="0"/>
                        </a:spcAft>
                      </a:pPr>
                      <a:r>
                        <a:rPr lang="en-US" sz="1300" b="1">
                          <a:solidFill>
                            <a:srgbClr val="000000"/>
                          </a:solidFill>
                          <a:effectLst/>
                          <a:latin typeface="Times New Roman"/>
                          <a:ea typeface="Times New Roman"/>
                          <a:cs typeface="Times New Roman"/>
                        </a:rPr>
                        <a:t>No</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US" sz="1300" b="1">
                          <a:solidFill>
                            <a:srgbClr val="000000"/>
                          </a:solidFill>
                          <a:effectLst/>
                          <a:latin typeface="Times New Roman"/>
                          <a:ea typeface="Times New Roman"/>
                          <a:cs typeface="Times New Roman"/>
                        </a:rPr>
                        <a:t>Dimension </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en-US" sz="1300" b="1">
                          <a:solidFill>
                            <a:srgbClr val="000000"/>
                          </a:solidFill>
                          <a:effectLst/>
                          <a:latin typeface="Times New Roman"/>
                          <a:ea typeface="Times New Roman"/>
                          <a:cs typeface="Times New Roman"/>
                        </a:rPr>
                        <a:t>Indicator</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27749">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1</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Land</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Structure of each type of land use; Total land area/ household</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0908">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2</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Labour </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The allocation of labour by sector; the unemployment  ratio of labour; Educational level; high skill level labour;  the number of trained labour; Average labour/ household; total immigration labour; % of household lacking of labor</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83180">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3</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Physical</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Infrastructure condition; road connection ability; the distance of house to the central of commune; Material investment: average of TV, car, motor…/ household </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2160">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4</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Financial</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Total owed saving, ratio of credit access </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5454">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5</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Social </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1300">
                          <a:solidFill>
                            <a:srgbClr val="000000"/>
                          </a:solidFill>
                          <a:effectLst/>
                          <a:latin typeface="Times New Roman"/>
                          <a:ea typeface="Times New Roman"/>
                          <a:cs typeface="Times New Roman"/>
                        </a:rPr>
                        <a:t>The participation of mass organization in the local, the relation of household with community.</a:t>
                      </a:r>
                      <a:endParaRPr lang="en-US" sz="1300">
                        <a:effectLst/>
                        <a:latin typeface="Times New Roman"/>
                        <a:ea typeface="Times New Roman"/>
                        <a:cs typeface="Times New Roman"/>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5718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2603</TotalTime>
  <Words>2708</Words>
  <Application>Microsoft Office PowerPoint</Application>
  <PresentationFormat>On-screen Show (4:3)</PresentationFormat>
  <Paragraphs>617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Droid Serif</vt:lpstr>
      <vt:lpstr>Times New Roman</vt:lpstr>
      <vt:lpstr>Wingdings</vt:lpstr>
      <vt:lpstr>Office Theme</vt:lpstr>
      <vt:lpstr>PowerPoint Presentation</vt:lpstr>
      <vt:lpstr>1. Introduction</vt:lpstr>
      <vt:lpstr>1. Introduction (Cont.)</vt:lpstr>
      <vt:lpstr>CONTENTS </vt:lpstr>
      <vt:lpstr>2. Research objectives</vt:lpstr>
      <vt:lpstr>3. Framework analysis and research method 3.1. Framework analysis </vt:lpstr>
      <vt:lpstr>3.2. Methods      </vt:lpstr>
      <vt:lpstr>PowerPoint Presentation</vt:lpstr>
      <vt:lpstr>Table 2 The related indicators of the study </vt:lpstr>
      <vt:lpstr>PowerPoint Presentation</vt:lpstr>
      <vt:lpstr>4. Results and discussions </vt:lpstr>
      <vt:lpstr>The change in labor resources </vt:lpstr>
      <vt:lpstr>The change in labor resources </vt:lpstr>
      <vt:lpstr>The change in labor resources </vt:lpstr>
      <vt:lpstr>PowerPoint Presentation</vt:lpstr>
      <vt:lpstr>The change in labor resources </vt:lpstr>
      <vt:lpstr>The change in labor resources </vt:lpstr>
      <vt:lpstr>The change in land use status </vt:lpstr>
      <vt:lpstr>PowerPoint Presentation</vt:lpstr>
      <vt:lpstr>PowerPoint Presentation</vt:lpstr>
      <vt:lpstr>PowerPoint Presentation</vt:lpstr>
      <vt:lpstr>Physical capital </vt:lpstr>
      <vt:lpstr>Table 14. Changes in accessibility to the basic infrastructure in the seven communes of the survey, over 2007_08-2017_18 period</vt:lpstr>
      <vt:lpstr>5.  Financial capital </vt:lpstr>
      <vt:lpstr>5.  Financial capital </vt:lpstr>
      <vt:lpstr>Social capital  </vt:lpstr>
      <vt:lpstr>Conclusions </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duy dao</cp:lastModifiedBy>
  <cp:revision>47</cp:revision>
  <dcterms:created xsi:type="dcterms:W3CDTF">2006-08-16T00:00:00Z</dcterms:created>
  <dcterms:modified xsi:type="dcterms:W3CDTF">2020-12-15T16:42:23Z</dcterms:modified>
</cp:coreProperties>
</file>